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9412" autoAdjust="0"/>
  </p:normalViewPr>
  <p:slideViewPr>
    <p:cSldViewPr snapToGrid="0" snapToObjects="1">
      <p:cViewPr varScale="1">
        <p:scale>
          <a:sx n="51" d="100"/>
          <a:sy n="51" d="100"/>
        </p:scale>
        <p:origin x="1720"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DCDE60-3E67-45D3-ABCF-1C2ADB00D45A}" type="datetimeFigureOut">
              <a:rPr lang="en-IN" smtClean="0"/>
              <a:t>20-04-2026</a:t>
            </a:fld>
            <a:endParaRPr lang="en-IN"/>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3B8BDF-8C33-40CD-92A1-903628AFFEC0}" type="slidenum">
              <a:rPr lang="en-IN" smtClean="0"/>
              <a:t>‹#›</a:t>
            </a:fld>
            <a:endParaRPr lang="en-IN"/>
          </a:p>
        </p:txBody>
      </p:sp>
    </p:spTree>
    <p:extLst>
      <p:ext uri="{BB962C8B-B14F-4D97-AF65-F5344CB8AC3E}">
        <p14:creationId xmlns:p14="http://schemas.microsoft.com/office/powerpoint/2010/main" val="3109066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Now let me start with the background of this research.</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 today's world, almost everything is done online. People use the internet for banking, shopping, communication and many other services. This has made cybersecurity a very important area.</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One of the most common cyber attacks today is phishing. In phishing, attackers pretend to be a trusted source like a bank or a popular website and try to trick users into giving their personal information such as passwords or credit card numbers.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These attacks happen through emails, fake websites and suspicious links. The number of phishing attacks has been growing very fast across the world.</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Traditional systems used to detect phishing are no longer enough because they can only catch attacks they have seen before. This is where machine learning comes in as a better and smarter solution.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3</a:t>
            </a:fld>
            <a:endParaRPr lang="en-IN"/>
          </a:p>
        </p:txBody>
      </p:sp>
    </p:spTree>
    <p:extLst>
      <p:ext uri="{BB962C8B-B14F-4D97-AF65-F5344CB8AC3E}">
        <p14:creationId xmlns:p14="http://schemas.microsoft.com/office/powerpoint/2010/main" val="11167814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Now here is the problem that my research is trying to solve.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current phishing detection systems have many weaknesses. The traditional methods like blacklists only work against known attacks. If a new phishing attack appears, these systems simply cannot detect it.</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Even the machine learning systems that exist today have problems. They produce a lot of false positives, which means they sometimes flag a safe website as dangerous. They also produce false negatives, which means real phishing attacks sometimes pass through without being caught.</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Another problem is that the available datasets are often imbalanced, meaning there are far more examples of safe websites than phishing websites. This makes the model less accurate.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Also, most existing models do not perform well when tested on new data outside of their training set. These are the main problems my research is addressing.</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4</a:t>
            </a:fld>
            <a:endParaRPr lang="en-IN"/>
          </a:p>
        </p:txBody>
      </p:sp>
    </p:spTree>
    <p:extLst>
      <p:ext uri="{BB962C8B-B14F-4D97-AF65-F5344CB8AC3E}">
        <p14:creationId xmlns:p14="http://schemas.microsoft.com/office/powerpoint/2010/main" val="3218110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main aim of this research is to build and evaluate machine learning models that can accurately detect phishing attacks and improve the overall trust in cybersecurity systems.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To achieve this, I have four objectives.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First, to review and analyse the existing phishing detection methods and available datasets.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Second, to clean and prepare the data and extract useful features such as URL length, domain age and HTTPS usage.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Third, to build and apply several machine learning models including Logistic Regression, Decision Tree, Random Forest, SVM, KNN and </a:t>
            </a:r>
            <a:r>
              <a:rPr lang="en-IN" sz="1200" kern="1200" dirty="0" err="1">
                <a:solidFill>
                  <a:schemeClr val="tx1"/>
                </a:solidFill>
                <a:effectLst/>
                <a:latin typeface="+mn-lt"/>
                <a:ea typeface="+mn-ea"/>
                <a:cs typeface="+mn-cs"/>
              </a:rPr>
              <a:t>XGBoost</a:t>
            </a:r>
            <a:r>
              <a:rPr lang="en-IN" sz="1200" kern="1200" dirty="0">
                <a:solidFill>
                  <a:schemeClr val="tx1"/>
                </a:solidFill>
                <a:effectLst/>
                <a:latin typeface="+mn-lt"/>
                <a:ea typeface="+mn-ea"/>
                <a:cs typeface="+mn-cs"/>
              </a:rPr>
              <a:t>.</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And fourth, to compare all these models using standard performance measures and identify the best one for phishing detection.</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5</a:t>
            </a:fld>
            <a:endParaRPr lang="en-IN"/>
          </a:p>
        </p:txBody>
      </p:sp>
    </p:spTree>
    <p:extLst>
      <p:ext uri="{BB962C8B-B14F-4D97-AF65-F5344CB8AC3E}">
        <p14:creationId xmlns:p14="http://schemas.microsoft.com/office/powerpoint/2010/main" val="3681348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b="0" i="0" u="none" strike="noStrike" cap="none" dirty="0">
                <a:solidFill>
                  <a:srgbClr val="000000"/>
                </a:solidFill>
                <a:effectLst/>
                <a:latin typeface="Arial"/>
                <a:ea typeface="Arial"/>
                <a:cs typeface="Arial"/>
                <a:sym typeface="Arial"/>
              </a:rPr>
              <a:t>The literature indicates that conventional techniques like blacklists are insufficient in identifying new attacks. Machine learning models are more adaptable and more accurate. Two tools that are often used and do well include Random Forest and Support Vector Machines. More sophisticated models such as XGBoost are more accurate and stronger, and so have potential in phishing detection.</a:t>
            </a:r>
            <a:endParaRPr lang="en-US" dirty="0"/>
          </a:p>
          <a:p>
            <a:r>
              <a:rPr lang="en-IN" sz="1200" kern="1200" dirty="0">
                <a:solidFill>
                  <a:schemeClr val="tx1"/>
                </a:solidFill>
                <a:effectLst/>
                <a:latin typeface="+mn-lt"/>
                <a:ea typeface="+mn-ea"/>
                <a:cs typeface="+mn-cs"/>
              </a:rPr>
              <a:t>Now let me briefly summarise what the existing research says about this topic.</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early phishing detection systems were based on blacklists and simple rules. These methods are easy to build but they fail against new and unknown attacks.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Later, machine learning models like Support Vector Machines and Random Forest became popular because they are more flexible and more accurate. Random Forest in particular is widely used because it uses many decision trees together and gives better results.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More recently, advanced models like </a:t>
            </a:r>
            <a:r>
              <a:rPr lang="en-IN" sz="1200" kern="1200" dirty="0" err="1">
                <a:solidFill>
                  <a:schemeClr val="tx1"/>
                </a:solidFill>
                <a:effectLst/>
                <a:latin typeface="+mn-lt"/>
                <a:ea typeface="+mn-ea"/>
                <a:cs typeface="+mn-cs"/>
              </a:rPr>
              <a:t>XGBoost</a:t>
            </a:r>
            <a:r>
              <a:rPr lang="en-IN" sz="1200" kern="1200" dirty="0">
                <a:solidFill>
                  <a:schemeClr val="tx1"/>
                </a:solidFill>
                <a:effectLst/>
                <a:latin typeface="+mn-lt"/>
                <a:ea typeface="+mn-ea"/>
                <a:cs typeface="+mn-cs"/>
              </a:rPr>
              <a:t> have shown very high accuracy and are now considered one of the best options for this type of classification task.</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However, the literature shows a clear gap. There is not much research that compares multiple machine learning models together in one single framework. My research fills this gap.</a:t>
            </a:r>
            <a:endParaRPr lang="en-GB"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5D3B8BDF-8C33-40CD-92A1-903628AFFEC0}" type="slidenum">
              <a:rPr lang="en-IN" smtClean="0"/>
              <a:t>6</a:t>
            </a:fld>
            <a:endParaRPr lang="en-IN"/>
          </a:p>
        </p:txBody>
      </p:sp>
    </p:spTree>
    <p:extLst>
      <p:ext uri="{BB962C8B-B14F-4D97-AF65-F5344CB8AC3E}">
        <p14:creationId xmlns:p14="http://schemas.microsoft.com/office/powerpoint/2010/main" val="12377671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Now let me explain how I will carry out this research.</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 am using a quantitative and experimental research approach. This means I will collect data, build models, run experiments and compare the results using numbers and performance metrics.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data will come from a publicly available phishing dataset on Kaggle. This dataset includes features like URL length, domain age, and whether HTTPS is used.</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process follows a clear pipeline. First, data collection. Then data preprocessing, which means cleaning the data and fixing any missing values. After that, feature engineering to pick the most useful attributes. Then model training, where I will build and run five to six machine learning models. And finally, model evaluation using accuracy, precision, recall, F1 score and a confusion matrix.</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This structured approach ensures the results are fair, reliable and easy to compare.</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7</a:t>
            </a:fld>
            <a:endParaRPr lang="en-IN"/>
          </a:p>
        </p:txBody>
      </p:sp>
    </p:spTree>
    <p:extLst>
      <p:ext uri="{BB962C8B-B14F-4D97-AF65-F5344CB8AC3E}">
        <p14:creationId xmlns:p14="http://schemas.microsoft.com/office/powerpoint/2010/main" val="34914067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Here is a quick look at how the project is planned.</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research is spread across 10 weeks. The key stages are literature review, data collection, preprocessing, model development, evaluation, result analysis and report writing.</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main programming language I will use is Python. The key libraries are Scikit-learn for building machine learning models, Pandas and NumPy for handling data, and </a:t>
            </a:r>
            <a:r>
              <a:rPr lang="en-IN" sz="1200" kern="1200" dirty="0" err="1">
                <a:solidFill>
                  <a:schemeClr val="tx1"/>
                </a:solidFill>
                <a:effectLst/>
                <a:latin typeface="+mn-lt"/>
                <a:ea typeface="+mn-ea"/>
                <a:cs typeface="+mn-cs"/>
              </a:rPr>
              <a:t>XGBoost</a:t>
            </a:r>
            <a:r>
              <a:rPr lang="en-IN" sz="1200" kern="1200" dirty="0">
                <a:solidFill>
                  <a:schemeClr val="tx1"/>
                </a:solidFill>
                <a:effectLst/>
                <a:latin typeface="+mn-lt"/>
                <a:ea typeface="+mn-ea"/>
                <a:cs typeface="+mn-cs"/>
              </a:rPr>
              <a:t> for the advanced model. TensorFlow may also be used if a neural network is needed.</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The dataset from Kaggle is free and publicly available, which makes the research easy to reproduce and verify.</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8</a:t>
            </a:fld>
            <a:endParaRPr lang="en-IN"/>
          </a:p>
        </p:txBody>
      </p:sp>
    </p:spTree>
    <p:extLst>
      <p:ext uri="{BB962C8B-B14F-4D97-AF65-F5344CB8AC3E}">
        <p14:creationId xmlns:p14="http://schemas.microsoft.com/office/powerpoint/2010/main" val="23295117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Now let me talk about the expected impact of this research and also be honest about its limitations.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In terms of impact, the findings of this research can be used in real systems such as email filters, web security tools and banking fraud prevention systems. It also contributes to the academic field by providing a proper comparative study of multiple machine learning models.</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However, there are some limitations I want to acknowledge. First, the research depends on the quality of the Kaggle dataset. If the dataset does not cover all types of phishing attacks, the model may not generalise well to the real world.</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Second, complex models like </a:t>
            </a:r>
            <a:r>
              <a:rPr lang="en-IN" sz="1200" kern="1200" dirty="0" err="1">
                <a:solidFill>
                  <a:schemeClr val="tx1"/>
                </a:solidFill>
                <a:effectLst/>
                <a:latin typeface="+mn-lt"/>
                <a:ea typeface="+mn-ea"/>
                <a:cs typeface="+mn-cs"/>
              </a:rPr>
              <a:t>XGBoost</a:t>
            </a:r>
            <a:r>
              <a:rPr lang="en-IN" sz="1200" kern="1200" dirty="0">
                <a:solidFill>
                  <a:schemeClr val="tx1"/>
                </a:solidFill>
                <a:effectLst/>
                <a:latin typeface="+mn-lt"/>
                <a:ea typeface="+mn-ea"/>
                <a:cs typeface="+mn-cs"/>
              </a:rPr>
              <a:t> can overfit if not tuned carefully. And third, since phishing attacks keep evolving, a static dataset can become outdated over time.</a:t>
            </a:r>
            <a:endParaRPr lang="en-GB" sz="1200" kern="1200" dirty="0">
              <a:solidFill>
                <a:schemeClr val="tx1"/>
              </a:solidFill>
              <a:effectLst/>
              <a:latin typeface="+mn-lt"/>
              <a:ea typeface="+mn-ea"/>
              <a:cs typeface="+mn-cs"/>
            </a:endParaRPr>
          </a:p>
          <a:p>
            <a:r>
              <a:rPr lang="en-IN" sz="1200" kern="1200" dirty="0">
                <a:solidFill>
                  <a:schemeClr val="tx1"/>
                </a:solidFill>
                <a:effectLst/>
                <a:latin typeface="+mn-lt"/>
                <a:ea typeface="+mn-ea"/>
                <a:cs typeface="+mn-cs"/>
              </a:rPr>
              <a:t>Despite these limitations, this research provides a strong and scalable foundation for building better phishing detection systems.</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D3B8BDF-8C33-40CD-92A1-903628AFFEC0}" type="slidenum">
              <a:rPr lang="en-IN" smtClean="0"/>
              <a:t>9</a:t>
            </a:fld>
            <a:endParaRPr lang="en-IN"/>
          </a:p>
        </p:txBody>
      </p:sp>
    </p:spTree>
    <p:extLst>
      <p:ext uri="{BB962C8B-B14F-4D97-AF65-F5344CB8AC3E}">
        <p14:creationId xmlns:p14="http://schemas.microsoft.com/office/powerpoint/2010/main" val="14992749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Here are the references that supported this research. All sources are peer reviewed academic papers published between 2022 and 2024.</a:t>
            </a:r>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5D3B8BDF-8C33-40CD-92A1-903628AFFEC0}" type="slidenum">
              <a:rPr lang="en-IN" smtClean="0"/>
              <a:t>10</a:t>
            </a:fld>
            <a:endParaRPr lang="en-IN"/>
          </a:p>
        </p:txBody>
      </p:sp>
    </p:spTree>
    <p:extLst>
      <p:ext uri="{BB962C8B-B14F-4D97-AF65-F5344CB8AC3E}">
        <p14:creationId xmlns:p14="http://schemas.microsoft.com/office/powerpoint/2010/main" val="12991963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4/20/2026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4/20/2026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4/20/2026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4/20/2026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4/20/2026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4/20/2026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sciencedirect.com/science/article/pii/S2772918424000109" TargetMode="External"/><Relationship Id="rId3" Type="http://schemas.openxmlformats.org/officeDocument/2006/relationships/hyperlink" Target="https://www.mdpi.com/2076-3417/12/4/2126" TargetMode="External"/><Relationship Id="rId7" Type="http://schemas.openxmlformats.org/officeDocument/2006/relationships/hyperlink" Target="https://link.springer.com/article/10.1007/s10586-022-03604-4"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www.authorea.com/doi/full/10.22541/au.170534654.48067877" TargetMode="External"/><Relationship Id="rId5" Type="http://schemas.openxmlformats.org/officeDocument/2006/relationships/hyperlink" Target="https://www.sciencedirect.com/science/article/pii/S1877050924034136" TargetMode="External"/><Relationship Id="rId4" Type="http://schemas.openxmlformats.org/officeDocument/2006/relationships/hyperlink" Target="https://www.sciencedirect.com/science/article/pii/S2214785322062290" TargetMode="External"/><Relationship Id="rId9" Type="http://schemas.openxmlformats.org/officeDocument/2006/relationships/hyperlink" Target="https://journals.sagepub.com/doi/abs/10.1177/15501329221106935"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076325"/>
            <a:ext cx="7772400" cy="4425950"/>
          </a:xfrm>
        </p:spPr>
        <p:txBody>
          <a:bodyPr>
            <a:normAutofit fontScale="90000"/>
          </a:bodyPr>
          <a:lstStyle/>
          <a:p>
            <a:r>
              <a:rPr sz="4000" b="1" dirty="0"/>
              <a:t>M</a:t>
            </a:r>
            <a:r>
              <a:rPr lang="en-GB" sz="4000" b="1" dirty="0"/>
              <a:t>.</a:t>
            </a:r>
            <a:r>
              <a:rPr sz="4000" b="1" dirty="0"/>
              <a:t>Sc Cyber security &amp; Digital Forensics</a:t>
            </a:r>
            <a:br>
              <a:rPr lang="en-US" dirty="0"/>
            </a:br>
            <a:r>
              <a:rPr lang="en-US" sz="3100" b="1" dirty="0">
                <a:ea typeface="Montserrat"/>
                <a:cs typeface="Times New Roman" panose="02020603050405020304" pitchFamily="18" charset="0"/>
                <a:sym typeface="Montserrat"/>
              </a:rPr>
              <a:t>Module: </a:t>
            </a:r>
            <a:r>
              <a:rPr lang="en-GB" sz="3100" b="1" dirty="0"/>
              <a:t>Research Methods and Professional Development (ACFA7004)</a:t>
            </a:r>
            <a:r>
              <a:rPr lang="en-GB" sz="3100" dirty="0"/>
              <a:t> </a:t>
            </a:r>
            <a:br>
              <a:rPr lang="en-GB" sz="3100" dirty="0"/>
            </a:br>
            <a:br>
              <a:rPr lang="en-US" dirty="0"/>
            </a:br>
            <a:r>
              <a:rPr lang="en-US" sz="3100" b="1" dirty="0"/>
              <a:t>Topic: </a:t>
            </a:r>
            <a:r>
              <a:rPr lang="en-US" sz="3100" b="1" dirty="0">
                <a:latin typeface="+mn-lt"/>
                <a:ea typeface="Montserrat"/>
                <a:cs typeface="Times New Roman" panose="02020603050405020304" pitchFamily="18" charset="0"/>
                <a:sym typeface="Montserrat"/>
              </a:rPr>
              <a:t>Detecting Phishing Attacks Using Machine Learning Techniques</a:t>
            </a:r>
            <a:br>
              <a:rPr lang="en-US" sz="3100" b="1" dirty="0">
                <a:latin typeface="+mn-lt"/>
                <a:ea typeface="Montserrat"/>
                <a:cs typeface="Times New Roman" panose="02020603050405020304" pitchFamily="18" charset="0"/>
                <a:sym typeface="Montserrat"/>
              </a:rPr>
            </a:br>
            <a:br>
              <a:rPr lang="en-US" sz="3100" b="1" dirty="0">
                <a:latin typeface="+mn-lt"/>
                <a:ea typeface="Montserrat"/>
                <a:cs typeface="Times New Roman" panose="02020603050405020304" pitchFamily="18" charset="0"/>
                <a:sym typeface="Montserrat"/>
              </a:rPr>
            </a:br>
            <a:endParaRPr sz="2700" b="1" dirty="0">
              <a:latin typeface="+mn-lt"/>
              <a:cs typeface="Times New Roman" panose="02020603050405020304"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Presentation Overview</a:t>
            </a:r>
          </a:p>
        </p:txBody>
      </p:sp>
      <p:sp>
        <p:nvSpPr>
          <p:cNvPr id="3" name="Content Placeholder 2"/>
          <p:cNvSpPr>
            <a:spLocks noGrp="1"/>
          </p:cNvSpPr>
          <p:nvPr>
            <p:ph idx="1"/>
          </p:nvPr>
        </p:nvSpPr>
        <p:spPr/>
        <p:txBody>
          <a:bodyPr>
            <a:normAutofit lnSpcReduction="10000"/>
          </a:bodyPr>
          <a:lstStyle/>
          <a:p>
            <a:r>
              <a:rPr dirty="0"/>
              <a:t>Research Context/Background</a:t>
            </a:r>
          </a:p>
          <a:p>
            <a:r>
              <a:rPr dirty="0"/>
              <a:t> Research Problem</a:t>
            </a:r>
          </a:p>
          <a:p>
            <a:r>
              <a:rPr dirty="0"/>
              <a:t> Research Aim and Objectives</a:t>
            </a:r>
          </a:p>
          <a:p>
            <a:r>
              <a:rPr dirty="0"/>
              <a:t> Literature Review Summary</a:t>
            </a:r>
          </a:p>
          <a:p>
            <a:r>
              <a:rPr dirty="0"/>
              <a:t> Research Methodology</a:t>
            </a:r>
          </a:p>
          <a:p>
            <a:r>
              <a:rPr dirty="0"/>
              <a:t> Project Planning and Resources</a:t>
            </a:r>
          </a:p>
          <a:p>
            <a:r>
              <a:rPr dirty="0"/>
              <a:t> Project Impact and Limitations</a:t>
            </a:r>
          </a:p>
          <a:p>
            <a:r>
              <a:t> </a:t>
            </a:r>
            <a:r>
              <a:rPr dirty="0"/>
              <a:t>References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Context / Background</a:t>
            </a:r>
          </a:p>
        </p:txBody>
      </p:sp>
      <p:sp>
        <p:nvSpPr>
          <p:cNvPr id="3" name="Content Placeholder 2"/>
          <p:cNvSpPr>
            <a:spLocks noGrp="1"/>
          </p:cNvSpPr>
          <p:nvPr>
            <p:ph idx="1"/>
          </p:nvPr>
        </p:nvSpPr>
        <p:spPr>
          <a:xfrm>
            <a:off x="109182" y="1195754"/>
            <a:ext cx="4835415" cy="4930409"/>
          </a:xfrm>
        </p:spPr>
        <p:txBody>
          <a:bodyPr>
            <a:noAutofit/>
          </a:bodyPr>
          <a:lstStyle/>
          <a:p>
            <a:pPr algn="just"/>
            <a:r>
              <a:rPr lang="en-US" sz="1800" dirty="0">
                <a:solidFill>
                  <a:srgbClr val="002060"/>
                </a:solidFill>
              </a:rPr>
              <a:t>Classifying Phishing Attacks with the help of machine learning techniques.</a:t>
            </a:r>
          </a:p>
          <a:p>
            <a:pPr algn="just"/>
            <a:r>
              <a:rPr lang="en-US" sz="1800" dirty="0">
                <a:solidFill>
                  <a:srgbClr val="002060"/>
                </a:solidFill>
              </a:rPr>
              <a:t>As a reaction to these difficulties, machine learning (ML) has become a significant force that can be used to increase phishing detection [5].</a:t>
            </a:r>
          </a:p>
          <a:p>
            <a:pPr algn="just"/>
            <a:r>
              <a:rPr lang="en-US" sz="1800" dirty="0">
                <a:solidFill>
                  <a:srgbClr val="002060"/>
                </a:solidFill>
              </a:rPr>
              <a:t>Machine learning (ML) techniques have become very popular in the research on phishing detection to address the shortcomings of conventional approaches.</a:t>
            </a:r>
          </a:p>
          <a:p>
            <a:pPr algn="just"/>
            <a:r>
              <a:rPr lang="en-US" sz="1800" dirty="0">
                <a:solidFill>
                  <a:srgbClr val="002060"/>
                </a:solidFill>
              </a:rPr>
              <a:t>The need to become more digital leads to the significance of cyber security.</a:t>
            </a:r>
          </a:p>
          <a:p>
            <a:pPr algn="just"/>
            <a:r>
              <a:rPr lang="en-US" sz="1800" dirty="0">
                <a:solidFill>
                  <a:srgbClr val="002060"/>
                </a:solidFill>
              </a:rPr>
              <a:t>Phishing attempts are aimed at hacking into users' sensitive information by means of deception [4].</a:t>
            </a:r>
          </a:p>
          <a:p>
            <a:pPr algn="just"/>
            <a:r>
              <a:rPr lang="en-US" sz="1800" dirty="0">
                <a:solidFill>
                  <a:srgbClr val="002060"/>
                </a:solidFill>
              </a:rPr>
              <a:t>The attacks are done through emails, websites, and malicious URLs and High-rate expansion of phishing trails on international online.</a:t>
            </a:r>
            <a:endParaRPr sz="1800" dirty="0">
              <a:solidFill>
                <a:srgbClr val="002060"/>
              </a:solidFill>
            </a:endParaRPr>
          </a:p>
        </p:txBody>
      </p:sp>
      <p:pic>
        <p:nvPicPr>
          <p:cNvPr id="4" name="Picture 3"/>
          <p:cNvPicPr>
            <a:picLocks noChangeAspect="1"/>
          </p:cNvPicPr>
          <p:nvPr/>
        </p:nvPicPr>
        <p:blipFill>
          <a:blip r:embed="rId3"/>
          <a:stretch>
            <a:fillRect/>
          </a:stretch>
        </p:blipFill>
        <p:spPr>
          <a:xfrm>
            <a:off x="4944597" y="2189285"/>
            <a:ext cx="4199403" cy="31652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17785" y="344976"/>
            <a:ext cx="8229600" cy="1143000"/>
          </a:xfrm>
        </p:spPr>
        <p:txBody>
          <a:bodyPr/>
          <a:lstStyle/>
          <a:p>
            <a:r>
              <a:rPr dirty="0"/>
              <a:t>Research Problem</a:t>
            </a:r>
          </a:p>
        </p:txBody>
      </p:sp>
      <p:sp>
        <p:nvSpPr>
          <p:cNvPr id="3" name="Content Placeholder 2"/>
          <p:cNvSpPr>
            <a:spLocks noGrp="1"/>
          </p:cNvSpPr>
          <p:nvPr>
            <p:ph idx="1"/>
          </p:nvPr>
        </p:nvSpPr>
        <p:spPr>
          <a:xfrm>
            <a:off x="457201" y="1600200"/>
            <a:ext cx="4642338" cy="4525963"/>
          </a:xfrm>
        </p:spPr>
        <p:txBody>
          <a:bodyPr>
            <a:normAutofit fontScale="85000" lnSpcReduction="10000"/>
          </a:bodyPr>
          <a:lstStyle/>
          <a:p>
            <a:pPr algn="just"/>
            <a:r>
              <a:rPr lang="en-US" dirty="0">
                <a:solidFill>
                  <a:srgbClr val="002060"/>
                </a:solidFill>
              </a:rPr>
              <a:t>The quality of existing systems is inaccurate and inflexible.</a:t>
            </a:r>
          </a:p>
          <a:p>
            <a:pPr algn="just"/>
            <a:r>
              <a:rPr lang="en-US" dirty="0">
                <a:solidFill>
                  <a:srgbClr val="002060"/>
                </a:solidFill>
              </a:rPr>
              <a:t>False positives and false negatives are high, making reliability low [3].</a:t>
            </a:r>
          </a:p>
          <a:p>
            <a:pPr algn="just"/>
            <a:r>
              <a:rPr lang="en-US" dirty="0">
                <a:solidFill>
                  <a:srgbClr val="002060"/>
                </a:solidFill>
              </a:rPr>
              <a:t>The conventional techniques are ineffective in identifying new phishing attacks.</a:t>
            </a:r>
          </a:p>
          <a:p>
            <a:pPr algn="just"/>
            <a:r>
              <a:rPr lang="en-US" dirty="0">
                <a:solidFill>
                  <a:srgbClr val="002060"/>
                </a:solidFill>
              </a:rPr>
              <a:t>Low efficiency in real-time of existing solutions.</a:t>
            </a:r>
          </a:p>
        </p:txBody>
      </p:sp>
      <p:pic>
        <p:nvPicPr>
          <p:cNvPr id="4" name="Google Shape;277;p17"/>
          <p:cNvPicPr preferRelativeResize="0"/>
          <p:nvPr/>
        </p:nvPicPr>
        <p:blipFill rotWithShape="1">
          <a:blip r:embed="rId3">
            <a:alphaModFix/>
          </a:blip>
          <a:srcRect t="6319" b="6318"/>
          <a:stretch/>
        </p:blipFill>
        <p:spPr>
          <a:xfrm>
            <a:off x="5275385" y="2034399"/>
            <a:ext cx="3868615" cy="3381663"/>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Aim and Objectives</a:t>
            </a:r>
          </a:p>
        </p:txBody>
      </p:sp>
      <p:sp>
        <p:nvSpPr>
          <p:cNvPr id="3" name="Content Placeholder 2"/>
          <p:cNvSpPr>
            <a:spLocks noGrp="1"/>
          </p:cNvSpPr>
          <p:nvPr>
            <p:ph idx="1"/>
          </p:nvPr>
        </p:nvSpPr>
        <p:spPr/>
        <p:txBody>
          <a:bodyPr>
            <a:normAutofit fontScale="92500" lnSpcReduction="20000"/>
          </a:bodyPr>
          <a:lstStyle/>
          <a:p>
            <a:pPr marL="0" indent="0">
              <a:buNone/>
            </a:pPr>
            <a:r>
              <a:rPr lang="en-US" dirty="0">
                <a:solidFill>
                  <a:srgbClr val="002060"/>
                </a:solidFill>
              </a:rPr>
              <a:t>Research aim </a:t>
            </a:r>
          </a:p>
          <a:p>
            <a:pPr marL="0" lvl="0" indent="0" algn="just">
              <a:buNone/>
            </a:pPr>
            <a:r>
              <a:rPr lang="en-US" sz="2400" dirty="0">
                <a:solidFill>
                  <a:srgbClr val="002060"/>
                </a:solidFill>
                <a:cs typeface="Times New Roman" panose="02020603050405020304" pitchFamily="18" charset="0"/>
              </a:rPr>
              <a:t>The study aims to create and critically assess machine learning systems that will effectively detect phishing attacks, including both by raising the classification performance and by increasing the trust of cyber security frameworks. Since the phishing practices continue to grow in professionalism, this project aims to create a powerful and evidence-based model that can recognize fraudulent trends in online communication and the Internet world.</a:t>
            </a:r>
          </a:p>
          <a:p>
            <a:pPr marL="0" indent="0">
              <a:buNone/>
            </a:pPr>
            <a:r>
              <a:rPr lang="en-US" dirty="0">
                <a:solidFill>
                  <a:srgbClr val="002060"/>
                </a:solidFill>
              </a:rPr>
              <a:t>Research objectives</a:t>
            </a:r>
          </a:p>
          <a:p>
            <a:pPr marL="571500" indent="-571500" algn="just" fontAlgn="base">
              <a:buFont typeface="Arial" panose="020B0604020202020204" pitchFamily="34" charset="0"/>
              <a:buChar char="•"/>
            </a:pPr>
            <a:r>
              <a:rPr lang="en-US" sz="2400" dirty="0">
                <a:solidFill>
                  <a:srgbClr val="002060"/>
                </a:solidFill>
                <a:cs typeface="Times New Roman" panose="02020603050405020304" pitchFamily="18" charset="0"/>
              </a:rPr>
              <a:t>To analyze existing phishing detection techniques</a:t>
            </a:r>
          </a:p>
          <a:p>
            <a:pPr marL="571500" indent="-571500" algn="just" fontAlgn="base">
              <a:buFont typeface="Arial" panose="020B0604020202020204" pitchFamily="34" charset="0"/>
              <a:buChar char="•"/>
            </a:pPr>
            <a:r>
              <a:rPr lang="en-US" sz="2400" dirty="0">
                <a:solidFill>
                  <a:srgbClr val="002060"/>
                </a:solidFill>
                <a:cs typeface="Times New Roman" panose="02020603050405020304" pitchFamily="18" charset="0"/>
              </a:rPr>
              <a:t>To preprocess and denies meaningful dataset features</a:t>
            </a:r>
          </a:p>
          <a:p>
            <a:pPr marL="571500" indent="-571500" algn="just" fontAlgn="base">
              <a:buFont typeface="Arial" panose="020B0604020202020204" pitchFamily="34" charset="0"/>
              <a:buChar char="•"/>
            </a:pPr>
            <a:r>
              <a:rPr lang="en-US" sz="2400" dirty="0">
                <a:solidFill>
                  <a:srgbClr val="002060"/>
                </a:solidFill>
                <a:cs typeface="Times New Roman" panose="02020603050405020304" pitchFamily="18" charset="0"/>
              </a:rPr>
              <a:t>To apply several ML models to classification.</a:t>
            </a:r>
          </a:p>
          <a:p>
            <a:pPr marL="571500" indent="-571500" algn="just" fontAlgn="base">
              <a:buFont typeface="Arial" panose="020B0604020202020204" pitchFamily="34" charset="0"/>
              <a:buChar char="•"/>
            </a:pPr>
            <a:r>
              <a:rPr lang="en-US" sz="2400" dirty="0">
                <a:solidFill>
                  <a:srgbClr val="002060"/>
                </a:solidFill>
                <a:cs typeface="Times New Roman" panose="02020603050405020304" pitchFamily="18" charset="0"/>
              </a:rPr>
              <a:t>To compare and maximize model behaviour</a:t>
            </a:r>
          </a:p>
          <a:p>
            <a:pPr marL="0" indent="0">
              <a:buNone/>
            </a:pPr>
            <a:endParaRPr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Literature Review Summary</a:t>
            </a:r>
          </a:p>
        </p:txBody>
      </p:sp>
      <p:sp>
        <p:nvSpPr>
          <p:cNvPr id="3" name="Content Placeholder 2"/>
          <p:cNvSpPr>
            <a:spLocks noGrp="1"/>
          </p:cNvSpPr>
          <p:nvPr>
            <p:ph idx="1"/>
          </p:nvPr>
        </p:nvSpPr>
        <p:spPr>
          <a:xfrm>
            <a:off x="457200" y="1600200"/>
            <a:ext cx="4554415" cy="4525963"/>
          </a:xfrm>
        </p:spPr>
        <p:txBody>
          <a:bodyPr>
            <a:normAutofit lnSpcReduction="10000"/>
          </a:bodyPr>
          <a:lstStyle/>
          <a:p>
            <a:pPr marL="571500" lvl="0" indent="-571500" algn="just">
              <a:lnSpc>
                <a:spcPct val="130000"/>
              </a:lnSpc>
              <a:buFont typeface="Arial" panose="020B0604020202020204" pitchFamily="34" charset="0"/>
              <a:buChar char="•"/>
            </a:pPr>
            <a:r>
              <a:rPr lang="en-US" sz="2400" dirty="0">
                <a:solidFill>
                  <a:srgbClr val="002060"/>
                </a:solidFill>
                <a:cs typeface="Times New Roman" panose="02020603050405020304" pitchFamily="18" charset="0"/>
              </a:rPr>
              <a:t>The traditional practices are based on blacklists and rules.</a:t>
            </a:r>
          </a:p>
          <a:p>
            <a:pPr marL="571500" lvl="0" indent="-571500" algn="just">
              <a:lnSpc>
                <a:spcPct val="130000"/>
              </a:lnSpc>
              <a:buFont typeface="Arial" panose="020B0604020202020204" pitchFamily="34" charset="0"/>
              <a:buChar char="•"/>
            </a:pPr>
            <a:r>
              <a:rPr lang="en-US" sz="2400" dirty="0">
                <a:solidFill>
                  <a:srgbClr val="002060"/>
                </a:solidFill>
                <a:cs typeface="Times New Roman" panose="02020603050405020304" pitchFamily="18" charset="0"/>
              </a:rPr>
              <a:t>Machine learning enhances the accuracy of detection [1].</a:t>
            </a:r>
          </a:p>
          <a:p>
            <a:pPr marL="571500" lvl="0" indent="-571500" algn="just">
              <a:lnSpc>
                <a:spcPct val="130000"/>
              </a:lnSpc>
              <a:buFont typeface="Arial" panose="020B0604020202020204" pitchFamily="34" charset="0"/>
              <a:buChar char="•"/>
            </a:pPr>
            <a:r>
              <a:rPr lang="en-US" sz="2400" dirty="0">
                <a:solidFill>
                  <a:srgbClr val="002060"/>
                </a:solidFill>
                <a:cs typeface="Times New Roman" panose="02020603050405020304" pitchFamily="18" charset="0"/>
              </a:rPr>
              <a:t>Common SVM and Random Forest.</a:t>
            </a:r>
          </a:p>
          <a:p>
            <a:pPr marL="571500" lvl="0" indent="-571500" algn="just">
              <a:lnSpc>
                <a:spcPct val="130000"/>
              </a:lnSpc>
              <a:buFont typeface="Arial" panose="020B0604020202020204" pitchFamily="34" charset="0"/>
              <a:buChar char="•"/>
            </a:pPr>
            <a:r>
              <a:rPr lang="en-US" sz="2400" dirty="0">
                <a:solidFill>
                  <a:srgbClr val="002060"/>
                </a:solidFill>
                <a:cs typeface="Times New Roman" panose="02020603050405020304" pitchFamily="18" charset="0"/>
              </a:rPr>
              <a:t>Powerful models such as the XGBoost demonstrate good performance.</a:t>
            </a:r>
          </a:p>
        </p:txBody>
      </p:sp>
      <p:pic>
        <p:nvPicPr>
          <p:cNvPr id="4" name="Picture 3"/>
          <p:cNvPicPr>
            <a:picLocks noChangeAspect="1"/>
          </p:cNvPicPr>
          <p:nvPr/>
        </p:nvPicPr>
        <p:blipFill>
          <a:blip r:embed="rId3"/>
          <a:stretch>
            <a:fillRect/>
          </a:stretch>
        </p:blipFill>
        <p:spPr>
          <a:xfrm>
            <a:off x="5390051" y="1858473"/>
            <a:ext cx="3533775" cy="34575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Research Methodology</a:t>
            </a:r>
          </a:p>
        </p:txBody>
      </p:sp>
      <p:sp>
        <p:nvSpPr>
          <p:cNvPr id="3" name="Content Placeholder 2"/>
          <p:cNvSpPr>
            <a:spLocks noGrp="1"/>
          </p:cNvSpPr>
          <p:nvPr>
            <p:ph idx="1"/>
          </p:nvPr>
        </p:nvSpPr>
        <p:spPr/>
        <p:txBody>
          <a:bodyPr>
            <a:normAutofit fontScale="92500" lnSpcReduction="20000"/>
          </a:bodyPr>
          <a:lstStyle/>
          <a:p>
            <a:pPr marL="571500" indent="-571500" algn="just"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Quantitative method of research is used.</a:t>
            </a:r>
          </a:p>
          <a:p>
            <a:pPr marL="571500" indent="-571500" algn="just"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Comparative strategy in models through experiments.</a:t>
            </a:r>
          </a:p>
          <a:p>
            <a:pPr marL="571500" indent="-571500" algn="just"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Data obtained from the </a:t>
            </a:r>
            <a:r>
              <a:rPr lang="en-US" dirty="0" err="1">
                <a:solidFill>
                  <a:srgbClr val="002060"/>
                </a:solidFill>
                <a:latin typeface="Times New Roman" panose="02020603050405020304" pitchFamily="18" charset="0"/>
                <a:cs typeface="Times New Roman" panose="02020603050405020304" pitchFamily="18" charset="0"/>
              </a:rPr>
              <a:t>Kaggle</a:t>
            </a:r>
            <a:r>
              <a:rPr lang="en-US" dirty="0">
                <a:solidFill>
                  <a:srgbClr val="002060"/>
                </a:solidFill>
                <a:latin typeface="Times New Roman" panose="02020603050405020304" pitchFamily="18" charset="0"/>
                <a:cs typeface="Times New Roman" panose="02020603050405020304" pitchFamily="18" charset="0"/>
              </a:rPr>
              <a:t> phishing dataset.</a:t>
            </a:r>
          </a:p>
          <a:p>
            <a:pPr marL="571500" indent="-571500" algn="just"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Formalized model development pipeline.</a:t>
            </a:r>
          </a:p>
          <a:p>
            <a:pPr marL="571500" lvl="0" indent="-571500" algn="just">
              <a:lnSpc>
                <a:spcPct val="115000"/>
              </a:lnSpc>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Logistic Regression as a control model [6].</a:t>
            </a:r>
          </a:p>
          <a:p>
            <a:pPr marL="571500" lvl="0" indent="-571500" algn="just">
              <a:lnSpc>
                <a:spcPct val="115000"/>
              </a:lnSpc>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Decision Tree as a feature analysis feature.</a:t>
            </a:r>
          </a:p>
          <a:p>
            <a:pPr marL="571500" lvl="0" indent="-571500" algn="just">
              <a:lnSpc>
                <a:spcPct val="115000"/>
              </a:lnSpc>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High accuracy and reliability: Random Forest.</a:t>
            </a:r>
          </a:p>
          <a:p>
            <a:pPr marL="571500" lvl="0" indent="-571500" algn="just">
              <a:lnSpc>
                <a:spcPct val="115000"/>
              </a:lnSpc>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High-performance XGBoost and SVM [7].</a:t>
            </a:r>
          </a:p>
          <a:p>
            <a:pPr marL="571500" indent="-571500" algn="just" fontAlgn="base">
              <a:buFont typeface="Arial" panose="020B0604020202020204" pitchFamily="34" charset="0"/>
              <a:buChar char="•"/>
            </a:pPr>
            <a:endParaRPr lang="en-US" dirty="0">
              <a:solidFill>
                <a:srgbClr val="002060"/>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Project Planning and Resources</a:t>
            </a:r>
          </a:p>
        </p:txBody>
      </p:sp>
      <p:sp>
        <p:nvSpPr>
          <p:cNvPr id="3" name="Content Placeholder 2"/>
          <p:cNvSpPr>
            <a:spLocks noGrp="1"/>
          </p:cNvSpPr>
          <p:nvPr>
            <p:ph idx="1"/>
          </p:nvPr>
        </p:nvSpPr>
        <p:spPr/>
        <p:txBody>
          <a:bodyPr/>
          <a:lstStyle/>
          <a:p>
            <a:r>
              <a:rPr lang="en-US" dirty="0">
                <a:solidFill>
                  <a:srgbClr val="002060"/>
                </a:solidFill>
              </a:rPr>
              <a:t>There are stages of development, testing and reporting.</a:t>
            </a:r>
          </a:p>
          <a:p>
            <a:r>
              <a:rPr lang="en-US" dirty="0">
                <a:solidFill>
                  <a:srgbClr val="002060"/>
                </a:solidFill>
              </a:rPr>
              <a:t>Python was used as the implementation language.</a:t>
            </a:r>
          </a:p>
          <a:p>
            <a:r>
              <a:rPr lang="en-US" dirty="0">
                <a:solidFill>
                  <a:srgbClr val="002060"/>
                </a:solidFill>
              </a:rPr>
              <a:t>Others in libraries are </a:t>
            </a:r>
            <a:r>
              <a:rPr lang="en-US" dirty="0" err="1">
                <a:solidFill>
                  <a:srgbClr val="002060"/>
                </a:solidFill>
              </a:rPr>
              <a:t>Scikit</a:t>
            </a:r>
            <a:r>
              <a:rPr lang="en-US" dirty="0">
                <a:solidFill>
                  <a:srgbClr val="002060"/>
                </a:solidFill>
              </a:rPr>
              <a:t>-learn, Pandas and XGBoost [2].</a:t>
            </a:r>
          </a:p>
          <a:p>
            <a:r>
              <a:rPr lang="en-US" dirty="0">
                <a:solidFill>
                  <a:srgbClr val="002060"/>
                </a:solidFill>
              </a:rPr>
              <a:t>There are support resources in terms of datasets and computing.</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Project Impact and Limitations</a:t>
            </a:r>
          </a:p>
        </p:txBody>
      </p:sp>
      <p:sp>
        <p:nvSpPr>
          <p:cNvPr id="3" name="Content Placeholder 2"/>
          <p:cNvSpPr>
            <a:spLocks noGrp="1"/>
          </p:cNvSpPr>
          <p:nvPr>
            <p:ph idx="1"/>
          </p:nvPr>
        </p:nvSpPr>
        <p:spPr/>
        <p:txBody>
          <a:bodyPr/>
          <a:lstStyle/>
          <a:p>
            <a:pPr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Enhances the accuracy and reliability of phishing.</a:t>
            </a:r>
          </a:p>
          <a:p>
            <a:pPr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Fraud prevention and supports cybersecurity systems.</a:t>
            </a:r>
          </a:p>
          <a:p>
            <a:pPr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Included are weaknesses such as dependency on the dataset and over fitting.</a:t>
            </a:r>
          </a:p>
          <a:p>
            <a:pPr fontAlgn="base">
              <a:buFont typeface="Arial" panose="020B0604020202020204" pitchFamily="34" charset="0"/>
              <a:buChar char="•"/>
            </a:pPr>
            <a:r>
              <a:rPr lang="en-US" dirty="0">
                <a:solidFill>
                  <a:srgbClr val="002060"/>
                </a:solidFill>
                <a:latin typeface="Times New Roman" panose="02020603050405020304" pitchFamily="18" charset="0"/>
                <a:cs typeface="Times New Roman" panose="02020603050405020304" pitchFamily="18" charset="0"/>
              </a:rPr>
              <a:t>Offers a machine learning system that can be scaled.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a:xfrm>
            <a:off x="457200" y="1107832"/>
            <a:ext cx="8229600" cy="5018332"/>
          </a:xfrm>
        </p:spPr>
        <p:txBody>
          <a:bodyPr>
            <a:noAutofit/>
          </a:bodyPr>
          <a:lstStyle/>
          <a:p>
            <a:r>
              <a:rPr lang="en-IN" sz="1500" dirty="0"/>
              <a:t>[1] </a:t>
            </a:r>
            <a:r>
              <a:rPr lang="en-IN" sz="1500" dirty="0" err="1"/>
              <a:t>Amjad</a:t>
            </a:r>
            <a:r>
              <a:rPr lang="en-IN" sz="1500" dirty="0"/>
              <a:t>, M., Ahmad, I., Ahmad, M., </a:t>
            </a:r>
            <a:r>
              <a:rPr lang="en-IN" sz="1500" dirty="0" err="1"/>
              <a:t>Wróblewski</a:t>
            </a:r>
            <a:r>
              <a:rPr lang="en-IN" sz="1500" dirty="0"/>
              <a:t>, P., </a:t>
            </a:r>
            <a:r>
              <a:rPr lang="en-IN" sz="1500" dirty="0" err="1"/>
              <a:t>Kamiński</a:t>
            </a:r>
            <a:r>
              <a:rPr lang="en-IN" sz="1500" dirty="0"/>
              <a:t>, P. and </a:t>
            </a:r>
            <a:r>
              <a:rPr lang="en-IN" sz="1500" dirty="0" err="1"/>
              <a:t>Amjad</a:t>
            </a:r>
            <a:r>
              <a:rPr lang="en-IN" sz="1500" dirty="0"/>
              <a:t>, U., 2022. Prediction of pile bearing capacity using </a:t>
            </a:r>
            <a:r>
              <a:rPr lang="en-IN" sz="1500" dirty="0" err="1"/>
              <a:t>XGBoost</a:t>
            </a:r>
            <a:r>
              <a:rPr lang="en-IN" sz="1500" dirty="0"/>
              <a:t> algorithm: </a:t>
            </a:r>
            <a:r>
              <a:rPr lang="en-IN" sz="1500" dirty="0" err="1"/>
              <a:t>modeling</a:t>
            </a:r>
            <a:r>
              <a:rPr lang="en-IN" sz="1500" dirty="0"/>
              <a:t> and performance evaluation. Applied Sciences, 12(4), p.2126. Available at</a:t>
            </a:r>
            <a:r>
              <a:rPr lang="en-IN" sz="1500" u="sng" dirty="0">
                <a:hlinkClick r:id="rId3"/>
              </a:rPr>
              <a:t> https://www.mdpi.com/2076-3417/12/4/2126</a:t>
            </a:r>
            <a:endParaRPr lang="en-IN" sz="1500" dirty="0"/>
          </a:p>
          <a:p>
            <a:r>
              <a:rPr lang="en-IN" sz="1500" dirty="0"/>
              <a:t>[2] </a:t>
            </a:r>
            <a:r>
              <a:rPr lang="en-IN" sz="1500" dirty="0" err="1"/>
              <a:t>Deo</a:t>
            </a:r>
            <a:r>
              <a:rPr lang="en-IN" sz="1500" dirty="0"/>
              <a:t>, T.Y. and </a:t>
            </a:r>
            <a:r>
              <a:rPr lang="en-IN" sz="1500" dirty="0" err="1"/>
              <a:t>Sanju</a:t>
            </a:r>
            <a:r>
              <a:rPr lang="en-IN" sz="1500" dirty="0"/>
              <a:t>, A., 2023. Data imputation and comparison of custom ensemble models with existing libraries like </a:t>
            </a:r>
            <a:r>
              <a:rPr lang="en-IN" sz="1500" dirty="0" err="1"/>
              <a:t>XGBoost</a:t>
            </a:r>
            <a:r>
              <a:rPr lang="en-IN" sz="1500" dirty="0"/>
              <a:t>, </a:t>
            </a:r>
            <a:r>
              <a:rPr lang="en-IN" sz="1500" dirty="0" err="1"/>
              <a:t>CATBoost</a:t>
            </a:r>
            <a:r>
              <a:rPr lang="en-IN" sz="1500" dirty="0"/>
              <a:t>, </a:t>
            </a:r>
            <a:r>
              <a:rPr lang="en-IN" sz="1500" dirty="0" err="1"/>
              <a:t>AdaBoost</a:t>
            </a:r>
            <a:r>
              <a:rPr lang="en-IN" sz="1500" dirty="0"/>
              <a:t> and </a:t>
            </a:r>
            <a:r>
              <a:rPr lang="en-IN" sz="1500" dirty="0" err="1"/>
              <a:t>Scikit</a:t>
            </a:r>
            <a:r>
              <a:rPr lang="en-IN" sz="1500" dirty="0"/>
              <a:t> learn for predictive equipment failure. Materials Today: Proceedings, 72, pp.1596-1604. Available at</a:t>
            </a:r>
            <a:r>
              <a:rPr lang="en-IN" sz="1500" u="sng" dirty="0">
                <a:hlinkClick r:id="rId4"/>
              </a:rPr>
              <a:t> https://www.sciencedirect.com/science/article/pii/S2214785322062290</a:t>
            </a:r>
            <a:endParaRPr lang="en-IN" sz="1500" dirty="0"/>
          </a:p>
          <a:p>
            <a:r>
              <a:rPr lang="en-IN" sz="1500" dirty="0"/>
              <a:t>[3] Fares, H., </a:t>
            </a:r>
            <a:r>
              <a:rPr lang="en-IN" sz="1500" dirty="0" err="1"/>
              <a:t>Kilani</a:t>
            </a:r>
            <a:r>
              <a:rPr lang="en-IN" sz="1500" dirty="0"/>
              <a:t>, J., </a:t>
            </a:r>
            <a:r>
              <a:rPr lang="en-IN" sz="1500" dirty="0" err="1"/>
              <a:t>Fagroud</a:t>
            </a:r>
            <a:r>
              <a:rPr lang="en-IN" sz="1500" dirty="0"/>
              <a:t>, F., </a:t>
            </a:r>
            <a:r>
              <a:rPr lang="en-IN" sz="1500" dirty="0" err="1"/>
              <a:t>Toumi</a:t>
            </a:r>
            <a:r>
              <a:rPr lang="en-IN" sz="1500" dirty="0"/>
              <a:t>, H., </a:t>
            </a:r>
            <a:r>
              <a:rPr lang="en-IN" sz="1500" dirty="0" err="1"/>
              <a:t>Lakrami</a:t>
            </a:r>
            <a:r>
              <a:rPr lang="en-IN" sz="1500" dirty="0"/>
              <a:t>, F., </a:t>
            </a:r>
            <a:r>
              <a:rPr lang="en-IN" sz="1500" dirty="0" err="1"/>
              <a:t>Baddi</a:t>
            </a:r>
            <a:r>
              <a:rPr lang="en-IN" sz="1500" dirty="0"/>
              <a:t>, Y. and </a:t>
            </a:r>
            <a:r>
              <a:rPr lang="en-IN" sz="1500" dirty="0" err="1"/>
              <a:t>Aknin</a:t>
            </a:r>
            <a:r>
              <a:rPr lang="en-IN" sz="1500" dirty="0"/>
              <a:t>, N., 2024. Machine learning approach for email phishing detection. </a:t>
            </a:r>
            <a:r>
              <a:rPr lang="en-IN" sz="1500" dirty="0" err="1"/>
              <a:t>Procedia</a:t>
            </a:r>
            <a:r>
              <a:rPr lang="en-IN" sz="1500" dirty="0"/>
              <a:t> Computer Science, 251, pp.746-751. Available at</a:t>
            </a:r>
            <a:r>
              <a:rPr lang="en-IN" sz="1500" u="sng" dirty="0">
                <a:hlinkClick r:id="rId5"/>
              </a:rPr>
              <a:t> https://www.sciencedirect.com/science/article/pii/S1877050924034136</a:t>
            </a:r>
            <a:endParaRPr lang="en-IN" sz="1500" dirty="0"/>
          </a:p>
          <a:p>
            <a:r>
              <a:rPr lang="en-IN" sz="1500" dirty="0"/>
              <a:t>[4] </a:t>
            </a:r>
            <a:r>
              <a:rPr lang="en-IN" sz="1500" dirty="0" err="1"/>
              <a:t>Kheruddin</a:t>
            </a:r>
            <a:r>
              <a:rPr lang="en-IN" sz="1500" dirty="0"/>
              <a:t>, M.S., </a:t>
            </a:r>
            <a:r>
              <a:rPr lang="en-IN" sz="1500" dirty="0" err="1"/>
              <a:t>Zuber</a:t>
            </a:r>
            <a:r>
              <a:rPr lang="en-IN" sz="1500" dirty="0"/>
              <a:t>, M.A.E.M. and </a:t>
            </a:r>
            <a:r>
              <a:rPr lang="en-IN" sz="1500" dirty="0" err="1"/>
              <a:t>Radzai</a:t>
            </a:r>
            <a:r>
              <a:rPr lang="en-IN" sz="1500" dirty="0"/>
              <a:t>, M.M.M., 2024. Phishing attacks: </a:t>
            </a:r>
            <a:r>
              <a:rPr lang="en-IN" sz="1500" dirty="0" err="1"/>
              <a:t>Unraveling</a:t>
            </a:r>
            <a:r>
              <a:rPr lang="en-IN" sz="1500" dirty="0"/>
              <a:t> tactics, threats, and </a:t>
            </a:r>
            <a:r>
              <a:rPr lang="en-IN" sz="1500" dirty="0" err="1"/>
              <a:t>defenses</a:t>
            </a:r>
            <a:r>
              <a:rPr lang="en-IN" sz="1500" dirty="0"/>
              <a:t> in the </a:t>
            </a:r>
            <a:r>
              <a:rPr lang="en-IN" sz="1500" dirty="0" err="1"/>
              <a:t>cybersecurity</a:t>
            </a:r>
            <a:r>
              <a:rPr lang="en-IN" sz="1500" dirty="0"/>
              <a:t> landscape. </a:t>
            </a:r>
            <a:r>
              <a:rPr lang="en-IN" sz="1500" dirty="0" err="1"/>
              <a:t>Authorea</a:t>
            </a:r>
            <a:r>
              <a:rPr lang="en-IN" sz="1500" dirty="0"/>
              <a:t> Preprints. Available at</a:t>
            </a:r>
            <a:r>
              <a:rPr lang="en-IN" sz="1500" u="sng" dirty="0">
                <a:hlinkClick r:id="rId6"/>
              </a:rPr>
              <a:t> https://www.authorea.com/doi/full/10.22541/au.170534654.48067877</a:t>
            </a:r>
            <a:endParaRPr lang="en-IN" sz="1500" dirty="0"/>
          </a:p>
          <a:p>
            <a:r>
              <a:rPr lang="en-IN" sz="1500" dirty="0"/>
              <a:t>[5] </a:t>
            </a:r>
            <a:r>
              <a:rPr lang="en-IN" sz="1500" dirty="0" err="1"/>
              <a:t>Mughaid</a:t>
            </a:r>
            <a:r>
              <a:rPr lang="en-IN" sz="1500" dirty="0"/>
              <a:t>, A., </a:t>
            </a:r>
            <a:r>
              <a:rPr lang="en-IN" sz="1500" dirty="0" err="1"/>
              <a:t>AlZu’bi</a:t>
            </a:r>
            <a:r>
              <a:rPr lang="en-IN" sz="1500" dirty="0"/>
              <a:t>, S., </a:t>
            </a:r>
            <a:r>
              <a:rPr lang="en-IN" sz="1500" dirty="0" err="1"/>
              <a:t>Hnaif</a:t>
            </a:r>
            <a:r>
              <a:rPr lang="en-IN" sz="1500" dirty="0"/>
              <a:t>, A., </a:t>
            </a:r>
            <a:r>
              <a:rPr lang="en-IN" sz="1500" dirty="0" err="1"/>
              <a:t>Taamneh</a:t>
            </a:r>
            <a:r>
              <a:rPr lang="en-IN" sz="1500" dirty="0"/>
              <a:t>, S., </a:t>
            </a:r>
            <a:r>
              <a:rPr lang="en-IN" sz="1500" dirty="0" err="1"/>
              <a:t>Alnajjar</a:t>
            </a:r>
            <a:r>
              <a:rPr lang="en-IN" sz="1500" dirty="0"/>
              <a:t>, A. and </a:t>
            </a:r>
            <a:r>
              <a:rPr lang="en-IN" sz="1500" dirty="0" err="1"/>
              <a:t>Elsoud</a:t>
            </a:r>
            <a:r>
              <a:rPr lang="en-IN" sz="1500" dirty="0"/>
              <a:t>, E.A., 2022. An intelligent cyber security phishing detection system using deep learning techniques. Cluster Computing, 25(6), pp.3819-3828. Available at</a:t>
            </a:r>
            <a:r>
              <a:rPr lang="en-IN" sz="1500" u="sng" dirty="0">
                <a:hlinkClick r:id="rId7"/>
              </a:rPr>
              <a:t> https://link.springer.com/article/10.1007/s10586-022-03604-4</a:t>
            </a:r>
            <a:endParaRPr lang="en-IN" sz="1500" dirty="0"/>
          </a:p>
          <a:p>
            <a:r>
              <a:rPr lang="en-IN" sz="1500" dirty="0"/>
              <a:t>[6] </a:t>
            </a:r>
            <a:r>
              <a:rPr lang="en-IN" sz="1500" dirty="0" err="1"/>
              <a:t>Vajrobol</a:t>
            </a:r>
            <a:r>
              <a:rPr lang="en-IN" sz="1500" dirty="0"/>
              <a:t>, V., Gupta, B.B. and Gaurav, A., 2024. Mutual information based logistic regression for phishing </a:t>
            </a:r>
            <a:r>
              <a:rPr lang="en-IN" sz="1500" dirty="0" err="1"/>
              <a:t>url</a:t>
            </a:r>
            <a:r>
              <a:rPr lang="en-IN" sz="1500" dirty="0"/>
              <a:t> detection. Cyber Security and Applications, 2, p.100044. Available at</a:t>
            </a:r>
            <a:r>
              <a:rPr lang="en-IN" sz="1500" u="sng" dirty="0">
                <a:hlinkClick r:id="rId8"/>
              </a:rPr>
              <a:t> https://www.sciencedirect.com/science/article/pii/S2772918424000109</a:t>
            </a:r>
            <a:endParaRPr lang="en-IN" sz="1500" dirty="0"/>
          </a:p>
          <a:p>
            <a:r>
              <a:rPr lang="en-IN" sz="1500" dirty="0"/>
              <a:t>[7] Zhang, P., </a:t>
            </a:r>
            <a:r>
              <a:rPr lang="en-IN" sz="1500" dirty="0" err="1"/>
              <a:t>Jia</a:t>
            </a:r>
            <a:r>
              <a:rPr lang="en-IN" sz="1500" dirty="0"/>
              <a:t>, Y. and Shang, Y., 2022. Research and application of </a:t>
            </a:r>
            <a:r>
              <a:rPr lang="en-IN" sz="1500" dirty="0" err="1"/>
              <a:t>XGBoost</a:t>
            </a:r>
            <a:r>
              <a:rPr lang="en-IN" sz="1500" dirty="0"/>
              <a:t> in imbalanced data. International Journal of Distributed Sensor Networks, 18(6), p.15501329221106935. Available at</a:t>
            </a:r>
            <a:r>
              <a:rPr lang="en-IN" sz="1500" u="sng" dirty="0">
                <a:hlinkClick r:id="rId9"/>
              </a:rPr>
              <a:t> https://journals.sagepub.com/doi/abs/10.1177/15501329221106935</a:t>
            </a:r>
            <a:endParaRPr lang="en-IN" sz="1500" dirty="0"/>
          </a:p>
          <a:p>
            <a:pPr marL="0" indent="0">
              <a:buNone/>
            </a:pPr>
            <a:endParaRPr lang="en-IN" sz="15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50224-3390-A24D-0589-203392A4CF57}"/>
              </a:ext>
            </a:extLst>
          </p:cNvPr>
          <p:cNvSpPr>
            <a:spLocks noGrp="1"/>
          </p:cNvSpPr>
          <p:nvPr>
            <p:ph type="title"/>
          </p:nvPr>
        </p:nvSpPr>
        <p:spPr>
          <a:xfrm>
            <a:off x="457200" y="2560638"/>
            <a:ext cx="8229600" cy="1143000"/>
          </a:xfrm>
        </p:spPr>
        <p:txBody>
          <a:bodyPr/>
          <a:lstStyle/>
          <a:p>
            <a:r>
              <a:rPr lang="en-GB" b="1" dirty="0"/>
              <a:t>Thank You.</a:t>
            </a:r>
          </a:p>
        </p:txBody>
      </p:sp>
    </p:spTree>
    <p:extLst>
      <p:ext uri="{BB962C8B-B14F-4D97-AF65-F5344CB8AC3E}">
        <p14:creationId xmlns:p14="http://schemas.microsoft.com/office/powerpoint/2010/main" val="25322608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95</TotalTime>
  <Words>2081</Words>
  <Application>Microsoft Office PowerPoint</Application>
  <PresentationFormat>On-screen Show (4:3)</PresentationFormat>
  <Paragraphs>108</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Montserrat</vt:lpstr>
      <vt:lpstr>Times New Roman</vt:lpstr>
      <vt:lpstr>Office Theme</vt:lpstr>
      <vt:lpstr>M.Sc Cyber security &amp; Digital Forensics Module: Research Methods and Professional Development (ACFA7004)   Topic: Detecting Phishing Attacks Using Machine Learning Techniques  </vt:lpstr>
      <vt:lpstr>Presentation Overview</vt:lpstr>
      <vt:lpstr>Research Context / Background</vt:lpstr>
      <vt:lpstr>Research Problem</vt:lpstr>
      <vt:lpstr>Research Aim and Objectives</vt:lpstr>
      <vt:lpstr>Literature Review Summary</vt:lpstr>
      <vt:lpstr>Research Methodology</vt:lpstr>
      <vt:lpstr>Project Planning and Resources</vt:lpstr>
      <vt:lpstr>Project Impact and Limitations</vt:lpstr>
      <vt:lpstr>References</vt:lpstr>
      <vt:lpstr>Thank You.</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MSc Cyber security &amp; Digital Forensics Topic: Detecting Phishing Attacks Using Machine Learning Techniques</dc:title>
  <dc:subject/>
  <dc:creator>Suresh Shanmugasundaram</dc:creator>
  <cp:keywords/>
  <dc:description>generated using python-pptx</dc:description>
  <cp:lastModifiedBy>Md. Mashrurul Haque (2435257)</cp:lastModifiedBy>
  <cp:revision>18</cp:revision>
  <dcterms:created xsi:type="dcterms:W3CDTF">2013-01-27T09:14:16Z</dcterms:created>
  <dcterms:modified xsi:type="dcterms:W3CDTF">2026-04-20T12:38:18Z</dcterms:modified>
  <cp:category/>
</cp:coreProperties>
</file>