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303" r:id="rId2"/>
    <p:sldId id="574" r:id="rId3"/>
    <p:sldId id="581" r:id="rId4"/>
    <p:sldId id="575" r:id="rId5"/>
    <p:sldId id="2584" r:id="rId6"/>
    <p:sldId id="577" r:id="rId7"/>
    <p:sldId id="578" r:id="rId8"/>
    <p:sldId id="580" r:id="rId9"/>
    <p:sldId id="573" r:id="rId10"/>
    <p:sldId id="591" r:id="rId11"/>
    <p:sldId id="582" r:id="rId12"/>
    <p:sldId id="583" r:id="rId13"/>
    <p:sldId id="584" r:id="rId14"/>
    <p:sldId id="585" r:id="rId15"/>
    <p:sldId id="586" r:id="rId16"/>
    <p:sldId id="587" r:id="rId17"/>
    <p:sldId id="588" r:id="rId18"/>
    <p:sldId id="589" r:id="rId19"/>
    <p:sldId id="590" r:id="rId20"/>
    <p:sldId id="532" r:id="rId21"/>
    <p:sldId id="516" r:id="rId22"/>
    <p:sldId id="517" r:id="rId23"/>
    <p:sldId id="518" r:id="rId24"/>
    <p:sldId id="542" r:id="rId25"/>
    <p:sldId id="543" r:id="rId26"/>
    <p:sldId id="531" r:id="rId27"/>
    <p:sldId id="519" r:id="rId28"/>
    <p:sldId id="601" r:id="rId29"/>
    <p:sldId id="579" r:id="rId30"/>
    <p:sldId id="592" r:id="rId31"/>
    <p:sldId id="593" r:id="rId32"/>
    <p:sldId id="594" r:id="rId33"/>
    <p:sldId id="561" r:id="rId34"/>
    <p:sldId id="291" r:id="rId35"/>
    <p:sldId id="562" r:id="rId36"/>
    <p:sldId id="600" r:id="rId37"/>
    <p:sldId id="293" r:id="rId38"/>
    <p:sldId id="294" r:id="rId39"/>
    <p:sldId id="533" r:id="rId40"/>
    <p:sldId id="560" r:id="rId41"/>
    <p:sldId id="595" r:id="rId42"/>
    <p:sldId id="596" r:id="rId43"/>
    <p:sldId id="597" r:id="rId44"/>
    <p:sldId id="598" r:id="rId45"/>
    <p:sldId id="602" r:id="rId46"/>
    <p:sldId id="576" r:id="rId47"/>
    <p:sldId id="599" r:id="rId48"/>
    <p:sldId id="603" r:id="rId49"/>
    <p:sldId id="60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CD8576-89F5-4CC9-AB5F-0C7741D10922}" v="30" dt="2026-02-11T20:50:30.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2-11T20:58:07.781" v="5692" actId="20577"/>
      <pc:docMkLst>
        <pc:docMk/>
      </pc:docMkLst>
      <pc:sldChg chg="add del">
        <pc:chgData name="Rhiannon Akers" userId="fb3c9d12-5c8c-42d7-8dc7-d872d7a3d202" providerId="ADAL" clId="{80AABDCA-A693-4F09-99FD-F26609E442FC}" dt="2026-02-03T14:51:14.239" v="4400"/>
        <pc:sldMkLst>
          <pc:docMk/>
          <pc:sldMk cId="1276863608" sldId="291"/>
        </pc:sldMkLst>
      </pc:sldChg>
      <pc:sldChg chg="add del">
        <pc:chgData name="Rhiannon Akers" userId="fb3c9d12-5c8c-42d7-8dc7-d872d7a3d202" providerId="ADAL" clId="{80AABDCA-A693-4F09-99FD-F26609E442FC}" dt="2026-02-03T14:58:20.097" v="4401"/>
        <pc:sldMkLst>
          <pc:docMk/>
          <pc:sldMk cId="3207543853" sldId="293"/>
        </pc:sldMkLst>
      </pc:sldChg>
      <pc:sldChg chg="add del">
        <pc:chgData name="Rhiannon Akers" userId="fb3c9d12-5c8c-42d7-8dc7-d872d7a3d202" providerId="ADAL" clId="{80AABDCA-A693-4F09-99FD-F26609E442FC}" dt="2026-02-03T14:58:20.097" v="4401"/>
        <pc:sldMkLst>
          <pc:docMk/>
          <pc:sldMk cId="122282972" sldId="294"/>
        </pc:sldMkLst>
      </pc:sldChg>
      <pc:sldChg chg="modSp mod">
        <pc:chgData name="Rhiannon Akers" userId="fb3c9d12-5c8c-42d7-8dc7-d872d7a3d202" providerId="ADAL" clId="{80AABDCA-A693-4F09-99FD-F26609E442FC}" dt="2026-02-11T20:51:03.791" v="5557" actId="20577"/>
        <pc:sldMkLst>
          <pc:docMk/>
          <pc:sldMk cId="3193330590" sldId="303"/>
        </pc:sldMkLst>
        <pc:spChg chg="mod">
          <ac:chgData name="Rhiannon Akers" userId="fb3c9d12-5c8c-42d7-8dc7-d872d7a3d202" providerId="ADAL" clId="{80AABDCA-A693-4F09-99FD-F26609E442FC}" dt="2026-02-11T20:51:03.791" v="5557" actId="20577"/>
          <ac:spMkLst>
            <pc:docMk/>
            <pc:sldMk cId="3193330590" sldId="303"/>
            <ac:spMk id="5" creationId="{00000000-0000-0000-0000-000000000000}"/>
          </ac:spMkLst>
        </pc:spChg>
      </pc:sldChg>
      <pc:sldChg chg="add del">
        <pc:chgData name="Rhiannon Akers" userId="fb3c9d12-5c8c-42d7-8dc7-d872d7a3d202" providerId="ADAL" clId="{80AABDCA-A693-4F09-99FD-F26609E442FC}" dt="2026-02-03T14:49:50.632" v="4398"/>
        <pc:sldMkLst>
          <pc:docMk/>
          <pc:sldMk cId="4184043299" sldId="516"/>
        </pc:sldMkLst>
      </pc:sldChg>
      <pc:sldChg chg="add del">
        <pc:chgData name="Rhiannon Akers" userId="fb3c9d12-5c8c-42d7-8dc7-d872d7a3d202" providerId="ADAL" clId="{80AABDCA-A693-4F09-99FD-F26609E442FC}" dt="2026-02-03T14:49:50.632" v="4398"/>
        <pc:sldMkLst>
          <pc:docMk/>
          <pc:sldMk cId="4223121874" sldId="517"/>
        </pc:sldMkLst>
      </pc:sldChg>
      <pc:sldChg chg="add del">
        <pc:chgData name="Rhiannon Akers" userId="fb3c9d12-5c8c-42d7-8dc7-d872d7a3d202" providerId="ADAL" clId="{80AABDCA-A693-4F09-99FD-F26609E442FC}" dt="2026-02-03T14:49:50.632" v="4398"/>
        <pc:sldMkLst>
          <pc:docMk/>
          <pc:sldMk cId="2806564146" sldId="518"/>
        </pc:sldMkLst>
      </pc:sldChg>
      <pc:sldChg chg="add del">
        <pc:chgData name="Rhiannon Akers" userId="fb3c9d12-5c8c-42d7-8dc7-d872d7a3d202" providerId="ADAL" clId="{80AABDCA-A693-4F09-99FD-F26609E442FC}" dt="2026-02-03T14:49:50.632" v="4398"/>
        <pc:sldMkLst>
          <pc:docMk/>
          <pc:sldMk cId="1362871950" sldId="519"/>
        </pc:sldMkLst>
      </pc:sldChg>
      <pc:sldChg chg="add del">
        <pc:chgData name="Rhiannon Akers" userId="fb3c9d12-5c8c-42d7-8dc7-d872d7a3d202" providerId="ADAL" clId="{80AABDCA-A693-4F09-99FD-F26609E442FC}" dt="2026-02-03T14:49:50.632" v="4398"/>
        <pc:sldMkLst>
          <pc:docMk/>
          <pc:sldMk cId="3067446395" sldId="531"/>
        </pc:sldMkLst>
      </pc:sldChg>
      <pc:sldChg chg="modSp mod">
        <pc:chgData name="Rhiannon Akers" userId="fb3c9d12-5c8c-42d7-8dc7-d872d7a3d202" providerId="ADAL" clId="{80AABDCA-A693-4F09-99FD-F26609E442FC}" dt="2026-02-11T20:40:19.395" v="5343" actId="20577"/>
        <pc:sldMkLst>
          <pc:docMk/>
          <pc:sldMk cId="367795921" sldId="532"/>
        </pc:sldMkLst>
        <pc:spChg chg="mod">
          <ac:chgData name="Rhiannon Akers" userId="fb3c9d12-5c8c-42d7-8dc7-d872d7a3d202" providerId="ADAL" clId="{80AABDCA-A693-4F09-99FD-F26609E442FC}" dt="2026-02-11T20:40:19.395" v="5343" actId="20577"/>
          <ac:spMkLst>
            <pc:docMk/>
            <pc:sldMk cId="367795921" sldId="532"/>
            <ac:spMk id="3" creationId="{070C1997-B3E7-C34E-8663-3C30B825B92E}"/>
          </ac:spMkLst>
        </pc:spChg>
      </pc:sldChg>
      <pc:sldChg chg="add del">
        <pc:chgData name="Rhiannon Akers" userId="fb3c9d12-5c8c-42d7-8dc7-d872d7a3d202" providerId="ADAL" clId="{80AABDCA-A693-4F09-99FD-F26609E442FC}" dt="2026-02-03T14:58:29.997" v="4402"/>
        <pc:sldMkLst>
          <pc:docMk/>
          <pc:sldMk cId="1449705887" sldId="533"/>
        </pc:sldMkLst>
      </pc:sldChg>
      <pc:sldChg chg="add del">
        <pc:chgData name="Rhiannon Akers" userId="fb3c9d12-5c8c-42d7-8dc7-d872d7a3d202" providerId="ADAL" clId="{80AABDCA-A693-4F09-99FD-F26609E442FC}" dt="2026-02-03T14:49:50.632" v="4398"/>
        <pc:sldMkLst>
          <pc:docMk/>
          <pc:sldMk cId="577846512" sldId="542"/>
        </pc:sldMkLst>
      </pc:sldChg>
      <pc:sldChg chg="add del">
        <pc:chgData name="Rhiannon Akers" userId="fb3c9d12-5c8c-42d7-8dc7-d872d7a3d202" providerId="ADAL" clId="{80AABDCA-A693-4F09-99FD-F26609E442FC}" dt="2026-02-03T14:49:50.632" v="4398"/>
        <pc:sldMkLst>
          <pc:docMk/>
          <pc:sldMk cId="4051522457" sldId="543"/>
        </pc:sldMkLst>
      </pc:sldChg>
      <pc:sldChg chg="add del">
        <pc:chgData name="Rhiannon Akers" userId="fb3c9d12-5c8c-42d7-8dc7-d872d7a3d202" providerId="ADAL" clId="{80AABDCA-A693-4F09-99FD-F26609E442FC}" dt="2026-02-03T14:50:56.137" v="4399"/>
        <pc:sldMkLst>
          <pc:docMk/>
          <pc:sldMk cId="1495673589" sldId="560"/>
        </pc:sldMkLst>
      </pc:sldChg>
      <pc:sldChg chg="add del">
        <pc:chgData name="Rhiannon Akers" userId="fb3c9d12-5c8c-42d7-8dc7-d872d7a3d202" providerId="ADAL" clId="{80AABDCA-A693-4F09-99FD-F26609E442FC}" dt="2026-02-03T14:51:14.239" v="4400"/>
        <pc:sldMkLst>
          <pc:docMk/>
          <pc:sldMk cId="951991943" sldId="561"/>
        </pc:sldMkLst>
      </pc:sldChg>
      <pc:sldChg chg="add del">
        <pc:chgData name="Rhiannon Akers" userId="fb3c9d12-5c8c-42d7-8dc7-d872d7a3d202" providerId="ADAL" clId="{80AABDCA-A693-4F09-99FD-F26609E442FC}" dt="2026-02-03T14:51:14.239" v="4400"/>
        <pc:sldMkLst>
          <pc:docMk/>
          <pc:sldMk cId="1468376450" sldId="562"/>
        </pc:sldMkLst>
      </pc:sldChg>
      <pc:sldChg chg="addSp modSp mod modClrScheme chgLayout">
        <pc:chgData name="Rhiannon Akers" userId="fb3c9d12-5c8c-42d7-8dc7-d872d7a3d202" providerId="ADAL" clId="{80AABDCA-A693-4F09-99FD-F26609E442FC}" dt="2026-02-03T14:24:44.990" v="556" actId="26606"/>
        <pc:sldMkLst>
          <pc:docMk/>
          <pc:sldMk cId="2587605058" sldId="573"/>
        </pc:sldMkLst>
        <pc:spChg chg="mod">
          <ac:chgData name="Rhiannon Akers" userId="fb3c9d12-5c8c-42d7-8dc7-d872d7a3d202" providerId="ADAL" clId="{80AABDCA-A693-4F09-99FD-F26609E442FC}" dt="2026-02-03T14:24:44.990" v="556" actId="26606"/>
          <ac:spMkLst>
            <pc:docMk/>
            <pc:sldMk cId="2587605058" sldId="573"/>
            <ac:spMk id="2" creationId="{EDE4B3AD-58F2-3BEC-113E-AC8AB6B4BA40}"/>
          </ac:spMkLst>
        </pc:spChg>
        <pc:spChg chg="mod">
          <ac:chgData name="Rhiannon Akers" userId="fb3c9d12-5c8c-42d7-8dc7-d872d7a3d202" providerId="ADAL" clId="{80AABDCA-A693-4F09-99FD-F26609E442FC}" dt="2026-02-03T14:24:44.990" v="556" actId="26606"/>
          <ac:spMkLst>
            <pc:docMk/>
            <pc:sldMk cId="2587605058" sldId="573"/>
            <ac:spMk id="3" creationId="{9EEE1EB3-F34D-B201-4835-1496A874A965}"/>
          </ac:spMkLst>
        </pc:spChg>
        <pc:picChg chg="add mod">
          <ac:chgData name="Rhiannon Akers" userId="fb3c9d12-5c8c-42d7-8dc7-d872d7a3d202" providerId="ADAL" clId="{80AABDCA-A693-4F09-99FD-F26609E442FC}" dt="2026-02-03T14:24:44.990" v="556" actId="26606"/>
          <ac:picMkLst>
            <pc:docMk/>
            <pc:sldMk cId="2587605058" sldId="573"/>
            <ac:picMk id="1026" creationId="{19C07497-1DE5-7BAA-C993-60DB78B2D2FF}"/>
          </ac:picMkLst>
        </pc:picChg>
      </pc:sldChg>
      <pc:sldChg chg="modSp mod modNotesTx">
        <pc:chgData name="Rhiannon Akers" userId="fb3c9d12-5c8c-42d7-8dc7-d872d7a3d202" providerId="ADAL" clId="{80AABDCA-A693-4F09-99FD-F26609E442FC}" dt="2026-02-11T20:58:07.781" v="5692" actId="20577"/>
        <pc:sldMkLst>
          <pc:docMk/>
          <pc:sldMk cId="1974074052" sldId="574"/>
        </pc:sldMkLst>
        <pc:spChg chg="mod">
          <ac:chgData name="Rhiannon Akers" userId="fb3c9d12-5c8c-42d7-8dc7-d872d7a3d202" providerId="ADAL" clId="{80AABDCA-A693-4F09-99FD-F26609E442FC}" dt="2026-02-11T20:50:42.842" v="5529" actId="20577"/>
          <ac:spMkLst>
            <pc:docMk/>
            <pc:sldMk cId="1974074052" sldId="574"/>
            <ac:spMk id="3" creationId="{D0614B92-C4A0-14FC-B04D-A22F4ABFE105}"/>
          </ac:spMkLst>
        </pc:spChg>
      </pc:sldChg>
      <pc:sldChg chg="addSp delSp mod">
        <pc:chgData name="Rhiannon Akers" userId="fb3c9d12-5c8c-42d7-8dc7-d872d7a3d202" providerId="ADAL" clId="{80AABDCA-A693-4F09-99FD-F26609E442FC}" dt="2026-02-03T15:15:01.011" v="5035" actId="22"/>
        <pc:sldMkLst>
          <pc:docMk/>
          <pc:sldMk cId="557799262" sldId="576"/>
        </pc:sldMkLst>
        <pc:picChg chg="add">
          <ac:chgData name="Rhiannon Akers" userId="fb3c9d12-5c8c-42d7-8dc7-d872d7a3d202" providerId="ADAL" clId="{80AABDCA-A693-4F09-99FD-F26609E442FC}" dt="2026-02-03T15:15:01.011" v="5035" actId="22"/>
          <ac:picMkLst>
            <pc:docMk/>
            <pc:sldMk cId="557799262" sldId="576"/>
            <ac:picMk id="4" creationId="{0F8A6838-09A7-ED60-59C8-4B48D1DBA8A0}"/>
          </ac:picMkLst>
        </pc:picChg>
      </pc:sldChg>
      <pc:sldChg chg="addSp delSp modSp add del mod">
        <pc:chgData name="Rhiannon Akers" userId="fb3c9d12-5c8c-42d7-8dc7-d872d7a3d202" providerId="ADAL" clId="{80AABDCA-A693-4F09-99FD-F26609E442FC}" dt="2026-02-03T14:02:12.544" v="5" actId="26606"/>
        <pc:sldMkLst>
          <pc:docMk/>
          <pc:sldMk cId="165873213" sldId="577"/>
        </pc:sldMkLst>
        <pc:spChg chg="mod">
          <ac:chgData name="Rhiannon Akers" userId="fb3c9d12-5c8c-42d7-8dc7-d872d7a3d202" providerId="ADAL" clId="{80AABDCA-A693-4F09-99FD-F26609E442FC}" dt="2026-02-03T14:02:12.544" v="5" actId="26606"/>
          <ac:spMkLst>
            <pc:docMk/>
            <pc:sldMk cId="165873213" sldId="577"/>
            <ac:spMk id="2" creationId="{0E6746BA-E663-CBF2-F333-0F532C2BB06F}"/>
          </ac:spMkLst>
        </pc:spChg>
        <pc:picChg chg="add mod ord">
          <ac:chgData name="Rhiannon Akers" userId="fb3c9d12-5c8c-42d7-8dc7-d872d7a3d202" providerId="ADAL" clId="{80AABDCA-A693-4F09-99FD-F26609E442FC}" dt="2026-02-03T14:02:12.544" v="5" actId="26606"/>
          <ac:picMkLst>
            <pc:docMk/>
            <pc:sldMk cId="165873213" sldId="577"/>
            <ac:picMk id="7" creationId="{0714AD55-5D7F-D770-A2B8-ABF6C4DEF96B}"/>
          </ac:picMkLst>
        </pc:picChg>
      </pc:sldChg>
      <pc:sldChg chg="addSp delSp modSp mod modClrScheme chgLayout">
        <pc:chgData name="Rhiannon Akers" userId="fb3c9d12-5c8c-42d7-8dc7-d872d7a3d202" providerId="ADAL" clId="{80AABDCA-A693-4F09-99FD-F26609E442FC}" dt="2026-02-03T14:03:02.420" v="12" actId="14100"/>
        <pc:sldMkLst>
          <pc:docMk/>
          <pc:sldMk cId="3956750864" sldId="578"/>
        </pc:sldMkLst>
        <pc:spChg chg="mod">
          <ac:chgData name="Rhiannon Akers" userId="fb3c9d12-5c8c-42d7-8dc7-d872d7a3d202" providerId="ADAL" clId="{80AABDCA-A693-4F09-99FD-F26609E442FC}" dt="2026-02-03T14:02:58.341" v="11" actId="26606"/>
          <ac:spMkLst>
            <pc:docMk/>
            <pc:sldMk cId="3956750864" sldId="578"/>
            <ac:spMk id="10" creationId="{E95DA811-18C7-2134-DA05-F24B3D43F3AC}"/>
          </ac:spMkLst>
        </pc:spChg>
        <pc:picChg chg="add mod">
          <ac:chgData name="Rhiannon Akers" userId="fb3c9d12-5c8c-42d7-8dc7-d872d7a3d202" providerId="ADAL" clId="{80AABDCA-A693-4F09-99FD-F26609E442FC}" dt="2026-02-03T14:03:02.420" v="12" actId="14100"/>
          <ac:picMkLst>
            <pc:docMk/>
            <pc:sldMk cId="3956750864" sldId="578"/>
            <ac:picMk id="6" creationId="{E92D7A09-AE47-602B-649D-DE4F269B5674}"/>
          </ac:picMkLst>
        </pc:picChg>
      </pc:sldChg>
      <pc:sldChg chg="add del">
        <pc:chgData name="Rhiannon Akers" userId="fb3c9d12-5c8c-42d7-8dc7-d872d7a3d202" providerId="ADAL" clId="{80AABDCA-A693-4F09-99FD-F26609E442FC}" dt="2026-02-03T14:49:50.632" v="4398"/>
        <pc:sldMkLst>
          <pc:docMk/>
          <pc:sldMk cId="2263759212" sldId="579"/>
        </pc:sldMkLst>
      </pc:sldChg>
      <pc:sldChg chg="modSp new mod">
        <pc:chgData name="Rhiannon Akers" userId="fb3c9d12-5c8c-42d7-8dc7-d872d7a3d202" providerId="ADAL" clId="{80AABDCA-A693-4F09-99FD-F26609E442FC}" dt="2026-02-03T14:14:16.983" v="186" actId="20577"/>
        <pc:sldMkLst>
          <pc:docMk/>
          <pc:sldMk cId="4149206617" sldId="580"/>
        </pc:sldMkLst>
        <pc:spChg chg="mod">
          <ac:chgData name="Rhiannon Akers" userId="fb3c9d12-5c8c-42d7-8dc7-d872d7a3d202" providerId="ADAL" clId="{80AABDCA-A693-4F09-99FD-F26609E442FC}" dt="2026-02-03T14:04:35.045" v="103" actId="20577"/>
          <ac:spMkLst>
            <pc:docMk/>
            <pc:sldMk cId="4149206617" sldId="580"/>
            <ac:spMk id="2" creationId="{95DC7E0A-9624-0AC9-57AE-60439F412440}"/>
          </ac:spMkLst>
        </pc:spChg>
        <pc:spChg chg="mod">
          <ac:chgData name="Rhiannon Akers" userId="fb3c9d12-5c8c-42d7-8dc7-d872d7a3d202" providerId="ADAL" clId="{80AABDCA-A693-4F09-99FD-F26609E442FC}" dt="2026-02-03T14:14:16.983" v="186" actId="20577"/>
          <ac:spMkLst>
            <pc:docMk/>
            <pc:sldMk cId="4149206617" sldId="580"/>
            <ac:spMk id="3" creationId="{3E73D666-F36C-B314-8984-110DB1767299}"/>
          </ac:spMkLst>
        </pc:spChg>
      </pc:sldChg>
      <pc:sldChg chg="modSp new mod">
        <pc:chgData name="Rhiannon Akers" userId="fb3c9d12-5c8c-42d7-8dc7-d872d7a3d202" providerId="ADAL" clId="{80AABDCA-A693-4F09-99FD-F26609E442FC}" dt="2026-02-03T14:18:38.801" v="520" actId="20577"/>
        <pc:sldMkLst>
          <pc:docMk/>
          <pc:sldMk cId="3019027110" sldId="581"/>
        </pc:sldMkLst>
        <pc:spChg chg="mod">
          <ac:chgData name="Rhiannon Akers" userId="fb3c9d12-5c8c-42d7-8dc7-d872d7a3d202" providerId="ADAL" clId="{80AABDCA-A693-4F09-99FD-F26609E442FC}" dt="2026-02-03T14:17:39.951" v="239" actId="5793"/>
          <ac:spMkLst>
            <pc:docMk/>
            <pc:sldMk cId="3019027110" sldId="581"/>
            <ac:spMk id="2" creationId="{B85F8933-E6E8-A9EE-CF91-4BCFBE980F03}"/>
          </ac:spMkLst>
        </pc:spChg>
        <pc:spChg chg="mod">
          <ac:chgData name="Rhiannon Akers" userId="fb3c9d12-5c8c-42d7-8dc7-d872d7a3d202" providerId="ADAL" clId="{80AABDCA-A693-4F09-99FD-F26609E442FC}" dt="2026-02-03T14:18:38.801" v="520" actId="20577"/>
          <ac:spMkLst>
            <pc:docMk/>
            <pc:sldMk cId="3019027110" sldId="581"/>
            <ac:spMk id="3" creationId="{CA0AD6B5-AEC4-C352-E81B-B882ED8165B0}"/>
          </ac:spMkLst>
        </pc:spChg>
      </pc:sldChg>
      <pc:sldChg chg="addSp delSp modSp new mod modClrScheme chgLayout">
        <pc:chgData name="Rhiannon Akers" userId="fb3c9d12-5c8c-42d7-8dc7-d872d7a3d202" providerId="ADAL" clId="{80AABDCA-A693-4F09-99FD-F26609E442FC}" dt="2026-02-03T14:26:30.015" v="618" actId="20577"/>
        <pc:sldMkLst>
          <pc:docMk/>
          <pc:sldMk cId="1252549635" sldId="582"/>
        </pc:sldMkLst>
        <pc:spChg chg="mod">
          <ac:chgData name="Rhiannon Akers" userId="fb3c9d12-5c8c-42d7-8dc7-d872d7a3d202" providerId="ADAL" clId="{80AABDCA-A693-4F09-99FD-F26609E442FC}" dt="2026-02-03T14:25:59.380" v="603" actId="26606"/>
          <ac:spMkLst>
            <pc:docMk/>
            <pc:sldMk cId="1252549635" sldId="582"/>
            <ac:spMk id="2" creationId="{44EF7BAC-ACC2-E708-99D9-7848142A315B}"/>
          </ac:spMkLst>
        </pc:spChg>
        <pc:spChg chg="add mod">
          <ac:chgData name="Rhiannon Akers" userId="fb3c9d12-5c8c-42d7-8dc7-d872d7a3d202" providerId="ADAL" clId="{80AABDCA-A693-4F09-99FD-F26609E442FC}" dt="2026-02-03T14:26:05.959" v="608" actId="20577"/>
          <ac:spMkLst>
            <pc:docMk/>
            <pc:sldMk cId="1252549635" sldId="582"/>
            <ac:spMk id="4" creationId="{2745F060-A453-E38B-28F7-A848DB13964C}"/>
          </ac:spMkLst>
        </pc:spChg>
        <pc:spChg chg="add mod">
          <ac:chgData name="Rhiannon Akers" userId="fb3c9d12-5c8c-42d7-8dc7-d872d7a3d202" providerId="ADAL" clId="{80AABDCA-A693-4F09-99FD-F26609E442FC}" dt="2026-02-03T14:26:30.015" v="618" actId="20577"/>
          <ac:spMkLst>
            <pc:docMk/>
            <pc:sldMk cId="1252549635" sldId="582"/>
            <ac:spMk id="9" creationId="{C18504C7-B044-49A0-0E07-511AB4CC2393}"/>
          </ac:spMkLst>
        </pc:spChg>
      </pc:sldChg>
      <pc:sldChg chg="addSp delSp modSp new mod modClrScheme chgLayout modNotesTx">
        <pc:chgData name="Rhiannon Akers" userId="fb3c9d12-5c8c-42d7-8dc7-d872d7a3d202" providerId="ADAL" clId="{80AABDCA-A693-4F09-99FD-F26609E442FC}" dt="2026-02-03T15:15:15.089" v="5037" actId="22"/>
        <pc:sldMkLst>
          <pc:docMk/>
          <pc:sldMk cId="2363925540" sldId="583"/>
        </pc:sldMkLst>
        <pc:spChg chg="mod">
          <ac:chgData name="Rhiannon Akers" userId="fb3c9d12-5c8c-42d7-8dc7-d872d7a3d202" providerId="ADAL" clId="{80AABDCA-A693-4F09-99FD-F26609E442FC}" dt="2026-02-03T14:27:36.174" v="648" actId="26606"/>
          <ac:spMkLst>
            <pc:docMk/>
            <pc:sldMk cId="2363925540" sldId="583"/>
            <ac:spMk id="2" creationId="{68E53BC0-8162-2CFE-B769-501D5F17229B}"/>
          </ac:spMkLst>
        </pc:spChg>
        <pc:picChg chg="add">
          <ac:chgData name="Rhiannon Akers" userId="fb3c9d12-5c8c-42d7-8dc7-d872d7a3d202" providerId="ADAL" clId="{80AABDCA-A693-4F09-99FD-F26609E442FC}" dt="2026-02-03T15:15:15.089" v="5037" actId="22"/>
          <ac:picMkLst>
            <pc:docMk/>
            <pc:sldMk cId="2363925540" sldId="583"/>
            <ac:picMk id="7" creationId="{BE382733-3F45-C836-1DDB-2EAEC345808A}"/>
          </ac:picMkLst>
        </pc:picChg>
      </pc:sldChg>
      <pc:sldChg chg="modSp new mod">
        <pc:chgData name="Rhiannon Akers" userId="fb3c9d12-5c8c-42d7-8dc7-d872d7a3d202" providerId="ADAL" clId="{80AABDCA-A693-4F09-99FD-F26609E442FC}" dt="2026-02-03T14:28:38.478" v="849" actId="20577"/>
        <pc:sldMkLst>
          <pc:docMk/>
          <pc:sldMk cId="188404822" sldId="584"/>
        </pc:sldMkLst>
        <pc:spChg chg="mod">
          <ac:chgData name="Rhiannon Akers" userId="fb3c9d12-5c8c-42d7-8dc7-d872d7a3d202" providerId="ADAL" clId="{80AABDCA-A693-4F09-99FD-F26609E442FC}" dt="2026-02-03T14:28:02.278" v="686" actId="20577"/>
          <ac:spMkLst>
            <pc:docMk/>
            <pc:sldMk cId="188404822" sldId="584"/>
            <ac:spMk id="2" creationId="{F72C2639-CBF2-E64E-CFB2-FABBF4BBF43E}"/>
          </ac:spMkLst>
        </pc:spChg>
        <pc:spChg chg="mod">
          <ac:chgData name="Rhiannon Akers" userId="fb3c9d12-5c8c-42d7-8dc7-d872d7a3d202" providerId="ADAL" clId="{80AABDCA-A693-4F09-99FD-F26609E442FC}" dt="2026-02-03T14:28:38.478" v="849" actId="20577"/>
          <ac:spMkLst>
            <pc:docMk/>
            <pc:sldMk cId="188404822" sldId="584"/>
            <ac:spMk id="3" creationId="{90ECBC1F-9EB9-EAFC-32E0-C0158CEF56AC}"/>
          </ac:spMkLst>
        </pc:spChg>
      </pc:sldChg>
      <pc:sldChg chg="addSp delSp modSp new mod modClrScheme chgLayout modNotesTx">
        <pc:chgData name="Rhiannon Akers" userId="fb3c9d12-5c8c-42d7-8dc7-d872d7a3d202" providerId="ADAL" clId="{80AABDCA-A693-4F09-99FD-F26609E442FC}" dt="2026-02-03T14:49:09.185" v="4397" actId="14100"/>
        <pc:sldMkLst>
          <pc:docMk/>
          <pc:sldMk cId="1489921964" sldId="585"/>
        </pc:sldMkLst>
        <pc:spChg chg="mod">
          <ac:chgData name="Rhiannon Akers" userId="fb3c9d12-5c8c-42d7-8dc7-d872d7a3d202" providerId="ADAL" clId="{80AABDCA-A693-4F09-99FD-F26609E442FC}" dt="2026-02-03T14:29:06.344" v="887" actId="26606"/>
          <ac:spMkLst>
            <pc:docMk/>
            <pc:sldMk cId="1489921964" sldId="585"/>
            <ac:spMk id="2" creationId="{6FC2D263-84AE-A7D1-43BA-4D0747A32948}"/>
          </ac:spMkLst>
        </pc:spChg>
        <pc:spChg chg="add mod">
          <ac:chgData name="Rhiannon Akers" userId="fb3c9d12-5c8c-42d7-8dc7-d872d7a3d202" providerId="ADAL" clId="{80AABDCA-A693-4F09-99FD-F26609E442FC}" dt="2026-02-03T14:30:16.384" v="1088" actId="20577"/>
          <ac:spMkLst>
            <pc:docMk/>
            <pc:sldMk cId="1489921964" sldId="585"/>
            <ac:spMk id="8" creationId="{45A47210-28FF-F481-3F67-404DBFA4C194}"/>
          </ac:spMkLst>
        </pc:spChg>
        <pc:spChg chg="add mod">
          <ac:chgData name="Rhiannon Akers" userId="fb3c9d12-5c8c-42d7-8dc7-d872d7a3d202" providerId="ADAL" clId="{80AABDCA-A693-4F09-99FD-F26609E442FC}" dt="2026-02-03T14:49:09.185" v="4397" actId="14100"/>
          <ac:spMkLst>
            <pc:docMk/>
            <pc:sldMk cId="1489921964" sldId="585"/>
            <ac:spMk id="10" creationId="{13A445F2-0DE9-F1EC-902F-3352CF3F11FD}"/>
          </ac:spMkLst>
        </pc:spChg>
      </pc:sldChg>
      <pc:sldChg chg="addSp delSp modSp new mod modClrScheme chgLayout">
        <pc:chgData name="Rhiannon Akers" userId="fb3c9d12-5c8c-42d7-8dc7-d872d7a3d202" providerId="ADAL" clId="{80AABDCA-A693-4F09-99FD-F26609E442FC}" dt="2026-02-03T14:31:53.147" v="1409"/>
        <pc:sldMkLst>
          <pc:docMk/>
          <pc:sldMk cId="3716509067" sldId="586"/>
        </pc:sldMkLst>
        <pc:spChg chg="mod">
          <ac:chgData name="Rhiannon Akers" userId="fb3c9d12-5c8c-42d7-8dc7-d872d7a3d202" providerId="ADAL" clId="{80AABDCA-A693-4F09-99FD-F26609E442FC}" dt="2026-02-03T14:31:04.621" v="1227" actId="26606"/>
          <ac:spMkLst>
            <pc:docMk/>
            <pc:sldMk cId="3716509067" sldId="586"/>
            <ac:spMk id="2" creationId="{AFFF5CEE-6445-48F1-EC80-6C294E22D270}"/>
          </ac:spMkLst>
        </pc:spChg>
        <pc:spChg chg="add mod">
          <ac:chgData name="Rhiannon Akers" userId="fb3c9d12-5c8c-42d7-8dc7-d872d7a3d202" providerId="ADAL" clId="{80AABDCA-A693-4F09-99FD-F26609E442FC}" dt="2026-02-03T14:31:53.147" v="1409"/>
          <ac:spMkLst>
            <pc:docMk/>
            <pc:sldMk cId="3716509067" sldId="586"/>
            <ac:spMk id="9" creationId="{9775E047-CAFF-61E0-7C88-8308A1F3731A}"/>
          </ac:spMkLst>
        </pc:spChg>
      </pc:sldChg>
      <pc:sldChg chg="modSp new mod">
        <pc:chgData name="Rhiannon Akers" userId="fb3c9d12-5c8c-42d7-8dc7-d872d7a3d202" providerId="ADAL" clId="{80AABDCA-A693-4F09-99FD-F26609E442FC}" dt="2026-02-03T14:33:13.887" v="1682" actId="20577"/>
        <pc:sldMkLst>
          <pc:docMk/>
          <pc:sldMk cId="2581590251" sldId="587"/>
        </pc:sldMkLst>
        <pc:spChg chg="mod">
          <ac:chgData name="Rhiannon Akers" userId="fb3c9d12-5c8c-42d7-8dc7-d872d7a3d202" providerId="ADAL" clId="{80AABDCA-A693-4F09-99FD-F26609E442FC}" dt="2026-02-03T14:32:20.680" v="1443" actId="20577"/>
          <ac:spMkLst>
            <pc:docMk/>
            <pc:sldMk cId="2581590251" sldId="587"/>
            <ac:spMk id="2" creationId="{7EBF2F35-CD4D-A9FB-A0D0-37C0125F2BCD}"/>
          </ac:spMkLst>
        </pc:spChg>
        <pc:spChg chg="mod">
          <ac:chgData name="Rhiannon Akers" userId="fb3c9d12-5c8c-42d7-8dc7-d872d7a3d202" providerId="ADAL" clId="{80AABDCA-A693-4F09-99FD-F26609E442FC}" dt="2026-02-03T14:33:13.887" v="1682" actId="20577"/>
          <ac:spMkLst>
            <pc:docMk/>
            <pc:sldMk cId="2581590251" sldId="587"/>
            <ac:spMk id="3" creationId="{838090D7-0BB1-FA35-5F88-C7DBAE979BE5}"/>
          </ac:spMkLst>
        </pc:spChg>
      </pc:sldChg>
      <pc:sldChg chg="addSp modSp new mod modClrScheme chgLayout modNotesTx">
        <pc:chgData name="Rhiannon Akers" userId="fb3c9d12-5c8c-42d7-8dc7-d872d7a3d202" providerId="ADAL" clId="{80AABDCA-A693-4F09-99FD-F26609E442FC}" dt="2026-02-03T15:01:40.970" v="4546"/>
        <pc:sldMkLst>
          <pc:docMk/>
          <pc:sldMk cId="2635159812" sldId="588"/>
        </pc:sldMkLst>
        <pc:spChg chg="mod">
          <ac:chgData name="Rhiannon Akers" userId="fb3c9d12-5c8c-42d7-8dc7-d872d7a3d202" providerId="ADAL" clId="{80AABDCA-A693-4F09-99FD-F26609E442FC}" dt="2026-02-03T14:34:19.705" v="1827" actId="26606"/>
          <ac:spMkLst>
            <pc:docMk/>
            <pc:sldMk cId="2635159812" sldId="588"/>
            <ac:spMk id="2" creationId="{688E32F0-B0BA-0AE9-B836-0CBFA3D42858}"/>
          </ac:spMkLst>
        </pc:spChg>
        <pc:spChg chg="mod">
          <ac:chgData name="Rhiannon Akers" userId="fb3c9d12-5c8c-42d7-8dc7-d872d7a3d202" providerId="ADAL" clId="{80AABDCA-A693-4F09-99FD-F26609E442FC}" dt="2026-02-03T15:01:34.805" v="4545" actId="20577"/>
          <ac:spMkLst>
            <pc:docMk/>
            <pc:sldMk cId="2635159812" sldId="588"/>
            <ac:spMk id="3" creationId="{86DF097A-10FA-8302-C2E6-B948D663F33C}"/>
          </ac:spMkLst>
        </pc:spChg>
        <pc:spChg chg="add mod">
          <ac:chgData name="Rhiannon Akers" userId="fb3c9d12-5c8c-42d7-8dc7-d872d7a3d202" providerId="ADAL" clId="{80AABDCA-A693-4F09-99FD-F26609E442FC}" dt="2026-02-03T14:34:51.448" v="1958" actId="20577"/>
          <ac:spMkLst>
            <pc:docMk/>
            <pc:sldMk cId="2635159812" sldId="588"/>
            <ac:spMk id="8" creationId="{7E3E1F54-45A2-800A-E8A2-2BFD2D3EA500}"/>
          </ac:spMkLst>
        </pc:spChg>
      </pc:sldChg>
      <pc:sldChg chg="delSp modSp new mod">
        <pc:chgData name="Rhiannon Akers" userId="fb3c9d12-5c8c-42d7-8dc7-d872d7a3d202" providerId="ADAL" clId="{80AABDCA-A693-4F09-99FD-F26609E442FC}" dt="2026-02-03T14:36:32.450" v="2247" actId="20577"/>
        <pc:sldMkLst>
          <pc:docMk/>
          <pc:sldMk cId="908607259" sldId="589"/>
        </pc:sldMkLst>
        <pc:spChg chg="mod">
          <ac:chgData name="Rhiannon Akers" userId="fb3c9d12-5c8c-42d7-8dc7-d872d7a3d202" providerId="ADAL" clId="{80AABDCA-A693-4F09-99FD-F26609E442FC}" dt="2026-02-03T14:35:13.410" v="2002" actId="20577"/>
          <ac:spMkLst>
            <pc:docMk/>
            <pc:sldMk cId="908607259" sldId="589"/>
            <ac:spMk id="2" creationId="{D548678A-77B8-92BF-7580-36FCAA4675B0}"/>
          </ac:spMkLst>
        </pc:spChg>
        <pc:spChg chg="mod">
          <ac:chgData name="Rhiannon Akers" userId="fb3c9d12-5c8c-42d7-8dc7-d872d7a3d202" providerId="ADAL" clId="{80AABDCA-A693-4F09-99FD-F26609E442FC}" dt="2026-02-03T14:36:32.450" v="2247" actId="20577"/>
          <ac:spMkLst>
            <pc:docMk/>
            <pc:sldMk cId="908607259" sldId="589"/>
            <ac:spMk id="3" creationId="{C47321C4-1D4F-5782-DB75-525CA363C443}"/>
          </ac:spMkLst>
        </pc:spChg>
      </pc:sldChg>
      <pc:sldChg chg="modSp new mod">
        <pc:chgData name="Rhiannon Akers" userId="fb3c9d12-5c8c-42d7-8dc7-d872d7a3d202" providerId="ADAL" clId="{80AABDCA-A693-4F09-99FD-F26609E442FC}" dt="2026-02-03T14:37:32.162" v="2453" actId="20577"/>
        <pc:sldMkLst>
          <pc:docMk/>
          <pc:sldMk cId="1941246349" sldId="590"/>
        </pc:sldMkLst>
        <pc:spChg chg="mod">
          <ac:chgData name="Rhiannon Akers" userId="fb3c9d12-5c8c-42d7-8dc7-d872d7a3d202" providerId="ADAL" clId="{80AABDCA-A693-4F09-99FD-F26609E442FC}" dt="2026-02-03T14:36:52.508" v="2289" actId="20577"/>
          <ac:spMkLst>
            <pc:docMk/>
            <pc:sldMk cId="1941246349" sldId="590"/>
            <ac:spMk id="2" creationId="{478E5D53-9408-6FD5-218B-44B9243D4993}"/>
          </ac:spMkLst>
        </pc:spChg>
        <pc:spChg chg="mod">
          <ac:chgData name="Rhiannon Akers" userId="fb3c9d12-5c8c-42d7-8dc7-d872d7a3d202" providerId="ADAL" clId="{80AABDCA-A693-4F09-99FD-F26609E442FC}" dt="2026-02-03T14:37:32.162" v="2453" actId="20577"/>
          <ac:spMkLst>
            <pc:docMk/>
            <pc:sldMk cId="1941246349" sldId="590"/>
            <ac:spMk id="3" creationId="{74094586-BC2A-B1E1-C5EC-47CE11D74B83}"/>
          </ac:spMkLst>
        </pc:spChg>
      </pc:sldChg>
      <pc:sldChg chg="modSp add mod">
        <pc:chgData name="Rhiannon Akers" userId="fb3c9d12-5c8c-42d7-8dc7-d872d7a3d202" providerId="ADAL" clId="{80AABDCA-A693-4F09-99FD-F26609E442FC}" dt="2026-02-03T14:38:42.862" v="2518" actId="20577"/>
        <pc:sldMkLst>
          <pc:docMk/>
          <pc:sldMk cId="3575750957" sldId="591"/>
        </pc:sldMkLst>
        <pc:spChg chg="mod">
          <ac:chgData name="Rhiannon Akers" userId="fb3c9d12-5c8c-42d7-8dc7-d872d7a3d202" providerId="ADAL" clId="{80AABDCA-A693-4F09-99FD-F26609E442FC}" dt="2026-02-03T14:38:42.862" v="2518" actId="20577"/>
          <ac:spMkLst>
            <pc:docMk/>
            <pc:sldMk cId="3575750957" sldId="591"/>
            <ac:spMk id="5" creationId="{85F9747F-BA0E-3D5B-2D6B-FF45BF011762}"/>
          </ac:spMkLst>
        </pc:spChg>
      </pc:sldChg>
      <pc:sldChg chg="modSp add mod">
        <pc:chgData name="Rhiannon Akers" userId="fb3c9d12-5c8c-42d7-8dc7-d872d7a3d202" providerId="ADAL" clId="{80AABDCA-A693-4F09-99FD-F26609E442FC}" dt="2026-02-03T14:39:09.947" v="2565" actId="20577"/>
        <pc:sldMkLst>
          <pc:docMk/>
          <pc:sldMk cId="1673912027" sldId="592"/>
        </pc:sldMkLst>
        <pc:spChg chg="mod">
          <ac:chgData name="Rhiannon Akers" userId="fb3c9d12-5c8c-42d7-8dc7-d872d7a3d202" providerId="ADAL" clId="{80AABDCA-A693-4F09-99FD-F26609E442FC}" dt="2026-02-03T14:39:09.947" v="2565" actId="20577"/>
          <ac:spMkLst>
            <pc:docMk/>
            <pc:sldMk cId="1673912027" sldId="592"/>
            <ac:spMk id="5" creationId="{8B586AFC-2AA4-F190-85F7-84AAAD1ECB5D}"/>
          </ac:spMkLst>
        </pc:spChg>
      </pc:sldChg>
      <pc:sldChg chg="modSp new mod">
        <pc:chgData name="Rhiannon Akers" userId="fb3c9d12-5c8c-42d7-8dc7-d872d7a3d202" providerId="ADAL" clId="{80AABDCA-A693-4F09-99FD-F26609E442FC}" dt="2026-02-03T14:40:06.837" v="2734" actId="20577"/>
        <pc:sldMkLst>
          <pc:docMk/>
          <pc:sldMk cId="1150057211" sldId="593"/>
        </pc:sldMkLst>
        <pc:spChg chg="mod">
          <ac:chgData name="Rhiannon Akers" userId="fb3c9d12-5c8c-42d7-8dc7-d872d7a3d202" providerId="ADAL" clId="{80AABDCA-A693-4F09-99FD-F26609E442FC}" dt="2026-02-03T14:39:36.292" v="2605" actId="20577"/>
          <ac:spMkLst>
            <pc:docMk/>
            <pc:sldMk cId="1150057211" sldId="593"/>
            <ac:spMk id="2" creationId="{AA5A8C3A-ADE6-8431-5480-CF3DD5074FA4}"/>
          </ac:spMkLst>
        </pc:spChg>
        <pc:spChg chg="mod">
          <ac:chgData name="Rhiannon Akers" userId="fb3c9d12-5c8c-42d7-8dc7-d872d7a3d202" providerId="ADAL" clId="{80AABDCA-A693-4F09-99FD-F26609E442FC}" dt="2026-02-03T14:40:06.837" v="2734" actId="20577"/>
          <ac:spMkLst>
            <pc:docMk/>
            <pc:sldMk cId="1150057211" sldId="593"/>
            <ac:spMk id="3" creationId="{8CEF8AE4-06E8-901F-1668-E634C5968435}"/>
          </ac:spMkLst>
        </pc:spChg>
      </pc:sldChg>
      <pc:sldChg chg="modSp new mod">
        <pc:chgData name="Rhiannon Akers" userId="fb3c9d12-5c8c-42d7-8dc7-d872d7a3d202" providerId="ADAL" clId="{80AABDCA-A693-4F09-99FD-F26609E442FC}" dt="2026-02-03T14:41:15.004" v="2929" actId="20577"/>
        <pc:sldMkLst>
          <pc:docMk/>
          <pc:sldMk cId="1995649652" sldId="594"/>
        </pc:sldMkLst>
        <pc:spChg chg="mod">
          <ac:chgData name="Rhiannon Akers" userId="fb3c9d12-5c8c-42d7-8dc7-d872d7a3d202" providerId="ADAL" clId="{80AABDCA-A693-4F09-99FD-F26609E442FC}" dt="2026-02-03T14:40:34.877" v="2787" actId="20577"/>
          <ac:spMkLst>
            <pc:docMk/>
            <pc:sldMk cId="1995649652" sldId="594"/>
            <ac:spMk id="2" creationId="{AAF51902-9F2C-AF34-8946-BD7A6AB12D93}"/>
          </ac:spMkLst>
        </pc:spChg>
        <pc:spChg chg="mod">
          <ac:chgData name="Rhiannon Akers" userId="fb3c9d12-5c8c-42d7-8dc7-d872d7a3d202" providerId="ADAL" clId="{80AABDCA-A693-4F09-99FD-F26609E442FC}" dt="2026-02-03T14:41:15.004" v="2929" actId="20577"/>
          <ac:spMkLst>
            <pc:docMk/>
            <pc:sldMk cId="1995649652" sldId="594"/>
            <ac:spMk id="3" creationId="{826288DC-51A1-E597-B968-EBCA7BCBEFA5}"/>
          </ac:spMkLst>
        </pc:spChg>
      </pc:sldChg>
      <pc:sldChg chg="modSp new mod">
        <pc:chgData name="Rhiannon Akers" userId="fb3c9d12-5c8c-42d7-8dc7-d872d7a3d202" providerId="ADAL" clId="{80AABDCA-A693-4F09-99FD-F26609E442FC}" dt="2026-02-03T14:42:50.166" v="3243" actId="20577"/>
        <pc:sldMkLst>
          <pc:docMk/>
          <pc:sldMk cId="3872428710" sldId="595"/>
        </pc:sldMkLst>
        <pc:spChg chg="mod">
          <ac:chgData name="Rhiannon Akers" userId="fb3c9d12-5c8c-42d7-8dc7-d872d7a3d202" providerId="ADAL" clId="{80AABDCA-A693-4F09-99FD-F26609E442FC}" dt="2026-02-03T14:41:28.172" v="2966" actId="20577"/>
          <ac:spMkLst>
            <pc:docMk/>
            <pc:sldMk cId="3872428710" sldId="595"/>
            <ac:spMk id="2" creationId="{4C3174D7-8EFC-39A1-5010-1A828C23D540}"/>
          </ac:spMkLst>
        </pc:spChg>
        <pc:spChg chg="mod">
          <ac:chgData name="Rhiannon Akers" userId="fb3c9d12-5c8c-42d7-8dc7-d872d7a3d202" providerId="ADAL" clId="{80AABDCA-A693-4F09-99FD-F26609E442FC}" dt="2026-02-03T14:42:50.166" v="3243" actId="20577"/>
          <ac:spMkLst>
            <pc:docMk/>
            <pc:sldMk cId="3872428710" sldId="595"/>
            <ac:spMk id="3" creationId="{09FC583E-6E48-D0E7-C59F-05DD2EFBB22C}"/>
          </ac:spMkLst>
        </pc:spChg>
      </pc:sldChg>
      <pc:sldChg chg="modSp new mod">
        <pc:chgData name="Rhiannon Akers" userId="fb3c9d12-5c8c-42d7-8dc7-d872d7a3d202" providerId="ADAL" clId="{80AABDCA-A693-4F09-99FD-F26609E442FC}" dt="2026-02-03T14:44:12.526" v="3583" actId="20577"/>
        <pc:sldMkLst>
          <pc:docMk/>
          <pc:sldMk cId="3946520278" sldId="596"/>
        </pc:sldMkLst>
        <pc:spChg chg="mod">
          <ac:chgData name="Rhiannon Akers" userId="fb3c9d12-5c8c-42d7-8dc7-d872d7a3d202" providerId="ADAL" clId="{80AABDCA-A693-4F09-99FD-F26609E442FC}" dt="2026-02-03T14:43:11.989" v="3306" actId="20577"/>
          <ac:spMkLst>
            <pc:docMk/>
            <pc:sldMk cId="3946520278" sldId="596"/>
            <ac:spMk id="2" creationId="{8E8B4406-7FAD-0E8C-7D63-97B0EEE9F031}"/>
          </ac:spMkLst>
        </pc:spChg>
        <pc:spChg chg="mod">
          <ac:chgData name="Rhiannon Akers" userId="fb3c9d12-5c8c-42d7-8dc7-d872d7a3d202" providerId="ADAL" clId="{80AABDCA-A693-4F09-99FD-F26609E442FC}" dt="2026-02-03T14:44:12.526" v="3583" actId="20577"/>
          <ac:spMkLst>
            <pc:docMk/>
            <pc:sldMk cId="3946520278" sldId="596"/>
            <ac:spMk id="3" creationId="{9A149423-BC22-BF03-3B15-B1C77EB31E1C}"/>
          </ac:spMkLst>
        </pc:spChg>
      </pc:sldChg>
      <pc:sldChg chg="modSp new mod">
        <pc:chgData name="Rhiannon Akers" userId="fb3c9d12-5c8c-42d7-8dc7-d872d7a3d202" providerId="ADAL" clId="{80AABDCA-A693-4F09-99FD-F26609E442FC}" dt="2026-02-11T20:43:35.351" v="5344" actId="20577"/>
        <pc:sldMkLst>
          <pc:docMk/>
          <pc:sldMk cId="4123647789" sldId="597"/>
        </pc:sldMkLst>
        <pc:spChg chg="mod">
          <ac:chgData name="Rhiannon Akers" userId="fb3c9d12-5c8c-42d7-8dc7-d872d7a3d202" providerId="ADAL" clId="{80AABDCA-A693-4F09-99FD-F26609E442FC}" dt="2026-02-11T20:43:35.351" v="5344" actId="20577"/>
          <ac:spMkLst>
            <pc:docMk/>
            <pc:sldMk cId="4123647789" sldId="597"/>
            <ac:spMk id="2" creationId="{B46F6D43-6C41-41B4-5537-7BFF971CFAF4}"/>
          </ac:spMkLst>
        </pc:spChg>
        <pc:spChg chg="mod">
          <ac:chgData name="Rhiannon Akers" userId="fb3c9d12-5c8c-42d7-8dc7-d872d7a3d202" providerId="ADAL" clId="{80AABDCA-A693-4F09-99FD-F26609E442FC}" dt="2026-02-03T14:45:21.445" v="3851" actId="20577"/>
          <ac:spMkLst>
            <pc:docMk/>
            <pc:sldMk cId="4123647789" sldId="597"/>
            <ac:spMk id="3" creationId="{CBB45D90-2BE8-5DB5-28B7-575C984EC6B1}"/>
          </ac:spMkLst>
        </pc:spChg>
      </pc:sldChg>
      <pc:sldChg chg="modSp new mod">
        <pc:chgData name="Rhiannon Akers" userId="fb3c9d12-5c8c-42d7-8dc7-d872d7a3d202" providerId="ADAL" clId="{80AABDCA-A693-4F09-99FD-F26609E442FC}" dt="2026-02-03T14:46:23.468" v="4108" actId="20577"/>
        <pc:sldMkLst>
          <pc:docMk/>
          <pc:sldMk cId="4163028410" sldId="598"/>
        </pc:sldMkLst>
        <pc:spChg chg="mod">
          <ac:chgData name="Rhiannon Akers" userId="fb3c9d12-5c8c-42d7-8dc7-d872d7a3d202" providerId="ADAL" clId="{80AABDCA-A693-4F09-99FD-F26609E442FC}" dt="2026-02-03T14:45:38.120" v="3894" actId="20577"/>
          <ac:spMkLst>
            <pc:docMk/>
            <pc:sldMk cId="4163028410" sldId="598"/>
            <ac:spMk id="2" creationId="{80D62BF1-9C30-C525-10DF-CA43266CAE7B}"/>
          </ac:spMkLst>
        </pc:spChg>
        <pc:spChg chg="mod">
          <ac:chgData name="Rhiannon Akers" userId="fb3c9d12-5c8c-42d7-8dc7-d872d7a3d202" providerId="ADAL" clId="{80AABDCA-A693-4F09-99FD-F26609E442FC}" dt="2026-02-03T14:46:23.468" v="4108" actId="20577"/>
          <ac:spMkLst>
            <pc:docMk/>
            <pc:sldMk cId="4163028410" sldId="598"/>
            <ac:spMk id="3" creationId="{D5EA0395-F21A-851E-4986-71362EB45F0D}"/>
          </ac:spMkLst>
        </pc:spChg>
      </pc:sldChg>
      <pc:sldChg chg="modSp new mod">
        <pc:chgData name="Rhiannon Akers" userId="fb3c9d12-5c8c-42d7-8dc7-d872d7a3d202" providerId="ADAL" clId="{80AABDCA-A693-4F09-99FD-F26609E442FC}" dt="2026-02-03T14:47:32.816" v="4396" actId="20577"/>
        <pc:sldMkLst>
          <pc:docMk/>
          <pc:sldMk cId="3062163346" sldId="599"/>
        </pc:sldMkLst>
        <pc:spChg chg="mod">
          <ac:chgData name="Rhiannon Akers" userId="fb3c9d12-5c8c-42d7-8dc7-d872d7a3d202" providerId="ADAL" clId="{80AABDCA-A693-4F09-99FD-F26609E442FC}" dt="2026-02-03T14:46:38.023" v="4118" actId="20577"/>
          <ac:spMkLst>
            <pc:docMk/>
            <pc:sldMk cId="3062163346" sldId="599"/>
            <ac:spMk id="2" creationId="{C895F17E-6607-84C0-17D2-049480E98E61}"/>
          </ac:spMkLst>
        </pc:spChg>
        <pc:spChg chg="mod">
          <ac:chgData name="Rhiannon Akers" userId="fb3c9d12-5c8c-42d7-8dc7-d872d7a3d202" providerId="ADAL" clId="{80AABDCA-A693-4F09-99FD-F26609E442FC}" dt="2026-02-03T14:47:32.816" v="4396" actId="20577"/>
          <ac:spMkLst>
            <pc:docMk/>
            <pc:sldMk cId="3062163346" sldId="599"/>
            <ac:spMk id="3" creationId="{15624C5F-402A-F0F3-FD6B-FF4C1224D285}"/>
          </ac:spMkLst>
        </pc:spChg>
      </pc:sldChg>
      <pc:sldChg chg="add">
        <pc:chgData name="Rhiannon Akers" userId="fb3c9d12-5c8c-42d7-8dc7-d872d7a3d202" providerId="ADAL" clId="{80AABDCA-A693-4F09-99FD-F26609E442FC}" dt="2026-02-03T14:58:20.097" v="4401"/>
        <pc:sldMkLst>
          <pc:docMk/>
          <pc:sldMk cId="1550740560" sldId="600"/>
        </pc:sldMkLst>
      </pc:sldChg>
      <pc:sldChg chg="modSp new mod">
        <pc:chgData name="Rhiannon Akers" userId="fb3c9d12-5c8c-42d7-8dc7-d872d7a3d202" providerId="ADAL" clId="{80AABDCA-A693-4F09-99FD-F26609E442FC}" dt="2026-02-03T15:05:22.973" v="4765" actId="20577"/>
        <pc:sldMkLst>
          <pc:docMk/>
          <pc:sldMk cId="4053385710" sldId="601"/>
        </pc:sldMkLst>
        <pc:spChg chg="mod">
          <ac:chgData name="Rhiannon Akers" userId="fb3c9d12-5c8c-42d7-8dc7-d872d7a3d202" providerId="ADAL" clId="{80AABDCA-A693-4F09-99FD-F26609E442FC}" dt="2026-02-03T15:04:22.991" v="4582" actId="20577"/>
          <ac:spMkLst>
            <pc:docMk/>
            <pc:sldMk cId="4053385710" sldId="601"/>
            <ac:spMk id="2" creationId="{00B160E9-802E-92C6-63B2-579116EB6510}"/>
          </ac:spMkLst>
        </pc:spChg>
        <pc:spChg chg="mod">
          <ac:chgData name="Rhiannon Akers" userId="fb3c9d12-5c8c-42d7-8dc7-d872d7a3d202" providerId="ADAL" clId="{80AABDCA-A693-4F09-99FD-F26609E442FC}" dt="2026-02-03T15:05:22.973" v="4765" actId="20577"/>
          <ac:spMkLst>
            <pc:docMk/>
            <pc:sldMk cId="4053385710" sldId="601"/>
            <ac:spMk id="3" creationId="{191DDCF3-C4B0-F47D-2A68-D057103575EC}"/>
          </ac:spMkLst>
        </pc:spChg>
      </pc:sldChg>
      <pc:sldChg chg="modSp new mod">
        <pc:chgData name="Rhiannon Akers" userId="fb3c9d12-5c8c-42d7-8dc7-d872d7a3d202" providerId="ADAL" clId="{80AABDCA-A693-4F09-99FD-F26609E442FC}" dt="2026-02-03T15:07:00.797" v="5027" actId="20577"/>
        <pc:sldMkLst>
          <pc:docMk/>
          <pc:sldMk cId="4007345188" sldId="602"/>
        </pc:sldMkLst>
        <pc:spChg chg="mod">
          <ac:chgData name="Rhiannon Akers" userId="fb3c9d12-5c8c-42d7-8dc7-d872d7a3d202" providerId="ADAL" clId="{80AABDCA-A693-4F09-99FD-F26609E442FC}" dt="2026-02-03T15:05:56.703" v="4786" actId="20577"/>
          <ac:spMkLst>
            <pc:docMk/>
            <pc:sldMk cId="4007345188" sldId="602"/>
            <ac:spMk id="2" creationId="{4780EB29-06B0-23AF-E20E-149D8D7031C4}"/>
          </ac:spMkLst>
        </pc:spChg>
        <pc:spChg chg="mod">
          <ac:chgData name="Rhiannon Akers" userId="fb3c9d12-5c8c-42d7-8dc7-d872d7a3d202" providerId="ADAL" clId="{80AABDCA-A693-4F09-99FD-F26609E442FC}" dt="2026-02-03T15:07:00.797" v="5027" actId="20577"/>
          <ac:spMkLst>
            <pc:docMk/>
            <pc:sldMk cId="4007345188" sldId="602"/>
            <ac:spMk id="3" creationId="{34031540-AA64-F4C6-8789-3C64522FA6FA}"/>
          </ac:spMkLst>
        </pc:spChg>
      </pc:sldChg>
      <pc:sldChg chg="addSp modSp new mod">
        <pc:chgData name="Rhiannon Akers" userId="fb3c9d12-5c8c-42d7-8dc7-d872d7a3d202" providerId="ADAL" clId="{80AABDCA-A693-4F09-99FD-F26609E442FC}" dt="2026-02-11T20:49:02.637" v="5367" actId="20577"/>
        <pc:sldMkLst>
          <pc:docMk/>
          <pc:sldMk cId="2496477658" sldId="603"/>
        </pc:sldMkLst>
        <pc:spChg chg="mod">
          <ac:chgData name="Rhiannon Akers" userId="fb3c9d12-5c8c-42d7-8dc7-d872d7a3d202" providerId="ADAL" clId="{80AABDCA-A693-4F09-99FD-F26609E442FC}" dt="2026-02-11T20:49:02.637" v="5367" actId="20577"/>
          <ac:spMkLst>
            <pc:docMk/>
            <pc:sldMk cId="2496477658" sldId="603"/>
            <ac:spMk id="2" creationId="{97630F2C-7A69-9412-2484-F2774A620166}"/>
          </ac:spMkLst>
        </pc:spChg>
        <pc:spChg chg="mod">
          <ac:chgData name="Rhiannon Akers" userId="fb3c9d12-5c8c-42d7-8dc7-d872d7a3d202" providerId="ADAL" clId="{80AABDCA-A693-4F09-99FD-F26609E442FC}" dt="2026-02-11T20:48:59.088" v="5363" actId="5793"/>
          <ac:spMkLst>
            <pc:docMk/>
            <pc:sldMk cId="2496477658" sldId="603"/>
            <ac:spMk id="3" creationId="{D64D069B-56ED-FDED-0F0F-B6D2148873E7}"/>
          </ac:spMkLst>
        </pc:spChg>
        <pc:spChg chg="add">
          <ac:chgData name="Rhiannon Akers" userId="fb3c9d12-5c8c-42d7-8dc7-d872d7a3d202" providerId="ADAL" clId="{80AABDCA-A693-4F09-99FD-F26609E442FC}" dt="2026-02-11T20:47:14.018" v="5348"/>
          <ac:spMkLst>
            <pc:docMk/>
            <pc:sldMk cId="2496477658" sldId="603"/>
            <ac:spMk id="4" creationId="{DF9D67B6-62C1-CB55-76F0-AEB2315D5BC5}"/>
          </ac:spMkLst>
        </pc:spChg>
        <pc:spChg chg="add">
          <ac:chgData name="Rhiannon Akers" userId="fb3c9d12-5c8c-42d7-8dc7-d872d7a3d202" providerId="ADAL" clId="{80AABDCA-A693-4F09-99FD-F26609E442FC}" dt="2026-02-11T20:47:19.832" v="5349"/>
          <ac:spMkLst>
            <pc:docMk/>
            <pc:sldMk cId="2496477658" sldId="603"/>
            <ac:spMk id="5" creationId="{B8EFD964-CB0B-6941-87F7-30CEB5ACE3F3}"/>
          </ac:spMkLst>
        </pc:spChg>
      </pc:sldChg>
      <pc:sldChg chg="modSp new mod">
        <pc:chgData name="Rhiannon Akers" userId="fb3c9d12-5c8c-42d7-8dc7-d872d7a3d202" providerId="ADAL" clId="{80AABDCA-A693-4F09-99FD-F26609E442FC}" dt="2026-02-11T20:49:43.166" v="5508" actId="20577"/>
        <pc:sldMkLst>
          <pc:docMk/>
          <pc:sldMk cId="1212444019" sldId="604"/>
        </pc:sldMkLst>
        <pc:spChg chg="mod">
          <ac:chgData name="Rhiannon Akers" userId="fb3c9d12-5c8c-42d7-8dc7-d872d7a3d202" providerId="ADAL" clId="{80AABDCA-A693-4F09-99FD-F26609E442FC}" dt="2026-02-03T15:15:59.846" v="5057" actId="20577"/>
          <ac:spMkLst>
            <pc:docMk/>
            <pc:sldMk cId="1212444019" sldId="604"/>
            <ac:spMk id="2" creationId="{525542B5-5D46-D5F6-2997-CC6D2717BC74}"/>
          </ac:spMkLst>
        </pc:spChg>
        <pc:spChg chg="mod">
          <ac:chgData name="Rhiannon Akers" userId="fb3c9d12-5c8c-42d7-8dc7-d872d7a3d202" providerId="ADAL" clId="{80AABDCA-A693-4F09-99FD-F26609E442FC}" dt="2026-02-11T20:49:43.166" v="5508" actId="20577"/>
          <ac:spMkLst>
            <pc:docMk/>
            <pc:sldMk cId="1212444019" sldId="604"/>
            <ac:spMk id="3" creationId="{DFD20F4D-AB8A-41E3-405D-AA93A23B0642}"/>
          </ac:spMkLst>
        </pc:spChg>
      </pc:sldChg>
      <pc:sldChg chg="add">
        <pc:chgData name="Rhiannon Akers" userId="fb3c9d12-5c8c-42d7-8dc7-d872d7a3d202" providerId="ADAL" clId="{80AABDCA-A693-4F09-99FD-F26609E442FC}" dt="2026-02-11T20:50:30.102" v="5509"/>
        <pc:sldMkLst>
          <pc:docMk/>
          <pc:sldMk cId="1325049239" sldId="25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a:t>Age</a:t>
          </a:r>
          <a:endParaRPr lang="en-US"/>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a:t>Race</a:t>
          </a:r>
          <a:endParaRPr lang="en-US"/>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a:t>Disability</a:t>
          </a:r>
          <a:endParaRPr lang="en-US"/>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a:t>Sexual Orientation</a:t>
          </a:r>
          <a:endParaRPr lang="en-US"/>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a:t>Gender</a:t>
          </a:r>
          <a:endParaRPr lang="en-US"/>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a:t>Gender Reassignment</a:t>
          </a:r>
          <a:endParaRPr lang="en-US"/>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a:t>Pregnancy and Maternity</a:t>
          </a:r>
          <a:endParaRPr lang="en-US"/>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a:t>Marriage and Civil Partnership</a:t>
          </a:r>
          <a:endParaRPr lang="en-US"/>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a:t>Religion and Belief</a:t>
          </a:r>
          <a:endParaRPr lang="en-US"/>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092D721A-12C2-4B71-BB49-4A70BA346988}" type="presOf" srcId="{4C050CF6-BB22-4466-80FF-0243763799E3}" destId="{ADD8151E-72D7-4536-838E-637F893E097F}"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B70BF02C-CDA7-445B-8904-4C456026CBC4}" type="presOf" srcId="{BDDE066C-B63A-402B-A566-B2E28DADCE5C}" destId="{3F0254E9-5ACE-49DA-B4BE-09F27371C80C}" srcOrd="0" destOrd="0" presId="urn:microsoft.com/office/officeart/2005/8/layout/default#1"/>
    <dgm:cxn modelId="{0E4E1543-F2C2-49AA-9C2E-52517C45538D}" type="presOf" srcId="{43E108CC-6F03-4281-BC91-B85506CB6C52}" destId="{FD1E979A-7B6D-407F-AD4D-0EF1C15937D5}" srcOrd="0" destOrd="0" presId="urn:microsoft.com/office/officeart/2005/8/layout/default#1"/>
    <dgm:cxn modelId="{6EA8186A-2606-447C-B236-E4979A31EBCE}" type="presOf" srcId="{47BD4411-9A4C-4630-98D9-9F661F6DA60B}" destId="{21533A0F-1BCB-4248-AD5C-724C3E5D4306}" srcOrd="0" destOrd="0" presId="urn:microsoft.com/office/officeart/2005/8/layout/default#1"/>
    <dgm:cxn modelId="{51FDF26E-3D9D-4AE0-B73B-3D8770EFDB57}" type="presOf" srcId="{AEB8372B-9E40-4EE7-9EB9-41B8ED3B3181}" destId="{4A3A9557-8A5A-4166-9676-651462B6B0BC}" srcOrd="0" destOrd="0" presId="urn:microsoft.com/office/officeart/2005/8/layout/default#1"/>
    <dgm:cxn modelId="{75A58C6F-17EF-4A54-8CB2-D6B40786380A}" type="presOf" srcId="{BC0BC135-0E94-4FF6-AFA8-E83AEB24AD70}" destId="{03DCAF1D-A9CA-42A9-8576-8FFF59B043BB}" srcOrd="0" destOrd="0" presId="urn:microsoft.com/office/officeart/2005/8/layout/default#1"/>
    <dgm:cxn modelId="{E6B38D71-7389-48F6-9229-F8264D5CCE3F}" type="presOf" srcId="{BBBE1971-D0E2-41C1-85F1-759CAFD8CF75}" destId="{29343404-8A79-400B-B797-F93D82263D84}"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FAAC0A91-A7F3-4947-8C1D-3A293326C597}" type="presOf" srcId="{7224D535-C152-4418-B540-7A77C38324A0}" destId="{F686E81F-37C2-4A10-8114-6FEFE9555805}" srcOrd="0" destOrd="0" presId="urn:microsoft.com/office/officeart/2005/8/layout/default#1"/>
    <dgm:cxn modelId="{15D60C95-5B85-4E3D-9736-BAC12799520E}" srcId="{AEB8372B-9E40-4EE7-9EB9-41B8ED3B3181}" destId="{BC0BC135-0E94-4FF6-AFA8-E83AEB24AD70}" srcOrd="5" destOrd="0" parTransId="{57770030-69F4-4425-AF3D-9A1C4543F7A6}" sibTransId="{F9F0C783-8AA2-410D-9B93-BC230B340CB1}"/>
    <dgm:cxn modelId="{52D8BA9F-15BD-4A70-8C40-D2E154BDF4B5}" srcId="{AEB8372B-9E40-4EE7-9EB9-41B8ED3B3181}" destId="{BDDE066C-B63A-402B-A566-B2E28DADCE5C}" srcOrd="8" destOrd="0" parTransId="{EF51AA32-C6A3-4005-BB8B-0C5CCB88F8A1}" sibTransId="{8126FB5C-F972-46F0-9924-DAD33796C20E}"/>
    <dgm:cxn modelId="{15592EA3-8B5A-4677-8EA7-9793099EF23F}" srcId="{AEB8372B-9E40-4EE7-9EB9-41B8ED3B3181}" destId="{84FB534B-D433-416F-87A3-A15ED74FE4CA}" srcOrd="2" destOrd="0" parTransId="{5487FB3C-6C0C-4E56-80A5-4DAD591DDF09}" sibTransId="{0152C27A-F86C-435B-A267-892F0C311110}"/>
    <dgm:cxn modelId="{CBA78BAD-9BD0-4078-B71D-133AD74C9D37}" srcId="{AEB8372B-9E40-4EE7-9EB9-41B8ED3B3181}" destId="{BBBE1971-D0E2-41C1-85F1-759CAFD8CF75}" srcOrd="4" destOrd="0" parTransId="{738A10B6-16D0-459A-B536-B5E2770D02DC}" sibTransId="{A720387A-03EA-4559-940D-23715D317A7B}"/>
    <dgm:cxn modelId="{6F2CE0DA-47A3-477D-89AB-4803565D189E}" type="presOf" srcId="{84FB534B-D433-416F-87A3-A15ED74FE4CA}" destId="{EDB9EE7C-D2FE-444A-AC7F-A7BF8FA41742}" srcOrd="0" destOrd="0" presId="urn:microsoft.com/office/officeart/2005/8/layout/default#1"/>
    <dgm:cxn modelId="{6A4A97E0-8F54-4C3E-9231-CCACF1C182EA}" srcId="{AEB8372B-9E40-4EE7-9EB9-41B8ED3B3181}" destId="{32E2CDE3-5DE8-4C42-B6BB-BB3D25CE7D0D}" srcOrd="3" destOrd="0" parTransId="{0F94598B-DD8E-41F2-9803-225CFA50BD8E}" sibTransId="{D269DF8E-8567-444C-B19F-6EBEEB28C9C2}"/>
    <dgm:cxn modelId="{86804DF2-EE6F-4FDC-B8DB-07EFDA284B14}" srcId="{AEB8372B-9E40-4EE7-9EB9-41B8ED3B3181}" destId="{47BD4411-9A4C-4630-98D9-9F661F6DA60B}" srcOrd="0" destOrd="0" parTransId="{E5349FC6-5D6B-414D-B8E5-6C706D190AD6}" sibTransId="{17D491FF-656A-445C-B692-A53EB111A0D4}"/>
    <dgm:cxn modelId="{55CA79F2-5DE4-4AFB-9907-1537F268A4D6}" type="presOf" srcId="{32E2CDE3-5DE8-4C42-B6BB-BB3D25CE7D0D}" destId="{E66597CA-F7AB-4E13-B12D-2C01048A9ED4}" srcOrd="0" destOrd="0" presId="urn:microsoft.com/office/officeart/2005/8/layout/default#1"/>
    <dgm:cxn modelId="{F842585B-F184-4C1F-B377-2755EF454784}" type="presParOf" srcId="{4A3A9557-8A5A-4166-9676-651462B6B0BC}" destId="{21533A0F-1BCB-4248-AD5C-724C3E5D4306}" srcOrd="0" destOrd="0" presId="urn:microsoft.com/office/officeart/2005/8/layout/default#1"/>
    <dgm:cxn modelId="{61EEBF50-D1F9-4599-8A42-2745E74DAF9E}" type="presParOf" srcId="{4A3A9557-8A5A-4166-9676-651462B6B0BC}" destId="{02161AC5-B597-4636-A23C-F47D77BF9594}" srcOrd="1" destOrd="0" presId="urn:microsoft.com/office/officeart/2005/8/layout/default#1"/>
    <dgm:cxn modelId="{84B1EE78-8236-4AB9-AABD-3E7D3F5F83B1}" type="presParOf" srcId="{4A3A9557-8A5A-4166-9676-651462B6B0BC}" destId="{ADD8151E-72D7-4536-838E-637F893E097F}" srcOrd="2" destOrd="0" presId="urn:microsoft.com/office/officeart/2005/8/layout/default#1"/>
    <dgm:cxn modelId="{7D7BE373-7C53-4C16-AFF1-EBD29E6FCEC6}" type="presParOf" srcId="{4A3A9557-8A5A-4166-9676-651462B6B0BC}" destId="{64CD5708-5636-4549-B5D7-EAD31B76F372}" srcOrd="3" destOrd="0" presId="urn:microsoft.com/office/officeart/2005/8/layout/default#1"/>
    <dgm:cxn modelId="{075F2624-2213-47AE-89CA-2C8FF798B344}" type="presParOf" srcId="{4A3A9557-8A5A-4166-9676-651462B6B0BC}" destId="{EDB9EE7C-D2FE-444A-AC7F-A7BF8FA41742}" srcOrd="4" destOrd="0" presId="urn:microsoft.com/office/officeart/2005/8/layout/default#1"/>
    <dgm:cxn modelId="{89B09A0E-A423-4F6B-9E5B-7F9393260129}" type="presParOf" srcId="{4A3A9557-8A5A-4166-9676-651462B6B0BC}" destId="{BD59E6E6-E2C7-41CB-9834-0CD04676B638}" srcOrd="5" destOrd="0" presId="urn:microsoft.com/office/officeart/2005/8/layout/default#1"/>
    <dgm:cxn modelId="{A1D0BB51-B4E6-4664-8E1C-374968287F86}" type="presParOf" srcId="{4A3A9557-8A5A-4166-9676-651462B6B0BC}" destId="{E66597CA-F7AB-4E13-B12D-2C01048A9ED4}" srcOrd="6" destOrd="0" presId="urn:microsoft.com/office/officeart/2005/8/layout/default#1"/>
    <dgm:cxn modelId="{AB8DC921-509B-4F39-80D6-D8C028CC216E}" type="presParOf" srcId="{4A3A9557-8A5A-4166-9676-651462B6B0BC}" destId="{AED6816D-ABB9-4E7D-B9E9-52C08A9D5E9B}" srcOrd="7" destOrd="0" presId="urn:microsoft.com/office/officeart/2005/8/layout/default#1"/>
    <dgm:cxn modelId="{B3126DAD-F123-4D21-9CFC-C6A3C38084AB}" type="presParOf" srcId="{4A3A9557-8A5A-4166-9676-651462B6B0BC}" destId="{29343404-8A79-400B-B797-F93D82263D84}" srcOrd="8" destOrd="0" presId="urn:microsoft.com/office/officeart/2005/8/layout/default#1"/>
    <dgm:cxn modelId="{50BC2DA7-E144-4EC2-8AA4-6E9FD1B54E80}" type="presParOf" srcId="{4A3A9557-8A5A-4166-9676-651462B6B0BC}" destId="{2876CD83-DAB3-4FC1-A8E8-E35C5B435D4F}" srcOrd="9" destOrd="0" presId="urn:microsoft.com/office/officeart/2005/8/layout/default#1"/>
    <dgm:cxn modelId="{41B6A95E-A976-421F-985F-E38E5B584FAA}" type="presParOf" srcId="{4A3A9557-8A5A-4166-9676-651462B6B0BC}" destId="{03DCAF1D-A9CA-42A9-8576-8FFF59B043BB}" srcOrd="10" destOrd="0" presId="urn:microsoft.com/office/officeart/2005/8/layout/default#1"/>
    <dgm:cxn modelId="{D9C21F7C-674F-493A-B634-53EA8D5C1184}" type="presParOf" srcId="{4A3A9557-8A5A-4166-9676-651462B6B0BC}" destId="{19325C54-A75D-46D9-B9CA-5B155704D638}" srcOrd="11" destOrd="0" presId="urn:microsoft.com/office/officeart/2005/8/layout/default#1"/>
    <dgm:cxn modelId="{5B7ECFA9-9FEE-47CA-ADD9-2D9C64D2523F}" type="presParOf" srcId="{4A3A9557-8A5A-4166-9676-651462B6B0BC}" destId="{FD1E979A-7B6D-407F-AD4D-0EF1C15937D5}" srcOrd="12" destOrd="0" presId="urn:microsoft.com/office/officeart/2005/8/layout/default#1"/>
    <dgm:cxn modelId="{DB2AC3F5-A6DB-452A-B657-7DA77A996DBF}" type="presParOf" srcId="{4A3A9557-8A5A-4166-9676-651462B6B0BC}" destId="{FABE7356-8EC7-47C1-B931-B8CC2849048F}" srcOrd="13" destOrd="0" presId="urn:microsoft.com/office/officeart/2005/8/layout/default#1"/>
    <dgm:cxn modelId="{C98ED266-42B0-4D58-90E0-F56D64D9F518}" type="presParOf" srcId="{4A3A9557-8A5A-4166-9676-651462B6B0BC}" destId="{F686E81F-37C2-4A10-8114-6FEFE9555805}" srcOrd="14" destOrd="0" presId="urn:microsoft.com/office/officeart/2005/8/layout/default#1"/>
    <dgm:cxn modelId="{884394E2-43D1-48FE-AC78-14E6D25AF58E}" type="presParOf" srcId="{4A3A9557-8A5A-4166-9676-651462B6B0BC}" destId="{A74FB318-0169-47DF-B936-E728ECD7A4BA}" srcOrd="15" destOrd="0" presId="urn:microsoft.com/office/officeart/2005/8/layout/default#1"/>
    <dgm:cxn modelId="{EABE7EAD-5023-4B0A-94DC-662676F8267F}"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413127" y="1756"/>
          <a:ext cx="1577917" cy="9467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Age</a:t>
          </a:r>
          <a:endParaRPr lang="en-US" sz="1700" kern="1200"/>
        </a:p>
      </dsp:txBody>
      <dsp:txXfrm>
        <a:off x="413127" y="1756"/>
        <a:ext cx="1577917" cy="946750"/>
      </dsp:txXfrm>
    </dsp:sp>
    <dsp:sp modelId="{ADD8151E-72D7-4536-838E-637F893E097F}">
      <dsp:nvSpPr>
        <dsp:cNvPr id="0" name=""/>
        <dsp:cNvSpPr/>
      </dsp:nvSpPr>
      <dsp:spPr>
        <a:xfrm>
          <a:off x="2148836" y="1756"/>
          <a:ext cx="1577917" cy="946750"/>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Race</a:t>
          </a:r>
          <a:endParaRPr lang="en-US" sz="1700" kern="1200"/>
        </a:p>
      </dsp:txBody>
      <dsp:txXfrm>
        <a:off x="2148836" y="1756"/>
        <a:ext cx="1577917" cy="946750"/>
      </dsp:txXfrm>
    </dsp:sp>
    <dsp:sp modelId="{EDB9EE7C-D2FE-444A-AC7F-A7BF8FA41742}">
      <dsp:nvSpPr>
        <dsp:cNvPr id="0" name=""/>
        <dsp:cNvSpPr/>
      </dsp:nvSpPr>
      <dsp:spPr>
        <a:xfrm>
          <a:off x="3884545" y="1756"/>
          <a:ext cx="1577917" cy="946750"/>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Disability</a:t>
          </a:r>
          <a:endParaRPr lang="en-US" sz="1700" kern="1200"/>
        </a:p>
      </dsp:txBody>
      <dsp:txXfrm>
        <a:off x="3884545" y="1756"/>
        <a:ext cx="1577917" cy="946750"/>
      </dsp:txXfrm>
    </dsp:sp>
    <dsp:sp modelId="{E66597CA-F7AB-4E13-B12D-2C01048A9ED4}">
      <dsp:nvSpPr>
        <dsp:cNvPr id="0" name=""/>
        <dsp:cNvSpPr/>
      </dsp:nvSpPr>
      <dsp:spPr>
        <a:xfrm>
          <a:off x="413127" y="1106298"/>
          <a:ext cx="1577917" cy="946750"/>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Sexual Orientation</a:t>
          </a:r>
          <a:endParaRPr lang="en-US" sz="1700" kern="1200"/>
        </a:p>
      </dsp:txBody>
      <dsp:txXfrm>
        <a:off x="413127" y="1106298"/>
        <a:ext cx="1577917" cy="946750"/>
      </dsp:txXfrm>
    </dsp:sp>
    <dsp:sp modelId="{29343404-8A79-400B-B797-F93D82263D84}">
      <dsp:nvSpPr>
        <dsp:cNvPr id="0" name=""/>
        <dsp:cNvSpPr/>
      </dsp:nvSpPr>
      <dsp:spPr>
        <a:xfrm>
          <a:off x="2148836" y="1106298"/>
          <a:ext cx="1577917" cy="946750"/>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Gender</a:t>
          </a:r>
          <a:endParaRPr lang="en-US" sz="1700" kern="1200"/>
        </a:p>
      </dsp:txBody>
      <dsp:txXfrm>
        <a:off x="2148836" y="1106298"/>
        <a:ext cx="1577917" cy="946750"/>
      </dsp:txXfrm>
    </dsp:sp>
    <dsp:sp modelId="{03DCAF1D-A9CA-42A9-8576-8FFF59B043BB}">
      <dsp:nvSpPr>
        <dsp:cNvPr id="0" name=""/>
        <dsp:cNvSpPr/>
      </dsp:nvSpPr>
      <dsp:spPr>
        <a:xfrm>
          <a:off x="3884545" y="1106298"/>
          <a:ext cx="1577917" cy="946750"/>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Gender Reassignment</a:t>
          </a:r>
          <a:endParaRPr lang="en-US" sz="1700" kern="1200"/>
        </a:p>
      </dsp:txBody>
      <dsp:txXfrm>
        <a:off x="3884545" y="1106298"/>
        <a:ext cx="1577917" cy="946750"/>
      </dsp:txXfrm>
    </dsp:sp>
    <dsp:sp modelId="{FD1E979A-7B6D-407F-AD4D-0EF1C15937D5}">
      <dsp:nvSpPr>
        <dsp:cNvPr id="0" name=""/>
        <dsp:cNvSpPr/>
      </dsp:nvSpPr>
      <dsp:spPr>
        <a:xfrm>
          <a:off x="413127" y="2210840"/>
          <a:ext cx="1577917" cy="946750"/>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Pregnancy and Maternity</a:t>
          </a:r>
          <a:endParaRPr lang="en-US" sz="1700" kern="1200"/>
        </a:p>
      </dsp:txBody>
      <dsp:txXfrm>
        <a:off x="413127" y="2210840"/>
        <a:ext cx="1577917" cy="946750"/>
      </dsp:txXfrm>
    </dsp:sp>
    <dsp:sp modelId="{F686E81F-37C2-4A10-8114-6FEFE9555805}">
      <dsp:nvSpPr>
        <dsp:cNvPr id="0" name=""/>
        <dsp:cNvSpPr/>
      </dsp:nvSpPr>
      <dsp:spPr>
        <a:xfrm>
          <a:off x="2148836" y="2210840"/>
          <a:ext cx="1577917" cy="946750"/>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Marriage and Civil Partnership</a:t>
          </a:r>
          <a:endParaRPr lang="en-US" sz="1700" kern="1200"/>
        </a:p>
      </dsp:txBody>
      <dsp:txXfrm>
        <a:off x="2148836" y="2210840"/>
        <a:ext cx="1577917" cy="946750"/>
      </dsp:txXfrm>
    </dsp:sp>
    <dsp:sp modelId="{3F0254E9-5ACE-49DA-B4BE-09F27371C80C}">
      <dsp:nvSpPr>
        <dsp:cNvPr id="0" name=""/>
        <dsp:cNvSpPr/>
      </dsp:nvSpPr>
      <dsp:spPr>
        <a:xfrm>
          <a:off x="3884545" y="2210840"/>
          <a:ext cx="1577917" cy="946750"/>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Religion and Belief</a:t>
          </a:r>
          <a:endParaRPr lang="en-US" sz="1700" kern="1200"/>
        </a:p>
      </dsp:txBody>
      <dsp:txXfrm>
        <a:off x="3884545" y="2210840"/>
        <a:ext cx="1577917" cy="9467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sfbn-equality-diversity.org.uk/meaning.html"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Assignment deadline is 06/04/26 which is Easter Monday so possibly change to 07/04/26</a:t>
            </a:r>
          </a:p>
        </p:txBody>
      </p:sp>
      <p:sp>
        <p:nvSpPr>
          <p:cNvPr id="4" name="Slide Number Placeholder 3"/>
          <p:cNvSpPr>
            <a:spLocks noGrp="1"/>
          </p:cNvSpPr>
          <p:nvPr>
            <p:ph type="sldNum" sz="quarter" idx="5"/>
          </p:nvPr>
        </p:nvSpPr>
        <p:spPr/>
        <p:txBody>
          <a:bodyPr/>
          <a:lstStyle/>
          <a:p>
            <a:fld id="{A7F9036A-81BF-4A79-8082-E6C881DDE62F}" type="slidenum">
              <a:rPr lang="en-GB" smtClean="0"/>
              <a:t>2</a:t>
            </a:fld>
            <a:endParaRPr lang="en-GB"/>
          </a:p>
        </p:txBody>
      </p:sp>
    </p:spTree>
    <p:extLst>
      <p:ext uri="{BB962C8B-B14F-4D97-AF65-F5344CB8AC3E}">
        <p14:creationId xmlns:p14="http://schemas.microsoft.com/office/powerpoint/2010/main" val="3217210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Five reasons to attend:</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Get involved in the conversation and listen to engaging panel discussions on topics impacting the people profession, now and in the future. </a:t>
            </a:r>
          </a:p>
          <a:p>
            <a:r>
              <a:rPr lang="en-GB" sz="1200" b="0" i="0" kern="1200" dirty="0">
                <a:solidFill>
                  <a:schemeClr val="tx1"/>
                </a:solidFill>
                <a:effectLst/>
                <a:latin typeface="+mn-lt"/>
                <a:ea typeface="+mn-ea"/>
                <a:cs typeface="+mn-cs"/>
              </a:rPr>
              <a:t>Learn more about the benefits of CIPD membership, understand how the CIPD Profession Map can shape your career and serve as a planning tool. </a:t>
            </a:r>
          </a:p>
          <a:p>
            <a:r>
              <a:rPr lang="en-GB" sz="1200" b="0" i="0" kern="1200" dirty="0">
                <a:solidFill>
                  <a:schemeClr val="tx1"/>
                </a:solidFill>
                <a:effectLst/>
                <a:latin typeface="+mn-lt"/>
                <a:ea typeface="+mn-ea"/>
                <a:cs typeface="+mn-cs"/>
              </a:rPr>
              <a:t>Network with your peers and other people professionals from around the world. </a:t>
            </a:r>
          </a:p>
          <a:p>
            <a:r>
              <a:rPr lang="en-GB" sz="1200" b="0" i="0" kern="1200" dirty="0">
                <a:solidFill>
                  <a:schemeClr val="tx1"/>
                </a:solidFill>
                <a:effectLst/>
                <a:latin typeface="+mn-lt"/>
                <a:ea typeface="+mn-ea"/>
                <a:cs typeface="+mn-cs"/>
              </a:rPr>
              <a:t>Get practical insights on how to use AI to support your learning and how to future-proof your role. </a:t>
            </a:r>
          </a:p>
          <a:p>
            <a:r>
              <a:rPr lang="en-GB" sz="1200" b="0" i="0" kern="1200" dirty="0">
                <a:solidFill>
                  <a:schemeClr val="tx1"/>
                </a:solidFill>
                <a:effectLst/>
                <a:latin typeface="+mn-lt"/>
                <a:ea typeface="+mn-ea"/>
                <a:cs typeface="+mn-cs"/>
              </a:rPr>
              <a:t>Discover key tips on how to navigate the next step in your career, whether you’re building your foundation or refining your leadership as a senior professional.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223665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6</a:t>
            </a:fld>
            <a:endParaRPr lang="en-GB"/>
          </a:p>
        </p:txBody>
      </p:sp>
    </p:spTree>
    <p:extLst>
      <p:ext uri="{BB962C8B-B14F-4D97-AF65-F5344CB8AC3E}">
        <p14:creationId xmlns:p14="http://schemas.microsoft.com/office/powerpoint/2010/main" val="4145386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pairs, discuss </a:t>
            </a:r>
          </a:p>
        </p:txBody>
      </p:sp>
      <p:sp>
        <p:nvSpPr>
          <p:cNvPr id="4" name="Slide Number Placeholder 3"/>
          <p:cNvSpPr>
            <a:spLocks noGrp="1"/>
          </p:cNvSpPr>
          <p:nvPr>
            <p:ph type="sldNum" sz="quarter" idx="5"/>
          </p:nvPr>
        </p:nvSpPr>
        <p:spPr/>
        <p:txBody>
          <a:bodyPr/>
          <a:lstStyle/>
          <a:p>
            <a:fld id="{A7F9036A-81BF-4A79-8082-E6C881DDE62F}" type="slidenum">
              <a:rPr lang="en-GB" smtClean="0"/>
              <a:t>9</a:t>
            </a:fld>
            <a:endParaRPr lang="en-GB"/>
          </a:p>
        </p:txBody>
      </p:sp>
    </p:spTree>
    <p:extLst>
      <p:ext uri="{BB962C8B-B14F-4D97-AF65-F5344CB8AC3E}">
        <p14:creationId xmlns:p14="http://schemas.microsoft.com/office/powerpoint/2010/main" val="1864468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3BBF11-4021-39E8-6455-86740D7B74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987088-7EA3-F059-7EC8-A9F58B9B0E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72D690-E608-C924-7486-D17EF256B92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8814B36-3F34-0368-00C4-B8E6DAA31DF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0018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Vevox</a:t>
            </a:r>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12</a:t>
            </a:fld>
            <a:endParaRPr lang="en-GB"/>
          </a:p>
        </p:txBody>
      </p:sp>
    </p:spTree>
    <p:extLst>
      <p:ext uri="{BB962C8B-B14F-4D97-AF65-F5344CB8AC3E}">
        <p14:creationId xmlns:p14="http://schemas.microsoft.com/office/powerpoint/2010/main" val="4256818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note which ethical principles are covered in which example.</a:t>
            </a:r>
          </a:p>
        </p:txBody>
      </p:sp>
      <p:sp>
        <p:nvSpPr>
          <p:cNvPr id="4" name="Slide Number Placeholder 3"/>
          <p:cNvSpPr>
            <a:spLocks noGrp="1"/>
          </p:cNvSpPr>
          <p:nvPr>
            <p:ph type="sldNum" sz="quarter" idx="5"/>
          </p:nvPr>
        </p:nvSpPr>
        <p:spPr/>
        <p:txBody>
          <a:bodyPr/>
          <a:lstStyle/>
          <a:p>
            <a:fld id="{A7F9036A-81BF-4A79-8082-E6C881DDE62F}" type="slidenum">
              <a:rPr lang="en-GB" smtClean="0"/>
              <a:t>14</a:t>
            </a:fld>
            <a:endParaRPr lang="en-GB"/>
          </a:p>
        </p:txBody>
      </p:sp>
    </p:spTree>
    <p:extLst>
      <p:ext uri="{BB962C8B-B14F-4D97-AF65-F5344CB8AC3E}">
        <p14:creationId xmlns:p14="http://schemas.microsoft.com/office/powerpoint/2010/main" val="2425784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https://www.peoplemanagement.co.uk/article/1824161/codes-ethics-does-every-company-need-one</a:t>
            </a:r>
          </a:p>
        </p:txBody>
      </p:sp>
      <p:sp>
        <p:nvSpPr>
          <p:cNvPr id="4" name="Slide Number Placeholder 3"/>
          <p:cNvSpPr>
            <a:spLocks noGrp="1"/>
          </p:cNvSpPr>
          <p:nvPr>
            <p:ph type="sldNum" sz="quarter" idx="5"/>
          </p:nvPr>
        </p:nvSpPr>
        <p:spPr/>
        <p:txBody>
          <a:bodyPr/>
          <a:lstStyle/>
          <a:p>
            <a:fld id="{A7F9036A-81BF-4A79-8082-E6C881DDE62F}" type="slidenum">
              <a:rPr lang="en-GB" smtClean="0"/>
              <a:t>17</a:t>
            </a:fld>
            <a:endParaRPr lang="en-GB"/>
          </a:p>
        </p:txBody>
      </p:sp>
    </p:spTree>
    <p:extLst>
      <p:ext uri="{BB962C8B-B14F-4D97-AF65-F5344CB8AC3E}">
        <p14:creationId xmlns:p14="http://schemas.microsoft.com/office/powerpoint/2010/main" val="2102401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18584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5420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describe individual differences and how these can impact on ethical </a:t>
            </a:r>
            <a:r>
              <a:rPr lang="en-US" err="1"/>
              <a:t>behaviour</a:t>
            </a:r>
            <a:r>
              <a:rPr lang="en-US"/>
              <a:t>: </a:t>
            </a:r>
          </a:p>
          <a:p>
            <a:endParaRPr lang="en-US"/>
          </a:p>
          <a:p>
            <a:r>
              <a:rPr lang="en-US"/>
              <a:t>They talk about Cognitive moral development – the ‘dark triad’  Machiavellianism (associated with those who are unscrupulous, dishonest, cunning, manipulative and wanting power), psychopathy (amoral and anti-social </a:t>
            </a:r>
            <a:r>
              <a:rPr lang="en-US" err="1"/>
              <a:t>behaviour</a:t>
            </a:r>
            <a:r>
              <a:rPr lang="en-US"/>
              <a:t>) and </a:t>
            </a:r>
            <a:r>
              <a:rPr lang="en-US" err="1"/>
              <a:t>narcissim</a:t>
            </a:r>
            <a:r>
              <a:rPr lang="en-US"/>
              <a:t>  (inflated sense of one’s own self-importance) – all typically show low empathy with others, impulsivity, having a lack of attention to moral aspects of a situation. </a:t>
            </a:r>
          </a:p>
          <a:p>
            <a:r>
              <a:rPr lang="en-US"/>
              <a:t>Those possessing these traits are more susceptible to unethical </a:t>
            </a:r>
            <a:r>
              <a:rPr lang="en-US" err="1"/>
              <a:t>behaviour</a:t>
            </a:r>
            <a:r>
              <a:rPr lang="en-US"/>
              <a:t>. There are also other personality traits such as those who are highly egocentric. Also an individuals locus of control can also influence unethical </a:t>
            </a:r>
            <a:r>
              <a:rPr lang="en-US" err="1"/>
              <a:t>behaviour</a:t>
            </a:r>
            <a:r>
              <a:rPr lang="en-US"/>
              <a:t>. So those who have an external locus of control –tend to put events down to other people’s actions or the situation and underplay their own responsibility  “out of my hands, I had no choice, hands were tied” they are also therefore unlikely to learn from their mistakes. </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Influences on individual behavior can include peer pressure (it may be that an employee is expected to achieve unrealistic targets set by a supervisor and there is a wish to please), those who who are susceptible to wanting to be an accepted part of a group, or those receiving negative feedback about a situation or task, those who are highly competitive. There is good evidence to suggest that differences in personality, moral development, as well as mood (e.g. feelings of frustration) all affect employees propensity to engage in unethical </a:t>
            </a:r>
            <a:r>
              <a:rPr lang="en-US" err="1"/>
              <a:t>behaviour</a:t>
            </a:r>
            <a:r>
              <a:rPr lang="en-US"/>
              <a:t>. </a:t>
            </a:r>
            <a:r>
              <a:rPr lang="en-GB"/>
              <a:t>Feelings of frustration – leading to unethical, counteractive work behaviour such as disengagement and withdrawal of work effort – lateness, taking longer breaks and generally favouring the path of least resistance </a:t>
            </a:r>
          </a:p>
          <a:p>
            <a:endParaRPr lang="en-US"/>
          </a:p>
          <a:p>
            <a:r>
              <a:rPr lang="en-US"/>
              <a:t>TO COUNTER THIS what do line managers and HR need to do? </a:t>
            </a:r>
          </a:p>
          <a:p>
            <a:endParaRPr lang="en-US"/>
          </a:p>
          <a:p>
            <a:r>
              <a:rPr lang="en-US"/>
              <a:t>They need to target leadership, people management and development interventions where the risks are the greatest. There is a need to create positive, healthy and robust workplaces, where employees don’t feel constantly frustrated, can take responsibility for their actions and feel confident to challenge. Aspects such as fairness, job satisfaction and good quality leadership will minimize negative aspects.  </a:t>
            </a:r>
            <a:r>
              <a:rPr lang="en-US" err="1"/>
              <a:t>E.g</a:t>
            </a:r>
            <a:r>
              <a:rPr lang="en-US"/>
              <a:t> in managing the impacts of change – take them on that journey, involve them, so they don’t feel change is happening to them. Empowering employees to raise concerns, question decisions, and having clear ways to do this, whistleblowing policies etc. About creating positive places to work. </a:t>
            </a:r>
          </a:p>
          <a:p>
            <a:endParaRPr lang="en-US"/>
          </a:p>
          <a:p>
            <a:r>
              <a:rPr lang="en-US"/>
              <a:t>Personality profiling, but bear in mind that personality type doesn’t guarantee that someone will be unethical, but can help with job design </a:t>
            </a:r>
          </a:p>
          <a:p>
            <a:r>
              <a:rPr lang="en-US" err="1"/>
              <a:t>Unconcious</a:t>
            </a:r>
            <a:r>
              <a:rPr lang="en-US"/>
              <a:t> bias training</a:t>
            </a:r>
          </a:p>
          <a:p>
            <a:r>
              <a:rPr lang="en-US"/>
              <a:t>Develop empathy in the workplace</a:t>
            </a:r>
          </a:p>
          <a:p>
            <a:r>
              <a:rPr lang="en-US"/>
              <a:t>Reduce impulsiveness by developing decision-making frameworks</a:t>
            </a:r>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93604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can be a range of factors affecting </a:t>
            </a:r>
            <a:r>
              <a:rPr lang="en-US" err="1"/>
              <a:t>organisational</a:t>
            </a:r>
            <a:r>
              <a:rPr lang="en-US"/>
              <a:t> context, including culture, climate and leadership. </a:t>
            </a:r>
          </a:p>
          <a:p>
            <a:endParaRPr lang="en-US"/>
          </a:p>
          <a:p>
            <a:r>
              <a:rPr lang="en-US" err="1"/>
              <a:t>Cutlure</a:t>
            </a:r>
            <a:r>
              <a:rPr lang="en-US"/>
              <a:t> is often referred to as a factor, but this term can be wide ranging, nebulous and difficult to influence. Here we we encounter in the report the term ‘ethical climate’. It refers to the social norms – the shared understanding of what is correct </a:t>
            </a:r>
            <a:r>
              <a:rPr lang="en-US" err="1"/>
              <a:t>behaviour</a:t>
            </a:r>
            <a:r>
              <a:rPr lang="en-US"/>
              <a:t>, and how ethical decisions should be handled in an organization.’ it’s the “way things are done around here.’ so to speak. </a:t>
            </a:r>
          </a:p>
          <a:p>
            <a:endParaRPr lang="en-US"/>
          </a:p>
          <a:p>
            <a:r>
              <a:rPr lang="en-US" err="1"/>
              <a:t>Organisations</a:t>
            </a:r>
            <a:r>
              <a:rPr lang="en-US"/>
              <a:t> can focus on understanding and shaping their ethical climate- which is influenced by tangible factors, such as practices and procedures. Ethical climate is also linked to other outcomes such as job satisfaction and employee well-being as well as being linked to trust and fairness. </a:t>
            </a:r>
          </a:p>
          <a:p>
            <a:endParaRPr lang="en-US"/>
          </a:p>
          <a:p>
            <a:r>
              <a:rPr lang="en-US"/>
              <a:t>Because if the norm is to act in self-interest and neglect the interests of the wider community, colleagues suffer as well as ethical practices. </a:t>
            </a:r>
          </a:p>
          <a:p>
            <a:endParaRPr lang="en-US"/>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295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examples such as Shein, </a:t>
            </a:r>
            <a:r>
              <a:rPr lang="en-US" err="1"/>
              <a:t>Temu</a:t>
            </a:r>
            <a:r>
              <a:rPr lang="en-US"/>
              <a:t> etc.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33550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Norms can be reflected and reinforced by formal processes e.g. disciplinary processes and reward and informal processes such as leadership </a:t>
            </a:r>
            <a:r>
              <a:rPr lang="en-US" err="1"/>
              <a:t>behaviour</a:t>
            </a:r>
            <a:r>
              <a:rPr lang="en-US"/>
              <a:t>. Climate is affected by events, which means it can change rapidly. </a:t>
            </a:r>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4394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pPr marL="171450" indent="-171450">
              <a:buFont typeface="Arial" panose="020B0604020202020204" pitchFamily="34" charset="0"/>
              <a:buChar char="•"/>
            </a:pPr>
            <a:r>
              <a:rPr lang="en-US"/>
              <a:t>Egocentric - “in this organization, people protect their own interests.”</a:t>
            </a:r>
          </a:p>
          <a:p>
            <a:pPr marL="171450" indent="-171450">
              <a:buFont typeface="Arial" panose="020B0604020202020204" pitchFamily="34" charset="0"/>
              <a:buChar char="•"/>
            </a:pPr>
            <a:r>
              <a:rPr lang="en-US"/>
              <a:t>Benevolent - “in this organization, people are actively concerned about customers and the public’s interest</a:t>
            </a:r>
          </a:p>
          <a:p>
            <a:pPr marL="171450" indent="-171450">
              <a:buFont typeface="Arial" panose="020B0604020202020204" pitchFamily="34" charset="0"/>
              <a:buChar char="•"/>
            </a:pPr>
            <a:r>
              <a:rPr lang="en-US"/>
              <a:t>Principled - “it is important to follow strictly the </a:t>
            </a:r>
            <a:r>
              <a:rPr lang="en-US" err="1"/>
              <a:t>organisations</a:t>
            </a:r>
            <a:r>
              <a:rPr lang="en-US"/>
              <a:t> rules and procedures</a:t>
            </a:r>
          </a:p>
          <a:p>
            <a:endParaRPr lang="en-US"/>
          </a:p>
          <a:p>
            <a:r>
              <a:rPr lang="en-US"/>
              <a:t>what do line managers and HR need to do in relation to these </a:t>
            </a:r>
            <a:r>
              <a:rPr lang="en-GB"/>
              <a:t>potential bad barrels?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Focus on shaping climate, rather than culture, as it is more concrete and more clearly related to behaviour. Do this by: </a:t>
            </a:r>
          </a:p>
          <a:p>
            <a:r>
              <a:rPr lang="en-GB" sz="1200" kern="1200">
                <a:solidFill>
                  <a:schemeClr val="tx1"/>
                </a:solidFill>
                <a:effectLst/>
                <a:latin typeface="+mn-lt"/>
                <a:ea typeface="+mn-ea"/>
                <a:cs typeface="+mn-cs"/>
              </a:rPr>
              <a:t>• Seeking to understand what type of ethical climate dominates your organisation – for example, egoistic, benevolent or principled. </a:t>
            </a:r>
          </a:p>
          <a:p>
            <a:r>
              <a:rPr lang="en-GB" sz="1200" kern="1200">
                <a:solidFill>
                  <a:schemeClr val="tx1"/>
                </a:solidFill>
                <a:effectLst/>
                <a:latin typeface="+mn-lt"/>
                <a:ea typeface="+mn-ea"/>
                <a:cs typeface="+mn-cs"/>
              </a:rPr>
              <a:t>• Reflecting on how the organisation’s systems, procedures and informal practices shape ethical climate and culture.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Then </a:t>
            </a:r>
          </a:p>
          <a:p>
            <a:r>
              <a:rPr lang="en-GB" sz="1200" kern="1200">
                <a:solidFill>
                  <a:schemeClr val="tx1"/>
                </a:solidFill>
                <a:effectLst/>
                <a:latin typeface="+mn-lt"/>
                <a:ea typeface="+mn-ea"/>
                <a:cs typeface="+mn-cs"/>
              </a:rPr>
              <a:t>Assessing employee perceptions of politics and fairness, for example through a survey and focus groups. Do this by: </a:t>
            </a:r>
          </a:p>
          <a:p>
            <a:r>
              <a:rPr lang="en-GB" sz="1200" kern="1200">
                <a:solidFill>
                  <a:schemeClr val="tx1"/>
                </a:solidFill>
                <a:effectLst/>
                <a:latin typeface="+mn-lt"/>
                <a:ea typeface="+mn-ea"/>
                <a:cs typeface="+mn-cs"/>
              </a:rPr>
              <a:t>• Reviewing policies and practices to ensure they are fair. </a:t>
            </a:r>
          </a:p>
          <a:p>
            <a:r>
              <a:rPr lang="en-GB" sz="1200" kern="1200">
                <a:solidFill>
                  <a:schemeClr val="tx1"/>
                </a:solidFill>
                <a:effectLst/>
                <a:latin typeface="+mn-lt"/>
                <a:ea typeface="+mn-ea"/>
                <a:cs typeface="+mn-cs"/>
              </a:rPr>
              <a:t>• Keeping political behaviour in check, challenging it when it becomes unhealthy. </a:t>
            </a:r>
          </a:p>
          <a:p>
            <a:endParaRPr lang="en-US"/>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6677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There are a number of situational factors that can impact on the likelihood of unethical behaviour.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One main area of research in the report has been around Competition and reward</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Studies suggest that market competition both increases unethical pro-organisational behaviour and makes leaders more lenient in reprimanding unethical behaviour. E.g. the top selling sales executive that is economical with the truth in selling second hand cars to customers – their boss may well turn a blind eye to the methods used in gaining those sales if competition is high in the second hand car market in the town they operate in. or if branches are pitted against each other, and effect their bonuses/commission perhaps?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Other examples of pro-organisational behaviour include: price-fixing, accounting fraud, withholding information from customers or shareholders etc. There's a high profile case in thew news at the moment, of a lady, Elizabeth Holmes, founder and CEO of </a:t>
            </a:r>
            <a:r>
              <a:rPr lang="en-GB" sz="1200" kern="1200" err="1">
                <a:solidFill>
                  <a:schemeClr val="tx1"/>
                </a:solidFill>
                <a:effectLst/>
                <a:latin typeface="+mn-lt"/>
                <a:ea typeface="+mn-ea"/>
                <a:cs typeface="+mn-cs"/>
              </a:rPr>
              <a:t>Theranos</a:t>
            </a:r>
            <a:r>
              <a:rPr lang="en-GB" sz="1200" kern="1200">
                <a:solidFill>
                  <a:schemeClr val="tx1"/>
                </a:solidFill>
                <a:effectLst/>
                <a:latin typeface="+mn-lt"/>
                <a:ea typeface="+mn-ea"/>
                <a:cs typeface="+mn-cs"/>
              </a:rPr>
              <a:t>, </a:t>
            </a:r>
            <a:r>
              <a:rPr lang="en-GB" sz="1200" b="0" i="0" kern="1200">
                <a:solidFill>
                  <a:schemeClr val="tx1"/>
                </a:solidFill>
                <a:effectLst/>
                <a:latin typeface="+mn-lt"/>
                <a:ea typeface="+mn-ea"/>
                <a:cs typeface="+mn-cs"/>
              </a:rPr>
              <a:t>claimed her diagnostics machines could test hundreds of diseases.</a:t>
            </a:r>
            <a:r>
              <a:rPr lang="en-GB" sz="1200" kern="1200">
                <a:solidFill>
                  <a:schemeClr val="tx1"/>
                </a:solidFill>
                <a:effectLst/>
                <a:latin typeface="+mn-lt"/>
                <a:ea typeface="+mn-ea"/>
                <a:cs typeface="+mn-cs"/>
              </a:rPr>
              <a:t> and they couldn't - she repeatedly lied to investors.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 high profile example of a sticky situation is </a:t>
            </a:r>
            <a:r>
              <a:rPr lang="en-GB" sz="1200" kern="1200" err="1">
                <a:solidFill>
                  <a:schemeClr val="tx1"/>
                </a:solidFill>
                <a:effectLst/>
                <a:latin typeface="+mn-lt"/>
                <a:ea typeface="+mn-ea"/>
                <a:cs typeface="+mn-cs"/>
              </a:rPr>
              <a:t>Volksvagen</a:t>
            </a:r>
            <a:r>
              <a:rPr lang="en-GB" sz="1200" kern="1200">
                <a:solidFill>
                  <a:schemeClr val="tx1"/>
                </a:solidFill>
                <a:effectLst/>
                <a:latin typeface="+mn-lt"/>
                <a:ea typeface="+mn-ea"/>
                <a:cs typeface="+mn-cs"/>
              </a:rPr>
              <a:t>.</a:t>
            </a:r>
          </a:p>
          <a:p>
            <a:r>
              <a:rPr lang="en-GB" sz="1200" kern="1200">
                <a:solidFill>
                  <a:schemeClr val="tx1"/>
                </a:solidFill>
                <a:effectLst/>
                <a:latin typeface="+mn-lt"/>
                <a:ea typeface="+mn-ea"/>
                <a:cs typeface="+mn-cs"/>
              </a:rPr>
              <a:t>Where senior leaders were autocratic bullies, technicians falsified emissions results, middle managers and others turned a blind eye. demonstrates how a competitive market, those acting unethically being far removed from stakeholders effected, saw short –term gains for VW but sustained longer term financial liabilities, litigation, and reputational damage as a result as well as a long and drawn out criminal prosecution process for some of the overarching executives of the company.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Other situational factor examples include:</a:t>
            </a:r>
          </a:p>
          <a:p>
            <a:r>
              <a:rPr lang="en-GB" sz="1200" kern="1200">
                <a:solidFill>
                  <a:schemeClr val="tx1"/>
                </a:solidFill>
                <a:effectLst/>
                <a:latin typeface="+mn-lt"/>
                <a:ea typeface="+mn-ea"/>
                <a:cs typeface="+mn-cs"/>
              </a:rPr>
              <a:t>A motivation to increase performance status over others – internal competition particularly where bonuses are concerned has the unintended consequence of increasing the chance of unethical behaviour. There could be </a:t>
            </a:r>
            <a:r>
              <a:rPr lang="en-GB" sz="1200" kern="1200" err="1">
                <a:solidFill>
                  <a:schemeClr val="tx1"/>
                </a:solidFill>
                <a:effectLst/>
                <a:latin typeface="+mn-lt"/>
                <a:ea typeface="+mn-ea"/>
                <a:cs typeface="+mn-cs"/>
              </a:rPr>
              <a:t>saboutage</a:t>
            </a:r>
            <a:r>
              <a:rPr lang="en-GB" sz="1200" kern="1200">
                <a:solidFill>
                  <a:schemeClr val="tx1"/>
                </a:solidFill>
                <a:effectLst/>
                <a:latin typeface="+mn-lt"/>
                <a:ea typeface="+mn-ea"/>
                <a:cs typeface="+mn-cs"/>
              </a:rPr>
              <a:t> of others work or achievements or passing off work of others as their own.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Work pressure </a:t>
            </a:r>
          </a:p>
          <a:p>
            <a:r>
              <a:rPr lang="en-GB" sz="1200" kern="1200">
                <a:solidFill>
                  <a:schemeClr val="tx1"/>
                </a:solidFill>
                <a:effectLst/>
                <a:latin typeface="+mn-lt"/>
                <a:ea typeface="+mn-ea"/>
                <a:cs typeface="+mn-cs"/>
              </a:rPr>
              <a:t>When employees lack resource and are time poor, this not only affects their wellbeing and motivation but also runs the risk of unethical behaviour. We are seeing great pressure in some sectors due to supply and staffing issues, if there aren’t clear and embedded principles of acceptable behaviour within an organisation, the risk is great in unethical acts being undertaken. In high pressured roles that don’t allow for thinking time or reflection can incite shortcuts to meet a target, timeframe or objective. The pressure to compromise ethical principles to meet business needs can be overwhelming, especially in the absence of moral reminders (such as a code of conduct) to mitigate the risk.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report also touches upon those in jobs with low task variety - they go into autopilot, and are more removed from the deliberative thinking?? More susceptible to cheat or cut corners if the opportunity presents itself. This certainly demonstrates the importance of good and meaningful work.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Where individuals work in isolation/remotely, there could be a higher risk of decisions being made that are contrary to company values and ethos. </a:t>
            </a:r>
            <a:br>
              <a:rPr lang="en-GB" sz="1200" kern="1200">
                <a:solidFill>
                  <a:schemeClr val="tx1"/>
                </a:solidFill>
                <a:effectLst/>
                <a:latin typeface="+mn-lt"/>
                <a:ea typeface="+mn-ea"/>
                <a:cs typeface="+mn-cs"/>
              </a:rPr>
            </a:br>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Key lessons for practice - </a:t>
            </a:r>
            <a:r>
              <a:rPr lang="en-US"/>
              <a:t>what do line managers and HR need to do in relation to these </a:t>
            </a:r>
            <a:r>
              <a:rPr lang="en-GB"/>
              <a:t>potential sticky situations?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Manage the risk factors related to job design - to do this:</a:t>
            </a:r>
          </a:p>
          <a:p>
            <a:r>
              <a:rPr lang="en-GB" sz="1200" kern="1200">
                <a:solidFill>
                  <a:schemeClr val="tx1"/>
                </a:solidFill>
                <a:effectLst/>
                <a:latin typeface="+mn-lt"/>
                <a:ea typeface="+mn-ea"/>
                <a:cs typeface="+mn-cs"/>
              </a:rPr>
              <a:t>• Where possible, design jobs that are stimulating and ensure workload is manageable. </a:t>
            </a:r>
          </a:p>
          <a:p>
            <a:r>
              <a:rPr lang="en-GB" sz="1200" kern="1200">
                <a:solidFill>
                  <a:schemeClr val="tx1"/>
                </a:solidFill>
                <a:effectLst/>
                <a:latin typeface="+mn-lt"/>
                <a:ea typeface="+mn-ea"/>
                <a:cs typeface="+mn-cs"/>
              </a:rPr>
              <a:t>• Understand the risk factors related to different types of job to inform where to target interventions on ethical behaviour – from ethical training and reminders to checks and balances and whistleblowing channels. </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is a need to create accountability and introduce checks and balances in decision-making , and to do this there is a need to: </a:t>
            </a:r>
          </a:p>
          <a:p>
            <a:r>
              <a:rPr lang="en-GB" sz="1200" kern="1200">
                <a:solidFill>
                  <a:schemeClr val="tx1"/>
                </a:solidFill>
                <a:effectLst/>
                <a:latin typeface="+mn-lt"/>
                <a:ea typeface="+mn-ea"/>
                <a:cs typeface="+mn-cs"/>
              </a:rPr>
              <a:t>• Create management structures that hold people accountable. Provide checks and balances where decisions are made in isolation. </a:t>
            </a:r>
          </a:p>
          <a:p>
            <a:r>
              <a:rPr lang="en-GB" sz="1200" kern="1200">
                <a:solidFill>
                  <a:schemeClr val="tx1"/>
                </a:solidFill>
                <a:effectLst/>
                <a:latin typeface="+mn-lt"/>
                <a:ea typeface="+mn-ea"/>
                <a:cs typeface="+mn-cs"/>
              </a:rPr>
              <a:t>• Encourage evidence-based practice to ensure decisions are made based on a range of factors, considering stakeholder concerns and a wide range of evidence. </a:t>
            </a:r>
          </a:p>
          <a:p>
            <a:r>
              <a:rPr lang="en-GB" sz="1200" kern="1200">
                <a:solidFill>
                  <a:schemeClr val="tx1"/>
                </a:solidFill>
                <a:effectLst/>
                <a:latin typeface="+mn-lt"/>
                <a:ea typeface="+mn-ea"/>
                <a:cs typeface="+mn-cs"/>
              </a:rPr>
              <a:t>• Consider how behaviour can be monitored effectively </a:t>
            </a:r>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361757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AI Bias and Fairness</a:t>
            </a:r>
          </a:p>
          <a:p>
            <a:r>
              <a:rPr lang="en-GB" sz="1200" b="0" i="0" kern="1200" dirty="0">
                <a:solidFill>
                  <a:schemeClr val="tx1"/>
                </a:solidFill>
                <a:effectLst/>
                <a:latin typeface="+mn-lt"/>
                <a:ea typeface="+mn-ea"/>
                <a:cs typeface="+mn-cs"/>
              </a:rPr>
              <a:t>AI tools in recruitment and performance management often perpetuate biases from training data, leading to discriminatory outcomes in hiring or evaluations. People practitioners must audit algorithms, ensure transparency, and involve diverse teams to mitigate risks, as emphasized in recent HR ethics discussions.</a:t>
            </a:r>
          </a:p>
          <a:p>
            <a:r>
              <a:rPr lang="en-GB" sz="1200" b="0" i="0" kern="1200" dirty="0">
                <a:solidFill>
                  <a:schemeClr val="tx1"/>
                </a:solidFill>
                <a:effectLst/>
                <a:latin typeface="+mn-lt"/>
                <a:ea typeface="+mn-ea"/>
                <a:cs typeface="+mn-cs"/>
              </a:rPr>
              <a:t>Employee Monitoring Privacy</a:t>
            </a:r>
          </a:p>
          <a:p>
            <a:r>
              <a:rPr lang="en-GB" sz="1200" b="0" i="0" kern="1200" dirty="0">
                <a:solidFill>
                  <a:schemeClr val="tx1"/>
                </a:solidFill>
                <a:effectLst/>
                <a:latin typeface="+mn-lt"/>
                <a:ea typeface="+mn-ea"/>
                <a:cs typeface="+mn-cs"/>
              </a:rPr>
              <a:t>Remote work has increased use of monitoring technologies like productivity trackers, raising privacy concerns and eroding trust. Practitioners face dilemmas in balancing productivity needs with GDPR compliance and employee autonomy, requiring clear policies and transparency.</a:t>
            </a:r>
          </a:p>
          <a:p>
            <a:r>
              <a:rPr lang="en-GB" sz="1200" b="0" i="0" kern="1200" dirty="0">
                <a:solidFill>
                  <a:schemeClr val="tx1"/>
                </a:solidFill>
                <a:effectLst/>
                <a:latin typeface="+mn-lt"/>
                <a:ea typeface="+mn-ea"/>
                <a:cs typeface="+mn-cs"/>
              </a:rPr>
              <a:t>Compliance and Legal Risks</a:t>
            </a:r>
          </a:p>
          <a:p>
            <a:r>
              <a:rPr lang="en-GB" sz="1200" b="0" i="0" kern="1200" dirty="0">
                <a:solidFill>
                  <a:schemeClr val="tx1"/>
                </a:solidFill>
                <a:effectLst/>
                <a:latin typeface="+mn-lt"/>
                <a:ea typeface="+mn-ea"/>
                <a:cs typeface="+mn-cs"/>
              </a:rPr>
              <a:t>Rapid changes in UK employment laws, including extended tribunal time limits and uncapped unfair dismissal compensation, heighten risks of claims. HR professionals must stay updated to avoid penalties while navigating global compliance challenges.</a:t>
            </a:r>
          </a:p>
          <a:p>
            <a:r>
              <a:rPr lang="en-GB" sz="1200" b="0" i="0" kern="1200" dirty="0">
                <a:solidFill>
                  <a:schemeClr val="tx1"/>
                </a:solidFill>
                <a:effectLst/>
                <a:latin typeface="+mn-lt"/>
                <a:ea typeface="+mn-ea"/>
                <a:cs typeface="+mn-cs"/>
              </a:rPr>
              <a:t>Pressure to Act Unethically</a:t>
            </a:r>
          </a:p>
          <a:p>
            <a:r>
              <a:rPr lang="en-GB" sz="1200" b="0" i="0" kern="1200" dirty="0">
                <a:solidFill>
                  <a:schemeClr val="tx1"/>
                </a:solidFill>
                <a:effectLst/>
                <a:latin typeface="+mn-lt"/>
                <a:ea typeface="+mn-ea"/>
                <a:cs typeface="+mn-cs"/>
              </a:rPr>
              <a:t>Managers may request actions like unfair dismissals or covering issues, pitting business needs against ethics. CIPD standards urge professional courage, documentation, escalation via whistleblowing, and adherence to the Code of Conduct to protect integrity.</a:t>
            </a:r>
          </a:p>
          <a:p>
            <a:r>
              <a:rPr lang="en-GB" sz="1200" b="0" i="0" kern="1200" dirty="0">
                <a:solidFill>
                  <a:schemeClr val="tx1"/>
                </a:solidFill>
                <a:effectLst/>
                <a:latin typeface="+mn-lt"/>
                <a:ea typeface="+mn-ea"/>
                <a:cs typeface="+mn-cs"/>
              </a:rPr>
              <a:t>HR Trust and Bullying Handling</a:t>
            </a:r>
          </a:p>
          <a:p>
            <a:r>
              <a:rPr lang="en-GB" sz="1200" b="0" i="0" kern="1200" dirty="0">
                <a:solidFill>
                  <a:schemeClr val="tx1"/>
                </a:solidFill>
                <a:effectLst/>
                <a:latin typeface="+mn-lt"/>
                <a:ea typeface="+mn-ea"/>
                <a:cs typeface="+mn-cs"/>
              </a:rPr>
              <a:t>Employees distrust HR for perceived bias toward management in bullying cases, with studies showing inaction and </a:t>
            </a:r>
            <a:r>
              <a:rPr lang="en-GB" sz="1200" b="0" i="0" kern="1200" dirty="0" err="1">
                <a:solidFill>
                  <a:schemeClr val="tx1"/>
                </a:solidFill>
                <a:effectLst/>
                <a:latin typeface="+mn-lt"/>
                <a:ea typeface="+mn-ea"/>
                <a:cs typeface="+mn-cs"/>
              </a:rPr>
              <a:t>favoritism</a:t>
            </a:r>
            <a:r>
              <a:rPr lang="en-GB" sz="1200" b="0" i="0" kern="1200" dirty="0">
                <a:solidFill>
                  <a:schemeClr val="tx1"/>
                </a:solidFill>
                <a:effectLst/>
                <a:latin typeface="+mn-lt"/>
                <a:ea typeface="+mn-ea"/>
                <a:cs typeface="+mn-cs"/>
              </a:rPr>
              <a:t>. Practitioners must rebuild credibility through impartiality, speak-up mechanisms, and ethical leadership per CIPD virtues</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28</a:t>
            </a:fld>
            <a:endParaRPr lang="en-GB"/>
          </a:p>
        </p:txBody>
      </p:sp>
    </p:spTree>
    <p:extLst>
      <p:ext uri="{BB962C8B-B14F-4D97-AF65-F5344CB8AC3E}">
        <p14:creationId xmlns:p14="http://schemas.microsoft.com/office/powerpoint/2010/main" val="3243560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29</a:t>
            </a:fld>
            <a:endParaRPr lang="en-GB"/>
          </a:p>
        </p:txBody>
      </p:sp>
    </p:spTree>
    <p:extLst>
      <p:ext uri="{BB962C8B-B14F-4D97-AF65-F5344CB8AC3E}">
        <p14:creationId xmlns:p14="http://schemas.microsoft.com/office/powerpoint/2010/main" val="38708746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92616-9DDF-D006-7C4C-9C412798EF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8EAF9A-8D93-4388-9167-D1730342D6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E26E82-A72B-1A91-B600-F66E620BE3F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9BD97B3-5D33-C91F-98E2-99176A92FFD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39733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Employment Rights Act 1996</a:t>
            </a:r>
          </a:p>
          <a:p>
            <a:r>
              <a:rPr lang="en-GB" sz="1200" b="0" i="0" kern="1200" dirty="0">
                <a:solidFill>
                  <a:schemeClr val="tx1"/>
                </a:solidFill>
                <a:effectLst/>
                <a:latin typeface="+mn-lt"/>
                <a:ea typeface="+mn-ea"/>
                <a:cs typeface="+mn-cs"/>
              </a:rPr>
              <a:t>This Act consolidates core employee protections, including rights to written employment particulars, protection from unfair dismissal, unauthorised wage deductions, and detriment in the workplace. It also covers maternity, adoption, shared parental, and paternity leave, plus the right to request flexible working and minimum notice periods on termination.</a:t>
            </a:r>
          </a:p>
          <a:p>
            <a:r>
              <a:rPr lang="en-GB" sz="1200" b="0" i="0" kern="1200" dirty="0">
                <a:solidFill>
                  <a:schemeClr val="tx1"/>
                </a:solidFill>
                <a:effectLst/>
                <a:latin typeface="+mn-lt"/>
                <a:ea typeface="+mn-ea"/>
                <a:cs typeface="+mn-cs"/>
              </a:rPr>
              <a:t>GDPR/Data Protection</a:t>
            </a:r>
          </a:p>
          <a:p>
            <a:r>
              <a:rPr lang="en-GB" sz="1200" b="0" i="0" kern="1200" dirty="0">
                <a:solidFill>
                  <a:schemeClr val="tx1"/>
                </a:solidFill>
                <a:effectLst/>
                <a:latin typeface="+mn-lt"/>
                <a:ea typeface="+mn-ea"/>
                <a:cs typeface="+mn-cs"/>
              </a:rPr>
              <a:t>The UK GDPR (post-Brexit version of EU GDPR) and Data Protection Act 2018 govern personal data processing with seven principles: lawfulness, fairness and transparency; purpose limitation; data minimisation; accuracy; storage limitation; integrity/confidentiality; and accountability. Organisations must process data lawfully, keep it accurate and secure, and only retain it as needed.</a:t>
            </a:r>
          </a:p>
          <a:p>
            <a:r>
              <a:rPr lang="en-GB" sz="1200" b="0" i="0" kern="1200" dirty="0">
                <a:solidFill>
                  <a:schemeClr val="tx1"/>
                </a:solidFill>
                <a:effectLst/>
                <a:latin typeface="+mn-lt"/>
                <a:ea typeface="+mn-ea"/>
                <a:cs typeface="+mn-cs"/>
              </a:rPr>
              <a:t>Health and Safety Legislation</a:t>
            </a:r>
          </a:p>
          <a:p>
            <a:r>
              <a:rPr lang="en-GB" sz="1200" b="0" i="0" kern="1200" dirty="0">
                <a:solidFill>
                  <a:schemeClr val="tx1"/>
                </a:solidFill>
                <a:effectLst/>
                <a:latin typeface="+mn-lt"/>
                <a:ea typeface="+mn-ea"/>
                <a:cs typeface="+mn-cs"/>
              </a:rPr>
              <a:t>Primarily the Health and Safety at Work etc. Act 1974 requires employers to ensure safe systems of work, workplaces, equipment, and competent colleagues via risk assessments. Duties include informing workers of risks, appointing competent safety overseers, consulting representatives, and providing welfare facilities.​</a:t>
            </a:r>
          </a:p>
          <a:p>
            <a:r>
              <a:rPr lang="en-GB" sz="1200" b="0" i="0" kern="1200" dirty="0">
                <a:solidFill>
                  <a:schemeClr val="tx1"/>
                </a:solidFill>
                <a:effectLst/>
                <a:latin typeface="+mn-lt"/>
                <a:ea typeface="+mn-ea"/>
                <a:cs typeface="+mn-cs"/>
              </a:rPr>
              <a:t>Working Time Regulations 1998</a:t>
            </a:r>
          </a:p>
          <a:p>
            <a:r>
              <a:rPr lang="en-GB" sz="1200" b="0" i="0" kern="1200" dirty="0">
                <a:solidFill>
                  <a:schemeClr val="tx1"/>
                </a:solidFill>
                <a:effectLst/>
                <a:latin typeface="+mn-lt"/>
                <a:ea typeface="+mn-ea"/>
                <a:cs typeface="+mn-cs"/>
              </a:rPr>
              <a:t>These rules limit average weekly working hours (48 maximum unless opted out), mandate daily/weekly rest periods and breaks, and guarantee paid annual leave. They offer extra protections for night workers and set minimum standards that employers can exceed but not undercut.</a:t>
            </a:r>
          </a:p>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32</a:t>
            </a:fld>
            <a:endParaRPr lang="en-GB"/>
          </a:p>
        </p:txBody>
      </p:sp>
    </p:spTree>
    <p:extLst>
      <p:ext uri="{BB962C8B-B14F-4D97-AF65-F5344CB8AC3E}">
        <p14:creationId xmlns:p14="http://schemas.microsoft.com/office/powerpoint/2010/main" val="1935974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Can you name the nine?</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92474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sz="1200" kern="1200">
                <a:solidFill>
                  <a:schemeClr val="tx1"/>
                </a:solidFill>
                <a:latin typeface="+mn-lt"/>
                <a:ea typeface="+mn-ea"/>
                <a:cs typeface="+mn-cs"/>
              </a:rPr>
              <a:t>Equality protects people from being discriminated against on the grounds of group membership.</a:t>
            </a:r>
            <a:endParaRPr lang="en-US" sz="1200" kern="1200">
              <a:solidFill>
                <a:schemeClr val="tx1"/>
              </a:solidFill>
              <a:latin typeface="+mn-lt"/>
              <a:ea typeface="+mn-ea"/>
              <a:cs typeface="+mn-cs"/>
            </a:endParaRPr>
          </a:p>
          <a:p>
            <a:r>
              <a:rPr lang="en-GB" sz="1200" u="sng" kern="1200">
                <a:solidFill>
                  <a:schemeClr val="tx1"/>
                </a:solidFill>
                <a:latin typeface="+mn-lt"/>
                <a:ea typeface="+mn-ea"/>
                <a:cs typeface="+mn-cs"/>
                <a:hlinkClick r:id="rId3"/>
              </a:rPr>
              <a:t>http://www.sfbn-equality-diversity.org.uk/meaning.html</a:t>
            </a:r>
            <a:r>
              <a:rPr lang="en-GB" sz="1200" kern="1200">
                <a:solidFill>
                  <a:schemeClr val="tx1"/>
                </a:solidFill>
                <a:latin typeface="+mn-lt"/>
                <a:ea typeface="+mn-ea"/>
                <a:cs typeface="+mn-cs"/>
              </a:rPr>
              <a:t> </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 </a:t>
            </a:r>
            <a:endParaRPr lang="en-US"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85991C-7D11-4149-A075-1CF6CA10090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36477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legal requirements there are statutory minimums – this could encourage a culture of compliance, driven by regulation., orgs may strive to have a culture of integrity underpinned by responsible conduct</a:t>
            </a:r>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38601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legal requirements there are statutory minimums – this could encourage a culture of compliance, driven by regulation., orgs may strive to have a culture of integrity underpinned by responsible conduct</a:t>
            </a:r>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38601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Equality means each individual or group of people is given the same resources or opportunities. </a:t>
            </a:r>
            <a:r>
              <a:rPr lang="en-GB" sz="1200" b="1" i="0" kern="1200">
                <a:solidFill>
                  <a:schemeClr val="tx1"/>
                </a:solidFill>
                <a:effectLst/>
                <a:latin typeface="+mn-lt"/>
                <a:ea typeface="+mn-ea"/>
                <a:cs typeface="+mn-cs"/>
              </a:rPr>
              <a:t>Equity recognizes that each person has different circumstances and allocates the exact resources and opportunities needed to reach an equal outcome.</a:t>
            </a:r>
            <a:endParaRPr lang="en-GB"/>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89391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r>
              <a:rPr lang="en-GB" sz="1200" b="1" kern="1200">
                <a:solidFill>
                  <a:schemeClr val="tx1"/>
                </a:solidFill>
                <a:latin typeface="+mn-lt"/>
                <a:ea typeface="+mn-ea"/>
                <a:cs typeface="+mn-cs"/>
              </a:rPr>
              <a:t>Getting it wrong – the consequences</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Getting it wrong can mean that you have discriminated against a group or groups of people from within the protected groups.</a:t>
            </a:r>
            <a:endParaRPr lang="en-US" sz="1200" kern="1200">
              <a:solidFill>
                <a:schemeClr val="tx1"/>
              </a:solidFill>
              <a:latin typeface="+mn-lt"/>
              <a:ea typeface="+mn-ea"/>
              <a:cs typeface="+mn-cs"/>
            </a:endParaRPr>
          </a:p>
          <a:p>
            <a:pPr lvl="0"/>
            <a:r>
              <a:rPr lang="en-GB" sz="1200" b="1" kern="1200">
                <a:solidFill>
                  <a:schemeClr val="tx1"/>
                </a:solidFill>
                <a:latin typeface="+mn-lt"/>
                <a:ea typeface="+mn-ea"/>
                <a:cs typeface="+mn-cs"/>
              </a:rPr>
              <a:t>Brand &amp; Reputation</a:t>
            </a:r>
            <a:r>
              <a:rPr lang="en-GB" sz="1200" kern="1200">
                <a:solidFill>
                  <a:schemeClr val="tx1"/>
                </a:solidFill>
                <a:latin typeface="+mn-lt"/>
                <a:ea typeface="+mn-ea"/>
                <a:cs typeface="+mn-cs"/>
              </a:rPr>
              <a:t> –There are many companies who are known for promoting their ethical working practices and culture such as the co-op or the body shop.  Failing to comply with the Equality Act and promoting equality and diversity can have the reverse effect and create this negative reputation for the organisation.  This could give you a disadvantage when compared to your competitors.</a:t>
            </a:r>
            <a:endParaRPr lang="en-US" sz="1200" kern="1200">
              <a:solidFill>
                <a:schemeClr val="tx1"/>
              </a:solidFill>
              <a:latin typeface="+mn-lt"/>
              <a:ea typeface="+mn-ea"/>
              <a:cs typeface="+mn-cs"/>
            </a:endParaRPr>
          </a:p>
          <a:p>
            <a:pPr lvl="0"/>
            <a:r>
              <a:rPr lang="en-GB" sz="1200" b="1" kern="1200">
                <a:solidFill>
                  <a:schemeClr val="tx1"/>
                </a:solidFill>
                <a:latin typeface="+mn-lt"/>
                <a:ea typeface="+mn-ea"/>
                <a:cs typeface="+mn-cs"/>
              </a:rPr>
              <a:t>Grievance Proceedings</a:t>
            </a:r>
            <a:r>
              <a:rPr lang="en-GB" sz="1200" kern="1200">
                <a:solidFill>
                  <a:schemeClr val="tx1"/>
                </a:solidFill>
                <a:latin typeface="+mn-lt"/>
                <a:ea typeface="+mn-ea"/>
                <a:cs typeface="+mn-cs"/>
              </a:rPr>
              <a:t> – a failure to comply with the Equality Act can lead to grievance proceedings.  This where an employee claims that their employer has failed to follow fair procedures or a fair process and have therefore, been discriminated against. </a:t>
            </a:r>
            <a:r>
              <a:rPr lang="en-GB" sz="1200" b="1" kern="1200">
                <a:solidFill>
                  <a:schemeClr val="tx1"/>
                </a:solidFill>
                <a:latin typeface="+mn-lt"/>
                <a:ea typeface="+mn-ea"/>
                <a:cs typeface="+mn-cs"/>
              </a:rPr>
              <a:t>Employment Tribunals</a:t>
            </a:r>
            <a:r>
              <a:rPr lang="en-GB" sz="1200" kern="1200">
                <a:solidFill>
                  <a:schemeClr val="tx1"/>
                </a:solidFill>
                <a:latin typeface="+mn-lt"/>
                <a:ea typeface="+mn-ea"/>
                <a:cs typeface="+mn-cs"/>
              </a:rPr>
              <a:t> – if the grievance has not been resolved internally, this can lead to more formal proceedings.  This is where the employee makes a claim to an Employment Tribunal.</a:t>
            </a:r>
            <a:endParaRPr lang="en-US" sz="1200" kern="1200">
              <a:solidFill>
                <a:schemeClr val="tx1"/>
              </a:solidFill>
              <a:latin typeface="+mn-lt"/>
              <a:ea typeface="+mn-ea"/>
              <a:cs typeface="+mn-cs"/>
            </a:endParaRPr>
          </a:p>
          <a:p>
            <a:pPr lvl="0"/>
            <a:r>
              <a:rPr lang="en-GB" sz="1200" b="1" kern="1200">
                <a:solidFill>
                  <a:schemeClr val="tx1"/>
                </a:solidFill>
                <a:latin typeface="+mn-lt"/>
                <a:ea typeface="+mn-ea"/>
                <a:cs typeface="+mn-cs"/>
              </a:rPr>
              <a:t>Uncapped Fines</a:t>
            </a:r>
            <a:r>
              <a:rPr lang="en-GB" sz="1200" kern="1200">
                <a:solidFill>
                  <a:schemeClr val="tx1"/>
                </a:solidFill>
                <a:latin typeface="+mn-lt"/>
                <a:ea typeface="+mn-ea"/>
                <a:cs typeface="+mn-cs"/>
              </a:rPr>
              <a:t> – it is important that employers are aware that if an employee is successful in their discrimination claim at an Employment Tribunal, the compensation payment is uncapped.  The compensation payments for discrimination claims are the highest compared to all other claims.  This is because the payment is for unlimited damages.</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85991C-7D11-4149-A075-1CF6CA10090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08710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6550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77725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46</a:t>
            </a:fld>
            <a:endParaRPr lang="en-GB"/>
          </a:p>
        </p:txBody>
      </p:sp>
    </p:spTree>
    <p:extLst>
      <p:ext uri="{BB962C8B-B14F-4D97-AF65-F5344CB8AC3E}">
        <p14:creationId xmlns:p14="http://schemas.microsoft.com/office/powerpoint/2010/main" val="8604707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11/02/2026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vents.cipd.co.uk/student-conferenc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ipd.org/uk/knowledge/factsheets/ethics-role-hr-factsheet/" TargetMode="External"/><Relationship Id="rId2" Type="http://schemas.openxmlformats.org/officeDocument/2006/relationships/hyperlink" Target="https://www.cipd.org/uk/knowledge/factsheets/hr-standards-factsheet/" TargetMode="External"/><Relationship Id="rId1" Type="http://schemas.openxmlformats.org/officeDocument/2006/relationships/slideLayout" Target="../slideLayouts/slideLayout2.xml"/><Relationship Id="rId6" Type="http://schemas.openxmlformats.org/officeDocument/2006/relationships/hyperlink" Target="https://www.cipd.org/uk/learning/cpd/about/" TargetMode="External"/><Relationship Id="rId5" Type="http://schemas.openxmlformats.org/officeDocument/2006/relationships/hyperlink" Target="https://www.cipd.org/uk/knowledge/guides/ethics-work-guide/" TargetMode="External"/><Relationship Id="rId4" Type="http://schemas.openxmlformats.org/officeDocument/2006/relationships/hyperlink" Target="https://www.cipd.org/uk/knowledge/factsheets/diversity-factsheet/#6428"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shop.cipd.org/catalog?pagename=Learning-Hub#gref"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youtu.be/7BPf8SqJqS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fontScale="70000" lnSpcReduction="20000"/>
          </a:bodyPr>
          <a:lstStyle/>
          <a:p>
            <a:r>
              <a:rPr lang="en-GB" sz="4000" b="1" dirty="0">
                <a:solidFill>
                  <a:schemeClr val="bg1"/>
                </a:solidFill>
              </a:rPr>
              <a:t>Core Behaviours for People Practice (3CO03)</a:t>
            </a:r>
          </a:p>
          <a:p>
            <a:endParaRPr lang="en-GB" sz="4000" b="1" dirty="0">
              <a:solidFill>
                <a:schemeClr val="bg1"/>
              </a:solidFill>
            </a:endParaRPr>
          </a:p>
          <a:p>
            <a:r>
              <a:rPr lang="en-GB" sz="4000" b="1" dirty="0">
                <a:solidFill>
                  <a:schemeClr val="bg1"/>
                </a:solidFill>
              </a:rPr>
              <a:t>February 2026</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a:bodyPr>
          <a:lstStyle/>
          <a:p>
            <a:r>
              <a:rPr lang="en-GB" dirty="0"/>
              <a:t>Icebreaker </a:t>
            </a:r>
          </a:p>
          <a:p>
            <a:r>
              <a:rPr lang="en-GB" dirty="0"/>
              <a:t>Introduction to the module and the assessment brief</a:t>
            </a:r>
          </a:p>
          <a:p>
            <a:r>
              <a:rPr lang="en-GB" dirty="0"/>
              <a:t>Learning outcome 1 - Understand insightful approaches to supporting and maintaining ethics and professional practice.</a:t>
            </a:r>
          </a:p>
          <a:p>
            <a:r>
              <a:rPr lang="en-GB" dirty="0"/>
              <a:t>Referencing session</a:t>
            </a:r>
          </a:p>
          <a:p>
            <a:pPr marL="0" indent="0">
              <a:buNone/>
            </a:pPr>
            <a:endParaRPr lang="en-GB" dirty="0"/>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F8933-E6E8-A9EE-CF91-4BCFBE980F03}"/>
              </a:ext>
            </a:extLst>
          </p:cNvPr>
          <p:cNvSpPr>
            <a:spLocks noGrp="1"/>
          </p:cNvSpPr>
          <p:nvPr>
            <p:ph type="title"/>
          </p:nvPr>
        </p:nvSpPr>
        <p:spPr/>
        <p:txBody>
          <a:bodyPr>
            <a:normAutofit fontScale="90000"/>
          </a:bodyPr>
          <a:lstStyle/>
          <a:p>
            <a:r>
              <a:rPr lang="en-GB" dirty="0"/>
              <a:t>By the end of the session you will be able to…</a:t>
            </a:r>
          </a:p>
        </p:txBody>
      </p:sp>
      <p:sp>
        <p:nvSpPr>
          <p:cNvPr id="3" name="Content Placeholder 2">
            <a:extLst>
              <a:ext uri="{FF2B5EF4-FFF2-40B4-BE49-F238E27FC236}">
                <a16:creationId xmlns:a16="http://schemas.microsoft.com/office/drawing/2014/main" id="{CA0AD6B5-AEC4-C352-E81B-B882ED8165B0}"/>
              </a:ext>
            </a:extLst>
          </p:cNvPr>
          <p:cNvSpPr>
            <a:spLocks noGrp="1"/>
          </p:cNvSpPr>
          <p:nvPr>
            <p:ph idx="1"/>
          </p:nvPr>
        </p:nvSpPr>
        <p:spPr/>
        <p:txBody>
          <a:bodyPr/>
          <a:lstStyle/>
          <a:p>
            <a:r>
              <a:rPr lang="en-GB" dirty="0"/>
              <a:t>Explain ethical principles and professional values including how these can inform approaches to work.</a:t>
            </a:r>
          </a:p>
          <a:p>
            <a:r>
              <a:rPr lang="en-GB" dirty="0"/>
              <a:t>Specify ways in which you conform consistently with relevant regulation and law within the context of ethics and professional practice.</a:t>
            </a:r>
          </a:p>
        </p:txBody>
      </p:sp>
    </p:spTree>
    <p:extLst>
      <p:ext uri="{BB962C8B-B14F-4D97-AF65-F5344CB8AC3E}">
        <p14:creationId xmlns:p14="http://schemas.microsoft.com/office/powerpoint/2010/main" val="301902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7D4A9-9FED-D96C-DC9C-4D5E5A92A68B}"/>
              </a:ext>
            </a:extLst>
          </p:cNvPr>
          <p:cNvSpPr>
            <a:spLocks noGrp="1"/>
          </p:cNvSpPr>
          <p:nvPr>
            <p:ph type="title"/>
          </p:nvPr>
        </p:nvSpPr>
        <p:spPr/>
        <p:txBody>
          <a:bodyPr/>
          <a:lstStyle/>
          <a:p>
            <a:r>
              <a:rPr lang="en-GB"/>
              <a:t>Ice breaker</a:t>
            </a:r>
          </a:p>
        </p:txBody>
      </p:sp>
      <p:sp>
        <p:nvSpPr>
          <p:cNvPr id="3" name="Content Placeholder 2">
            <a:extLst>
              <a:ext uri="{FF2B5EF4-FFF2-40B4-BE49-F238E27FC236}">
                <a16:creationId xmlns:a16="http://schemas.microsoft.com/office/drawing/2014/main" id="{9904E1AE-C940-B166-22B4-6F47BCF01A10}"/>
              </a:ext>
            </a:extLst>
          </p:cNvPr>
          <p:cNvSpPr>
            <a:spLocks noGrp="1"/>
          </p:cNvSpPr>
          <p:nvPr>
            <p:ph idx="1"/>
          </p:nvPr>
        </p:nvSpPr>
        <p:spPr/>
        <p:txBody>
          <a:bodyPr/>
          <a:lstStyle/>
          <a:p>
            <a:r>
              <a:rPr lang="en-GB"/>
              <a:t>The interview game.</a:t>
            </a:r>
          </a:p>
          <a:p>
            <a:r>
              <a:rPr lang="en-GB"/>
              <a:t>In pairs, take it in turns to interview each other. You have 5 minutes each before switching roles. </a:t>
            </a:r>
          </a:p>
          <a:p>
            <a:r>
              <a:rPr lang="en-GB"/>
              <a:t>After the interviews, each of you will introduce your partner to the rest of the group, sharing what you have learned. </a:t>
            </a:r>
          </a:p>
          <a:p>
            <a:endParaRPr lang="en-GB"/>
          </a:p>
        </p:txBody>
      </p:sp>
    </p:spTree>
    <p:extLst>
      <p:ext uri="{BB962C8B-B14F-4D97-AF65-F5344CB8AC3E}">
        <p14:creationId xmlns:p14="http://schemas.microsoft.com/office/powerpoint/2010/main" val="943428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2773D-1112-06CE-D8EE-86251C064B52}"/>
              </a:ext>
            </a:extLst>
          </p:cNvPr>
          <p:cNvSpPr>
            <a:spLocks noGrp="1"/>
          </p:cNvSpPr>
          <p:nvPr>
            <p:ph type="title"/>
          </p:nvPr>
        </p:nvSpPr>
        <p:spPr/>
        <p:txBody>
          <a:bodyPr/>
          <a:lstStyle/>
          <a:p>
            <a:r>
              <a:rPr lang="en-GB" dirty="0"/>
              <a:t>CIPD Student Conference</a:t>
            </a:r>
          </a:p>
        </p:txBody>
      </p:sp>
      <p:sp>
        <p:nvSpPr>
          <p:cNvPr id="3" name="Content Placeholder 2">
            <a:extLst>
              <a:ext uri="{FF2B5EF4-FFF2-40B4-BE49-F238E27FC236}">
                <a16:creationId xmlns:a16="http://schemas.microsoft.com/office/drawing/2014/main" id="{EBF0BABD-5DFB-C8CB-38D7-D187A9BD8A31}"/>
              </a:ext>
            </a:extLst>
          </p:cNvPr>
          <p:cNvSpPr>
            <a:spLocks noGrp="1"/>
          </p:cNvSpPr>
          <p:nvPr>
            <p:ph idx="1"/>
          </p:nvPr>
        </p:nvSpPr>
        <p:spPr/>
        <p:txBody>
          <a:bodyPr/>
          <a:lstStyle/>
          <a:p>
            <a:r>
              <a:rPr lang="en-GB" dirty="0">
                <a:hlinkClick r:id="rId3"/>
              </a:rPr>
              <a:t>https://events.cipd.co.uk/student-conference</a:t>
            </a:r>
            <a:r>
              <a:rPr lang="en-GB" dirty="0"/>
              <a:t> </a:t>
            </a:r>
          </a:p>
          <a:p>
            <a:r>
              <a:rPr lang="en-GB" dirty="0"/>
              <a:t>Saturday 7</a:t>
            </a:r>
            <a:r>
              <a:rPr lang="en-GB" baseline="30000" dirty="0"/>
              <a:t>th</a:t>
            </a:r>
            <a:r>
              <a:rPr lang="en-GB" dirty="0"/>
              <a:t> March, 9.30am-12.30pm</a:t>
            </a:r>
          </a:p>
          <a:p>
            <a:r>
              <a:rPr lang="en-GB" dirty="0"/>
              <a:t>Online</a:t>
            </a:r>
          </a:p>
          <a:p>
            <a:r>
              <a:rPr lang="en-GB" dirty="0"/>
              <a:t>Free for CIPD members</a:t>
            </a:r>
          </a:p>
        </p:txBody>
      </p:sp>
      <p:pic>
        <p:nvPicPr>
          <p:cNvPr id="5" name="Picture 4">
            <a:extLst>
              <a:ext uri="{FF2B5EF4-FFF2-40B4-BE49-F238E27FC236}">
                <a16:creationId xmlns:a16="http://schemas.microsoft.com/office/drawing/2014/main" id="{B71CB97C-AF51-9928-ED70-7FF877164237}"/>
              </a:ext>
            </a:extLst>
          </p:cNvPr>
          <p:cNvPicPr>
            <a:picLocks noChangeAspect="1"/>
          </p:cNvPicPr>
          <p:nvPr/>
        </p:nvPicPr>
        <p:blipFill>
          <a:blip r:embed="rId4"/>
          <a:stretch>
            <a:fillRect/>
          </a:stretch>
        </p:blipFill>
        <p:spPr>
          <a:xfrm>
            <a:off x="6954115" y="4301219"/>
            <a:ext cx="2817991" cy="1069793"/>
          </a:xfrm>
          <a:prstGeom prst="rect">
            <a:avLst/>
          </a:prstGeom>
        </p:spPr>
      </p:pic>
    </p:spTree>
    <p:extLst>
      <p:ext uri="{BB962C8B-B14F-4D97-AF65-F5344CB8AC3E}">
        <p14:creationId xmlns:p14="http://schemas.microsoft.com/office/powerpoint/2010/main" val="1325049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746BA-E663-CBF2-F333-0F532C2BB06F}"/>
              </a:ext>
            </a:extLst>
          </p:cNvPr>
          <p:cNvSpPr>
            <a:spLocks noGrp="1"/>
          </p:cNvSpPr>
          <p:nvPr>
            <p:ph type="title"/>
          </p:nvPr>
        </p:nvSpPr>
        <p:spPr>
          <a:xfrm>
            <a:off x="609600" y="274638"/>
            <a:ext cx="10972800" cy="1143000"/>
          </a:xfrm>
        </p:spPr>
        <p:txBody>
          <a:bodyPr anchor="ctr">
            <a:normAutofit/>
          </a:bodyPr>
          <a:lstStyle/>
          <a:p>
            <a:r>
              <a:rPr lang="en-GB"/>
              <a:t>Assignment brief</a:t>
            </a:r>
          </a:p>
        </p:txBody>
      </p:sp>
      <p:pic>
        <p:nvPicPr>
          <p:cNvPr id="7" name="Content Placeholder 6">
            <a:extLst>
              <a:ext uri="{FF2B5EF4-FFF2-40B4-BE49-F238E27FC236}">
                <a16:creationId xmlns:a16="http://schemas.microsoft.com/office/drawing/2014/main" id="{0714AD55-5D7F-D770-A2B8-ABF6C4DEF96B}"/>
              </a:ext>
            </a:extLst>
          </p:cNvPr>
          <p:cNvPicPr>
            <a:picLocks noGrp="1" noChangeAspect="1"/>
          </p:cNvPicPr>
          <p:nvPr>
            <p:ph idx="1"/>
          </p:nvPr>
        </p:nvPicPr>
        <p:blipFill>
          <a:blip r:embed="rId3"/>
          <a:stretch>
            <a:fillRect/>
          </a:stretch>
        </p:blipFill>
        <p:spPr>
          <a:xfrm>
            <a:off x="3685519" y="1600201"/>
            <a:ext cx="4820962" cy="3917032"/>
          </a:xfrm>
          <a:prstGeom prst="rect">
            <a:avLst/>
          </a:prstGeom>
          <a:noFill/>
        </p:spPr>
      </p:pic>
    </p:spTree>
    <p:extLst>
      <p:ext uri="{BB962C8B-B14F-4D97-AF65-F5344CB8AC3E}">
        <p14:creationId xmlns:p14="http://schemas.microsoft.com/office/powerpoint/2010/main" val="165873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95DA811-18C7-2134-DA05-F24B3D43F3AC}"/>
              </a:ext>
            </a:extLst>
          </p:cNvPr>
          <p:cNvSpPr>
            <a:spLocks noGrp="1"/>
          </p:cNvSpPr>
          <p:nvPr>
            <p:ph type="title"/>
          </p:nvPr>
        </p:nvSpPr>
        <p:spPr>
          <a:xfrm>
            <a:off x="609600" y="274638"/>
            <a:ext cx="10972800" cy="1143000"/>
          </a:xfrm>
        </p:spPr>
        <p:txBody>
          <a:bodyPr anchor="ctr">
            <a:normAutofit/>
          </a:bodyPr>
          <a:lstStyle/>
          <a:p>
            <a:r>
              <a:rPr lang="en-US"/>
              <a:t>Assignment brief</a:t>
            </a:r>
          </a:p>
        </p:txBody>
      </p:sp>
      <p:pic>
        <p:nvPicPr>
          <p:cNvPr id="6" name="Picture 5">
            <a:extLst>
              <a:ext uri="{FF2B5EF4-FFF2-40B4-BE49-F238E27FC236}">
                <a16:creationId xmlns:a16="http://schemas.microsoft.com/office/drawing/2014/main" id="{E92D7A09-AE47-602B-649D-DE4F269B5674}"/>
              </a:ext>
            </a:extLst>
          </p:cNvPr>
          <p:cNvPicPr>
            <a:picLocks noChangeAspect="1"/>
          </p:cNvPicPr>
          <p:nvPr/>
        </p:nvPicPr>
        <p:blipFill>
          <a:blip r:embed="rId2"/>
          <a:stretch>
            <a:fillRect/>
          </a:stretch>
        </p:blipFill>
        <p:spPr>
          <a:xfrm>
            <a:off x="3577008" y="1347537"/>
            <a:ext cx="5362954" cy="4169696"/>
          </a:xfrm>
          <a:prstGeom prst="rect">
            <a:avLst/>
          </a:prstGeom>
          <a:noFill/>
        </p:spPr>
      </p:pic>
    </p:spTree>
    <p:extLst>
      <p:ext uri="{BB962C8B-B14F-4D97-AF65-F5344CB8AC3E}">
        <p14:creationId xmlns:p14="http://schemas.microsoft.com/office/powerpoint/2010/main" val="3956750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7E0A-9624-0AC9-57AE-60439F412440}"/>
              </a:ext>
            </a:extLst>
          </p:cNvPr>
          <p:cNvSpPr>
            <a:spLocks noGrp="1"/>
          </p:cNvSpPr>
          <p:nvPr>
            <p:ph type="title"/>
          </p:nvPr>
        </p:nvSpPr>
        <p:spPr/>
        <p:txBody>
          <a:bodyPr/>
          <a:lstStyle/>
          <a:p>
            <a:r>
              <a:rPr lang="en-GB" dirty="0"/>
              <a:t>Useful sources</a:t>
            </a:r>
          </a:p>
        </p:txBody>
      </p:sp>
      <p:sp>
        <p:nvSpPr>
          <p:cNvPr id="3" name="Content Placeholder 2">
            <a:extLst>
              <a:ext uri="{FF2B5EF4-FFF2-40B4-BE49-F238E27FC236}">
                <a16:creationId xmlns:a16="http://schemas.microsoft.com/office/drawing/2014/main" id="{3E73D666-F36C-B314-8984-110DB1767299}"/>
              </a:ext>
            </a:extLst>
          </p:cNvPr>
          <p:cNvSpPr>
            <a:spLocks noGrp="1"/>
          </p:cNvSpPr>
          <p:nvPr>
            <p:ph idx="1"/>
          </p:nvPr>
        </p:nvSpPr>
        <p:spPr/>
        <p:txBody>
          <a:bodyPr>
            <a:normAutofit fontScale="55000" lnSpcReduction="20000"/>
          </a:bodyPr>
          <a:lstStyle/>
          <a:p>
            <a:r>
              <a:rPr lang="en-GB" dirty="0"/>
              <a:t>CIPD (2025a) </a:t>
            </a:r>
            <a:r>
              <a:rPr lang="en-GB" i="1" dirty="0"/>
              <a:t>HR and standards.</a:t>
            </a:r>
            <a:r>
              <a:rPr lang="en-GB" dirty="0"/>
              <a:t> Available at: </a:t>
            </a:r>
            <a:r>
              <a:rPr lang="en-GB" u="sng" dirty="0">
                <a:hlinkClick r:id="rId2"/>
              </a:rPr>
              <a:t>https://www.cipd.org/uk/knowledge/factsheets/hr-standards-factsheet/</a:t>
            </a:r>
            <a:r>
              <a:rPr lang="en-GB" dirty="0"/>
              <a:t>. (Accessed: 03 February 2026).</a:t>
            </a:r>
          </a:p>
          <a:p>
            <a:r>
              <a:rPr lang="en-GB" dirty="0"/>
              <a:t>CIPD (2025b) </a:t>
            </a:r>
            <a:r>
              <a:rPr lang="en-GB" i="1" dirty="0"/>
              <a:t>Ethical practice and the role of people professionals.</a:t>
            </a:r>
            <a:r>
              <a:rPr lang="en-GB" dirty="0"/>
              <a:t> Available at: </a:t>
            </a:r>
            <a:r>
              <a:rPr lang="en-GB" u="sng" dirty="0">
                <a:hlinkClick r:id="rId3"/>
              </a:rPr>
              <a:t>https://www.cipd.org/uk/knowledge/factsheets/ethics-role-hr-factsheet/</a:t>
            </a:r>
            <a:r>
              <a:rPr lang="en-GB" dirty="0"/>
              <a:t>. (Accessed: 03 February 2026).</a:t>
            </a:r>
          </a:p>
          <a:p>
            <a:r>
              <a:rPr lang="en-GB" dirty="0"/>
              <a:t>CIPD (2024a) </a:t>
            </a:r>
            <a:r>
              <a:rPr lang="en-GB" i="1" dirty="0"/>
              <a:t>Equality, diversity and inclusion (EDI) in the workplace.</a:t>
            </a:r>
            <a:r>
              <a:rPr lang="en-GB" dirty="0"/>
              <a:t> Available at: </a:t>
            </a:r>
            <a:r>
              <a:rPr lang="en-GB" u="sng" dirty="0">
                <a:hlinkClick r:id="rId4"/>
              </a:rPr>
              <a:t>https://www.cipd.org/uk/knowledge/factsheets/diversity-factsheet/#6428</a:t>
            </a:r>
            <a:r>
              <a:rPr lang="en-GB" dirty="0"/>
              <a:t>. (Accessed: 03 February 2026). </a:t>
            </a:r>
          </a:p>
          <a:p>
            <a:r>
              <a:rPr lang="en-GB" dirty="0"/>
              <a:t>CIPD (2024b) </a:t>
            </a:r>
            <a:r>
              <a:rPr lang="en-GB" i="1" dirty="0"/>
              <a:t>Ethics at work: An employer’s guide</a:t>
            </a:r>
            <a:r>
              <a:rPr lang="en-GB" dirty="0"/>
              <a:t>. Available at: </a:t>
            </a:r>
            <a:r>
              <a:rPr lang="en-GB" u="sng" dirty="0">
                <a:hlinkClick r:id="rId5"/>
              </a:rPr>
              <a:t>https://www.cipd.org/uk/knowledge/guides/ethics-work-guide/</a:t>
            </a:r>
            <a:r>
              <a:rPr lang="en-GB" dirty="0"/>
              <a:t>. (Accessed: 03 February 2026).</a:t>
            </a:r>
          </a:p>
          <a:p>
            <a:r>
              <a:rPr lang="en-GB" dirty="0"/>
              <a:t>CIPD (No Date) </a:t>
            </a:r>
            <a:r>
              <a:rPr lang="en-GB" i="1" dirty="0"/>
              <a:t>About CPD</a:t>
            </a:r>
            <a:r>
              <a:rPr lang="en-GB" dirty="0"/>
              <a:t>. Available at: </a:t>
            </a:r>
            <a:r>
              <a:rPr lang="en-GB" u="sng" dirty="0">
                <a:hlinkClick r:id="rId6"/>
              </a:rPr>
              <a:t>https://www.cipd.org/uk/learning/cpd/about/</a:t>
            </a:r>
            <a:r>
              <a:rPr lang="en-GB" dirty="0"/>
              <a:t>. (Accessed: 03 February 2026). </a:t>
            </a:r>
          </a:p>
          <a:p>
            <a:r>
              <a:rPr lang="en-GB" dirty="0"/>
              <a:t>Waite, K. </a:t>
            </a:r>
            <a:r>
              <a:rPr lang="en-GB" i="1" dirty="0"/>
              <a:t>et al</a:t>
            </a:r>
            <a:r>
              <a:rPr lang="en-GB" dirty="0"/>
              <a:t> (2021) </a:t>
            </a:r>
            <a:r>
              <a:rPr lang="en-GB" i="1" dirty="0"/>
              <a:t>People Practice: A Complete Guide</a:t>
            </a:r>
            <a:r>
              <a:rPr lang="en-GB" dirty="0"/>
              <a:t>. Kogan Page</a:t>
            </a:r>
          </a:p>
          <a:p>
            <a:pPr marL="0" indent="0">
              <a:buNone/>
            </a:pPr>
            <a:endParaRPr lang="en-GB" dirty="0"/>
          </a:p>
          <a:p>
            <a:endParaRPr lang="en-GB" dirty="0"/>
          </a:p>
        </p:txBody>
      </p:sp>
    </p:spTree>
    <p:extLst>
      <p:ext uri="{BB962C8B-B14F-4D97-AF65-F5344CB8AC3E}">
        <p14:creationId xmlns:p14="http://schemas.microsoft.com/office/powerpoint/2010/main" val="4149206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a:xfrm>
            <a:off x="609600" y="274638"/>
            <a:ext cx="10972800" cy="1143000"/>
          </a:xfrm>
        </p:spPr>
        <p:txBody>
          <a:bodyPr anchor="ctr">
            <a:normAutofit/>
          </a:bodyPr>
          <a:lstStyle/>
          <a:p>
            <a:r>
              <a:rPr lang="en-GB"/>
              <a:t>CIPD Core Behaviours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sz="half" idx="1"/>
          </p:nvPr>
        </p:nvSpPr>
        <p:spPr>
          <a:xfrm>
            <a:off x="609600" y="1600201"/>
            <a:ext cx="5384800" cy="3989040"/>
          </a:xfrm>
        </p:spPr>
        <p:txBody>
          <a:bodyPr>
            <a:normAutofit/>
          </a:bodyPr>
          <a:lstStyle/>
          <a:p>
            <a:pPr>
              <a:lnSpc>
                <a:spcPct val="90000"/>
              </a:lnSpc>
            </a:pPr>
            <a:r>
              <a:rPr lang="en-GB" sz="2600"/>
              <a:t>Ethical practice</a:t>
            </a:r>
          </a:p>
          <a:p>
            <a:pPr>
              <a:lnSpc>
                <a:spcPct val="90000"/>
              </a:lnSpc>
            </a:pPr>
            <a:r>
              <a:rPr lang="en-GB" sz="2600"/>
              <a:t>Professional courage and influence</a:t>
            </a:r>
          </a:p>
          <a:p>
            <a:pPr>
              <a:lnSpc>
                <a:spcPct val="90000"/>
              </a:lnSpc>
            </a:pPr>
            <a:r>
              <a:rPr lang="en-GB" sz="2600"/>
              <a:t>Valuing people</a:t>
            </a:r>
          </a:p>
          <a:p>
            <a:pPr>
              <a:lnSpc>
                <a:spcPct val="90000"/>
              </a:lnSpc>
            </a:pPr>
            <a:r>
              <a:rPr lang="en-GB" sz="2600"/>
              <a:t>Working inclusively</a:t>
            </a:r>
          </a:p>
          <a:p>
            <a:pPr>
              <a:lnSpc>
                <a:spcPct val="90000"/>
              </a:lnSpc>
            </a:pPr>
            <a:r>
              <a:rPr lang="en-GB" sz="2600"/>
              <a:t>Commercial drive</a:t>
            </a:r>
          </a:p>
          <a:p>
            <a:pPr>
              <a:lnSpc>
                <a:spcPct val="90000"/>
              </a:lnSpc>
            </a:pPr>
            <a:r>
              <a:rPr lang="en-GB" sz="2600"/>
              <a:t>Passion for learning</a:t>
            </a:r>
          </a:p>
          <a:p>
            <a:pPr>
              <a:lnSpc>
                <a:spcPct val="90000"/>
              </a:lnSpc>
            </a:pPr>
            <a:r>
              <a:rPr lang="en-GB" sz="2600"/>
              <a:t>Insights focussed</a:t>
            </a:r>
          </a:p>
          <a:p>
            <a:pPr>
              <a:lnSpc>
                <a:spcPct val="90000"/>
              </a:lnSpc>
            </a:pPr>
            <a:r>
              <a:rPr lang="en-GB" sz="2600"/>
              <a:t>Situational decision making</a:t>
            </a:r>
          </a:p>
        </p:txBody>
      </p:sp>
      <p:pic>
        <p:nvPicPr>
          <p:cNvPr id="1026" name="Picture 2" descr="Image of the CIPD Profession Map. It has the word ‘Purpose’ at the centre to represent the purpose of the people profession, with the words ‘Principles-led’, ‘Evidence-based’ and ‘Outcomes-driven’ around it, which represent the CIPD’s three professional values. Around this are three brightly coloured strips with the words ‘Core Knowledge’, ‘Core Behaviours’ and ‘Specialist Knowledge’, which represent the three different types of standards in the Profession Map.">
            <a:extLst>
              <a:ext uri="{FF2B5EF4-FFF2-40B4-BE49-F238E27FC236}">
                <a16:creationId xmlns:a16="http://schemas.microsoft.com/office/drawing/2014/main" id="{19C07497-1DE5-7BAA-C993-60DB78B2D2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25918"/>
          <a:stretch>
            <a:fillRect/>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2587605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85FFA-199F-B9B6-0545-DB4CEAF30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A229FE-A852-60E0-774B-0B753A5CF8B2}"/>
              </a:ext>
            </a:extLst>
          </p:cNvPr>
          <p:cNvSpPr>
            <a:spLocks noGrp="1"/>
          </p:cNvSpPr>
          <p:nvPr>
            <p:ph type="ctrTitle"/>
          </p:nvPr>
        </p:nvSpPr>
        <p:spPr>
          <a:xfrm>
            <a:off x="2209800" y="1038666"/>
            <a:ext cx="7772400" cy="1470025"/>
          </a:xfrm>
        </p:spPr>
        <p:txBody>
          <a:bodyPr>
            <a:normAutofit/>
          </a:bodyPr>
          <a:lstStyle/>
          <a:p>
            <a:r>
              <a:rPr lang="en-GB" sz="2400">
                <a:solidFill>
                  <a:schemeClr val="bg1"/>
                </a:solidFill>
              </a:rPr>
              <a:t>    Level 3 Foundation Certificate in People Practice</a:t>
            </a:r>
          </a:p>
        </p:txBody>
      </p:sp>
      <p:sp>
        <p:nvSpPr>
          <p:cNvPr id="5" name="Subtitle 4">
            <a:extLst>
              <a:ext uri="{FF2B5EF4-FFF2-40B4-BE49-F238E27FC236}">
                <a16:creationId xmlns:a16="http://schemas.microsoft.com/office/drawing/2014/main" id="{85F9747F-BA0E-3D5B-2D6B-FF45BF011762}"/>
              </a:ext>
            </a:extLst>
          </p:cNvPr>
          <p:cNvSpPr>
            <a:spLocks noGrp="1"/>
          </p:cNvSpPr>
          <p:nvPr>
            <p:ph type="subTitle" idx="1"/>
          </p:nvPr>
        </p:nvSpPr>
        <p:spPr>
          <a:xfrm>
            <a:off x="3143672" y="2692231"/>
            <a:ext cx="6400800" cy="1752600"/>
          </a:xfrm>
        </p:spPr>
        <p:txBody>
          <a:bodyPr>
            <a:normAutofit/>
          </a:bodyPr>
          <a:lstStyle/>
          <a:p>
            <a:r>
              <a:rPr lang="en-GB" sz="4000" b="1" dirty="0">
                <a:solidFill>
                  <a:schemeClr val="bg1"/>
                </a:solidFill>
              </a:rPr>
              <a:t>Ethical Principles and Professional Values</a:t>
            </a:r>
          </a:p>
        </p:txBody>
      </p:sp>
      <p:sp>
        <p:nvSpPr>
          <p:cNvPr id="4" name="Slide Number Placeholder 3">
            <a:extLst>
              <a:ext uri="{FF2B5EF4-FFF2-40B4-BE49-F238E27FC236}">
                <a16:creationId xmlns:a16="http://schemas.microsoft.com/office/drawing/2014/main" id="{07CD9123-EE21-43D0-C850-DB393C965898}"/>
              </a:ext>
            </a:extLst>
          </p:cNvPr>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10</a:t>
            </a:fld>
            <a:endParaRPr lang="en-GB">
              <a:solidFill>
                <a:prstClr val="black">
                  <a:tint val="75000"/>
                </a:prstClr>
              </a:solidFill>
              <a:latin typeface="Myriad Pro"/>
            </a:endParaRPr>
          </a:p>
        </p:txBody>
      </p:sp>
    </p:spTree>
    <p:extLst>
      <p:ext uri="{BB962C8B-B14F-4D97-AF65-F5344CB8AC3E}">
        <p14:creationId xmlns:p14="http://schemas.microsoft.com/office/powerpoint/2010/main" val="3575750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F7BAC-ACC2-E708-99D9-7848142A315B}"/>
              </a:ext>
            </a:extLst>
          </p:cNvPr>
          <p:cNvSpPr>
            <a:spLocks noGrp="1"/>
          </p:cNvSpPr>
          <p:nvPr>
            <p:ph type="title"/>
          </p:nvPr>
        </p:nvSpPr>
        <p:spPr>
          <a:xfrm>
            <a:off x="609600" y="274638"/>
            <a:ext cx="10972800" cy="1143000"/>
          </a:xfrm>
        </p:spPr>
        <p:txBody>
          <a:bodyPr anchor="ctr">
            <a:normAutofit/>
          </a:bodyPr>
          <a:lstStyle/>
          <a:p>
            <a:r>
              <a:rPr lang="en-GB" dirty="0"/>
              <a:t>Why ethics matters in People Practice</a:t>
            </a:r>
          </a:p>
        </p:txBody>
      </p:sp>
      <p:sp>
        <p:nvSpPr>
          <p:cNvPr id="4" name="Rectangle 1">
            <a:extLst>
              <a:ext uri="{FF2B5EF4-FFF2-40B4-BE49-F238E27FC236}">
                <a16:creationId xmlns:a16="http://schemas.microsoft.com/office/drawing/2014/main" id="{2745F060-A453-E38B-28F7-A848DB13964C}"/>
              </a:ext>
            </a:extLst>
          </p:cNvPr>
          <p:cNvSpPr>
            <a:spLocks noGrp="1" noChangeArrowheads="1"/>
          </p:cNvSpPr>
          <p:nvPr>
            <p:ph sz="half" idx="1"/>
          </p:nvPr>
        </p:nvSpPr>
        <p:spPr bwMode="auto">
          <a:xfrm>
            <a:off x="609600" y="1600201"/>
            <a:ext cx="53848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rPr>
              <a:t> HR/People professionals shape </a:t>
            </a:r>
            <a:r>
              <a:rPr kumimoji="0" lang="en-US" altLang="en-US" b="0" i="0" u="none" strike="noStrike" cap="none" normalizeH="0" baseline="0" dirty="0" err="1">
                <a:ln>
                  <a:noFill/>
                </a:ln>
                <a:effectLst/>
              </a:rPr>
              <a:t>organisational</a:t>
            </a:r>
            <a:r>
              <a:rPr kumimoji="0" lang="en-US" altLang="en-US" b="0" i="0" u="none" strike="noStrike" cap="none" normalizeH="0" baseline="0" dirty="0">
                <a:ln>
                  <a:noFill/>
                </a:ln>
                <a:effectLst/>
              </a:rPr>
              <a:t> culture</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rPr>
              <a:t> Ethical decisions impact trust, fairness, and wellbeing</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rPr>
              <a:t> Ethics protects individuals,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 and society</a:t>
            </a:r>
          </a:p>
        </p:txBody>
      </p:sp>
      <p:sp>
        <p:nvSpPr>
          <p:cNvPr id="9" name="Content Placeholder 3">
            <a:extLst>
              <a:ext uri="{FF2B5EF4-FFF2-40B4-BE49-F238E27FC236}">
                <a16:creationId xmlns:a16="http://schemas.microsoft.com/office/drawing/2014/main" id="{C18504C7-B044-49A0-0E07-511AB4CC2393}"/>
              </a:ext>
            </a:extLst>
          </p:cNvPr>
          <p:cNvSpPr>
            <a:spLocks noGrp="1"/>
          </p:cNvSpPr>
          <p:nvPr>
            <p:ph sz="half" idx="2"/>
          </p:nvPr>
        </p:nvSpPr>
        <p:spPr>
          <a:xfrm>
            <a:off x="6197600" y="1600201"/>
            <a:ext cx="5384800" cy="3989040"/>
          </a:xfrm>
        </p:spPr>
        <p:txBody>
          <a:bodyPr/>
          <a:lstStyle/>
          <a:p>
            <a:r>
              <a:rPr lang="en-US" u="sng" dirty="0"/>
              <a:t>Example: </a:t>
            </a:r>
          </a:p>
        </p:txBody>
      </p:sp>
    </p:spTree>
    <p:extLst>
      <p:ext uri="{BB962C8B-B14F-4D97-AF65-F5344CB8AC3E}">
        <p14:creationId xmlns:p14="http://schemas.microsoft.com/office/powerpoint/2010/main" val="1252549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3BC0-8162-2CFE-B769-501D5F17229B}"/>
              </a:ext>
            </a:extLst>
          </p:cNvPr>
          <p:cNvSpPr>
            <a:spLocks noGrp="1"/>
          </p:cNvSpPr>
          <p:nvPr>
            <p:ph type="title"/>
          </p:nvPr>
        </p:nvSpPr>
        <p:spPr>
          <a:xfrm>
            <a:off x="609600" y="274638"/>
            <a:ext cx="10972800" cy="1143000"/>
          </a:xfrm>
        </p:spPr>
        <p:txBody>
          <a:bodyPr anchor="ctr">
            <a:normAutofit/>
          </a:bodyPr>
          <a:lstStyle/>
          <a:p>
            <a:r>
              <a:rPr lang="en-GB" dirty="0"/>
              <a:t>What are ethical principles?</a:t>
            </a:r>
          </a:p>
        </p:txBody>
      </p:sp>
      <p:pic>
        <p:nvPicPr>
          <p:cNvPr id="7" name="Picture 6">
            <a:extLst>
              <a:ext uri="{FF2B5EF4-FFF2-40B4-BE49-F238E27FC236}">
                <a16:creationId xmlns:a16="http://schemas.microsoft.com/office/drawing/2014/main" id="{BE382733-3F45-C836-1DDB-2EAEC345808A}"/>
              </a:ext>
            </a:extLst>
          </p:cNvPr>
          <p:cNvPicPr>
            <a:picLocks noChangeAspect="1"/>
          </p:cNvPicPr>
          <p:nvPr/>
        </p:nvPicPr>
        <p:blipFill>
          <a:blip r:embed="rId3"/>
          <a:stretch>
            <a:fillRect/>
          </a:stretch>
        </p:blipFill>
        <p:spPr>
          <a:xfrm>
            <a:off x="4495800" y="1266825"/>
            <a:ext cx="3200400" cy="4324350"/>
          </a:xfrm>
          <a:prstGeom prst="rect">
            <a:avLst/>
          </a:prstGeom>
        </p:spPr>
      </p:pic>
    </p:spTree>
    <p:extLst>
      <p:ext uri="{BB962C8B-B14F-4D97-AF65-F5344CB8AC3E}">
        <p14:creationId xmlns:p14="http://schemas.microsoft.com/office/powerpoint/2010/main" val="2363925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C2639-CBF2-E64E-CFB2-FABBF4BBF43E}"/>
              </a:ext>
            </a:extLst>
          </p:cNvPr>
          <p:cNvSpPr>
            <a:spLocks noGrp="1"/>
          </p:cNvSpPr>
          <p:nvPr>
            <p:ph type="title"/>
          </p:nvPr>
        </p:nvSpPr>
        <p:spPr/>
        <p:txBody>
          <a:bodyPr/>
          <a:lstStyle/>
          <a:p>
            <a:r>
              <a:rPr lang="en-GB" dirty="0"/>
              <a:t>Ethical principles</a:t>
            </a:r>
          </a:p>
        </p:txBody>
      </p:sp>
      <p:sp>
        <p:nvSpPr>
          <p:cNvPr id="3" name="Content Placeholder 2">
            <a:extLst>
              <a:ext uri="{FF2B5EF4-FFF2-40B4-BE49-F238E27FC236}">
                <a16:creationId xmlns:a16="http://schemas.microsoft.com/office/drawing/2014/main" id="{90ECBC1F-9EB9-EAFC-32E0-C0158CEF56AC}"/>
              </a:ext>
            </a:extLst>
          </p:cNvPr>
          <p:cNvSpPr>
            <a:spLocks noGrp="1"/>
          </p:cNvSpPr>
          <p:nvPr>
            <p:ph idx="1"/>
          </p:nvPr>
        </p:nvSpPr>
        <p:spPr/>
        <p:txBody>
          <a:bodyPr/>
          <a:lstStyle/>
          <a:p>
            <a:r>
              <a:rPr lang="en-GB" dirty="0"/>
              <a:t>Integrity</a:t>
            </a:r>
          </a:p>
          <a:p>
            <a:r>
              <a:rPr lang="en-GB" dirty="0"/>
              <a:t>Fairness</a:t>
            </a:r>
          </a:p>
          <a:p>
            <a:r>
              <a:rPr lang="en-GB" dirty="0"/>
              <a:t>Respect</a:t>
            </a:r>
          </a:p>
          <a:p>
            <a:r>
              <a:rPr lang="en-GB" dirty="0"/>
              <a:t>Responsibility</a:t>
            </a:r>
          </a:p>
          <a:p>
            <a:r>
              <a:rPr lang="en-GB" dirty="0"/>
              <a:t>Transparency</a:t>
            </a:r>
          </a:p>
          <a:p>
            <a:r>
              <a:rPr lang="en-GB" dirty="0"/>
              <a:t>Which principle is hardest to uphold under pressure?</a:t>
            </a:r>
          </a:p>
        </p:txBody>
      </p:sp>
    </p:spTree>
    <p:extLst>
      <p:ext uri="{BB962C8B-B14F-4D97-AF65-F5344CB8AC3E}">
        <p14:creationId xmlns:p14="http://schemas.microsoft.com/office/powerpoint/2010/main" val="188404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D263-84AE-A7D1-43BA-4D0747A32948}"/>
              </a:ext>
            </a:extLst>
          </p:cNvPr>
          <p:cNvSpPr>
            <a:spLocks noGrp="1"/>
          </p:cNvSpPr>
          <p:nvPr>
            <p:ph type="title"/>
          </p:nvPr>
        </p:nvSpPr>
        <p:spPr>
          <a:xfrm>
            <a:off x="609600" y="274638"/>
            <a:ext cx="10972800" cy="1143000"/>
          </a:xfrm>
        </p:spPr>
        <p:txBody>
          <a:bodyPr anchor="ctr">
            <a:normAutofit/>
          </a:bodyPr>
          <a:lstStyle/>
          <a:p>
            <a:r>
              <a:rPr lang="en-GB" dirty="0"/>
              <a:t>Ethical principles in action</a:t>
            </a:r>
          </a:p>
        </p:txBody>
      </p:sp>
      <p:sp>
        <p:nvSpPr>
          <p:cNvPr id="8" name="Content Placeholder 2">
            <a:extLst>
              <a:ext uri="{FF2B5EF4-FFF2-40B4-BE49-F238E27FC236}">
                <a16:creationId xmlns:a16="http://schemas.microsoft.com/office/drawing/2014/main" id="{45A47210-28FF-F481-3F67-404DBFA4C194}"/>
              </a:ext>
            </a:extLst>
          </p:cNvPr>
          <p:cNvSpPr>
            <a:spLocks noGrp="1"/>
          </p:cNvSpPr>
          <p:nvPr>
            <p:ph sz="half" idx="1"/>
          </p:nvPr>
        </p:nvSpPr>
        <p:spPr>
          <a:xfrm>
            <a:off x="609599" y="1600201"/>
            <a:ext cx="10902215" cy="3989040"/>
          </a:xfrm>
        </p:spPr>
        <p:txBody>
          <a:bodyPr/>
          <a:lstStyle/>
          <a:p>
            <a:r>
              <a:rPr lang="en-US" dirty="0"/>
              <a:t>Being honest about recruitment outcomes</a:t>
            </a:r>
          </a:p>
          <a:p>
            <a:r>
              <a:rPr lang="en-US" dirty="0"/>
              <a:t>Ensuring fair performance ratings</a:t>
            </a:r>
          </a:p>
          <a:p>
            <a:r>
              <a:rPr lang="en-US" dirty="0"/>
              <a:t>Challenging discriminatory </a:t>
            </a:r>
            <a:r>
              <a:rPr lang="en-US" dirty="0" err="1"/>
              <a:t>behaviour</a:t>
            </a:r>
            <a:endParaRPr lang="en-US" dirty="0"/>
          </a:p>
          <a:p>
            <a:r>
              <a:rPr lang="en-US" dirty="0"/>
              <a:t>Protecting confidentiality</a:t>
            </a:r>
          </a:p>
        </p:txBody>
      </p:sp>
      <p:sp>
        <p:nvSpPr>
          <p:cNvPr id="10" name="Content Placeholder 3">
            <a:extLst>
              <a:ext uri="{FF2B5EF4-FFF2-40B4-BE49-F238E27FC236}">
                <a16:creationId xmlns:a16="http://schemas.microsoft.com/office/drawing/2014/main" id="{13A445F2-0DE9-F1EC-902F-3352CF3F11FD}"/>
              </a:ext>
            </a:extLst>
          </p:cNvPr>
          <p:cNvSpPr>
            <a:spLocks noGrp="1"/>
          </p:cNvSpPr>
          <p:nvPr>
            <p:ph sz="half" idx="2"/>
          </p:nvPr>
        </p:nvSpPr>
        <p:spPr>
          <a:xfrm>
            <a:off x="8489482" y="2897203"/>
            <a:ext cx="3092918" cy="2692037"/>
          </a:xfrm>
        </p:spPr>
        <p:txBody>
          <a:bodyPr/>
          <a:lstStyle/>
          <a:p>
            <a:endParaRPr lang="en-US" dirty="0"/>
          </a:p>
        </p:txBody>
      </p:sp>
    </p:spTree>
    <p:extLst>
      <p:ext uri="{BB962C8B-B14F-4D97-AF65-F5344CB8AC3E}">
        <p14:creationId xmlns:p14="http://schemas.microsoft.com/office/powerpoint/2010/main" val="1489921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F5CEE-6445-48F1-EC80-6C294E22D270}"/>
              </a:ext>
            </a:extLst>
          </p:cNvPr>
          <p:cNvSpPr>
            <a:spLocks noGrp="1"/>
          </p:cNvSpPr>
          <p:nvPr>
            <p:ph type="title"/>
          </p:nvPr>
        </p:nvSpPr>
        <p:spPr>
          <a:xfrm>
            <a:off x="609600" y="274638"/>
            <a:ext cx="10972800" cy="1143000"/>
          </a:xfrm>
        </p:spPr>
        <p:txBody>
          <a:bodyPr anchor="ctr">
            <a:normAutofit/>
          </a:bodyPr>
          <a:lstStyle/>
          <a:p>
            <a:r>
              <a:rPr lang="en-GB" dirty="0"/>
              <a:t>What are professional values?</a:t>
            </a:r>
          </a:p>
        </p:txBody>
      </p:sp>
      <p:sp>
        <p:nvSpPr>
          <p:cNvPr id="9" name="Content Placeholder 2">
            <a:extLst>
              <a:ext uri="{FF2B5EF4-FFF2-40B4-BE49-F238E27FC236}">
                <a16:creationId xmlns:a16="http://schemas.microsoft.com/office/drawing/2014/main" id="{9775E047-CAFF-61E0-7C88-8308A1F3731A}"/>
              </a:ext>
            </a:extLst>
          </p:cNvPr>
          <p:cNvSpPr>
            <a:spLocks noGrp="1"/>
          </p:cNvSpPr>
          <p:nvPr>
            <p:ph idx="1"/>
          </p:nvPr>
        </p:nvSpPr>
        <p:spPr>
          <a:xfrm>
            <a:off x="609600" y="1600201"/>
            <a:ext cx="10972800" cy="3917032"/>
          </a:xfrm>
        </p:spPr>
        <p:txBody>
          <a:bodyPr/>
          <a:lstStyle/>
          <a:p>
            <a:r>
              <a:rPr lang="en-US" dirty="0"/>
              <a:t>Valuing people</a:t>
            </a:r>
          </a:p>
          <a:p>
            <a:r>
              <a:rPr lang="en-US" dirty="0"/>
              <a:t>Working inclusively</a:t>
            </a:r>
          </a:p>
          <a:p>
            <a:r>
              <a:rPr lang="en-US" dirty="0"/>
              <a:t>Professional courage and influence</a:t>
            </a:r>
          </a:p>
          <a:p>
            <a:r>
              <a:rPr lang="en-US" dirty="0"/>
              <a:t>Evidence-Based practice</a:t>
            </a:r>
          </a:p>
          <a:p>
            <a:r>
              <a:rPr lang="en-US" dirty="0"/>
              <a:t>Championing better work and working lives</a:t>
            </a:r>
          </a:p>
          <a:p>
            <a:r>
              <a:rPr lang="en-GB" dirty="0"/>
              <a:t>Values shape behaviour and decision-making</a:t>
            </a:r>
            <a:endParaRPr lang="en-US" dirty="0"/>
          </a:p>
        </p:txBody>
      </p:sp>
    </p:spTree>
    <p:extLst>
      <p:ext uri="{BB962C8B-B14F-4D97-AF65-F5344CB8AC3E}">
        <p14:creationId xmlns:p14="http://schemas.microsoft.com/office/powerpoint/2010/main" val="3716509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2F35-CD4D-A9FB-A0D0-37C0125F2BCD}"/>
              </a:ext>
            </a:extLst>
          </p:cNvPr>
          <p:cNvSpPr>
            <a:spLocks noGrp="1"/>
          </p:cNvSpPr>
          <p:nvPr>
            <p:ph type="title"/>
          </p:nvPr>
        </p:nvSpPr>
        <p:spPr/>
        <p:txBody>
          <a:bodyPr/>
          <a:lstStyle/>
          <a:p>
            <a:r>
              <a:rPr lang="en-GB" dirty="0"/>
              <a:t>How values inform behaviour</a:t>
            </a:r>
          </a:p>
        </p:txBody>
      </p:sp>
      <p:sp>
        <p:nvSpPr>
          <p:cNvPr id="3" name="Content Placeholder 2">
            <a:extLst>
              <a:ext uri="{FF2B5EF4-FFF2-40B4-BE49-F238E27FC236}">
                <a16:creationId xmlns:a16="http://schemas.microsoft.com/office/drawing/2014/main" id="{838090D7-0BB1-FA35-5F88-C7DBAE979BE5}"/>
              </a:ext>
            </a:extLst>
          </p:cNvPr>
          <p:cNvSpPr>
            <a:spLocks noGrp="1"/>
          </p:cNvSpPr>
          <p:nvPr>
            <p:ph idx="1"/>
          </p:nvPr>
        </p:nvSpPr>
        <p:spPr/>
        <p:txBody>
          <a:bodyPr/>
          <a:lstStyle/>
          <a:p>
            <a:r>
              <a:rPr lang="en-GB" dirty="0"/>
              <a:t>Guide responses in ambiguous situations</a:t>
            </a:r>
          </a:p>
          <a:p>
            <a:r>
              <a:rPr lang="en-GB" dirty="0"/>
              <a:t>Support consistent, fair decision-making</a:t>
            </a:r>
          </a:p>
          <a:p>
            <a:r>
              <a:rPr lang="en-GB" dirty="0"/>
              <a:t>Strengthen professional identity</a:t>
            </a:r>
          </a:p>
          <a:p>
            <a:r>
              <a:rPr lang="en-GB" dirty="0"/>
              <a:t>Build credibility and trust</a:t>
            </a:r>
          </a:p>
          <a:p>
            <a:r>
              <a:rPr lang="en-GB" dirty="0"/>
              <a:t>Which value do you rely on most in your role?</a:t>
            </a:r>
          </a:p>
        </p:txBody>
      </p:sp>
    </p:spTree>
    <p:extLst>
      <p:ext uri="{BB962C8B-B14F-4D97-AF65-F5344CB8AC3E}">
        <p14:creationId xmlns:p14="http://schemas.microsoft.com/office/powerpoint/2010/main" val="2581590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E32F0-B0BA-0AE9-B836-0CBFA3D42858}"/>
              </a:ext>
            </a:extLst>
          </p:cNvPr>
          <p:cNvSpPr>
            <a:spLocks noGrp="1"/>
          </p:cNvSpPr>
          <p:nvPr>
            <p:ph type="title"/>
          </p:nvPr>
        </p:nvSpPr>
        <p:spPr>
          <a:xfrm>
            <a:off x="609600" y="274638"/>
            <a:ext cx="10972800" cy="1143000"/>
          </a:xfrm>
        </p:spPr>
        <p:txBody>
          <a:bodyPr anchor="ctr">
            <a:normAutofit/>
          </a:bodyPr>
          <a:lstStyle/>
          <a:p>
            <a:r>
              <a:rPr lang="en-GB" dirty="0"/>
              <a:t>Code of ethics and conduct</a:t>
            </a:r>
          </a:p>
        </p:txBody>
      </p:sp>
      <p:sp>
        <p:nvSpPr>
          <p:cNvPr id="3" name="Content Placeholder 2">
            <a:extLst>
              <a:ext uri="{FF2B5EF4-FFF2-40B4-BE49-F238E27FC236}">
                <a16:creationId xmlns:a16="http://schemas.microsoft.com/office/drawing/2014/main" id="{86DF097A-10FA-8302-C2E6-B948D663F33C}"/>
              </a:ext>
            </a:extLst>
          </p:cNvPr>
          <p:cNvSpPr>
            <a:spLocks noGrp="1"/>
          </p:cNvSpPr>
          <p:nvPr>
            <p:ph sz="half" idx="1"/>
          </p:nvPr>
        </p:nvSpPr>
        <p:spPr>
          <a:xfrm>
            <a:off x="609600" y="1600201"/>
            <a:ext cx="5384800" cy="3989040"/>
          </a:xfrm>
        </p:spPr>
        <p:txBody>
          <a:bodyPr>
            <a:normAutofit/>
          </a:bodyPr>
          <a:lstStyle/>
          <a:p>
            <a:r>
              <a:rPr lang="en-GB" dirty="0"/>
              <a:t>CIPD Code of Professional Conduct</a:t>
            </a:r>
          </a:p>
          <a:p>
            <a:r>
              <a:rPr lang="en-GB" dirty="0"/>
              <a:t>Organisational ethics policies</a:t>
            </a:r>
          </a:p>
          <a:p>
            <a:r>
              <a:rPr lang="en-GB" dirty="0"/>
              <a:t>Sector-specific standards</a:t>
            </a:r>
          </a:p>
          <a:p>
            <a:r>
              <a:rPr lang="en-GB" dirty="0"/>
              <a:t>Only half of UK companies across the FTSE 100 and FTSE 250 have published codes of ethics (</a:t>
            </a:r>
            <a:r>
              <a:rPr lang="en-GB" dirty="0" err="1"/>
              <a:t>Cholteva</a:t>
            </a:r>
            <a:r>
              <a:rPr lang="en-GB" dirty="0"/>
              <a:t>, 2023)</a:t>
            </a:r>
          </a:p>
        </p:txBody>
      </p:sp>
      <p:sp>
        <p:nvSpPr>
          <p:cNvPr id="8" name="Content Placeholder 3">
            <a:extLst>
              <a:ext uri="{FF2B5EF4-FFF2-40B4-BE49-F238E27FC236}">
                <a16:creationId xmlns:a16="http://schemas.microsoft.com/office/drawing/2014/main" id="{7E3E1F54-45A2-800A-E8A2-2BFD2D3EA500}"/>
              </a:ext>
            </a:extLst>
          </p:cNvPr>
          <p:cNvSpPr>
            <a:spLocks noGrp="1"/>
          </p:cNvSpPr>
          <p:nvPr>
            <p:ph sz="half" idx="2"/>
          </p:nvPr>
        </p:nvSpPr>
        <p:spPr>
          <a:xfrm>
            <a:off x="6197600" y="1600201"/>
            <a:ext cx="5384800" cy="3989040"/>
          </a:xfrm>
        </p:spPr>
        <p:txBody>
          <a:bodyPr/>
          <a:lstStyle/>
          <a:p>
            <a:r>
              <a:rPr lang="en-US" dirty="0"/>
              <a:t>Why they matter:</a:t>
            </a:r>
          </a:p>
          <a:p>
            <a:pPr lvl="1"/>
            <a:r>
              <a:rPr lang="en-US" dirty="0"/>
              <a:t>Provide clarity</a:t>
            </a:r>
          </a:p>
          <a:p>
            <a:pPr lvl="1"/>
            <a:r>
              <a:rPr lang="en-US" dirty="0"/>
              <a:t>Reduce risk</a:t>
            </a:r>
          </a:p>
          <a:p>
            <a:pPr lvl="1"/>
            <a:r>
              <a:rPr lang="en-US" dirty="0"/>
              <a:t>Support accountability</a:t>
            </a:r>
          </a:p>
          <a:p>
            <a:pPr lvl="1"/>
            <a:r>
              <a:rPr lang="en-US" dirty="0"/>
              <a:t>Protect employees and the </a:t>
            </a:r>
            <a:r>
              <a:rPr lang="en-US" dirty="0" err="1"/>
              <a:t>organisation</a:t>
            </a:r>
            <a:endParaRPr lang="en-US" dirty="0"/>
          </a:p>
        </p:txBody>
      </p:sp>
    </p:spTree>
    <p:extLst>
      <p:ext uri="{BB962C8B-B14F-4D97-AF65-F5344CB8AC3E}">
        <p14:creationId xmlns:p14="http://schemas.microsoft.com/office/powerpoint/2010/main" val="2635159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8678A-77B8-92BF-7580-36FCAA4675B0}"/>
              </a:ext>
            </a:extLst>
          </p:cNvPr>
          <p:cNvSpPr>
            <a:spLocks noGrp="1"/>
          </p:cNvSpPr>
          <p:nvPr>
            <p:ph type="title"/>
          </p:nvPr>
        </p:nvSpPr>
        <p:spPr/>
        <p:txBody>
          <a:bodyPr/>
          <a:lstStyle/>
          <a:p>
            <a:r>
              <a:rPr lang="en-GB" dirty="0"/>
              <a:t>Consequences of unethical behaviour</a:t>
            </a:r>
          </a:p>
        </p:txBody>
      </p:sp>
      <p:sp>
        <p:nvSpPr>
          <p:cNvPr id="3" name="Content Placeholder 2">
            <a:extLst>
              <a:ext uri="{FF2B5EF4-FFF2-40B4-BE49-F238E27FC236}">
                <a16:creationId xmlns:a16="http://schemas.microsoft.com/office/drawing/2014/main" id="{C47321C4-1D4F-5782-DB75-525CA363C443}"/>
              </a:ext>
            </a:extLst>
          </p:cNvPr>
          <p:cNvSpPr>
            <a:spLocks noGrp="1"/>
          </p:cNvSpPr>
          <p:nvPr>
            <p:ph sz="half" idx="1"/>
          </p:nvPr>
        </p:nvSpPr>
        <p:spPr>
          <a:xfrm>
            <a:off x="609599" y="1600201"/>
            <a:ext cx="10825213" cy="3989040"/>
          </a:xfrm>
        </p:spPr>
        <p:txBody>
          <a:bodyPr/>
          <a:lstStyle/>
          <a:p>
            <a:r>
              <a:rPr lang="en-GB" dirty="0"/>
              <a:t>Personal – Loss of credibility, disciplinary action.</a:t>
            </a:r>
          </a:p>
          <a:p>
            <a:r>
              <a:rPr lang="en-GB" dirty="0"/>
              <a:t>Organisational – Legal claims, reputational damage, loss of employee trust.</a:t>
            </a:r>
          </a:p>
          <a:p>
            <a:r>
              <a:rPr lang="en-GB" dirty="0"/>
              <a:t>Societal – Inequality, erosion of trust in professions.</a:t>
            </a:r>
          </a:p>
        </p:txBody>
      </p:sp>
    </p:spTree>
    <p:extLst>
      <p:ext uri="{BB962C8B-B14F-4D97-AF65-F5344CB8AC3E}">
        <p14:creationId xmlns:p14="http://schemas.microsoft.com/office/powerpoint/2010/main" val="908607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E5D53-9408-6FD5-218B-44B9243D4993}"/>
              </a:ext>
            </a:extLst>
          </p:cNvPr>
          <p:cNvSpPr>
            <a:spLocks noGrp="1"/>
          </p:cNvSpPr>
          <p:nvPr>
            <p:ph type="title"/>
          </p:nvPr>
        </p:nvSpPr>
        <p:spPr/>
        <p:txBody>
          <a:bodyPr/>
          <a:lstStyle/>
          <a:p>
            <a:r>
              <a:rPr lang="en-GB" dirty="0"/>
              <a:t>Being professionally value-driven</a:t>
            </a:r>
          </a:p>
        </p:txBody>
      </p:sp>
      <p:sp>
        <p:nvSpPr>
          <p:cNvPr id="3" name="Content Placeholder 2">
            <a:extLst>
              <a:ext uri="{FF2B5EF4-FFF2-40B4-BE49-F238E27FC236}">
                <a16:creationId xmlns:a16="http://schemas.microsoft.com/office/drawing/2014/main" id="{74094586-BC2A-B1E1-C5EC-47CE11D74B83}"/>
              </a:ext>
            </a:extLst>
          </p:cNvPr>
          <p:cNvSpPr>
            <a:spLocks noGrp="1"/>
          </p:cNvSpPr>
          <p:nvPr>
            <p:ph sz="half" idx="1"/>
          </p:nvPr>
        </p:nvSpPr>
        <p:spPr/>
        <p:txBody>
          <a:bodyPr/>
          <a:lstStyle/>
          <a:p>
            <a:r>
              <a:rPr lang="en-GB" dirty="0"/>
              <a:t>Speaking up and challenging poor practice</a:t>
            </a:r>
          </a:p>
          <a:p>
            <a:r>
              <a:rPr lang="en-GB" dirty="0"/>
              <a:t>Using evidence, not assumptions</a:t>
            </a:r>
          </a:p>
          <a:p>
            <a:r>
              <a:rPr lang="en-GB" dirty="0"/>
              <a:t>Ensuring fairness in all people processes</a:t>
            </a:r>
          </a:p>
          <a:p>
            <a:r>
              <a:rPr lang="en-GB" dirty="0"/>
              <a:t>Modelling ethical behaviour for others</a:t>
            </a:r>
          </a:p>
        </p:txBody>
      </p:sp>
      <p:sp>
        <p:nvSpPr>
          <p:cNvPr id="4" name="Content Placeholder 3">
            <a:extLst>
              <a:ext uri="{FF2B5EF4-FFF2-40B4-BE49-F238E27FC236}">
                <a16:creationId xmlns:a16="http://schemas.microsoft.com/office/drawing/2014/main" id="{B4D31376-1FEE-8621-2035-E9583EEFF3BF}"/>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941246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ABB5-1112-1F4A-93B9-FC8D29DF4F88}"/>
              </a:ext>
            </a:extLst>
          </p:cNvPr>
          <p:cNvSpPr>
            <a:spLocks noGrp="1"/>
          </p:cNvSpPr>
          <p:nvPr>
            <p:ph type="title"/>
          </p:nvPr>
        </p:nvSpPr>
        <p:spPr/>
        <p:txBody>
          <a:bodyPr/>
          <a:lstStyle/>
          <a:p>
            <a:r>
              <a:rPr lang="en-US"/>
              <a:t>Scenario - discuss</a:t>
            </a:r>
          </a:p>
        </p:txBody>
      </p:sp>
      <p:sp>
        <p:nvSpPr>
          <p:cNvPr id="3" name="Content Placeholder 2">
            <a:extLst>
              <a:ext uri="{FF2B5EF4-FFF2-40B4-BE49-F238E27FC236}">
                <a16:creationId xmlns:a16="http://schemas.microsoft.com/office/drawing/2014/main" id="{070C1997-B3E7-C34E-8663-3C30B825B92E}"/>
              </a:ext>
            </a:extLst>
          </p:cNvPr>
          <p:cNvSpPr>
            <a:spLocks noGrp="1"/>
          </p:cNvSpPr>
          <p:nvPr>
            <p:ph idx="1"/>
          </p:nvPr>
        </p:nvSpPr>
        <p:spPr/>
        <p:txBody>
          <a:bodyPr>
            <a:normAutofit fontScale="85000" lnSpcReduction="10000"/>
          </a:bodyPr>
          <a:lstStyle/>
          <a:p>
            <a:r>
              <a:rPr lang="en-GB" dirty="0"/>
              <a:t>You work for a health food supplement company. There is pressure to meet a delivery deadline to Boots and Tesco in the coming days, but the Quality Control department are still waiting on a certificate from an overseas company that supplies one of the main ingredients to certify that it is organic as per the spec.</a:t>
            </a:r>
          </a:p>
          <a:p>
            <a:r>
              <a:rPr lang="en-GB" dirty="0"/>
              <a:t>You have been in an HR Advisor role for one month at the company and a quality controller approaches you to talk about this situation - it seems that the quality control manager is likely to pass the product for distribution despite not receiving this certificate yet. What do you do? What steps do you take? </a:t>
            </a:r>
          </a:p>
          <a:p>
            <a:endParaRPr lang="en-US" dirty="0"/>
          </a:p>
        </p:txBody>
      </p:sp>
    </p:spTree>
    <p:extLst>
      <p:ext uri="{BB962C8B-B14F-4D97-AF65-F5344CB8AC3E}">
        <p14:creationId xmlns:p14="http://schemas.microsoft.com/office/powerpoint/2010/main" val="367795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421C-8A0D-FF4F-BF97-2AB907CE41DB}"/>
              </a:ext>
            </a:extLst>
          </p:cNvPr>
          <p:cNvSpPr>
            <a:spLocks noGrp="1"/>
          </p:cNvSpPr>
          <p:nvPr>
            <p:ph type="title"/>
          </p:nvPr>
        </p:nvSpPr>
        <p:spPr/>
        <p:txBody>
          <a:bodyPr>
            <a:normAutofit/>
          </a:bodyPr>
          <a:lstStyle/>
          <a:p>
            <a:r>
              <a:rPr lang="en-US"/>
              <a:t>3 types of influence on unethical </a:t>
            </a:r>
            <a:r>
              <a:rPr lang="en-US" err="1"/>
              <a:t>behaviour</a:t>
            </a:r>
            <a:r>
              <a:rPr lang="en-US"/>
              <a:t> </a:t>
            </a:r>
          </a:p>
        </p:txBody>
      </p:sp>
      <p:sp>
        <p:nvSpPr>
          <p:cNvPr id="3" name="Content Placeholder 2">
            <a:extLst>
              <a:ext uri="{FF2B5EF4-FFF2-40B4-BE49-F238E27FC236}">
                <a16:creationId xmlns:a16="http://schemas.microsoft.com/office/drawing/2014/main" id="{BE41B71F-8ABB-3445-BF91-AB74332A8C76}"/>
              </a:ext>
            </a:extLst>
          </p:cNvPr>
          <p:cNvSpPr>
            <a:spLocks noGrp="1"/>
          </p:cNvSpPr>
          <p:nvPr>
            <p:ph idx="1"/>
          </p:nvPr>
        </p:nvSpPr>
        <p:spPr>
          <a:xfrm>
            <a:off x="1981200" y="1600202"/>
            <a:ext cx="8229600" cy="3628999"/>
          </a:xfrm>
        </p:spPr>
        <p:txBody>
          <a:bodyPr>
            <a:normAutofit fontScale="92500" lnSpcReduction="20000"/>
          </a:bodyPr>
          <a:lstStyle/>
          <a:p>
            <a:r>
              <a:rPr lang="en-US"/>
              <a:t>Bad apples – </a:t>
            </a:r>
            <a:r>
              <a:rPr lang="en-GB"/>
              <a:t>to what extent is unethical behaviour the result of individual choices? </a:t>
            </a:r>
          </a:p>
          <a:p>
            <a:r>
              <a:rPr lang="en-GB"/>
              <a:t>Bad barrels – to what extent is it due to systemic, organisation or industry-wide problems, in particular organisational culture or ingrained norms of behaviour? </a:t>
            </a:r>
          </a:p>
          <a:p>
            <a:r>
              <a:rPr lang="en-GB"/>
              <a:t>Sticky situations- to what extent is it due to the difficult or compromising nature of decisions that people face? </a:t>
            </a:r>
          </a:p>
          <a:p>
            <a:endParaRPr lang="en-GB"/>
          </a:p>
          <a:p>
            <a:endParaRPr lang="en-GB"/>
          </a:p>
          <a:p>
            <a:endParaRPr lang="en-US"/>
          </a:p>
        </p:txBody>
      </p:sp>
    </p:spTree>
    <p:extLst>
      <p:ext uri="{BB962C8B-B14F-4D97-AF65-F5344CB8AC3E}">
        <p14:creationId xmlns:p14="http://schemas.microsoft.com/office/powerpoint/2010/main" val="4184043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4BAC-944C-064D-ADC0-1B235843B1C4}"/>
              </a:ext>
            </a:extLst>
          </p:cNvPr>
          <p:cNvSpPr>
            <a:spLocks noGrp="1"/>
          </p:cNvSpPr>
          <p:nvPr>
            <p:ph type="title"/>
          </p:nvPr>
        </p:nvSpPr>
        <p:spPr/>
        <p:txBody>
          <a:bodyPr>
            <a:normAutofit fontScale="90000"/>
          </a:bodyPr>
          <a:lstStyle/>
          <a:p>
            <a:r>
              <a:rPr lang="en-US" b="1"/>
              <a:t>Rotten apples </a:t>
            </a:r>
            <a:r>
              <a:rPr lang="en-US"/>
              <a:t>(individual actions and choice)</a:t>
            </a:r>
          </a:p>
        </p:txBody>
      </p:sp>
      <p:pic>
        <p:nvPicPr>
          <p:cNvPr id="5" name="Content Placeholder 4" descr="Diagram&#10;&#10;Description automatically generated">
            <a:extLst>
              <a:ext uri="{FF2B5EF4-FFF2-40B4-BE49-F238E27FC236}">
                <a16:creationId xmlns:a16="http://schemas.microsoft.com/office/drawing/2014/main" id="{C679DEEA-649B-2D46-8B6C-EABF4E7E82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03512" y="1600200"/>
            <a:ext cx="6261100" cy="3657600"/>
          </a:xfrm>
        </p:spPr>
      </p:pic>
      <p:sp>
        <p:nvSpPr>
          <p:cNvPr id="3" name="TextBox 2">
            <a:extLst>
              <a:ext uri="{FF2B5EF4-FFF2-40B4-BE49-F238E27FC236}">
                <a16:creationId xmlns:a16="http://schemas.microsoft.com/office/drawing/2014/main" id="{8AD73038-B8AC-DB4C-BBE2-D5AA18182254}"/>
              </a:ext>
            </a:extLst>
          </p:cNvPr>
          <p:cNvSpPr txBox="1"/>
          <p:nvPr/>
        </p:nvSpPr>
        <p:spPr>
          <a:xfrm>
            <a:off x="1703513" y="5237460"/>
            <a:ext cx="5808803" cy="461665"/>
          </a:xfrm>
          <a:prstGeom prst="rect">
            <a:avLst/>
          </a:prstGeom>
          <a:noFill/>
        </p:spPr>
        <p:txBody>
          <a:bodyPr wrap="square" rtlCol="0">
            <a:spAutoFit/>
          </a:bodyPr>
          <a:lstStyle/>
          <a:p>
            <a:r>
              <a:rPr lang="en-US" sz="1200">
                <a:solidFill>
                  <a:prstClr val="black"/>
                </a:solidFill>
                <a:latin typeface="Myriad Pro"/>
                <a:hlinkClick r:id="rId4"/>
              </a:rPr>
              <a:t>https://www.cipd.co.uk/Images/unethical-behaviour-in-the-workplace_report-2_tcm18-57022.pdf</a:t>
            </a:r>
            <a:r>
              <a:rPr lang="en-US" sz="1200">
                <a:solidFill>
                  <a:prstClr val="black"/>
                </a:solidFill>
                <a:latin typeface="Myriad Pro"/>
              </a:rPr>
              <a:t> </a:t>
            </a:r>
          </a:p>
        </p:txBody>
      </p:sp>
      <p:sp>
        <p:nvSpPr>
          <p:cNvPr id="4" name="TextBox 3">
            <a:extLst>
              <a:ext uri="{FF2B5EF4-FFF2-40B4-BE49-F238E27FC236}">
                <a16:creationId xmlns:a16="http://schemas.microsoft.com/office/drawing/2014/main" id="{4D1E3354-2B9E-0C23-7874-F7A1072D569A}"/>
              </a:ext>
            </a:extLst>
          </p:cNvPr>
          <p:cNvSpPr txBox="1"/>
          <p:nvPr/>
        </p:nvSpPr>
        <p:spPr>
          <a:xfrm>
            <a:off x="8112224" y="1772816"/>
            <a:ext cx="2232248" cy="3231654"/>
          </a:xfrm>
          <a:prstGeom prst="rect">
            <a:avLst/>
          </a:prstGeom>
          <a:noFill/>
          <a:ln w="44450">
            <a:solidFill>
              <a:schemeClr val="tx2"/>
            </a:solidFill>
          </a:ln>
        </p:spPr>
        <p:txBody>
          <a:bodyPr wrap="square" rtlCol="0">
            <a:spAutoFit/>
          </a:bodyPr>
          <a:lstStyle/>
          <a:p>
            <a:r>
              <a:rPr lang="en-US" sz="1400">
                <a:solidFill>
                  <a:prstClr val="black"/>
                </a:solidFill>
                <a:latin typeface="Myriad Pro"/>
              </a:rPr>
              <a:t>Dark Triad: </a:t>
            </a:r>
          </a:p>
          <a:p>
            <a:endParaRPr lang="en-US" sz="1400">
              <a:solidFill>
                <a:prstClr val="black"/>
              </a:solidFill>
              <a:latin typeface="Myriad Pro"/>
            </a:endParaRPr>
          </a:p>
          <a:p>
            <a:pPr marL="285750" indent="-285750">
              <a:buFont typeface="Arial" panose="020B0604020202020204" pitchFamily="34" charset="0"/>
              <a:buChar char="•"/>
            </a:pPr>
            <a:r>
              <a:rPr lang="en-US" sz="1400">
                <a:solidFill>
                  <a:prstClr val="black"/>
                </a:solidFill>
                <a:latin typeface="Myriad Pro"/>
              </a:rPr>
              <a:t>Machiavellianism</a:t>
            </a:r>
          </a:p>
          <a:p>
            <a:endParaRPr lang="en-US" sz="1400">
              <a:solidFill>
                <a:prstClr val="black"/>
              </a:solidFill>
              <a:latin typeface="Myriad Pro"/>
            </a:endParaRPr>
          </a:p>
          <a:p>
            <a:pPr marL="285750" indent="-285750">
              <a:buFont typeface="Arial" panose="020B0604020202020204" pitchFamily="34" charset="0"/>
              <a:buChar char="•"/>
            </a:pPr>
            <a:r>
              <a:rPr lang="en-US" sz="1400">
                <a:solidFill>
                  <a:prstClr val="black"/>
                </a:solidFill>
                <a:latin typeface="Myriad Pro"/>
              </a:rPr>
              <a:t>Psychopathy</a:t>
            </a:r>
          </a:p>
          <a:p>
            <a:endParaRPr lang="en-US" sz="1400">
              <a:solidFill>
                <a:prstClr val="black"/>
              </a:solidFill>
              <a:latin typeface="Myriad Pro"/>
            </a:endParaRPr>
          </a:p>
          <a:p>
            <a:pPr marL="285750" indent="-285750">
              <a:buFont typeface="Arial" panose="020B0604020202020204" pitchFamily="34" charset="0"/>
              <a:buChar char="•"/>
            </a:pPr>
            <a:r>
              <a:rPr lang="en-US" sz="1400">
                <a:solidFill>
                  <a:prstClr val="black"/>
                </a:solidFill>
                <a:latin typeface="Myriad Pro"/>
              </a:rPr>
              <a:t>Narcissism </a:t>
            </a:r>
          </a:p>
          <a:p>
            <a:endParaRPr lang="en-US">
              <a:solidFill>
                <a:prstClr val="black"/>
              </a:solidFill>
              <a:latin typeface="Myriad Pro"/>
            </a:endParaRPr>
          </a:p>
          <a:p>
            <a:r>
              <a:rPr lang="en-US" sz="1400" i="1">
                <a:solidFill>
                  <a:prstClr val="black"/>
                </a:solidFill>
                <a:latin typeface="Myriad Pro"/>
              </a:rPr>
              <a:t>All show low empathy with others, impulsivity and lack of attention to moral aspects of a situation</a:t>
            </a:r>
          </a:p>
          <a:p>
            <a:endParaRPr lang="en-US">
              <a:solidFill>
                <a:prstClr val="black"/>
              </a:solidFill>
              <a:latin typeface="Myriad Pro"/>
            </a:endParaRPr>
          </a:p>
        </p:txBody>
      </p:sp>
    </p:spTree>
    <p:extLst>
      <p:ext uri="{BB962C8B-B14F-4D97-AF65-F5344CB8AC3E}">
        <p14:creationId xmlns:p14="http://schemas.microsoft.com/office/powerpoint/2010/main" val="4223121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7C9F7-9B8D-0A4F-8F4D-7552665B1B95}"/>
              </a:ext>
            </a:extLst>
          </p:cNvPr>
          <p:cNvSpPr>
            <a:spLocks noGrp="1"/>
          </p:cNvSpPr>
          <p:nvPr>
            <p:ph type="title"/>
          </p:nvPr>
        </p:nvSpPr>
        <p:spPr>
          <a:xfrm>
            <a:off x="1981200" y="274638"/>
            <a:ext cx="8229600" cy="1143000"/>
          </a:xfrm>
        </p:spPr>
        <p:txBody>
          <a:bodyPr anchor="ctr">
            <a:normAutofit fontScale="90000"/>
          </a:bodyPr>
          <a:lstStyle/>
          <a:p>
            <a:r>
              <a:rPr lang="en-US" b="1"/>
              <a:t>Bad barrels </a:t>
            </a:r>
            <a:r>
              <a:rPr lang="en-US"/>
              <a:t>(</a:t>
            </a:r>
            <a:r>
              <a:rPr lang="en-US" err="1"/>
              <a:t>organisation</a:t>
            </a:r>
            <a:r>
              <a:rPr lang="en-US"/>
              <a:t> or industry-wide indiscretions) </a:t>
            </a:r>
          </a:p>
        </p:txBody>
      </p:sp>
      <p:pic>
        <p:nvPicPr>
          <p:cNvPr id="5" name="Content Placeholder 4" descr="A picture containing text&#10;&#10;Description automatically generated">
            <a:extLst>
              <a:ext uri="{FF2B5EF4-FFF2-40B4-BE49-F238E27FC236}">
                <a16:creationId xmlns:a16="http://schemas.microsoft.com/office/drawing/2014/main" id="{EBAB5912-3C83-F349-BA9A-DA1FF54F38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892224"/>
            <a:ext cx="8229600" cy="3332987"/>
          </a:xfrm>
          <a:noFill/>
        </p:spPr>
      </p:pic>
      <p:sp>
        <p:nvSpPr>
          <p:cNvPr id="4" name="TextBox 3">
            <a:extLst>
              <a:ext uri="{FF2B5EF4-FFF2-40B4-BE49-F238E27FC236}">
                <a16:creationId xmlns:a16="http://schemas.microsoft.com/office/drawing/2014/main" id="{96189CC5-2E3B-C144-87D5-163B1A359C9D}"/>
              </a:ext>
            </a:extLst>
          </p:cNvPr>
          <p:cNvSpPr txBox="1"/>
          <p:nvPr/>
        </p:nvSpPr>
        <p:spPr>
          <a:xfrm>
            <a:off x="1703513" y="5237460"/>
            <a:ext cx="5808803" cy="461665"/>
          </a:xfrm>
          <a:prstGeom prst="rect">
            <a:avLst/>
          </a:prstGeom>
          <a:noFill/>
        </p:spPr>
        <p:txBody>
          <a:bodyPr wrap="square" rtlCol="0">
            <a:spAutoFit/>
          </a:bodyPr>
          <a:lstStyle/>
          <a:p>
            <a:r>
              <a:rPr lang="en-US" sz="1200">
                <a:solidFill>
                  <a:prstClr val="black"/>
                </a:solidFill>
                <a:latin typeface="Myriad Pro"/>
                <a:hlinkClick r:id="rId4"/>
              </a:rPr>
              <a:t>https://www.cipd.co.uk/Images/unethical-behaviour-in-the-workplace_report-2_tcm18-57022.pdf</a:t>
            </a:r>
            <a:r>
              <a:rPr lang="en-US" sz="1200">
                <a:solidFill>
                  <a:prstClr val="black"/>
                </a:solidFill>
                <a:latin typeface="Myriad Pro"/>
              </a:rPr>
              <a:t> </a:t>
            </a:r>
          </a:p>
        </p:txBody>
      </p:sp>
    </p:spTree>
    <p:extLst>
      <p:ext uri="{BB962C8B-B14F-4D97-AF65-F5344CB8AC3E}">
        <p14:creationId xmlns:p14="http://schemas.microsoft.com/office/powerpoint/2010/main" val="2806564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AC43-BAE9-1CE0-9C7D-F8D24816DF05}"/>
              </a:ext>
            </a:extLst>
          </p:cNvPr>
          <p:cNvSpPr>
            <a:spLocks noGrp="1"/>
          </p:cNvSpPr>
          <p:nvPr>
            <p:ph type="title"/>
          </p:nvPr>
        </p:nvSpPr>
        <p:spPr/>
        <p:txBody>
          <a:bodyPr/>
          <a:lstStyle/>
          <a:p>
            <a:r>
              <a:rPr lang="en-US"/>
              <a:t>Ethical culture</a:t>
            </a:r>
          </a:p>
        </p:txBody>
      </p:sp>
      <p:sp>
        <p:nvSpPr>
          <p:cNvPr id="3" name="Content Placeholder 2">
            <a:extLst>
              <a:ext uri="{FF2B5EF4-FFF2-40B4-BE49-F238E27FC236}">
                <a16:creationId xmlns:a16="http://schemas.microsoft.com/office/drawing/2014/main" id="{FB163629-24D3-593A-26FE-847DA5C55685}"/>
              </a:ext>
            </a:extLst>
          </p:cNvPr>
          <p:cNvSpPr>
            <a:spLocks noGrp="1"/>
          </p:cNvSpPr>
          <p:nvPr>
            <p:ph idx="1"/>
          </p:nvPr>
        </p:nvSpPr>
        <p:spPr/>
        <p:txBody>
          <a:bodyPr>
            <a:normAutofit/>
          </a:bodyPr>
          <a:lstStyle/>
          <a:p>
            <a:pPr marL="0" indent="0">
              <a:buNone/>
            </a:pPr>
            <a:r>
              <a:rPr lang="en-US"/>
              <a:t>Ethical culture is about how ethical values are brought to life in the day-to-day running of the </a:t>
            </a:r>
            <a:r>
              <a:rPr lang="en-US" err="1"/>
              <a:t>organisation</a:t>
            </a:r>
            <a:r>
              <a:rPr lang="en-US"/>
              <a:t>. </a:t>
            </a:r>
          </a:p>
          <a:p>
            <a:pPr marL="0" indent="0">
              <a:buNone/>
            </a:pPr>
            <a:r>
              <a:rPr lang="en-US"/>
              <a:t>A company may have ‘excellence’ as a value, but how is it defined in the </a:t>
            </a:r>
            <a:r>
              <a:rPr lang="en-US" err="1"/>
              <a:t>organisation</a:t>
            </a:r>
            <a:r>
              <a:rPr lang="en-US"/>
              <a:t>? How is it achieved? Is it with integrity? Or is it at the expense for example of child </a:t>
            </a:r>
            <a:r>
              <a:rPr lang="en-US" err="1"/>
              <a:t>labour</a:t>
            </a:r>
            <a:r>
              <a:rPr lang="en-US"/>
              <a:t> or poor working conditions? </a:t>
            </a:r>
          </a:p>
        </p:txBody>
      </p:sp>
    </p:spTree>
    <p:extLst>
      <p:ext uri="{BB962C8B-B14F-4D97-AF65-F5344CB8AC3E}">
        <p14:creationId xmlns:p14="http://schemas.microsoft.com/office/powerpoint/2010/main" val="577846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854E-7A76-1F3E-AD7E-244A6960EAA4}"/>
              </a:ext>
            </a:extLst>
          </p:cNvPr>
          <p:cNvSpPr>
            <a:spLocks noGrp="1"/>
          </p:cNvSpPr>
          <p:nvPr>
            <p:ph type="title"/>
          </p:nvPr>
        </p:nvSpPr>
        <p:spPr/>
        <p:txBody>
          <a:bodyPr/>
          <a:lstStyle/>
          <a:p>
            <a:r>
              <a:rPr lang="en-US"/>
              <a:t>Ethical climate </a:t>
            </a:r>
          </a:p>
        </p:txBody>
      </p:sp>
      <p:sp>
        <p:nvSpPr>
          <p:cNvPr id="3" name="Content Placeholder 2">
            <a:extLst>
              <a:ext uri="{FF2B5EF4-FFF2-40B4-BE49-F238E27FC236}">
                <a16:creationId xmlns:a16="http://schemas.microsoft.com/office/drawing/2014/main" id="{E7439F3E-650E-FC07-BF61-0F3C25192103}"/>
              </a:ext>
            </a:extLst>
          </p:cNvPr>
          <p:cNvSpPr>
            <a:spLocks noGrp="1"/>
          </p:cNvSpPr>
          <p:nvPr>
            <p:ph idx="1"/>
          </p:nvPr>
        </p:nvSpPr>
        <p:spPr/>
        <p:txBody>
          <a:bodyPr/>
          <a:lstStyle/>
          <a:p>
            <a:r>
              <a:rPr lang="en-US"/>
              <a:t>It’s the social norms and values that outline what the ‘right’ </a:t>
            </a:r>
            <a:r>
              <a:rPr lang="en-US" err="1"/>
              <a:t>behaviour</a:t>
            </a:r>
            <a:r>
              <a:rPr lang="en-US"/>
              <a:t> is and how ethics should guide </a:t>
            </a:r>
            <a:r>
              <a:rPr lang="en-US" err="1"/>
              <a:t>behaviour</a:t>
            </a:r>
            <a:r>
              <a:rPr lang="en-US"/>
              <a:t>. It is influenced by policies and practices, meaning businesses may need to pay attention to management practices and how they shape the ethical environment. </a:t>
            </a:r>
          </a:p>
        </p:txBody>
      </p:sp>
    </p:spTree>
    <p:extLst>
      <p:ext uri="{BB962C8B-B14F-4D97-AF65-F5344CB8AC3E}">
        <p14:creationId xmlns:p14="http://schemas.microsoft.com/office/powerpoint/2010/main" val="40515224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CAB3-924A-744E-A7C2-4276451AD6F8}"/>
              </a:ext>
            </a:extLst>
          </p:cNvPr>
          <p:cNvSpPr>
            <a:spLocks noGrp="1"/>
          </p:cNvSpPr>
          <p:nvPr>
            <p:ph type="title"/>
          </p:nvPr>
        </p:nvSpPr>
        <p:spPr/>
        <p:txBody>
          <a:bodyPr>
            <a:normAutofit fontScale="90000"/>
          </a:bodyPr>
          <a:lstStyle/>
          <a:p>
            <a:r>
              <a:rPr lang="en-US"/>
              <a:t>Bad barrels: Three important types of ethical climates:</a:t>
            </a:r>
          </a:p>
        </p:txBody>
      </p:sp>
      <p:sp>
        <p:nvSpPr>
          <p:cNvPr id="3" name="Content Placeholder 2">
            <a:extLst>
              <a:ext uri="{FF2B5EF4-FFF2-40B4-BE49-F238E27FC236}">
                <a16:creationId xmlns:a16="http://schemas.microsoft.com/office/drawing/2014/main" id="{5B3F6444-9983-8F4F-AC03-AE825AE71EF8}"/>
              </a:ext>
            </a:extLst>
          </p:cNvPr>
          <p:cNvSpPr>
            <a:spLocks noGrp="1"/>
          </p:cNvSpPr>
          <p:nvPr>
            <p:ph idx="1"/>
          </p:nvPr>
        </p:nvSpPr>
        <p:spPr/>
        <p:txBody>
          <a:bodyPr/>
          <a:lstStyle/>
          <a:p>
            <a:r>
              <a:rPr lang="en-US"/>
              <a:t>Egoistic /instrumental – where acting in self-interest is the norm </a:t>
            </a:r>
          </a:p>
          <a:p>
            <a:r>
              <a:rPr lang="en-US"/>
              <a:t>Benevolent – where acting in the interest of others is the expected way of doing things</a:t>
            </a:r>
          </a:p>
          <a:p>
            <a:r>
              <a:rPr lang="en-US"/>
              <a:t>Principled – when sticking to the rules and regulations is the norm </a:t>
            </a:r>
          </a:p>
        </p:txBody>
      </p:sp>
    </p:spTree>
    <p:extLst>
      <p:ext uri="{BB962C8B-B14F-4D97-AF65-F5344CB8AC3E}">
        <p14:creationId xmlns:p14="http://schemas.microsoft.com/office/powerpoint/2010/main" val="30674463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7208-BF59-F145-A7F8-FDF928DE89F2}"/>
              </a:ext>
            </a:extLst>
          </p:cNvPr>
          <p:cNvSpPr>
            <a:spLocks noGrp="1"/>
          </p:cNvSpPr>
          <p:nvPr>
            <p:ph type="title"/>
          </p:nvPr>
        </p:nvSpPr>
        <p:spPr>
          <a:xfrm>
            <a:off x="1981200" y="274638"/>
            <a:ext cx="8229600" cy="1143000"/>
          </a:xfrm>
        </p:spPr>
        <p:txBody>
          <a:bodyPr anchor="ctr">
            <a:normAutofit fontScale="90000"/>
          </a:bodyPr>
          <a:lstStyle/>
          <a:p>
            <a:r>
              <a:rPr lang="en-US" b="1"/>
              <a:t>Sticky situations </a:t>
            </a:r>
            <a:r>
              <a:rPr lang="en-US"/>
              <a:t>(potentially compromising decisions) </a:t>
            </a:r>
            <a:endParaRPr lang="en-US" b="1"/>
          </a:p>
        </p:txBody>
      </p:sp>
      <p:pic>
        <p:nvPicPr>
          <p:cNvPr id="5" name="Content Placeholder 4" descr="Diagram&#10;&#10;Description automatically generated">
            <a:extLst>
              <a:ext uri="{FF2B5EF4-FFF2-40B4-BE49-F238E27FC236}">
                <a16:creationId xmlns:a16="http://schemas.microsoft.com/office/drawing/2014/main" id="{969270F5-2863-1647-8848-58CE6E9633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779068"/>
            <a:ext cx="8229600" cy="3559299"/>
          </a:xfrm>
          <a:noFill/>
        </p:spPr>
      </p:pic>
      <p:sp>
        <p:nvSpPr>
          <p:cNvPr id="4" name="TextBox 3">
            <a:extLst>
              <a:ext uri="{FF2B5EF4-FFF2-40B4-BE49-F238E27FC236}">
                <a16:creationId xmlns:a16="http://schemas.microsoft.com/office/drawing/2014/main" id="{FD9DDC6F-4F68-214F-8B2F-3BB48A5CB581}"/>
              </a:ext>
            </a:extLst>
          </p:cNvPr>
          <p:cNvSpPr txBox="1"/>
          <p:nvPr/>
        </p:nvSpPr>
        <p:spPr>
          <a:xfrm>
            <a:off x="1703513" y="5237460"/>
            <a:ext cx="5808803" cy="461665"/>
          </a:xfrm>
          <a:prstGeom prst="rect">
            <a:avLst/>
          </a:prstGeom>
          <a:noFill/>
        </p:spPr>
        <p:txBody>
          <a:bodyPr wrap="square" rtlCol="0">
            <a:spAutoFit/>
          </a:bodyPr>
          <a:lstStyle/>
          <a:p>
            <a:r>
              <a:rPr lang="en-US" sz="1200">
                <a:solidFill>
                  <a:prstClr val="black"/>
                </a:solidFill>
                <a:latin typeface="Myriad Pro"/>
                <a:hlinkClick r:id="rId4"/>
              </a:rPr>
              <a:t>https://www.cipd.co.uk/Images/unethical-behaviour-in-the-workplace_report-2_tcm18-57022.pdf</a:t>
            </a:r>
            <a:r>
              <a:rPr lang="en-US" sz="1200">
                <a:solidFill>
                  <a:prstClr val="black"/>
                </a:solidFill>
                <a:latin typeface="Myriad Pro"/>
              </a:rPr>
              <a:t> </a:t>
            </a:r>
          </a:p>
        </p:txBody>
      </p:sp>
    </p:spTree>
    <p:extLst>
      <p:ext uri="{BB962C8B-B14F-4D97-AF65-F5344CB8AC3E}">
        <p14:creationId xmlns:p14="http://schemas.microsoft.com/office/powerpoint/2010/main" val="13628719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60E9-802E-92C6-63B2-579116EB6510}"/>
              </a:ext>
            </a:extLst>
          </p:cNvPr>
          <p:cNvSpPr>
            <a:spLocks noGrp="1"/>
          </p:cNvSpPr>
          <p:nvPr>
            <p:ph type="title"/>
          </p:nvPr>
        </p:nvSpPr>
        <p:spPr/>
        <p:txBody>
          <a:bodyPr/>
          <a:lstStyle/>
          <a:p>
            <a:r>
              <a:rPr lang="en-GB" dirty="0"/>
              <a:t>Common ethical dilemmas</a:t>
            </a:r>
          </a:p>
        </p:txBody>
      </p:sp>
      <p:sp>
        <p:nvSpPr>
          <p:cNvPr id="3" name="Content Placeholder 2">
            <a:extLst>
              <a:ext uri="{FF2B5EF4-FFF2-40B4-BE49-F238E27FC236}">
                <a16:creationId xmlns:a16="http://schemas.microsoft.com/office/drawing/2014/main" id="{191DDCF3-C4B0-F47D-2A68-D057103575EC}"/>
              </a:ext>
            </a:extLst>
          </p:cNvPr>
          <p:cNvSpPr>
            <a:spLocks noGrp="1"/>
          </p:cNvSpPr>
          <p:nvPr>
            <p:ph idx="1"/>
          </p:nvPr>
        </p:nvSpPr>
        <p:spPr/>
        <p:txBody>
          <a:bodyPr/>
          <a:lstStyle/>
          <a:p>
            <a:r>
              <a:rPr lang="en-GB" dirty="0"/>
              <a:t>AI bias and fairness</a:t>
            </a:r>
          </a:p>
          <a:p>
            <a:r>
              <a:rPr lang="en-GB" dirty="0"/>
              <a:t>Employee monitoring privacy</a:t>
            </a:r>
          </a:p>
          <a:p>
            <a:r>
              <a:rPr lang="en-GB" dirty="0"/>
              <a:t>Compliance and legal risks</a:t>
            </a:r>
          </a:p>
          <a:p>
            <a:r>
              <a:rPr lang="en-GB" dirty="0"/>
              <a:t>Pressure to act unethically</a:t>
            </a:r>
          </a:p>
          <a:p>
            <a:r>
              <a:rPr lang="en-GB" dirty="0"/>
              <a:t>HR trust and bullying handling</a:t>
            </a:r>
          </a:p>
        </p:txBody>
      </p:sp>
    </p:spTree>
    <p:extLst>
      <p:ext uri="{BB962C8B-B14F-4D97-AF65-F5344CB8AC3E}">
        <p14:creationId xmlns:p14="http://schemas.microsoft.com/office/powerpoint/2010/main" val="4053385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9EC9-9359-15E5-D736-52A3B9415AE2}"/>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8213B96B-F37D-21C2-4445-F9B785C86407}"/>
              </a:ext>
            </a:extLst>
          </p:cNvPr>
          <p:cNvSpPr>
            <a:spLocks noGrp="1"/>
          </p:cNvSpPr>
          <p:nvPr>
            <p:ph idx="1"/>
          </p:nvPr>
        </p:nvSpPr>
        <p:spPr/>
        <p:txBody>
          <a:bodyPr>
            <a:normAutofit lnSpcReduction="10000"/>
          </a:bodyPr>
          <a:lstStyle/>
          <a:p>
            <a:r>
              <a:rPr lang="en-GB"/>
              <a:t>Read the PM article on Moodle/handout and consider the following questions in pairs:</a:t>
            </a:r>
          </a:p>
          <a:p>
            <a:pPr lvl="1"/>
            <a:r>
              <a:rPr lang="en-GB"/>
              <a:t>To what extent do you agree that an ethical culture must be driven from the top down?</a:t>
            </a:r>
          </a:p>
          <a:p>
            <a:pPr lvl="1"/>
            <a:r>
              <a:rPr lang="en-GB"/>
              <a:t>What specific actions can HR take to ensure senior managers move beyond “lip service”?</a:t>
            </a:r>
          </a:p>
          <a:p>
            <a:pPr lvl="1"/>
            <a:r>
              <a:rPr lang="en-GB"/>
              <a:t>How can organisations effectively assess whether they are meeting the purpose and values outlined in their code of ethics? </a:t>
            </a:r>
          </a:p>
        </p:txBody>
      </p:sp>
    </p:spTree>
    <p:extLst>
      <p:ext uri="{BB962C8B-B14F-4D97-AF65-F5344CB8AC3E}">
        <p14:creationId xmlns:p14="http://schemas.microsoft.com/office/powerpoint/2010/main" val="2263759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672D8-C285-36DA-B98E-624FC95290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ED9A31-A8CD-C387-9691-37E58BD58974}"/>
              </a:ext>
            </a:extLst>
          </p:cNvPr>
          <p:cNvSpPr>
            <a:spLocks noGrp="1"/>
          </p:cNvSpPr>
          <p:nvPr>
            <p:ph type="ctrTitle"/>
          </p:nvPr>
        </p:nvSpPr>
        <p:spPr>
          <a:xfrm>
            <a:off x="2209800" y="1038666"/>
            <a:ext cx="7772400" cy="1470025"/>
          </a:xfrm>
        </p:spPr>
        <p:txBody>
          <a:bodyPr>
            <a:normAutofit/>
          </a:bodyPr>
          <a:lstStyle/>
          <a:p>
            <a:r>
              <a:rPr lang="en-GB" sz="2400">
                <a:solidFill>
                  <a:schemeClr val="bg1"/>
                </a:solidFill>
              </a:rPr>
              <a:t>    Level 3 Foundation Certificate in People Practice</a:t>
            </a:r>
          </a:p>
        </p:txBody>
      </p:sp>
      <p:sp>
        <p:nvSpPr>
          <p:cNvPr id="5" name="Subtitle 4">
            <a:extLst>
              <a:ext uri="{FF2B5EF4-FFF2-40B4-BE49-F238E27FC236}">
                <a16:creationId xmlns:a16="http://schemas.microsoft.com/office/drawing/2014/main" id="{8B586AFC-2AA4-F190-85F7-84AAAD1ECB5D}"/>
              </a:ext>
            </a:extLst>
          </p:cNvPr>
          <p:cNvSpPr>
            <a:spLocks noGrp="1"/>
          </p:cNvSpPr>
          <p:nvPr>
            <p:ph type="subTitle" idx="1"/>
          </p:nvPr>
        </p:nvSpPr>
        <p:spPr>
          <a:xfrm>
            <a:off x="3143672" y="2692231"/>
            <a:ext cx="6400800" cy="1752600"/>
          </a:xfrm>
        </p:spPr>
        <p:txBody>
          <a:bodyPr>
            <a:normAutofit/>
          </a:bodyPr>
          <a:lstStyle/>
          <a:p>
            <a:r>
              <a:rPr lang="en-GB" sz="4000" b="1" dirty="0">
                <a:solidFill>
                  <a:schemeClr val="bg1"/>
                </a:solidFill>
              </a:rPr>
              <a:t>Conforming with Regulation and Law</a:t>
            </a:r>
          </a:p>
        </p:txBody>
      </p:sp>
      <p:sp>
        <p:nvSpPr>
          <p:cNvPr id="4" name="Slide Number Placeholder 3">
            <a:extLst>
              <a:ext uri="{FF2B5EF4-FFF2-40B4-BE49-F238E27FC236}">
                <a16:creationId xmlns:a16="http://schemas.microsoft.com/office/drawing/2014/main" id="{705A0A6E-F59A-BCF2-398C-B02DE081DF11}"/>
              </a:ext>
            </a:extLst>
          </p:cNvPr>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30</a:t>
            </a:fld>
            <a:endParaRPr lang="en-GB">
              <a:solidFill>
                <a:prstClr val="black">
                  <a:tint val="75000"/>
                </a:prstClr>
              </a:solidFill>
              <a:latin typeface="Myriad Pro"/>
            </a:endParaRPr>
          </a:p>
        </p:txBody>
      </p:sp>
    </p:spTree>
    <p:extLst>
      <p:ext uri="{BB962C8B-B14F-4D97-AF65-F5344CB8AC3E}">
        <p14:creationId xmlns:p14="http://schemas.microsoft.com/office/powerpoint/2010/main" val="1673912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A8C3A-ADE6-8431-5480-CF3DD5074FA4}"/>
              </a:ext>
            </a:extLst>
          </p:cNvPr>
          <p:cNvSpPr>
            <a:spLocks noGrp="1"/>
          </p:cNvSpPr>
          <p:nvPr>
            <p:ph type="title"/>
          </p:nvPr>
        </p:nvSpPr>
        <p:spPr/>
        <p:txBody>
          <a:bodyPr/>
          <a:lstStyle/>
          <a:p>
            <a:r>
              <a:rPr lang="en-GB" dirty="0"/>
              <a:t>Ethics, law and professional practice</a:t>
            </a:r>
          </a:p>
        </p:txBody>
      </p:sp>
      <p:sp>
        <p:nvSpPr>
          <p:cNvPr id="3" name="Content Placeholder 2">
            <a:extLst>
              <a:ext uri="{FF2B5EF4-FFF2-40B4-BE49-F238E27FC236}">
                <a16:creationId xmlns:a16="http://schemas.microsoft.com/office/drawing/2014/main" id="{8CEF8AE4-06E8-901F-1668-E634C5968435}"/>
              </a:ext>
            </a:extLst>
          </p:cNvPr>
          <p:cNvSpPr>
            <a:spLocks noGrp="1"/>
          </p:cNvSpPr>
          <p:nvPr>
            <p:ph idx="1"/>
          </p:nvPr>
        </p:nvSpPr>
        <p:spPr/>
        <p:txBody>
          <a:bodyPr/>
          <a:lstStyle/>
          <a:p>
            <a:r>
              <a:rPr lang="en-GB" dirty="0"/>
              <a:t>Ethics – doing what is right</a:t>
            </a:r>
          </a:p>
          <a:p>
            <a:r>
              <a:rPr lang="en-GB" dirty="0"/>
              <a:t>Law – doing what is required</a:t>
            </a:r>
          </a:p>
          <a:p>
            <a:r>
              <a:rPr lang="en-GB" dirty="0"/>
              <a:t>Professional practice – applying both consistently</a:t>
            </a:r>
          </a:p>
        </p:txBody>
      </p:sp>
    </p:spTree>
    <p:extLst>
      <p:ext uri="{BB962C8B-B14F-4D97-AF65-F5344CB8AC3E}">
        <p14:creationId xmlns:p14="http://schemas.microsoft.com/office/powerpoint/2010/main" val="11500572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51902-9F2C-AF34-8946-BD7A6AB12D93}"/>
              </a:ext>
            </a:extLst>
          </p:cNvPr>
          <p:cNvSpPr>
            <a:spLocks noGrp="1"/>
          </p:cNvSpPr>
          <p:nvPr>
            <p:ph type="title"/>
          </p:nvPr>
        </p:nvSpPr>
        <p:spPr/>
        <p:txBody>
          <a:bodyPr/>
          <a:lstStyle/>
          <a:p>
            <a:r>
              <a:rPr lang="en-GB" dirty="0"/>
              <a:t>Key legal frameworks</a:t>
            </a:r>
          </a:p>
        </p:txBody>
      </p:sp>
      <p:sp>
        <p:nvSpPr>
          <p:cNvPr id="3" name="Content Placeholder 2">
            <a:extLst>
              <a:ext uri="{FF2B5EF4-FFF2-40B4-BE49-F238E27FC236}">
                <a16:creationId xmlns:a16="http://schemas.microsoft.com/office/drawing/2014/main" id="{826288DC-51A1-E597-B968-EBCA7BCBEFA5}"/>
              </a:ext>
            </a:extLst>
          </p:cNvPr>
          <p:cNvSpPr>
            <a:spLocks noGrp="1"/>
          </p:cNvSpPr>
          <p:nvPr>
            <p:ph idx="1"/>
          </p:nvPr>
        </p:nvSpPr>
        <p:spPr/>
        <p:txBody>
          <a:bodyPr/>
          <a:lstStyle/>
          <a:p>
            <a:r>
              <a:rPr lang="en-GB" dirty="0"/>
              <a:t>Equality Act</a:t>
            </a:r>
          </a:p>
          <a:p>
            <a:r>
              <a:rPr lang="en-GB" dirty="0"/>
              <a:t>Employment Rights Act</a:t>
            </a:r>
          </a:p>
          <a:p>
            <a:r>
              <a:rPr lang="en-GB" dirty="0"/>
              <a:t>GDPR/Data Protection</a:t>
            </a:r>
          </a:p>
          <a:p>
            <a:r>
              <a:rPr lang="en-GB" dirty="0"/>
              <a:t>Health and Safety legislation</a:t>
            </a:r>
          </a:p>
          <a:p>
            <a:r>
              <a:rPr lang="en-GB" dirty="0"/>
              <a:t>Working Time Regulations</a:t>
            </a:r>
          </a:p>
        </p:txBody>
      </p:sp>
    </p:spTree>
    <p:extLst>
      <p:ext uri="{BB962C8B-B14F-4D97-AF65-F5344CB8AC3E}">
        <p14:creationId xmlns:p14="http://schemas.microsoft.com/office/powerpoint/2010/main" val="1995649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9065-92A7-127D-A982-2594B3E41DBF}"/>
              </a:ext>
            </a:extLst>
          </p:cNvPr>
          <p:cNvSpPr>
            <a:spLocks noGrp="1"/>
          </p:cNvSpPr>
          <p:nvPr>
            <p:ph type="title"/>
          </p:nvPr>
        </p:nvSpPr>
        <p:spPr/>
        <p:txBody>
          <a:bodyPr/>
          <a:lstStyle/>
          <a:p>
            <a:r>
              <a:rPr lang="en-US"/>
              <a:t>The Equality Act 2010</a:t>
            </a:r>
          </a:p>
        </p:txBody>
      </p:sp>
      <p:sp>
        <p:nvSpPr>
          <p:cNvPr id="3" name="Content Placeholder 2">
            <a:extLst>
              <a:ext uri="{FF2B5EF4-FFF2-40B4-BE49-F238E27FC236}">
                <a16:creationId xmlns:a16="http://schemas.microsoft.com/office/drawing/2014/main" id="{C33B66AD-41D6-26DC-55AA-A583C4FFB103}"/>
              </a:ext>
            </a:extLst>
          </p:cNvPr>
          <p:cNvSpPr>
            <a:spLocks noGrp="1"/>
          </p:cNvSpPr>
          <p:nvPr>
            <p:ph idx="1"/>
          </p:nvPr>
        </p:nvSpPr>
        <p:spPr/>
        <p:txBody>
          <a:bodyPr>
            <a:normAutofit fontScale="92500" lnSpcReduction="10000"/>
          </a:bodyPr>
          <a:lstStyle/>
          <a:p>
            <a:r>
              <a:rPr lang="en-US"/>
              <a:t>The Equality Act brought together more than 100 separate pieces of legislation and was created to protect individual rights, advance equality and promote a fair society.</a:t>
            </a:r>
          </a:p>
          <a:p>
            <a:r>
              <a:rPr lang="en-US"/>
              <a:t>The act is relevant throughout the employee life cycle and provides important protection against discrimination.</a:t>
            </a:r>
          </a:p>
          <a:p>
            <a:r>
              <a:rPr lang="en-US"/>
              <a:t>The act clearly sets out nine protected characteristics and types of unlawful </a:t>
            </a:r>
            <a:r>
              <a:rPr lang="en-US" err="1"/>
              <a:t>behaviour</a:t>
            </a:r>
            <a:r>
              <a:rPr lang="en-US"/>
              <a:t> making it clear what constitutes discriminatory </a:t>
            </a:r>
            <a:r>
              <a:rPr lang="en-US" err="1"/>
              <a:t>behaviour</a:t>
            </a:r>
            <a:r>
              <a:rPr lang="en-US"/>
              <a:t>.</a:t>
            </a:r>
          </a:p>
        </p:txBody>
      </p:sp>
    </p:spTree>
    <p:extLst>
      <p:ext uri="{BB962C8B-B14F-4D97-AF65-F5344CB8AC3E}">
        <p14:creationId xmlns:p14="http://schemas.microsoft.com/office/powerpoint/2010/main" val="9519919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1968149" y="620688"/>
            <a:ext cx="1702946" cy="369332"/>
          </a:xfrm>
          <a:prstGeom prst="rect">
            <a:avLst/>
          </a:prstGeom>
          <a:noFill/>
        </p:spPr>
        <p:txBody>
          <a:bodyPr wrap="square" rtlCol="0">
            <a:spAutoFit/>
          </a:bodyPr>
          <a:lstStyle/>
          <a:p>
            <a:r>
              <a:rPr lang="en-GB" b="1">
                <a:solidFill>
                  <a:prstClr val="black"/>
                </a:solidFill>
                <a:latin typeface="Myriad Pro"/>
              </a:rPr>
              <a:t>EQUALITY</a:t>
            </a:r>
            <a:endParaRPr lang="en-US" sz="1350" b="1">
              <a:solidFill>
                <a:prstClr val="black"/>
              </a:solidFill>
              <a:latin typeface="Myriad Pro"/>
            </a:endParaRPr>
          </a:p>
        </p:txBody>
      </p:sp>
      <p:graphicFrame>
        <p:nvGraphicFramePr>
          <p:cNvPr id="45" name="Diagram 44"/>
          <p:cNvGraphicFramePr/>
          <p:nvPr/>
        </p:nvGraphicFramePr>
        <p:xfrm>
          <a:off x="3158204" y="1849326"/>
          <a:ext cx="5875590" cy="3159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948333" y="1049119"/>
            <a:ext cx="8295335" cy="530915"/>
          </a:xfrm>
          <a:prstGeom prst="rect">
            <a:avLst/>
          </a:prstGeom>
          <a:noFill/>
        </p:spPr>
        <p:txBody>
          <a:bodyPr wrap="square" lIns="68580" tIns="34290" rIns="68580" bIns="34290" rtlCol="0" anchor="t">
            <a:spAutoFit/>
          </a:bodyPr>
          <a:lstStyle/>
          <a:p>
            <a:r>
              <a:rPr lang="en-GB" sz="1500" b="1">
                <a:solidFill>
                  <a:srgbClr val="F79646">
                    <a:lumMod val="75000"/>
                  </a:srgbClr>
                </a:solidFill>
                <a:latin typeface="Myriad Pro"/>
              </a:rPr>
              <a:t>Creating a fairer society supported by legal obligations to comply with anti-discrimination legislation.  </a:t>
            </a:r>
            <a:endParaRPr lang="en-US" sz="1500" b="1">
              <a:solidFill>
                <a:srgbClr val="F79646">
                  <a:lumMod val="75000"/>
                </a:srgbClr>
              </a:solidFill>
              <a:latin typeface="Myriad Pro"/>
            </a:endParaRPr>
          </a:p>
        </p:txBody>
      </p:sp>
    </p:spTree>
    <p:extLst>
      <p:ext uri="{BB962C8B-B14F-4D97-AF65-F5344CB8AC3E}">
        <p14:creationId xmlns:p14="http://schemas.microsoft.com/office/powerpoint/2010/main" val="127686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A468-6D81-A888-3FC5-F58C2DB4AD38}"/>
              </a:ext>
            </a:extLst>
          </p:cNvPr>
          <p:cNvSpPr>
            <a:spLocks noGrp="1"/>
          </p:cNvSpPr>
          <p:nvPr>
            <p:ph type="title"/>
          </p:nvPr>
        </p:nvSpPr>
        <p:spPr/>
        <p:txBody>
          <a:bodyPr/>
          <a:lstStyle/>
          <a:p>
            <a:r>
              <a:rPr lang="en-US"/>
              <a:t>Equality Act continued</a:t>
            </a:r>
          </a:p>
        </p:txBody>
      </p:sp>
      <p:sp>
        <p:nvSpPr>
          <p:cNvPr id="3" name="Content Placeholder 2">
            <a:extLst>
              <a:ext uri="{FF2B5EF4-FFF2-40B4-BE49-F238E27FC236}">
                <a16:creationId xmlns:a16="http://schemas.microsoft.com/office/drawing/2014/main" id="{0089FC35-589E-E3DA-A9CF-FD99F0ED98ED}"/>
              </a:ext>
            </a:extLst>
          </p:cNvPr>
          <p:cNvSpPr>
            <a:spLocks noGrp="1"/>
          </p:cNvSpPr>
          <p:nvPr>
            <p:ph idx="1"/>
          </p:nvPr>
        </p:nvSpPr>
        <p:spPr/>
        <p:txBody>
          <a:bodyPr>
            <a:normAutofit/>
          </a:bodyPr>
          <a:lstStyle/>
          <a:p>
            <a:pPr marL="0" indent="0">
              <a:buNone/>
            </a:pPr>
            <a:r>
              <a:rPr lang="en-US"/>
              <a:t>The Equality and Human Rights Commission (EHRC) have the power to write statutory codes of practice in relation to discrimination. These codes cover:</a:t>
            </a:r>
          </a:p>
          <a:p>
            <a:r>
              <a:rPr lang="en-US"/>
              <a:t>Equal pay and employment</a:t>
            </a:r>
          </a:p>
          <a:p>
            <a:r>
              <a:rPr lang="en-US"/>
              <a:t>And help practitioners to understand how the provisions of the Equality Act 2010 can be upheld in a lawful and ethical way. </a:t>
            </a:r>
          </a:p>
        </p:txBody>
      </p:sp>
    </p:spTree>
    <p:extLst>
      <p:ext uri="{BB962C8B-B14F-4D97-AF65-F5344CB8AC3E}">
        <p14:creationId xmlns:p14="http://schemas.microsoft.com/office/powerpoint/2010/main" val="14683764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A468-6D81-A888-3FC5-F58C2DB4AD38}"/>
              </a:ext>
            </a:extLst>
          </p:cNvPr>
          <p:cNvSpPr>
            <a:spLocks noGrp="1"/>
          </p:cNvSpPr>
          <p:nvPr>
            <p:ph type="title"/>
          </p:nvPr>
        </p:nvSpPr>
        <p:spPr/>
        <p:txBody>
          <a:bodyPr/>
          <a:lstStyle/>
          <a:p>
            <a:r>
              <a:rPr lang="en-US"/>
              <a:t>Equality Act continued</a:t>
            </a:r>
          </a:p>
        </p:txBody>
      </p:sp>
      <p:sp>
        <p:nvSpPr>
          <p:cNvPr id="3" name="Content Placeholder 2">
            <a:extLst>
              <a:ext uri="{FF2B5EF4-FFF2-40B4-BE49-F238E27FC236}">
                <a16:creationId xmlns:a16="http://schemas.microsoft.com/office/drawing/2014/main" id="{0089FC35-589E-E3DA-A9CF-FD99F0ED98ED}"/>
              </a:ext>
            </a:extLst>
          </p:cNvPr>
          <p:cNvSpPr>
            <a:spLocks noGrp="1"/>
          </p:cNvSpPr>
          <p:nvPr>
            <p:ph idx="1"/>
          </p:nvPr>
        </p:nvSpPr>
        <p:spPr/>
        <p:txBody>
          <a:bodyPr>
            <a:normAutofit/>
          </a:bodyPr>
          <a:lstStyle/>
          <a:p>
            <a:pPr marL="0" indent="0">
              <a:buNone/>
            </a:pPr>
            <a:r>
              <a:rPr lang="en-US"/>
              <a:t>The Equality and Human Rights Commission (EHRC) have the power to write statutory codes of practice in relation to discrimination. These codes cover:</a:t>
            </a:r>
          </a:p>
          <a:p>
            <a:r>
              <a:rPr lang="en-US"/>
              <a:t>Equal pay and employment</a:t>
            </a:r>
          </a:p>
          <a:p>
            <a:r>
              <a:rPr lang="en-US"/>
              <a:t>And help practitioners to understand how the provisions of the Equality Act 2010 can be upheld in a lawful and ethical way. </a:t>
            </a:r>
          </a:p>
        </p:txBody>
      </p:sp>
    </p:spTree>
    <p:extLst>
      <p:ext uri="{BB962C8B-B14F-4D97-AF65-F5344CB8AC3E}">
        <p14:creationId xmlns:p14="http://schemas.microsoft.com/office/powerpoint/2010/main" val="15507405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8583" r="1" b="13302"/>
          <a:stretch/>
        </p:blipFill>
        <p:spPr>
          <a:xfrm>
            <a:off x="2006600" y="1339850"/>
            <a:ext cx="8178800" cy="4178300"/>
          </a:xfrm>
          <a:prstGeom prst="rect">
            <a:avLst/>
          </a:prstGeom>
        </p:spPr>
      </p:pic>
      <p:sp>
        <p:nvSpPr>
          <p:cNvPr id="2" name="TextBox 1">
            <a:extLst>
              <a:ext uri="{FF2B5EF4-FFF2-40B4-BE49-F238E27FC236}">
                <a16:creationId xmlns:a16="http://schemas.microsoft.com/office/drawing/2014/main" id="{9CBB4B96-D770-88ED-68BC-5CC98F1C2BD3}"/>
              </a:ext>
            </a:extLst>
          </p:cNvPr>
          <p:cNvSpPr txBox="1"/>
          <p:nvPr/>
        </p:nvSpPr>
        <p:spPr>
          <a:xfrm>
            <a:off x="4583833" y="548681"/>
            <a:ext cx="5891471" cy="584775"/>
          </a:xfrm>
          <a:prstGeom prst="rect">
            <a:avLst/>
          </a:prstGeom>
          <a:noFill/>
        </p:spPr>
        <p:txBody>
          <a:bodyPr wrap="square" rtlCol="0">
            <a:spAutoFit/>
          </a:bodyPr>
          <a:lstStyle/>
          <a:p>
            <a:r>
              <a:rPr lang="en-US" sz="3200">
                <a:solidFill>
                  <a:prstClr val="black"/>
                </a:solidFill>
                <a:latin typeface="Myriad Pro"/>
              </a:rPr>
              <a:t>Equality vs Equity </a:t>
            </a:r>
          </a:p>
        </p:txBody>
      </p:sp>
    </p:spTree>
    <p:extLst>
      <p:ext uri="{BB962C8B-B14F-4D97-AF65-F5344CB8AC3E}">
        <p14:creationId xmlns:p14="http://schemas.microsoft.com/office/powerpoint/2010/main" val="32075438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7756935" y="1608568"/>
            <a:ext cx="1607355" cy="25717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43" name="Rectangle 42"/>
          <p:cNvSpPr/>
          <p:nvPr/>
        </p:nvSpPr>
        <p:spPr>
          <a:xfrm>
            <a:off x="7810512" y="1715725"/>
            <a:ext cx="1500198" cy="1285884"/>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23" name="Rectangle 22"/>
          <p:cNvSpPr/>
          <p:nvPr/>
        </p:nvSpPr>
        <p:spPr>
          <a:xfrm>
            <a:off x="6096001" y="1588048"/>
            <a:ext cx="1607355" cy="2592288"/>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11" name="Rectangle 10"/>
          <p:cNvSpPr/>
          <p:nvPr/>
        </p:nvSpPr>
        <p:spPr>
          <a:xfrm>
            <a:off x="4435068" y="1592796"/>
            <a:ext cx="1607355" cy="259228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39" name="Rectangle 38"/>
          <p:cNvSpPr/>
          <p:nvPr/>
        </p:nvSpPr>
        <p:spPr>
          <a:xfrm>
            <a:off x="4488645" y="1715725"/>
            <a:ext cx="1500198" cy="12858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24" name="Rectangle 23"/>
          <p:cNvSpPr/>
          <p:nvPr/>
        </p:nvSpPr>
        <p:spPr>
          <a:xfrm>
            <a:off x="2667000" y="4337917"/>
            <a:ext cx="6858000" cy="906086"/>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2250">
              <a:solidFill>
                <a:prstClr val="white"/>
              </a:solidFill>
              <a:latin typeface="Myriad Pro"/>
            </a:endParaRPr>
          </a:p>
        </p:txBody>
      </p:sp>
      <p:sp>
        <p:nvSpPr>
          <p:cNvPr id="22" name="Rectangle 21"/>
          <p:cNvSpPr/>
          <p:nvPr/>
        </p:nvSpPr>
        <p:spPr>
          <a:xfrm>
            <a:off x="2774134" y="1581611"/>
            <a:ext cx="1621463" cy="259228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33" name="Rectangle 5"/>
          <p:cNvSpPr txBox="1">
            <a:spLocks noChangeArrowheads="1"/>
          </p:cNvSpPr>
          <p:nvPr/>
        </p:nvSpPr>
        <p:spPr bwMode="gray">
          <a:xfrm>
            <a:off x="2746214" y="1085563"/>
            <a:ext cx="5806571" cy="450056"/>
          </a:xfrm>
          <a:prstGeom prst="rect">
            <a:avLst/>
          </a:prstGeom>
          <a:noFill/>
          <a:ln w="9525">
            <a:noFill/>
            <a:miter lim="800000"/>
            <a:headEnd/>
            <a:tailEnd/>
          </a:ln>
        </p:spPr>
        <p:txBody>
          <a:bodyPr lIns="0" rIns="0" anchor="ctr"/>
          <a:lstStyle/>
          <a:p>
            <a:r>
              <a:rPr lang="en-GB" b="1">
                <a:solidFill>
                  <a:prstClr val="black"/>
                </a:solidFill>
                <a:latin typeface="Myriad Pro"/>
              </a:rPr>
              <a:t>GETTING IT WRONG- THE CONSEQUENCES</a:t>
            </a:r>
            <a:endParaRPr lang="en-US" b="1">
              <a:solidFill>
                <a:prstClr val="black"/>
              </a:solidFill>
              <a:latin typeface="Myriad Pro"/>
            </a:endParaRPr>
          </a:p>
        </p:txBody>
      </p:sp>
      <p:sp>
        <p:nvSpPr>
          <p:cNvPr id="35" name="Rectangle 34"/>
          <p:cNvSpPr/>
          <p:nvPr/>
        </p:nvSpPr>
        <p:spPr>
          <a:xfrm>
            <a:off x="2667000" y="4373212"/>
            <a:ext cx="6858000" cy="646331"/>
          </a:xfrm>
          <a:prstGeom prst="rect">
            <a:avLst/>
          </a:prstGeom>
        </p:spPr>
        <p:txBody>
          <a:bodyPr wrap="square">
            <a:spAutoFit/>
          </a:bodyPr>
          <a:lstStyle/>
          <a:p>
            <a:pPr algn="ctr"/>
            <a:r>
              <a:rPr lang="en-GB">
                <a:solidFill>
                  <a:prstClr val="white"/>
                </a:solidFill>
                <a:latin typeface="Myriad Pro"/>
              </a:rPr>
              <a:t>There can be severe consequences if consideration is not given to equality and diversity within the workplace</a:t>
            </a:r>
            <a:endParaRPr lang="en-US">
              <a:solidFill>
                <a:prstClr val="white"/>
              </a:solidFill>
              <a:latin typeface="Myriad Pro"/>
            </a:endParaRPr>
          </a:p>
        </p:txBody>
      </p:sp>
      <p:sp>
        <p:nvSpPr>
          <p:cNvPr id="44" name="TextBox 43"/>
          <p:cNvSpPr txBox="1"/>
          <p:nvPr/>
        </p:nvSpPr>
        <p:spPr>
          <a:xfrm>
            <a:off x="4595802" y="3269501"/>
            <a:ext cx="1285884" cy="553998"/>
          </a:xfrm>
          <a:prstGeom prst="rect">
            <a:avLst/>
          </a:prstGeom>
          <a:noFill/>
        </p:spPr>
        <p:txBody>
          <a:bodyPr wrap="square" rtlCol="0">
            <a:spAutoFit/>
          </a:bodyPr>
          <a:lstStyle/>
          <a:p>
            <a:pPr algn="ctr"/>
            <a:r>
              <a:rPr lang="en-GB" sz="1500">
                <a:solidFill>
                  <a:prstClr val="white"/>
                </a:solidFill>
                <a:latin typeface="Myriad Pro"/>
              </a:rPr>
              <a:t>Grievance</a:t>
            </a:r>
          </a:p>
          <a:p>
            <a:pPr algn="ctr"/>
            <a:r>
              <a:rPr lang="en-GB" sz="1500">
                <a:solidFill>
                  <a:prstClr val="white"/>
                </a:solidFill>
                <a:latin typeface="Myriad Pro"/>
              </a:rPr>
              <a:t>Proceedings</a:t>
            </a:r>
            <a:endParaRPr lang="en-US" sz="1500">
              <a:solidFill>
                <a:prstClr val="white"/>
              </a:solidFill>
              <a:latin typeface="Myriad Pro"/>
            </a:endParaRPr>
          </a:p>
        </p:txBody>
      </p:sp>
      <p:sp>
        <p:nvSpPr>
          <p:cNvPr id="45" name="TextBox 44"/>
          <p:cNvSpPr txBox="1"/>
          <p:nvPr/>
        </p:nvSpPr>
        <p:spPr>
          <a:xfrm>
            <a:off x="2881291" y="3269504"/>
            <a:ext cx="1393041" cy="646331"/>
          </a:xfrm>
          <a:prstGeom prst="rect">
            <a:avLst/>
          </a:prstGeom>
          <a:noFill/>
        </p:spPr>
        <p:txBody>
          <a:bodyPr wrap="square" rtlCol="0">
            <a:spAutoFit/>
          </a:bodyPr>
          <a:lstStyle/>
          <a:p>
            <a:pPr algn="ctr"/>
            <a:r>
              <a:rPr lang="en-GB">
                <a:solidFill>
                  <a:prstClr val="white"/>
                </a:solidFill>
                <a:latin typeface="Myriad Pro"/>
              </a:rPr>
              <a:t>Brand and</a:t>
            </a:r>
          </a:p>
          <a:p>
            <a:pPr algn="ctr"/>
            <a:r>
              <a:rPr lang="en-GB">
                <a:solidFill>
                  <a:prstClr val="white"/>
                </a:solidFill>
                <a:latin typeface="Myriad Pro"/>
              </a:rPr>
              <a:t>Reputation </a:t>
            </a:r>
            <a:endParaRPr lang="en-US">
              <a:solidFill>
                <a:prstClr val="white"/>
              </a:solidFill>
              <a:latin typeface="Myriad Pro"/>
            </a:endParaRPr>
          </a:p>
        </p:txBody>
      </p:sp>
      <p:sp>
        <p:nvSpPr>
          <p:cNvPr id="46" name="TextBox 45"/>
          <p:cNvSpPr txBox="1"/>
          <p:nvPr/>
        </p:nvSpPr>
        <p:spPr>
          <a:xfrm>
            <a:off x="7864092" y="3269501"/>
            <a:ext cx="1393041" cy="553998"/>
          </a:xfrm>
          <a:prstGeom prst="rect">
            <a:avLst/>
          </a:prstGeom>
          <a:noFill/>
        </p:spPr>
        <p:txBody>
          <a:bodyPr wrap="square" rtlCol="0">
            <a:spAutoFit/>
          </a:bodyPr>
          <a:lstStyle/>
          <a:p>
            <a:pPr algn="ctr"/>
            <a:r>
              <a:rPr lang="en-GB" sz="1500">
                <a:solidFill>
                  <a:prstClr val="white"/>
                </a:solidFill>
                <a:latin typeface="Myriad Pro"/>
              </a:rPr>
              <a:t>Uncapped </a:t>
            </a:r>
          </a:p>
          <a:p>
            <a:pPr algn="ctr"/>
            <a:r>
              <a:rPr lang="en-GB" sz="1500">
                <a:solidFill>
                  <a:prstClr val="white"/>
                </a:solidFill>
                <a:latin typeface="Myriad Pro"/>
              </a:rPr>
              <a:t>Fines</a:t>
            </a:r>
            <a:endParaRPr lang="en-US" sz="1500">
              <a:solidFill>
                <a:prstClr val="white"/>
              </a:solidFill>
              <a:latin typeface="Myriad Pro"/>
            </a:endParaRPr>
          </a:p>
        </p:txBody>
      </p:sp>
      <p:sp>
        <p:nvSpPr>
          <p:cNvPr id="47" name="TextBox 46"/>
          <p:cNvSpPr txBox="1"/>
          <p:nvPr/>
        </p:nvSpPr>
        <p:spPr>
          <a:xfrm>
            <a:off x="6096001" y="3215925"/>
            <a:ext cx="1607355" cy="646331"/>
          </a:xfrm>
          <a:prstGeom prst="rect">
            <a:avLst/>
          </a:prstGeom>
          <a:noFill/>
        </p:spPr>
        <p:txBody>
          <a:bodyPr wrap="square" rtlCol="0">
            <a:spAutoFit/>
          </a:bodyPr>
          <a:lstStyle/>
          <a:p>
            <a:pPr algn="ctr"/>
            <a:r>
              <a:rPr lang="en-GB">
                <a:solidFill>
                  <a:prstClr val="white"/>
                </a:solidFill>
                <a:latin typeface="Myriad Pro"/>
              </a:rPr>
              <a:t>Employment Tribunals</a:t>
            </a:r>
            <a:endParaRPr lang="en-US">
              <a:solidFill>
                <a:prstClr val="white"/>
              </a:solidFill>
              <a:latin typeface="Myriad Pro"/>
            </a:endParaRPr>
          </a:p>
        </p:txBody>
      </p:sp>
      <p:pic>
        <p:nvPicPr>
          <p:cNvPr id="25" name="Picture 24" descr="Grievance.jpg"/>
          <p:cNvPicPr>
            <a:picLocks noChangeAspect="1"/>
          </p:cNvPicPr>
          <p:nvPr/>
        </p:nvPicPr>
        <p:blipFill>
          <a:blip r:embed="rId3"/>
          <a:stretch>
            <a:fillRect/>
          </a:stretch>
        </p:blipFill>
        <p:spPr>
          <a:xfrm>
            <a:off x="4542224" y="1608568"/>
            <a:ext cx="1428750" cy="1428750"/>
          </a:xfrm>
          <a:prstGeom prst="ellipse">
            <a:avLst/>
          </a:prstGeom>
          <a:ln>
            <a:noFill/>
          </a:ln>
          <a:effectLst>
            <a:softEdge rad="112500"/>
          </a:effectLst>
        </p:spPr>
      </p:pic>
      <p:sp>
        <p:nvSpPr>
          <p:cNvPr id="27" name="Rectangle 26"/>
          <p:cNvSpPr/>
          <p:nvPr/>
        </p:nvSpPr>
        <p:spPr>
          <a:xfrm>
            <a:off x="2827712" y="1715725"/>
            <a:ext cx="1500198" cy="12858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pic>
        <p:nvPicPr>
          <p:cNvPr id="26" name="Picture 2" descr="http://www.cleanreputations.com/blog/wp-content/uploads/2010/12/brand-reputation-management.jpg"/>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2827711" y="1769304"/>
            <a:ext cx="1446620" cy="1242843"/>
          </a:xfrm>
          <a:prstGeom prst="rect">
            <a:avLst/>
          </a:prstGeom>
          <a:noFill/>
        </p:spPr>
      </p:pic>
      <p:pic>
        <p:nvPicPr>
          <p:cNvPr id="29" name="Picture 2" descr="http://www.pinknews.co.uk/images/tribunalsservice.jpg"/>
          <p:cNvPicPr>
            <a:picLocks noChangeAspect="1" noChangeArrowheads="1"/>
          </p:cNvPicPr>
          <p:nvPr/>
        </p:nvPicPr>
        <p:blipFill>
          <a:blip r:embed="rId5"/>
          <a:srcRect t="3675" b="8130"/>
          <a:stretch>
            <a:fillRect/>
          </a:stretch>
        </p:blipFill>
        <p:spPr bwMode="auto">
          <a:xfrm>
            <a:off x="6149579" y="1715725"/>
            <a:ext cx="1500198" cy="1285884"/>
          </a:xfrm>
          <a:prstGeom prst="rect">
            <a:avLst/>
          </a:prstGeom>
          <a:noFill/>
          <a:ln>
            <a:solidFill>
              <a:schemeClr val="accent1">
                <a:lumMod val="75000"/>
              </a:schemeClr>
            </a:solidFill>
          </a:ln>
        </p:spPr>
      </p:pic>
      <p:pic>
        <p:nvPicPr>
          <p:cNvPr id="30" name="Picture 29" descr="pound_sign_2__large.png"/>
          <p:cNvPicPr>
            <a:picLocks noChangeAspect="1"/>
          </p:cNvPicPr>
          <p:nvPr/>
        </p:nvPicPr>
        <p:blipFill>
          <a:blip r:embed="rId6">
            <a:clrChange>
              <a:clrFrom>
                <a:srgbClr val="FFFFFF"/>
              </a:clrFrom>
              <a:clrTo>
                <a:srgbClr val="FFFFFF">
                  <a:alpha val="0"/>
                </a:srgbClr>
              </a:clrTo>
            </a:clrChange>
          </a:blip>
          <a:srcRect b="7632"/>
          <a:stretch>
            <a:fillRect/>
          </a:stretch>
        </p:blipFill>
        <p:spPr>
          <a:xfrm>
            <a:off x="7848436" y="1704767"/>
            <a:ext cx="1408697" cy="1243265"/>
          </a:xfrm>
          <a:prstGeom prst="rect">
            <a:avLst/>
          </a:prstGeom>
        </p:spPr>
      </p:pic>
    </p:spTree>
    <p:extLst>
      <p:ext uri="{BB962C8B-B14F-4D97-AF65-F5344CB8AC3E}">
        <p14:creationId xmlns:p14="http://schemas.microsoft.com/office/powerpoint/2010/main" val="12228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ppt_x"/>
                                          </p:val>
                                        </p:tav>
                                        <p:tav tm="100000">
                                          <p:val>
                                            <p:strVal val="#ppt_x"/>
                                          </p:val>
                                        </p:tav>
                                      </p:tavLst>
                                    </p:anim>
                                    <p:anim calcmode="lin" valueType="num">
                                      <p:cBhvr additive="base">
                                        <p:cTn id="16" dur="500" fill="hold"/>
                                        <p:tgtEl>
                                          <p:spTgt spid="2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additive="base">
                                        <p:cTn id="19" dur="500" fill="hold"/>
                                        <p:tgtEl>
                                          <p:spTgt spid="45"/>
                                        </p:tgtEl>
                                        <p:attrNameLst>
                                          <p:attrName>ppt_x</p:attrName>
                                        </p:attrNameLst>
                                      </p:cBhvr>
                                      <p:tavLst>
                                        <p:tav tm="0">
                                          <p:val>
                                            <p:strVal val="#ppt_x"/>
                                          </p:val>
                                        </p:tav>
                                        <p:tav tm="100000">
                                          <p:val>
                                            <p:strVal val="#ppt_x"/>
                                          </p:val>
                                        </p:tav>
                                      </p:tavLst>
                                    </p:anim>
                                    <p:anim calcmode="lin" valueType="num">
                                      <p:cBhvr additive="base">
                                        <p:cTn id="20"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additive="base">
                                        <p:cTn id="29" dur="500" fill="hold"/>
                                        <p:tgtEl>
                                          <p:spTgt spid="25"/>
                                        </p:tgtEl>
                                        <p:attrNameLst>
                                          <p:attrName>ppt_x</p:attrName>
                                        </p:attrNameLst>
                                      </p:cBhvr>
                                      <p:tavLst>
                                        <p:tav tm="0">
                                          <p:val>
                                            <p:strVal val="#ppt_x"/>
                                          </p:val>
                                        </p:tav>
                                        <p:tav tm="100000">
                                          <p:val>
                                            <p:strVal val="#ppt_x"/>
                                          </p:val>
                                        </p:tav>
                                      </p:tavLst>
                                    </p:anim>
                                    <p:anim calcmode="lin" valueType="num">
                                      <p:cBhvr additive="base">
                                        <p:cTn id="30" dur="500" fill="hold"/>
                                        <p:tgtEl>
                                          <p:spTgt spid="2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anim calcmode="lin" valueType="num">
                                      <p:cBhvr additive="base">
                                        <p:cTn id="33" dur="500" fill="hold"/>
                                        <p:tgtEl>
                                          <p:spTgt spid="39"/>
                                        </p:tgtEl>
                                        <p:attrNameLst>
                                          <p:attrName>ppt_x</p:attrName>
                                        </p:attrNameLst>
                                      </p:cBhvr>
                                      <p:tavLst>
                                        <p:tav tm="0">
                                          <p:val>
                                            <p:strVal val="#ppt_x"/>
                                          </p:val>
                                        </p:tav>
                                        <p:tav tm="100000">
                                          <p:val>
                                            <p:strVal val="#ppt_x"/>
                                          </p:val>
                                        </p:tav>
                                      </p:tavLst>
                                    </p:anim>
                                    <p:anim calcmode="lin" valueType="num">
                                      <p:cBhvr additive="base">
                                        <p:cTn id="34" dur="500" fill="hold"/>
                                        <p:tgtEl>
                                          <p:spTgt spid="3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4"/>
                                        </p:tgtEl>
                                        <p:attrNameLst>
                                          <p:attrName>style.visibility</p:attrName>
                                        </p:attrNameLst>
                                      </p:cBhvr>
                                      <p:to>
                                        <p:strVal val="visible"/>
                                      </p:to>
                                    </p:set>
                                    <p:anim calcmode="lin" valueType="num">
                                      <p:cBhvr additive="base">
                                        <p:cTn id="37" dur="500" fill="hold"/>
                                        <p:tgtEl>
                                          <p:spTgt spid="44"/>
                                        </p:tgtEl>
                                        <p:attrNameLst>
                                          <p:attrName>ppt_x</p:attrName>
                                        </p:attrNameLst>
                                      </p:cBhvr>
                                      <p:tavLst>
                                        <p:tav tm="0">
                                          <p:val>
                                            <p:strVal val="#ppt_x"/>
                                          </p:val>
                                        </p:tav>
                                        <p:tav tm="100000">
                                          <p:val>
                                            <p:strVal val="#ppt_x"/>
                                          </p:val>
                                        </p:tav>
                                      </p:tavLst>
                                    </p:anim>
                                    <p:anim calcmode="lin" valueType="num">
                                      <p:cBhvr additive="base">
                                        <p:cTn id="3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anim calcmode="lin" valueType="num">
                                      <p:cBhvr additive="base">
                                        <p:cTn id="51" dur="500" fill="hold"/>
                                        <p:tgtEl>
                                          <p:spTgt spid="47"/>
                                        </p:tgtEl>
                                        <p:attrNameLst>
                                          <p:attrName>ppt_x</p:attrName>
                                        </p:attrNameLst>
                                      </p:cBhvr>
                                      <p:tavLst>
                                        <p:tav tm="0">
                                          <p:val>
                                            <p:strVal val="#ppt_x"/>
                                          </p:val>
                                        </p:tav>
                                        <p:tav tm="100000">
                                          <p:val>
                                            <p:strVal val="#ppt_x"/>
                                          </p:val>
                                        </p:tav>
                                      </p:tavLst>
                                    </p:anim>
                                    <p:anim calcmode="lin" valueType="num">
                                      <p:cBhvr additive="base">
                                        <p:cTn id="52"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ppt_x"/>
                                          </p:val>
                                        </p:tav>
                                        <p:tav tm="100000">
                                          <p:val>
                                            <p:strVal val="#ppt_x"/>
                                          </p:val>
                                        </p:tav>
                                      </p:tavLst>
                                    </p:anim>
                                    <p:anim calcmode="lin" valueType="num">
                                      <p:cBhvr additive="base">
                                        <p:cTn id="58" dur="500" fill="hold"/>
                                        <p:tgtEl>
                                          <p:spTgt spid="36"/>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0"/>
                                        </p:tgtEl>
                                        <p:attrNameLst>
                                          <p:attrName>style.visibility</p:attrName>
                                        </p:attrNameLst>
                                      </p:cBhvr>
                                      <p:to>
                                        <p:strVal val="visible"/>
                                      </p:to>
                                    </p:set>
                                    <p:anim calcmode="lin" valueType="num">
                                      <p:cBhvr additive="base">
                                        <p:cTn id="61" dur="500" fill="hold"/>
                                        <p:tgtEl>
                                          <p:spTgt spid="30"/>
                                        </p:tgtEl>
                                        <p:attrNameLst>
                                          <p:attrName>ppt_x</p:attrName>
                                        </p:attrNameLst>
                                      </p:cBhvr>
                                      <p:tavLst>
                                        <p:tav tm="0">
                                          <p:val>
                                            <p:strVal val="#ppt_x"/>
                                          </p:val>
                                        </p:tav>
                                        <p:tav tm="100000">
                                          <p:val>
                                            <p:strVal val="#ppt_x"/>
                                          </p:val>
                                        </p:tav>
                                      </p:tavLst>
                                    </p:anim>
                                    <p:anim calcmode="lin" valueType="num">
                                      <p:cBhvr additive="base">
                                        <p:cTn id="62" dur="500" fill="hold"/>
                                        <p:tgtEl>
                                          <p:spTgt spid="30"/>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 calcmode="lin" valueType="num">
                                      <p:cBhvr additive="base">
                                        <p:cTn id="69" dur="500" fill="hold"/>
                                        <p:tgtEl>
                                          <p:spTgt spid="46"/>
                                        </p:tgtEl>
                                        <p:attrNameLst>
                                          <p:attrName>ppt_x</p:attrName>
                                        </p:attrNameLst>
                                      </p:cBhvr>
                                      <p:tavLst>
                                        <p:tav tm="0">
                                          <p:val>
                                            <p:strVal val="#ppt_x"/>
                                          </p:val>
                                        </p:tav>
                                        <p:tav tm="100000">
                                          <p:val>
                                            <p:strVal val="#ppt_x"/>
                                          </p:val>
                                        </p:tav>
                                      </p:tavLst>
                                    </p:anim>
                                    <p:anim calcmode="lin" valueType="num">
                                      <p:cBhvr additive="base">
                                        <p:cTn id="7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44" grpId="0"/>
      <p:bldP spid="45" grpId="0"/>
      <p:bldP spid="46" grpId="0"/>
      <p:bldP spid="47" grpId="0"/>
      <p:bldP spid="2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F41A-2D49-BA4A-A7E5-D21DC5F7B8D2}"/>
              </a:ext>
            </a:extLst>
          </p:cNvPr>
          <p:cNvSpPr>
            <a:spLocks noGrp="1"/>
          </p:cNvSpPr>
          <p:nvPr>
            <p:ph type="title"/>
          </p:nvPr>
        </p:nvSpPr>
        <p:spPr/>
        <p:txBody>
          <a:bodyPr/>
          <a:lstStyle/>
          <a:p>
            <a:r>
              <a:rPr lang="en-US"/>
              <a:t>Discrimination can: </a:t>
            </a:r>
          </a:p>
        </p:txBody>
      </p:sp>
      <p:sp>
        <p:nvSpPr>
          <p:cNvPr id="3" name="Content Placeholder 2">
            <a:extLst>
              <a:ext uri="{FF2B5EF4-FFF2-40B4-BE49-F238E27FC236}">
                <a16:creationId xmlns:a16="http://schemas.microsoft.com/office/drawing/2014/main" id="{E7A986BE-C8EC-674A-BAD0-16F01860576E}"/>
              </a:ext>
            </a:extLst>
          </p:cNvPr>
          <p:cNvSpPr>
            <a:spLocks noGrp="1"/>
          </p:cNvSpPr>
          <p:nvPr>
            <p:ph idx="1"/>
          </p:nvPr>
        </p:nvSpPr>
        <p:spPr/>
        <p:txBody>
          <a:bodyPr>
            <a:normAutofit fontScale="25000" lnSpcReduction="20000"/>
          </a:bodyPr>
          <a:lstStyle/>
          <a:p>
            <a:pPr marL="0" indent="0">
              <a:buNone/>
            </a:pPr>
            <a:r>
              <a:rPr lang="en-GB"/>
              <a:t>:</a:t>
            </a:r>
            <a:endParaRPr lang="en-GB" sz="3600"/>
          </a:p>
          <a:p>
            <a:r>
              <a:rPr lang="en-GB" sz="9600"/>
              <a:t>Impact an individual’s wellbeing, performance at work and intention to stay.</a:t>
            </a:r>
          </a:p>
          <a:p>
            <a:r>
              <a:rPr lang="en-GB" sz="9600"/>
              <a:t>Adversely affect employment opportunities.</a:t>
            </a:r>
          </a:p>
          <a:p>
            <a:r>
              <a:rPr lang="en-GB" sz="9600"/>
              <a:t>Result in failure to recognise skills-based abilities, potential and experience.</a:t>
            </a:r>
          </a:p>
          <a:p>
            <a:r>
              <a:rPr lang="en-GB" sz="9600"/>
              <a:t>Result in significant legal costs, compensation and settlements paid to avoid defending expensive discrimination claims.</a:t>
            </a:r>
          </a:p>
          <a:p>
            <a:pPr marL="0" indent="0">
              <a:buNone/>
            </a:pPr>
            <a:endParaRPr lang="en-GB" sz="9600"/>
          </a:p>
          <a:p>
            <a:pPr marL="0" indent="0">
              <a:buNone/>
            </a:pPr>
            <a:r>
              <a:rPr lang="en-GB" sz="9600"/>
              <a:t>‘Neurodiversity’ is a growing area of workplace inclusion. It refers to the natural range of differences in human brain function. Among employers, it is used to describe alternative thinking styles including dyslexia, autism and ADHD. </a:t>
            </a:r>
          </a:p>
          <a:p>
            <a:endParaRPr lang="en-US"/>
          </a:p>
        </p:txBody>
      </p:sp>
    </p:spTree>
    <p:extLst>
      <p:ext uri="{BB962C8B-B14F-4D97-AF65-F5344CB8AC3E}">
        <p14:creationId xmlns:p14="http://schemas.microsoft.com/office/powerpoint/2010/main" val="14497058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05689-2F85-182B-A93D-EF8D2E8FA68F}"/>
              </a:ext>
            </a:extLst>
          </p:cNvPr>
          <p:cNvSpPr>
            <a:spLocks noGrp="1"/>
          </p:cNvSpPr>
          <p:nvPr>
            <p:ph type="title"/>
          </p:nvPr>
        </p:nvSpPr>
        <p:spPr/>
        <p:txBody>
          <a:bodyPr/>
          <a:lstStyle/>
          <a:p>
            <a:r>
              <a:rPr lang="en-US"/>
              <a:t>ACAS</a:t>
            </a:r>
          </a:p>
        </p:txBody>
      </p:sp>
      <p:sp>
        <p:nvSpPr>
          <p:cNvPr id="3" name="Content Placeholder 2">
            <a:extLst>
              <a:ext uri="{FF2B5EF4-FFF2-40B4-BE49-F238E27FC236}">
                <a16:creationId xmlns:a16="http://schemas.microsoft.com/office/drawing/2014/main" id="{AD099C36-B4B0-7E9A-D480-B41CED083010}"/>
              </a:ext>
            </a:extLst>
          </p:cNvPr>
          <p:cNvSpPr>
            <a:spLocks noGrp="1"/>
          </p:cNvSpPr>
          <p:nvPr>
            <p:ph idx="1"/>
          </p:nvPr>
        </p:nvSpPr>
        <p:spPr/>
        <p:txBody>
          <a:bodyPr>
            <a:normAutofit fontScale="85000" lnSpcReduction="20000"/>
          </a:bodyPr>
          <a:lstStyle/>
          <a:p>
            <a:r>
              <a:rPr lang="en-US" dirty="0"/>
              <a:t>Codes of practice can help to provide guidance on how to act in specific situation to ensure fairness. </a:t>
            </a:r>
          </a:p>
          <a:p>
            <a:r>
              <a:rPr lang="en-US" dirty="0"/>
              <a:t>The Advisory, Conciliation and Arbitration Service (ACAS) has the power to write statutory codes of practice that cover:</a:t>
            </a:r>
          </a:p>
          <a:p>
            <a:pPr>
              <a:buFont typeface="Wingdings" pitchFamily="2" charset="2"/>
              <a:buChar char="Ø"/>
            </a:pPr>
            <a:r>
              <a:rPr lang="en-US" dirty="0"/>
              <a:t>Disciplinary and grievance procedures;</a:t>
            </a:r>
          </a:p>
          <a:p>
            <a:pPr>
              <a:buFont typeface="Wingdings" pitchFamily="2" charset="2"/>
              <a:buChar char="Ø"/>
            </a:pPr>
            <a:r>
              <a:rPr lang="en-US" dirty="0"/>
              <a:t>Disclosure of information to trade unions for collective bargaining purposes</a:t>
            </a:r>
          </a:p>
          <a:p>
            <a:pPr>
              <a:buFont typeface="Wingdings" pitchFamily="2" charset="2"/>
              <a:buChar char="Ø"/>
            </a:pPr>
            <a:r>
              <a:rPr lang="en-US" dirty="0"/>
              <a:t>Time off for trade union duties and activities;</a:t>
            </a:r>
          </a:p>
          <a:p>
            <a:pPr>
              <a:buFont typeface="Wingdings" pitchFamily="2" charset="2"/>
              <a:buChar char="Ø"/>
            </a:pPr>
            <a:r>
              <a:rPr lang="en-US" dirty="0"/>
              <a:t>Settlement agreements;</a:t>
            </a:r>
          </a:p>
          <a:p>
            <a:pPr>
              <a:buFont typeface="Wingdings" pitchFamily="2" charset="2"/>
              <a:buChar char="Ø"/>
            </a:pPr>
            <a:r>
              <a:rPr lang="en-US" dirty="0"/>
              <a:t>Handling in a reasonable manner requests to work flexibly. </a:t>
            </a:r>
          </a:p>
          <a:p>
            <a:endParaRPr lang="en-US" dirty="0"/>
          </a:p>
        </p:txBody>
      </p:sp>
    </p:spTree>
    <p:extLst>
      <p:ext uri="{BB962C8B-B14F-4D97-AF65-F5344CB8AC3E}">
        <p14:creationId xmlns:p14="http://schemas.microsoft.com/office/powerpoint/2010/main" val="14956735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74D7-8EFC-39A1-5010-1A828C23D540}"/>
              </a:ext>
            </a:extLst>
          </p:cNvPr>
          <p:cNvSpPr>
            <a:spLocks noGrp="1"/>
          </p:cNvSpPr>
          <p:nvPr>
            <p:ph type="title"/>
          </p:nvPr>
        </p:nvSpPr>
        <p:spPr/>
        <p:txBody>
          <a:bodyPr/>
          <a:lstStyle/>
          <a:p>
            <a:r>
              <a:rPr lang="en-GB" dirty="0"/>
              <a:t>Acting within legal boundaries</a:t>
            </a:r>
          </a:p>
        </p:txBody>
      </p:sp>
      <p:sp>
        <p:nvSpPr>
          <p:cNvPr id="3" name="Content Placeholder 2">
            <a:extLst>
              <a:ext uri="{FF2B5EF4-FFF2-40B4-BE49-F238E27FC236}">
                <a16:creationId xmlns:a16="http://schemas.microsoft.com/office/drawing/2014/main" id="{09FC583E-6E48-D0E7-C59F-05DD2EFBB22C}"/>
              </a:ext>
            </a:extLst>
          </p:cNvPr>
          <p:cNvSpPr>
            <a:spLocks noGrp="1"/>
          </p:cNvSpPr>
          <p:nvPr>
            <p:ph idx="1"/>
          </p:nvPr>
        </p:nvSpPr>
        <p:spPr/>
        <p:txBody>
          <a:bodyPr/>
          <a:lstStyle/>
          <a:p>
            <a:r>
              <a:rPr lang="en-GB" dirty="0"/>
              <a:t>Following fair processes</a:t>
            </a:r>
          </a:p>
          <a:p>
            <a:r>
              <a:rPr lang="en-GB" dirty="0"/>
              <a:t>Ensuring non-discriminatory practices</a:t>
            </a:r>
          </a:p>
          <a:p>
            <a:r>
              <a:rPr lang="en-GB" dirty="0"/>
              <a:t>Maintaining confidentiality</a:t>
            </a:r>
          </a:p>
          <a:p>
            <a:r>
              <a:rPr lang="en-GB" dirty="0"/>
              <a:t>Providing reasonable adjustments</a:t>
            </a:r>
          </a:p>
          <a:p>
            <a:r>
              <a:rPr lang="en-GB" dirty="0"/>
              <a:t>Scenario – A manager wants to dismiss someone immediately, what must HR do? </a:t>
            </a:r>
          </a:p>
        </p:txBody>
      </p:sp>
    </p:spTree>
    <p:extLst>
      <p:ext uri="{BB962C8B-B14F-4D97-AF65-F5344CB8AC3E}">
        <p14:creationId xmlns:p14="http://schemas.microsoft.com/office/powerpoint/2010/main" val="3872428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4406-7FAD-0E8C-7D63-97B0EEE9F031}"/>
              </a:ext>
            </a:extLst>
          </p:cNvPr>
          <p:cNvSpPr>
            <a:spLocks noGrp="1"/>
          </p:cNvSpPr>
          <p:nvPr>
            <p:ph type="title"/>
          </p:nvPr>
        </p:nvSpPr>
        <p:spPr/>
        <p:txBody>
          <a:bodyPr>
            <a:normAutofit/>
          </a:bodyPr>
          <a:lstStyle/>
          <a:p>
            <a:r>
              <a:rPr lang="en-GB" dirty="0"/>
              <a:t>Demonstrating compliance in daily practice</a:t>
            </a:r>
          </a:p>
        </p:txBody>
      </p:sp>
      <p:sp>
        <p:nvSpPr>
          <p:cNvPr id="3" name="Content Placeholder 2">
            <a:extLst>
              <a:ext uri="{FF2B5EF4-FFF2-40B4-BE49-F238E27FC236}">
                <a16:creationId xmlns:a16="http://schemas.microsoft.com/office/drawing/2014/main" id="{9A149423-BC22-BF03-3B15-B1C77EB31E1C}"/>
              </a:ext>
            </a:extLst>
          </p:cNvPr>
          <p:cNvSpPr>
            <a:spLocks noGrp="1"/>
          </p:cNvSpPr>
          <p:nvPr>
            <p:ph idx="1"/>
          </p:nvPr>
        </p:nvSpPr>
        <p:spPr/>
        <p:txBody>
          <a:bodyPr/>
          <a:lstStyle/>
          <a:p>
            <a:r>
              <a:rPr lang="en-GB" dirty="0"/>
              <a:t>Recruitment – use objective criteria, inclusive language, secure handling of candidate data</a:t>
            </a:r>
          </a:p>
          <a:p>
            <a:r>
              <a:rPr lang="en-GB" dirty="0"/>
              <a:t>Employee relations – fair disciplinary processes, confidentiality, consistency</a:t>
            </a:r>
          </a:p>
          <a:p>
            <a:r>
              <a:rPr lang="en-GB" dirty="0"/>
              <a:t>Reward and performance – pay equity, evidence-based ratings</a:t>
            </a:r>
          </a:p>
        </p:txBody>
      </p:sp>
    </p:spTree>
    <p:extLst>
      <p:ext uri="{BB962C8B-B14F-4D97-AF65-F5344CB8AC3E}">
        <p14:creationId xmlns:p14="http://schemas.microsoft.com/office/powerpoint/2010/main" val="39465202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F6D43-6C41-41B4-5537-7BFF971CFAF4}"/>
              </a:ext>
            </a:extLst>
          </p:cNvPr>
          <p:cNvSpPr>
            <a:spLocks noGrp="1"/>
          </p:cNvSpPr>
          <p:nvPr>
            <p:ph type="title"/>
          </p:nvPr>
        </p:nvSpPr>
        <p:spPr/>
        <p:txBody>
          <a:bodyPr/>
          <a:lstStyle/>
          <a:p>
            <a:r>
              <a:rPr lang="en-GB" dirty="0"/>
              <a:t>Data protection and confidentiality</a:t>
            </a:r>
          </a:p>
        </p:txBody>
      </p:sp>
      <p:sp>
        <p:nvSpPr>
          <p:cNvPr id="3" name="Content Placeholder 2">
            <a:extLst>
              <a:ext uri="{FF2B5EF4-FFF2-40B4-BE49-F238E27FC236}">
                <a16:creationId xmlns:a16="http://schemas.microsoft.com/office/drawing/2014/main" id="{CBB45D90-2BE8-5DB5-28B7-575C984EC6B1}"/>
              </a:ext>
            </a:extLst>
          </p:cNvPr>
          <p:cNvSpPr>
            <a:spLocks noGrp="1"/>
          </p:cNvSpPr>
          <p:nvPr>
            <p:ph idx="1"/>
          </p:nvPr>
        </p:nvSpPr>
        <p:spPr/>
        <p:txBody>
          <a:bodyPr/>
          <a:lstStyle/>
          <a:p>
            <a:r>
              <a:rPr lang="en-GB" dirty="0"/>
              <a:t>Only collect necessary data</a:t>
            </a:r>
          </a:p>
          <a:p>
            <a:r>
              <a:rPr lang="en-GB" dirty="0"/>
              <a:t>Store securely</a:t>
            </a:r>
          </a:p>
          <a:p>
            <a:r>
              <a:rPr lang="en-GB" dirty="0"/>
              <a:t>Limit access</a:t>
            </a:r>
          </a:p>
          <a:p>
            <a:r>
              <a:rPr lang="en-GB" dirty="0"/>
              <a:t>Be transparent about use</a:t>
            </a:r>
          </a:p>
          <a:p>
            <a:r>
              <a:rPr lang="en-GB" dirty="0"/>
              <a:t>Scenario – A colleague asks for employee medical details – what’s the correct response?</a:t>
            </a:r>
          </a:p>
        </p:txBody>
      </p:sp>
    </p:spTree>
    <p:extLst>
      <p:ext uri="{BB962C8B-B14F-4D97-AF65-F5344CB8AC3E}">
        <p14:creationId xmlns:p14="http://schemas.microsoft.com/office/powerpoint/2010/main" val="41236477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62BF1-9C30-C525-10DF-CA43266CAE7B}"/>
              </a:ext>
            </a:extLst>
          </p:cNvPr>
          <p:cNvSpPr>
            <a:spLocks noGrp="1"/>
          </p:cNvSpPr>
          <p:nvPr>
            <p:ph type="title"/>
          </p:nvPr>
        </p:nvSpPr>
        <p:spPr/>
        <p:txBody>
          <a:bodyPr/>
          <a:lstStyle/>
          <a:p>
            <a:r>
              <a:rPr lang="en-GB" dirty="0"/>
              <a:t>Consistency and accountability</a:t>
            </a:r>
          </a:p>
        </p:txBody>
      </p:sp>
      <p:sp>
        <p:nvSpPr>
          <p:cNvPr id="3" name="Content Placeholder 2">
            <a:extLst>
              <a:ext uri="{FF2B5EF4-FFF2-40B4-BE49-F238E27FC236}">
                <a16:creationId xmlns:a16="http://schemas.microsoft.com/office/drawing/2014/main" id="{D5EA0395-F21A-851E-4986-71362EB45F0D}"/>
              </a:ext>
            </a:extLst>
          </p:cNvPr>
          <p:cNvSpPr>
            <a:spLocks noGrp="1"/>
          </p:cNvSpPr>
          <p:nvPr>
            <p:ph idx="1"/>
          </p:nvPr>
        </p:nvSpPr>
        <p:spPr/>
        <p:txBody>
          <a:bodyPr/>
          <a:lstStyle/>
          <a:p>
            <a:r>
              <a:rPr lang="en-GB" dirty="0"/>
              <a:t>Staying up to date with law and policy</a:t>
            </a:r>
          </a:p>
          <a:p>
            <a:r>
              <a:rPr lang="en-GB" dirty="0"/>
              <a:t>Checking decisions against ethical principles</a:t>
            </a:r>
          </a:p>
          <a:p>
            <a:r>
              <a:rPr lang="en-GB" dirty="0"/>
              <a:t>Documenting reasoning</a:t>
            </a:r>
          </a:p>
          <a:p>
            <a:r>
              <a:rPr lang="en-GB" dirty="0"/>
              <a:t>Seeking advice when unsure</a:t>
            </a:r>
          </a:p>
          <a:p>
            <a:r>
              <a:rPr lang="en-GB" dirty="0"/>
              <a:t>How do you ensure your practice is consistent?</a:t>
            </a:r>
          </a:p>
        </p:txBody>
      </p:sp>
    </p:spTree>
    <p:extLst>
      <p:ext uri="{BB962C8B-B14F-4D97-AF65-F5344CB8AC3E}">
        <p14:creationId xmlns:p14="http://schemas.microsoft.com/office/powerpoint/2010/main" val="41630284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0EB29-06B0-23AF-E20E-149D8D7031C4}"/>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34031540-AA64-F4C6-8789-3C64522FA6FA}"/>
              </a:ext>
            </a:extLst>
          </p:cNvPr>
          <p:cNvSpPr>
            <a:spLocks noGrp="1"/>
          </p:cNvSpPr>
          <p:nvPr>
            <p:ph idx="1"/>
          </p:nvPr>
        </p:nvSpPr>
        <p:spPr/>
        <p:txBody>
          <a:bodyPr/>
          <a:lstStyle/>
          <a:p>
            <a:r>
              <a:rPr lang="en-GB" dirty="0"/>
              <a:t>Consider the legislation we have highlighted today and discuss ways in which you have previously complied with relevant regulation and law within the workplace.</a:t>
            </a:r>
          </a:p>
        </p:txBody>
      </p:sp>
    </p:spTree>
    <p:extLst>
      <p:ext uri="{BB962C8B-B14F-4D97-AF65-F5344CB8AC3E}">
        <p14:creationId xmlns:p14="http://schemas.microsoft.com/office/powerpoint/2010/main" val="40073451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38CD8-3F26-0743-5DA9-36589B38C01A}"/>
              </a:ext>
            </a:extLst>
          </p:cNvPr>
          <p:cNvSpPr>
            <a:spLocks noGrp="1"/>
          </p:cNvSpPr>
          <p:nvPr>
            <p:ph type="title"/>
          </p:nvPr>
        </p:nvSpPr>
        <p:spPr>
          <a:xfrm>
            <a:off x="609600" y="274638"/>
            <a:ext cx="10972800" cy="1143000"/>
          </a:xfrm>
        </p:spPr>
        <p:txBody>
          <a:bodyPr anchor="ctr">
            <a:normAutofit/>
          </a:bodyPr>
          <a:lstStyle/>
          <a:p>
            <a:r>
              <a:rPr lang="en-GB"/>
              <a:t>Recap quiz</a:t>
            </a:r>
          </a:p>
        </p:txBody>
      </p:sp>
      <p:pic>
        <p:nvPicPr>
          <p:cNvPr id="4" name="Picture 3">
            <a:extLst>
              <a:ext uri="{FF2B5EF4-FFF2-40B4-BE49-F238E27FC236}">
                <a16:creationId xmlns:a16="http://schemas.microsoft.com/office/drawing/2014/main" id="{0F8A6838-09A7-ED60-59C8-4B48D1DBA8A0}"/>
              </a:ext>
            </a:extLst>
          </p:cNvPr>
          <p:cNvPicPr>
            <a:picLocks noChangeAspect="1"/>
          </p:cNvPicPr>
          <p:nvPr/>
        </p:nvPicPr>
        <p:blipFill>
          <a:blip r:embed="rId3"/>
          <a:stretch>
            <a:fillRect/>
          </a:stretch>
        </p:blipFill>
        <p:spPr>
          <a:xfrm>
            <a:off x="4495800" y="1266825"/>
            <a:ext cx="3200400" cy="4324350"/>
          </a:xfrm>
          <a:prstGeom prst="rect">
            <a:avLst/>
          </a:prstGeom>
        </p:spPr>
      </p:pic>
    </p:spTree>
    <p:extLst>
      <p:ext uri="{BB962C8B-B14F-4D97-AF65-F5344CB8AC3E}">
        <p14:creationId xmlns:p14="http://schemas.microsoft.com/office/powerpoint/2010/main" val="5577992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5F17E-6607-84C0-17D2-049480E98E6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5624C5F-402A-F0F3-FD6B-FF4C1224D285}"/>
              </a:ext>
            </a:extLst>
          </p:cNvPr>
          <p:cNvSpPr>
            <a:spLocks noGrp="1"/>
          </p:cNvSpPr>
          <p:nvPr>
            <p:ph idx="1"/>
          </p:nvPr>
        </p:nvSpPr>
        <p:spPr/>
        <p:txBody>
          <a:bodyPr/>
          <a:lstStyle/>
          <a:p>
            <a:r>
              <a:rPr lang="en-GB" dirty="0"/>
              <a:t>Ethics and values guide behaviour</a:t>
            </a:r>
          </a:p>
          <a:p>
            <a:r>
              <a:rPr lang="en-GB" dirty="0"/>
              <a:t>Professional codes support integrity</a:t>
            </a:r>
          </a:p>
          <a:p>
            <a:r>
              <a:rPr lang="en-GB" dirty="0"/>
              <a:t>Legal compliance is essential and ongoing</a:t>
            </a:r>
          </a:p>
          <a:p>
            <a:r>
              <a:rPr lang="en-GB" dirty="0"/>
              <a:t>People professionals must model ethical practice</a:t>
            </a:r>
          </a:p>
          <a:p>
            <a:r>
              <a:rPr lang="en-GB" dirty="0"/>
              <a:t>Consistency builds trust and credibility</a:t>
            </a:r>
          </a:p>
        </p:txBody>
      </p:sp>
    </p:spTree>
    <p:extLst>
      <p:ext uri="{BB962C8B-B14F-4D97-AF65-F5344CB8AC3E}">
        <p14:creationId xmlns:p14="http://schemas.microsoft.com/office/powerpoint/2010/main" val="30621633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0F2C-7A69-9412-2484-F2774A620166}"/>
              </a:ext>
            </a:extLst>
          </p:cNvPr>
          <p:cNvSpPr>
            <a:spLocks noGrp="1"/>
          </p:cNvSpPr>
          <p:nvPr>
            <p:ph type="title"/>
          </p:nvPr>
        </p:nvSpPr>
        <p:spPr/>
        <p:txBody>
          <a:bodyPr/>
          <a:lstStyle/>
          <a:p>
            <a:r>
              <a:rPr lang="en-GB" dirty="0"/>
              <a:t>CPD log</a:t>
            </a:r>
          </a:p>
        </p:txBody>
      </p:sp>
      <p:sp>
        <p:nvSpPr>
          <p:cNvPr id="3" name="Content Placeholder 2">
            <a:extLst>
              <a:ext uri="{FF2B5EF4-FFF2-40B4-BE49-F238E27FC236}">
                <a16:creationId xmlns:a16="http://schemas.microsoft.com/office/drawing/2014/main" id="{D64D069B-56ED-FDED-0F0F-B6D2148873E7}"/>
              </a:ext>
            </a:extLst>
          </p:cNvPr>
          <p:cNvSpPr>
            <a:spLocks noGrp="1"/>
          </p:cNvSpPr>
          <p:nvPr>
            <p:ph idx="1"/>
          </p:nvPr>
        </p:nvSpPr>
        <p:spPr/>
        <p:txBody>
          <a:bodyPr>
            <a:normAutofit fontScale="77500" lnSpcReduction="20000"/>
          </a:bodyPr>
          <a:lstStyle/>
          <a:p>
            <a:r>
              <a:rPr lang="en-GB" dirty="0">
                <a:hlinkClick r:id="rId2"/>
              </a:rPr>
              <a:t>https://shop.cipd.org/catalog?pagename=Learning-Hub#gref</a:t>
            </a:r>
            <a:r>
              <a:rPr lang="en-GB" dirty="0"/>
              <a:t> </a:t>
            </a:r>
          </a:p>
          <a:p>
            <a:pPr marL="0" indent="0">
              <a:buNone/>
            </a:pPr>
            <a:r>
              <a:rPr lang="en-GB" b="1" dirty="0"/>
              <a:t>1. What is the learning experience you're reflecting on? (</a:t>
            </a:r>
            <a:r>
              <a:rPr lang="en-GB" b="1" dirty="0" err="1"/>
              <a:t>eg</a:t>
            </a:r>
            <a:r>
              <a:rPr lang="en-GB" b="1" dirty="0"/>
              <a:t>, researching a topic, work you've recently done, an event you attended, a podcast you've listened to)</a:t>
            </a:r>
          </a:p>
          <a:p>
            <a:pPr marL="0" indent="0">
              <a:buNone/>
            </a:pPr>
            <a:r>
              <a:rPr lang="en-GB" b="1" dirty="0"/>
              <a:t>2. What did you learn from this experience? (suggest 180-220 words)</a:t>
            </a:r>
          </a:p>
          <a:p>
            <a:pPr marL="0" indent="0">
              <a:buNone/>
            </a:pPr>
            <a:r>
              <a:rPr lang="en-GB" b="1" dirty="0"/>
              <a:t>3. How does this change the way you'll work in the future? (Suggest 180-220 words)</a:t>
            </a:r>
          </a:p>
          <a:p>
            <a:pPr marL="0" indent="0">
              <a:buNone/>
            </a:pPr>
            <a:r>
              <a:rPr lang="en-GB" b="1" dirty="0"/>
              <a:t>4. What else have you done - or what will you do - for this learning experience to have a wider positive impact (</a:t>
            </a:r>
            <a:r>
              <a:rPr lang="en-GB" b="1" dirty="0" err="1"/>
              <a:t>eg</a:t>
            </a:r>
            <a:r>
              <a:rPr lang="en-GB" b="1" dirty="0"/>
              <a:t>, on others, your organisation, the profession, society)? (Suggest 100-150 words)</a:t>
            </a:r>
            <a:endParaRPr lang="en-GB" dirty="0"/>
          </a:p>
        </p:txBody>
      </p:sp>
    </p:spTree>
    <p:extLst>
      <p:ext uri="{BB962C8B-B14F-4D97-AF65-F5344CB8AC3E}">
        <p14:creationId xmlns:p14="http://schemas.microsoft.com/office/powerpoint/2010/main" val="24964776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42B5-5D46-D5F6-2997-CC6D2717BC74}"/>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DFD20F4D-AB8A-41E3-405D-AA93A23B0642}"/>
              </a:ext>
            </a:extLst>
          </p:cNvPr>
          <p:cNvSpPr>
            <a:spLocks noGrp="1"/>
          </p:cNvSpPr>
          <p:nvPr>
            <p:ph idx="1"/>
          </p:nvPr>
        </p:nvSpPr>
        <p:spPr/>
        <p:txBody>
          <a:bodyPr>
            <a:normAutofit fontScale="92500" lnSpcReduction="20000"/>
          </a:bodyPr>
          <a:lstStyle/>
          <a:p>
            <a:r>
              <a:rPr lang="en-GB" dirty="0"/>
              <a:t>Read through the recommended sources on the assessment brief and the relevant chapters of the People Practice textbook</a:t>
            </a:r>
          </a:p>
          <a:p>
            <a:r>
              <a:rPr lang="en-GB" dirty="0"/>
              <a:t>Consider what CPD activities you have recently completed or which ones you could complete in the coming months</a:t>
            </a:r>
          </a:p>
          <a:p>
            <a:r>
              <a:rPr lang="en-GB" dirty="0"/>
              <a:t>Watch the CIPD guidance video: </a:t>
            </a:r>
            <a:r>
              <a:rPr lang="en-GB" u="sng" dirty="0">
                <a:hlinkClick r:id="rId2"/>
              </a:rPr>
              <a:t>https://youtu.be/7BPf8SqJqSk</a:t>
            </a:r>
            <a:endParaRPr lang="en-GB" dirty="0"/>
          </a:p>
          <a:p>
            <a:r>
              <a:rPr lang="en-GB" dirty="0"/>
              <a:t>Reach out if you have any questions: r.akers@uwtsd.ac.uk</a:t>
            </a:r>
          </a:p>
          <a:p>
            <a:r>
              <a:rPr lang="en-GB" dirty="0"/>
              <a:t>See you on 12/03/26!</a:t>
            </a:r>
          </a:p>
        </p:txBody>
      </p:sp>
    </p:spTree>
    <p:extLst>
      <p:ext uri="{BB962C8B-B14F-4D97-AF65-F5344CB8AC3E}">
        <p14:creationId xmlns:p14="http://schemas.microsoft.com/office/powerpoint/2010/main" val="12124440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4701</Words>
  <Application>Microsoft Office PowerPoint</Application>
  <PresentationFormat>Widescreen</PresentationFormat>
  <Paragraphs>397</Paragraphs>
  <Slides>49</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Myriad Pro</vt:lpstr>
      <vt:lpstr>Arial</vt:lpstr>
      <vt:lpstr>Calibri</vt:lpstr>
      <vt:lpstr>Wingdings</vt:lpstr>
      <vt:lpstr>20140311PresentationUWTSDTemplate</vt:lpstr>
      <vt:lpstr>    Level 3 Foundation Certificate in People Practice</vt:lpstr>
      <vt:lpstr>Agenda for today</vt:lpstr>
      <vt:lpstr>By the end of the session you will be able to…</vt:lpstr>
      <vt:lpstr>Ice breaker</vt:lpstr>
      <vt:lpstr>CIPD Student Conference</vt:lpstr>
      <vt:lpstr>Assignment brief</vt:lpstr>
      <vt:lpstr>Assignment brief</vt:lpstr>
      <vt:lpstr>Useful sources</vt:lpstr>
      <vt:lpstr>CIPD Core Behaviours</vt:lpstr>
      <vt:lpstr>    Level 3 Foundation Certificate in People Practice</vt:lpstr>
      <vt:lpstr>Why ethics matters in People Practice</vt:lpstr>
      <vt:lpstr>What are ethical principles?</vt:lpstr>
      <vt:lpstr>Ethical principles</vt:lpstr>
      <vt:lpstr>Ethical principles in action</vt:lpstr>
      <vt:lpstr>What are professional values?</vt:lpstr>
      <vt:lpstr>How values inform behaviour</vt:lpstr>
      <vt:lpstr>Code of ethics and conduct</vt:lpstr>
      <vt:lpstr>Consequences of unethical behaviour</vt:lpstr>
      <vt:lpstr>Being professionally value-driven</vt:lpstr>
      <vt:lpstr>Scenario - discuss</vt:lpstr>
      <vt:lpstr>3 types of influence on unethical behaviour </vt:lpstr>
      <vt:lpstr>Rotten apples (individual actions and choice)</vt:lpstr>
      <vt:lpstr>Bad barrels (organisation or industry-wide indiscretions) </vt:lpstr>
      <vt:lpstr>Ethical culture</vt:lpstr>
      <vt:lpstr>Ethical climate </vt:lpstr>
      <vt:lpstr>Bad barrels: Three important types of ethical climates:</vt:lpstr>
      <vt:lpstr>Sticky situations (potentially compromising decisions) </vt:lpstr>
      <vt:lpstr>Common ethical dilemmas</vt:lpstr>
      <vt:lpstr>Activity</vt:lpstr>
      <vt:lpstr>    Level 3 Foundation Certificate in People Practice</vt:lpstr>
      <vt:lpstr>Ethics, law and professional practice</vt:lpstr>
      <vt:lpstr>Key legal frameworks</vt:lpstr>
      <vt:lpstr>The Equality Act 2010</vt:lpstr>
      <vt:lpstr>PowerPoint Presentation</vt:lpstr>
      <vt:lpstr>Equality Act continued</vt:lpstr>
      <vt:lpstr>Equality Act continued</vt:lpstr>
      <vt:lpstr>PowerPoint Presentation</vt:lpstr>
      <vt:lpstr>PowerPoint Presentation</vt:lpstr>
      <vt:lpstr>Discrimination can: </vt:lpstr>
      <vt:lpstr>ACAS</vt:lpstr>
      <vt:lpstr>Acting within legal boundaries</vt:lpstr>
      <vt:lpstr>Demonstrating compliance in daily practice</vt:lpstr>
      <vt:lpstr>Data protection and confidentiality</vt:lpstr>
      <vt:lpstr>Consistency and accountability</vt:lpstr>
      <vt:lpstr>Group activity</vt:lpstr>
      <vt:lpstr>Recap quiz</vt:lpstr>
      <vt:lpstr>Summary</vt:lpstr>
      <vt:lpstr>CPD log</vt:lpstr>
      <vt:lpstr>Next steps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2</cp:revision>
  <dcterms:created xsi:type="dcterms:W3CDTF">2023-02-14T09:33:23Z</dcterms:created>
  <dcterms:modified xsi:type="dcterms:W3CDTF">2026-02-11T21:11:25Z</dcterms:modified>
</cp:coreProperties>
</file>