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3" r:id="rId1"/>
  </p:sldMasterIdLst>
  <p:notesMasterIdLst>
    <p:notesMasterId r:id="rId26"/>
  </p:notesMasterIdLst>
  <p:sldIdLst>
    <p:sldId id="256" r:id="rId2"/>
    <p:sldId id="257" r:id="rId3"/>
    <p:sldId id="258" r:id="rId4"/>
    <p:sldId id="259" r:id="rId5"/>
    <p:sldId id="260" r:id="rId6"/>
    <p:sldId id="261" r:id="rId7"/>
    <p:sldId id="262" r:id="rId8"/>
    <p:sldId id="263" r:id="rId9"/>
    <p:sldId id="264" r:id="rId10"/>
    <p:sldId id="265" r:id="rId11"/>
    <p:sldId id="277" r:id="rId12"/>
    <p:sldId id="266" r:id="rId13"/>
    <p:sldId id="276" r:id="rId14"/>
    <p:sldId id="269" r:id="rId15"/>
    <p:sldId id="270" r:id="rId16"/>
    <p:sldId id="267" r:id="rId17"/>
    <p:sldId id="268" r:id="rId18"/>
    <p:sldId id="271" r:id="rId19"/>
    <p:sldId id="279" r:id="rId20"/>
    <p:sldId id="272" r:id="rId21"/>
    <p:sldId id="273" r:id="rId22"/>
    <p:sldId id="275" r:id="rId23"/>
    <p:sldId id="274" r:id="rId24"/>
    <p:sldId id="280"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85" autoAdjust="0"/>
    <p:restoredTop sz="94660"/>
  </p:normalViewPr>
  <p:slideViewPr>
    <p:cSldViewPr snapToGrid="0">
      <p:cViewPr>
        <p:scale>
          <a:sx n="59" d="100"/>
          <a:sy n="59" d="100"/>
        </p:scale>
        <p:origin x="18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A8D7B5-A3F2-40DE-AF25-3A1EF56E69D6}" type="doc">
      <dgm:prSet loTypeId="urn:microsoft.com/office/officeart/2005/8/layout/vProcess5" loCatId="process" qsTypeId="urn:microsoft.com/office/officeart/2005/8/quickstyle/simple2" qsCatId="simple" csTypeId="urn:microsoft.com/office/officeart/2005/8/colors/colorful1" csCatId="colorful" phldr="1"/>
      <dgm:spPr/>
      <dgm:t>
        <a:bodyPr/>
        <a:lstStyle/>
        <a:p>
          <a:endParaRPr lang="en-US"/>
        </a:p>
      </dgm:t>
    </dgm:pt>
    <dgm:pt modelId="{3844B048-2787-4EAC-9A80-48978DDE4D40}">
      <dgm:prSet/>
      <dgm:spPr/>
      <dgm:t>
        <a:bodyPr/>
        <a:lstStyle/>
        <a:p>
          <a:r>
            <a:rPr lang="en-GB" dirty="0"/>
            <a:t>Psychotherapies are a more effective treatment than medication for generalised anxiety disorder</a:t>
          </a:r>
          <a:endParaRPr lang="en-US" dirty="0"/>
        </a:p>
      </dgm:t>
    </dgm:pt>
    <dgm:pt modelId="{9C643BBF-8E51-4128-BA99-24D63436BB61}" type="parTrans" cxnId="{855F9B61-ECAA-4468-9801-21D6889EE324}">
      <dgm:prSet/>
      <dgm:spPr/>
      <dgm:t>
        <a:bodyPr/>
        <a:lstStyle/>
        <a:p>
          <a:endParaRPr lang="en-US"/>
        </a:p>
      </dgm:t>
    </dgm:pt>
    <dgm:pt modelId="{3E66629D-6B49-4A13-A8A5-B9E644492B6A}" type="sibTrans" cxnId="{855F9B61-ECAA-4468-9801-21D6889EE324}">
      <dgm:prSet/>
      <dgm:spPr/>
      <dgm:t>
        <a:bodyPr/>
        <a:lstStyle/>
        <a:p>
          <a:endParaRPr lang="en-US"/>
        </a:p>
      </dgm:t>
    </dgm:pt>
    <dgm:pt modelId="{E7D06D39-605A-48E6-A5B3-CF9023BE1765}">
      <dgm:prSet/>
      <dgm:spPr/>
      <dgm:t>
        <a:bodyPr/>
        <a:lstStyle/>
        <a:p>
          <a:r>
            <a:rPr lang="en-GB" dirty="0"/>
            <a:t>psychotherapies showing a medium to large effect </a:t>
          </a:r>
          <a:endParaRPr lang="en-US" dirty="0"/>
        </a:p>
      </dgm:t>
    </dgm:pt>
    <dgm:pt modelId="{4C3771E1-6EB9-45D4-8188-A61C42FCDE62}" type="parTrans" cxnId="{DE3D5C85-BE4D-4960-8217-C40005369E2E}">
      <dgm:prSet/>
      <dgm:spPr/>
      <dgm:t>
        <a:bodyPr/>
        <a:lstStyle/>
        <a:p>
          <a:endParaRPr lang="en-US"/>
        </a:p>
      </dgm:t>
    </dgm:pt>
    <dgm:pt modelId="{E42BF555-F0C9-4C6F-9C17-A569A4173D26}" type="sibTrans" cxnId="{DE3D5C85-BE4D-4960-8217-C40005369E2E}">
      <dgm:prSet/>
      <dgm:spPr/>
      <dgm:t>
        <a:bodyPr/>
        <a:lstStyle/>
        <a:p>
          <a:endParaRPr lang="en-US"/>
        </a:p>
      </dgm:t>
    </dgm:pt>
    <dgm:pt modelId="{CBEDC733-7223-4EE5-851F-6956061C3C30}">
      <dgm:prSet/>
      <dgm:spPr/>
      <dgm:t>
        <a:bodyPr/>
        <a:lstStyle/>
        <a:p>
          <a:r>
            <a:rPr lang="en-GB"/>
            <a:t>medication showing a small effect on the symptoms of generalised anxiety disorder (Carl et al., 2019).</a:t>
          </a:r>
          <a:endParaRPr lang="en-US"/>
        </a:p>
      </dgm:t>
    </dgm:pt>
    <dgm:pt modelId="{0A7996E2-2E10-4E5F-9D49-5FFB2277BE84}" type="parTrans" cxnId="{5C21A49A-60CF-47F0-BC22-888F753906B4}">
      <dgm:prSet/>
      <dgm:spPr/>
      <dgm:t>
        <a:bodyPr/>
        <a:lstStyle/>
        <a:p>
          <a:endParaRPr lang="en-US"/>
        </a:p>
      </dgm:t>
    </dgm:pt>
    <dgm:pt modelId="{20C87109-0B0E-41A7-B318-BD049A9FCEC2}" type="sibTrans" cxnId="{5C21A49A-60CF-47F0-BC22-888F753906B4}">
      <dgm:prSet/>
      <dgm:spPr/>
      <dgm:t>
        <a:bodyPr/>
        <a:lstStyle/>
        <a:p>
          <a:endParaRPr lang="en-US"/>
        </a:p>
      </dgm:t>
    </dgm:pt>
    <dgm:pt modelId="{44FC69F9-01E8-4C1B-B713-4DB75353CE3F}" type="pres">
      <dgm:prSet presAssocID="{CDA8D7B5-A3F2-40DE-AF25-3A1EF56E69D6}" presName="outerComposite" presStyleCnt="0">
        <dgm:presLayoutVars>
          <dgm:chMax val="5"/>
          <dgm:dir/>
          <dgm:resizeHandles val="exact"/>
        </dgm:presLayoutVars>
      </dgm:prSet>
      <dgm:spPr/>
    </dgm:pt>
    <dgm:pt modelId="{44ABC402-869B-4CF3-9AA0-EEFAE0BFAE47}" type="pres">
      <dgm:prSet presAssocID="{CDA8D7B5-A3F2-40DE-AF25-3A1EF56E69D6}" presName="dummyMaxCanvas" presStyleCnt="0">
        <dgm:presLayoutVars/>
      </dgm:prSet>
      <dgm:spPr/>
    </dgm:pt>
    <dgm:pt modelId="{831CE18E-EAE0-4D1A-97C6-6A129A7F543C}" type="pres">
      <dgm:prSet presAssocID="{CDA8D7B5-A3F2-40DE-AF25-3A1EF56E69D6}" presName="ThreeNodes_1" presStyleLbl="node1" presStyleIdx="0" presStyleCnt="3" custScaleX="117647">
        <dgm:presLayoutVars>
          <dgm:bulletEnabled val="1"/>
        </dgm:presLayoutVars>
      </dgm:prSet>
      <dgm:spPr/>
    </dgm:pt>
    <dgm:pt modelId="{CA37C267-339F-4544-835A-7829DCED8106}" type="pres">
      <dgm:prSet presAssocID="{CDA8D7B5-A3F2-40DE-AF25-3A1EF56E69D6}" presName="ThreeNodes_2" presStyleLbl="node1" presStyleIdx="1" presStyleCnt="3" custScaleX="117647">
        <dgm:presLayoutVars>
          <dgm:bulletEnabled val="1"/>
        </dgm:presLayoutVars>
      </dgm:prSet>
      <dgm:spPr/>
    </dgm:pt>
    <dgm:pt modelId="{26D24AE6-FEFD-441E-9320-A8DCD5F39EF5}" type="pres">
      <dgm:prSet presAssocID="{CDA8D7B5-A3F2-40DE-AF25-3A1EF56E69D6}" presName="ThreeNodes_3" presStyleLbl="node1" presStyleIdx="2" presStyleCnt="3" custScaleX="117647">
        <dgm:presLayoutVars>
          <dgm:bulletEnabled val="1"/>
        </dgm:presLayoutVars>
      </dgm:prSet>
      <dgm:spPr/>
    </dgm:pt>
    <dgm:pt modelId="{BAEAB1F9-5B44-4EFD-9559-89D211311216}" type="pres">
      <dgm:prSet presAssocID="{CDA8D7B5-A3F2-40DE-AF25-3A1EF56E69D6}" presName="ThreeConn_1-2" presStyleLbl="fgAccFollowNode1" presStyleIdx="0" presStyleCnt="2">
        <dgm:presLayoutVars>
          <dgm:bulletEnabled val="1"/>
        </dgm:presLayoutVars>
      </dgm:prSet>
      <dgm:spPr/>
    </dgm:pt>
    <dgm:pt modelId="{2615F8CC-6E3C-4186-B86D-5570C847BCCC}" type="pres">
      <dgm:prSet presAssocID="{CDA8D7B5-A3F2-40DE-AF25-3A1EF56E69D6}" presName="ThreeConn_2-3" presStyleLbl="fgAccFollowNode1" presStyleIdx="1" presStyleCnt="2">
        <dgm:presLayoutVars>
          <dgm:bulletEnabled val="1"/>
        </dgm:presLayoutVars>
      </dgm:prSet>
      <dgm:spPr/>
    </dgm:pt>
    <dgm:pt modelId="{7D4BCA07-F3C3-4F20-95B9-D2270DEC222A}" type="pres">
      <dgm:prSet presAssocID="{CDA8D7B5-A3F2-40DE-AF25-3A1EF56E69D6}" presName="ThreeNodes_1_text" presStyleLbl="node1" presStyleIdx="2" presStyleCnt="3">
        <dgm:presLayoutVars>
          <dgm:bulletEnabled val="1"/>
        </dgm:presLayoutVars>
      </dgm:prSet>
      <dgm:spPr/>
    </dgm:pt>
    <dgm:pt modelId="{BF2EC442-58F1-44F2-A614-EAE448AE61D2}" type="pres">
      <dgm:prSet presAssocID="{CDA8D7B5-A3F2-40DE-AF25-3A1EF56E69D6}" presName="ThreeNodes_2_text" presStyleLbl="node1" presStyleIdx="2" presStyleCnt="3">
        <dgm:presLayoutVars>
          <dgm:bulletEnabled val="1"/>
        </dgm:presLayoutVars>
      </dgm:prSet>
      <dgm:spPr/>
    </dgm:pt>
    <dgm:pt modelId="{FA827BF6-0C82-4F17-944D-DA1CEC21BF5D}" type="pres">
      <dgm:prSet presAssocID="{CDA8D7B5-A3F2-40DE-AF25-3A1EF56E69D6}" presName="ThreeNodes_3_text" presStyleLbl="node1" presStyleIdx="2" presStyleCnt="3">
        <dgm:presLayoutVars>
          <dgm:bulletEnabled val="1"/>
        </dgm:presLayoutVars>
      </dgm:prSet>
      <dgm:spPr/>
    </dgm:pt>
  </dgm:ptLst>
  <dgm:cxnLst>
    <dgm:cxn modelId="{E706D809-35B2-482B-BEE1-18FD6C8D0838}" type="presOf" srcId="{CBEDC733-7223-4EE5-851F-6956061C3C30}" destId="{FA827BF6-0C82-4F17-944D-DA1CEC21BF5D}" srcOrd="1" destOrd="0" presId="urn:microsoft.com/office/officeart/2005/8/layout/vProcess5"/>
    <dgm:cxn modelId="{42793639-8D83-4A46-8788-3E6311A65E07}" type="presOf" srcId="{3844B048-2787-4EAC-9A80-48978DDE4D40}" destId="{7D4BCA07-F3C3-4F20-95B9-D2270DEC222A}" srcOrd="1" destOrd="0" presId="urn:microsoft.com/office/officeart/2005/8/layout/vProcess5"/>
    <dgm:cxn modelId="{EE7A173F-22EC-432F-A5C7-66B3189EA117}" type="presOf" srcId="{CBEDC733-7223-4EE5-851F-6956061C3C30}" destId="{26D24AE6-FEFD-441E-9320-A8DCD5F39EF5}" srcOrd="0" destOrd="0" presId="urn:microsoft.com/office/officeart/2005/8/layout/vProcess5"/>
    <dgm:cxn modelId="{855F9B61-ECAA-4468-9801-21D6889EE324}" srcId="{CDA8D7B5-A3F2-40DE-AF25-3A1EF56E69D6}" destId="{3844B048-2787-4EAC-9A80-48978DDE4D40}" srcOrd="0" destOrd="0" parTransId="{9C643BBF-8E51-4128-BA99-24D63436BB61}" sibTransId="{3E66629D-6B49-4A13-A8A5-B9E644492B6A}"/>
    <dgm:cxn modelId="{38EFC842-1ECF-4CB5-BD7E-F0E9123E9B3B}" type="presOf" srcId="{E42BF555-F0C9-4C6F-9C17-A569A4173D26}" destId="{2615F8CC-6E3C-4186-B86D-5570C847BCCC}" srcOrd="0" destOrd="0" presId="urn:microsoft.com/office/officeart/2005/8/layout/vProcess5"/>
    <dgm:cxn modelId="{40460876-55AB-48FC-BB96-A8F35E2FF8F6}" type="presOf" srcId="{3E66629D-6B49-4A13-A8A5-B9E644492B6A}" destId="{BAEAB1F9-5B44-4EFD-9559-89D211311216}" srcOrd="0" destOrd="0" presId="urn:microsoft.com/office/officeart/2005/8/layout/vProcess5"/>
    <dgm:cxn modelId="{DC398B7A-7F1C-4349-9163-3D00F948C4B6}" type="presOf" srcId="{E7D06D39-605A-48E6-A5B3-CF9023BE1765}" destId="{CA37C267-339F-4544-835A-7829DCED8106}" srcOrd="0" destOrd="0" presId="urn:microsoft.com/office/officeart/2005/8/layout/vProcess5"/>
    <dgm:cxn modelId="{DE3D5C85-BE4D-4960-8217-C40005369E2E}" srcId="{CDA8D7B5-A3F2-40DE-AF25-3A1EF56E69D6}" destId="{E7D06D39-605A-48E6-A5B3-CF9023BE1765}" srcOrd="1" destOrd="0" parTransId="{4C3771E1-6EB9-45D4-8188-A61C42FCDE62}" sibTransId="{E42BF555-F0C9-4C6F-9C17-A569A4173D26}"/>
    <dgm:cxn modelId="{5C21A49A-60CF-47F0-BC22-888F753906B4}" srcId="{CDA8D7B5-A3F2-40DE-AF25-3A1EF56E69D6}" destId="{CBEDC733-7223-4EE5-851F-6956061C3C30}" srcOrd="2" destOrd="0" parTransId="{0A7996E2-2E10-4E5F-9D49-5FFB2277BE84}" sibTransId="{20C87109-0B0E-41A7-B318-BD049A9FCEC2}"/>
    <dgm:cxn modelId="{59AFF6C7-21D4-460B-8421-B5E06DCAC891}" type="presOf" srcId="{E7D06D39-605A-48E6-A5B3-CF9023BE1765}" destId="{BF2EC442-58F1-44F2-A614-EAE448AE61D2}" srcOrd="1" destOrd="0" presId="urn:microsoft.com/office/officeart/2005/8/layout/vProcess5"/>
    <dgm:cxn modelId="{43BA9EC8-1951-4BB4-8101-A4BDCD5F8728}" type="presOf" srcId="{3844B048-2787-4EAC-9A80-48978DDE4D40}" destId="{831CE18E-EAE0-4D1A-97C6-6A129A7F543C}" srcOrd="0" destOrd="0" presId="urn:microsoft.com/office/officeart/2005/8/layout/vProcess5"/>
    <dgm:cxn modelId="{B1D385FF-DD33-4CF0-ABC0-BE59D4E5E617}" type="presOf" srcId="{CDA8D7B5-A3F2-40DE-AF25-3A1EF56E69D6}" destId="{44FC69F9-01E8-4C1B-B713-4DB75353CE3F}" srcOrd="0" destOrd="0" presId="urn:microsoft.com/office/officeart/2005/8/layout/vProcess5"/>
    <dgm:cxn modelId="{92762190-DC1B-4AC4-9A58-815E0882D3C1}" type="presParOf" srcId="{44FC69F9-01E8-4C1B-B713-4DB75353CE3F}" destId="{44ABC402-869B-4CF3-9AA0-EEFAE0BFAE47}" srcOrd="0" destOrd="0" presId="urn:microsoft.com/office/officeart/2005/8/layout/vProcess5"/>
    <dgm:cxn modelId="{85B23D9B-D8F7-4747-907B-695E69B5790B}" type="presParOf" srcId="{44FC69F9-01E8-4C1B-B713-4DB75353CE3F}" destId="{831CE18E-EAE0-4D1A-97C6-6A129A7F543C}" srcOrd="1" destOrd="0" presId="urn:microsoft.com/office/officeart/2005/8/layout/vProcess5"/>
    <dgm:cxn modelId="{74A00D61-DA15-4CCC-B015-EF63546ACCF6}" type="presParOf" srcId="{44FC69F9-01E8-4C1B-B713-4DB75353CE3F}" destId="{CA37C267-339F-4544-835A-7829DCED8106}" srcOrd="2" destOrd="0" presId="urn:microsoft.com/office/officeart/2005/8/layout/vProcess5"/>
    <dgm:cxn modelId="{2C11C679-ABE6-4B39-923C-CF1937FC807D}" type="presParOf" srcId="{44FC69F9-01E8-4C1B-B713-4DB75353CE3F}" destId="{26D24AE6-FEFD-441E-9320-A8DCD5F39EF5}" srcOrd="3" destOrd="0" presId="urn:microsoft.com/office/officeart/2005/8/layout/vProcess5"/>
    <dgm:cxn modelId="{E3275E72-C2EB-456E-A951-0FEA37B7789F}" type="presParOf" srcId="{44FC69F9-01E8-4C1B-B713-4DB75353CE3F}" destId="{BAEAB1F9-5B44-4EFD-9559-89D211311216}" srcOrd="4" destOrd="0" presId="urn:microsoft.com/office/officeart/2005/8/layout/vProcess5"/>
    <dgm:cxn modelId="{8C0600E8-BD94-4EE9-8807-6C2592163A5E}" type="presParOf" srcId="{44FC69F9-01E8-4C1B-B713-4DB75353CE3F}" destId="{2615F8CC-6E3C-4186-B86D-5570C847BCCC}" srcOrd="5" destOrd="0" presId="urn:microsoft.com/office/officeart/2005/8/layout/vProcess5"/>
    <dgm:cxn modelId="{54731C3C-EA27-43B3-A6F9-D58B481CC34D}" type="presParOf" srcId="{44FC69F9-01E8-4C1B-B713-4DB75353CE3F}" destId="{7D4BCA07-F3C3-4F20-95B9-D2270DEC222A}" srcOrd="6" destOrd="0" presId="urn:microsoft.com/office/officeart/2005/8/layout/vProcess5"/>
    <dgm:cxn modelId="{CF149342-60BD-4C10-A533-254EB4791017}" type="presParOf" srcId="{44FC69F9-01E8-4C1B-B713-4DB75353CE3F}" destId="{BF2EC442-58F1-44F2-A614-EAE448AE61D2}" srcOrd="7" destOrd="0" presId="urn:microsoft.com/office/officeart/2005/8/layout/vProcess5"/>
    <dgm:cxn modelId="{7EEB8502-A285-469D-99AB-C57DF4140D3A}" type="presParOf" srcId="{44FC69F9-01E8-4C1B-B713-4DB75353CE3F}" destId="{FA827BF6-0C82-4F17-944D-DA1CEC21BF5D}" srcOrd="8"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36A8FE-0FE9-431F-ACF1-23E6EBD8EFF5}"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1781D827-A0FF-40AB-AA04-0D41F67E300A}">
      <dgm:prSet/>
      <dgm:spPr/>
      <dgm:t>
        <a:bodyPr/>
        <a:lstStyle/>
        <a:p>
          <a:r>
            <a:rPr lang="en-GB"/>
            <a:t>Studies have indicated that anxiety symptoms are correlated with avoidance (Panayiotou et al., 2014).</a:t>
          </a:r>
          <a:endParaRPr lang="en-US"/>
        </a:p>
      </dgm:t>
    </dgm:pt>
    <dgm:pt modelId="{DE6CD8B5-32A9-497E-A163-514CC274F1C7}" type="parTrans" cxnId="{9B7F6458-8CC4-446F-B604-B652E0260021}">
      <dgm:prSet/>
      <dgm:spPr/>
      <dgm:t>
        <a:bodyPr/>
        <a:lstStyle/>
        <a:p>
          <a:endParaRPr lang="en-US"/>
        </a:p>
      </dgm:t>
    </dgm:pt>
    <dgm:pt modelId="{DA6065B5-42C2-43F5-B781-C26915DC5B98}" type="sibTrans" cxnId="{9B7F6458-8CC4-446F-B604-B652E0260021}">
      <dgm:prSet/>
      <dgm:spPr/>
      <dgm:t>
        <a:bodyPr/>
        <a:lstStyle/>
        <a:p>
          <a:endParaRPr lang="en-US"/>
        </a:p>
      </dgm:t>
    </dgm:pt>
    <dgm:pt modelId="{67C17597-F932-42B6-AF4E-17E37D0CC1A3}">
      <dgm:prSet/>
      <dgm:spPr/>
      <dgm:t>
        <a:bodyPr/>
        <a:lstStyle/>
        <a:p>
          <a:r>
            <a:rPr lang="en-GB"/>
            <a:t>Cognitive behavior therapy requires the patient to fully engage in therapy sessions. </a:t>
          </a:r>
          <a:endParaRPr lang="en-US"/>
        </a:p>
      </dgm:t>
    </dgm:pt>
    <dgm:pt modelId="{88432D07-5F36-4BFE-8FC1-4DE8F6F41F1F}" type="parTrans" cxnId="{12D01186-56FA-4675-A507-91C60B4B55C2}">
      <dgm:prSet/>
      <dgm:spPr/>
      <dgm:t>
        <a:bodyPr/>
        <a:lstStyle/>
        <a:p>
          <a:endParaRPr lang="en-US"/>
        </a:p>
      </dgm:t>
    </dgm:pt>
    <dgm:pt modelId="{5062F6F1-3BB3-488D-B25F-629657D7AFD8}" type="sibTrans" cxnId="{12D01186-56FA-4675-A507-91C60B4B55C2}">
      <dgm:prSet/>
      <dgm:spPr/>
      <dgm:t>
        <a:bodyPr/>
        <a:lstStyle/>
        <a:p>
          <a:endParaRPr lang="en-US"/>
        </a:p>
      </dgm:t>
    </dgm:pt>
    <dgm:pt modelId="{B31B1BFC-0E07-47C0-B9D6-E4E4173CC20C}">
      <dgm:prSet/>
      <dgm:spPr/>
      <dgm:t>
        <a:bodyPr/>
        <a:lstStyle/>
        <a:p>
          <a:r>
            <a:rPr lang="en-GB"/>
            <a:t>Mindfulness will help the patient to accept their symptoms and practice positive feelings which will in return help them to engage in their therapy sessions.</a:t>
          </a:r>
          <a:endParaRPr lang="en-US"/>
        </a:p>
      </dgm:t>
    </dgm:pt>
    <dgm:pt modelId="{451D8174-AF37-4552-B261-B17A9CC18657}" type="parTrans" cxnId="{EEB21877-5E6A-473E-AD6F-3D931D50E118}">
      <dgm:prSet/>
      <dgm:spPr/>
      <dgm:t>
        <a:bodyPr/>
        <a:lstStyle/>
        <a:p>
          <a:endParaRPr lang="en-US"/>
        </a:p>
      </dgm:t>
    </dgm:pt>
    <dgm:pt modelId="{D2722B01-050E-4599-8F10-693CE0B7EC3B}" type="sibTrans" cxnId="{EEB21877-5E6A-473E-AD6F-3D931D50E118}">
      <dgm:prSet/>
      <dgm:spPr/>
      <dgm:t>
        <a:bodyPr/>
        <a:lstStyle/>
        <a:p>
          <a:endParaRPr lang="en-US"/>
        </a:p>
      </dgm:t>
    </dgm:pt>
    <dgm:pt modelId="{F5175311-D11D-4245-ADCB-BCDDAB6E7544}" type="pres">
      <dgm:prSet presAssocID="{4836A8FE-0FE9-431F-ACF1-23E6EBD8EFF5}" presName="outerComposite" presStyleCnt="0">
        <dgm:presLayoutVars>
          <dgm:chMax val="5"/>
          <dgm:dir/>
          <dgm:resizeHandles val="exact"/>
        </dgm:presLayoutVars>
      </dgm:prSet>
      <dgm:spPr/>
    </dgm:pt>
    <dgm:pt modelId="{1C6FCC53-E55F-4591-9F7E-360DA84CCA83}" type="pres">
      <dgm:prSet presAssocID="{4836A8FE-0FE9-431F-ACF1-23E6EBD8EFF5}" presName="dummyMaxCanvas" presStyleCnt="0">
        <dgm:presLayoutVars/>
      </dgm:prSet>
      <dgm:spPr/>
    </dgm:pt>
    <dgm:pt modelId="{4183C093-B721-4B61-BB9D-E0AFBAB4B0C2}" type="pres">
      <dgm:prSet presAssocID="{4836A8FE-0FE9-431F-ACF1-23E6EBD8EFF5}" presName="ThreeNodes_1" presStyleLbl="node1" presStyleIdx="0" presStyleCnt="3">
        <dgm:presLayoutVars>
          <dgm:bulletEnabled val="1"/>
        </dgm:presLayoutVars>
      </dgm:prSet>
      <dgm:spPr/>
    </dgm:pt>
    <dgm:pt modelId="{076618C0-2124-4A9C-9D7F-A9A3FC5BB7A4}" type="pres">
      <dgm:prSet presAssocID="{4836A8FE-0FE9-431F-ACF1-23E6EBD8EFF5}" presName="ThreeNodes_2" presStyleLbl="node1" presStyleIdx="1" presStyleCnt="3">
        <dgm:presLayoutVars>
          <dgm:bulletEnabled val="1"/>
        </dgm:presLayoutVars>
      </dgm:prSet>
      <dgm:spPr/>
    </dgm:pt>
    <dgm:pt modelId="{B51AE02E-D957-4CDC-8B96-1B76B99D8922}" type="pres">
      <dgm:prSet presAssocID="{4836A8FE-0FE9-431F-ACF1-23E6EBD8EFF5}" presName="ThreeNodes_3" presStyleLbl="node1" presStyleIdx="2" presStyleCnt="3">
        <dgm:presLayoutVars>
          <dgm:bulletEnabled val="1"/>
        </dgm:presLayoutVars>
      </dgm:prSet>
      <dgm:spPr/>
    </dgm:pt>
    <dgm:pt modelId="{3724BE80-A11A-4340-BDE7-615D2A16B309}" type="pres">
      <dgm:prSet presAssocID="{4836A8FE-0FE9-431F-ACF1-23E6EBD8EFF5}" presName="ThreeConn_1-2" presStyleLbl="fgAccFollowNode1" presStyleIdx="0" presStyleCnt="2">
        <dgm:presLayoutVars>
          <dgm:bulletEnabled val="1"/>
        </dgm:presLayoutVars>
      </dgm:prSet>
      <dgm:spPr/>
    </dgm:pt>
    <dgm:pt modelId="{4A5AC374-B5DD-4F87-8309-75BBD92752BB}" type="pres">
      <dgm:prSet presAssocID="{4836A8FE-0FE9-431F-ACF1-23E6EBD8EFF5}" presName="ThreeConn_2-3" presStyleLbl="fgAccFollowNode1" presStyleIdx="1" presStyleCnt="2">
        <dgm:presLayoutVars>
          <dgm:bulletEnabled val="1"/>
        </dgm:presLayoutVars>
      </dgm:prSet>
      <dgm:spPr/>
    </dgm:pt>
    <dgm:pt modelId="{B5DC08C2-2307-4BC8-BFB1-13A4C82D8507}" type="pres">
      <dgm:prSet presAssocID="{4836A8FE-0FE9-431F-ACF1-23E6EBD8EFF5}" presName="ThreeNodes_1_text" presStyleLbl="node1" presStyleIdx="2" presStyleCnt="3">
        <dgm:presLayoutVars>
          <dgm:bulletEnabled val="1"/>
        </dgm:presLayoutVars>
      </dgm:prSet>
      <dgm:spPr/>
    </dgm:pt>
    <dgm:pt modelId="{86937035-76BE-4A53-9F2B-79A1C5F635D5}" type="pres">
      <dgm:prSet presAssocID="{4836A8FE-0FE9-431F-ACF1-23E6EBD8EFF5}" presName="ThreeNodes_2_text" presStyleLbl="node1" presStyleIdx="2" presStyleCnt="3">
        <dgm:presLayoutVars>
          <dgm:bulletEnabled val="1"/>
        </dgm:presLayoutVars>
      </dgm:prSet>
      <dgm:spPr/>
    </dgm:pt>
    <dgm:pt modelId="{EB265215-6D1D-48FC-98B9-9F676FB5A2E5}" type="pres">
      <dgm:prSet presAssocID="{4836A8FE-0FE9-431F-ACF1-23E6EBD8EFF5}" presName="ThreeNodes_3_text" presStyleLbl="node1" presStyleIdx="2" presStyleCnt="3">
        <dgm:presLayoutVars>
          <dgm:bulletEnabled val="1"/>
        </dgm:presLayoutVars>
      </dgm:prSet>
      <dgm:spPr/>
    </dgm:pt>
  </dgm:ptLst>
  <dgm:cxnLst>
    <dgm:cxn modelId="{F92BB906-95EF-43F0-BE58-8F9E2CA0AFB3}" type="presOf" srcId="{67C17597-F932-42B6-AF4E-17E37D0CC1A3}" destId="{076618C0-2124-4A9C-9D7F-A9A3FC5BB7A4}" srcOrd="0" destOrd="0" presId="urn:microsoft.com/office/officeart/2005/8/layout/vProcess5"/>
    <dgm:cxn modelId="{2643B823-6BB4-49DD-BEDC-F35C1BC5D73B}" type="presOf" srcId="{B31B1BFC-0E07-47C0-B9D6-E4E4173CC20C}" destId="{B51AE02E-D957-4CDC-8B96-1B76B99D8922}" srcOrd="0" destOrd="0" presId="urn:microsoft.com/office/officeart/2005/8/layout/vProcess5"/>
    <dgm:cxn modelId="{6757BA5F-B742-42B5-A97B-70945C6B628F}" type="presOf" srcId="{DA6065B5-42C2-43F5-B781-C26915DC5B98}" destId="{3724BE80-A11A-4340-BDE7-615D2A16B309}" srcOrd="0" destOrd="0" presId="urn:microsoft.com/office/officeart/2005/8/layout/vProcess5"/>
    <dgm:cxn modelId="{28D67567-13C3-44C0-9AB9-87D147C788FE}" type="presOf" srcId="{4836A8FE-0FE9-431F-ACF1-23E6EBD8EFF5}" destId="{F5175311-D11D-4245-ADCB-BCDDAB6E7544}" srcOrd="0" destOrd="0" presId="urn:microsoft.com/office/officeart/2005/8/layout/vProcess5"/>
    <dgm:cxn modelId="{630E1350-AA26-49D3-9D73-F3E565C9D4D7}" type="presOf" srcId="{67C17597-F932-42B6-AF4E-17E37D0CC1A3}" destId="{86937035-76BE-4A53-9F2B-79A1C5F635D5}" srcOrd="1" destOrd="0" presId="urn:microsoft.com/office/officeart/2005/8/layout/vProcess5"/>
    <dgm:cxn modelId="{EEB21877-5E6A-473E-AD6F-3D931D50E118}" srcId="{4836A8FE-0FE9-431F-ACF1-23E6EBD8EFF5}" destId="{B31B1BFC-0E07-47C0-B9D6-E4E4173CC20C}" srcOrd="2" destOrd="0" parTransId="{451D8174-AF37-4552-B261-B17A9CC18657}" sibTransId="{D2722B01-050E-4599-8F10-693CE0B7EC3B}"/>
    <dgm:cxn modelId="{9B7F6458-8CC4-446F-B604-B652E0260021}" srcId="{4836A8FE-0FE9-431F-ACF1-23E6EBD8EFF5}" destId="{1781D827-A0FF-40AB-AA04-0D41F67E300A}" srcOrd="0" destOrd="0" parTransId="{DE6CD8B5-32A9-497E-A163-514CC274F1C7}" sibTransId="{DA6065B5-42C2-43F5-B781-C26915DC5B98}"/>
    <dgm:cxn modelId="{12D01186-56FA-4675-A507-91C60B4B55C2}" srcId="{4836A8FE-0FE9-431F-ACF1-23E6EBD8EFF5}" destId="{67C17597-F932-42B6-AF4E-17E37D0CC1A3}" srcOrd="1" destOrd="0" parTransId="{88432D07-5F36-4BFE-8FC1-4DE8F6F41F1F}" sibTransId="{5062F6F1-3BB3-488D-B25F-629657D7AFD8}"/>
    <dgm:cxn modelId="{5AEB5A95-6E15-4BDD-9987-6FD9ED0E5ABF}" type="presOf" srcId="{1781D827-A0FF-40AB-AA04-0D41F67E300A}" destId="{4183C093-B721-4B61-BB9D-E0AFBAB4B0C2}" srcOrd="0" destOrd="0" presId="urn:microsoft.com/office/officeart/2005/8/layout/vProcess5"/>
    <dgm:cxn modelId="{718C70B6-330B-4150-A7C0-97A6581028CE}" type="presOf" srcId="{1781D827-A0FF-40AB-AA04-0D41F67E300A}" destId="{B5DC08C2-2307-4BC8-BFB1-13A4C82D8507}" srcOrd="1" destOrd="0" presId="urn:microsoft.com/office/officeart/2005/8/layout/vProcess5"/>
    <dgm:cxn modelId="{CAE03ED9-C0A6-4206-8C40-4432F1065296}" type="presOf" srcId="{B31B1BFC-0E07-47C0-B9D6-E4E4173CC20C}" destId="{EB265215-6D1D-48FC-98B9-9F676FB5A2E5}" srcOrd="1" destOrd="0" presId="urn:microsoft.com/office/officeart/2005/8/layout/vProcess5"/>
    <dgm:cxn modelId="{6A3BF3E1-9869-485A-9CA1-64DB450DF435}" type="presOf" srcId="{5062F6F1-3BB3-488D-B25F-629657D7AFD8}" destId="{4A5AC374-B5DD-4F87-8309-75BBD92752BB}" srcOrd="0" destOrd="0" presId="urn:microsoft.com/office/officeart/2005/8/layout/vProcess5"/>
    <dgm:cxn modelId="{3E2EC827-A3CC-4D4C-870F-6D4578E1BFF3}" type="presParOf" srcId="{F5175311-D11D-4245-ADCB-BCDDAB6E7544}" destId="{1C6FCC53-E55F-4591-9F7E-360DA84CCA83}" srcOrd="0" destOrd="0" presId="urn:microsoft.com/office/officeart/2005/8/layout/vProcess5"/>
    <dgm:cxn modelId="{0145D2F2-9FD8-43C9-9924-D0B917EC3CBC}" type="presParOf" srcId="{F5175311-D11D-4245-ADCB-BCDDAB6E7544}" destId="{4183C093-B721-4B61-BB9D-E0AFBAB4B0C2}" srcOrd="1" destOrd="0" presId="urn:microsoft.com/office/officeart/2005/8/layout/vProcess5"/>
    <dgm:cxn modelId="{AC7A1C0B-BEFD-49AB-887E-4C61419AD825}" type="presParOf" srcId="{F5175311-D11D-4245-ADCB-BCDDAB6E7544}" destId="{076618C0-2124-4A9C-9D7F-A9A3FC5BB7A4}" srcOrd="2" destOrd="0" presId="urn:microsoft.com/office/officeart/2005/8/layout/vProcess5"/>
    <dgm:cxn modelId="{7BD805E6-2B1A-42CA-96DD-04B06D7C55AC}" type="presParOf" srcId="{F5175311-D11D-4245-ADCB-BCDDAB6E7544}" destId="{B51AE02E-D957-4CDC-8B96-1B76B99D8922}" srcOrd="3" destOrd="0" presId="urn:microsoft.com/office/officeart/2005/8/layout/vProcess5"/>
    <dgm:cxn modelId="{2CEE5A0C-9F6D-40D5-9158-CC31078C3250}" type="presParOf" srcId="{F5175311-D11D-4245-ADCB-BCDDAB6E7544}" destId="{3724BE80-A11A-4340-BDE7-615D2A16B309}" srcOrd="4" destOrd="0" presId="urn:microsoft.com/office/officeart/2005/8/layout/vProcess5"/>
    <dgm:cxn modelId="{37950802-66BA-4806-9408-270D9484BC27}" type="presParOf" srcId="{F5175311-D11D-4245-ADCB-BCDDAB6E7544}" destId="{4A5AC374-B5DD-4F87-8309-75BBD92752BB}" srcOrd="5" destOrd="0" presId="urn:microsoft.com/office/officeart/2005/8/layout/vProcess5"/>
    <dgm:cxn modelId="{FAD86D47-1AC7-4A9C-9EF0-499EF8E44BDB}" type="presParOf" srcId="{F5175311-D11D-4245-ADCB-BCDDAB6E7544}" destId="{B5DC08C2-2307-4BC8-BFB1-13A4C82D8507}" srcOrd="6" destOrd="0" presId="urn:microsoft.com/office/officeart/2005/8/layout/vProcess5"/>
    <dgm:cxn modelId="{BB6860EA-904F-40CF-991E-0AE15E910BA8}" type="presParOf" srcId="{F5175311-D11D-4245-ADCB-BCDDAB6E7544}" destId="{86937035-76BE-4A53-9F2B-79A1C5F635D5}" srcOrd="7" destOrd="0" presId="urn:microsoft.com/office/officeart/2005/8/layout/vProcess5"/>
    <dgm:cxn modelId="{DCE83E13-883B-402B-B9E1-3E9C56608DAE}" type="presParOf" srcId="{F5175311-D11D-4245-ADCB-BCDDAB6E7544}" destId="{EB265215-6D1D-48FC-98B9-9F676FB5A2E5}"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EEB63F4-C73B-473D-A72E-B1F72B11132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29D1352-98F7-4C87-B198-58FB9B6778D0}">
      <dgm:prSet/>
      <dgm:spPr/>
      <dgm:t>
        <a:bodyPr/>
        <a:lstStyle/>
        <a:p>
          <a:r>
            <a:rPr lang="en-GB"/>
            <a:t>The GAD7 will be used to measure the symptoms of anxiety before and after treatment in order to assess the effectiveness of the treatment.</a:t>
          </a:r>
          <a:endParaRPr lang="en-US"/>
        </a:p>
      </dgm:t>
    </dgm:pt>
    <dgm:pt modelId="{65158F9A-73C7-48E9-A161-EA31DBAB847B}" type="parTrans" cxnId="{AFE89F40-B55C-4504-9C8A-93A13C57BC25}">
      <dgm:prSet/>
      <dgm:spPr/>
      <dgm:t>
        <a:bodyPr/>
        <a:lstStyle/>
        <a:p>
          <a:endParaRPr lang="en-US"/>
        </a:p>
      </dgm:t>
    </dgm:pt>
    <dgm:pt modelId="{27151C4F-D504-4D80-918F-26E6FF60057F}" type="sibTrans" cxnId="{AFE89F40-B55C-4504-9C8A-93A13C57BC25}">
      <dgm:prSet/>
      <dgm:spPr/>
      <dgm:t>
        <a:bodyPr/>
        <a:lstStyle/>
        <a:p>
          <a:endParaRPr lang="en-US"/>
        </a:p>
      </dgm:t>
    </dgm:pt>
    <dgm:pt modelId="{87A6DF9D-FD25-4CC0-A5CD-738D2D60AE1C}">
      <dgm:prSet/>
      <dgm:spPr/>
      <dgm:t>
        <a:bodyPr/>
        <a:lstStyle/>
        <a:p>
          <a:r>
            <a:rPr lang="en-GB"/>
            <a:t>The GAD7 is a reliable generalised anxiety scale that is commonly used by clinicians to monitor anxiety symptoms (Moreno et al., 2019). </a:t>
          </a:r>
          <a:endParaRPr lang="en-US"/>
        </a:p>
      </dgm:t>
    </dgm:pt>
    <dgm:pt modelId="{032ABF01-C4E6-443B-A9D8-CF5BD5A5CC80}" type="parTrans" cxnId="{F60DF71E-E33F-4D7E-9448-DA147C6692F4}">
      <dgm:prSet/>
      <dgm:spPr/>
      <dgm:t>
        <a:bodyPr/>
        <a:lstStyle/>
        <a:p>
          <a:endParaRPr lang="en-US"/>
        </a:p>
      </dgm:t>
    </dgm:pt>
    <dgm:pt modelId="{1640FEFA-522D-4E81-AD8B-1AB91A10E186}" type="sibTrans" cxnId="{F60DF71E-E33F-4D7E-9448-DA147C6692F4}">
      <dgm:prSet/>
      <dgm:spPr/>
      <dgm:t>
        <a:bodyPr/>
        <a:lstStyle/>
        <a:p>
          <a:endParaRPr lang="en-US"/>
        </a:p>
      </dgm:t>
    </dgm:pt>
    <dgm:pt modelId="{B62E78FE-EFBB-4E56-A668-4D5B69516383}">
      <dgm:prSet/>
      <dgm:spPr/>
      <dgm:t>
        <a:bodyPr/>
        <a:lstStyle/>
        <a:p>
          <a:r>
            <a:rPr lang="en-GB"/>
            <a:t>The Penn state worry questionnaire-past week will be used to monitor the patients’ feelings of worry before every session (Yao et al., 2016) </a:t>
          </a:r>
          <a:endParaRPr lang="en-US"/>
        </a:p>
      </dgm:t>
    </dgm:pt>
    <dgm:pt modelId="{3734F777-2BF2-425E-AEAB-E1E4CA9D1A7F}" type="parTrans" cxnId="{98F8900A-E1FD-41C3-BFA6-EF4D53207990}">
      <dgm:prSet/>
      <dgm:spPr/>
      <dgm:t>
        <a:bodyPr/>
        <a:lstStyle/>
        <a:p>
          <a:endParaRPr lang="en-US"/>
        </a:p>
      </dgm:t>
    </dgm:pt>
    <dgm:pt modelId="{7BB45CF8-5E4E-4ED1-B90E-A74E3D004D01}" type="sibTrans" cxnId="{98F8900A-E1FD-41C3-BFA6-EF4D53207990}">
      <dgm:prSet/>
      <dgm:spPr/>
      <dgm:t>
        <a:bodyPr/>
        <a:lstStyle/>
        <a:p>
          <a:endParaRPr lang="en-US"/>
        </a:p>
      </dgm:t>
    </dgm:pt>
    <dgm:pt modelId="{86594D32-0239-4ABA-B2AD-374A3B65C81E}">
      <dgm:prSet/>
      <dgm:spPr/>
      <dgm:t>
        <a:bodyPr/>
        <a:lstStyle/>
        <a:p>
          <a:r>
            <a:rPr lang="en-GB"/>
            <a:t>Essential to regularly monitor the patients progress from the treatment sessions (Hunsley &amp; Mash, 2018).</a:t>
          </a:r>
          <a:endParaRPr lang="en-US"/>
        </a:p>
      </dgm:t>
    </dgm:pt>
    <dgm:pt modelId="{A7B11ACA-6153-496E-B5EC-C7573BE36ACC}" type="parTrans" cxnId="{BB44F638-91D0-4945-AE2C-8927CC84191C}">
      <dgm:prSet/>
      <dgm:spPr/>
      <dgm:t>
        <a:bodyPr/>
        <a:lstStyle/>
        <a:p>
          <a:endParaRPr lang="en-US"/>
        </a:p>
      </dgm:t>
    </dgm:pt>
    <dgm:pt modelId="{A69239D5-5FD2-4659-8CC8-8CF901FF6567}" type="sibTrans" cxnId="{BB44F638-91D0-4945-AE2C-8927CC84191C}">
      <dgm:prSet/>
      <dgm:spPr/>
      <dgm:t>
        <a:bodyPr/>
        <a:lstStyle/>
        <a:p>
          <a:endParaRPr lang="en-US"/>
        </a:p>
      </dgm:t>
    </dgm:pt>
    <dgm:pt modelId="{8ABECB1D-705F-4D45-B4EA-531F7AC5D50E}" type="pres">
      <dgm:prSet presAssocID="{1EEB63F4-C73B-473D-A72E-B1F72B111328}" presName="linear" presStyleCnt="0">
        <dgm:presLayoutVars>
          <dgm:animLvl val="lvl"/>
          <dgm:resizeHandles val="exact"/>
        </dgm:presLayoutVars>
      </dgm:prSet>
      <dgm:spPr/>
    </dgm:pt>
    <dgm:pt modelId="{A8B4A44D-2629-42A6-99AC-DD3637A615B8}" type="pres">
      <dgm:prSet presAssocID="{629D1352-98F7-4C87-B198-58FB9B6778D0}" presName="parentText" presStyleLbl="node1" presStyleIdx="0" presStyleCnt="4">
        <dgm:presLayoutVars>
          <dgm:chMax val="0"/>
          <dgm:bulletEnabled val="1"/>
        </dgm:presLayoutVars>
      </dgm:prSet>
      <dgm:spPr/>
    </dgm:pt>
    <dgm:pt modelId="{5048E20F-3E70-40AF-9447-EA8B7E9B7288}" type="pres">
      <dgm:prSet presAssocID="{27151C4F-D504-4D80-918F-26E6FF60057F}" presName="spacer" presStyleCnt="0"/>
      <dgm:spPr/>
    </dgm:pt>
    <dgm:pt modelId="{7E584F40-0248-43EC-A87D-80DC93080500}" type="pres">
      <dgm:prSet presAssocID="{87A6DF9D-FD25-4CC0-A5CD-738D2D60AE1C}" presName="parentText" presStyleLbl="node1" presStyleIdx="1" presStyleCnt="4">
        <dgm:presLayoutVars>
          <dgm:chMax val="0"/>
          <dgm:bulletEnabled val="1"/>
        </dgm:presLayoutVars>
      </dgm:prSet>
      <dgm:spPr/>
    </dgm:pt>
    <dgm:pt modelId="{DC6AD214-ED8C-40AC-AF9A-6A13D524FAC9}" type="pres">
      <dgm:prSet presAssocID="{1640FEFA-522D-4E81-AD8B-1AB91A10E186}" presName="spacer" presStyleCnt="0"/>
      <dgm:spPr/>
    </dgm:pt>
    <dgm:pt modelId="{921D7C85-38C1-4520-B20D-FECB736F147E}" type="pres">
      <dgm:prSet presAssocID="{B62E78FE-EFBB-4E56-A668-4D5B69516383}" presName="parentText" presStyleLbl="node1" presStyleIdx="2" presStyleCnt="4">
        <dgm:presLayoutVars>
          <dgm:chMax val="0"/>
          <dgm:bulletEnabled val="1"/>
        </dgm:presLayoutVars>
      </dgm:prSet>
      <dgm:spPr/>
    </dgm:pt>
    <dgm:pt modelId="{C93700A1-0DE2-48EC-9429-B56211D9F625}" type="pres">
      <dgm:prSet presAssocID="{7BB45CF8-5E4E-4ED1-B90E-A74E3D004D01}" presName="spacer" presStyleCnt="0"/>
      <dgm:spPr/>
    </dgm:pt>
    <dgm:pt modelId="{DC8CE8A5-DC3D-4344-B359-0A4D6BEF7C7C}" type="pres">
      <dgm:prSet presAssocID="{86594D32-0239-4ABA-B2AD-374A3B65C81E}" presName="parentText" presStyleLbl="node1" presStyleIdx="3" presStyleCnt="4">
        <dgm:presLayoutVars>
          <dgm:chMax val="0"/>
          <dgm:bulletEnabled val="1"/>
        </dgm:presLayoutVars>
      </dgm:prSet>
      <dgm:spPr/>
    </dgm:pt>
  </dgm:ptLst>
  <dgm:cxnLst>
    <dgm:cxn modelId="{811E7503-F49C-4F47-9B2A-F0E68CD64503}" type="presOf" srcId="{1EEB63F4-C73B-473D-A72E-B1F72B111328}" destId="{8ABECB1D-705F-4D45-B4EA-531F7AC5D50E}" srcOrd="0" destOrd="0" presId="urn:microsoft.com/office/officeart/2005/8/layout/vList2"/>
    <dgm:cxn modelId="{98F8900A-E1FD-41C3-BFA6-EF4D53207990}" srcId="{1EEB63F4-C73B-473D-A72E-B1F72B111328}" destId="{B62E78FE-EFBB-4E56-A668-4D5B69516383}" srcOrd="2" destOrd="0" parTransId="{3734F777-2BF2-425E-AEAB-E1E4CA9D1A7F}" sibTransId="{7BB45CF8-5E4E-4ED1-B90E-A74E3D004D01}"/>
    <dgm:cxn modelId="{F60DF71E-E33F-4D7E-9448-DA147C6692F4}" srcId="{1EEB63F4-C73B-473D-A72E-B1F72B111328}" destId="{87A6DF9D-FD25-4CC0-A5CD-738D2D60AE1C}" srcOrd="1" destOrd="0" parTransId="{032ABF01-C4E6-443B-A9D8-CF5BD5A5CC80}" sibTransId="{1640FEFA-522D-4E81-AD8B-1AB91A10E186}"/>
    <dgm:cxn modelId="{BB44F638-91D0-4945-AE2C-8927CC84191C}" srcId="{1EEB63F4-C73B-473D-A72E-B1F72B111328}" destId="{86594D32-0239-4ABA-B2AD-374A3B65C81E}" srcOrd="3" destOrd="0" parTransId="{A7B11ACA-6153-496E-B5EC-C7573BE36ACC}" sibTransId="{A69239D5-5FD2-4659-8CC8-8CF901FF6567}"/>
    <dgm:cxn modelId="{AFE89F40-B55C-4504-9C8A-93A13C57BC25}" srcId="{1EEB63F4-C73B-473D-A72E-B1F72B111328}" destId="{629D1352-98F7-4C87-B198-58FB9B6778D0}" srcOrd="0" destOrd="0" parTransId="{65158F9A-73C7-48E9-A161-EA31DBAB847B}" sibTransId="{27151C4F-D504-4D80-918F-26E6FF60057F}"/>
    <dgm:cxn modelId="{72CDDE64-76C2-486B-BD88-B10BA9B15F40}" type="presOf" srcId="{86594D32-0239-4ABA-B2AD-374A3B65C81E}" destId="{DC8CE8A5-DC3D-4344-B359-0A4D6BEF7C7C}" srcOrd="0" destOrd="0" presId="urn:microsoft.com/office/officeart/2005/8/layout/vList2"/>
    <dgm:cxn modelId="{6F2B2865-C8ED-4214-B82F-40AD0176090E}" type="presOf" srcId="{B62E78FE-EFBB-4E56-A668-4D5B69516383}" destId="{921D7C85-38C1-4520-B20D-FECB736F147E}" srcOrd="0" destOrd="0" presId="urn:microsoft.com/office/officeart/2005/8/layout/vList2"/>
    <dgm:cxn modelId="{7B190A80-F0DD-4CF7-867D-215F1DCE7660}" type="presOf" srcId="{87A6DF9D-FD25-4CC0-A5CD-738D2D60AE1C}" destId="{7E584F40-0248-43EC-A87D-80DC93080500}" srcOrd="0" destOrd="0" presId="urn:microsoft.com/office/officeart/2005/8/layout/vList2"/>
    <dgm:cxn modelId="{BDFF37D5-39C5-4E93-894C-DEC78D4CF637}" type="presOf" srcId="{629D1352-98F7-4C87-B198-58FB9B6778D0}" destId="{A8B4A44D-2629-42A6-99AC-DD3637A615B8}" srcOrd="0" destOrd="0" presId="urn:microsoft.com/office/officeart/2005/8/layout/vList2"/>
    <dgm:cxn modelId="{FE07938D-E167-441A-BF6A-0CD39B31BAC4}" type="presParOf" srcId="{8ABECB1D-705F-4D45-B4EA-531F7AC5D50E}" destId="{A8B4A44D-2629-42A6-99AC-DD3637A615B8}" srcOrd="0" destOrd="0" presId="urn:microsoft.com/office/officeart/2005/8/layout/vList2"/>
    <dgm:cxn modelId="{5F295317-774C-479E-85A1-9B285E032D09}" type="presParOf" srcId="{8ABECB1D-705F-4D45-B4EA-531F7AC5D50E}" destId="{5048E20F-3E70-40AF-9447-EA8B7E9B7288}" srcOrd="1" destOrd="0" presId="urn:microsoft.com/office/officeart/2005/8/layout/vList2"/>
    <dgm:cxn modelId="{0BDD17F4-0947-4695-BE83-626FB16F0D4A}" type="presParOf" srcId="{8ABECB1D-705F-4D45-B4EA-531F7AC5D50E}" destId="{7E584F40-0248-43EC-A87D-80DC93080500}" srcOrd="2" destOrd="0" presId="urn:microsoft.com/office/officeart/2005/8/layout/vList2"/>
    <dgm:cxn modelId="{AFBA0D3D-39DE-4830-B490-DF6388DEB596}" type="presParOf" srcId="{8ABECB1D-705F-4D45-B4EA-531F7AC5D50E}" destId="{DC6AD214-ED8C-40AC-AF9A-6A13D524FAC9}" srcOrd="3" destOrd="0" presId="urn:microsoft.com/office/officeart/2005/8/layout/vList2"/>
    <dgm:cxn modelId="{0E41ABA6-A1C3-4952-9EDB-61BEA3CABB29}" type="presParOf" srcId="{8ABECB1D-705F-4D45-B4EA-531F7AC5D50E}" destId="{921D7C85-38C1-4520-B20D-FECB736F147E}" srcOrd="4" destOrd="0" presId="urn:microsoft.com/office/officeart/2005/8/layout/vList2"/>
    <dgm:cxn modelId="{A1BF649A-85EB-430B-A5ED-DAAB1E72FEB3}" type="presParOf" srcId="{8ABECB1D-705F-4D45-B4EA-531F7AC5D50E}" destId="{C93700A1-0DE2-48EC-9429-B56211D9F625}" srcOrd="5" destOrd="0" presId="urn:microsoft.com/office/officeart/2005/8/layout/vList2"/>
    <dgm:cxn modelId="{8E3D2B22-1AED-41BD-AB3D-35319416BA18}" type="presParOf" srcId="{8ABECB1D-705F-4D45-B4EA-531F7AC5D50E}" destId="{DC8CE8A5-DC3D-4344-B359-0A4D6BEF7C7C}"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1CE18E-EAE0-4D1A-97C6-6A129A7F543C}">
      <dsp:nvSpPr>
        <dsp:cNvPr id="0" name=""/>
        <dsp:cNvSpPr/>
      </dsp:nvSpPr>
      <dsp:spPr>
        <a:xfrm>
          <a:off x="-425461" y="0"/>
          <a:ext cx="5672831" cy="1446648"/>
        </a:xfrm>
        <a:prstGeom prst="roundRect">
          <a:avLst>
            <a:gd name="adj" fmla="val 10000"/>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Psychotherapies are a more effective treatment than medication for generalised anxiety disorder</a:t>
          </a:r>
          <a:endParaRPr lang="en-US" sz="2100" kern="1200" dirty="0"/>
        </a:p>
      </dsp:txBody>
      <dsp:txXfrm>
        <a:off x="-383090" y="42371"/>
        <a:ext cx="3851260" cy="1361906"/>
      </dsp:txXfrm>
    </dsp:sp>
    <dsp:sp modelId="{CA37C267-339F-4544-835A-7829DCED8106}">
      <dsp:nvSpPr>
        <dsp:cNvPr id="0" name=""/>
        <dsp:cNvSpPr/>
      </dsp:nvSpPr>
      <dsp:spPr>
        <a:xfrm>
          <a:off x="1" y="1687756"/>
          <a:ext cx="5672831" cy="1446648"/>
        </a:xfrm>
        <a:prstGeom prst="roundRect">
          <a:avLst>
            <a:gd name="adj" fmla="val 10000"/>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psychotherapies showing a medium to large effect </a:t>
          </a:r>
          <a:endParaRPr lang="en-US" sz="2100" kern="1200" dirty="0"/>
        </a:p>
      </dsp:txBody>
      <dsp:txXfrm>
        <a:off x="42372" y="1730127"/>
        <a:ext cx="3981285" cy="1361906"/>
      </dsp:txXfrm>
    </dsp:sp>
    <dsp:sp modelId="{26D24AE6-FEFD-441E-9320-A8DCD5F39EF5}">
      <dsp:nvSpPr>
        <dsp:cNvPr id="0" name=""/>
        <dsp:cNvSpPr/>
      </dsp:nvSpPr>
      <dsp:spPr>
        <a:xfrm>
          <a:off x="425463" y="3375513"/>
          <a:ext cx="5672831" cy="1446648"/>
        </a:xfrm>
        <a:prstGeom prst="roundRect">
          <a:avLst>
            <a:gd name="adj" fmla="val 10000"/>
          </a:avLst>
        </a:prstGeom>
        <a:solidFill>
          <a:schemeClr val="accent4">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medication showing a small effect on the symptoms of generalised anxiety disorder (Carl et al., 2019).</a:t>
          </a:r>
          <a:endParaRPr lang="en-US" sz="2000" kern="1200"/>
        </a:p>
      </dsp:txBody>
      <dsp:txXfrm>
        <a:off x="467834" y="3417884"/>
        <a:ext cx="3981285" cy="1361906"/>
      </dsp:txXfrm>
    </dsp:sp>
    <dsp:sp modelId="{BAEAB1F9-5B44-4EFD-9559-89D211311216}">
      <dsp:nvSpPr>
        <dsp:cNvPr id="0" name=""/>
        <dsp:cNvSpPr/>
      </dsp:nvSpPr>
      <dsp:spPr>
        <a:xfrm>
          <a:off x="3881587" y="1097041"/>
          <a:ext cx="940321" cy="940321"/>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093159" y="1097041"/>
        <a:ext cx="517177" cy="707592"/>
      </dsp:txXfrm>
    </dsp:sp>
    <dsp:sp modelId="{2615F8CC-6E3C-4186-B86D-5570C847BCCC}">
      <dsp:nvSpPr>
        <dsp:cNvPr id="0" name=""/>
        <dsp:cNvSpPr/>
      </dsp:nvSpPr>
      <dsp:spPr>
        <a:xfrm>
          <a:off x="4307049" y="2775154"/>
          <a:ext cx="940321" cy="940321"/>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518621" y="2775154"/>
        <a:ext cx="517177" cy="7075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83C093-B721-4B61-BB9D-E0AFBAB4B0C2}">
      <dsp:nvSpPr>
        <dsp:cNvPr id="0" name=""/>
        <dsp:cNvSpPr/>
      </dsp:nvSpPr>
      <dsp:spPr>
        <a:xfrm>
          <a:off x="0" y="0"/>
          <a:ext cx="8175413" cy="1228044"/>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Studies have indicated that anxiety symptoms are correlated with avoidance (Panayiotou et al., 2014).</a:t>
          </a:r>
          <a:endParaRPr lang="en-US" sz="2100" kern="1200"/>
        </a:p>
      </dsp:txBody>
      <dsp:txXfrm>
        <a:off x="35968" y="35968"/>
        <a:ext cx="6850257" cy="1156108"/>
      </dsp:txXfrm>
    </dsp:sp>
    <dsp:sp modelId="{076618C0-2124-4A9C-9D7F-A9A3FC5BB7A4}">
      <dsp:nvSpPr>
        <dsp:cNvPr id="0" name=""/>
        <dsp:cNvSpPr/>
      </dsp:nvSpPr>
      <dsp:spPr>
        <a:xfrm>
          <a:off x="721359" y="1432718"/>
          <a:ext cx="8175413" cy="1228044"/>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Cognitive behavior therapy requires the patient to fully engage in therapy sessions. </a:t>
          </a:r>
          <a:endParaRPr lang="en-US" sz="2100" kern="1200"/>
        </a:p>
      </dsp:txBody>
      <dsp:txXfrm>
        <a:off x="757327" y="1468686"/>
        <a:ext cx="6583888" cy="1156108"/>
      </dsp:txXfrm>
    </dsp:sp>
    <dsp:sp modelId="{B51AE02E-D957-4CDC-8B96-1B76B99D8922}">
      <dsp:nvSpPr>
        <dsp:cNvPr id="0" name=""/>
        <dsp:cNvSpPr/>
      </dsp:nvSpPr>
      <dsp:spPr>
        <a:xfrm>
          <a:off x="1442719" y="2865437"/>
          <a:ext cx="8175413" cy="1228044"/>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Mindfulness will help the patient to accept their symptoms and practice positive feelings which will in return help them to engage in their therapy sessions.</a:t>
          </a:r>
          <a:endParaRPr lang="en-US" sz="2100" kern="1200"/>
        </a:p>
      </dsp:txBody>
      <dsp:txXfrm>
        <a:off x="1478687" y="2901405"/>
        <a:ext cx="6583888" cy="1156108"/>
      </dsp:txXfrm>
    </dsp:sp>
    <dsp:sp modelId="{3724BE80-A11A-4340-BDE7-615D2A16B309}">
      <dsp:nvSpPr>
        <dsp:cNvPr id="0" name=""/>
        <dsp:cNvSpPr/>
      </dsp:nvSpPr>
      <dsp:spPr>
        <a:xfrm>
          <a:off x="7377184" y="931267"/>
          <a:ext cx="798228" cy="798228"/>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556785" y="931267"/>
        <a:ext cx="439026" cy="600667"/>
      </dsp:txXfrm>
    </dsp:sp>
    <dsp:sp modelId="{4A5AC374-B5DD-4F87-8309-75BBD92752BB}">
      <dsp:nvSpPr>
        <dsp:cNvPr id="0" name=""/>
        <dsp:cNvSpPr/>
      </dsp:nvSpPr>
      <dsp:spPr>
        <a:xfrm>
          <a:off x="8098544" y="2355798"/>
          <a:ext cx="798228" cy="798228"/>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78145" y="2355798"/>
        <a:ext cx="439026" cy="6006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B4A44D-2629-42A6-99AC-DD3637A615B8}">
      <dsp:nvSpPr>
        <dsp:cNvPr id="0" name=""/>
        <dsp:cNvSpPr/>
      </dsp:nvSpPr>
      <dsp:spPr>
        <a:xfrm>
          <a:off x="0" y="109575"/>
          <a:ext cx="6692813" cy="1105649"/>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GAD7 will be used to measure the symptoms of anxiety before and after treatment in order to assess the effectiveness of the treatment.</a:t>
          </a:r>
          <a:endParaRPr lang="en-US" sz="2100" kern="1200"/>
        </a:p>
      </dsp:txBody>
      <dsp:txXfrm>
        <a:off x="53973" y="163548"/>
        <a:ext cx="6584867" cy="997703"/>
      </dsp:txXfrm>
    </dsp:sp>
    <dsp:sp modelId="{7E584F40-0248-43EC-A87D-80DC93080500}">
      <dsp:nvSpPr>
        <dsp:cNvPr id="0" name=""/>
        <dsp:cNvSpPr/>
      </dsp:nvSpPr>
      <dsp:spPr>
        <a:xfrm>
          <a:off x="0" y="1275705"/>
          <a:ext cx="6692813" cy="1105649"/>
        </a:xfrm>
        <a:prstGeom prst="roundRect">
          <a:avLst/>
        </a:prstGeom>
        <a:gradFill rotWithShape="0">
          <a:gsLst>
            <a:gs pos="0">
              <a:schemeClr val="accent2">
                <a:hueOff val="-904150"/>
                <a:satOff val="-552"/>
                <a:lumOff val="2157"/>
                <a:alphaOff val="0"/>
                <a:tint val="96000"/>
                <a:lumMod val="100000"/>
              </a:schemeClr>
            </a:gs>
            <a:gs pos="78000">
              <a:schemeClr val="accent2">
                <a:hueOff val="-904150"/>
                <a:satOff val="-552"/>
                <a:lumOff val="215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GAD7 is a reliable generalised anxiety scale that is commonly used by clinicians to monitor anxiety symptoms (Moreno et al., 2019). </a:t>
          </a:r>
          <a:endParaRPr lang="en-US" sz="2100" kern="1200"/>
        </a:p>
      </dsp:txBody>
      <dsp:txXfrm>
        <a:off x="53973" y="1329678"/>
        <a:ext cx="6584867" cy="997703"/>
      </dsp:txXfrm>
    </dsp:sp>
    <dsp:sp modelId="{921D7C85-38C1-4520-B20D-FECB736F147E}">
      <dsp:nvSpPr>
        <dsp:cNvPr id="0" name=""/>
        <dsp:cNvSpPr/>
      </dsp:nvSpPr>
      <dsp:spPr>
        <a:xfrm>
          <a:off x="0" y="2441835"/>
          <a:ext cx="6692813" cy="1105649"/>
        </a:xfrm>
        <a:prstGeom prst="roundRect">
          <a:avLst/>
        </a:prstGeom>
        <a:gradFill rotWithShape="0">
          <a:gsLst>
            <a:gs pos="0">
              <a:schemeClr val="accent2">
                <a:hueOff val="-1808300"/>
                <a:satOff val="-1104"/>
                <a:lumOff val="4314"/>
                <a:alphaOff val="0"/>
                <a:tint val="96000"/>
                <a:lumMod val="100000"/>
              </a:schemeClr>
            </a:gs>
            <a:gs pos="78000">
              <a:schemeClr val="accent2">
                <a:hueOff val="-1808300"/>
                <a:satOff val="-1104"/>
                <a:lumOff val="431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Penn state worry questionnaire-past week will be used to monitor the patients’ feelings of worry before every session (Yao et al., 2016) </a:t>
          </a:r>
          <a:endParaRPr lang="en-US" sz="2100" kern="1200"/>
        </a:p>
      </dsp:txBody>
      <dsp:txXfrm>
        <a:off x="53973" y="2495808"/>
        <a:ext cx="6584867" cy="997703"/>
      </dsp:txXfrm>
    </dsp:sp>
    <dsp:sp modelId="{DC8CE8A5-DC3D-4344-B359-0A4D6BEF7C7C}">
      <dsp:nvSpPr>
        <dsp:cNvPr id="0" name=""/>
        <dsp:cNvSpPr/>
      </dsp:nvSpPr>
      <dsp:spPr>
        <a:xfrm>
          <a:off x="0" y="3607965"/>
          <a:ext cx="6692813" cy="1105649"/>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Essential to regularly monitor the patients progress from the treatment sessions (Hunsley &amp; Mash, 2018).</a:t>
          </a:r>
          <a:endParaRPr lang="en-US" sz="2100" kern="1200"/>
        </a:p>
      </dsp:txBody>
      <dsp:txXfrm>
        <a:off x="53973" y="3661938"/>
        <a:ext cx="6584867" cy="99770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8691BF-3CAE-4997-B05A-6FFF6B2E5349}" type="datetimeFigureOut">
              <a:rPr lang="en-GB" smtClean="0"/>
              <a:t>02/05/2023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37D02F-9B40-4615-A882-2837817EBF4B}" type="slidenum">
              <a:rPr lang="en-GB" smtClean="0"/>
              <a:t>‹#›</a:t>
            </a:fld>
            <a:endParaRPr lang="en-GB"/>
          </a:p>
        </p:txBody>
      </p:sp>
    </p:spTree>
    <p:extLst>
      <p:ext uri="{BB962C8B-B14F-4D97-AF65-F5344CB8AC3E}">
        <p14:creationId xmlns:p14="http://schemas.microsoft.com/office/powerpoint/2010/main" val="33613271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Welcome to my presentation, this presentation will be proposing a rehabilitative treatment plan for patients diagnosed with Generalised anxiety disorder.</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1</a:t>
            </a:fld>
            <a:endParaRPr lang="en-GB"/>
          </a:p>
        </p:txBody>
      </p:sp>
    </p:spTree>
    <p:extLst>
      <p:ext uri="{BB962C8B-B14F-4D97-AF65-F5344CB8AC3E}">
        <p14:creationId xmlns:p14="http://schemas.microsoft.com/office/powerpoint/2010/main" val="26951760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Under DSM-5, which is a recourse that is used by health professionals to diagnose mental disorders, Generalised anxiety disorder is characterised by excessive anxiety and worry, that occurs on more days than not, lasting for at least 6 months. It also causes significant distress or impairment to social, occupational, and other important areas of functioning (American Psychiatric Association, 2013). Generalised anxiety disorder has been found to be a costly and disabling mental disorder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Cuijpers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et al., 2014).</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2</a:t>
            </a:fld>
            <a:endParaRPr lang="en-GB"/>
          </a:p>
        </p:txBody>
      </p:sp>
    </p:spTree>
    <p:extLst>
      <p:ext uri="{BB962C8B-B14F-4D97-AF65-F5344CB8AC3E}">
        <p14:creationId xmlns:p14="http://schemas.microsoft.com/office/powerpoint/2010/main" val="27497356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Generalised anxiety disorder is one of the most frequently diagnosed mental disorders in the US (Nice, 2020) with a lifetime prevalence of around 5.7% (Ritter et al., 2010). Generalised anxiety disorder is considered to be a chronic disorder due to many patients experiencing symptoms for more than 6 to 12 years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Cuijpers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et al., 2014). Suicide rates have also been found to be higher in patients that have generalised anxiety disorder, demonstrating it to be a risk factor for suicide (Chen et al., 2019)</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3</a:t>
            </a:fld>
            <a:endParaRPr lang="en-GB"/>
          </a:p>
        </p:txBody>
      </p:sp>
    </p:spTree>
    <p:extLst>
      <p:ext uri="{BB962C8B-B14F-4D97-AF65-F5344CB8AC3E}">
        <p14:creationId xmlns:p14="http://schemas.microsoft.com/office/powerpoint/2010/main" val="19572493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treatment for generalised anxiety disorder often involves the use of medication and is often the first choice of treatment given by clinicians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Slee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et al., 2019). However, in recent years Cognitive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therapy has received the most attention from researchers and there is a large body of evidence supporting the use of cognitive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therapy as a treatment for generalised anxiety disorder. As a result of this evidence a combination of medication and cognitive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therapy has been shown to be a desired strategy amongst clinicians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Bandelow</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et al., 2012).</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4</a:t>
            </a:fld>
            <a:endParaRPr lang="en-GB"/>
          </a:p>
        </p:txBody>
      </p:sp>
    </p:spTree>
    <p:extLst>
      <p:ext uri="{BB962C8B-B14F-4D97-AF65-F5344CB8AC3E}">
        <p14:creationId xmlns:p14="http://schemas.microsoft.com/office/powerpoint/2010/main" val="31652711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 meta- analysis of evidence-based psychotherapies and medication for generalised anxiety disorder indicated that psychotherapies are a more effective treatment than medication for treating generalised anxiety disorder, with psychotherapies showing a medium to large effect and medication showing a small effect on the symptoms of generalised anxiety disorder (Carl et al., 2019).</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5</a:t>
            </a:fld>
            <a:endParaRPr lang="en-GB"/>
          </a:p>
        </p:txBody>
      </p:sp>
    </p:spTree>
    <p:extLst>
      <p:ext uri="{BB962C8B-B14F-4D97-AF65-F5344CB8AC3E}">
        <p14:creationId xmlns:p14="http://schemas.microsoft.com/office/powerpoint/2010/main" val="32935759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 randomised control trial produced results that indicated that internet based Cognitive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therapy can reduce the symptoms of generalised anxiety disorder (Andersson et al., 2012). Another randomised controlled trial that compared three cognitive behaviour protocols on 75 patients that were diagnosed with generalised anxiety disorder indicated that all three approaches are effective in reducing the symptoms of anxiety (Stefan et al., 2019).</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6</a:t>
            </a:fld>
            <a:endParaRPr lang="en-GB"/>
          </a:p>
        </p:txBody>
      </p:sp>
    </p:spTree>
    <p:extLst>
      <p:ext uri="{BB962C8B-B14F-4D97-AF65-F5344CB8AC3E}">
        <p14:creationId xmlns:p14="http://schemas.microsoft.com/office/powerpoint/2010/main" val="41642234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 more recent study investigating the use of cognitive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therapy for the treatment of anxiety disorders found that participants with moderate to severe anxiety had a significant decrease in anxiety and depression symptoms, after engaging in cognitive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therapy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Bogucki</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et al., 2021). The 491 participants in this study that endorsed moderate to severe anxiety symptoms displayed a significant decrease in anxiety after engaging in at least one cognitive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therapy session. Suggesting that cognitive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therapy can work quickly on reducing symptoms of generalised anxiety disorder.</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7</a:t>
            </a:fld>
            <a:endParaRPr lang="en-GB"/>
          </a:p>
        </p:txBody>
      </p:sp>
    </p:spTree>
    <p:extLst>
      <p:ext uri="{BB962C8B-B14F-4D97-AF65-F5344CB8AC3E}">
        <p14:creationId xmlns:p14="http://schemas.microsoft.com/office/powerpoint/2010/main" val="1656701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Therapeutic measures such as mindfulness have also been found to be significant in reducing the symptoms of generalised anxiety disorder. Hodge et al (2014) conducted an 8-week group-based intervention using mindfulness and found that mindfulness mediated the reduction in worry in patients with generalised anxiety disorder. Hodge et al further conducted a clinical randomised control trial which indicated that mindfulness could reduce the stress associated with generalised anxiety disorder, with larger reductions in stress being found in patients with generalised anxiety disorder compared to the control group (Hoge et al., 2018).</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8</a:t>
            </a:fld>
            <a:endParaRPr lang="en-GB"/>
          </a:p>
        </p:txBody>
      </p:sp>
    </p:spTree>
    <p:extLst>
      <p:ext uri="{BB962C8B-B14F-4D97-AF65-F5344CB8AC3E}">
        <p14:creationId xmlns:p14="http://schemas.microsoft.com/office/powerpoint/2010/main" val="1418302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 meta-analysis reviewing the use of mindfulness and acceptance-based interventions for the treatment of anxiety disorders indicated that there are benefits of the use of therapeutic measures to treat anxiety disorders with mindfulness being found to be associated with robust and substantial reductions in anxiety symptoms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Vøllestad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et al., 2011).</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9</a:t>
            </a:fld>
            <a:endParaRPr lang="en-GB"/>
          </a:p>
        </p:txBody>
      </p:sp>
    </p:spTree>
    <p:extLst>
      <p:ext uri="{BB962C8B-B14F-4D97-AF65-F5344CB8AC3E}">
        <p14:creationId xmlns:p14="http://schemas.microsoft.com/office/powerpoint/2010/main" val="6266923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Target population- This rehabilitative treatment plan will be used for patients that have been assessed and diagnosed with generalised anxiety disorder.</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10</a:t>
            </a:fld>
            <a:endParaRPr lang="en-GB"/>
          </a:p>
        </p:txBody>
      </p:sp>
    </p:spTree>
    <p:extLst>
      <p:ext uri="{BB962C8B-B14F-4D97-AF65-F5344CB8AC3E}">
        <p14:creationId xmlns:p14="http://schemas.microsoft.com/office/powerpoint/2010/main" val="16205059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adverse side effects have been identified as being associated with medication that is generally used to treat generalised anxiety disorder. For example, benzodiazepine is commonly used to treat the disorder as the research has identified it to be an effective treatment. However, there are concerns regarding the long term use of this drug due to it being highly addictive (Ribeiro &amp; Brito, 2022). In order to illuminate the possibility of the patients presenting with adverse side effects, pharmacological treatment will not be used in this proposed treatment plan (</a:t>
            </a:r>
            <a:r>
              <a:rPr lang="en-GB" dirty="0" err="1"/>
              <a:t>Ansara</a:t>
            </a:r>
            <a:r>
              <a:rPr lang="en-GB" dirty="0"/>
              <a:t>, 2020)</a:t>
            </a:r>
          </a:p>
        </p:txBody>
      </p:sp>
      <p:sp>
        <p:nvSpPr>
          <p:cNvPr id="4" name="Slide Number Placeholder 3"/>
          <p:cNvSpPr>
            <a:spLocks noGrp="1"/>
          </p:cNvSpPr>
          <p:nvPr>
            <p:ph type="sldNum" sz="quarter" idx="5"/>
          </p:nvPr>
        </p:nvSpPr>
        <p:spPr/>
        <p:txBody>
          <a:bodyPr/>
          <a:lstStyle/>
          <a:p>
            <a:fld id="{8337D02F-9B40-4615-A882-2837817EBF4B}" type="slidenum">
              <a:rPr lang="en-GB" smtClean="0"/>
              <a:t>11</a:t>
            </a:fld>
            <a:endParaRPr lang="en-GB"/>
          </a:p>
        </p:txBody>
      </p:sp>
    </p:spTree>
    <p:extLst>
      <p:ext uri="{BB962C8B-B14F-4D97-AF65-F5344CB8AC3E}">
        <p14:creationId xmlns:p14="http://schemas.microsoft.com/office/powerpoint/2010/main" val="18026491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As there is evidence that suggests that both cognitive behaviour therapy and mindfulness (Boettcher et al., 2014) have a strong positive effect on the symptoms of generalised anxiety disorder, the proposed treatment will be a combination of both cognitive behaviour therapy and mindfulness. This treatment has been used previously with mindfulness- based cognitive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therapy displaying promising results with both interventions showing to positively affect the symptoms of generalised anxiety disorder resulting in long term benefits (Jiang et al., 2022).</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12</a:t>
            </a:fld>
            <a:endParaRPr lang="en-GB"/>
          </a:p>
        </p:txBody>
      </p:sp>
    </p:spTree>
    <p:extLst>
      <p:ext uri="{BB962C8B-B14F-4D97-AF65-F5344CB8AC3E}">
        <p14:creationId xmlns:p14="http://schemas.microsoft.com/office/powerpoint/2010/main" val="8851603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Studies have indicated that anxiety symptoms are correlated with avoidance (Panayiotou et al., 2014), this can be problematic when treating a patient that has generalised anxiety disorder with cognitive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therapy, as this form of therapy requires a strong engagement from the patient. Mindfulness is an important part of the therapy as it will help the patient to accept their symptoms and practice positive feelings which will in return help them to fully engage in their therapy sessions.</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13</a:t>
            </a:fld>
            <a:endParaRPr lang="en-GB"/>
          </a:p>
        </p:txBody>
      </p:sp>
    </p:spTree>
    <p:extLst>
      <p:ext uri="{BB962C8B-B14F-4D97-AF65-F5344CB8AC3E}">
        <p14:creationId xmlns:p14="http://schemas.microsoft.com/office/powerpoint/2010/main" val="28533441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Cognitive behaviour therapy includes a cognitive approach that aims to help the patient to step back from their automatic thoughts in order to release themselves from their worries. The therapy also includes emotion and new behaviour experiments such as relaxation, the psychoeducation part of the therapy will give the patient an understanding of the tools that are required for the future in order to manage or illuminate their anxiety symptoms (Borza, 2017). </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14</a:t>
            </a:fld>
            <a:endParaRPr lang="en-GB"/>
          </a:p>
        </p:txBody>
      </p:sp>
    </p:spTree>
    <p:extLst>
      <p:ext uri="{BB962C8B-B14F-4D97-AF65-F5344CB8AC3E}">
        <p14:creationId xmlns:p14="http://schemas.microsoft.com/office/powerpoint/2010/main" val="11314333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Mindfulness involves acceptance of the worrying thoughts and feelings and practicing awareness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Tovote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et al., 2017). It gives the patient a new sense of emotional freedom by increasing acceptance and empathy (Katz, 2014). Mindfulness also helps to decrease experiential avoidance which will in return help with the effectiveness of the cognitive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therapy (Li et al., 2023).</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15</a:t>
            </a:fld>
            <a:endParaRPr lang="en-GB"/>
          </a:p>
        </p:txBody>
      </p:sp>
    </p:spTree>
    <p:extLst>
      <p:ext uri="{BB962C8B-B14F-4D97-AF65-F5344CB8AC3E}">
        <p14:creationId xmlns:p14="http://schemas.microsoft.com/office/powerpoint/2010/main" val="4945578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Materials – The GAD7 will be used to measure the symptoms of anxiety before and after treatment in order to assess the effectiveness of the treatment. The GAD7 is a reliable generalised anxiety scale that is commonly used by clinicians to monitor anxiety symptoms (Moreno et al., 2019). The Penn state worry questionnaire-past week will be used to monitor the patients’ feelings of worry before every session (Yao et al., 2016) this questionnaire I designed to measure the excessiveness, generality and dimensions of worry in adults. This questionnaire is essential to regularly monitor the patients progress from each therapy session in order for the practitioner to adjust the treatment plan if needed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Hunsley</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&amp; Mash, 2018).</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16</a:t>
            </a:fld>
            <a:endParaRPr lang="en-GB"/>
          </a:p>
        </p:txBody>
      </p:sp>
    </p:spTree>
    <p:extLst>
      <p:ext uri="{BB962C8B-B14F-4D97-AF65-F5344CB8AC3E}">
        <p14:creationId xmlns:p14="http://schemas.microsoft.com/office/powerpoint/2010/main" val="17136471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Procedure- The patients’ symptoms will be assessed before the treatment begins with the use of self- report data from the GAD7 scale. Semi structured interviews will also be conducted, this will enable the clinician to understand the underlying reasons and the triggers that may be causing the anxiety symptoms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Hunsley</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&amp; Mash, 2018). These procedures will be repeated at the end of the treatment in order to assess whether the treatment has had any effect on the anxiety symptoms. </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17</a:t>
            </a:fld>
            <a:endParaRPr lang="en-GB"/>
          </a:p>
        </p:txBody>
      </p:sp>
    </p:spTree>
    <p:extLst>
      <p:ext uri="{BB962C8B-B14F-4D97-AF65-F5344CB8AC3E}">
        <p14:creationId xmlns:p14="http://schemas.microsoft.com/office/powerpoint/2010/main" val="39779030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As stated in the national institute for health and care excellence guidelines for treating generalised anxiety disorder, the patient will be required to attend 12 to 15 weekly one hour sessions of mindfulness based cognitive behaviour therapy which will be delivered by a trained and competent practitioner (NICE, 2020). Each session will begin with the completion of the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penn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state worry- paste week questionnaire in order to monitor the effectiveness of each therapy session (Yao et al., 2016). The patients ill be encouraged to practice the techniques that they have learnt during their therapy sessions regularly. This will help them to continue to use the techniques after the treatment plan has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finnished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18</a:t>
            </a:fld>
            <a:endParaRPr lang="en-GB"/>
          </a:p>
        </p:txBody>
      </p:sp>
    </p:spTree>
    <p:extLst>
      <p:ext uri="{BB962C8B-B14F-4D97-AF65-F5344CB8AC3E}">
        <p14:creationId xmlns:p14="http://schemas.microsoft.com/office/powerpoint/2010/main" val="40395973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Relapse prevention will be discussed with the patient, as many patents of generalised anxiety disorder experience worry that their symptoms may appear after their treatment plan is completed (Robichaud, 2013). The patient will be encouraged to keep practicing positivity and mindfulness by using the tools that they have acquired during their therapy sessions.</a:t>
            </a:r>
          </a:p>
        </p:txBody>
      </p:sp>
      <p:sp>
        <p:nvSpPr>
          <p:cNvPr id="4" name="Slide Number Placeholder 3"/>
          <p:cNvSpPr>
            <a:spLocks noGrp="1"/>
          </p:cNvSpPr>
          <p:nvPr>
            <p:ph type="sldNum" sz="quarter" idx="5"/>
          </p:nvPr>
        </p:nvSpPr>
        <p:spPr/>
        <p:txBody>
          <a:bodyPr/>
          <a:lstStyle/>
          <a:p>
            <a:fld id="{8337D02F-9B40-4615-A882-2837817EBF4B}" type="slidenum">
              <a:rPr lang="en-GB" smtClean="0"/>
              <a:t>19</a:t>
            </a:fld>
            <a:endParaRPr lang="en-GB"/>
          </a:p>
        </p:txBody>
      </p:sp>
    </p:spTree>
    <p:extLst>
      <p:ext uri="{BB962C8B-B14F-4D97-AF65-F5344CB8AC3E}">
        <p14:creationId xmlns:p14="http://schemas.microsoft.com/office/powerpoint/2010/main" val="8456782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Ethical considerations – In accordance with the British psychological code of ethics and conduct, the patient will be treated with respect and the treatment will be carried out by a competent and responsible clinician that will act with integrity (British Psychological Society, 2021). As Generalised anxiety disorder presents with symptoms of excessive worry; steps will be taken to reassure the patient with the aim of illuminating any worry they may have about their treatment. For example, in accordance with the national institute for health and care excellence (2020) guidelines, the patient will be involved in discussions about their treatment, this will also enable the health professional to gain informed consent before the treatment can begin. The patient will be reassured that their treatment will be kept confidential and that they have the right to withdraw from treatment at any time.</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20</a:t>
            </a:fld>
            <a:endParaRPr lang="en-GB"/>
          </a:p>
        </p:txBody>
      </p:sp>
    </p:spTree>
    <p:extLst>
      <p:ext uri="{BB962C8B-B14F-4D97-AF65-F5344CB8AC3E}">
        <p14:creationId xmlns:p14="http://schemas.microsoft.com/office/powerpoint/2010/main" val="1927768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Analysis – Semi- structured interviews will be carried out to assess the patient’s anxiety symptoms at the end of the treatment, the GAD7 will also be repeated, both the interviews and GAD7 questionnaires from before and after the therapy sessions will be assessed in order to identify the effect that the treatment has had on the anxiety symptoms. This assessment will enable to clinician to decide whether the treatment has been successful or whether more treatment or alternative treatment and future maintenance is required. </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21</a:t>
            </a:fld>
            <a:endParaRPr lang="en-GB"/>
          </a:p>
        </p:txBody>
      </p:sp>
    </p:spTree>
    <p:extLst>
      <p:ext uri="{BB962C8B-B14F-4D97-AF65-F5344CB8AC3E}">
        <p14:creationId xmlns:p14="http://schemas.microsoft.com/office/powerpoint/2010/main" val="3754183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EAACC7-3B3F-47D1-959A-EF58926E955E}" type="datetimeFigureOut">
              <a:rPr lang="en-US" smtClean="0"/>
              <a:t>5/2/2023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0681222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EAACC7-3B3F-47D1-959A-EF58926E955E}" type="datetimeFigureOut">
              <a:rPr lang="en-US" smtClean="0"/>
              <a:t>5/2/2023</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9098642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EAACC7-3B3F-47D1-959A-EF58926E955E}" type="datetimeFigureOut">
              <a:rPr lang="en-US" smtClean="0"/>
              <a:t>5/2/2023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5106531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EAACC7-3B3F-47D1-959A-EF58926E955E}" type="datetimeFigureOut">
              <a:rPr lang="en-US" smtClean="0"/>
              <a:t>5/2/2023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5812451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EAACC7-3B3F-47D1-959A-EF58926E955E}" type="datetimeFigureOut">
              <a:rPr lang="en-US" smtClean="0"/>
              <a:t>5/2/2023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0526289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EAACC7-3B3F-47D1-959A-EF58926E955E}" type="datetimeFigureOut">
              <a:rPr lang="en-US" smtClean="0"/>
              <a:t>5/2/2023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7045518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EAACC7-3B3F-47D1-959A-EF58926E955E}" type="datetimeFigureOut">
              <a:rPr lang="en-US" smtClean="0"/>
              <a:t>5/2/2023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6339104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EAACC7-3B3F-47D1-959A-EF58926E955E}" type="datetimeFigureOut">
              <a:rPr lang="en-US" smtClean="0"/>
              <a:t>5/2/2023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1392552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12CC964-A50B-4C29-B4E4-2C30BB34CCF3}" type="slidenum">
              <a:rPr lang="en-US" smtClean="0"/>
              <a:t>‹#›</a:t>
            </a:fld>
            <a:endParaRPr lang="en-US"/>
          </a:p>
        </p:txBody>
      </p:sp>
      <p:sp>
        <p:nvSpPr>
          <p:cNvPr id="5" name="Date Placeholder 4"/>
          <p:cNvSpPr>
            <a:spLocks noGrp="1"/>
          </p:cNvSpPr>
          <p:nvPr>
            <p:ph type="dt" sz="half" idx="10"/>
          </p:nvPr>
        </p:nvSpPr>
        <p:spPr/>
        <p:txBody>
          <a:bodyPr/>
          <a:lstStyle/>
          <a:p>
            <a:fld id="{11EAACC7-3B3F-47D1-959A-EF58926E955E}" type="datetimeFigureOut">
              <a:rPr lang="en-US" smtClean="0"/>
              <a:t>5/2/2023</a:t>
            </a:fld>
            <a:endParaRPr lang="en-US"/>
          </a:p>
        </p:txBody>
      </p:sp>
    </p:spTree>
    <p:extLst>
      <p:ext uri="{BB962C8B-B14F-4D97-AF65-F5344CB8AC3E}">
        <p14:creationId xmlns:p14="http://schemas.microsoft.com/office/powerpoint/2010/main" val="18375554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EAACC7-3B3F-47D1-959A-EF58926E955E}" type="datetimeFigureOut">
              <a:rPr lang="en-US" smtClean="0"/>
              <a:t>5/2/2023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5349748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EAACC7-3B3F-47D1-959A-EF58926E955E}" type="datetimeFigureOut">
              <a:rPr lang="en-US" smtClean="0"/>
              <a:t>5/2/2023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12CC964-A50B-4C29-B4E4-2C30BB34CCF3}"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043489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EAACC7-3B3F-47D1-959A-EF58926E955E}" type="datetimeFigureOut">
              <a:rPr lang="en-US" smtClean="0"/>
              <a:t>5/2/2023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5660595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EAACC7-3B3F-47D1-959A-EF58926E955E}" type="datetimeFigureOut">
              <a:rPr lang="en-US" smtClean="0"/>
              <a:t>5/2/2023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12CC964-A50B-4C29-B4E4-2C30BB34CCF3}"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766654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EAACC7-3B3F-47D1-959A-EF58926E955E}" type="datetimeFigureOut">
              <a:rPr lang="en-US" smtClean="0"/>
              <a:t>5/2/2023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8992155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EAACC7-3B3F-47D1-959A-EF58926E955E}" type="datetimeFigureOut">
              <a:rPr lang="en-US" smtClean="0"/>
              <a:t>5/2/2023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6429682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EAACC7-3B3F-47D1-959A-EF58926E955E}" type="datetimeFigureOut">
              <a:rPr lang="en-US" smtClean="0"/>
              <a:t>5/2/2023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1553183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1EAACC7-3B3F-47D1-959A-EF58926E955E}" type="datetimeFigureOut">
              <a:rPr lang="en-US" smtClean="0"/>
              <a:t>5/2/2023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3998348149"/>
      </p:ext>
    </p:extLst>
  </p:cSld>
  <p:clrMap bg1="lt1" tx1="dk1" bg2="lt2" tx2="dk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 id="2147483815" r:id="rId12"/>
    <p:sldLayoutId id="2147483816" r:id="rId13"/>
    <p:sldLayoutId id="2147483817" r:id="rId14"/>
    <p:sldLayoutId id="2147483818" r:id="rId15"/>
    <p:sldLayoutId id="214748381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en.wikipedia.org/wiki/General_anxiety_disorder"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5.jpg"/><Relationship Id="rId7" Type="http://schemas.openxmlformats.org/officeDocument/2006/relationships/diagramQuickStyle" Target="../diagrams/quickStyle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hyperlink" Target="https://epg.pubpub.org/pub/05-cognitive-remediation-therapy" TargetMode="External"/><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www.debbish.com/diet-schmiet/mindset-vs-behaviour/"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thebluediamondgallery.com/wooden-tile/e/evidence.html"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mindfulnessexercises.com/meditation-a-way-of-awakening/"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pexels.com/photo/blue-and-silver-stetoscope-40568/"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lotusmedia.org/why-do-we-need-mindfulness-at-school" TargetMode="Externa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scientia.global/professor-christine-larson-understanding-brain-function-cognition-and-emotion-in-psychopathology/"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www.pexels.com/photo/background-balance-beach-boulder-289586/" TargetMode="Externa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pixabay.com/en/brain-mind-mindfulness-conscious-998994/"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20.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hyperlink" Target="https://picpedia.org/highway-signs/e/ethical-issues.html"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hyperlink" Target="https://pixabay.com/en/problem-analysis-solution-449365/"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8472C03-BCD5-62D5-F10E-CE8BE1B4A0BC}"/>
              </a:ext>
            </a:extLst>
          </p:cNvPr>
          <p:cNvPicPr>
            <a:picLocks noChangeAspect="1"/>
          </p:cNvPicPr>
          <p:nvPr/>
        </p:nvPicPr>
        <p:blipFill rotWithShape="1">
          <a:blip r:embed="rId3">
            <a:duotone>
              <a:prstClr val="black"/>
              <a:prstClr val="white"/>
            </a:duotone>
          </a:blip>
          <a:srcRect l="9284" t="9091" r="27503"/>
          <a:stretch/>
        </p:blipFill>
        <p:spPr>
          <a:xfrm>
            <a:off x="5097780" y="-1"/>
            <a:ext cx="7091044" cy="6858001"/>
          </a:xfrm>
          <a:custGeom>
            <a:avLst/>
            <a:gdLst/>
            <a:ahLst/>
            <a:cxnLst/>
            <a:rect l="l" t="t" r="r" b="b"/>
            <a:pathLst>
              <a:path w="7091044" h="6858001">
                <a:moveTo>
                  <a:pt x="405750" y="0"/>
                </a:moveTo>
                <a:lnTo>
                  <a:pt x="7091044" y="0"/>
                </a:lnTo>
                <a:lnTo>
                  <a:pt x="7091044" y="6858001"/>
                </a:lnTo>
                <a:lnTo>
                  <a:pt x="53572" y="6858001"/>
                </a:lnTo>
                <a:lnTo>
                  <a:pt x="1828991" y="4521201"/>
                </a:lnTo>
                <a:close/>
                <a:moveTo>
                  <a:pt x="0" y="0"/>
                </a:moveTo>
                <a:lnTo>
                  <a:pt x="405750" y="0"/>
                </a:lnTo>
                <a:lnTo>
                  <a:pt x="0" y="434"/>
                </a:lnTo>
                <a:close/>
              </a:path>
            </a:pathLst>
          </a:custGeom>
        </p:spPr>
      </p:pic>
      <p:sp>
        <p:nvSpPr>
          <p:cNvPr id="2" name="Title 1">
            <a:extLst>
              <a:ext uri="{FF2B5EF4-FFF2-40B4-BE49-F238E27FC236}">
                <a16:creationId xmlns:a16="http://schemas.microsoft.com/office/drawing/2014/main" id="{AADCA639-3052-D09B-9229-5B82B9F63148}"/>
              </a:ext>
            </a:extLst>
          </p:cNvPr>
          <p:cNvSpPr>
            <a:spLocks noGrp="1"/>
          </p:cNvSpPr>
          <p:nvPr>
            <p:ph type="ctrTitle"/>
          </p:nvPr>
        </p:nvSpPr>
        <p:spPr>
          <a:xfrm>
            <a:off x="71120" y="1615440"/>
            <a:ext cx="6167120" cy="2432319"/>
          </a:xfrm>
        </p:spPr>
        <p:txBody>
          <a:bodyPr>
            <a:normAutofit/>
          </a:bodyPr>
          <a:lstStyle/>
          <a:p>
            <a:r>
              <a:rPr lang="en-GB" sz="4800" i="0" dirty="0">
                <a:latin typeface="Calibri" panose="020F0502020204030204" pitchFamily="34" charset="0"/>
                <a:ea typeface="Calibri" panose="020F0502020204030204" pitchFamily="34" charset="0"/>
                <a:cs typeface="Calibri" panose="020F0502020204030204" pitchFamily="34" charset="0"/>
              </a:rPr>
              <a:t>Generalised anxiety disorder</a:t>
            </a:r>
          </a:p>
        </p:txBody>
      </p:sp>
      <p:sp>
        <p:nvSpPr>
          <p:cNvPr id="3" name="Subtitle 2">
            <a:extLst>
              <a:ext uri="{FF2B5EF4-FFF2-40B4-BE49-F238E27FC236}">
                <a16:creationId xmlns:a16="http://schemas.microsoft.com/office/drawing/2014/main" id="{33407D03-7E2C-EFAB-A2E5-C10970F734D0}"/>
              </a:ext>
            </a:extLst>
          </p:cNvPr>
          <p:cNvSpPr>
            <a:spLocks noGrp="1"/>
          </p:cNvSpPr>
          <p:nvPr>
            <p:ph type="subTitle" idx="1"/>
          </p:nvPr>
        </p:nvSpPr>
        <p:spPr>
          <a:xfrm>
            <a:off x="654884" y="4047759"/>
            <a:ext cx="5113217" cy="1096901"/>
          </a:xfrm>
        </p:spPr>
        <p:txBody>
          <a:bodyPr>
            <a:norm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Rehabilitation treatment proposal</a:t>
            </a:r>
          </a:p>
        </p:txBody>
      </p:sp>
      <p:cxnSp>
        <p:nvCxnSpPr>
          <p:cNvPr id="9" name="Straight Connector 8">
            <a:extLst>
              <a:ext uri="{FF2B5EF4-FFF2-40B4-BE49-F238E27FC236}">
                <a16:creationId xmlns:a16="http://schemas.microsoft.com/office/drawing/2014/main" id="{27A85E05-9D34-4977-8352-DB39569974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5CDED616-E554-4DB6-9F28-08F38A64A9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8CDA3497-1EDA-4EB3-9C27-4D9835D30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5">
            <a:extLst>
              <a:ext uri="{FF2B5EF4-FFF2-40B4-BE49-F238E27FC236}">
                <a16:creationId xmlns:a16="http://schemas.microsoft.com/office/drawing/2014/main" id="{41F9764E-9AA0-49A3-9EA2-885EE9914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FA3A4F4A-4DC4-43F2-AC2D-06211A812F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84CFB374-B343-457A-B567-B4D784B1F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0597FEEE-1E11-4396-BB69-B43FA92F9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A2DB2F81-3E68-4044-B7C2-03DEEC50D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DC2F7294-2397-4C96-AB1E-E66CDEA3B5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7252746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8" name="Isosceles Triangle 37">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87D54EE2-062E-3D1A-089C-6FABCBA74865}"/>
              </a:ext>
            </a:extLst>
          </p:cNvPr>
          <p:cNvSpPr>
            <a:spLocks noGrp="1"/>
          </p:cNvSpPr>
          <p:nvPr>
            <p:ph type="title"/>
          </p:nvPr>
        </p:nvSpPr>
        <p:spPr>
          <a:xfrm>
            <a:off x="559202" y="215489"/>
            <a:ext cx="4203045" cy="1375608"/>
          </a:xfrm>
        </p:spPr>
        <p:txBody>
          <a:bodyPr anchor="ctr">
            <a:normAutofit/>
          </a:bodyPr>
          <a:lstStyle/>
          <a:p>
            <a:r>
              <a:rPr lang="en-GB" sz="4000" dirty="0">
                <a:solidFill>
                  <a:schemeClr val="bg1">
                    <a:lumMod val="75000"/>
                  </a:schemeClr>
                </a:solidFill>
              </a:rPr>
              <a:t>DSM-5</a:t>
            </a:r>
          </a:p>
        </p:txBody>
      </p:sp>
      <p:sp>
        <p:nvSpPr>
          <p:cNvPr id="3" name="Content Placeholder 2">
            <a:extLst>
              <a:ext uri="{FF2B5EF4-FFF2-40B4-BE49-F238E27FC236}">
                <a16:creationId xmlns:a16="http://schemas.microsoft.com/office/drawing/2014/main" id="{9EBF115D-0BD6-B62E-FE2D-5FEFE308BF3C}"/>
              </a:ext>
            </a:extLst>
          </p:cNvPr>
          <p:cNvSpPr>
            <a:spLocks noGrp="1"/>
          </p:cNvSpPr>
          <p:nvPr>
            <p:ph idx="1"/>
          </p:nvPr>
        </p:nvSpPr>
        <p:spPr>
          <a:xfrm>
            <a:off x="287794" y="1591097"/>
            <a:ext cx="4660126" cy="4009603"/>
          </a:xfrm>
        </p:spPr>
        <p:txBody>
          <a:bodyPr>
            <a:normAutofit/>
          </a:bodyPr>
          <a:lstStyle/>
          <a:p>
            <a:r>
              <a:rPr lang="en-GB" sz="2000" kern="100" dirty="0">
                <a:solidFill>
                  <a:schemeClr val="bg1">
                    <a:lumMod val="85000"/>
                  </a:schemeClr>
                </a:solidFill>
                <a:latin typeface="Calibri" panose="020F0502020204030204" pitchFamily="34" charset="0"/>
                <a:ea typeface="Calibri" panose="020F0502020204030204" pitchFamily="34" charset="0"/>
                <a:cs typeface="Times New Roman" panose="02020603050405020304" pitchFamily="18" charset="0"/>
              </a:rPr>
              <a:t>G</a:t>
            </a:r>
            <a:r>
              <a:rPr lang="en-GB" sz="2000" kern="100" dirty="0">
                <a:solidFill>
                  <a:schemeClr val="bg1">
                    <a:lumMod val="85000"/>
                  </a:schemeClr>
                </a:solidFill>
                <a:effectLst/>
                <a:latin typeface="Calibri" panose="020F0502020204030204" pitchFamily="34" charset="0"/>
                <a:ea typeface="Calibri" panose="020F0502020204030204" pitchFamily="34" charset="0"/>
                <a:cs typeface="Times New Roman" panose="02020603050405020304" pitchFamily="18" charset="0"/>
              </a:rPr>
              <a:t>eneralised anxiety disorder is characterised by excessive anxiety and worry </a:t>
            </a:r>
            <a:endParaRPr lang="en-GB" sz="2000" kern="100" dirty="0">
              <a:solidFill>
                <a:schemeClr val="bg1">
                  <a:lumMod val="85000"/>
                </a:schemeClr>
              </a:solidFill>
              <a:latin typeface="Calibri" panose="020F0502020204030204" pitchFamily="34" charset="0"/>
              <a:ea typeface="Calibri" panose="020F0502020204030204" pitchFamily="34" charset="0"/>
              <a:cs typeface="Times New Roman" panose="02020603050405020304" pitchFamily="18" charset="0"/>
            </a:endParaRPr>
          </a:p>
          <a:p>
            <a:r>
              <a:rPr lang="en-GB" sz="2000" kern="100" dirty="0">
                <a:solidFill>
                  <a:schemeClr val="bg1">
                    <a:lumMod val="85000"/>
                  </a:schemeClr>
                </a:solidFill>
                <a:effectLst/>
                <a:latin typeface="Calibri" panose="020F0502020204030204" pitchFamily="34" charset="0"/>
                <a:ea typeface="Calibri" panose="020F0502020204030204" pitchFamily="34" charset="0"/>
                <a:cs typeface="Times New Roman" panose="02020603050405020304" pitchFamily="18" charset="0"/>
              </a:rPr>
              <a:t>causes significant distress or impairment to social, occupational, and other important areas of functioning (American Psychiatric Association, 2013). </a:t>
            </a:r>
          </a:p>
          <a:p>
            <a:r>
              <a:rPr lang="en-GB" sz="2000" kern="100" dirty="0">
                <a:solidFill>
                  <a:schemeClr val="bg1">
                    <a:lumMod val="85000"/>
                  </a:schemeClr>
                </a:solidFill>
                <a:effectLst/>
                <a:latin typeface="Calibri" panose="020F0502020204030204" pitchFamily="34" charset="0"/>
                <a:ea typeface="Calibri" panose="020F0502020204030204" pitchFamily="34" charset="0"/>
                <a:cs typeface="Times New Roman" panose="02020603050405020304" pitchFamily="18" charset="0"/>
              </a:rPr>
              <a:t>It is found to be a costly and disabling mental disorder (</a:t>
            </a:r>
            <a:r>
              <a:rPr lang="en-GB" sz="2000" kern="100" dirty="0" err="1">
                <a:solidFill>
                  <a:schemeClr val="bg1">
                    <a:lumMod val="85000"/>
                  </a:schemeClr>
                </a:solidFill>
                <a:effectLst/>
                <a:latin typeface="Calibri" panose="020F0502020204030204" pitchFamily="34" charset="0"/>
                <a:ea typeface="Calibri" panose="020F0502020204030204" pitchFamily="34" charset="0"/>
                <a:cs typeface="Times New Roman" panose="02020603050405020304" pitchFamily="18" charset="0"/>
              </a:rPr>
              <a:t>Cuijpers</a:t>
            </a:r>
            <a:r>
              <a:rPr lang="en-GB" sz="2000" kern="100" dirty="0">
                <a:solidFill>
                  <a:schemeClr val="bg1">
                    <a:lumMod val="85000"/>
                  </a:schemeClr>
                </a:solidFill>
                <a:effectLst/>
                <a:latin typeface="Calibri" panose="020F0502020204030204" pitchFamily="34" charset="0"/>
                <a:ea typeface="Calibri" panose="020F0502020204030204" pitchFamily="34" charset="0"/>
                <a:cs typeface="Times New Roman" panose="02020603050405020304" pitchFamily="18" charset="0"/>
              </a:rPr>
              <a:t> et al., 2014).</a:t>
            </a:r>
          </a:p>
          <a:p>
            <a:endParaRPr lang="en-GB" dirty="0">
              <a:solidFill>
                <a:schemeClr val="bg1"/>
              </a:solidFill>
            </a:endParaRPr>
          </a:p>
        </p:txBody>
      </p:sp>
      <p:pic>
        <p:nvPicPr>
          <p:cNvPr id="6" name="Picture 5" descr="Text, letter">
            <a:extLst>
              <a:ext uri="{FF2B5EF4-FFF2-40B4-BE49-F238E27FC236}">
                <a16:creationId xmlns:a16="http://schemas.microsoft.com/office/drawing/2014/main" id="{25EE48BD-E1D8-F2E2-3F60-B2E8BE60111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6001" y="1976133"/>
            <a:ext cx="5143500" cy="2893218"/>
          </a:xfrm>
          <a:prstGeom prst="rect">
            <a:avLst/>
          </a:prstGeom>
        </p:spPr>
      </p:pic>
      <p:sp>
        <p:nvSpPr>
          <p:cNvPr id="40" name="Isosceles Triangle 39">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2629244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can of a human brain in a neurology clinic">
            <a:extLst>
              <a:ext uri="{FF2B5EF4-FFF2-40B4-BE49-F238E27FC236}">
                <a16:creationId xmlns:a16="http://schemas.microsoft.com/office/drawing/2014/main" id="{43F9529C-38A8-0398-864A-1DE91A7EF66C}"/>
              </a:ext>
            </a:extLst>
          </p:cNvPr>
          <p:cNvPicPr>
            <a:picLocks noChangeAspect="1"/>
          </p:cNvPicPr>
          <p:nvPr/>
        </p:nvPicPr>
        <p:blipFill rotWithShape="1">
          <a:blip r:embed="rId3"/>
          <a:srcRect l="1336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70164D9-20F1-F2E3-1636-75B399F3204A}"/>
              </a:ext>
            </a:extLst>
          </p:cNvPr>
          <p:cNvSpPr>
            <a:spLocks noGrp="1"/>
          </p:cNvSpPr>
          <p:nvPr>
            <p:ph type="title"/>
          </p:nvPr>
        </p:nvSpPr>
        <p:spPr>
          <a:xfrm>
            <a:off x="948981" y="579120"/>
            <a:ext cx="3851123" cy="1320800"/>
          </a:xfrm>
        </p:spPr>
        <p:txBody>
          <a:bodyPr>
            <a:normAutofit/>
          </a:bodyPr>
          <a:lstStyle/>
          <a:p>
            <a:r>
              <a:rPr lang="en-GB" dirty="0">
                <a:solidFill>
                  <a:schemeClr val="bg2">
                    <a:lumMod val="50000"/>
                  </a:schemeClr>
                </a:solidFill>
              </a:rPr>
              <a:t>Generalised anxiety disorder</a:t>
            </a:r>
          </a:p>
        </p:txBody>
      </p:sp>
      <p:sp>
        <p:nvSpPr>
          <p:cNvPr id="3" name="Content Placeholder 2">
            <a:extLst>
              <a:ext uri="{FF2B5EF4-FFF2-40B4-BE49-F238E27FC236}">
                <a16:creationId xmlns:a16="http://schemas.microsoft.com/office/drawing/2014/main" id="{F1E28B8F-C6C6-BE8F-6DDB-A64B1E3478FD}"/>
              </a:ext>
            </a:extLst>
          </p:cNvPr>
          <p:cNvSpPr>
            <a:spLocks noGrp="1"/>
          </p:cNvSpPr>
          <p:nvPr>
            <p:ph idx="1"/>
          </p:nvPr>
        </p:nvSpPr>
        <p:spPr>
          <a:xfrm>
            <a:off x="677334" y="2160589"/>
            <a:ext cx="4646506" cy="3880773"/>
          </a:xfrm>
        </p:spPr>
        <p:txBody>
          <a:bodyPr>
            <a:normAutofit fontScale="92500" lnSpcReduction="20000"/>
          </a:bodyPr>
          <a:lstStyle/>
          <a:p>
            <a:r>
              <a:rPr lang="en-GB" sz="2000" kern="100" dirty="0">
                <a:solidFill>
                  <a:schemeClr val="bg1">
                    <a:lumMod val="50000"/>
                  </a:schemeClr>
                </a:solidFill>
                <a:effectLst/>
                <a:latin typeface="Calibri" panose="020F0502020204030204" pitchFamily="34" charset="0"/>
                <a:ea typeface="Calibri" panose="020F0502020204030204" pitchFamily="34" charset="0"/>
                <a:cs typeface="Times New Roman" panose="02020603050405020304" pitchFamily="18" charset="0"/>
              </a:rPr>
              <a:t>Generalised anxiety disorder is one of the most frequently diagnosed mental disorders in the US (Nice, 2020) </a:t>
            </a:r>
          </a:p>
          <a:p>
            <a:endParaRPr lang="en-GB" sz="2000" kern="100" dirty="0">
              <a:solidFill>
                <a:schemeClr val="bg1">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2000" kern="100" dirty="0">
                <a:solidFill>
                  <a:schemeClr val="bg1">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lifetime prevalence of around 5.7% (Ritter et al., 2010).  </a:t>
            </a:r>
          </a:p>
          <a:p>
            <a:endParaRPr lang="en-GB" sz="2000" kern="100" dirty="0">
              <a:solidFill>
                <a:schemeClr val="bg1">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2000" kern="100" dirty="0">
                <a:solidFill>
                  <a:schemeClr val="bg1">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considered to be a chronic disorder due to many patients experiencing symptoms for more than 6 to 12 years (</a:t>
            </a:r>
            <a:r>
              <a:rPr lang="en-GB" sz="2000" kern="100" dirty="0" err="1">
                <a:solidFill>
                  <a:schemeClr val="bg1">
                    <a:lumMod val="50000"/>
                  </a:schemeClr>
                </a:solidFill>
                <a:effectLst/>
                <a:latin typeface="Calibri" panose="020F0502020204030204" pitchFamily="34" charset="0"/>
                <a:ea typeface="Calibri" panose="020F0502020204030204" pitchFamily="34" charset="0"/>
                <a:cs typeface="Times New Roman" panose="02020603050405020304" pitchFamily="18" charset="0"/>
              </a:rPr>
              <a:t>Cuijpers</a:t>
            </a:r>
            <a:r>
              <a:rPr lang="en-GB" sz="2000" kern="100" dirty="0">
                <a:solidFill>
                  <a:schemeClr val="bg1">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et al., 2014).</a:t>
            </a:r>
          </a:p>
          <a:p>
            <a:endParaRPr lang="en-GB" sz="2000" kern="100" dirty="0">
              <a:solidFill>
                <a:schemeClr val="bg1">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2000" kern="100" dirty="0">
                <a:solidFill>
                  <a:schemeClr val="bg1">
                    <a:lumMod val="50000"/>
                  </a:schemeClr>
                </a:solidFill>
                <a:latin typeface="Calibri" panose="020F0502020204030204" pitchFamily="34" charset="0"/>
                <a:ea typeface="Calibri" panose="020F0502020204030204" pitchFamily="34" charset="0"/>
                <a:cs typeface="Times New Roman" panose="02020603050405020304" pitchFamily="18" charset="0"/>
              </a:rPr>
              <a:t>GAD - high rates of suicide</a:t>
            </a:r>
            <a:endParaRPr lang="en-GB" sz="2000" kern="100" dirty="0">
              <a:solidFill>
                <a:schemeClr val="bg1">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cxnSp>
        <p:nvCxnSpPr>
          <p:cNvPr id="13" name="Straight Connector 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3496496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A6293-5B73-7AD2-2446-CB62813F7EA3}"/>
              </a:ext>
            </a:extLst>
          </p:cNvPr>
          <p:cNvSpPr>
            <a:spLocks noGrp="1"/>
          </p:cNvSpPr>
          <p:nvPr>
            <p:ph type="title"/>
          </p:nvPr>
        </p:nvSpPr>
        <p:spPr>
          <a:xfrm>
            <a:off x="677334" y="609600"/>
            <a:ext cx="8596668" cy="1320800"/>
          </a:xfrm>
        </p:spPr>
        <p:txBody>
          <a:bodyPr anchor="t">
            <a:normAutofit/>
          </a:bodyPr>
          <a:lstStyle/>
          <a:p>
            <a:r>
              <a:rPr lang="en-GB" dirty="0">
                <a:solidFill>
                  <a:schemeClr val="accent2">
                    <a:lumMod val="50000"/>
                  </a:schemeClr>
                </a:solidFill>
              </a:rPr>
              <a:t>Treatment</a:t>
            </a:r>
          </a:p>
        </p:txBody>
      </p:sp>
      <p:sp>
        <p:nvSpPr>
          <p:cNvPr id="3" name="Content Placeholder 2">
            <a:extLst>
              <a:ext uri="{FF2B5EF4-FFF2-40B4-BE49-F238E27FC236}">
                <a16:creationId xmlns:a16="http://schemas.microsoft.com/office/drawing/2014/main" id="{DA4292B6-F7D2-155A-0206-C42B0331C1B3}"/>
              </a:ext>
            </a:extLst>
          </p:cNvPr>
          <p:cNvSpPr>
            <a:spLocks noGrp="1"/>
          </p:cNvSpPr>
          <p:nvPr>
            <p:ph idx="1"/>
          </p:nvPr>
        </p:nvSpPr>
        <p:spPr>
          <a:xfrm>
            <a:off x="3951400" y="1305560"/>
            <a:ext cx="5680280" cy="3880773"/>
          </a:xfrm>
        </p:spPr>
        <p:txBody>
          <a:bodyPr>
            <a:noAutofit/>
          </a:bodyPr>
          <a:lstStyle/>
          <a:p>
            <a:r>
              <a:rPr lang="en-GB" sz="20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I</a:t>
            </a:r>
            <a:r>
              <a:rPr lang="en-GB" sz="20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nvolves the use of medication and is often the first choice of treatment given by clinicians (</a:t>
            </a:r>
            <a:r>
              <a:rPr lang="en-GB" sz="2000" dirty="0" err="1">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Slee</a:t>
            </a:r>
            <a:r>
              <a:rPr lang="en-GB" sz="20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et al., 2019).</a:t>
            </a:r>
          </a:p>
          <a:p>
            <a:endParaRPr lang="en-GB" sz="20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20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Cognitive </a:t>
            </a:r>
            <a:r>
              <a:rPr lang="en-GB" sz="2000" dirty="0" err="1">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behavior</a:t>
            </a:r>
            <a:r>
              <a:rPr lang="en-GB" sz="20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therapy has received the most attention from researchers and there is a large body of evidence supporting the use of cognitive </a:t>
            </a:r>
            <a:r>
              <a:rPr lang="en-GB" sz="2000" dirty="0" err="1">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behavior</a:t>
            </a:r>
            <a:r>
              <a:rPr lang="en-GB" sz="20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therapy as a treatment for generalised anxiety disorder.</a:t>
            </a:r>
          </a:p>
          <a:p>
            <a:endParaRPr lang="en-GB" sz="20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20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a:t>
            </a:r>
            <a:r>
              <a:rPr lang="en-GB" sz="20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A</a:t>
            </a:r>
            <a:r>
              <a:rPr lang="en-GB" sz="20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combination of medication and cognitive </a:t>
            </a:r>
            <a:r>
              <a:rPr lang="en-GB" sz="2000" dirty="0" err="1">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behavior</a:t>
            </a:r>
            <a:r>
              <a:rPr lang="en-GB" sz="20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therapy has been shown to be a desired strategy amongst clinicians (</a:t>
            </a:r>
            <a:r>
              <a:rPr lang="en-GB" sz="2000" dirty="0" err="1">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Bandelow</a:t>
            </a:r>
            <a:r>
              <a:rPr lang="en-GB" sz="20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et al., 2012).</a:t>
            </a:r>
            <a:endParaRPr lang="en-GB" sz="2000" dirty="0">
              <a:solidFill>
                <a:schemeClr val="accent2">
                  <a:lumMod val="50000"/>
                </a:schemeClr>
              </a:solidFill>
            </a:endParaRPr>
          </a:p>
        </p:txBody>
      </p:sp>
      <p:pic>
        <p:nvPicPr>
          <p:cNvPr id="5" name="Picture 4" descr="Close-up unopened pill packets">
            <a:extLst>
              <a:ext uri="{FF2B5EF4-FFF2-40B4-BE49-F238E27FC236}">
                <a16:creationId xmlns:a16="http://schemas.microsoft.com/office/drawing/2014/main" id="{EEFB38E5-ED27-2F23-7AA2-78BA38988420}"/>
              </a:ext>
            </a:extLst>
          </p:cNvPr>
          <p:cNvPicPr>
            <a:picLocks noChangeAspect="1"/>
          </p:cNvPicPr>
          <p:nvPr/>
        </p:nvPicPr>
        <p:blipFill rotWithShape="1">
          <a:blip r:embed="rId3"/>
          <a:srcRect l="26398" r="20347" b="1"/>
          <a:stretch/>
        </p:blipFill>
        <p:spPr>
          <a:xfrm>
            <a:off x="677334" y="2159331"/>
            <a:ext cx="3144597" cy="3882362"/>
          </a:xfrm>
          <a:prstGeom prst="rect">
            <a:avLst/>
          </a:prstGeom>
        </p:spPr>
      </p:pic>
    </p:spTree>
    <p:extLst>
      <p:ext uri="{BB962C8B-B14F-4D97-AF65-F5344CB8AC3E}">
        <p14:creationId xmlns:p14="http://schemas.microsoft.com/office/powerpoint/2010/main" val="40943455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C79C2-397B-E12E-963A-1B89B6CDDF40}"/>
              </a:ext>
            </a:extLst>
          </p:cNvPr>
          <p:cNvSpPr>
            <a:spLocks noGrp="1"/>
          </p:cNvSpPr>
          <p:nvPr>
            <p:ph type="title"/>
          </p:nvPr>
        </p:nvSpPr>
        <p:spPr>
          <a:xfrm>
            <a:off x="677334" y="609600"/>
            <a:ext cx="8596668" cy="1320800"/>
          </a:xfrm>
        </p:spPr>
        <p:txBody>
          <a:bodyPr anchor="t">
            <a:normAutofit/>
          </a:bodyPr>
          <a:lstStyle/>
          <a:p>
            <a:r>
              <a:rPr lang="en-GB"/>
              <a:t>Meta- analysis </a:t>
            </a:r>
          </a:p>
        </p:txBody>
      </p:sp>
      <p:pic>
        <p:nvPicPr>
          <p:cNvPr id="6" name="Picture 5" descr="A picture containing grass, plant, tree">
            <a:extLst>
              <a:ext uri="{FF2B5EF4-FFF2-40B4-BE49-F238E27FC236}">
                <a16:creationId xmlns:a16="http://schemas.microsoft.com/office/drawing/2014/main" id="{D0CA40EE-DDC7-C532-8E5E-413508E43548}"/>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2373" r="24543" b="1"/>
          <a:stretch/>
        </p:blipFill>
        <p:spPr>
          <a:xfrm>
            <a:off x="250615" y="1387171"/>
            <a:ext cx="4433146" cy="3327069"/>
          </a:xfrm>
          <a:prstGeom prst="rect">
            <a:avLst/>
          </a:prstGeom>
        </p:spPr>
      </p:pic>
      <p:graphicFrame>
        <p:nvGraphicFramePr>
          <p:cNvPr id="5" name="Content Placeholder 2">
            <a:extLst>
              <a:ext uri="{FF2B5EF4-FFF2-40B4-BE49-F238E27FC236}">
                <a16:creationId xmlns:a16="http://schemas.microsoft.com/office/drawing/2014/main" id="{35C4344A-C729-F56E-05C0-7B6C8D61C4A1}"/>
              </a:ext>
            </a:extLst>
          </p:cNvPr>
          <p:cNvGraphicFramePr>
            <a:graphicFrameLocks noGrp="1"/>
          </p:cNvGraphicFramePr>
          <p:nvPr>
            <p:ph idx="1"/>
            <p:extLst>
              <p:ext uri="{D42A27DB-BD31-4B8C-83A1-F6EECF244321}">
                <p14:modId xmlns:p14="http://schemas.microsoft.com/office/powerpoint/2010/main" val="2922665322"/>
              </p:ext>
            </p:extLst>
          </p:nvPr>
        </p:nvGraphicFramePr>
        <p:xfrm>
          <a:off x="5239006" y="1017919"/>
          <a:ext cx="5672834" cy="482216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661734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2">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4" name="Rectangle 14">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16">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8" name="Straight Connector 18">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1"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Shape 30">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04ED417-A779-9C7C-3986-B4E96AFE35D9}"/>
              </a:ext>
            </a:extLst>
          </p:cNvPr>
          <p:cNvSpPr>
            <a:spLocks noGrp="1"/>
          </p:cNvSpPr>
          <p:nvPr>
            <p:ph type="title"/>
          </p:nvPr>
        </p:nvSpPr>
        <p:spPr>
          <a:xfrm>
            <a:off x="6608286" y="229944"/>
            <a:ext cx="5364199" cy="1448965"/>
          </a:xfrm>
        </p:spPr>
        <p:txBody>
          <a:bodyPr anchor="ctr">
            <a:normAutofit/>
          </a:bodyPr>
          <a:lstStyle/>
          <a:p>
            <a:r>
              <a:rPr lang="en-GB" dirty="0">
                <a:solidFill>
                  <a:srgbClr val="FFFFFF"/>
                </a:solidFill>
              </a:rPr>
              <a:t>Randomised control trial</a:t>
            </a:r>
          </a:p>
        </p:txBody>
      </p:sp>
      <p:pic>
        <p:nvPicPr>
          <p:cNvPr id="8" name="Picture 7" descr="Diagram&#10;&#10;Description automatically generated">
            <a:extLst>
              <a:ext uri="{FF2B5EF4-FFF2-40B4-BE49-F238E27FC236}">
                <a16:creationId xmlns:a16="http://schemas.microsoft.com/office/drawing/2014/main" id="{3096A40E-926D-0D9C-DF0C-3CD8392525D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7251" y="1678909"/>
            <a:ext cx="3856774" cy="3589080"/>
          </a:xfrm>
          <a:prstGeom prst="rect">
            <a:avLst/>
          </a:prstGeom>
        </p:spPr>
      </p:pic>
      <p:sp>
        <p:nvSpPr>
          <p:cNvPr id="3" name="Content Placeholder 2">
            <a:extLst>
              <a:ext uri="{FF2B5EF4-FFF2-40B4-BE49-F238E27FC236}">
                <a16:creationId xmlns:a16="http://schemas.microsoft.com/office/drawing/2014/main" id="{8EEEA977-FE6E-F656-8BC9-2129D94543B4}"/>
              </a:ext>
            </a:extLst>
          </p:cNvPr>
          <p:cNvSpPr>
            <a:spLocks noGrp="1"/>
          </p:cNvSpPr>
          <p:nvPr>
            <p:ph idx="1"/>
          </p:nvPr>
        </p:nvSpPr>
        <p:spPr>
          <a:xfrm>
            <a:off x="6877066" y="1770454"/>
            <a:ext cx="5095419" cy="4518585"/>
          </a:xfrm>
        </p:spPr>
        <p:txBody>
          <a:bodyPr anchor="t">
            <a:normAutofit/>
          </a:bodyPr>
          <a:lstStyle/>
          <a:p>
            <a:r>
              <a:rPr lang="en-GB" sz="2000" kern="100" dirty="0">
                <a:solidFill>
                  <a:schemeClr val="accent1">
                    <a:lumMod val="20000"/>
                    <a:lumOff val="80000"/>
                  </a:schemeClr>
                </a:solidFill>
                <a:latin typeface="Calibri" panose="020F0502020204030204" pitchFamily="34" charset="0"/>
                <a:ea typeface="Calibri" panose="020F0502020204030204" pitchFamily="34" charset="0"/>
                <a:cs typeface="Times New Roman" panose="02020603050405020304" pitchFamily="18" charset="0"/>
              </a:rPr>
              <a:t> I</a:t>
            </a:r>
            <a:r>
              <a:rPr lang="en-GB" sz="2000" kern="100" dirty="0">
                <a:solidFill>
                  <a:schemeClr val="accent1">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rPr>
              <a:t>nternet based Cognitive </a:t>
            </a:r>
            <a:r>
              <a:rPr lang="en-GB" sz="2000" kern="100" dirty="0" err="1">
                <a:solidFill>
                  <a:schemeClr val="accent1">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rPr>
              <a:t>behavior</a:t>
            </a:r>
            <a:r>
              <a:rPr lang="en-GB" sz="2000" kern="100" dirty="0">
                <a:solidFill>
                  <a:schemeClr val="accent1">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rPr>
              <a:t> therapy can reduce the symptoms of generalised anxiety disorder (Andersson et al., 2012). </a:t>
            </a:r>
          </a:p>
          <a:p>
            <a:endParaRPr lang="en-GB" sz="2000" kern="100" dirty="0">
              <a:solidFill>
                <a:schemeClr val="accent1">
                  <a:lumMod val="20000"/>
                  <a:lumOff val="80000"/>
                </a:schemeClr>
              </a:solidFill>
              <a:latin typeface="Calibri" panose="020F0502020204030204" pitchFamily="34" charset="0"/>
              <a:ea typeface="Calibri" panose="020F0502020204030204" pitchFamily="34" charset="0"/>
              <a:cs typeface="Times New Roman" panose="02020603050405020304" pitchFamily="18" charset="0"/>
            </a:endParaRPr>
          </a:p>
          <a:p>
            <a:r>
              <a:rPr lang="en-GB" sz="2000" kern="100" dirty="0">
                <a:solidFill>
                  <a:schemeClr val="accent1">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rPr>
              <a:t> Three different cognitive behaviour protocols indicated that all three approaches are effective in reducing the symptoms of anxiety (Stefan et al., 2019).</a:t>
            </a:r>
          </a:p>
          <a:p>
            <a:endParaRPr lang="en-GB" dirty="0">
              <a:solidFill>
                <a:srgbClr val="FFFFFF"/>
              </a:solidFill>
            </a:endParaRPr>
          </a:p>
        </p:txBody>
      </p:sp>
    </p:spTree>
    <p:extLst>
      <p:ext uri="{BB962C8B-B14F-4D97-AF65-F5344CB8AC3E}">
        <p14:creationId xmlns:p14="http://schemas.microsoft.com/office/powerpoint/2010/main" val="30639145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2972-62B0-4B1D-2070-07D4CD585317}"/>
              </a:ext>
            </a:extLst>
          </p:cNvPr>
          <p:cNvSpPr>
            <a:spLocks noGrp="1"/>
          </p:cNvSpPr>
          <p:nvPr>
            <p:ph type="title"/>
          </p:nvPr>
        </p:nvSpPr>
        <p:spPr>
          <a:xfrm>
            <a:off x="1076960" y="156238"/>
            <a:ext cx="7955280" cy="1320800"/>
          </a:xfrm>
        </p:spPr>
        <p:txBody>
          <a:bodyPr anchor="ctr">
            <a:normAutofit/>
          </a:bodyPr>
          <a:lstStyle/>
          <a:p>
            <a:pPr>
              <a:lnSpc>
                <a:spcPct val="90000"/>
              </a:lnSpc>
            </a:pPr>
            <a:r>
              <a:rPr lang="en-GB" sz="2800" dirty="0">
                <a:solidFill>
                  <a:schemeClr val="accent2">
                    <a:lumMod val="50000"/>
                  </a:schemeClr>
                </a:solidFill>
              </a:rPr>
              <a:t>Cognitive </a:t>
            </a:r>
            <a:r>
              <a:rPr lang="en-GB" sz="2800" dirty="0" err="1">
                <a:solidFill>
                  <a:schemeClr val="accent2">
                    <a:lumMod val="50000"/>
                  </a:schemeClr>
                </a:solidFill>
              </a:rPr>
              <a:t>Behavior</a:t>
            </a:r>
            <a:r>
              <a:rPr lang="en-GB" sz="2800" dirty="0">
                <a:solidFill>
                  <a:schemeClr val="accent2">
                    <a:lumMod val="50000"/>
                  </a:schemeClr>
                </a:solidFill>
              </a:rPr>
              <a:t> Therapy – Empirical evidence</a:t>
            </a:r>
          </a:p>
        </p:txBody>
      </p:sp>
      <p:sp>
        <p:nvSpPr>
          <p:cNvPr id="65" name="Content Placeholder 2">
            <a:extLst>
              <a:ext uri="{FF2B5EF4-FFF2-40B4-BE49-F238E27FC236}">
                <a16:creationId xmlns:a16="http://schemas.microsoft.com/office/drawing/2014/main" id="{9C285DF8-840D-1DA1-0089-B93C42473208}"/>
              </a:ext>
            </a:extLst>
          </p:cNvPr>
          <p:cNvSpPr>
            <a:spLocks noGrp="1"/>
          </p:cNvSpPr>
          <p:nvPr>
            <p:ph idx="1"/>
          </p:nvPr>
        </p:nvSpPr>
        <p:spPr>
          <a:xfrm>
            <a:off x="5218927" y="1477039"/>
            <a:ext cx="6556513" cy="4564324"/>
          </a:xfrm>
        </p:spPr>
        <p:txBody>
          <a:bodyPr>
            <a:normAutofit/>
          </a:bodyPr>
          <a:lstStyle/>
          <a:p>
            <a:pPr>
              <a:lnSpc>
                <a:spcPct val="90000"/>
              </a:lnSpc>
            </a:pPr>
            <a:r>
              <a:rPr lang="en-GB" sz="2000" kern="100" dirty="0">
                <a:solidFill>
                  <a:schemeClr val="accent2">
                    <a:lumMod val="50000"/>
                  </a:schemeClr>
                </a:solidFill>
                <a:latin typeface="Calibri" panose="020F0502020204030204" pitchFamily="34" charset="0"/>
                <a:ea typeface="Calibri" panose="020F0502020204030204" pitchFamily="34" charset="0"/>
                <a:cs typeface="Calibri" panose="020F0502020204030204" pitchFamily="34" charset="0"/>
              </a:rPr>
              <a:t>P</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Calibri" panose="020F0502020204030204" pitchFamily="34" charset="0"/>
              </a:rPr>
              <a:t>articipants with moderate to severe anxiety had a significant decrease in anxiety and depression symptoms after engaging in cognitive </a:t>
            </a:r>
            <a:r>
              <a:rPr lang="en-GB" sz="2000" kern="100" dirty="0" err="1">
                <a:solidFill>
                  <a:schemeClr val="accent2">
                    <a:lumMod val="50000"/>
                  </a:schemeClr>
                </a:solidFill>
                <a:effectLst/>
                <a:latin typeface="Calibri" panose="020F0502020204030204" pitchFamily="34" charset="0"/>
                <a:ea typeface="Calibri" panose="020F0502020204030204" pitchFamily="34" charset="0"/>
                <a:cs typeface="Calibri" panose="020F0502020204030204" pitchFamily="34" charset="0"/>
              </a:rPr>
              <a:t>behavior</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Calibri" panose="020F0502020204030204" pitchFamily="34" charset="0"/>
              </a:rPr>
              <a:t> therapy (</a:t>
            </a:r>
            <a:r>
              <a:rPr lang="en-GB" sz="2000" kern="100" dirty="0" err="1">
                <a:solidFill>
                  <a:schemeClr val="accent2">
                    <a:lumMod val="50000"/>
                  </a:schemeClr>
                </a:solidFill>
                <a:effectLst/>
                <a:latin typeface="Calibri" panose="020F0502020204030204" pitchFamily="34" charset="0"/>
                <a:ea typeface="Calibri" panose="020F0502020204030204" pitchFamily="34" charset="0"/>
                <a:cs typeface="Calibri" panose="020F0502020204030204" pitchFamily="34" charset="0"/>
              </a:rPr>
              <a:t>Bogucki</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Calibri" panose="020F0502020204030204" pitchFamily="34" charset="0"/>
              </a:rPr>
              <a:t> et al., 2021). </a:t>
            </a:r>
          </a:p>
          <a:p>
            <a:pPr>
              <a:lnSpc>
                <a:spcPct val="90000"/>
              </a:lnSpc>
            </a:pPr>
            <a:endParaRPr lang="en-GB" sz="2000" kern="100" dirty="0">
              <a:solidFill>
                <a:schemeClr val="accent2">
                  <a:lumMod val="50000"/>
                </a:schemeClr>
              </a:solidFill>
              <a:effectLst/>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GB" sz="2000" kern="100" dirty="0">
                <a:solidFill>
                  <a:schemeClr val="accent2">
                    <a:lumMod val="50000"/>
                  </a:schemeClr>
                </a:solidFill>
                <a:effectLst/>
                <a:latin typeface="Calibri" panose="020F0502020204030204" pitchFamily="34" charset="0"/>
                <a:ea typeface="Calibri" panose="020F0502020204030204" pitchFamily="34" charset="0"/>
                <a:cs typeface="Calibri" panose="020F0502020204030204" pitchFamily="34" charset="0"/>
              </a:rPr>
              <a:t>The 491 participants in this study that endorsed moderate to severe anxiety symptoms displayed a significant decrease in anxiety after engaging in at least one cognitive </a:t>
            </a:r>
            <a:r>
              <a:rPr lang="en-GB" sz="2000" kern="100" dirty="0" err="1">
                <a:solidFill>
                  <a:schemeClr val="accent2">
                    <a:lumMod val="50000"/>
                  </a:schemeClr>
                </a:solidFill>
                <a:effectLst/>
                <a:latin typeface="Calibri" panose="020F0502020204030204" pitchFamily="34" charset="0"/>
                <a:ea typeface="Calibri" panose="020F0502020204030204" pitchFamily="34" charset="0"/>
                <a:cs typeface="Calibri" panose="020F0502020204030204" pitchFamily="34" charset="0"/>
              </a:rPr>
              <a:t>behavior</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Calibri" panose="020F0502020204030204" pitchFamily="34" charset="0"/>
              </a:rPr>
              <a:t> therapy session. </a:t>
            </a:r>
          </a:p>
          <a:p>
            <a:pPr>
              <a:lnSpc>
                <a:spcPct val="90000"/>
              </a:lnSpc>
            </a:pPr>
            <a:endParaRPr lang="en-GB" sz="2000" kern="100" dirty="0">
              <a:solidFill>
                <a:schemeClr val="accent2">
                  <a:lumMod val="50000"/>
                </a:schemeClr>
              </a:solidFill>
              <a:effectLst/>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GB" sz="2000" kern="100" dirty="0">
                <a:solidFill>
                  <a:schemeClr val="accent2">
                    <a:lumMod val="50000"/>
                  </a:schemeClr>
                </a:solidFill>
                <a:latin typeface="Calibri" panose="020F0502020204030204" pitchFamily="34" charset="0"/>
                <a:ea typeface="Calibri" panose="020F0502020204030204" pitchFamily="34" charset="0"/>
                <a:cs typeface="Calibri" panose="020F0502020204030204" pitchFamily="34" charset="0"/>
              </a:rPr>
              <a:t>C</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Calibri" panose="020F0502020204030204" pitchFamily="34" charset="0"/>
              </a:rPr>
              <a:t>ognitive </a:t>
            </a:r>
            <a:r>
              <a:rPr lang="en-GB" sz="2000" kern="100" dirty="0" err="1">
                <a:solidFill>
                  <a:schemeClr val="accent2">
                    <a:lumMod val="50000"/>
                  </a:schemeClr>
                </a:solidFill>
                <a:effectLst/>
                <a:latin typeface="Calibri" panose="020F0502020204030204" pitchFamily="34" charset="0"/>
                <a:ea typeface="Calibri" panose="020F0502020204030204" pitchFamily="34" charset="0"/>
                <a:cs typeface="Calibri" panose="020F0502020204030204" pitchFamily="34" charset="0"/>
              </a:rPr>
              <a:t>behavior</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Calibri" panose="020F0502020204030204" pitchFamily="34" charset="0"/>
              </a:rPr>
              <a:t> therapy can work quickly on reducing symptoms of generalised anxiety disorder.</a:t>
            </a:r>
          </a:p>
          <a:p>
            <a:pPr>
              <a:lnSpc>
                <a:spcPct val="90000"/>
              </a:lnSpc>
            </a:pPr>
            <a:endParaRPr lang="en-GB" sz="1500" dirty="0"/>
          </a:p>
        </p:txBody>
      </p:sp>
      <p:pic>
        <p:nvPicPr>
          <p:cNvPr id="5" name="Picture 4" descr="Calendar">
            <a:extLst>
              <a:ext uri="{FF2B5EF4-FFF2-40B4-BE49-F238E27FC236}">
                <a16:creationId xmlns:a16="http://schemas.microsoft.com/office/drawing/2014/main" id="{93DC57AD-9AC8-AE01-D81F-2A932E52A66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8774" y="1967089"/>
            <a:ext cx="5062993" cy="3379547"/>
          </a:xfrm>
          <a:prstGeom prst="rect">
            <a:avLst/>
          </a:prstGeom>
        </p:spPr>
      </p:pic>
    </p:spTree>
    <p:extLst>
      <p:ext uri="{BB962C8B-B14F-4D97-AF65-F5344CB8AC3E}">
        <p14:creationId xmlns:p14="http://schemas.microsoft.com/office/powerpoint/2010/main" val="33551545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wo people holding each other's hands">
            <a:extLst>
              <a:ext uri="{FF2B5EF4-FFF2-40B4-BE49-F238E27FC236}">
                <a16:creationId xmlns:a16="http://schemas.microsoft.com/office/drawing/2014/main" id="{C518741D-E4D5-992F-4A6F-31AFD89809D3}"/>
              </a:ext>
            </a:extLst>
          </p:cNvPr>
          <p:cNvPicPr>
            <a:picLocks noChangeAspect="1"/>
          </p:cNvPicPr>
          <p:nvPr/>
        </p:nvPicPr>
        <p:blipFill rotWithShape="1">
          <a:blip r:embed="rId3"/>
          <a:srcRect l="7795" r="15096"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82031F3-17BB-CAEF-51DA-440B4112E9AE}"/>
              </a:ext>
            </a:extLst>
          </p:cNvPr>
          <p:cNvSpPr>
            <a:spLocks noGrp="1"/>
          </p:cNvSpPr>
          <p:nvPr>
            <p:ph type="title"/>
          </p:nvPr>
        </p:nvSpPr>
        <p:spPr>
          <a:xfrm>
            <a:off x="494453" y="156238"/>
            <a:ext cx="3851123" cy="1320800"/>
          </a:xfrm>
        </p:spPr>
        <p:txBody>
          <a:bodyPr>
            <a:normAutofit/>
          </a:bodyPr>
          <a:lstStyle/>
          <a:p>
            <a:r>
              <a:rPr lang="en-GB" sz="3300" dirty="0"/>
              <a:t>Mindfulness –empirical evidence</a:t>
            </a:r>
          </a:p>
        </p:txBody>
      </p:sp>
      <p:sp>
        <p:nvSpPr>
          <p:cNvPr id="3" name="Content Placeholder 2">
            <a:extLst>
              <a:ext uri="{FF2B5EF4-FFF2-40B4-BE49-F238E27FC236}">
                <a16:creationId xmlns:a16="http://schemas.microsoft.com/office/drawing/2014/main" id="{EBF274B7-3030-D3E3-63F3-55B101F72809}"/>
              </a:ext>
            </a:extLst>
          </p:cNvPr>
          <p:cNvSpPr>
            <a:spLocks noGrp="1"/>
          </p:cNvSpPr>
          <p:nvPr>
            <p:ph idx="1"/>
          </p:nvPr>
        </p:nvSpPr>
        <p:spPr>
          <a:xfrm>
            <a:off x="182880" y="1477039"/>
            <a:ext cx="5069840" cy="5389428"/>
          </a:xfrm>
        </p:spPr>
        <p:txBody>
          <a:bodyPr>
            <a:normAutofit/>
          </a:bodyPr>
          <a:lstStyle/>
          <a:p>
            <a:pPr>
              <a:lnSpc>
                <a:spcPct val="90000"/>
              </a:lnSpc>
            </a:pPr>
            <a:r>
              <a:rPr lang="en-GB"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Therapeutic measures such as mindfulness have also been found to be significant in reducing the symptoms of generalised anxiety disorder. </a:t>
            </a:r>
          </a:p>
          <a:p>
            <a:pPr>
              <a:lnSpc>
                <a:spcPct val="90000"/>
              </a:lnSpc>
            </a:pPr>
            <a:endParaRPr lang="en-GB"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Hodge et al (2014) conducted an 8-week group-based intervention using mindfulness </a:t>
            </a:r>
          </a:p>
          <a:p>
            <a:pPr>
              <a:lnSpc>
                <a:spcPct val="90000"/>
              </a:lnSpc>
            </a:pPr>
            <a:endParaRPr lang="en-GB"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mindfulness mediated the reduction in worry in patients with generalised anxiety disorder. </a:t>
            </a:r>
          </a:p>
          <a:p>
            <a:pPr marL="0" indent="0">
              <a:lnSpc>
                <a:spcPct val="90000"/>
              </a:lnSpc>
              <a:buNone/>
            </a:pPr>
            <a:endParaRPr lang="en-GB"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 L</a:t>
            </a:r>
            <a:r>
              <a:rPr lang="en-GB"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arger reductions in stress being found in patients with generalised anxiety disorder compared to the control group (Hoge et al., 2018).</a:t>
            </a:r>
          </a:p>
          <a:p>
            <a:pPr>
              <a:lnSpc>
                <a:spcPct val="90000"/>
              </a:lnSpc>
            </a:pPr>
            <a:endParaRPr lang="en-GB" sz="1400" dirty="0"/>
          </a:p>
        </p:txBody>
      </p:sp>
      <p:cxnSp>
        <p:nvCxnSpPr>
          <p:cNvPr id="14" name="Straight Connector 13">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6569980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4BC75-0CB2-F298-C1E9-BAB9F665C214}"/>
              </a:ext>
            </a:extLst>
          </p:cNvPr>
          <p:cNvSpPr>
            <a:spLocks noGrp="1"/>
          </p:cNvSpPr>
          <p:nvPr>
            <p:ph type="title"/>
          </p:nvPr>
        </p:nvSpPr>
        <p:spPr>
          <a:xfrm>
            <a:off x="5762470" y="497840"/>
            <a:ext cx="3737268" cy="1320800"/>
          </a:xfrm>
        </p:spPr>
        <p:txBody>
          <a:bodyPr>
            <a:normAutofit/>
          </a:bodyPr>
          <a:lstStyle/>
          <a:p>
            <a:r>
              <a:rPr lang="en-GB" dirty="0"/>
              <a:t>Mindfulness- meta analysis</a:t>
            </a:r>
          </a:p>
        </p:txBody>
      </p:sp>
      <p:sp>
        <p:nvSpPr>
          <p:cNvPr id="3" name="Content Placeholder 2">
            <a:extLst>
              <a:ext uri="{FF2B5EF4-FFF2-40B4-BE49-F238E27FC236}">
                <a16:creationId xmlns:a16="http://schemas.microsoft.com/office/drawing/2014/main" id="{E5641E2D-E90C-A3E7-1B2F-74A76E7B1E04}"/>
              </a:ext>
            </a:extLst>
          </p:cNvPr>
          <p:cNvSpPr>
            <a:spLocks noGrp="1"/>
          </p:cNvSpPr>
          <p:nvPr>
            <p:ph idx="1"/>
          </p:nvPr>
        </p:nvSpPr>
        <p:spPr>
          <a:xfrm>
            <a:off x="5033966" y="2130457"/>
            <a:ext cx="5194277" cy="4727543"/>
          </a:xfrm>
        </p:spPr>
        <p:txBody>
          <a:bodyPr>
            <a:normAutofit/>
          </a:bodyPr>
          <a:lstStyle/>
          <a:p>
            <a:r>
              <a:rPr lang="en-GB" sz="2000" kern="100" dirty="0">
                <a:solidFill>
                  <a:schemeClr val="tx1">
                    <a:lumMod val="50000"/>
                    <a:lumOff val="50000"/>
                  </a:schemeClr>
                </a:solidFill>
                <a:effectLst/>
                <a:latin typeface="Calibri" panose="020F0502020204030204" pitchFamily="34" charset="0"/>
                <a:ea typeface="Calibri" panose="020F0502020204030204" pitchFamily="34" charset="0"/>
                <a:cs typeface="Times New Roman" panose="02020603050405020304" pitchFamily="18" charset="0"/>
              </a:rPr>
              <a:t>A meta-analysis reviewing the use of mindfulness and acceptance-based interventions for the treatment of anxiety disorders indicated that there are benefits of the use of therapeutic measures to treat anxiety disorders </a:t>
            </a:r>
          </a:p>
          <a:p>
            <a:endParaRPr lang="en-GB" sz="2000" kern="100" dirty="0">
              <a:solidFill>
                <a:schemeClr val="tx1">
                  <a:lumMod val="50000"/>
                  <a:lumOff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2000" kern="100" dirty="0">
                <a:solidFill>
                  <a:schemeClr val="tx1">
                    <a:lumMod val="50000"/>
                    <a:lumOff val="50000"/>
                  </a:schemeClr>
                </a:solidFill>
                <a:effectLst/>
                <a:latin typeface="Calibri" panose="020F0502020204030204" pitchFamily="34" charset="0"/>
                <a:ea typeface="Calibri" panose="020F0502020204030204" pitchFamily="34" charset="0"/>
                <a:cs typeface="Times New Roman" panose="02020603050405020304" pitchFamily="18" charset="0"/>
              </a:rPr>
              <a:t>mindfulness </a:t>
            </a:r>
            <a:r>
              <a:rPr lang="en-GB" sz="2000" kern="100" dirty="0">
                <a:solidFill>
                  <a:schemeClr val="tx1">
                    <a:lumMod val="50000"/>
                    <a:lumOff val="50000"/>
                  </a:schemeClr>
                </a:solidFill>
                <a:latin typeface="Calibri" panose="020F0502020204030204" pitchFamily="34" charset="0"/>
                <a:ea typeface="Calibri" panose="020F0502020204030204" pitchFamily="34" charset="0"/>
                <a:cs typeface="Times New Roman" panose="02020603050405020304" pitchFamily="18" charset="0"/>
              </a:rPr>
              <a:t>was </a:t>
            </a:r>
            <a:r>
              <a:rPr lang="en-GB" sz="2000" kern="100" dirty="0">
                <a:solidFill>
                  <a:schemeClr val="tx1">
                    <a:lumMod val="50000"/>
                    <a:lumOff val="50000"/>
                  </a:schemeClr>
                </a:solidFill>
                <a:effectLst/>
                <a:latin typeface="Calibri" panose="020F0502020204030204" pitchFamily="34" charset="0"/>
                <a:ea typeface="Calibri" panose="020F0502020204030204" pitchFamily="34" charset="0"/>
                <a:cs typeface="Times New Roman" panose="02020603050405020304" pitchFamily="18" charset="0"/>
              </a:rPr>
              <a:t>found to be associated with robust and substantial reductions in anxiety symptoms (</a:t>
            </a:r>
            <a:r>
              <a:rPr lang="en-GB" sz="2000" kern="100" dirty="0" err="1">
                <a:solidFill>
                  <a:schemeClr val="tx1">
                    <a:lumMod val="50000"/>
                    <a:lumOff val="50000"/>
                  </a:schemeClr>
                </a:solidFill>
                <a:effectLst/>
                <a:latin typeface="Calibri" panose="020F0502020204030204" pitchFamily="34" charset="0"/>
                <a:ea typeface="Calibri" panose="020F0502020204030204" pitchFamily="34" charset="0"/>
                <a:cs typeface="Times New Roman" panose="02020603050405020304" pitchFamily="18" charset="0"/>
              </a:rPr>
              <a:t>Vøllestad</a:t>
            </a:r>
            <a:r>
              <a:rPr lang="en-GB" sz="2000" kern="100" dirty="0">
                <a:solidFill>
                  <a:schemeClr val="tx1">
                    <a:lumMod val="50000"/>
                    <a:lumOff val="50000"/>
                  </a:schemeClr>
                </a:solidFill>
                <a:effectLst/>
                <a:latin typeface="Calibri" panose="020F0502020204030204" pitchFamily="34" charset="0"/>
                <a:ea typeface="Calibri" panose="020F0502020204030204" pitchFamily="34" charset="0"/>
                <a:cs typeface="Times New Roman" panose="02020603050405020304" pitchFamily="18" charset="0"/>
              </a:rPr>
              <a:t> et al., 2011).</a:t>
            </a:r>
          </a:p>
          <a:p>
            <a:endParaRPr lang="en-GB" dirty="0"/>
          </a:p>
        </p:txBody>
      </p:sp>
      <p:pic>
        <p:nvPicPr>
          <p:cNvPr id="10" name="Picture 9" descr="A picture containing outdoor, water, sky, beach">
            <a:extLst>
              <a:ext uri="{FF2B5EF4-FFF2-40B4-BE49-F238E27FC236}">
                <a16:creationId xmlns:a16="http://schemas.microsoft.com/office/drawing/2014/main" id="{1FCFFECC-191A-B78A-1C6D-C3FD6CE5D34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8337" b="18104"/>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46" name="Isosceles Triangle 45">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extBox 11">
            <a:extLst>
              <a:ext uri="{FF2B5EF4-FFF2-40B4-BE49-F238E27FC236}">
                <a16:creationId xmlns:a16="http://schemas.microsoft.com/office/drawing/2014/main" id="{9DA6532C-2085-D1BB-8550-AE68E1C618E1}"/>
              </a:ext>
            </a:extLst>
          </p:cNvPr>
          <p:cNvSpPr txBox="1"/>
          <p:nvPr/>
        </p:nvSpPr>
        <p:spPr>
          <a:xfrm>
            <a:off x="9505047" y="6657945"/>
            <a:ext cx="26869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mindfulnessexercises.com/meditation-a-way-of-awakeni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8598309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46DC0-3214-F756-EB2F-5F8C0E235A23}"/>
              </a:ext>
            </a:extLst>
          </p:cNvPr>
          <p:cNvSpPr>
            <a:spLocks noGrp="1"/>
          </p:cNvSpPr>
          <p:nvPr>
            <p:ph type="title"/>
          </p:nvPr>
        </p:nvSpPr>
        <p:spPr>
          <a:xfrm>
            <a:off x="5276614" y="1838960"/>
            <a:ext cx="4257506" cy="1320800"/>
          </a:xfrm>
        </p:spPr>
        <p:txBody>
          <a:bodyPr>
            <a:normAutofit/>
          </a:bodyPr>
          <a:lstStyle/>
          <a:p>
            <a:r>
              <a:rPr lang="en-GB" dirty="0"/>
              <a:t>Target population</a:t>
            </a:r>
          </a:p>
        </p:txBody>
      </p:sp>
      <p:sp>
        <p:nvSpPr>
          <p:cNvPr id="3" name="Content Placeholder 2">
            <a:extLst>
              <a:ext uri="{FF2B5EF4-FFF2-40B4-BE49-F238E27FC236}">
                <a16:creationId xmlns:a16="http://schemas.microsoft.com/office/drawing/2014/main" id="{628A94A0-9251-5404-2F4C-CA602AA7A1B2}"/>
              </a:ext>
            </a:extLst>
          </p:cNvPr>
          <p:cNvSpPr>
            <a:spLocks noGrp="1"/>
          </p:cNvSpPr>
          <p:nvPr>
            <p:ph idx="1"/>
          </p:nvPr>
        </p:nvSpPr>
        <p:spPr>
          <a:xfrm>
            <a:off x="4848869" y="3318829"/>
            <a:ext cx="5112997" cy="1690051"/>
          </a:xfrm>
        </p:spPr>
        <p:txBody>
          <a:bodyPr>
            <a:normAutofit/>
          </a:bodyPr>
          <a:lstStyle/>
          <a:p>
            <a:r>
              <a:rPr lang="en-GB" sz="24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rPr>
              <a:t>This rehabilitative treatment plan will be </a:t>
            </a:r>
            <a:r>
              <a:rPr lang="en-GB" sz="2400" dirty="0">
                <a:solidFill>
                  <a:schemeClr val="accent2">
                    <a:lumMod val="75000"/>
                  </a:schemeClr>
                </a:solidFill>
                <a:latin typeface="Calibri" panose="020F0502020204030204" pitchFamily="34" charset="0"/>
                <a:ea typeface="Calibri" panose="020F0502020204030204" pitchFamily="34" charset="0"/>
                <a:cs typeface="Times New Roman" panose="02020603050405020304" pitchFamily="18" charset="0"/>
              </a:rPr>
              <a:t>designed</a:t>
            </a:r>
            <a:r>
              <a:rPr lang="en-GB" sz="24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rPr>
              <a:t> for patients that have been assessed and diagnosed with generalised anxiety disorder</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endParaRPr lang="en-GB" sz="2400" dirty="0"/>
          </a:p>
        </p:txBody>
      </p:sp>
      <p:pic>
        <p:nvPicPr>
          <p:cNvPr id="5" name="Picture 4" descr="A picture containing indoor, open, opened&#10;&#10;Description automatically generated">
            <a:extLst>
              <a:ext uri="{FF2B5EF4-FFF2-40B4-BE49-F238E27FC236}">
                <a16:creationId xmlns:a16="http://schemas.microsoft.com/office/drawing/2014/main" id="{2F816C0C-DAF9-9124-E139-430AF0FE66F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6721" r="30768"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0" name="Isosceles Triangle 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2089197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lose-up unopened pill packets">
            <a:extLst>
              <a:ext uri="{FF2B5EF4-FFF2-40B4-BE49-F238E27FC236}">
                <a16:creationId xmlns:a16="http://schemas.microsoft.com/office/drawing/2014/main" id="{2992E452-35CA-1D7B-63D9-BBE0DF218EB4}"/>
              </a:ext>
            </a:extLst>
          </p:cNvPr>
          <p:cNvPicPr>
            <a:picLocks noChangeAspect="1"/>
          </p:cNvPicPr>
          <p:nvPr/>
        </p:nvPicPr>
        <p:blipFill rotWithShape="1">
          <a:blip r:embed="rId3"/>
          <a:srcRect l="15050" r="8998"/>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58B2B03F-3B51-937A-8039-3C82526F1A09}"/>
              </a:ext>
            </a:extLst>
          </p:cNvPr>
          <p:cNvSpPr>
            <a:spLocks noGrp="1"/>
          </p:cNvSpPr>
          <p:nvPr>
            <p:ph type="title"/>
          </p:nvPr>
        </p:nvSpPr>
        <p:spPr>
          <a:xfrm>
            <a:off x="677333" y="609600"/>
            <a:ext cx="3851123" cy="1320800"/>
          </a:xfrm>
        </p:spPr>
        <p:txBody>
          <a:bodyPr>
            <a:normAutofit/>
          </a:bodyPr>
          <a:lstStyle/>
          <a:p>
            <a:r>
              <a:rPr lang="en-GB" dirty="0"/>
              <a:t>Treatment</a:t>
            </a:r>
          </a:p>
        </p:txBody>
      </p:sp>
      <p:sp>
        <p:nvSpPr>
          <p:cNvPr id="3" name="Content Placeholder 2">
            <a:extLst>
              <a:ext uri="{FF2B5EF4-FFF2-40B4-BE49-F238E27FC236}">
                <a16:creationId xmlns:a16="http://schemas.microsoft.com/office/drawing/2014/main" id="{1C1A5CCD-DDDC-6280-CF28-413BB2EFC13A}"/>
              </a:ext>
            </a:extLst>
          </p:cNvPr>
          <p:cNvSpPr>
            <a:spLocks noGrp="1"/>
          </p:cNvSpPr>
          <p:nvPr>
            <p:ph idx="1"/>
          </p:nvPr>
        </p:nvSpPr>
        <p:spPr>
          <a:xfrm>
            <a:off x="677334" y="2160589"/>
            <a:ext cx="3851122" cy="3880773"/>
          </a:xfrm>
        </p:spPr>
        <p:txBody>
          <a:bodyPr>
            <a:normAutofit/>
          </a:bodyPr>
          <a:lstStyle/>
          <a:p>
            <a:r>
              <a:rPr lang="en-GB" dirty="0">
                <a:solidFill>
                  <a:schemeClr val="accent2">
                    <a:lumMod val="50000"/>
                  </a:schemeClr>
                </a:solidFill>
              </a:rPr>
              <a:t>GAD medications can present with a number of adverse side effects</a:t>
            </a:r>
          </a:p>
          <a:p>
            <a:endParaRPr lang="en-GB" dirty="0">
              <a:solidFill>
                <a:schemeClr val="accent2">
                  <a:lumMod val="50000"/>
                </a:schemeClr>
              </a:solidFill>
            </a:endParaRPr>
          </a:p>
          <a:p>
            <a:r>
              <a:rPr lang="en-GB" dirty="0">
                <a:solidFill>
                  <a:schemeClr val="accent2">
                    <a:lumMod val="50000"/>
                  </a:schemeClr>
                </a:solidFill>
              </a:rPr>
              <a:t>This proposed treatment plan will illuminate the possible side effects</a:t>
            </a:r>
          </a:p>
          <a:p>
            <a:endParaRPr lang="en-GB" dirty="0">
              <a:solidFill>
                <a:schemeClr val="accent2">
                  <a:lumMod val="50000"/>
                </a:schemeClr>
              </a:solidFill>
            </a:endParaRPr>
          </a:p>
          <a:p>
            <a:r>
              <a:rPr lang="en-GB" dirty="0">
                <a:solidFill>
                  <a:schemeClr val="accent2">
                    <a:lumMod val="50000"/>
                  </a:schemeClr>
                </a:solidFill>
              </a:rPr>
              <a:t>No medication will be used in this proposed treatment plan.</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5496288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Isosceles Triangle 1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DF690187-E3A0-5191-EEAD-BCD96DC75D58}"/>
              </a:ext>
            </a:extLst>
          </p:cNvPr>
          <p:cNvSpPr>
            <a:spLocks noGrp="1"/>
          </p:cNvSpPr>
          <p:nvPr>
            <p:ph type="title"/>
          </p:nvPr>
        </p:nvSpPr>
        <p:spPr>
          <a:xfrm>
            <a:off x="673754" y="97177"/>
            <a:ext cx="4203045" cy="1375608"/>
          </a:xfrm>
        </p:spPr>
        <p:txBody>
          <a:bodyPr anchor="ctr">
            <a:normAutofit/>
          </a:bodyPr>
          <a:lstStyle/>
          <a:p>
            <a:pPr defTabSz="384048"/>
            <a:r>
              <a:rPr lang="en-GB" kern="1200" dirty="0">
                <a:solidFill>
                  <a:schemeClr val="bg2">
                    <a:lumMod val="90000"/>
                  </a:schemeClr>
                </a:solidFill>
                <a:latin typeface="+mj-lt"/>
                <a:ea typeface="+mj-ea"/>
                <a:cs typeface="+mj-cs"/>
              </a:rPr>
              <a:t>Proposed treatment plan</a:t>
            </a:r>
            <a:endParaRPr lang="en-GB" dirty="0">
              <a:solidFill>
                <a:schemeClr val="bg2">
                  <a:lumMod val="90000"/>
                </a:schemeClr>
              </a:solidFill>
            </a:endParaRPr>
          </a:p>
        </p:txBody>
      </p:sp>
      <p:sp>
        <p:nvSpPr>
          <p:cNvPr id="3" name="Content Placeholder 2">
            <a:extLst>
              <a:ext uri="{FF2B5EF4-FFF2-40B4-BE49-F238E27FC236}">
                <a16:creationId xmlns:a16="http://schemas.microsoft.com/office/drawing/2014/main" id="{5DDF996E-956D-CA9F-285D-8DA19F636974}"/>
              </a:ext>
            </a:extLst>
          </p:cNvPr>
          <p:cNvSpPr>
            <a:spLocks noGrp="1"/>
          </p:cNvSpPr>
          <p:nvPr>
            <p:ph idx="1"/>
          </p:nvPr>
        </p:nvSpPr>
        <p:spPr>
          <a:xfrm>
            <a:off x="216674" y="1569961"/>
            <a:ext cx="4660125" cy="5190861"/>
          </a:xfrm>
        </p:spPr>
        <p:txBody>
          <a:bodyPr>
            <a:normAutofit/>
          </a:bodyPr>
          <a:lstStyle/>
          <a:p>
            <a:pPr marL="288036" indent="-288036" defTabSz="384048">
              <a:lnSpc>
                <a:spcPct val="90000"/>
              </a:lnSpc>
              <a:spcBef>
                <a:spcPts val="840"/>
              </a:spcBef>
            </a:pPr>
            <a:r>
              <a:rPr lang="en-GB" kern="100" dirty="0">
                <a:solidFill>
                  <a:schemeClr val="bg2">
                    <a:lumMod val="75000"/>
                  </a:schemeClr>
                </a:solidFill>
                <a:latin typeface="Calibri" panose="020F0502020204030204" pitchFamily="34" charset="0"/>
                <a:ea typeface="+mn-ea"/>
                <a:cs typeface="Times New Roman" panose="02020603050405020304" pitchFamily="18" charset="0"/>
              </a:rPr>
              <a:t> There is evidence that suggests that both cognitive behaviour therapy and mindfulness (Boettcher et al., 2014) have a strong positive effect on the symptoms of generalised anxiety disorder, </a:t>
            </a:r>
          </a:p>
          <a:p>
            <a:pPr marL="288036" indent="-288036" defTabSz="384048">
              <a:lnSpc>
                <a:spcPct val="90000"/>
              </a:lnSpc>
              <a:spcBef>
                <a:spcPts val="840"/>
              </a:spcBef>
            </a:pPr>
            <a:endParaRPr lang="en-GB" kern="100" dirty="0">
              <a:solidFill>
                <a:schemeClr val="bg2">
                  <a:lumMod val="75000"/>
                </a:schemeClr>
              </a:solidFill>
              <a:latin typeface="Calibri" panose="020F0502020204030204" pitchFamily="34" charset="0"/>
              <a:ea typeface="+mn-ea"/>
              <a:cs typeface="Times New Roman" panose="02020603050405020304" pitchFamily="18" charset="0"/>
            </a:endParaRPr>
          </a:p>
          <a:p>
            <a:pPr marL="288036" indent="-288036" defTabSz="384048">
              <a:lnSpc>
                <a:spcPct val="90000"/>
              </a:lnSpc>
              <a:spcBef>
                <a:spcPts val="840"/>
              </a:spcBef>
            </a:pPr>
            <a:r>
              <a:rPr lang="en-GB" kern="100" dirty="0">
                <a:solidFill>
                  <a:schemeClr val="bg2">
                    <a:lumMod val="75000"/>
                  </a:schemeClr>
                </a:solidFill>
                <a:latin typeface="Calibri" panose="020F0502020204030204" pitchFamily="34" charset="0"/>
                <a:ea typeface="+mn-ea"/>
                <a:cs typeface="Times New Roman" panose="02020603050405020304" pitchFamily="18" charset="0"/>
              </a:rPr>
              <a:t>Treatment will be a combination of both cognitive behaviour therapy and mindfulness.</a:t>
            </a:r>
          </a:p>
          <a:p>
            <a:pPr marL="288036" indent="-288036" defTabSz="384048">
              <a:lnSpc>
                <a:spcPct val="90000"/>
              </a:lnSpc>
              <a:spcBef>
                <a:spcPts val="840"/>
              </a:spcBef>
            </a:pPr>
            <a:endParaRPr lang="en-GB" kern="100" dirty="0">
              <a:solidFill>
                <a:schemeClr val="bg2">
                  <a:lumMod val="75000"/>
                </a:schemeClr>
              </a:solidFill>
              <a:latin typeface="Calibri" panose="020F0502020204030204" pitchFamily="34" charset="0"/>
              <a:ea typeface="+mn-ea"/>
              <a:cs typeface="Times New Roman" panose="02020603050405020304" pitchFamily="18" charset="0"/>
            </a:endParaRPr>
          </a:p>
          <a:p>
            <a:pPr marL="288036" indent="-288036" defTabSz="384048">
              <a:lnSpc>
                <a:spcPct val="90000"/>
              </a:lnSpc>
              <a:spcBef>
                <a:spcPts val="840"/>
              </a:spcBef>
            </a:pPr>
            <a:r>
              <a:rPr lang="en-GB" kern="100" dirty="0">
                <a:solidFill>
                  <a:schemeClr val="bg2">
                    <a:lumMod val="75000"/>
                  </a:schemeClr>
                </a:solidFill>
                <a:latin typeface="Calibri" panose="020F0502020204030204" pitchFamily="34" charset="0"/>
                <a:ea typeface="+mn-ea"/>
                <a:cs typeface="Times New Roman" panose="02020603050405020304" pitchFamily="18" charset="0"/>
              </a:rPr>
              <a:t> mindfulness- based cognitive therapy has been found to produce promising results</a:t>
            </a:r>
          </a:p>
          <a:p>
            <a:pPr marL="288036" indent="-288036" defTabSz="384048">
              <a:lnSpc>
                <a:spcPct val="90000"/>
              </a:lnSpc>
              <a:spcBef>
                <a:spcPts val="840"/>
              </a:spcBef>
            </a:pPr>
            <a:endParaRPr lang="en-GB" kern="100" dirty="0">
              <a:solidFill>
                <a:schemeClr val="bg2">
                  <a:lumMod val="75000"/>
                </a:schemeClr>
              </a:solidFill>
              <a:latin typeface="Calibri" panose="020F0502020204030204" pitchFamily="34" charset="0"/>
              <a:ea typeface="+mn-ea"/>
              <a:cs typeface="Times New Roman" panose="02020603050405020304" pitchFamily="18" charset="0"/>
            </a:endParaRPr>
          </a:p>
          <a:p>
            <a:pPr marL="288036" indent="-288036" defTabSz="384048">
              <a:lnSpc>
                <a:spcPct val="90000"/>
              </a:lnSpc>
              <a:spcBef>
                <a:spcPts val="840"/>
              </a:spcBef>
            </a:pPr>
            <a:r>
              <a:rPr lang="en-GB" kern="100" dirty="0">
                <a:solidFill>
                  <a:schemeClr val="bg2">
                    <a:lumMod val="75000"/>
                  </a:schemeClr>
                </a:solidFill>
                <a:latin typeface="Calibri" panose="020F0502020204030204" pitchFamily="34" charset="0"/>
                <a:ea typeface="+mn-ea"/>
                <a:cs typeface="Times New Roman" panose="02020603050405020304" pitchFamily="18" charset="0"/>
              </a:rPr>
              <a:t>both interventions have been shown to positively affect the symptoms of generalised anxiety disorder resulting in long term benefits (Jiang et al., 2022).</a:t>
            </a:r>
          </a:p>
          <a:p>
            <a:pPr>
              <a:lnSpc>
                <a:spcPct val="90000"/>
              </a:lnSpc>
            </a:pPr>
            <a:endParaRPr lang="en-GB" sz="1500" dirty="0">
              <a:solidFill>
                <a:schemeClr val="bg1"/>
              </a:solidFill>
            </a:endParaRPr>
          </a:p>
        </p:txBody>
      </p:sp>
      <p:pic>
        <p:nvPicPr>
          <p:cNvPr id="5" name="Picture 4" descr="A picture containing text">
            <a:extLst>
              <a:ext uri="{FF2B5EF4-FFF2-40B4-BE49-F238E27FC236}">
                <a16:creationId xmlns:a16="http://schemas.microsoft.com/office/drawing/2014/main" id="{8557757A-F751-F7BA-3788-EBA99FCF234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6001" y="2349037"/>
            <a:ext cx="5143500" cy="2147411"/>
          </a:xfrm>
          <a:prstGeom prst="rect">
            <a:avLst/>
          </a:prstGeom>
        </p:spPr>
      </p:pic>
      <p:sp>
        <p:nvSpPr>
          <p:cNvPr id="16" name="Isosceles Triangle 1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26195754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6F248D-CD34-67E3-EB34-9A01CE969490}"/>
              </a:ext>
            </a:extLst>
          </p:cNvPr>
          <p:cNvSpPr>
            <a:spLocks noGrp="1"/>
          </p:cNvSpPr>
          <p:nvPr>
            <p:ph type="title"/>
          </p:nvPr>
        </p:nvSpPr>
        <p:spPr>
          <a:xfrm>
            <a:off x="1286933" y="609600"/>
            <a:ext cx="10197494" cy="1099457"/>
          </a:xfrm>
        </p:spPr>
        <p:txBody>
          <a:bodyPr>
            <a:normAutofit/>
          </a:bodyPr>
          <a:lstStyle/>
          <a:p>
            <a:r>
              <a:rPr lang="en-GB" dirty="0"/>
              <a:t>Cognitive </a:t>
            </a:r>
            <a:r>
              <a:rPr lang="en-GB" dirty="0" err="1"/>
              <a:t>behavior</a:t>
            </a:r>
            <a:r>
              <a:rPr lang="en-GB" dirty="0"/>
              <a:t> therapy and mindfulness</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AA3E9223-C669-3C29-D430-FC594070A63A}"/>
              </a:ext>
            </a:extLst>
          </p:cNvPr>
          <p:cNvGraphicFramePr>
            <a:graphicFrameLocks noGrp="1"/>
          </p:cNvGraphicFramePr>
          <p:nvPr>
            <p:ph idx="1"/>
            <p:extLst>
              <p:ext uri="{D42A27DB-BD31-4B8C-83A1-F6EECF244321}">
                <p14:modId xmlns:p14="http://schemas.microsoft.com/office/powerpoint/2010/main" val="3640257545"/>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93630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06376-79DD-A10D-6A0D-6B9C36A7315C}"/>
              </a:ext>
            </a:extLst>
          </p:cNvPr>
          <p:cNvSpPr>
            <a:spLocks noGrp="1"/>
          </p:cNvSpPr>
          <p:nvPr>
            <p:ph type="title"/>
          </p:nvPr>
        </p:nvSpPr>
        <p:spPr>
          <a:xfrm>
            <a:off x="5394960" y="156238"/>
            <a:ext cx="4064439" cy="1320800"/>
          </a:xfrm>
        </p:spPr>
        <p:txBody>
          <a:bodyPr>
            <a:normAutofit/>
          </a:bodyPr>
          <a:lstStyle/>
          <a:p>
            <a:r>
              <a:rPr lang="en-GB" dirty="0">
                <a:solidFill>
                  <a:schemeClr val="accent2">
                    <a:lumMod val="50000"/>
                  </a:schemeClr>
                </a:solidFill>
              </a:rPr>
              <a:t>Cognitive </a:t>
            </a:r>
            <a:r>
              <a:rPr lang="en-GB" dirty="0" err="1">
                <a:solidFill>
                  <a:schemeClr val="accent2">
                    <a:lumMod val="50000"/>
                  </a:schemeClr>
                </a:solidFill>
              </a:rPr>
              <a:t>behavior</a:t>
            </a:r>
            <a:r>
              <a:rPr lang="en-GB" dirty="0">
                <a:solidFill>
                  <a:schemeClr val="accent2">
                    <a:lumMod val="50000"/>
                  </a:schemeClr>
                </a:solidFill>
              </a:rPr>
              <a:t> therapy</a:t>
            </a:r>
          </a:p>
        </p:txBody>
      </p:sp>
      <p:sp>
        <p:nvSpPr>
          <p:cNvPr id="3" name="Content Placeholder 2">
            <a:extLst>
              <a:ext uri="{FF2B5EF4-FFF2-40B4-BE49-F238E27FC236}">
                <a16:creationId xmlns:a16="http://schemas.microsoft.com/office/drawing/2014/main" id="{B43E34AD-C7D5-A592-F429-626F04DD887E}"/>
              </a:ext>
            </a:extLst>
          </p:cNvPr>
          <p:cNvSpPr>
            <a:spLocks noGrp="1"/>
          </p:cNvSpPr>
          <p:nvPr>
            <p:ph idx="1"/>
          </p:nvPr>
        </p:nvSpPr>
        <p:spPr>
          <a:xfrm>
            <a:off x="5006363" y="1963476"/>
            <a:ext cx="5549877" cy="4408085"/>
          </a:xfrm>
        </p:spPr>
        <p:txBody>
          <a:bodyPr>
            <a:normAutofit/>
          </a:bodyPr>
          <a:lstStyle/>
          <a:p>
            <a:pPr>
              <a:lnSpc>
                <a:spcPct val="90000"/>
              </a:lnSpc>
            </a:pP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Cognitive behaviour therapy includes a cognitive approach that aims to help the patient to step back from their automatic thoughts in order to release themselves from their worries. </a:t>
            </a:r>
          </a:p>
          <a:p>
            <a:pPr>
              <a:lnSpc>
                <a:spcPct val="90000"/>
              </a:lnSpc>
            </a:pPr>
            <a:endPar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sz="2000"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E</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motion and new behaviour experiments such as relaxation.</a:t>
            </a:r>
          </a:p>
          <a:p>
            <a:pPr>
              <a:lnSpc>
                <a:spcPct val="90000"/>
              </a:lnSpc>
            </a:pPr>
            <a:endPar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the psychoeducation part of the therapy will give the patient an understanding of the tools that are required for the future in order to manage or illuminate their anxiety symptoms (Borza, 2017). </a:t>
            </a:r>
          </a:p>
          <a:p>
            <a:pPr>
              <a:lnSpc>
                <a:spcPct val="90000"/>
              </a:lnSpc>
            </a:pPr>
            <a:endParaRPr lang="en-GB" sz="1700" dirty="0"/>
          </a:p>
        </p:txBody>
      </p:sp>
      <p:pic>
        <p:nvPicPr>
          <p:cNvPr id="6" name="Picture 5" descr="A picture containing blur&#10;&#10;Description automatically generated">
            <a:extLst>
              <a:ext uri="{FF2B5EF4-FFF2-40B4-BE49-F238E27FC236}">
                <a16:creationId xmlns:a16="http://schemas.microsoft.com/office/drawing/2014/main" id="{74445997-81BE-4E97-D035-0E1674539C43}"/>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4234" r="127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33" name="Isosceles Triangle 32">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 name="TextBox 6">
            <a:extLst>
              <a:ext uri="{FF2B5EF4-FFF2-40B4-BE49-F238E27FC236}">
                <a16:creationId xmlns:a16="http://schemas.microsoft.com/office/drawing/2014/main" id="{72A38E0D-1619-681C-B6A3-0E1FFBB4142A}"/>
              </a:ext>
            </a:extLst>
          </p:cNvPr>
          <p:cNvSpPr txBox="1"/>
          <p:nvPr/>
        </p:nvSpPr>
        <p:spPr>
          <a:xfrm>
            <a:off x="9795190" y="6657945"/>
            <a:ext cx="239681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scientia.global/professor-christine-larson-understanding-brain-function-cognition-and-emotion-in-psychopatholog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850700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group of rocks on a beach&#10;&#10;Description automatically generated with medium confidence">
            <a:extLst>
              <a:ext uri="{FF2B5EF4-FFF2-40B4-BE49-F238E27FC236}">
                <a16:creationId xmlns:a16="http://schemas.microsoft.com/office/drawing/2014/main" id="{985B5923-7C03-F769-9A86-7C3CD7D34090}"/>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6861" r="22962" b="-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6DEE2207-3DEF-3111-8792-EDC4C9F931B2}"/>
              </a:ext>
            </a:extLst>
          </p:cNvPr>
          <p:cNvSpPr>
            <a:spLocks noGrp="1"/>
          </p:cNvSpPr>
          <p:nvPr>
            <p:ph type="title"/>
          </p:nvPr>
        </p:nvSpPr>
        <p:spPr>
          <a:xfrm>
            <a:off x="677333" y="609600"/>
            <a:ext cx="3851123" cy="1320800"/>
          </a:xfrm>
        </p:spPr>
        <p:txBody>
          <a:bodyPr>
            <a:normAutofit/>
          </a:bodyPr>
          <a:lstStyle/>
          <a:p>
            <a:r>
              <a:rPr lang="en-GB" dirty="0"/>
              <a:t>Mindfulness</a:t>
            </a:r>
          </a:p>
        </p:txBody>
      </p:sp>
      <p:sp>
        <p:nvSpPr>
          <p:cNvPr id="3" name="Content Placeholder 2">
            <a:extLst>
              <a:ext uri="{FF2B5EF4-FFF2-40B4-BE49-F238E27FC236}">
                <a16:creationId xmlns:a16="http://schemas.microsoft.com/office/drawing/2014/main" id="{6F9AD5AF-B04E-AF97-9BA9-8959FB0AA26C}"/>
              </a:ext>
            </a:extLst>
          </p:cNvPr>
          <p:cNvSpPr>
            <a:spLocks noGrp="1"/>
          </p:cNvSpPr>
          <p:nvPr>
            <p:ph idx="1"/>
          </p:nvPr>
        </p:nvSpPr>
        <p:spPr>
          <a:xfrm>
            <a:off x="230909" y="1661765"/>
            <a:ext cx="4987635" cy="4586635"/>
          </a:xfrm>
        </p:spPr>
        <p:txBody>
          <a:bodyPr>
            <a:normAutofit/>
          </a:bodyPr>
          <a:lstStyle/>
          <a:p>
            <a:pPr>
              <a:lnSpc>
                <a:spcPct val="90000"/>
              </a:lnSpc>
            </a:pPr>
            <a:r>
              <a:rPr lang="en-GB" sz="2000"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A</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cceptance of the worrying thoughts and feelings and practicing awareness (</a:t>
            </a:r>
            <a:r>
              <a:rPr lang="en-GB" sz="2000" kern="100" dirty="0" err="1">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Tovote</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et al., 2017).</a:t>
            </a:r>
          </a:p>
          <a:p>
            <a:pPr>
              <a:lnSpc>
                <a:spcPct val="90000"/>
              </a:lnSpc>
            </a:pPr>
            <a:endPar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sz="2000"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G</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ives the patient a new sense of emotional freedom by increasing acceptance and empathy (Katz, 2014). </a:t>
            </a:r>
          </a:p>
          <a:p>
            <a:pPr>
              <a:lnSpc>
                <a:spcPct val="90000"/>
              </a:lnSpc>
            </a:pPr>
            <a:endPar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a:t>
            </a:r>
            <a:r>
              <a:rPr lang="en-GB" sz="2000"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H</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elps to decrease experiential avoidance which will in return help with the effectiveness of the cognitive </a:t>
            </a:r>
            <a:r>
              <a:rPr lang="en-GB" sz="2000" kern="100" dirty="0" err="1">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behavior</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therapy (Li et al., 2023).</a:t>
            </a:r>
          </a:p>
          <a:p>
            <a:pPr>
              <a:lnSpc>
                <a:spcPct val="90000"/>
              </a:lnSpc>
            </a:pPr>
            <a:endParaRPr lang="en-GB" dirty="0"/>
          </a:p>
        </p:txBody>
      </p:sp>
      <p:cxnSp>
        <p:nvCxnSpPr>
          <p:cNvPr id="15" name="Straight Connector 14">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706263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442E5EFE-B25F-E088-8CCF-A17ED8FC0392}"/>
              </a:ext>
            </a:extLst>
          </p:cNvPr>
          <p:cNvSpPr>
            <a:spLocks noGrp="1"/>
          </p:cNvSpPr>
          <p:nvPr>
            <p:ph type="title"/>
          </p:nvPr>
        </p:nvSpPr>
        <p:spPr>
          <a:xfrm>
            <a:off x="652481" y="1382486"/>
            <a:ext cx="3547581" cy="4093028"/>
          </a:xfrm>
        </p:spPr>
        <p:txBody>
          <a:bodyPr anchor="ctr">
            <a:normAutofit/>
          </a:bodyPr>
          <a:lstStyle/>
          <a:p>
            <a:r>
              <a:rPr lang="en-GB" sz="4400">
                <a:solidFill>
                  <a:schemeClr val="accent1">
                    <a:lumMod val="75000"/>
                  </a:schemeClr>
                </a:solidFill>
              </a:rPr>
              <a:t>Materials</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3415CAD-9C3F-3B9C-55E4-1E2BEF87CA09}"/>
              </a:ext>
            </a:extLst>
          </p:cNvPr>
          <p:cNvGraphicFramePr>
            <a:graphicFrameLocks noGrp="1"/>
          </p:cNvGraphicFramePr>
          <p:nvPr>
            <p:ph idx="1"/>
            <p:extLst>
              <p:ext uri="{D42A27DB-BD31-4B8C-83A1-F6EECF244321}">
                <p14:modId xmlns:p14="http://schemas.microsoft.com/office/powerpoint/2010/main" val="403205692"/>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335458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A8A37F9-0E34-D7A5-5D20-69DA2954B45A}"/>
              </a:ext>
            </a:extLst>
          </p:cNvPr>
          <p:cNvSpPr>
            <a:spLocks noGrp="1"/>
          </p:cNvSpPr>
          <p:nvPr>
            <p:ph idx="1"/>
          </p:nvPr>
        </p:nvSpPr>
        <p:spPr>
          <a:xfrm>
            <a:off x="124841" y="1253067"/>
            <a:ext cx="7287790" cy="4351866"/>
          </a:xfrm>
        </p:spPr>
        <p:txBody>
          <a:bodyPr anchor="ctr">
            <a:normAutofit/>
          </a:bodyPr>
          <a:lstStyle/>
          <a:p>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Patient</a:t>
            </a:r>
            <a:r>
              <a:rPr lang="en-GB" sz="2000"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s</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symptoms will be assessed before the treatment begins with the use of self- report data from the GAD7 scale. </a:t>
            </a:r>
          </a:p>
          <a:p>
            <a:endPar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Semi structured interviews will be conducted, this will enable to clinician to understand the underlying reasons and the triggers that may be causing the anxiety symptoms (</a:t>
            </a:r>
            <a:r>
              <a:rPr lang="en-GB" sz="2000" kern="100" dirty="0" err="1">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Hunsley</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&amp; Mash, 2018). </a:t>
            </a:r>
          </a:p>
          <a:p>
            <a:endPar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2000"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P</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rocedures will be repeated at the end of the treatment in order to assess whether the treatment has had any effect on the anxiety symptoms. </a:t>
            </a:r>
          </a:p>
          <a:p>
            <a:endParaRPr lang="en-GB" dirty="0"/>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650D6C8-9017-BD5E-E113-E874260CBDC7}"/>
              </a:ext>
            </a:extLst>
          </p:cNvPr>
          <p:cNvSpPr>
            <a:spLocks noGrp="1"/>
          </p:cNvSpPr>
          <p:nvPr>
            <p:ph type="title"/>
          </p:nvPr>
        </p:nvSpPr>
        <p:spPr>
          <a:xfrm>
            <a:off x="7829658" y="1253067"/>
            <a:ext cx="3371742" cy="4351866"/>
          </a:xfrm>
        </p:spPr>
        <p:txBody>
          <a:bodyPr anchor="ctr">
            <a:normAutofit/>
          </a:bodyPr>
          <a:lstStyle/>
          <a:p>
            <a:r>
              <a:rPr lang="en-GB">
                <a:solidFill>
                  <a:schemeClr val="bg1"/>
                </a:solidFill>
              </a:rPr>
              <a:t>Procedure</a:t>
            </a:r>
          </a:p>
        </p:txBody>
      </p:sp>
    </p:spTree>
    <p:extLst>
      <p:ext uri="{BB962C8B-B14F-4D97-AF65-F5344CB8AC3E}">
        <p14:creationId xmlns:p14="http://schemas.microsoft.com/office/powerpoint/2010/main" val="36595479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3217F-6C4B-CDF2-B3B1-B38DCC036E8F}"/>
              </a:ext>
            </a:extLst>
          </p:cNvPr>
          <p:cNvSpPr>
            <a:spLocks noGrp="1"/>
          </p:cNvSpPr>
          <p:nvPr>
            <p:ph type="title"/>
          </p:nvPr>
        </p:nvSpPr>
        <p:spPr>
          <a:xfrm>
            <a:off x="6096000" y="599440"/>
            <a:ext cx="3737268" cy="1320800"/>
          </a:xfrm>
        </p:spPr>
        <p:txBody>
          <a:bodyPr>
            <a:normAutofit/>
          </a:bodyPr>
          <a:lstStyle/>
          <a:p>
            <a:r>
              <a:rPr lang="en-GB" dirty="0"/>
              <a:t>Procedure</a:t>
            </a:r>
          </a:p>
        </p:txBody>
      </p:sp>
      <p:sp>
        <p:nvSpPr>
          <p:cNvPr id="3" name="Content Placeholder 2">
            <a:extLst>
              <a:ext uri="{FF2B5EF4-FFF2-40B4-BE49-F238E27FC236}">
                <a16:creationId xmlns:a16="http://schemas.microsoft.com/office/drawing/2014/main" id="{1B6F3994-D739-4264-BEC2-9408B1FA01CC}"/>
              </a:ext>
            </a:extLst>
          </p:cNvPr>
          <p:cNvSpPr>
            <a:spLocks noGrp="1"/>
          </p:cNvSpPr>
          <p:nvPr>
            <p:ph idx="1"/>
          </p:nvPr>
        </p:nvSpPr>
        <p:spPr>
          <a:xfrm>
            <a:off x="5209563" y="1625601"/>
            <a:ext cx="4879317" cy="4415762"/>
          </a:xfrm>
        </p:spPr>
        <p:txBody>
          <a:bodyPr>
            <a:normAutofit lnSpcReduction="10000"/>
          </a:bodyPr>
          <a:lstStyle/>
          <a:p>
            <a:r>
              <a:rPr lang="en-GB" sz="2000"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T</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he patient will be required to attend 12 to 15 weekly one hour sessions of mindfulness based cognitive behaviour therapy.</a:t>
            </a:r>
          </a:p>
          <a:p>
            <a:endPar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2000"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D</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elivered by a trained and competent practitioner (NICE, 2020).</a:t>
            </a:r>
          </a:p>
          <a:p>
            <a:endPar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Each session will begin with the completion of the </a:t>
            </a:r>
            <a:r>
              <a:rPr lang="en-GB" sz="2000" kern="100" dirty="0" err="1">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penn</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state worry- paste week questionnaire in order to monitor the effectiveness of each therapy session (Yao et al., 2016).</a:t>
            </a:r>
          </a:p>
          <a:p>
            <a:endParaRPr lang="en-GB" dirty="0"/>
          </a:p>
        </p:txBody>
      </p:sp>
      <p:pic>
        <p:nvPicPr>
          <p:cNvPr id="5" name="Picture 4" descr="Map&#10;&#10;Description automatically generated">
            <a:extLst>
              <a:ext uri="{FF2B5EF4-FFF2-40B4-BE49-F238E27FC236}">
                <a16:creationId xmlns:a16="http://schemas.microsoft.com/office/drawing/2014/main" id="{43B9B2B0-FE77-A25D-FE7C-72560474857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1920" r="17310" b="-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0" name="Isosceles Triangle 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923763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Isosceles Triangle 1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220A8509-891A-3ADE-ACBA-AC50BE972C32}"/>
              </a:ext>
            </a:extLst>
          </p:cNvPr>
          <p:cNvSpPr>
            <a:spLocks noGrp="1"/>
          </p:cNvSpPr>
          <p:nvPr>
            <p:ph type="title"/>
          </p:nvPr>
        </p:nvSpPr>
        <p:spPr>
          <a:xfrm>
            <a:off x="673754" y="643467"/>
            <a:ext cx="4203045" cy="1375608"/>
          </a:xfrm>
        </p:spPr>
        <p:txBody>
          <a:bodyPr anchor="ctr">
            <a:normAutofit/>
          </a:bodyPr>
          <a:lstStyle/>
          <a:p>
            <a:r>
              <a:rPr lang="en-GB">
                <a:solidFill>
                  <a:schemeClr val="bg1"/>
                </a:solidFill>
              </a:rPr>
              <a:t>End of treatment</a:t>
            </a:r>
          </a:p>
        </p:txBody>
      </p:sp>
      <p:sp>
        <p:nvSpPr>
          <p:cNvPr id="3" name="Content Placeholder 2">
            <a:extLst>
              <a:ext uri="{FF2B5EF4-FFF2-40B4-BE49-F238E27FC236}">
                <a16:creationId xmlns:a16="http://schemas.microsoft.com/office/drawing/2014/main" id="{F12D6BD3-9E10-4DDC-3811-AB9678632921}"/>
              </a:ext>
            </a:extLst>
          </p:cNvPr>
          <p:cNvSpPr>
            <a:spLocks noGrp="1"/>
          </p:cNvSpPr>
          <p:nvPr>
            <p:ph idx="1"/>
          </p:nvPr>
        </p:nvSpPr>
        <p:spPr>
          <a:xfrm>
            <a:off x="673754" y="2160590"/>
            <a:ext cx="3973943" cy="3440110"/>
          </a:xfrm>
        </p:spPr>
        <p:txBody>
          <a:bodyPr>
            <a:normAutofit lnSpcReduction="10000"/>
          </a:bodyPr>
          <a:lstStyle/>
          <a:p>
            <a:r>
              <a:rPr lang="en-GB" sz="2400" dirty="0">
                <a:solidFill>
                  <a:schemeClr val="bg2">
                    <a:lumMod val="90000"/>
                  </a:schemeClr>
                </a:solidFill>
              </a:rPr>
              <a:t>Relapse prevention</a:t>
            </a:r>
          </a:p>
          <a:p>
            <a:endParaRPr lang="en-GB" sz="2400" dirty="0">
              <a:solidFill>
                <a:schemeClr val="bg2">
                  <a:lumMod val="90000"/>
                </a:schemeClr>
              </a:solidFill>
            </a:endParaRPr>
          </a:p>
          <a:p>
            <a:r>
              <a:rPr lang="en-GB" sz="2400" dirty="0">
                <a:solidFill>
                  <a:schemeClr val="bg2">
                    <a:lumMod val="90000"/>
                  </a:schemeClr>
                </a:solidFill>
              </a:rPr>
              <a:t>Encouraged to keep practicing mindfulness</a:t>
            </a:r>
          </a:p>
          <a:p>
            <a:endParaRPr lang="en-GB" sz="2400" dirty="0">
              <a:solidFill>
                <a:schemeClr val="bg2">
                  <a:lumMod val="90000"/>
                </a:schemeClr>
              </a:solidFill>
            </a:endParaRPr>
          </a:p>
          <a:p>
            <a:r>
              <a:rPr lang="en-GB" sz="2400" dirty="0">
                <a:solidFill>
                  <a:schemeClr val="bg2">
                    <a:lumMod val="90000"/>
                  </a:schemeClr>
                </a:solidFill>
              </a:rPr>
              <a:t>Use the tools that they have acquired during their sessions</a:t>
            </a:r>
          </a:p>
        </p:txBody>
      </p:sp>
      <p:pic>
        <p:nvPicPr>
          <p:cNvPr id="7" name="Graphic 6" descr="Brain in head">
            <a:extLst>
              <a:ext uri="{FF2B5EF4-FFF2-40B4-BE49-F238E27FC236}">
                <a16:creationId xmlns:a16="http://schemas.microsoft.com/office/drawing/2014/main" id="{2CBEC1A3-42B2-79DD-16B6-0526C9B1E91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17616" y="972608"/>
            <a:ext cx="4900269" cy="4900269"/>
          </a:xfrm>
          <a:prstGeom prst="rect">
            <a:avLst/>
          </a:prstGeom>
        </p:spPr>
      </p:pic>
      <p:sp>
        <p:nvSpPr>
          <p:cNvPr id="16" name="Isosceles Triangle 1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340683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text, sky, sign, outdoor">
            <a:extLst>
              <a:ext uri="{FF2B5EF4-FFF2-40B4-BE49-F238E27FC236}">
                <a16:creationId xmlns:a16="http://schemas.microsoft.com/office/drawing/2014/main" id="{A6F8BDAC-968C-A920-E65A-6EBB744777F9}"/>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0529" r="12653"/>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D09CF0EC-254C-5079-0D0A-AC986141EE11}"/>
              </a:ext>
            </a:extLst>
          </p:cNvPr>
          <p:cNvSpPr>
            <a:spLocks noGrp="1"/>
          </p:cNvSpPr>
          <p:nvPr>
            <p:ph type="title"/>
          </p:nvPr>
        </p:nvSpPr>
        <p:spPr>
          <a:xfrm>
            <a:off x="85994" y="419894"/>
            <a:ext cx="4775200" cy="1320800"/>
          </a:xfrm>
        </p:spPr>
        <p:txBody>
          <a:bodyPr>
            <a:normAutofit/>
          </a:bodyPr>
          <a:lstStyle/>
          <a:p>
            <a:r>
              <a:rPr lang="en-GB" dirty="0"/>
              <a:t>Ethical considerations</a:t>
            </a:r>
          </a:p>
        </p:txBody>
      </p:sp>
      <p:sp>
        <p:nvSpPr>
          <p:cNvPr id="3" name="Content Placeholder 2">
            <a:extLst>
              <a:ext uri="{FF2B5EF4-FFF2-40B4-BE49-F238E27FC236}">
                <a16:creationId xmlns:a16="http://schemas.microsoft.com/office/drawing/2014/main" id="{2973203F-75DD-A8CD-A622-E614DC1F87A4}"/>
              </a:ext>
            </a:extLst>
          </p:cNvPr>
          <p:cNvSpPr>
            <a:spLocks noGrp="1"/>
          </p:cNvSpPr>
          <p:nvPr>
            <p:ph idx="1"/>
          </p:nvPr>
        </p:nvSpPr>
        <p:spPr>
          <a:xfrm>
            <a:off x="85994" y="1330961"/>
            <a:ext cx="5441046" cy="4710402"/>
          </a:xfrm>
        </p:spPr>
        <p:txBody>
          <a:bodyPr>
            <a:normAutofit lnSpcReduction="10000"/>
          </a:bodyPr>
          <a:lstStyle/>
          <a:p>
            <a:pPr>
              <a:lnSpc>
                <a:spcPct val="90000"/>
              </a:lnSpc>
            </a:pPr>
            <a:r>
              <a:rPr lang="en-GB"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T</a:t>
            </a:r>
            <a:r>
              <a:rPr lang="en-GB"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he patient will be treated with respect </a:t>
            </a:r>
          </a:p>
          <a:p>
            <a:pPr>
              <a:lnSpc>
                <a:spcPct val="90000"/>
              </a:lnSpc>
            </a:pPr>
            <a:endParaRPr lang="en-GB"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treatment will be carried out by a competent and responsible clinician that will act with integrity (British Psychological Society, 2021). </a:t>
            </a:r>
          </a:p>
          <a:p>
            <a:pPr>
              <a:lnSpc>
                <a:spcPct val="90000"/>
              </a:lnSpc>
            </a:pPr>
            <a:endParaRPr lang="en-GB"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St</a:t>
            </a:r>
            <a:r>
              <a:rPr lang="en-GB"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eps will be taken to reassure the patient </a:t>
            </a:r>
          </a:p>
          <a:p>
            <a:pPr>
              <a:lnSpc>
                <a:spcPct val="90000"/>
              </a:lnSpc>
            </a:pPr>
            <a:endParaRPr lang="en-GB"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T</a:t>
            </a:r>
            <a:r>
              <a:rPr lang="en-GB"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he patient will be involved in discussions about their treatment</a:t>
            </a:r>
          </a:p>
          <a:p>
            <a:pPr>
              <a:lnSpc>
                <a:spcPct val="90000"/>
              </a:lnSpc>
            </a:pPr>
            <a:endParaRPr lang="en-GB"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The patient will be reassured that their treatment will be kept confidential </a:t>
            </a:r>
          </a:p>
          <a:p>
            <a:pPr>
              <a:lnSpc>
                <a:spcPct val="90000"/>
              </a:lnSpc>
            </a:pPr>
            <a:endParaRPr lang="en-GB"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T</a:t>
            </a:r>
            <a:r>
              <a:rPr lang="en-GB"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he right to withdraw from treatment at  any time.</a:t>
            </a:r>
          </a:p>
          <a:p>
            <a:pPr>
              <a:lnSpc>
                <a:spcPct val="90000"/>
              </a:lnSpc>
            </a:pPr>
            <a:endParaRPr lang="en-GB" sz="1500" dirty="0"/>
          </a:p>
        </p:txBody>
      </p:sp>
      <p:cxnSp>
        <p:nvCxnSpPr>
          <p:cNvPr id="36" name="Straight Connector 35">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0"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067665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71AC4-EF5B-DA9E-04B1-339F30F7F46C}"/>
              </a:ext>
            </a:extLst>
          </p:cNvPr>
          <p:cNvSpPr>
            <a:spLocks noGrp="1"/>
          </p:cNvSpPr>
          <p:nvPr>
            <p:ph type="title"/>
          </p:nvPr>
        </p:nvSpPr>
        <p:spPr>
          <a:xfrm>
            <a:off x="5536734" y="264160"/>
            <a:ext cx="3737268" cy="1320800"/>
          </a:xfrm>
        </p:spPr>
        <p:txBody>
          <a:bodyPr>
            <a:normAutofit/>
          </a:bodyPr>
          <a:lstStyle/>
          <a:p>
            <a:r>
              <a:rPr lang="en-GB" dirty="0"/>
              <a:t>Planned Analysis</a:t>
            </a:r>
          </a:p>
        </p:txBody>
      </p:sp>
      <p:sp>
        <p:nvSpPr>
          <p:cNvPr id="3" name="Content Placeholder 2">
            <a:extLst>
              <a:ext uri="{FF2B5EF4-FFF2-40B4-BE49-F238E27FC236}">
                <a16:creationId xmlns:a16="http://schemas.microsoft.com/office/drawing/2014/main" id="{9EDF4383-2C5F-4006-974C-4A45372685D1}"/>
              </a:ext>
            </a:extLst>
          </p:cNvPr>
          <p:cNvSpPr>
            <a:spLocks noGrp="1"/>
          </p:cNvSpPr>
          <p:nvPr>
            <p:ph idx="1"/>
          </p:nvPr>
        </p:nvSpPr>
        <p:spPr>
          <a:xfrm>
            <a:off x="4988561" y="1178560"/>
            <a:ext cx="6929120" cy="5415279"/>
          </a:xfrm>
        </p:spPr>
        <p:txBody>
          <a:bodyPr>
            <a:normAutofit/>
          </a:bodyPr>
          <a:lstStyle/>
          <a:p>
            <a:pPr>
              <a:lnSpc>
                <a:spcPct val="90000"/>
              </a:lnSpc>
            </a:pPr>
            <a:endParaRPr lang="en-GB" sz="17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endParaRPr lang="en-GB" sz="2000"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Semi- structured interviews will be carried out to assess the patient’s anxiety symptoms at the end of the treatment.</a:t>
            </a:r>
          </a:p>
          <a:p>
            <a:pPr>
              <a:lnSpc>
                <a:spcPct val="90000"/>
              </a:lnSpc>
            </a:pPr>
            <a:endPar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sz="2000"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T</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he GAD7 will also be repeated, both interviews and GAD7 questionnaires from before and after the therapy sessions will be assessed in order to identify the effect that the treatment has had on the anxiety symptoms. </a:t>
            </a:r>
          </a:p>
          <a:p>
            <a:pPr>
              <a:lnSpc>
                <a:spcPct val="90000"/>
              </a:lnSpc>
            </a:pPr>
            <a:endPar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This assessment will enable to clinician to decide whether the treatment has been successful or whether more treatment or alternative treatment and future maintenance is required.</a:t>
            </a:r>
          </a:p>
          <a:p>
            <a:pPr>
              <a:lnSpc>
                <a:spcPct val="90000"/>
              </a:lnSpc>
            </a:pPr>
            <a:endParaRPr lang="en-GB" sz="1700" dirty="0"/>
          </a:p>
        </p:txBody>
      </p:sp>
      <p:pic>
        <p:nvPicPr>
          <p:cNvPr id="5" name="Picture 4" descr="A picture containing icon&#10;&#10;Description automatically generated">
            <a:extLst>
              <a:ext uri="{FF2B5EF4-FFF2-40B4-BE49-F238E27FC236}">
                <a16:creationId xmlns:a16="http://schemas.microsoft.com/office/drawing/2014/main" id="{B694D372-36BB-B66E-8DBB-B4F8F7BEE3F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4489" r="20051" b="-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0" name="Isosceles Triangle 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9063892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6" name="Group 85">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7" name="Straight Connector 86">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8" name="Straight Connector 87">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9"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Isosceles Triangle 90">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4"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5" name="Isosceles Triangle 94">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6" name="Isosceles Triangle 95">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626EB265-4ABF-8A2F-22A9-5C3769B3B173}"/>
              </a:ext>
            </a:extLst>
          </p:cNvPr>
          <p:cNvSpPr>
            <a:spLocks noGrp="1"/>
          </p:cNvSpPr>
          <p:nvPr>
            <p:ph type="title"/>
          </p:nvPr>
        </p:nvSpPr>
        <p:spPr>
          <a:xfrm>
            <a:off x="4974337" y="1265314"/>
            <a:ext cx="4299666" cy="3249131"/>
          </a:xfrm>
        </p:spPr>
        <p:txBody>
          <a:bodyPr vert="horz" lIns="91440" tIns="45720" rIns="91440" bIns="45720" rtlCol="0" anchor="b">
            <a:normAutofit/>
          </a:bodyPr>
          <a:lstStyle/>
          <a:p>
            <a:r>
              <a:rPr lang="en-US" sz="5400" kern="1200" dirty="0">
                <a:solidFill>
                  <a:schemeClr val="accent1"/>
                </a:solidFill>
                <a:latin typeface="+mj-lt"/>
                <a:ea typeface="+mj-ea"/>
                <a:cs typeface="+mj-cs"/>
              </a:rPr>
              <a:t>Thank you for listening</a:t>
            </a:r>
          </a:p>
        </p:txBody>
      </p:sp>
      <p:sp>
        <p:nvSpPr>
          <p:cNvPr id="98" name="Isosceles Triangle 97">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83" name="Graphic 82" descr="Smiling Face with No Fill">
            <a:extLst>
              <a:ext uri="{FF2B5EF4-FFF2-40B4-BE49-F238E27FC236}">
                <a16:creationId xmlns:a16="http://schemas.microsoft.com/office/drawing/2014/main" id="{27A11E79-3B09-E4BF-AAB6-E9B49A6DFBB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41373165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Content Placeholder 5">
            <a:extLst>
              <a:ext uri="{FF2B5EF4-FFF2-40B4-BE49-F238E27FC236}">
                <a16:creationId xmlns:a16="http://schemas.microsoft.com/office/drawing/2014/main" id="{578B1491-CEF3-5236-EEA6-13106A2778A8}"/>
              </a:ext>
            </a:extLst>
          </p:cNvPr>
          <p:cNvSpPr>
            <a:spLocks noGrp="1"/>
          </p:cNvSpPr>
          <p:nvPr>
            <p:ph idx="1"/>
          </p:nvPr>
        </p:nvSpPr>
        <p:spPr>
          <a:xfrm>
            <a:off x="130629" y="130629"/>
            <a:ext cx="11887199" cy="6607628"/>
          </a:xfrm>
        </p:spPr>
        <p:txBody>
          <a:bodyPr>
            <a:normAutofit fontScale="40000" lnSpcReduction="20000"/>
          </a:bodyPr>
          <a:lstStyle/>
          <a:p>
            <a:pPr algn="ctr">
              <a:lnSpc>
                <a:spcPct val="200000"/>
              </a:lnSpc>
            </a:pPr>
            <a:r>
              <a:rPr lang="en-GB" sz="1800" dirty="0">
                <a:effectLst/>
                <a:latin typeface="Times New Roman" panose="02020603050405020304" pitchFamily="18" charset="0"/>
                <a:ea typeface="Times New Roman" panose="02020603050405020304" pitchFamily="18" charset="0"/>
              </a:rPr>
              <a:t>References</a:t>
            </a:r>
          </a:p>
          <a:p>
            <a:pPr marL="457200" indent="-457200">
              <a:lnSpc>
                <a:spcPct val="200000"/>
              </a:lnSpc>
            </a:pPr>
            <a:r>
              <a:rPr lang="en-GB" sz="1800" dirty="0">
                <a:effectLst/>
                <a:latin typeface="Times New Roman" panose="02020603050405020304" pitchFamily="18" charset="0"/>
                <a:ea typeface="Times New Roman" panose="02020603050405020304" pitchFamily="18" charset="0"/>
              </a:rPr>
              <a:t>American Psychiatric Association. (2013). </a:t>
            </a:r>
            <a:r>
              <a:rPr lang="en-GB" sz="1800" i="1" dirty="0">
                <a:effectLst/>
                <a:latin typeface="Times New Roman" panose="02020603050405020304" pitchFamily="18" charset="0"/>
                <a:ea typeface="Times New Roman" panose="02020603050405020304" pitchFamily="18" charset="0"/>
              </a:rPr>
              <a:t>DSM-5.pdf</a:t>
            </a:r>
            <a:r>
              <a:rPr lang="en-GB" sz="1800" dirty="0">
                <a:effectLst/>
                <a:latin typeface="Times New Roman" panose="02020603050405020304" pitchFamily="18" charset="0"/>
                <a:ea typeface="Times New Roman" panose="02020603050405020304" pitchFamily="18" charset="0"/>
              </a:rPr>
              <a:t>. Google Docs. https://drive.google.com/file/d/10r_oUv_fZXQ4jUVXQC-4UnMdaneR3TD5/view</a:t>
            </a:r>
          </a:p>
          <a:p>
            <a:pPr marL="457200" indent="-457200">
              <a:lnSpc>
                <a:spcPct val="200000"/>
              </a:lnSpc>
            </a:pPr>
            <a:r>
              <a:rPr lang="en-GB" sz="1800" dirty="0">
                <a:effectLst/>
                <a:latin typeface="Times New Roman" panose="02020603050405020304" pitchFamily="18" charset="0"/>
                <a:ea typeface="Times New Roman" panose="02020603050405020304" pitchFamily="18" charset="0"/>
              </a:rPr>
              <a:t>Andersson, G., </a:t>
            </a:r>
            <a:r>
              <a:rPr lang="en-GB" sz="1800" dirty="0" err="1">
                <a:effectLst/>
                <a:latin typeface="Times New Roman" panose="02020603050405020304" pitchFamily="18" charset="0"/>
                <a:ea typeface="Times New Roman" panose="02020603050405020304" pitchFamily="18" charset="0"/>
              </a:rPr>
              <a:t>Paxling</a:t>
            </a:r>
            <a:r>
              <a:rPr lang="en-GB" sz="1800" dirty="0">
                <a:effectLst/>
                <a:latin typeface="Times New Roman" panose="02020603050405020304" pitchFamily="18" charset="0"/>
                <a:ea typeface="Times New Roman" panose="02020603050405020304" pitchFamily="18" charset="0"/>
              </a:rPr>
              <a:t>, B., </a:t>
            </a:r>
            <a:r>
              <a:rPr lang="en-GB" sz="1800" dirty="0" err="1">
                <a:effectLst/>
                <a:latin typeface="Times New Roman" panose="02020603050405020304" pitchFamily="18" charset="0"/>
                <a:ea typeface="Times New Roman" panose="02020603050405020304" pitchFamily="18" charset="0"/>
              </a:rPr>
              <a:t>Roch-Norlund</a:t>
            </a:r>
            <a:r>
              <a:rPr lang="en-GB" sz="1800" dirty="0">
                <a:effectLst/>
                <a:latin typeface="Times New Roman" panose="02020603050405020304" pitchFamily="18" charset="0"/>
                <a:ea typeface="Times New Roman" panose="02020603050405020304" pitchFamily="18" charset="0"/>
              </a:rPr>
              <a:t>, P., </a:t>
            </a:r>
            <a:r>
              <a:rPr lang="en-GB" sz="1800" dirty="0" err="1">
                <a:effectLst/>
                <a:latin typeface="Times New Roman" panose="02020603050405020304" pitchFamily="18" charset="0"/>
                <a:ea typeface="Times New Roman" panose="02020603050405020304" pitchFamily="18" charset="0"/>
              </a:rPr>
              <a:t>Östman</a:t>
            </a:r>
            <a:r>
              <a:rPr lang="en-GB" sz="1800" dirty="0">
                <a:effectLst/>
                <a:latin typeface="Times New Roman" panose="02020603050405020304" pitchFamily="18" charset="0"/>
                <a:ea typeface="Times New Roman" panose="02020603050405020304" pitchFamily="18" charset="0"/>
              </a:rPr>
              <a:t>, G., Norgren, A., </a:t>
            </a:r>
            <a:r>
              <a:rPr lang="en-GB" sz="1800" dirty="0" err="1">
                <a:effectLst/>
                <a:latin typeface="Times New Roman" panose="02020603050405020304" pitchFamily="18" charset="0"/>
                <a:ea typeface="Times New Roman" panose="02020603050405020304" pitchFamily="18" charset="0"/>
              </a:rPr>
              <a:t>Almlöv</a:t>
            </a:r>
            <a:r>
              <a:rPr lang="en-GB" sz="1800" dirty="0">
                <a:effectLst/>
                <a:latin typeface="Times New Roman" panose="02020603050405020304" pitchFamily="18" charset="0"/>
                <a:ea typeface="Times New Roman" panose="02020603050405020304" pitchFamily="18" charset="0"/>
              </a:rPr>
              <a:t>, J., </a:t>
            </a:r>
            <a:r>
              <a:rPr lang="en-GB" sz="1800" dirty="0" err="1">
                <a:effectLst/>
                <a:latin typeface="Times New Roman" panose="02020603050405020304" pitchFamily="18" charset="0"/>
                <a:ea typeface="Times New Roman" panose="02020603050405020304" pitchFamily="18" charset="0"/>
              </a:rPr>
              <a:t>Georén</a:t>
            </a:r>
            <a:r>
              <a:rPr lang="en-GB" sz="1800" dirty="0">
                <a:effectLst/>
                <a:latin typeface="Times New Roman" panose="02020603050405020304" pitchFamily="18" charset="0"/>
                <a:ea typeface="Times New Roman" panose="02020603050405020304" pitchFamily="18" charset="0"/>
              </a:rPr>
              <a:t>, L., </a:t>
            </a:r>
            <a:r>
              <a:rPr lang="en-GB" sz="1800" dirty="0" err="1">
                <a:effectLst/>
                <a:latin typeface="Times New Roman" panose="02020603050405020304" pitchFamily="18" charset="0"/>
                <a:ea typeface="Times New Roman" panose="02020603050405020304" pitchFamily="18" charset="0"/>
              </a:rPr>
              <a:t>Breitholtz</a:t>
            </a:r>
            <a:r>
              <a:rPr lang="en-GB" sz="1800" dirty="0">
                <a:effectLst/>
                <a:latin typeface="Times New Roman" panose="02020603050405020304" pitchFamily="18" charset="0"/>
                <a:ea typeface="Times New Roman" panose="02020603050405020304" pitchFamily="18" charset="0"/>
              </a:rPr>
              <a:t>, E., Dahlin, M., </a:t>
            </a:r>
            <a:r>
              <a:rPr lang="en-GB" sz="1800" dirty="0" err="1">
                <a:effectLst/>
                <a:latin typeface="Times New Roman" panose="02020603050405020304" pitchFamily="18" charset="0"/>
                <a:ea typeface="Times New Roman" panose="02020603050405020304" pitchFamily="18" charset="0"/>
              </a:rPr>
              <a:t>Cuijpers</a:t>
            </a:r>
            <a:r>
              <a:rPr lang="en-GB" sz="1800" dirty="0">
                <a:effectLst/>
                <a:latin typeface="Times New Roman" panose="02020603050405020304" pitchFamily="18" charset="0"/>
                <a:ea typeface="Times New Roman" panose="02020603050405020304" pitchFamily="18" charset="0"/>
              </a:rPr>
              <a:t>, P., </a:t>
            </a:r>
            <a:r>
              <a:rPr lang="en-GB" sz="1800" dirty="0" err="1">
                <a:effectLst/>
                <a:latin typeface="Times New Roman" panose="02020603050405020304" pitchFamily="18" charset="0"/>
                <a:ea typeface="Times New Roman" panose="02020603050405020304" pitchFamily="18" charset="0"/>
              </a:rPr>
              <a:t>Carlbring</a:t>
            </a:r>
            <a:r>
              <a:rPr lang="en-GB" sz="1800" dirty="0">
                <a:effectLst/>
                <a:latin typeface="Times New Roman" panose="02020603050405020304" pitchFamily="18" charset="0"/>
                <a:ea typeface="Times New Roman" panose="02020603050405020304" pitchFamily="18" charset="0"/>
              </a:rPr>
              <a:t>, P., &amp; Silverberg, F. (2012). Internet-Based Psychodynamic versus Cognitive </a:t>
            </a:r>
            <a:r>
              <a:rPr lang="en-GB" sz="1800" dirty="0" err="1">
                <a:effectLst/>
                <a:latin typeface="Times New Roman" panose="02020603050405020304" pitchFamily="18" charset="0"/>
                <a:ea typeface="Times New Roman" panose="02020603050405020304" pitchFamily="18" charset="0"/>
              </a:rPr>
              <a:t>Behavioral</a:t>
            </a:r>
            <a:r>
              <a:rPr lang="en-GB" sz="1800" dirty="0">
                <a:effectLst/>
                <a:latin typeface="Times New Roman" panose="02020603050405020304" pitchFamily="18" charset="0"/>
                <a:ea typeface="Times New Roman" panose="02020603050405020304" pitchFamily="18" charset="0"/>
              </a:rPr>
              <a:t> Guided Self-Help for Generalized Anxiety Disorder: A Randomized Controlled Trial. </a:t>
            </a:r>
            <a:r>
              <a:rPr lang="en-GB" sz="1800" i="1" dirty="0">
                <a:effectLst/>
                <a:latin typeface="Times New Roman" panose="02020603050405020304" pitchFamily="18" charset="0"/>
                <a:ea typeface="Times New Roman" panose="02020603050405020304" pitchFamily="18" charset="0"/>
              </a:rPr>
              <a:t>Psychotherapy and Psychosomatics</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81</a:t>
            </a:r>
            <a:r>
              <a:rPr lang="en-GB" sz="1800" dirty="0">
                <a:effectLst/>
                <a:latin typeface="Times New Roman" panose="02020603050405020304" pitchFamily="18" charset="0"/>
                <a:ea typeface="Times New Roman" panose="02020603050405020304" pitchFamily="18" charset="0"/>
              </a:rPr>
              <a:t>(6), 344–355. https://doi.org/10.1159/000339371</a:t>
            </a:r>
          </a:p>
          <a:p>
            <a:pPr marL="457200" indent="-457200">
              <a:lnSpc>
                <a:spcPct val="200000"/>
              </a:lnSpc>
            </a:pPr>
            <a:r>
              <a:rPr lang="en-GB" sz="1800" dirty="0" err="1">
                <a:effectLst/>
                <a:latin typeface="Times New Roman" panose="02020603050405020304" pitchFamily="18" charset="0"/>
                <a:ea typeface="Times New Roman" panose="02020603050405020304" pitchFamily="18" charset="0"/>
              </a:rPr>
              <a:t>Ansara</a:t>
            </a:r>
            <a:r>
              <a:rPr lang="en-GB" sz="1800" dirty="0">
                <a:effectLst/>
                <a:latin typeface="Times New Roman" panose="02020603050405020304" pitchFamily="18" charset="0"/>
                <a:ea typeface="Times New Roman" panose="02020603050405020304" pitchFamily="18" charset="0"/>
              </a:rPr>
              <a:t>, E. D. (2020). Management of treatment-resistant generalized anxiety disorder. </a:t>
            </a:r>
            <a:r>
              <a:rPr lang="en-GB" sz="1800" i="1" dirty="0">
                <a:effectLst/>
                <a:latin typeface="Times New Roman" panose="02020603050405020304" pitchFamily="18" charset="0"/>
                <a:ea typeface="Times New Roman" panose="02020603050405020304" pitchFamily="18" charset="0"/>
              </a:rPr>
              <a:t>The Mental Health Clinician</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10</a:t>
            </a:r>
            <a:r>
              <a:rPr lang="en-GB" sz="1800" dirty="0">
                <a:effectLst/>
                <a:latin typeface="Times New Roman" panose="02020603050405020304" pitchFamily="18" charset="0"/>
                <a:ea typeface="Times New Roman" panose="02020603050405020304" pitchFamily="18" charset="0"/>
              </a:rPr>
              <a:t>(6), 326–334. https://doi.org/10.9740/mhc.2020.11.326</a:t>
            </a:r>
          </a:p>
          <a:p>
            <a:pPr marL="457200" indent="-457200">
              <a:lnSpc>
                <a:spcPct val="200000"/>
              </a:lnSpc>
            </a:pPr>
            <a:r>
              <a:rPr lang="en-GB" sz="1800" dirty="0" err="1">
                <a:effectLst/>
                <a:latin typeface="Times New Roman" panose="02020603050405020304" pitchFamily="18" charset="0"/>
                <a:ea typeface="Times New Roman" panose="02020603050405020304" pitchFamily="18" charset="0"/>
              </a:rPr>
              <a:t>Bandelow</a:t>
            </a:r>
            <a:r>
              <a:rPr lang="en-GB" sz="1800" dirty="0">
                <a:effectLst/>
                <a:latin typeface="Times New Roman" panose="02020603050405020304" pitchFamily="18" charset="0"/>
                <a:ea typeface="Times New Roman" panose="02020603050405020304" pitchFamily="18" charset="0"/>
              </a:rPr>
              <a:t>, B., Sher, L., </a:t>
            </a:r>
            <a:r>
              <a:rPr lang="en-GB" sz="1800" dirty="0" err="1">
                <a:effectLst/>
                <a:latin typeface="Times New Roman" panose="02020603050405020304" pitchFamily="18" charset="0"/>
                <a:ea typeface="Times New Roman" panose="02020603050405020304" pitchFamily="18" charset="0"/>
              </a:rPr>
              <a:t>Bunevicius</a:t>
            </a:r>
            <a:r>
              <a:rPr lang="en-GB" sz="1800" dirty="0">
                <a:effectLst/>
                <a:latin typeface="Times New Roman" panose="02020603050405020304" pitchFamily="18" charset="0"/>
                <a:ea typeface="Times New Roman" panose="02020603050405020304" pitchFamily="18" charset="0"/>
              </a:rPr>
              <a:t>, R., Hollander, E., Kasper, S., Zohar, J., &amp; </a:t>
            </a:r>
            <a:r>
              <a:rPr lang="en-GB" sz="1800" dirty="0" err="1">
                <a:effectLst/>
                <a:latin typeface="Times New Roman" panose="02020603050405020304" pitchFamily="18" charset="0"/>
                <a:ea typeface="Times New Roman" panose="02020603050405020304" pitchFamily="18" charset="0"/>
              </a:rPr>
              <a:t>Möller</a:t>
            </a:r>
            <a:r>
              <a:rPr lang="en-GB" sz="1800" dirty="0">
                <a:effectLst/>
                <a:latin typeface="Times New Roman" panose="02020603050405020304" pitchFamily="18" charset="0"/>
                <a:ea typeface="Times New Roman" panose="02020603050405020304" pitchFamily="18" charset="0"/>
              </a:rPr>
              <a:t>, H.-J. (2012). Guidelines for the pharmacological treatment of anxiety disorders, obsessive–compulsive disorder and posttraumatic stress disorder in primary care. </a:t>
            </a:r>
            <a:r>
              <a:rPr lang="en-GB" sz="1800" i="1" dirty="0">
                <a:effectLst/>
                <a:latin typeface="Times New Roman" panose="02020603050405020304" pitchFamily="18" charset="0"/>
                <a:ea typeface="Times New Roman" panose="02020603050405020304" pitchFamily="18" charset="0"/>
              </a:rPr>
              <a:t>International Journal of Psychiatry in Clinical Practice</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16</a:t>
            </a:r>
            <a:r>
              <a:rPr lang="en-GB" sz="1800" dirty="0">
                <a:effectLst/>
                <a:latin typeface="Times New Roman" panose="02020603050405020304" pitchFamily="18" charset="0"/>
                <a:ea typeface="Times New Roman" panose="02020603050405020304" pitchFamily="18" charset="0"/>
              </a:rPr>
              <a:t>(2), 77–84. https://doi.org/10.3109/13651501.2012.667114</a:t>
            </a:r>
          </a:p>
          <a:p>
            <a:pPr marL="457200" indent="-457200">
              <a:lnSpc>
                <a:spcPct val="200000"/>
              </a:lnSpc>
            </a:pPr>
            <a:r>
              <a:rPr lang="en-GB" sz="1800" dirty="0">
                <a:effectLst/>
                <a:latin typeface="Times New Roman" panose="02020603050405020304" pitchFamily="18" charset="0"/>
                <a:ea typeface="Times New Roman" panose="02020603050405020304" pitchFamily="18" charset="0"/>
              </a:rPr>
              <a:t>Boettcher, J., </a:t>
            </a:r>
            <a:r>
              <a:rPr lang="en-GB" sz="1800" dirty="0" err="1">
                <a:effectLst/>
                <a:latin typeface="Times New Roman" panose="02020603050405020304" pitchFamily="18" charset="0"/>
                <a:ea typeface="Times New Roman" panose="02020603050405020304" pitchFamily="18" charset="0"/>
              </a:rPr>
              <a:t>Åström</a:t>
            </a:r>
            <a:r>
              <a:rPr lang="en-GB" sz="1800" dirty="0">
                <a:effectLst/>
                <a:latin typeface="Times New Roman" panose="02020603050405020304" pitchFamily="18" charset="0"/>
                <a:ea typeface="Times New Roman" panose="02020603050405020304" pitchFamily="18" charset="0"/>
              </a:rPr>
              <a:t>, V., </a:t>
            </a:r>
            <a:r>
              <a:rPr lang="en-GB" sz="1800" dirty="0" err="1">
                <a:effectLst/>
                <a:latin typeface="Times New Roman" panose="02020603050405020304" pitchFamily="18" charset="0"/>
                <a:ea typeface="Times New Roman" panose="02020603050405020304" pitchFamily="18" charset="0"/>
              </a:rPr>
              <a:t>Påhlsson</a:t>
            </a:r>
            <a:r>
              <a:rPr lang="en-GB" sz="1800" dirty="0">
                <a:effectLst/>
                <a:latin typeface="Times New Roman" panose="02020603050405020304" pitchFamily="18" charset="0"/>
                <a:ea typeface="Times New Roman" panose="02020603050405020304" pitchFamily="18" charset="0"/>
              </a:rPr>
              <a:t>, D., </a:t>
            </a:r>
            <a:r>
              <a:rPr lang="en-GB" sz="1800" dirty="0" err="1">
                <a:effectLst/>
                <a:latin typeface="Times New Roman" panose="02020603050405020304" pitchFamily="18" charset="0"/>
                <a:ea typeface="Times New Roman" panose="02020603050405020304" pitchFamily="18" charset="0"/>
              </a:rPr>
              <a:t>Schenström</a:t>
            </a:r>
            <a:r>
              <a:rPr lang="en-GB" sz="1800" dirty="0">
                <a:effectLst/>
                <a:latin typeface="Times New Roman" panose="02020603050405020304" pitchFamily="18" charset="0"/>
                <a:ea typeface="Times New Roman" panose="02020603050405020304" pitchFamily="18" charset="0"/>
              </a:rPr>
              <a:t>, O., Andersson, G., &amp; </a:t>
            </a:r>
            <a:r>
              <a:rPr lang="en-GB" sz="1800" dirty="0" err="1">
                <a:effectLst/>
                <a:latin typeface="Times New Roman" panose="02020603050405020304" pitchFamily="18" charset="0"/>
                <a:ea typeface="Times New Roman" panose="02020603050405020304" pitchFamily="18" charset="0"/>
              </a:rPr>
              <a:t>Carlbring</a:t>
            </a:r>
            <a:r>
              <a:rPr lang="en-GB" sz="1800" dirty="0">
                <a:effectLst/>
                <a:latin typeface="Times New Roman" panose="02020603050405020304" pitchFamily="18" charset="0"/>
                <a:ea typeface="Times New Roman" panose="02020603050405020304" pitchFamily="18" charset="0"/>
              </a:rPr>
              <a:t>, P. (2014). Internet-Based Mindfulness Treatment for Anxiety Disorders: A Randomized Controlled Trial. </a:t>
            </a:r>
            <a:r>
              <a:rPr lang="en-GB" sz="1800" i="1" dirty="0" err="1">
                <a:effectLst/>
                <a:latin typeface="Times New Roman" panose="02020603050405020304" pitchFamily="18" charset="0"/>
                <a:ea typeface="Times New Roman" panose="02020603050405020304" pitchFamily="18" charset="0"/>
              </a:rPr>
              <a:t>Behavior</a:t>
            </a:r>
            <a:r>
              <a:rPr lang="en-GB" sz="1800" i="1" dirty="0">
                <a:effectLst/>
                <a:latin typeface="Times New Roman" panose="02020603050405020304" pitchFamily="18" charset="0"/>
                <a:ea typeface="Times New Roman" panose="02020603050405020304" pitchFamily="18" charset="0"/>
              </a:rPr>
              <a:t> Therapy</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45</a:t>
            </a:r>
            <a:r>
              <a:rPr lang="en-GB" sz="1800" dirty="0">
                <a:effectLst/>
                <a:latin typeface="Times New Roman" panose="02020603050405020304" pitchFamily="18" charset="0"/>
                <a:ea typeface="Times New Roman" panose="02020603050405020304" pitchFamily="18" charset="0"/>
              </a:rPr>
              <a:t>(2), 241–253. https://doi.org/10.1016/j.beth.2013.11.003</a:t>
            </a:r>
          </a:p>
          <a:p>
            <a:pPr marL="457200" indent="-457200">
              <a:lnSpc>
                <a:spcPct val="200000"/>
              </a:lnSpc>
            </a:pPr>
            <a:r>
              <a:rPr lang="en-GB" sz="1800" dirty="0" err="1">
                <a:effectLst/>
                <a:latin typeface="Times New Roman" panose="02020603050405020304" pitchFamily="18" charset="0"/>
                <a:ea typeface="Times New Roman" panose="02020603050405020304" pitchFamily="18" charset="0"/>
              </a:rPr>
              <a:t>Bogucki</a:t>
            </a:r>
            <a:r>
              <a:rPr lang="en-GB" sz="1800" dirty="0">
                <a:effectLst/>
                <a:latin typeface="Times New Roman" panose="02020603050405020304" pitchFamily="18" charset="0"/>
                <a:ea typeface="Times New Roman" panose="02020603050405020304" pitchFamily="18" charset="0"/>
              </a:rPr>
              <a:t>, O. E., </a:t>
            </a:r>
            <a:r>
              <a:rPr lang="en-GB" sz="1800" dirty="0" err="1">
                <a:effectLst/>
                <a:latin typeface="Times New Roman" panose="02020603050405020304" pitchFamily="18" charset="0"/>
                <a:ea typeface="Times New Roman" panose="02020603050405020304" pitchFamily="18" charset="0"/>
              </a:rPr>
              <a:t>Craner</a:t>
            </a:r>
            <a:r>
              <a:rPr lang="en-GB" sz="1800" dirty="0">
                <a:effectLst/>
                <a:latin typeface="Times New Roman" panose="02020603050405020304" pitchFamily="18" charset="0"/>
                <a:ea typeface="Times New Roman" panose="02020603050405020304" pitchFamily="18" charset="0"/>
              </a:rPr>
              <a:t>, J. R., Berg, S. L., Wolsey, M. K., Miller, S. J., Smyth, K. T., Johnson, M. W., Mack, J. D., </a:t>
            </a:r>
            <a:r>
              <a:rPr lang="en-GB" sz="1800" dirty="0" err="1">
                <a:effectLst/>
                <a:latin typeface="Times New Roman" panose="02020603050405020304" pitchFamily="18" charset="0"/>
                <a:ea typeface="Times New Roman" panose="02020603050405020304" pitchFamily="18" charset="0"/>
              </a:rPr>
              <a:t>Sedivy</a:t>
            </a:r>
            <a:r>
              <a:rPr lang="en-GB" sz="1800" dirty="0">
                <a:effectLst/>
                <a:latin typeface="Times New Roman" panose="02020603050405020304" pitchFamily="18" charset="0"/>
                <a:ea typeface="Times New Roman" panose="02020603050405020304" pitchFamily="18" charset="0"/>
              </a:rPr>
              <a:t>, S. J., Burke, L. M., Glader, M. A., Williams, M. W., </a:t>
            </a:r>
            <a:r>
              <a:rPr lang="en-GB" sz="1800" dirty="0" err="1">
                <a:effectLst/>
                <a:latin typeface="Times New Roman" panose="02020603050405020304" pitchFamily="18" charset="0"/>
                <a:ea typeface="Times New Roman" panose="02020603050405020304" pitchFamily="18" charset="0"/>
              </a:rPr>
              <a:t>Katzelnick</a:t>
            </a:r>
            <a:r>
              <a:rPr lang="en-GB" sz="1800" dirty="0">
                <a:effectLst/>
                <a:latin typeface="Times New Roman" panose="02020603050405020304" pitchFamily="18" charset="0"/>
                <a:ea typeface="Times New Roman" panose="02020603050405020304" pitchFamily="18" charset="0"/>
              </a:rPr>
              <a:t>, D. J., &amp; Sawchuk, C. N. (2021). Cognitive </a:t>
            </a:r>
            <a:r>
              <a:rPr lang="en-GB" sz="1800" dirty="0" err="1">
                <a:effectLst/>
                <a:latin typeface="Times New Roman" panose="02020603050405020304" pitchFamily="18" charset="0"/>
                <a:ea typeface="Times New Roman" panose="02020603050405020304" pitchFamily="18" charset="0"/>
              </a:rPr>
              <a:t>Behavioral</a:t>
            </a:r>
            <a:r>
              <a:rPr lang="en-GB" sz="1800" dirty="0">
                <a:effectLst/>
                <a:latin typeface="Times New Roman" panose="02020603050405020304" pitchFamily="18" charset="0"/>
                <a:ea typeface="Times New Roman" panose="02020603050405020304" pitchFamily="18" charset="0"/>
              </a:rPr>
              <a:t> Therapy for Anxiety Disorders: Outcomes From a Multi-State, Multi-Site Primary Care Practice. </a:t>
            </a:r>
            <a:r>
              <a:rPr lang="en-GB" sz="1800" i="1" dirty="0">
                <a:effectLst/>
                <a:latin typeface="Times New Roman" panose="02020603050405020304" pitchFamily="18" charset="0"/>
                <a:ea typeface="Times New Roman" panose="02020603050405020304" pitchFamily="18" charset="0"/>
              </a:rPr>
              <a:t>Journal of Anxiety Disorders</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78</a:t>
            </a:r>
            <a:r>
              <a:rPr lang="en-GB" sz="1800" dirty="0">
                <a:effectLst/>
                <a:latin typeface="Times New Roman" panose="02020603050405020304" pitchFamily="18" charset="0"/>
                <a:ea typeface="Times New Roman" panose="02020603050405020304" pitchFamily="18" charset="0"/>
              </a:rPr>
              <a:t>, 102345. https://doi.org/10.1016/j.janxdis.2020.102345</a:t>
            </a:r>
          </a:p>
          <a:p>
            <a:pPr marL="457200" indent="-457200">
              <a:lnSpc>
                <a:spcPct val="200000"/>
              </a:lnSpc>
            </a:pPr>
            <a:r>
              <a:rPr lang="en-GB" sz="1800" dirty="0">
                <a:effectLst/>
                <a:latin typeface="Times New Roman" panose="02020603050405020304" pitchFamily="18" charset="0"/>
                <a:ea typeface="Times New Roman" panose="02020603050405020304" pitchFamily="18" charset="0"/>
              </a:rPr>
              <a:t>Borza, L. (2017). Cognitive-</a:t>
            </a:r>
            <a:r>
              <a:rPr lang="en-GB" sz="1800" dirty="0" err="1">
                <a:effectLst/>
                <a:latin typeface="Times New Roman" panose="02020603050405020304" pitchFamily="18" charset="0"/>
                <a:ea typeface="Times New Roman" panose="02020603050405020304" pitchFamily="18" charset="0"/>
              </a:rPr>
              <a:t>behavioral</a:t>
            </a:r>
            <a:r>
              <a:rPr lang="en-GB" sz="1800" dirty="0">
                <a:effectLst/>
                <a:latin typeface="Times New Roman" panose="02020603050405020304" pitchFamily="18" charset="0"/>
                <a:ea typeface="Times New Roman" panose="02020603050405020304" pitchFamily="18" charset="0"/>
              </a:rPr>
              <a:t> therapy for generalized anxiety. </a:t>
            </a:r>
            <a:r>
              <a:rPr lang="en-GB" sz="1800" i="1" dirty="0">
                <a:effectLst/>
                <a:latin typeface="Times New Roman" panose="02020603050405020304" pitchFamily="18" charset="0"/>
                <a:ea typeface="Times New Roman" panose="02020603050405020304" pitchFamily="18" charset="0"/>
              </a:rPr>
              <a:t>Generalized Anxiety Disorders</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19</a:t>
            </a:r>
            <a:r>
              <a:rPr lang="en-GB" sz="1800" dirty="0">
                <a:effectLst/>
                <a:latin typeface="Times New Roman" panose="02020603050405020304" pitchFamily="18" charset="0"/>
                <a:ea typeface="Times New Roman" panose="02020603050405020304" pitchFamily="18" charset="0"/>
              </a:rPr>
              <a:t>(2), 203–208. https://doi.org/10.31887/dcns.2017.19.2/lborza</a:t>
            </a:r>
          </a:p>
          <a:p>
            <a:pPr marL="457200" indent="-457200">
              <a:lnSpc>
                <a:spcPct val="200000"/>
              </a:lnSpc>
            </a:pPr>
            <a:r>
              <a:rPr lang="en-GB" sz="1800" dirty="0">
                <a:effectLst/>
                <a:latin typeface="Times New Roman" panose="02020603050405020304" pitchFamily="18" charset="0"/>
                <a:ea typeface="Times New Roman" panose="02020603050405020304" pitchFamily="18" charset="0"/>
              </a:rPr>
              <a:t>British Psychological Society. (2021). Ethical principles. </a:t>
            </a:r>
            <a:r>
              <a:rPr lang="en-GB" sz="1800" i="1" dirty="0">
                <a:effectLst/>
                <a:latin typeface="Times New Roman" panose="02020603050405020304" pitchFamily="18" charset="0"/>
                <a:ea typeface="Times New Roman" panose="02020603050405020304" pitchFamily="18" charset="0"/>
              </a:rPr>
              <a:t>Code of Ethics and Conduct</a:t>
            </a:r>
            <a:r>
              <a:rPr lang="en-GB" sz="1800" dirty="0">
                <a:effectLst/>
                <a:latin typeface="Times New Roman" panose="02020603050405020304" pitchFamily="18" charset="0"/>
                <a:ea typeface="Times New Roman" panose="02020603050405020304" pitchFamily="18" charset="0"/>
              </a:rPr>
              <a:t>. https://doi.org/10.53841/bpsrep.2021.inf94.3</a:t>
            </a:r>
          </a:p>
          <a:p>
            <a:pPr marL="457200" indent="-457200">
              <a:lnSpc>
                <a:spcPct val="200000"/>
              </a:lnSpc>
            </a:pPr>
            <a:r>
              <a:rPr lang="en-GB" sz="1800" dirty="0">
                <a:effectLst/>
                <a:latin typeface="Times New Roman" panose="02020603050405020304" pitchFamily="18" charset="0"/>
                <a:ea typeface="Times New Roman" panose="02020603050405020304" pitchFamily="18" charset="0"/>
              </a:rPr>
              <a:t>Carl, E., Witcraft, S. M., Kauffman, B. Y., Gillespie, E. M., Becker, E. S., </a:t>
            </a:r>
            <a:r>
              <a:rPr lang="en-GB" sz="1800" dirty="0" err="1">
                <a:effectLst/>
                <a:latin typeface="Times New Roman" panose="02020603050405020304" pitchFamily="18" charset="0"/>
                <a:ea typeface="Times New Roman" panose="02020603050405020304" pitchFamily="18" charset="0"/>
              </a:rPr>
              <a:t>Cuijpers</a:t>
            </a:r>
            <a:r>
              <a:rPr lang="en-GB" sz="1800" dirty="0">
                <a:effectLst/>
                <a:latin typeface="Times New Roman" panose="02020603050405020304" pitchFamily="18" charset="0"/>
                <a:ea typeface="Times New Roman" panose="02020603050405020304" pitchFamily="18" charset="0"/>
              </a:rPr>
              <a:t>, P., Van </a:t>
            </a:r>
            <a:r>
              <a:rPr lang="en-GB" sz="1800" dirty="0" err="1">
                <a:effectLst/>
                <a:latin typeface="Times New Roman" panose="02020603050405020304" pitchFamily="18" charset="0"/>
                <a:ea typeface="Times New Roman" panose="02020603050405020304" pitchFamily="18" charset="0"/>
              </a:rPr>
              <a:t>Ameringen</a:t>
            </a:r>
            <a:r>
              <a:rPr lang="en-GB" sz="1800" dirty="0">
                <a:effectLst/>
                <a:latin typeface="Times New Roman" panose="02020603050405020304" pitchFamily="18" charset="0"/>
                <a:ea typeface="Times New Roman" panose="02020603050405020304" pitchFamily="18" charset="0"/>
              </a:rPr>
              <a:t>, M., Smits, J. A. J., &amp; Powers, M. B. (2019). Psychological and pharmacological treatments for generalized anxiety disorder (GAD): a meta-analysis of randomized controlled trials. </a:t>
            </a:r>
            <a:r>
              <a:rPr lang="en-GB" sz="1800" i="1" dirty="0">
                <a:effectLst/>
                <a:latin typeface="Times New Roman" panose="02020603050405020304" pitchFamily="18" charset="0"/>
                <a:ea typeface="Times New Roman" panose="02020603050405020304" pitchFamily="18" charset="0"/>
              </a:rPr>
              <a:t>Cognitive Behaviour Therapy</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49</a:t>
            </a:r>
            <a:r>
              <a:rPr lang="en-GB" sz="1800" dirty="0">
                <a:effectLst/>
                <a:latin typeface="Times New Roman" panose="02020603050405020304" pitchFamily="18" charset="0"/>
                <a:ea typeface="Times New Roman" panose="02020603050405020304" pitchFamily="18" charset="0"/>
              </a:rPr>
              <a:t>(1), 1–21. https://doi.org/10.1080/16506073.2018.1560358</a:t>
            </a:r>
          </a:p>
          <a:p>
            <a:pPr marL="457200" indent="-457200">
              <a:lnSpc>
                <a:spcPct val="200000"/>
              </a:lnSpc>
            </a:pPr>
            <a:r>
              <a:rPr lang="en-GB" sz="1800" dirty="0">
                <a:effectLst/>
                <a:latin typeface="Times New Roman" panose="02020603050405020304" pitchFamily="18" charset="0"/>
                <a:ea typeface="Times New Roman" panose="02020603050405020304" pitchFamily="18" charset="0"/>
              </a:rPr>
              <a:t>Chen, T.-R., Huang, H.-C., Hsu, J.-H., Ouyang, W.-C., &amp; Lin, K.-C. (2019). Pharmacological and psychological interventions for generalized anxiety disorder in adults: A network meta-analysis. </a:t>
            </a:r>
            <a:r>
              <a:rPr lang="en-GB" sz="1800" i="1" dirty="0">
                <a:effectLst/>
                <a:latin typeface="Times New Roman" panose="02020603050405020304" pitchFamily="18" charset="0"/>
                <a:ea typeface="Times New Roman" panose="02020603050405020304" pitchFamily="18" charset="0"/>
              </a:rPr>
              <a:t>Journal of Psychiatric Research</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118</a:t>
            </a:r>
            <a:r>
              <a:rPr lang="en-GB" sz="1800" dirty="0">
                <a:effectLst/>
                <a:latin typeface="Times New Roman" panose="02020603050405020304" pitchFamily="18" charset="0"/>
                <a:ea typeface="Times New Roman" panose="02020603050405020304" pitchFamily="18" charset="0"/>
              </a:rPr>
              <a:t>, 73–83. https://doi.org/10.1016/j.jpsychires.2019.08.014</a:t>
            </a:r>
          </a:p>
          <a:p>
            <a:pPr marL="457200" indent="-457200">
              <a:lnSpc>
                <a:spcPct val="200000"/>
              </a:lnSpc>
            </a:pPr>
            <a:r>
              <a:rPr lang="en-GB" sz="1800" dirty="0" err="1">
                <a:effectLst/>
                <a:latin typeface="Times New Roman" panose="02020603050405020304" pitchFamily="18" charset="0"/>
                <a:ea typeface="Times New Roman" panose="02020603050405020304" pitchFamily="18" charset="0"/>
              </a:rPr>
              <a:t>Cuijpers</a:t>
            </a:r>
            <a:r>
              <a:rPr lang="en-GB" sz="1800" dirty="0">
                <a:effectLst/>
                <a:latin typeface="Times New Roman" panose="02020603050405020304" pitchFamily="18" charset="0"/>
                <a:ea typeface="Times New Roman" panose="02020603050405020304" pitchFamily="18" charset="0"/>
              </a:rPr>
              <a:t>, P., </a:t>
            </a:r>
            <a:r>
              <a:rPr lang="en-GB" sz="1800" dirty="0" err="1">
                <a:effectLst/>
                <a:latin typeface="Times New Roman" panose="02020603050405020304" pitchFamily="18" charset="0"/>
                <a:ea typeface="Times New Roman" panose="02020603050405020304" pitchFamily="18" charset="0"/>
              </a:rPr>
              <a:t>Sijbrandij</a:t>
            </a:r>
            <a:r>
              <a:rPr lang="en-GB" sz="1800" dirty="0">
                <a:effectLst/>
                <a:latin typeface="Times New Roman" panose="02020603050405020304" pitchFamily="18" charset="0"/>
                <a:ea typeface="Times New Roman" panose="02020603050405020304" pitchFamily="18" charset="0"/>
              </a:rPr>
              <a:t>, M., </a:t>
            </a:r>
            <a:r>
              <a:rPr lang="en-GB" sz="1800" dirty="0" err="1">
                <a:effectLst/>
                <a:latin typeface="Times New Roman" panose="02020603050405020304" pitchFamily="18" charset="0"/>
                <a:ea typeface="Times New Roman" panose="02020603050405020304" pitchFamily="18" charset="0"/>
              </a:rPr>
              <a:t>Koole</a:t>
            </a:r>
            <a:r>
              <a:rPr lang="en-GB" sz="1800" dirty="0">
                <a:effectLst/>
                <a:latin typeface="Times New Roman" panose="02020603050405020304" pitchFamily="18" charset="0"/>
                <a:ea typeface="Times New Roman" panose="02020603050405020304" pitchFamily="18" charset="0"/>
              </a:rPr>
              <a:t>, S., Huibers, M., </a:t>
            </a:r>
            <a:r>
              <a:rPr lang="en-GB" sz="1800" dirty="0" err="1">
                <a:effectLst/>
                <a:latin typeface="Times New Roman" panose="02020603050405020304" pitchFamily="18" charset="0"/>
                <a:ea typeface="Times New Roman" panose="02020603050405020304" pitchFamily="18" charset="0"/>
              </a:rPr>
              <a:t>Berking</a:t>
            </a:r>
            <a:r>
              <a:rPr lang="en-GB" sz="1800" dirty="0">
                <a:effectLst/>
                <a:latin typeface="Times New Roman" panose="02020603050405020304" pitchFamily="18" charset="0"/>
                <a:ea typeface="Times New Roman" panose="02020603050405020304" pitchFamily="18" charset="0"/>
              </a:rPr>
              <a:t>, M., &amp; Andersson, G. (2014). Psychological treatment of generalized anxiety disorder: A meta-analysis. </a:t>
            </a:r>
            <a:r>
              <a:rPr lang="en-GB" sz="1800" i="1" dirty="0">
                <a:effectLst/>
                <a:latin typeface="Times New Roman" panose="02020603050405020304" pitchFamily="18" charset="0"/>
                <a:ea typeface="Times New Roman" panose="02020603050405020304" pitchFamily="18" charset="0"/>
              </a:rPr>
              <a:t>Clinical Psychology Review</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34</a:t>
            </a:r>
            <a:r>
              <a:rPr lang="en-GB" sz="1800" dirty="0">
                <a:effectLst/>
                <a:latin typeface="Times New Roman" panose="02020603050405020304" pitchFamily="18" charset="0"/>
                <a:ea typeface="Times New Roman" panose="02020603050405020304" pitchFamily="18" charset="0"/>
              </a:rPr>
              <a:t>(2), 130–140. https://doi.org/10.1016/j.cpr.2014.01.002</a:t>
            </a:r>
          </a:p>
          <a:p>
            <a:pPr marL="457200" indent="-457200">
              <a:lnSpc>
                <a:spcPct val="200000"/>
              </a:lnSpc>
            </a:pPr>
            <a:r>
              <a:rPr lang="en-GB" sz="1800" dirty="0">
                <a:effectLst/>
                <a:latin typeface="Times New Roman" panose="02020603050405020304" pitchFamily="18" charset="0"/>
                <a:ea typeface="Times New Roman" panose="02020603050405020304" pitchFamily="18" charset="0"/>
              </a:rPr>
              <a:t>Hoge, E. A., Bui, E., </a:t>
            </a:r>
            <a:r>
              <a:rPr lang="en-GB" sz="1800" dirty="0" err="1">
                <a:effectLst/>
                <a:latin typeface="Times New Roman" panose="02020603050405020304" pitchFamily="18" charset="0"/>
                <a:ea typeface="Times New Roman" panose="02020603050405020304" pitchFamily="18" charset="0"/>
              </a:rPr>
              <a:t>Goetter</a:t>
            </a:r>
            <a:r>
              <a:rPr lang="en-GB" sz="1800" dirty="0">
                <a:effectLst/>
                <a:latin typeface="Times New Roman" panose="02020603050405020304" pitchFamily="18" charset="0"/>
                <a:ea typeface="Times New Roman" panose="02020603050405020304" pitchFamily="18" charset="0"/>
              </a:rPr>
              <a:t>, E., </a:t>
            </a:r>
            <a:r>
              <a:rPr lang="en-GB" sz="1800" dirty="0" err="1">
                <a:effectLst/>
                <a:latin typeface="Times New Roman" panose="02020603050405020304" pitchFamily="18" charset="0"/>
                <a:ea typeface="Times New Roman" panose="02020603050405020304" pitchFamily="18" charset="0"/>
              </a:rPr>
              <a:t>Robinaugh</a:t>
            </a:r>
            <a:r>
              <a:rPr lang="en-GB" sz="1800" dirty="0">
                <a:effectLst/>
                <a:latin typeface="Times New Roman" panose="02020603050405020304" pitchFamily="18" charset="0"/>
                <a:ea typeface="Times New Roman" panose="02020603050405020304" pitchFamily="18" charset="0"/>
              </a:rPr>
              <a:t>, D. J., </a:t>
            </a:r>
            <a:r>
              <a:rPr lang="en-GB" sz="1800" dirty="0" err="1">
                <a:effectLst/>
                <a:latin typeface="Times New Roman" panose="02020603050405020304" pitchFamily="18" charset="0"/>
                <a:ea typeface="Times New Roman" panose="02020603050405020304" pitchFamily="18" charset="0"/>
              </a:rPr>
              <a:t>Ojserkis</a:t>
            </a:r>
            <a:r>
              <a:rPr lang="en-GB" sz="1800" dirty="0">
                <a:effectLst/>
                <a:latin typeface="Times New Roman" panose="02020603050405020304" pitchFamily="18" charset="0"/>
                <a:ea typeface="Times New Roman" panose="02020603050405020304" pitchFamily="18" charset="0"/>
              </a:rPr>
              <a:t>, R. A., Fresco, D. M., &amp; Simon, N. M. (2014). Change in </a:t>
            </a:r>
            <a:r>
              <a:rPr lang="en-GB" sz="1800" dirty="0" err="1">
                <a:effectLst/>
                <a:latin typeface="Times New Roman" panose="02020603050405020304" pitchFamily="18" charset="0"/>
                <a:ea typeface="Times New Roman" panose="02020603050405020304" pitchFamily="18" charset="0"/>
              </a:rPr>
              <a:t>Decentering</a:t>
            </a:r>
            <a:r>
              <a:rPr lang="en-GB" sz="1800" dirty="0">
                <a:effectLst/>
                <a:latin typeface="Times New Roman" panose="02020603050405020304" pitchFamily="18" charset="0"/>
                <a:ea typeface="Times New Roman" panose="02020603050405020304" pitchFamily="18" charset="0"/>
              </a:rPr>
              <a:t> Mediates Improvement in Anxiety in Mindfulness-Based Stress Reduction for Generalized Anxiety Disorder. </a:t>
            </a:r>
            <a:r>
              <a:rPr lang="en-GB" sz="1800" i="1" dirty="0">
                <a:effectLst/>
                <a:latin typeface="Times New Roman" panose="02020603050405020304" pitchFamily="18" charset="0"/>
                <a:ea typeface="Times New Roman" panose="02020603050405020304" pitchFamily="18" charset="0"/>
              </a:rPr>
              <a:t>Cognitive Therapy and Research</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39</a:t>
            </a:r>
            <a:r>
              <a:rPr lang="en-GB" sz="1800" dirty="0">
                <a:effectLst/>
                <a:latin typeface="Times New Roman" panose="02020603050405020304" pitchFamily="18" charset="0"/>
                <a:ea typeface="Times New Roman" panose="02020603050405020304" pitchFamily="18" charset="0"/>
              </a:rPr>
              <a:t>(2), 228–235. https://doi.org/10.1007/s10608-014-9646-4</a:t>
            </a:r>
          </a:p>
          <a:p>
            <a:pPr marL="457200" indent="-457200">
              <a:lnSpc>
                <a:spcPct val="200000"/>
              </a:lnSpc>
            </a:pPr>
            <a:r>
              <a:rPr lang="en-GB" sz="1800" dirty="0">
                <a:effectLst/>
                <a:latin typeface="Times New Roman" panose="02020603050405020304" pitchFamily="18" charset="0"/>
                <a:ea typeface="Times New Roman" panose="02020603050405020304" pitchFamily="18" charset="0"/>
              </a:rPr>
              <a:t>Hoge, E. A., Bui, E., </a:t>
            </a:r>
            <a:r>
              <a:rPr lang="en-GB" sz="1800" dirty="0" err="1">
                <a:effectLst/>
                <a:latin typeface="Times New Roman" panose="02020603050405020304" pitchFamily="18" charset="0"/>
                <a:ea typeface="Times New Roman" panose="02020603050405020304" pitchFamily="18" charset="0"/>
              </a:rPr>
              <a:t>Palitz</a:t>
            </a:r>
            <a:r>
              <a:rPr lang="en-GB" sz="1800" dirty="0">
                <a:effectLst/>
                <a:latin typeface="Times New Roman" panose="02020603050405020304" pitchFamily="18" charset="0"/>
                <a:ea typeface="Times New Roman" panose="02020603050405020304" pitchFamily="18" charset="0"/>
              </a:rPr>
              <a:t>, S. A., Schwarz, N. R., Owens, M. E., Johnston, J. M., Pollack, M. H., &amp; Simon, N. M. (2018). The effect of mindfulness meditation training on biological acute stress responses in generalized anxiety disorder. </a:t>
            </a:r>
            <a:r>
              <a:rPr lang="en-GB" sz="1800" i="1" dirty="0">
                <a:effectLst/>
                <a:latin typeface="Times New Roman" panose="02020603050405020304" pitchFamily="18" charset="0"/>
                <a:ea typeface="Times New Roman" panose="02020603050405020304" pitchFamily="18" charset="0"/>
              </a:rPr>
              <a:t>Psychiatry Research</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262</a:t>
            </a:r>
            <a:r>
              <a:rPr lang="en-GB" sz="1800" dirty="0">
                <a:effectLst/>
                <a:latin typeface="Times New Roman" panose="02020603050405020304" pitchFamily="18" charset="0"/>
                <a:ea typeface="Times New Roman" panose="02020603050405020304" pitchFamily="18" charset="0"/>
              </a:rPr>
              <a:t>, 328–332. https://doi.org/10.1016/j.psychres.2017.01.006</a:t>
            </a:r>
          </a:p>
          <a:p>
            <a:r>
              <a:rPr lang="en-GB" sz="1800" dirty="0" err="1">
                <a:effectLst/>
                <a:latin typeface="Calibri" panose="020F0502020204030204" pitchFamily="34" charset="0"/>
                <a:ea typeface="Calibri" panose="020F0502020204030204" pitchFamily="34" charset="0"/>
                <a:cs typeface="Times New Roman" panose="02020603050405020304" pitchFamily="18" charset="0"/>
              </a:rPr>
              <a:t>Hunsley</a:t>
            </a:r>
            <a:r>
              <a:rPr lang="en-GB" sz="1800" dirty="0">
                <a:effectLst/>
                <a:latin typeface="Calibri" panose="020F0502020204030204" pitchFamily="34" charset="0"/>
                <a:ea typeface="Calibri" panose="020F0502020204030204" pitchFamily="34" charset="0"/>
                <a:cs typeface="Times New Roman" panose="02020603050405020304" pitchFamily="18" charset="0"/>
              </a:rPr>
              <a:t>, J., &amp; Mash, E. J. (2018). A Guide to Assessments That Work. In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Google Books</a:t>
            </a:r>
            <a:r>
              <a:rPr lang="en-GB" sz="1800" dirty="0">
                <a:effectLst/>
                <a:latin typeface="Calibri" panose="020F0502020204030204" pitchFamily="34" charset="0"/>
                <a:ea typeface="Calibri" panose="020F0502020204030204" pitchFamily="34" charset="0"/>
                <a:cs typeface="Times New Roman" panose="02020603050405020304" pitchFamily="18" charset="0"/>
              </a:rPr>
              <a:t>. Oxford University Press. https://books.google.co.uk/books?hl=en&amp;lr=&amp;id=RnhUDwAAQBAJ&amp;oi=fnd&amp;pg=P</a:t>
            </a:r>
            <a:endParaRPr lang="en-GB" dirty="0"/>
          </a:p>
        </p:txBody>
      </p:sp>
    </p:spTree>
    <p:extLst>
      <p:ext uri="{BB962C8B-B14F-4D97-AF65-F5344CB8AC3E}">
        <p14:creationId xmlns:p14="http://schemas.microsoft.com/office/powerpoint/2010/main" val="1219129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809A9D-AE97-0037-BBDA-DC6AA98765E2}"/>
              </a:ext>
            </a:extLst>
          </p:cNvPr>
          <p:cNvSpPr>
            <a:spLocks noGrp="1"/>
          </p:cNvSpPr>
          <p:nvPr>
            <p:ph idx="1"/>
          </p:nvPr>
        </p:nvSpPr>
        <p:spPr>
          <a:xfrm>
            <a:off x="97972" y="185057"/>
            <a:ext cx="11952513" cy="6672944"/>
          </a:xfrm>
        </p:spPr>
        <p:txBody>
          <a:bodyPr>
            <a:normAutofit fontScale="25000" lnSpcReduction="20000"/>
          </a:bodyPr>
          <a:lstStyle/>
          <a:p>
            <a:pPr>
              <a:lnSpc>
                <a:spcPct val="200000"/>
              </a:lnSpc>
            </a:pPr>
            <a:r>
              <a:rPr lang="en-GB" sz="2500" dirty="0">
                <a:latin typeface="Times New Roman" panose="02020603050405020304" pitchFamily="18" charset="0"/>
                <a:ea typeface="Times New Roman" panose="02020603050405020304" pitchFamily="18" charset="0"/>
              </a:rPr>
              <a:t>     </a:t>
            </a:r>
            <a:r>
              <a:rPr lang="en-GB" sz="3200" dirty="0">
                <a:effectLst/>
                <a:latin typeface="Times New Roman" panose="02020603050405020304" pitchFamily="18" charset="0"/>
                <a:ea typeface="Times New Roman" panose="02020603050405020304" pitchFamily="18" charset="0"/>
              </a:rPr>
              <a:t>Jiang, S., Liu, X., Han, N., Zhang, H., </a:t>
            </a:r>
            <a:r>
              <a:rPr lang="en-GB" sz="3200" dirty="0" err="1">
                <a:effectLst/>
                <a:latin typeface="Times New Roman" panose="02020603050405020304" pitchFamily="18" charset="0"/>
                <a:ea typeface="Times New Roman" panose="02020603050405020304" pitchFamily="18" charset="0"/>
              </a:rPr>
              <a:t>Xie</a:t>
            </a:r>
            <a:r>
              <a:rPr lang="en-GB" sz="3200" dirty="0">
                <a:effectLst/>
                <a:latin typeface="Times New Roman" panose="02020603050405020304" pitchFamily="18" charset="0"/>
                <a:ea typeface="Times New Roman" panose="02020603050405020304" pitchFamily="18" charset="0"/>
              </a:rPr>
              <a:t>, W., </a:t>
            </a:r>
            <a:r>
              <a:rPr lang="en-GB" sz="3200" dirty="0" err="1">
                <a:effectLst/>
                <a:latin typeface="Times New Roman" panose="02020603050405020304" pitchFamily="18" charset="0"/>
                <a:ea typeface="Times New Roman" panose="02020603050405020304" pitchFamily="18" charset="0"/>
              </a:rPr>
              <a:t>Xie</a:t>
            </a:r>
            <a:r>
              <a:rPr lang="en-GB" sz="3200" dirty="0">
                <a:effectLst/>
                <a:latin typeface="Times New Roman" panose="02020603050405020304" pitchFamily="18" charset="0"/>
                <a:ea typeface="Times New Roman" panose="02020603050405020304" pitchFamily="18" charset="0"/>
              </a:rPr>
              <a:t>, Z., Lu, X., Zhou, X., Zhao, Y., Duan, A., Zhao, S., Zhang, Z., &amp; Huang, X. (2022). Effects of group mindfulness-based cognitive therapy and group cognitive behavioural therapy on symptomatic generalized anxiety disorder: a    randomized controlled noninferiority trial. </a:t>
            </a:r>
            <a:r>
              <a:rPr lang="en-GB" sz="3200" i="1" dirty="0">
                <a:effectLst/>
                <a:latin typeface="Times New Roman" panose="02020603050405020304" pitchFamily="18" charset="0"/>
                <a:ea typeface="Times New Roman" panose="02020603050405020304" pitchFamily="18" charset="0"/>
              </a:rPr>
              <a:t>BMC Psychiatry</a:t>
            </a:r>
            <a:r>
              <a:rPr lang="en-GB" sz="3200" dirty="0">
                <a:effectLst/>
                <a:latin typeface="Times New Roman" panose="02020603050405020304" pitchFamily="18" charset="0"/>
                <a:ea typeface="Times New Roman" panose="02020603050405020304" pitchFamily="18" charset="0"/>
              </a:rPr>
              <a:t>, </a:t>
            </a:r>
            <a:r>
              <a:rPr lang="en-GB" sz="3200" i="1" dirty="0">
                <a:effectLst/>
                <a:latin typeface="Times New Roman" panose="02020603050405020304" pitchFamily="18" charset="0"/>
                <a:ea typeface="Times New Roman" panose="02020603050405020304" pitchFamily="18" charset="0"/>
              </a:rPr>
              <a:t>22</a:t>
            </a:r>
            <a:r>
              <a:rPr lang="en-GB" sz="3200" dirty="0">
                <a:effectLst/>
                <a:latin typeface="Times New Roman" panose="02020603050405020304" pitchFamily="18" charset="0"/>
                <a:ea typeface="Times New Roman" panose="02020603050405020304" pitchFamily="18" charset="0"/>
              </a:rPr>
              <a:t>(1). https://doi.org/10.1186/s12888-022-04127-3</a:t>
            </a:r>
          </a:p>
          <a:p>
            <a:pPr marL="457200" indent="-457200">
              <a:lnSpc>
                <a:spcPct val="200000"/>
              </a:lnSpc>
            </a:pPr>
            <a:r>
              <a:rPr lang="en-GB" sz="3200" dirty="0">
                <a:effectLst/>
                <a:latin typeface="Times New Roman" panose="02020603050405020304" pitchFamily="18" charset="0"/>
                <a:ea typeface="Times New Roman" panose="02020603050405020304" pitchFamily="18" charset="0"/>
              </a:rPr>
              <a:t>Katz, E. (2014). Mindfulness and Psychotherapy, edited by C. K. </a:t>
            </a:r>
            <a:r>
              <a:rPr lang="en-GB" sz="3200" dirty="0" err="1">
                <a:effectLst/>
                <a:latin typeface="Times New Roman" panose="02020603050405020304" pitchFamily="18" charset="0"/>
                <a:ea typeface="Times New Roman" panose="02020603050405020304" pitchFamily="18" charset="0"/>
              </a:rPr>
              <a:t>Germer</a:t>
            </a:r>
            <a:r>
              <a:rPr lang="en-GB" sz="3200" dirty="0">
                <a:effectLst/>
                <a:latin typeface="Times New Roman" panose="02020603050405020304" pitchFamily="18" charset="0"/>
                <a:ea typeface="Times New Roman" panose="02020603050405020304" pitchFamily="18" charset="0"/>
              </a:rPr>
              <a:t>, R. D. Siegel, and P. R. Fulton. </a:t>
            </a:r>
            <a:r>
              <a:rPr lang="en-GB" sz="3200" i="1" dirty="0">
                <a:effectLst/>
                <a:latin typeface="Times New Roman" panose="02020603050405020304" pitchFamily="18" charset="0"/>
                <a:ea typeface="Times New Roman" panose="02020603050405020304" pitchFamily="18" charset="0"/>
              </a:rPr>
              <a:t>Smith College Studies in Social Work</a:t>
            </a:r>
            <a:r>
              <a:rPr lang="en-GB" sz="3200" dirty="0">
                <a:effectLst/>
                <a:latin typeface="Times New Roman" panose="02020603050405020304" pitchFamily="18" charset="0"/>
                <a:ea typeface="Times New Roman" panose="02020603050405020304" pitchFamily="18" charset="0"/>
              </a:rPr>
              <a:t>, </a:t>
            </a:r>
            <a:r>
              <a:rPr lang="en-GB" sz="3200" i="1" dirty="0">
                <a:effectLst/>
                <a:latin typeface="Times New Roman" panose="02020603050405020304" pitchFamily="18" charset="0"/>
                <a:ea typeface="Times New Roman" panose="02020603050405020304" pitchFamily="18" charset="0"/>
              </a:rPr>
              <a:t>84</a:t>
            </a:r>
            <a:r>
              <a:rPr lang="en-GB" sz="3200" dirty="0">
                <a:effectLst/>
                <a:latin typeface="Times New Roman" panose="02020603050405020304" pitchFamily="18" charset="0"/>
                <a:ea typeface="Times New Roman" panose="02020603050405020304" pitchFamily="18" charset="0"/>
              </a:rPr>
              <a:t>(1), 132–136. https://doi.org/10.1080/00377317.2014.861286</a:t>
            </a:r>
          </a:p>
          <a:p>
            <a:pPr marL="457200" indent="-457200">
              <a:lnSpc>
                <a:spcPct val="200000"/>
              </a:lnSpc>
            </a:pPr>
            <a:r>
              <a:rPr lang="en-GB" sz="3200" dirty="0">
                <a:effectLst/>
                <a:latin typeface="Times New Roman" panose="02020603050405020304" pitchFamily="18" charset="0"/>
                <a:ea typeface="Times New Roman" panose="02020603050405020304" pitchFamily="18" charset="0"/>
              </a:rPr>
              <a:t>Li, Y., Zhang, A. J., Meng, Y., Hofmann, S. G., Zhou, A. Y., &amp; Liu, X. (2023). A Randomized Controlled Trial of an Online Self-Help Mindfulness Intervention for Emotional Distress: Serial Mediating Effects of Mindfulness and Experiential Avoidance. </a:t>
            </a:r>
            <a:r>
              <a:rPr lang="en-GB" sz="3200" i="1" dirty="0">
                <a:effectLst/>
                <a:latin typeface="Times New Roman" panose="02020603050405020304" pitchFamily="18" charset="0"/>
                <a:ea typeface="Times New Roman" panose="02020603050405020304" pitchFamily="18" charset="0"/>
              </a:rPr>
              <a:t>Mindfulness</a:t>
            </a:r>
            <a:r>
              <a:rPr lang="en-GB" sz="3200" dirty="0">
                <a:effectLst/>
                <a:latin typeface="Times New Roman" panose="02020603050405020304" pitchFamily="18" charset="0"/>
                <a:ea typeface="Times New Roman" panose="02020603050405020304" pitchFamily="18" charset="0"/>
              </a:rPr>
              <a:t>. https://doi.org/10.1007/s12671-023-02083-x</a:t>
            </a:r>
          </a:p>
          <a:p>
            <a:pPr marL="457200" indent="-457200">
              <a:lnSpc>
                <a:spcPct val="200000"/>
              </a:lnSpc>
            </a:pPr>
            <a:r>
              <a:rPr lang="en-GB" sz="3200" dirty="0">
                <a:effectLst/>
                <a:latin typeface="Times New Roman" panose="02020603050405020304" pitchFamily="18" charset="0"/>
                <a:ea typeface="Times New Roman" panose="02020603050405020304" pitchFamily="18" charset="0"/>
              </a:rPr>
              <a:t>Moreno, E., Muñoz-Navarro, R., Medrano, L. A., González-Blanch, C., Ruiz-Rodríguez, P., </a:t>
            </a:r>
            <a:r>
              <a:rPr lang="en-GB" sz="3200" dirty="0" err="1">
                <a:effectLst/>
                <a:latin typeface="Times New Roman" panose="02020603050405020304" pitchFamily="18" charset="0"/>
                <a:ea typeface="Times New Roman" panose="02020603050405020304" pitchFamily="18" charset="0"/>
              </a:rPr>
              <a:t>Limonero</a:t>
            </a:r>
            <a:r>
              <a:rPr lang="en-GB" sz="3200" dirty="0">
                <a:effectLst/>
                <a:latin typeface="Times New Roman" panose="02020603050405020304" pitchFamily="18" charset="0"/>
                <a:ea typeface="Times New Roman" panose="02020603050405020304" pitchFamily="18" charset="0"/>
              </a:rPr>
              <a:t>, J. T., Moretti, L. S., Cano-</a:t>
            </a:r>
            <a:r>
              <a:rPr lang="en-GB" sz="3200" dirty="0" err="1">
                <a:effectLst/>
                <a:latin typeface="Times New Roman" panose="02020603050405020304" pitchFamily="18" charset="0"/>
                <a:ea typeface="Times New Roman" panose="02020603050405020304" pitchFamily="18" charset="0"/>
              </a:rPr>
              <a:t>Vindel</a:t>
            </a:r>
            <a:r>
              <a:rPr lang="en-GB" sz="3200" dirty="0">
                <a:effectLst/>
                <a:latin typeface="Times New Roman" panose="02020603050405020304" pitchFamily="18" charset="0"/>
                <a:ea typeface="Times New Roman" panose="02020603050405020304" pitchFamily="18" charset="0"/>
              </a:rPr>
              <a:t>, A., &amp; </a:t>
            </a:r>
            <a:r>
              <a:rPr lang="en-GB" sz="3200" dirty="0" err="1">
                <a:effectLst/>
                <a:latin typeface="Times New Roman" panose="02020603050405020304" pitchFamily="18" charset="0"/>
                <a:ea typeface="Times New Roman" panose="02020603050405020304" pitchFamily="18" charset="0"/>
              </a:rPr>
              <a:t>Moriana</a:t>
            </a:r>
            <a:r>
              <a:rPr lang="en-GB" sz="3200" dirty="0">
                <a:effectLst/>
                <a:latin typeface="Times New Roman" panose="02020603050405020304" pitchFamily="18" charset="0"/>
                <a:ea typeface="Times New Roman" panose="02020603050405020304" pitchFamily="18" charset="0"/>
              </a:rPr>
              <a:t>, J. A. (2019). Factorial invariance of a computerized version of the GAD-7 across various demographic groups and over time in primary care patients. </a:t>
            </a:r>
            <a:r>
              <a:rPr lang="en-GB" sz="3200" i="1" dirty="0">
                <a:effectLst/>
                <a:latin typeface="Times New Roman" panose="02020603050405020304" pitchFamily="18" charset="0"/>
                <a:ea typeface="Times New Roman" panose="02020603050405020304" pitchFamily="18" charset="0"/>
              </a:rPr>
              <a:t>Journal of Affective Disorders</a:t>
            </a:r>
            <a:r>
              <a:rPr lang="en-GB" sz="3200" dirty="0">
                <a:effectLst/>
                <a:latin typeface="Times New Roman" panose="02020603050405020304" pitchFamily="18" charset="0"/>
                <a:ea typeface="Times New Roman" panose="02020603050405020304" pitchFamily="18" charset="0"/>
              </a:rPr>
              <a:t>, </a:t>
            </a:r>
            <a:r>
              <a:rPr lang="en-GB" sz="3200" i="1" dirty="0">
                <a:effectLst/>
                <a:latin typeface="Times New Roman" panose="02020603050405020304" pitchFamily="18" charset="0"/>
                <a:ea typeface="Times New Roman" panose="02020603050405020304" pitchFamily="18" charset="0"/>
              </a:rPr>
              <a:t>252</a:t>
            </a:r>
            <a:r>
              <a:rPr lang="en-GB" sz="3200" dirty="0">
                <a:effectLst/>
                <a:latin typeface="Times New Roman" panose="02020603050405020304" pitchFamily="18" charset="0"/>
                <a:ea typeface="Times New Roman" panose="02020603050405020304" pitchFamily="18" charset="0"/>
              </a:rPr>
              <a:t>, 114–121. https://doi.org/10.1016/j.jad.2019.04.032</a:t>
            </a:r>
          </a:p>
          <a:p>
            <a:pPr marL="457200" indent="-457200">
              <a:lnSpc>
                <a:spcPct val="200000"/>
              </a:lnSpc>
            </a:pPr>
            <a:r>
              <a:rPr lang="en-GB" sz="3200" dirty="0">
                <a:effectLst/>
                <a:latin typeface="Times New Roman" panose="02020603050405020304" pitchFamily="18" charset="0"/>
                <a:ea typeface="Times New Roman" panose="02020603050405020304" pitchFamily="18" charset="0"/>
              </a:rPr>
              <a:t>NICE. (2020). </a:t>
            </a:r>
            <a:r>
              <a:rPr lang="en-GB" sz="3200" i="1" dirty="0">
                <a:effectLst/>
                <a:latin typeface="Times New Roman" panose="02020603050405020304" pitchFamily="18" charset="0"/>
                <a:ea typeface="Times New Roman" panose="02020603050405020304" pitchFamily="18" charset="0"/>
              </a:rPr>
              <a:t>Recommendations | Generalised anxiety disorder and panic disorder in adults: management | Guidance | NICE</a:t>
            </a:r>
            <a:r>
              <a:rPr lang="en-GB" sz="3200" dirty="0">
                <a:effectLst/>
                <a:latin typeface="Times New Roman" panose="02020603050405020304" pitchFamily="18" charset="0"/>
                <a:ea typeface="Times New Roman" panose="02020603050405020304" pitchFamily="18" charset="0"/>
              </a:rPr>
              <a:t>. Www.nice.org.uk. https://www.nice.org.uk/guidance/cg113/chapter/Recommendations#principles-of-care-for-people-with-generalised-anxiety-disorder-gad</a:t>
            </a:r>
          </a:p>
          <a:p>
            <a:pPr marL="457200" indent="-457200">
              <a:lnSpc>
                <a:spcPct val="200000"/>
              </a:lnSpc>
            </a:pPr>
            <a:r>
              <a:rPr lang="en-GB" sz="3200" dirty="0">
                <a:effectLst/>
                <a:latin typeface="Times New Roman" panose="02020603050405020304" pitchFamily="18" charset="0"/>
                <a:ea typeface="Times New Roman" panose="02020603050405020304" pitchFamily="18" charset="0"/>
              </a:rPr>
              <a:t>Panayiotou, G., </a:t>
            </a:r>
            <a:r>
              <a:rPr lang="en-GB" sz="3200" dirty="0" err="1">
                <a:effectLst/>
                <a:latin typeface="Times New Roman" panose="02020603050405020304" pitchFamily="18" charset="0"/>
                <a:ea typeface="Times New Roman" panose="02020603050405020304" pitchFamily="18" charset="0"/>
              </a:rPr>
              <a:t>Karekla</a:t>
            </a:r>
            <a:r>
              <a:rPr lang="en-GB" sz="3200" dirty="0">
                <a:effectLst/>
                <a:latin typeface="Times New Roman" panose="02020603050405020304" pitchFamily="18" charset="0"/>
                <a:ea typeface="Times New Roman" panose="02020603050405020304" pitchFamily="18" charset="0"/>
              </a:rPr>
              <a:t>, M., &amp; Mete, I. (2014). Dispositional coping in individuals with anxiety disorder symptomatology: Avoidance predicts distress. </a:t>
            </a:r>
            <a:r>
              <a:rPr lang="en-GB" sz="3200" i="1" dirty="0">
                <a:effectLst/>
                <a:latin typeface="Times New Roman" panose="02020603050405020304" pitchFamily="18" charset="0"/>
                <a:ea typeface="Times New Roman" panose="02020603050405020304" pitchFamily="18" charset="0"/>
              </a:rPr>
              <a:t>Journal of Contextual </a:t>
            </a:r>
            <a:r>
              <a:rPr lang="en-GB" sz="3200" i="1" dirty="0" err="1">
                <a:effectLst/>
                <a:latin typeface="Times New Roman" panose="02020603050405020304" pitchFamily="18" charset="0"/>
                <a:ea typeface="Times New Roman" panose="02020603050405020304" pitchFamily="18" charset="0"/>
              </a:rPr>
              <a:t>Behavioral</a:t>
            </a:r>
            <a:r>
              <a:rPr lang="en-GB" sz="3200" i="1" dirty="0">
                <a:effectLst/>
                <a:latin typeface="Times New Roman" panose="02020603050405020304" pitchFamily="18" charset="0"/>
                <a:ea typeface="Times New Roman" panose="02020603050405020304" pitchFamily="18" charset="0"/>
              </a:rPr>
              <a:t> Science</a:t>
            </a:r>
            <a:r>
              <a:rPr lang="en-GB" sz="3200" dirty="0">
                <a:effectLst/>
                <a:latin typeface="Times New Roman" panose="02020603050405020304" pitchFamily="18" charset="0"/>
                <a:ea typeface="Times New Roman" panose="02020603050405020304" pitchFamily="18" charset="0"/>
              </a:rPr>
              <a:t>, </a:t>
            </a:r>
            <a:r>
              <a:rPr lang="en-GB" sz="3200" i="1" dirty="0">
                <a:effectLst/>
                <a:latin typeface="Times New Roman" panose="02020603050405020304" pitchFamily="18" charset="0"/>
                <a:ea typeface="Times New Roman" panose="02020603050405020304" pitchFamily="18" charset="0"/>
              </a:rPr>
              <a:t>3</a:t>
            </a:r>
            <a:r>
              <a:rPr lang="en-GB" sz="3200" dirty="0">
                <a:effectLst/>
                <a:latin typeface="Times New Roman" panose="02020603050405020304" pitchFamily="18" charset="0"/>
                <a:ea typeface="Times New Roman" panose="02020603050405020304" pitchFamily="18" charset="0"/>
              </a:rPr>
              <a:t>(4), 314–321. https://doi.org/10.1016/j.jcbs.2014.07.001</a:t>
            </a:r>
          </a:p>
          <a:p>
            <a:pPr marL="457200" indent="-457200">
              <a:lnSpc>
                <a:spcPct val="200000"/>
              </a:lnSpc>
            </a:pPr>
            <a:r>
              <a:rPr lang="en-GB" sz="3200" dirty="0">
                <a:effectLst/>
                <a:latin typeface="Times New Roman" panose="02020603050405020304" pitchFamily="18" charset="0"/>
                <a:ea typeface="Times New Roman" panose="02020603050405020304" pitchFamily="18" charset="0"/>
              </a:rPr>
              <a:t>Ribeiro, G. L. de J., &amp; Brito, J. da S. (2022). </a:t>
            </a:r>
            <a:r>
              <a:rPr lang="en-GB" sz="3200" dirty="0" err="1">
                <a:effectLst/>
                <a:latin typeface="Times New Roman" panose="02020603050405020304" pitchFamily="18" charset="0"/>
                <a:ea typeface="Times New Roman" panose="02020603050405020304" pitchFamily="18" charset="0"/>
              </a:rPr>
              <a:t>Eficácia</a:t>
            </a:r>
            <a:r>
              <a:rPr lang="en-GB" sz="3200" dirty="0">
                <a:effectLst/>
                <a:latin typeface="Times New Roman" panose="02020603050405020304" pitchFamily="18" charset="0"/>
                <a:ea typeface="Times New Roman" panose="02020603050405020304" pitchFamily="18" charset="0"/>
              </a:rPr>
              <a:t> dos </a:t>
            </a:r>
            <a:r>
              <a:rPr lang="en-GB" sz="3200" dirty="0" err="1">
                <a:effectLst/>
                <a:latin typeface="Times New Roman" panose="02020603050405020304" pitchFamily="18" charset="0"/>
                <a:ea typeface="Times New Roman" panose="02020603050405020304" pitchFamily="18" charset="0"/>
              </a:rPr>
              <a:t>benzodiazepínicos</a:t>
            </a:r>
            <a:r>
              <a:rPr lang="en-GB" sz="3200" dirty="0">
                <a:effectLst/>
                <a:latin typeface="Times New Roman" panose="02020603050405020304" pitchFamily="18" charset="0"/>
                <a:ea typeface="Times New Roman" panose="02020603050405020304" pitchFamily="18" charset="0"/>
              </a:rPr>
              <a:t> no </a:t>
            </a:r>
            <a:r>
              <a:rPr lang="en-GB" sz="3200" dirty="0" err="1">
                <a:effectLst/>
                <a:latin typeface="Times New Roman" panose="02020603050405020304" pitchFamily="18" charset="0"/>
                <a:ea typeface="Times New Roman" panose="02020603050405020304" pitchFamily="18" charset="0"/>
              </a:rPr>
              <a:t>tratamento</a:t>
            </a:r>
            <a:r>
              <a:rPr lang="en-GB" sz="3200" dirty="0">
                <a:effectLst/>
                <a:latin typeface="Times New Roman" panose="02020603050405020304" pitchFamily="18" charset="0"/>
                <a:ea typeface="Times New Roman" panose="02020603050405020304" pitchFamily="18" charset="0"/>
              </a:rPr>
              <a:t> de </a:t>
            </a:r>
            <a:r>
              <a:rPr lang="en-GB" sz="3200" dirty="0" err="1">
                <a:effectLst/>
                <a:latin typeface="Times New Roman" panose="02020603050405020304" pitchFamily="18" charset="0"/>
                <a:ea typeface="Times New Roman" panose="02020603050405020304" pitchFamily="18" charset="0"/>
              </a:rPr>
              <a:t>transtornos</a:t>
            </a:r>
            <a:r>
              <a:rPr lang="en-GB" sz="3200" dirty="0">
                <a:effectLst/>
                <a:latin typeface="Times New Roman" panose="02020603050405020304" pitchFamily="18" charset="0"/>
                <a:ea typeface="Times New Roman" panose="02020603050405020304" pitchFamily="18" charset="0"/>
              </a:rPr>
              <a:t> </a:t>
            </a:r>
            <a:r>
              <a:rPr lang="en-GB" sz="3200" dirty="0" err="1">
                <a:effectLst/>
                <a:latin typeface="Times New Roman" panose="02020603050405020304" pitchFamily="18" charset="0"/>
                <a:ea typeface="Times New Roman" panose="02020603050405020304" pitchFamily="18" charset="0"/>
              </a:rPr>
              <a:t>ansiosos</a:t>
            </a:r>
            <a:r>
              <a:rPr lang="en-GB" sz="3200" dirty="0">
                <a:effectLst/>
                <a:latin typeface="Times New Roman" panose="02020603050405020304" pitchFamily="18" charset="0"/>
                <a:ea typeface="Times New Roman" panose="02020603050405020304" pitchFamily="18" charset="0"/>
              </a:rPr>
              <a:t>: </a:t>
            </a:r>
            <a:r>
              <a:rPr lang="en-GB" sz="3200" dirty="0" err="1">
                <a:effectLst/>
                <a:latin typeface="Times New Roman" panose="02020603050405020304" pitchFamily="18" charset="0"/>
                <a:ea typeface="Times New Roman" panose="02020603050405020304" pitchFamily="18" charset="0"/>
              </a:rPr>
              <a:t>uma</a:t>
            </a:r>
            <a:r>
              <a:rPr lang="en-GB" sz="3200" dirty="0">
                <a:effectLst/>
                <a:latin typeface="Times New Roman" panose="02020603050405020304" pitchFamily="18" charset="0"/>
                <a:ea typeface="Times New Roman" panose="02020603050405020304" pitchFamily="18" charset="0"/>
              </a:rPr>
              <a:t> </a:t>
            </a:r>
            <a:r>
              <a:rPr lang="en-GB" sz="3200" dirty="0" err="1">
                <a:effectLst/>
                <a:latin typeface="Times New Roman" panose="02020603050405020304" pitchFamily="18" charset="0"/>
                <a:ea typeface="Times New Roman" panose="02020603050405020304" pitchFamily="18" charset="0"/>
              </a:rPr>
              <a:t>revisão</a:t>
            </a:r>
            <a:r>
              <a:rPr lang="en-GB" sz="3200" dirty="0">
                <a:effectLst/>
                <a:latin typeface="Times New Roman" panose="02020603050405020304" pitchFamily="18" charset="0"/>
                <a:ea typeface="Times New Roman" panose="02020603050405020304" pitchFamily="18" charset="0"/>
              </a:rPr>
              <a:t> de </a:t>
            </a:r>
            <a:r>
              <a:rPr lang="en-GB" sz="3200" dirty="0" err="1">
                <a:effectLst/>
                <a:latin typeface="Times New Roman" panose="02020603050405020304" pitchFamily="18" charset="0"/>
                <a:ea typeface="Times New Roman" panose="02020603050405020304" pitchFamily="18" charset="0"/>
              </a:rPr>
              <a:t>literatura</a:t>
            </a:r>
            <a:r>
              <a:rPr lang="en-GB" sz="3200" dirty="0">
                <a:effectLst/>
                <a:latin typeface="Times New Roman" panose="02020603050405020304" pitchFamily="18" charset="0"/>
                <a:ea typeface="Times New Roman" panose="02020603050405020304" pitchFamily="18" charset="0"/>
              </a:rPr>
              <a:t>. </a:t>
            </a:r>
            <a:r>
              <a:rPr lang="en-GB" sz="3200" i="1" dirty="0" err="1">
                <a:effectLst/>
                <a:latin typeface="Times New Roman" panose="02020603050405020304" pitchFamily="18" charset="0"/>
                <a:ea typeface="Times New Roman" panose="02020603050405020304" pitchFamily="18" charset="0"/>
              </a:rPr>
              <a:t>Revista</a:t>
            </a:r>
            <a:r>
              <a:rPr lang="en-GB" sz="3200" i="1" dirty="0">
                <a:effectLst/>
                <a:latin typeface="Times New Roman" panose="02020603050405020304" pitchFamily="18" charset="0"/>
                <a:ea typeface="Times New Roman" panose="02020603050405020304" pitchFamily="18" charset="0"/>
              </a:rPr>
              <a:t> de </a:t>
            </a:r>
            <a:r>
              <a:rPr lang="en-GB" sz="3200" i="1" dirty="0" err="1">
                <a:effectLst/>
                <a:latin typeface="Times New Roman" panose="02020603050405020304" pitchFamily="18" charset="0"/>
                <a:ea typeface="Times New Roman" panose="02020603050405020304" pitchFamily="18" charset="0"/>
              </a:rPr>
              <a:t>Medicina</a:t>
            </a:r>
            <a:r>
              <a:rPr lang="en-GB" sz="3200" dirty="0">
                <a:effectLst/>
                <a:latin typeface="Times New Roman" panose="02020603050405020304" pitchFamily="18" charset="0"/>
                <a:ea typeface="Times New Roman" panose="02020603050405020304" pitchFamily="18" charset="0"/>
              </a:rPr>
              <a:t>, </a:t>
            </a:r>
            <a:r>
              <a:rPr lang="en-GB" sz="3200" i="1" dirty="0">
                <a:effectLst/>
                <a:latin typeface="Times New Roman" panose="02020603050405020304" pitchFamily="18" charset="0"/>
                <a:ea typeface="Times New Roman" panose="02020603050405020304" pitchFamily="18" charset="0"/>
              </a:rPr>
              <a:t>101</a:t>
            </a:r>
            <a:r>
              <a:rPr lang="en-GB" sz="3200" dirty="0">
                <a:effectLst/>
                <a:latin typeface="Times New Roman" panose="02020603050405020304" pitchFamily="18" charset="0"/>
                <a:ea typeface="Times New Roman" panose="02020603050405020304" pitchFamily="18" charset="0"/>
              </a:rPr>
              <a:t>(6). https://doi.org/10.11606/issn.1679-9836.v101i6e-194499</a:t>
            </a:r>
          </a:p>
          <a:p>
            <a:pPr marL="457200" indent="-457200">
              <a:lnSpc>
                <a:spcPct val="200000"/>
              </a:lnSpc>
            </a:pPr>
            <a:r>
              <a:rPr lang="en-GB" sz="3200" dirty="0">
                <a:effectLst/>
                <a:latin typeface="Times New Roman" panose="02020603050405020304" pitchFamily="18" charset="0"/>
                <a:ea typeface="Times New Roman" panose="02020603050405020304" pitchFamily="18" charset="0"/>
              </a:rPr>
              <a:t>Ritter, M. A., Blackmore, M. A., &amp; Gross, J. J. (2010). Generalized anxiety disorder. </a:t>
            </a:r>
            <a:r>
              <a:rPr lang="en-GB" sz="3200" i="1" dirty="0">
                <a:effectLst/>
                <a:latin typeface="Times New Roman" panose="02020603050405020304" pitchFamily="18" charset="0"/>
                <a:ea typeface="Times New Roman" panose="02020603050405020304" pitchFamily="18" charset="0"/>
              </a:rPr>
              <a:t>American Psychological Association </a:t>
            </a:r>
            <a:r>
              <a:rPr lang="en-GB" sz="3200" i="1" dirty="0" err="1">
                <a:effectLst/>
                <a:latin typeface="Times New Roman" panose="02020603050405020304" pitchFamily="18" charset="0"/>
                <a:ea typeface="Times New Roman" panose="02020603050405020304" pitchFamily="18" charset="0"/>
              </a:rPr>
              <a:t>EBooks</a:t>
            </a:r>
            <a:r>
              <a:rPr lang="en-GB" sz="3200" dirty="0">
                <a:effectLst/>
                <a:latin typeface="Times New Roman" panose="02020603050405020304" pitchFamily="18" charset="0"/>
                <a:ea typeface="Times New Roman" panose="02020603050405020304" pitchFamily="18" charset="0"/>
              </a:rPr>
              <a:t>, 111–137. https://doi.org/10.1037/12070-006</a:t>
            </a:r>
          </a:p>
          <a:p>
            <a:pPr marL="457200" indent="-457200">
              <a:lnSpc>
                <a:spcPct val="200000"/>
              </a:lnSpc>
            </a:pPr>
            <a:r>
              <a:rPr lang="en-GB" sz="3200" dirty="0">
                <a:effectLst/>
                <a:latin typeface="Times New Roman" panose="02020603050405020304" pitchFamily="18" charset="0"/>
                <a:ea typeface="Times New Roman" panose="02020603050405020304" pitchFamily="18" charset="0"/>
              </a:rPr>
              <a:t>Robichaud, M. (2013). Cognitive </a:t>
            </a:r>
            <a:r>
              <a:rPr lang="en-GB" sz="3200" dirty="0" err="1">
                <a:effectLst/>
                <a:latin typeface="Times New Roman" panose="02020603050405020304" pitchFamily="18" charset="0"/>
                <a:ea typeface="Times New Roman" panose="02020603050405020304" pitchFamily="18" charset="0"/>
              </a:rPr>
              <a:t>Behavior</a:t>
            </a:r>
            <a:r>
              <a:rPr lang="en-GB" sz="3200" dirty="0">
                <a:effectLst/>
                <a:latin typeface="Times New Roman" panose="02020603050405020304" pitchFamily="18" charset="0"/>
                <a:ea typeface="Times New Roman" panose="02020603050405020304" pitchFamily="18" charset="0"/>
              </a:rPr>
              <a:t> Therapy Targeting Intolerance of Uncertainty: Application to a Clinical Case of Generalized Anxiety Disorder. </a:t>
            </a:r>
            <a:r>
              <a:rPr lang="en-GB" sz="3200" i="1" dirty="0">
                <a:effectLst/>
                <a:latin typeface="Times New Roman" panose="02020603050405020304" pitchFamily="18" charset="0"/>
                <a:ea typeface="Times New Roman" panose="02020603050405020304" pitchFamily="18" charset="0"/>
              </a:rPr>
              <a:t>Cognitive and </a:t>
            </a:r>
            <a:r>
              <a:rPr lang="en-GB" sz="3200" i="1" dirty="0" err="1">
                <a:effectLst/>
                <a:latin typeface="Times New Roman" panose="02020603050405020304" pitchFamily="18" charset="0"/>
                <a:ea typeface="Times New Roman" panose="02020603050405020304" pitchFamily="18" charset="0"/>
              </a:rPr>
              <a:t>Behavioral</a:t>
            </a:r>
            <a:r>
              <a:rPr lang="en-GB" sz="3200" i="1" dirty="0">
                <a:effectLst/>
                <a:latin typeface="Times New Roman" panose="02020603050405020304" pitchFamily="18" charset="0"/>
                <a:ea typeface="Times New Roman" panose="02020603050405020304" pitchFamily="18" charset="0"/>
              </a:rPr>
              <a:t> Practice</a:t>
            </a:r>
            <a:r>
              <a:rPr lang="en-GB" sz="3200" dirty="0">
                <a:effectLst/>
                <a:latin typeface="Times New Roman" panose="02020603050405020304" pitchFamily="18" charset="0"/>
                <a:ea typeface="Times New Roman" panose="02020603050405020304" pitchFamily="18" charset="0"/>
              </a:rPr>
              <a:t>, </a:t>
            </a:r>
            <a:r>
              <a:rPr lang="en-GB" sz="3200" i="1" dirty="0">
                <a:effectLst/>
                <a:latin typeface="Times New Roman" panose="02020603050405020304" pitchFamily="18" charset="0"/>
                <a:ea typeface="Times New Roman" panose="02020603050405020304" pitchFamily="18" charset="0"/>
              </a:rPr>
              <a:t>20</a:t>
            </a:r>
            <a:r>
              <a:rPr lang="en-GB" sz="3200" dirty="0">
                <a:effectLst/>
                <a:latin typeface="Times New Roman" panose="02020603050405020304" pitchFamily="18" charset="0"/>
                <a:ea typeface="Times New Roman" panose="02020603050405020304" pitchFamily="18" charset="0"/>
              </a:rPr>
              <a:t>(3), 251–263. https://doi.org/10.1016/j.cbpra.2012.09.001</a:t>
            </a:r>
          </a:p>
          <a:p>
            <a:pPr marL="457200" indent="-457200">
              <a:lnSpc>
                <a:spcPct val="200000"/>
              </a:lnSpc>
            </a:pPr>
            <a:r>
              <a:rPr lang="en-GB" sz="3200" dirty="0" err="1">
                <a:effectLst/>
                <a:latin typeface="Times New Roman" panose="02020603050405020304" pitchFamily="18" charset="0"/>
                <a:ea typeface="Times New Roman" panose="02020603050405020304" pitchFamily="18" charset="0"/>
              </a:rPr>
              <a:t>Slee</a:t>
            </a:r>
            <a:r>
              <a:rPr lang="en-GB" sz="3200" dirty="0">
                <a:effectLst/>
                <a:latin typeface="Times New Roman" panose="02020603050405020304" pitchFamily="18" charset="0"/>
                <a:ea typeface="Times New Roman" panose="02020603050405020304" pitchFamily="18" charset="0"/>
              </a:rPr>
              <a:t>, A., Nazareth, I., </a:t>
            </a:r>
            <a:r>
              <a:rPr lang="en-GB" sz="3200" dirty="0" err="1">
                <a:effectLst/>
                <a:latin typeface="Times New Roman" panose="02020603050405020304" pitchFamily="18" charset="0"/>
                <a:ea typeface="Times New Roman" panose="02020603050405020304" pitchFamily="18" charset="0"/>
              </a:rPr>
              <a:t>Bondaronek</a:t>
            </a:r>
            <a:r>
              <a:rPr lang="en-GB" sz="3200" dirty="0">
                <a:effectLst/>
                <a:latin typeface="Times New Roman" panose="02020603050405020304" pitchFamily="18" charset="0"/>
                <a:ea typeface="Times New Roman" panose="02020603050405020304" pitchFamily="18" charset="0"/>
              </a:rPr>
              <a:t>, P., Liu, Y., Cheng, Z., &amp; Freemantle, N. (2019). Pharmacological treatments for generalised anxiety disorder: a systematic review and network meta-analysis. </a:t>
            </a:r>
            <a:r>
              <a:rPr lang="en-GB" sz="3200" i="1" dirty="0">
                <a:effectLst/>
                <a:latin typeface="Times New Roman" panose="02020603050405020304" pitchFamily="18" charset="0"/>
                <a:ea typeface="Times New Roman" panose="02020603050405020304" pitchFamily="18" charset="0"/>
              </a:rPr>
              <a:t>The Lancet</a:t>
            </a:r>
            <a:r>
              <a:rPr lang="en-GB" sz="3200" dirty="0">
                <a:effectLst/>
                <a:latin typeface="Times New Roman" panose="02020603050405020304" pitchFamily="18" charset="0"/>
                <a:ea typeface="Times New Roman" panose="02020603050405020304" pitchFamily="18" charset="0"/>
              </a:rPr>
              <a:t>, </a:t>
            </a:r>
            <a:r>
              <a:rPr lang="en-GB" sz="3200" i="1" dirty="0">
                <a:effectLst/>
                <a:latin typeface="Times New Roman" panose="02020603050405020304" pitchFamily="18" charset="0"/>
                <a:ea typeface="Times New Roman" panose="02020603050405020304" pitchFamily="18" charset="0"/>
              </a:rPr>
              <a:t>393</a:t>
            </a:r>
            <a:r>
              <a:rPr lang="en-GB" sz="3200" dirty="0">
                <a:effectLst/>
                <a:latin typeface="Times New Roman" panose="02020603050405020304" pitchFamily="18" charset="0"/>
                <a:ea typeface="Times New Roman" panose="02020603050405020304" pitchFamily="18" charset="0"/>
              </a:rPr>
              <a:t>(10173), 768–777. https://doi.org/10.1016/s0140-6736(18)31793-8</a:t>
            </a:r>
          </a:p>
          <a:p>
            <a:pPr marL="457200" indent="-457200">
              <a:lnSpc>
                <a:spcPct val="200000"/>
              </a:lnSpc>
            </a:pPr>
            <a:r>
              <a:rPr lang="en-GB" sz="3200" dirty="0">
                <a:effectLst/>
                <a:latin typeface="Times New Roman" panose="02020603050405020304" pitchFamily="18" charset="0"/>
                <a:ea typeface="Times New Roman" panose="02020603050405020304" pitchFamily="18" charset="0"/>
              </a:rPr>
              <a:t>Stefan, S., Cristea, I. A., </a:t>
            </a:r>
            <a:r>
              <a:rPr lang="en-GB" sz="3200" dirty="0" err="1">
                <a:effectLst/>
                <a:latin typeface="Times New Roman" panose="02020603050405020304" pitchFamily="18" charset="0"/>
                <a:ea typeface="Times New Roman" panose="02020603050405020304" pitchFamily="18" charset="0"/>
              </a:rPr>
              <a:t>Szentagotai</a:t>
            </a:r>
            <a:r>
              <a:rPr lang="en-GB" sz="3200" dirty="0">
                <a:effectLst/>
                <a:latin typeface="Times New Roman" panose="02020603050405020304" pitchFamily="18" charset="0"/>
                <a:ea typeface="Times New Roman" panose="02020603050405020304" pitchFamily="18" charset="0"/>
              </a:rPr>
              <a:t> Tatar, A., &amp; David, D. (2019). Cognitive‐</a:t>
            </a:r>
            <a:r>
              <a:rPr lang="en-GB" sz="3200" dirty="0" err="1">
                <a:effectLst/>
                <a:latin typeface="Times New Roman" panose="02020603050405020304" pitchFamily="18" charset="0"/>
                <a:ea typeface="Times New Roman" panose="02020603050405020304" pitchFamily="18" charset="0"/>
              </a:rPr>
              <a:t>behavioral</a:t>
            </a:r>
            <a:r>
              <a:rPr lang="en-GB" sz="3200" dirty="0">
                <a:effectLst/>
                <a:latin typeface="Times New Roman" panose="02020603050405020304" pitchFamily="18" charset="0"/>
                <a:ea typeface="Times New Roman" panose="02020603050405020304" pitchFamily="18" charset="0"/>
              </a:rPr>
              <a:t> therapy (CBT) for generalized anxiety disorder: Contrasting various CBT approaches in a randomized clinical trial. </a:t>
            </a:r>
            <a:r>
              <a:rPr lang="en-GB" sz="3200" i="1" dirty="0">
                <a:effectLst/>
                <a:latin typeface="Times New Roman" panose="02020603050405020304" pitchFamily="18" charset="0"/>
                <a:ea typeface="Times New Roman" panose="02020603050405020304" pitchFamily="18" charset="0"/>
              </a:rPr>
              <a:t>Journal of Clinical Psychology</a:t>
            </a:r>
            <a:r>
              <a:rPr lang="en-GB" sz="3200" dirty="0">
                <a:effectLst/>
                <a:latin typeface="Times New Roman" panose="02020603050405020304" pitchFamily="18" charset="0"/>
                <a:ea typeface="Times New Roman" panose="02020603050405020304" pitchFamily="18" charset="0"/>
              </a:rPr>
              <a:t>, </a:t>
            </a:r>
            <a:r>
              <a:rPr lang="en-GB" sz="3200" i="1" dirty="0">
                <a:effectLst/>
                <a:latin typeface="Times New Roman" panose="02020603050405020304" pitchFamily="18" charset="0"/>
                <a:ea typeface="Times New Roman" panose="02020603050405020304" pitchFamily="18" charset="0"/>
              </a:rPr>
              <a:t>75</a:t>
            </a:r>
            <a:r>
              <a:rPr lang="en-GB" sz="3200" dirty="0">
                <a:effectLst/>
                <a:latin typeface="Times New Roman" panose="02020603050405020304" pitchFamily="18" charset="0"/>
                <a:ea typeface="Times New Roman" panose="02020603050405020304" pitchFamily="18" charset="0"/>
              </a:rPr>
              <a:t>(7), 1188–1202. https://doi.org/10.1002/jclp.22779</a:t>
            </a:r>
          </a:p>
          <a:p>
            <a:pPr marL="457200" indent="-457200">
              <a:lnSpc>
                <a:spcPct val="200000"/>
              </a:lnSpc>
            </a:pPr>
            <a:r>
              <a:rPr lang="en-GB" sz="3200" dirty="0" err="1">
                <a:effectLst/>
                <a:latin typeface="Times New Roman" panose="02020603050405020304" pitchFamily="18" charset="0"/>
                <a:ea typeface="Times New Roman" panose="02020603050405020304" pitchFamily="18" charset="0"/>
              </a:rPr>
              <a:t>Tovote</a:t>
            </a:r>
            <a:r>
              <a:rPr lang="en-GB" sz="3200" dirty="0">
                <a:effectLst/>
                <a:latin typeface="Times New Roman" panose="02020603050405020304" pitchFamily="18" charset="0"/>
                <a:ea typeface="Times New Roman" panose="02020603050405020304" pitchFamily="18" charset="0"/>
              </a:rPr>
              <a:t>, K. A., </a:t>
            </a:r>
            <a:r>
              <a:rPr lang="en-GB" sz="3200" dirty="0" err="1">
                <a:effectLst/>
                <a:latin typeface="Times New Roman" panose="02020603050405020304" pitchFamily="18" charset="0"/>
                <a:ea typeface="Times New Roman" panose="02020603050405020304" pitchFamily="18" charset="0"/>
              </a:rPr>
              <a:t>Schroevers</a:t>
            </a:r>
            <a:r>
              <a:rPr lang="en-GB" sz="3200" dirty="0">
                <a:effectLst/>
                <a:latin typeface="Times New Roman" panose="02020603050405020304" pitchFamily="18" charset="0"/>
                <a:ea typeface="Times New Roman" panose="02020603050405020304" pitchFamily="18" charset="0"/>
              </a:rPr>
              <a:t>, M. J., </a:t>
            </a:r>
            <a:r>
              <a:rPr lang="en-GB" sz="3200" dirty="0" err="1">
                <a:effectLst/>
                <a:latin typeface="Times New Roman" panose="02020603050405020304" pitchFamily="18" charset="0"/>
                <a:ea typeface="Times New Roman" panose="02020603050405020304" pitchFamily="18" charset="0"/>
              </a:rPr>
              <a:t>Snippe</a:t>
            </a:r>
            <a:r>
              <a:rPr lang="en-GB" sz="3200" dirty="0">
                <a:effectLst/>
                <a:latin typeface="Times New Roman" panose="02020603050405020304" pitchFamily="18" charset="0"/>
                <a:ea typeface="Times New Roman" panose="02020603050405020304" pitchFamily="18" charset="0"/>
              </a:rPr>
              <a:t>, E., </a:t>
            </a:r>
            <a:r>
              <a:rPr lang="en-GB" sz="3200" dirty="0" err="1">
                <a:effectLst/>
                <a:latin typeface="Times New Roman" panose="02020603050405020304" pitchFamily="18" charset="0"/>
                <a:ea typeface="Times New Roman" panose="02020603050405020304" pitchFamily="18" charset="0"/>
              </a:rPr>
              <a:t>Emmelkamp</a:t>
            </a:r>
            <a:r>
              <a:rPr lang="en-GB" sz="3200" dirty="0">
                <a:effectLst/>
                <a:latin typeface="Times New Roman" panose="02020603050405020304" pitchFamily="18" charset="0"/>
                <a:ea typeface="Times New Roman" panose="02020603050405020304" pitchFamily="18" charset="0"/>
              </a:rPr>
              <a:t>, P. M. G., Links, T. P., </a:t>
            </a:r>
            <a:r>
              <a:rPr lang="en-GB" sz="3200" dirty="0" err="1">
                <a:effectLst/>
                <a:latin typeface="Times New Roman" panose="02020603050405020304" pitchFamily="18" charset="0"/>
                <a:ea typeface="Times New Roman" panose="02020603050405020304" pitchFamily="18" charset="0"/>
              </a:rPr>
              <a:t>Sanderman</a:t>
            </a:r>
            <a:r>
              <a:rPr lang="en-GB" sz="3200" dirty="0">
                <a:effectLst/>
                <a:latin typeface="Times New Roman" panose="02020603050405020304" pitchFamily="18" charset="0"/>
                <a:ea typeface="Times New Roman" panose="02020603050405020304" pitchFamily="18" charset="0"/>
              </a:rPr>
              <a:t>, R., &amp; Fleer, J. (2017). What works best for whom? Cognitive </a:t>
            </a:r>
            <a:r>
              <a:rPr lang="en-GB" sz="3200" dirty="0" err="1">
                <a:effectLst/>
                <a:latin typeface="Times New Roman" panose="02020603050405020304" pitchFamily="18" charset="0"/>
                <a:ea typeface="Times New Roman" panose="02020603050405020304" pitchFamily="18" charset="0"/>
              </a:rPr>
              <a:t>Behavior</a:t>
            </a:r>
            <a:r>
              <a:rPr lang="en-GB" sz="3200" dirty="0">
                <a:effectLst/>
                <a:latin typeface="Times New Roman" panose="02020603050405020304" pitchFamily="18" charset="0"/>
                <a:ea typeface="Times New Roman" panose="02020603050405020304" pitchFamily="18" charset="0"/>
              </a:rPr>
              <a:t> Therapy and Mindfulness-Based Cognitive Therapy for depressive symptoms in patients with diabetes. </a:t>
            </a:r>
            <a:r>
              <a:rPr lang="en-GB" sz="3200" i="1" dirty="0">
                <a:effectLst/>
                <a:latin typeface="Times New Roman" panose="02020603050405020304" pitchFamily="18" charset="0"/>
                <a:ea typeface="Times New Roman" panose="02020603050405020304" pitchFamily="18" charset="0"/>
              </a:rPr>
              <a:t>PLOS ONE</a:t>
            </a:r>
            <a:r>
              <a:rPr lang="en-GB" sz="3200" dirty="0">
                <a:effectLst/>
                <a:latin typeface="Times New Roman" panose="02020603050405020304" pitchFamily="18" charset="0"/>
                <a:ea typeface="Times New Roman" panose="02020603050405020304" pitchFamily="18" charset="0"/>
              </a:rPr>
              <a:t>, </a:t>
            </a:r>
            <a:r>
              <a:rPr lang="en-GB" sz="3200" i="1" dirty="0">
                <a:effectLst/>
                <a:latin typeface="Times New Roman" panose="02020603050405020304" pitchFamily="18" charset="0"/>
                <a:ea typeface="Times New Roman" panose="02020603050405020304" pitchFamily="18" charset="0"/>
              </a:rPr>
              <a:t>12</a:t>
            </a:r>
            <a:r>
              <a:rPr lang="en-GB" sz="3200" dirty="0">
                <a:effectLst/>
                <a:latin typeface="Times New Roman" panose="02020603050405020304" pitchFamily="18" charset="0"/>
                <a:ea typeface="Times New Roman" panose="02020603050405020304" pitchFamily="18" charset="0"/>
              </a:rPr>
              <a:t>(6), e0179941. https://doi.org/10.1371/journal.pone.0179941</a:t>
            </a:r>
          </a:p>
          <a:p>
            <a:pPr marL="457200" indent="-457200">
              <a:lnSpc>
                <a:spcPct val="200000"/>
              </a:lnSpc>
            </a:pPr>
            <a:r>
              <a:rPr lang="en-GB" sz="3200" dirty="0" err="1">
                <a:effectLst/>
                <a:latin typeface="Times New Roman" panose="02020603050405020304" pitchFamily="18" charset="0"/>
                <a:ea typeface="Times New Roman" panose="02020603050405020304" pitchFamily="18" charset="0"/>
              </a:rPr>
              <a:t>Vøllestad</a:t>
            </a:r>
            <a:r>
              <a:rPr lang="en-GB" sz="3200" dirty="0">
                <a:effectLst/>
                <a:latin typeface="Times New Roman" panose="02020603050405020304" pitchFamily="18" charset="0"/>
                <a:ea typeface="Times New Roman" panose="02020603050405020304" pitchFamily="18" charset="0"/>
              </a:rPr>
              <a:t>, J., Nielsen, M. B., &amp; Nielsen, G. H. (2011). Mindfulness- and acceptance-based interventions for anxiety disorders: A systematic review and meta-analysis. </a:t>
            </a:r>
            <a:r>
              <a:rPr lang="en-GB" sz="3200" i="1" dirty="0">
                <a:effectLst/>
                <a:latin typeface="Times New Roman" panose="02020603050405020304" pitchFamily="18" charset="0"/>
                <a:ea typeface="Times New Roman" panose="02020603050405020304" pitchFamily="18" charset="0"/>
              </a:rPr>
              <a:t>British Journal of Clinical Psychology</a:t>
            </a:r>
            <a:r>
              <a:rPr lang="en-GB" sz="3200" dirty="0">
                <a:effectLst/>
                <a:latin typeface="Times New Roman" panose="02020603050405020304" pitchFamily="18" charset="0"/>
                <a:ea typeface="Times New Roman" panose="02020603050405020304" pitchFamily="18" charset="0"/>
              </a:rPr>
              <a:t>, </a:t>
            </a:r>
            <a:r>
              <a:rPr lang="en-GB" sz="3200" i="1" dirty="0">
                <a:effectLst/>
                <a:latin typeface="Times New Roman" panose="02020603050405020304" pitchFamily="18" charset="0"/>
                <a:ea typeface="Times New Roman" panose="02020603050405020304" pitchFamily="18" charset="0"/>
              </a:rPr>
              <a:t>51</a:t>
            </a:r>
            <a:r>
              <a:rPr lang="en-GB" sz="3200" dirty="0">
                <a:effectLst/>
                <a:latin typeface="Times New Roman" panose="02020603050405020304" pitchFamily="18" charset="0"/>
                <a:ea typeface="Times New Roman" panose="02020603050405020304" pitchFamily="18" charset="0"/>
              </a:rPr>
              <a:t>(3), 239–260. https://doi.org/10.1111/j.2044-8260.2011.02024.x</a:t>
            </a:r>
          </a:p>
          <a:p>
            <a:pPr marL="457200" indent="-457200">
              <a:lnSpc>
                <a:spcPct val="200000"/>
              </a:lnSpc>
            </a:pPr>
            <a:r>
              <a:rPr lang="en-GB" sz="3200" dirty="0">
                <a:effectLst/>
                <a:latin typeface="Times New Roman" panose="02020603050405020304" pitchFamily="18" charset="0"/>
                <a:ea typeface="Times New Roman" panose="02020603050405020304" pitchFamily="18" charset="0"/>
              </a:rPr>
              <a:t>Yao, B., Sripada, R. K., </a:t>
            </a:r>
            <a:r>
              <a:rPr lang="en-GB" sz="3200" dirty="0" err="1">
                <a:effectLst/>
                <a:latin typeface="Times New Roman" panose="02020603050405020304" pitchFamily="18" charset="0"/>
                <a:ea typeface="Times New Roman" panose="02020603050405020304" pitchFamily="18" charset="0"/>
              </a:rPr>
              <a:t>Klumpp</a:t>
            </a:r>
            <a:r>
              <a:rPr lang="en-GB" sz="3200" dirty="0">
                <a:effectLst/>
                <a:latin typeface="Times New Roman" panose="02020603050405020304" pitchFamily="18" charset="0"/>
                <a:ea typeface="Times New Roman" panose="02020603050405020304" pitchFamily="18" charset="0"/>
              </a:rPr>
              <a:t>, H., Abelson, J. L., </a:t>
            </a:r>
            <a:r>
              <a:rPr lang="en-GB" sz="3200" dirty="0" err="1">
                <a:effectLst/>
                <a:latin typeface="Times New Roman" panose="02020603050405020304" pitchFamily="18" charset="0"/>
                <a:ea typeface="Times New Roman" panose="02020603050405020304" pitchFamily="18" charset="0"/>
              </a:rPr>
              <a:t>Muzik</a:t>
            </a:r>
            <a:r>
              <a:rPr lang="en-GB" sz="3200" dirty="0">
                <a:effectLst/>
                <a:latin typeface="Times New Roman" panose="02020603050405020304" pitchFamily="18" charset="0"/>
                <a:ea typeface="Times New Roman" panose="02020603050405020304" pitchFamily="18" charset="0"/>
              </a:rPr>
              <a:t>, M., Zhao, Z., Rosenblum, K., Briggs, H., </a:t>
            </a:r>
            <a:r>
              <a:rPr lang="en-GB" sz="3200" dirty="0" err="1">
                <a:effectLst/>
                <a:latin typeface="Times New Roman" panose="02020603050405020304" pitchFamily="18" charset="0"/>
                <a:ea typeface="Times New Roman" panose="02020603050405020304" pitchFamily="18" charset="0"/>
              </a:rPr>
              <a:t>Kaston</a:t>
            </a:r>
            <a:r>
              <a:rPr lang="en-GB" sz="3200" dirty="0">
                <a:effectLst/>
                <a:latin typeface="Times New Roman" panose="02020603050405020304" pitchFamily="18" charset="0"/>
                <a:ea typeface="Times New Roman" panose="02020603050405020304" pitchFamily="18" charset="0"/>
              </a:rPr>
              <a:t>, M., &amp; Warren, R. (2016). Penn State Worry Questionnaire – 10: A new tool for measurement-based care. </a:t>
            </a:r>
            <a:r>
              <a:rPr lang="en-GB" sz="3200" i="1" dirty="0">
                <a:effectLst/>
                <a:latin typeface="Times New Roman" panose="02020603050405020304" pitchFamily="18" charset="0"/>
                <a:ea typeface="Times New Roman" panose="02020603050405020304" pitchFamily="18" charset="0"/>
              </a:rPr>
              <a:t>Psychiatry Research</a:t>
            </a:r>
            <a:r>
              <a:rPr lang="en-GB" sz="3200" dirty="0">
                <a:effectLst/>
                <a:latin typeface="Times New Roman" panose="02020603050405020304" pitchFamily="18" charset="0"/>
                <a:ea typeface="Times New Roman" panose="02020603050405020304" pitchFamily="18" charset="0"/>
              </a:rPr>
              <a:t>, </a:t>
            </a:r>
            <a:r>
              <a:rPr lang="en-GB" sz="3200" i="1" dirty="0">
                <a:effectLst/>
                <a:latin typeface="Times New Roman" panose="02020603050405020304" pitchFamily="18" charset="0"/>
                <a:ea typeface="Times New Roman" panose="02020603050405020304" pitchFamily="18" charset="0"/>
              </a:rPr>
              <a:t>239</a:t>
            </a:r>
            <a:r>
              <a:rPr lang="en-GB" sz="3200" dirty="0">
                <a:effectLst/>
                <a:latin typeface="Times New Roman" panose="02020603050405020304" pitchFamily="18" charset="0"/>
                <a:ea typeface="Times New Roman" panose="02020603050405020304" pitchFamily="18" charset="0"/>
              </a:rPr>
              <a:t>, 62–67. https://doi.org/10.1016/j.psychres.2016.02.069</a:t>
            </a:r>
          </a:p>
          <a:p>
            <a:pPr>
              <a:lnSpc>
                <a:spcPct val="107000"/>
              </a:lnSpc>
              <a:spcAft>
                <a:spcPts val="800"/>
              </a:spcAft>
            </a:pPr>
            <a:r>
              <a:rPr lang="en-GB" sz="25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279326962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6733</TotalTime>
  <Words>4882</Words>
  <Application>Microsoft Office PowerPoint</Application>
  <PresentationFormat>Widescreen</PresentationFormat>
  <Paragraphs>197</Paragraphs>
  <Slides>24</Slides>
  <Notes>21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Times New Roman</vt:lpstr>
      <vt:lpstr>Trebuchet MS</vt:lpstr>
      <vt:lpstr>Wingdings 3</vt:lpstr>
      <vt:lpstr>Facet</vt:lpstr>
      <vt:lpstr>Generalised anxiety disorder</vt:lpstr>
      <vt:lpstr>DSM-5</vt:lpstr>
      <vt:lpstr>Generalised anxiety disorder</vt:lpstr>
      <vt:lpstr>Treatment</vt:lpstr>
      <vt:lpstr>Meta- analysis </vt:lpstr>
      <vt:lpstr>Randomised control trial</vt:lpstr>
      <vt:lpstr>Cognitive Behavior Therapy – Empirical evidence</vt:lpstr>
      <vt:lpstr>Mindfulness –empirical evidence</vt:lpstr>
      <vt:lpstr>Mindfulness- meta analysis</vt:lpstr>
      <vt:lpstr>Target population</vt:lpstr>
      <vt:lpstr>Treatment</vt:lpstr>
      <vt:lpstr>Proposed treatment plan</vt:lpstr>
      <vt:lpstr>Cognitive behavior therapy and mindfulness</vt:lpstr>
      <vt:lpstr>Cognitive behavior therapy</vt:lpstr>
      <vt:lpstr>Mindfulness</vt:lpstr>
      <vt:lpstr>Materials</vt:lpstr>
      <vt:lpstr>Procedure</vt:lpstr>
      <vt:lpstr>Procedure</vt:lpstr>
      <vt:lpstr>End of treatment</vt:lpstr>
      <vt:lpstr>Ethical considerations</vt:lpstr>
      <vt:lpstr>Planned Analysis</vt:lpstr>
      <vt:lpstr>Thank you for listening</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Generalised anxiety disorder</dc:title>
  <dc:creator>Nicole</dc:creator>
  <cp:lastModifiedBy>Nicole</cp:lastModifiedBy>
  <cp:revision>5</cp:revision>
  <dcterms:created xsi:type="dcterms:W3CDTF">2023-04-27T20:40:37Z</dcterms:created>
  <dcterms:modified xsi:type="dcterms:W3CDTF">2023-05-02T12:59:26Z</dcterms:modified>
</cp:coreProperties>
</file>