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57" r:id="rId8"/>
    <p:sldId id="266" r:id="rId9"/>
    <p:sldId id="268" r:id="rId10"/>
    <p:sldId id="267" r:id="rId11"/>
    <p:sldId id="269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80" d="100"/>
          <a:sy n="80" d="100"/>
        </p:scale>
        <p:origin x="739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E55242-2E32-4B86-92A8-0D49D8D7786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497E978-C7B0-4BA3-AAD0-F5A085C1415A}">
      <dgm:prSet/>
      <dgm:spPr/>
      <dgm:t>
        <a:bodyPr/>
        <a:lstStyle/>
        <a:p>
          <a:r>
            <a:rPr lang="en-GB" dirty="0"/>
            <a:t>1.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Political: Reduced government funding for training of nurses means less people are joining the profession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45CD1D-5BBC-4082-9BD8-21B6ECE98ED8}" type="parTrans" cxnId="{CC253608-77B3-4EA9-8537-388DF52326ED}">
      <dgm:prSet/>
      <dgm:spPr/>
      <dgm:t>
        <a:bodyPr/>
        <a:lstStyle/>
        <a:p>
          <a:endParaRPr lang="en-US"/>
        </a:p>
      </dgm:t>
    </dgm:pt>
    <dgm:pt modelId="{A70C2239-1A6A-42AE-90A6-5A12FDCDED41}" type="sibTrans" cxnId="{CC253608-77B3-4EA9-8537-388DF52326ED}">
      <dgm:prSet/>
      <dgm:spPr/>
      <dgm:t>
        <a:bodyPr/>
        <a:lstStyle/>
        <a:p>
          <a:endParaRPr lang="en-US"/>
        </a:p>
      </dgm:t>
    </dgm:pt>
    <dgm:pt modelId="{C7DF835E-D824-4CDB-8716-F0C81E43F831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2.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Social: Career attitudes that do not favour training to join the nursing profession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F56187-FA52-45AF-B70C-C43CFD5CF9F6}" type="parTrans" cxnId="{2272C326-730E-4D32-9B12-59BFF670C0C9}">
      <dgm:prSet/>
      <dgm:spPr/>
      <dgm:t>
        <a:bodyPr/>
        <a:lstStyle/>
        <a:p>
          <a:endParaRPr lang="en-US"/>
        </a:p>
      </dgm:t>
    </dgm:pt>
    <dgm:pt modelId="{4B47379E-469A-47C1-990F-95139A2D5883}" type="sibTrans" cxnId="{2272C326-730E-4D32-9B12-59BFF670C0C9}">
      <dgm:prSet/>
      <dgm:spPr/>
      <dgm:t>
        <a:bodyPr/>
        <a:lstStyle/>
        <a:p>
          <a:endParaRPr lang="en-US"/>
        </a:p>
      </dgm:t>
    </dgm:pt>
    <dgm:pt modelId="{2A3FF939-D4D3-4B15-AC2A-AF64F4CCC96D}">
      <dgm:prSet/>
      <dgm:spPr>
        <a:solidFill>
          <a:srgbClr val="92D050"/>
        </a:solidFill>
      </dgm:spPr>
      <dgm:t>
        <a:bodyPr/>
        <a:lstStyle/>
        <a:p>
          <a:r>
            <a:rPr lang="en-GB" dirty="0"/>
            <a:t>3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.Economic: Low salary causes nurses stress and leading them to look for alternative job opportunities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82A040-4A29-4AFF-BE20-E0C32B6E9C12}" type="parTrans" cxnId="{068C9463-1D72-4507-A538-48F08BEFB2D2}">
      <dgm:prSet/>
      <dgm:spPr/>
      <dgm:t>
        <a:bodyPr/>
        <a:lstStyle/>
        <a:p>
          <a:endParaRPr lang="en-US"/>
        </a:p>
      </dgm:t>
    </dgm:pt>
    <dgm:pt modelId="{6F000821-8BC2-4F00-834E-B7ECC0E1A9AF}" type="sibTrans" cxnId="{068C9463-1D72-4507-A538-48F08BEFB2D2}">
      <dgm:prSet/>
      <dgm:spPr/>
      <dgm:t>
        <a:bodyPr/>
        <a:lstStyle/>
        <a:p>
          <a:endParaRPr lang="en-US"/>
        </a:p>
      </dgm:t>
    </dgm:pt>
    <dgm:pt modelId="{A0A425D3-C45F-432F-A777-1A87276DA8D8}" type="pres">
      <dgm:prSet presAssocID="{51E55242-2E32-4B86-92A8-0D49D8D77869}" presName="linear" presStyleCnt="0">
        <dgm:presLayoutVars>
          <dgm:animLvl val="lvl"/>
          <dgm:resizeHandles val="exact"/>
        </dgm:presLayoutVars>
      </dgm:prSet>
      <dgm:spPr/>
    </dgm:pt>
    <dgm:pt modelId="{01F5739D-CB09-4EE5-AAA8-970536D90FD2}" type="pres">
      <dgm:prSet presAssocID="{1497E978-C7B0-4BA3-AAD0-F5A085C1415A}" presName="parentText" presStyleLbl="node1" presStyleIdx="0" presStyleCnt="3" custLinFactNeighborX="6855" custLinFactNeighborY="-14300">
        <dgm:presLayoutVars>
          <dgm:chMax val="0"/>
          <dgm:bulletEnabled val="1"/>
        </dgm:presLayoutVars>
      </dgm:prSet>
      <dgm:spPr/>
    </dgm:pt>
    <dgm:pt modelId="{1FB3F819-40C9-4FC2-BCF8-437A35079D83}" type="pres">
      <dgm:prSet presAssocID="{A70C2239-1A6A-42AE-90A6-5A12FDCDED41}" presName="spacer" presStyleCnt="0"/>
      <dgm:spPr/>
    </dgm:pt>
    <dgm:pt modelId="{8FC20E38-E3A8-4D4E-B069-C859E1DF1567}" type="pres">
      <dgm:prSet presAssocID="{C7DF835E-D824-4CDB-8716-F0C81E43F83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DF4969B-3F40-4404-8093-7B3AFF144643}" type="pres">
      <dgm:prSet presAssocID="{4B47379E-469A-47C1-990F-95139A2D5883}" presName="spacer" presStyleCnt="0"/>
      <dgm:spPr/>
    </dgm:pt>
    <dgm:pt modelId="{9301040B-C7B8-46AB-BE79-17C1AF2769BE}" type="pres">
      <dgm:prSet presAssocID="{2A3FF939-D4D3-4B15-AC2A-AF64F4CCC96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253608-77B3-4EA9-8537-388DF52326ED}" srcId="{51E55242-2E32-4B86-92A8-0D49D8D77869}" destId="{1497E978-C7B0-4BA3-AAD0-F5A085C1415A}" srcOrd="0" destOrd="0" parTransId="{4F45CD1D-5BBC-4082-9BD8-21B6ECE98ED8}" sibTransId="{A70C2239-1A6A-42AE-90A6-5A12FDCDED41}"/>
    <dgm:cxn modelId="{A2451C1D-951E-4BDE-A815-D82BA30278CF}" type="presOf" srcId="{C7DF835E-D824-4CDB-8716-F0C81E43F831}" destId="{8FC20E38-E3A8-4D4E-B069-C859E1DF1567}" srcOrd="0" destOrd="0" presId="urn:microsoft.com/office/officeart/2005/8/layout/vList2"/>
    <dgm:cxn modelId="{2272C326-730E-4D32-9B12-59BFF670C0C9}" srcId="{51E55242-2E32-4B86-92A8-0D49D8D77869}" destId="{C7DF835E-D824-4CDB-8716-F0C81E43F831}" srcOrd="1" destOrd="0" parTransId="{B2F56187-FA52-45AF-B70C-C43CFD5CF9F6}" sibTransId="{4B47379E-469A-47C1-990F-95139A2D5883}"/>
    <dgm:cxn modelId="{1EEA012E-8A69-4598-B6F8-54A17BD7194F}" type="presOf" srcId="{1497E978-C7B0-4BA3-AAD0-F5A085C1415A}" destId="{01F5739D-CB09-4EE5-AAA8-970536D90FD2}" srcOrd="0" destOrd="0" presId="urn:microsoft.com/office/officeart/2005/8/layout/vList2"/>
    <dgm:cxn modelId="{068C9463-1D72-4507-A538-48F08BEFB2D2}" srcId="{51E55242-2E32-4B86-92A8-0D49D8D77869}" destId="{2A3FF939-D4D3-4B15-AC2A-AF64F4CCC96D}" srcOrd="2" destOrd="0" parTransId="{0782A040-4A29-4AFF-BE20-E0C32B6E9C12}" sibTransId="{6F000821-8BC2-4F00-834E-B7ECC0E1A9AF}"/>
    <dgm:cxn modelId="{DC4B276A-014C-429B-ADD3-0447EBB8BE60}" type="presOf" srcId="{2A3FF939-D4D3-4B15-AC2A-AF64F4CCC96D}" destId="{9301040B-C7B8-46AB-BE79-17C1AF2769BE}" srcOrd="0" destOrd="0" presId="urn:microsoft.com/office/officeart/2005/8/layout/vList2"/>
    <dgm:cxn modelId="{AF8D2179-5B4A-4CCF-BB5B-2CF8D6FDA3BC}" type="presOf" srcId="{51E55242-2E32-4B86-92A8-0D49D8D77869}" destId="{A0A425D3-C45F-432F-A777-1A87276DA8D8}" srcOrd="0" destOrd="0" presId="urn:microsoft.com/office/officeart/2005/8/layout/vList2"/>
    <dgm:cxn modelId="{85CFADA0-373A-477B-B293-BED18CFD505B}" type="presParOf" srcId="{A0A425D3-C45F-432F-A777-1A87276DA8D8}" destId="{01F5739D-CB09-4EE5-AAA8-970536D90FD2}" srcOrd="0" destOrd="0" presId="urn:microsoft.com/office/officeart/2005/8/layout/vList2"/>
    <dgm:cxn modelId="{EA05A4E1-A4E7-4C6E-A51F-45276B131B2B}" type="presParOf" srcId="{A0A425D3-C45F-432F-A777-1A87276DA8D8}" destId="{1FB3F819-40C9-4FC2-BCF8-437A35079D83}" srcOrd="1" destOrd="0" presId="urn:microsoft.com/office/officeart/2005/8/layout/vList2"/>
    <dgm:cxn modelId="{7FAC9E64-63FF-4EAC-9B30-88ECC9CFEFF9}" type="presParOf" srcId="{A0A425D3-C45F-432F-A777-1A87276DA8D8}" destId="{8FC20E38-E3A8-4D4E-B069-C859E1DF1567}" srcOrd="2" destOrd="0" presId="urn:microsoft.com/office/officeart/2005/8/layout/vList2"/>
    <dgm:cxn modelId="{EF98C927-1CF2-4592-9A1B-7A750A973D8C}" type="presParOf" srcId="{A0A425D3-C45F-432F-A777-1A87276DA8D8}" destId="{7DF4969B-3F40-4404-8093-7B3AFF144643}" srcOrd="3" destOrd="0" presId="urn:microsoft.com/office/officeart/2005/8/layout/vList2"/>
    <dgm:cxn modelId="{97886656-4E20-433F-B141-0280519E05C4}" type="presParOf" srcId="{A0A425D3-C45F-432F-A777-1A87276DA8D8}" destId="{9301040B-C7B8-46AB-BE79-17C1AF2769B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5739D-CB09-4EE5-AAA8-970536D90FD2}">
      <dsp:nvSpPr>
        <dsp:cNvPr id="0" name=""/>
        <dsp:cNvSpPr/>
      </dsp:nvSpPr>
      <dsp:spPr>
        <a:xfrm>
          <a:off x="0" y="15893"/>
          <a:ext cx="6439899" cy="1368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1.</a:t>
          </a: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Political: Reduced government funding for training of nurses means less people are joining the profession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82717"/>
        <a:ext cx="6306251" cy="1235252"/>
      </dsp:txXfrm>
    </dsp:sp>
    <dsp:sp modelId="{8FC20E38-E3A8-4D4E-B069-C859E1DF1567}">
      <dsp:nvSpPr>
        <dsp:cNvPr id="0" name=""/>
        <dsp:cNvSpPr/>
      </dsp:nvSpPr>
      <dsp:spPr>
        <a:xfrm>
          <a:off x="0" y="1470381"/>
          <a:ext cx="6439899" cy="1368900"/>
        </a:xfrm>
        <a:prstGeom prst="roundRect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2.</a:t>
          </a: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Social: Career attitudes that do not favour training to join the nursing profession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537205"/>
        <a:ext cx="6306251" cy="1235252"/>
      </dsp:txXfrm>
    </dsp:sp>
    <dsp:sp modelId="{9301040B-C7B8-46AB-BE79-17C1AF2769BE}">
      <dsp:nvSpPr>
        <dsp:cNvPr id="0" name=""/>
        <dsp:cNvSpPr/>
      </dsp:nvSpPr>
      <dsp:spPr>
        <a:xfrm>
          <a:off x="0" y="2914161"/>
          <a:ext cx="6439899" cy="1368900"/>
        </a:xfrm>
        <a:prstGeom prst="round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3</a:t>
          </a: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.Economic: Low salary causes nurses stress and leading them to look for alternative job opportunities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2980985"/>
        <a:ext cx="6306251" cy="12352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BAD63-2EFF-4E42-AB5B-3DA4E235ACD0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2642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BAD63-2EFF-4E42-AB5B-3DA4E235ACD0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62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22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05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788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77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785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993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236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83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17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CDAE252-2221-4394-817E-5B69A728AABF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7D18F13-F493-47E5-AF19-658145789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14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transition>
    <p:fade thruBlk="1"/>
  </p:transition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0.wp.com/www.business-to-you.com/wp-content/uploads/2016/12/PESTEL-analysis-updated.png" TargetMode="External"/><Relationship Id="rId2" Type="http://schemas.openxmlformats.org/officeDocument/2006/relationships/hyperlink" Target="https://www.nuffieldtrust.org.uk/files/2019-03/1553101044_heaj6918-workforce-briefing-190320-web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97C9F-8557-EAF6-8675-37B5A594A1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7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Understanding and solving the problem of Staff Shortage in Proper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36D5F-4508-055D-2BE9-E301FD3993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91695" y="1402080"/>
            <a:ext cx="5320696" cy="40538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Name: Tatiana Mocanu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Student Number: 2122525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Module: BMSW4004 Problem Solving and Decision Making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Lecturer: Chijioke Uba</a:t>
            </a:r>
          </a:p>
        </p:txBody>
      </p:sp>
    </p:spTree>
    <p:extLst>
      <p:ext uri="{BB962C8B-B14F-4D97-AF65-F5344CB8AC3E}">
        <p14:creationId xmlns:p14="http://schemas.microsoft.com/office/powerpoint/2010/main" val="6121121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ECA35-E52C-442B-6A96-9E10B32C4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/>
              <a:t>The nature of Staff Shortage on Proper Care and its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E11A8-27CE-5392-3E85-4172CB127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u="sng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shortage is UK wide problem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Affecting the NHS and Care Homes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to reduced quality of healthcare delivery/services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  <a:cs typeface="Aldhabi" panose="01000000000000000000" pitchFamily="2" charset="-78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73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5D5E3-F69E-A3A7-2CB5-D89A3B878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The impact of Staff Shortage on Proper Care and its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D86DC-1B18-5E65-4D60-F5AC1407E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u="sng" dirty="0">
              <a:solidFill>
                <a:srgbClr val="404040"/>
              </a:solidFill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Waiting list are increasing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Deterioration in care quality, potentially undermining the future sustainability of service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Affecting the mental health of staff, increasing stress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to less people wanting to join care homes as nurses or carers</a:t>
            </a:r>
          </a:p>
        </p:txBody>
      </p:sp>
    </p:spTree>
    <p:extLst>
      <p:ext uri="{BB962C8B-B14F-4D97-AF65-F5344CB8AC3E}">
        <p14:creationId xmlns:p14="http://schemas.microsoft.com/office/powerpoint/2010/main" val="1358079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FB90B-59B0-4C1C-A749-F2668C771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Understanding the causes of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6DE3D-3E89-BA0B-6FCC-5A89189B3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solve a problem, the main causes must be identified and addressed (Adair, 2007)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causes of staff shortage at Proper, a PESTLE analysis and Fishbone diagram have been used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116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7F7450-BD86-DB33-AEE6-32AE2DB75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148785"/>
              </p:ext>
            </p:extLst>
          </p:nvPr>
        </p:nvGraphicFramePr>
        <p:xfrm>
          <a:off x="5534010" y="2043841"/>
          <a:ext cx="6439899" cy="430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D2DE33F-AE46-F394-ECEC-74DD31E9BE2F}"/>
              </a:ext>
            </a:extLst>
          </p:cNvPr>
          <p:cNvSpPr txBox="1"/>
          <p:nvPr/>
        </p:nvSpPr>
        <p:spPr>
          <a:xfrm flipH="1">
            <a:off x="838200" y="454388"/>
            <a:ext cx="105155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PESTEL analysis of the macro-environmental factors contributing to Staff Shortage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D3089321-3621-09EF-3DD7-DB66BBF658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93683" y="2043841"/>
            <a:ext cx="6227693" cy="369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545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A859A-CA6B-D263-041B-95DFBC534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analysis of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18972-AD0A-7981-42B2-DFC73503E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Fishbone diagram was also use to identify other causes not covered in PESTLE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Fishbone diagram is an analysis tool that provides a systematic way of looking at effects and the causes that create or contribute to those effects.</a:t>
            </a:r>
          </a:p>
        </p:txBody>
      </p:sp>
    </p:spTree>
    <p:extLst>
      <p:ext uri="{BB962C8B-B14F-4D97-AF65-F5344CB8AC3E}">
        <p14:creationId xmlns:p14="http://schemas.microsoft.com/office/powerpoint/2010/main" val="544425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800D-BDFD-1EFD-3F32-C81D71965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221" y="263213"/>
            <a:ext cx="10637804" cy="835648"/>
          </a:xfrm>
        </p:spPr>
        <p:txBody>
          <a:bodyPr/>
          <a:lstStyle/>
          <a:p>
            <a:pPr algn="ctr"/>
            <a:r>
              <a:rPr lang="en-GB" dirty="0"/>
              <a:t>Fishbone diagram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2BE3521-4D75-2BF0-6AEC-ED965319E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221" y="1352551"/>
            <a:ext cx="10637803" cy="524223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2CE341F-691E-CF2E-B083-B4591574912F}"/>
              </a:ext>
            </a:extLst>
          </p:cNvPr>
          <p:cNvSpPr/>
          <p:nvPr/>
        </p:nvSpPr>
        <p:spPr>
          <a:xfrm>
            <a:off x="4572000" y="4377447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41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4A4AC-EBC8-CF95-065B-6713487DD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Solutions for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19900-FF29-7CA6-4C12-ED27A7D80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the NHS a better place to work and build a career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and training of new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Raise the pay and rewards</a:t>
            </a:r>
          </a:p>
        </p:txBody>
      </p:sp>
    </p:spTree>
    <p:extLst>
      <p:ext uri="{BB962C8B-B14F-4D97-AF65-F5344CB8AC3E}">
        <p14:creationId xmlns:p14="http://schemas.microsoft.com/office/powerpoint/2010/main" val="2346318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1EB97-3A52-C8C0-0E7D-984A5153F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Grid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313DB-8773-0391-548D-5227A9DCE1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Grid analysis is a useful technique to use for making a decision.</a:t>
            </a:r>
          </a:p>
          <a:p>
            <a:pPr marL="0" indent="0">
              <a:buNone/>
            </a:pPr>
            <a:r>
              <a:rPr lang="en-GB" dirty="0"/>
              <a:t>        </a:t>
            </a:r>
          </a:p>
          <a:p>
            <a:pPr marL="0" indent="0">
              <a:buNone/>
            </a:pP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 </a:t>
            </a:r>
            <a:r>
              <a:rPr lang="en-GB" b="1" dirty="0"/>
              <a:t>Our options are:                          Criteria that we want to consider are: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3B0915-C1DD-EF41-8143-641D23F3FED6}"/>
              </a:ext>
            </a:extLst>
          </p:cNvPr>
          <p:cNvSpPr txBox="1"/>
          <p:nvPr/>
        </p:nvSpPr>
        <p:spPr>
          <a:xfrm>
            <a:off x="1285875" y="4189035"/>
            <a:ext cx="46767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1.Making the NHS a better place to work and build a career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2.Education and training of new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3.Raise the pay and rewards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E59534-41ED-BBEB-6A27-0F1056FEFBBA}"/>
              </a:ext>
            </a:extLst>
          </p:cNvPr>
          <p:cNvSpPr txBox="1"/>
          <p:nvPr/>
        </p:nvSpPr>
        <p:spPr>
          <a:xfrm>
            <a:off x="6362700" y="4262699"/>
            <a:ext cx="3933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Cost of implementation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Implementation time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Complexity of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3357745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3B91F81-A854-FDF4-721B-C5408E90F1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951553"/>
              </p:ext>
            </p:extLst>
          </p:nvPr>
        </p:nvGraphicFramePr>
        <p:xfrm>
          <a:off x="914400" y="1012233"/>
          <a:ext cx="10539944" cy="4833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6297">
                  <a:extLst>
                    <a:ext uri="{9D8B030D-6E8A-4147-A177-3AD203B41FA5}">
                      <a16:colId xmlns:a16="http://schemas.microsoft.com/office/drawing/2014/main" val="2374724343"/>
                    </a:ext>
                  </a:extLst>
                </a:gridCol>
                <a:gridCol w="2256893">
                  <a:extLst>
                    <a:ext uri="{9D8B030D-6E8A-4147-A177-3AD203B41FA5}">
                      <a16:colId xmlns:a16="http://schemas.microsoft.com/office/drawing/2014/main" val="4035856862"/>
                    </a:ext>
                  </a:extLst>
                </a:gridCol>
                <a:gridCol w="2256893">
                  <a:extLst>
                    <a:ext uri="{9D8B030D-6E8A-4147-A177-3AD203B41FA5}">
                      <a16:colId xmlns:a16="http://schemas.microsoft.com/office/drawing/2014/main" val="2373495971"/>
                    </a:ext>
                  </a:extLst>
                </a:gridCol>
                <a:gridCol w="2256893">
                  <a:extLst>
                    <a:ext uri="{9D8B030D-6E8A-4147-A177-3AD203B41FA5}">
                      <a16:colId xmlns:a16="http://schemas.microsoft.com/office/drawing/2014/main" val="1705547824"/>
                    </a:ext>
                  </a:extLst>
                </a:gridCol>
                <a:gridCol w="1022968">
                  <a:extLst>
                    <a:ext uri="{9D8B030D-6E8A-4147-A177-3AD203B41FA5}">
                      <a16:colId xmlns:a16="http://schemas.microsoft.com/office/drawing/2014/main" val="107457497"/>
                    </a:ext>
                  </a:extLst>
                </a:gridCol>
              </a:tblGrid>
              <a:tr h="81291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Factors: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implementation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 time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Complexity of implementation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b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3339094"/>
                  </a:ext>
                </a:extLst>
              </a:tr>
              <a:tr h="483354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Weights: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201997"/>
                  </a:ext>
                </a:extLst>
              </a:tr>
              <a:tr h="11790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A. Making the NHS a better place to work and build a career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2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0453761"/>
                  </a:ext>
                </a:extLst>
              </a:tr>
              <a:tr h="11790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B. Education and training of new staff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014515"/>
                  </a:ext>
                </a:extLst>
              </a:tr>
              <a:tr h="11790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C. Raise the pay and rewards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                </a:t>
                      </a:r>
                      <a:r>
                        <a:rPr lang="en-GB" sz="27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 marL="88954" marR="88954" marT="44477" marB="44477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76017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8860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4AFC0-AF4C-CE35-AB73-BDDD5B960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C08ED-5BF0-6C68-532D-4F63EEEEE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Workplace environment plays a vital role in motivating employees to perform their assigned work.  This is influenced by: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and appreciation of staff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feedback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fairly treatment and opportunity to develop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system between the employees and the management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competent supervision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a work environment in which employees are productive is essential to increase profits of the organization and decrease the potential turnover.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607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C372-B4E5-81BF-E517-89DC2A97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30A95-FE19-6522-4AC3-F8A846550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https://www.nuffieldtrust.org.uk/files/2019-03/1553101044_heaj6918-workforce-briefing-190320-web.pdf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Nyashanu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Pfende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Ekpenyong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M.S., 2022. Triggers of mental health problems among frontline healthcare workers during the COVID‐19 pandemic in private care homes and domiciliary care agencies: Lived experiences of care workers in the Midlands region, UK.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&amp; social care in the community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pp.e370-e376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Williams, S., Michie, S. and Pattani, S., 1998.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Improving the health of the NHS workforce: Report of the partnership on the health of the NHS workforce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Nuffield Trust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Adair, J.E., 2007.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Decision making &amp; problem solving strategies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(Vol. 121). Kogan Page Publishers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https://i0.wp.com/www.business-to-you.com/wp-content/uploads/2016/12/PESTEL-analysis-updated.png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Chandrasekar, K., 2011. Workplace environment and its impact on organisational performance in public sector organisations.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enterprise computing and business systems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pp.1-19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057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30221</TotalTime>
  <Words>704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Aldhabi</vt:lpstr>
      <vt:lpstr>Arial</vt:lpstr>
      <vt:lpstr>Gill Sans MT</vt:lpstr>
      <vt:lpstr>Wingdings</vt:lpstr>
      <vt:lpstr>Parcel</vt:lpstr>
      <vt:lpstr>Understanding and solving the problem of Staff Shortage in Proper Care</vt:lpstr>
      <vt:lpstr>The nature of Staff Shortage on Proper Care and its employees</vt:lpstr>
      <vt:lpstr>The impact of Staff Shortage on Proper Care and its employees</vt:lpstr>
      <vt:lpstr>Understanding the causes of staff shortage</vt:lpstr>
      <vt:lpstr>PowerPoint Presentation</vt:lpstr>
      <vt:lpstr>Cause and effect analysis of Staff Shortage</vt:lpstr>
      <vt:lpstr>Fishbone diagram</vt:lpstr>
      <vt:lpstr>Possible Solutions for staff shortage</vt:lpstr>
      <vt:lpstr>Grid analysis 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solving the problem of Staff Shortage in Proper Care</dc:title>
  <dc:creator>Tatiana Mocanu</dc:creator>
  <cp:lastModifiedBy>Tatiana Mocanu</cp:lastModifiedBy>
  <cp:revision>1</cp:revision>
  <dcterms:created xsi:type="dcterms:W3CDTF">2022-06-26T12:51:35Z</dcterms:created>
  <dcterms:modified xsi:type="dcterms:W3CDTF">2022-07-17T12:32:48Z</dcterms:modified>
</cp:coreProperties>
</file>