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7" r:id="rId3"/>
    <p:sldId id="258" r:id="rId4"/>
    <p:sldId id="259" r:id="rId5"/>
    <p:sldId id="281" r:id="rId6"/>
    <p:sldId id="285" r:id="rId7"/>
    <p:sldId id="260" r:id="rId8"/>
    <p:sldId id="261" r:id="rId9"/>
    <p:sldId id="262" r:id="rId10"/>
    <p:sldId id="263" r:id="rId11"/>
    <p:sldId id="264" r:id="rId12"/>
    <p:sldId id="279" r:id="rId13"/>
    <p:sldId id="288" r:id="rId14"/>
    <p:sldId id="277" r:id="rId15"/>
    <p:sldId id="276" r:id="rId16"/>
    <p:sldId id="280" r:id="rId17"/>
    <p:sldId id="265" r:id="rId18"/>
    <p:sldId id="289" r:id="rId19"/>
    <p:sldId id="268" r:id="rId20"/>
    <p:sldId id="286" r:id="rId21"/>
    <p:sldId id="269" r:id="rId22"/>
    <p:sldId id="270" r:id="rId23"/>
    <p:sldId id="290" r:id="rId24"/>
    <p:sldId id="272" r:id="rId25"/>
    <p:sldId id="291" r:id="rId26"/>
    <p:sldId id="292" r:id="rId27"/>
    <p:sldId id="274" r:id="rId28"/>
    <p:sldId id="275" r:id="rId29"/>
    <p:sldId id="278" r:id="rId30"/>
    <p:sldId id="282" r:id="rId31"/>
    <p:sldId id="283" r:id="rId32"/>
    <p:sldId id="284" r:id="rId33"/>
    <p:sldId id="26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101" autoAdjust="0"/>
  </p:normalViewPr>
  <p:slideViewPr>
    <p:cSldViewPr snapToGrid="0">
      <p:cViewPr varScale="1">
        <p:scale>
          <a:sx n="79" d="100"/>
          <a:sy n="79" d="100"/>
        </p:scale>
        <p:origin x="8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7629427-6550-4061-A1C5-67C76E158933}">
      <dgm:prSet/>
      <dgm:spPr/>
      <dgm:t>
        <a:bodyPr/>
        <a:lstStyle/>
        <a:p>
          <a:r>
            <a:rPr lang="en-GB"/>
            <a:t>Fraud is when trickery is used to gain a dishonest advantage, which is often financial, over another person. </a:t>
          </a:r>
          <a:endParaRPr lang="en-US"/>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dgm:spPr/>
      <dgm:t>
        <a:bodyPr/>
        <a:lstStyle/>
        <a:p>
          <a:r>
            <a:rPr lang="en-GB"/>
            <a:t>National Crime Agency (2024) describes Fraud as the most commonly experienced crime in the UK, affecting UK society economically and socially. </a:t>
          </a:r>
          <a:endParaRPr lang="en-US"/>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dgm:spPr/>
      <dgm:t>
        <a:bodyPr/>
        <a:lstStyle/>
        <a:p>
          <a:r>
            <a:rPr lang="en-GB" b="0" i="0"/>
            <a:t>Fraud is largely underreported and the CSEW (Crime Survey of England and Wales) estimates only 13% of cases being reported to Action Fraud or the police by victims</a:t>
          </a:r>
          <a:endParaRPr lang="en-US"/>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3F588796-DABC-4ED2-8FC4-CC951045C573}" type="pres">
      <dgm:prSet presAssocID="{C1D40EC7-C32D-4740-865F-6C3A292164BB}" presName="hierChild1" presStyleCnt="0">
        <dgm:presLayoutVars>
          <dgm:chPref val="1"/>
          <dgm:dir/>
          <dgm:animOne val="branch"/>
          <dgm:animLvl val="lvl"/>
          <dgm:resizeHandles/>
        </dgm:presLayoutVars>
      </dgm:prSet>
      <dgm:spPr/>
    </dgm:pt>
    <dgm:pt modelId="{3E6D95AE-732E-4289-9593-2315F1C3A81F}" type="pres">
      <dgm:prSet presAssocID="{37629427-6550-4061-A1C5-67C76E158933}" presName="hierRoot1" presStyleCnt="0"/>
      <dgm:spPr/>
    </dgm:pt>
    <dgm:pt modelId="{5D1100EE-72BD-40A5-AB46-46457986A44C}" type="pres">
      <dgm:prSet presAssocID="{37629427-6550-4061-A1C5-67C76E158933}" presName="composite" presStyleCnt="0"/>
      <dgm:spPr/>
    </dgm:pt>
    <dgm:pt modelId="{E32E6A72-EBEE-427A-A716-6DF14EBDE212}" type="pres">
      <dgm:prSet presAssocID="{37629427-6550-4061-A1C5-67C76E158933}" presName="background" presStyleLbl="node0" presStyleIdx="0" presStyleCnt="3"/>
      <dgm:spPr/>
    </dgm:pt>
    <dgm:pt modelId="{A7234CEA-9429-4B05-8843-25F5C53A96D8}" type="pres">
      <dgm:prSet presAssocID="{37629427-6550-4061-A1C5-67C76E158933}" presName="text" presStyleLbl="fgAcc0" presStyleIdx="0" presStyleCnt="3">
        <dgm:presLayoutVars>
          <dgm:chPref val="3"/>
        </dgm:presLayoutVars>
      </dgm:prSet>
      <dgm:spPr/>
    </dgm:pt>
    <dgm:pt modelId="{BCB125E0-5421-42BF-9963-B1A8FEAC63B1}" type="pres">
      <dgm:prSet presAssocID="{37629427-6550-4061-A1C5-67C76E158933}" presName="hierChild2" presStyleCnt="0"/>
      <dgm:spPr/>
    </dgm:pt>
    <dgm:pt modelId="{DC1553AB-135D-4AED-B823-EE399B95885D}" type="pres">
      <dgm:prSet presAssocID="{9EB0206F-2A9A-43EE-B87F-FC4240B90934}" presName="hierRoot1" presStyleCnt="0"/>
      <dgm:spPr/>
    </dgm:pt>
    <dgm:pt modelId="{8A479A8A-7BB2-4914-BD96-9E5236908FC2}" type="pres">
      <dgm:prSet presAssocID="{9EB0206F-2A9A-43EE-B87F-FC4240B90934}" presName="composite" presStyleCnt="0"/>
      <dgm:spPr/>
    </dgm:pt>
    <dgm:pt modelId="{46B8D036-4DA2-4180-80D3-F541EE779E32}" type="pres">
      <dgm:prSet presAssocID="{9EB0206F-2A9A-43EE-B87F-FC4240B90934}" presName="background" presStyleLbl="node0" presStyleIdx="1" presStyleCnt="3"/>
      <dgm:spPr/>
    </dgm:pt>
    <dgm:pt modelId="{ED2CBB59-0AC2-4151-97D5-B144AF8C1C47}" type="pres">
      <dgm:prSet presAssocID="{9EB0206F-2A9A-43EE-B87F-FC4240B90934}" presName="text" presStyleLbl="fgAcc0" presStyleIdx="1" presStyleCnt="3">
        <dgm:presLayoutVars>
          <dgm:chPref val="3"/>
        </dgm:presLayoutVars>
      </dgm:prSet>
      <dgm:spPr/>
    </dgm:pt>
    <dgm:pt modelId="{FFC0E6F8-9038-477C-A4C8-EBDBB9534AC9}" type="pres">
      <dgm:prSet presAssocID="{9EB0206F-2A9A-43EE-B87F-FC4240B90934}" presName="hierChild2" presStyleCnt="0"/>
      <dgm:spPr/>
    </dgm:pt>
    <dgm:pt modelId="{03A99AF7-2D49-4F50-A68D-ADF32D63B5FB}" type="pres">
      <dgm:prSet presAssocID="{27BD9BC8-2A26-4B81-90F6-132FB59A5ED0}" presName="hierRoot1" presStyleCnt="0"/>
      <dgm:spPr/>
    </dgm:pt>
    <dgm:pt modelId="{55391BDC-67DE-4B20-9A2A-05B46BF1DB44}" type="pres">
      <dgm:prSet presAssocID="{27BD9BC8-2A26-4B81-90F6-132FB59A5ED0}" presName="composite" presStyleCnt="0"/>
      <dgm:spPr/>
    </dgm:pt>
    <dgm:pt modelId="{8B7EF127-6817-4680-B8AC-3A5B70ABBE80}" type="pres">
      <dgm:prSet presAssocID="{27BD9BC8-2A26-4B81-90F6-132FB59A5ED0}" presName="background" presStyleLbl="node0" presStyleIdx="2" presStyleCnt="3"/>
      <dgm:spPr/>
    </dgm:pt>
    <dgm:pt modelId="{BDAEC732-EF70-4120-8F1C-982FDEB33EBB}" type="pres">
      <dgm:prSet presAssocID="{27BD9BC8-2A26-4B81-90F6-132FB59A5ED0}" presName="text" presStyleLbl="fgAcc0" presStyleIdx="2" presStyleCnt="3">
        <dgm:presLayoutVars>
          <dgm:chPref val="3"/>
        </dgm:presLayoutVars>
      </dgm:prSet>
      <dgm:spPr/>
    </dgm:pt>
    <dgm:pt modelId="{EAA02871-186E-4C04-8E4F-152C6E7BA8EB}" type="pres">
      <dgm:prSet presAssocID="{27BD9BC8-2A26-4B81-90F6-132FB59A5ED0}" presName="hierChild2" presStyleCnt="0"/>
      <dgm:spPr/>
    </dgm:pt>
  </dgm:ptLst>
  <dgm:cxnLst>
    <dgm:cxn modelId="{785A9B07-E529-4F35-B1B8-72DAAE9FACA8}" type="presOf" srcId="{27BD9BC8-2A26-4B81-90F6-132FB59A5ED0}" destId="{BDAEC732-EF70-4120-8F1C-982FDEB33EBB}" srcOrd="0" destOrd="0" presId="urn:microsoft.com/office/officeart/2005/8/layout/hierarchy1"/>
    <dgm:cxn modelId="{382CBF2D-2E2E-49EC-B3FF-BBB4727AB159}" type="presOf" srcId="{C1D40EC7-C32D-4740-865F-6C3A292164BB}" destId="{3F588796-DABC-4ED2-8FC4-CC951045C573}" srcOrd="0" destOrd="0" presId="urn:microsoft.com/office/officeart/2005/8/layout/hierarchy1"/>
    <dgm:cxn modelId="{3FA1528A-91B3-441E-9779-5EC032747FBB}" type="presOf" srcId="{37629427-6550-4061-A1C5-67C76E158933}" destId="{A7234CEA-9429-4B05-8843-25F5C53A96D8}" srcOrd="0" destOrd="0" presId="urn:microsoft.com/office/officeart/2005/8/layout/hierarchy1"/>
    <dgm:cxn modelId="{C36EB0D1-B824-4463-8172-324D2A1E1087}" type="presOf" srcId="{9EB0206F-2A9A-43EE-B87F-FC4240B90934}" destId="{ED2CBB59-0AC2-4151-97D5-B144AF8C1C47}" srcOrd="0" destOrd="0" presId="urn:microsoft.com/office/officeart/2005/8/layout/hierarchy1"/>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85E7A3EE-8501-432F-9540-BA625A811929}" srcId="{C1D40EC7-C32D-4740-865F-6C3A292164BB}" destId="{9EB0206F-2A9A-43EE-B87F-FC4240B90934}" srcOrd="1" destOrd="0" parTransId="{ECDD3E2C-00A8-4D79-86BE-F2D910362F2E}" sibTransId="{654258E2-AA6D-46F1-B667-A1D7A2FED76F}"/>
    <dgm:cxn modelId="{38F6D9AD-6FF5-47F8-A860-25EE51D4A2E4}" type="presParOf" srcId="{3F588796-DABC-4ED2-8FC4-CC951045C573}" destId="{3E6D95AE-732E-4289-9593-2315F1C3A81F}" srcOrd="0" destOrd="0" presId="urn:microsoft.com/office/officeart/2005/8/layout/hierarchy1"/>
    <dgm:cxn modelId="{90E7BEA3-5046-46AA-BE08-C9D18DE6E4BB}" type="presParOf" srcId="{3E6D95AE-732E-4289-9593-2315F1C3A81F}" destId="{5D1100EE-72BD-40A5-AB46-46457986A44C}" srcOrd="0" destOrd="0" presId="urn:microsoft.com/office/officeart/2005/8/layout/hierarchy1"/>
    <dgm:cxn modelId="{791A922A-768D-4816-874E-97A1B234DD36}" type="presParOf" srcId="{5D1100EE-72BD-40A5-AB46-46457986A44C}" destId="{E32E6A72-EBEE-427A-A716-6DF14EBDE212}" srcOrd="0" destOrd="0" presId="urn:microsoft.com/office/officeart/2005/8/layout/hierarchy1"/>
    <dgm:cxn modelId="{9F840DD2-41A9-4181-9DB7-F367B25A57D6}" type="presParOf" srcId="{5D1100EE-72BD-40A5-AB46-46457986A44C}" destId="{A7234CEA-9429-4B05-8843-25F5C53A96D8}" srcOrd="1" destOrd="0" presId="urn:microsoft.com/office/officeart/2005/8/layout/hierarchy1"/>
    <dgm:cxn modelId="{6C5C0CDA-C119-49F0-AD1E-BF88FD198F5F}" type="presParOf" srcId="{3E6D95AE-732E-4289-9593-2315F1C3A81F}" destId="{BCB125E0-5421-42BF-9963-B1A8FEAC63B1}" srcOrd="1" destOrd="0" presId="urn:microsoft.com/office/officeart/2005/8/layout/hierarchy1"/>
    <dgm:cxn modelId="{ED92F878-4B9A-475D-AC40-A12D37C86BE2}" type="presParOf" srcId="{3F588796-DABC-4ED2-8FC4-CC951045C573}" destId="{DC1553AB-135D-4AED-B823-EE399B95885D}" srcOrd="1" destOrd="0" presId="urn:microsoft.com/office/officeart/2005/8/layout/hierarchy1"/>
    <dgm:cxn modelId="{7AB7BEB3-EE81-4174-9428-AA60CC031F2C}" type="presParOf" srcId="{DC1553AB-135D-4AED-B823-EE399B95885D}" destId="{8A479A8A-7BB2-4914-BD96-9E5236908FC2}" srcOrd="0" destOrd="0" presId="urn:microsoft.com/office/officeart/2005/8/layout/hierarchy1"/>
    <dgm:cxn modelId="{698DEB19-1915-4D02-977F-14DA6B155DCC}" type="presParOf" srcId="{8A479A8A-7BB2-4914-BD96-9E5236908FC2}" destId="{46B8D036-4DA2-4180-80D3-F541EE779E32}" srcOrd="0" destOrd="0" presId="urn:microsoft.com/office/officeart/2005/8/layout/hierarchy1"/>
    <dgm:cxn modelId="{44927720-87D7-4916-8103-2A8596450BEF}" type="presParOf" srcId="{8A479A8A-7BB2-4914-BD96-9E5236908FC2}" destId="{ED2CBB59-0AC2-4151-97D5-B144AF8C1C47}" srcOrd="1" destOrd="0" presId="urn:microsoft.com/office/officeart/2005/8/layout/hierarchy1"/>
    <dgm:cxn modelId="{FE167CD3-DBCE-4856-BCD4-7AF0ECC3177E}" type="presParOf" srcId="{DC1553AB-135D-4AED-B823-EE399B95885D}" destId="{FFC0E6F8-9038-477C-A4C8-EBDBB9534AC9}" srcOrd="1" destOrd="0" presId="urn:microsoft.com/office/officeart/2005/8/layout/hierarchy1"/>
    <dgm:cxn modelId="{93AAB156-6FB5-47C6-BF19-ED23C119C9E8}" type="presParOf" srcId="{3F588796-DABC-4ED2-8FC4-CC951045C573}" destId="{03A99AF7-2D49-4F50-A68D-ADF32D63B5FB}" srcOrd="2" destOrd="0" presId="urn:microsoft.com/office/officeart/2005/8/layout/hierarchy1"/>
    <dgm:cxn modelId="{739DE4F5-6E51-41E8-923F-5F01FFAB8C6F}" type="presParOf" srcId="{03A99AF7-2D49-4F50-A68D-ADF32D63B5FB}" destId="{55391BDC-67DE-4B20-9A2A-05B46BF1DB44}" srcOrd="0" destOrd="0" presId="urn:microsoft.com/office/officeart/2005/8/layout/hierarchy1"/>
    <dgm:cxn modelId="{6A271ECF-50AC-4CE2-9075-F3F8F5D9624D}" type="presParOf" srcId="{55391BDC-67DE-4B20-9A2A-05B46BF1DB44}" destId="{8B7EF127-6817-4680-B8AC-3A5B70ABBE80}" srcOrd="0" destOrd="0" presId="urn:microsoft.com/office/officeart/2005/8/layout/hierarchy1"/>
    <dgm:cxn modelId="{590505E5-E55B-4759-BC4E-CEDF379484B3}" type="presParOf" srcId="{55391BDC-67DE-4B20-9A2A-05B46BF1DB44}" destId="{BDAEC732-EF70-4120-8F1C-982FDEB33EBB}" srcOrd="1" destOrd="0" presId="urn:microsoft.com/office/officeart/2005/8/layout/hierarchy1"/>
    <dgm:cxn modelId="{BD718A83-920E-46EE-84FB-7E6E4F7D3C58}" type="presParOf" srcId="{03A99AF7-2D49-4F50-A68D-ADF32D63B5FB}" destId="{EAA02871-186E-4C04-8E4F-152C6E7BA8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66BBD-7A90-4781-BB63-0BB351C25A5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DFCAE1A-495D-4D84-8B5D-2849BD43517A}">
      <dgm:prSet/>
      <dgm:spPr/>
      <dgm:t>
        <a:bodyPr/>
        <a:lstStyle/>
        <a:p>
          <a:r>
            <a:rPr lang="en-GB" b="0" i="0" dirty="0"/>
            <a:t>Fraud offences increased by 31% (to 4.2 M offences) compared with the year ending March 2024. 3.2 M offences were bank/Credit Card a 30% increase and 23% increase in retail/consumer fraud. </a:t>
          </a:r>
          <a:endParaRPr lang="en-US" dirty="0"/>
        </a:p>
      </dgm:t>
    </dgm:pt>
    <dgm:pt modelId="{D77869A0-905B-4007-AF6C-27D1CF683DF9}" type="parTrans" cxnId="{1746983D-37F1-4E7D-8072-A22F485CCEB0}">
      <dgm:prSet/>
      <dgm:spPr/>
      <dgm:t>
        <a:bodyPr/>
        <a:lstStyle/>
        <a:p>
          <a:endParaRPr lang="en-US"/>
        </a:p>
      </dgm:t>
    </dgm:pt>
    <dgm:pt modelId="{F86223F8-70A2-4D3D-905F-B9313DC9CC48}" type="sibTrans" cxnId="{1746983D-37F1-4E7D-8072-A22F485CCEB0}">
      <dgm:prSet/>
      <dgm:spPr/>
      <dgm:t>
        <a:bodyPr/>
        <a:lstStyle/>
        <a:p>
          <a:endParaRPr lang="en-US"/>
        </a:p>
      </dgm:t>
    </dgm:pt>
    <dgm:pt modelId="{C616F5A5-13D3-4EA9-B4F1-D2E4675B435C}">
      <dgm:prSet/>
      <dgm:spPr/>
      <dgm:t>
        <a:bodyPr/>
        <a:lstStyle/>
        <a:p>
          <a:r>
            <a:rPr lang="en-GB" b="0" i="0" dirty="0">
              <a:solidFill>
                <a:srgbClr val="323132"/>
              </a:solidFill>
              <a:effectLst/>
              <a:latin typeface="Open Sans" pitchFamily="2" charset="0"/>
            </a:rPr>
            <a:t>692,000 incidents of computer misuse in year ending (YE) March 2025. </a:t>
          </a:r>
        </a:p>
        <a:p>
          <a:r>
            <a:rPr lang="en-GB" b="0" i="0" dirty="0">
              <a:solidFill>
                <a:srgbClr val="323132"/>
              </a:solidFill>
              <a:effectLst/>
              <a:latin typeface="Open Sans" pitchFamily="2" charset="0"/>
            </a:rPr>
            <a:t>This was a 32% decrease compared with the previous year's survey</a:t>
          </a:r>
          <a:r>
            <a:rPr lang="en-GB" b="0" i="0" dirty="0"/>
            <a:t>.</a:t>
          </a:r>
          <a:endParaRPr lang="en-US" dirty="0"/>
        </a:p>
      </dgm:t>
    </dgm:pt>
    <dgm:pt modelId="{213DEC44-D927-4A6F-B5D5-BA2BE103BCA4}" type="parTrans" cxnId="{C033D9C0-FE2E-4660-8A41-F5681A6A05E2}">
      <dgm:prSet/>
      <dgm:spPr/>
      <dgm:t>
        <a:bodyPr/>
        <a:lstStyle/>
        <a:p>
          <a:endParaRPr lang="en-US"/>
        </a:p>
      </dgm:t>
    </dgm:pt>
    <dgm:pt modelId="{96FA7208-8B43-4645-8CCE-711C8A6A35D3}" type="sibTrans" cxnId="{C033D9C0-FE2E-4660-8A41-F5681A6A05E2}">
      <dgm:prSet/>
      <dgm:spPr/>
      <dgm:t>
        <a:bodyPr/>
        <a:lstStyle/>
        <a:p>
          <a:endParaRPr lang="en-US"/>
        </a:p>
      </dgm:t>
    </dgm:pt>
    <dgm:pt modelId="{34751165-2117-4E16-81B3-50C2A5D4833C}">
      <dgm:prSet/>
      <dgm:spPr/>
      <dgm:t>
        <a:bodyPr/>
        <a:lstStyle/>
        <a:p>
          <a:r>
            <a:rPr lang="en-GB" b="0" i="0" dirty="0"/>
            <a:t>Computer misuse increased by </a:t>
          </a:r>
          <a:r>
            <a:rPr lang="en-GB" b="0" i="0" dirty="0">
              <a:solidFill>
                <a:srgbClr val="323132"/>
              </a:solidFill>
              <a:effectLst/>
              <a:latin typeface="Open Sans" pitchFamily="2" charset="0"/>
            </a:rPr>
            <a:t>36% increase in offences referred by Action Fraud for YE March 2025 (to 55,576 offences) compared with YE March 2024 (40,832 offences).</a:t>
          </a:r>
          <a:endParaRPr lang="en-US" dirty="0"/>
        </a:p>
      </dgm:t>
    </dgm:pt>
    <dgm:pt modelId="{59DA5C85-C322-448C-A48D-7D027D0661C9}" type="parTrans" cxnId="{67FEF3F6-9410-4F27-9EF8-EFD451E4ED18}">
      <dgm:prSet/>
      <dgm:spPr/>
      <dgm:t>
        <a:bodyPr/>
        <a:lstStyle/>
        <a:p>
          <a:endParaRPr lang="en-US"/>
        </a:p>
      </dgm:t>
    </dgm:pt>
    <dgm:pt modelId="{AFAFEDC0-BFFE-43D6-888B-AA2846D001D8}" type="sibTrans" cxnId="{67FEF3F6-9410-4F27-9EF8-EFD451E4ED18}">
      <dgm:prSet/>
      <dgm:spPr/>
      <dgm:t>
        <a:bodyPr/>
        <a:lstStyle/>
        <a:p>
          <a:endParaRPr lang="en-US"/>
        </a:p>
      </dgm:t>
    </dgm:pt>
    <dgm:pt modelId="{4D8500B8-BD1B-4E46-AA9E-CCF889779198}" type="pres">
      <dgm:prSet presAssocID="{BE566BBD-7A90-4781-BB63-0BB351C25A56}" presName="hierChild1" presStyleCnt="0">
        <dgm:presLayoutVars>
          <dgm:chPref val="1"/>
          <dgm:dir/>
          <dgm:animOne val="branch"/>
          <dgm:animLvl val="lvl"/>
          <dgm:resizeHandles/>
        </dgm:presLayoutVars>
      </dgm:prSet>
      <dgm:spPr/>
    </dgm:pt>
    <dgm:pt modelId="{7AB7BDB5-D6C6-4DD0-9147-ACDE6C42A05E}" type="pres">
      <dgm:prSet presAssocID="{0DFCAE1A-495D-4D84-8B5D-2849BD43517A}" presName="hierRoot1" presStyleCnt="0"/>
      <dgm:spPr/>
    </dgm:pt>
    <dgm:pt modelId="{4B62A88A-3C16-4190-B40A-44ADE2C30272}" type="pres">
      <dgm:prSet presAssocID="{0DFCAE1A-495D-4D84-8B5D-2849BD43517A}" presName="composite" presStyleCnt="0"/>
      <dgm:spPr/>
    </dgm:pt>
    <dgm:pt modelId="{82F5DE26-BBE6-4F58-8A0E-44820C032A36}" type="pres">
      <dgm:prSet presAssocID="{0DFCAE1A-495D-4D84-8B5D-2849BD43517A}" presName="background" presStyleLbl="node0" presStyleIdx="0" presStyleCnt="3"/>
      <dgm:spPr/>
    </dgm:pt>
    <dgm:pt modelId="{40A67F20-D645-43AC-BA80-9CB25B4B7C44}" type="pres">
      <dgm:prSet presAssocID="{0DFCAE1A-495D-4D84-8B5D-2849BD43517A}" presName="text" presStyleLbl="fgAcc0" presStyleIdx="0" presStyleCnt="3">
        <dgm:presLayoutVars>
          <dgm:chPref val="3"/>
        </dgm:presLayoutVars>
      </dgm:prSet>
      <dgm:spPr/>
    </dgm:pt>
    <dgm:pt modelId="{F4C9CE66-DC38-4BB0-8BEE-E549834C62B1}" type="pres">
      <dgm:prSet presAssocID="{0DFCAE1A-495D-4D84-8B5D-2849BD43517A}" presName="hierChild2" presStyleCnt="0"/>
      <dgm:spPr/>
    </dgm:pt>
    <dgm:pt modelId="{CBA33D52-10B0-4024-AB8C-4773FCD1BAD2}" type="pres">
      <dgm:prSet presAssocID="{C616F5A5-13D3-4EA9-B4F1-D2E4675B435C}" presName="hierRoot1" presStyleCnt="0"/>
      <dgm:spPr/>
    </dgm:pt>
    <dgm:pt modelId="{D459B7B9-842C-4DC4-86D0-D773E00727DF}" type="pres">
      <dgm:prSet presAssocID="{C616F5A5-13D3-4EA9-B4F1-D2E4675B435C}" presName="composite" presStyleCnt="0"/>
      <dgm:spPr/>
    </dgm:pt>
    <dgm:pt modelId="{9CC031BA-44F1-45E4-8C1A-2251C581A3F6}" type="pres">
      <dgm:prSet presAssocID="{C616F5A5-13D3-4EA9-B4F1-D2E4675B435C}" presName="background" presStyleLbl="node0" presStyleIdx="1" presStyleCnt="3"/>
      <dgm:spPr/>
    </dgm:pt>
    <dgm:pt modelId="{4FC88B62-D251-4B2E-96C1-8759541917C7}" type="pres">
      <dgm:prSet presAssocID="{C616F5A5-13D3-4EA9-B4F1-D2E4675B435C}" presName="text" presStyleLbl="fgAcc0" presStyleIdx="1" presStyleCnt="3">
        <dgm:presLayoutVars>
          <dgm:chPref val="3"/>
        </dgm:presLayoutVars>
      </dgm:prSet>
      <dgm:spPr/>
    </dgm:pt>
    <dgm:pt modelId="{079BFA61-CE10-4808-8D72-39BDE765AE14}" type="pres">
      <dgm:prSet presAssocID="{C616F5A5-13D3-4EA9-B4F1-D2E4675B435C}" presName="hierChild2" presStyleCnt="0"/>
      <dgm:spPr/>
    </dgm:pt>
    <dgm:pt modelId="{479CF3D3-9E57-409A-B0B6-C03771CEE2BF}" type="pres">
      <dgm:prSet presAssocID="{34751165-2117-4E16-81B3-50C2A5D4833C}" presName="hierRoot1" presStyleCnt="0"/>
      <dgm:spPr/>
    </dgm:pt>
    <dgm:pt modelId="{9CE3C612-0807-4799-8D3D-F2203EABD108}" type="pres">
      <dgm:prSet presAssocID="{34751165-2117-4E16-81B3-50C2A5D4833C}" presName="composite" presStyleCnt="0"/>
      <dgm:spPr/>
    </dgm:pt>
    <dgm:pt modelId="{47EB9B6A-8269-4CE1-83B8-A3EE84309BB4}" type="pres">
      <dgm:prSet presAssocID="{34751165-2117-4E16-81B3-50C2A5D4833C}" presName="background" presStyleLbl="node0" presStyleIdx="2" presStyleCnt="3"/>
      <dgm:spPr/>
    </dgm:pt>
    <dgm:pt modelId="{DFB2EC0F-2CDA-4AB7-873C-3C86E0198E93}" type="pres">
      <dgm:prSet presAssocID="{34751165-2117-4E16-81B3-50C2A5D4833C}" presName="text" presStyleLbl="fgAcc0" presStyleIdx="2" presStyleCnt="3">
        <dgm:presLayoutVars>
          <dgm:chPref val="3"/>
        </dgm:presLayoutVars>
      </dgm:prSet>
      <dgm:spPr/>
    </dgm:pt>
    <dgm:pt modelId="{5C296A9D-01D0-4E75-A7D1-A5C8E78B6448}" type="pres">
      <dgm:prSet presAssocID="{34751165-2117-4E16-81B3-50C2A5D4833C}" presName="hierChild2" presStyleCnt="0"/>
      <dgm:spPr/>
    </dgm:pt>
  </dgm:ptLst>
  <dgm:cxnLst>
    <dgm:cxn modelId="{1E9AFB03-3461-48E2-8E2B-076E3C57C70B}" type="presOf" srcId="{BE566BBD-7A90-4781-BB63-0BB351C25A56}" destId="{4D8500B8-BD1B-4E46-AA9E-CCF889779198}" srcOrd="0" destOrd="0" presId="urn:microsoft.com/office/officeart/2005/8/layout/hierarchy1"/>
    <dgm:cxn modelId="{1746983D-37F1-4E7D-8072-A22F485CCEB0}" srcId="{BE566BBD-7A90-4781-BB63-0BB351C25A56}" destId="{0DFCAE1A-495D-4D84-8B5D-2849BD43517A}" srcOrd="0" destOrd="0" parTransId="{D77869A0-905B-4007-AF6C-27D1CF683DF9}" sibTransId="{F86223F8-70A2-4D3D-905F-B9313DC9CC48}"/>
    <dgm:cxn modelId="{18928871-4B6F-4DD0-84E5-8AFEE8219D22}" type="presOf" srcId="{0DFCAE1A-495D-4D84-8B5D-2849BD43517A}" destId="{40A67F20-D645-43AC-BA80-9CB25B4B7C44}" srcOrd="0" destOrd="0" presId="urn:microsoft.com/office/officeart/2005/8/layout/hierarchy1"/>
    <dgm:cxn modelId="{EE2D28A6-72E1-482D-B37B-A1C6A67D9EFF}" type="presOf" srcId="{C616F5A5-13D3-4EA9-B4F1-D2E4675B435C}" destId="{4FC88B62-D251-4B2E-96C1-8759541917C7}" srcOrd="0" destOrd="0" presId="urn:microsoft.com/office/officeart/2005/8/layout/hierarchy1"/>
    <dgm:cxn modelId="{A56719BD-4750-46B9-9898-8DB71A7C61C4}" type="presOf" srcId="{34751165-2117-4E16-81B3-50C2A5D4833C}" destId="{DFB2EC0F-2CDA-4AB7-873C-3C86E0198E93}" srcOrd="0" destOrd="0" presId="urn:microsoft.com/office/officeart/2005/8/layout/hierarchy1"/>
    <dgm:cxn modelId="{C033D9C0-FE2E-4660-8A41-F5681A6A05E2}" srcId="{BE566BBD-7A90-4781-BB63-0BB351C25A56}" destId="{C616F5A5-13D3-4EA9-B4F1-D2E4675B435C}" srcOrd="1" destOrd="0" parTransId="{213DEC44-D927-4A6F-B5D5-BA2BE103BCA4}" sibTransId="{96FA7208-8B43-4645-8CCE-711C8A6A35D3}"/>
    <dgm:cxn modelId="{67FEF3F6-9410-4F27-9EF8-EFD451E4ED18}" srcId="{BE566BBD-7A90-4781-BB63-0BB351C25A56}" destId="{34751165-2117-4E16-81B3-50C2A5D4833C}" srcOrd="2" destOrd="0" parTransId="{59DA5C85-C322-448C-A48D-7D027D0661C9}" sibTransId="{AFAFEDC0-BFFE-43D6-888B-AA2846D001D8}"/>
    <dgm:cxn modelId="{9B162DE2-3CFC-4B42-9B63-708D1B34D0D7}" type="presParOf" srcId="{4D8500B8-BD1B-4E46-AA9E-CCF889779198}" destId="{7AB7BDB5-D6C6-4DD0-9147-ACDE6C42A05E}" srcOrd="0" destOrd="0" presId="urn:microsoft.com/office/officeart/2005/8/layout/hierarchy1"/>
    <dgm:cxn modelId="{BDA2A1F0-4503-496F-AB4D-9FA0F124B031}" type="presParOf" srcId="{7AB7BDB5-D6C6-4DD0-9147-ACDE6C42A05E}" destId="{4B62A88A-3C16-4190-B40A-44ADE2C30272}" srcOrd="0" destOrd="0" presId="urn:microsoft.com/office/officeart/2005/8/layout/hierarchy1"/>
    <dgm:cxn modelId="{D007A62E-88C8-49D0-9BFC-F482924991A7}" type="presParOf" srcId="{4B62A88A-3C16-4190-B40A-44ADE2C30272}" destId="{82F5DE26-BBE6-4F58-8A0E-44820C032A36}" srcOrd="0" destOrd="0" presId="urn:microsoft.com/office/officeart/2005/8/layout/hierarchy1"/>
    <dgm:cxn modelId="{14C84BA6-6E32-48B6-BA0D-B501BE7D5FC3}" type="presParOf" srcId="{4B62A88A-3C16-4190-B40A-44ADE2C30272}" destId="{40A67F20-D645-43AC-BA80-9CB25B4B7C44}" srcOrd="1" destOrd="0" presId="urn:microsoft.com/office/officeart/2005/8/layout/hierarchy1"/>
    <dgm:cxn modelId="{68D7DB98-A063-4C42-9EAF-B9DED9D4D242}" type="presParOf" srcId="{7AB7BDB5-D6C6-4DD0-9147-ACDE6C42A05E}" destId="{F4C9CE66-DC38-4BB0-8BEE-E549834C62B1}" srcOrd="1" destOrd="0" presId="urn:microsoft.com/office/officeart/2005/8/layout/hierarchy1"/>
    <dgm:cxn modelId="{EB7C0497-C860-44A4-BBB3-D2D3916BFC67}" type="presParOf" srcId="{4D8500B8-BD1B-4E46-AA9E-CCF889779198}" destId="{CBA33D52-10B0-4024-AB8C-4773FCD1BAD2}" srcOrd="1" destOrd="0" presId="urn:microsoft.com/office/officeart/2005/8/layout/hierarchy1"/>
    <dgm:cxn modelId="{2984A5B9-C09D-4922-B5A6-0C53F77D5F05}" type="presParOf" srcId="{CBA33D52-10B0-4024-AB8C-4773FCD1BAD2}" destId="{D459B7B9-842C-4DC4-86D0-D773E00727DF}" srcOrd="0" destOrd="0" presId="urn:microsoft.com/office/officeart/2005/8/layout/hierarchy1"/>
    <dgm:cxn modelId="{26600A58-C54A-457F-B8D4-BA37A86A09FF}" type="presParOf" srcId="{D459B7B9-842C-4DC4-86D0-D773E00727DF}" destId="{9CC031BA-44F1-45E4-8C1A-2251C581A3F6}" srcOrd="0" destOrd="0" presId="urn:microsoft.com/office/officeart/2005/8/layout/hierarchy1"/>
    <dgm:cxn modelId="{3211B55F-B485-4DF7-A30C-408336FDF56A}" type="presParOf" srcId="{D459B7B9-842C-4DC4-86D0-D773E00727DF}" destId="{4FC88B62-D251-4B2E-96C1-8759541917C7}" srcOrd="1" destOrd="0" presId="urn:microsoft.com/office/officeart/2005/8/layout/hierarchy1"/>
    <dgm:cxn modelId="{38DA1E00-45E8-4E59-AE99-14FC86F006CA}" type="presParOf" srcId="{CBA33D52-10B0-4024-AB8C-4773FCD1BAD2}" destId="{079BFA61-CE10-4808-8D72-39BDE765AE14}" srcOrd="1" destOrd="0" presId="urn:microsoft.com/office/officeart/2005/8/layout/hierarchy1"/>
    <dgm:cxn modelId="{5ED19DFC-4E78-4FB7-A487-87E2ACE69594}" type="presParOf" srcId="{4D8500B8-BD1B-4E46-AA9E-CCF889779198}" destId="{479CF3D3-9E57-409A-B0B6-C03771CEE2BF}" srcOrd="2" destOrd="0" presId="urn:microsoft.com/office/officeart/2005/8/layout/hierarchy1"/>
    <dgm:cxn modelId="{34EE60FA-7B23-4400-B742-B661FF7326E5}" type="presParOf" srcId="{479CF3D3-9E57-409A-B0B6-C03771CEE2BF}" destId="{9CE3C612-0807-4799-8D3D-F2203EABD108}" srcOrd="0" destOrd="0" presId="urn:microsoft.com/office/officeart/2005/8/layout/hierarchy1"/>
    <dgm:cxn modelId="{EACB6397-ED4A-4174-9426-112CCFFF9F62}" type="presParOf" srcId="{9CE3C612-0807-4799-8D3D-F2203EABD108}" destId="{47EB9B6A-8269-4CE1-83B8-A3EE84309BB4}" srcOrd="0" destOrd="0" presId="urn:microsoft.com/office/officeart/2005/8/layout/hierarchy1"/>
    <dgm:cxn modelId="{4DE37E61-B994-49EB-93CF-688574EB92D0}" type="presParOf" srcId="{9CE3C612-0807-4799-8D3D-F2203EABD108}" destId="{DFB2EC0F-2CDA-4AB7-873C-3C86E0198E93}" srcOrd="1" destOrd="0" presId="urn:microsoft.com/office/officeart/2005/8/layout/hierarchy1"/>
    <dgm:cxn modelId="{674C1258-A071-4AEC-A675-C461B4ABCA83}" type="presParOf" srcId="{479CF3D3-9E57-409A-B0B6-C03771CEE2BF}" destId="{5C296A9D-01D0-4E75-A7D1-A5C8E78B64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BCA1BEF-6196-47B2-B33C-FE967E43D513}">
      <dgm:prSet custT="1"/>
      <dgm:spPr/>
      <dgm:t>
        <a:bodyPr/>
        <a:lstStyle/>
        <a:p>
          <a:pPr>
            <a:lnSpc>
              <a:spcPct val="100000"/>
            </a:lnSpc>
            <a:defRPr cap="all"/>
          </a:pPr>
          <a:r>
            <a:rPr lang="en-GB" sz="14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dirty="0">
            <a:solidFill>
              <a:schemeClr val="tx1"/>
            </a:solidFill>
          </a:endParaRPr>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custT="1"/>
      <dgm:spPr/>
      <dgm:t>
        <a:bodyPr/>
        <a:lstStyle/>
        <a:p>
          <a:pPr>
            <a:lnSpc>
              <a:spcPct val="100000"/>
            </a:lnSpc>
            <a:defRPr cap="all"/>
          </a:pPr>
          <a:r>
            <a:rPr lang="en-GB" sz="1600" dirty="0">
              <a:solidFill>
                <a:schemeClr val="bg1"/>
              </a:solidFill>
            </a:rPr>
            <a:t>A representation is false if</a:t>
          </a:r>
          <a:r>
            <a:rPr lang="en-GB" sz="1600" u="sng" dirty="0">
              <a:solidFill>
                <a:schemeClr val="bg1"/>
              </a:solidFill>
            </a:rPr>
            <a:t>:  it is untrue or misleading</a:t>
          </a:r>
          <a:r>
            <a:rPr lang="en-GB" sz="1600" dirty="0">
              <a:solidFill>
                <a:schemeClr val="bg1"/>
              </a:solidFill>
            </a:rPr>
            <a:t> and  </a:t>
          </a:r>
          <a:r>
            <a:rPr lang="en-GB" sz="1600" u="sng" dirty="0">
              <a:solidFill>
                <a:schemeClr val="bg1"/>
              </a:solidFill>
            </a:rPr>
            <a:t>the person making it knows that it is or might be either untrue or misleading.</a:t>
          </a:r>
          <a:endParaRPr lang="en-US" sz="1600" u="sng" dirty="0">
            <a:solidFill>
              <a:schemeClr val="bg1"/>
            </a:solidFill>
          </a:endParaRPr>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custT="1"/>
      <dgm:spPr/>
      <dgm:t>
        <a:bodyPr/>
        <a:lstStyle/>
        <a:p>
          <a:pPr>
            <a:lnSpc>
              <a:spcPct val="100000"/>
            </a:lnSpc>
            <a:defRPr cap="all"/>
          </a:pPr>
          <a:r>
            <a:rPr lang="en-GB" sz="1600" dirty="0">
              <a:solidFill>
                <a:schemeClr val="bg1"/>
              </a:solidFill>
            </a:rPr>
            <a:t>Gain or Loss Recent case law makes it clear that the suspect must intend that the false representation will cause the gain or loss.</a:t>
          </a:r>
          <a:endParaRPr lang="en-US" sz="1600" dirty="0">
            <a:solidFill>
              <a:schemeClr val="bg1"/>
            </a:solidFill>
          </a:endParaRPr>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D7A14D-9F8B-4E5B-9D09-F2B867736EE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035E126-4D13-4B66-9E7A-B5DD83747746}">
      <dgm:prSet/>
      <dgm:spPr/>
      <dgm:t>
        <a:bodyPr/>
        <a:lstStyle/>
        <a:p>
          <a:r>
            <a:rPr lang="en-GB" b="0" i="0" dirty="0"/>
            <a:t>A person is guilty of an offence under this section if he obtains services for himself or another by a dishonest act, </a:t>
          </a:r>
          <a:endParaRPr lang="en-US" dirty="0"/>
        </a:p>
      </dgm:t>
    </dgm:pt>
    <dgm:pt modelId="{9B9CEFB2-D06F-46C2-88FF-EFBD42160783}" type="parTrans" cxnId="{F507031E-5CE5-45B9-9D7C-C6813159114A}">
      <dgm:prSet/>
      <dgm:spPr/>
      <dgm:t>
        <a:bodyPr/>
        <a:lstStyle/>
        <a:p>
          <a:endParaRPr lang="en-US"/>
        </a:p>
      </dgm:t>
    </dgm:pt>
    <dgm:pt modelId="{FE3329DC-7C75-44E6-9B20-95235D4525EE}" type="sibTrans" cxnId="{F507031E-5CE5-45B9-9D7C-C6813159114A}">
      <dgm:prSet/>
      <dgm:spPr/>
      <dgm:t>
        <a:bodyPr/>
        <a:lstStyle/>
        <a:p>
          <a:endParaRPr lang="en-US"/>
        </a:p>
      </dgm:t>
    </dgm:pt>
    <dgm:pt modelId="{F8ACFFD1-FF4B-4248-B74D-162E3E615C60}" type="pres">
      <dgm:prSet presAssocID="{D6D7A14D-9F8B-4E5B-9D09-F2B867736EEF}" presName="outerComposite" presStyleCnt="0">
        <dgm:presLayoutVars>
          <dgm:chMax val="5"/>
          <dgm:dir/>
          <dgm:resizeHandles val="exact"/>
        </dgm:presLayoutVars>
      </dgm:prSet>
      <dgm:spPr/>
    </dgm:pt>
    <dgm:pt modelId="{FC4FB85C-5017-4A4E-AE08-4CA71C0DFC0A}" type="pres">
      <dgm:prSet presAssocID="{D6D7A14D-9F8B-4E5B-9D09-F2B867736EEF}" presName="dummyMaxCanvas" presStyleCnt="0">
        <dgm:presLayoutVars/>
      </dgm:prSet>
      <dgm:spPr/>
    </dgm:pt>
    <dgm:pt modelId="{2BAEF28B-97B5-4E70-BDDB-395419D2F736}" type="pres">
      <dgm:prSet presAssocID="{D6D7A14D-9F8B-4E5B-9D09-F2B867736EEF}" presName="OneNode_1" presStyleLbl="node1" presStyleIdx="0" presStyleCnt="1">
        <dgm:presLayoutVars>
          <dgm:bulletEnabled val="1"/>
        </dgm:presLayoutVars>
      </dgm:prSet>
      <dgm:spPr/>
    </dgm:pt>
  </dgm:ptLst>
  <dgm:cxnLst>
    <dgm:cxn modelId="{F507031E-5CE5-45B9-9D7C-C6813159114A}" srcId="{D6D7A14D-9F8B-4E5B-9D09-F2B867736EEF}" destId="{8035E126-4D13-4B66-9E7A-B5DD83747746}" srcOrd="0" destOrd="0" parTransId="{9B9CEFB2-D06F-46C2-88FF-EFBD42160783}" sibTransId="{FE3329DC-7C75-44E6-9B20-95235D4525EE}"/>
    <dgm:cxn modelId="{6E57A5CA-F4D8-489B-8ED8-E017D227EFEC}" type="presOf" srcId="{8035E126-4D13-4B66-9E7A-B5DD83747746}" destId="{2BAEF28B-97B5-4E70-BDDB-395419D2F736}" srcOrd="0" destOrd="0" presId="urn:microsoft.com/office/officeart/2005/8/layout/vProcess5"/>
    <dgm:cxn modelId="{8489D7DE-F50D-488D-AA40-17F7F490A05B}" type="presOf" srcId="{D6D7A14D-9F8B-4E5B-9D09-F2B867736EEF}" destId="{F8ACFFD1-FF4B-4248-B74D-162E3E615C60}" srcOrd="0" destOrd="0" presId="urn:microsoft.com/office/officeart/2005/8/layout/vProcess5"/>
    <dgm:cxn modelId="{F0D8A8D1-FEDC-4C48-816A-EB430EBC453A}" type="presParOf" srcId="{F8ACFFD1-FF4B-4248-B74D-162E3E615C60}" destId="{FC4FB85C-5017-4A4E-AE08-4CA71C0DFC0A}" srcOrd="0" destOrd="0" presId="urn:microsoft.com/office/officeart/2005/8/layout/vProcess5"/>
    <dgm:cxn modelId="{B54E19C3-4CC9-4F04-97C5-5BA3ECCC10A0}" type="presParOf" srcId="{F8ACFFD1-FF4B-4248-B74D-162E3E615C60}" destId="{2BAEF28B-97B5-4E70-BDDB-395419D2F736}"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3F2055-83D1-462A-A9A8-0C9D99382E2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1" phldr="0"/>
      <dgm:spPr/>
      <dgm:t>
        <a:bodyPr/>
        <a:lstStyle/>
        <a:p>
          <a:r>
            <a:rPr lang="en-US"/>
            <a:t>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2" phldr="0"/>
      <dgm:spPr/>
      <dgm:t>
        <a:bodyPr/>
        <a:lstStyle/>
        <a:p>
          <a:r>
            <a:rPr lang="en-US"/>
            <a:t>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3" phldr="0"/>
      <dgm:spPr/>
      <dgm:t>
        <a:bodyPr/>
        <a:lstStyle/>
        <a:p>
          <a:r>
            <a:rPr lang="en-US"/>
            <a:t>3</a:t>
          </a:r>
        </a:p>
      </dgm:t>
    </dgm:pt>
    <dgm:pt modelId="{C580A7B6-9A03-4CBA-81C5-D272DE8C51C5}" type="pres">
      <dgm:prSet presAssocID="{AB3F2055-83D1-462A-A9A8-0C9D99382E2A}" presName="Name0" presStyleCnt="0">
        <dgm:presLayoutVars>
          <dgm:animLvl val="lvl"/>
          <dgm:resizeHandles val="exact"/>
        </dgm:presLayoutVars>
      </dgm:prSet>
      <dgm:spPr/>
    </dgm:pt>
    <dgm:pt modelId="{41FBB2A5-AC4F-4F2C-AA35-D1F31957D216}" type="pres">
      <dgm:prSet presAssocID="{FF2125FA-EACD-4A36-8AFF-598DE131E410}" presName="compositeNode" presStyleCnt="0">
        <dgm:presLayoutVars>
          <dgm:bulletEnabled val="1"/>
        </dgm:presLayoutVars>
      </dgm:prSet>
      <dgm:spPr/>
    </dgm:pt>
    <dgm:pt modelId="{A20A993C-0285-49D9-A0FD-18A86297EA77}" type="pres">
      <dgm:prSet presAssocID="{FF2125FA-EACD-4A36-8AFF-598DE131E410}" presName="bgRect" presStyleLbl="bgAccFollowNode1" presStyleIdx="0" presStyleCnt="3"/>
      <dgm:spPr/>
    </dgm:pt>
    <dgm:pt modelId="{7F9293E4-F06B-48EC-85E4-AA27E573D09B}" type="pres">
      <dgm:prSet presAssocID="{F7222A73-C86E-4F17-A39A-DE5CE77293CE}" presName="sibTransNodeCircle" presStyleLbl="alignNode1" presStyleIdx="0" presStyleCnt="6">
        <dgm:presLayoutVars>
          <dgm:chMax val="0"/>
          <dgm:bulletEnabled/>
        </dgm:presLayoutVars>
      </dgm:prSet>
      <dgm:spPr/>
    </dgm:pt>
    <dgm:pt modelId="{D9619095-E227-4BE4-B399-C7D57906C127}" type="pres">
      <dgm:prSet presAssocID="{FF2125FA-EACD-4A36-8AFF-598DE131E410}" presName="bottomLine" presStyleLbl="alignNode1" presStyleIdx="1" presStyleCnt="6">
        <dgm:presLayoutVars/>
      </dgm:prSet>
      <dgm:spPr/>
    </dgm:pt>
    <dgm:pt modelId="{68B85947-8684-4BA5-BED6-1F84A8C1B626}" type="pres">
      <dgm:prSet presAssocID="{FF2125FA-EACD-4A36-8AFF-598DE131E410}" presName="nodeText" presStyleLbl="bgAccFollowNode1" presStyleIdx="0" presStyleCnt="3">
        <dgm:presLayoutVars>
          <dgm:bulletEnabled val="1"/>
        </dgm:presLayoutVars>
      </dgm:prSet>
      <dgm:spPr/>
    </dgm:pt>
    <dgm:pt modelId="{36373E1B-5F3B-41ED-B8AB-57419321749C}" type="pres">
      <dgm:prSet presAssocID="{F7222A73-C86E-4F17-A39A-DE5CE77293CE}" presName="sibTrans" presStyleCnt="0"/>
      <dgm:spPr/>
    </dgm:pt>
    <dgm:pt modelId="{2E602BDA-EAF6-43E1-9426-15892AA3A70C}" type="pres">
      <dgm:prSet presAssocID="{9D4665A2-18F0-4F92-A6D4-07AD843E0C0D}" presName="compositeNode" presStyleCnt="0">
        <dgm:presLayoutVars>
          <dgm:bulletEnabled val="1"/>
        </dgm:presLayoutVars>
      </dgm:prSet>
      <dgm:spPr/>
    </dgm:pt>
    <dgm:pt modelId="{A7533FCD-CDC5-42FD-A767-D242E802BF16}" type="pres">
      <dgm:prSet presAssocID="{9D4665A2-18F0-4F92-A6D4-07AD843E0C0D}" presName="bgRect" presStyleLbl="bgAccFollowNode1" presStyleIdx="1" presStyleCnt="3"/>
      <dgm:spPr/>
    </dgm:pt>
    <dgm:pt modelId="{FBDBEE67-8EFE-4979-AAC9-704BCF423E74}" type="pres">
      <dgm:prSet presAssocID="{63BC193D-030F-47B2-BD23-5E01DC40A412}" presName="sibTransNodeCircle" presStyleLbl="alignNode1" presStyleIdx="2" presStyleCnt="6">
        <dgm:presLayoutVars>
          <dgm:chMax val="0"/>
          <dgm:bulletEnabled/>
        </dgm:presLayoutVars>
      </dgm:prSet>
      <dgm:spPr/>
    </dgm:pt>
    <dgm:pt modelId="{64546942-B0A2-4667-ADB7-8E89E8B40589}" type="pres">
      <dgm:prSet presAssocID="{9D4665A2-18F0-4F92-A6D4-07AD843E0C0D}" presName="bottomLine" presStyleLbl="alignNode1" presStyleIdx="3" presStyleCnt="6">
        <dgm:presLayoutVars/>
      </dgm:prSet>
      <dgm:spPr/>
    </dgm:pt>
    <dgm:pt modelId="{C50C1C7A-C06E-494E-A02B-BA365857D0F0}" type="pres">
      <dgm:prSet presAssocID="{9D4665A2-18F0-4F92-A6D4-07AD843E0C0D}" presName="nodeText" presStyleLbl="bgAccFollowNode1" presStyleIdx="1" presStyleCnt="3">
        <dgm:presLayoutVars>
          <dgm:bulletEnabled val="1"/>
        </dgm:presLayoutVars>
      </dgm:prSet>
      <dgm:spPr/>
    </dgm:pt>
    <dgm:pt modelId="{B496CAE3-0772-4844-896D-BD63AF6538FE}" type="pres">
      <dgm:prSet presAssocID="{63BC193D-030F-47B2-BD23-5E01DC40A412}" presName="sibTrans" presStyleCnt="0"/>
      <dgm:spPr/>
    </dgm:pt>
    <dgm:pt modelId="{43F5C08D-D259-4D04-98BB-7111BB2412C7}" type="pres">
      <dgm:prSet presAssocID="{ACA8820E-E867-4ACA-8BE9-06BEB706C80E}" presName="compositeNode" presStyleCnt="0">
        <dgm:presLayoutVars>
          <dgm:bulletEnabled val="1"/>
        </dgm:presLayoutVars>
      </dgm:prSet>
      <dgm:spPr/>
    </dgm:pt>
    <dgm:pt modelId="{9241ADB7-7213-4882-A7AA-C55956523DD1}" type="pres">
      <dgm:prSet presAssocID="{ACA8820E-E867-4ACA-8BE9-06BEB706C80E}" presName="bgRect" presStyleLbl="bgAccFollowNode1" presStyleIdx="2" presStyleCnt="3"/>
      <dgm:spPr/>
    </dgm:pt>
    <dgm:pt modelId="{10E5CAE9-9932-4C4C-8433-BF12C93F430A}" type="pres">
      <dgm:prSet presAssocID="{0641DD78-94F3-4427-A83A-A678990A21DE}" presName="sibTransNodeCircle" presStyleLbl="alignNode1" presStyleIdx="4" presStyleCnt="6">
        <dgm:presLayoutVars>
          <dgm:chMax val="0"/>
          <dgm:bulletEnabled/>
        </dgm:presLayoutVars>
      </dgm:prSet>
      <dgm:spPr/>
    </dgm:pt>
    <dgm:pt modelId="{6EB6B3BF-FB1C-4B0F-ACA5-1C89FDFBD3E8}" type="pres">
      <dgm:prSet presAssocID="{ACA8820E-E867-4ACA-8BE9-06BEB706C80E}" presName="bottomLine" presStyleLbl="alignNode1" presStyleIdx="5" presStyleCnt="6">
        <dgm:presLayoutVars/>
      </dgm:prSet>
      <dgm:spPr/>
    </dgm:pt>
    <dgm:pt modelId="{CE53D0C7-3D5E-48E9-890A-1DF297C363AF}" type="pres">
      <dgm:prSet presAssocID="{ACA8820E-E867-4ACA-8BE9-06BEB706C80E}" presName="nodeText" presStyleLbl="bgAccFollowNode1" presStyleIdx="2" presStyleCnt="3">
        <dgm:presLayoutVars>
          <dgm:bulletEnabled val="1"/>
        </dgm:presLayoutVars>
      </dgm:prSet>
      <dgm:spPr/>
    </dgm:pt>
  </dgm:ptLst>
  <dgm:cxnLst>
    <dgm:cxn modelId="{00DA5128-59F1-47C5-AAE8-0F38351512F7}" type="presOf" srcId="{F7222A73-C86E-4F17-A39A-DE5CE77293CE}" destId="{7F9293E4-F06B-48EC-85E4-AA27E573D09B}" srcOrd="0" destOrd="0" presId="urn:microsoft.com/office/officeart/2016/7/layout/BasicLinearProcessNumbered"/>
    <dgm:cxn modelId="{6D3B5E29-48BE-43CD-906C-4395B3165D61}" type="presOf" srcId="{9D4665A2-18F0-4F92-A6D4-07AD843E0C0D}" destId="{A7533FCD-CDC5-42FD-A767-D242E802BF16}" srcOrd="0" destOrd="0" presId="urn:microsoft.com/office/officeart/2016/7/layout/BasicLinearProcessNumbered"/>
    <dgm:cxn modelId="{ADEE9A5E-4FAA-4161-B7DA-CDF00F2F6A31}" type="presOf" srcId="{FF2125FA-EACD-4A36-8AFF-598DE131E410}" destId="{A20A993C-0285-49D9-A0FD-18A86297EA77}" srcOrd="0" destOrd="0" presId="urn:microsoft.com/office/officeart/2016/7/layout/BasicLinearProcessNumbered"/>
    <dgm:cxn modelId="{A628894B-0B09-49E4-862D-A8472AD7A3D0}" type="presOf" srcId="{9D4665A2-18F0-4F92-A6D4-07AD843E0C0D}" destId="{C50C1C7A-C06E-494E-A02B-BA365857D0F0}" srcOrd="1" destOrd="0" presId="urn:microsoft.com/office/officeart/2016/7/layout/BasicLinearProcessNumbered"/>
    <dgm:cxn modelId="{36B7F08A-23AB-4305-AC17-093CD84E951B}" type="presOf" srcId="{0641DD78-94F3-4427-A83A-A678990A21DE}" destId="{10E5CAE9-9932-4C4C-8433-BF12C93F430A}" srcOrd="0" destOrd="0" presId="urn:microsoft.com/office/officeart/2016/7/layout/BasicLinearProcessNumbered"/>
    <dgm:cxn modelId="{FC1AE6A7-5BC8-4E2F-848D-B4DC662333F3}" srcId="{AB3F2055-83D1-462A-A9A8-0C9D99382E2A}" destId="{ACA8820E-E867-4ACA-8BE9-06BEB706C80E}" srcOrd="2" destOrd="0" parTransId="{208EB277-EB01-44E9-B54C-1571696F3C99}" sibTransId="{0641DD78-94F3-4427-A83A-A678990A21DE}"/>
    <dgm:cxn modelId="{CD39A6AD-621B-4A43-9272-E88F3A18366E}" type="presOf" srcId="{FF2125FA-EACD-4A36-8AFF-598DE131E410}" destId="{68B85947-8684-4BA5-BED6-1F84A8C1B626}" srcOrd="1" destOrd="0" presId="urn:microsoft.com/office/officeart/2016/7/layout/BasicLinearProcessNumbered"/>
    <dgm:cxn modelId="{EB4486AE-583B-4698-965B-43FCDE5957A9}" srcId="{AB3F2055-83D1-462A-A9A8-0C9D99382E2A}" destId="{FF2125FA-EACD-4A36-8AFF-598DE131E410}" srcOrd="0" destOrd="0" parTransId="{49AF8E4A-E1AE-4B0A-A2B8-3671F8F67AC0}" sibTransId="{F7222A73-C86E-4F17-A39A-DE5CE77293CE}"/>
    <dgm:cxn modelId="{0BD8CCBC-69B6-407A-A0B2-489798E496F6}" type="presOf" srcId="{AB3F2055-83D1-462A-A9A8-0C9D99382E2A}" destId="{C580A7B6-9A03-4CBA-81C5-D272DE8C51C5}" srcOrd="0" destOrd="0" presId="urn:microsoft.com/office/officeart/2016/7/layout/BasicLinearProcessNumbered"/>
    <dgm:cxn modelId="{91ADF2CF-460D-4DDE-BEF0-A6799BBE87B4}" srcId="{AB3F2055-83D1-462A-A9A8-0C9D99382E2A}" destId="{9D4665A2-18F0-4F92-A6D4-07AD843E0C0D}" srcOrd="1" destOrd="0" parTransId="{94371061-37F1-4AC5-A796-8B514DE7A6A5}" sibTransId="{63BC193D-030F-47B2-BD23-5E01DC40A412}"/>
    <dgm:cxn modelId="{A99D9DD8-198C-426A-A900-526DB837297D}" type="presOf" srcId="{63BC193D-030F-47B2-BD23-5E01DC40A412}" destId="{FBDBEE67-8EFE-4979-AAC9-704BCF423E74}" srcOrd="0" destOrd="0" presId="urn:microsoft.com/office/officeart/2016/7/layout/BasicLinearProcessNumbered"/>
    <dgm:cxn modelId="{B97940E7-0987-45DA-948A-535BB93A75C1}" type="presOf" srcId="{ACA8820E-E867-4ACA-8BE9-06BEB706C80E}" destId="{CE53D0C7-3D5E-48E9-890A-1DF297C363AF}" srcOrd="1" destOrd="0" presId="urn:microsoft.com/office/officeart/2016/7/layout/BasicLinearProcessNumbered"/>
    <dgm:cxn modelId="{7A850EE9-5ABD-4C59-A52F-A2F7C253949B}" type="presOf" srcId="{ACA8820E-E867-4ACA-8BE9-06BEB706C80E}" destId="{9241ADB7-7213-4882-A7AA-C55956523DD1}" srcOrd="0" destOrd="0" presId="urn:microsoft.com/office/officeart/2016/7/layout/BasicLinearProcessNumbered"/>
    <dgm:cxn modelId="{E51EC525-BE81-441A-BFB7-896400B40E7C}" type="presParOf" srcId="{C580A7B6-9A03-4CBA-81C5-D272DE8C51C5}" destId="{41FBB2A5-AC4F-4F2C-AA35-D1F31957D216}" srcOrd="0" destOrd="0" presId="urn:microsoft.com/office/officeart/2016/7/layout/BasicLinearProcessNumbered"/>
    <dgm:cxn modelId="{18E0789F-D654-4AEA-83FE-BBDF4D2957F5}" type="presParOf" srcId="{41FBB2A5-AC4F-4F2C-AA35-D1F31957D216}" destId="{A20A993C-0285-49D9-A0FD-18A86297EA77}" srcOrd="0" destOrd="0" presId="urn:microsoft.com/office/officeart/2016/7/layout/BasicLinearProcessNumbered"/>
    <dgm:cxn modelId="{AB33FA39-A4F5-454B-A817-49E0EC95573F}" type="presParOf" srcId="{41FBB2A5-AC4F-4F2C-AA35-D1F31957D216}" destId="{7F9293E4-F06B-48EC-85E4-AA27E573D09B}" srcOrd="1" destOrd="0" presId="urn:microsoft.com/office/officeart/2016/7/layout/BasicLinearProcessNumbered"/>
    <dgm:cxn modelId="{2209B0CB-6413-4A06-9E80-FC55B7997E8B}" type="presParOf" srcId="{41FBB2A5-AC4F-4F2C-AA35-D1F31957D216}" destId="{D9619095-E227-4BE4-B399-C7D57906C127}" srcOrd="2" destOrd="0" presId="urn:microsoft.com/office/officeart/2016/7/layout/BasicLinearProcessNumbered"/>
    <dgm:cxn modelId="{9B5CBEB9-1A0A-4C74-BEE9-7132FE507838}" type="presParOf" srcId="{41FBB2A5-AC4F-4F2C-AA35-D1F31957D216}" destId="{68B85947-8684-4BA5-BED6-1F84A8C1B626}" srcOrd="3" destOrd="0" presId="urn:microsoft.com/office/officeart/2016/7/layout/BasicLinearProcessNumbered"/>
    <dgm:cxn modelId="{AC9C7EE9-35F2-43F9-9CAF-4985B3A92BBE}" type="presParOf" srcId="{C580A7B6-9A03-4CBA-81C5-D272DE8C51C5}" destId="{36373E1B-5F3B-41ED-B8AB-57419321749C}" srcOrd="1" destOrd="0" presId="urn:microsoft.com/office/officeart/2016/7/layout/BasicLinearProcessNumbered"/>
    <dgm:cxn modelId="{860B6AFF-365E-4DC8-8DB5-71D569262751}" type="presParOf" srcId="{C580A7B6-9A03-4CBA-81C5-D272DE8C51C5}" destId="{2E602BDA-EAF6-43E1-9426-15892AA3A70C}" srcOrd="2" destOrd="0" presId="urn:microsoft.com/office/officeart/2016/7/layout/BasicLinearProcessNumbered"/>
    <dgm:cxn modelId="{092CE7F0-A285-4CD8-8B96-551648BA2EA8}" type="presParOf" srcId="{2E602BDA-EAF6-43E1-9426-15892AA3A70C}" destId="{A7533FCD-CDC5-42FD-A767-D242E802BF16}" srcOrd="0" destOrd="0" presId="urn:microsoft.com/office/officeart/2016/7/layout/BasicLinearProcessNumbered"/>
    <dgm:cxn modelId="{9A7CE42E-2B15-40AB-AA5C-E497BFC163E7}" type="presParOf" srcId="{2E602BDA-EAF6-43E1-9426-15892AA3A70C}" destId="{FBDBEE67-8EFE-4979-AAC9-704BCF423E74}" srcOrd="1" destOrd="0" presId="urn:microsoft.com/office/officeart/2016/7/layout/BasicLinearProcessNumbered"/>
    <dgm:cxn modelId="{D6B1F685-326E-4922-B2B1-10E2A4E148EC}" type="presParOf" srcId="{2E602BDA-EAF6-43E1-9426-15892AA3A70C}" destId="{64546942-B0A2-4667-ADB7-8E89E8B40589}" srcOrd="2" destOrd="0" presId="urn:microsoft.com/office/officeart/2016/7/layout/BasicLinearProcessNumbered"/>
    <dgm:cxn modelId="{8A3031A1-A874-438B-9EF5-7036712D5AA2}" type="presParOf" srcId="{2E602BDA-EAF6-43E1-9426-15892AA3A70C}" destId="{C50C1C7A-C06E-494E-A02B-BA365857D0F0}" srcOrd="3" destOrd="0" presId="urn:microsoft.com/office/officeart/2016/7/layout/BasicLinearProcessNumbered"/>
    <dgm:cxn modelId="{21E722BE-816D-49F9-A5DD-CCFA7AA78DD1}" type="presParOf" srcId="{C580A7B6-9A03-4CBA-81C5-D272DE8C51C5}" destId="{B496CAE3-0772-4844-896D-BD63AF6538FE}" srcOrd="3" destOrd="0" presId="urn:microsoft.com/office/officeart/2016/7/layout/BasicLinearProcessNumbered"/>
    <dgm:cxn modelId="{E225609F-AA90-4EAC-A01D-28CE294F6F5A}" type="presParOf" srcId="{C580A7B6-9A03-4CBA-81C5-D272DE8C51C5}" destId="{43F5C08D-D259-4D04-98BB-7111BB2412C7}" srcOrd="4" destOrd="0" presId="urn:microsoft.com/office/officeart/2016/7/layout/BasicLinearProcessNumbered"/>
    <dgm:cxn modelId="{838652CD-DC0F-4072-B5D1-98678B1F0624}" type="presParOf" srcId="{43F5C08D-D259-4D04-98BB-7111BB2412C7}" destId="{9241ADB7-7213-4882-A7AA-C55956523DD1}" srcOrd="0" destOrd="0" presId="urn:microsoft.com/office/officeart/2016/7/layout/BasicLinearProcessNumbered"/>
    <dgm:cxn modelId="{C21A6DD0-8150-4D38-BA08-278AE54EC38D}" type="presParOf" srcId="{43F5C08D-D259-4D04-98BB-7111BB2412C7}" destId="{10E5CAE9-9932-4C4C-8433-BF12C93F430A}" srcOrd="1" destOrd="0" presId="urn:microsoft.com/office/officeart/2016/7/layout/BasicLinearProcessNumbered"/>
    <dgm:cxn modelId="{182CCE88-377D-4492-A3FB-33B7D9794D46}" type="presParOf" srcId="{43F5C08D-D259-4D04-98BB-7111BB2412C7}" destId="{6EB6B3BF-FB1C-4B0F-ACA5-1C89FDFBD3E8}" srcOrd="2" destOrd="0" presId="urn:microsoft.com/office/officeart/2016/7/layout/BasicLinearProcessNumbered"/>
    <dgm:cxn modelId="{7F4E1011-14DA-4685-9F47-122DD86617DC}" type="presParOf" srcId="{43F5C08D-D259-4D04-98BB-7111BB2412C7}" destId="{CE53D0C7-3D5E-48E9-890A-1DF297C363A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CB7FC9-74DB-49E7-B070-700829E8533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7FEAF5A-4ECC-4A65-BF08-2926B1C311D4}">
      <dgm:prSet custT="1"/>
      <dgm:spPr/>
      <dgm:t>
        <a:bodyPr/>
        <a:lstStyle/>
        <a:p>
          <a:r>
            <a:rPr lang="en-GB" sz="1800" b="1" i="0" dirty="0"/>
            <a:t>Making off without payment.</a:t>
          </a:r>
          <a:endParaRPr lang="en-US" sz="1800" dirty="0"/>
        </a:p>
      </dgm:t>
    </dgm:pt>
    <dgm:pt modelId="{62E7BCD2-E50F-463A-8526-B33EC2A18393}" type="parTrans" cxnId="{089D94AF-D2A0-483D-9B20-0F04E871577F}">
      <dgm:prSet/>
      <dgm:spPr/>
      <dgm:t>
        <a:bodyPr/>
        <a:lstStyle/>
        <a:p>
          <a:endParaRPr lang="en-US"/>
        </a:p>
      </dgm:t>
    </dgm:pt>
    <dgm:pt modelId="{B518A8CD-10FA-4AF6-88FB-3955214CB94C}" type="sibTrans" cxnId="{089D94AF-D2A0-483D-9B20-0F04E871577F}">
      <dgm:prSet/>
      <dgm:spPr/>
      <dgm:t>
        <a:bodyPr/>
        <a:lstStyle/>
        <a:p>
          <a:endParaRPr lang="en-US"/>
        </a:p>
      </dgm:t>
    </dgm:pt>
    <dgm:pt modelId="{5F5B0F40-114C-4EA0-B966-B4BD9DF73231}">
      <dgm:prSet custT="1"/>
      <dgm:spPr/>
      <dgm:t>
        <a:bodyPr/>
        <a:lstStyle/>
        <a:p>
          <a:r>
            <a:rPr lang="en-GB" sz="1800" b="0" i="0" dirty="0"/>
            <a:t>(1)Subject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dirty="0"/>
        </a:p>
      </dgm:t>
    </dgm:pt>
    <dgm:pt modelId="{47CBEF21-999B-4E26-AFB8-93D93CDD20AA}" type="parTrans" cxnId="{5472F7A7-29C3-46E5-B2A5-4A4E56A66399}">
      <dgm:prSet/>
      <dgm:spPr/>
      <dgm:t>
        <a:bodyPr/>
        <a:lstStyle/>
        <a:p>
          <a:endParaRPr lang="en-US"/>
        </a:p>
      </dgm:t>
    </dgm:pt>
    <dgm:pt modelId="{B554404C-ACCD-4443-8E20-D07820CEE537}" type="sibTrans" cxnId="{5472F7A7-29C3-46E5-B2A5-4A4E56A66399}">
      <dgm:prSet/>
      <dgm:spPr/>
      <dgm:t>
        <a:bodyPr/>
        <a:lstStyle/>
        <a:p>
          <a:endParaRPr lang="en-US"/>
        </a:p>
      </dgm:t>
    </dgm:pt>
    <dgm:pt modelId="{18FB9D86-AF52-45CF-AF68-444D25E905FB}">
      <dgm:prSet custT="1"/>
      <dgm:spPr/>
      <dgm:t>
        <a:bodyPr/>
        <a:lstStyle/>
        <a:p>
          <a:r>
            <a:rPr lang="en-GB" sz="1800" b="0" i="0" dirty="0"/>
            <a:t>(2)For purposes of this section “payment on the spot” includes payment at the time of collecting goods on which work has been done or in respect of which service has been provided.</a:t>
          </a:r>
          <a:endParaRPr lang="en-US" sz="1800" dirty="0"/>
        </a:p>
      </dgm:t>
    </dgm:pt>
    <dgm:pt modelId="{C5BD55EC-7840-445A-B7B8-CC6EA37C679C}" type="parTrans" cxnId="{A6C16FF8-F845-423B-8D57-FA91A3B6BE9C}">
      <dgm:prSet/>
      <dgm:spPr/>
      <dgm:t>
        <a:bodyPr/>
        <a:lstStyle/>
        <a:p>
          <a:endParaRPr lang="en-US"/>
        </a:p>
      </dgm:t>
    </dgm:pt>
    <dgm:pt modelId="{AF41551D-4C7B-49B5-A97E-A9B4E0E29D79}" type="sibTrans" cxnId="{A6C16FF8-F845-423B-8D57-FA91A3B6BE9C}">
      <dgm:prSet/>
      <dgm:spPr/>
      <dgm:t>
        <a:bodyPr/>
        <a:lstStyle/>
        <a:p>
          <a:endParaRPr lang="en-US"/>
        </a:p>
      </dgm:t>
    </dgm:pt>
    <dgm:pt modelId="{A27ED4F5-AF36-4B7F-AB2D-6CAE48613ECD}">
      <dgm:prSet custT="1"/>
      <dgm:spPr/>
      <dgm:t>
        <a:bodyPr/>
        <a:lstStyle/>
        <a:p>
          <a:r>
            <a:rPr lang="en-GB" sz="1800" b="0" i="0" dirty="0"/>
            <a:t>(3)Subsection (1) above shall not apply where the supply of the goods or the doing of the service is contrary to law, or where the service done is such that payment is not legally enforceable.</a:t>
          </a:r>
          <a:endParaRPr lang="en-US" sz="1800" dirty="0"/>
        </a:p>
      </dgm:t>
    </dgm:pt>
    <dgm:pt modelId="{A25214FA-9742-424B-8438-84368B985C1E}" type="parTrans" cxnId="{745A1808-3F62-454E-836F-B90547060E29}">
      <dgm:prSet/>
      <dgm:spPr/>
      <dgm:t>
        <a:bodyPr/>
        <a:lstStyle/>
        <a:p>
          <a:endParaRPr lang="en-US"/>
        </a:p>
      </dgm:t>
    </dgm:pt>
    <dgm:pt modelId="{B26DB918-DD95-4CEC-B73F-3C766C626F1D}" type="sibTrans" cxnId="{745A1808-3F62-454E-836F-B90547060E29}">
      <dgm:prSet/>
      <dgm:spPr/>
      <dgm:t>
        <a:bodyPr/>
        <a:lstStyle/>
        <a:p>
          <a:endParaRPr lang="en-US"/>
        </a:p>
      </dgm:t>
    </dgm:pt>
    <dgm:pt modelId="{0751078E-BCC0-49E0-9C42-D7A82ECFD88E}" type="pres">
      <dgm:prSet presAssocID="{A2CB7FC9-74DB-49E7-B070-700829E8533B}" presName="linear" presStyleCnt="0">
        <dgm:presLayoutVars>
          <dgm:animLvl val="lvl"/>
          <dgm:resizeHandles val="exact"/>
        </dgm:presLayoutVars>
      </dgm:prSet>
      <dgm:spPr/>
    </dgm:pt>
    <dgm:pt modelId="{F0F296B1-F3F0-45E0-839B-87F646B7D11A}" type="pres">
      <dgm:prSet presAssocID="{A7FEAF5A-4ECC-4A65-BF08-2926B1C311D4}" presName="parentText" presStyleLbl="node1" presStyleIdx="0" presStyleCnt="4">
        <dgm:presLayoutVars>
          <dgm:chMax val="0"/>
          <dgm:bulletEnabled val="1"/>
        </dgm:presLayoutVars>
      </dgm:prSet>
      <dgm:spPr/>
    </dgm:pt>
    <dgm:pt modelId="{6A16C986-5A80-4EB6-8F40-545F6569F870}" type="pres">
      <dgm:prSet presAssocID="{B518A8CD-10FA-4AF6-88FB-3955214CB94C}" presName="spacer" presStyleCnt="0"/>
      <dgm:spPr/>
    </dgm:pt>
    <dgm:pt modelId="{388B2F26-0C32-429C-8F29-1FD753D8B6A7}" type="pres">
      <dgm:prSet presAssocID="{5F5B0F40-114C-4EA0-B966-B4BD9DF73231}" presName="parentText" presStyleLbl="node1" presStyleIdx="1" presStyleCnt="4">
        <dgm:presLayoutVars>
          <dgm:chMax val="0"/>
          <dgm:bulletEnabled val="1"/>
        </dgm:presLayoutVars>
      </dgm:prSet>
      <dgm:spPr/>
    </dgm:pt>
    <dgm:pt modelId="{61B69EA0-377E-4E27-BF46-9C263A99B4AF}" type="pres">
      <dgm:prSet presAssocID="{B554404C-ACCD-4443-8E20-D07820CEE537}" presName="spacer" presStyleCnt="0"/>
      <dgm:spPr/>
    </dgm:pt>
    <dgm:pt modelId="{DC619270-2F89-4D1F-B9AA-5565962115C9}" type="pres">
      <dgm:prSet presAssocID="{18FB9D86-AF52-45CF-AF68-444D25E905FB}" presName="parentText" presStyleLbl="node1" presStyleIdx="2" presStyleCnt="4">
        <dgm:presLayoutVars>
          <dgm:chMax val="0"/>
          <dgm:bulletEnabled val="1"/>
        </dgm:presLayoutVars>
      </dgm:prSet>
      <dgm:spPr/>
    </dgm:pt>
    <dgm:pt modelId="{EE06758E-F362-49FB-9155-350F824D59A6}" type="pres">
      <dgm:prSet presAssocID="{AF41551D-4C7B-49B5-A97E-A9B4E0E29D79}" presName="spacer" presStyleCnt="0"/>
      <dgm:spPr/>
    </dgm:pt>
    <dgm:pt modelId="{E08EDFFB-1CB5-4D20-87B2-E46323C3B517}" type="pres">
      <dgm:prSet presAssocID="{A27ED4F5-AF36-4B7F-AB2D-6CAE48613ECD}" presName="parentText" presStyleLbl="node1" presStyleIdx="3" presStyleCnt="4">
        <dgm:presLayoutVars>
          <dgm:chMax val="0"/>
          <dgm:bulletEnabled val="1"/>
        </dgm:presLayoutVars>
      </dgm:prSet>
      <dgm:spPr/>
    </dgm:pt>
  </dgm:ptLst>
  <dgm:cxnLst>
    <dgm:cxn modelId="{745A1808-3F62-454E-836F-B90547060E29}" srcId="{A2CB7FC9-74DB-49E7-B070-700829E8533B}" destId="{A27ED4F5-AF36-4B7F-AB2D-6CAE48613ECD}" srcOrd="3" destOrd="0" parTransId="{A25214FA-9742-424B-8438-84368B985C1E}" sibTransId="{B26DB918-DD95-4CEC-B73F-3C766C626F1D}"/>
    <dgm:cxn modelId="{4312EA63-C967-4654-A994-22151006EE5A}" type="presOf" srcId="{18FB9D86-AF52-45CF-AF68-444D25E905FB}" destId="{DC619270-2F89-4D1F-B9AA-5565962115C9}" srcOrd="0" destOrd="0" presId="urn:microsoft.com/office/officeart/2005/8/layout/vList2"/>
    <dgm:cxn modelId="{CD8D1045-F06F-4EA3-B34A-E055B23006B6}" type="presOf" srcId="{A27ED4F5-AF36-4B7F-AB2D-6CAE48613ECD}" destId="{E08EDFFB-1CB5-4D20-87B2-E46323C3B517}" srcOrd="0" destOrd="0" presId="urn:microsoft.com/office/officeart/2005/8/layout/vList2"/>
    <dgm:cxn modelId="{F7FDA94F-8BD1-4227-9F46-6997A73F0260}" type="presOf" srcId="{A7FEAF5A-4ECC-4A65-BF08-2926B1C311D4}" destId="{F0F296B1-F3F0-45E0-839B-87F646B7D11A}" srcOrd="0" destOrd="0" presId="urn:microsoft.com/office/officeart/2005/8/layout/vList2"/>
    <dgm:cxn modelId="{40474157-CAC6-42F5-B10F-A5427E0D0836}" type="presOf" srcId="{5F5B0F40-114C-4EA0-B966-B4BD9DF73231}" destId="{388B2F26-0C32-429C-8F29-1FD753D8B6A7}" srcOrd="0" destOrd="0" presId="urn:microsoft.com/office/officeart/2005/8/layout/vList2"/>
    <dgm:cxn modelId="{5472F7A7-29C3-46E5-B2A5-4A4E56A66399}" srcId="{A2CB7FC9-74DB-49E7-B070-700829E8533B}" destId="{5F5B0F40-114C-4EA0-B966-B4BD9DF73231}" srcOrd="1" destOrd="0" parTransId="{47CBEF21-999B-4E26-AFB8-93D93CDD20AA}" sibTransId="{B554404C-ACCD-4443-8E20-D07820CEE537}"/>
    <dgm:cxn modelId="{089D94AF-D2A0-483D-9B20-0F04E871577F}" srcId="{A2CB7FC9-74DB-49E7-B070-700829E8533B}" destId="{A7FEAF5A-4ECC-4A65-BF08-2926B1C311D4}" srcOrd="0" destOrd="0" parTransId="{62E7BCD2-E50F-463A-8526-B33EC2A18393}" sibTransId="{B518A8CD-10FA-4AF6-88FB-3955214CB94C}"/>
    <dgm:cxn modelId="{53A3A4C5-BD38-406F-BA8E-D76BD6CD8188}" type="presOf" srcId="{A2CB7FC9-74DB-49E7-B070-700829E8533B}" destId="{0751078E-BCC0-49E0-9C42-D7A82ECFD88E}" srcOrd="0" destOrd="0" presId="urn:microsoft.com/office/officeart/2005/8/layout/vList2"/>
    <dgm:cxn modelId="{A6C16FF8-F845-423B-8D57-FA91A3B6BE9C}" srcId="{A2CB7FC9-74DB-49E7-B070-700829E8533B}" destId="{18FB9D86-AF52-45CF-AF68-444D25E905FB}" srcOrd="2" destOrd="0" parTransId="{C5BD55EC-7840-445A-B7B8-CC6EA37C679C}" sibTransId="{AF41551D-4C7B-49B5-A97E-A9B4E0E29D79}"/>
    <dgm:cxn modelId="{CB825B1B-ED53-4D48-AFFF-610845D078BE}" type="presParOf" srcId="{0751078E-BCC0-49E0-9C42-D7A82ECFD88E}" destId="{F0F296B1-F3F0-45E0-839B-87F646B7D11A}" srcOrd="0" destOrd="0" presId="urn:microsoft.com/office/officeart/2005/8/layout/vList2"/>
    <dgm:cxn modelId="{71986550-7505-41B0-A7EE-E01E5FE1A518}" type="presParOf" srcId="{0751078E-BCC0-49E0-9C42-D7A82ECFD88E}" destId="{6A16C986-5A80-4EB6-8F40-545F6569F870}" srcOrd="1" destOrd="0" presId="urn:microsoft.com/office/officeart/2005/8/layout/vList2"/>
    <dgm:cxn modelId="{384D64B8-2AC9-4001-9E19-94A7510DF0A3}" type="presParOf" srcId="{0751078E-BCC0-49E0-9C42-D7A82ECFD88E}" destId="{388B2F26-0C32-429C-8F29-1FD753D8B6A7}" srcOrd="2" destOrd="0" presId="urn:microsoft.com/office/officeart/2005/8/layout/vList2"/>
    <dgm:cxn modelId="{0467F2D9-8678-4A56-B235-536FEC351032}" type="presParOf" srcId="{0751078E-BCC0-49E0-9C42-D7A82ECFD88E}" destId="{61B69EA0-377E-4E27-BF46-9C263A99B4AF}" srcOrd="3" destOrd="0" presId="urn:microsoft.com/office/officeart/2005/8/layout/vList2"/>
    <dgm:cxn modelId="{6179B08A-B9A6-4588-9542-A96E0E96487A}" type="presParOf" srcId="{0751078E-BCC0-49E0-9C42-D7A82ECFD88E}" destId="{DC619270-2F89-4D1F-B9AA-5565962115C9}" srcOrd="4" destOrd="0" presId="urn:microsoft.com/office/officeart/2005/8/layout/vList2"/>
    <dgm:cxn modelId="{DF515B4D-BEEA-4F71-A741-AAC2D1157A37}" type="presParOf" srcId="{0751078E-BCC0-49E0-9C42-D7A82ECFD88E}" destId="{EE06758E-F362-49FB-9155-350F824D59A6}" srcOrd="5" destOrd="0" presId="urn:microsoft.com/office/officeart/2005/8/layout/vList2"/>
    <dgm:cxn modelId="{506EF079-8077-45FF-B1CC-78B3E28EBB48}" type="presParOf" srcId="{0751078E-BCC0-49E0-9C42-D7A82ECFD88E}" destId="{E08EDFFB-1CB5-4D20-87B2-E46323C3B5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01D7AE-B9E1-49CE-BD71-95B78C5CBBD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DD6CC6B-B740-4AA2-BBFD-EEDA5ECCB882}">
      <dgm:prSet/>
      <dgm:spPr/>
      <dgm:t>
        <a:bodyPr/>
        <a:lstStyle/>
        <a:p>
          <a:r>
            <a:rPr lang="en-GB" i="0"/>
            <a:t>The National Fraud Intelligence Bureau (NFIB) sits alongside Action Fraud within the City of London Police which is the National policing lead for economic crime.</a:t>
          </a:r>
          <a:endParaRPr lang="en-US"/>
        </a:p>
      </dgm:t>
    </dgm:pt>
    <dgm:pt modelId="{72D6FD55-8301-49FC-850B-65F34AB379B4}" type="parTrans" cxnId="{6783F6AA-A6BF-4DEE-8531-F1ED2CCB2688}">
      <dgm:prSet/>
      <dgm:spPr/>
      <dgm:t>
        <a:bodyPr/>
        <a:lstStyle/>
        <a:p>
          <a:endParaRPr lang="en-US"/>
        </a:p>
      </dgm:t>
    </dgm:pt>
    <dgm:pt modelId="{3F3502DB-0295-4370-8606-1C0476C17A7D}" type="sibTrans" cxnId="{6783F6AA-A6BF-4DEE-8531-F1ED2CCB2688}">
      <dgm:prSet/>
      <dgm:spPr/>
      <dgm:t>
        <a:bodyPr/>
        <a:lstStyle/>
        <a:p>
          <a:endParaRPr lang="en-US"/>
        </a:p>
      </dgm:t>
    </dgm:pt>
    <dgm:pt modelId="{6106A1BB-671C-4CD3-9114-DC0439158B74}">
      <dgm:prSet/>
      <dgm:spPr/>
      <dgm:t>
        <a:bodyPr/>
        <a:lstStyle/>
        <a:p>
          <a:r>
            <a:rPr lang="en-GB" i="0"/>
            <a:t>The NFIB receives all the Action Fraud’s reports. Millions of reports of fraud and cybercrime are used by the NFIB to identify serial offenders, organised crime groups and find emerging crime types.</a:t>
          </a:r>
          <a:endParaRPr lang="en-US"/>
        </a:p>
      </dgm:t>
    </dgm:pt>
    <dgm:pt modelId="{DC75F293-A4F4-4D84-BA76-8BC3C7AE2C5E}" type="parTrans" cxnId="{342A27F3-C401-4415-AED7-D2B1BF7FBBE2}">
      <dgm:prSet/>
      <dgm:spPr/>
      <dgm:t>
        <a:bodyPr/>
        <a:lstStyle/>
        <a:p>
          <a:endParaRPr lang="en-US"/>
        </a:p>
      </dgm:t>
    </dgm:pt>
    <dgm:pt modelId="{B65649C7-5012-4373-ADDC-28719E9E7D17}" type="sibTrans" cxnId="{342A27F3-C401-4415-AED7-D2B1BF7FBBE2}">
      <dgm:prSet/>
      <dgm:spPr/>
      <dgm:t>
        <a:bodyPr/>
        <a:lstStyle/>
        <a:p>
          <a:endParaRPr lang="en-US"/>
        </a:p>
      </dgm:t>
    </dgm:pt>
    <dgm:pt modelId="{9920AC28-FD2C-4D13-99E3-996F320BB1B2}">
      <dgm:prSet/>
      <dgm:spPr/>
      <dgm:t>
        <a:bodyPr/>
        <a:lstStyle/>
        <a:p>
          <a:r>
            <a:rPr lang="en-GB" i="0"/>
            <a:t>Data matching allows reports from different parts of the country to be linked through analysis, identifying the criminals behind the frauds.</a:t>
          </a:r>
          <a:endParaRPr lang="en-US"/>
        </a:p>
      </dgm:t>
    </dgm:pt>
    <dgm:pt modelId="{C548698D-C753-4224-BE61-469C4D0F8DBD}" type="parTrans" cxnId="{012560AC-8EFC-4031-972F-DB32CE23CECF}">
      <dgm:prSet/>
      <dgm:spPr/>
      <dgm:t>
        <a:bodyPr/>
        <a:lstStyle/>
        <a:p>
          <a:endParaRPr lang="en-US"/>
        </a:p>
      </dgm:t>
    </dgm:pt>
    <dgm:pt modelId="{A1C59C8E-C9D9-4C02-96B1-14E422DA6A51}" type="sibTrans" cxnId="{012560AC-8EFC-4031-972F-DB32CE23CECF}">
      <dgm:prSet/>
      <dgm:spPr/>
      <dgm:t>
        <a:bodyPr/>
        <a:lstStyle/>
        <a:p>
          <a:endParaRPr lang="en-US"/>
        </a:p>
      </dgm:t>
    </dgm:pt>
    <dgm:pt modelId="{DDD1D33B-7AFD-463F-B42F-9BB80E03A99D}" type="pres">
      <dgm:prSet presAssocID="{A001D7AE-B9E1-49CE-BD71-95B78C5CBBDF}" presName="outerComposite" presStyleCnt="0">
        <dgm:presLayoutVars>
          <dgm:chMax val="5"/>
          <dgm:dir/>
          <dgm:resizeHandles val="exact"/>
        </dgm:presLayoutVars>
      </dgm:prSet>
      <dgm:spPr/>
    </dgm:pt>
    <dgm:pt modelId="{570139AD-F550-4A3A-9656-FD26EED332B5}" type="pres">
      <dgm:prSet presAssocID="{A001D7AE-B9E1-49CE-BD71-95B78C5CBBDF}" presName="dummyMaxCanvas" presStyleCnt="0">
        <dgm:presLayoutVars/>
      </dgm:prSet>
      <dgm:spPr/>
    </dgm:pt>
    <dgm:pt modelId="{9201CC76-B46C-4B11-A346-8CAA5101F7B4}" type="pres">
      <dgm:prSet presAssocID="{A001D7AE-B9E1-49CE-BD71-95B78C5CBBDF}" presName="ThreeNodes_1" presStyleLbl="node1" presStyleIdx="0" presStyleCnt="3">
        <dgm:presLayoutVars>
          <dgm:bulletEnabled val="1"/>
        </dgm:presLayoutVars>
      </dgm:prSet>
      <dgm:spPr/>
    </dgm:pt>
    <dgm:pt modelId="{776ABE15-FFE4-42AF-91FE-0CFA35B57C20}" type="pres">
      <dgm:prSet presAssocID="{A001D7AE-B9E1-49CE-BD71-95B78C5CBBDF}" presName="ThreeNodes_2" presStyleLbl="node1" presStyleIdx="1" presStyleCnt="3">
        <dgm:presLayoutVars>
          <dgm:bulletEnabled val="1"/>
        </dgm:presLayoutVars>
      </dgm:prSet>
      <dgm:spPr/>
    </dgm:pt>
    <dgm:pt modelId="{ADFA05AD-D4A9-4026-96AE-9E136EB4B1DD}" type="pres">
      <dgm:prSet presAssocID="{A001D7AE-B9E1-49CE-BD71-95B78C5CBBDF}" presName="ThreeNodes_3" presStyleLbl="node1" presStyleIdx="2" presStyleCnt="3">
        <dgm:presLayoutVars>
          <dgm:bulletEnabled val="1"/>
        </dgm:presLayoutVars>
      </dgm:prSet>
      <dgm:spPr/>
    </dgm:pt>
    <dgm:pt modelId="{D0A4A987-A7E1-4519-976F-19933604F57C}" type="pres">
      <dgm:prSet presAssocID="{A001D7AE-B9E1-49CE-BD71-95B78C5CBBDF}" presName="ThreeConn_1-2" presStyleLbl="fgAccFollowNode1" presStyleIdx="0" presStyleCnt="2">
        <dgm:presLayoutVars>
          <dgm:bulletEnabled val="1"/>
        </dgm:presLayoutVars>
      </dgm:prSet>
      <dgm:spPr/>
    </dgm:pt>
    <dgm:pt modelId="{182C6FA9-1947-45FC-B1B5-8EF4A73E42ED}" type="pres">
      <dgm:prSet presAssocID="{A001D7AE-B9E1-49CE-BD71-95B78C5CBBDF}" presName="ThreeConn_2-3" presStyleLbl="fgAccFollowNode1" presStyleIdx="1" presStyleCnt="2">
        <dgm:presLayoutVars>
          <dgm:bulletEnabled val="1"/>
        </dgm:presLayoutVars>
      </dgm:prSet>
      <dgm:spPr/>
    </dgm:pt>
    <dgm:pt modelId="{7A815B60-87BA-468D-ADC9-C796C683E796}" type="pres">
      <dgm:prSet presAssocID="{A001D7AE-B9E1-49CE-BD71-95B78C5CBBDF}" presName="ThreeNodes_1_text" presStyleLbl="node1" presStyleIdx="2" presStyleCnt="3">
        <dgm:presLayoutVars>
          <dgm:bulletEnabled val="1"/>
        </dgm:presLayoutVars>
      </dgm:prSet>
      <dgm:spPr/>
    </dgm:pt>
    <dgm:pt modelId="{F2E9AC09-1D1D-4F5C-94DB-D4605538FFE1}" type="pres">
      <dgm:prSet presAssocID="{A001D7AE-B9E1-49CE-BD71-95B78C5CBBDF}" presName="ThreeNodes_2_text" presStyleLbl="node1" presStyleIdx="2" presStyleCnt="3">
        <dgm:presLayoutVars>
          <dgm:bulletEnabled val="1"/>
        </dgm:presLayoutVars>
      </dgm:prSet>
      <dgm:spPr/>
    </dgm:pt>
    <dgm:pt modelId="{0A615198-FE01-47D0-81D2-BAE02CCEA692}" type="pres">
      <dgm:prSet presAssocID="{A001D7AE-B9E1-49CE-BD71-95B78C5CBBDF}" presName="ThreeNodes_3_text" presStyleLbl="node1" presStyleIdx="2" presStyleCnt="3">
        <dgm:presLayoutVars>
          <dgm:bulletEnabled val="1"/>
        </dgm:presLayoutVars>
      </dgm:prSet>
      <dgm:spPr/>
    </dgm:pt>
  </dgm:ptLst>
  <dgm:cxnLst>
    <dgm:cxn modelId="{7E87A138-002C-43EB-B032-EAA33A827A7C}" type="presOf" srcId="{6106A1BB-671C-4CD3-9114-DC0439158B74}" destId="{776ABE15-FFE4-42AF-91FE-0CFA35B57C20}" srcOrd="0" destOrd="0" presId="urn:microsoft.com/office/officeart/2005/8/layout/vProcess5"/>
    <dgm:cxn modelId="{7EB9D772-F1E9-4FEC-9F91-9467AA49ED64}" type="presOf" srcId="{7DD6CC6B-B740-4AA2-BBFD-EEDA5ECCB882}" destId="{9201CC76-B46C-4B11-A346-8CAA5101F7B4}" srcOrd="0" destOrd="0" presId="urn:microsoft.com/office/officeart/2005/8/layout/vProcess5"/>
    <dgm:cxn modelId="{B7EC497E-139A-4BFB-9D50-192FA6C77DF9}" type="presOf" srcId="{7DD6CC6B-B740-4AA2-BBFD-EEDA5ECCB882}" destId="{7A815B60-87BA-468D-ADC9-C796C683E796}" srcOrd="1" destOrd="0" presId="urn:microsoft.com/office/officeart/2005/8/layout/vProcess5"/>
    <dgm:cxn modelId="{5C33218D-0D44-4C4C-892B-90EEDD151290}" type="presOf" srcId="{A001D7AE-B9E1-49CE-BD71-95B78C5CBBDF}" destId="{DDD1D33B-7AFD-463F-B42F-9BB80E03A99D}" srcOrd="0" destOrd="0" presId="urn:microsoft.com/office/officeart/2005/8/layout/vProcess5"/>
    <dgm:cxn modelId="{9F845492-DFEF-40C1-B9B6-1AA5153ED863}" type="presOf" srcId="{9920AC28-FD2C-4D13-99E3-996F320BB1B2}" destId="{0A615198-FE01-47D0-81D2-BAE02CCEA692}" srcOrd="1" destOrd="0" presId="urn:microsoft.com/office/officeart/2005/8/layout/vProcess5"/>
    <dgm:cxn modelId="{DD09FEA8-BD00-495A-97C2-19CE17A3B822}" type="presOf" srcId="{9920AC28-FD2C-4D13-99E3-996F320BB1B2}" destId="{ADFA05AD-D4A9-4026-96AE-9E136EB4B1DD}" srcOrd="0" destOrd="0" presId="urn:microsoft.com/office/officeart/2005/8/layout/vProcess5"/>
    <dgm:cxn modelId="{6783F6AA-A6BF-4DEE-8531-F1ED2CCB2688}" srcId="{A001D7AE-B9E1-49CE-BD71-95B78C5CBBDF}" destId="{7DD6CC6B-B740-4AA2-BBFD-EEDA5ECCB882}" srcOrd="0" destOrd="0" parTransId="{72D6FD55-8301-49FC-850B-65F34AB379B4}" sibTransId="{3F3502DB-0295-4370-8606-1C0476C17A7D}"/>
    <dgm:cxn modelId="{012560AC-8EFC-4031-972F-DB32CE23CECF}" srcId="{A001D7AE-B9E1-49CE-BD71-95B78C5CBBDF}" destId="{9920AC28-FD2C-4D13-99E3-996F320BB1B2}" srcOrd="2" destOrd="0" parTransId="{C548698D-C753-4224-BE61-469C4D0F8DBD}" sibTransId="{A1C59C8E-C9D9-4C02-96B1-14E422DA6A51}"/>
    <dgm:cxn modelId="{DD2380AC-646E-4F16-B2A4-850789CEC0B6}" type="presOf" srcId="{3F3502DB-0295-4370-8606-1C0476C17A7D}" destId="{D0A4A987-A7E1-4519-976F-19933604F57C}" srcOrd="0" destOrd="0" presId="urn:microsoft.com/office/officeart/2005/8/layout/vProcess5"/>
    <dgm:cxn modelId="{10DE88CB-7E17-40E1-A244-BA48B279CA1D}" type="presOf" srcId="{6106A1BB-671C-4CD3-9114-DC0439158B74}" destId="{F2E9AC09-1D1D-4F5C-94DB-D4605538FFE1}" srcOrd="1" destOrd="0" presId="urn:microsoft.com/office/officeart/2005/8/layout/vProcess5"/>
    <dgm:cxn modelId="{342A27F3-C401-4415-AED7-D2B1BF7FBBE2}" srcId="{A001D7AE-B9E1-49CE-BD71-95B78C5CBBDF}" destId="{6106A1BB-671C-4CD3-9114-DC0439158B74}" srcOrd="1" destOrd="0" parTransId="{DC75F293-A4F4-4D84-BA76-8BC3C7AE2C5E}" sibTransId="{B65649C7-5012-4373-ADDC-28719E9E7D17}"/>
    <dgm:cxn modelId="{C0A2D4FD-F1D7-4F08-86B7-078E1B3BA276}" type="presOf" srcId="{B65649C7-5012-4373-ADDC-28719E9E7D17}" destId="{182C6FA9-1947-45FC-B1B5-8EF4A73E42ED}" srcOrd="0" destOrd="0" presId="urn:microsoft.com/office/officeart/2005/8/layout/vProcess5"/>
    <dgm:cxn modelId="{3AFD579B-AA98-44B4-8F78-D08221ECFFF9}" type="presParOf" srcId="{DDD1D33B-7AFD-463F-B42F-9BB80E03A99D}" destId="{570139AD-F550-4A3A-9656-FD26EED332B5}" srcOrd="0" destOrd="0" presId="urn:microsoft.com/office/officeart/2005/8/layout/vProcess5"/>
    <dgm:cxn modelId="{2B8075C9-FF56-4FDF-8D43-D46CA87789A8}" type="presParOf" srcId="{DDD1D33B-7AFD-463F-B42F-9BB80E03A99D}" destId="{9201CC76-B46C-4B11-A346-8CAA5101F7B4}" srcOrd="1" destOrd="0" presId="urn:microsoft.com/office/officeart/2005/8/layout/vProcess5"/>
    <dgm:cxn modelId="{BC5755FA-4886-48F7-AE1E-E6EC0736B8ED}" type="presParOf" srcId="{DDD1D33B-7AFD-463F-B42F-9BB80E03A99D}" destId="{776ABE15-FFE4-42AF-91FE-0CFA35B57C20}" srcOrd="2" destOrd="0" presId="urn:microsoft.com/office/officeart/2005/8/layout/vProcess5"/>
    <dgm:cxn modelId="{97A05216-7DA5-4EEE-BCD0-A1AF460FD5BD}" type="presParOf" srcId="{DDD1D33B-7AFD-463F-B42F-9BB80E03A99D}" destId="{ADFA05AD-D4A9-4026-96AE-9E136EB4B1DD}" srcOrd="3" destOrd="0" presId="urn:microsoft.com/office/officeart/2005/8/layout/vProcess5"/>
    <dgm:cxn modelId="{F6C33DA5-5AA2-4E76-8ED0-53F17A1DC47C}" type="presParOf" srcId="{DDD1D33B-7AFD-463F-B42F-9BB80E03A99D}" destId="{D0A4A987-A7E1-4519-976F-19933604F57C}" srcOrd="4" destOrd="0" presId="urn:microsoft.com/office/officeart/2005/8/layout/vProcess5"/>
    <dgm:cxn modelId="{06F9D63A-9383-466F-8EA4-155FC0168404}" type="presParOf" srcId="{DDD1D33B-7AFD-463F-B42F-9BB80E03A99D}" destId="{182C6FA9-1947-45FC-B1B5-8EF4A73E42ED}" srcOrd="5" destOrd="0" presId="urn:microsoft.com/office/officeart/2005/8/layout/vProcess5"/>
    <dgm:cxn modelId="{6AE12FF4-A4B0-48AA-80A3-23C72D14235B}" type="presParOf" srcId="{DDD1D33B-7AFD-463F-B42F-9BB80E03A99D}" destId="{7A815B60-87BA-468D-ADC9-C796C683E796}" srcOrd="6" destOrd="0" presId="urn:microsoft.com/office/officeart/2005/8/layout/vProcess5"/>
    <dgm:cxn modelId="{4DB8E667-7816-4D67-B5E4-D8AAFBDE5A6E}" type="presParOf" srcId="{DDD1D33B-7AFD-463F-B42F-9BB80E03A99D}" destId="{F2E9AC09-1D1D-4F5C-94DB-D4605538FFE1}" srcOrd="7" destOrd="0" presId="urn:microsoft.com/office/officeart/2005/8/layout/vProcess5"/>
    <dgm:cxn modelId="{3DCE66FF-173F-4720-ABC5-F41855C8556C}" type="presParOf" srcId="{DDD1D33B-7AFD-463F-B42F-9BB80E03A99D}" destId="{0A615198-FE01-47D0-81D2-BAE02CCEA692}"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E6A72-EBEE-427A-A716-6DF14EBDE212}">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34CEA-9429-4B05-8843-25F5C53A96D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Fraud is when trickery is used to gain a dishonest advantage, which is often financial, over another person. </a:t>
          </a:r>
          <a:endParaRPr lang="en-US" sz="1700" kern="1200"/>
        </a:p>
      </dsp:txBody>
      <dsp:txXfrm>
        <a:off x="398656" y="1088253"/>
        <a:ext cx="2959127" cy="1837317"/>
      </dsp:txXfrm>
    </dsp:sp>
    <dsp:sp modelId="{46B8D036-4DA2-4180-80D3-F541EE779E32}">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CBB59-0AC2-4151-97D5-B144AF8C1C4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National Crime Agency (2024) describes Fraud as the most commonly experienced crime in the UK, affecting UK society economically and socially. </a:t>
          </a:r>
          <a:endParaRPr lang="en-US" sz="1700" kern="1200"/>
        </a:p>
      </dsp:txBody>
      <dsp:txXfrm>
        <a:off x="4155097" y="1088253"/>
        <a:ext cx="2959127" cy="1837317"/>
      </dsp:txXfrm>
    </dsp:sp>
    <dsp:sp modelId="{8B7EF127-6817-4680-B8AC-3A5B70ABBE80}">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EC732-EF70-4120-8F1C-982FDEB33EB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Fraud is largely underreported and the CSEW (Crime Survey of England and Wales) estimates only 13% of cases being reported to Action Fraud or the police by victims</a:t>
          </a:r>
          <a:endParaRPr lang="en-US" sz="1700" kern="120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5DE26-BBE6-4F58-8A0E-44820C032A36}">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67F20-D645-43AC-BA80-9CB25B4B7C4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Fraud offences increased by 31% (to 4.2 M offences) compared with the year ending March 2024. 3.2 M offences were bank/Credit Card a 30% increase and 23% increase in retail/consumer fraud. </a:t>
          </a:r>
          <a:endParaRPr lang="en-US" sz="1600" kern="1200" dirty="0"/>
        </a:p>
      </dsp:txBody>
      <dsp:txXfrm>
        <a:off x="398656" y="1088253"/>
        <a:ext cx="2959127" cy="1837317"/>
      </dsp:txXfrm>
    </dsp:sp>
    <dsp:sp modelId="{9CC031BA-44F1-45E4-8C1A-2251C581A3F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88B62-D251-4B2E-96C1-8759541917C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692,000 incidents of computer misuse in year ending (YE) March 2025. </a:t>
          </a:r>
        </a:p>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This was a 32% decrease compared with the previous year's survey</a:t>
          </a:r>
          <a:r>
            <a:rPr lang="en-GB" sz="1600" b="0" i="0" kern="1200" dirty="0"/>
            <a:t>.</a:t>
          </a:r>
          <a:endParaRPr lang="en-US" sz="1600" kern="1200" dirty="0"/>
        </a:p>
      </dsp:txBody>
      <dsp:txXfrm>
        <a:off x="4155097" y="1088253"/>
        <a:ext cx="2959127" cy="1837317"/>
      </dsp:txXfrm>
    </dsp:sp>
    <dsp:sp modelId="{47EB9B6A-8269-4CE1-83B8-A3EE84309BB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2EC0F-2CDA-4AB7-873C-3C86E0198E93}">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Computer misuse increased by </a:t>
          </a:r>
          <a:r>
            <a:rPr lang="en-GB" sz="1600" b="0" i="0" kern="1200" dirty="0">
              <a:solidFill>
                <a:srgbClr val="323132"/>
              </a:solidFill>
              <a:effectLst/>
              <a:latin typeface="Open Sans" pitchFamily="2" charset="0"/>
            </a:rPr>
            <a:t>36% increase in offences referred by Action Fraud for YE March 2025 (to 55,576 offences) compared with YE March 2024 (40,832 offences).</a:t>
          </a:r>
          <a:endParaRPr lang="en-US" sz="1600" kern="1200" dirty="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0749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kern="1200" dirty="0">
            <a:solidFill>
              <a:schemeClr val="tx1"/>
            </a:solidFill>
          </a:endParaRPr>
        </a:p>
      </dsp:txBody>
      <dsp:txXfrm>
        <a:off x="75768" y="3147811"/>
        <a:ext cx="3093750" cy="1974375"/>
      </dsp:txXfrm>
    </dsp:sp>
    <dsp:sp modelId="{CBB4CA57-0025-4CE9-BF39-152CAB124894}">
      <dsp:nvSpPr>
        <dsp:cNvPr id="0" name=""/>
        <dsp:cNvSpPr/>
      </dsp:nvSpPr>
      <dsp:spPr>
        <a:xfrm>
          <a:off x="4314206"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0749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A representation is false if</a:t>
          </a:r>
          <a:r>
            <a:rPr lang="en-GB" sz="1600" u="sng" kern="1200" dirty="0">
              <a:solidFill>
                <a:schemeClr val="bg1"/>
              </a:solidFill>
            </a:rPr>
            <a:t>:  it is untrue or misleading</a:t>
          </a:r>
          <a:r>
            <a:rPr lang="en-GB" sz="1600" kern="1200" dirty="0">
              <a:solidFill>
                <a:schemeClr val="bg1"/>
              </a:solidFill>
            </a:rPr>
            <a:t> and  </a:t>
          </a:r>
          <a:r>
            <a:rPr lang="en-GB" sz="1600" u="sng" kern="1200" dirty="0">
              <a:solidFill>
                <a:schemeClr val="bg1"/>
              </a:solidFill>
            </a:rPr>
            <a:t>the person making it knows that it is or might be either untrue or misleading.</a:t>
          </a:r>
          <a:endParaRPr lang="en-US" sz="1600" u="sng" kern="1200" dirty="0">
            <a:solidFill>
              <a:schemeClr val="bg1"/>
            </a:solidFill>
          </a:endParaRPr>
        </a:p>
      </dsp:txBody>
      <dsp:txXfrm>
        <a:off x="3710925" y="3147811"/>
        <a:ext cx="3093750" cy="1974375"/>
      </dsp:txXfrm>
    </dsp:sp>
    <dsp:sp modelId="{F55C2D49-F752-4AED-A45D-FEE4F8163B85}">
      <dsp:nvSpPr>
        <dsp:cNvPr id="0" name=""/>
        <dsp:cNvSpPr/>
      </dsp:nvSpPr>
      <dsp:spPr>
        <a:xfrm>
          <a:off x="7949362"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0749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Gain or Loss Recent case law makes it clear that the suspect must intend that the false representation will cause the gain or loss.</a:t>
          </a:r>
          <a:endParaRPr lang="en-US" sz="1600" kern="1200" dirty="0">
            <a:solidFill>
              <a:schemeClr val="bg1"/>
            </a:solidFill>
          </a:endParaRPr>
        </a:p>
      </dsp:txBody>
      <dsp:txXfrm>
        <a:off x="7346081" y="3147811"/>
        <a:ext cx="3093750" cy="19743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EF28B-97B5-4E70-BDDB-395419D2F736}">
      <dsp:nvSpPr>
        <dsp:cNvPr id="0" name=""/>
        <dsp:cNvSpPr/>
      </dsp:nvSpPr>
      <dsp:spPr>
        <a:xfrm>
          <a:off x="0" y="922351"/>
          <a:ext cx="10927829" cy="18447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dirty="0"/>
            <a:t>A person is guilty of an offence under this section if he obtains services for himself or another by a dishonest act, </a:t>
          </a:r>
          <a:endParaRPr lang="en-US" sz="3500" kern="1200" dirty="0"/>
        </a:p>
      </dsp:txBody>
      <dsp:txXfrm>
        <a:off x="54029" y="976380"/>
        <a:ext cx="10819771" cy="1736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93C-0285-49D9-A0FD-18A86297EA77}">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Section 11 is an additional offence for when a service is obtained by dishonest means. If services have been provided e.g. a taxi ride where there is no gain or loss of property.</a:t>
          </a:r>
          <a:endParaRPr lang="en-US" sz="1900" kern="1200"/>
        </a:p>
      </dsp:txBody>
      <dsp:txXfrm>
        <a:off x="0" y="1653508"/>
        <a:ext cx="3286125" cy="2610802"/>
      </dsp:txXfrm>
    </dsp:sp>
    <dsp:sp modelId="{7F9293E4-F06B-48EC-85E4-AA27E573D09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9619095-E227-4BE4-B399-C7D57906C127}">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3FCD-CDC5-42FD-A767-D242E802BF16}">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This service must be a type for which payment is required and could include bus rides, haircuts and a stay in a hotel room.</a:t>
          </a:r>
          <a:endParaRPr lang="en-US" sz="1900" kern="1200"/>
        </a:p>
      </dsp:txBody>
      <dsp:txXfrm>
        <a:off x="3614737" y="1653508"/>
        <a:ext cx="3286125" cy="2610802"/>
      </dsp:txXfrm>
    </dsp:sp>
    <dsp:sp modelId="{FBDBEE67-8EFE-4979-AAC9-704BCF423E74}">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64546942-B0A2-4667-ADB7-8E89E8B40589}">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1ADB7-7213-4882-A7AA-C55956523DD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The service must be obtained through a dishonest act, and this would include using a false credit card for example. </a:t>
          </a:r>
          <a:endParaRPr lang="en-US" sz="1900" kern="1200"/>
        </a:p>
      </dsp:txBody>
      <dsp:txXfrm>
        <a:off x="7229475" y="1653508"/>
        <a:ext cx="3286125" cy="2610802"/>
      </dsp:txXfrm>
    </dsp:sp>
    <dsp:sp modelId="{10E5CAE9-9932-4C4C-8433-BF12C93F430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EB6B3BF-FB1C-4B0F-ACA5-1C89FDFBD3E8}">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296B1-F3F0-45E0-839B-87F646B7D11A}">
      <dsp:nvSpPr>
        <dsp:cNvPr id="0" name=""/>
        <dsp:cNvSpPr/>
      </dsp:nvSpPr>
      <dsp:spPr>
        <a:xfrm>
          <a:off x="0" y="1969"/>
          <a:ext cx="6666833" cy="135318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t>Making off without payment.</a:t>
          </a:r>
          <a:endParaRPr lang="en-US" sz="1800" kern="1200" dirty="0"/>
        </a:p>
      </dsp:txBody>
      <dsp:txXfrm>
        <a:off x="66057" y="68026"/>
        <a:ext cx="6534719" cy="1221068"/>
      </dsp:txXfrm>
    </dsp:sp>
    <dsp:sp modelId="{388B2F26-0C32-429C-8F29-1FD753D8B6A7}">
      <dsp:nvSpPr>
        <dsp:cNvPr id="0" name=""/>
        <dsp:cNvSpPr/>
      </dsp:nvSpPr>
      <dsp:spPr>
        <a:xfrm>
          <a:off x="0" y="1367568"/>
          <a:ext cx="6666833" cy="1353182"/>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(1)Subject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kern="1200" dirty="0"/>
        </a:p>
      </dsp:txBody>
      <dsp:txXfrm>
        <a:off x="66057" y="1433625"/>
        <a:ext cx="6534719" cy="1221068"/>
      </dsp:txXfrm>
    </dsp:sp>
    <dsp:sp modelId="{DC619270-2F89-4D1F-B9AA-5565962115C9}">
      <dsp:nvSpPr>
        <dsp:cNvPr id="0" name=""/>
        <dsp:cNvSpPr/>
      </dsp:nvSpPr>
      <dsp:spPr>
        <a:xfrm>
          <a:off x="0" y="2733168"/>
          <a:ext cx="6666833" cy="1353182"/>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(2)For purposes of this section “payment on the spot” includes payment at the time of collecting goods on which work has been done or in respect of which service has been provided.</a:t>
          </a:r>
          <a:endParaRPr lang="en-US" sz="1800" kern="1200" dirty="0"/>
        </a:p>
      </dsp:txBody>
      <dsp:txXfrm>
        <a:off x="66057" y="2799225"/>
        <a:ext cx="6534719" cy="1221068"/>
      </dsp:txXfrm>
    </dsp:sp>
    <dsp:sp modelId="{E08EDFFB-1CB5-4D20-87B2-E46323C3B517}">
      <dsp:nvSpPr>
        <dsp:cNvPr id="0" name=""/>
        <dsp:cNvSpPr/>
      </dsp:nvSpPr>
      <dsp:spPr>
        <a:xfrm>
          <a:off x="0" y="4098768"/>
          <a:ext cx="6666833" cy="1353182"/>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(3)Subsection (1) above shall not apply where the supply of the goods or the doing of the service is contrary to law, or where the service done is such that payment is not legally enforceable.</a:t>
          </a:r>
          <a:endParaRPr lang="en-US" sz="1800" kern="1200" dirty="0"/>
        </a:p>
      </dsp:txBody>
      <dsp:txXfrm>
        <a:off x="66057" y="4164825"/>
        <a:ext cx="6534719" cy="12210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CC76-B46C-4B11-A346-8CAA5101F7B4}">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The National Fraud Intelligence Bureau (NFIB) sits alongside Action Fraud within the City of London Police which is the National policing lead for economic crime.</a:t>
          </a:r>
          <a:endParaRPr lang="en-US" sz="1900" kern="1200"/>
        </a:p>
      </dsp:txBody>
      <dsp:txXfrm>
        <a:off x="38234" y="38234"/>
        <a:ext cx="7529629" cy="1228933"/>
      </dsp:txXfrm>
    </dsp:sp>
    <dsp:sp modelId="{776ABE15-FFE4-42AF-91FE-0CFA35B57C20}">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The NFIB receives all the Action Fraud’s reports. Millions of reports of fraud and cybercrime are used by the NFIB to identify serial offenders, organised crime groups and find emerging crime types.</a:t>
          </a:r>
          <a:endParaRPr lang="en-US" sz="1900" kern="1200"/>
        </a:p>
      </dsp:txBody>
      <dsp:txXfrm>
        <a:off x="826903" y="1561202"/>
        <a:ext cx="7224611" cy="1228933"/>
      </dsp:txXfrm>
    </dsp:sp>
    <dsp:sp modelId="{ADFA05AD-D4A9-4026-96AE-9E136EB4B1DD}">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Data matching allows reports from different parts of the country to be linked through analysis, identifying the criminals behind the frauds.</a:t>
          </a:r>
          <a:endParaRPr lang="en-US" sz="1900" kern="1200"/>
        </a:p>
      </dsp:txBody>
      <dsp:txXfrm>
        <a:off x="1615573" y="3084170"/>
        <a:ext cx="7224611" cy="1228933"/>
      </dsp:txXfrm>
    </dsp:sp>
    <dsp:sp modelId="{D0A4A987-A7E1-4519-976F-19933604F57C}">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182C6FA9-1947-45FC-B1B5-8EF4A73E42ED}">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22/09/2025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14042"/>
                </a:solidFill>
                <a:effectLst/>
                <a:highlight>
                  <a:srgbClr val="FFFFFF"/>
                </a:highlight>
                <a:latin typeface="Open Sans" panose="020B0606030504020204" pitchFamily="34" charset="0"/>
              </a:rPr>
              <a:t>This was largely driven by substantial increases in both ‘consumer and retail fraud’</a:t>
            </a:r>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6</a:t>
            </a:fld>
            <a:endParaRPr lang="en-GB"/>
          </a:p>
        </p:txBody>
      </p:sp>
    </p:spTree>
    <p:extLst>
      <p:ext uri="{BB962C8B-B14F-4D97-AF65-F5344CB8AC3E}">
        <p14:creationId xmlns:p14="http://schemas.microsoft.com/office/powerpoint/2010/main" val="297494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7</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12</a:t>
            </a:fld>
            <a:endParaRPr lang="en-GB"/>
          </a:p>
        </p:txBody>
      </p:sp>
    </p:spTree>
    <p:extLst>
      <p:ext uri="{BB962C8B-B14F-4D97-AF65-F5344CB8AC3E}">
        <p14:creationId xmlns:p14="http://schemas.microsoft.com/office/powerpoint/2010/main" val="1497190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behaviour</a:t>
            </a: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14</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16</a:t>
            </a:fld>
            <a:endParaRPr lang="en-GB"/>
          </a:p>
        </p:txBody>
      </p:sp>
    </p:spTree>
    <p:extLst>
      <p:ext uri="{BB962C8B-B14F-4D97-AF65-F5344CB8AC3E}">
        <p14:creationId xmlns:p14="http://schemas.microsoft.com/office/powerpoint/2010/main" val="2762771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failing to disclose information Failure to disclose can be made by oral or written omission.</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1380235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21</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22</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23</a:t>
            </a:fld>
            <a:endParaRPr lang="en-GB"/>
          </a:p>
        </p:txBody>
      </p:sp>
    </p:spTree>
    <p:extLst>
      <p:ext uri="{BB962C8B-B14F-4D97-AF65-F5344CB8AC3E}">
        <p14:creationId xmlns:p14="http://schemas.microsoft.com/office/powerpoint/2010/main" val="313875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24</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25</a:t>
            </a:fld>
            <a:endParaRPr lang="en-GB"/>
          </a:p>
        </p:txBody>
      </p:sp>
    </p:spTree>
    <p:extLst>
      <p:ext uri="{BB962C8B-B14F-4D97-AF65-F5344CB8AC3E}">
        <p14:creationId xmlns:p14="http://schemas.microsoft.com/office/powerpoint/2010/main" val="4154232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27</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 can also direct victims to the correct agency to report a fraud to depending on the nature of it. </a:t>
            </a:r>
          </a:p>
        </p:txBody>
      </p:sp>
      <p:sp>
        <p:nvSpPr>
          <p:cNvPr id="4" name="Slide Number Placeholder 3"/>
          <p:cNvSpPr>
            <a:spLocks noGrp="1"/>
          </p:cNvSpPr>
          <p:nvPr>
            <p:ph type="sldNum" sz="quarter" idx="5"/>
          </p:nvPr>
        </p:nvSpPr>
        <p:spPr/>
        <p:txBody>
          <a:bodyPr/>
          <a:lstStyle/>
          <a:p>
            <a:fld id="{E5F2FAE7-0E66-4B77-ABAD-A98ECBED5217}" type="slidenum">
              <a:rPr lang="en-GB" smtClean="0"/>
              <a:t>30</a:t>
            </a:fld>
            <a:endParaRPr lang="en-GB"/>
          </a:p>
        </p:txBody>
      </p:sp>
    </p:spTree>
    <p:extLst>
      <p:ext uri="{BB962C8B-B14F-4D97-AF65-F5344CB8AC3E}">
        <p14:creationId xmlns:p14="http://schemas.microsoft.com/office/powerpoint/2010/main" val="3132133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31</a:t>
            </a:fld>
            <a:endParaRPr lang="en-GB"/>
          </a:p>
        </p:txBody>
      </p:sp>
    </p:spTree>
    <p:extLst>
      <p:ext uri="{BB962C8B-B14F-4D97-AF65-F5344CB8AC3E}">
        <p14:creationId xmlns:p14="http://schemas.microsoft.com/office/powerpoint/2010/main" val="2680889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32</a:t>
            </a:fld>
            <a:endParaRPr lang="en-GB"/>
          </a:p>
        </p:txBody>
      </p:sp>
    </p:spTree>
    <p:extLst>
      <p:ext uri="{BB962C8B-B14F-4D97-AF65-F5344CB8AC3E}">
        <p14:creationId xmlns:p14="http://schemas.microsoft.com/office/powerpoint/2010/main" val="1893807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33</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22/09/2025</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BzxBwosjYs8?feature=oembed"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eg"/><Relationship Id="rId7" Type="http://schemas.openxmlformats.org/officeDocument/2006/relationships/diagramColors" Target="../diagrams/colors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Introduction to the </a:t>
            </a:r>
            <a:r>
              <a:rPr lang="en-GB" sz="4800">
                <a:solidFill>
                  <a:srgbClr val="FFFFFF"/>
                </a:solidFill>
              </a:rPr>
              <a:t>Fraud Act 2006</a:t>
            </a:r>
            <a:br>
              <a:rPr lang="en-GB" sz="4800">
                <a:solidFill>
                  <a:srgbClr val="FFFFFF"/>
                </a:solidFill>
              </a:rPr>
            </a:br>
            <a:r>
              <a:rPr lang="en-GB" sz="4800">
                <a:solidFill>
                  <a:srgbClr val="FFFFFF"/>
                </a:solidFill>
              </a:rPr>
              <a:t>Wynne Jones</a:t>
            </a:r>
            <a:endParaRPr lang="en-GB" sz="4800"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0" indent="0">
              <a:buAutoNum type="arabicPeriod"/>
            </a:pPr>
            <a:r>
              <a:rPr lang="en-GB" sz="2400" dirty="0"/>
              <a:t>Identify the legislation relating to Fraud offences. (Secs, 2,3,4,6,11 and Making off without Payment – Sec 3 Theft Act 1978)</a:t>
            </a:r>
          </a:p>
          <a:p>
            <a:pPr marL="0" indent="0">
              <a:buNone/>
            </a:pPr>
            <a:r>
              <a:rPr lang="en-GB" sz="2400" dirty="0"/>
              <a:t> 2. Describe the impact of Fraud on (vulnerable and non-vulnerable) victims</a:t>
            </a:r>
          </a:p>
          <a:p>
            <a:pPr marL="0" indent="0">
              <a:buNone/>
            </a:pPr>
            <a:r>
              <a:rPr lang="en-GB" sz="2400" dirty="0"/>
              <a:t> 3. Explain how the police deal with initial reports of Fraud</a:t>
            </a:r>
          </a:p>
          <a:p>
            <a:pPr marL="0" indent="0">
              <a:buNone/>
            </a:pPr>
            <a:r>
              <a:rPr lang="en-GB" sz="2400" dirty="0"/>
              <a:t> 4. Apply legislation covered in the lesson to complete scenarios.</a:t>
            </a:r>
          </a:p>
        </p:txBody>
      </p:sp>
    </p:spTree>
    <p:extLst>
      <p:ext uri="{BB962C8B-B14F-4D97-AF65-F5344CB8AC3E}">
        <p14:creationId xmlns:p14="http://schemas.microsoft.com/office/powerpoint/2010/main" val="67843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Fraud?</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2"/>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365853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extLst>
              <p:ext uri="{D42A27DB-BD31-4B8C-83A1-F6EECF244321}">
                <p14:modId xmlns:p14="http://schemas.microsoft.com/office/powerpoint/2010/main" val="213258130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72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E5C1B-C17E-1946-DE13-3C3FA579630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Statistics</a:t>
            </a:r>
          </a:p>
        </p:txBody>
      </p:sp>
      <p:graphicFrame>
        <p:nvGraphicFramePr>
          <p:cNvPr id="5" name="Content Placeholder 2">
            <a:extLst>
              <a:ext uri="{FF2B5EF4-FFF2-40B4-BE49-F238E27FC236}">
                <a16:creationId xmlns:a16="http://schemas.microsoft.com/office/drawing/2014/main" id="{4BCC4CB0-D7E3-83A3-3069-FDAF8A88EDD4}"/>
              </a:ext>
            </a:extLst>
          </p:cNvPr>
          <p:cNvGraphicFramePr>
            <a:graphicFrameLocks noGrp="1"/>
          </p:cNvGraphicFramePr>
          <p:nvPr>
            <p:ph idx="1"/>
            <p:extLst>
              <p:ext uri="{D42A27DB-BD31-4B8C-83A1-F6EECF244321}">
                <p14:modId xmlns:p14="http://schemas.microsoft.com/office/powerpoint/2010/main" val="207586061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7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EFB2-BDBF-66B9-1DAC-1639E5C11CD2}"/>
              </a:ext>
            </a:extLst>
          </p:cNvPr>
          <p:cNvSpPr>
            <a:spLocks noGrp="1"/>
          </p:cNvSpPr>
          <p:nvPr>
            <p:ph type="title"/>
          </p:nvPr>
        </p:nvSpPr>
        <p:spPr>
          <a:xfrm>
            <a:off x="5596501" y="489508"/>
            <a:ext cx="5754896" cy="1667569"/>
          </a:xfrm>
        </p:spPr>
        <p:txBody>
          <a:bodyPr anchor="b">
            <a:normAutofit/>
          </a:bodyPr>
          <a:lstStyle/>
          <a:p>
            <a:r>
              <a:rPr lang="en-GB" sz="4000"/>
              <a:t>Covid and Fraud</a:t>
            </a:r>
          </a:p>
        </p:txBody>
      </p:sp>
      <p:pic>
        <p:nvPicPr>
          <p:cNvPr id="5" name="Picture 4">
            <a:extLst>
              <a:ext uri="{FF2B5EF4-FFF2-40B4-BE49-F238E27FC236}">
                <a16:creationId xmlns:a16="http://schemas.microsoft.com/office/drawing/2014/main" id="{B6A1CC6E-0747-B263-E9B1-6B89EF2D48C7}"/>
              </a:ext>
            </a:extLst>
          </p:cNvPr>
          <p:cNvPicPr>
            <a:picLocks noChangeAspect="1"/>
          </p:cNvPicPr>
          <p:nvPr/>
        </p:nvPicPr>
        <p:blipFill>
          <a:blip r:embed="rId3"/>
          <a:srcRect r="9851" b="-3"/>
          <a:stretch/>
        </p:blipFill>
        <p:spPr>
          <a:xfrm>
            <a:off x="1068130" y="1335052"/>
            <a:ext cx="3876165" cy="3756200"/>
          </a:xfrm>
          <a:prstGeom prst="rect">
            <a:avLst/>
          </a:prstGeom>
        </p:spPr>
      </p:pic>
      <p:sp>
        <p:nvSpPr>
          <p:cNvPr id="3" name="Content Placeholder 2">
            <a:extLst>
              <a:ext uri="{FF2B5EF4-FFF2-40B4-BE49-F238E27FC236}">
                <a16:creationId xmlns:a16="http://schemas.microsoft.com/office/drawing/2014/main" id="{6F4A02E3-1C63-C887-4CF3-C6C58ABF2E3B}"/>
              </a:ext>
            </a:extLst>
          </p:cNvPr>
          <p:cNvSpPr>
            <a:spLocks noGrp="1"/>
          </p:cNvSpPr>
          <p:nvPr>
            <p:ph idx="1"/>
          </p:nvPr>
        </p:nvSpPr>
        <p:spPr>
          <a:xfrm>
            <a:off x="5596502" y="2405894"/>
            <a:ext cx="5754896" cy="3197464"/>
          </a:xfrm>
        </p:spPr>
        <p:txBody>
          <a:bodyPr anchor="t">
            <a:normAutofit/>
          </a:bodyPr>
          <a:lstStyle/>
          <a:p>
            <a:pPr marL="0" indent="0">
              <a:buNone/>
            </a:pPr>
            <a:r>
              <a:rPr lang="en-GB" sz="1700" i="0">
                <a:effectLst/>
                <a:highlight>
                  <a:srgbClr val="FFFFFF"/>
                </a:highlight>
                <a:latin typeface="Arial" panose="020B0604020202020204" pitchFamily="34" charset="0"/>
                <a:cs typeface="Arial" panose="020B0604020202020204" pitchFamily="34" charset="0"/>
              </a:rPr>
              <a:t>The coronavirus pandemic and government instructions to limit social contact have had a significant impact on patterns of crime.</a:t>
            </a:r>
          </a:p>
          <a:p>
            <a:pPr marL="0" indent="0">
              <a:buNone/>
            </a:pPr>
            <a:r>
              <a:rPr lang="en-GB" sz="1700">
                <a:highlight>
                  <a:srgbClr val="FFFFFF"/>
                </a:highlight>
                <a:latin typeface="Arial" panose="020B0604020202020204" pitchFamily="34" charset="0"/>
                <a:cs typeface="Arial" panose="020B0604020202020204" pitchFamily="34" charset="0"/>
              </a:rPr>
              <a:t>Crimes such as robbery and theft decreased in contrast Fraud and computer misuse offences increased.</a:t>
            </a:r>
          </a:p>
          <a:p>
            <a:pPr marL="0" indent="0">
              <a:buNone/>
            </a:pPr>
            <a:r>
              <a:rPr lang="en-GB" sz="1700">
                <a:highlight>
                  <a:srgbClr val="FFFFFF"/>
                </a:highlight>
                <a:latin typeface="Arial" panose="020B0604020202020204" pitchFamily="34" charset="0"/>
                <a:cs typeface="Arial" panose="020B0604020202020204" pitchFamily="34" charset="0"/>
              </a:rPr>
              <a:t>C</a:t>
            </a:r>
            <a:r>
              <a:rPr lang="en-GB" sz="1700" i="0">
                <a:effectLst/>
                <a:highlight>
                  <a:srgbClr val="FFFFFF"/>
                </a:highlight>
                <a:latin typeface="Arial" panose="020B0604020202020204" pitchFamily="34" charset="0"/>
                <a:cs typeface="Arial" panose="020B0604020202020204" pitchFamily="34" charset="0"/>
              </a:rPr>
              <a:t>rime survey for England and Wales showed a 32% increase in fraud incidents in the year ending June 2021.</a:t>
            </a:r>
            <a:endParaRPr lang="en-GB" sz="1700">
              <a:highlight>
                <a:srgbClr val="FFFFFF"/>
              </a:highlight>
              <a:latin typeface="Arial" panose="020B0604020202020204" pitchFamily="34" charset="0"/>
              <a:cs typeface="Arial" panose="020B0604020202020204" pitchFamily="34" charset="0"/>
            </a:endParaRPr>
          </a:p>
          <a:p>
            <a:pPr marL="0" indent="0">
              <a:buNone/>
            </a:pPr>
            <a:r>
              <a:rPr lang="en-GB" sz="1700">
                <a:latin typeface="Arial" panose="020B0604020202020204" pitchFamily="34" charset="0"/>
                <a:cs typeface="Arial" panose="020B0604020202020204" pitchFamily="34" charset="0"/>
              </a:rPr>
              <a:t>Suspects taking advantage of changes to public behaviour (Office for National Statistics, 2021)</a:t>
            </a:r>
          </a:p>
        </p:txBody>
      </p:sp>
      <p:sp>
        <p:nvSpPr>
          <p:cNvPr id="30" name="Rectangle 2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90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3"/>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1541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5596501" y="489508"/>
            <a:ext cx="5754896" cy="1667569"/>
          </a:xfrm>
        </p:spPr>
        <p:txBody>
          <a:bodyPr anchor="b">
            <a:normAutofit/>
          </a:bodyPr>
          <a:lstStyle/>
          <a:p>
            <a:r>
              <a:rPr lang="en-GB" sz="4000"/>
              <a:t>Fraud Act 2006</a:t>
            </a:r>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80558" y="2306650"/>
            <a:ext cx="5115943" cy="3197463"/>
          </a:xfrm>
          <a:prstGeom prst="rect">
            <a:avLst/>
          </a:prstGeom>
        </p:spPr>
      </p:pic>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5596502" y="2405894"/>
            <a:ext cx="5754896" cy="3197464"/>
          </a:xfrm>
        </p:spPr>
        <p:txBody>
          <a:bodyPr anchor="t">
            <a:normAutofit/>
          </a:bodyPr>
          <a:lstStyle/>
          <a:p>
            <a:r>
              <a:rPr lang="en-GB" sz="2000" dirty="0"/>
              <a:t>Section 1 of the Fraud Act 2006 states that the offence of Fraud can be committed in 3 distinctive ways.</a:t>
            </a:r>
          </a:p>
          <a:p>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893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5596501" y="489508"/>
            <a:ext cx="5754896" cy="1667569"/>
          </a:xfrm>
        </p:spPr>
        <p:txBody>
          <a:bodyPr anchor="b">
            <a:normAutofit/>
          </a:bodyPr>
          <a:lstStyle/>
          <a:p>
            <a:r>
              <a:rPr lang="en-GB" sz="4000"/>
              <a:t>Intent</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2"/>
          <a:stretch>
            <a:fillRect/>
          </a:stretch>
        </p:blipFill>
        <p:spPr>
          <a:xfrm>
            <a:off x="1068130" y="1494476"/>
            <a:ext cx="3876165" cy="3437353"/>
          </a:xfrm>
          <a:prstGeom prst="rect">
            <a:avLst/>
          </a:prstGeom>
        </p:spPr>
      </p:pic>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5596502" y="2405894"/>
            <a:ext cx="5754896" cy="3197464"/>
          </a:xfrm>
        </p:spPr>
        <p:txBody>
          <a:bodyPr anchor="t">
            <a:normAutofit/>
          </a:bodyPr>
          <a:lstStyle/>
          <a:p>
            <a:pPr marL="0" indent="0">
              <a:buNone/>
            </a:pPr>
            <a:r>
              <a:rPr lang="en-GB" sz="2000" dirty="0"/>
              <a:t>For all these offences the intent remains the same:</a:t>
            </a:r>
          </a:p>
          <a:p>
            <a:endParaRPr lang="en-GB" sz="2000" dirty="0"/>
          </a:p>
          <a:p>
            <a:pPr marL="0" indent="0">
              <a:lnSpc>
                <a:spcPct val="150000"/>
              </a:lnSpc>
              <a:buNone/>
            </a:pPr>
            <a:r>
              <a:rPr lang="en-GB" sz="2000" dirty="0"/>
              <a:t>• To make a gain for himself or another </a:t>
            </a:r>
          </a:p>
          <a:p>
            <a:pPr marL="0" indent="0">
              <a:lnSpc>
                <a:spcPct val="150000"/>
              </a:lnSpc>
              <a:buNone/>
            </a:pPr>
            <a:r>
              <a:rPr lang="en-GB" sz="2000" dirty="0"/>
              <a:t>• To cause a loss to another </a:t>
            </a:r>
          </a:p>
          <a:p>
            <a:pPr marL="0" indent="0">
              <a:lnSpc>
                <a:spcPct val="150000"/>
              </a:lnSpc>
              <a:buNone/>
            </a:pPr>
            <a:r>
              <a:rPr lang="en-GB" sz="2000" dirty="0"/>
              <a:t>• Or to expose another to risk of loss</a:t>
            </a:r>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76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false representation</a:t>
            </a:r>
          </a:p>
          <a:p>
            <a:endParaRPr lang="en-GB" sz="2000" b="1" i="0" dirty="0">
              <a:effectLs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dirty="0">
                <a:effectLst/>
                <a:highlight>
                  <a:srgbClr val="FFFFFF"/>
                </a:highlight>
                <a:latin typeface="arial" panose="020B0604020202020204" pitchFamily="34" charset="0"/>
              </a:rPr>
              <a:t>(a)dishonestly makes a false representation, and</a:t>
            </a:r>
          </a:p>
          <a:p>
            <a:pPr marL="0" indent="0">
              <a:buNone/>
            </a:pPr>
            <a:r>
              <a:rPr lang="en-GB" sz="2000" b="0" i="0" dirty="0">
                <a:effectLst/>
                <a:highlight>
                  <a:srgbClr val="FFFFFF"/>
                </a:highlight>
                <a:latin typeface="arial" panose="020B0604020202020204" pitchFamily="34" charset="0"/>
              </a:rPr>
              <a:t>(b)intends, by making the representation—</a:t>
            </a:r>
          </a:p>
          <a:p>
            <a:pPr marL="0" indent="0">
              <a:buNone/>
            </a:pPr>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)to make a gain for himself or another, or</a:t>
            </a:r>
          </a:p>
          <a:p>
            <a:pPr marL="0" indent="0">
              <a:buNone/>
            </a:pPr>
            <a:r>
              <a:rPr lang="en-GB" sz="2000" b="0" i="0" dirty="0">
                <a:effectLst/>
                <a:highlight>
                  <a:srgbClr val="FFFFFF"/>
                </a:highlight>
                <a:latin typeface="arial" panose="020B0604020202020204" pitchFamily="34" charset="0"/>
              </a:rPr>
              <a:t>(ii)to cause loss to another or to expose another to a risk of loss.</a:t>
            </a:r>
          </a:p>
          <a:p>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810259" y="649480"/>
            <a:ext cx="6555347" cy="5546047"/>
          </a:xfrm>
        </p:spPr>
        <p:txBody>
          <a:bodyPr anchor="ctr">
            <a:normAutofit/>
          </a:bodyPr>
          <a:lstStyle/>
          <a:p>
            <a:r>
              <a:rPr lang="en-GB" sz="2000" b="0" i="0">
                <a:effectLst/>
                <a:highlight>
                  <a:srgbClr val="FFFFFF"/>
                </a:highlight>
                <a:latin typeface="arial" panose="020B0604020202020204" pitchFamily="34" charset="0"/>
              </a:rPr>
              <a:t>A representation is false if—</a:t>
            </a:r>
          </a:p>
          <a:p>
            <a:r>
              <a:rPr lang="en-GB" sz="2000" b="0" i="0">
                <a:effectLst/>
                <a:highlight>
                  <a:srgbClr val="FFFFFF"/>
                </a:highlight>
                <a:latin typeface="arial" panose="020B0604020202020204" pitchFamily="34" charset="0"/>
              </a:rPr>
              <a:t>(a)it is </a:t>
            </a:r>
            <a:r>
              <a:rPr lang="en-GB" sz="2000" b="0" i="0">
                <a:effectLst/>
                <a:highlight>
                  <a:srgbClr val="FFFF00"/>
                </a:highlight>
                <a:latin typeface="arial" panose="020B0604020202020204" pitchFamily="34" charset="0"/>
              </a:rPr>
              <a:t>untrue or misleading, </a:t>
            </a:r>
            <a:r>
              <a:rPr lang="en-GB" sz="2000" b="0" i="0">
                <a:effectLst/>
                <a:highlight>
                  <a:srgbClr val="FFFFFF"/>
                </a:highlight>
                <a:latin typeface="arial" panose="020B0604020202020204" pitchFamily="34" charset="0"/>
              </a:rPr>
              <a:t>and</a:t>
            </a:r>
          </a:p>
          <a:p>
            <a:r>
              <a:rPr lang="en-GB" sz="2000" b="0" i="0">
                <a:effectLst/>
                <a:highlight>
                  <a:srgbClr val="FFFFFF"/>
                </a:highlight>
                <a:latin typeface="arial" panose="020B0604020202020204" pitchFamily="34" charset="0"/>
              </a:rPr>
              <a:t>(b)the person making it knows that it is, or might be, untrue or misleading.</a:t>
            </a:r>
          </a:p>
          <a:p>
            <a:r>
              <a:rPr lang="en-GB" sz="2000" b="0" i="0">
                <a:effectLst/>
                <a:highlight>
                  <a:srgbClr val="FFFFFF"/>
                </a:highlight>
                <a:latin typeface="arial" panose="020B0604020202020204" pitchFamily="34" charset="0"/>
              </a:rPr>
              <a:t>(3)“Representation” means any representation as to </a:t>
            </a:r>
            <a:r>
              <a:rPr lang="en-GB" sz="2000" b="0" i="0">
                <a:effectLst/>
                <a:highlight>
                  <a:srgbClr val="FFFF00"/>
                </a:highlight>
                <a:latin typeface="arial" panose="020B0604020202020204" pitchFamily="34" charset="0"/>
              </a:rPr>
              <a:t>fact or law, </a:t>
            </a:r>
            <a:r>
              <a:rPr lang="en-GB" sz="2000" b="0" i="0">
                <a:effectLst/>
                <a:highlight>
                  <a:srgbClr val="FFFFFF"/>
                </a:highlight>
                <a:latin typeface="arial" panose="020B0604020202020204" pitchFamily="34" charset="0"/>
              </a:rPr>
              <a:t>including a representation as to the state of mind of—</a:t>
            </a:r>
          </a:p>
          <a:p>
            <a:r>
              <a:rPr lang="en-GB" sz="2000" b="0" i="0">
                <a:effectLst/>
                <a:highlight>
                  <a:srgbClr val="FFFFFF"/>
                </a:highlight>
                <a:latin typeface="arial" panose="020B0604020202020204" pitchFamily="34" charset="0"/>
              </a:rPr>
              <a:t>(a)the person making the representation, or</a:t>
            </a:r>
          </a:p>
          <a:p>
            <a:r>
              <a:rPr lang="en-GB" sz="2000" b="0" i="0">
                <a:effectLst/>
                <a:highlight>
                  <a:srgbClr val="FFFFFF"/>
                </a:highlight>
                <a:latin typeface="arial" panose="020B0604020202020204" pitchFamily="34" charset="0"/>
              </a:rPr>
              <a:t>(b)any other person.</a:t>
            </a:r>
          </a:p>
          <a:p>
            <a:r>
              <a:rPr lang="en-GB" sz="2000" b="0" i="0">
                <a:effectLst/>
                <a:highlight>
                  <a:srgbClr val="FFFFFF"/>
                </a:highlight>
                <a:latin typeface="arial" panose="020B0604020202020204" pitchFamily="34" charset="0"/>
              </a:rPr>
              <a:t>(4)A representation may be express or implied.</a:t>
            </a:r>
          </a:p>
          <a:p>
            <a:endParaRPr lang="en-GB" sz="2000"/>
          </a:p>
        </p:txBody>
      </p:sp>
    </p:spTree>
    <p:extLst>
      <p:ext uri="{BB962C8B-B14F-4D97-AF65-F5344CB8AC3E}">
        <p14:creationId xmlns:p14="http://schemas.microsoft.com/office/powerpoint/2010/main" val="33747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811817" y="457200"/>
            <a:ext cx="10568366" cy="59436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103D4-4372-1AD4-273C-D55D3BB078C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 </a:t>
            </a:r>
          </a:p>
        </p:txBody>
      </p:sp>
      <p:sp>
        <p:nvSpPr>
          <p:cNvPr id="3" name="Content Placeholder 2">
            <a:extLst>
              <a:ext uri="{FF2B5EF4-FFF2-40B4-BE49-F238E27FC236}">
                <a16:creationId xmlns:a16="http://schemas.microsoft.com/office/drawing/2014/main" id="{2855D133-0A54-A3C1-FAD6-2548D75CDF41}"/>
              </a:ext>
            </a:extLst>
          </p:cNvPr>
          <p:cNvSpPr>
            <a:spLocks noGrp="1"/>
          </p:cNvSpPr>
          <p:nvPr>
            <p:ph idx="1"/>
          </p:nvPr>
        </p:nvSpPr>
        <p:spPr>
          <a:xfrm>
            <a:off x="4810259" y="649480"/>
            <a:ext cx="6555347" cy="5546047"/>
          </a:xfrm>
        </p:spPr>
        <p:txBody>
          <a:bodyPr anchor="ctr">
            <a:normAutofit/>
          </a:bodyPr>
          <a:lstStyle/>
          <a:p>
            <a:r>
              <a:rPr lang="en-GB" sz="2400" dirty="0"/>
              <a:t>What is ‘dishonesty’?</a:t>
            </a:r>
          </a:p>
          <a:p>
            <a:endParaRPr lang="en-GB" sz="2400" dirty="0"/>
          </a:p>
          <a:p>
            <a:pPr marL="0" indent="0">
              <a:buNone/>
            </a:pPr>
            <a:r>
              <a:rPr lang="en-GB" sz="2400" dirty="0"/>
              <a:t>(See R V Ghosh and R V Ivey)</a:t>
            </a:r>
          </a:p>
        </p:txBody>
      </p:sp>
    </p:spTree>
    <p:extLst>
      <p:ext uri="{BB962C8B-B14F-4D97-AF65-F5344CB8AC3E}">
        <p14:creationId xmlns:p14="http://schemas.microsoft.com/office/powerpoint/2010/main" val="74767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1801984492"/>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602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837CD-5702-EF33-E9F4-3E3CBF69ECDA}"/>
              </a:ext>
            </a:extLst>
          </p:cNvPr>
          <p:cNvSpPr>
            <a:spLocks noGrp="1"/>
          </p:cNvSpPr>
          <p:nvPr>
            <p:ph type="title"/>
          </p:nvPr>
        </p:nvSpPr>
        <p:spPr>
          <a:xfrm>
            <a:off x="5596501" y="489508"/>
            <a:ext cx="5754896" cy="1667569"/>
          </a:xfrm>
        </p:spPr>
        <p:txBody>
          <a:bodyPr anchor="b">
            <a:normAutofit/>
          </a:bodyPr>
          <a:lstStyle/>
          <a:p>
            <a:br>
              <a:rPr lang="en-GB" sz="2800" b="0" i="0">
                <a:effectLst/>
                <a:highlight>
                  <a:srgbClr val="FDFDFD"/>
                </a:highlight>
                <a:latin typeface="ReithSerif"/>
              </a:rPr>
            </a:br>
            <a:r>
              <a:rPr lang="en-GB" sz="2800" b="0" i="0">
                <a:effectLst/>
                <a:highlight>
                  <a:srgbClr val="FDFDFD"/>
                </a:highlight>
                <a:latin typeface="ReithSerif"/>
              </a:rPr>
              <a:t>Universal Credit: Gang guilty of large £53.9m benefit fraud</a:t>
            </a:r>
            <a:br>
              <a:rPr lang="en-GB" sz="2800" b="0" i="0">
                <a:effectLst/>
                <a:highlight>
                  <a:srgbClr val="FDFDFD"/>
                </a:highlight>
                <a:latin typeface="ReithSerif"/>
              </a:rPr>
            </a:br>
            <a:endParaRPr lang="en-GB" sz="2800"/>
          </a:p>
        </p:txBody>
      </p:sp>
      <p:pic>
        <p:nvPicPr>
          <p:cNvPr id="5" name="Picture 4">
            <a:extLst>
              <a:ext uri="{FF2B5EF4-FFF2-40B4-BE49-F238E27FC236}">
                <a16:creationId xmlns:a16="http://schemas.microsoft.com/office/drawing/2014/main" id="{E7E73106-8E2D-7C9E-4204-FAE3244027A5}"/>
              </a:ext>
            </a:extLst>
          </p:cNvPr>
          <p:cNvPicPr>
            <a:picLocks noChangeAspect="1"/>
          </p:cNvPicPr>
          <p:nvPr/>
        </p:nvPicPr>
        <p:blipFill>
          <a:blip r:embed="rId2"/>
          <a:stretch>
            <a:fillRect/>
          </a:stretch>
        </p:blipFill>
        <p:spPr>
          <a:xfrm>
            <a:off x="1068130" y="2195659"/>
            <a:ext cx="3876165" cy="2034986"/>
          </a:xfrm>
          <a:prstGeom prst="rect">
            <a:avLst/>
          </a:prstGeom>
        </p:spPr>
      </p:pic>
      <p:sp>
        <p:nvSpPr>
          <p:cNvPr id="3" name="Content Placeholder 2">
            <a:extLst>
              <a:ext uri="{FF2B5EF4-FFF2-40B4-BE49-F238E27FC236}">
                <a16:creationId xmlns:a16="http://schemas.microsoft.com/office/drawing/2014/main" id="{9009A6E9-839F-490C-2A48-FE478DBA0845}"/>
              </a:ext>
            </a:extLst>
          </p:cNvPr>
          <p:cNvSpPr>
            <a:spLocks noGrp="1"/>
          </p:cNvSpPr>
          <p:nvPr>
            <p:ph idx="1"/>
          </p:nvPr>
        </p:nvSpPr>
        <p:spPr>
          <a:xfrm>
            <a:off x="5596502" y="2405894"/>
            <a:ext cx="5754896" cy="3197464"/>
          </a:xfrm>
        </p:spPr>
        <p:txBody>
          <a:bodyPr anchor="t">
            <a:normAutofit/>
          </a:bodyPr>
          <a:lstStyle/>
          <a:p>
            <a:pPr marL="0" indent="0">
              <a:buNone/>
            </a:pPr>
            <a:r>
              <a:rPr lang="en-GB" sz="2000" i="0" dirty="0">
                <a:effectLst/>
                <a:highlight>
                  <a:srgbClr val="FDFDFD"/>
                </a:highlight>
                <a:latin typeface="ReithSans"/>
              </a:rPr>
              <a:t>Five members of an organised gang have been convicted of what has been described by the Crown Prosecution Service (CPS) as the largest case of benefit fraud in England and Wales.</a:t>
            </a:r>
          </a:p>
          <a:p>
            <a:pPr marL="0" indent="0">
              <a:buNone/>
            </a:pPr>
            <a:r>
              <a:rPr lang="en-GB" sz="2000" i="0" dirty="0">
                <a:effectLst/>
                <a:highlight>
                  <a:srgbClr val="FDFDFD"/>
                </a:highlight>
                <a:latin typeface="ReithSans"/>
              </a:rPr>
              <a:t>They each admitted to stealing more than £50m</a:t>
            </a:r>
            <a:r>
              <a:rPr lang="en-GB" sz="2000" dirty="0">
                <a:highlight>
                  <a:srgbClr val="FDFDFD"/>
                </a:highlight>
                <a:latin typeface="ReithSans"/>
              </a:rPr>
              <a:t>.</a:t>
            </a:r>
          </a:p>
          <a:p>
            <a:pPr marL="0" indent="0">
              <a:buNone/>
            </a:pPr>
            <a:r>
              <a:rPr lang="en-GB" sz="2000" i="0" dirty="0">
                <a:effectLst/>
                <a:highlight>
                  <a:srgbClr val="FDFDFD"/>
                </a:highlight>
                <a:latin typeface="ReithSans"/>
              </a:rPr>
              <a:t>The investigation identified three "benefit factories" in the Wood Green area of north London where repeated false claims for benefits originated.</a:t>
            </a:r>
            <a:endParaRPr lang="en-GB" sz="2000" dirty="0"/>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003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E93AB75-E222-56EB-CD58-42AF99DF8B30}"/>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study example</a:t>
            </a: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3AD2521F-6FF6-286F-104E-3C6DF3F0E2F6}"/>
              </a:ext>
            </a:extLst>
          </p:cNvPr>
          <p:cNvPicPr>
            <a:picLocks noGrp="1" noRot="1" noChangeAspect="1"/>
          </p:cNvPicPr>
          <p:nvPr>
            <p:ph idx="1"/>
            <a:videoFile r:link="rId1"/>
          </p:nvPr>
        </p:nvPicPr>
        <p:blipFill>
          <a:blip r:embed="rId4"/>
          <a:stretch>
            <a:fillRect/>
          </a:stretch>
        </p:blipFill>
        <p:spPr>
          <a:xfrm>
            <a:off x="2436846" y="2072640"/>
            <a:ext cx="7306433" cy="4128135"/>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5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3</a:t>
            </a: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failing to disclose information</a:t>
            </a: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dirty="0">
                <a:effectLst/>
                <a:highlight>
                  <a:srgbClr val="FFFFFF"/>
                </a:highlight>
                <a:latin typeface="arial" panose="020B0604020202020204" pitchFamily="34" charset="0"/>
              </a:rPr>
              <a:t>(a)dishonestly fails to disclose to another person information which he is under a legal duty to disclose, and</a:t>
            </a:r>
          </a:p>
          <a:p>
            <a:pPr marL="0" indent="0">
              <a:buNone/>
            </a:pPr>
            <a:r>
              <a:rPr lang="en-GB" sz="2000" b="0" i="0" dirty="0">
                <a:effectLst/>
                <a:highlight>
                  <a:srgbClr val="FFFFFF"/>
                </a:highlight>
                <a:latin typeface="arial" panose="020B0604020202020204" pitchFamily="34" charset="0"/>
              </a:rPr>
              <a:t>(b)intends, by failing to disclose the information—</a:t>
            </a:r>
          </a:p>
          <a:p>
            <a:pPr marL="0" indent="0">
              <a:buNone/>
            </a:pPr>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)to make a gain for himself or another, or</a:t>
            </a:r>
          </a:p>
          <a:p>
            <a:pPr marL="0" indent="0">
              <a:buNone/>
            </a:pPr>
            <a:r>
              <a:rPr lang="en-GB" sz="2000" b="0" i="0" dirty="0">
                <a:effectLst/>
                <a:highlight>
                  <a:srgbClr val="FFFFFF"/>
                </a:highlight>
                <a:latin typeface="arial" panose="020B0604020202020204" pitchFamily="34" charset="0"/>
              </a:rPr>
              <a:t>(ii)to cause loss to another or to expose another to a risk of loss.</a:t>
            </a:r>
          </a:p>
          <a:p>
            <a:endParaRPr lang="en-GB" sz="2000" dirty="0"/>
          </a:p>
        </p:txBody>
      </p:sp>
    </p:spTree>
    <p:extLst>
      <p:ext uri="{BB962C8B-B14F-4D97-AF65-F5344CB8AC3E}">
        <p14:creationId xmlns:p14="http://schemas.microsoft.com/office/powerpoint/2010/main" val="383754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E8043-5900-112C-5851-DDB362C940FE}"/>
              </a:ext>
            </a:extLst>
          </p:cNvPr>
          <p:cNvSpPr>
            <a:spLocks noGrp="1"/>
          </p:cNvSpPr>
          <p:nvPr>
            <p:ph type="title"/>
          </p:nvPr>
        </p:nvSpPr>
        <p:spPr>
          <a:xfrm>
            <a:off x="466722" y="586855"/>
            <a:ext cx="3201366" cy="3387497"/>
          </a:xfrm>
        </p:spPr>
        <p:txBody>
          <a:bodyPr anchor="b">
            <a:normAutofit/>
          </a:bodyPr>
          <a:lstStyle/>
          <a:p>
            <a:pPr algn="r"/>
            <a:r>
              <a:rPr kumimoji="0" lang="en-US" sz="3600" b="0" i="0" u="none" strike="noStrike" kern="1200" cap="none" spc="0" normalizeH="0" baseline="0" noProof="0" dirty="0">
                <a:ln>
                  <a:noFill/>
                </a:ln>
                <a:solidFill>
                  <a:srgbClr val="FFFFFF"/>
                </a:solidFill>
                <a:effectLst/>
                <a:uLnTx/>
                <a:uFillTx/>
                <a:ea typeface="+mj-ea"/>
                <a:cs typeface="+mj-cs"/>
              </a:rPr>
              <a:t>Fraud Act 2006 Section 4</a:t>
            </a:r>
            <a:br>
              <a:rPr kumimoji="0" lang="en-US" sz="3600" b="0" i="0" u="none" strike="noStrike" kern="1200" cap="none" spc="0" normalizeH="0" baseline="0" noProof="0" dirty="0">
                <a:ln>
                  <a:noFill/>
                </a:ln>
                <a:solidFill>
                  <a:srgbClr val="FFFFFF"/>
                </a:solidFill>
                <a:effectLst/>
                <a:uLnTx/>
                <a:uFillTx/>
                <a:ea typeface="+mj-ea"/>
                <a:cs typeface="+mj-cs"/>
              </a:rPr>
            </a:br>
            <a:r>
              <a:rPr kumimoji="0" lang="en-US" sz="3600" b="0" i="0" u="none" strike="noStrike" kern="1200" cap="none" spc="0" normalizeH="0" baseline="0" noProof="0" dirty="0">
                <a:ln>
                  <a:noFill/>
                </a:ln>
                <a:solidFill>
                  <a:srgbClr val="FFFFFF"/>
                </a:solidFill>
                <a:effectLst/>
                <a:uLnTx/>
                <a:uFillTx/>
                <a:ea typeface="+mj-ea"/>
                <a:cs typeface="+mj-cs"/>
              </a:rPr>
              <a:t> </a:t>
            </a:r>
            <a:br>
              <a:rPr kumimoji="0" lang="en-US" sz="3600" b="0" i="0" u="none" strike="noStrike" kern="1200" cap="none" spc="0" normalizeH="0" baseline="0" noProof="0" dirty="0">
                <a:ln>
                  <a:noFill/>
                </a:ln>
                <a:solidFill>
                  <a:srgbClr val="FFFFFF"/>
                </a:solidFill>
                <a:effectLst/>
                <a:uLnTx/>
                <a:uFillTx/>
                <a:ea typeface="+mj-ea"/>
                <a:cs typeface="+mj-cs"/>
              </a:rPr>
            </a:br>
            <a:r>
              <a:rPr kumimoji="0" lang="en-GB" sz="3600" i="0" u="none" strike="noStrike" kern="1200" cap="none" spc="0" normalizeH="0" baseline="0" noProof="0" dirty="0">
                <a:ln>
                  <a:noFill/>
                </a:ln>
                <a:solidFill>
                  <a:srgbClr val="FFFFFF"/>
                </a:solidFill>
                <a:effectLst/>
                <a:uLnTx/>
                <a:uFillTx/>
                <a:ea typeface="+mn-ea"/>
                <a:cs typeface="+mn-cs"/>
              </a:rPr>
              <a:t>Fraud by abuse of position</a:t>
            </a:r>
            <a:endParaRPr lang="en-GB" sz="3600" dirty="0">
              <a:solidFill>
                <a:srgbClr val="FFFFFF"/>
              </a:solidFill>
            </a:endParaRPr>
          </a:p>
        </p:txBody>
      </p:sp>
      <p:sp>
        <p:nvSpPr>
          <p:cNvPr id="3" name="Content Placeholder 2">
            <a:extLst>
              <a:ext uri="{FF2B5EF4-FFF2-40B4-BE49-F238E27FC236}">
                <a16:creationId xmlns:a16="http://schemas.microsoft.com/office/drawing/2014/main" id="{81D3BEA7-6702-C8FA-B34B-56A20878091E}"/>
              </a:ext>
            </a:extLst>
          </p:cNvPr>
          <p:cNvSpPr>
            <a:spLocks noGrp="1"/>
          </p:cNvSpPr>
          <p:nvPr>
            <p:ph idx="1"/>
          </p:nvPr>
        </p:nvSpPr>
        <p:spPr>
          <a:xfrm>
            <a:off x="4810259" y="649480"/>
            <a:ext cx="6555347" cy="5546047"/>
          </a:xfrm>
        </p:spPr>
        <p:txBody>
          <a:bodyPr anchor="ctr">
            <a:normAutofit/>
          </a:bodyPr>
          <a:lstStyle/>
          <a:p>
            <a:pPr marL="0" indent="0">
              <a:buNone/>
            </a:pPr>
            <a:br>
              <a:rPr lang="en-GB" sz="2000" b="1" i="0">
                <a:effectLst/>
                <a:latin typeface="arial" panose="020B0604020202020204" pitchFamily="34" charset="0"/>
              </a:rPr>
            </a:br>
            <a:r>
              <a:rPr lang="en-GB" sz="2000" b="0" i="0">
                <a:effectLst/>
                <a:latin typeface="Aptos" panose="020B0004020202020204" pitchFamily="34" charset="0"/>
              </a:rPr>
              <a:t>(1)A person is in breach of this section if he—</a:t>
            </a:r>
          </a:p>
          <a:p>
            <a:pPr marL="0" indent="0">
              <a:buNone/>
            </a:pPr>
            <a:r>
              <a:rPr lang="en-GB" sz="2000" b="0" i="0">
                <a:effectLst/>
                <a:latin typeface="Aptos" panose="020B0004020202020204" pitchFamily="34" charset="0"/>
              </a:rPr>
              <a:t>(a)occupies a position in which he is expected to safeguard, or not to act against, the financial interests of another person,</a:t>
            </a:r>
          </a:p>
          <a:p>
            <a:pPr marL="0" indent="0">
              <a:buNone/>
            </a:pPr>
            <a:r>
              <a:rPr lang="en-GB" sz="2000" b="0" i="0">
                <a:effectLst/>
                <a:latin typeface="Aptos" panose="020B0004020202020204" pitchFamily="34" charset="0"/>
              </a:rPr>
              <a:t>(b)dishonestly abuses that position, and</a:t>
            </a:r>
          </a:p>
          <a:p>
            <a:pPr marL="0" indent="0">
              <a:buNone/>
            </a:pPr>
            <a:r>
              <a:rPr lang="en-GB" sz="2000" b="0" i="0">
                <a:effectLst/>
                <a:latin typeface="Aptos" panose="020B0004020202020204" pitchFamily="34" charset="0"/>
              </a:rPr>
              <a:t>(c)intends, by means of the abuse of that position—</a:t>
            </a:r>
          </a:p>
          <a:p>
            <a:pPr marL="0" indent="0">
              <a:buNone/>
            </a:pPr>
            <a:r>
              <a:rPr lang="en-GB" sz="2000" b="0" i="0">
                <a:effectLst/>
                <a:latin typeface="Aptos" panose="020B0004020202020204" pitchFamily="34" charset="0"/>
              </a:rPr>
              <a:t>(i)to make a gain for himself or another, or</a:t>
            </a:r>
          </a:p>
          <a:p>
            <a:pPr marL="0" indent="0">
              <a:buNone/>
            </a:pPr>
            <a:r>
              <a:rPr lang="en-GB" sz="2000" b="0" i="0">
                <a:effectLst/>
                <a:latin typeface="Aptos" panose="020B0004020202020204" pitchFamily="34" charset="0"/>
              </a:rPr>
              <a:t>(ii)to cause loss to another or to expose another to a risk of loss.</a:t>
            </a:r>
          </a:p>
          <a:p>
            <a:pPr marL="0" indent="0">
              <a:buNone/>
            </a:pPr>
            <a:r>
              <a:rPr lang="en-GB" sz="2000" b="0" i="0">
                <a:effectLst/>
                <a:latin typeface="Aptos" panose="020B0004020202020204" pitchFamily="34" charset="0"/>
              </a:rPr>
              <a:t>(2)A person may be regarded as having abused his position even though his conduct consisted of an omission rather than an act.</a:t>
            </a:r>
          </a:p>
          <a:p>
            <a:endParaRPr lang="en-GB" sz="2000"/>
          </a:p>
        </p:txBody>
      </p:sp>
    </p:spTree>
    <p:extLst>
      <p:ext uri="{BB962C8B-B14F-4D97-AF65-F5344CB8AC3E}">
        <p14:creationId xmlns:p14="http://schemas.microsoft.com/office/powerpoint/2010/main" val="3151108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4 example: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4082499" y="649480"/>
            <a:ext cx="3890142" cy="5546047"/>
          </a:xfrm>
        </p:spPr>
        <p:txBody>
          <a:bodyPr anchor="ctr">
            <a:normAutofit/>
          </a:bodyPr>
          <a:lstStyle/>
          <a:p>
            <a:pPr marL="0" indent="0">
              <a:buNone/>
            </a:pPr>
            <a:r>
              <a:rPr lang="en-GB" sz="2000" dirty="0"/>
              <a:t>Abuse is not defined in law but is held to have a normal everyday meaning. It can be an act or a failure to act.</a:t>
            </a:r>
          </a:p>
          <a:p>
            <a:endParaRPr lang="en-GB" sz="2000" dirty="0"/>
          </a:p>
          <a:p>
            <a:pPr marL="0" indent="0">
              <a:buNone/>
            </a:pPr>
            <a:r>
              <a:rPr lang="en-GB" sz="20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2"/>
          <a:srcRect l="19628" r="40636"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762049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6516D-F7EB-7665-9040-6819BE06D1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2021 Rhian Horsey</a:t>
            </a:r>
          </a:p>
        </p:txBody>
      </p:sp>
      <p:sp>
        <p:nvSpPr>
          <p:cNvPr id="3" name="Content Placeholder 2">
            <a:extLst>
              <a:ext uri="{FF2B5EF4-FFF2-40B4-BE49-F238E27FC236}">
                <a16:creationId xmlns:a16="http://schemas.microsoft.com/office/drawing/2014/main" id="{5F76514A-F44F-C987-EBB5-D5BF61A5FDF6}"/>
              </a:ext>
            </a:extLst>
          </p:cNvPr>
          <p:cNvSpPr>
            <a:spLocks noGrp="1"/>
          </p:cNvSpPr>
          <p:nvPr>
            <p:ph idx="1"/>
          </p:nvPr>
        </p:nvSpPr>
        <p:spPr>
          <a:xfrm>
            <a:off x="4134811" y="649480"/>
            <a:ext cx="3837830" cy="5546047"/>
          </a:xfrm>
        </p:spPr>
        <p:txBody>
          <a:bodyPr anchor="ctr">
            <a:normAutofit/>
          </a:bodyPr>
          <a:lstStyle/>
          <a:p>
            <a:pPr marL="0" indent="0">
              <a:buNone/>
            </a:pPr>
            <a:r>
              <a:rPr lang="en-GB" sz="2000" dirty="0"/>
              <a:t>Carer defrauded 100-year-old victim out of £226k. </a:t>
            </a:r>
          </a:p>
          <a:p>
            <a:pPr marL="0" indent="0">
              <a:buNone/>
            </a:pPr>
            <a:r>
              <a:rPr lang="en-GB" sz="2000" dirty="0"/>
              <a:t>Bank statements showed substantial cash withdrawals.</a:t>
            </a:r>
          </a:p>
          <a:p>
            <a:pPr marL="0" indent="0">
              <a:buNone/>
            </a:pPr>
            <a:r>
              <a:rPr lang="en-GB" sz="2000" b="0" i="0" dirty="0">
                <a:effectLst/>
                <a:highlight>
                  <a:srgbClr val="FFFFFF"/>
                </a:highlight>
                <a:latin typeface="ReithSans"/>
              </a:rPr>
              <a:t>Numerous cheques had also been written out to Horsey.</a:t>
            </a:r>
          </a:p>
          <a:p>
            <a:pPr marL="0" indent="0">
              <a:buNone/>
            </a:pPr>
            <a:r>
              <a:rPr lang="en-GB" sz="2000" b="0" i="0" dirty="0">
                <a:effectLst/>
                <a:highlight>
                  <a:srgbClr val="FFFFFF"/>
                </a:highlight>
                <a:latin typeface="ReithSans"/>
              </a:rPr>
              <a:t>She had mortgage arrears, spent £41,000 on cruises and £15,000 renting coastal cottages and woodland retreats.</a:t>
            </a:r>
            <a:endParaRPr lang="en-GB" sz="2000" dirty="0"/>
          </a:p>
        </p:txBody>
      </p:sp>
      <p:pic>
        <p:nvPicPr>
          <p:cNvPr id="5" name="Picture 4">
            <a:extLst>
              <a:ext uri="{FF2B5EF4-FFF2-40B4-BE49-F238E27FC236}">
                <a16:creationId xmlns:a16="http://schemas.microsoft.com/office/drawing/2014/main" id="{1C52A52B-80C8-8DC5-F2B3-3E369E8B7312}"/>
              </a:ext>
            </a:extLst>
          </p:cNvPr>
          <p:cNvPicPr>
            <a:picLocks noChangeAspect="1"/>
          </p:cNvPicPr>
          <p:nvPr/>
        </p:nvPicPr>
        <p:blipFill>
          <a:blip r:embed="rId3"/>
          <a:srcRect l="15814" r="25449"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4014316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F03378-5E46-D5BF-1161-8422B6B9C270}"/>
              </a:ext>
            </a:extLst>
          </p:cNvPr>
          <p:cNvPicPr>
            <a:picLocks noChangeAspect="1"/>
          </p:cNvPicPr>
          <p:nvPr/>
        </p:nvPicPr>
        <p:blipFill>
          <a:blip r:embed="rId3"/>
          <a:srcRect r="-1" b="12030"/>
          <a:stretch>
            <a:fillRect/>
          </a:stretch>
        </p:blipFill>
        <p:spPr>
          <a:xfrm>
            <a:off x="8331957" y="-10138"/>
            <a:ext cx="3860043" cy="3457378"/>
          </a:xfrm>
          <a:prstGeom prst="rect">
            <a:avLst/>
          </a:prstGeom>
        </p:spPr>
      </p:pic>
      <p:sp>
        <p:nvSpPr>
          <p:cNvPr id="35" name="Rectangle 3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Fraud Act Section 6</a:t>
            </a:r>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4649246" y="669363"/>
            <a:ext cx="3142472" cy="5534211"/>
          </a:xfrm>
        </p:spPr>
        <p:txBody>
          <a:bodyPr anchor="ctr">
            <a:normAutofit/>
          </a:bodyPr>
          <a:lstStyle/>
          <a:p>
            <a:pPr marL="0" indent="0">
              <a:buNone/>
            </a:pPr>
            <a:r>
              <a:rPr lang="en-GB" sz="2000" b="1" i="0">
                <a:effectLst/>
                <a:latin typeface="arial" panose="020B0604020202020204" pitchFamily="34" charset="0"/>
              </a:rPr>
              <a:t>Possession etc. of articles for use in frauds</a:t>
            </a:r>
          </a:p>
          <a:p>
            <a:pPr marL="0" indent="0">
              <a:buNone/>
            </a:pPr>
            <a:endParaRPr lang="en-GB" sz="2000" b="1" i="0">
              <a:effectLst/>
              <a:latin typeface="arial" panose="020B0604020202020204" pitchFamily="34" charset="0"/>
            </a:endParaRPr>
          </a:p>
          <a:p>
            <a:pPr marL="0" indent="0">
              <a:buNone/>
            </a:pPr>
            <a:r>
              <a:rPr lang="en-GB" sz="2000" b="0" i="0">
                <a:effectLst/>
                <a:highlight>
                  <a:srgbClr val="FFFFFF"/>
                </a:highlight>
                <a:latin typeface="arial" panose="020B0604020202020204" pitchFamily="34" charset="0"/>
              </a:rPr>
              <a:t>(1)A person is guilty of an offence if he has in his possession or under his control any article for use in the course of or in connection with any fraud.</a:t>
            </a:r>
          </a:p>
          <a:p>
            <a:endParaRPr lang="en-GB" sz="2000" dirty="0"/>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4"/>
          <a:srcRect r="28124" b="-1"/>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3539451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Fraud Act Section 7</a:t>
            </a: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4810259" y="649480"/>
            <a:ext cx="6555347" cy="5546047"/>
          </a:xfrm>
        </p:spPr>
        <p:txBody>
          <a:bodyPr anchor="ctr">
            <a:normAutofit/>
          </a:bodyPr>
          <a:lstStyle/>
          <a:p>
            <a:pPr marL="0" indent="0">
              <a:buNone/>
            </a:pPr>
            <a:r>
              <a:rPr lang="en-GB" sz="2000" b="1" i="0">
                <a:effectLst/>
                <a:latin typeface="arial" panose="020B0604020202020204" pitchFamily="34" charset="0"/>
              </a:rPr>
              <a:t>Making or supplying articles for use in frauds</a:t>
            </a:r>
          </a:p>
          <a:p>
            <a:pPr marL="0" indent="0">
              <a:buNone/>
            </a:pPr>
            <a:endParaRPr lang="en-GB" sz="2000" b="1" i="0">
              <a:effectLst/>
              <a:latin typeface="arial" panose="020B0604020202020204" pitchFamily="34" charset="0"/>
            </a:endParaRPr>
          </a:p>
          <a:p>
            <a:pPr marL="0" indent="0">
              <a:buNone/>
            </a:pPr>
            <a:r>
              <a:rPr lang="en-GB" sz="2000" b="0" i="0">
                <a:effectLst/>
                <a:highlight>
                  <a:srgbClr val="FFFFFF"/>
                </a:highlight>
                <a:latin typeface="arial" panose="020B0604020202020204" pitchFamily="34" charset="0"/>
              </a:rPr>
              <a:t>(1)A person is guilty of an offence if he makes, adapts, supplies or offers to supply any article—</a:t>
            </a:r>
          </a:p>
          <a:p>
            <a:pPr marL="0" indent="0">
              <a:buNone/>
            </a:pPr>
            <a:r>
              <a:rPr lang="en-GB" sz="2000" b="0" i="0">
                <a:effectLst/>
                <a:highlight>
                  <a:srgbClr val="FFFFFF"/>
                </a:highlight>
                <a:latin typeface="arial" panose="020B0604020202020204" pitchFamily="34" charset="0"/>
              </a:rPr>
              <a:t>(a)knowing that it is designed or adapted for use in the course of or in connection with fraud, or</a:t>
            </a:r>
          </a:p>
          <a:p>
            <a:pPr marL="0" indent="0">
              <a:buNone/>
            </a:pPr>
            <a:r>
              <a:rPr lang="en-GB" sz="2000" b="0" i="0">
                <a:effectLst/>
                <a:highlight>
                  <a:srgbClr val="FFFFFF"/>
                </a:highlight>
                <a:latin typeface="arial" panose="020B0604020202020204" pitchFamily="34" charset="0"/>
              </a:rPr>
              <a:t>(b)intending it to be used to commit, or assist in the commission of, fraud.</a:t>
            </a:r>
          </a:p>
          <a:p>
            <a:endParaRPr lang="en-GB" sz="2000"/>
          </a:p>
        </p:txBody>
      </p:sp>
    </p:spTree>
    <p:extLst>
      <p:ext uri="{BB962C8B-B14F-4D97-AF65-F5344CB8AC3E}">
        <p14:creationId xmlns:p14="http://schemas.microsoft.com/office/powerpoint/2010/main" val="3716977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BE343E-0992-730C-738D-14B7A0317452}"/>
              </a:ext>
            </a:extLst>
          </p:cNvPr>
          <p:cNvSpPr>
            <a:spLocks noGrp="1"/>
          </p:cNvSpPr>
          <p:nvPr>
            <p:ph type="title"/>
          </p:nvPr>
        </p:nvSpPr>
        <p:spPr>
          <a:xfrm>
            <a:off x="1383564" y="348865"/>
            <a:ext cx="9718111" cy="1576446"/>
          </a:xfrm>
        </p:spPr>
        <p:txBody>
          <a:bodyPr anchor="ctr">
            <a:normAutofit/>
          </a:bodyPr>
          <a:lstStyle/>
          <a:p>
            <a:r>
              <a:rPr kumimoji="0" lang="en-US" sz="4000" b="0" i="0" u="none" strike="noStrike" kern="1200" cap="none" spc="0" normalizeH="0" baseline="0" noProof="0">
                <a:ln>
                  <a:noFill/>
                </a:ln>
                <a:solidFill>
                  <a:srgbClr val="FFFFFF"/>
                </a:solidFill>
                <a:effectLst/>
                <a:uLnTx/>
                <a:uFillTx/>
                <a:latin typeface="Aptos Display" panose="02110004020202020204"/>
                <a:ea typeface="+mj-ea"/>
                <a:cs typeface="+mj-cs"/>
              </a:rPr>
              <a:t>Fraud Act 2006 Section 11</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CFF2010-3500-447B-63A6-41CEF3DA2DE9}"/>
              </a:ext>
            </a:extLst>
          </p:cNvPr>
          <p:cNvGraphicFramePr>
            <a:graphicFrameLocks noGrp="1"/>
          </p:cNvGraphicFramePr>
          <p:nvPr>
            <p:ph idx="1"/>
            <p:extLst>
              <p:ext uri="{D42A27DB-BD31-4B8C-83A1-F6EECF244321}">
                <p14:modId xmlns:p14="http://schemas.microsoft.com/office/powerpoint/2010/main" val="250376318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029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p:txBody>
          <a:bodyPr/>
          <a:lstStyle/>
          <a:p>
            <a:r>
              <a:rPr lang="en-GB" dirty="0"/>
              <a:t>Section 11 cont.</a:t>
            </a:r>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11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EBF7C-5DF4-5915-561E-9BEF05C1DF8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Making Off without payment</a:t>
            </a:r>
          </a:p>
        </p:txBody>
      </p:sp>
      <p:graphicFrame>
        <p:nvGraphicFramePr>
          <p:cNvPr id="5" name="Content Placeholder 2">
            <a:extLst>
              <a:ext uri="{FF2B5EF4-FFF2-40B4-BE49-F238E27FC236}">
                <a16:creationId xmlns:a16="http://schemas.microsoft.com/office/drawing/2014/main" id="{9A7E69EE-4822-C60E-4E35-01186E88FA7A}"/>
              </a:ext>
            </a:extLst>
          </p:cNvPr>
          <p:cNvGraphicFramePr>
            <a:graphicFrameLocks noGrp="1"/>
          </p:cNvGraphicFramePr>
          <p:nvPr>
            <p:ph idx="1"/>
            <p:extLst>
              <p:ext uri="{D42A27DB-BD31-4B8C-83A1-F6EECF244321}">
                <p14:modId xmlns:p14="http://schemas.microsoft.com/office/powerpoint/2010/main" val="32794483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110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348D77-1D73-9DD6-A12C-70D9C755421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Impact of Fraud on Vulnerable Victims</a:t>
            </a:r>
          </a:p>
        </p:txBody>
      </p:sp>
      <p:pic>
        <p:nvPicPr>
          <p:cNvPr id="4" name="Content Placeholder 3">
            <a:extLst>
              <a:ext uri="{FF2B5EF4-FFF2-40B4-BE49-F238E27FC236}">
                <a16:creationId xmlns:a16="http://schemas.microsoft.com/office/drawing/2014/main" id="{3B930868-C6EA-18C3-905E-E36F674672E7}"/>
              </a:ext>
            </a:extLst>
          </p:cNvPr>
          <p:cNvPicPr>
            <a:picLocks noGrp="1" noChangeAspect="1"/>
          </p:cNvPicPr>
          <p:nvPr>
            <p:ph idx="1"/>
          </p:nvPr>
        </p:nvPicPr>
        <p:blipFill>
          <a:blip r:embed="rId2"/>
          <a:stretch>
            <a:fillRect/>
          </a:stretch>
        </p:blipFill>
        <p:spPr>
          <a:xfrm>
            <a:off x="4241442" y="1541273"/>
            <a:ext cx="7486734" cy="3775453"/>
          </a:xfrm>
          <a:prstGeom prst="rect">
            <a:avLst/>
          </a:prstGeom>
        </p:spPr>
      </p:pic>
    </p:spTree>
    <p:extLst>
      <p:ext uri="{BB962C8B-B14F-4D97-AF65-F5344CB8AC3E}">
        <p14:creationId xmlns:p14="http://schemas.microsoft.com/office/powerpoint/2010/main" val="4272574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the impact of fraud?</a:t>
            </a:r>
          </a:p>
        </p:txBody>
      </p:sp>
      <p:pic>
        <p:nvPicPr>
          <p:cNvPr id="4" name="Content Placeholder 4">
            <a:extLst>
              <a:ext uri="{FF2B5EF4-FFF2-40B4-BE49-F238E27FC236}">
                <a16:creationId xmlns:a16="http://schemas.microsoft.com/office/drawing/2014/main" id="{D1D5A349-759E-0AE3-AD52-9BB135868D00}"/>
              </a:ext>
            </a:extLst>
          </p:cNvPr>
          <p:cNvPicPr>
            <a:picLocks noGrp="1" noChangeAspect="1"/>
          </p:cNvPicPr>
          <p:nvPr>
            <p:ph idx="1"/>
          </p:nvPr>
        </p:nvPicPr>
        <p:blipFill>
          <a:blip r:embed="rId3"/>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2617896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Lasting Impacts of Fraud</a:t>
            </a:r>
          </a:p>
        </p:txBody>
      </p:sp>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4581727" y="649480"/>
            <a:ext cx="3025303" cy="5546047"/>
          </a:xfrm>
        </p:spPr>
        <p:txBody>
          <a:bodyPr anchor="ctr">
            <a:normAutofit/>
          </a:bodyPr>
          <a:lstStyle/>
          <a:p>
            <a:pPr marL="0" indent="0">
              <a:buNone/>
            </a:pPr>
            <a:r>
              <a:rPr lang="en-GB" sz="2000"/>
              <a:t>Direct and indirect economic loss to companies (financial loss and reputational loss). </a:t>
            </a:r>
          </a:p>
          <a:p>
            <a:pPr marL="0" indent="0">
              <a:buNone/>
            </a:pPr>
            <a:endParaRPr lang="en-GB" sz="2000"/>
          </a:p>
          <a:p>
            <a:pPr marL="0" indent="0">
              <a:buNone/>
            </a:pPr>
            <a:r>
              <a:rPr lang="en-GB" sz="2000"/>
              <a:t>• Loss of business. </a:t>
            </a:r>
          </a:p>
          <a:p>
            <a:pPr marL="0" indent="0">
              <a:buNone/>
            </a:pPr>
            <a:endParaRPr lang="en-GB" sz="2000"/>
          </a:p>
          <a:p>
            <a:pPr marL="0" indent="0">
              <a:buNone/>
            </a:pPr>
            <a:r>
              <a:rPr lang="en-GB" sz="2000"/>
              <a:t>• Companies become more vulnerable due to the weaknesses in their systems and processes.</a:t>
            </a:r>
          </a:p>
          <a:p>
            <a:pPr marL="0" indent="0">
              <a:buNone/>
            </a:pPr>
            <a:endParaRPr lang="en-GB" sz="2000"/>
          </a:p>
          <a:p>
            <a:pPr marL="0" indent="0">
              <a:buNone/>
            </a:pPr>
            <a:r>
              <a:rPr lang="en-GB" sz="2000"/>
              <a:t> • Loss of jobs/redundant.</a:t>
            </a:r>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76578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Long term &amp; Short-term Impacts on Victims</a:t>
            </a:r>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4134811" y="649480"/>
            <a:ext cx="3837830" cy="5546047"/>
          </a:xfrm>
        </p:spPr>
        <p:txBody>
          <a:bodyPr anchor="ctr">
            <a:normAutofit/>
          </a:bodyPr>
          <a:lstStyle/>
          <a:p>
            <a:r>
              <a:rPr lang="en-GB" sz="2000" dirty="0"/>
              <a:t>Ill health – Emotional and psychological effects, as they are susceptible to stress due to financial problems.</a:t>
            </a:r>
          </a:p>
          <a:p>
            <a:r>
              <a:rPr lang="en-GB" sz="2000" dirty="0"/>
              <a:t>Financial loss.</a:t>
            </a:r>
          </a:p>
          <a:p>
            <a:r>
              <a:rPr lang="en-GB" sz="2000" dirty="0"/>
              <a:t>Relationship problems.</a:t>
            </a:r>
          </a:p>
          <a:p>
            <a:r>
              <a:rPr lang="en-GB" sz="2000" dirty="0"/>
              <a:t>Feel embarrassed/ sense of shame.</a:t>
            </a:r>
          </a:p>
          <a:p>
            <a:r>
              <a:rPr lang="en-GB" sz="2000" dirty="0"/>
              <a:t>Victims feel vulnerable, and depressed in the most extreme circumstances suicidal</a:t>
            </a:r>
          </a:p>
          <a:p>
            <a:endParaRPr lang="en-GB" sz="2000" dirty="0"/>
          </a:p>
          <a:p>
            <a:endParaRPr lang="en-GB" sz="2000" dirty="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2"/>
          <a:srcRect l="18387" r="28288"/>
          <a:stretch>
            <a:fillRect/>
          </a:stretch>
        </p:blipFill>
        <p:spPr>
          <a:xfrm>
            <a:off x="8109502" y="10"/>
            <a:ext cx="4082498" cy="6857990"/>
          </a:xfrm>
          <a:prstGeom prst="rect">
            <a:avLst/>
          </a:prstGeom>
        </p:spPr>
      </p:pic>
    </p:spTree>
    <p:extLst>
      <p:ext uri="{BB962C8B-B14F-4D97-AF65-F5344CB8AC3E}">
        <p14:creationId xmlns:p14="http://schemas.microsoft.com/office/powerpoint/2010/main" val="2535155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D904B-DEF4-CFA6-B170-341DD7426A06}"/>
              </a:ext>
            </a:extLst>
          </p:cNvPr>
          <p:cNvSpPr>
            <a:spLocks noGrp="1"/>
          </p:cNvSpPr>
          <p:nvPr>
            <p:ph type="title"/>
          </p:nvPr>
        </p:nvSpPr>
        <p:spPr>
          <a:xfrm>
            <a:off x="1289305" y="3415754"/>
            <a:ext cx="9471956" cy="1137111"/>
          </a:xfrm>
        </p:spPr>
        <p:txBody>
          <a:bodyPr>
            <a:normAutofit/>
          </a:bodyPr>
          <a:lstStyle/>
          <a:p>
            <a:r>
              <a:rPr lang="en-GB" sz="5400"/>
              <a:t>Action Fraud</a:t>
            </a:r>
          </a:p>
        </p:txBody>
      </p:sp>
      <p:pic>
        <p:nvPicPr>
          <p:cNvPr id="5" name="Picture 4">
            <a:extLst>
              <a:ext uri="{FF2B5EF4-FFF2-40B4-BE49-F238E27FC236}">
                <a16:creationId xmlns:a16="http://schemas.microsoft.com/office/drawing/2014/main" id="{5940A0D2-A859-D6DD-CEA0-0D4C9C954C10}"/>
              </a:ext>
            </a:extLst>
          </p:cNvPr>
          <p:cNvPicPr>
            <a:picLocks noChangeAspect="1"/>
          </p:cNvPicPr>
          <p:nvPr/>
        </p:nvPicPr>
        <p:blipFill>
          <a:blip r:embed="rId3"/>
          <a:stretch>
            <a:fillRect/>
          </a:stretch>
        </p:blipFill>
        <p:spPr>
          <a:xfrm>
            <a:off x="1289304" y="1173707"/>
            <a:ext cx="5698505" cy="2065992"/>
          </a:xfrm>
          <a:prstGeom prst="rect">
            <a:avLst/>
          </a:prstGeom>
        </p:spPr>
      </p:pic>
      <p:sp>
        <p:nvSpPr>
          <p:cNvPr id="3" name="Content Placeholder 2">
            <a:extLst>
              <a:ext uri="{FF2B5EF4-FFF2-40B4-BE49-F238E27FC236}">
                <a16:creationId xmlns:a16="http://schemas.microsoft.com/office/drawing/2014/main" id="{18F3B4CB-AC40-6F8E-9718-1646BF2A3855}"/>
              </a:ext>
            </a:extLst>
          </p:cNvPr>
          <p:cNvSpPr>
            <a:spLocks noGrp="1"/>
          </p:cNvSpPr>
          <p:nvPr>
            <p:ph idx="1"/>
          </p:nvPr>
        </p:nvSpPr>
        <p:spPr>
          <a:xfrm>
            <a:off x="1289304" y="4612943"/>
            <a:ext cx="7745969" cy="1408222"/>
          </a:xfrm>
        </p:spPr>
        <p:txBody>
          <a:bodyPr anchor="t">
            <a:normAutofit/>
          </a:bodyPr>
          <a:lstStyle/>
          <a:p>
            <a:r>
              <a:rPr lang="en-GB" sz="1700"/>
              <a:t>Victims can report a suspected fraud to Action Fraud via online or telephone. </a:t>
            </a:r>
          </a:p>
          <a:p>
            <a:r>
              <a:rPr lang="en-GB" sz="1700"/>
              <a:t>Action Fraud is the UK’s national reporting centre for fraud and cybercrime. </a:t>
            </a:r>
          </a:p>
          <a:p>
            <a:r>
              <a:rPr lang="en-GB" sz="1700"/>
              <a:t>A crime reference number will be provided, and all reports are then passed to the National Fraud Intelligence Bureau ( AF does not investigate. </a:t>
            </a:r>
          </a:p>
        </p:txBody>
      </p:sp>
    </p:spTree>
    <p:extLst>
      <p:ext uri="{BB962C8B-B14F-4D97-AF65-F5344CB8AC3E}">
        <p14:creationId xmlns:p14="http://schemas.microsoft.com/office/powerpoint/2010/main" val="2055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AB238245-E726-F730-91BB-929D238D6524}"/>
              </a:ext>
            </a:extLst>
          </p:cNvPr>
          <p:cNvPicPr>
            <a:picLocks noChangeAspect="1"/>
          </p:cNvPicPr>
          <p:nvPr/>
        </p:nvPicPr>
        <p:blipFill>
          <a:blip r:embed="rId3">
            <a:duotone>
              <a:schemeClr val="bg2">
                <a:shade val="45000"/>
                <a:satMod val="135000"/>
              </a:schemeClr>
              <a:prstClr val="white"/>
            </a:duotone>
          </a:blip>
          <a:srcRect t="4311" b="11420"/>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FA0F2-BD23-A756-BD68-170E4DBBC1B2}"/>
              </a:ext>
            </a:extLst>
          </p:cNvPr>
          <p:cNvSpPr>
            <a:spLocks noGrp="1"/>
          </p:cNvSpPr>
          <p:nvPr>
            <p:ph type="title"/>
          </p:nvPr>
        </p:nvSpPr>
        <p:spPr>
          <a:xfrm>
            <a:off x="838200" y="365125"/>
            <a:ext cx="10515600" cy="1325563"/>
          </a:xfrm>
        </p:spPr>
        <p:txBody>
          <a:bodyPr>
            <a:normAutofit/>
          </a:bodyPr>
          <a:lstStyle/>
          <a:p>
            <a:r>
              <a:rPr lang="en-GB" dirty="0"/>
              <a:t>National Fraud Intelligence Bureau NFIB</a:t>
            </a:r>
          </a:p>
        </p:txBody>
      </p:sp>
      <p:graphicFrame>
        <p:nvGraphicFramePr>
          <p:cNvPr id="13" name="Content Placeholder 2">
            <a:extLst>
              <a:ext uri="{FF2B5EF4-FFF2-40B4-BE49-F238E27FC236}">
                <a16:creationId xmlns:a16="http://schemas.microsoft.com/office/drawing/2014/main" id="{622174E1-A8E8-9110-F5FF-686DC7D3D9A3}"/>
              </a:ext>
            </a:extLst>
          </p:cNvPr>
          <p:cNvGraphicFramePr>
            <a:graphicFrameLocks noGrp="1"/>
          </p:cNvGraphicFramePr>
          <p:nvPr>
            <p:ph idx="1"/>
            <p:extLst>
              <p:ext uri="{D42A27DB-BD31-4B8C-83A1-F6EECF244321}">
                <p14:modId xmlns:p14="http://schemas.microsoft.com/office/powerpoint/2010/main" val="9886212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2638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3947B-1116-B2A8-EDCF-ECB20098BF6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NFIB Contd. </a:t>
            </a:r>
          </a:p>
        </p:txBody>
      </p:sp>
      <p:sp>
        <p:nvSpPr>
          <p:cNvPr id="3" name="Content Placeholder 2">
            <a:extLst>
              <a:ext uri="{FF2B5EF4-FFF2-40B4-BE49-F238E27FC236}">
                <a16:creationId xmlns:a16="http://schemas.microsoft.com/office/drawing/2014/main" id="{6ACD6B3F-0F97-F86C-F8CE-41729D4B0070}"/>
              </a:ext>
            </a:extLst>
          </p:cNvPr>
          <p:cNvSpPr>
            <a:spLocks noGrp="1"/>
          </p:cNvSpPr>
          <p:nvPr>
            <p:ph idx="1"/>
          </p:nvPr>
        </p:nvSpPr>
        <p:spPr>
          <a:xfrm>
            <a:off x="4134811" y="649480"/>
            <a:ext cx="3837830" cy="5546047"/>
          </a:xfrm>
        </p:spPr>
        <p:txBody>
          <a:bodyPr anchor="ctr">
            <a:normAutofit/>
          </a:bodyPr>
          <a:lstStyle/>
          <a:p>
            <a:pPr marL="0" indent="0">
              <a:buNone/>
            </a:pPr>
            <a:r>
              <a:rPr lang="en-GB" sz="2000" b="0" i="0" dirty="0">
                <a:effectLst/>
                <a:highlight>
                  <a:srgbClr val="FFFFFF"/>
                </a:highlight>
                <a:latin typeface="Open Sans" panose="020B0606030504020204" pitchFamily="34" charset="0"/>
              </a:rPr>
              <a:t>Reports are sent to local police forces for investigation.</a:t>
            </a:r>
          </a:p>
          <a:p>
            <a:pPr marL="0" indent="0">
              <a:buNone/>
            </a:pPr>
            <a:r>
              <a:rPr lang="en-GB" sz="2000" b="0" i="0" dirty="0">
                <a:effectLst/>
                <a:highlight>
                  <a:srgbClr val="FFFFFF"/>
                </a:highlight>
                <a:latin typeface="Open Sans" panose="020B0606030504020204" pitchFamily="34" charset="0"/>
              </a:rPr>
              <a:t>Bank accounts, websites and phone numbers which are used by fraudsters can be taken down by the NFIB</a:t>
            </a:r>
            <a:r>
              <a:rPr lang="en-GB" sz="2000" dirty="0">
                <a:highlight>
                  <a:srgbClr val="FFFFFF"/>
                </a:highlight>
                <a:latin typeface="Open Sans" panose="020B0606030504020204" pitchFamily="34" charset="0"/>
              </a:rPr>
              <a:t>.</a:t>
            </a:r>
          </a:p>
          <a:p>
            <a:pPr marL="0" indent="0">
              <a:buNone/>
            </a:pPr>
            <a:r>
              <a:rPr lang="en-GB" sz="2000" b="0" i="0" dirty="0">
                <a:effectLst/>
                <a:highlight>
                  <a:srgbClr val="FFFFFF"/>
                </a:highlight>
                <a:latin typeface="Open Sans" panose="020B0606030504020204" pitchFamily="34" charset="0"/>
              </a:rPr>
              <a:t>Not every report results in an investigation, but every report helps to build a clear picture.</a:t>
            </a:r>
          </a:p>
          <a:p>
            <a:endParaRPr lang="en-GB" sz="2000" dirty="0"/>
          </a:p>
          <a:p>
            <a:endParaRPr lang="en-GB" sz="2000" dirty="0"/>
          </a:p>
        </p:txBody>
      </p:sp>
      <p:pic>
        <p:nvPicPr>
          <p:cNvPr id="5" name="Picture 4">
            <a:extLst>
              <a:ext uri="{FF2B5EF4-FFF2-40B4-BE49-F238E27FC236}">
                <a16:creationId xmlns:a16="http://schemas.microsoft.com/office/drawing/2014/main" id="{36F926FC-F57A-2575-9D8E-DC4E40D97F4C}"/>
              </a:ext>
            </a:extLst>
          </p:cNvPr>
          <p:cNvPicPr>
            <a:picLocks noChangeAspect="1"/>
          </p:cNvPicPr>
          <p:nvPr/>
        </p:nvPicPr>
        <p:blipFill>
          <a:blip r:embed="rId3"/>
          <a:srcRect l="20395" r="44037" b="2"/>
          <a:stretch>
            <a:fillRect/>
          </a:stretch>
        </p:blipFill>
        <p:spPr>
          <a:xfrm>
            <a:off x="8109502" y="10"/>
            <a:ext cx="4082498" cy="6857990"/>
          </a:xfrm>
          <a:prstGeom prst="rect">
            <a:avLst/>
          </a:prstGeom>
        </p:spPr>
      </p:pic>
    </p:spTree>
    <p:extLst>
      <p:ext uri="{BB962C8B-B14F-4D97-AF65-F5344CB8AC3E}">
        <p14:creationId xmlns:p14="http://schemas.microsoft.com/office/powerpoint/2010/main" val="3113711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Any Questions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60721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465</TotalTime>
  <Words>2252</Words>
  <Application>Microsoft Office PowerPoint</Application>
  <PresentationFormat>Widescreen</PresentationFormat>
  <Paragraphs>166</Paragraphs>
  <Slides>33</Slides>
  <Notes>18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ReithSans</vt:lpstr>
      <vt:lpstr>ReithSerif</vt:lpstr>
      <vt:lpstr>Aptos</vt:lpstr>
      <vt:lpstr>Aptos Display</vt:lpstr>
      <vt:lpstr>Arial</vt:lpstr>
      <vt:lpstr>Arial</vt:lpstr>
      <vt:lpstr>Open Sans</vt:lpstr>
      <vt:lpstr>Office Theme</vt:lpstr>
      <vt:lpstr>Introduction to the Fraud Act 2006 Wynne Jones</vt:lpstr>
      <vt:lpstr>Aims and Objectives</vt:lpstr>
      <vt:lpstr>What is Fraud? </vt:lpstr>
      <vt:lpstr>Fraud</vt:lpstr>
      <vt:lpstr>Statistics</vt:lpstr>
      <vt:lpstr>Covid and Fraud</vt:lpstr>
      <vt:lpstr>PowerPoint Presentation</vt:lpstr>
      <vt:lpstr>Fraud Act 2006</vt:lpstr>
      <vt:lpstr>Intent</vt:lpstr>
      <vt:lpstr>Fraud Act 2006 Section 2</vt:lpstr>
      <vt:lpstr>Representation </vt:lpstr>
      <vt:lpstr>PowerPoint Presentation</vt:lpstr>
      <vt:lpstr>Task </vt:lpstr>
      <vt:lpstr>PowerPoint Presentation</vt:lpstr>
      <vt:lpstr> Universal Credit: Gang guilty of large £53.9m benefit fraud </vt:lpstr>
      <vt:lpstr>Case study example</vt:lpstr>
      <vt:lpstr>Fraud Act 2006 Section 3</vt:lpstr>
      <vt:lpstr>Fraud Act 2006 Section 4   Fraud by abuse of position</vt:lpstr>
      <vt:lpstr>Section 4 example: </vt:lpstr>
      <vt:lpstr>Case Study 2021 Rhian Horsey</vt:lpstr>
      <vt:lpstr>Fraud Act Section 6</vt:lpstr>
      <vt:lpstr>Fraud Act Section 7</vt:lpstr>
      <vt:lpstr>Fraud Act 2006 Section 11</vt:lpstr>
      <vt:lpstr>Section 11 cont.</vt:lpstr>
      <vt:lpstr>Making Off without payment</vt:lpstr>
      <vt:lpstr>Impact of Fraud on Vulnerable Victims</vt:lpstr>
      <vt:lpstr>What is the impact of fraud?</vt:lpstr>
      <vt:lpstr>Lasting Impacts of Fraud</vt:lpstr>
      <vt:lpstr>Long term &amp; Short-term Impacts on Victims</vt:lpstr>
      <vt:lpstr>Action Fraud</vt:lpstr>
      <vt:lpstr>National Fraud Intelligence Bureau NFIB</vt:lpstr>
      <vt:lpstr>NFIB Contd.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10</cp:revision>
  <dcterms:created xsi:type="dcterms:W3CDTF">2024-08-07T12:32:23Z</dcterms:created>
  <dcterms:modified xsi:type="dcterms:W3CDTF">2025-09-22T11:32:38Z</dcterms:modified>
</cp:coreProperties>
</file>