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 id="2147483708" r:id="rId5"/>
  </p:sldMasterIdLst>
  <p:notesMasterIdLst>
    <p:notesMasterId r:id="rId42"/>
  </p:notesMasterIdLst>
  <p:sldIdLst>
    <p:sldId id="256" r:id="rId6"/>
    <p:sldId id="303" r:id="rId7"/>
    <p:sldId id="291" r:id="rId8"/>
    <p:sldId id="292" r:id="rId9"/>
    <p:sldId id="293" r:id="rId10"/>
    <p:sldId id="294" r:id="rId11"/>
    <p:sldId id="295" r:id="rId12"/>
    <p:sldId id="296" r:id="rId13"/>
    <p:sldId id="297" r:id="rId14"/>
    <p:sldId id="304" r:id="rId15"/>
    <p:sldId id="298" r:id="rId16"/>
    <p:sldId id="299" r:id="rId17"/>
    <p:sldId id="300" r:id="rId18"/>
    <p:sldId id="301" r:id="rId19"/>
    <p:sldId id="302" r:id="rId20"/>
    <p:sldId id="258" r:id="rId21"/>
    <p:sldId id="259" r:id="rId22"/>
    <p:sldId id="260" r:id="rId23"/>
    <p:sldId id="261" r:id="rId24"/>
    <p:sldId id="262" r:id="rId25"/>
    <p:sldId id="276" r:id="rId26"/>
    <p:sldId id="263" r:id="rId27"/>
    <p:sldId id="265" r:id="rId28"/>
    <p:sldId id="266" r:id="rId29"/>
    <p:sldId id="264" r:id="rId30"/>
    <p:sldId id="275" r:id="rId31"/>
    <p:sldId id="267" r:id="rId32"/>
    <p:sldId id="268" r:id="rId33"/>
    <p:sldId id="269" r:id="rId34"/>
    <p:sldId id="270" r:id="rId35"/>
    <p:sldId id="271" r:id="rId36"/>
    <p:sldId id="272" r:id="rId37"/>
    <p:sldId id="273" r:id="rId38"/>
    <p:sldId id="277" r:id="rId39"/>
    <p:sldId id="274" r:id="rId40"/>
    <p:sldId id="278"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064E4-5E2A-856D-DA5F-22C825DFE4B8}" v="21" dt="2020-12-01T16:03:59.351"/>
    <p1510:client id="{B9B727DC-A599-1638-2430-7DB70041010C}" v="277" dt="2020-12-02T13:13:49.047"/>
    <p1510:client id="{E8D7E5B2-547F-C571-0605-02DEA83B2579}" v="26" dt="2020-12-01T15:40:50.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3507" autoAdjust="0"/>
  </p:normalViewPr>
  <p:slideViewPr>
    <p:cSldViewPr snapToGrid="0">
      <p:cViewPr>
        <p:scale>
          <a:sx n="59" d="100"/>
          <a:sy n="59" d="100"/>
        </p:scale>
        <p:origin x="108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D5807E-B39D-428B-A251-484339AA2486}"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1E040C3F-9AE8-4010-A98D-EF8C4D71086C}">
      <dgm:prSet/>
      <dgm:spPr/>
      <dgm:t>
        <a:bodyPr/>
        <a:lstStyle/>
        <a:p>
          <a:r>
            <a:rPr lang="en-GB"/>
            <a:t>Do we therefore overlook shame?</a:t>
          </a:r>
          <a:endParaRPr lang="en-US"/>
        </a:p>
      </dgm:t>
    </dgm:pt>
    <dgm:pt modelId="{F1B760CF-3A78-4A45-AE22-BD4F0A80C5DB}" type="parTrans" cxnId="{1A58E9CD-1473-47D4-87F0-BCEF4777850A}">
      <dgm:prSet/>
      <dgm:spPr/>
      <dgm:t>
        <a:bodyPr/>
        <a:lstStyle/>
        <a:p>
          <a:endParaRPr lang="en-US"/>
        </a:p>
      </dgm:t>
    </dgm:pt>
    <dgm:pt modelId="{6A75AC18-8D6E-4B48-ABBF-0A6C13368623}" type="sibTrans" cxnId="{1A58E9CD-1473-47D4-87F0-BCEF4777850A}">
      <dgm:prSet/>
      <dgm:spPr/>
      <dgm:t>
        <a:bodyPr/>
        <a:lstStyle/>
        <a:p>
          <a:endParaRPr lang="en-US"/>
        </a:p>
      </dgm:t>
    </dgm:pt>
    <dgm:pt modelId="{7DD15488-8654-4212-B80B-80E2DD210B54}">
      <dgm:prSet/>
      <dgm:spPr/>
      <dgm:t>
        <a:bodyPr/>
        <a:lstStyle/>
        <a:p>
          <a:r>
            <a:rPr lang="en-GB"/>
            <a:t>Consider your own feelings about your client work and reconsider whether shame has appeared, when taken in these three contexts.</a:t>
          </a:r>
          <a:endParaRPr lang="en-US"/>
        </a:p>
      </dgm:t>
    </dgm:pt>
    <dgm:pt modelId="{95A8C4A9-8C42-440D-9A88-18C425E8E0DE}" type="parTrans" cxnId="{36C539FF-B1DC-4DA5-8D65-034E995E5FD6}">
      <dgm:prSet/>
      <dgm:spPr/>
      <dgm:t>
        <a:bodyPr/>
        <a:lstStyle/>
        <a:p>
          <a:endParaRPr lang="en-US"/>
        </a:p>
      </dgm:t>
    </dgm:pt>
    <dgm:pt modelId="{BD643DF4-2E57-427E-ABB0-5A0EAF2528E4}" type="sibTrans" cxnId="{36C539FF-B1DC-4DA5-8D65-034E995E5FD6}">
      <dgm:prSet/>
      <dgm:spPr/>
      <dgm:t>
        <a:bodyPr/>
        <a:lstStyle/>
        <a:p>
          <a:endParaRPr lang="en-US"/>
        </a:p>
      </dgm:t>
    </dgm:pt>
    <dgm:pt modelId="{F7926BF8-C488-4239-B988-AA23F2F091D4}" type="pres">
      <dgm:prSet presAssocID="{7DD5807E-B39D-428B-A251-484339AA2486}" presName="hierChild1" presStyleCnt="0">
        <dgm:presLayoutVars>
          <dgm:chPref val="1"/>
          <dgm:dir/>
          <dgm:animOne val="branch"/>
          <dgm:animLvl val="lvl"/>
          <dgm:resizeHandles/>
        </dgm:presLayoutVars>
      </dgm:prSet>
      <dgm:spPr/>
    </dgm:pt>
    <dgm:pt modelId="{330E6249-C2BE-43BE-B217-94DB3FBD979A}" type="pres">
      <dgm:prSet presAssocID="{1E040C3F-9AE8-4010-A98D-EF8C4D71086C}" presName="hierRoot1" presStyleCnt="0"/>
      <dgm:spPr/>
    </dgm:pt>
    <dgm:pt modelId="{BC71C093-F406-406D-A8CB-CD7C3264A795}" type="pres">
      <dgm:prSet presAssocID="{1E040C3F-9AE8-4010-A98D-EF8C4D71086C}" presName="composite" presStyleCnt="0"/>
      <dgm:spPr/>
    </dgm:pt>
    <dgm:pt modelId="{8F5AB3AA-EDE7-4501-8B4C-219F638A38F7}" type="pres">
      <dgm:prSet presAssocID="{1E040C3F-9AE8-4010-A98D-EF8C4D71086C}" presName="background" presStyleLbl="node0" presStyleIdx="0" presStyleCnt="2"/>
      <dgm:spPr/>
    </dgm:pt>
    <dgm:pt modelId="{BFEA0008-C294-4F8B-B839-019E929F11B8}" type="pres">
      <dgm:prSet presAssocID="{1E040C3F-9AE8-4010-A98D-EF8C4D71086C}" presName="text" presStyleLbl="fgAcc0" presStyleIdx="0" presStyleCnt="2">
        <dgm:presLayoutVars>
          <dgm:chPref val="3"/>
        </dgm:presLayoutVars>
      </dgm:prSet>
      <dgm:spPr/>
    </dgm:pt>
    <dgm:pt modelId="{42A0FA20-9D66-4D98-AE0B-12FAD6ECD7E8}" type="pres">
      <dgm:prSet presAssocID="{1E040C3F-9AE8-4010-A98D-EF8C4D71086C}" presName="hierChild2" presStyleCnt="0"/>
      <dgm:spPr/>
    </dgm:pt>
    <dgm:pt modelId="{7C718D3E-575D-4576-A2EA-D201091A7A1C}" type="pres">
      <dgm:prSet presAssocID="{7DD15488-8654-4212-B80B-80E2DD210B54}" presName="hierRoot1" presStyleCnt="0"/>
      <dgm:spPr/>
    </dgm:pt>
    <dgm:pt modelId="{462171E1-6AF0-4379-A3FD-CEC66412D768}" type="pres">
      <dgm:prSet presAssocID="{7DD15488-8654-4212-B80B-80E2DD210B54}" presName="composite" presStyleCnt="0"/>
      <dgm:spPr/>
    </dgm:pt>
    <dgm:pt modelId="{E2619F93-11D5-446A-87DE-0FEFB36EEE38}" type="pres">
      <dgm:prSet presAssocID="{7DD15488-8654-4212-B80B-80E2DD210B54}" presName="background" presStyleLbl="node0" presStyleIdx="1" presStyleCnt="2"/>
      <dgm:spPr/>
    </dgm:pt>
    <dgm:pt modelId="{3FD2681A-6D6E-4902-860E-85458F62C712}" type="pres">
      <dgm:prSet presAssocID="{7DD15488-8654-4212-B80B-80E2DD210B54}" presName="text" presStyleLbl="fgAcc0" presStyleIdx="1" presStyleCnt="2">
        <dgm:presLayoutVars>
          <dgm:chPref val="3"/>
        </dgm:presLayoutVars>
      </dgm:prSet>
      <dgm:spPr/>
    </dgm:pt>
    <dgm:pt modelId="{58F24EDA-244F-487D-9213-D8913AE59DC3}" type="pres">
      <dgm:prSet presAssocID="{7DD15488-8654-4212-B80B-80E2DD210B54}" presName="hierChild2" presStyleCnt="0"/>
      <dgm:spPr/>
    </dgm:pt>
  </dgm:ptLst>
  <dgm:cxnLst>
    <dgm:cxn modelId="{53188C75-EB0F-4B52-94EA-7F8905FDCDC6}" type="presOf" srcId="{1E040C3F-9AE8-4010-A98D-EF8C4D71086C}" destId="{BFEA0008-C294-4F8B-B839-019E929F11B8}" srcOrd="0" destOrd="0" presId="urn:microsoft.com/office/officeart/2005/8/layout/hierarchy1"/>
    <dgm:cxn modelId="{6E7D40BE-CEDE-42E4-9F47-613E0E3E65F5}" type="presOf" srcId="{7DD5807E-B39D-428B-A251-484339AA2486}" destId="{F7926BF8-C488-4239-B988-AA23F2F091D4}" srcOrd="0" destOrd="0" presId="urn:microsoft.com/office/officeart/2005/8/layout/hierarchy1"/>
    <dgm:cxn modelId="{1A58E9CD-1473-47D4-87F0-BCEF4777850A}" srcId="{7DD5807E-B39D-428B-A251-484339AA2486}" destId="{1E040C3F-9AE8-4010-A98D-EF8C4D71086C}" srcOrd="0" destOrd="0" parTransId="{F1B760CF-3A78-4A45-AE22-BD4F0A80C5DB}" sibTransId="{6A75AC18-8D6E-4B48-ABBF-0A6C13368623}"/>
    <dgm:cxn modelId="{B8EE3DD9-195C-476B-92F9-788C111D03D6}" type="presOf" srcId="{7DD15488-8654-4212-B80B-80E2DD210B54}" destId="{3FD2681A-6D6E-4902-860E-85458F62C712}" srcOrd="0" destOrd="0" presId="urn:microsoft.com/office/officeart/2005/8/layout/hierarchy1"/>
    <dgm:cxn modelId="{36C539FF-B1DC-4DA5-8D65-034E995E5FD6}" srcId="{7DD5807E-B39D-428B-A251-484339AA2486}" destId="{7DD15488-8654-4212-B80B-80E2DD210B54}" srcOrd="1" destOrd="0" parTransId="{95A8C4A9-8C42-440D-9A88-18C425E8E0DE}" sibTransId="{BD643DF4-2E57-427E-ABB0-5A0EAF2528E4}"/>
    <dgm:cxn modelId="{B416977F-A71A-44BC-AACE-A77A8EF99912}" type="presParOf" srcId="{F7926BF8-C488-4239-B988-AA23F2F091D4}" destId="{330E6249-C2BE-43BE-B217-94DB3FBD979A}" srcOrd="0" destOrd="0" presId="urn:microsoft.com/office/officeart/2005/8/layout/hierarchy1"/>
    <dgm:cxn modelId="{09D7698E-42A2-48EC-8FFD-85E135F03BCF}" type="presParOf" srcId="{330E6249-C2BE-43BE-B217-94DB3FBD979A}" destId="{BC71C093-F406-406D-A8CB-CD7C3264A795}" srcOrd="0" destOrd="0" presId="urn:microsoft.com/office/officeart/2005/8/layout/hierarchy1"/>
    <dgm:cxn modelId="{C6A7B3E7-8D53-40A4-96FC-09C8EA22CAEA}" type="presParOf" srcId="{BC71C093-F406-406D-A8CB-CD7C3264A795}" destId="{8F5AB3AA-EDE7-4501-8B4C-219F638A38F7}" srcOrd="0" destOrd="0" presId="urn:microsoft.com/office/officeart/2005/8/layout/hierarchy1"/>
    <dgm:cxn modelId="{EDFCB15B-7898-46BD-9048-174445D5F0A5}" type="presParOf" srcId="{BC71C093-F406-406D-A8CB-CD7C3264A795}" destId="{BFEA0008-C294-4F8B-B839-019E929F11B8}" srcOrd="1" destOrd="0" presId="urn:microsoft.com/office/officeart/2005/8/layout/hierarchy1"/>
    <dgm:cxn modelId="{5E455762-B7D7-4E39-9A4F-4F9084A92E59}" type="presParOf" srcId="{330E6249-C2BE-43BE-B217-94DB3FBD979A}" destId="{42A0FA20-9D66-4D98-AE0B-12FAD6ECD7E8}" srcOrd="1" destOrd="0" presId="urn:microsoft.com/office/officeart/2005/8/layout/hierarchy1"/>
    <dgm:cxn modelId="{C59ABB2E-98E5-4344-9311-7AFE7718DF26}" type="presParOf" srcId="{F7926BF8-C488-4239-B988-AA23F2F091D4}" destId="{7C718D3E-575D-4576-A2EA-D201091A7A1C}" srcOrd="1" destOrd="0" presId="urn:microsoft.com/office/officeart/2005/8/layout/hierarchy1"/>
    <dgm:cxn modelId="{8DA9103A-5BCB-4213-832A-CD07486D3C54}" type="presParOf" srcId="{7C718D3E-575D-4576-A2EA-D201091A7A1C}" destId="{462171E1-6AF0-4379-A3FD-CEC66412D768}" srcOrd="0" destOrd="0" presId="urn:microsoft.com/office/officeart/2005/8/layout/hierarchy1"/>
    <dgm:cxn modelId="{2D210B81-67AB-4F5F-8699-05B4A609870D}" type="presParOf" srcId="{462171E1-6AF0-4379-A3FD-CEC66412D768}" destId="{E2619F93-11D5-446A-87DE-0FEFB36EEE38}" srcOrd="0" destOrd="0" presId="urn:microsoft.com/office/officeart/2005/8/layout/hierarchy1"/>
    <dgm:cxn modelId="{51C88474-BC14-4580-9F71-9F226602458C}" type="presParOf" srcId="{462171E1-6AF0-4379-A3FD-CEC66412D768}" destId="{3FD2681A-6D6E-4902-860E-85458F62C712}" srcOrd="1" destOrd="0" presId="urn:microsoft.com/office/officeart/2005/8/layout/hierarchy1"/>
    <dgm:cxn modelId="{122630D2-A680-4B19-B083-F3F0CD376475}" type="presParOf" srcId="{7C718D3E-575D-4576-A2EA-D201091A7A1C}" destId="{58F24EDA-244F-487D-9213-D8913AE59D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86D1E-29C4-4BE2-B0AB-A2F1E0F3B774}"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44F561A6-5AE3-499F-B84E-72C11DEF9019}">
      <dgm:prSet/>
      <dgm:spPr/>
      <dgm:t>
        <a:bodyPr/>
        <a:lstStyle/>
        <a:p>
          <a:r>
            <a:rPr lang="en-GB"/>
            <a:t>Shame is a complex and psychological construct</a:t>
          </a:r>
          <a:endParaRPr lang="en-US"/>
        </a:p>
      </dgm:t>
    </dgm:pt>
    <dgm:pt modelId="{66856998-4DF5-4214-8217-9BA3704D955A}" type="parTrans" cxnId="{E058532A-0E45-43A6-97AB-140A320676F7}">
      <dgm:prSet/>
      <dgm:spPr/>
      <dgm:t>
        <a:bodyPr/>
        <a:lstStyle/>
        <a:p>
          <a:endParaRPr lang="en-US"/>
        </a:p>
      </dgm:t>
    </dgm:pt>
    <dgm:pt modelId="{5ADCC58A-298C-40E7-BE57-7B5CB11B7F1E}" type="sibTrans" cxnId="{E058532A-0E45-43A6-97AB-140A320676F7}">
      <dgm:prSet/>
      <dgm:spPr/>
      <dgm:t>
        <a:bodyPr/>
        <a:lstStyle/>
        <a:p>
          <a:endParaRPr lang="en-US"/>
        </a:p>
      </dgm:t>
    </dgm:pt>
    <dgm:pt modelId="{A4B06834-AFF0-466F-81CD-1203D27A4306}">
      <dgm:prSet/>
      <dgm:spPr/>
      <dgm:t>
        <a:bodyPr/>
        <a:lstStyle/>
        <a:p>
          <a:r>
            <a:rPr lang="en-GB"/>
            <a:t>It consists of negative thoughts that can attack self, self worth and self belief</a:t>
          </a:r>
          <a:endParaRPr lang="en-US"/>
        </a:p>
      </dgm:t>
    </dgm:pt>
    <dgm:pt modelId="{04C69614-14E0-493F-BBDF-3C601ACC0016}" type="parTrans" cxnId="{40F44F96-7A34-4958-83F0-4B6B3E6C5D00}">
      <dgm:prSet/>
      <dgm:spPr/>
      <dgm:t>
        <a:bodyPr/>
        <a:lstStyle/>
        <a:p>
          <a:endParaRPr lang="en-US"/>
        </a:p>
      </dgm:t>
    </dgm:pt>
    <dgm:pt modelId="{2FDF124F-4BB6-44BB-B31F-918F9F642420}" type="sibTrans" cxnId="{40F44F96-7A34-4958-83F0-4B6B3E6C5D00}">
      <dgm:prSet/>
      <dgm:spPr/>
      <dgm:t>
        <a:bodyPr/>
        <a:lstStyle/>
        <a:p>
          <a:endParaRPr lang="en-US"/>
        </a:p>
      </dgm:t>
    </dgm:pt>
    <dgm:pt modelId="{F55F6587-740D-40E6-BCC2-03D5713F5740}">
      <dgm:prSet/>
      <dgm:spPr/>
      <dgm:t>
        <a:bodyPr/>
        <a:lstStyle/>
        <a:p>
          <a:r>
            <a:rPr lang="en-GB"/>
            <a:t>It can cause emotional pain</a:t>
          </a:r>
          <a:endParaRPr lang="en-US"/>
        </a:p>
      </dgm:t>
    </dgm:pt>
    <dgm:pt modelId="{66CC1451-3BDC-46CA-90FF-2E4D98209A36}" type="parTrans" cxnId="{896916E7-AD45-401B-9AC1-7948DB9875AA}">
      <dgm:prSet/>
      <dgm:spPr/>
      <dgm:t>
        <a:bodyPr/>
        <a:lstStyle/>
        <a:p>
          <a:endParaRPr lang="en-US"/>
        </a:p>
      </dgm:t>
    </dgm:pt>
    <dgm:pt modelId="{6E1197F1-2A4C-422F-8BA5-3BB1B5B8C5EE}" type="sibTrans" cxnId="{896916E7-AD45-401B-9AC1-7948DB9875AA}">
      <dgm:prSet/>
      <dgm:spPr/>
      <dgm:t>
        <a:bodyPr/>
        <a:lstStyle/>
        <a:p>
          <a:endParaRPr lang="en-US"/>
        </a:p>
      </dgm:t>
    </dgm:pt>
    <dgm:pt modelId="{CACD1B32-F7C7-4BC4-94F6-B380558C929B}">
      <dgm:prSet/>
      <dgm:spPr/>
      <dgm:t>
        <a:bodyPr/>
        <a:lstStyle/>
        <a:p>
          <a:r>
            <a:rPr lang="en-GB"/>
            <a:t>And can be demonstrated through various body signals as well as behaviours</a:t>
          </a:r>
          <a:endParaRPr lang="en-US"/>
        </a:p>
      </dgm:t>
    </dgm:pt>
    <dgm:pt modelId="{A659A3C6-42EA-453F-829A-D979678167AB}" type="parTrans" cxnId="{225BF164-8C34-4CDA-BC4E-96133BB06E5B}">
      <dgm:prSet/>
      <dgm:spPr/>
      <dgm:t>
        <a:bodyPr/>
        <a:lstStyle/>
        <a:p>
          <a:endParaRPr lang="en-US"/>
        </a:p>
      </dgm:t>
    </dgm:pt>
    <dgm:pt modelId="{B6C35D85-58E0-432C-AD86-1896EB47167E}" type="sibTrans" cxnId="{225BF164-8C34-4CDA-BC4E-96133BB06E5B}">
      <dgm:prSet/>
      <dgm:spPr/>
      <dgm:t>
        <a:bodyPr/>
        <a:lstStyle/>
        <a:p>
          <a:endParaRPr lang="en-US"/>
        </a:p>
      </dgm:t>
    </dgm:pt>
    <dgm:pt modelId="{B806AF38-75B9-417D-B962-1F5AE48A97A3}">
      <dgm:prSet/>
      <dgm:spPr/>
      <dgm:t>
        <a:bodyPr/>
        <a:lstStyle/>
        <a:p>
          <a:r>
            <a:rPr lang="en-GB"/>
            <a:t>Shame has the potential to be pervasive and creates feelings of inadequacy.</a:t>
          </a:r>
          <a:endParaRPr lang="en-US"/>
        </a:p>
      </dgm:t>
    </dgm:pt>
    <dgm:pt modelId="{4CA569D3-D069-4090-879B-5FE177CA40AD}" type="parTrans" cxnId="{52030C02-F8DF-4F33-A951-9411ECE9E19E}">
      <dgm:prSet/>
      <dgm:spPr/>
      <dgm:t>
        <a:bodyPr/>
        <a:lstStyle/>
        <a:p>
          <a:endParaRPr lang="en-US"/>
        </a:p>
      </dgm:t>
    </dgm:pt>
    <dgm:pt modelId="{0E45B693-32F3-4F03-8152-06A9C2BD7EEF}" type="sibTrans" cxnId="{52030C02-F8DF-4F33-A951-9411ECE9E19E}">
      <dgm:prSet/>
      <dgm:spPr/>
      <dgm:t>
        <a:bodyPr/>
        <a:lstStyle/>
        <a:p>
          <a:endParaRPr lang="en-US"/>
        </a:p>
      </dgm:t>
    </dgm:pt>
    <dgm:pt modelId="{CA15D7F7-F863-4106-843D-A9BA6CC7712D}" type="pres">
      <dgm:prSet presAssocID="{04C86D1E-29C4-4BE2-B0AB-A2F1E0F3B774}" presName="vert0" presStyleCnt="0">
        <dgm:presLayoutVars>
          <dgm:dir/>
          <dgm:animOne val="branch"/>
          <dgm:animLvl val="lvl"/>
        </dgm:presLayoutVars>
      </dgm:prSet>
      <dgm:spPr/>
    </dgm:pt>
    <dgm:pt modelId="{A5EBE0CF-1D4B-4ABC-96B9-F3E9870DCA8A}" type="pres">
      <dgm:prSet presAssocID="{44F561A6-5AE3-499F-B84E-72C11DEF9019}" presName="thickLine" presStyleLbl="alignNode1" presStyleIdx="0" presStyleCnt="5"/>
      <dgm:spPr/>
    </dgm:pt>
    <dgm:pt modelId="{916B9C2E-FEE1-44A6-BEC8-A134D0C6E299}" type="pres">
      <dgm:prSet presAssocID="{44F561A6-5AE3-499F-B84E-72C11DEF9019}" presName="horz1" presStyleCnt="0"/>
      <dgm:spPr/>
    </dgm:pt>
    <dgm:pt modelId="{4B6819C4-E7BC-4D4A-8944-57C926F45006}" type="pres">
      <dgm:prSet presAssocID="{44F561A6-5AE3-499F-B84E-72C11DEF9019}" presName="tx1" presStyleLbl="revTx" presStyleIdx="0" presStyleCnt="5"/>
      <dgm:spPr/>
    </dgm:pt>
    <dgm:pt modelId="{E757DDE7-3C07-4507-ADE1-15463445EB3D}" type="pres">
      <dgm:prSet presAssocID="{44F561A6-5AE3-499F-B84E-72C11DEF9019}" presName="vert1" presStyleCnt="0"/>
      <dgm:spPr/>
    </dgm:pt>
    <dgm:pt modelId="{2EB522D3-4240-46C3-9171-3C5CBB85CCAF}" type="pres">
      <dgm:prSet presAssocID="{A4B06834-AFF0-466F-81CD-1203D27A4306}" presName="thickLine" presStyleLbl="alignNode1" presStyleIdx="1" presStyleCnt="5"/>
      <dgm:spPr/>
    </dgm:pt>
    <dgm:pt modelId="{2D3C1C9E-0A3F-4182-99CF-1EDEB59A48FC}" type="pres">
      <dgm:prSet presAssocID="{A4B06834-AFF0-466F-81CD-1203D27A4306}" presName="horz1" presStyleCnt="0"/>
      <dgm:spPr/>
    </dgm:pt>
    <dgm:pt modelId="{E5386A39-3419-45CB-9FDA-F1BBAB18D02F}" type="pres">
      <dgm:prSet presAssocID="{A4B06834-AFF0-466F-81CD-1203D27A4306}" presName="tx1" presStyleLbl="revTx" presStyleIdx="1" presStyleCnt="5"/>
      <dgm:spPr/>
    </dgm:pt>
    <dgm:pt modelId="{E185D57E-57FC-4FED-AB9C-43B4D823AE83}" type="pres">
      <dgm:prSet presAssocID="{A4B06834-AFF0-466F-81CD-1203D27A4306}" presName="vert1" presStyleCnt="0"/>
      <dgm:spPr/>
    </dgm:pt>
    <dgm:pt modelId="{F95AADDE-79C3-488C-B090-401735A60516}" type="pres">
      <dgm:prSet presAssocID="{F55F6587-740D-40E6-BCC2-03D5713F5740}" presName="thickLine" presStyleLbl="alignNode1" presStyleIdx="2" presStyleCnt="5"/>
      <dgm:spPr/>
    </dgm:pt>
    <dgm:pt modelId="{1FF547BC-4BC0-4932-A68F-6B9637A7DFAE}" type="pres">
      <dgm:prSet presAssocID="{F55F6587-740D-40E6-BCC2-03D5713F5740}" presName="horz1" presStyleCnt="0"/>
      <dgm:spPr/>
    </dgm:pt>
    <dgm:pt modelId="{74C2B6D6-B086-409A-9173-34B72552CCB5}" type="pres">
      <dgm:prSet presAssocID="{F55F6587-740D-40E6-BCC2-03D5713F5740}" presName="tx1" presStyleLbl="revTx" presStyleIdx="2" presStyleCnt="5"/>
      <dgm:spPr/>
    </dgm:pt>
    <dgm:pt modelId="{382420C5-686E-413C-953C-4E6BA291111C}" type="pres">
      <dgm:prSet presAssocID="{F55F6587-740D-40E6-BCC2-03D5713F5740}" presName="vert1" presStyleCnt="0"/>
      <dgm:spPr/>
    </dgm:pt>
    <dgm:pt modelId="{5B59579A-AF46-4284-B021-AA3E6B1F8FBD}" type="pres">
      <dgm:prSet presAssocID="{CACD1B32-F7C7-4BC4-94F6-B380558C929B}" presName="thickLine" presStyleLbl="alignNode1" presStyleIdx="3" presStyleCnt="5"/>
      <dgm:spPr/>
    </dgm:pt>
    <dgm:pt modelId="{E40DEAF2-BF72-4769-94EF-4E35A66537CA}" type="pres">
      <dgm:prSet presAssocID="{CACD1B32-F7C7-4BC4-94F6-B380558C929B}" presName="horz1" presStyleCnt="0"/>
      <dgm:spPr/>
    </dgm:pt>
    <dgm:pt modelId="{9810506C-A5BC-4459-997B-C2837EFCBDF0}" type="pres">
      <dgm:prSet presAssocID="{CACD1B32-F7C7-4BC4-94F6-B380558C929B}" presName="tx1" presStyleLbl="revTx" presStyleIdx="3" presStyleCnt="5"/>
      <dgm:spPr/>
    </dgm:pt>
    <dgm:pt modelId="{4C546954-4B99-40FA-ADD6-257071B3112A}" type="pres">
      <dgm:prSet presAssocID="{CACD1B32-F7C7-4BC4-94F6-B380558C929B}" presName="vert1" presStyleCnt="0"/>
      <dgm:spPr/>
    </dgm:pt>
    <dgm:pt modelId="{79B9604F-06BB-49D0-9DE9-4F1ADD9F61B8}" type="pres">
      <dgm:prSet presAssocID="{B806AF38-75B9-417D-B962-1F5AE48A97A3}" presName="thickLine" presStyleLbl="alignNode1" presStyleIdx="4" presStyleCnt="5"/>
      <dgm:spPr/>
    </dgm:pt>
    <dgm:pt modelId="{3E77079C-7D7F-4D6B-B1D5-9D96D8948122}" type="pres">
      <dgm:prSet presAssocID="{B806AF38-75B9-417D-B962-1F5AE48A97A3}" presName="horz1" presStyleCnt="0"/>
      <dgm:spPr/>
    </dgm:pt>
    <dgm:pt modelId="{E4B47BD0-2133-4C91-9C7A-DEE66DD2F681}" type="pres">
      <dgm:prSet presAssocID="{B806AF38-75B9-417D-B962-1F5AE48A97A3}" presName="tx1" presStyleLbl="revTx" presStyleIdx="4" presStyleCnt="5"/>
      <dgm:spPr/>
    </dgm:pt>
    <dgm:pt modelId="{7D316518-6411-4068-821C-DAAF1CE6B04C}" type="pres">
      <dgm:prSet presAssocID="{B806AF38-75B9-417D-B962-1F5AE48A97A3}" presName="vert1" presStyleCnt="0"/>
      <dgm:spPr/>
    </dgm:pt>
  </dgm:ptLst>
  <dgm:cxnLst>
    <dgm:cxn modelId="{52030C02-F8DF-4F33-A951-9411ECE9E19E}" srcId="{04C86D1E-29C4-4BE2-B0AB-A2F1E0F3B774}" destId="{B806AF38-75B9-417D-B962-1F5AE48A97A3}" srcOrd="4" destOrd="0" parTransId="{4CA569D3-D069-4090-879B-5FE177CA40AD}" sibTransId="{0E45B693-32F3-4F03-8152-06A9C2BD7EEF}"/>
    <dgm:cxn modelId="{4F6DD807-29F8-49B4-9AA2-3CE31B1E3E5F}" type="presOf" srcId="{CACD1B32-F7C7-4BC4-94F6-B380558C929B}" destId="{9810506C-A5BC-4459-997B-C2837EFCBDF0}" srcOrd="0" destOrd="0" presId="urn:microsoft.com/office/officeart/2008/layout/LinedList"/>
    <dgm:cxn modelId="{B2F3EE21-D694-4424-8FCA-47899D623A6A}" type="presOf" srcId="{F55F6587-740D-40E6-BCC2-03D5713F5740}" destId="{74C2B6D6-B086-409A-9173-34B72552CCB5}" srcOrd="0" destOrd="0" presId="urn:microsoft.com/office/officeart/2008/layout/LinedList"/>
    <dgm:cxn modelId="{E058532A-0E45-43A6-97AB-140A320676F7}" srcId="{04C86D1E-29C4-4BE2-B0AB-A2F1E0F3B774}" destId="{44F561A6-5AE3-499F-B84E-72C11DEF9019}" srcOrd="0" destOrd="0" parTransId="{66856998-4DF5-4214-8217-9BA3704D955A}" sibTransId="{5ADCC58A-298C-40E7-BE57-7B5CB11B7F1E}"/>
    <dgm:cxn modelId="{225BF164-8C34-4CDA-BC4E-96133BB06E5B}" srcId="{04C86D1E-29C4-4BE2-B0AB-A2F1E0F3B774}" destId="{CACD1B32-F7C7-4BC4-94F6-B380558C929B}" srcOrd="3" destOrd="0" parTransId="{A659A3C6-42EA-453F-829A-D979678167AB}" sibTransId="{B6C35D85-58E0-432C-AD86-1896EB47167E}"/>
    <dgm:cxn modelId="{27248466-AFED-47A8-86C2-E811071CFD04}" type="presOf" srcId="{A4B06834-AFF0-466F-81CD-1203D27A4306}" destId="{E5386A39-3419-45CB-9FDA-F1BBAB18D02F}" srcOrd="0" destOrd="0" presId="urn:microsoft.com/office/officeart/2008/layout/LinedList"/>
    <dgm:cxn modelId="{B339AC6F-1263-480F-AC61-61F554A67FD2}" type="presOf" srcId="{44F561A6-5AE3-499F-B84E-72C11DEF9019}" destId="{4B6819C4-E7BC-4D4A-8944-57C926F45006}" srcOrd="0" destOrd="0" presId="urn:microsoft.com/office/officeart/2008/layout/LinedList"/>
    <dgm:cxn modelId="{D3113671-1048-45FC-9C65-2C4B30B485B7}" type="presOf" srcId="{04C86D1E-29C4-4BE2-B0AB-A2F1E0F3B774}" destId="{CA15D7F7-F863-4106-843D-A9BA6CC7712D}" srcOrd="0" destOrd="0" presId="urn:microsoft.com/office/officeart/2008/layout/LinedList"/>
    <dgm:cxn modelId="{40F44F96-7A34-4958-83F0-4B6B3E6C5D00}" srcId="{04C86D1E-29C4-4BE2-B0AB-A2F1E0F3B774}" destId="{A4B06834-AFF0-466F-81CD-1203D27A4306}" srcOrd="1" destOrd="0" parTransId="{04C69614-14E0-493F-BBDF-3C601ACC0016}" sibTransId="{2FDF124F-4BB6-44BB-B31F-918F9F642420}"/>
    <dgm:cxn modelId="{A6748AA7-0827-444E-B323-61866613089A}" type="presOf" srcId="{B806AF38-75B9-417D-B962-1F5AE48A97A3}" destId="{E4B47BD0-2133-4C91-9C7A-DEE66DD2F681}" srcOrd="0" destOrd="0" presId="urn:microsoft.com/office/officeart/2008/layout/LinedList"/>
    <dgm:cxn modelId="{896916E7-AD45-401B-9AC1-7948DB9875AA}" srcId="{04C86D1E-29C4-4BE2-B0AB-A2F1E0F3B774}" destId="{F55F6587-740D-40E6-BCC2-03D5713F5740}" srcOrd="2" destOrd="0" parTransId="{66CC1451-3BDC-46CA-90FF-2E4D98209A36}" sibTransId="{6E1197F1-2A4C-422F-8BA5-3BB1B5B8C5EE}"/>
    <dgm:cxn modelId="{21D83D20-8E2C-45D2-A9EC-37D13A3CD5FC}" type="presParOf" srcId="{CA15D7F7-F863-4106-843D-A9BA6CC7712D}" destId="{A5EBE0CF-1D4B-4ABC-96B9-F3E9870DCA8A}" srcOrd="0" destOrd="0" presId="urn:microsoft.com/office/officeart/2008/layout/LinedList"/>
    <dgm:cxn modelId="{B30307F1-AE8E-4B30-847C-1CE8A2BC91E4}" type="presParOf" srcId="{CA15D7F7-F863-4106-843D-A9BA6CC7712D}" destId="{916B9C2E-FEE1-44A6-BEC8-A134D0C6E299}" srcOrd="1" destOrd="0" presId="urn:microsoft.com/office/officeart/2008/layout/LinedList"/>
    <dgm:cxn modelId="{24C5C510-D673-4660-99B1-769EDFD42C7F}" type="presParOf" srcId="{916B9C2E-FEE1-44A6-BEC8-A134D0C6E299}" destId="{4B6819C4-E7BC-4D4A-8944-57C926F45006}" srcOrd="0" destOrd="0" presId="urn:microsoft.com/office/officeart/2008/layout/LinedList"/>
    <dgm:cxn modelId="{0000AE47-6C4E-440F-8597-5BC084E2026C}" type="presParOf" srcId="{916B9C2E-FEE1-44A6-BEC8-A134D0C6E299}" destId="{E757DDE7-3C07-4507-ADE1-15463445EB3D}" srcOrd="1" destOrd="0" presId="urn:microsoft.com/office/officeart/2008/layout/LinedList"/>
    <dgm:cxn modelId="{314818E8-7A77-416C-8B0F-227C5412F3B3}" type="presParOf" srcId="{CA15D7F7-F863-4106-843D-A9BA6CC7712D}" destId="{2EB522D3-4240-46C3-9171-3C5CBB85CCAF}" srcOrd="2" destOrd="0" presId="urn:microsoft.com/office/officeart/2008/layout/LinedList"/>
    <dgm:cxn modelId="{A153C66C-EF90-48EC-989B-43E478C1083E}" type="presParOf" srcId="{CA15D7F7-F863-4106-843D-A9BA6CC7712D}" destId="{2D3C1C9E-0A3F-4182-99CF-1EDEB59A48FC}" srcOrd="3" destOrd="0" presId="urn:microsoft.com/office/officeart/2008/layout/LinedList"/>
    <dgm:cxn modelId="{0ED5D364-5060-4868-BE05-570A549D5911}" type="presParOf" srcId="{2D3C1C9E-0A3F-4182-99CF-1EDEB59A48FC}" destId="{E5386A39-3419-45CB-9FDA-F1BBAB18D02F}" srcOrd="0" destOrd="0" presId="urn:microsoft.com/office/officeart/2008/layout/LinedList"/>
    <dgm:cxn modelId="{0184D107-B30A-4AEC-9422-C823B81AE467}" type="presParOf" srcId="{2D3C1C9E-0A3F-4182-99CF-1EDEB59A48FC}" destId="{E185D57E-57FC-4FED-AB9C-43B4D823AE83}" srcOrd="1" destOrd="0" presId="urn:microsoft.com/office/officeart/2008/layout/LinedList"/>
    <dgm:cxn modelId="{DB730728-F3EB-4884-8450-489033AAAC25}" type="presParOf" srcId="{CA15D7F7-F863-4106-843D-A9BA6CC7712D}" destId="{F95AADDE-79C3-488C-B090-401735A60516}" srcOrd="4" destOrd="0" presId="urn:microsoft.com/office/officeart/2008/layout/LinedList"/>
    <dgm:cxn modelId="{C33C1469-2352-4BF9-AB8E-176B7FCB2A24}" type="presParOf" srcId="{CA15D7F7-F863-4106-843D-A9BA6CC7712D}" destId="{1FF547BC-4BC0-4932-A68F-6B9637A7DFAE}" srcOrd="5" destOrd="0" presId="urn:microsoft.com/office/officeart/2008/layout/LinedList"/>
    <dgm:cxn modelId="{10D6D97E-EB09-4148-B92D-F0765DA34826}" type="presParOf" srcId="{1FF547BC-4BC0-4932-A68F-6B9637A7DFAE}" destId="{74C2B6D6-B086-409A-9173-34B72552CCB5}" srcOrd="0" destOrd="0" presId="urn:microsoft.com/office/officeart/2008/layout/LinedList"/>
    <dgm:cxn modelId="{93E2D0F4-8C05-46EB-8612-705D407B9A1A}" type="presParOf" srcId="{1FF547BC-4BC0-4932-A68F-6B9637A7DFAE}" destId="{382420C5-686E-413C-953C-4E6BA291111C}" srcOrd="1" destOrd="0" presId="urn:microsoft.com/office/officeart/2008/layout/LinedList"/>
    <dgm:cxn modelId="{08AF02EF-2310-4899-92D7-75B31607A504}" type="presParOf" srcId="{CA15D7F7-F863-4106-843D-A9BA6CC7712D}" destId="{5B59579A-AF46-4284-B021-AA3E6B1F8FBD}" srcOrd="6" destOrd="0" presId="urn:microsoft.com/office/officeart/2008/layout/LinedList"/>
    <dgm:cxn modelId="{34E784F2-626A-4E2E-8EAE-B4ADAC81890E}" type="presParOf" srcId="{CA15D7F7-F863-4106-843D-A9BA6CC7712D}" destId="{E40DEAF2-BF72-4769-94EF-4E35A66537CA}" srcOrd="7" destOrd="0" presId="urn:microsoft.com/office/officeart/2008/layout/LinedList"/>
    <dgm:cxn modelId="{D25490F4-D37A-40EC-B7B3-1DCAB9931119}" type="presParOf" srcId="{E40DEAF2-BF72-4769-94EF-4E35A66537CA}" destId="{9810506C-A5BC-4459-997B-C2837EFCBDF0}" srcOrd="0" destOrd="0" presId="urn:microsoft.com/office/officeart/2008/layout/LinedList"/>
    <dgm:cxn modelId="{44747D5E-8E40-494B-9DA2-AB124FDDDEDB}" type="presParOf" srcId="{E40DEAF2-BF72-4769-94EF-4E35A66537CA}" destId="{4C546954-4B99-40FA-ADD6-257071B3112A}" srcOrd="1" destOrd="0" presId="urn:microsoft.com/office/officeart/2008/layout/LinedList"/>
    <dgm:cxn modelId="{9E821EE4-03FE-49A9-8030-4FBC886D2954}" type="presParOf" srcId="{CA15D7F7-F863-4106-843D-A9BA6CC7712D}" destId="{79B9604F-06BB-49D0-9DE9-4F1ADD9F61B8}" srcOrd="8" destOrd="0" presId="urn:microsoft.com/office/officeart/2008/layout/LinedList"/>
    <dgm:cxn modelId="{136B86C0-0D32-44C6-8D7E-6FD4C22941A1}" type="presParOf" srcId="{CA15D7F7-F863-4106-843D-A9BA6CC7712D}" destId="{3E77079C-7D7F-4D6B-B1D5-9D96D8948122}" srcOrd="9" destOrd="0" presId="urn:microsoft.com/office/officeart/2008/layout/LinedList"/>
    <dgm:cxn modelId="{61263E32-FE3D-4A41-B89A-7E1A2C1930D9}" type="presParOf" srcId="{3E77079C-7D7F-4D6B-B1D5-9D96D8948122}" destId="{E4B47BD0-2133-4C91-9C7A-DEE66DD2F681}" srcOrd="0" destOrd="0" presId="urn:microsoft.com/office/officeart/2008/layout/LinedList"/>
    <dgm:cxn modelId="{94FA1ADF-2E69-4E17-A8A5-C4DC8555A28B}" type="presParOf" srcId="{3E77079C-7D7F-4D6B-B1D5-9D96D8948122}" destId="{7D316518-6411-4068-821C-DAAF1CE6B0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C35B4E-674E-4B5D-907C-92B5EEF8FCA9}" type="doc">
      <dgm:prSet loTypeId="urn:microsoft.com/office/officeart/2005/8/layout/orgChart1" loCatId="hierarchy" qsTypeId="urn:microsoft.com/office/officeart/2005/8/quickstyle/simple2" qsCatId="simple" csTypeId="urn:microsoft.com/office/officeart/2005/8/colors/accent1_2" csCatId="accent1"/>
      <dgm:spPr/>
      <dgm:t>
        <a:bodyPr/>
        <a:lstStyle/>
        <a:p>
          <a:endParaRPr lang="en-US"/>
        </a:p>
      </dgm:t>
    </dgm:pt>
    <dgm:pt modelId="{80FDB203-A0CB-40FC-86D8-EE4AA010571D}">
      <dgm:prSet/>
      <dgm:spPr/>
      <dgm:t>
        <a:bodyPr/>
        <a:lstStyle/>
        <a:p>
          <a:r>
            <a:rPr lang="en-GB"/>
            <a:t>Felt phenomena of shame:</a:t>
          </a:r>
          <a:endParaRPr lang="en-US"/>
        </a:p>
      </dgm:t>
    </dgm:pt>
    <dgm:pt modelId="{12DAB4CB-B7D7-4E57-A2A9-FE151DFC52B8}" type="parTrans" cxnId="{1837C126-9410-4898-9784-C8475B97C4F0}">
      <dgm:prSet/>
      <dgm:spPr/>
      <dgm:t>
        <a:bodyPr/>
        <a:lstStyle/>
        <a:p>
          <a:endParaRPr lang="en-US"/>
        </a:p>
      </dgm:t>
    </dgm:pt>
    <dgm:pt modelId="{A92C3528-3541-4189-BCFF-01E55D52A6A4}" type="sibTrans" cxnId="{1837C126-9410-4898-9784-C8475B97C4F0}">
      <dgm:prSet/>
      <dgm:spPr/>
      <dgm:t>
        <a:bodyPr/>
        <a:lstStyle/>
        <a:p>
          <a:endParaRPr lang="en-US"/>
        </a:p>
      </dgm:t>
    </dgm:pt>
    <dgm:pt modelId="{1CF407C8-6965-4C98-A3B0-C903C7A9D240}">
      <dgm:prSet/>
      <dgm:spPr/>
      <dgm:t>
        <a:bodyPr/>
        <a:lstStyle/>
        <a:p>
          <a:r>
            <a:rPr lang="en-GB"/>
            <a:t>It creates intense emotional pain (and can include anger and rage against self or others)</a:t>
          </a:r>
          <a:endParaRPr lang="en-US"/>
        </a:p>
      </dgm:t>
    </dgm:pt>
    <dgm:pt modelId="{5BB29824-DFFE-4DC4-A966-BEDA4D625F4D}" type="parTrans" cxnId="{CA6CEDDE-0C10-4EC9-A882-487E2EEDE4E5}">
      <dgm:prSet/>
      <dgm:spPr/>
      <dgm:t>
        <a:bodyPr/>
        <a:lstStyle/>
        <a:p>
          <a:endParaRPr lang="en-US"/>
        </a:p>
      </dgm:t>
    </dgm:pt>
    <dgm:pt modelId="{5A503EF2-6F3E-4C17-877C-FFF04F83F182}" type="sibTrans" cxnId="{CA6CEDDE-0C10-4EC9-A882-487E2EEDE4E5}">
      <dgm:prSet/>
      <dgm:spPr/>
      <dgm:t>
        <a:bodyPr/>
        <a:lstStyle/>
        <a:p>
          <a:endParaRPr lang="en-US"/>
        </a:p>
      </dgm:t>
    </dgm:pt>
    <dgm:pt modelId="{6E1F269F-71C2-437D-8F90-D99F6414C7A4}">
      <dgm:prSet/>
      <dgm:spPr/>
      <dgm:t>
        <a:bodyPr/>
        <a:lstStyle/>
        <a:p>
          <a:r>
            <a:rPr lang="en-GB"/>
            <a:t>It can create feelings of wanting to run or hide away</a:t>
          </a:r>
          <a:endParaRPr lang="en-US"/>
        </a:p>
      </dgm:t>
    </dgm:pt>
    <dgm:pt modelId="{74F20E48-72EE-4246-8660-6FDF03459749}" type="parTrans" cxnId="{7965C35B-8773-4D34-AC63-D075E1B27DF2}">
      <dgm:prSet/>
      <dgm:spPr/>
      <dgm:t>
        <a:bodyPr/>
        <a:lstStyle/>
        <a:p>
          <a:endParaRPr lang="en-US"/>
        </a:p>
      </dgm:t>
    </dgm:pt>
    <dgm:pt modelId="{98FAC14D-4980-4D75-AFE2-DB11C634BE66}" type="sibTrans" cxnId="{7965C35B-8773-4D34-AC63-D075E1B27DF2}">
      <dgm:prSet/>
      <dgm:spPr/>
      <dgm:t>
        <a:bodyPr/>
        <a:lstStyle/>
        <a:p>
          <a:endParaRPr lang="en-US"/>
        </a:p>
      </dgm:t>
    </dgm:pt>
    <dgm:pt modelId="{61EF5475-5D2A-445E-9337-548BC3FC26FD}">
      <dgm:prSet/>
      <dgm:spPr/>
      <dgm:t>
        <a:bodyPr/>
        <a:lstStyle/>
        <a:p>
          <a:r>
            <a:rPr lang="en-GB"/>
            <a:t>Self concept is so damaged that it can create a sense of feeling that the self is bad, unworthy or deficient.</a:t>
          </a:r>
          <a:endParaRPr lang="en-US"/>
        </a:p>
      </dgm:t>
    </dgm:pt>
    <dgm:pt modelId="{4B705BF1-8177-4BB3-B176-0C6FA7D731BC}" type="parTrans" cxnId="{04EBA3EB-FC78-4548-8D4A-FA7C8E88F0F9}">
      <dgm:prSet/>
      <dgm:spPr/>
      <dgm:t>
        <a:bodyPr/>
        <a:lstStyle/>
        <a:p>
          <a:endParaRPr lang="en-US"/>
        </a:p>
      </dgm:t>
    </dgm:pt>
    <dgm:pt modelId="{990DEC7E-282B-41A3-915D-A51FB40F337C}" type="sibTrans" cxnId="{04EBA3EB-FC78-4548-8D4A-FA7C8E88F0F9}">
      <dgm:prSet/>
      <dgm:spPr/>
      <dgm:t>
        <a:bodyPr/>
        <a:lstStyle/>
        <a:p>
          <a:endParaRPr lang="en-US"/>
        </a:p>
      </dgm:t>
    </dgm:pt>
    <dgm:pt modelId="{CA9C1CF4-20E0-4AC8-AB37-308003B6F497}" type="pres">
      <dgm:prSet presAssocID="{49C35B4E-674E-4B5D-907C-92B5EEF8FCA9}" presName="hierChild1" presStyleCnt="0">
        <dgm:presLayoutVars>
          <dgm:orgChart val="1"/>
          <dgm:chPref val="1"/>
          <dgm:dir/>
          <dgm:animOne val="branch"/>
          <dgm:animLvl val="lvl"/>
          <dgm:resizeHandles/>
        </dgm:presLayoutVars>
      </dgm:prSet>
      <dgm:spPr/>
    </dgm:pt>
    <dgm:pt modelId="{B74F2C42-5C66-426F-8FDB-4F6A401F7878}" type="pres">
      <dgm:prSet presAssocID="{80FDB203-A0CB-40FC-86D8-EE4AA010571D}" presName="hierRoot1" presStyleCnt="0">
        <dgm:presLayoutVars>
          <dgm:hierBranch val="init"/>
        </dgm:presLayoutVars>
      </dgm:prSet>
      <dgm:spPr/>
    </dgm:pt>
    <dgm:pt modelId="{8DB63CE8-9E9B-403C-B77C-0D11AD33BA79}" type="pres">
      <dgm:prSet presAssocID="{80FDB203-A0CB-40FC-86D8-EE4AA010571D}" presName="rootComposite1" presStyleCnt="0"/>
      <dgm:spPr/>
    </dgm:pt>
    <dgm:pt modelId="{9466D0DD-8600-4226-A69B-62FF1845D9C4}" type="pres">
      <dgm:prSet presAssocID="{80FDB203-A0CB-40FC-86D8-EE4AA010571D}" presName="rootText1" presStyleLbl="node0" presStyleIdx="0" presStyleCnt="1">
        <dgm:presLayoutVars>
          <dgm:chPref val="3"/>
        </dgm:presLayoutVars>
      </dgm:prSet>
      <dgm:spPr/>
    </dgm:pt>
    <dgm:pt modelId="{F4AF9F9B-6A60-4153-85CF-B6977B7E3FDD}" type="pres">
      <dgm:prSet presAssocID="{80FDB203-A0CB-40FC-86D8-EE4AA010571D}" presName="rootConnector1" presStyleLbl="node1" presStyleIdx="0" presStyleCnt="0"/>
      <dgm:spPr/>
    </dgm:pt>
    <dgm:pt modelId="{20F579BA-A3D0-4803-B036-B3097B2851AF}" type="pres">
      <dgm:prSet presAssocID="{80FDB203-A0CB-40FC-86D8-EE4AA010571D}" presName="hierChild2" presStyleCnt="0"/>
      <dgm:spPr/>
    </dgm:pt>
    <dgm:pt modelId="{AC1A63C0-9A82-4BCE-87B7-1961FA012DF1}" type="pres">
      <dgm:prSet presAssocID="{5BB29824-DFFE-4DC4-A966-BEDA4D625F4D}" presName="Name37" presStyleLbl="parChTrans1D2" presStyleIdx="0" presStyleCnt="3"/>
      <dgm:spPr/>
    </dgm:pt>
    <dgm:pt modelId="{1C111032-889F-46FD-A345-FEF8ACE7A79A}" type="pres">
      <dgm:prSet presAssocID="{1CF407C8-6965-4C98-A3B0-C903C7A9D240}" presName="hierRoot2" presStyleCnt="0">
        <dgm:presLayoutVars>
          <dgm:hierBranch val="init"/>
        </dgm:presLayoutVars>
      </dgm:prSet>
      <dgm:spPr/>
    </dgm:pt>
    <dgm:pt modelId="{8CAD865F-7328-4465-BB79-624E13DFDE21}" type="pres">
      <dgm:prSet presAssocID="{1CF407C8-6965-4C98-A3B0-C903C7A9D240}" presName="rootComposite" presStyleCnt="0"/>
      <dgm:spPr/>
    </dgm:pt>
    <dgm:pt modelId="{CF96E31D-6343-466E-889F-046B6089D5B9}" type="pres">
      <dgm:prSet presAssocID="{1CF407C8-6965-4C98-A3B0-C903C7A9D240}" presName="rootText" presStyleLbl="node2" presStyleIdx="0" presStyleCnt="3">
        <dgm:presLayoutVars>
          <dgm:chPref val="3"/>
        </dgm:presLayoutVars>
      </dgm:prSet>
      <dgm:spPr/>
    </dgm:pt>
    <dgm:pt modelId="{F232549B-850E-4B98-BC4C-31AAAEFE024F}" type="pres">
      <dgm:prSet presAssocID="{1CF407C8-6965-4C98-A3B0-C903C7A9D240}" presName="rootConnector" presStyleLbl="node2" presStyleIdx="0" presStyleCnt="3"/>
      <dgm:spPr/>
    </dgm:pt>
    <dgm:pt modelId="{F39B5D95-DD59-4CC0-8331-74B840B624DD}" type="pres">
      <dgm:prSet presAssocID="{1CF407C8-6965-4C98-A3B0-C903C7A9D240}" presName="hierChild4" presStyleCnt="0"/>
      <dgm:spPr/>
    </dgm:pt>
    <dgm:pt modelId="{23ABB714-6646-4755-883A-CC4818A978C8}" type="pres">
      <dgm:prSet presAssocID="{1CF407C8-6965-4C98-A3B0-C903C7A9D240}" presName="hierChild5" presStyleCnt="0"/>
      <dgm:spPr/>
    </dgm:pt>
    <dgm:pt modelId="{6B9ADAC2-0083-4421-AB88-87EB25BFD4F3}" type="pres">
      <dgm:prSet presAssocID="{74F20E48-72EE-4246-8660-6FDF03459749}" presName="Name37" presStyleLbl="parChTrans1D2" presStyleIdx="1" presStyleCnt="3"/>
      <dgm:spPr/>
    </dgm:pt>
    <dgm:pt modelId="{3E9332B5-8DF0-47B5-A7F3-324CFB65AE11}" type="pres">
      <dgm:prSet presAssocID="{6E1F269F-71C2-437D-8F90-D99F6414C7A4}" presName="hierRoot2" presStyleCnt="0">
        <dgm:presLayoutVars>
          <dgm:hierBranch val="init"/>
        </dgm:presLayoutVars>
      </dgm:prSet>
      <dgm:spPr/>
    </dgm:pt>
    <dgm:pt modelId="{F71E36B0-9030-469B-850A-C00721672B9D}" type="pres">
      <dgm:prSet presAssocID="{6E1F269F-71C2-437D-8F90-D99F6414C7A4}" presName="rootComposite" presStyleCnt="0"/>
      <dgm:spPr/>
    </dgm:pt>
    <dgm:pt modelId="{14B5BFE1-09F2-410D-8BE8-A58DEC2F4898}" type="pres">
      <dgm:prSet presAssocID="{6E1F269F-71C2-437D-8F90-D99F6414C7A4}" presName="rootText" presStyleLbl="node2" presStyleIdx="1" presStyleCnt="3">
        <dgm:presLayoutVars>
          <dgm:chPref val="3"/>
        </dgm:presLayoutVars>
      </dgm:prSet>
      <dgm:spPr/>
    </dgm:pt>
    <dgm:pt modelId="{FD8F3CC8-FE8C-4DF1-94DE-E1485A726FF1}" type="pres">
      <dgm:prSet presAssocID="{6E1F269F-71C2-437D-8F90-D99F6414C7A4}" presName="rootConnector" presStyleLbl="node2" presStyleIdx="1" presStyleCnt="3"/>
      <dgm:spPr/>
    </dgm:pt>
    <dgm:pt modelId="{8DFE8B4F-94E3-4184-AAA6-CE1CE3AA1819}" type="pres">
      <dgm:prSet presAssocID="{6E1F269F-71C2-437D-8F90-D99F6414C7A4}" presName="hierChild4" presStyleCnt="0"/>
      <dgm:spPr/>
    </dgm:pt>
    <dgm:pt modelId="{6364FC33-079A-4885-A3E1-CF804F01379A}" type="pres">
      <dgm:prSet presAssocID="{6E1F269F-71C2-437D-8F90-D99F6414C7A4}" presName="hierChild5" presStyleCnt="0"/>
      <dgm:spPr/>
    </dgm:pt>
    <dgm:pt modelId="{901EE96B-6F77-43D4-A69D-83ACEEC8D6F3}" type="pres">
      <dgm:prSet presAssocID="{4B705BF1-8177-4BB3-B176-0C6FA7D731BC}" presName="Name37" presStyleLbl="parChTrans1D2" presStyleIdx="2" presStyleCnt="3"/>
      <dgm:spPr/>
    </dgm:pt>
    <dgm:pt modelId="{AA440C02-7D79-4408-BCDF-6EDD8619DDB3}" type="pres">
      <dgm:prSet presAssocID="{61EF5475-5D2A-445E-9337-548BC3FC26FD}" presName="hierRoot2" presStyleCnt="0">
        <dgm:presLayoutVars>
          <dgm:hierBranch val="init"/>
        </dgm:presLayoutVars>
      </dgm:prSet>
      <dgm:spPr/>
    </dgm:pt>
    <dgm:pt modelId="{B7522F13-DB05-4E10-9D0F-F40D284DCF83}" type="pres">
      <dgm:prSet presAssocID="{61EF5475-5D2A-445E-9337-548BC3FC26FD}" presName="rootComposite" presStyleCnt="0"/>
      <dgm:spPr/>
    </dgm:pt>
    <dgm:pt modelId="{C839B6C3-ED47-4BCD-8FDA-06365EE135FE}" type="pres">
      <dgm:prSet presAssocID="{61EF5475-5D2A-445E-9337-548BC3FC26FD}" presName="rootText" presStyleLbl="node2" presStyleIdx="2" presStyleCnt="3">
        <dgm:presLayoutVars>
          <dgm:chPref val="3"/>
        </dgm:presLayoutVars>
      </dgm:prSet>
      <dgm:spPr/>
    </dgm:pt>
    <dgm:pt modelId="{4DF33271-C362-4471-8FE7-7862D2548198}" type="pres">
      <dgm:prSet presAssocID="{61EF5475-5D2A-445E-9337-548BC3FC26FD}" presName="rootConnector" presStyleLbl="node2" presStyleIdx="2" presStyleCnt="3"/>
      <dgm:spPr/>
    </dgm:pt>
    <dgm:pt modelId="{5FE4BA91-310B-4BF7-9311-3A0C98450706}" type="pres">
      <dgm:prSet presAssocID="{61EF5475-5D2A-445E-9337-548BC3FC26FD}" presName="hierChild4" presStyleCnt="0"/>
      <dgm:spPr/>
    </dgm:pt>
    <dgm:pt modelId="{4994F7EE-803E-4B11-B859-1E95464CD788}" type="pres">
      <dgm:prSet presAssocID="{61EF5475-5D2A-445E-9337-548BC3FC26FD}" presName="hierChild5" presStyleCnt="0"/>
      <dgm:spPr/>
    </dgm:pt>
    <dgm:pt modelId="{5A765920-D501-4FC3-AB3D-833E5F512E57}" type="pres">
      <dgm:prSet presAssocID="{80FDB203-A0CB-40FC-86D8-EE4AA010571D}" presName="hierChild3" presStyleCnt="0"/>
      <dgm:spPr/>
    </dgm:pt>
  </dgm:ptLst>
  <dgm:cxnLst>
    <dgm:cxn modelId="{1837C126-9410-4898-9784-C8475B97C4F0}" srcId="{49C35B4E-674E-4B5D-907C-92B5EEF8FCA9}" destId="{80FDB203-A0CB-40FC-86D8-EE4AA010571D}" srcOrd="0" destOrd="0" parTransId="{12DAB4CB-B7D7-4E57-A2A9-FE151DFC52B8}" sibTransId="{A92C3528-3541-4189-BCFF-01E55D52A6A4}"/>
    <dgm:cxn modelId="{7965C35B-8773-4D34-AC63-D075E1B27DF2}" srcId="{80FDB203-A0CB-40FC-86D8-EE4AA010571D}" destId="{6E1F269F-71C2-437D-8F90-D99F6414C7A4}" srcOrd="1" destOrd="0" parTransId="{74F20E48-72EE-4246-8660-6FDF03459749}" sibTransId="{98FAC14D-4980-4D75-AFE2-DB11C634BE66}"/>
    <dgm:cxn modelId="{C40E0445-B6DB-4B1B-B914-91033B92F307}" type="presOf" srcId="{5BB29824-DFFE-4DC4-A966-BEDA4D625F4D}" destId="{AC1A63C0-9A82-4BCE-87B7-1961FA012DF1}" srcOrd="0" destOrd="0" presId="urn:microsoft.com/office/officeart/2005/8/layout/orgChart1"/>
    <dgm:cxn modelId="{5C1B5768-9E2D-48D9-8807-A180CCBF4DE2}" type="presOf" srcId="{49C35B4E-674E-4B5D-907C-92B5EEF8FCA9}" destId="{CA9C1CF4-20E0-4AC8-AB37-308003B6F497}" srcOrd="0" destOrd="0" presId="urn:microsoft.com/office/officeart/2005/8/layout/orgChart1"/>
    <dgm:cxn modelId="{108DF255-9234-4417-A67E-A15E9990A904}" type="presOf" srcId="{6E1F269F-71C2-437D-8F90-D99F6414C7A4}" destId="{FD8F3CC8-FE8C-4DF1-94DE-E1485A726FF1}" srcOrd="1" destOrd="0" presId="urn:microsoft.com/office/officeart/2005/8/layout/orgChart1"/>
    <dgm:cxn modelId="{A8F96277-91BC-4C43-8B7C-924D902A9BFE}" type="presOf" srcId="{74F20E48-72EE-4246-8660-6FDF03459749}" destId="{6B9ADAC2-0083-4421-AB88-87EB25BFD4F3}" srcOrd="0" destOrd="0" presId="urn:microsoft.com/office/officeart/2005/8/layout/orgChart1"/>
    <dgm:cxn modelId="{98DF1186-328A-488A-9AD4-FFECFED2DF1F}" type="presOf" srcId="{4B705BF1-8177-4BB3-B176-0C6FA7D731BC}" destId="{901EE96B-6F77-43D4-A69D-83ACEEC8D6F3}" srcOrd="0" destOrd="0" presId="urn:microsoft.com/office/officeart/2005/8/layout/orgChart1"/>
    <dgm:cxn modelId="{537F9386-6922-4EFD-A642-57223A0ADCFE}" type="presOf" srcId="{80FDB203-A0CB-40FC-86D8-EE4AA010571D}" destId="{9466D0DD-8600-4226-A69B-62FF1845D9C4}" srcOrd="0" destOrd="0" presId="urn:microsoft.com/office/officeart/2005/8/layout/orgChart1"/>
    <dgm:cxn modelId="{47C6AE93-6A8F-48AF-B833-1FF7A289E817}" type="presOf" srcId="{61EF5475-5D2A-445E-9337-548BC3FC26FD}" destId="{4DF33271-C362-4471-8FE7-7862D2548198}" srcOrd="1" destOrd="0" presId="urn:microsoft.com/office/officeart/2005/8/layout/orgChart1"/>
    <dgm:cxn modelId="{A2A80A96-9900-44EF-ADAF-A3C26FC9F5C2}" type="presOf" srcId="{6E1F269F-71C2-437D-8F90-D99F6414C7A4}" destId="{14B5BFE1-09F2-410D-8BE8-A58DEC2F4898}" srcOrd="0" destOrd="0" presId="urn:microsoft.com/office/officeart/2005/8/layout/orgChart1"/>
    <dgm:cxn modelId="{E32BB3B1-4A96-4952-8D7D-C2AFC30FA00C}" type="presOf" srcId="{1CF407C8-6965-4C98-A3B0-C903C7A9D240}" destId="{F232549B-850E-4B98-BC4C-31AAAEFE024F}" srcOrd="1" destOrd="0" presId="urn:microsoft.com/office/officeart/2005/8/layout/orgChart1"/>
    <dgm:cxn modelId="{C650D6D0-4505-4A65-BBA7-33AA7FF8DCA2}" type="presOf" srcId="{61EF5475-5D2A-445E-9337-548BC3FC26FD}" destId="{C839B6C3-ED47-4BCD-8FDA-06365EE135FE}" srcOrd="0" destOrd="0" presId="urn:microsoft.com/office/officeart/2005/8/layout/orgChart1"/>
    <dgm:cxn modelId="{9332E7D1-CD8C-48F4-8D68-CFDFCD319B6B}" type="presOf" srcId="{80FDB203-A0CB-40FC-86D8-EE4AA010571D}" destId="{F4AF9F9B-6A60-4153-85CF-B6977B7E3FDD}" srcOrd="1" destOrd="0" presId="urn:microsoft.com/office/officeart/2005/8/layout/orgChart1"/>
    <dgm:cxn modelId="{CA6CEDDE-0C10-4EC9-A882-487E2EEDE4E5}" srcId="{80FDB203-A0CB-40FC-86D8-EE4AA010571D}" destId="{1CF407C8-6965-4C98-A3B0-C903C7A9D240}" srcOrd="0" destOrd="0" parTransId="{5BB29824-DFFE-4DC4-A966-BEDA4D625F4D}" sibTransId="{5A503EF2-6F3E-4C17-877C-FFF04F83F182}"/>
    <dgm:cxn modelId="{04EBA3EB-FC78-4548-8D4A-FA7C8E88F0F9}" srcId="{80FDB203-A0CB-40FC-86D8-EE4AA010571D}" destId="{61EF5475-5D2A-445E-9337-548BC3FC26FD}" srcOrd="2" destOrd="0" parTransId="{4B705BF1-8177-4BB3-B176-0C6FA7D731BC}" sibTransId="{990DEC7E-282B-41A3-915D-A51FB40F337C}"/>
    <dgm:cxn modelId="{128EC2EE-BBDF-44A5-A7D6-BFFD0771093C}" type="presOf" srcId="{1CF407C8-6965-4C98-A3B0-C903C7A9D240}" destId="{CF96E31D-6343-466E-889F-046B6089D5B9}" srcOrd="0" destOrd="0" presId="urn:microsoft.com/office/officeart/2005/8/layout/orgChart1"/>
    <dgm:cxn modelId="{FF9D5D40-C31F-4EC4-AC04-77D06C6B1FC2}" type="presParOf" srcId="{CA9C1CF4-20E0-4AC8-AB37-308003B6F497}" destId="{B74F2C42-5C66-426F-8FDB-4F6A401F7878}" srcOrd="0" destOrd="0" presId="urn:microsoft.com/office/officeart/2005/8/layout/orgChart1"/>
    <dgm:cxn modelId="{6C11779C-1F96-4E6C-8A6C-E9E69C476DD2}" type="presParOf" srcId="{B74F2C42-5C66-426F-8FDB-4F6A401F7878}" destId="{8DB63CE8-9E9B-403C-B77C-0D11AD33BA79}" srcOrd="0" destOrd="0" presId="urn:microsoft.com/office/officeart/2005/8/layout/orgChart1"/>
    <dgm:cxn modelId="{DE7DAA20-2408-4599-818D-A4D06FAE7D88}" type="presParOf" srcId="{8DB63CE8-9E9B-403C-B77C-0D11AD33BA79}" destId="{9466D0DD-8600-4226-A69B-62FF1845D9C4}" srcOrd="0" destOrd="0" presId="urn:microsoft.com/office/officeart/2005/8/layout/orgChart1"/>
    <dgm:cxn modelId="{EDB62E93-023E-4D1B-9D17-D0B3E3858D20}" type="presParOf" srcId="{8DB63CE8-9E9B-403C-B77C-0D11AD33BA79}" destId="{F4AF9F9B-6A60-4153-85CF-B6977B7E3FDD}" srcOrd="1" destOrd="0" presId="urn:microsoft.com/office/officeart/2005/8/layout/orgChart1"/>
    <dgm:cxn modelId="{2A96CD5E-A781-4729-BE7D-2918FE2507C6}" type="presParOf" srcId="{B74F2C42-5C66-426F-8FDB-4F6A401F7878}" destId="{20F579BA-A3D0-4803-B036-B3097B2851AF}" srcOrd="1" destOrd="0" presId="urn:microsoft.com/office/officeart/2005/8/layout/orgChart1"/>
    <dgm:cxn modelId="{689BD710-7748-4121-AC70-057AB65DD638}" type="presParOf" srcId="{20F579BA-A3D0-4803-B036-B3097B2851AF}" destId="{AC1A63C0-9A82-4BCE-87B7-1961FA012DF1}" srcOrd="0" destOrd="0" presId="urn:microsoft.com/office/officeart/2005/8/layout/orgChart1"/>
    <dgm:cxn modelId="{EBB974FF-15FB-45BD-8E50-2F12C91456DE}" type="presParOf" srcId="{20F579BA-A3D0-4803-B036-B3097B2851AF}" destId="{1C111032-889F-46FD-A345-FEF8ACE7A79A}" srcOrd="1" destOrd="0" presId="urn:microsoft.com/office/officeart/2005/8/layout/orgChart1"/>
    <dgm:cxn modelId="{36A5A269-CCF5-4033-B065-214582767547}" type="presParOf" srcId="{1C111032-889F-46FD-A345-FEF8ACE7A79A}" destId="{8CAD865F-7328-4465-BB79-624E13DFDE21}" srcOrd="0" destOrd="0" presId="urn:microsoft.com/office/officeart/2005/8/layout/orgChart1"/>
    <dgm:cxn modelId="{5FEF8C64-3D3B-4415-BC37-9EA8FCE47CE2}" type="presParOf" srcId="{8CAD865F-7328-4465-BB79-624E13DFDE21}" destId="{CF96E31D-6343-466E-889F-046B6089D5B9}" srcOrd="0" destOrd="0" presId="urn:microsoft.com/office/officeart/2005/8/layout/orgChart1"/>
    <dgm:cxn modelId="{9534C870-3B79-4A5A-8556-0A97DD2F49BA}" type="presParOf" srcId="{8CAD865F-7328-4465-BB79-624E13DFDE21}" destId="{F232549B-850E-4B98-BC4C-31AAAEFE024F}" srcOrd="1" destOrd="0" presId="urn:microsoft.com/office/officeart/2005/8/layout/orgChart1"/>
    <dgm:cxn modelId="{19F88E88-A3AB-47B1-9F34-D6B6F030C3B9}" type="presParOf" srcId="{1C111032-889F-46FD-A345-FEF8ACE7A79A}" destId="{F39B5D95-DD59-4CC0-8331-74B840B624DD}" srcOrd="1" destOrd="0" presId="urn:microsoft.com/office/officeart/2005/8/layout/orgChart1"/>
    <dgm:cxn modelId="{7351F8EB-E5A7-48AC-A9E2-5A3304117131}" type="presParOf" srcId="{1C111032-889F-46FD-A345-FEF8ACE7A79A}" destId="{23ABB714-6646-4755-883A-CC4818A978C8}" srcOrd="2" destOrd="0" presId="urn:microsoft.com/office/officeart/2005/8/layout/orgChart1"/>
    <dgm:cxn modelId="{968722E7-C309-4D35-8C8D-03B309CB450C}" type="presParOf" srcId="{20F579BA-A3D0-4803-B036-B3097B2851AF}" destId="{6B9ADAC2-0083-4421-AB88-87EB25BFD4F3}" srcOrd="2" destOrd="0" presId="urn:microsoft.com/office/officeart/2005/8/layout/orgChart1"/>
    <dgm:cxn modelId="{BAE2B740-D542-4C70-8029-1E1A2C236B6A}" type="presParOf" srcId="{20F579BA-A3D0-4803-B036-B3097B2851AF}" destId="{3E9332B5-8DF0-47B5-A7F3-324CFB65AE11}" srcOrd="3" destOrd="0" presId="urn:microsoft.com/office/officeart/2005/8/layout/orgChart1"/>
    <dgm:cxn modelId="{8158DC6D-389C-481A-8E39-71A69F92651E}" type="presParOf" srcId="{3E9332B5-8DF0-47B5-A7F3-324CFB65AE11}" destId="{F71E36B0-9030-469B-850A-C00721672B9D}" srcOrd="0" destOrd="0" presId="urn:microsoft.com/office/officeart/2005/8/layout/orgChart1"/>
    <dgm:cxn modelId="{8FD87793-9F59-45A2-9047-38AB82E90ECA}" type="presParOf" srcId="{F71E36B0-9030-469B-850A-C00721672B9D}" destId="{14B5BFE1-09F2-410D-8BE8-A58DEC2F4898}" srcOrd="0" destOrd="0" presId="urn:microsoft.com/office/officeart/2005/8/layout/orgChart1"/>
    <dgm:cxn modelId="{65E050A6-F7F2-4BBD-93E4-678A5DC192BA}" type="presParOf" srcId="{F71E36B0-9030-469B-850A-C00721672B9D}" destId="{FD8F3CC8-FE8C-4DF1-94DE-E1485A726FF1}" srcOrd="1" destOrd="0" presId="urn:microsoft.com/office/officeart/2005/8/layout/orgChart1"/>
    <dgm:cxn modelId="{CE6E6822-88ED-4291-B11B-FB45A11A6F5E}" type="presParOf" srcId="{3E9332B5-8DF0-47B5-A7F3-324CFB65AE11}" destId="{8DFE8B4F-94E3-4184-AAA6-CE1CE3AA1819}" srcOrd="1" destOrd="0" presId="urn:microsoft.com/office/officeart/2005/8/layout/orgChart1"/>
    <dgm:cxn modelId="{B617D4D5-6C20-4899-84B9-B3EAE4881168}" type="presParOf" srcId="{3E9332B5-8DF0-47B5-A7F3-324CFB65AE11}" destId="{6364FC33-079A-4885-A3E1-CF804F01379A}" srcOrd="2" destOrd="0" presId="urn:microsoft.com/office/officeart/2005/8/layout/orgChart1"/>
    <dgm:cxn modelId="{9A23F30D-8B27-4BA9-BE15-DF004F72D0E9}" type="presParOf" srcId="{20F579BA-A3D0-4803-B036-B3097B2851AF}" destId="{901EE96B-6F77-43D4-A69D-83ACEEC8D6F3}" srcOrd="4" destOrd="0" presId="urn:microsoft.com/office/officeart/2005/8/layout/orgChart1"/>
    <dgm:cxn modelId="{E1051590-0198-41E3-A559-975068F92944}" type="presParOf" srcId="{20F579BA-A3D0-4803-B036-B3097B2851AF}" destId="{AA440C02-7D79-4408-BCDF-6EDD8619DDB3}" srcOrd="5" destOrd="0" presId="urn:microsoft.com/office/officeart/2005/8/layout/orgChart1"/>
    <dgm:cxn modelId="{FB05EC92-3854-4F63-BCAF-B585E8F3A0D3}" type="presParOf" srcId="{AA440C02-7D79-4408-BCDF-6EDD8619DDB3}" destId="{B7522F13-DB05-4E10-9D0F-F40D284DCF83}" srcOrd="0" destOrd="0" presId="urn:microsoft.com/office/officeart/2005/8/layout/orgChart1"/>
    <dgm:cxn modelId="{487E5197-BA5A-4F0A-931E-8C4D57A0D09D}" type="presParOf" srcId="{B7522F13-DB05-4E10-9D0F-F40D284DCF83}" destId="{C839B6C3-ED47-4BCD-8FDA-06365EE135FE}" srcOrd="0" destOrd="0" presId="urn:microsoft.com/office/officeart/2005/8/layout/orgChart1"/>
    <dgm:cxn modelId="{0A530FB3-F4FA-4314-9AF0-2CAF8ED2457F}" type="presParOf" srcId="{B7522F13-DB05-4E10-9D0F-F40D284DCF83}" destId="{4DF33271-C362-4471-8FE7-7862D2548198}" srcOrd="1" destOrd="0" presId="urn:microsoft.com/office/officeart/2005/8/layout/orgChart1"/>
    <dgm:cxn modelId="{ACB503B5-B7D1-4507-AC3C-B54AC66C01DC}" type="presParOf" srcId="{AA440C02-7D79-4408-BCDF-6EDD8619DDB3}" destId="{5FE4BA91-310B-4BF7-9311-3A0C98450706}" srcOrd="1" destOrd="0" presId="urn:microsoft.com/office/officeart/2005/8/layout/orgChart1"/>
    <dgm:cxn modelId="{A9694A4C-F906-4237-A6BA-B2E21BE1C21C}" type="presParOf" srcId="{AA440C02-7D79-4408-BCDF-6EDD8619DDB3}" destId="{4994F7EE-803E-4B11-B859-1E95464CD788}" srcOrd="2" destOrd="0" presId="urn:microsoft.com/office/officeart/2005/8/layout/orgChart1"/>
    <dgm:cxn modelId="{5B524761-B212-41B5-B093-DE98587E37FE}" type="presParOf" srcId="{B74F2C42-5C66-426F-8FDB-4F6A401F7878}" destId="{5A765920-D501-4FC3-AB3D-833E5F512E5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AB3AA-EDE7-4501-8B4C-219F638A38F7}">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FEA0008-C294-4F8B-B839-019E929F11B8}">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Do we therefore overlook shame?</a:t>
          </a:r>
          <a:endParaRPr lang="en-US" sz="2500" kern="1200"/>
        </a:p>
      </dsp:txBody>
      <dsp:txXfrm>
        <a:off x="645534" y="556156"/>
        <a:ext cx="4300123" cy="2669940"/>
      </dsp:txXfrm>
    </dsp:sp>
    <dsp:sp modelId="{E2619F93-11D5-446A-87DE-0FEFB36EEE38}">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FD2681A-6D6E-4902-860E-85458F62C712}">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Consider your own feelings about your client work and reconsider whether shame has appeared, when taken in these three contexts.</a:t>
          </a:r>
          <a:endParaRPr lang="en-US" sz="2500" kern="1200"/>
        </a:p>
      </dsp:txBody>
      <dsp:txXfrm>
        <a:off x="6104291" y="556156"/>
        <a:ext cx="4300123" cy="2669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BE0CF-1D4B-4ABC-96B9-F3E9870DCA8A}">
      <dsp:nvSpPr>
        <dsp:cNvPr id="0" name=""/>
        <dsp:cNvSpPr/>
      </dsp:nvSpPr>
      <dsp:spPr>
        <a:xfrm>
          <a:off x="0" y="572"/>
          <a:ext cx="590632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B6819C4-E7BC-4D4A-8944-57C926F45006}">
      <dsp:nvSpPr>
        <dsp:cNvPr id="0" name=""/>
        <dsp:cNvSpPr/>
      </dsp:nvSpPr>
      <dsp:spPr>
        <a:xfrm>
          <a:off x="0" y="5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Shame is a complex and psychological construct</a:t>
          </a:r>
          <a:endParaRPr lang="en-US" sz="2200" kern="1200"/>
        </a:p>
      </dsp:txBody>
      <dsp:txXfrm>
        <a:off x="0" y="572"/>
        <a:ext cx="5906327" cy="937100"/>
      </dsp:txXfrm>
    </dsp:sp>
    <dsp:sp modelId="{2EB522D3-4240-46C3-9171-3C5CBB85CCAF}">
      <dsp:nvSpPr>
        <dsp:cNvPr id="0" name=""/>
        <dsp:cNvSpPr/>
      </dsp:nvSpPr>
      <dsp:spPr>
        <a:xfrm>
          <a:off x="0" y="937672"/>
          <a:ext cx="5906327"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5386A39-3419-45CB-9FDA-F1BBAB18D02F}">
      <dsp:nvSpPr>
        <dsp:cNvPr id="0" name=""/>
        <dsp:cNvSpPr/>
      </dsp:nvSpPr>
      <dsp:spPr>
        <a:xfrm>
          <a:off x="0" y="9376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consists of negative thoughts that can attack self, self worth and self belief</a:t>
          </a:r>
          <a:endParaRPr lang="en-US" sz="2200" kern="1200"/>
        </a:p>
      </dsp:txBody>
      <dsp:txXfrm>
        <a:off x="0" y="937672"/>
        <a:ext cx="5906327" cy="937100"/>
      </dsp:txXfrm>
    </dsp:sp>
    <dsp:sp modelId="{F95AADDE-79C3-488C-B090-401735A60516}">
      <dsp:nvSpPr>
        <dsp:cNvPr id="0" name=""/>
        <dsp:cNvSpPr/>
      </dsp:nvSpPr>
      <dsp:spPr>
        <a:xfrm>
          <a:off x="0" y="1874772"/>
          <a:ext cx="5906327"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C2B6D6-B086-409A-9173-34B72552CCB5}">
      <dsp:nvSpPr>
        <dsp:cNvPr id="0" name=""/>
        <dsp:cNvSpPr/>
      </dsp:nvSpPr>
      <dsp:spPr>
        <a:xfrm>
          <a:off x="0" y="18747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can cause emotional pain</a:t>
          </a:r>
          <a:endParaRPr lang="en-US" sz="2200" kern="1200"/>
        </a:p>
      </dsp:txBody>
      <dsp:txXfrm>
        <a:off x="0" y="1874772"/>
        <a:ext cx="5906327" cy="937100"/>
      </dsp:txXfrm>
    </dsp:sp>
    <dsp:sp modelId="{5B59579A-AF46-4284-B021-AA3E6B1F8FBD}">
      <dsp:nvSpPr>
        <dsp:cNvPr id="0" name=""/>
        <dsp:cNvSpPr/>
      </dsp:nvSpPr>
      <dsp:spPr>
        <a:xfrm>
          <a:off x="0" y="2811872"/>
          <a:ext cx="5906327"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10506C-A5BC-4459-997B-C2837EFCBDF0}">
      <dsp:nvSpPr>
        <dsp:cNvPr id="0" name=""/>
        <dsp:cNvSpPr/>
      </dsp:nvSpPr>
      <dsp:spPr>
        <a:xfrm>
          <a:off x="0" y="28118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And can be demonstrated through various body signals as well as behaviours</a:t>
          </a:r>
          <a:endParaRPr lang="en-US" sz="2200" kern="1200"/>
        </a:p>
      </dsp:txBody>
      <dsp:txXfrm>
        <a:off x="0" y="2811872"/>
        <a:ext cx="5906327" cy="937100"/>
      </dsp:txXfrm>
    </dsp:sp>
    <dsp:sp modelId="{79B9604F-06BB-49D0-9DE9-4F1ADD9F61B8}">
      <dsp:nvSpPr>
        <dsp:cNvPr id="0" name=""/>
        <dsp:cNvSpPr/>
      </dsp:nvSpPr>
      <dsp:spPr>
        <a:xfrm>
          <a:off x="0" y="3748972"/>
          <a:ext cx="5906327"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4B47BD0-2133-4C91-9C7A-DEE66DD2F681}">
      <dsp:nvSpPr>
        <dsp:cNvPr id="0" name=""/>
        <dsp:cNvSpPr/>
      </dsp:nvSpPr>
      <dsp:spPr>
        <a:xfrm>
          <a:off x="0" y="37489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Shame has the potential to be pervasive and creates feelings of inadequacy.</a:t>
          </a:r>
          <a:endParaRPr lang="en-US" sz="2200" kern="1200"/>
        </a:p>
      </dsp:txBody>
      <dsp:txXfrm>
        <a:off x="0" y="3748972"/>
        <a:ext cx="5906327" cy="937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E96B-6F77-43D4-A69D-83ACEEC8D6F3}">
      <dsp:nvSpPr>
        <dsp:cNvPr id="0" name=""/>
        <dsp:cNvSpPr/>
      </dsp:nvSpPr>
      <dsp:spPr>
        <a:xfrm>
          <a:off x="5276850" y="1368295"/>
          <a:ext cx="3308627" cy="574224"/>
        </a:xfrm>
        <a:custGeom>
          <a:avLst/>
          <a:gdLst/>
          <a:ahLst/>
          <a:cxnLst/>
          <a:rect l="0" t="0" r="0" b="0"/>
          <a:pathLst>
            <a:path>
              <a:moveTo>
                <a:pt x="0" y="0"/>
              </a:moveTo>
              <a:lnTo>
                <a:pt x="0" y="287112"/>
              </a:lnTo>
              <a:lnTo>
                <a:pt x="3308627" y="287112"/>
              </a:lnTo>
              <a:lnTo>
                <a:pt x="3308627"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9ADAC2-0083-4421-AB88-87EB25BFD4F3}">
      <dsp:nvSpPr>
        <dsp:cNvPr id="0" name=""/>
        <dsp:cNvSpPr/>
      </dsp:nvSpPr>
      <dsp:spPr>
        <a:xfrm>
          <a:off x="5231130" y="1368295"/>
          <a:ext cx="91440" cy="574224"/>
        </a:xfrm>
        <a:custGeom>
          <a:avLst/>
          <a:gdLst/>
          <a:ahLst/>
          <a:cxnLst/>
          <a:rect l="0" t="0" r="0" b="0"/>
          <a:pathLst>
            <a:path>
              <a:moveTo>
                <a:pt x="45720" y="0"/>
              </a:moveTo>
              <a:lnTo>
                <a:pt x="4572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1A63C0-9A82-4BCE-87B7-1961FA012DF1}">
      <dsp:nvSpPr>
        <dsp:cNvPr id="0" name=""/>
        <dsp:cNvSpPr/>
      </dsp:nvSpPr>
      <dsp:spPr>
        <a:xfrm>
          <a:off x="1968222" y="1368295"/>
          <a:ext cx="3308627" cy="574224"/>
        </a:xfrm>
        <a:custGeom>
          <a:avLst/>
          <a:gdLst/>
          <a:ahLst/>
          <a:cxnLst/>
          <a:rect l="0" t="0" r="0" b="0"/>
          <a:pathLst>
            <a:path>
              <a:moveTo>
                <a:pt x="3308627" y="0"/>
              </a:moveTo>
              <a:lnTo>
                <a:pt x="3308627" y="287112"/>
              </a:lnTo>
              <a:lnTo>
                <a:pt x="0" y="287112"/>
              </a:lnTo>
              <a:lnTo>
                <a:pt x="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66D0DD-8600-4226-A69B-62FF1845D9C4}">
      <dsp:nvSpPr>
        <dsp:cNvPr id="0" name=""/>
        <dsp:cNvSpPr/>
      </dsp:nvSpPr>
      <dsp:spPr>
        <a:xfrm>
          <a:off x="3909648" y="1094"/>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Felt phenomena of shame:</a:t>
          </a:r>
          <a:endParaRPr lang="en-US" sz="1700" kern="1200"/>
        </a:p>
      </dsp:txBody>
      <dsp:txXfrm>
        <a:off x="3909648" y="1094"/>
        <a:ext cx="2734402" cy="1367201"/>
      </dsp:txXfrm>
    </dsp:sp>
    <dsp:sp modelId="{CF96E31D-6343-466E-889F-046B6089D5B9}">
      <dsp:nvSpPr>
        <dsp:cNvPr id="0" name=""/>
        <dsp:cNvSpPr/>
      </dsp:nvSpPr>
      <dsp:spPr>
        <a:xfrm>
          <a:off x="601021"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It creates intense emotional pain (and can include anger and rage against self or others)</a:t>
          </a:r>
          <a:endParaRPr lang="en-US" sz="1700" kern="1200"/>
        </a:p>
      </dsp:txBody>
      <dsp:txXfrm>
        <a:off x="601021" y="1942520"/>
        <a:ext cx="2734402" cy="1367201"/>
      </dsp:txXfrm>
    </dsp:sp>
    <dsp:sp modelId="{14B5BFE1-09F2-410D-8BE8-A58DEC2F4898}">
      <dsp:nvSpPr>
        <dsp:cNvPr id="0" name=""/>
        <dsp:cNvSpPr/>
      </dsp:nvSpPr>
      <dsp:spPr>
        <a:xfrm>
          <a:off x="3909648"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It can create feelings of wanting to run or hide away</a:t>
          </a:r>
          <a:endParaRPr lang="en-US" sz="1700" kern="1200"/>
        </a:p>
      </dsp:txBody>
      <dsp:txXfrm>
        <a:off x="3909648" y="1942520"/>
        <a:ext cx="2734402" cy="1367201"/>
      </dsp:txXfrm>
    </dsp:sp>
    <dsp:sp modelId="{C839B6C3-ED47-4BCD-8FDA-06365EE135FE}">
      <dsp:nvSpPr>
        <dsp:cNvPr id="0" name=""/>
        <dsp:cNvSpPr/>
      </dsp:nvSpPr>
      <dsp:spPr>
        <a:xfrm>
          <a:off x="7218276"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Self concept is so damaged that it can create a sense of feeling that the self is bad, unworthy or deficient.</a:t>
          </a:r>
          <a:endParaRPr lang="en-US" sz="1700" kern="1200"/>
        </a:p>
      </dsp:txBody>
      <dsp:txXfrm>
        <a:off x="7218276" y="1942520"/>
        <a:ext cx="2734402" cy="136720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FDCBC-5E74-4643-9E7A-89C843F70C95}" type="datetimeFigureOut">
              <a:rPr lang="en-GB" smtClean="0"/>
              <a:t>04/10/2021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44D37-B412-4541-ACC6-CB565DE6A202}" type="slidenum">
              <a:rPr lang="en-GB" smtClean="0"/>
              <a:t>‹#›</a:t>
            </a:fld>
            <a:endParaRPr lang="en-GB"/>
          </a:p>
        </p:txBody>
      </p:sp>
    </p:spTree>
    <p:extLst>
      <p:ext uri="{BB962C8B-B14F-4D97-AF65-F5344CB8AC3E}">
        <p14:creationId xmlns:p14="http://schemas.microsoft.com/office/powerpoint/2010/main" val="222522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Shame is generally considered as a particularly intense, and often incapacitating, unwanted emotion involving feelings of inferiority, defectiveness, powerlessness, uselessness, isolation and self-consciousness, along with a desire to escape, hide or conceal deficiencies</a:t>
            </a:r>
          </a:p>
          <a:p>
            <a:endParaRPr lang="en-GB" dirty="0"/>
          </a:p>
          <a:p>
            <a:r>
              <a:rPr lang="en-GB" dirty="0"/>
              <a:t>It is linked with feelings of being devalued, dishonoured, demoted, discredited, ridiculed, humiliated, ostracized and scorned (Gilbert 1997, 2007). Shame is also related to feelings of aloneness, alienation, isolation and disconnection from others (Gilbert 1998, 2007; Nathanson 1994; Tangney and Dearing 2002). However, the focus of what is shaming is very much constrained by one’s social norms and cultural values (Fessler 2007; Leeming and Boyle 2004).</a:t>
            </a:r>
          </a:p>
        </p:txBody>
      </p:sp>
      <p:sp>
        <p:nvSpPr>
          <p:cNvPr id="4" name="Slide Number Placeholder 3"/>
          <p:cNvSpPr>
            <a:spLocks noGrp="1"/>
          </p:cNvSpPr>
          <p:nvPr>
            <p:ph type="sldNum" sz="quarter" idx="5"/>
          </p:nvPr>
        </p:nvSpPr>
        <p:spPr/>
        <p:txBody>
          <a:bodyPr/>
          <a:lstStyle/>
          <a:p>
            <a:fld id="{A6044D37-B412-4541-ACC6-CB565DE6A202}" type="slidenum">
              <a:rPr lang="en-GB" smtClean="0"/>
              <a:t>2</a:t>
            </a:fld>
            <a:endParaRPr lang="en-GB"/>
          </a:p>
        </p:txBody>
      </p:sp>
    </p:spTree>
    <p:extLst>
      <p:ext uri="{BB962C8B-B14F-4D97-AF65-F5344CB8AC3E}">
        <p14:creationId xmlns:p14="http://schemas.microsoft.com/office/powerpoint/2010/main" val="3643091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ridiculous, foolish, silly, idiotic, stupid, dumb, humiliated, disrespected, helpless, weak, inept, dependent, small, inferior, unworthy, worthless, trivial, shy, vulnerable, uncomfortable, or embarrassed. . . </a:t>
            </a:r>
            <a:endParaRPr lang="en-US" dirty="0"/>
          </a:p>
          <a:p>
            <a:r>
              <a:rPr lang="en-GB" dirty="0"/>
              <a:t> “confusion of thought, hesitation, soft speech, mumbling, silences, stammering, long pauses, rapid speech, or tensely laughed words</a:t>
            </a:r>
            <a:endParaRPr lang="en-GB" dirty="0">
              <a:cs typeface="Calibri"/>
            </a:endParaRPr>
          </a:p>
        </p:txBody>
      </p:sp>
      <p:sp>
        <p:nvSpPr>
          <p:cNvPr id="4" name="Slide Number Placeholder 3"/>
          <p:cNvSpPr>
            <a:spLocks noGrp="1"/>
          </p:cNvSpPr>
          <p:nvPr>
            <p:ph type="sldNum" sz="quarter" idx="5"/>
          </p:nvPr>
        </p:nvSpPr>
        <p:spPr/>
        <p:txBody>
          <a:bodyPr/>
          <a:lstStyle/>
          <a:p>
            <a:fld id="{A6044D37-B412-4541-ACC6-CB565DE6A202}" type="slidenum">
              <a:rPr lang="en-GB" smtClean="0"/>
              <a:t>8</a:t>
            </a:fld>
            <a:endParaRPr lang="en-GB"/>
          </a:p>
        </p:txBody>
      </p:sp>
    </p:spTree>
    <p:extLst>
      <p:ext uri="{BB962C8B-B14F-4D97-AF65-F5344CB8AC3E}">
        <p14:creationId xmlns:p14="http://schemas.microsoft.com/office/powerpoint/2010/main" val="4104806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appearance and body image, money and work, motherhood or fatherhood, family, parenting, mental and physical health (including addiction), sex, aging, religion, speaking out, surviving trauma, and being stereotyped and </a:t>
            </a:r>
            <a:r>
              <a:rPr lang="en-GB" dirty="0" err="1"/>
              <a:t>labeled</a:t>
            </a:r>
            <a:r>
              <a:rPr lang="en-GB" dirty="0"/>
              <a:t>.</a:t>
            </a:r>
            <a:endParaRPr lang="en-US" dirty="0"/>
          </a:p>
          <a:p>
            <a:r>
              <a:rPr lang="en-GB" dirty="0"/>
              <a:t>Whether it is sexual arousal, ﬂatulence, or the loss of hearing, there is something deeply personal about bodily functions. A primitive vulnerability is awakened by these situations, and a profound threat to one’s sense of bodily integrity and personal cohesion can be experienced. </a:t>
            </a:r>
            <a:endParaRPr lang="en-GB" dirty="0">
              <a:cs typeface="Calibri"/>
            </a:endParaRPr>
          </a:p>
        </p:txBody>
      </p:sp>
      <p:sp>
        <p:nvSpPr>
          <p:cNvPr id="4" name="Slide Number Placeholder 3"/>
          <p:cNvSpPr>
            <a:spLocks noGrp="1"/>
          </p:cNvSpPr>
          <p:nvPr>
            <p:ph type="sldNum" sz="quarter" idx="5"/>
          </p:nvPr>
        </p:nvSpPr>
        <p:spPr/>
        <p:txBody>
          <a:bodyPr/>
          <a:lstStyle/>
          <a:p>
            <a:fld id="{A6044D37-B412-4541-ACC6-CB565DE6A202}" type="slidenum">
              <a:rPr lang="en-GB" smtClean="0"/>
              <a:t>9</a:t>
            </a:fld>
            <a:endParaRPr lang="en-GB"/>
          </a:p>
        </p:txBody>
      </p:sp>
    </p:spTree>
    <p:extLst>
      <p:ext uri="{BB962C8B-B14F-4D97-AF65-F5344CB8AC3E}">
        <p14:creationId xmlns:p14="http://schemas.microsoft.com/office/powerpoint/2010/main" val="1531252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shame relates to the experience of oneself as existing negatively in the minds of others, as having deficits, failures or flaws exposed (Gilbert 1998, 2002). One believes that others see the self as inferior, inadequate, worthless or bad; that others are looking down on the self with a contemptuous or condemning view and might (or already have) criticize, reject, exclude or even attack the self. One’s attention and cognitive processing are attuned outwardly, directed to what is going on in the mind of the other about the self. The behaviour is orientated towards trying to positively influence one’s image in the mind of other (e.g., by submitting, appeasing or displaying desirable qualities; Gilbert 1998, 2002, 2007)</a:t>
            </a:r>
          </a:p>
          <a:p>
            <a:endParaRPr lang="en-GB" dirty="0">
              <a:cs typeface="Calibri"/>
            </a:endParaRPr>
          </a:p>
          <a:p>
            <a:r>
              <a:rPr lang="en-GB" dirty="0"/>
              <a:t>In turn, internal shame is linked to the inner dynamics of the self and to how one judges oneself, being associated with global self-devaluations and feelings of inadequacy, inferiority, undesirability, emptiness, or isolation (Gilbert 2003). The attention and cognitive processing are directed inwardly to one’s emotions, personal attributes and behaviour, and focused on the self’s flaws and shortcomings (Gilbert 2002; Lewis 2000). According to Gilbert (2002, 2007), internal shame can be seen as an internalizing defensive response to external shame, where one may begin to identify with the mind of the other and engage in negative self-evaluations and feelings, seeing the self in the same way others have (as flawed, inferior, undesired and globally self-condemning)</a:t>
            </a:r>
          </a:p>
          <a:p>
            <a:endParaRPr lang="en-GB" dirty="0">
              <a:cs typeface="Calibri"/>
            </a:endParaRPr>
          </a:p>
          <a:p>
            <a:r>
              <a:rPr lang="en-GB" dirty="0"/>
              <a:t>In fact, shame experiences often comprise both externally and internally focused shame, fuelling each other.</a:t>
            </a:r>
            <a:endParaRPr lang="en-GB" b="1" dirty="0">
              <a:cs typeface="Calibri"/>
            </a:endParaRPr>
          </a:p>
        </p:txBody>
      </p:sp>
      <p:sp>
        <p:nvSpPr>
          <p:cNvPr id="4" name="Slide Number Placeholder 3"/>
          <p:cNvSpPr>
            <a:spLocks noGrp="1"/>
          </p:cNvSpPr>
          <p:nvPr>
            <p:ph type="sldNum" sz="quarter" idx="5"/>
          </p:nvPr>
        </p:nvSpPr>
        <p:spPr/>
        <p:txBody>
          <a:bodyPr/>
          <a:lstStyle/>
          <a:p>
            <a:fld id="{A6044D37-B412-4541-ACC6-CB565DE6A202}" type="slidenum">
              <a:rPr lang="en-GB" smtClean="0"/>
              <a:t>10</a:t>
            </a:fld>
            <a:endParaRPr lang="en-GB"/>
          </a:p>
        </p:txBody>
      </p:sp>
    </p:spTree>
    <p:extLst>
      <p:ext uri="{BB962C8B-B14F-4D97-AF65-F5344CB8AC3E}">
        <p14:creationId xmlns:p14="http://schemas.microsoft.com/office/powerpoint/2010/main" val="1333946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Gilbert (Chapter 14) described how therapists may experience anticipatory shame when faced with a suicidal client, envisioning the shame of failing as a therapist should the client actually commit suicide and the shame and humiliation of being taken to court for failing to prevent the suicide</a:t>
            </a:r>
            <a:endParaRPr lang="en-US" dirty="0"/>
          </a:p>
        </p:txBody>
      </p:sp>
      <p:sp>
        <p:nvSpPr>
          <p:cNvPr id="4" name="Slide Number Placeholder 3"/>
          <p:cNvSpPr>
            <a:spLocks noGrp="1"/>
          </p:cNvSpPr>
          <p:nvPr>
            <p:ph type="sldNum" sz="quarter" idx="5"/>
          </p:nvPr>
        </p:nvSpPr>
        <p:spPr/>
        <p:txBody>
          <a:bodyPr/>
          <a:lstStyle/>
          <a:p>
            <a:fld id="{A6044D37-B412-4541-ACC6-CB565DE6A202}" type="slidenum">
              <a:rPr lang="en-GB" smtClean="0"/>
              <a:t>11</a:t>
            </a:fld>
            <a:endParaRPr lang="en-GB"/>
          </a:p>
        </p:txBody>
      </p:sp>
    </p:spTree>
    <p:extLst>
      <p:ext uri="{BB962C8B-B14F-4D97-AF65-F5344CB8AC3E}">
        <p14:creationId xmlns:p14="http://schemas.microsoft.com/office/powerpoint/2010/main" val="315016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with any avoidance, that which is most feared most needs to be faced. The most natural response to the experience of shame (i.e., to hide) is the most toxic, whereas the least automatic or natural (i.e., to expose the source of the shame) is the most healing. As the old adage goes, one needs to “let the air get at it.” It is only when shame reaches the light of day that the healing process can begin.</a:t>
            </a:r>
            <a:endParaRPr lang="en-US"/>
          </a:p>
          <a:p>
            <a:r>
              <a:rPr lang="en-GB" dirty="0"/>
              <a:t> “drawing attention to the shameful experience often only intensifies the impulse to retreat and close down emotionally.</a:t>
            </a:r>
            <a:endParaRPr lang="en-US"/>
          </a:p>
          <a:p>
            <a:r>
              <a:rPr lang="en-GB" dirty="0"/>
              <a:t> From this perspective, all emotions evolved for good reason—they are (or were) useful in some contexts but not in others (e.g., Izard, 1977). Shame, in particular, was likely adaptive in more primitive, preverbal, hierarchical societies but is less adaptive than </a:t>
            </a:r>
            <a:r>
              <a:rPr lang="en-GB" dirty="0" err="1"/>
              <a:t>behaviorfocused</a:t>
            </a:r>
            <a:r>
              <a:rPr lang="en-GB" dirty="0"/>
              <a:t> guilt in most modern contexts (Tangney &amp; Salovey, 2010). In the case of shame, </a:t>
            </a:r>
          </a:p>
        </p:txBody>
      </p:sp>
      <p:sp>
        <p:nvSpPr>
          <p:cNvPr id="4" name="Slide Number Placeholder 3"/>
          <p:cNvSpPr>
            <a:spLocks noGrp="1"/>
          </p:cNvSpPr>
          <p:nvPr>
            <p:ph type="sldNum" sz="quarter" idx="5"/>
          </p:nvPr>
        </p:nvSpPr>
        <p:spPr/>
        <p:txBody>
          <a:bodyPr/>
          <a:lstStyle/>
          <a:p>
            <a:fld id="{A6044D37-B412-4541-ACC6-CB565DE6A202}" type="slidenum">
              <a:rPr lang="en-GB" smtClean="0"/>
              <a:t>14</a:t>
            </a:fld>
            <a:endParaRPr lang="en-GB"/>
          </a:p>
        </p:txBody>
      </p:sp>
    </p:spTree>
    <p:extLst>
      <p:ext uri="{BB962C8B-B14F-4D97-AF65-F5344CB8AC3E}">
        <p14:creationId xmlns:p14="http://schemas.microsoft.com/office/powerpoint/2010/main" val="3205281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Gilbert noted, however, because shame-prone (i.e., self-critical) people have had little experience with compassion (from others or toward the self), it is incumbent upon therapists to teach it. A key aim of Gilbert’s compassion focused therapy is to teach clients to become more attentive to and accepting of their feelings and needs.</a:t>
            </a:r>
            <a:endParaRPr lang="en-US" dirty="0"/>
          </a:p>
          <a:p>
            <a:r>
              <a:rPr lang="en-GB" dirty="0"/>
              <a:t>One method for enhancing self-compassion, suggested by Furukawa and Hunt (Chapter 8), is to ask the client to imagine giving advice or comfort to a real or imaginary friend who has a similar shame-inducing problem.</a:t>
            </a:r>
          </a:p>
        </p:txBody>
      </p:sp>
      <p:sp>
        <p:nvSpPr>
          <p:cNvPr id="4" name="Slide Number Placeholder 3"/>
          <p:cNvSpPr>
            <a:spLocks noGrp="1"/>
          </p:cNvSpPr>
          <p:nvPr>
            <p:ph type="sldNum" sz="quarter" idx="5"/>
          </p:nvPr>
        </p:nvSpPr>
        <p:spPr/>
        <p:txBody>
          <a:bodyPr/>
          <a:lstStyle/>
          <a:p>
            <a:fld id="{A6044D37-B412-4541-ACC6-CB565DE6A202}" type="slidenum">
              <a:rPr lang="en-GB" smtClean="0"/>
              <a:t>15</a:t>
            </a:fld>
            <a:endParaRPr lang="en-GB"/>
          </a:p>
        </p:txBody>
      </p:sp>
    </p:spTree>
    <p:extLst>
      <p:ext uri="{BB962C8B-B14F-4D97-AF65-F5344CB8AC3E}">
        <p14:creationId xmlns:p14="http://schemas.microsoft.com/office/powerpoint/2010/main" val="1121833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Shame is a complex psychological construct, consisting of cognitive (self-attacking thoughts), affective (emotional pain), and </a:t>
            </a:r>
            <a:r>
              <a:rPr lang="en-GB" sz="1200" b="0" i="0" u="none" strike="noStrike" kern="1200" dirty="0" err="1">
                <a:solidFill>
                  <a:schemeClr val="tx1"/>
                </a:solidFill>
                <a:effectLst/>
                <a:latin typeface="+mn-lt"/>
                <a:ea typeface="+mn-ea"/>
                <a:cs typeface="+mn-cs"/>
              </a:rPr>
              <a:t>behavioral</a:t>
            </a:r>
            <a:r>
              <a:rPr lang="en-GB" sz="1200" b="0" i="0" u="none" strike="noStrike" kern="1200" dirty="0">
                <a:solidFill>
                  <a:schemeClr val="tx1"/>
                </a:solidFill>
                <a:effectLst/>
                <a:latin typeface="+mn-lt"/>
                <a:ea typeface="+mn-ea"/>
                <a:cs typeface="+mn-cs"/>
              </a:rPr>
              <a:t> components (submissive facial and postural expressions, as well as social withdrawal actions). Although individuals initially may feel shame in response to a particular interpersonal event, it has the potential to pervade the self, "embracing our worth, our adequacy and our very dignity as human beings ... leaving us feeling naked, defeated, and intensely alone" (Kaufman, 1985, p.7). Blum (2008) examined the research on the felt phenomena of shame and derived a three-part description: (a) intense emotional pain, including the possibility of anger and rage against self and/or others; (b) a feeling of wanting to hide; and (c) a feeling that the self is bad, unworthy, and somehow deficient.</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16</a:t>
            </a:fld>
            <a:endParaRPr lang="en-GB"/>
          </a:p>
        </p:txBody>
      </p:sp>
    </p:spTree>
    <p:extLst>
      <p:ext uri="{BB962C8B-B14F-4D97-AF65-F5344CB8AC3E}">
        <p14:creationId xmlns:p14="http://schemas.microsoft.com/office/powerpoint/2010/main" val="2080232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Blum (2008) examined the research on the felt phenomena of shame and derived a three-part description: (a) intense emotional pain, including the possibility of anger and rage against self and/or others; (b) a feeling of wanting to hide; and (c) a feeling that the self is bad, unworthy, and somehow deficient.</a:t>
            </a:r>
            <a:endParaRPr lang="en-GB" dirty="0"/>
          </a:p>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17</a:t>
            </a:fld>
            <a:endParaRPr lang="en-GB"/>
          </a:p>
        </p:txBody>
      </p:sp>
    </p:spTree>
    <p:extLst>
      <p:ext uri="{BB962C8B-B14F-4D97-AF65-F5344CB8AC3E}">
        <p14:creationId xmlns:p14="http://schemas.microsoft.com/office/powerpoint/2010/main" val="2091191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Pollack ( 1998) termed these norms the boy code and described four primary rules defining masculinity: men do not show weakness or openly show pain; men demonstrate daring, bravado, and an attraction to violence; men achieve status, dominance, and power over others; men do not express tender feelings, such as dependence, warmth, and empathy.</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18</a:t>
            </a:fld>
            <a:endParaRPr lang="en-GB"/>
          </a:p>
        </p:txBody>
      </p:sp>
    </p:spTree>
    <p:extLst>
      <p:ext uri="{BB962C8B-B14F-4D97-AF65-F5344CB8AC3E}">
        <p14:creationId xmlns:p14="http://schemas.microsoft.com/office/powerpoint/2010/main" val="3920259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More than 50 years ago, Hartley ( 1959) reported that boys learn to conform to the rules of what it means to be a man through repeated humiliations and reprimands when they engage in </a:t>
            </a:r>
            <a:r>
              <a:rPr lang="en-GB" sz="1200" b="0" i="0" u="none" strike="noStrike" kern="1200" dirty="0" err="1">
                <a:solidFill>
                  <a:schemeClr val="tx1"/>
                </a:solidFill>
                <a:effectLst/>
                <a:latin typeface="+mn-lt"/>
                <a:ea typeface="+mn-ea"/>
                <a:cs typeface="+mn-cs"/>
              </a:rPr>
              <a:t>behaviors</a:t>
            </a:r>
            <a:r>
              <a:rPr lang="en-GB" sz="1200" b="0" i="0" u="none" strike="noStrike" kern="1200" dirty="0">
                <a:solidFill>
                  <a:schemeClr val="tx1"/>
                </a:solidFill>
                <a:effectLst/>
                <a:latin typeface="+mn-lt"/>
                <a:ea typeface="+mn-ea"/>
                <a:cs typeface="+mn-cs"/>
              </a:rPr>
              <a:t> outside these norms. Hartley's findings still ring true:</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19</a:t>
            </a:fld>
            <a:endParaRPr lang="en-GB"/>
          </a:p>
        </p:txBody>
      </p:sp>
    </p:spTree>
    <p:extLst>
      <p:ext uri="{BB962C8B-B14F-4D97-AF65-F5344CB8AC3E}">
        <p14:creationId xmlns:p14="http://schemas.microsoft.com/office/powerpoint/2010/main" val="494078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As Krugman (1995), a theorist on the relationship between male development and trauma, wrote, "Boy culture is competitive, insensitive, and often cruel. Being chosen last, or not at all, is a vivid memory for many men. Being picked on, or afraid to fight, or forced to fight, generates a welter of intense feelings, with shame at the core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Shaming experiences at the hands of others become self-critical inner voices that leave boys at risk for repeated experiences of internal shame, or negative self-talk wherein boys tell themselves that they are unacceptable, weak, and/ or inadequate. These negative voices lead to increased </a:t>
            </a:r>
            <a:r>
              <a:rPr lang="en-GB" sz="1200" b="0" i="0" u="none" strike="noStrike" kern="1200" dirty="0" err="1">
                <a:solidFill>
                  <a:schemeClr val="tx1"/>
                </a:solidFill>
                <a:effectLst/>
                <a:latin typeface="+mn-lt"/>
                <a:ea typeface="+mn-ea"/>
                <a:cs typeface="+mn-cs"/>
              </a:rPr>
              <a:t>selfconsciousness</a:t>
            </a:r>
            <a:r>
              <a:rPr lang="en-GB" sz="1200" b="0" i="0" u="none" strike="noStrike" kern="1200" dirty="0">
                <a:solidFill>
                  <a:schemeClr val="tx1"/>
                </a:solidFill>
                <a:effectLst/>
                <a:latin typeface="+mn-lt"/>
                <a:ea typeface="+mn-ea"/>
                <a:cs typeface="+mn-cs"/>
              </a:rPr>
              <a:t> and, in some cases, rage, which serves to protect boys (and, when older, men) from being shamed again by those who threaten their masculinity. Over time, many boys develop a hypervigilance to being shamed and will do whatever it takes to avoid feeling shame. Life as a boy and then as an adult man becomes a series of situations where there is a risk that if his sense of masculinity is threatened by others (e.g., he does not feel respected), he will experience intense shame (Shepard &amp; </a:t>
            </a:r>
            <a:r>
              <a:rPr lang="en-GB" sz="1200" b="0" i="0" u="none" strike="noStrike" kern="1200" dirty="0" err="1">
                <a:solidFill>
                  <a:schemeClr val="tx1"/>
                </a:solidFill>
                <a:effectLst/>
                <a:latin typeface="+mn-lt"/>
                <a:ea typeface="+mn-ea"/>
                <a:cs typeface="+mn-cs"/>
              </a:rPr>
              <a:t>Harway</a:t>
            </a:r>
            <a:r>
              <a:rPr lang="en-GB" sz="1200" b="0" i="0" u="none" strike="noStrike" kern="1200" dirty="0">
                <a:solidFill>
                  <a:schemeClr val="tx1"/>
                </a:solidFill>
                <a:effectLst/>
                <a:latin typeface="+mn-lt"/>
                <a:ea typeface="+mn-ea"/>
                <a:cs typeface="+mn-cs"/>
              </a:rPr>
              <a:t>, 2012; Wexler, 2009).</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20</a:t>
            </a:fld>
            <a:endParaRPr lang="en-GB"/>
          </a:p>
        </p:txBody>
      </p:sp>
    </p:spTree>
    <p:extLst>
      <p:ext uri="{BB962C8B-B14F-4D97-AF65-F5344CB8AC3E}">
        <p14:creationId xmlns:p14="http://schemas.microsoft.com/office/powerpoint/2010/main" val="3954061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These negative voices lead to increased </a:t>
            </a:r>
            <a:r>
              <a:rPr lang="en-GB" sz="1200" b="0" i="0" u="none" strike="noStrike" kern="1200" dirty="0" err="1">
                <a:solidFill>
                  <a:schemeClr val="tx1"/>
                </a:solidFill>
                <a:effectLst/>
                <a:latin typeface="+mn-lt"/>
                <a:ea typeface="+mn-ea"/>
                <a:cs typeface="+mn-cs"/>
              </a:rPr>
              <a:t>selfconsciousness</a:t>
            </a:r>
            <a:r>
              <a:rPr lang="en-GB" sz="1200" b="0" i="0" u="none" strike="noStrike" kern="1200" dirty="0">
                <a:solidFill>
                  <a:schemeClr val="tx1"/>
                </a:solidFill>
                <a:effectLst/>
                <a:latin typeface="+mn-lt"/>
                <a:ea typeface="+mn-ea"/>
                <a:cs typeface="+mn-cs"/>
              </a:rPr>
              <a:t> and, in some cases, rage, which serves to protect boys (and, when older, men) from being shamed again by those who threaten their masculinity. Over time, many boys develop a hypervigilance to being shamed and will do whatever it takes to avoid feeling shame. Life as a boy and then as an adult man becomes a series of situations where there is a risk that if his sense of masculinity is threatened by others (e.g., he does not feel respected), he will experience intense shame (Shepard &amp; </a:t>
            </a:r>
            <a:r>
              <a:rPr lang="en-GB" sz="1200" b="0" i="0" u="none" strike="noStrike" kern="1200" dirty="0" err="1">
                <a:solidFill>
                  <a:schemeClr val="tx1"/>
                </a:solidFill>
                <a:effectLst/>
                <a:latin typeface="+mn-lt"/>
                <a:ea typeface="+mn-ea"/>
                <a:cs typeface="+mn-cs"/>
              </a:rPr>
              <a:t>Harway</a:t>
            </a:r>
            <a:r>
              <a:rPr lang="en-GB" sz="1200" b="0" i="0" u="none" strike="noStrike" kern="1200" dirty="0">
                <a:solidFill>
                  <a:schemeClr val="tx1"/>
                </a:solidFill>
                <a:effectLst/>
                <a:latin typeface="+mn-lt"/>
                <a:ea typeface="+mn-ea"/>
                <a:cs typeface="+mn-cs"/>
              </a:rPr>
              <a:t>, 2012; Wexler, 2009).</a:t>
            </a:r>
            <a:endParaRPr lang="en-GB" dirty="0"/>
          </a:p>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22</a:t>
            </a:fld>
            <a:endParaRPr lang="en-GB"/>
          </a:p>
        </p:txBody>
      </p:sp>
    </p:spTree>
    <p:extLst>
      <p:ext uri="{BB962C8B-B14F-4D97-AF65-F5344CB8AC3E}">
        <p14:creationId xmlns:p14="http://schemas.microsoft.com/office/powerpoint/2010/main" val="1556109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Men who've experienced toxic doses of shame early in life will do anything to avoid </a:t>
            </a:r>
            <a:r>
              <a:rPr lang="en-GB" sz="1200" b="0" i="0" u="none" strike="noStrike" kern="1200" dirty="0" err="1">
                <a:solidFill>
                  <a:schemeClr val="tx1"/>
                </a:solidFill>
                <a:effectLst/>
                <a:latin typeface="+mn-lt"/>
                <a:ea typeface="+mn-ea"/>
                <a:cs typeface="+mn-cs"/>
              </a:rPr>
              <a:t>reexperiencing</a:t>
            </a:r>
            <a:r>
              <a:rPr lang="en-GB" sz="1200" b="0" i="0" u="none" strike="noStrike" kern="1200" dirty="0">
                <a:solidFill>
                  <a:schemeClr val="tx1"/>
                </a:solidFill>
                <a:effectLst/>
                <a:latin typeface="+mn-lt"/>
                <a:ea typeface="+mn-ea"/>
                <a:cs typeface="+mn-cs"/>
              </a:rPr>
              <a:t> it as they grow older. It can originate from family experiences, from peer experiences, or just from the culture at large. A shamed boy becomes a hypersensitive man, his radar always finely tuned to the possibility of humiliation. His reaction to slights--perceived or real--and his ever-vigilant attempts to ward them off can become a kind of phobia. Tragically, the very men who are most desperate for affection and approval are the ones who usually can't ask for it: instead, they project blame and rejection and perceive the worst in others. Sometimes the smallest signs of withdrawal of affection will trigger old wounds, and they'll suddenly lash out at those they see as slighting them, even as they're unaware of the dark feelings stirring inside them. This is a state of mind that many of us in the field call shame-o-phobia, an endemic condition throughout Guy World. </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23</a:t>
            </a:fld>
            <a:endParaRPr lang="en-GB"/>
          </a:p>
        </p:txBody>
      </p:sp>
    </p:spTree>
    <p:extLst>
      <p:ext uri="{BB962C8B-B14F-4D97-AF65-F5344CB8AC3E}">
        <p14:creationId xmlns:p14="http://schemas.microsoft.com/office/powerpoint/2010/main" val="1010258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Tragically, the very men who are most desperate for affection and approval are the ones who usually can't ask for it: instead, they project blame and rejection and perceive the worst in others. Sometimes the smallest signs of withdrawal of affection will trigger old wounds, and they'll suddenly lash out at those they see as slighting them, even as they're unaware of the dark feelings stirring inside them. This is a state of mind that many of us in the field call shame-o-phobia, an endemic condition throughout Guy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With their profound fear of appearing weak or--god forbid!--feminine, most men will do whatever it takes to prove their manhood. In one recent study, men were assigned to three different groups and given the task of keeping their hand in painfully icy water for as long as they could. Those who were told that the ability to withstand the discomfort was a measure of male sex hormones and an index of physical fitness showed greater cardiovascular reactivity, reported feeling more performance expectations, and kept their hand in the water the longest. This was in contrast to the group who were told the test was a measure of high levels of female sex hormones and the ability to bond with children, and with the third group, who received no explanation at all. </a:t>
            </a:r>
            <a:endParaRPr lang="en-GB" dirty="0"/>
          </a:p>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24</a:t>
            </a:fld>
            <a:endParaRPr lang="en-GB"/>
          </a:p>
        </p:txBody>
      </p:sp>
    </p:spTree>
    <p:extLst>
      <p:ext uri="{BB962C8B-B14F-4D97-AF65-F5344CB8AC3E}">
        <p14:creationId xmlns:p14="http://schemas.microsoft.com/office/powerpoint/2010/main" val="3869231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Second, men may manage shame through ineffective and self-destructive strategies, including substance use, bursts of anger, and social withdrawal. As Cochran and Rabinowitz (2000) noted, these attempts to cope with shame may paradoxically increase feelings of inadequacy, which lead to more isolation and lack of needed support. Thus, when a client presents with symptoms such as alcoholism or substance abuse; an anger spectrum, ranging from irritability to violence; or isolation </a:t>
            </a:r>
            <a:r>
              <a:rPr lang="en-GB" sz="1200" b="0" i="0" u="none" strike="noStrike" kern="1200" dirty="0" err="1">
                <a:solidFill>
                  <a:schemeClr val="tx1"/>
                </a:solidFill>
                <a:effectLst/>
                <a:latin typeface="+mn-lt"/>
                <a:ea typeface="+mn-ea"/>
                <a:cs typeface="+mn-cs"/>
              </a:rPr>
              <a:t>behaviors</a:t>
            </a:r>
            <a:r>
              <a:rPr lang="en-GB" sz="1200" b="0" i="0" u="none" strike="noStrike" kern="1200" dirty="0">
                <a:solidFill>
                  <a:schemeClr val="tx1"/>
                </a:solidFill>
                <a:effectLst/>
                <a:latin typeface="+mn-lt"/>
                <a:ea typeface="+mn-ea"/>
                <a:cs typeface="+mn-cs"/>
              </a:rPr>
              <a:t>, the </a:t>
            </a:r>
            <a:r>
              <a:rPr lang="en-GB" sz="1200" b="0" i="0" u="none" strike="noStrike" kern="1200" dirty="0" err="1">
                <a:solidFill>
                  <a:schemeClr val="tx1"/>
                </a:solidFill>
                <a:effectLst/>
                <a:latin typeface="+mn-lt"/>
                <a:ea typeface="+mn-ea"/>
                <a:cs typeface="+mn-cs"/>
              </a:rPr>
              <a:t>counselor</a:t>
            </a:r>
            <a:r>
              <a:rPr lang="en-GB" sz="1200" b="0" i="0" u="none" strike="noStrike" kern="1200" dirty="0">
                <a:solidFill>
                  <a:schemeClr val="tx1"/>
                </a:solidFill>
                <a:effectLst/>
                <a:latin typeface="+mn-lt"/>
                <a:ea typeface="+mn-ea"/>
                <a:cs typeface="+mn-cs"/>
              </a:rPr>
              <a:t> needs to hypothesize that the client may be experiencing persistent shame. These symptoms have also been noted in the literature to be the manifestations of how many men indirectly express depression, because overt displays of sadness and cries for help can evoke the shame of not living up to masculine ideals (Cochran &amp; Rabinowitz, 2000; Fields &amp; Cochran, 2011).</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25</a:t>
            </a:fld>
            <a:endParaRPr lang="en-GB"/>
          </a:p>
        </p:txBody>
      </p:sp>
    </p:spTree>
    <p:extLst>
      <p:ext uri="{BB962C8B-B14F-4D97-AF65-F5344CB8AC3E}">
        <p14:creationId xmlns:p14="http://schemas.microsoft.com/office/powerpoint/2010/main" val="2296452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Billy Elliot. Movie</a:t>
            </a:r>
            <a:r>
              <a:rPr lang="en-GB" baseline="0" dirty="0"/>
              <a:t> Clip: Not for lads</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26</a:t>
            </a:fld>
            <a:endParaRPr lang="en-GB"/>
          </a:p>
        </p:txBody>
      </p:sp>
    </p:spTree>
    <p:extLst>
      <p:ext uri="{BB962C8B-B14F-4D97-AF65-F5344CB8AC3E}">
        <p14:creationId xmlns:p14="http://schemas.microsoft.com/office/powerpoint/2010/main" val="386267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Think of what we typically ask a man to do in therapy settings: recognize that something is wrong with him, admit that he needs help, openly discuss and express his emotions, get vulnerable, and depend on someone else for guidance and support--all extremely challenging tasks in Guy World.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Too often therapists--both male and female--try to massage men into being more like women in the ways they express themselves and experience their emotions. So it isn't surprising that only one-third of psychotherapy clients are men. Either men have fewer psychological problems (not likely!), or else many are too turned off by the whole therapy enterprise to seek the help they need. In fact, men usually get therapy only because someone else has insisted on it. When I ask men in an initial therapy session, "What are you doing here?" the answer I hear is "My wife told me I needed to be here." Other times, it may be their boss or their grandmother or their doctor, or even a probation officer. They perceive the decision to use the therapeutic services and the process of using them to be not particularly helpful and not particularly masculine--often even downright threatening. It's our job, as </a:t>
            </a:r>
            <a:r>
              <a:rPr lang="en-GB" sz="1200" b="0" i="0" u="none" strike="noStrike" kern="1200" dirty="0" err="1">
                <a:solidFill>
                  <a:schemeClr val="tx1"/>
                </a:solidFill>
                <a:effectLst/>
                <a:latin typeface="+mn-lt"/>
                <a:ea typeface="+mn-ea"/>
                <a:cs typeface="+mn-cs"/>
              </a:rPr>
              <a:t>counselors</a:t>
            </a:r>
            <a:r>
              <a:rPr lang="en-GB" sz="1200" b="0" i="0" u="none" strike="noStrike" kern="1200" dirty="0">
                <a:solidFill>
                  <a:schemeClr val="tx1"/>
                </a:solidFill>
                <a:effectLst/>
                <a:latin typeface="+mn-lt"/>
                <a:ea typeface="+mn-ea"/>
                <a:cs typeface="+mn-cs"/>
              </a:rPr>
              <a:t> and therapists, to adapt our approach to these realities. </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27</a:t>
            </a:fld>
            <a:endParaRPr lang="en-GB"/>
          </a:p>
        </p:txBody>
      </p:sp>
    </p:spTree>
    <p:extLst>
      <p:ext uri="{BB962C8B-B14F-4D97-AF65-F5344CB8AC3E}">
        <p14:creationId xmlns:p14="http://schemas.microsoft.com/office/powerpoint/2010/main" val="580825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Too often therapists--both male and female--try to massage men into being more like women in the ways they express themselves and experience their emotions. So it isn't surprising that only one-third of psychotherapy clients are men. Either men have fewer psychological problems (not likely!), or else many are too turned off by the whole therapy enterprise to seek the help they need. In fact, men usually get therapy only because someone else has insisted on it. When I ask men in an initial therapy session, "What are you doing here?" the answer I hear is "My wife told me I needed to be here." Other times, it may be their boss or their grandmother or their doctor, or even a probation officer. They perceive the decision to use the therapeutic services and the process of using them to be not particularly helpful and not particularly masculine--often even downright threatening. It's our job, as </a:t>
            </a:r>
            <a:r>
              <a:rPr lang="en-GB" sz="1200" b="0" i="0" u="none" strike="noStrike" kern="1200" dirty="0" err="1">
                <a:solidFill>
                  <a:schemeClr val="tx1"/>
                </a:solidFill>
                <a:effectLst/>
                <a:latin typeface="+mn-lt"/>
                <a:ea typeface="+mn-ea"/>
                <a:cs typeface="+mn-cs"/>
              </a:rPr>
              <a:t>counselors</a:t>
            </a:r>
            <a:r>
              <a:rPr lang="en-GB" sz="1200" b="0" i="0" u="none" strike="noStrike" kern="1200" dirty="0">
                <a:solidFill>
                  <a:schemeClr val="tx1"/>
                </a:solidFill>
                <a:effectLst/>
                <a:latin typeface="+mn-lt"/>
                <a:ea typeface="+mn-ea"/>
                <a:cs typeface="+mn-cs"/>
              </a:rPr>
              <a:t> and therapists, to adapt our approach to these realities. </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28</a:t>
            </a:fld>
            <a:endParaRPr lang="en-GB"/>
          </a:p>
        </p:txBody>
      </p:sp>
    </p:spTree>
    <p:extLst>
      <p:ext uri="{BB962C8B-B14F-4D97-AF65-F5344CB8AC3E}">
        <p14:creationId xmlns:p14="http://schemas.microsoft.com/office/powerpoint/2010/main" val="10004596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Part of what makes treating men challenging is that they generally don't signal their psychic pain as clearly and straightforwardly as women. In the postfeminist turmoil of shifting relationship dynamics, men have been struggling to find a way to relate intelligently, parent sensitively, and manage their emotional needs with more consciousness and depth. Many of us haven't figured out a way to do all these things and still really feel like men. Author William Pollack describes men's anger as their "way of weeping"--an expression of underlying pain that women would more likely display with tears or more direct expressions of sadness and loss. Men also "weep" by drinking, withdrawing, acting defensive, blaming others, getting irritable, being possessive, working excessively, becoming overly competitive, suffering somatic complaints and insomnia, and philandering. </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29</a:t>
            </a:fld>
            <a:endParaRPr lang="en-GB"/>
          </a:p>
        </p:txBody>
      </p:sp>
    </p:spTree>
    <p:extLst>
      <p:ext uri="{BB962C8B-B14F-4D97-AF65-F5344CB8AC3E}">
        <p14:creationId xmlns:p14="http://schemas.microsoft.com/office/powerpoint/2010/main" val="2316937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management </a:t>
            </a:r>
          </a:p>
          <a:p>
            <a:r>
              <a:rPr lang="en-GB" dirty="0"/>
              <a:t>Skills</a:t>
            </a:r>
            <a:r>
              <a:rPr lang="en-GB" baseline="0" dirty="0"/>
              <a:t> training</a:t>
            </a:r>
          </a:p>
          <a:p>
            <a:r>
              <a:rPr lang="en-GB" baseline="0" dirty="0"/>
              <a:t>Coaching</a:t>
            </a:r>
          </a:p>
          <a:p>
            <a:r>
              <a:rPr lang="en-GB" baseline="0" dirty="0"/>
              <a:t>Consulting</a:t>
            </a:r>
          </a:p>
          <a:p>
            <a:endParaRPr lang="en-GB" baseline="0" dirty="0"/>
          </a:p>
          <a:p>
            <a:r>
              <a:rPr lang="en-GB" sz="1200" b="0" i="0" u="none" strike="noStrike" kern="1200" dirty="0">
                <a:solidFill>
                  <a:schemeClr val="tx1"/>
                </a:solidFill>
                <a:effectLst/>
                <a:latin typeface="+mn-lt"/>
                <a:ea typeface="+mn-ea"/>
                <a:cs typeface="+mn-cs"/>
              </a:rPr>
              <a:t>An interesting piece of evidence that selling therapy as an "</a:t>
            </a:r>
            <a:r>
              <a:rPr lang="en-GB" sz="1200" b="0" i="0" u="none" strike="noStrike" kern="1200" dirty="0" err="1">
                <a:solidFill>
                  <a:schemeClr val="tx1"/>
                </a:solidFill>
                <a:effectLst/>
                <a:latin typeface="+mn-lt"/>
                <a:ea typeface="+mn-ea"/>
                <a:cs typeface="+mn-cs"/>
              </a:rPr>
              <a:t>untherapy</a:t>
            </a:r>
            <a:r>
              <a:rPr lang="en-GB" sz="1200" b="0" i="0" u="none" strike="noStrike" kern="1200" dirty="0">
                <a:solidFill>
                  <a:schemeClr val="tx1"/>
                </a:solidFill>
                <a:effectLst/>
                <a:latin typeface="+mn-lt"/>
                <a:ea typeface="+mn-ea"/>
                <a:cs typeface="+mn-cs"/>
              </a:rPr>
              <a:t>" works better for men is revealed in a study conducted at three West Coast college campuses by John Robertson and Louise Fitzgerald and published in the Journal of </a:t>
            </a:r>
            <a:r>
              <a:rPr lang="en-GB" sz="1200" b="0" i="0" u="none" strike="noStrike" kern="1200" dirty="0" err="1">
                <a:solidFill>
                  <a:schemeClr val="tx1"/>
                </a:solidFill>
                <a:effectLst/>
                <a:latin typeface="+mn-lt"/>
                <a:ea typeface="+mn-ea"/>
                <a:cs typeface="+mn-cs"/>
              </a:rPr>
              <a:t>Counseling</a:t>
            </a:r>
            <a:r>
              <a:rPr lang="en-GB" sz="1200" b="0" i="0" u="none" strike="noStrike" kern="1200" dirty="0">
                <a:solidFill>
                  <a:schemeClr val="tx1"/>
                </a:solidFill>
                <a:effectLst/>
                <a:latin typeface="+mn-lt"/>
                <a:ea typeface="+mn-ea"/>
                <a:cs typeface="+mn-cs"/>
              </a:rPr>
              <a:t> Psychology in 1992. The researchers created one brochure that described the </a:t>
            </a:r>
            <a:r>
              <a:rPr lang="en-GB" sz="1200" b="0" i="0" u="none" strike="noStrike" kern="1200" dirty="0" err="1">
                <a:solidFill>
                  <a:schemeClr val="tx1"/>
                </a:solidFill>
                <a:effectLst/>
                <a:latin typeface="+mn-lt"/>
                <a:ea typeface="+mn-ea"/>
                <a:cs typeface="+mn-cs"/>
              </a:rPr>
              <a:t>center's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counseling</a:t>
            </a:r>
            <a:r>
              <a:rPr lang="en-GB" sz="1200" b="0" i="0" u="none" strike="noStrike" kern="1200" dirty="0">
                <a:solidFill>
                  <a:schemeClr val="tx1"/>
                </a:solidFill>
                <a:effectLst/>
                <a:latin typeface="+mn-lt"/>
                <a:ea typeface="+mn-ea"/>
                <a:cs typeface="+mn-cs"/>
              </a:rPr>
              <a:t> services in traditional terms and one that used terms like consultations (rather than therapy) and emphasized self-help, classes, workshops, seminars, and a circulating videotape library. Among the men with a positive attitude toward traditional </a:t>
            </a:r>
            <a:r>
              <a:rPr lang="en-GB" sz="1200" b="0" i="0" u="none" strike="noStrike" kern="1200" dirty="0" err="1">
                <a:solidFill>
                  <a:schemeClr val="tx1"/>
                </a:solidFill>
                <a:effectLst/>
                <a:latin typeface="+mn-lt"/>
                <a:ea typeface="+mn-ea"/>
                <a:cs typeface="+mn-cs"/>
              </a:rPr>
              <a:t>counseling</a:t>
            </a:r>
            <a:r>
              <a:rPr lang="en-GB" sz="1200" b="0" i="0" u="none" strike="noStrike" kern="1200" dirty="0">
                <a:solidFill>
                  <a:schemeClr val="tx1"/>
                </a:solidFill>
                <a:effectLst/>
                <a:latin typeface="+mn-lt"/>
                <a:ea typeface="+mn-ea"/>
                <a:cs typeface="+mn-cs"/>
              </a:rPr>
              <a:t> (assessed by questionnaires about help-seeking), the second brochure made almost no difference. But men who scored higher on traditional masculinity measures, like John O'Neil's Gender-Role Conflict Scale, significantly preferred the alternative brochure and reported that they were much likelier to use these services. This is the audience that we often have difficulty reaching.</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31</a:t>
            </a:fld>
            <a:endParaRPr lang="en-GB"/>
          </a:p>
        </p:txBody>
      </p:sp>
    </p:spTree>
    <p:extLst>
      <p:ext uri="{BB962C8B-B14F-4D97-AF65-F5344CB8AC3E}">
        <p14:creationId xmlns:p14="http://schemas.microsoft.com/office/powerpoint/2010/main" val="26385803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assume a man has walked sheepishly into your office for the first time and mumbled a response to your initial greeting. He doesn't understand the process, can't stand the words therapist, feelings, issues, unconscious, and inner child, would prefer to be anywhere else in the world, and believes his manhood may be hopelessly compromised just by his presence in your office. What are you going to do to engage his interest and curiosity, lessen his anxiety, and convince him that he might, just might, find something interesting and helpful in therapy?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It's axiomatic that most men have trouble not only talking about feelings, but openly expressing those feelings, so the next step is to normalize their feeling of discomfort with this feature of therapy.</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32</a:t>
            </a:fld>
            <a:endParaRPr lang="en-GB"/>
          </a:p>
        </p:txBody>
      </p:sp>
    </p:spTree>
    <p:extLst>
      <p:ext uri="{BB962C8B-B14F-4D97-AF65-F5344CB8AC3E}">
        <p14:creationId xmlns:p14="http://schemas.microsoft.com/office/powerpoint/2010/main" val="1368419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Before you begin, bear in mind the type of overarching, </a:t>
            </a:r>
            <a:r>
              <a:rPr lang="en-GB" sz="1200" b="0" i="0" u="none" strike="noStrike" kern="1200" dirty="0" err="1">
                <a:solidFill>
                  <a:schemeClr val="tx1"/>
                </a:solidFill>
                <a:effectLst/>
                <a:latin typeface="+mn-lt"/>
                <a:ea typeface="+mn-ea"/>
                <a:cs typeface="+mn-cs"/>
              </a:rPr>
              <a:t>nonshaming</a:t>
            </a:r>
            <a:r>
              <a:rPr lang="en-GB" sz="1200" b="0" i="0" u="none" strike="noStrike" kern="1200" dirty="0">
                <a:solidFill>
                  <a:schemeClr val="tx1"/>
                </a:solidFill>
                <a:effectLst/>
                <a:latin typeface="+mn-lt"/>
                <a:ea typeface="+mn-ea"/>
                <a:cs typeface="+mn-cs"/>
              </a:rPr>
              <a:t> message that helps to create a therapeutic alliance with male clients: "You're a good man, and you've been making some mistakes," or "You sometimes act badly," or "You can do better," or "Your kids need you to be an even better model for them. We can work together on this." </a:t>
            </a:r>
          </a:p>
          <a:p>
            <a:r>
              <a:rPr lang="en-GB" sz="1200" b="0" i="0" u="none" strike="noStrike" kern="1200" dirty="0">
                <a:solidFill>
                  <a:schemeClr val="tx1"/>
                </a:solidFill>
                <a:effectLst/>
                <a:latin typeface="+mn-lt"/>
                <a:ea typeface="+mn-ea"/>
                <a:cs typeface="+mn-cs"/>
              </a:rPr>
              <a:t>How do you explain the goals of therapy in "guy talk"? When I work with men who withdraw or become reactive and belligerent whenever a conflict looms with a spouse or partner, I naturally want to help them react with more maturity and insight. I frame this goal in terms of masculine independence, self-control, and personal agency: "We want you to be really powerful. Not over others, but over yourself." "We want to make sure that the everyday crap that comes up for all of us doesn't control you or provoke you into reactions that aren't good for you or the others around you." "We want you to be in charge, not the stuff outside of you." </a:t>
            </a:r>
          </a:p>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33</a:t>
            </a:fld>
            <a:endParaRPr lang="en-GB"/>
          </a:p>
        </p:txBody>
      </p:sp>
    </p:spTree>
    <p:extLst>
      <p:ext uri="{BB962C8B-B14F-4D97-AF65-F5344CB8AC3E}">
        <p14:creationId xmlns:p14="http://schemas.microsoft.com/office/powerpoint/2010/main" val="21079188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we learn to recognize and </a:t>
            </a:r>
            <a:r>
              <a:rPr lang="en-GB" sz="1200" b="0" i="0" u="none" strike="noStrike" kern="1200" dirty="0" err="1">
                <a:solidFill>
                  <a:schemeClr val="tx1"/>
                </a:solidFill>
                <a:effectLst/>
                <a:latin typeface="+mn-lt"/>
                <a:ea typeface="+mn-ea"/>
                <a:cs typeface="+mn-cs"/>
              </a:rPr>
              <a:t>honor</a:t>
            </a:r>
            <a:r>
              <a:rPr lang="en-GB" sz="1200" b="0" i="0" u="none" strike="noStrike" kern="1200" dirty="0">
                <a:solidFill>
                  <a:schemeClr val="tx1"/>
                </a:solidFill>
                <a:effectLst/>
                <a:latin typeface="+mn-lt"/>
                <a:ea typeface="+mn-ea"/>
                <a:cs typeface="+mn-cs"/>
              </a:rPr>
              <a:t> how men communicate their caring, we'll have a better shot at helping them get relief from unnecessary pain and be able to receive and give more in their relationships. When we respect their </a:t>
            </a:r>
            <a:r>
              <a:rPr lang="en-GB" sz="1200" b="0" i="0" u="none" strike="noStrike" kern="1200" dirty="0" err="1">
                <a:solidFill>
                  <a:schemeClr val="tx1"/>
                </a:solidFill>
                <a:effectLst/>
                <a:latin typeface="+mn-lt"/>
                <a:ea typeface="+mn-ea"/>
                <a:cs typeface="+mn-cs"/>
              </a:rPr>
              <a:t>defenses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honor</a:t>
            </a:r>
            <a:r>
              <a:rPr lang="en-GB" sz="1200" b="0" i="0" u="none" strike="noStrike" kern="1200" dirty="0">
                <a:solidFill>
                  <a:schemeClr val="tx1"/>
                </a:solidFill>
                <a:effectLst/>
                <a:latin typeface="+mn-lt"/>
                <a:ea typeface="+mn-ea"/>
                <a:cs typeface="+mn-cs"/>
              </a:rPr>
              <a:t> their intentions in doing the work, speak to them in Guy Talk, and engage them with therapeutic transparency and self-disclosure, the differences in treating men and treating women diminish dramatically. </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35</a:t>
            </a:fld>
            <a:endParaRPr lang="en-GB"/>
          </a:p>
        </p:txBody>
      </p:sp>
    </p:spTree>
    <p:extLst>
      <p:ext uri="{BB962C8B-B14F-4D97-AF65-F5344CB8AC3E}">
        <p14:creationId xmlns:p14="http://schemas.microsoft.com/office/powerpoint/2010/main" val="18692673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36</a:t>
            </a:fld>
            <a:endParaRPr lang="en-GB"/>
          </a:p>
        </p:txBody>
      </p:sp>
    </p:spTree>
    <p:extLst>
      <p:ext uri="{BB962C8B-B14F-4D97-AF65-F5344CB8AC3E}">
        <p14:creationId xmlns:p14="http://schemas.microsoft.com/office/powerpoint/2010/main" val="11823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425333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80621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47194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2FDAF3-D79C-49F4-80D8-0BFD0555A41C}"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816623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2FDAF3-D79C-49F4-80D8-0BFD0555A41C}"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237884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2FDAF3-D79C-49F4-80D8-0BFD0555A41C}"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233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2FDAF3-D79C-49F4-80D8-0BFD0555A41C}"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7838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0509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E32FDAF3-D79C-49F4-80D8-0BFD0555A41C}" type="datetimeFigureOut">
              <a:rPr lang="en-GB" smtClean="0"/>
              <a:t>04/10/2021</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50822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6836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14476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E32FDAF3-D79C-49F4-80D8-0BFD0555A41C}"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792914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42842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953705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3248464"/>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800" b="1">
                <a:ln>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5105400"/>
            <a:ext cx="10472928" cy="1752600"/>
          </a:xfrm>
        </p:spPr>
        <p:txBody>
          <a:bodyPr lIns="0" rIns="18288"/>
          <a:lstStyle>
            <a:lvl1pPr marL="0" marR="45720" indent="0" algn="r">
              <a:buNone/>
              <a:defRPr>
                <a:solidFill>
                  <a:schemeClr val="accent3"/>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p>
            <a:fld id="{265B2A9E-FA78-4A40-988A-1CE830CDEED2}" type="datetime1">
              <a:rPr lang="en-US" smtClean="0"/>
              <a:t>10/4/2021</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181847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dirty="0"/>
          </a:p>
        </p:txBody>
      </p:sp>
      <p:sp>
        <p:nvSpPr>
          <p:cNvPr id="3" name="Content Placeholder 2"/>
          <p:cNvSpPr>
            <a:spLocks noGrp="1"/>
          </p:cNvSpPr>
          <p:nvPr>
            <p:ph idx="1" hasCustomPrompt="1"/>
          </p:nvPr>
        </p:nvSpPr>
        <p:spPr/>
        <p:txBody>
          <a:bodyPr/>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marL="2011680" indent="0">
              <a:buNone/>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3C1596B4-361F-43A8-B168-DA893180BFB8}" type="datetime1">
              <a:rPr lang="en-US" smtClean="0"/>
              <a:t>10/4/2021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2594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4900" y="1316736"/>
            <a:ext cx="90678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800" b="1" cap="none" baseline="0" dirty="0">
                <a:ln w="635">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dirty="0"/>
          </a:p>
        </p:txBody>
      </p:sp>
      <p:sp>
        <p:nvSpPr>
          <p:cNvPr id="3" name="Text Placeholder 2"/>
          <p:cNvSpPr>
            <a:spLocks noGrp="1"/>
          </p:cNvSpPr>
          <p:nvPr>
            <p:ph type="body" idx="1"/>
          </p:nvPr>
        </p:nvSpPr>
        <p:spPr>
          <a:xfrm>
            <a:off x="1104900" y="2704664"/>
            <a:ext cx="9067800" cy="1509712"/>
          </a:xfrm>
        </p:spPr>
        <p:txBody>
          <a:bodyPr lIns="45720" rIns="45720" anchor="t"/>
          <a:lstStyle>
            <a:lvl1pPr marL="0" indent="0">
              <a:buNone/>
              <a:defRPr sz="22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Edit Master text styles</a:t>
            </a:r>
          </a:p>
        </p:txBody>
      </p:sp>
      <p:sp>
        <p:nvSpPr>
          <p:cNvPr id="4" name="Date Placeholder 3"/>
          <p:cNvSpPr>
            <a:spLocks noGrp="1"/>
          </p:cNvSpPr>
          <p:nvPr>
            <p:ph type="dt" sz="half" idx="10"/>
          </p:nvPr>
        </p:nvSpPr>
        <p:spPr/>
        <p:txBody>
          <a:bodyPr/>
          <a:lstStyle/>
          <a:p>
            <a:fld id="{41B625F6-6FC2-4B0A-BA54-6199C805DC6A}" type="datetime1">
              <a:rPr lang="en-US" smtClean="0"/>
              <a:t>10/4/2021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56140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a:lstStyle/>
          <a:p>
            <a:r>
              <a:rPr kumimoji="0" lang="en-US"/>
              <a:t>Click to edit Master title style</a:t>
            </a:r>
            <a:endParaRPr kumimoji="0" lang="en-US" dirty="0"/>
          </a:p>
        </p:txBody>
      </p:sp>
      <p:sp>
        <p:nvSpPr>
          <p:cNvPr id="3" name="Content Placeholder 2"/>
          <p:cNvSpPr>
            <a:spLocks noGrp="1"/>
          </p:cNvSpPr>
          <p:nvPr>
            <p:ph sz="half" idx="1" hasCustomPrompt="1"/>
          </p:nvPr>
        </p:nvSpPr>
        <p:spPr>
          <a:xfrm>
            <a:off x="1122546"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buClr>
                <a:schemeClr val="tx2"/>
              </a:buClr>
              <a:defRPr/>
            </a:lvl8pPr>
            <a:lvl9pPr>
              <a:buClr>
                <a:schemeClr val="tx2"/>
              </a:buCl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Content Placeholder 3"/>
          <p:cNvSpPr>
            <a:spLocks noGrp="1"/>
          </p:cNvSpPr>
          <p:nvPr>
            <p:ph sz="half" idx="2" hasCustomPrompt="1"/>
          </p:nvPr>
        </p:nvSpPr>
        <p:spPr>
          <a:xfrm>
            <a:off x="5783580"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5" name="Date Placeholder 4"/>
          <p:cNvSpPr>
            <a:spLocks noGrp="1"/>
          </p:cNvSpPr>
          <p:nvPr>
            <p:ph type="dt" sz="half" idx="10"/>
          </p:nvPr>
        </p:nvSpPr>
        <p:spPr/>
        <p:txBody>
          <a:bodyPr/>
          <a:lstStyle/>
          <a:p>
            <a:fld id="{290691E0-6248-44D5-A750-839F2D339198}" type="datetime1">
              <a:rPr lang="en-US" smtClean="0"/>
              <a:t>10/4/2021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054955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4848" y="704088"/>
            <a:ext cx="9027852" cy="1143000"/>
          </a:xfrm>
        </p:spPr>
        <p:txBody>
          <a:bodyPr tIns="45720" anchor="b"/>
          <a:lstStyle>
            <a:lvl1pPr>
              <a:defRPr/>
            </a:lvl1pPr>
          </a:lstStyle>
          <a:p>
            <a:r>
              <a:rPr kumimoji="0" lang="en-US"/>
              <a:t>Click to edit Master title style</a:t>
            </a:r>
            <a:endParaRPr kumimoji="0" lang="en-US" dirty="0"/>
          </a:p>
        </p:txBody>
      </p:sp>
      <p:sp>
        <p:nvSpPr>
          <p:cNvPr id="3" name="Text Placeholder 2"/>
          <p:cNvSpPr>
            <a:spLocks noGrp="1"/>
          </p:cNvSpPr>
          <p:nvPr>
            <p:ph type="body" idx="1"/>
          </p:nvPr>
        </p:nvSpPr>
        <p:spPr>
          <a:xfrm>
            <a:off x="1144848" y="1855248"/>
            <a:ext cx="4389120"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5" name="Content Placeholder 4"/>
          <p:cNvSpPr>
            <a:spLocks noGrp="1"/>
          </p:cNvSpPr>
          <p:nvPr>
            <p:ph sz="quarter" idx="2" hasCustomPrompt="1"/>
          </p:nvPr>
        </p:nvSpPr>
        <p:spPr>
          <a:xfrm>
            <a:off x="1144848"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Text Placeholder 3"/>
          <p:cNvSpPr>
            <a:spLocks noGrp="1"/>
          </p:cNvSpPr>
          <p:nvPr>
            <p:ph type="body" sz="half" idx="3"/>
          </p:nvPr>
        </p:nvSpPr>
        <p:spPr>
          <a:xfrm>
            <a:off x="5769260" y="1859758"/>
            <a:ext cx="4389120"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6" name="Content Placeholder 5"/>
          <p:cNvSpPr>
            <a:spLocks noGrp="1"/>
          </p:cNvSpPr>
          <p:nvPr>
            <p:ph sz="quarter" idx="4" hasCustomPrompt="1"/>
          </p:nvPr>
        </p:nvSpPr>
        <p:spPr>
          <a:xfrm>
            <a:off x="5769260"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7" name="Date Placeholder 6"/>
          <p:cNvSpPr>
            <a:spLocks noGrp="1"/>
          </p:cNvSpPr>
          <p:nvPr>
            <p:ph type="dt" sz="half" idx="10"/>
          </p:nvPr>
        </p:nvSpPr>
        <p:spPr/>
        <p:txBody>
          <a:bodyPr/>
          <a:lstStyle/>
          <a:p>
            <a:fld id="{E1F8FECA-DDCC-464F-B9A8-47361C66BB75}" type="datetime1">
              <a:rPr lang="en-US" smtClean="0"/>
              <a:t>10/4/2021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804332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4800" b="0">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3" name="Date Placeholder 2"/>
          <p:cNvSpPr>
            <a:spLocks noGrp="1"/>
          </p:cNvSpPr>
          <p:nvPr>
            <p:ph type="dt" sz="half" idx="10"/>
          </p:nvPr>
        </p:nvSpPr>
        <p:spPr/>
        <p:txBody>
          <a:bodyPr/>
          <a:lstStyle/>
          <a:p>
            <a:fld id="{DDD018D0-BDA9-4E9F-8870-250C3889579F}" type="datetime1">
              <a:rPr lang="en-US" smtClean="0"/>
              <a:t>10/4/2021</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722920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503B1-0D5A-42BC-A128-61B2437864A1}" type="datetime1">
              <a:rPr lang="en-US" smtClean="0"/>
              <a:t>10/4/2021</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3143614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7420" y="514352"/>
            <a:ext cx="3657600" cy="1162050"/>
          </a:xfrm>
        </p:spPr>
        <p:txBody>
          <a:bodyPr lIns="0" anchor="b">
            <a:noAutofit/>
          </a:bodyPr>
          <a:lstStyle>
            <a:lvl1pPr algn="l" rtl="0">
              <a:spcBef>
                <a:spcPct val="0"/>
              </a:spcBef>
              <a:buNone/>
              <a:defRPr sz="2400" b="0">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4" name="Content Placeholder 3"/>
          <p:cNvSpPr>
            <a:spLocks noGrp="1"/>
          </p:cNvSpPr>
          <p:nvPr>
            <p:ph sz="half" idx="1" hasCustomPrompt="1"/>
          </p:nvPr>
        </p:nvSpPr>
        <p:spPr>
          <a:xfrm>
            <a:off x="5084956" y="1676400"/>
            <a:ext cx="5087744" cy="4572000"/>
          </a:xfrm>
        </p:spPr>
        <p:txBody>
          <a:bodyPr tIns="0">
            <a:normAutofit/>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3" name="Text Placeholder 2"/>
          <p:cNvSpPr>
            <a:spLocks noGrp="1"/>
          </p:cNvSpPr>
          <p:nvPr>
            <p:ph type="body" idx="2"/>
          </p:nvPr>
        </p:nvSpPr>
        <p:spPr>
          <a:xfrm>
            <a:off x="1137420" y="1676400"/>
            <a:ext cx="3657600" cy="4572000"/>
          </a:xfrm>
        </p:spPr>
        <p:txBody>
          <a:bodyPr lIns="18288" rIns="18288">
            <a:normAutofit/>
          </a:bodyPr>
          <a:lstStyle>
            <a:lvl1pPr marL="0" indent="0" algn="l">
              <a:buNone/>
              <a:defRPr sz="18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D9FAE372-5FD4-4FFB-A5DD-C7C4DBD88187}" type="datetime1">
              <a:rPr lang="en-US" smtClean="0"/>
              <a:t>10/4/2021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250883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5028" y="1176997"/>
            <a:ext cx="2950464" cy="1582621"/>
          </a:xfrm>
        </p:spPr>
        <p:txBody>
          <a:bodyPr vert="horz" lIns="45720" tIns="45720" rIns="45720" bIns="45720" anchor="b">
            <a:normAutofit/>
          </a:bodyPr>
          <a:lstStyle>
            <a:lvl1pPr algn="l">
              <a:buNone/>
              <a:defRPr sz="2400" b="1">
                <a:solidFill>
                  <a:schemeClr val="tx2"/>
                </a:solidFill>
              </a:defRPr>
            </a:lvl1pPr>
          </a:lstStyle>
          <a:p>
            <a:r>
              <a:rPr kumimoji="0" lang="en-US"/>
              <a:t>Click to edit Master title style</a:t>
            </a:r>
            <a:endParaRPr kumimoji="0" lang="en-US" dirty="0"/>
          </a:p>
        </p:txBody>
      </p:sp>
      <p:sp>
        <p:nvSpPr>
          <p:cNvPr id="9" name="Snip and Round Single Corner Rectangle 8"/>
          <p:cNvSpPr/>
          <p:nvPr/>
        </p:nvSpPr>
        <p:spPr>
          <a:xfrm rot="420000" flipV="1">
            <a:off x="4636119" y="1133467"/>
            <a:ext cx="6608172" cy="3878710"/>
          </a:xfrm>
          <a:prstGeom prst="snipRoundRect">
            <a:avLst>
              <a:gd name="adj1" fmla="val 0"/>
              <a:gd name="adj2" fmla="val 3646"/>
            </a:avLst>
          </a:prstGeom>
          <a:solidFill>
            <a:schemeClr val="tx2">
              <a:lumMod val="20000"/>
              <a:lumOff val="80000"/>
            </a:schemeClr>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3" name="Picture Placeholder 2" descr="An empty placeholder to add an image. Click on the placeholder and select the image that you wish to add"/>
          <p:cNvSpPr>
            <a:spLocks noGrp="1"/>
          </p:cNvSpPr>
          <p:nvPr>
            <p:ph type="pic" idx="1"/>
          </p:nvPr>
        </p:nvSpPr>
        <p:spPr>
          <a:xfrm rot="420000">
            <a:off x="5013414" y="1221883"/>
            <a:ext cx="5803699" cy="3706323"/>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2" name="Right Triangle 11"/>
          <p:cNvSpPr/>
          <p:nvPr/>
        </p:nvSpPr>
        <p:spPr>
          <a:xfrm rot="420000" flipV="1">
            <a:off x="10672179" y="5359769"/>
            <a:ext cx="207264" cy="155448"/>
          </a:xfrm>
          <a:prstGeom prst="rtTriangle">
            <a:avLst/>
          </a:prstGeom>
          <a:solidFill>
            <a:schemeClr val="tx2">
              <a:lumMod val="20000"/>
              <a:lumOff val="80000"/>
            </a:schemeClr>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4" name="Text Placeholder 3"/>
          <p:cNvSpPr>
            <a:spLocks noGrp="1"/>
          </p:cNvSpPr>
          <p:nvPr>
            <p:ph type="body" sz="half" idx="2"/>
          </p:nvPr>
        </p:nvSpPr>
        <p:spPr>
          <a:xfrm>
            <a:off x="1125028" y="2828785"/>
            <a:ext cx="2946400" cy="2179320"/>
          </a:xfrm>
        </p:spPr>
        <p:txBody>
          <a:bodyPr lIns="64008" rIns="45720" bIns="45720" anchor="t">
            <a:normAutofit/>
          </a:bodyPr>
          <a:lstStyle>
            <a:lvl1pPr marL="0" indent="0" algn="l">
              <a:spcBef>
                <a:spcPts val="250"/>
              </a:spcBef>
              <a:buFontTx/>
              <a:buNone/>
              <a:defRPr sz="1800"/>
            </a:lvl1pPr>
            <a:lvl2pPr>
              <a:defRPr sz="1200"/>
            </a:lvl2pPr>
            <a:lvl3pPr>
              <a:defRPr sz="1000"/>
            </a:lvl3pPr>
            <a:lvl4pPr>
              <a:defRPr sz="900"/>
            </a:lvl4pPr>
            <a:lvl5pPr>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CC4F1B37-C5DC-405E-883E-319F886D767C}" type="datetime1">
              <a:rPr lang="en-US" smtClean="0"/>
              <a:t>10/4/2021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3627075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dirty="0"/>
          </a:p>
        </p:txBody>
      </p:sp>
      <p:sp>
        <p:nvSpPr>
          <p:cNvPr id="3" name="Vertical Text Placeholder 2"/>
          <p:cNvSpPr>
            <a:spLocks noGrp="1"/>
          </p:cNvSpPr>
          <p:nvPr>
            <p:ph type="body" orient="vert" idx="1" hasCustomPrompt="1"/>
          </p:nvPr>
        </p:nvSpPr>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192A044C-D33A-4646-9F43-140BF7C29466}" type="datetime1">
              <a:rPr lang="en-US" smtClean="0"/>
              <a:t>10/4/2021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0912611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29500" y="914402"/>
            <a:ext cx="2743200" cy="5211763"/>
          </a:xfrm>
        </p:spPr>
        <p:txBody>
          <a:bodyPr vert="eaVert"/>
          <a:lstStyle/>
          <a:p>
            <a:r>
              <a:rPr kumimoji="0" lang="en-US"/>
              <a:t>Click to edit Master title style</a:t>
            </a:r>
            <a:endParaRPr kumimoji="0" lang="en-US" dirty="0"/>
          </a:p>
        </p:txBody>
      </p:sp>
      <p:sp>
        <p:nvSpPr>
          <p:cNvPr id="3" name="Vertical Text Placeholder 2"/>
          <p:cNvSpPr>
            <a:spLocks noGrp="1"/>
          </p:cNvSpPr>
          <p:nvPr>
            <p:ph type="body" orient="vert" idx="1" hasCustomPrompt="1"/>
          </p:nvPr>
        </p:nvSpPr>
        <p:spPr>
          <a:xfrm>
            <a:off x="1104900" y="914402"/>
            <a:ext cx="6121400" cy="5211763"/>
          </a:xfrm>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68F8761A-AF70-4876-A6F0-1286775C4F08}" type="datetime1">
              <a:rPr lang="en-US" smtClean="0"/>
              <a:t>10/4/2021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0635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3.jp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32FDAF3-D79C-49F4-80D8-0BFD0555A41C}" type="datetimeFigureOut">
              <a:rPr lang="en-GB" smtClean="0"/>
              <a:t>04/10/2021</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11E9531-A656-4D86-86DA-ED6D73F79742}" type="slidenum">
              <a:rPr lang="en-GB" smtClean="0"/>
              <a:t>‹#›</a:t>
            </a:fld>
            <a:endParaRPr lang="en-GB"/>
          </a:p>
        </p:txBody>
      </p:sp>
    </p:spTree>
    <p:extLst>
      <p:ext uri="{BB962C8B-B14F-4D97-AF65-F5344CB8AC3E}">
        <p14:creationId xmlns:p14="http://schemas.microsoft.com/office/powerpoint/2010/main" val="3628856424"/>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Title Placeholder 8"/>
          <p:cNvSpPr>
            <a:spLocks noGrp="1"/>
          </p:cNvSpPr>
          <p:nvPr>
            <p:ph type="title"/>
          </p:nvPr>
        </p:nvSpPr>
        <p:spPr>
          <a:xfrm>
            <a:off x="1104900" y="704088"/>
            <a:ext cx="9067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1104900" y="1935480"/>
            <a:ext cx="9067800" cy="4389120"/>
          </a:xfrm>
          <a:prstGeom prst="rect">
            <a:avLst/>
          </a:prstGeom>
        </p:spPr>
        <p:txBody>
          <a:bodyPr vert="horz">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1104900" y="6356351"/>
            <a:ext cx="23495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fld id="{D48ACC58-83F3-4B99-B532-0249FFBF33C7}" type="datetime1">
              <a:rPr lang="en-US" smtClean="0"/>
              <a:pPr/>
              <a:t>10/4/2021</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r>
              <a:rPr lang="en-US"/>
              <a:t>Add a footer</a:t>
            </a:r>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2">
                    <a:shade val="9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4676193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rtl="0" eaLnBrk="1" latinLnBrk="0" hangingPunct="1">
        <a:spcBef>
          <a:spcPct val="0"/>
        </a:spcBef>
        <a:buNone/>
        <a:defRPr kumimoji="0" sz="44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4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0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0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1800" kern="1200">
          <a:solidFill>
            <a:schemeClr val="tx1"/>
          </a:solidFill>
          <a:latin typeface="+mn-lt"/>
          <a:ea typeface="+mn-ea"/>
          <a:cs typeface="+mn-cs"/>
        </a:defRPr>
      </a:lvl4pPr>
      <a:lvl5pPr marL="1463040" indent="-210312" algn="l" rtl="0" eaLnBrk="1" latinLnBrk="0" hangingPunct="1">
        <a:spcBef>
          <a:spcPct val="20000"/>
        </a:spcBef>
        <a:buClr>
          <a:schemeClr val="accent4">
            <a:lumMod val="50000"/>
          </a:schemeClr>
        </a:buClr>
        <a:buSzPct val="65000"/>
        <a:buFont typeface="Wingdings 2"/>
        <a:buChar char=""/>
        <a:defRPr kumimoji="0" sz="18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50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3912" userDrawn="1">
          <p15:clr>
            <a:srgbClr val="F26B43"/>
          </p15:clr>
        </p15:guide>
        <p15:guide id="1" pos="6408" userDrawn="1">
          <p15:clr>
            <a:srgbClr val="F26B43"/>
          </p15:clr>
        </p15:guide>
        <p15:guide id="2" pos="696" userDrawn="1">
          <p15:clr>
            <a:srgbClr val="F26B43"/>
          </p15:clr>
        </p15:guide>
        <p15:guide id="3" orient="horz" pos="43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videos/search?view=detail&amp;mid=E7B314408A0640487BEBE7B314408A0640487BEB&amp;q=Being+a+man+festival+Robert+Webb&amp;shtp=GetUrl&amp;shid=bcbe5f60-deee-44a8-b548-a43d491cae8c&amp;shtk=Um9iZXJ0IFdlYmIgLSBCZWluZyBhIE1hbiBGZXN0aXZhbCAyMDE3&amp;shdk=RnJvbSBib3lob29kIHRvIHRoZSB3b3JsZCBvZiBjb21lZHksIGRpc2NvdmVyIHRoZSByZWxhdGlvbnNoaXBzIHRoYXQgbWFkZSBSb2JlcnQgV2ViYiB0aGUgbWFuIGhlIGlzLCBhbmQgdGhlIGFic3VyZCBleHBlY3RhdGlvbnMgaGUgaGFzIGVuY291bnRlcmVkIGFsb25nIHRoZSB3YXkuIENvaW5jaWRpbmcgd2l0aCB0aGUgcHVibGljYXRpb24gb2YgaGlzIG5ldyBib29rLCBIb3cgTm90IFRvIEJlIEEgQm95LCBwYXJ0LW1lbW9pciBhbmQgcGFydCBjYWxsLXRvLWFybXMsIFJvYmVydCBXZWJiIHRha2VzIGFuIGlycmV2ZXJlbnQgYW5kIGluY2lzaXZlIGxvb2sgYXQgdGhlIHN0YXRlIG9mIG1vZGVybiAuLi4%3D&amp;shhk=uDUT8vfp25PvquOOV1AcFbdBKCiM3HqoNFSyfDNM0rA%3D&amp;form=VDSHOT&amp;shth=OSH.qHoUEMzinPI6TV29odqo8A"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jmgV3OFn0aE#action=shar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199" y="885433"/>
            <a:ext cx="10261602" cy="3022257"/>
          </a:xfrm>
          <a:effectLst/>
        </p:spPr>
        <p:txBody>
          <a:bodyPr anchor="b">
            <a:normAutofit/>
          </a:bodyPr>
          <a:lstStyle/>
          <a:p>
            <a:pPr algn="ctr">
              <a:lnSpc>
                <a:spcPct val="90000"/>
              </a:lnSpc>
            </a:pPr>
            <a:r>
              <a:rPr lang="en-GB" sz="6100">
                <a:solidFill>
                  <a:schemeClr val="tx1"/>
                </a:solidFill>
              </a:rPr>
              <a:t>Shame in the therapy room &amp;</a:t>
            </a:r>
            <a:br>
              <a:rPr lang="en-GB" sz="6100">
                <a:solidFill>
                  <a:schemeClr val="tx1"/>
                </a:solidFill>
              </a:rPr>
            </a:br>
            <a:r>
              <a:rPr lang="en-GB" sz="6100">
                <a:solidFill>
                  <a:schemeClr val="tx1"/>
                </a:solidFill>
              </a:rPr>
              <a:t>Men: shame and therapy</a:t>
            </a:r>
          </a:p>
        </p:txBody>
      </p:sp>
      <p:sp>
        <p:nvSpPr>
          <p:cNvPr id="3" name="Subtitle 2"/>
          <p:cNvSpPr>
            <a:spLocks noGrp="1"/>
          </p:cNvSpPr>
          <p:nvPr>
            <p:ph type="subTitle" idx="1"/>
          </p:nvPr>
        </p:nvSpPr>
        <p:spPr>
          <a:xfrm>
            <a:off x="1906955" y="4033164"/>
            <a:ext cx="8378090" cy="1181206"/>
          </a:xfrm>
          <a:effectLst/>
        </p:spPr>
        <p:txBody>
          <a:bodyPr anchor="t">
            <a:normAutofit/>
          </a:bodyPr>
          <a:lstStyle/>
          <a:p>
            <a:pPr algn="ctr"/>
            <a:endParaRPr lang="en-GB" sz="2000"/>
          </a:p>
        </p:txBody>
      </p:sp>
      <p:sp>
        <p:nvSpPr>
          <p:cNvPr id="19" name="Freeform: Shape 18">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0819649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0D142F-F516-4395-B891-F0F6882F490B}"/>
              </a:ext>
            </a:extLst>
          </p:cNvPr>
          <p:cNvSpPr>
            <a:spLocks noGrp="1"/>
          </p:cNvSpPr>
          <p:nvPr>
            <p:ph type="title"/>
          </p:nvPr>
        </p:nvSpPr>
        <p:spPr>
          <a:xfrm>
            <a:off x="451515" y="1734857"/>
            <a:ext cx="3765483" cy="3388287"/>
          </a:xfrm>
        </p:spPr>
        <p:txBody>
          <a:bodyPr anchor="ctr">
            <a:normAutofit/>
          </a:bodyPr>
          <a:lstStyle/>
          <a:p>
            <a:r>
              <a:rPr lang="en-GB" b="0" dirty="0">
                <a:ea typeface="+mj-lt"/>
                <a:cs typeface="+mj-lt"/>
              </a:rPr>
              <a:t>What is shame?</a:t>
            </a:r>
            <a:endParaRPr lang="en-US" dirty="0"/>
          </a:p>
        </p:txBody>
      </p:sp>
      <p:sp>
        <p:nvSpPr>
          <p:cNvPr id="3" name="Content Placeholder 2">
            <a:extLst>
              <a:ext uri="{FF2B5EF4-FFF2-40B4-BE49-F238E27FC236}">
                <a16:creationId xmlns:a16="http://schemas.microsoft.com/office/drawing/2014/main" id="{23EFA1BA-9AA1-484E-BAA3-BC4FE8AA4BCA}"/>
              </a:ext>
            </a:extLst>
          </p:cNvPr>
          <p:cNvSpPr>
            <a:spLocks noGrp="1"/>
          </p:cNvSpPr>
          <p:nvPr>
            <p:ph idx="1"/>
          </p:nvPr>
        </p:nvSpPr>
        <p:spPr>
          <a:xfrm>
            <a:off x="6008068" y="978993"/>
            <a:ext cx="5365218" cy="4900014"/>
          </a:xfrm>
          <a:effectLst/>
        </p:spPr>
        <p:txBody>
          <a:bodyPr>
            <a:normAutofit/>
          </a:bodyPr>
          <a:lstStyle/>
          <a:p>
            <a:pPr>
              <a:spcAft>
                <a:spcPts val="0"/>
              </a:spcAft>
            </a:pPr>
            <a:r>
              <a:rPr lang="en-GB" sz="2000" dirty="0">
                <a:ea typeface="+mn-lt"/>
                <a:cs typeface="+mn-lt"/>
              </a:rPr>
              <a:t>When we think about shame, what words come to mind?</a:t>
            </a:r>
            <a:endParaRPr lang="en-GB" sz="2000" dirty="0"/>
          </a:p>
        </p:txBody>
      </p:sp>
    </p:spTree>
    <p:extLst>
      <p:ext uri="{BB962C8B-B14F-4D97-AF65-F5344CB8AC3E}">
        <p14:creationId xmlns:p14="http://schemas.microsoft.com/office/powerpoint/2010/main" val="391372420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0D142F-F516-4395-B891-F0F6882F490B}"/>
              </a:ext>
            </a:extLst>
          </p:cNvPr>
          <p:cNvSpPr>
            <a:spLocks noGrp="1"/>
          </p:cNvSpPr>
          <p:nvPr>
            <p:ph type="title"/>
          </p:nvPr>
        </p:nvSpPr>
        <p:spPr>
          <a:xfrm>
            <a:off x="451515" y="1734857"/>
            <a:ext cx="3765483" cy="3388287"/>
          </a:xfrm>
        </p:spPr>
        <p:txBody>
          <a:bodyPr anchor="ctr">
            <a:normAutofit/>
          </a:bodyPr>
          <a:lstStyle/>
          <a:p>
            <a:r>
              <a:rPr lang="en-GB" b="0" dirty="0">
                <a:ea typeface="+mj-lt"/>
                <a:cs typeface="+mj-lt"/>
              </a:rPr>
              <a:t>Pervasiveness of shame in the therapy room</a:t>
            </a:r>
            <a:endParaRPr lang="en-US" dirty="0"/>
          </a:p>
        </p:txBody>
      </p:sp>
      <p:sp>
        <p:nvSpPr>
          <p:cNvPr id="3" name="Content Placeholder 2">
            <a:extLst>
              <a:ext uri="{FF2B5EF4-FFF2-40B4-BE49-F238E27FC236}">
                <a16:creationId xmlns:a16="http://schemas.microsoft.com/office/drawing/2014/main" id="{23EFA1BA-9AA1-484E-BAA3-BC4FE8AA4BCA}"/>
              </a:ext>
            </a:extLst>
          </p:cNvPr>
          <p:cNvSpPr>
            <a:spLocks noGrp="1"/>
          </p:cNvSpPr>
          <p:nvPr>
            <p:ph idx="1"/>
          </p:nvPr>
        </p:nvSpPr>
        <p:spPr>
          <a:xfrm>
            <a:off x="6008068" y="978993"/>
            <a:ext cx="5365218" cy="4900014"/>
          </a:xfrm>
          <a:effectLst/>
        </p:spPr>
        <p:txBody>
          <a:bodyPr>
            <a:normAutofit/>
          </a:bodyPr>
          <a:lstStyle/>
          <a:p>
            <a:pPr>
              <a:spcAft>
                <a:spcPts val="0"/>
              </a:spcAft>
            </a:pPr>
            <a:r>
              <a:rPr lang="en-GB" sz="2000" dirty="0">
                <a:ea typeface="+mn-lt"/>
                <a:cs typeface="+mn-lt"/>
              </a:rPr>
              <a:t>Shame is pervasive within the therapy room. According to Tangney and Dearing (</a:t>
            </a:r>
            <a:r>
              <a:rPr lang="en-GB" sz="2000" dirty="0" err="1">
                <a:ea typeface="+mn-lt"/>
                <a:cs typeface="+mn-lt"/>
              </a:rPr>
              <a:t>nd</a:t>
            </a:r>
            <a:r>
              <a:rPr lang="en-GB" sz="2000" dirty="0">
                <a:ea typeface="+mn-lt"/>
                <a:cs typeface="+mn-lt"/>
              </a:rPr>
              <a:t>) it can arise from three different aspects:</a:t>
            </a:r>
            <a:endParaRPr lang="en-US" sz="2000" dirty="0">
              <a:ea typeface="+mn-lt"/>
              <a:cs typeface="+mn-lt"/>
            </a:endParaRPr>
          </a:p>
          <a:p>
            <a:pPr lvl="1" indent="-246380">
              <a:spcAft>
                <a:spcPts val="0"/>
              </a:spcAft>
            </a:pPr>
            <a:r>
              <a:rPr lang="en-GB" sz="2000" dirty="0">
                <a:ea typeface="+mn-lt"/>
                <a:cs typeface="+mn-lt"/>
              </a:rPr>
              <a:t>Client</a:t>
            </a:r>
          </a:p>
          <a:p>
            <a:pPr lvl="1" indent="-246380">
              <a:spcAft>
                <a:spcPts val="0"/>
              </a:spcAft>
            </a:pPr>
            <a:r>
              <a:rPr lang="en-GB" sz="2000" dirty="0">
                <a:ea typeface="+mn-lt"/>
                <a:cs typeface="+mn-lt"/>
              </a:rPr>
              <a:t>The therapeutic relationship and engagement with therapy</a:t>
            </a:r>
          </a:p>
          <a:p>
            <a:pPr lvl="1" indent="-246380">
              <a:spcAft>
                <a:spcPts val="0"/>
              </a:spcAft>
            </a:pPr>
            <a:r>
              <a:rPr lang="en-GB" sz="2000" dirty="0">
                <a:ea typeface="+mn-lt"/>
                <a:cs typeface="+mn-lt"/>
              </a:rPr>
              <a:t>The therapist themselves.</a:t>
            </a:r>
            <a:endParaRPr lang="en-GB" sz="2000" dirty="0"/>
          </a:p>
        </p:txBody>
      </p:sp>
    </p:spTree>
    <p:extLst>
      <p:ext uri="{BB962C8B-B14F-4D97-AF65-F5344CB8AC3E}">
        <p14:creationId xmlns:p14="http://schemas.microsoft.com/office/powerpoint/2010/main" val="175749782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EA448A-8EA8-468A-95CD-585AA288264E}"/>
              </a:ext>
            </a:extLst>
          </p:cNvPr>
          <p:cNvSpPr>
            <a:spLocks noGrp="1"/>
          </p:cNvSpPr>
          <p:nvPr>
            <p:ph type="title"/>
          </p:nvPr>
        </p:nvSpPr>
        <p:spPr>
          <a:xfrm>
            <a:off x="451515" y="1734857"/>
            <a:ext cx="3765483" cy="3388287"/>
          </a:xfrm>
        </p:spPr>
        <p:txBody>
          <a:bodyPr anchor="ctr">
            <a:normAutofit/>
          </a:bodyPr>
          <a:lstStyle/>
          <a:p>
            <a:r>
              <a:rPr lang="en-GB" b="0">
                <a:ea typeface="+mj-lt"/>
                <a:cs typeface="+mj-lt"/>
              </a:rPr>
              <a:t>The client and shame</a:t>
            </a:r>
            <a:endParaRPr lang="en-US"/>
          </a:p>
        </p:txBody>
      </p:sp>
      <p:sp>
        <p:nvSpPr>
          <p:cNvPr id="3" name="Content Placeholder 2">
            <a:extLst>
              <a:ext uri="{FF2B5EF4-FFF2-40B4-BE49-F238E27FC236}">
                <a16:creationId xmlns:a16="http://schemas.microsoft.com/office/drawing/2014/main" id="{29C0B831-06B1-4CE7-8135-A52C66F9A07C}"/>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concerns that clients bring into the therapy room can be a result of years of psychological or behavioural problems. </a:t>
            </a:r>
            <a:endParaRPr lang="en-US" sz="2000">
              <a:ea typeface="+mn-lt"/>
              <a:cs typeface="+mn-lt"/>
            </a:endParaRPr>
          </a:p>
          <a:p>
            <a:pPr>
              <a:spcAft>
                <a:spcPts val="0"/>
              </a:spcAft>
            </a:pPr>
            <a:r>
              <a:rPr lang="en-GB" sz="2000">
                <a:ea typeface="+mn-lt"/>
                <a:cs typeface="+mn-lt"/>
              </a:rPr>
              <a:t>Clients have often spent a long time trying to resolve the problem, but have been unsuccessful, so when they reach the therapy room there can be deep seated feelings of stigma and shame. </a:t>
            </a:r>
            <a:endParaRPr lang="en-US" sz="2000">
              <a:ea typeface="+mn-lt"/>
              <a:cs typeface="+mn-lt"/>
            </a:endParaRPr>
          </a:p>
          <a:p>
            <a:pPr>
              <a:spcAft>
                <a:spcPts val="0"/>
              </a:spcAft>
            </a:pPr>
            <a:r>
              <a:rPr lang="en-GB" sz="2000">
                <a:ea typeface="+mn-lt"/>
                <a:cs typeface="+mn-lt"/>
              </a:rPr>
              <a:t>There is a vast amount of literature that indicates that shame underpins so many mental health issues. </a:t>
            </a:r>
            <a:endParaRPr lang="en-GB" sz="2000"/>
          </a:p>
        </p:txBody>
      </p:sp>
    </p:spTree>
    <p:extLst>
      <p:ext uri="{BB962C8B-B14F-4D97-AF65-F5344CB8AC3E}">
        <p14:creationId xmlns:p14="http://schemas.microsoft.com/office/powerpoint/2010/main" val="2309970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CD8D9F-B16C-4A5A-862F-DC83E1B55C95}"/>
              </a:ext>
            </a:extLst>
          </p:cNvPr>
          <p:cNvSpPr>
            <a:spLocks noGrp="1"/>
          </p:cNvSpPr>
          <p:nvPr>
            <p:ph type="title"/>
          </p:nvPr>
        </p:nvSpPr>
        <p:spPr>
          <a:xfrm>
            <a:off x="451515" y="1734857"/>
            <a:ext cx="3765483" cy="3388287"/>
          </a:xfrm>
        </p:spPr>
        <p:txBody>
          <a:bodyPr anchor="ctr">
            <a:normAutofit/>
          </a:bodyPr>
          <a:lstStyle/>
          <a:p>
            <a:r>
              <a:rPr lang="en-GB" b="0" dirty="0">
                <a:ea typeface="+mj-lt"/>
                <a:cs typeface="+mj-lt"/>
              </a:rPr>
              <a:t>The therapeutic space and shame</a:t>
            </a:r>
            <a:endParaRPr lang="en-US" dirty="0"/>
          </a:p>
        </p:txBody>
      </p:sp>
      <p:sp>
        <p:nvSpPr>
          <p:cNvPr id="3" name="Content Placeholder 2">
            <a:extLst>
              <a:ext uri="{FF2B5EF4-FFF2-40B4-BE49-F238E27FC236}">
                <a16:creationId xmlns:a16="http://schemas.microsoft.com/office/drawing/2014/main" id="{F89EBF5C-D5E4-4195-B64A-7EC95BED15A8}"/>
              </a:ext>
            </a:extLst>
          </p:cNvPr>
          <p:cNvSpPr>
            <a:spLocks noGrp="1"/>
          </p:cNvSpPr>
          <p:nvPr>
            <p:ph idx="1"/>
          </p:nvPr>
        </p:nvSpPr>
        <p:spPr>
          <a:xfrm>
            <a:off x="6008068" y="978993"/>
            <a:ext cx="5365218" cy="4900014"/>
          </a:xfrm>
          <a:effectLst/>
        </p:spPr>
        <p:txBody>
          <a:bodyPr>
            <a:normAutofit/>
          </a:bodyPr>
          <a:lstStyle/>
          <a:p>
            <a:pPr>
              <a:spcAft>
                <a:spcPts val="0"/>
              </a:spcAft>
            </a:pPr>
            <a:r>
              <a:rPr lang="en-GB" sz="2000" dirty="0">
                <a:ea typeface="+mn-lt"/>
                <a:cs typeface="+mn-lt"/>
              </a:rPr>
              <a:t>As we are all very aware there is still a social stigma related to attending Counselling sessions. </a:t>
            </a:r>
            <a:endParaRPr lang="en-US" sz="2000" dirty="0">
              <a:ea typeface="+mn-lt"/>
              <a:cs typeface="+mn-lt"/>
            </a:endParaRPr>
          </a:p>
          <a:p>
            <a:pPr>
              <a:spcAft>
                <a:spcPts val="0"/>
              </a:spcAft>
            </a:pPr>
            <a:r>
              <a:rPr lang="en-GB" sz="2000" dirty="0">
                <a:ea typeface="+mn-lt"/>
                <a:cs typeface="+mn-lt"/>
              </a:rPr>
              <a:t>When they enter the room, they are expected to share some very deep intimate secrets about themselves. They are often expected to explore themes that define their failings and limitations. </a:t>
            </a:r>
            <a:endParaRPr lang="en-US" sz="2000" dirty="0">
              <a:ea typeface="+mn-lt"/>
              <a:cs typeface="+mn-lt"/>
            </a:endParaRPr>
          </a:p>
          <a:p>
            <a:pPr marL="0" indent="0">
              <a:spcAft>
                <a:spcPts val="0"/>
              </a:spcAft>
              <a:buNone/>
            </a:pPr>
            <a:endParaRPr lang="en-GB" sz="2000" dirty="0">
              <a:ea typeface="+mn-lt"/>
              <a:cs typeface="+mn-lt"/>
            </a:endParaRPr>
          </a:p>
        </p:txBody>
      </p:sp>
    </p:spTree>
    <p:extLst>
      <p:ext uri="{BB962C8B-B14F-4D97-AF65-F5344CB8AC3E}">
        <p14:creationId xmlns:p14="http://schemas.microsoft.com/office/powerpoint/2010/main" val="275961617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E15FBDD-BECA-4D67-8E0E-F260F4500183}"/>
              </a:ext>
            </a:extLst>
          </p:cNvPr>
          <p:cNvSpPr>
            <a:spLocks noGrp="1"/>
          </p:cNvSpPr>
          <p:nvPr>
            <p:ph type="title"/>
          </p:nvPr>
        </p:nvSpPr>
        <p:spPr>
          <a:xfrm>
            <a:off x="451515" y="1734857"/>
            <a:ext cx="3765483" cy="3388287"/>
          </a:xfrm>
        </p:spPr>
        <p:txBody>
          <a:bodyPr anchor="ctr">
            <a:normAutofit/>
          </a:bodyPr>
          <a:lstStyle/>
          <a:p>
            <a:r>
              <a:rPr lang="en-GB" dirty="0"/>
              <a:t>The Therapist and Shame</a:t>
            </a:r>
          </a:p>
        </p:txBody>
      </p:sp>
      <p:sp>
        <p:nvSpPr>
          <p:cNvPr id="3" name="Content Placeholder 2">
            <a:extLst>
              <a:ext uri="{FF2B5EF4-FFF2-40B4-BE49-F238E27FC236}">
                <a16:creationId xmlns:a16="http://schemas.microsoft.com/office/drawing/2014/main" id="{E5863DB6-80B1-432B-BF60-2A3982EBBF32}"/>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therapist can often feel vulnerable, an imposter, discomfort with uncertainty.</a:t>
            </a:r>
            <a:endParaRPr lang="en-US" sz="2000">
              <a:ea typeface="+mn-lt"/>
              <a:cs typeface="+mn-lt"/>
            </a:endParaRPr>
          </a:p>
          <a:p>
            <a:pPr>
              <a:spcAft>
                <a:spcPts val="0"/>
              </a:spcAft>
            </a:pPr>
            <a:r>
              <a:rPr lang="en-GB" sz="2000">
                <a:ea typeface="+mn-lt"/>
                <a:cs typeface="+mn-lt"/>
              </a:rPr>
              <a:t>These are all very human feelings and raise shameful emotions relating to our own limitations and vulnerabilities</a:t>
            </a:r>
          </a:p>
        </p:txBody>
      </p:sp>
    </p:spTree>
    <p:extLst>
      <p:ext uri="{BB962C8B-B14F-4D97-AF65-F5344CB8AC3E}">
        <p14:creationId xmlns:p14="http://schemas.microsoft.com/office/powerpoint/2010/main" val="180128269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5479-3685-4275-AF55-79EF88364640}"/>
              </a:ext>
            </a:extLst>
          </p:cNvPr>
          <p:cNvSpPr>
            <a:spLocks noGrp="1"/>
          </p:cNvSpPr>
          <p:nvPr>
            <p:ph type="title"/>
          </p:nvPr>
        </p:nvSpPr>
        <p:spPr>
          <a:xfrm>
            <a:off x="810000" y="447188"/>
            <a:ext cx="10571998" cy="970450"/>
          </a:xfrm>
        </p:spPr>
        <p:txBody>
          <a:bodyPr>
            <a:normAutofit/>
          </a:bodyPr>
          <a:lstStyle/>
          <a:p>
            <a:r>
              <a:rPr lang="en-GB" dirty="0"/>
              <a:t>Shame overlooked?</a:t>
            </a:r>
          </a:p>
        </p:txBody>
      </p:sp>
      <p:graphicFrame>
        <p:nvGraphicFramePr>
          <p:cNvPr id="5" name="Content Placeholder 2">
            <a:extLst>
              <a:ext uri="{FF2B5EF4-FFF2-40B4-BE49-F238E27FC236}">
                <a16:creationId xmlns:a16="http://schemas.microsoft.com/office/drawing/2014/main" id="{3C6563F0-2AD1-47D9-B17E-1A7CA3A646E7}"/>
              </a:ext>
            </a:extLst>
          </p:cNvPr>
          <p:cNvGraphicFramePr>
            <a:graphicFrameLocks noGrp="1"/>
          </p:cNvGraphicFramePr>
          <p:nvPr>
            <p:ph idx="1"/>
            <p:extLst>
              <p:ext uri="{D42A27DB-BD31-4B8C-83A1-F6EECF244321}">
                <p14:modId xmlns:p14="http://schemas.microsoft.com/office/powerpoint/2010/main" val="30813061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2377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11FDA5-ED8B-4E8A-AAD8-1ED55D767189}"/>
              </a:ext>
            </a:extLst>
          </p:cNvPr>
          <p:cNvSpPr>
            <a:spLocks noGrp="1"/>
          </p:cNvSpPr>
          <p:nvPr>
            <p:ph type="title"/>
          </p:nvPr>
        </p:nvSpPr>
        <p:spPr>
          <a:xfrm>
            <a:off x="451515" y="1734857"/>
            <a:ext cx="3765483" cy="3388287"/>
          </a:xfrm>
        </p:spPr>
        <p:txBody>
          <a:bodyPr anchor="ctr">
            <a:normAutofit/>
          </a:bodyPr>
          <a:lstStyle/>
          <a:p>
            <a:r>
              <a:rPr lang="en-GB" dirty="0"/>
              <a:t>Recognising Shame</a:t>
            </a:r>
          </a:p>
        </p:txBody>
      </p:sp>
      <p:sp>
        <p:nvSpPr>
          <p:cNvPr id="3" name="Content Placeholder 2">
            <a:extLst>
              <a:ext uri="{FF2B5EF4-FFF2-40B4-BE49-F238E27FC236}">
                <a16:creationId xmlns:a16="http://schemas.microsoft.com/office/drawing/2014/main" id="{CE156788-DB10-40F2-9940-EFF54429C686}"/>
              </a:ext>
            </a:extLst>
          </p:cNvPr>
          <p:cNvSpPr>
            <a:spLocks noGrp="1"/>
          </p:cNvSpPr>
          <p:nvPr>
            <p:ph idx="1"/>
          </p:nvPr>
        </p:nvSpPr>
        <p:spPr>
          <a:xfrm>
            <a:off x="6008068" y="978993"/>
            <a:ext cx="5365218" cy="4900014"/>
          </a:xfrm>
          <a:effectLst/>
        </p:spPr>
        <p:txBody>
          <a:bodyPr>
            <a:normAutofit/>
          </a:bodyPr>
          <a:lstStyle/>
          <a:p>
            <a:pPr>
              <a:spcAft>
                <a:spcPts val="0"/>
              </a:spcAft>
            </a:pPr>
            <a:r>
              <a:rPr lang="en-GB" sz="2000" dirty="0">
                <a:ea typeface="+mn-lt"/>
                <a:cs typeface="+mn-lt"/>
              </a:rPr>
              <a:t>How might we recognise shame from the cues that the clients are giving us?</a:t>
            </a:r>
            <a:endParaRPr lang="en-US" sz="2000" dirty="0">
              <a:ea typeface="+mn-lt"/>
              <a:cs typeface="+mn-lt"/>
            </a:endParaRPr>
          </a:p>
          <a:p>
            <a:pPr>
              <a:spcAft>
                <a:spcPts val="0"/>
              </a:spcAft>
            </a:pPr>
            <a:r>
              <a:rPr lang="en-GB" sz="2000" dirty="0">
                <a:ea typeface="+mn-lt"/>
                <a:cs typeface="+mn-lt"/>
              </a:rPr>
              <a:t>Decreased eye contact, shuffling in seat, change in posture</a:t>
            </a:r>
            <a:endParaRPr lang="en-US" sz="2000" dirty="0">
              <a:ea typeface="+mn-lt"/>
              <a:cs typeface="+mn-lt"/>
            </a:endParaRPr>
          </a:p>
          <a:p>
            <a:pPr>
              <a:spcAft>
                <a:spcPts val="0"/>
              </a:spcAft>
            </a:pPr>
            <a:r>
              <a:rPr lang="en-GB" sz="2000" dirty="0">
                <a:ea typeface="+mn-lt"/>
                <a:cs typeface="+mn-lt"/>
              </a:rPr>
              <a:t>Changes in tone of voice (stammering, tightened voice, restricted speech)</a:t>
            </a:r>
            <a:endParaRPr lang="en-US" sz="2000" dirty="0">
              <a:ea typeface="+mn-lt"/>
              <a:cs typeface="+mn-lt"/>
            </a:endParaRPr>
          </a:p>
          <a:p>
            <a:pPr>
              <a:spcAft>
                <a:spcPts val="0"/>
              </a:spcAft>
            </a:pPr>
            <a:r>
              <a:rPr lang="en-GB" sz="2000" dirty="0">
                <a:ea typeface="+mn-lt"/>
                <a:cs typeface="+mn-lt"/>
              </a:rPr>
              <a:t>Self-deprecating stories and comments</a:t>
            </a:r>
            <a:endParaRPr lang="en-US" sz="2000" dirty="0">
              <a:ea typeface="+mn-lt"/>
              <a:cs typeface="+mn-lt"/>
            </a:endParaRPr>
          </a:p>
          <a:p>
            <a:pPr>
              <a:spcAft>
                <a:spcPts val="0"/>
              </a:spcAft>
            </a:pPr>
            <a:r>
              <a:rPr lang="en-GB" sz="2000" dirty="0">
                <a:ea typeface="+mn-lt"/>
                <a:cs typeface="+mn-lt"/>
              </a:rPr>
              <a:t>Laughter</a:t>
            </a:r>
            <a:endParaRPr lang="en-US" sz="2000" dirty="0">
              <a:ea typeface="+mn-lt"/>
              <a:cs typeface="+mn-lt"/>
            </a:endParaRPr>
          </a:p>
          <a:p>
            <a:pPr>
              <a:spcAft>
                <a:spcPts val="0"/>
              </a:spcAft>
            </a:pPr>
            <a:r>
              <a:rPr lang="en-GB" sz="2000" dirty="0">
                <a:ea typeface="+mn-lt"/>
                <a:cs typeface="+mn-lt"/>
              </a:rPr>
              <a:t>What about the vocabulary?</a:t>
            </a:r>
            <a:endParaRPr lang="en-GB" sz="2000" dirty="0"/>
          </a:p>
        </p:txBody>
      </p:sp>
    </p:spTree>
    <p:extLst>
      <p:ext uri="{BB962C8B-B14F-4D97-AF65-F5344CB8AC3E}">
        <p14:creationId xmlns:p14="http://schemas.microsoft.com/office/powerpoint/2010/main" val="36816335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7543C0-3834-47B0-8322-9C33C0A26843}"/>
              </a:ext>
            </a:extLst>
          </p:cNvPr>
          <p:cNvSpPr>
            <a:spLocks noGrp="1"/>
          </p:cNvSpPr>
          <p:nvPr>
            <p:ph type="title"/>
          </p:nvPr>
        </p:nvSpPr>
        <p:spPr>
          <a:xfrm>
            <a:off x="451515" y="1734857"/>
            <a:ext cx="3765483" cy="3388287"/>
          </a:xfrm>
        </p:spPr>
        <p:txBody>
          <a:bodyPr anchor="ctr">
            <a:normAutofit/>
          </a:bodyPr>
          <a:lstStyle/>
          <a:p>
            <a:r>
              <a:rPr lang="en-GB" dirty="0"/>
              <a:t>What might cause shame?</a:t>
            </a:r>
          </a:p>
        </p:txBody>
      </p:sp>
      <p:sp>
        <p:nvSpPr>
          <p:cNvPr id="3" name="Content Placeholder 2">
            <a:extLst>
              <a:ext uri="{FF2B5EF4-FFF2-40B4-BE49-F238E27FC236}">
                <a16:creationId xmlns:a16="http://schemas.microsoft.com/office/drawing/2014/main" id="{D9C92722-8FE7-4288-81DA-453343DCCB09}"/>
              </a:ext>
            </a:extLst>
          </p:cNvPr>
          <p:cNvSpPr>
            <a:spLocks noGrp="1"/>
          </p:cNvSpPr>
          <p:nvPr>
            <p:ph idx="1"/>
          </p:nvPr>
        </p:nvSpPr>
        <p:spPr>
          <a:xfrm>
            <a:off x="6008068" y="978993"/>
            <a:ext cx="5365218" cy="4900014"/>
          </a:xfrm>
          <a:effectLst/>
        </p:spPr>
        <p:txBody>
          <a:bodyPr>
            <a:normAutofit/>
          </a:bodyPr>
          <a:lstStyle/>
          <a:p>
            <a:r>
              <a:rPr lang="en-GB" sz="2000">
                <a:ea typeface="+mn-lt"/>
                <a:cs typeface="+mn-lt"/>
              </a:rPr>
              <a:t>Can arise either from experiences outside of the therapeutic space, or inside and within the therapeutic relationship.</a:t>
            </a:r>
          </a:p>
        </p:txBody>
      </p:sp>
    </p:spTree>
    <p:extLst>
      <p:ext uri="{BB962C8B-B14F-4D97-AF65-F5344CB8AC3E}">
        <p14:creationId xmlns:p14="http://schemas.microsoft.com/office/powerpoint/2010/main" val="3316339110"/>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7543C0-3834-47B0-8322-9C33C0A26843}"/>
              </a:ext>
            </a:extLst>
          </p:cNvPr>
          <p:cNvSpPr>
            <a:spLocks noGrp="1"/>
          </p:cNvSpPr>
          <p:nvPr>
            <p:ph type="title"/>
          </p:nvPr>
        </p:nvSpPr>
        <p:spPr>
          <a:xfrm>
            <a:off x="451515" y="1734857"/>
            <a:ext cx="3765483" cy="3388287"/>
          </a:xfrm>
        </p:spPr>
        <p:txBody>
          <a:bodyPr anchor="ctr">
            <a:normAutofit/>
          </a:bodyPr>
          <a:lstStyle/>
          <a:p>
            <a:r>
              <a:rPr lang="en-GB" dirty="0"/>
              <a:t>External and Internal Shame</a:t>
            </a:r>
            <a:br>
              <a:rPr lang="en-GB" dirty="0"/>
            </a:br>
            <a:br>
              <a:rPr lang="en-GB" dirty="0"/>
            </a:br>
            <a:r>
              <a:rPr lang="en-GB" dirty="0"/>
              <a:t>(Gilbert, 2003)</a:t>
            </a:r>
          </a:p>
        </p:txBody>
      </p:sp>
      <p:sp>
        <p:nvSpPr>
          <p:cNvPr id="3" name="Content Placeholder 2">
            <a:extLst>
              <a:ext uri="{FF2B5EF4-FFF2-40B4-BE49-F238E27FC236}">
                <a16:creationId xmlns:a16="http://schemas.microsoft.com/office/drawing/2014/main" id="{D9C92722-8FE7-4288-81DA-453343DCCB09}"/>
              </a:ext>
            </a:extLst>
          </p:cNvPr>
          <p:cNvSpPr>
            <a:spLocks noGrp="1"/>
          </p:cNvSpPr>
          <p:nvPr>
            <p:ph idx="1"/>
          </p:nvPr>
        </p:nvSpPr>
        <p:spPr>
          <a:xfrm>
            <a:off x="6008068" y="978993"/>
            <a:ext cx="5365218" cy="4900014"/>
          </a:xfrm>
          <a:effectLst/>
        </p:spPr>
        <p:txBody>
          <a:bodyPr>
            <a:normAutofit/>
          </a:bodyPr>
          <a:lstStyle/>
          <a:p>
            <a:r>
              <a:rPr lang="en-GB" sz="2000" dirty="0">
                <a:ea typeface="+mn-lt"/>
                <a:cs typeface="+mn-lt"/>
              </a:rPr>
              <a:t>External: The individual believes that other people see them as a failure, worthless. They believe that others have or will reject or even attack the self.</a:t>
            </a:r>
          </a:p>
          <a:p>
            <a:r>
              <a:rPr lang="en-GB" sz="2000" dirty="0">
                <a:ea typeface="+mn-lt"/>
                <a:cs typeface="+mn-lt"/>
              </a:rPr>
              <a:t>Internal: how an individual judges themselves, this might be feeling themselves to be inadequate, undesirable and have many shortcomings.</a:t>
            </a:r>
          </a:p>
          <a:p>
            <a:endParaRPr lang="en-GB" sz="2000" dirty="0">
              <a:ea typeface="+mn-lt"/>
              <a:cs typeface="+mn-lt"/>
            </a:endParaRPr>
          </a:p>
          <a:p>
            <a:r>
              <a:rPr lang="en-GB" sz="2000" dirty="0">
                <a:ea typeface="+mn-lt"/>
                <a:cs typeface="+mn-lt"/>
              </a:rPr>
              <a:t>What behaviours might you see with both types of shame?</a:t>
            </a:r>
          </a:p>
        </p:txBody>
      </p:sp>
    </p:spTree>
    <p:extLst>
      <p:ext uri="{BB962C8B-B14F-4D97-AF65-F5344CB8AC3E}">
        <p14:creationId xmlns:p14="http://schemas.microsoft.com/office/powerpoint/2010/main" val="71926782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D37D4-981D-4779-BFB2-069A2F7C8A9A}"/>
              </a:ext>
            </a:extLst>
          </p:cNvPr>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Shame and Suicide</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D7ECFE-4688-4D6E-90CC-652005BF038D}"/>
              </a:ext>
            </a:extLst>
          </p:cNvPr>
          <p:cNvSpPr>
            <a:spLocks noGrp="1"/>
          </p:cNvSpPr>
          <p:nvPr>
            <p:ph idx="1"/>
          </p:nvPr>
        </p:nvSpPr>
        <p:spPr>
          <a:xfrm>
            <a:off x="1115732" y="2222287"/>
            <a:ext cx="9966953" cy="3636511"/>
          </a:xfrm>
          <a:effectLst/>
        </p:spPr>
        <p:txBody>
          <a:bodyPr>
            <a:normAutofit/>
          </a:bodyPr>
          <a:lstStyle/>
          <a:p>
            <a:r>
              <a:rPr lang="en-GB" dirty="0">
                <a:ea typeface="+mn-lt"/>
                <a:cs typeface="+mn-lt"/>
              </a:rPr>
              <a:t>Gilbert (2014) described how therapists may experience anticipatory shame when faced with a suicidal client, envisioning the shame of failing as a therapist should the client commit suicide and the shame and humiliation of being taken to court for failing to prevent the suicide</a:t>
            </a:r>
            <a:endParaRPr lang="en-GB" dirty="0"/>
          </a:p>
        </p:txBody>
      </p:sp>
    </p:spTree>
    <p:extLst>
      <p:ext uri="{BB962C8B-B14F-4D97-AF65-F5344CB8AC3E}">
        <p14:creationId xmlns:p14="http://schemas.microsoft.com/office/powerpoint/2010/main" val="241826892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308200-A43B-42A8-83D1-F51A6F224C3E}"/>
              </a:ext>
            </a:extLst>
          </p:cNvPr>
          <p:cNvSpPr>
            <a:spLocks noGrp="1"/>
          </p:cNvSpPr>
          <p:nvPr>
            <p:ph type="title"/>
          </p:nvPr>
        </p:nvSpPr>
        <p:spPr>
          <a:xfrm>
            <a:off x="810000" y="447188"/>
            <a:ext cx="10571998" cy="970450"/>
          </a:xfrm>
          <a:effectLst/>
        </p:spPr>
        <p:txBody>
          <a:bodyPr>
            <a:normAutofit/>
          </a:bodyPr>
          <a:lstStyle/>
          <a:p>
            <a:r>
              <a:rPr lang="en-GB" dirty="0"/>
              <a:t>How do we work with shame?</a:t>
            </a:r>
          </a:p>
        </p:txBody>
      </p:sp>
      <p:sp>
        <p:nvSpPr>
          <p:cNvPr id="3" name="Content Placeholder 2">
            <a:extLst>
              <a:ext uri="{FF2B5EF4-FFF2-40B4-BE49-F238E27FC236}">
                <a16:creationId xmlns:a16="http://schemas.microsoft.com/office/drawing/2014/main" id="{ABF1B976-89DE-4225-909F-288067115146}"/>
              </a:ext>
            </a:extLst>
          </p:cNvPr>
          <p:cNvSpPr>
            <a:spLocks noGrp="1"/>
          </p:cNvSpPr>
          <p:nvPr>
            <p:ph idx="1"/>
          </p:nvPr>
        </p:nvSpPr>
        <p:spPr>
          <a:xfrm>
            <a:off x="863882" y="2185988"/>
            <a:ext cx="7954627" cy="3636511"/>
          </a:xfrm>
          <a:effectLst/>
        </p:spPr>
        <p:txBody>
          <a:bodyPr>
            <a:normAutofit/>
          </a:bodyPr>
          <a:lstStyle/>
          <a:p>
            <a:pPr>
              <a:spcAft>
                <a:spcPts val="0"/>
              </a:spcAft>
            </a:pPr>
            <a:r>
              <a:rPr lang="en-GB" sz="2000">
                <a:ea typeface="+mn-lt"/>
                <a:cs typeface="+mn-lt"/>
              </a:rPr>
              <a:t>The Emotion-Focused Therapy approach is particularly useful when working with clients who are experiencing shame.</a:t>
            </a:r>
            <a:endParaRPr lang="en-US" sz="2000">
              <a:ea typeface="+mn-lt"/>
              <a:cs typeface="+mn-lt"/>
            </a:endParaRPr>
          </a:p>
          <a:p>
            <a:pPr>
              <a:spcAft>
                <a:spcPts val="0"/>
              </a:spcAft>
            </a:pPr>
            <a:endParaRPr lang="en-GB" sz="2000">
              <a:ea typeface="+mn-lt"/>
              <a:cs typeface="+mn-lt"/>
            </a:endParaRPr>
          </a:p>
          <a:p>
            <a:pPr>
              <a:spcAft>
                <a:spcPts val="0"/>
              </a:spcAft>
            </a:pPr>
            <a:r>
              <a:rPr lang="en-GB" sz="2000">
                <a:ea typeface="+mn-lt"/>
                <a:cs typeface="+mn-lt"/>
              </a:rPr>
              <a:t>Relational validation</a:t>
            </a:r>
            <a:endParaRPr lang="en-US" sz="2000">
              <a:ea typeface="+mn-lt"/>
              <a:cs typeface="+mn-lt"/>
            </a:endParaRPr>
          </a:p>
          <a:p>
            <a:pPr>
              <a:spcAft>
                <a:spcPts val="0"/>
              </a:spcAft>
            </a:pPr>
            <a:r>
              <a:rPr lang="en-GB" sz="2000">
                <a:ea typeface="+mn-lt"/>
                <a:cs typeface="+mn-lt"/>
              </a:rPr>
              <a:t>Accessing and acknowledging shame</a:t>
            </a:r>
            <a:endParaRPr lang="en-US" sz="2000">
              <a:ea typeface="+mn-lt"/>
              <a:cs typeface="+mn-lt"/>
            </a:endParaRPr>
          </a:p>
          <a:p>
            <a:pPr>
              <a:spcAft>
                <a:spcPts val="0"/>
              </a:spcAft>
            </a:pPr>
            <a:r>
              <a:rPr lang="en-GB" sz="2000">
                <a:ea typeface="+mn-lt"/>
                <a:cs typeface="+mn-lt"/>
              </a:rPr>
              <a:t>Shame regulation</a:t>
            </a:r>
            <a:endParaRPr lang="en-US" sz="2000">
              <a:ea typeface="+mn-lt"/>
              <a:cs typeface="+mn-lt"/>
            </a:endParaRPr>
          </a:p>
          <a:p>
            <a:pPr>
              <a:spcAft>
                <a:spcPts val="0"/>
              </a:spcAft>
            </a:pPr>
            <a:r>
              <a:rPr lang="en-GB" sz="2000">
                <a:ea typeface="+mn-lt"/>
                <a:cs typeface="+mn-lt"/>
              </a:rPr>
              <a:t>Transformation of shame</a:t>
            </a:r>
            <a:endParaRPr lang="en-GB" sz="2000"/>
          </a:p>
        </p:txBody>
      </p:sp>
    </p:spTree>
    <p:extLst>
      <p:ext uri="{BB962C8B-B14F-4D97-AF65-F5344CB8AC3E}">
        <p14:creationId xmlns:p14="http://schemas.microsoft.com/office/powerpoint/2010/main" val="353683342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6DB7AA-B979-49D3-8E79-4BB49F39EB52}"/>
              </a:ext>
            </a:extLst>
          </p:cNvPr>
          <p:cNvSpPr>
            <a:spLocks noGrp="1"/>
          </p:cNvSpPr>
          <p:nvPr>
            <p:ph type="title"/>
          </p:nvPr>
        </p:nvSpPr>
        <p:spPr>
          <a:xfrm>
            <a:off x="451515" y="1734857"/>
            <a:ext cx="3765483" cy="3388287"/>
          </a:xfrm>
        </p:spPr>
        <p:txBody>
          <a:bodyPr anchor="ctr">
            <a:normAutofit/>
          </a:bodyPr>
          <a:lstStyle/>
          <a:p>
            <a:r>
              <a:rPr lang="en-GB" dirty="0"/>
              <a:t>Relational Validation</a:t>
            </a:r>
          </a:p>
        </p:txBody>
      </p:sp>
      <p:sp>
        <p:nvSpPr>
          <p:cNvPr id="3" name="Content Placeholder 2">
            <a:extLst>
              <a:ext uri="{FF2B5EF4-FFF2-40B4-BE49-F238E27FC236}">
                <a16:creationId xmlns:a16="http://schemas.microsoft.com/office/drawing/2014/main" id="{4FBCB3BB-C8FC-4324-A386-C5CB4DD602AB}"/>
              </a:ext>
            </a:extLst>
          </p:cNvPr>
          <p:cNvSpPr>
            <a:spLocks noGrp="1"/>
          </p:cNvSpPr>
          <p:nvPr>
            <p:ph idx="1"/>
          </p:nvPr>
        </p:nvSpPr>
        <p:spPr>
          <a:xfrm>
            <a:off x="6008068" y="978993"/>
            <a:ext cx="5365218" cy="4900014"/>
          </a:xfrm>
          <a:effectLst/>
        </p:spPr>
        <p:txBody>
          <a:bodyPr>
            <a:normAutofit/>
          </a:bodyPr>
          <a:lstStyle/>
          <a:p>
            <a:r>
              <a:rPr lang="en-GB" sz="2000">
                <a:ea typeface="+mn-lt"/>
                <a:cs typeface="+mn-lt"/>
              </a:rPr>
              <a:t>The relationship is central to any exploration of shame. Having a collaborative relationship, that works on the client’s values and not the imposed therapist values will allow the client to feel safe enough to start to explore their feelings of shame.</a:t>
            </a:r>
            <a:endParaRPr lang="en-GB" sz="2000"/>
          </a:p>
        </p:txBody>
      </p:sp>
    </p:spTree>
    <p:extLst>
      <p:ext uri="{BB962C8B-B14F-4D97-AF65-F5344CB8AC3E}">
        <p14:creationId xmlns:p14="http://schemas.microsoft.com/office/powerpoint/2010/main" val="33377109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45560A0-3835-4BE4-BD81-EFF2F4D0B310}"/>
              </a:ext>
            </a:extLst>
          </p:cNvPr>
          <p:cNvSpPr>
            <a:spLocks noGrp="1"/>
          </p:cNvSpPr>
          <p:nvPr>
            <p:ph type="title"/>
          </p:nvPr>
        </p:nvSpPr>
        <p:spPr>
          <a:xfrm>
            <a:off x="810000" y="447188"/>
            <a:ext cx="10571998" cy="970450"/>
          </a:xfrm>
          <a:effectLst/>
        </p:spPr>
        <p:txBody>
          <a:bodyPr>
            <a:normAutofit/>
          </a:bodyPr>
          <a:lstStyle/>
          <a:p>
            <a:r>
              <a:rPr lang="en-GB" dirty="0"/>
              <a:t>Accessing and Acknowledging Shame</a:t>
            </a:r>
          </a:p>
        </p:txBody>
      </p:sp>
      <p:sp>
        <p:nvSpPr>
          <p:cNvPr id="3" name="Content Placeholder 2">
            <a:extLst>
              <a:ext uri="{FF2B5EF4-FFF2-40B4-BE49-F238E27FC236}">
                <a16:creationId xmlns:a16="http://schemas.microsoft.com/office/drawing/2014/main" id="{34DF802C-1CAF-4BC4-BD26-B3E66BA2BEC2}"/>
              </a:ext>
            </a:extLst>
          </p:cNvPr>
          <p:cNvSpPr>
            <a:spLocks noGrp="1"/>
          </p:cNvSpPr>
          <p:nvPr>
            <p:ph idx="1"/>
          </p:nvPr>
        </p:nvSpPr>
        <p:spPr>
          <a:xfrm>
            <a:off x="863882" y="2185988"/>
            <a:ext cx="7954627" cy="3636511"/>
          </a:xfrm>
          <a:effectLst/>
        </p:spPr>
        <p:txBody>
          <a:bodyPr>
            <a:normAutofit/>
          </a:bodyPr>
          <a:lstStyle/>
          <a:p>
            <a:pPr>
              <a:spcAft>
                <a:spcPts val="0"/>
              </a:spcAft>
            </a:pPr>
            <a:r>
              <a:rPr lang="en-GB" sz="2000">
                <a:ea typeface="+mn-lt"/>
                <a:cs typeface="+mn-lt"/>
              </a:rPr>
              <a:t>The therapist needs to work with the client to bring the shame to the surface. </a:t>
            </a:r>
            <a:endParaRPr lang="en-US" sz="2000">
              <a:ea typeface="+mn-lt"/>
              <a:cs typeface="+mn-lt"/>
            </a:endParaRPr>
          </a:p>
          <a:p>
            <a:pPr>
              <a:spcAft>
                <a:spcPts val="0"/>
              </a:spcAft>
            </a:pPr>
            <a:r>
              <a:rPr lang="en-GB" sz="2000">
                <a:ea typeface="+mn-lt"/>
                <a:cs typeface="+mn-lt"/>
              </a:rPr>
              <a:t>We don’t like to talk about things that feel shameful, so raising these out of the deep place where they have been hiding is key to transformation.</a:t>
            </a:r>
            <a:endParaRPr lang="en-US" sz="2000">
              <a:ea typeface="+mn-lt"/>
              <a:cs typeface="+mn-lt"/>
            </a:endParaRPr>
          </a:p>
          <a:p>
            <a:pPr>
              <a:spcAft>
                <a:spcPts val="0"/>
              </a:spcAft>
            </a:pPr>
            <a:r>
              <a:rPr lang="en-GB" sz="2000">
                <a:ea typeface="+mn-lt"/>
                <a:cs typeface="+mn-lt"/>
              </a:rPr>
              <a:t>Normalising the feelings can help to lessen the pain the client might be experiencing as they identify and work with their shame.</a:t>
            </a:r>
            <a:endParaRPr lang="en-GB" sz="2000"/>
          </a:p>
        </p:txBody>
      </p:sp>
    </p:spTree>
    <p:extLst>
      <p:ext uri="{BB962C8B-B14F-4D97-AF65-F5344CB8AC3E}">
        <p14:creationId xmlns:p14="http://schemas.microsoft.com/office/powerpoint/2010/main" val="348616972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C769B0-E987-44F4-B16C-7FF68E353E4E}"/>
              </a:ext>
            </a:extLst>
          </p:cNvPr>
          <p:cNvSpPr>
            <a:spLocks noGrp="1"/>
          </p:cNvSpPr>
          <p:nvPr>
            <p:ph type="title"/>
          </p:nvPr>
        </p:nvSpPr>
        <p:spPr>
          <a:xfrm>
            <a:off x="451515" y="1734857"/>
            <a:ext cx="3765483" cy="3388287"/>
          </a:xfrm>
        </p:spPr>
        <p:txBody>
          <a:bodyPr anchor="ctr">
            <a:normAutofit/>
          </a:bodyPr>
          <a:lstStyle/>
          <a:p>
            <a:r>
              <a:rPr lang="en-GB" dirty="0"/>
              <a:t>Shame Regulation</a:t>
            </a:r>
            <a:endParaRPr lang="en-US" dirty="0"/>
          </a:p>
        </p:txBody>
      </p:sp>
      <p:sp>
        <p:nvSpPr>
          <p:cNvPr id="3" name="Content Placeholder 2">
            <a:extLst>
              <a:ext uri="{FF2B5EF4-FFF2-40B4-BE49-F238E27FC236}">
                <a16:creationId xmlns:a16="http://schemas.microsoft.com/office/drawing/2014/main" id="{64DA9653-0B91-4BB0-A261-8DCF2FD62E20}"/>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next EFT task is to help clients to regulate the experience.</a:t>
            </a:r>
            <a:endParaRPr lang="en-US" sz="2000">
              <a:ea typeface="+mn-lt"/>
              <a:cs typeface="+mn-lt"/>
            </a:endParaRPr>
          </a:p>
          <a:p>
            <a:pPr>
              <a:spcAft>
                <a:spcPts val="0"/>
              </a:spcAft>
            </a:pPr>
            <a:r>
              <a:rPr lang="en-GB" sz="2000">
                <a:ea typeface="+mn-lt"/>
                <a:cs typeface="+mn-lt"/>
              </a:rPr>
              <a:t>Greenburg suggests self-soothing or distraction techniques</a:t>
            </a:r>
            <a:endParaRPr lang="en-US" sz="2000">
              <a:ea typeface="+mn-lt"/>
              <a:cs typeface="+mn-lt"/>
            </a:endParaRPr>
          </a:p>
          <a:p>
            <a:pPr>
              <a:spcAft>
                <a:spcPts val="0"/>
              </a:spcAft>
            </a:pPr>
            <a:r>
              <a:rPr lang="en-GB" sz="2000">
                <a:ea typeface="+mn-lt"/>
                <a:cs typeface="+mn-lt"/>
              </a:rPr>
              <a:t>Others suggest mindfulness or meditation techniques</a:t>
            </a:r>
          </a:p>
          <a:p>
            <a:pPr>
              <a:spcAft>
                <a:spcPts val="0"/>
              </a:spcAft>
            </a:pPr>
            <a:r>
              <a:rPr lang="en-GB" sz="2000">
                <a:ea typeface="+mn-lt"/>
                <a:cs typeface="+mn-lt"/>
              </a:rPr>
              <a:t>Self-compassion</a:t>
            </a:r>
            <a:endParaRPr lang="en-GB" sz="2000"/>
          </a:p>
        </p:txBody>
      </p:sp>
    </p:spTree>
    <p:extLst>
      <p:ext uri="{BB962C8B-B14F-4D97-AF65-F5344CB8AC3E}">
        <p14:creationId xmlns:p14="http://schemas.microsoft.com/office/powerpoint/2010/main" val="340189226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7735E9-F42F-4C61-9439-AA722EF57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ABFC405D-8511-4234-95DB-1F88C52B4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Shame</a:t>
            </a:r>
          </a:p>
        </p:txBody>
      </p:sp>
      <p:graphicFrame>
        <p:nvGraphicFramePr>
          <p:cNvPr id="5" name="Content Placeholder 2">
            <a:extLst>
              <a:ext uri="{FF2B5EF4-FFF2-40B4-BE49-F238E27FC236}">
                <a16:creationId xmlns:a16="http://schemas.microsoft.com/office/drawing/2014/main" id="{03D050DD-C126-4EE4-9C7E-246E6C359BD6}"/>
              </a:ext>
            </a:extLst>
          </p:cNvPr>
          <p:cNvGraphicFramePr>
            <a:graphicFrameLocks noGrp="1"/>
          </p:cNvGraphicFramePr>
          <p:nvPr>
            <p:ph idx="1"/>
            <p:extLst>
              <p:ext uri="{D42A27DB-BD31-4B8C-83A1-F6EECF244321}">
                <p14:modId xmlns:p14="http://schemas.microsoft.com/office/powerpoint/2010/main" val="158875470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74371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Blum (2008)</a:t>
            </a:r>
          </a:p>
        </p:txBody>
      </p:sp>
      <p:graphicFrame>
        <p:nvGraphicFramePr>
          <p:cNvPr id="7" name="Content Placeholder 2">
            <a:extLst>
              <a:ext uri="{FF2B5EF4-FFF2-40B4-BE49-F238E27FC236}">
                <a16:creationId xmlns:a16="http://schemas.microsoft.com/office/drawing/2014/main" id="{748D73E5-13FB-4BD7-BE0F-0A0B6C9C3EF8}"/>
              </a:ext>
            </a:extLst>
          </p:cNvPr>
          <p:cNvGraphicFramePr>
            <a:graphicFrameLocks noGrp="1"/>
          </p:cNvGraphicFramePr>
          <p:nvPr>
            <p:ph idx="1"/>
            <p:extLst>
              <p:ext uri="{D42A27DB-BD31-4B8C-83A1-F6EECF244321}">
                <p14:modId xmlns:p14="http://schemas.microsoft.com/office/powerpoint/2010/main" val="4242474433"/>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9894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and Shame</a:t>
            </a:r>
          </a:p>
        </p:txBody>
      </p:sp>
      <p:sp>
        <p:nvSpPr>
          <p:cNvPr id="3" name="Content Placeholder 2"/>
          <p:cNvSpPr>
            <a:spLocks noGrp="1"/>
          </p:cNvSpPr>
          <p:nvPr>
            <p:ph idx="1"/>
          </p:nvPr>
        </p:nvSpPr>
        <p:spPr>
          <a:xfrm>
            <a:off x="863882" y="2185988"/>
            <a:ext cx="7954627" cy="3636511"/>
          </a:xfrm>
          <a:effectLst/>
        </p:spPr>
        <p:txBody>
          <a:bodyPr>
            <a:normAutofit lnSpcReduction="10000"/>
          </a:bodyPr>
          <a:lstStyle/>
          <a:p>
            <a:r>
              <a:rPr lang="en-GB" sz="2000" dirty="0"/>
              <a:t>Pollack (1998) suggested that there was a ‘boy code’ and there were four primary rules to defining masculinity:</a:t>
            </a:r>
          </a:p>
          <a:p>
            <a:pPr marL="514350" indent="-514350">
              <a:buFont typeface="+mj-lt"/>
              <a:buAutoNum type="arabicPeriod"/>
            </a:pPr>
            <a:r>
              <a:rPr lang="en-GB" sz="2000" dirty="0"/>
              <a:t>Men do not show any sign of weakness, nor do they demonstrate any signs of pain</a:t>
            </a:r>
          </a:p>
          <a:p>
            <a:pPr marL="514350" indent="-514350">
              <a:buFont typeface="+mj-lt"/>
              <a:buAutoNum type="arabicPeriod"/>
            </a:pPr>
            <a:r>
              <a:rPr lang="en-GB" sz="2000" dirty="0"/>
              <a:t>Men must always show daring, bravado and be attracted to violence</a:t>
            </a:r>
          </a:p>
          <a:p>
            <a:pPr marL="514350" indent="-514350">
              <a:buFont typeface="+mj-lt"/>
              <a:buAutoNum type="arabicPeriod"/>
            </a:pPr>
            <a:r>
              <a:rPr lang="en-GB" sz="2000" dirty="0"/>
              <a:t>Men must seek status and power over others</a:t>
            </a:r>
          </a:p>
          <a:p>
            <a:pPr marL="514350" indent="-514350">
              <a:buFont typeface="+mj-lt"/>
              <a:buAutoNum type="arabicPeriod"/>
            </a:pPr>
            <a:r>
              <a:rPr lang="en-GB" sz="2000" dirty="0"/>
              <a:t>Men do not express tender feelings, such as empathy, warmth or dependence on others.</a:t>
            </a:r>
          </a:p>
          <a:p>
            <a:pPr marL="514350" indent="-514350">
              <a:buFont typeface="+mj-lt"/>
              <a:buAutoNum type="arabicPeriod"/>
            </a:pPr>
            <a:r>
              <a:rPr lang="en-GB" sz="2000" dirty="0"/>
              <a:t>Would you add any others for today’s definitions?</a:t>
            </a:r>
          </a:p>
        </p:txBody>
      </p:sp>
    </p:spTree>
    <p:extLst>
      <p:ext uri="{BB962C8B-B14F-4D97-AF65-F5344CB8AC3E}">
        <p14:creationId xmlns:p14="http://schemas.microsoft.com/office/powerpoint/2010/main" val="22425641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dirty="0">
                <a:solidFill>
                  <a:schemeClr val="tx1"/>
                </a:solidFill>
              </a:rPr>
              <a:t>'Man Code'</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Over a half a century ago research undertaken by Hartley (1959) suggested that boys learn to confirm to the rules of what being a man is from an early age. This is done through repeated humiliations or being told off if they step outside the norms of what it is to be make.</a:t>
            </a:r>
          </a:p>
          <a:p>
            <a:r>
              <a:rPr lang="en-GB" dirty="0"/>
              <a:t>Even today these ideas can still be seen.</a:t>
            </a:r>
          </a:p>
        </p:txBody>
      </p:sp>
    </p:spTree>
    <p:extLst>
      <p:ext uri="{BB962C8B-B14F-4D97-AF65-F5344CB8AC3E}">
        <p14:creationId xmlns:p14="http://schemas.microsoft.com/office/powerpoint/2010/main" val="60235642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 the schoolyard..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1900"/>
              <a:t>Boys are expected to engage in fighting, are seen to be weak if they are afraid to fight.</a:t>
            </a:r>
          </a:p>
          <a:p>
            <a:r>
              <a:rPr lang="en-GB" sz="1900"/>
              <a:t>They are often forced to fight and there are school yard chants of “fight, fight, fight” to encourage the fighting between boys</a:t>
            </a:r>
          </a:p>
          <a:p>
            <a:r>
              <a:rPr lang="en-GB" sz="1900"/>
              <a:t>Many men have felt the shame of being picked last for a team.</a:t>
            </a:r>
          </a:p>
          <a:p>
            <a:r>
              <a:rPr lang="en-GB" sz="1900"/>
              <a:t>These experiences can generate intense feelings and often become entrenched, shame is at the core of them.</a:t>
            </a:r>
          </a:p>
          <a:p>
            <a:r>
              <a:rPr lang="en-GB" sz="1900"/>
              <a:t>These experiences, if occurring regularly can also become self-critical voices. They can lead to internal conversations that lead to feelings of weakness and inadequacy.</a:t>
            </a:r>
          </a:p>
        </p:txBody>
      </p:sp>
    </p:spTree>
    <p:extLst>
      <p:ext uri="{BB962C8B-B14F-4D97-AF65-F5344CB8AC3E}">
        <p14:creationId xmlns:p14="http://schemas.microsoft.com/office/powerpoint/2010/main" val="1217105693"/>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BFDA6284-4E06-4F93-9624-A49FE810F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8" name="Rectangle 18">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miling for the camera&#10;&#10;Description automatically generated">
            <a:extLst>
              <a:ext uri="{FF2B5EF4-FFF2-40B4-BE49-F238E27FC236}">
                <a16:creationId xmlns:a16="http://schemas.microsoft.com/office/drawing/2014/main" id="{9F5AADF0-63D6-48B2-B64C-E8188CF2C3DE}"/>
              </a:ext>
            </a:extLst>
          </p:cNvPr>
          <p:cNvPicPr>
            <a:picLocks noChangeAspect="1"/>
          </p:cNvPicPr>
          <p:nvPr/>
        </p:nvPicPr>
        <p:blipFill rotWithShape="1">
          <a:blip r:embed="rId2">
            <a:alphaModFix amt="40000"/>
          </a:blip>
          <a:srcRect t="745" b="24752"/>
          <a:stretch/>
        </p:blipFill>
        <p:spPr>
          <a:xfrm>
            <a:off x="20" y="10"/>
            <a:ext cx="12191980" cy="6857990"/>
          </a:xfrm>
          <a:prstGeom prst="rect">
            <a:avLst/>
          </a:prstGeom>
        </p:spPr>
      </p:pic>
      <p:sp>
        <p:nvSpPr>
          <p:cNvPr id="2" name="Title 1"/>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a:t>Being a man – Robert Webb</a:t>
            </a:r>
          </a:p>
        </p:txBody>
      </p:sp>
      <p:sp>
        <p:nvSpPr>
          <p:cNvPr id="3" name="Content Placeholder 2"/>
          <p:cNvSpPr>
            <a:spLocks noGrp="1"/>
          </p:cNvSpPr>
          <p:nvPr>
            <p:ph idx="1"/>
          </p:nvPr>
        </p:nvSpPr>
        <p:spPr>
          <a:xfrm>
            <a:off x="810001" y="5280847"/>
            <a:ext cx="10572000" cy="434974"/>
          </a:xfrm>
        </p:spPr>
        <p:txBody>
          <a:bodyPr vert="horz" lIns="91440" tIns="45720" rIns="91440" bIns="45720" rtlCol="0" anchor="t">
            <a:normAutofit/>
          </a:bodyPr>
          <a:lstStyle/>
          <a:p>
            <a:pPr marL="0" indent="0">
              <a:buNone/>
            </a:pPr>
            <a:r>
              <a:rPr lang="en-US" dirty="0">
                <a:hlinkClick r:id="rId3"/>
              </a:rPr>
              <a:t>Being a Man Festival - Robert Webb</a:t>
            </a:r>
            <a:endParaRPr lang="en-US" dirty="0"/>
          </a:p>
        </p:txBody>
      </p:sp>
    </p:spTree>
    <p:extLst>
      <p:ext uri="{BB962C8B-B14F-4D97-AF65-F5344CB8AC3E}">
        <p14:creationId xmlns:p14="http://schemas.microsoft.com/office/powerpoint/2010/main" val="218774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Internal critics</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dirty="0"/>
              <a:t>The negative voices if heard often enough can in turn lead increased self-consciousness, it can develop into a lack of confidence and a feeling of ineptitude.</a:t>
            </a:r>
          </a:p>
          <a:p>
            <a:r>
              <a:rPr lang="en-GB" sz="2000" dirty="0"/>
              <a:t>Over time these feelings can eventually lead to hypervigilance, whereby the boy/man does all that he can to avoid any feelings of shame.</a:t>
            </a:r>
          </a:p>
          <a:p>
            <a:r>
              <a:rPr lang="en-GB" sz="2000" dirty="0"/>
              <a:t>As an adult if there is any experience that risks his masculinity, he will experience shame.</a:t>
            </a:r>
          </a:p>
        </p:txBody>
      </p:sp>
    </p:spTree>
    <p:extLst>
      <p:ext uri="{BB962C8B-B14F-4D97-AF65-F5344CB8AC3E}">
        <p14:creationId xmlns:p14="http://schemas.microsoft.com/office/powerpoint/2010/main" val="139696914"/>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Childhood experiences and impact on adulthood…</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If a young boy experiences high level of shameful or humiliating experiences as a child, they will do anything to avoid re-experiencing this as an adult</a:t>
            </a:r>
          </a:p>
          <a:p>
            <a:r>
              <a:rPr lang="en-GB" sz="2000"/>
              <a:t>These experiences can come from family experiences, peer groups or the culture at large.</a:t>
            </a:r>
          </a:p>
          <a:p>
            <a:r>
              <a:rPr lang="en-GB" sz="2000"/>
              <a:t>A deeply shamed boy can become a hypersensitive adult, always on the lookout for further shameful experiences and will avoid them at all costs.</a:t>
            </a:r>
          </a:p>
          <a:p>
            <a:pPr marL="0" indent="0">
              <a:buNone/>
            </a:pPr>
            <a:endParaRPr lang="en-GB" sz="2000"/>
          </a:p>
        </p:txBody>
      </p:sp>
    </p:spTree>
    <p:extLst>
      <p:ext uri="{BB962C8B-B14F-4D97-AF65-F5344CB8AC3E}">
        <p14:creationId xmlns:p14="http://schemas.microsoft.com/office/powerpoint/2010/main" val="220625678"/>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Boyhood to adulthood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Those that require support and affection will often be those that cannot tolerate it and will lash out with blame and rejection towards any that offer it.</a:t>
            </a:r>
          </a:p>
          <a:p>
            <a:endParaRPr lang="en-GB" sz="2000"/>
          </a:p>
          <a:p>
            <a:r>
              <a:rPr lang="en-GB" sz="2000"/>
              <a:t>Icy water test and masculinity</a:t>
            </a:r>
          </a:p>
          <a:p>
            <a:endParaRPr lang="en-GB" sz="2000"/>
          </a:p>
        </p:txBody>
      </p:sp>
    </p:spTree>
    <p:extLst>
      <p:ext uri="{BB962C8B-B14F-4D97-AF65-F5344CB8AC3E}">
        <p14:creationId xmlns:p14="http://schemas.microsoft.com/office/powerpoint/2010/main" val="171125295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Shame leads to…</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To cope with the shame many men may look towards self-destructive strategies to help. This can include:</a:t>
            </a:r>
          </a:p>
          <a:p>
            <a:r>
              <a:rPr lang="en-GB" sz="2000"/>
              <a:t>Substance use</a:t>
            </a:r>
          </a:p>
          <a:p>
            <a:r>
              <a:rPr lang="en-GB" sz="2000"/>
              <a:t>Rage</a:t>
            </a:r>
          </a:p>
          <a:p>
            <a:r>
              <a:rPr lang="en-GB" sz="2000"/>
              <a:t>Social withdrawal</a:t>
            </a:r>
          </a:p>
          <a:p>
            <a:endParaRPr lang="en-GB" sz="2000"/>
          </a:p>
          <a:p>
            <a:r>
              <a:rPr lang="en-GB" sz="2000"/>
              <a:t>These experiences in turn can lead to feelings of inadequacy and feelings of not being able to cope…which in can lead to irritability, violence or further isolation behaviours.</a:t>
            </a:r>
          </a:p>
        </p:txBody>
      </p:sp>
    </p:spTree>
    <p:extLst>
      <p:ext uri="{BB962C8B-B14F-4D97-AF65-F5344CB8AC3E}">
        <p14:creationId xmlns:p14="http://schemas.microsoft.com/office/powerpoint/2010/main" val="3251324265"/>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1" y="2725271"/>
            <a:ext cx="10572000" cy="2189254"/>
          </a:xfrm>
          <a:effectLst/>
        </p:spPr>
        <p:txBody>
          <a:bodyPr vert="horz" lIns="91440" tIns="45720" rIns="91440" bIns="45720" rtlCol="0" anchor="t">
            <a:normAutofit/>
          </a:bodyPr>
          <a:lstStyle/>
          <a:p>
            <a:pPr algn="ctr"/>
            <a:r>
              <a:rPr lang="en-US" sz="5400" dirty="0">
                <a:solidFill>
                  <a:schemeClr val="tx1"/>
                </a:solidFill>
              </a:rPr>
              <a:t>What’s happening here?</a:t>
            </a:r>
          </a:p>
        </p:txBody>
      </p:sp>
      <p:sp>
        <p:nvSpPr>
          <p:cNvPr id="3" name="Content Placeholder 2"/>
          <p:cNvSpPr>
            <a:spLocks noGrp="1"/>
          </p:cNvSpPr>
          <p:nvPr>
            <p:ph idx="1"/>
          </p:nvPr>
        </p:nvSpPr>
        <p:spPr>
          <a:xfrm>
            <a:off x="810001" y="683230"/>
            <a:ext cx="10572000" cy="1881172"/>
          </a:xfrm>
          <a:effectLst/>
        </p:spPr>
        <p:txBody>
          <a:bodyPr vert="horz" lIns="91440" tIns="45720" rIns="91440" bIns="45720" rtlCol="0" anchor="b">
            <a:normAutofit/>
          </a:bodyPr>
          <a:lstStyle/>
          <a:p>
            <a:pPr marL="0" indent="0" algn="ctr">
              <a:buNone/>
            </a:pPr>
            <a:r>
              <a:rPr lang="en-US" sz="2000">
                <a:hlinkClick r:id="rId3"/>
              </a:rPr>
              <a:t>Shame</a:t>
            </a:r>
            <a:endParaRPr lang="en-US" sz="2000"/>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9709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therapy we are usually asking our clients to discuss what is wrong with them..automatically this is going to tap into the feelings of inadequacy that a man might be experiencing.</a:t>
            </a:r>
          </a:p>
          <a:p>
            <a:r>
              <a:rPr lang="en-GB" sz="2000"/>
              <a:t>We want them to discuss their feelings openly, express their vulnerability and look towards someone else to support and guide them…this all extremely challenging for a man brought  up in a ‘man’s world’.</a:t>
            </a:r>
          </a:p>
          <a:p>
            <a:endParaRPr lang="en-GB" sz="2000"/>
          </a:p>
        </p:txBody>
      </p:sp>
    </p:spTree>
    <p:extLst>
      <p:ext uri="{BB962C8B-B14F-4D97-AF65-F5344CB8AC3E}">
        <p14:creationId xmlns:p14="http://schemas.microsoft.com/office/powerpoint/2010/main" val="127215679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Men in therapy</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Only one third of psychotherapy clients are men.</a:t>
            </a:r>
          </a:p>
          <a:p>
            <a:r>
              <a:rPr lang="en-GB" sz="2000"/>
              <a:t>Men often only go to therapy because they’ve been told to go..often by their female partner, but it could be their doctor, their boss or another female within the family or social group.</a:t>
            </a:r>
          </a:p>
          <a:p>
            <a:r>
              <a:rPr lang="en-GB" sz="2000"/>
              <a:t>Some men view the counselling process as unhelpful, challenging to their masculinity and often even threatening.</a:t>
            </a:r>
          </a:p>
        </p:txBody>
      </p:sp>
    </p:spTree>
    <p:extLst>
      <p:ext uri="{BB962C8B-B14F-4D97-AF65-F5344CB8AC3E}">
        <p14:creationId xmlns:p14="http://schemas.microsoft.com/office/powerpoint/2010/main" val="1332274145"/>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dirty="0"/>
              <a:t>Contemporary relationships have shifted, men are now expected to relate in different ways, to share the parenting load, manage their emotional needs and still demonstrate masculinity or feel like men.</a:t>
            </a:r>
          </a:p>
          <a:p>
            <a:pPr>
              <a:lnSpc>
                <a:spcPct val="90000"/>
              </a:lnSpc>
            </a:pPr>
            <a:r>
              <a:rPr lang="en-GB" sz="2000" dirty="0"/>
              <a:t>Women demonstrate their emotions visibly, William Pollack has suggested that men “weep” by showing anger, a way of demonstrating their pain that perhaps doesn’t involve the tears or other feelings of loss and sadness.</a:t>
            </a:r>
          </a:p>
          <a:p>
            <a:pPr>
              <a:lnSpc>
                <a:spcPct val="90000"/>
              </a:lnSpc>
            </a:pPr>
            <a:r>
              <a:rPr lang="en-GB" sz="2000" dirty="0"/>
              <a:t>There may be other ways of men “weeping” such as drinking, withdrawing, blaming, working excessively and so on.</a:t>
            </a:r>
          </a:p>
        </p:txBody>
      </p:sp>
    </p:spTree>
    <p:extLst>
      <p:ext uri="{BB962C8B-B14F-4D97-AF65-F5344CB8AC3E}">
        <p14:creationId xmlns:p14="http://schemas.microsoft.com/office/powerpoint/2010/main" val="194951427"/>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sz="3700"/>
              <a:t>How do men experience the therapy room..</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Often men struggle with the idea of the therapy room. They are confused about what they should say, what is expected of them and whether they should share very personal things about themselves.</a:t>
            </a:r>
          </a:p>
          <a:p>
            <a:endParaRPr lang="en-GB" sz="2000"/>
          </a:p>
          <a:p>
            <a:r>
              <a:rPr lang="en-GB" sz="2000"/>
              <a:t>Often men can feel uncomfortable in new situations and want to know the rule book, a kind of manual to tell them what to do, how to take charge and how to perform so that they don’t feel emasculated. </a:t>
            </a:r>
          </a:p>
        </p:txBody>
      </p:sp>
    </p:spTree>
    <p:extLst>
      <p:ext uri="{BB962C8B-B14F-4D97-AF65-F5344CB8AC3E}">
        <p14:creationId xmlns:p14="http://schemas.microsoft.com/office/powerpoint/2010/main" val="3927115010"/>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Language in the therapy room</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The terms ‘Counselling’ and ‘psychotherapy’ can put men off before they start. Using different terms can often be more helpful..</a:t>
            </a:r>
          </a:p>
          <a:p>
            <a:endParaRPr lang="en-GB" sz="2000"/>
          </a:p>
          <a:p>
            <a:r>
              <a:rPr lang="en-GB" sz="2000"/>
              <a:t>Any thoughts?</a:t>
            </a:r>
          </a:p>
          <a:p>
            <a:endParaRPr lang="en-GB" sz="2000"/>
          </a:p>
          <a:p>
            <a:r>
              <a:rPr lang="en-GB" sz="2000"/>
              <a:t>Robertson and Fitzgerald (1992)</a:t>
            </a:r>
          </a:p>
        </p:txBody>
      </p:sp>
    </p:spTree>
    <p:extLst>
      <p:ext uri="{BB962C8B-B14F-4D97-AF65-F5344CB8AC3E}">
        <p14:creationId xmlns:p14="http://schemas.microsoft.com/office/powerpoint/2010/main" val="106729044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Language in the therapy room</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What would you do to engage a man’s interest and curiosity without making him feel small or ashamed?</a:t>
            </a:r>
          </a:p>
          <a:p>
            <a:r>
              <a:rPr lang="en-GB" dirty="0"/>
              <a:t>How would you engage men in the therapeutic relationship, using a language that is relational, how would you explore the goals of therapy in appropriate language, where they don’t feel scared, ashamed or uncomfortable?</a:t>
            </a:r>
          </a:p>
          <a:p>
            <a:r>
              <a:rPr lang="en-GB" dirty="0"/>
              <a:t>Some men have trouble not only talking about feelings, but also openly discussing these.</a:t>
            </a:r>
          </a:p>
        </p:txBody>
      </p:sp>
    </p:spTree>
    <p:extLst>
      <p:ext uri="{BB962C8B-B14F-4D97-AF65-F5344CB8AC3E}">
        <p14:creationId xmlns:p14="http://schemas.microsoft.com/office/powerpoint/2010/main" val="2246017008"/>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Creating the relationship</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a:t>When working with the male client we need to consider the reluctance they might have to speak and to allow time and space for the client to become comfortable with the situation. Giving them permission to share their feelings gradually.</a:t>
            </a:r>
          </a:p>
          <a:p>
            <a:pPr>
              <a:lnSpc>
                <a:spcPct val="90000"/>
              </a:lnSpc>
            </a:pPr>
            <a:r>
              <a:rPr lang="en-GB" sz="2000"/>
              <a:t>You may experience impatience and frustration and this may need exploring in supervision, but the relationship is important and needs time and attention.</a:t>
            </a:r>
          </a:p>
          <a:p>
            <a:pPr>
              <a:lnSpc>
                <a:spcPct val="90000"/>
              </a:lnSpc>
            </a:pPr>
            <a:r>
              <a:rPr lang="en-GB" sz="2000"/>
              <a:t>Engaging in small talk might also help, finding the client’s interest and sharing a discussion about this, such as football, music, films etc.</a:t>
            </a:r>
          </a:p>
        </p:txBody>
      </p:sp>
    </p:spTree>
    <p:extLst>
      <p:ext uri="{BB962C8B-B14F-4D97-AF65-F5344CB8AC3E}">
        <p14:creationId xmlns:p14="http://schemas.microsoft.com/office/powerpoint/2010/main" val="3316265832"/>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Working with men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small groups discuss your experience of working with men in therapy.</a:t>
            </a:r>
          </a:p>
          <a:p>
            <a:r>
              <a:rPr lang="en-GB" sz="2000"/>
              <a:t>What are you noticing in their body language?</a:t>
            </a:r>
          </a:p>
          <a:p>
            <a:r>
              <a:rPr lang="en-GB" sz="2000"/>
              <a:t>How are they referred?</a:t>
            </a:r>
          </a:p>
          <a:p>
            <a:r>
              <a:rPr lang="en-GB" sz="2000"/>
              <a:t>How do you engage with them personally?</a:t>
            </a:r>
          </a:p>
          <a:p>
            <a:r>
              <a:rPr lang="en-GB" sz="2000"/>
              <a:t>Do you see them experiencing therapy as difficult?</a:t>
            </a:r>
          </a:p>
          <a:p>
            <a:r>
              <a:rPr lang="en-GB" sz="2000"/>
              <a:t>How do you experience men in the therapy room?</a:t>
            </a:r>
          </a:p>
        </p:txBody>
      </p:sp>
    </p:spTree>
    <p:extLst>
      <p:ext uri="{BB962C8B-B14F-4D97-AF65-F5344CB8AC3E}">
        <p14:creationId xmlns:p14="http://schemas.microsoft.com/office/powerpoint/2010/main" val="294047174"/>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Conclusion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Recognising and accepting how men feel in therapy is the first step in helping them to heal.</a:t>
            </a:r>
          </a:p>
          <a:p>
            <a:r>
              <a:rPr lang="en-GB" sz="2000"/>
              <a:t>Allowing them space and time to explore their feelings and honouring these will engage them within the therapeutic space and enable an engagement with the process.</a:t>
            </a:r>
          </a:p>
        </p:txBody>
      </p:sp>
    </p:spTree>
    <p:extLst>
      <p:ext uri="{BB962C8B-B14F-4D97-AF65-F5344CB8AC3E}">
        <p14:creationId xmlns:p14="http://schemas.microsoft.com/office/powerpoint/2010/main" val="3118536946"/>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References</a:t>
            </a:r>
          </a:p>
        </p:txBody>
      </p:sp>
      <p:sp>
        <p:nvSpPr>
          <p:cNvPr id="3" name="Content Placeholder 2"/>
          <p:cNvSpPr>
            <a:spLocks noGrp="1"/>
          </p:cNvSpPr>
          <p:nvPr>
            <p:ph idx="1"/>
          </p:nvPr>
        </p:nvSpPr>
        <p:spPr>
          <a:xfrm>
            <a:off x="6008068" y="978993"/>
            <a:ext cx="5365218" cy="4900014"/>
          </a:xfrm>
          <a:effectLst/>
        </p:spPr>
        <p:txBody>
          <a:bodyPr>
            <a:normAutofit fontScale="85000" lnSpcReduction="20000"/>
          </a:bodyPr>
          <a:lstStyle/>
          <a:p>
            <a:r>
              <a:rPr lang="en-GB" sz="2000" dirty="0"/>
              <a:t>Blum, A. (2008) Shame and Guilt: Misconceptions and Controversies. A critical review of the literature. </a:t>
            </a:r>
            <a:r>
              <a:rPr lang="en-GB" sz="2000" i="1" dirty="0"/>
              <a:t>Traumatology</a:t>
            </a:r>
            <a:r>
              <a:rPr lang="en-GB" sz="2000" dirty="0"/>
              <a:t> </a:t>
            </a:r>
            <a:r>
              <a:rPr lang="en-GB" sz="2000" i="1" dirty="0"/>
              <a:t>14. </a:t>
            </a:r>
            <a:r>
              <a:rPr lang="en-GB" sz="2000" dirty="0"/>
              <a:t>91-102</a:t>
            </a:r>
          </a:p>
          <a:p>
            <a:endParaRPr lang="en-GB" sz="2000" dirty="0"/>
          </a:p>
          <a:p>
            <a:r>
              <a:rPr lang="en-GB" sz="2000"/>
              <a:t> Gilbert</a:t>
            </a:r>
            <a:r>
              <a:rPr lang="en-GB" sz="2000" dirty="0"/>
              <a:t>, P. (2003) Evolution, Social Roles, and the Differences in Shame and Guilt. Social research. 70 (4), 1205–1230.</a:t>
            </a:r>
          </a:p>
          <a:p>
            <a:endParaRPr lang="en-GB" sz="2000" dirty="0"/>
          </a:p>
          <a:p>
            <a:r>
              <a:rPr lang="en-GB" sz="2000" dirty="0"/>
              <a:t>Pollack, W. (1998). Real Boys: Rescuing our boys from the myths of boyhood. New York. </a:t>
            </a:r>
            <a:r>
              <a:rPr lang="en-GB" sz="2000" dirty="0" err="1"/>
              <a:t>NY:Holt</a:t>
            </a:r>
            <a:endParaRPr lang="en-GB" sz="2000" dirty="0"/>
          </a:p>
          <a:p>
            <a:r>
              <a:rPr lang="en-GB" sz="2000" dirty="0"/>
              <a:t>Robertson, J.M. &amp; Fitzgerald, L.F., 1992. Overcoming the Masculine Mystique: Preferences for Alternative Forms of Assistance among Men Who Avoid </a:t>
            </a:r>
            <a:r>
              <a:rPr lang="en-GB" sz="2000" dirty="0" err="1"/>
              <a:t>Counseling</a:t>
            </a:r>
            <a:r>
              <a:rPr lang="en-GB" sz="2000" dirty="0"/>
              <a:t>. </a:t>
            </a:r>
            <a:r>
              <a:rPr lang="en-GB" sz="2000" i="1" dirty="0"/>
              <a:t>Journal of </a:t>
            </a:r>
            <a:r>
              <a:rPr lang="en-GB" sz="2000" i="1" dirty="0" err="1"/>
              <a:t>Counseling</a:t>
            </a:r>
            <a:r>
              <a:rPr lang="en-GB" sz="2000" i="1" dirty="0"/>
              <a:t> Psychology</a:t>
            </a:r>
            <a:r>
              <a:rPr lang="en-GB" sz="2000" dirty="0"/>
              <a:t>, 39(2), pp.240–246</a:t>
            </a:r>
          </a:p>
        </p:txBody>
      </p:sp>
    </p:spTree>
    <p:extLst>
      <p:ext uri="{BB962C8B-B14F-4D97-AF65-F5344CB8AC3E}">
        <p14:creationId xmlns:p14="http://schemas.microsoft.com/office/powerpoint/2010/main" val="404892970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Berrylishiou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ln>
          <a:noFill/>
        </a:ln>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errylishious design slides.potx" id="{0E18C7A8-D4E8-4416-AB11-BB65E6CF705D}" vid="{B5C54EE5-67AB-483E-8F1E-404BA02465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BD83ED-925B-4FC7-8685-2C148B128684}">
  <ds:schemaRefs>
    <ds:schemaRef ds:uri="http://purl.org/dc/elements/1.1/"/>
    <ds:schemaRef ds:uri="d2d6d51c-be45-489c-bfaa-c0c3d4c0c982"/>
    <ds:schemaRef ds:uri="696490a5-0429-499a-a254-a60426c02ef0"/>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F1D4E68-30EF-4050-B36F-C0F90A8E4FD9}">
  <ds:schemaRefs>
    <ds:schemaRef ds:uri="http://schemas.microsoft.com/sharepoint/v3/contenttype/forms"/>
  </ds:schemaRefs>
</ds:datastoreItem>
</file>

<file path=customXml/itemProps3.xml><?xml version="1.0" encoding="utf-8"?>
<ds:datastoreItem xmlns:ds="http://schemas.openxmlformats.org/officeDocument/2006/customXml" ds:itemID="{C972BE8F-ABAC-4415-975B-07BF2E8BB2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1514</TotalTime>
  <Words>5487</Words>
  <Application>Microsoft Office PowerPoint</Application>
  <PresentationFormat>Widescreen</PresentationFormat>
  <Paragraphs>225</Paragraphs>
  <Slides>36</Slides>
  <Notes>25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36</vt:i4>
      </vt:variant>
    </vt:vector>
  </HeadingPairs>
  <TitlesOfParts>
    <vt:vector size="41" baseType="lpstr">
      <vt:lpstr>Calibri</vt:lpstr>
      <vt:lpstr>Century Gothic</vt:lpstr>
      <vt:lpstr>Wingdings 2</vt:lpstr>
      <vt:lpstr>Quotable</vt:lpstr>
      <vt:lpstr>Berrylishious design template</vt:lpstr>
      <vt:lpstr>Shame in the therapy room &amp; Men: shame and therapy</vt:lpstr>
      <vt:lpstr>What is shame?</vt:lpstr>
      <vt:lpstr>Pervasiveness of shame in the therapy room</vt:lpstr>
      <vt:lpstr>The client and shame</vt:lpstr>
      <vt:lpstr>The therapeutic space and shame</vt:lpstr>
      <vt:lpstr>The Therapist and Shame</vt:lpstr>
      <vt:lpstr>Shame overlooked?</vt:lpstr>
      <vt:lpstr>Recognising Shame</vt:lpstr>
      <vt:lpstr>What might cause shame?</vt:lpstr>
      <vt:lpstr>External and Internal Shame  (Gilbert, 2003)</vt:lpstr>
      <vt:lpstr>Shame and Suicide</vt:lpstr>
      <vt:lpstr>How do we work with shame?</vt:lpstr>
      <vt:lpstr>Relational Validation</vt:lpstr>
      <vt:lpstr>Accessing and Acknowledging Shame</vt:lpstr>
      <vt:lpstr>Shame Regulation</vt:lpstr>
      <vt:lpstr>Shame</vt:lpstr>
      <vt:lpstr>Blum (2008)</vt:lpstr>
      <vt:lpstr>Men and Shame</vt:lpstr>
      <vt:lpstr>'Man Code'</vt:lpstr>
      <vt:lpstr>In the schoolyard..</vt:lpstr>
      <vt:lpstr>Being a man – Robert Webb</vt:lpstr>
      <vt:lpstr>Internal critics</vt:lpstr>
      <vt:lpstr>Childhood experiences and impact on adulthood…</vt:lpstr>
      <vt:lpstr>Boyhood to adulthood</vt:lpstr>
      <vt:lpstr>Shame leads to…</vt:lpstr>
      <vt:lpstr>What’s happening here?</vt:lpstr>
      <vt:lpstr>Men in therapy</vt:lpstr>
      <vt:lpstr>Men in therapy</vt:lpstr>
      <vt:lpstr>Men in therapy</vt:lpstr>
      <vt:lpstr>How do men experience the therapy room..</vt:lpstr>
      <vt:lpstr>Language in the therapy room</vt:lpstr>
      <vt:lpstr>Language in the therapy room</vt:lpstr>
      <vt:lpstr>Creating the relationship</vt:lpstr>
      <vt:lpstr>Working with men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shame and therapy</dc:title>
  <dc:creator>Catherine Slade</dc:creator>
  <cp:lastModifiedBy>Catherine Slade</cp:lastModifiedBy>
  <cp:revision>172</cp:revision>
  <dcterms:created xsi:type="dcterms:W3CDTF">2019-10-24T10:46:11Z</dcterms:created>
  <dcterms:modified xsi:type="dcterms:W3CDTF">2021-10-04T13:29:36Z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