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sldIdLst>
    <p:sldId id="256" r:id="rId2"/>
    <p:sldId id="257" r:id="rId3"/>
    <p:sldId id="258" r:id="rId4"/>
    <p:sldId id="259" r:id="rId5"/>
    <p:sldId id="260" r:id="rId6"/>
    <p:sldId id="261" r:id="rId7"/>
    <p:sldId id="267" r:id="rId8"/>
    <p:sldId id="262" r:id="rId9"/>
    <p:sldId id="268" r:id="rId10"/>
    <p:sldId id="269" r:id="rId11"/>
    <p:sldId id="266" r:id="rId12"/>
    <p:sldId id="264" r:id="rId13"/>
    <p:sldId id="263"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069EBC-0055-48D1-8D25-C199F1ED9291}" v="1" dt="2026-03-12T19:32:53.9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0" d="100"/>
          <a:sy n="70" d="100"/>
        </p:scale>
        <p:origin x="1166" y="278"/>
      </p:cViewPr>
      <p:guideLst/>
    </p:cSldViewPr>
  </p:slideViewPr>
  <p:notesTextViewPr>
    <p:cViewPr>
      <p:scale>
        <a:sx n="1" d="1"/>
        <a:sy n="1" d="1"/>
      </p:scale>
      <p:origin x="0" y="0"/>
    </p:cViewPr>
  </p:notesTextViewPr>
  <p:sorterViewPr>
    <p:cViewPr>
      <p:scale>
        <a:sx n="100" d="100"/>
        <a:sy n="100" d="100"/>
      </p:scale>
      <p:origin x="0" y="-811"/>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rrie devine" userId="c185d9f46ef653d4" providerId="LiveId" clId="{ABD9C370-970D-43B1-A128-088F028B8BB7}"/>
    <pc:docChg chg="custSel modSld">
      <pc:chgData name="kerrie devine" userId="c185d9f46ef653d4" providerId="LiveId" clId="{ABD9C370-970D-43B1-A128-088F028B8BB7}" dt="2026-03-13T09:03:08.067" v="1082" actId="313"/>
      <pc:docMkLst>
        <pc:docMk/>
      </pc:docMkLst>
      <pc:sldChg chg="modSp mod">
        <pc:chgData name="kerrie devine" userId="c185d9f46ef653d4" providerId="LiveId" clId="{ABD9C370-970D-43B1-A128-088F028B8BB7}" dt="2026-03-12T18:33:10.980" v="14" actId="313"/>
        <pc:sldMkLst>
          <pc:docMk/>
          <pc:sldMk cId="452808670" sldId="262"/>
        </pc:sldMkLst>
        <pc:spChg chg="mod">
          <ac:chgData name="kerrie devine" userId="c185d9f46ef653d4" providerId="LiveId" clId="{ABD9C370-970D-43B1-A128-088F028B8BB7}" dt="2026-03-12T18:33:10.980" v="14" actId="313"/>
          <ac:spMkLst>
            <pc:docMk/>
            <pc:sldMk cId="452808670" sldId="262"/>
            <ac:spMk id="3" creationId="{C6B51929-3E8C-029E-2796-2FFEBEA0D13D}"/>
          </ac:spMkLst>
        </pc:spChg>
      </pc:sldChg>
      <pc:sldChg chg="modSp mod">
        <pc:chgData name="kerrie devine" userId="c185d9f46ef653d4" providerId="LiveId" clId="{ABD9C370-970D-43B1-A128-088F028B8BB7}" dt="2026-03-13T09:03:08.067" v="1082" actId="313"/>
        <pc:sldMkLst>
          <pc:docMk/>
          <pc:sldMk cId="3302724406" sldId="266"/>
        </pc:sldMkLst>
        <pc:graphicFrameChg chg="mod modGraphic">
          <ac:chgData name="kerrie devine" userId="c185d9f46ef653d4" providerId="LiveId" clId="{ABD9C370-970D-43B1-A128-088F028B8BB7}" dt="2026-03-13T09:03:08.067" v="1082" actId="313"/>
          <ac:graphicFrameMkLst>
            <pc:docMk/>
            <pc:sldMk cId="3302724406" sldId="266"/>
            <ac:graphicFrameMk id="4" creationId="{F36EFE5F-8CED-D02D-4EE8-15235101E766}"/>
          </ac:graphicFrameMkLst>
        </pc:graphicFrameChg>
      </pc:sldChg>
      <pc:sldChg chg="modSp mod">
        <pc:chgData name="kerrie devine" userId="c185d9f46ef653d4" providerId="LiveId" clId="{ABD9C370-970D-43B1-A128-088F028B8BB7}" dt="2026-03-12T18:58:52.075" v="387" actId="20577"/>
        <pc:sldMkLst>
          <pc:docMk/>
          <pc:sldMk cId="1048463577" sldId="269"/>
        </pc:sldMkLst>
        <pc:graphicFrameChg chg="modGraphic">
          <ac:chgData name="kerrie devine" userId="c185d9f46ef653d4" providerId="LiveId" clId="{ABD9C370-970D-43B1-A128-088F028B8BB7}" dt="2026-03-12T18:58:52.075" v="387" actId="20577"/>
          <ac:graphicFrameMkLst>
            <pc:docMk/>
            <pc:sldMk cId="1048463577" sldId="269"/>
            <ac:graphicFrameMk id="4" creationId="{5055EAFA-8125-7CDD-4DC7-EA8063E4BF77}"/>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E20B5203-69EF-48B0-A080-BD60602CF99F}"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FBD585C9-F92B-4F52-B719-1FB317361C20}">
      <dgm:prSet/>
      <dgm:spPr/>
      <dgm:t>
        <a:bodyPr/>
        <a:lstStyle/>
        <a:p>
          <a:pPr>
            <a:defRPr cap="all"/>
          </a:pPr>
          <a:r>
            <a:rPr lang="en-GB"/>
            <a:t>Introduction and Case study context</a:t>
          </a:r>
          <a:endParaRPr lang="en-US"/>
        </a:p>
      </dgm:t>
    </dgm:pt>
    <dgm:pt modelId="{4A6F3921-32E2-40CB-9E5E-B9A878F1C136}" type="parTrans" cxnId="{B0B12633-A9C9-4A76-B40D-38B9B7DE921F}">
      <dgm:prSet/>
      <dgm:spPr/>
      <dgm:t>
        <a:bodyPr/>
        <a:lstStyle/>
        <a:p>
          <a:endParaRPr lang="en-US"/>
        </a:p>
      </dgm:t>
    </dgm:pt>
    <dgm:pt modelId="{773E1720-C7B6-4543-BE9D-C970DF67B995}" type="sibTrans" cxnId="{B0B12633-A9C9-4A76-B40D-38B9B7DE921F}">
      <dgm:prSet/>
      <dgm:spPr/>
      <dgm:t>
        <a:bodyPr/>
        <a:lstStyle/>
        <a:p>
          <a:endParaRPr lang="en-US"/>
        </a:p>
      </dgm:t>
    </dgm:pt>
    <dgm:pt modelId="{77242BC7-32D8-407D-BC5B-102C98398EAC}">
      <dgm:prSet/>
      <dgm:spPr/>
      <dgm:t>
        <a:bodyPr/>
        <a:lstStyle/>
        <a:p>
          <a:pPr>
            <a:defRPr cap="all"/>
          </a:pPr>
          <a:r>
            <a:rPr lang="en-GB" dirty="0"/>
            <a:t>Evaluate Productivity tools</a:t>
          </a:r>
          <a:endParaRPr lang="en-US" dirty="0"/>
        </a:p>
      </dgm:t>
    </dgm:pt>
    <dgm:pt modelId="{04C93E9A-CA98-44FA-BC96-1C6127F6579B}" type="parTrans" cxnId="{409DD634-E226-4DFD-BE96-F7645C9A512C}">
      <dgm:prSet/>
      <dgm:spPr/>
      <dgm:t>
        <a:bodyPr/>
        <a:lstStyle/>
        <a:p>
          <a:endParaRPr lang="en-US"/>
        </a:p>
      </dgm:t>
    </dgm:pt>
    <dgm:pt modelId="{35AAF361-FBC0-480F-A082-1BA79585331F}" type="sibTrans" cxnId="{409DD634-E226-4DFD-BE96-F7645C9A512C}">
      <dgm:prSet/>
      <dgm:spPr/>
      <dgm:t>
        <a:bodyPr/>
        <a:lstStyle/>
        <a:p>
          <a:endParaRPr lang="en-US"/>
        </a:p>
      </dgm:t>
    </dgm:pt>
    <dgm:pt modelId="{3B41E3EF-3045-4791-B890-5C837C508836}">
      <dgm:prSet/>
      <dgm:spPr/>
      <dgm:t>
        <a:bodyPr/>
        <a:lstStyle/>
        <a:p>
          <a:pPr>
            <a:defRPr cap="all"/>
          </a:pPr>
          <a:r>
            <a:rPr lang="en-GB"/>
            <a:t>Evaluate Co0mmunication Tools</a:t>
          </a:r>
          <a:endParaRPr lang="en-US"/>
        </a:p>
      </dgm:t>
    </dgm:pt>
    <dgm:pt modelId="{A4EA4F8F-D6EE-4F43-8BBF-A595FE71E204}" type="parTrans" cxnId="{4A421BD6-8EFC-4371-9E32-F736EBAE03E1}">
      <dgm:prSet/>
      <dgm:spPr/>
      <dgm:t>
        <a:bodyPr/>
        <a:lstStyle/>
        <a:p>
          <a:endParaRPr lang="en-US"/>
        </a:p>
      </dgm:t>
    </dgm:pt>
    <dgm:pt modelId="{659EEDA5-00AA-4131-ABCC-4883DCE911F5}" type="sibTrans" cxnId="{4A421BD6-8EFC-4371-9E32-F736EBAE03E1}">
      <dgm:prSet/>
      <dgm:spPr/>
      <dgm:t>
        <a:bodyPr/>
        <a:lstStyle/>
        <a:p>
          <a:endParaRPr lang="en-US"/>
        </a:p>
      </dgm:t>
    </dgm:pt>
    <dgm:pt modelId="{33156B39-1F73-440A-894E-B4841B0AA2DF}">
      <dgm:prSet/>
      <dgm:spPr/>
      <dgm:t>
        <a:bodyPr/>
        <a:lstStyle/>
        <a:p>
          <a:pPr>
            <a:defRPr cap="all"/>
          </a:pPr>
          <a:r>
            <a:rPr lang="en-GB"/>
            <a:t>Design digital safety action plan</a:t>
          </a:r>
          <a:endParaRPr lang="en-US"/>
        </a:p>
      </dgm:t>
    </dgm:pt>
    <dgm:pt modelId="{FA98B997-1D5F-4378-8DA3-8A898462DD5D}" type="parTrans" cxnId="{AC14D258-8BFD-4C6A-8D7C-EECEAB12383A}">
      <dgm:prSet/>
      <dgm:spPr/>
      <dgm:t>
        <a:bodyPr/>
        <a:lstStyle/>
        <a:p>
          <a:endParaRPr lang="en-US"/>
        </a:p>
      </dgm:t>
    </dgm:pt>
    <dgm:pt modelId="{E3FAA6DD-B383-41B0-A019-171A1D51401A}" type="sibTrans" cxnId="{AC14D258-8BFD-4C6A-8D7C-EECEAB12383A}">
      <dgm:prSet/>
      <dgm:spPr/>
      <dgm:t>
        <a:bodyPr/>
        <a:lstStyle/>
        <a:p>
          <a:endParaRPr lang="en-US"/>
        </a:p>
      </dgm:t>
    </dgm:pt>
    <dgm:pt modelId="{AB4B0AD5-FAD2-4753-9EFA-EB99E792EAD1}">
      <dgm:prSet/>
      <dgm:spPr/>
      <dgm:t>
        <a:bodyPr/>
        <a:lstStyle/>
        <a:p>
          <a:pPr>
            <a:defRPr cap="all"/>
          </a:pPr>
          <a:r>
            <a:rPr lang="en-GB"/>
            <a:t>Conclusion</a:t>
          </a:r>
          <a:endParaRPr lang="en-US"/>
        </a:p>
      </dgm:t>
    </dgm:pt>
    <dgm:pt modelId="{08C62BCE-6CA1-4830-8F19-50394DCF1E21}" type="parTrans" cxnId="{EF728D36-F432-492B-B995-A79DB7511338}">
      <dgm:prSet/>
      <dgm:spPr/>
      <dgm:t>
        <a:bodyPr/>
        <a:lstStyle/>
        <a:p>
          <a:endParaRPr lang="en-US"/>
        </a:p>
      </dgm:t>
    </dgm:pt>
    <dgm:pt modelId="{1C9CE32C-30C8-4970-8D63-AB72702D5413}" type="sibTrans" cxnId="{EF728D36-F432-492B-B995-A79DB7511338}">
      <dgm:prSet/>
      <dgm:spPr/>
      <dgm:t>
        <a:bodyPr/>
        <a:lstStyle/>
        <a:p>
          <a:endParaRPr lang="en-US"/>
        </a:p>
      </dgm:t>
    </dgm:pt>
    <dgm:pt modelId="{36A7C4D0-2358-4059-9960-298529F3C5B4}">
      <dgm:prSet/>
      <dgm:spPr/>
      <dgm:t>
        <a:bodyPr/>
        <a:lstStyle/>
        <a:p>
          <a:pPr>
            <a:defRPr cap="all"/>
          </a:pPr>
          <a:r>
            <a:rPr lang="en-GB"/>
            <a:t>References</a:t>
          </a:r>
          <a:endParaRPr lang="en-US"/>
        </a:p>
      </dgm:t>
    </dgm:pt>
    <dgm:pt modelId="{6395FF2F-7A37-4869-9C22-FC457A1F9A2D}" type="parTrans" cxnId="{5754CB0C-7BFE-4BC9-9CF5-3D2006969EEC}">
      <dgm:prSet/>
      <dgm:spPr/>
      <dgm:t>
        <a:bodyPr/>
        <a:lstStyle/>
        <a:p>
          <a:endParaRPr lang="en-US"/>
        </a:p>
      </dgm:t>
    </dgm:pt>
    <dgm:pt modelId="{DF305AC5-47D6-41FB-AC7F-46880A7B0A0D}" type="sibTrans" cxnId="{5754CB0C-7BFE-4BC9-9CF5-3D2006969EEC}">
      <dgm:prSet/>
      <dgm:spPr/>
      <dgm:t>
        <a:bodyPr/>
        <a:lstStyle/>
        <a:p>
          <a:endParaRPr lang="en-US"/>
        </a:p>
      </dgm:t>
    </dgm:pt>
    <dgm:pt modelId="{3DF7FF53-117D-49FB-ADAC-A5DED1DA7180}" type="pres">
      <dgm:prSet presAssocID="{E20B5203-69EF-48B0-A080-BD60602CF99F}" presName="root" presStyleCnt="0">
        <dgm:presLayoutVars>
          <dgm:dir/>
          <dgm:resizeHandles val="exact"/>
        </dgm:presLayoutVars>
      </dgm:prSet>
      <dgm:spPr/>
    </dgm:pt>
    <dgm:pt modelId="{AC422E2C-9959-4199-8997-C72B9DAB4CF4}" type="pres">
      <dgm:prSet presAssocID="{FBD585C9-F92B-4F52-B719-1FB317361C20}" presName="compNode" presStyleCnt="0"/>
      <dgm:spPr/>
    </dgm:pt>
    <dgm:pt modelId="{8B803950-F511-4CC2-A657-7D2A71A11173}" type="pres">
      <dgm:prSet presAssocID="{FBD585C9-F92B-4F52-B719-1FB317361C20}" presName="iconBgRect" presStyleLbl="bgShp" presStyleIdx="0" presStyleCnt="6"/>
      <dgm:spPr>
        <a:prstGeom prst="round2DiagRect">
          <a:avLst>
            <a:gd name="adj1" fmla="val 29727"/>
            <a:gd name="adj2" fmla="val 0"/>
          </a:avLst>
        </a:prstGeom>
      </dgm:spPr>
    </dgm:pt>
    <dgm:pt modelId="{E54A9B3D-6BEF-46C5-BC23-2C49DDB9E5C7}" type="pres">
      <dgm:prSet presAssocID="{FBD585C9-F92B-4F52-B719-1FB317361C2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5ECE257-5BEA-4D5B-90BB-BF0FAB2D3C1F}" type="pres">
      <dgm:prSet presAssocID="{FBD585C9-F92B-4F52-B719-1FB317361C20}" presName="spaceRect" presStyleCnt="0"/>
      <dgm:spPr/>
    </dgm:pt>
    <dgm:pt modelId="{5E999744-A8D0-4C8D-ADBE-AE3A23530DE6}" type="pres">
      <dgm:prSet presAssocID="{FBD585C9-F92B-4F52-B719-1FB317361C20}" presName="textRect" presStyleLbl="revTx" presStyleIdx="0" presStyleCnt="6">
        <dgm:presLayoutVars>
          <dgm:chMax val="1"/>
          <dgm:chPref val="1"/>
        </dgm:presLayoutVars>
      </dgm:prSet>
      <dgm:spPr/>
    </dgm:pt>
    <dgm:pt modelId="{42E17F8D-444C-4A24-B013-C679F1867FE2}" type="pres">
      <dgm:prSet presAssocID="{773E1720-C7B6-4543-BE9D-C970DF67B995}" presName="sibTrans" presStyleCnt="0"/>
      <dgm:spPr/>
    </dgm:pt>
    <dgm:pt modelId="{3651B2EC-669F-4A09-9F6B-98BEA7E65E2A}" type="pres">
      <dgm:prSet presAssocID="{77242BC7-32D8-407D-BC5B-102C98398EAC}" presName="compNode" presStyleCnt="0"/>
      <dgm:spPr/>
    </dgm:pt>
    <dgm:pt modelId="{AF0D45C9-3A4B-4297-BF7C-4565C48E3E48}" type="pres">
      <dgm:prSet presAssocID="{77242BC7-32D8-407D-BC5B-102C98398EAC}" presName="iconBgRect" presStyleLbl="bgShp" presStyleIdx="1" presStyleCnt="6"/>
      <dgm:spPr>
        <a:prstGeom prst="round2DiagRect">
          <a:avLst>
            <a:gd name="adj1" fmla="val 29727"/>
            <a:gd name="adj2" fmla="val 0"/>
          </a:avLst>
        </a:prstGeom>
      </dgm:spPr>
    </dgm:pt>
    <dgm:pt modelId="{4017CA77-9906-4F18-AE3D-029D799D6C16}" type="pres">
      <dgm:prSet presAssocID="{77242BC7-32D8-407D-BC5B-102C98398EA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ools"/>
        </a:ext>
      </dgm:extLst>
    </dgm:pt>
    <dgm:pt modelId="{1A3A1FB2-A84C-47D0-B089-D607022B447A}" type="pres">
      <dgm:prSet presAssocID="{77242BC7-32D8-407D-BC5B-102C98398EAC}" presName="spaceRect" presStyleCnt="0"/>
      <dgm:spPr/>
    </dgm:pt>
    <dgm:pt modelId="{EE27A0F1-939C-456F-B8FA-7589339D6F38}" type="pres">
      <dgm:prSet presAssocID="{77242BC7-32D8-407D-BC5B-102C98398EAC}" presName="textRect" presStyleLbl="revTx" presStyleIdx="1" presStyleCnt="6">
        <dgm:presLayoutVars>
          <dgm:chMax val="1"/>
          <dgm:chPref val="1"/>
        </dgm:presLayoutVars>
      </dgm:prSet>
      <dgm:spPr/>
    </dgm:pt>
    <dgm:pt modelId="{62B7D38B-378B-44CA-BE14-EE09A826A01F}" type="pres">
      <dgm:prSet presAssocID="{35AAF361-FBC0-480F-A082-1BA79585331F}" presName="sibTrans" presStyleCnt="0"/>
      <dgm:spPr/>
    </dgm:pt>
    <dgm:pt modelId="{EF533255-0E75-42D4-8949-801868A191C5}" type="pres">
      <dgm:prSet presAssocID="{3B41E3EF-3045-4791-B890-5C837C508836}" presName="compNode" presStyleCnt="0"/>
      <dgm:spPr/>
    </dgm:pt>
    <dgm:pt modelId="{4D7AA5B1-F49C-48EB-8FC9-F6C031AD2F2F}" type="pres">
      <dgm:prSet presAssocID="{3B41E3EF-3045-4791-B890-5C837C508836}" presName="iconBgRect" presStyleLbl="bgShp" presStyleIdx="2" presStyleCnt="6"/>
      <dgm:spPr>
        <a:prstGeom prst="round2DiagRect">
          <a:avLst>
            <a:gd name="adj1" fmla="val 29727"/>
            <a:gd name="adj2" fmla="val 0"/>
          </a:avLst>
        </a:prstGeom>
      </dgm:spPr>
    </dgm:pt>
    <dgm:pt modelId="{AC6A0B72-DEDB-4B8A-856B-E54A84283108}" type="pres">
      <dgm:prSet presAssocID="{3B41E3EF-3045-4791-B890-5C837C50883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67762103-26DD-44CF-A979-801E2E224AAA}" type="pres">
      <dgm:prSet presAssocID="{3B41E3EF-3045-4791-B890-5C837C508836}" presName="spaceRect" presStyleCnt="0"/>
      <dgm:spPr/>
    </dgm:pt>
    <dgm:pt modelId="{F1B2DFAE-4A53-4CB3-8E29-2D76546D4FD0}" type="pres">
      <dgm:prSet presAssocID="{3B41E3EF-3045-4791-B890-5C837C508836}" presName="textRect" presStyleLbl="revTx" presStyleIdx="2" presStyleCnt="6">
        <dgm:presLayoutVars>
          <dgm:chMax val="1"/>
          <dgm:chPref val="1"/>
        </dgm:presLayoutVars>
      </dgm:prSet>
      <dgm:spPr/>
    </dgm:pt>
    <dgm:pt modelId="{4ED826B0-F5FF-4E88-933F-FD5017C4535E}" type="pres">
      <dgm:prSet presAssocID="{659EEDA5-00AA-4131-ABCC-4883DCE911F5}" presName="sibTrans" presStyleCnt="0"/>
      <dgm:spPr/>
    </dgm:pt>
    <dgm:pt modelId="{DD429C0D-0083-457A-B093-02DA4FB8BEFF}" type="pres">
      <dgm:prSet presAssocID="{33156B39-1F73-440A-894E-B4841B0AA2DF}" presName="compNode" presStyleCnt="0"/>
      <dgm:spPr/>
    </dgm:pt>
    <dgm:pt modelId="{893B2F60-AF5B-4A40-8060-B938A9FD92E8}" type="pres">
      <dgm:prSet presAssocID="{33156B39-1F73-440A-894E-B4841B0AA2DF}" presName="iconBgRect" presStyleLbl="bgShp" presStyleIdx="3" presStyleCnt="6"/>
      <dgm:spPr>
        <a:prstGeom prst="round2DiagRect">
          <a:avLst>
            <a:gd name="adj1" fmla="val 29727"/>
            <a:gd name="adj2" fmla="val 0"/>
          </a:avLst>
        </a:prstGeom>
      </dgm:spPr>
    </dgm:pt>
    <dgm:pt modelId="{0EC88CEE-9028-4A4A-94B7-58266FB44109}" type="pres">
      <dgm:prSet presAssocID="{33156B39-1F73-440A-894E-B4841B0AA2D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7A4408E1-606C-4742-8769-24F65DCB4B06}" type="pres">
      <dgm:prSet presAssocID="{33156B39-1F73-440A-894E-B4841B0AA2DF}" presName="spaceRect" presStyleCnt="0"/>
      <dgm:spPr/>
    </dgm:pt>
    <dgm:pt modelId="{2326EB5C-58FB-4300-82A8-E85AE6DD79FD}" type="pres">
      <dgm:prSet presAssocID="{33156B39-1F73-440A-894E-B4841B0AA2DF}" presName="textRect" presStyleLbl="revTx" presStyleIdx="3" presStyleCnt="6">
        <dgm:presLayoutVars>
          <dgm:chMax val="1"/>
          <dgm:chPref val="1"/>
        </dgm:presLayoutVars>
      </dgm:prSet>
      <dgm:spPr/>
    </dgm:pt>
    <dgm:pt modelId="{DEB8A0D1-4687-4870-B0B7-6A369CE633D6}" type="pres">
      <dgm:prSet presAssocID="{E3FAA6DD-B383-41B0-A019-171A1D51401A}" presName="sibTrans" presStyleCnt="0"/>
      <dgm:spPr/>
    </dgm:pt>
    <dgm:pt modelId="{F9CECFCE-35B8-48E5-8017-395D4A610ABF}" type="pres">
      <dgm:prSet presAssocID="{AB4B0AD5-FAD2-4753-9EFA-EB99E792EAD1}" presName="compNode" presStyleCnt="0"/>
      <dgm:spPr/>
    </dgm:pt>
    <dgm:pt modelId="{7DABABCD-4B27-4EA7-A16E-9E54B481E028}" type="pres">
      <dgm:prSet presAssocID="{AB4B0AD5-FAD2-4753-9EFA-EB99E792EAD1}" presName="iconBgRect" presStyleLbl="bgShp" presStyleIdx="4" presStyleCnt="6"/>
      <dgm:spPr>
        <a:prstGeom prst="round2DiagRect">
          <a:avLst>
            <a:gd name="adj1" fmla="val 29727"/>
            <a:gd name="adj2" fmla="val 0"/>
          </a:avLst>
        </a:prstGeom>
      </dgm:spPr>
    </dgm:pt>
    <dgm:pt modelId="{BD02D758-35FD-47D8-8237-51DE92127A1E}" type="pres">
      <dgm:prSet presAssocID="{AB4B0AD5-FAD2-4753-9EFA-EB99E792EAD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52D1455A-A563-4023-8D88-52846EFF4C26}" type="pres">
      <dgm:prSet presAssocID="{AB4B0AD5-FAD2-4753-9EFA-EB99E792EAD1}" presName="spaceRect" presStyleCnt="0"/>
      <dgm:spPr/>
    </dgm:pt>
    <dgm:pt modelId="{D2EAC583-1085-4FEC-B533-8D6F20295656}" type="pres">
      <dgm:prSet presAssocID="{AB4B0AD5-FAD2-4753-9EFA-EB99E792EAD1}" presName="textRect" presStyleLbl="revTx" presStyleIdx="4" presStyleCnt="6">
        <dgm:presLayoutVars>
          <dgm:chMax val="1"/>
          <dgm:chPref val="1"/>
        </dgm:presLayoutVars>
      </dgm:prSet>
      <dgm:spPr/>
    </dgm:pt>
    <dgm:pt modelId="{64BD6384-5949-4A61-B1F0-0D10E51021E2}" type="pres">
      <dgm:prSet presAssocID="{1C9CE32C-30C8-4970-8D63-AB72702D5413}" presName="sibTrans" presStyleCnt="0"/>
      <dgm:spPr/>
    </dgm:pt>
    <dgm:pt modelId="{0691EFC0-E959-4C32-879D-E2437594F533}" type="pres">
      <dgm:prSet presAssocID="{36A7C4D0-2358-4059-9960-298529F3C5B4}" presName="compNode" presStyleCnt="0"/>
      <dgm:spPr/>
    </dgm:pt>
    <dgm:pt modelId="{F2461963-491D-4A4A-83C9-FC3C87A5D348}" type="pres">
      <dgm:prSet presAssocID="{36A7C4D0-2358-4059-9960-298529F3C5B4}" presName="iconBgRect" presStyleLbl="bgShp" presStyleIdx="5" presStyleCnt="6"/>
      <dgm:spPr>
        <a:prstGeom prst="round2DiagRect">
          <a:avLst>
            <a:gd name="adj1" fmla="val 29727"/>
            <a:gd name="adj2" fmla="val 0"/>
          </a:avLst>
        </a:prstGeom>
      </dgm:spPr>
    </dgm:pt>
    <dgm:pt modelId="{8EB75B19-DF49-4B00-9462-30702CEFCA01}" type="pres">
      <dgm:prSet presAssocID="{36A7C4D0-2358-4059-9960-298529F3C5B4}"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Open Book"/>
        </a:ext>
      </dgm:extLst>
    </dgm:pt>
    <dgm:pt modelId="{4C426BB0-7CC1-47CA-A4F8-12CA92B1C925}" type="pres">
      <dgm:prSet presAssocID="{36A7C4D0-2358-4059-9960-298529F3C5B4}" presName="spaceRect" presStyleCnt="0"/>
      <dgm:spPr/>
    </dgm:pt>
    <dgm:pt modelId="{EC909E4C-7B0C-44C0-9EB8-0A04EEB6021A}" type="pres">
      <dgm:prSet presAssocID="{36A7C4D0-2358-4059-9960-298529F3C5B4}" presName="textRect" presStyleLbl="revTx" presStyleIdx="5" presStyleCnt="6">
        <dgm:presLayoutVars>
          <dgm:chMax val="1"/>
          <dgm:chPref val="1"/>
        </dgm:presLayoutVars>
      </dgm:prSet>
      <dgm:spPr/>
    </dgm:pt>
  </dgm:ptLst>
  <dgm:cxnLst>
    <dgm:cxn modelId="{B552680C-4CD8-4AE0-B71D-017467223F07}" type="presOf" srcId="{3B41E3EF-3045-4791-B890-5C837C508836}" destId="{F1B2DFAE-4A53-4CB3-8E29-2D76546D4FD0}" srcOrd="0" destOrd="0" presId="urn:microsoft.com/office/officeart/2018/5/layout/IconLeafLabelList"/>
    <dgm:cxn modelId="{5754CB0C-7BFE-4BC9-9CF5-3D2006969EEC}" srcId="{E20B5203-69EF-48B0-A080-BD60602CF99F}" destId="{36A7C4D0-2358-4059-9960-298529F3C5B4}" srcOrd="5" destOrd="0" parTransId="{6395FF2F-7A37-4869-9C22-FC457A1F9A2D}" sibTransId="{DF305AC5-47D6-41FB-AC7F-46880A7B0A0D}"/>
    <dgm:cxn modelId="{3232DC22-B1B5-4908-8FAC-1228F6809777}" type="presOf" srcId="{77242BC7-32D8-407D-BC5B-102C98398EAC}" destId="{EE27A0F1-939C-456F-B8FA-7589339D6F38}" srcOrd="0" destOrd="0" presId="urn:microsoft.com/office/officeart/2018/5/layout/IconLeafLabelList"/>
    <dgm:cxn modelId="{B0B12633-A9C9-4A76-B40D-38B9B7DE921F}" srcId="{E20B5203-69EF-48B0-A080-BD60602CF99F}" destId="{FBD585C9-F92B-4F52-B719-1FB317361C20}" srcOrd="0" destOrd="0" parTransId="{4A6F3921-32E2-40CB-9E5E-B9A878F1C136}" sibTransId="{773E1720-C7B6-4543-BE9D-C970DF67B995}"/>
    <dgm:cxn modelId="{409DD634-E226-4DFD-BE96-F7645C9A512C}" srcId="{E20B5203-69EF-48B0-A080-BD60602CF99F}" destId="{77242BC7-32D8-407D-BC5B-102C98398EAC}" srcOrd="1" destOrd="0" parTransId="{04C93E9A-CA98-44FA-BC96-1C6127F6579B}" sibTransId="{35AAF361-FBC0-480F-A082-1BA79585331F}"/>
    <dgm:cxn modelId="{EF728D36-F432-492B-B995-A79DB7511338}" srcId="{E20B5203-69EF-48B0-A080-BD60602CF99F}" destId="{AB4B0AD5-FAD2-4753-9EFA-EB99E792EAD1}" srcOrd="4" destOrd="0" parTransId="{08C62BCE-6CA1-4830-8F19-50394DCF1E21}" sibTransId="{1C9CE32C-30C8-4970-8D63-AB72702D5413}"/>
    <dgm:cxn modelId="{211CEC3E-30CF-4926-A776-A7EEE7AB1F80}" type="presOf" srcId="{AB4B0AD5-FAD2-4753-9EFA-EB99E792EAD1}" destId="{D2EAC583-1085-4FEC-B533-8D6F20295656}" srcOrd="0" destOrd="0" presId="urn:microsoft.com/office/officeart/2018/5/layout/IconLeafLabelList"/>
    <dgm:cxn modelId="{0708D360-7789-417A-9116-1A874965A6E5}" type="presOf" srcId="{33156B39-1F73-440A-894E-B4841B0AA2DF}" destId="{2326EB5C-58FB-4300-82A8-E85AE6DD79FD}" srcOrd="0" destOrd="0" presId="urn:microsoft.com/office/officeart/2018/5/layout/IconLeafLabelList"/>
    <dgm:cxn modelId="{AC14D258-8BFD-4C6A-8D7C-EECEAB12383A}" srcId="{E20B5203-69EF-48B0-A080-BD60602CF99F}" destId="{33156B39-1F73-440A-894E-B4841B0AA2DF}" srcOrd="3" destOrd="0" parTransId="{FA98B997-1D5F-4378-8DA3-8A898462DD5D}" sibTransId="{E3FAA6DD-B383-41B0-A019-171A1D51401A}"/>
    <dgm:cxn modelId="{3822FBA6-3F41-4046-AE6C-B9EC03111CA6}" type="presOf" srcId="{36A7C4D0-2358-4059-9960-298529F3C5B4}" destId="{EC909E4C-7B0C-44C0-9EB8-0A04EEB6021A}" srcOrd="0" destOrd="0" presId="urn:microsoft.com/office/officeart/2018/5/layout/IconLeafLabelList"/>
    <dgm:cxn modelId="{846D1DBF-C06D-4037-A58F-0B8E02F8EAB1}" type="presOf" srcId="{E20B5203-69EF-48B0-A080-BD60602CF99F}" destId="{3DF7FF53-117D-49FB-ADAC-A5DED1DA7180}" srcOrd="0" destOrd="0" presId="urn:microsoft.com/office/officeart/2018/5/layout/IconLeafLabelList"/>
    <dgm:cxn modelId="{4A421BD6-8EFC-4371-9E32-F736EBAE03E1}" srcId="{E20B5203-69EF-48B0-A080-BD60602CF99F}" destId="{3B41E3EF-3045-4791-B890-5C837C508836}" srcOrd="2" destOrd="0" parTransId="{A4EA4F8F-D6EE-4F43-8BBF-A595FE71E204}" sibTransId="{659EEDA5-00AA-4131-ABCC-4883DCE911F5}"/>
    <dgm:cxn modelId="{762F7FDC-7DAF-43C8-85C7-17008782F3B5}" type="presOf" srcId="{FBD585C9-F92B-4F52-B719-1FB317361C20}" destId="{5E999744-A8D0-4C8D-ADBE-AE3A23530DE6}" srcOrd="0" destOrd="0" presId="urn:microsoft.com/office/officeart/2018/5/layout/IconLeafLabelList"/>
    <dgm:cxn modelId="{B3F9DBD2-D5C8-4EF2-9E47-C89D500052C7}" type="presParOf" srcId="{3DF7FF53-117D-49FB-ADAC-A5DED1DA7180}" destId="{AC422E2C-9959-4199-8997-C72B9DAB4CF4}" srcOrd="0" destOrd="0" presId="urn:microsoft.com/office/officeart/2018/5/layout/IconLeafLabelList"/>
    <dgm:cxn modelId="{00BAB654-70BE-47A4-B616-CB0EDC9A1D40}" type="presParOf" srcId="{AC422E2C-9959-4199-8997-C72B9DAB4CF4}" destId="{8B803950-F511-4CC2-A657-7D2A71A11173}" srcOrd="0" destOrd="0" presId="urn:microsoft.com/office/officeart/2018/5/layout/IconLeafLabelList"/>
    <dgm:cxn modelId="{D68CFE91-9F10-4359-A64E-9C0BEB60C572}" type="presParOf" srcId="{AC422E2C-9959-4199-8997-C72B9DAB4CF4}" destId="{E54A9B3D-6BEF-46C5-BC23-2C49DDB9E5C7}" srcOrd="1" destOrd="0" presId="urn:microsoft.com/office/officeart/2018/5/layout/IconLeafLabelList"/>
    <dgm:cxn modelId="{1975AC1D-C669-43B8-922E-7049088C8226}" type="presParOf" srcId="{AC422E2C-9959-4199-8997-C72B9DAB4CF4}" destId="{F5ECE257-5BEA-4D5B-90BB-BF0FAB2D3C1F}" srcOrd="2" destOrd="0" presId="urn:microsoft.com/office/officeart/2018/5/layout/IconLeafLabelList"/>
    <dgm:cxn modelId="{B0BC6C0D-0FB8-4C3F-9CCE-C3E6B458C760}" type="presParOf" srcId="{AC422E2C-9959-4199-8997-C72B9DAB4CF4}" destId="{5E999744-A8D0-4C8D-ADBE-AE3A23530DE6}" srcOrd="3" destOrd="0" presId="urn:microsoft.com/office/officeart/2018/5/layout/IconLeafLabelList"/>
    <dgm:cxn modelId="{1ADF49AF-53DC-482A-A552-8F88CC4BC6EC}" type="presParOf" srcId="{3DF7FF53-117D-49FB-ADAC-A5DED1DA7180}" destId="{42E17F8D-444C-4A24-B013-C679F1867FE2}" srcOrd="1" destOrd="0" presId="urn:microsoft.com/office/officeart/2018/5/layout/IconLeafLabelList"/>
    <dgm:cxn modelId="{B3D7D253-937B-4B72-AFD0-6F2528A49911}" type="presParOf" srcId="{3DF7FF53-117D-49FB-ADAC-A5DED1DA7180}" destId="{3651B2EC-669F-4A09-9F6B-98BEA7E65E2A}" srcOrd="2" destOrd="0" presId="urn:microsoft.com/office/officeart/2018/5/layout/IconLeafLabelList"/>
    <dgm:cxn modelId="{4B3D9787-1490-40C9-8ED6-2910CD1B029A}" type="presParOf" srcId="{3651B2EC-669F-4A09-9F6B-98BEA7E65E2A}" destId="{AF0D45C9-3A4B-4297-BF7C-4565C48E3E48}" srcOrd="0" destOrd="0" presId="urn:microsoft.com/office/officeart/2018/5/layout/IconLeafLabelList"/>
    <dgm:cxn modelId="{F75611EB-6EFA-4D6E-8714-26D105D6E450}" type="presParOf" srcId="{3651B2EC-669F-4A09-9F6B-98BEA7E65E2A}" destId="{4017CA77-9906-4F18-AE3D-029D799D6C16}" srcOrd="1" destOrd="0" presId="urn:microsoft.com/office/officeart/2018/5/layout/IconLeafLabelList"/>
    <dgm:cxn modelId="{472123A6-4AA2-4E1F-8AEE-8772C2DA49C8}" type="presParOf" srcId="{3651B2EC-669F-4A09-9F6B-98BEA7E65E2A}" destId="{1A3A1FB2-A84C-47D0-B089-D607022B447A}" srcOrd="2" destOrd="0" presId="urn:microsoft.com/office/officeart/2018/5/layout/IconLeafLabelList"/>
    <dgm:cxn modelId="{01D27BAB-DF8B-407E-A2E9-1DD5498CC9CA}" type="presParOf" srcId="{3651B2EC-669F-4A09-9F6B-98BEA7E65E2A}" destId="{EE27A0F1-939C-456F-B8FA-7589339D6F38}" srcOrd="3" destOrd="0" presId="urn:microsoft.com/office/officeart/2018/5/layout/IconLeafLabelList"/>
    <dgm:cxn modelId="{61A1EDC9-019D-4A6C-95B7-6BE57C317522}" type="presParOf" srcId="{3DF7FF53-117D-49FB-ADAC-A5DED1DA7180}" destId="{62B7D38B-378B-44CA-BE14-EE09A826A01F}" srcOrd="3" destOrd="0" presId="urn:microsoft.com/office/officeart/2018/5/layout/IconLeafLabelList"/>
    <dgm:cxn modelId="{2003130A-6F52-4842-ACF7-764D7BBEFBBA}" type="presParOf" srcId="{3DF7FF53-117D-49FB-ADAC-A5DED1DA7180}" destId="{EF533255-0E75-42D4-8949-801868A191C5}" srcOrd="4" destOrd="0" presId="urn:microsoft.com/office/officeart/2018/5/layout/IconLeafLabelList"/>
    <dgm:cxn modelId="{77AE168E-2B00-4C1F-A16B-9D2213797E93}" type="presParOf" srcId="{EF533255-0E75-42D4-8949-801868A191C5}" destId="{4D7AA5B1-F49C-48EB-8FC9-F6C031AD2F2F}" srcOrd="0" destOrd="0" presId="urn:microsoft.com/office/officeart/2018/5/layout/IconLeafLabelList"/>
    <dgm:cxn modelId="{BEB3C348-5FDF-40CC-B909-7EEFAF701374}" type="presParOf" srcId="{EF533255-0E75-42D4-8949-801868A191C5}" destId="{AC6A0B72-DEDB-4B8A-856B-E54A84283108}" srcOrd="1" destOrd="0" presId="urn:microsoft.com/office/officeart/2018/5/layout/IconLeafLabelList"/>
    <dgm:cxn modelId="{A9CD7A30-3A62-4378-8FF5-F628AA318500}" type="presParOf" srcId="{EF533255-0E75-42D4-8949-801868A191C5}" destId="{67762103-26DD-44CF-A979-801E2E224AAA}" srcOrd="2" destOrd="0" presId="urn:microsoft.com/office/officeart/2018/5/layout/IconLeafLabelList"/>
    <dgm:cxn modelId="{87CD5B32-AFCA-4349-8F3C-91F4F79D68FF}" type="presParOf" srcId="{EF533255-0E75-42D4-8949-801868A191C5}" destId="{F1B2DFAE-4A53-4CB3-8E29-2D76546D4FD0}" srcOrd="3" destOrd="0" presId="urn:microsoft.com/office/officeart/2018/5/layout/IconLeafLabelList"/>
    <dgm:cxn modelId="{E6807792-CCBB-4A7E-ACF7-7678D97CC138}" type="presParOf" srcId="{3DF7FF53-117D-49FB-ADAC-A5DED1DA7180}" destId="{4ED826B0-F5FF-4E88-933F-FD5017C4535E}" srcOrd="5" destOrd="0" presId="urn:microsoft.com/office/officeart/2018/5/layout/IconLeafLabelList"/>
    <dgm:cxn modelId="{736E429A-41F5-4EA1-A610-64291450AF28}" type="presParOf" srcId="{3DF7FF53-117D-49FB-ADAC-A5DED1DA7180}" destId="{DD429C0D-0083-457A-B093-02DA4FB8BEFF}" srcOrd="6" destOrd="0" presId="urn:microsoft.com/office/officeart/2018/5/layout/IconLeafLabelList"/>
    <dgm:cxn modelId="{82EBD0AE-DC32-484B-87C0-FC25218877F4}" type="presParOf" srcId="{DD429C0D-0083-457A-B093-02DA4FB8BEFF}" destId="{893B2F60-AF5B-4A40-8060-B938A9FD92E8}" srcOrd="0" destOrd="0" presId="urn:microsoft.com/office/officeart/2018/5/layout/IconLeafLabelList"/>
    <dgm:cxn modelId="{FE07EFE6-4EF0-4C32-96D2-DC7BF0E5826B}" type="presParOf" srcId="{DD429C0D-0083-457A-B093-02DA4FB8BEFF}" destId="{0EC88CEE-9028-4A4A-94B7-58266FB44109}" srcOrd="1" destOrd="0" presId="urn:microsoft.com/office/officeart/2018/5/layout/IconLeafLabelList"/>
    <dgm:cxn modelId="{C000CFAE-7F41-4105-AD6B-5B62A7308C21}" type="presParOf" srcId="{DD429C0D-0083-457A-B093-02DA4FB8BEFF}" destId="{7A4408E1-606C-4742-8769-24F65DCB4B06}" srcOrd="2" destOrd="0" presId="urn:microsoft.com/office/officeart/2018/5/layout/IconLeafLabelList"/>
    <dgm:cxn modelId="{C6BBB6F6-24CF-4D79-A74A-5BAB5DCE4888}" type="presParOf" srcId="{DD429C0D-0083-457A-B093-02DA4FB8BEFF}" destId="{2326EB5C-58FB-4300-82A8-E85AE6DD79FD}" srcOrd="3" destOrd="0" presId="urn:microsoft.com/office/officeart/2018/5/layout/IconLeafLabelList"/>
    <dgm:cxn modelId="{B3C4F263-8093-4BCC-BD3C-1BB5DD877822}" type="presParOf" srcId="{3DF7FF53-117D-49FB-ADAC-A5DED1DA7180}" destId="{DEB8A0D1-4687-4870-B0B7-6A369CE633D6}" srcOrd="7" destOrd="0" presId="urn:microsoft.com/office/officeart/2018/5/layout/IconLeafLabelList"/>
    <dgm:cxn modelId="{C4E4D36A-E3AB-4C9D-A486-7CB2D2B827CA}" type="presParOf" srcId="{3DF7FF53-117D-49FB-ADAC-A5DED1DA7180}" destId="{F9CECFCE-35B8-48E5-8017-395D4A610ABF}" srcOrd="8" destOrd="0" presId="urn:microsoft.com/office/officeart/2018/5/layout/IconLeafLabelList"/>
    <dgm:cxn modelId="{AF26BD2C-8981-4348-A2B8-F11F2D8547AC}" type="presParOf" srcId="{F9CECFCE-35B8-48E5-8017-395D4A610ABF}" destId="{7DABABCD-4B27-4EA7-A16E-9E54B481E028}" srcOrd="0" destOrd="0" presId="urn:microsoft.com/office/officeart/2018/5/layout/IconLeafLabelList"/>
    <dgm:cxn modelId="{4F63901E-B321-42DD-8782-E8D1F9D1455B}" type="presParOf" srcId="{F9CECFCE-35B8-48E5-8017-395D4A610ABF}" destId="{BD02D758-35FD-47D8-8237-51DE92127A1E}" srcOrd="1" destOrd="0" presId="urn:microsoft.com/office/officeart/2018/5/layout/IconLeafLabelList"/>
    <dgm:cxn modelId="{60F8D172-99B1-4521-AEB9-88E7E350D160}" type="presParOf" srcId="{F9CECFCE-35B8-48E5-8017-395D4A610ABF}" destId="{52D1455A-A563-4023-8D88-52846EFF4C26}" srcOrd="2" destOrd="0" presId="urn:microsoft.com/office/officeart/2018/5/layout/IconLeafLabelList"/>
    <dgm:cxn modelId="{44EF2F60-E621-443F-97C5-C18D08F0CBC7}" type="presParOf" srcId="{F9CECFCE-35B8-48E5-8017-395D4A610ABF}" destId="{D2EAC583-1085-4FEC-B533-8D6F20295656}" srcOrd="3" destOrd="0" presId="urn:microsoft.com/office/officeart/2018/5/layout/IconLeafLabelList"/>
    <dgm:cxn modelId="{285B863A-3968-49C9-8A73-70BA610513F0}" type="presParOf" srcId="{3DF7FF53-117D-49FB-ADAC-A5DED1DA7180}" destId="{64BD6384-5949-4A61-B1F0-0D10E51021E2}" srcOrd="9" destOrd="0" presId="urn:microsoft.com/office/officeart/2018/5/layout/IconLeafLabelList"/>
    <dgm:cxn modelId="{E3286F5D-1BD5-44E7-8C9E-6244D0A163EF}" type="presParOf" srcId="{3DF7FF53-117D-49FB-ADAC-A5DED1DA7180}" destId="{0691EFC0-E959-4C32-879D-E2437594F533}" srcOrd="10" destOrd="0" presId="urn:microsoft.com/office/officeart/2018/5/layout/IconLeafLabelList"/>
    <dgm:cxn modelId="{AB8B3702-FC80-4330-AAEB-85C465923861}" type="presParOf" srcId="{0691EFC0-E959-4C32-879D-E2437594F533}" destId="{F2461963-491D-4A4A-83C9-FC3C87A5D348}" srcOrd="0" destOrd="0" presId="urn:microsoft.com/office/officeart/2018/5/layout/IconLeafLabelList"/>
    <dgm:cxn modelId="{677127F0-0F07-46D9-8502-DA7A3B98AC70}" type="presParOf" srcId="{0691EFC0-E959-4C32-879D-E2437594F533}" destId="{8EB75B19-DF49-4B00-9462-30702CEFCA01}" srcOrd="1" destOrd="0" presId="urn:microsoft.com/office/officeart/2018/5/layout/IconLeafLabelList"/>
    <dgm:cxn modelId="{3C6690C3-6C02-4999-AB29-4575D9BFC166}" type="presParOf" srcId="{0691EFC0-E959-4C32-879D-E2437594F533}" destId="{4C426BB0-7CC1-47CA-A4F8-12CA92B1C925}" srcOrd="2" destOrd="0" presId="urn:microsoft.com/office/officeart/2018/5/layout/IconLeafLabelList"/>
    <dgm:cxn modelId="{236C74C8-CDE0-4CA3-9995-09832F2C4525}" type="presParOf" srcId="{0691EFC0-E959-4C32-879D-E2437594F533}" destId="{EC909E4C-7B0C-44C0-9EB8-0A04EEB6021A}"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803950-F511-4CC2-A657-7D2A71A11173}">
      <dsp:nvSpPr>
        <dsp:cNvPr id="0" name=""/>
        <dsp:cNvSpPr/>
      </dsp:nvSpPr>
      <dsp:spPr>
        <a:xfrm>
          <a:off x="311099"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4A9B3D-6BEF-46C5-BC23-2C49DDB9E5C7}">
      <dsp:nvSpPr>
        <dsp:cNvPr id="0" name=""/>
        <dsp:cNvSpPr/>
      </dsp:nvSpPr>
      <dsp:spPr>
        <a:xfrm>
          <a:off x="517448" y="993436"/>
          <a:ext cx="555556" cy="555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999744-A8D0-4C8D-ADBE-AE3A23530DE6}">
      <dsp:nvSpPr>
        <dsp:cNvPr id="0" name=""/>
        <dsp:cNvSpPr/>
      </dsp:nvSpPr>
      <dsp:spPr>
        <a:xfrm>
          <a:off x="1574"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Introduction and Case study context</a:t>
          </a:r>
          <a:endParaRPr lang="en-US" sz="2100" kern="1200"/>
        </a:p>
      </dsp:txBody>
      <dsp:txXfrm>
        <a:off x="1574" y="2056930"/>
        <a:ext cx="1587304" cy="634921"/>
      </dsp:txXfrm>
    </dsp:sp>
    <dsp:sp modelId="{AF0D45C9-3A4B-4297-BF7C-4565C48E3E48}">
      <dsp:nvSpPr>
        <dsp:cNvPr id="0" name=""/>
        <dsp:cNvSpPr/>
      </dsp:nvSpPr>
      <dsp:spPr>
        <a:xfrm>
          <a:off x="2176182" y="787087"/>
          <a:ext cx="968255" cy="96825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7CA77-9906-4F18-AE3D-029D799D6C16}">
      <dsp:nvSpPr>
        <dsp:cNvPr id="0" name=""/>
        <dsp:cNvSpPr/>
      </dsp:nvSpPr>
      <dsp:spPr>
        <a:xfrm>
          <a:off x="2382531" y="993436"/>
          <a:ext cx="555556" cy="555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27A0F1-939C-456F-B8FA-7589339D6F38}">
      <dsp:nvSpPr>
        <dsp:cNvPr id="0" name=""/>
        <dsp:cNvSpPr/>
      </dsp:nvSpPr>
      <dsp:spPr>
        <a:xfrm>
          <a:off x="1866657"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dirty="0"/>
            <a:t>Evaluate Productivity tools</a:t>
          </a:r>
          <a:endParaRPr lang="en-US" sz="2100" kern="1200" dirty="0"/>
        </a:p>
      </dsp:txBody>
      <dsp:txXfrm>
        <a:off x="1866657" y="2056930"/>
        <a:ext cx="1587304" cy="634921"/>
      </dsp:txXfrm>
    </dsp:sp>
    <dsp:sp modelId="{4D7AA5B1-F49C-48EB-8FC9-F6C031AD2F2F}">
      <dsp:nvSpPr>
        <dsp:cNvPr id="0" name=""/>
        <dsp:cNvSpPr/>
      </dsp:nvSpPr>
      <dsp:spPr>
        <a:xfrm>
          <a:off x="4041265" y="787087"/>
          <a:ext cx="968255" cy="96825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6A0B72-DEDB-4B8A-856B-E54A84283108}">
      <dsp:nvSpPr>
        <dsp:cNvPr id="0" name=""/>
        <dsp:cNvSpPr/>
      </dsp:nvSpPr>
      <dsp:spPr>
        <a:xfrm>
          <a:off x="4247614" y="993436"/>
          <a:ext cx="555556" cy="555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B2DFAE-4A53-4CB3-8E29-2D76546D4FD0}">
      <dsp:nvSpPr>
        <dsp:cNvPr id="0" name=""/>
        <dsp:cNvSpPr/>
      </dsp:nvSpPr>
      <dsp:spPr>
        <a:xfrm>
          <a:off x="3731740"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Evaluate Co0mmunication Tools</a:t>
          </a:r>
          <a:endParaRPr lang="en-US" sz="2100" kern="1200"/>
        </a:p>
      </dsp:txBody>
      <dsp:txXfrm>
        <a:off x="3731740" y="2056930"/>
        <a:ext cx="1587304" cy="634921"/>
      </dsp:txXfrm>
    </dsp:sp>
    <dsp:sp modelId="{893B2F60-AF5B-4A40-8060-B938A9FD92E8}">
      <dsp:nvSpPr>
        <dsp:cNvPr id="0" name=""/>
        <dsp:cNvSpPr/>
      </dsp:nvSpPr>
      <dsp:spPr>
        <a:xfrm>
          <a:off x="5906348" y="787087"/>
          <a:ext cx="968255" cy="96825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C88CEE-9028-4A4A-94B7-58266FB44109}">
      <dsp:nvSpPr>
        <dsp:cNvPr id="0" name=""/>
        <dsp:cNvSpPr/>
      </dsp:nvSpPr>
      <dsp:spPr>
        <a:xfrm>
          <a:off x="6112697" y="993436"/>
          <a:ext cx="555556" cy="555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26EB5C-58FB-4300-82A8-E85AE6DD79FD}">
      <dsp:nvSpPr>
        <dsp:cNvPr id="0" name=""/>
        <dsp:cNvSpPr/>
      </dsp:nvSpPr>
      <dsp:spPr>
        <a:xfrm>
          <a:off x="5596823"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Design digital safety action plan</a:t>
          </a:r>
          <a:endParaRPr lang="en-US" sz="2100" kern="1200"/>
        </a:p>
      </dsp:txBody>
      <dsp:txXfrm>
        <a:off x="5596823" y="2056930"/>
        <a:ext cx="1587304" cy="634921"/>
      </dsp:txXfrm>
    </dsp:sp>
    <dsp:sp modelId="{7DABABCD-4B27-4EA7-A16E-9E54B481E028}">
      <dsp:nvSpPr>
        <dsp:cNvPr id="0" name=""/>
        <dsp:cNvSpPr/>
      </dsp:nvSpPr>
      <dsp:spPr>
        <a:xfrm>
          <a:off x="7771431" y="787087"/>
          <a:ext cx="968255" cy="968255"/>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02D758-35FD-47D8-8237-51DE92127A1E}">
      <dsp:nvSpPr>
        <dsp:cNvPr id="0" name=""/>
        <dsp:cNvSpPr/>
      </dsp:nvSpPr>
      <dsp:spPr>
        <a:xfrm>
          <a:off x="7977780" y="993436"/>
          <a:ext cx="555556" cy="555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EAC583-1085-4FEC-B533-8D6F20295656}">
      <dsp:nvSpPr>
        <dsp:cNvPr id="0" name=""/>
        <dsp:cNvSpPr/>
      </dsp:nvSpPr>
      <dsp:spPr>
        <a:xfrm>
          <a:off x="7461906"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Conclusion</a:t>
          </a:r>
          <a:endParaRPr lang="en-US" sz="2100" kern="1200"/>
        </a:p>
      </dsp:txBody>
      <dsp:txXfrm>
        <a:off x="7461906" y="2056930"/>
        <a:ext cx="1587304" cy="634921"/>
      </dsp:txXfrm>
    </dsp:sp>
    <dsp:sp modelId="{F2461963-491D-4A4A-83C9-FC3C87A5D348}">
      <dsp:nvSpPr>
        <dsp:cNvPr id="0" name=""/>
        <dsp:cNvSpPr/>
      </dsp:nvSpPr>
      <dsp:spPr>
        <a:xfrm>
          <a:off x="9636514" y="787087"/>
          <a:ext cx="968255" cy="96825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B75B19-DF49-4B00-9462-30702CEFCA01}">
      <dsp:nvSpPr>
        <dsp:cNvPr id="0" name=""/>
        <dsp:cNvSpPr/>
      </dsp:nvSpPr>
      <dsp:spPr>
        <a:xfrm>
          <a:off x="9842863" y="993436"/>
          <a:ext cx="555556" cy="555556"/>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909E4C-7B0C-44C0-9EB8-0A04EEB6021A}">
      <dsp:nvSpPr>
        <dsp:cNvPr id="0" name=""/>
        <dsp:cNvSpPr/>
      </dsp:nvSpPr>
      <dsp:spPr>
        <a:xfrm>
          <a:off x="9326989" y="2056930"/>
          <a:ext cx="1587304" cy="6349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90000"/>
            </a:lnSpc>
            <a:spcBef>
              <a:spcPct val="0"/>
            </a:spcBef>
            <a:spcAft>
              <a:spcPct val="35000"/>
            </a:spcAft>
            <a:buNone/>
            <a:defRPr cap="all"/>
          </a:pPr>
          <a:r>
            <a:rPr lang="en-GB" sz="2100" kern="1200"/>
            <a:t>References</a:t>
          </a:r>
          <a:endParaRPr lang="en-US" sz="2100" kern="1200"/>
        </a:p>
      </dsp:txBody>
      <dsp:txXfrm>
        <a:off x="9326989" y="2056930"/>
        <a:ext cx="1587304" cy="634921"/>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3/13/2026</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14326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983929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67398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598274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sX0" fmla="*/ 0 w 10515600"/>
              <a:gd name="csY0" fmla="*/ 0 h 27432"/>
              <a:gd name="csX1" fmla="*/ 446913 w 10515600"/>
              <a:gd name="csY1" fmla="*/ 0 h 27432"/>
              <a:gd name="csX2" fmla="*/ 1104138 w 10515600"/>
              <a:gd name="csY2" fmla="*/ 0 h 27432"/>
              <a:gd name="csX3" fmla="*/ 1866519 w 10515600"/>
              <a:gd name="csY3" fmla="*/ 0 h 27432"/>
              <a:gd name="csX4" fmla="*/ 2208276 w 10515600"/>
              <a:gd name="csY4" fmla="*/ 0 h 27432"/>
              <a:gd name="csX5" fmla="*/ 2550033 w 10515600"/>
              <a:gd name="csY5" fmla="*/ 0 h 27432"/>
              <a:gd name="csX6" fmla="*/ 3417570 w 10515600"/>
              <a:gd name="csY6" fmla="*/ 0 h 27432"/>
              <a:gd name="csX7" fmla="*/ 4074795 w 10515600"/>
              <a:gd name="csY7" fmla="*/ 0 h 27432"/>
              <a:gd name="csX8" fmla="*/ 4416552 w 10515600"/>
              <a:gd name="csY8" fmla="*/ 0 h 27432"/>
              <a:gd name="csX9" fmla="*/ 5073777 w 10515600"/>
              <a:gd name="csY9" fmla="*/ 0 h 27432"/>
              <a:gd name="csX10" fmla="*/ 5941314 w 10515600"/>
              <a:gd name="csY10" fmla="*/ 0 h 27432"/>
              <a:gd name="csX11" fmla="*/ 6493383 w 10515600"/>
              <a:gd name="csY11" fmla="*/ 0 h 27432"/>
              <a:gd name="csX12" fmla="*/ 7045452 w 10515600"/>
              <a:gd name="csY12" fmla="*/ 0 h 27432"/>
              <a:gd name="csX13" fmla="*/ 7702677 w 10515600"/>
              <a:gd name="csY13" fmla="*/ 0 h 27432"/>
              <a:gd name="csX14" fmla="*/ 8465058 w 10515600"/>
              <a:gd name="csY14" fmla="*/ 0 h 27432"/>
              <a:gd name="csX15" fmla="*/ 9227439 w 10515600"/>
              <a:gd name="csY15" fmla="*/ 0 h 27432"/>
              <a:gd name="csX16" fmla="*/ 10515600 w 10515600"/>
              <a:gd name="csY16" fmla="*/ 0 h 27432"/>
              <a:gd name="csX17" fmla="*/ 10515600 w 10515600"/>
              <a:gd name="csY17" fmla="*/ 27432 h 27432"/>
              <a:gd name="csX18" fmla="*/ 10068687 w 10515600"/>
              <a:gd name="csY18" fmla="*/ 27432 h 27432"/>
              <a:gd name="csX19" fmla="*/ 9201150 w 10515600"/>
              <a:gd name="csY19" fmla="*/ 27432 h 27432"/>
              <a:gd name="csX20" fmla="*/ 8543925 w 10515600"/>
              <a:gd name="csY20" fmla="*/ 27432 h 27432"/>
              <a:gd name="csX21" fmla="*/ 8202168 w 10515600"/>
              <a:gd name="csY21" fmla="*/ 27432 h 27432"/>
              <a:gd name="csX22" fmla="*/ 7544943 w 10515600"/>
              <a:gd name="csY22" fmla="*/ 27432 h 27432"/>
              <a:gd name="csX23" fmla="*/ 6992874 w 10515600"/>
              <a:gd name="csY23" fmla="*/ 27432 h 27432"/>
              <a:gd name="csX24" fmla="*/ 6440805 w 10515600"/>
              <a:gd name="csY24" fmla="*/ 27432 h 27432"/>
              <a:gd name="csX25" fmla="*/ 5888736 w 10515600"/>
              <a:gd name="csY25" fmla="*/ 27432 h 27432"/>
              <a:gd name="csX26" fmla="*/ 5336667 w 10515600"/>
              <a:gd name="csY26" fmla="*/ 27432 h 27432"/>
              <a:gd name="csX27" fmla="*/ 4574286 w 10515600"/>
              <a:gd name="csY27" fmla="*/ 27432 h 27432"/>
              <a:gd name="csX28" fmla="*/ 3917061 w 10515600"/>
              <a:gd name="csY28" fmla="*/ 27432 h 27432"/>
              <a:gd name="csX29" fmla="*/ 3575304 w 10515600"/>
              <a:gd name="csY29" fmla="*/ 27432 h 27432"/>
              <a:gd name="csX30" fmla="*/ 3023235 w 10515600"/>
              <a:gd name="csY30" fmla="*/ 27432 h 27432"/>
              <a:gd name="csX31" fmla="*/ 2260854 w 10515600"/>
              <a:gd name="csY31" fmla="*/ 27432 h 27432"/>
              <a:gd name="csX32" fmla="*/ 1813941 w 10515600"/>
              <a:gd name="csY32" fmla="*/ 27432 h 27432"/>
              <a:gd name="csX33" fmla="*/ 946404 w 10515600"/>
              <a:gd name="csY33" fmla="*/ 27432 h 27432"/>
              <a:gd name="csX34" fmla="*/ 0 w 10515600"/>
              <a:gd name="csY34" fmla="*/ 27432 h 27432"/>
              <a:gd name="csX35" fmla="*/ 0 w 10515600"/>
              <a:gd name="csY35"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61415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6190132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720607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22531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sX0" fmla="*/ 0 w 4480560"/>
              <a:gd name="csY0" fmla="*/ 0 h 27432"/>
              <a:gd name="csX1" fmla="*/ 595274 w 4480560"/>
              <a:gd name="csY1" fmla="*/ 0 h 27432"/>
              <a:gd name="csX2" fmla="*/ 1100938 w 4480560"/>
              <a:gd name="csY2" fmla="*/ 0 h 27432"/>
              <a:gd name="csX3" fmla="*/ 1651406 w 4480560"/>
              <a:gd name="csY3" fmla="*/ 0 h 27432"/>
              <a:gd name="csX4" fmla="*/ 2336292 w 4480560"/>
              <a:gd name="csY4" fmla="*/ 0 h 27432"/>
              <a:gd name="csX5" fmla="*/ 2931566 w 4480560"/>
              <a:gd name="csY5" fmla="*/ 0 h 27432"/>
              <a:gd name="csX6" fmla="*/ 3482035 w 4480560"/>
              <a:gd name="csY6" fmla="*/ 0 h 27432"/>
              <a:gd name="csX7" fmla="*/ 4480560 w 4480560"/>
              <a:gd name="csY7" fmla="*/ 0 h 27432"/>
              <a:gd name="csX8" fmla="*/ 4480560 w 4480560"/>
              <a:gd name="csY8" fmla="*/ 27432 h 27432"/>
              <a:gd name="csX9" fmla="*/ 3840480 w 4480560"/>
              <a:gd name="csY9" fmla="*/ 27432 h 27432"/>
              <a:gd name="csX10" fmla="*/ 3290011 w 4480560"/>
              <a:gd name="csY10" fmla="*/ 27432 h 27432"/>
              <a:gd name="csX11" fmla="*/ 2560320 w 4480560"/>
              <a:gd name="csY11" fmla="*/ 27432 h 27432"/>
              <a:gd name="csX12" fmla="*/ 1965046 w 4480560"/>
              <a:gd name="csY12" fmla="*/ 27432 h 27432"/>
              <a:gd name="csX13" fmla="*/ 1459382 w 4480560"/>
              <a:gd name="csY13" fmla="*/ 27432 h 27432"/>
              <a:gd name="csX14" fmla="*/ 774497 w 4480560"/>
              <a:gd name="csY14" fmla="*/ 27432 h 27432"/>
              <a:gd name="csX15" fmla="*/ 0 w 4480560"/>
              <a:gd name="csY15" fmla="*/ 27432 h 27432"/>
              <a:gd name="csX16" fmla="*/ 0 w 4480560"/>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5134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483308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3/13/2026</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1564185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3/13/2026</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221850963"/>
      </p:ext>
    </p:extLst>
  </p:cSld>
  <p:clrMap bg1="lt1" tx1="dk1" bg2="lt2" tx2="dk2" accent1="accent1" accent2="accent2" accent3="accent3" accent4="accent4" accent5="accent5" accent6="accent6" hlink="hlink" folHlink="folHlink"/>
  <p:sldLayoutIdLst>
    <p:sldLayoutId id="2147483746" r:id="rId1"/>
    <p:sldLayoutId id="2147483747" r:id="rId2"/>
    <p:sldLayoutId id="2147483748" r:id="rId3"/>
    <p:sldLayoutId id="2147483749" r:id="rId4"/>
    <p:sldLayoutId id="2147483750" r:id="rId5"/>
    <p:sldLayoutId id="2147483744" r:id="rId6"/>
    <p:sldLayoutId id="2147483740" r:id="rId7"/>
    <p:sldLayoutId id="2147483741" r:id="rId8"/>
    <p:sldLayoutId id="2147483742" r:id="rId9"/>
    <p:sldLayoutId id="2147483743" r:id="rId10"/>
    <p:sldLayoutId id="2147483745"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546C73-B013-26D7-5757-1BB2A19E570B}"/>
              </a:ext>
            </a:extLst>
          </p:cNvPr>
          <p:cNvSpPr>
            <a:spLocks noGrp="1"/>
          </p:cNvSpPr>
          <p:nvPr>
            <p:ph type="ctrTitle"/>
          </p:nvPr>
        </p:nvSpPr>
        <p:spPr>
          <a:xfrm>
            <a:off x="640080" y="640080"/>
            <a:ext cx="6894575" cy="3566160"/>
          </a:xfrm>
        </p:spPr>
        <p:txBody>
          <a:bodyPr>
            <a:normAutofit/>
          </a:bodyPr>
          <a:lstStyle/>
          <a:p>
            <a:pPr>
              <a:lnSpc>
                <a:spcPct val="90000"/>
              </a:lnSpc>
            </a:pPr>
            <a:r>
              <a:rPr lang="en-GB" sz="8200"/>
              <a:t>Digital Skills and Research Method</a:t>
            </a:r>
            <a:br>
              <a:rPr lang="en-GB" sz="8200"/>
            </a:br>
            <a:r>
              <a:rPr lang="en-GB" sz="8200"/>
              <a:t>LCHS4007</a:t>
            </a:r>
          </a:p>
        </p:txBody>
      </p:sp>
      <p:sp>
        <p:nvSpPr>
          <p:cNvPr id="3" name="Subtitle 2">
            <a:extLst>
              <a:ext uri="{FF2B5EF4-FFF2-40B4-BE49-F238E27FC236}">
                <a16:creationId xmlns:a16="http://schemas.microsoft.com/office/drawing/2014/main" id="{DD03488E-47D5-C451-C445-7AB481D49C19}"/>
              </a:ext>
            </a:extLst>
          </p:cNvPr>
          <p:cNvSpPr>
            <a:spLocks noGrp="1"/>
          </p:cNvSpPr>
          <p:nvPr>
            <p:ph type="subTitle" idx="1"/>
          </p:nvPr>
        </p:nvSpPr>
        <p:spPr>
          <a:xfrm>
            <a:off x="640080" y="4636008"/>
            <a:ext cx="6894576" cy="1572768"/>
          </a:xfrm>
        </p:spPr>
        <p:txBody>
          <a:bodyPr>
            <a:normAutofit/>
          </a:bodyPr>
          <a:lstStyle/>
          <a:p>
            <a:pPr>
              <a:lnSpc>
                <a:spcPct val="100000"/>
              </a:lnSpc>
            </a:pPr>
            <a:r>
              <a:rPr lang="en-GB" sz="2600"/>
              <a:t>Assessment 1: Group Presentation 3</a:t>
            </a:r>
          </a:p>
          <a:p>
            <a:pPr>
              <a:lnSpc>
                <a:spcPct val="100000"/>
              </a:lnSpc>
            </a:pPr>
            <a:r>
              <a:rPr lang="en-GB" sz="2600"/>
              <a:t>Programme: Certificate of Higher Education in Health and Social Care</a:t>
            </a:r>
          </a:p>
          <a:p>
            <a:pPr>
              <a:lnSpc>
                <a:spcPct val="100000"/>
              </a:lnSpc>
            </a:pPr>
            <a:r>
              <a:rPr lang="en-GB" sz="2600"/>
              <a:t>Lecturer name: Kwame Assa-Agyei</a:t>
            </a:r>
          </a:p>
        </p:txBody>
      </p:sp>
      <p:sp>
        <p:nvSpPr>
          <p:cNvPr id="22" name="Rectangle 6">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BF1D5B"/>
          </a:solidFill>
          <a:ln w="38100" cap="rnd">
            <a:solidFill>
              <a:srgbClr val="BF1D5B"/>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501CF316-27D6-B951-9DD6-0D9D2A3FB99A}"/>
              </a:ext>
            </a:extLst>
          </p:cNvPr>
          <p:cNvPicPr>
            <a:picLocks noChangeAspect="1"/>
          </p:cNvPicPr>
          <p:nvPr/>
        </p:nvPicPr>
        <p:blipFill>
          <a:blip r:embed="rId2"/>
          <a:srcRect l="40913"/>
          <a:stretch>
            <a:fillRect/>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076251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C310F639-A208-8D0E-D118-D4066335D6C4}"/>
              </a:ext>
            </a:extLst>
          </p:cNvPr>
          <p:cNvSpPr>
            <a:spLocks noGrp="1"/>
          </p:cNvSpPr>
          <p:nvPr>
            <p:ph type="ctrTitle"/>
          </p:nvPr>
        </p:nvSpPr>
        <p:spPr>
          <a:xfrm>
            <a:off x="638882" y="639193"/>
            <a:ext cx="3571810" cy="3573516"/>
          </a:xfrm>
        </p:spPr>
        <p:txBody>
          <a:bodyPr>
            <a:normAutofit/>
          </a:bodyPr>
          <a:lstStyle/>
          <a:p>
            <a:pPr>
              <a:lnSpc>
                <a:spcPct val="90000"/>
              </a:lnSpc>
            </a:pPr>
            <a:r>
              <a:rPr lang="en-GB" sz="4100"/>
              <a:t>Enhancing staff training and professional communication at Greenfield Care Agency</a:t>
            </a:r>
          </a:p>
        </p:txBody>
      </p:sp>
      <p:sp>
        <p:nvSpPr>
          <p:cNvPr id="1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sX0" fmla="*/ 0 w 3255095"/>
              <a:gd name="csY0" fmla="*/ 0 h 27432"/>
              <a:gd name="csX1" fmla="*/ 618468 w 3255095"/>
              <a:gd name="csY1" fmla="*/ 0 h 27432"/>
              <a:gd name="csX2" fmla="*/ 1269487 w 3255095"/>
              <a:gd name="csY2" fmla="*/ 0 h 27432"/>
              <a:gd name="csX3" fmla="*/ 1953057 w 3255095"/>
              <a:gd name="csY3" fmla="*/ 0 h 27432"/>
              <a:gd name="csX4" fmla="*/ 2636627 w 3255095"/>
              <a:gd name="csY4" fmla="*/ 0 h 27432"/>
              <a:gd name="csX5" fmla="*/ 3255095 w 3255095"/>
              <a:gd name="csY5" fmla="*/ 0 h 27432"/>
              <a:gd name="csX6" fmla="*/ 3255095 w 3255095"/>
              <a:gd name="csY6" fmla="*/ 27432 h 27432"/>
              <a:gd name="csX7" fmla="*/ 2538974 w 3255095"/>
              <a:gd name="csY7" fmla="*/ 27432 h 27432"/>
              <a:gd name="csX8" fmla="*/ 1822853 w 3255095"/>
              <a:gd name="csY8" fmla="*/ 27432 h 27432"/>
              <a:gd name="csX9" fmla="*/ 1171834 w 3255095"/>
              <a:gd name="csY9" fmla="*/ 27432 h 27432"/>
              <a:gd name="csX10" fmla="*/ 0 w 3255095"/>
              <a:gd name="csY10" fmla="*/ 27432 h 27432"/>
              <a:gd name="csX11" fmla="*/ 0 w 3255095"/>
              <a:gd name="csY11"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Table 5">
            <a:extLst>
              <a:ext uri="{FF2B5EF4-FFF2-40B4-BE49-F238E27FC236}">
                <a16:creationId xmlns:a16="http://schemas.microsoft.com/office/drawing/2014/main" id="{BA123F8C-9D4C-AB1C-D855-0EBA4627F996}"/>
              </a:ext>
            </a:extLst>
          </p:cNvPr>
          <p:cNvGraphicFramePr>
            <a:graphicFrameLocks noGrp="1"/>
          </p:cNvGraphicFramePr>
          <p:nvPr>
            <p:extLst>
              <p:ext uri="{D42A27DB-BD31-4B8C-83A1-F6EECF244321}">
                <p14:modId xmlns:p14="http://schemas.microsoft.com/office/powerpoint/2010/main" val="3706587112"/>
              </p:ext>
            </p:extLst>
          </p:nvPr>
        </p:nvGraphicFramePr>
        <p:xfrm>
          <a:off x="6313228" y="756478"/>
          <a:ext cx="4088554" cy="4336925"/>
        </p:xfrm>
        <a:graphic>
          <a:graphicData uri="http://schemas.openxmlformats.org/drawingml/2006/table">
            <a:tbl>
              <a:tblPr firstRow="1" bandRow="1">
                <a:tableStyleId>{3B4B98B0-60AC-42C2-AFA5-B58CD77FA1E5}</a:tableStyleId>
              </a:tblPr>
              <a:tblGrid>
                <a:gridCol w="2020994">
                  <a:extLst>
                    <a:ext uri="{9D8B030D-6E8A-4147-A177-3AD203B41FA5}">
                      <a16:colId xmlns:a16="http://schemas.microsoft.com/office/drawing/2014/main" val="933752240"/>
                    </a:ext>
                  </a:extLst>
                </a:gridCol>
                <a:gridCol w="2067560">
                  <a:extLst>
                    <a:ext uri="{9D8B030D-6E8A-4147-A177-3AD203B41FA5}">
                      <a16:colId xmlns:a16="http://schemas.microsoft.com/office/drawing/2014/main" val="3209040192"/>
                    </a:ext>
                  </a:extLst>
                </a:gridCol>
              </a:tblGrid>
              <a:tr h="984125">
                <a:tc>
                  <a:txBody>
                    <a:bodyPr/>
                    <a:lstStyle/>
                    <a:p>
                      <a:r>
                        <a:rPr lang="en-GB" sz="3300" dirty="0"/>
                        <a:t>Student Name</a:t>
                      </a:r>
                    </a:p>
                  </a:txBody>
                  <a:tcPr marL="167640" marR="167640" marT="83820" marB="83820"/>
                </a:tc>
                <a:tc>
                  <a:txBody>
                    <a:bodyPr/>
                    <a:lstStyle/>
                    <a:p>
                      <a:r>
                        <a:rPr lang="en-GB" sz="3300" dirty="0"/>
                        <a:t>Number</a:t>
                      </a:r>
                    </a:p>
                  </a:txBody>
                  <a:tcPr marL="167640" marR="167640" marT="83820" marB="83820"/>
                </a:tc>
                <a:extLst>
                  <a:ext uri="{0D108BD9-81ED-4DB2-BD59-A6C34878D82A}">
                    <a16:rowId xmlns:a16="http://schemas.microsoft.com/office/drawing/2014/main" val="2535394150"/>
                  </a:ext>
                </a:extLst>
              </a:tr>
              <a:tr h="664950">
                <a:tc>
                  <a:txBody>
                    <a:bodyPr/>
                    <a:lstStyle/>
                    <a:p>
                      <a:r>
                        <a:rPr lang="en-GB" sz="3300" dirty="0"/>
                        <a:t>KERRIE DEVINE</a:t>
                      </a:r>
                    </a:p>
                  </a:txBody>
                  <a:tcPr marL="167640" marR="167640" marT="83820" marB="83820"/>
                </a:tc>
                <a:tc>
                  <a:txBody>
                    <a:bodyPr/>
                    <a:lstStyle/>
                    <a:p>
                      <a:r>
                        <a:rPr lang="en-GB" sz="3300" dirty="0"/>
                        <a:t>2513656</a:t>
                      </a:r>
                    </a:p>
                  </a:txBody>
                  <a:tcPr marL="167640" marR="167640" marT="83820" marB="83820"/>
                </a:tc>
                <a:extLst>
                  <a:ext uri="{0D108BD9-81ED-4DB2-BD59-A6C34878D82A}">
                    <a16:rowId xmlns:a16="http://schemas.microsoft.com/office/drawing/2014/main" val="3576773117"/>
                  </a:ext>
                </a:extLst>
              </a:tr>
              <a:tr h="664950">
                <a:tc>
                  <a:txBody>
                    <a:bodyPr/>
                    <a:lstStyle/>
                    <a:p>
                      <a:r>
                        <a:rPr lang="en-GB" sz="3300" dirty="0"/>
                        <a:t>SADIA JEYLAANI</a:t>
                      </a:r>
                    </a:p>
                  </a:txBody>
                  <a:tcPr marL="167640" marR="167640" marT="83820" marB="83820"/>
                </a:tc>
                <a:tc>
                  <a:txBody>
                    <a:bodyPr/>
                    <a:lstStyle/>
                    <a:p>
                      <a:r>
                        <a:rPr lang="en-GB" sz="3300" dirty="0"/>
                        <a:t>2531722</a:t>
                      </a:r>
                    </a:p>
                  </a:txBody>
                  <a:tcPr marL="167640" marR="167640" marT="83820" marB="83820"/>
                </a:tc>
                <a:extLst>
                  <a:ext uri="{0D108BD9-81ED-4DB2-BD59-A6C34878D82A}">
                    <a16:rowId xmlns:a16="http://schemas.microsoft.com/office/drawing/2014/main" val="1747151769"/>
                  </a:ext>
                </a:extLst>
              </a:tr>
              <a:tr h="664950">
                <a:tc>
                  <a:txBody>
                    <a:bodyPr/>
                    <a:lstStyle/>
                    <a:p>
                      <a:r>
                        <a:rPr lang="en-GB" sz="3300" dirty="0"/>
                        <a:t>TIYANA FEARON </a:t>
                      </a:r>
                    </a:p>
                  </a:txBody>
                  <a:tcPr marL="167640" marR="167640" marT="83820" marB="83820"/>
                </a:tc>
                <a:tc>
                  <a:txBody>
                    <a:bodyPr/>
                    <a:lstStyle/>
                    <a:p>
                      <a:r>
                        <a:rPr lang="en-GB" sz="3300" dirty="0"/>
                        <a:t>2523191</a:t>
                      </a:r>
                    </a:p>
                  </a:txBody>
                  <a:tcPr marL="167640" marR="167640" marT="83820" marB="83820"/>
                </a:tc>
                <a:extLst>
                  <a:ext uri="{0D108BD9-81ED-4DB2-BD59-A6C34878D82A}">
                    <a16:rowId xmlns:a16="http://schemas.microsoft.com/office/drawing/2014/main" val="3145154892"/>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1459886703"/>
                  </a:ext>
                </a:extLst>
              </a:tr>
              <a:tr h="664950">
                <a:tc>
                  <a:txBody>
                    <a:bodyPr/>
                    <a:lstStyle/>
                    <a:p>
                      <a:endParaRPr lang="en-GB" sz="3300" dirty="0"/>
                    </a:p>
                  </a:txBody>
                  <a:tcPr marL="167640" marR="167640" marT="83820" marB="83820"/>
                </a:tc>
                <a:tc>
                  <a:txBody>
                    <a:bodyPr/>
                    <a:lstStyle/>
                    <a:p>
                      <a:endParaRPr lang="en-GB" sz="3300" dirty="0"/>
                    </a:p>
                  </a:txBody>
                  <a:tcPr marL="167640" marR="167640" marT="83820" marB="83820"/>
                </a:tc>
                <a:extLst>
                  <a:ext uri="{0D108BD9-81ED-4DB2-BD59-A6C34878D82A}">
                    <a16:rowId xmlns:a16="http://schemas.microsoft.com/office/drawing/2014/main" val="3759920117"/>
                  </a:ext>
                </a:extLst>
              </a:tr>
            </a:tbl>
          </a:graphicData>
        </a:graphic>
      </p:graphicFrame>
    </p:spTree>
    <p:extLst>
      <p:ext uri="{BB962C8B-B14F-4D97-AF65-F5344CB8AC3E}">
        <p14:creationId xmlns:p14="http://schemas.microsoft.com/office/powerpoint/2010/main" val="13532811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6">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1"/>
          </a:solidFill>
          <a:ln w="38100"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48607A-1099-FF96-FAB8-5D151462AFA5}"/>
              </a:ext>
            </a:extLst>
          </p:cNvPr>
          <p:cNvSpPr>
            <a:spLocks noGrp="1"/>
          </p:cNvSpPr>
          <p:nvPr>
            <p:ph type="title"/>
          </p:nvPr>
        </p:nvSpPr>
        <p:spPr>
          <a:xfrm>
            <a:off x="838200" y="365125"/>
            <a:ext cx="10515600" cy="1325563"/>
          </a:xfrm>
        </p:spPr>
        <p:txBody>
          <a:bodyPr>
            <a:normAutofit/>
          </a:bodyPr>
          <a:lstStyle/>
          <a:p>
            <a:r>
              <a:rPr lang="en-GB" sz="6600" b="1"/>
              <a:t>Acknowledgement of the use of AI</a:t>
            </a:r>
            <a:endParaRPr lang="en-GB" sz="6600"/>
          </a:p>
        </p:txBody>
      </p:sp>
      <p:sp>
        <p:nvSpPr>
          <p:cNvPr id="3" name="Content Placeholder 2">
            <a:extLst>
              <a:ext uri="{FF2B5EF4-FFF2-40B4-BE49-F238E27FC236}">
                <a16:creationId xmlns:a16="http://schemas.microsoft.com/office/drawing/2014/main" id="{B5E2C7CA-6A59-79A8-6929-1CDDB19ACF6F}"/>
              </a:ext>
            </a:extLst>
          </p:cNvPr>
          <p:cNvSpPr>
            <a:spLocks noGrp="1"/>
          </p:cNvSpPr>
          <p:nvPr>
            <p:ph idx="1"/>
          </p:nvPr>
        </p:nvSpPr>
        <p:spPr>
          <a:xfrm>
            <a:off x="838200" y="1929384"/>
            <a:ext cx="10515600" cy="4251960"/>
          </a:xfrm>
        </p:spPr>
        <p:txBody>
          <a:bodyPr>
            <a:normAutofit/>
          </a:bodyPr>
          <a:lstStyle/>
          <a:p>
            <a:pPr marL="0" indent="0">
              <a:buNone/>
            </a:pPr>
            <a:r>
              <a:rPr lang="en-GB" dirty="0"/>
              <a:t>I acknowledge the use of Grammarly (https://www.grammarly.com/) on </a:t>
            </a:r>
            <a:r>
              <a:rPr lang="en-GB"/>
              <a:t>ADD DATE OF ACCESS HERE </a:t>
            </a:r>
            <a:r>
              <a:rPr lang="en-GB" dirty="0"/>
              <a:t>to support to check my work using the prompt(s): </a:t>
            </a:r>
          </a:p>
          <a:p>
            <a:pPr marL="0" indent="0">
              <a:buNone/>
            </a:pPr>
            <a:endParaRPr lang="en-GB" dirty="0"/>
          </a:p>
          <a:p>
            <a:pPr marL="514350" indent="-514350">
              <a:buAutoNum type="arabicPeriod"/>
            </a:pPr>
            <a:r>
              <a:rPr lang="en-GB" dirty="0"/>
              <a:t>Please check the following text for readability, grammar and syntax. </a:t>
            </a:r>
          </a:p>
          <a:p>
            <a:pPr marL="0" indent="0">
              <a:buNone/>
            </a:pPr>
            <a:endParaRPr lang="en-GB" dirty="0"/>
          </a:p>
          <a:p>
            <a:pPr marL="0" indent="0">
              <a:buNone/>
            </a:pPr>
            <a:r>
              <a:rPr lang="en-GB" dirty="0"/>
              <a:t>I confirm that I have not presented any AI generated text as my own work. I confirm I have copies of my drafts, notes, and other resources I used before, and after the use of AI tools which I may be asked to provide in evidence. </a:t>
            </a:r>
          </a:p>
          <a:p>
            <a:endParaRPr lang="en-GB" dirty="0"/>
          </a:p>
        </p:txBody>
      </p:sp>
    </p:spTree>
    <p:extLst>
      <p:ext uri="{BB962C8B-B14F-4D97-AF65-F5344CB8AC3E}">
        <p14:creationId xmlns:p14="http://schemas.microsoft.com/office/powerpoint/2010/main" val="3711448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47B6BBF-09F2-4A29-AE4E-3771E2924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229C30-270A-8DD1-312F-F5EEBB351C60}"/>
              </a:ext>
            </a:extLst>
          </p:cNvPr>
          <p:cNvSpPr>
            <a:spLocks noGrp="1"/>
          </p:cNvSpPr>
          <p:nvPr>
            <p:ph type="title"/>
          </p:nvPr>
        </p:nvSpPr>
        <p:spPr>
          <a:xfrm>
            <a:off x="635000" y="634029"/>
            <a:ext cx="10921640" cy="1314698"/>
          </a:xfrm>
        </p:spPr>
        <p:txBody>
          <a:bodyPr anchor="ctr">
            <a:normAutofit/>
          </a:bodyPr>
          <a:lstStyle/>
          <a:p>
            <a:pPr algn="ctr"/>
            <a:r>
              <a:rPr lang="en-GB" sz="7200" dirty="0"/>
              <a:t>Content</a:t>
            </a:r>
          </a:p>
        </p:txBody>
      </p:sp>
      <p:sp>
        <p:nvSpPr>
          <p:cNvPr id="11" name="Rectangle 10">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648305" y="2241737"/>
            <a:ext cx="10900219" cy="18288"/>
          </a:xfrm>
          <a:custGeom>
            <a:avLst/>
            <a:gdLst>
              <a:gd name="csX0" fmla="*/ 0 w 10900219"/>
              <a:gd name="csY0" fmla="*/ 0 h 18288"/>
              <a:gd name="csX1" fmla="*/ 463259 w 10900219"/>
              <a:gd name="csY1" fmla="*/ 0 h 18288"/>
              <a:gd name="csX2" fmla="*/ 1144523 w 10900219"/>
              <a:gd name="csY2" fmla="*/ 0 h 18288"/>
              <a:gd name="csX3" fmla="*/ 1934789 w 10900219"/>
              <a:gd name="csY3" fmla="*/ 0 h 18288"/>
              <a:gd name="csX4" fmla="*/ 2289046 w 10900219"/>
              <a:gd name="csY4" fmla="*/ 0 h 18288"/>
              <a:gd name="csX5" fmla="*/ 2643303 w 10900219"/>
              <a:gd name="csY5" fmla="*/ 0 h 18288"/>
              <a:gd name="csX6" fmla="*/ 3542571 w 10900219"/>
              <a:gd name="csY6" fmla="*/ 0 h 18288"/>
              <a:gd name="csX7" fmla="*/ 4223835 w 10900219"/>
              <a:gd name="csY7" fmla="*/ 0 h 18288"/>
              <a:gd name="csX8" fmla="*/ 4578092 w 10900219"/>
              <a:gd name="csY8" fmla="*/ 0 h 18288"/>
              <a:gd name="csX9" fmla="*/ 5259356 w 10900219"/>
              <a:gd name="csY9" fmla="*/ 0 h 18288"/>
              <a:gd name="csX10" fmla="*/ 6158624 w 10900219"/>
              <a:gd name="csY10" fmla="*/ 0 h 18288"/>
              <a:gd name="csX11" fmla="*/ 6730885 w 10900219"/>
              <a:gd name="csY11" fmla="*/ 0 h 18288"/>
              <a:gd name="csX12" fmla="*/ 7303147 w 10900219"/>
              <a:gd name="csY12" fmla="*/ 0 h 18288"/>
              <a:gd name="csX13" fmla="*/ 7984410 w 10900219"/>
              <a:gd name="csY13" fmla="*/ 0 h 18288"/>
              <a:gd name="csX14" fmla="*/ 8774676 w 10900219"/>
              <a:gd name="csY14" fmla="*/ 0 h 18288"/>
              <a:gd name="csX15" fmla="*/ 9564942 w 10900219"/>
              <a:gd name="csY15" fmla="*/ 0 h 18288"/>
              <a:gd name="csX16" fmla="*/ 10900219 w 10900219"/>
              <a:gd name="csY16" fmla="*/ 0 h 18288"/>
              <a:gd name="csX17" fmla="*/ 10900219 w 10900219"/>
              <a:gd name="csY17" fmla="*/ 18288 h 18288"/>
              <a:gd name="csX18" fmla="*/ 10436960 w 10900219"/>
              <a:gd name="csY18" fmla="*/ 18288 h 18288"/>
              <a:gd name="csX19" fmla="*/ 9537692 w 10900219"/>
              <a:gd name="csY19" fmla="*/ 18288 h 18288"/>
              <a:gd name="csX20" fmla="*/ 8856428 w 10900219"/>
              <a:gd name="csY20" fmla="*/ 18288 h 18288"/>
              <a:gd name="csX21" fmla="*/ 8502171 w 10900219"/>
              <a:gd name="csY21" fmla="*/ 18288 h 18288"/>
              <a:gd name="csX22" fmla="*/ 7820907 w 10900219"/>
              <a:gd name="csY22" fmla="*/ 18288 h 18288"/>
              <a:gd name="csX23" fmla="*/ 7248646 w 10900219"/>
              <a:gd name="csY23" fmla="*/ 18288 h 18288"/>
              <a:gd name="csX24" fmla="*/ 6676384 w 10900219"/>
              <a:gd name="csY24" fmla="*/ 18288 h 18288"/>
              <a:gd name="csX25" fmla="*/ 6104123 w 10900219"/>
              <a:gd name="csY25" fmla="*/ 18288 h 18288"/>
              <a:gd name="csX26" fmla="*/ 5531861 w 10900219"/>
              <a:gd name="csY26" fmla="*/ 18288 h 18288"/>
              <a:gd name="csX27" fmla="*/ 4741595 w 10900219"/>
              <a:gd name="csY27" fmla="*/ 18288 h 18288"/>
              <a:gd name="csX28" fmla="*/ 4060332 w 10900219"/>
              <a:gd name="csY28" fmla="*/ 18288 h 18288"/>
              <a:gd name="csX29" fmla="*/ 3706074 w 10900219"/>
              <a:gd name="csY29" fmla="*/ 18288 h 18288"/>
              <a:gd name="csX30" fmla="*/ 3133813 w 10900219"/>
              <a:gd name="csY30" fmla="*/ 18288 h 18288"/>
              <a:gd name="csX31" fmla="*/ 2343547 w 10900219"/>
              <a:gd name="csY31" fmla="*/ 18288 h 18288"/>
              <a:gd name="csX32" fmla="*/ 1880288 w 10900219"/>
              <a:gd name="csY32" fmla="*/ 18288 h 18288"/>
              <a:gd name="csX33" fmla="*/ 981020 w 10900219"/>
              <a:gd name="csY33" fmla="*/ 18288 h 18288"/>
              <a:gd name="csX34" fmla="*/ 0 w 10900219"/>
              <a:gd name="csY34" fmla="*/ 18288 h 18288"/>
              <a:gd name="csX35" fmla="*/ 0 w 10900219"/>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900219" h="18288" fill="none" extrusionOk="0">
                <a:moveTo>
                  <a:pt x="0" y="0"/>
                </a:moveTo>
                <a:cubicBezTo>
                  <a:pt x="118469" y="-6619"/>
                  <a:pt x="329397" y="-5525"/>
                  <a:pt x="463259" y="0"/>
                </a:cubicBezTo>
                <a:cubicBezTo>
                  <a:pt x="597121" y="5525"/>
                  <a:pt x="866598" y="4881"/>
                  <a:pt x="1144523" y="0"/>
                </a:cubicBezTo>
                <a:cubicBezTo>
                  <a:pt x="1422448" y="-4881"/>
                  <a:pt x="1761178" y="17159"/>
                  <a:pt x="1934789" y="0"/>
                </a:cubicBezTo>
                <a:cubicBezTo>
                  <a:pt x="2108400" y="-17159"/>
                  <a:pt x="2119134" y="-4032"/>
                  <a:pt x="2289046" y="0"/>
                </a:cubicBezTo>
                <a:cubicBezTo>
                  <a:pt x="2458958" y="4032"/>
                  <a:pt x="2472610" y="15385"/>
                  <a:pt x="2643303" y="0"/>
                </a:cubicBezTo>
                <a:cubicBezTo>
                  <a:pt x="2813996" y="-15385"/>
                  <a:pt x="3334189" y="-21234"/>
                  <a:pt x="3542571" y="0"/>
                </a:cubicBezTo>
                <a:cubicBezTo>
                  <a:pt x="3750953" y="21234"/>
                  <a:pt x="3991639" y="13212"/>
                  <a:pt x="4223835" y="0"/>
                </a:cubicBezTo>
                <a:cubicBezTo>
                  <a:pt x="4456031" y="-13212"/>
                  <a:pt x="4466914" y="13318"/>
                  <a:pt x="4578092" y="0"/>
                </a:cubicBezTo>
                <a:cubicBezTo>
                  <a:pt x="4689270" y="-13318"/>
                  <a:pt x="5120635" y="31363"/>
                  <a:pt x="5259356" y="0"/>
                </a:cubicBezTo>
                <a:cubicBezTo>
                  <a:pt x="5398077" y="-31363"/>
                  <a:pt x="5954119" y="-7091"/>
                  <a:pt x="6158624" y="0"/>
                </a:cubicBezTo>
                <a:cubicBezTo>
                  <a:pt x="6363129" y="7091"/>
                  <a:pt x="6535071" y="-8480"/>
                  <a:pt x="6730885" y="0"/>
                </a:cubicBezTo>
                <a:cubicBezTo>
                  <a:pt x="6926699" y="8480"/>
                  <a:pt x="7091018" y="19194"/>
                  <a:pt x="7303147" y="0"/>
                </a:cubicBezTo>
                <a:cubicBezTo>
                  <a:pt x="7515276" y="-19194"/>
                  <a:pt x="7840361" y="30755"/>
                  <a:pt x="7984410" y="0"/>
                </a:cubicBezTo>
                <a:cubicBezTo>
                  <a:pt x="8128459" y="-30755"/>
                  <a:pt x="8498590" y="39460"/>
                  <a:pt x="8774676" y="0"/>
                </a:cubicBezTo>
                <a:cubicBezTo>
                  <a:pt x="9050762" y="-39460"/>
                  <a:pt x="9204381" y="36508"/>
                  <a:pt x="9564942" y="0"/>
                </a:cubicBezTo>
                <a:cubicBezTo>
                  <a:pt x="9925503" y="-36508"/>
                  <a:pt x="10235542" y="59225"/>
                  <a:pt x="10900219" y="0"/>
                </a:cubicBezTo>
                <a:cubicBezTo>
                  <a:pt x="10900865" y="4451"/>
                  <a:pt x="10900709" y="9226"/>
                  <a:pt x="10900219" y="18288"/>
                </a:cubicBezTo>
                <a:cubicBezTo>
                  <a:pt x="10675942" y="21751"/>
                  <a:pt x="10609372" y="26977"/>
                  <a:pt x="10436960" y="18288"/>
                </a:cubicBezTo>
                <a:cubicBezTo>
                  <a:pt x="10264548" y="9599"/>
                  <a:pt x="9961150" y="-11074"/>
                  <a:pt x="9537692" y="18288"/>
                </a:cubicBezTo>
                <a:cubicBezTo>
                  <a:pt x="9114234" y="47650"/>
                  <a:pt x="9087386" y="35169"/>
                  <a:pt x="8856428" y="18288"/>
                </a:cubicBezTo>
                <a:cubicBezTo>
                  <a:pt x="8625470" y="1407"/>
                  <a:pt x="8634361" y="13786"/>
                  <a:pt x="8502171" y="18288"/>
                </a:cubicBezTo>
                <a:cubicBezTo>
                  <a:pt x="8369981" y="22790"/>
                  <a:pt x="8132296" y="22561"/>
                  <a:pt x="7820907" y="18288"/>
                </a:cubicBezTo>
                <a:cubicBezTo>
                  <a:pt x="7509518" y="14015"/>
                  <a:pt x="7432447" y="29431"/>
                  <a:pt x="7248646" y="18288"/>
                </a:cubicBezTo>
                <a:cubicBezTo>
                  <a:pt x="7064845" y="7145"/>
                  <a:pt x="6954380" y="2746"/>
                  <a:pt x="6676384" y="18288"/>
                </a:cubicBezTo>
                <a:cubicBezTo>
                  <a:pt x="6398388" y="33830"/>
                  <a:pt x="6292480" y="-4579"/>
                  <a:pt x="6104123" y="18288"/>
                </a:cubicBezTo>
                <a:cubicBezTo>
                  <a:pt x="5915766" y="41155"/>
                  <a:pt x="5703359" y="-8437"/>
                  <a:pt x="5531861" y="18288"/>
                </a:cubicBezTo>
                <a:cubicBezTo>
                  <a:pt x="5360363" y="45013"/>
                  <a:pt x="5056784" y="-12121"/>
                  <a:pt x="4741595" y="18288"/>
                </a:cubicBezTo>
                <a:cubicBezTo>
                  <a:pt x="4426406" y="48697"/>
                  <a:pt x="4364529" y="-10910"/>
                  <a:pt x="4060332" y="18288"/>
                </a:cubicBezTo>
                <a:cubicBezTo>
                  <a:pt x="3756135" y="47486"/>
                  <a:pt x="3816049" y="13364"/>
                  <a:pt x="3706074" y="18288"/>
                </a:cubicBezTo>
                <a:cubicBezTo>
                  <a:pt x="3596099" y="23212"/>
                  <a:pt x="3382238" y="37686"/>
                  <a:pt x="3133813" y="18288"/>
                </a:cubicBezTo>
                <a:cubicBezTo>
                  <a:pt x="2885388" y="-1110"/>
                  <a:pt x="2523125" y="15465"/>
                  <a:pt x="2343547" y="18288"/>
                </a:cubicBezTo>
                <a:cubicBezTo>
                  <a:pt x="2163969" y="21111"/>
                  <a:pt x="1985160" y="33196"/>
                  <a:pt x="1880288" y="18288"/>
                </a:cubicBezTo>
                <a:cubicBezTo>
                  <a:pt x="1775416" y="3380"/>
                  <a:pt x="1261751" y="-9914"/>
                  <a:pt x="981020" y="18288"/>
                </a:cubicBezTo>
                <a:cubicBezTo>
                  <a:pt x="700289" y="46490"/>
                  <a:pt x="314212" y="-15659"/>
                  <a:pt x="0" y="18288"/>
                </a:cubicBezTo>
                <a:cubicBezTo>
                  <a:pt x="-213" y="9468"/>
                  <a:pt x="187" y="4459"/>
                  <a:pt x="0" y="0"/>
                </a:cubicBezTo>
                <a:close/>
              </a:path>
              <a:path w="10900219" h="18288" stroke="0" extrusionOk="0">
                <a:moveTo>
                  <a:pt x="0" y="0"/>
                </a:moveTo>
                <a:cubicBezTo>
                  <a:pt x="269624" y="3698"/>
                  <a:pt x="383061" y="-5818"/>
                  <a:pt x="572261" y="0"/>
                </a:cubicBezTo>
                <a:cubicBezTo>
                  <a:pt x="761461" y="5818"/>
                  <a:pt x="826360" y="-1890"/>
                  <a:pt x="926519" y="0"/>
                </a:cubicBezTo>
                <a:cubicBezTo>
                  <a:pt x="1026678" y="1890"/>
                  <a:pt x="1621671" y="-1096"/>
                  <a:pt x="1825787" y="0"/>
                </a:cubicBezTo>
                <a:cubicBezTo>
                  <a:pt x="2029903" y="1096"/>
                  <a:pt x="2212612" y="17145"/>
                  <a:pt x="2398048" y="0"/>
                </a:cubicBezTo>
                <a:cubicBezTo>
                  <a:pt x="2583484" y="-17145"/>
                  <a:pt x="2739759" y="-14168"/>
                  <a:pt x="2970310" y="0"/>
                </a:cubicBezTo>
                <a:cubicBezTo>
                  <a:pt x="3200861" y="14168"/>
                  <a:pt x="3502691" y="33180"/>
                  <a:pt x="3869578" y="0"/>
                </a:cubicBezTo>
                <a:cubicBezTo>
                  <a:pt x="4236465" y="-33180"/>
                  <a:pt x="4122134" y="-10470"/>
                  <a:pt x="4332837" y="0"/>
                </a:cubicBezTo>
                <a:cubicBezTo>
                  <a:pt x="4543540" y="10470"/>
                  <a:pt x="4834652" y="3572"/>
                  <a:pt x="5232105" y="0"/>
                </a:cubicBezTo>
                <a:cubicBezTo>
                  <a:pt x="5629558" y="-3572"/>
                  <a:pt x="5773178" y="-6604"/>
                  <a:pt x="6131373" y="0"/>
                </a:cubicBezTo>
                <a:cubicBezTo>
                  <a:pt x="6489568" y="6604"/>
                  <a:pt x="6621532" y="18870"/>
                  <a:pt x="6812637" y="0"/>
                </a:cubicBezTo>
                <a:cubicBezTo>
                  <a:pt x="7003742" y="-18870"/>
                  <a:pt x="7311146" y="18959"/>
                  <a:pt x="7711905" y="0"/>
                </a:cubicBezTo>
                <a:cubicBezTo>
                  <a:pt x="8112664" y="-18959"/>
                  <a:pt x="8080793" y="-24744"/>
                  <a:pt x="8284166" y="0"/>
                </a:cubicBezTo>
                <a:cubicBezTo>
                  <a:pt x="8487539" y="24744"/>
                  <a:pt x="8615041" y="-1627"/>
                  <a:pt x="8856428" y="0"/>
                </a:cubicBezTo>
                <a:cubicBezTo>
                  <a:pt x="9097815" y="1627"/>
                  <a:pt x="9475052" y="26322"/>
                  <a:pt x="9646694" y="0"/>
                </a:cubicBezTo>
                <a:cubicBezTo>
                  <a:pt x="9818336" y="-26322"/>
                  <a:pt x="9938906" y="-121"/>
                  <a:pt x="10218955" y="0"/>
                </a:cubicBezTo>
                <a:cubicBezTo>
                  <a:pt x="10499004" y="121"/>
                  <a:pt x="10697467" y="15326"/>
                  <a:pt x="10900219" y="0"/>
                </a:cubicBezTo>
                <a:cubicBezTo>
                  <a:pt x="10899812" y="8690"/>
                  <a:pt x="10900065" y="14141"/>
                  <a:pt x="10900219" y="18288"/>
                </a:cubicBezTo>
                <a:cubicBezTo>
                  <a:pt x="10543007" y="31201"/>
                  <a:pt x="10472057" y="15684"/>
                  <a:pt x="10109953" y="18288"/>
                </a:cubicBezTo>
                <a:cubicBezTo>
                  <a:pt x="9747849" y="20892"/>
                  <a:pt x="9872856" y="33007"/>
                  <a:pt x="9755696" y="18288"/>
                </a:cubicBezTo>
                <a:cubicBezTo>
                  <a:pt x="9638536" y="3569"/>
                  <a:pt x="9442681" y="6596"/>
                  <a:pt x="9292437" y="18288"/>
                </a:cubicBezTo>
                <a:cubicBezTo>
                  <a:pt x="9142193" y="29980"/>
                  <a:pt x="8817861" y="-11343"/>
                  <a:pt x="8393169" y="18288"/>
                </a:cubicBezTo>
                <a:cubicBezTo>
                  <a:pt x="7968477" y="47919"/>
                  <a:pt x="7919655" y="23228"/>
                  <a:pt x="7711905" y="18288"/>
                </a:cubicBezTo>
                <a:cubicBezTo>
                  <a:pt x="7504155" y="13348"/>
                  <a:pt x="7365667" y="6452"/>
                  <a:pt x="7248646" y="18288"/>
                </a:cubicBezTo>
                <a:cubicBezTo>
                  <a:pt x="7131625" y="30124"/>
                  <a:pt x="6776155" y="2871"/>
                  <a:pt x="6567382" y="18288"/>
                </a:cubicBezTo>
                <a:cubicBezTo>
                  <a:pt x="6358609" y="33705"/>
                  <a:pt x="6372933" y="1091"/>
                  <a:pt x="6213125" y="18288"/>
                </a:cubicBezTo>
                <a:cubicBezTo>
                  <a:pt x="6053317" y="35485"/>
                  <a:pt x="5980913" y="1290"/>
                  <a:pt x="5858868" y="18288"/>
                </a:cubicBezTo>
                <a:cubicBezTo>
                  <a:pt x="5736823" y="35286"/>
                  <a:pt x="5481395" y="5492"/>
                  <a:pt x="5177604" y="18288"/>
                </a:cubicBezTo>
                <a:cubicBezTo>
                  <a:pt x="4873813" y="31084"/>
                  <a:pt x="4854222" y="37160"/>
                  <a:pt x="4714345" y="18288"/>
                </a:cubicBezTo>
                <a:cubicBezTo>
                  <a:pt x="4574468" y="-584"/>
                  <a:pt x="4298550" y="22981"/>
                  <a:pt x="3924079" y="18288"/>
                </a:cubicBezTo>
                <a:cubicBezTo>
                  <a:pt x="3549608" y="13595"/>
                  <a:pt x="3645461" y="-921"/>
                  <a:pt x="3460820" y="18288"/>
                </a:cubicBezTo>
                <a:cubicBezTo>
                  <a:pt x="3276179" y="37497"/>
                  <a:pt x="3004470" y="-15027"/>
                  <a:pt x="2670554" y="18288"/>
                </a:cubicBezTo>
                <a:cubicBezTo>
                  <a:pt x="2336638" y="51603"/>
                  <a:pt x="2425773" y="17517"/>
                  <a:pt x="2316297" y="18288"/>
                </a:cubicBezTo>
                <a:cubicBezTo>
                  <a:pt x="2206821" y="19059"/>
                  <a:pt x="1757890" y="42158"/>
                  <a:pt x="1526031" y="18288"/>
                </a:cubicBezTo>
                <a:cubicBezTo>
                  <a:pt x="1294172" y="-5582"/>
                  <a:pt x="1213137" y="12281"/>
                  <a:pt x="1062771" y="18288"/>
                </a:cubicBezTo>
                <a:cubicBezTo>
                  <a:pt x="912405" y="24295"/>
                  <a:pt x="829444" y="7304"/>
                  <a:pt x="708514" y="18288"/>
                </a:cubicBezTo>
                <a:cubicBezTo>
                  <a:pt x="587584" y="29272"/>
                  <a:pt x="227877" y="37311"/>
                  <a:pt x="0" y="18288"/>
                </a:cubicBezTo>
                <a:cubicBezTo>
                  <a:pt x="-53" y="11301"/>
                  <a:pt x="-649" y="7756"/>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79B48F1-7C82-D7BB-1B85-BB076C6CCC59}"/>
              </a:ext>
            </a:extLst>
          </p:cNvPr>
          <p:cNvGraphicFramePr>
            <a:graphicFrameLocks noGrp="1"/>
          </p:cNvGraphicFramePr>
          <p:nvPr>
            <p:ph idx="1"/>
            <p:extLst>
              <p:ext uri="{D42A27DB-BD31-4B8C-83A1-F6EECF244321}">
                <p14:modId xmlns:p14="http://schemas.microsoft.com/office/powerpoint/2010/main" val="1485704148"/>
              </p:ext>
            </p:extLst>
          </p:nvPr>
        </p:nvGraphicFramePr>
        <p:xfrm>
          <a:off x="632647" y="2805098"/>
          <a:ext cx="10915869" cy="34789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181555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8930-D4DB-50E9-9422-9A2D145DEDEE}"/>
              </a:ext>
            </a:extLst>
          </p:cNvPr>
          <p:cNvSpPr>
            <a:spLocks noGrp="1"/>
          </p:cNvSpPr>
          <p:nvPr>
            <p:ph type="title"/>
          </p:nvPr>
        </p:nvSpPr>
        <p:spPr/>
        <p:txBody>
          <a:bodyPr/>
          <a:lstStyle/>
          <a:p>
            <a:r>
              <a:rPr lang="en-GB" dirty="0"/>
              <a:t>Group Member 1: Introduction</a:t>
            </a:r>
          </a:p>
        </p:txBody>
      </p:sp>
      <p:sp>
        <p:nvSpPr>
          <p:cNvPr id="3" name="Content Placeholder 2">
            <a:extLst>
              <a:ext uri="{FF2B5EF4-FFF2-40B4-BE49-F238E27FC236}">
                <a16:creationId xmlns:a16="http://schemas.microsoft.com/office/drawing/2014/main" id="{DDC9BF99-D00A-B1F2-2887-C3116BD8B241}"/>
              </a:ext>
            </a:extLst>
          </p:cNvPr>
          <p:cNvSpPr>
            <a:spLocks noGrp="1"/>
          </p:cNvSpPr>
          <p:nvPr>
            <p:ph idx="1"/>
          </p:nvPr>
        </p:nvSpPr>
        <p:spPr/>
        <p:txBody>
          <a:bodyPr/>
          <a:lstStyle/>
          <a:p>
            <a:r>
              <a:rPr lang="en-GB" dirty="0">
                <a:solidFill>
                  <a:srgbClr val="FF0000"/>
                </a:solidFill>
              </a:rPr>
              <a:t>Define Greenfield’s Needs: Briefly explain that the agency provides person-</a:t>
            </a:r>
            <a:r>
              <a:rPr lang="en-GB" dirty="0" err="1">
                <a:solidFill>
                  <a:srgbClr val="FF0000"/>
                </a:solidFill>
              </a:rPr>
              <a:t>centered</a:t>
            </a:r>
            <a:r>
              <a:rPr lang="en-GB" dirty="0">
                <a:solidFill>
                  <a:srgbClr val="FF0000"/>
                </a:solidFill>
              </a:rPr>
              <a:t> support for older adults and is currently struggling to adapt to Microsoft 365.</a:t>
            </a:r>
          </a:p>
          <a:p>
            <a:endParaRPr lang="en-GB" dirty="0">
              <a:solidFill>
                <a:srgbClr val="FF0000"/>
              </a:solidFill>
            </a:endParaRPr>
          </a:p>
          <a:p>
            <a:r>
              <a:rPr lang="en-GB" dirty="0">
                <a:solidFill>
                  <a:srgbClr val="FF0000"/>
                </a:solidFill>
              </a:rPr>
              <a:t>Set the Objective: State that the presentation evaluates how digital tools improve efficiency, data safety, and staff collaboration.</a:t>
            </a:r>
          </a:p>
          <a:p>
            <a:endParaRPr lang="en-GB" dirty="0"/>
          </a:p>
        </p:txBody>
      </p:sp>
    </p:spTree>
    <p:extLst>
      <p:ext uri="{BB962C8B-B14F-4D97-AF65-F5344CB8AC3E}">
        <p14:creationId xmlns:p14="http://schemas.microsoft.com/office/powerpoint/2010/main" val="11485730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FA418-EC58-0146-73FF-44B1C925DE2D}"/>
              </a:ext>
            </a:extLst>
          </p:cNvPr>
          <p:cNvSpPr>
            <a:spLocks noGrp="1"/>
          </p:cNvSpPr>
          <p:nvPr>
            <p:ph type="title"/>
          </p:nvPr>
        </p:nvSpPr>
        <p:spPr/>
        <p:txBody>
          <a:bodyPr/>
          <a:lstStyle/>
          <a:p>
            <a:r>
              <a:rPr lang="en-GB" dirty="0"/>
              <a:t>Evaluate productivity tools</a:t>
            </a:r>
          </a:p>
        </p:txBody>
      </p:sp>
      <p:sp>
        <p:nvSpPr>
          <p:cNvPr id="3" name="Content Placeholder 2">
            <a:extLst>
              <a:ext uri="{FF2B5EF4-FFF2-40B4-BE49-F238E27FC236}">
                <a16:creationId xmlns:a16="http://schemas.microsoft.com/office/drawing/2014/main" id="{3FD69775-5259-9A7D-23BE-3EFC81FC908A}"/>
              </a:ext>
            </a:extLst>
          </p:cNvPr>
          <p:cNvSpPr>
            <a:spLocks noGrp="1"/>
          </p:cNvSpPr>
          <p:nvPr>
            <p:ph idx="1"/>
          </p:nvPr>
        </p:nvSpPr>
        <p:spPr/>
        <p:txBody>
          <a:bodyPr>
            <a:normAutofit/>
          </a:bodyPr>
          <a:lstStyle/>
          <a:p>
            <a:r>
              <a:rPr lang="en-GB" dirty="0">
                <a:solidFill>
                  <a:srgbClr val="FF0000"/>
                </a:solidFill>
              </a:rPr>
              <a:t>Choose One App: Select Word, PowerPoint, or Excel.</a:t>
            </a:r>
          </a:p>
          <a:p>
            <a:endParaRPr lang="en-GB" dirty="0">
              <a:solidFill>
                <a:srgbClr val="FF0000"/>
              </a:solidFill>
            </a:endParaRPr>
          </a:p>
          <a:p>
            <a:r>
              <a:rPr lang="en-GB" dirty="0">
                <a:solidFill>
                  <a:srgbClr val="FF0000"/>
                </a:solidFill>
              </a:rPr>
              <a:t>Current vs. Future State: Describe how staff currently handle a task (e.g., paper medication logs) and how the app improves it (e.g., an Excel tracking sheet).</a:t>
            </a:r>
          </a:p>
          <a:p>
            <a:endParaRPr lang="en-GB" dirty="0">
              <a:solidFill>
                <a:srgbClr val="FF0000"/>
              </a:solidFill>
            </a:endParaRPr>
          </a:p>
          <a:p>
            <a:endParaRPr lang="en-GB" dirty="0">
              <a:solidFill>
                <a:srgbClr val="FF0000"/>
              </a:solidFill>
            </a:endParaRPr>
          </a:p>
          <a:p>
            <a:r>
              <a:rPr lang="en-GB" dirty="0">
                <a:solidFill>
                  <a:srgbClr val="FF0000"/>
                </a:solidFill>
              </a:rPr>
              <a:t>Critical Analysis: Use bullet points to list specific Benefits (e.g., faster data entry) and Limitations (e.g., training time).</a:t>
            </a:r>
          </a:p>
          <a:p>
            <a:endParaRPr lang="en-GB" dirty="0"/>
          </a:p>
        </p:txBody>
      </p:sp>
    </p:spTree>
    <p:extLst>
      <p:ext uri="{BB962C8B-B14F-4D97-AF65-F5344CB8AC3E}">
        <p14:creationId xmlns:p14="http://schemas.microsoft.com/office/powerpoint/2010/main" val="31309835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67536-D3A5-8383-0588-21AD3F3AD03E}"/>
              </a:ext>
            </a:extLst>
          </p:cNvPr>
          <p:cNvSpPr>
            <a:spLocks noGrp="1"/>
          </p:cNvSpPr>
          <p:nvPr>
            <p:ph type="title"/>
          </p:nvPr>
        </p:nvSpPr>
        <p:spPr/>
        <p:txBody>
          <a:bodyPr/>
          <a:lstStyle/>
          <a:p>
            <a:r>
              <a:rPr lang="en-GB" dirty="0"/>
              <a:t>Benefits and limitation</a:t>
            </a:r>
          </a:p>
        </p:txBody>
      </p:sp>
      <p:graphicFrame>
        <p:nvGraphicFramePr>
          <p:cNvPr id="4" name="Content Placeholder 3">
            <a:extLst>
              <a:ext uri="{FF2B5EF4-FFF2-40B4-BE49-F238E27FC236}">
                <a16:creationId xmlns:a16="http://schemas.microsoft.com/office/drawing/2014/main" id="{EE18439F-BD54-AE97-F112-BED973A2A548}"/>
              </a:ext>
            </a:extLst>
          </p:cNvPr>
          <p:cNvGraphicFramePr>
            <a:graphicFrameLocks noGrp="1"/>
          </p:cNvGraphicFramePr>
          <p:nvPr>
            <p:ph idx="1"/>
            <p:extLst>
              <p:ext uri="{D42A27DB-BD31-4B8C-83A1-F6EECF244321}">
                <p14:modId xmlns:p14="http://schemas.microsoft.com/office/powerpoint/2010/main" val="2184563548"/>
              </p:ext>
            </p:extLst>
          </p:nvPr>
        </p:nvGraphicFramePr>
        <p:xfrm>
          <a:off x="838200" y="1928813"/>
          <a:ext cx="10515600" cy="18542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109808954"/>
                    </a:ext>
                  </a:extLst>
                </a:gridCol>
                <a:gridCol w="5257800">
                  <a:extLst>
                    <a:ext uri="{9D8B030D-6E8A-4147-A177-3AD203B41FA5}">
                      <a16:colId xmlns:a16="http://schemas.microsoft.com/office/drawing/2014/main" val="4102497299"/>
                    </a:ext>
                  </a:extLst>
                </a:gridCol>
              </a:tblGrid>
              <a:tr h="370840">
                <a:tc>
                  <a:txBody>
                    <a:bodyPr/>
                    <a:lstStyle/>
                    <a:p>
                      <a:r>
                        <a:rPr lang="en-GB" dirty="0"/>
                        <a:t>Benefits</a:t>
                      </a:r>
                    </a:p>
                  </a:txBody>
                  <a:tcPr/>
                </a:tc>
                <a:tc>
                  <a:txBody>
                    <a:bodyPr/>
                    <a:lstStyle/>
                    <a:p>
                      <a:r>
                        <a:rPr lang="en-GB" dirty="0"/>
                        <a:t>Limitations</a:t>
                      </a:r>
                    </a:p>
                  </a:txBody>
                  <a:tcPr/>
                </a:tc>
                <a:extLst>
                  <a:ext uri="{0D108BD9-81ED-4DB2-BD59-A6C34878D82A}">
                    <a16:rowId xmlns:a16="http://schemas.microsoft.com/office/drawing/2014/main" val="2601703228"/>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2567844958"/>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816450203"/>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3754902980"/>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1085222299"/>
                  </a:ext>
                </a:extLst>
              </a:tr>
            </a:tbl>
          </a:graphicData>
        </a:graphic>
      </p:graphicFrame>
    </p:spTree>
    <p:extLst>
      <p:ext uri="{BB962C8B-B14F-4D97-AF65-F5344CB8AC3E}">
        <p14:creationId xmlns:p14="http://schemas.microsoft.com/office/powerpoint/2010/main" val="264063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C102-5ADF-EBBA-D32E-ED56C6356887}"/>
              </a:ext>
            </a:extLst>
          </p:cNvPr>
          <p:cNvSpPr>
            <a:spLocks noGrp="1"/>
          </p:cNvSpPr>
          <p:nvPr>
            <p:ph type="title"/>
          </p:nvPr>
        </p:nvSpPr>
        <p:spPr/>
        <p:txBody>
          <a:bodyPr>
            <a:normAutofit/>
          </a:bodyPr>
          <a:lstStyle/>
          <a:p>
            <a:r>
              <a:rPr lang="en-GB" dirty="0"/>
              <a:t>Group Member 2: Evaluate communication tools</a:t>
            </a:r>
          </a:p>
        </p:txBody>
      </p:sp>
      <p:sp>
        <p:nvSpPr>
          <p:cNvPr id="3" name="Content Placeholder 2">
            <a:extLst>
              <a:ext uri="{FF2B5EF4-FFF2-40B4-BE49-F238E27FC236}">
                <a16:creationId xmlns:a16="http://schemas.microsoft.com/office/drawing/2014/main" id="{C6B51929-3E8C-029E-2796-2FFEBEA0D13D}"/>
              </a:ext>
            </a:extLst>
          </p:cNvPr>
          <p:cNvSpPr>
            <a:spLocks noGrp="1"/>
          </p:cNvSpPr>
          <p:nvPr>
            <p:ph idx="1"/>
          </p:nvPr>
        </p:nvSpPr>
        <p:spPr/>
        <p:txBody>
          <a:bodyPr>
            <a:normAutofit/>
          </a:bodyPr>
          <a:lstStyle/>
          <a:p>
            <a:r>
              <a:rPr lang="en-GB" sz="3200" dirty="0">
                <a:solidFill>
                  <a:srgbClr val="FF0000"/>
                </a:solidFill>
              </a:rPr>
              <a:t>Select a Tool: Choose Teams, OneDrive, or Outlook: </a:t>
            </a:r>
            <a:r>
              <a:rPr lang="en-GB" sz="3200" dirty="0"/>
              <a:t>I have chosen to use Microsoft Teams, as I fill this will help Greenfield Care Agency become paperless as this tool has so many different things you can do and keeping it all in one place secure and always updated. This tool can also help when using in the workplace for meetings. </a:t>
            </a:r>
            <a:endParaRPr lang="en-GB" sz="3200" dirty="0">
              <a:solidFill>
                <a:srgbClr val="FF0000"/>
              </a:solidFill>
            </a:endParaRPr>
          </a:p>
          <a:p>
            <a:pPr marL="0" indent="0">
              <a:buNone/>
            </a:pPr>
            <a:endParaRPr lang="en-GB" dirty="0"/>
          </a:p>
        </p:txBody>
      </p:sp>
    </p:spTree>
    <p:extLst>
      <p:ext uri="{BB962C8B-B14F-4D97-AF65-F5344CB8AC3E}">
        <p14:creationId xmlns:p14="http://schemas.microsoft.com/office/powerpoint/2010/main" val="452808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93A83-3063-75F2-6585-1F1597C6EFF5}"/>
              </a:ext>
            </a:extLst>
          </p:cNvPr>
          <p:cNvSpPr>
            <a:spLocks noGrp="1"/>
          </p:cNvSpPr>
          <p:nvPr>
            <p:ph type="title"/>
          </p:nvPr>
        </p:nvSpPr>
        <p:spPr/>
        <p:txBody>
          <a:bodyPr>
            <a:normAutofit fontScale="90000"/>
          </a:bodyPr>
          <a:lstStyle/>
          <a:p>
            <a:br>
              <a:rPr lang="en-GB" dirty="0"/>
            </a:br>
            <a:r>
              <a:rPr lang="en-GB" dirty="0">
                <a:solidFill>
                  <a:srgbClr val="FF0000"/>
                </a:solidFill>
              </a:rPr>
              <a:t>GREENFIELD APPLACTION-Explain how this tool connects visiting carers in the field with the main office.</a:t>
            </a:r>
            <a:br>
              <a:rPr lang="en-GB" dirty="0">
                <a:solidFill>
                  <a:srgbClr val="FF0000"/>
                </a:solidFill>
              </a:rPr>
            </a:br>
            <a:r>
              <a:rPr lang="en-GB" dirty="0"/>
              <a:t> </a:t>
            </a:r>
          </a:p>
        </p:txBody>
      </p:sp>
      <p:sp>
        <p:nvSpPr>
          <p:cNvPr id="3" name="Content Placeholder 2">
            <a:extLst>
              <a:ext uri="{FF2B5EF4-FFF2-40B4-BE49-F238E27FC236}">
                <a16:creationId xmlns:a16="http://schemas.microsoft.com/office/drawing/2014/main" id="{FD7D4DB4-CD98-D840-D2F2-05990B26F223}"/>
              </a:ext>
            </a:extLst>
          </p:cNvPr>
          <p:cNvSpPr>
            <a:spLocks noGrp="1"/>
          </p:cNvSpPr>
          <p:nvPr>
            <p:ph idx="1"/>
          </p:nvPr>
        </p:nvSpPr>
        <p:spPr/>
        <p:txBody>
          <a:bodyPr>
            <a:normAutofit fontScale="92500" lnSpcReduction="10000"/>
          </a:bodyPr>
          <a:lstStyle/>
          <a:p>
            <a:pPr marL="0" indent="0">
              <a:buNone/>
            </a:pPr>
            <a:r>
              <a:rPr lang="en-GB" dirty="0">
                <a:solidFill>
                  <a:srgbClr val="FF0000"/>
                </a:solidFill>
              </a:rPr>
              <a:t>Explain how this tool connects visiting carers in the field with the main office: </a:t>
            </a:r>
            <a:r>
              <a:rPr lang="en-GB" dirty="0"/>
              <a:t>when using teams out on field for those that are visiting carers helps to stay connected with the main office as there is many things that can be done when using this tool, for example you can take pictures, make video calls, up date important information as this is updated straight away to whom it may concern. It's also helpful as the visiting carer can request things for example holidays, time off and to clock in and out. </a:t>
            </a:r>
          </a:p>
          <a:p>
            <a:pPr marL="0" indent="0">
              <a:buNone/>
            </a:pPr>
            <a:endParaRPr lang="en-GB" dirty="0"/>
          </a:p>
          <a:p>
            <a:pPr marL="0" indent="0">
              <a:buNone/>
            </a:pPr>
            <a:r>
              <a:rPr lang="en-GB" dirty="0"/>
              <a:t>This is an APP that can also be downloaded on to a mobile which is helpful as it shows when others where last online or if they currently was. This  tool can also be used for the company to safeguarding their employees. This tool also has a “walkie-talkie” future as to when you press it you can automatically connects you to either other work colleges, meetings or if you need to report something within an emergency.. </a:t>
            </a:r>
          </a:p>
          <a:p>
            <a:pPr marL="0" indent="0">
              <a:buNone/>
            </a:pPr>
            <a:endParaRPr lang="en-GB" dirty="0"/>
          </a:p>
        </p:txBody>
      </p:sp>
    </p:spTree>
    <p:extLst>
      <p:ext uri="{BB962C8B-B14F-4D97-AF65-F5344CB8AC3E}">
        <p14:creationId xmlns:p14="http://schemas.microsoft.com/office/powerpoint/2010/main" val="455890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98DFE-0A30-AA9B-668E-77DDAFC59FB5}"/>
              </a:ext>
            </a:extLst>
          </p:cNvPr>
          <p:cNvSpPr>
            <a:spLocks noGrp="1"/>
          </p:cNvSpPr>
          <p:nvPr>
            <p:ph type="title"/>
          </p:nvPr>
        </p:nvSpPr>
        <p:spPr/>
        <p:txBody>
          <a:bodyPr>
            <a:normAutofit fontScale="90000"/>
          </a:bodyPr>
          <a:lstStyle/>
          <a:p>
            <a:pPr marL="0" marR="0" lvl="0" indent="0" defTabSz="914400" rtl="0" eaLnBrk="1" fontAlgn="auto" latinLnBrk="0" hangingPunct="1">
              <a:lnSpc>
                <a:spcPct val="110000"/>
              </a:lnSpc>
              <a:spcBef>
                <a:spcPts val="1000"/>
              </a:spcBef>
              <a:spcAft>
                <a:spcPts val="0"/>
              </a:spcAft>
              <a:tabLst/>
              <a:defRPr/>
            </a:pPr>
            <a:r>
              <a:rPr kumimoji="0" lang="en-GB" sz="2800" b="0" i="0" u="none" strike="noStrike" kern="1200" cap="none" spc="0" normalizeH="0" baseline="0" noProof="0" dirty="0">
                <a:ln>
                  <a:noFill/>
                </a:ln>
                <a:solidFill>
                  <a:srgbClr val="FF0000"/>
                </a:solidFill>
                <a:effectLst/>
                <a:uLnTx/>
                <a:uFillTx/>
                <a:latin typeface="The Hand Bold"/>
                <a:ea typeface="+mn-ea"/>
                <a:cs typeface="+mn-cs"/>
              </a:rPr>
              <a:t>Pros and Cons: Present a clear list of Advantages (e.g., real-time updates) and Challenges (e.g., connectivity issues in the community). </a:t>
            </a:r>
            <a:br>
              <a:rPr kumimoji="0" lang="en-GB" sz="2800" b="0" i="0" u="none" strike="noStrike" kern="1200" cap="none" spc="0" normalizeH="0" baseline="0" noProof="0" dirty="0">
                <a:ln>
                  <a:noFill/>
                </a:ln>
                <a:solidFill>
                  <a:srgbClr val="FF0000"/>
                </a:solidFill>
                <a:effectLst/>
                <a:uLnTx/>
                <a:uFillTx/>
                <a:latin typeface="The Hand Bold"/>
                <a:ea typeface="+mn-ea"/>
                <a:cs typeface="+mn-cs"/>
              </a:rPr>
            </a:br>
            <a:endParaRPr lang="en-GB" dirty="0"/>
          </a:p>
        </p:txBody>
      </p:sp>
      <p:graphicFrame>
        <p:nvGraphicFramePr>
          <p:cNvPr id="4" name="Content Placeholder 3">
            <a:extLst>
              <a:ext uri="{FF2B5EF4-FFF2-40B4-BE49-F238E27FC236}">
                <a16:creationId xmlns:a16="http://schemas.microsoft.com/office/drawing/2014/main" id="{5055EAFA-8125-7CDD-4DC7-EA8063E4BF77}"/>
              </a:ext>
            </a:extLst>
          </p:cNvPr>
          <p:cNvGraphicFramePr>
            <a:graphicFrameLocks noGrp="1"/>
          </p:cNvGraphicFramePr>
          <p:nvPr>
            <p:ph idx="1"/>
            <p:extLst>
              <p:ext uri="{D42A27DB-BD31-4B8C-83A1-F6EECF244321}">
                <p14:modId xmlns:p14="http://schemas.microsoft.com/office/powerpoint/2010/main" val="1956526730"/>
              </p:ext>
            </p:extLst>
          </p:nvPr>
        </p:nvGraphicFramePr>
        <p:xfrm>
          <a:off x="838200" y="1740307"/>
          <a:ext cx="9993086" cy="5849213"/>
        </p:xfrm>
        <a:graphic>
          <a:graphicData uri="http://schemas.openxmlformats.org/drawingml/2006/table">
            <a:tbl>
              <a:tblPr firstRow="1" bandRow="1">
                <a:tableStyleId>{21E4AEA4-8DFA-4A89-87EB-49C32662AFE0}</a:tableStyleId>
              </a:tblPr>
              <a:tblGrid>
                <a:gridCol w="4996543">
                  <a:extLst>
                    <a:ext uri="{9D8B030D-6E8A-4147-A177-3AD203B41FA5}">
                      <a16:colId xmlns:a16="http://schemas.microsoft.com/office/drawing/2014/main" val="2245450579"/>
                    </a:ext>
                  </a:extLst>
                </a:gridCol>
                <a:gridCol w="4996543">
                  <a:extLst>
                    <a:ext uri="{9D8B030D-6E8A-4147-A177-3AD203B41FA5}">
                      <a16:colId xmlns:a16="http://schemas.microsoft.com/office/drawing/2014/main" val="3699304606"/>
                    </a:ext>
                  </a:extLst>
                </a:gridCol>
              </a:tblGrid>
              <a:tr h="911453">
                <a:tc>
                  <a:txBody>
                    <a:bodyPr/>
                    <a:lstStyle/>
                    <a:p>
                      <a:r>
                        <a:rPr lang="en-GB" sz="2400" dirty="0"/>
                        <a:t>                             Advantages</a:t>
                      </a:r>
                    </a:p>
                  </a:txBody>
                  <a:tcPr/>
                </a:tc>
                <a:tc>
                  <a:txBody>
                    <a:bodyPr/>
                    <a:lstStyle/>
                    <a:p>
                      <a:r>
                        <a:rPr lang="en-GB" dirty="0"/>
                        <a:t>                                           Challenges </a:t>
                      </a:r>
                    </a:p>
                  </a:txBody>
                  <a:tcPr/>
                </a:tc>
                <a:extLst>
                  <a:ext uri="{0D108BD9-81ED-4DB2-BD59-A6C34878D82A}">
                    <a16:rowId xmlns:a16="http://schemas.microsoft.com/office/drawing/2014/main" val="1821117817"/>
                  </a:ext>
                </a:extLst>
              </a:tr>
              <a:tr h="2669431">
                <a:tc>
                  <a:txBody>
                    <a:bodyPr/>
                    <a:lstStyle/>
                    <a:p>
                      <a:pPr marL="342900" indent="-342900">
                        <a:buFont typeface="Arial" panose="020B0604020202020204" pitchFamily="34" charset="0"/>
                        <a:buChar char="•"/>
                      </a:pPr>
                      <a:r>
                        <a:rPr lang="en-GB" sz="2400" dirty="0">
                          <a:solidFill>
                            <a:srgbClr val="FF0000"/>
                          </a:solidFill>
                        </a:rPr>
                        <a:t>Contact: </a:t>
                      </a:r>
                      <a:r>
                        <a:rPr lang="en-GB" sz="2400" dirty="0"/>
                        <a:t>this is an amazing way to stay in contact with those that are far and wide from us, you can send real time information and to stay sociable.  </a:t>
                      </a:r>
                    </a:p>
                    <a:p>
                      <a:pPr marL="342900" indent="-342900">
                        <a:buFont typeface="Arial" panose="020B0604020202020204" pitchFamily="34" charset="0"/>
                        <a:buChar char="•"/>
                      </a:pPr>
                      <a:endParaRPr lang="en-GB" sz="2400" dirty="0"/>
                    </a:p>
                    <a:p>
                      <a:pPr marL="342900" indent="-342900">
                        <a:buFont typeface="Arial" panose="020B0604020202020204" pitchFamily="34" charset="0"/>
                        <a:buChar char="•"/>
                      </a:pPr>
                      <a:r>
                        <a:rPr lang="en-GB" sz="2400" dirty="0">
                          <a:solidFill>
                            <a:srgbClr val="FF0000"/>
                          </a:solidFill>
                        </a:rPr>
                        <a:t>Education/Work Remote: </a:t>
                      </a:r>
                      <a:r>
                        <a:rPr lang="en-GB" sz="2400" dirty="0"/>
                        <a:t>being able to continue studies if for any unforeseen reason you could not attend a lesson. For work you can continue to do your tasks that are ask from working from home. </a:t>
                      </a:r>
                    </a:p>
                  </a:txBody>
                  <a:tcPr/>
                </a:tc>
                <a:tc>
                  <a:txBody>
                    <a:bodyPr/>
                    <a:lstStyle/>
                    <a:p>
                      <a:pPr marL="342900" indent="-342900">
                        <a:buFont typeface="Arial" panose="020B0604020202020204" pitchFamily="34" charset="0"/>
                        <a:buChar char="•"/>
                      </a:pPr>
                      <a:r>
                        <a:rPr lang="en-GB" sz="2400" dirty="0">
                          <a:solidFill>
                            <a:srgbClr val="FF0000"/>
                          </a:solidFill>
                        </a:rPr>
                        <a:t>Digital Skills and Literacy: </a:t>
                      </a:r>
                      <a:r>
                        <a:rPr lang="en-GB" sz="2400" dirty="0">
                          <a:solidFill>
                            <a:schemeClr val="tx1"/>
                          </a:solidFill>
                        </a:rPr>
                        <a:t>not having the courage and the ability when using technology tools could lead to individuals from taking part with online services, especially the elderly. </a:t>
                      </a:r>
                    </a:p>
                    <a:p>
                      <a:pPr marL="342900" indent="-342900">
                        <a:buFont typeface="Arial" panose="020B0604020202020204" pitchFamily="34" charset="0"/>
                        <a:buChar char="•"/>
                      </a:pPr>
                      <a:endParaRPr lang="en-GB" sz="2400" dirty="0">
                        <a:solidFill>
                          <a:schemeClr val="tx1"/>
                        </a:solidFill>
                      </a:endParaRPr>
                    </a:p>
                    <a:p>
                      <a:pPr marL="342900" indent="-342900">
                        <a:buFont typeface="Arial" panose="020B0604020202020204" pitchFamily="34" charset="0"/>
                        <a:buChar char="•"/>
                      </a:pPr>
                      <a:r>
                        <a:rPr lang="en-GB" sz="2400" dirty="0">
                          <a:solidFill>
                            <a:srgbClr val="FF0000"/>
                          </a:solidFill>
                        </a:rPr>
                        <a:t>Affordability: </a:t>
                      </a:r>
                      <a:r>
                        <a:rPr lang="en-GB" sz="2400" dirty="0">
                          <a:solidFill>
                            <a:schemeClr val="tx1"/>
                          </a:solidFill>
                        </a:rPr>
                        <a:t>this can be an impact as of the cost of devices and network providers and not being able to afford the services. One in ten people with monthly mobile plans continue to run out of data by the end off the month. </a:t>
                      </a:r>
                    </a:p>
                  </a:txBody>
                  <a:tcPr/>
                </a:tc>
                <a:extLst>
                  <a:ext uri="{0D108BD9-81ED-4DB2-BD59-A6C34878D82A}">
                    <a16:rowId xmlns:a16="http://schemas.microsoft.com/office/drawing/2014/main" val="3969624930"/>
                  </a:ext>
                </a:extLst>
              </a:tr>
              <a:tr h="1051594">
                <a:tc>
                  <a:txBody>
                    <a:bodyPr/>
                    <a:lstStyle/>
                    <a:p>
                      <a:pPr marL="342900" indent="-342900">
                        <a:buFont typeface="Arial" panose="020B0604020202020204" pitchFamily="34" charset="0"/>
                        <a:buChar char="•"/>
                      </a:pPr>
                      <a:r>
                        <a:rPr lang="en-GB" sz="2400" dirty="0">
                          <a:solidFill>
                            <a:srgbClr val="FF0000"/>
                          </a:solidFill>
                        </a:rPr>
                        <a:t>Saves Time: </a:t>
                      </a:r>
                      <a:r>
                        <a:rPr lang="en-GB" sz="2400" dirty="0"/>
                        <a:t>being able to just send an email or text message instantly saves time. Commination will be easier also as you will be able to communicate faster by using the technology. It also allows you to spend more time with family. </a:t>
                      </a:r>
                    </a:p>
                    <a:p>
                      <a:pPr marL="342900" indent="-342900">
                        <a:buFont typeface="Arial" panose="020B0604020202020204" pitchFamily="34" charset="0"/>
                        <a:buChar char="•"/>
                      </a:pPr>
                      <a:endParaRPr lang="en-GB" sz="2400" dirty="0"/>
                    </a:p>
                  </a:txBody>
                  <a:tcPr/>
                </a:tc>
                <a:tc>
                  <a:txBody>
                    <a:bodyPr/>
                    <a:lstStyle/>
                    <a:p>
                      <a:pPr marL="342900" indent="-342900">
                        <a:buFont typeface="Arial" panose="020B0604020202020204" pitchFamily="34" charset="0"/>
                        <a:buChar char="•"/>
                      </a:pPr>
                      <a:r>
                        <a:rPr lang="en-GB" sz="2400" dirty="0">
                          <a:solidFill>
                            <a:srgbClr val="FF0000"/>
                          </a:solidFill>
                        </a:rPr>
                        <a:t>Signal</a:t>
                      </a:r>
                      <a:r>
                        <a:rPr lang="en-GB" sz="2400" dirty="0">
                          <a:solidFill>
                            <a:schemeClr val="tx1"/>
                          </a:solidFill>
                        </a:rPr>
                        <a:t>: this can be a problem as you need this to be able to access tools that are obliged to use the internet, and in some areas, this can be very poor. This is likely to affect those who rely on a older devices and 3G network. </a:t>
                      </a:r>
                    </a:p>
                  </a:txBody>
                  <a:tcPr/>
                </a:tc>
                <a:extLst>
                  <a:ext uri="{0D108BD9-81ED-4DB2-BD59-A6C34878D82A}">
                    <a16:rowId xmlns:a16="http://schemas.microsoft.com/office/drawing/2014/main" val="436669784"/>
                  </a:ext>
                </a:extLst>
              </a:tr>
            </a:tbl>
          </a:graphicData>
        </a:graphic>
      </p:graphicFrame>
    </p:spTree>
    <p:extLst>
      <p:ext uri="{BB962C8B-B14F-4D97-AF65-F5344CB8AC3E}">
        <p14:creationId xmlns:p14="http://schemas.microsoft.com/office/powerpoint/2010/main" val="10484635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0BF0D-C57C-C4C7-E8B9-AF20E4C40586}"/>
              </a:ext>
            </a:extLst>
          </p:cNvPr>
          <p:cNvSpPr>
            <a:spLocks noGrp="1"/>
          </p:cNvSpPr>
          <p:nvPr>
            <p:ph type="title"/>
          </p:nvPr>
        </p:nvSpPr>
        <p:spPr/>
        <p:txBody>
          <a:bodyPr>
            <a:normAutofit/>
          </a:bodyPr>
          <a:lstStyle/>
          <a:p>
            <a:r>
              <a:rPr lang="en-GB" dirty="0"/>
              <a:t>Advantages and limitation of using TEAMS.</a:t>
            </a:r>
          </a:p>
        </p:txBody>
      </p:sp>
      <p:graphicFrame>
        <p:nvGraphicFramePr>
          <p:cNvPr id="4" name="Content Placeholder 3">
            <a:extLst>
              <a:ext uri="{FF2B5EF4-FFF2-40B4-BE49-F238E27FC236}">
                <a16:creationId xmlns:a16="http://schemas.microsoft.com/office/drawing/2014/main" id="{F36EFE5F-8CED-D02D-4EE8-15235101E766}"/>
              </a:ext>
            </a:extLst>
          </p:cNvPr>
          <p:cNvGraphicFramePr>
            <a:graphicFrameLocks noGrp="1"/>
          </p:cNvGraphicFramePr>
          <p:nvPr>
            <p:ph idx="1"/>
            <p:extLst>
              <p:ext uri="{D42A27DB-BD31-4B8C-83A1-F6EECF244321}">
                <p14:modId xmlns:p14="http://schemas.microsoft.com/office/powerpoint/2010/main" val="2068863086"/>
              </p:ext>
            </p:extLst>
          </p:nvPr>
        </p:nvGraphicFramePr>
        <p:xfrm>
          <a:off x="838199" y="1928812"/>
          <a:ext cx="10842172" cy="5635320"/>
        </p:xfrm>
        <a:graphic>
          <a:graphicData uri="http://schemas.openxmlformats.org/drawingml/2006/table">
            <a:tbl>
              <a:tblPr firstRow="1" bandRow="1">
                <a:tableStyleId>{5C22544A-7EE6-4342-B048-85BDC9FD1C3A}</a:tableStyleId>
              </a:tblPr>
              <a:tblGrid>
                <a:gridCol w="5421086">
                  <a:extLst>
                    <a:ext uri="{9D8B030D-6E8A-4147-A177-3AD203B41FA5}">
                      <a16:colId xmlns:a16="http://schemas.microsoft.com/office/drawing/2014/main" val="1074956580"/>
                    </a:ext>
                  </a:extLst>
                </a:gridCol>
                <a:gridCol w="5421086">
                  <a:extLst>
                    <a:ext uri="{9D8B030D-6E8A-4147-A177-3AD203B41FA5}">
                      <a16:colId xmlns:a16="http://schemas.microsoft.com/office/drawing/2014/main" val="1042188678"/>
                    </a:ext>
                  </a:extLst>
                </a:gridCol>
              </a:tblGrid>
              <a:tr h="438727">
                <a:tc>
                  <a:txBody>
                    <a:bodyPr/>
                    <a:lstStyle/>
                    <a:p>
                      <a:r>
                        <a:rPr lang="en-GB" dirty="0"/>
                        <a:t>Advantages </a:t>
                      </a:r>
                    </a:p>
                  </a:txBody>
                  <a:tcPr/>
                </a:tc>
                <a:tc>
                  <a:txBody>
                    <a:bodyPr/>
                    <a:lstStyle/>
                    <a:p>
                      <a:r>
                        <a:rPr lang="en-GB" dirty="0"/>
                        <a:t>Limitation</a:t>
                      </a:r>
                    </a:p>
                  </a:txBody>
                  <a:tcPr/>
                </a:tc>
                <a:extLst>
                  <a:ext uri="{0D108BD9-81ED-4DB2-BD59-A6C34878D82A}">
                    <a16:rowId xmlns:a16="http://schemas.microsoft.com/office/drawing/2014/main" val="2079448867"/>
                  </a:ext>
                </a:extLst>
              </a:tr>
              <a:tr h="1081793">
                <a:tc>
                  <a:txBody>
                    <a:bodyPr/>
                    <a:lstStyle/>
                    <a:p>
                      <a:r>
                        <a:rPr lang="en-GB" dirty="0">
                          <a:solidFill>
                            <a:srgbClr val="FF0000"/>
                          </a:solidFill>
                          <a:effectLst>
                            <a:outerShdw blurRad="38100" dist="38100" dir="2700000" algn="tl">
                              <a:srgbClr val="000000">
                                <a:alpha val="43137"/>
                              </a:srgbClr>
                            </a:outerShdw>
                          </a:effectLst>
                        </a:rPr>
                        <a:t>T</a:t>
                      </a:r>
                      <a:r>
                        <a:rPr lang="en-GB" dirty="0">
                          <a:solidFill>
                            <a:srgbClr val="FF0000"/>
                          </a:solidFill>
                        </a:rPr>
                        <a:t>argeted Communication: </a:t>
                      </a:r>
                      <a:r>
                        <a:rPr lang="en-GB" dirty="0"/>
                        <a:t>this is to support and to manage information of those using the service by the professional this also helps knowing who is on shift and being able to contact them in enough time will deliver patient care accurately.  </a:t>
                      </a:r>
                    </a:p>
                  </a:txBody>
                  <a:tcPr/>
                </a:tc>
                <a:tc>
                  <a:txBody>
                    <a:bodyPr/>
                    <a:lstStyle/>
                    <a:p>
                      <a:r>
                        <a:rPr lang="en-GB" dirty="0">
                          <a:solidFill>
                            <a:srgbClr val="FF0000"/>
                          </a:solidFill>
                        </a:rPr>
                        <a:t>Technological Reequipments: </a:t>
                      </a:r>
                      <a:r>
                        <a:rPr lang="en-GB" dirty="0"/>
                        <a:t>teams depends on a high- quality WIFI connection this can course an issue if connection is not strong in some areas of the care home. Also stuff not knowing the skills that are required could also be a problem. For those working in field not having a good connectivity could </a:t>
                      </a:r>
                      <a:r>
                        <a:rPr lang="en-GB"/>
                        <a:t>face challenges. </a:t>
                      </a:r>
                      <a:endParaRPr lang="en-GB" dirty="0"/>
                    </a:p>
                  </a:txBody>
                  <a:tcPr/>
                </a:tc>
                <a:extLst>
                  <a:ext uri="{0D108BD9-81ED-4DB2-BD59-A6C34878D82A}">
                    <a16:rowId xmlns:a16="http://schemas.microsoft.com/office/drawing/2014/main" val="922042968"/>
                  </a:ext>
                </a:extLst>
              </a:tr>
              <a:tr h="1081793">
                <a:tc>
                  <a:txBody>
                    <a:bodyPr/>
                    <a:lstStyle/>
                    <a:p>
                      <a:r>
                        <a:rPr lang="en-GB" dirty="0">
                          <a:solidFill>
                            <a:srgbClr val="FF0000"/>
                          </a:solidFill>
                        </a:rPr>
                        <a:t>Improved Safety</a:t>
                      </a:r>
                      <a:r>
                        <a:rPr lang="en-GB" dirty="0">
                          <a:solidFill>
                            <a:schemeClr val="tx1"/>
                          </a:solidFill>
                        </a:rPr>
                        <a:t>: this can help to keep things organized with having different files for all users and ensuring that all care plans and any other important information is accessible, this can lead a </a:t>
                      </a:r>
                      <a:r>
                        <a:rPr lang="en-GB">
                          <a:solidFill>
                            <a:schemeClr val="tx1"/>
                          </a:solidFill>
                        </a:rPr>
                        <a:t>high </a:t>
                      </a:r>
                    </a:p>
                    <a:p>
                      <a:r>
                        <a:rPr lang="en-GB">
                          <a:solidFill>
                            <a:schemeClr val="tx1"/>
                          </a:solidFill>
                        </a:rPr>
                        <a:t>quality </a:t>
                      </a:r>
                      <a:r>
                        <a:rPr lang="en-GB" dirty="0">
                          <a:solidFill>
                            <a:schemeClr val="tx1"/>
                          </a:solidFill>
                        </a:rPr>
                        <a:t>of care. </a:t>
                      </a:r>
                    </a:p>
                  </a:txBody>
                  <a:tcPr/>
                </a:tc>
                <a:tc>
                  <a:txBody>
                    <a:bodyPr/>
                    <a:lstStyle/>
                    <a:p>
                      <a:r>
                        <a:rPr lang="en-GB" dirty="0">
                          <a:solidFill>
                            <a:srgbClr val="FF0000"/>
                          </a:solidFill>
                        </a:rPr>
                        <a:t>Data Security Risks: </a:t>
                      </a:r>
                      <a:r>
                        <a:rPr lang="en-GB" dirty="0"/>
                        <a:t>when not aware of the skills and tools needed when using teams could get you into data breaches or could occur in having difficulty with privacy issues. But is secure when installed correctly. </a:t>
                      </a:r>
                    </a:p>
                  </a:txBody>
                  <a:tcPr/>
                </a:tc>
                <a:extLst>
                  <a:ext uri="{0D108BD9-81ED-4DB2-BD59-A6C34878D82A}">
                    <a16:rowId xmlns:a16="http://schemas.microsoft.com/office/drawing/2014/main" val="3345647487"/>
                  </a:ext>
                </a:extLst>
              </a:tr>
              <a:tr h="1081793">
                <a:tc>
                  <a:txBody>
                    <a:bodyPr/>
                    <a:lstStyle/>
                    <a:p>
                      <a:r>
                        <a:rPr lang="en-GB" dirty="0">
                          <a:solidFill>
                            <a:srgbClr val="FF0000"/>
                          </a:solidFill>
                        </a:rPr>
                        <a:t>Virtual Meetings and Consultations: </a:t>
                      </a:r>
                      <a:r>
                        <a:rPr lang="en-GB" dirty="0">
                          <a:solidFill>
                            <a:schemeClr val="tx1"/>
                          </a:solidFill>
                        </a:rPr>
                        <a:t>having this accommodates a high-quality audio/video calling between those involved with the user and their family members. You can also receive instant messages about the user that is secure. This can also monitor care beyond being in hospital you can use teams for follow up appointments and reducing hospital intakes. </a:t>
                      </a:r>
                    </a:p>
                    <a:p>
                      <a:endParaRPr lang="en-GB" dirty="0">
                        <a:solidFill>
                          <a:schemeClr val="tx1"/>
                        </a:solidFill>
                      </a:endParaRPr>
                    </a:p>
                  </a:txBody>
                  <a:tcPr/>
                </a:tc>
                <a:tc>
                  <a:txBody>
                    <a:bodyPr/>
                    <a:lstStyle/>
                    <a:p>
                      <a:r>
                        <a:rPr lang="en-GB" dirty="0">
                          <a:solidFill>
                            <a:srgbClr val="FF0000"/>
                          </a:solidFill>
                        </a:rPr>
                        <a:t>Potential for Communication Issues: </a:t>
                      </a:r>
                      <a:r>
                        <a:rPr lang="en-GB" dirty="0"/>
                        <a:t>when communication skills are not to a knowledgeable standard it can lead to miscommunication especially if the platform is not being used frequently.  </a:t>
                      </a:r>
                    </a:p>
                  </a:txBody>
                  <a:tcPr/>
                </a:tc>
                <a:extLst>
                  <a:ext uri="{0D108BD9-81ED-4DB2-BD59-A6C34878D82A}">
                    <a16:rowId xmlns:a16="http://schemas.microsoft.com/office/drawing/2014/main" val="236248419"/>
                  </a:ext>
                </a:extLst>
              </a:tr>
              <a:tr h="1081793">
                <a:tc>
                  <a:txBody>
                    <a:bodyPr/>
                    <a:lstStyle/>
                    <a:p>
                      <a:r>
                        <a:rPr lang="en-GB" dirty="0">
                          <a:solidFill>
                            <a:srgbClr val="FF0000"/>
                          </a:solidFill>
                        </a:rPr>
                        <a:t>Time Savings: </a:t>
                      </a:r>
                      <a:r>
                        <a:rPr lang="en-GB" dirty="0"/>
                        <a:t>when using teams, it can save time that is spent on  doing admin work, such as rota planning, or when having to d any written reports. You can do this when using built-in-task management. This can reduce burnout administrative stress and staff isolation especially</a:t>
                      </a:r>
                    </a:p>
                    <a:p>
                      <a:r>
                        <a:rPr lang="en-GB" dirty="0"/>
                        <a:t> those that do remote working. </a:t>
                      </a:r>
                    </a:p>
                    <a:p>
                      <a:endParaRPr lang="en-GB" dirty="0"/>
                    </a:p>
                  </a:txBody>
                  <a:tcPr/>
                </a:tc>
                <a:tc>
                  <a:txBody>
                    <a:bodyPr/>
                    <a:lstStyle/>
                    <a:p>
                      <a:r>
                        <a:rPr lang="en-GB" dirty="0">
                          <a:solidFill>
                            <a:srgbClr val="FF0000"/>
                          </a:solidFill>
                        </a:rPr>
                        <a:t>Resourcing and Time: </a:t>
                      </a:r>
                      <a:r>
                        <a:rPr lang="en-GB" dirty="0"/>
                        <a:t>it takes a large amount of time to maintain and to ensure this platform is kept up to date with all relevant information and software required. </a:t>
                      </a:r>
                    </a:p>
                  </a:txBody>
                  <a:tcPr/>
                </a:tc>
                <a:extLst>
                  <a:ext uri="{0D108BD9-81ED-4DB2-BD59-A6C34878D82A}">
                    <a16:rowId xmlns:a16="http://schemas.microsoft.com/office/drawing/2014/main" val="3304455830"/>
                  </a:ext>
                </a:extLst>
              </a:tr>
            </a:tbl>
          </a:graphicData>
        </a:graphic>
      </p:graphicFrame>
    </p:spTree>
    <p:extLst>
      <p:ext uri="{BB962C8B-B14F-4D97-AF65-F5344CB8AC3E}">
        <p14:creationId xmlns:p14="http://schemas.microsoft.com/office/powerpoint/2010/main" val="33027244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000BA-30EB-3B55-5317-5FE12A4AF10F}"/>
              </a:ext>
            </a:extLst>
          </p:cNvPr>
          <p:cNvSpPr>
            <a:spLocks noGrp="1"/>
          </p:cNvSpPr>
          <p:nvPr>
            <p:ph type="title"/>
          </p:nvPr>
        </p:nvSpPr>
        <p:spPr/>
        <p:txBody>
          <a:bodyPr/>
          <a:lstStyle/>
          <a:p>
            <a:r>
              <a:rPr lang="en-GB" dirty="0">
                <a:solidFill>
                  <a:srgbClr val="FF0000"/>
                </a:solidFill>
              </a:rPr>
              <a:t>                           conclusion</a:t>
            </a:r>
          </a:p>
        </p:txBody>
      </p:sp>
      <p:sp>
        <p:nvSpPr>
          <p:cNvPr id="3" name="Content Placeholder 2">
            <a:extLst>
              <a:ext uri="{FF2B5EF4-FFF2-40B4-BE49-F238E27FC236}">
                <a16:creationId xmlns:a16="http://schemas.microsoft.com/office/drawing/2014/main" id="{5435E3AF-F16F-39D1-04ED-EB6DAF9728C9}"/>
              </a:ext>
            </a:extLst>
          </p:cNvPr>
          <p:cNvSpPr>
            <a:spLocks noGrp="1"/>
          </p:cNvSpPr>
          <p:nvPr>
            <p:ph idx="1"/>
          </p:nvPr>
        </p:nvSpPr>
        <p:spPr/>
        <p:txBody>
          <a:bodyPr>
            <a:normAutofit fontScale="92500" lnSpcReduction="20000"/>
          </a:bodyPr>
          <a:lstStyle/>
          <a:p>
            <a:pPr marL="0" indent="0">
              <a:buNone/>
            </a:pPr>
            <a:r>
              <a:rPr lang="en-GB" dirty="0"/>
              <a:t>My conclusion is that I think Microsoft Teams is the best tool for Greenfield Care Agency. It is appropriate files and a lot more, for example: visiting carers that are out on field can communicate with those needed instantly. Teams can be useful for scheduling tasks that needs to be completed or any information that needs to be shared all in one place and will be secured and those that need to gain access will need an invite and a password. Those that are out on field can log in and out, message and add pictures if needed. It is easy to learn but has a help icon that is always available. </a:t>
            </a:r>
          </a:p>
          <a:p>
            <a:pPr marL="0" indent="0">
              <a:buNone/>
            </a:pPr>
            <a:endParaRPr lang="en-GB" dirty="0"/>
          </a:p>
          <a:p>
            <a:pPr marL="0" indent="0">
              <a:buNone/>
            </a:pPr>
            <a:r>
              <a:rPr lang="en-GB" dirty="0"/>
              <a:t>Microsoft teams will only get better and be more useful for future performances.</a:t>
            </a:r>
          </a:p>
          <a:p>
            <a:pPr marL="0" indent="0">
              <a:buNone/>
            </a:pPr>
            <a:r>
              <a:rPr lang="en-GB" dirty="0"/>
              <a:t>When using Microsoft Teams, you can connect with other tools such as Word and PowerPoint, any information shared will be presented will be able to gain access. In the future I will suggest using Microsoft Teams as I did not have the understanding I do now and how reliable it is. </a:t>
            </a:r>
          </a:p>
          <a:p>
            <a:endParaRPr lang="en-GB" dirty="0"/>
          </a:p>
        </p:txBody>
      </p:sp>
    </p:spTree>
    <p:extLst>
      <p:ext uri="{BB962C8B-B14F-4D97-AF65-F5344CB8AC3E}">
        <p14:creationId xmlns:p14="http://schemas.microsoft.com/office/powerpoint/2010/main" val="25276192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FD7E3-1B2D-29CC-28D9-EAE918F1EB9F}"/>
              </a:ext>
            </a:extLst>
          </p:cNvPr>
          <p:cNvSpPr>
            <a:spLocks noGrp="1"/>
          </p:cNvSpPr>
          <p:nvPr>
            <p:ph type="title"/>
          </p:nvPr>
        </p:nvSpPr>
        <p:spPr/>
        <p:txBody>
          <a:bodyPr>
            <a:normAutofit/>
          </a:bodyPr>
          <a:lstStyle/>
          <a:p>
            <a:r>
              <a:rPr lang="en-GB" dirty="0"/>
              <a:t>Group Member 3: Digital safety action plan</a:t>
            </a:r>
          </a:p>
        </p:txBody>
      </p:sp>
      <p:sp>
        <p:nvSpPr>
          <p:cNvPr id="3" name="Content Placeholder 2">
            <a:extLst>
              <a:ext uri="{FF2B5EF4-FFF2-40B4-BE49-F238E27FC236}">
                <a16:creationId xmlns:a16="http://schemas.microsoft.com/office/drawing/2014/main" id="{9603C18B-4579-4257-F2E7-955E2F7C06C5}"/>
              </a:ext>
            </a:extLst>
          </p:cNvPr>
          <p:cNvSpPr>
            <a:spLocks noGrp="1"/>
          </p:cNvSpPr>
          <p:nvPr>
            <p:ph idx="1"/>
          </p:nvPr>
        </p:nvSpPr>
        <p:spPr/>
        <p:txBody>
          <a:bodyPr/>
          <a:lstStyle/>
          <a:p>
            <a:pPr marL="0" indent="0">
              <a:buNone/>
            </a:pPr>
            <a:endParaRPr lang="en-GB" dirty="0">
              <a:solidFill>
                <a:srgbClr val="FF0000"/>
              </a:solidFill>
            </a:endParaRPr>
          </a:p>
          <a:p>
            <a:r>
              <a:rPr lang="en-GB" dirty="0">
                <a:solidFill>
                  <a:srgbClr val="FF0000"/>
                </a:solidFill>
              </a:rPr>
              <a:t>Secure Access: (e.g., implementing Multi-Factor Authentication).</a:t>
            </a:r>
          </a:p>
          <a:p>
            <a:r>
              <a:rPr lang="en-GB" dirty="0">
                <a:solidFill>
                  <a:srgbClr val="FF0000"/>
                </a:solidFill>
              </a:rPr>
              <a:t>Email Awareness: (e.g., training staff to spot phishing).</a:t>
            </a:r>
          </a:p>
          <a:p>
            <a:r>
              <a:rPr lang="en-GB" dirty="0">
                <a:solidFill>
                  <a:srgbClr val="FF0000"/>
                </a:solidFill>
              </a:rPr>
              <a:t>Data Management: (e.g., safe document storage on OneDrive).</a:t>
            </a:r>
          </a:p>
          <a:p>
            <a:r>
              <a:rPr lang="en-GB" dirty="0">
                <a:solidFill>
                  <a:srgbClr val="FF0000"/>
                </a:solidFill>
              </a:rPr>
              <a:t>Confidentiality: (e.g., procedures to protect resident sensitive info).</a:t>
            </a:r>
          </a:p>
          <a:p>
            <a:endParaRPr lang="en-GB" dirty="0"/>
          </a:p>
        </p:txBody>
      </p:sp>
    </p:spTree>
    <p:extLst>
      <p:ext uri="{BB962C8B-B14F-4D97-AF65-F5344CB8AC3E}">
        <p14:creationId xmlns:p14="http://schemas.microsoft.com/office/powerpoint/2010/main" val="538355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62C3A-DA06-7794-D492-28FA21CB6E1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D0697271-EB93-BEE0-08C8-10C19775EF41}"/>
              </a:ext>
            </a:extLst>
          </p:cNvPr>
          <p:cNvSpPr>
            <a:spLocks noGrp="1"/>
          </p:cNvSpPr>
          <p:nvPr>
            <p:ph idx="1"/>
          </p:nvPr>
        </p:nvSpPr>
        <p:spPr/>
        <p:txBody>
          <a:bodyPr/>
          <a:lstStyle/>
          <a:p>
            <a:r>
              <a:rPr lang="en-GB" dirty="0">
                <a:solidFill>
                  <a:srgbClr val="FF0000"/>
                </a:solidFill>
              </a:rPr>
              <a:t>Use Word and copy it here – Harvard Style</a:t>
            </a:r>
          </a:p>
          <a:p>
            <a:endParaRPr lang="en-GB" dirty="0"/>
          </a:p>
        </p:txBody>
      </p:sp>
    </p:spTree>
    <p:extLst>
      <p:ext uri="{BB962C8B-B14F-4D97-AF65-F5344CB8AC3E}">
        <p14:creationId xmlns:p14="http://schemas.microsoft.com/office/powerpoint/2010/main" val="7880033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otalTime>8635</TotalTime>
  <Words>1497</Words>
  <Application>Microsoft Office PowerPoint</Application>
  <PresentationFormat>Widescreen</PresentationFormat>
  <Paragraphs>83</Paragraphs>
  <Slides>14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The Hand Bold</vt:lpstr>
      <vt:lpstr>The Serif Hand Black</vt:lpstr>
      <vt:lpstr>SketchyVTI</vt:lpstr>
      <vt:lpstr>Digital Skills and Research Method LCHS4007</vt:lpstr>
      <vt:lpstr>Enhancing staff training and professional communication at Greenfield Care Agency</vt:lpstr>
      <vt:lpstr>Acknowledgement of the use of AI</vt:lpstr>
      <vt:lpstr>Content</vt:lpstr>
      <vt:lpstr>Group Member 1: Introduction</vt:lpstr>
      <vt:lpstr>Evaluate productivity tools</vt:lpstr>
      <vt:lpstr>Benefits and limitation</vt:lpstr>
      <vt:lpstr>Group Member 2: Evaluate communication tools</vt:lpstr>
      <vt:lpstr> GREENFIELD APPLACTION-Explain how this tool connects visiting carers in the field with the main office.  </vt:lpstr>
      <vt:lpstr>Pros and Cons: Present a clear list of Advantages (e.g., real-time updates) and Challenges (e.g., connectivity issues in the community).  </vt:lpstr>
      <vt:lpstr>Advantages and limitation of using TEAMS.</vt:lpstr>
      <vt:lpstr>                           conclusion</vt:lpstr>
      <vt:lpstr>Group Member 3: Digital safety action plan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 LCHS4007</dc:title>
  <dc:creator>Kwame Assa-Agyei</dc:creator>
  <cp:lastModifiedBy>kerrie devine</cp:lastModifiedBy>
  <cp:revision>4</cp:revision>
  <dcterms:created xsi:type="dcterms:W3CDTF">2026-03-02T15:07:48Z</dcterms:created>
  <dcterms:modified xsi:type="dcterms:W3CDTF">2026-03-13T09:03:17Z</dcterms:modified>
</cp:coreProperties>
</file>