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66" r:id="rId2"/>
    <p:sldId id="257" r:id="rId3"/>
    <p:sldId id="263" r:id="rId4"/>
    <p:sldId id="256" r:id="rId5"/>
    <p:sldId id="267" r:id="rId6"/>
    <p:sldId id="264" r:id="rId7"/>
    <p:sldId id="269" r:id="rId8"/>
    <p:sldId id="261" r:id="rId9"/>
    <p:sldId id="268" r:id="rId10"/>
    <p:sldId id="265" r:id="rId11"/>
    <p:sldId id="270" r:id="rId12"/>
    <p:sldId id="260" r:id="rId13"/>
    <p:sldId id="258" r:id="rId14"/>
    <p:sldId id="262" r:id="rId15"/>
    <p:sldId id="259"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2664" autoAdjust="0"/>
  </p:normalViewPr>
  <p:slideViewPr>
    <p:cSldViewPr snapToGrid="0">
      <p:cViewPr varScale="1">
        <p:scale>
          <a:sx n="62" d="100"/>
          <a:sy n="62" d="100"/>
        </p:scale>
        <p:origin x="105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98F5F1-8381-4949-BD04-67B58754F943}" type="datetimeFigureOut">
              <a:rPr lang="en-US" smtClean="0"/>
              <a:t>11/24/2023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0EE0D8-931A-4917-B936-5AE20B79C993}" type="slidenum">
              <a:rPr lang="en-US" smtClean="0"/>
              <a:t>‹Nr.›</a:t>
            </a:fld>
            <a:endParaRPr lang="en-US"/>
          </a:p>
        </p:txBody>
      </p:sp>
    </p:spTree>
    <p:extLst>
      <p:ext uri="{BB962C8B-B14F-4D97-AF65-F5344CB8AC3E}">
        <p14:creationId xmlns:p14="http://schemas.microsoft.com/office/powerpoint/2010/main" val="310823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70EE0D8-931A-4917-B936-5AE20B79C993}" type="slidenum">
              <a:rPr lang="en-US" smtClean="0"/>
              <a:t>1</a:t>
            </a:fld>
            <a:endParaRPr lang="en-US"/>
          </a:p>
        </p:txBody>
      </p:sp>
    </p:spTree>
    <p:extLst>
      <p:ext uri="{BB962C8B-B14F-4D97-AF65-F5344CB8AC3E}">
        <p14:creationId xmlns:p14="http://schemas.microsoft.com/office/powerpoint/2010/main" val="3430143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dirty="0"/>
          </a:p>
        </p:txBody>
      </p:sp>
      <p:sp>
        <p:nvSpPr>
          <p:cNvPr id="4" name="Slide Number Placeholder 3"/>
          <p:cNvSpPr>
            <a:spLocks noGrp="1"/>
          </p:cNvSpPr>
          <p:nvPr>
            <p:ph type="sldNum" sz="quarter" idx="10"/>
          </p:nvPr>
        </p:nvSpPr>
        <p:spPr/>
        <p:txBody>
          <a:bodyPr/>
          <a:lstStyle/>
          <a:p>
            <a:fld id="{E70EE0D8-931A-4917-B936-5AE20B79C993}" type="slidenum">
              <a:rPr lang="en-US" smtClean="0"/>
              <a:t>2</a:t>
            </a:fld>
            <a:endParaRPr lang="en-US"/>
          </a:p>
        </p:txBody>
      </p:sp>
    </p:spTree>
    <p:extLst>
      <p:ext uri="{BB962C8B-B14F-4D97-AF65-F5344CB8AC3E}">
        <p14:creationId xmlns:p14="http://schemas.microsoft.com/office/powerpoint/2010/main" val="9469100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0EE0D8-931A-4917-B936-5AE20B79C993}" type="slidenum">
              <a:rPr lang="en-US" smtClean="0"/>
              <a:t>3</a:t>
            </a:fld>
            <a:endParaRPr lang="en-US"/>
          </a:p>
        </p:txBody>
      </p:sp>
    </p:spTree>
    <p:extLst>
      <p:ext uri="{BB962C8B-B14F-4D97-AF65-F5344CB8AC3E}">
        <p14:creationId xmlns:p14="http://schemas.microsoft.com/office/powerpoint/2010/main" val="34532222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0EE0D8-931A-4917-B936-5AE20B79C993}" type="slidenum">
              <a:rPr lang="en-US" smtClean="0"/>
              <a:t>4</a:t>
            </a:fld>
            <a:endParaRPr lang="en-US"/>
          </a:p>
        </p:txBody>
      </p:sp>
    </p:spTree>
    <p:extLst>
      <p:ext uri="{BB962C8B-B14F-4D97-AF65-F5344CB8AC3E}">
        <p14:creationId xmlns:p14="http://schemas.microsoft.com/office/powerpoint/2010/main" val="10607466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0EE0D8-931A-4917-B936-5AE20B79C993}" type="slidenum">
              <a:rPr lang="en-US" smtClean="0"/>
              <a:t>5</a:t>
            </a:fld>
            <a:endParaRPr lang="en-US"/>
          </a:p>
        </p:txBody>
      </p:sp>
    </p:spTree>
    <p:extLst>
      <p:ext uri="{BB962C8B-B14F-4D97-AF65-F5344CB8AC3E}">
        <p14:creationId xmlns:p14="http://schemas.microsoft.com/office/powerpoint/2010/main" val="30482812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0EE0D8-931A-4917-B936-5AE20B79C993}" type="slidenum">
              <a:rPr lang="en-US" smtClean="0"/>
              <a:t>6</a:t>
            </a:fld>
            <a:endParaRPr lang="en-US"/>
          </a:p>
        </p:txBody>
      </p:sp>
    </p:spTree>
    <p:extLst>
      <p:ext uri="{BB962C8B-B14F-4D97-AF65-F5344CB8AC3E}">
        <p14:creationId xmlns:p14="http://schemas.microsoft.com/office/powerpoint/2010/main" val="38154629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0EE0D8-931A-4917-B936-5AE20B79C993}" type="slidenum">
              <a:rPr lang="en-US" smtClean="0"/>
              <a:t>7</a:t>
            </a:fld>
            <a:endParaRPr lang="en-US"/>
          </a:p>
        </p:txBody>
      </p:sp>
    </p:spTree>
    <p:extLst>
      <p:ext uri="{BB962C8B-B14F-4D97-AF65-F5344CB8AC3E}">
        <p14:creationId xmlns:p14="http://schemas.microsoft.com/office/powerpoint/2010/main" val="36649563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0EE0D8-931A-4917-B936-5AE20B79C993}" type="slidenum">
              <a:rPr lang="en-US" smtClean="0"/>
              <a:t>8</a:t>
            </a:fld>
            <a:endParaRPr lang="en-US"/>
          </a:p>
        </p:txBody>
      </p:sp>
    </p:spTree>
    <p:extLst>
      <p:ext uri="{BB962C8B-B14F-4D97-AF65-F5344CB8AC3E}">
        <p14:creationId xmlns:p14="http://schemas.microsoft.com/office/powerpoint/2010/main" val="30947107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E70EE0D8-931A-4917-B936-5AE20B79C993}" type="slidenum">
              <a:rPr lang="en-US" smtClean="0"/>
              <a:t>9</a:t>
            </a:fld>
            <a:endParaRPr lang="en-US"/>
          </a:p>
        </p:txBody>
      </p:sp>
    </p:spTree>
    <p:extLst>
      <p:ext uri="{BB962C8B-B14F-4D97-AF65-F5344CB8AC3E}">
        <p14:creationId xmlns:p14="http://schemas.microsoft.com/office/powerpoint/2010/main" val="7071304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0EE0D8-931A-4917-B936-5AE20B79C993}" type="slidenum">
              <a:rPr lang="en-US" smtClean="0"/>
              <a:t>10</a:t>
            </a:fld>
            <a:endParaRPr lang="en-US"/>
          </a:p>
        </p:txBody>
      </p:sp>
    </p:spTree>
    <p:extLst>
      <p:ext uri="{BB962C8B-B14F-4D97-AF65-F5344CB8AC3E}">
        <p14:creationId xmlns:p14="http://schemas.microsoft.com/office/powerpoint/2010/main" val="28592809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E70EE0D8-931A-4917-B936-5AE20B79C993}" type="slidenum">
              <a:rPr lang="en-US" smtClean="0"/>
              <a:t>11</a:t>
            </a:fld>
            <a:endParaRPr lang="en-US"/>
          </a:p>
        </p:txBody>
      </p:sp>
    </p:spTree>
    <p:extLst>
      <p:ext uri="{BB962C8B-B14F-4D97-AF65-F5344CB8AC3E}">
        <p14:creationId xmlns:p14="http://schemas.microsoft.com/office/powerpoint/2010/main" val="4635304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0EE0D8-931A-4917-B936-5AE20B79C993}" type="slidenum">
              <a:rPr lang="en-US" smtClean="0"/>
              <a:t>12</a:t>
            </a:fld>
            <a:endParaRPr lang="en-US"/>
          </a:p>
        </p:txBody>
      </p:sp>
    </p:spTree>
    <p:extLst>
      <p:ext uri="{BB962C8B-B14F-4D97-AF65-F5344CB8AC3E}">
        <p14:creationId xmlns:p14="http://schemas.microsoft.com/office/powerpoint/2010/main" val="32216629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0EE0D8-931A-4917-B936-5AE20B79C993}" type="slidenum">
              <a:rPr lang="en-US" smtClean="0"/>
              <a:t>13</a:t>
            </a:fld>
            <a:endParaRPr lang="en-US"/>
          </a:p>
        </p:txBody>
      </p:sp>
    </p:spTree>
    <p:extLst>
      <p:ext uri="{BB962C8B-B14F-4D97-AF65-F5344CB8AC3E}">
        <p14:creationId xmlns:p14="http://schemas.microsoft.com/office/powerpoint/2010/main" val="16137993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0EE0D8-931A-4917-B936-5AE20B79C993}" type="slidenum">
              <a:rPr lang="en-US" smtClean="0"/>
              <a:t>14</a:t>
            </a:fld>
            <a:endParaRPr lang="en-US"/>
          </a:p>
        </p:txBody>
      </p:sp>
    </p:spTree>
    <p:extLst>
      <p:ext uri="{BB962C8B-B14F-4D97-AF65-F5344CB8AC3E}">
        <p14:creationId xmlns:p14="http://schemas.microsoft.com/office/powerpoint/2010/main" val="4199724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0EE0D8-931A-4917-B936-5AE20B79C993}" type="slidenum">
              <a:rPr lang="en-US" smtClean="0"/>
              <a:t>15</a:t>
            </a:fld>
            <a:endParaRPr lang="en-US"/>
          </a:p>
        </p:txBody>
      </p:sp>
    </p:spTree>
    <p:extLst>
      <p:ext uri="{BB962C8B-B14F-4D97-AF65-F5344CB8AC3E}">
        <p14:creationId xmlns:p14="http://schemas.microsoft.com/office/powerpoint/2010/main" val="2322983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1B9B0BD0-47CD-469E-9390-1FD05D3266D4}" type="datetimeFigureOut">
              <a:rPr lang="en-US" smtClean="0"/>
              <a:t>11/24/2023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F2F849-7182-4765-A9CA-BADEFE63239E}" type="slidenum">
              <a:rPr lang="en-US" smtClean="0"/>
              <a:t>‹Nr.›</a:t>
            </a:fld>
            <a:endParaRPr lang="en-US"/>
          </a:p>
        </p:txBody>
      </p:sp>
    </p:spTree>
    <p:extLst>
      <p:ext uri="{BB962C8B-B14F-4D97-AF65-F5344CB8AC3E}">
        <p14:creationId xmlns:p14="http://schemas.microsoft.com/office/powerpoint/2010/main" val="8733698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B9B0BD0-47CD-469E-9390-1FD05D3266D4}" type="datetimeFigureOut">
              <a:rPr lang="en-US" smtClean="0"/>
              <a:t>11/24/2023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F2F849-7182-4765-A9CA-BADEFE63239E}" type="slidenum">
              <a:rPr lang="en-US" smtClean="0"/>
              <a:t>‹Nr.›</a:t>
            </a:fld>
            <a:endParaRPr lang="en-US"/>
          </a:p>
        </p:txBody>
      </p:sp>
    </p:spTree>
    <p:extLst>
      <p:ext uri="{BB962C8B-B14F-4D97-AF65-F5344CB8AC3E}">
        <p14:creationId xmlns:p14="http://schemas.microsoft.com/office/powerpoint/2010/main" val="4882412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9B0BD0-47CD-469E-9390-1FD05D3266D4}" type="datetimeFigureOut">
              <a:rPr lang="en-US" smtClean="0"/>
              <a:t>11/24/2023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F2F849-7182-4765-A9CA-BADEFE63239E}" type="slidenum">
              <a:rPr lang="en-US" smtClean="0"/>
              <a:t>‹Nr.›</a:t>
            </a:fld>
            <a:endParaRPr lang="en-US"/>
          </a:p>
        </p:txBody>
      </p:sp>
    </p:spTree>
    <p:extLst>
      <p:ext uri="{BB962C8B-B14F-4D97-AF65-F5344CB8AC3E}">
        <p14:creationId xmlns:p14="http://schemas.microsoft.com/office/powerpoint/2010/main" val="35369369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B9B0BD0-47CD-469E-9390-1FD05D3266D4}" type="datetimeFigureOut">
              <a:rPr lang="en-US" smtClean="0"/>
              <a:t>11/24/2023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FF2F849-7182-4765-A9CA-BADEFE63239E}" type="slidenum">
              <a:rPr lang="en-US" smtClean="0"/>
              <a:t>‹Nr.›</a:t>
            </a:fld>
            <a:endParaRPr lang="en-US"/>
          </a:p>
        </p:txBody>
      </p:sp>
    </p:spTree>
    <p:extLst>
      <p:ext uri="{BB962C8B-B14F-4D97-AF65-F5344CB8AC3E}">
        <p14:creationId xmlns:p14="http://schemas.microsoft.com/office/powerpoint/2010/main" val="53644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B9B0BD0-47CD-469E-9390-1FD05D3266D4}" type="datetimeFigureOut">
              <a:rPr lang="en-US" smtClean="0"/>
              <a:t>11/24/2023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FF2F849-7182-4765-A9CA-BADEFE63239E}" type="slidenum">
              <a:rPr lang="en-US" smtClean="0"/>
              <a:t>‹Nr.›</a:t>
            </a:fld>
            <a:endParaRPr lang="en-US"/>
          </a:p>
        </p:txBody>
      </p:sp>
    </p:spTree>
    <p:extLst>
      <p:ext uri="{BB962C8B-B14F-4D97-AF65-F5344CB8AC3E}">
        <p14:creationId xmlns:p14="http://schemas.microsoft.com/office/powerpoint/2010/main" val="4043989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B9B0BD0-47CD-469E-9390-1FD05D3266D4}" type="datetimeFigureOut">
              <a:rPr lang="en-US" smtClean="0"/>
              <a:t>11/24/2023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FF2F849-7182-4765-A9CA-BADEFE63239E}" type="slidenum">
              <a:rPr lang="en-US" smtClean="0"/>
              <a:t>‹Nr.›</a:t>
            </a:fld>
            <a:endParaRPr lang="en-US"/>
          </a:p>
        </p:txBody>
      </p:sp>
    </p:spTree>
    <p:extLst>
      <p:ext uri="{BB962C8B-B14F-4D97-AF65-F5344CB8AC3E}">
        <p14:creationId xmlns:p14="http://schemas.microsoft.com/office/powerpoint/2010/main" val="19925596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B9B0BD0-47CD-469E-9390-1FD05D3266D4}" type="datetimeFigureOut">
              <a:rPr lang="en-US" smtClean="0"/>
              <a:t>11/24/2023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FF2F849-7182-4765-A9CA-BADEFE63239E}" type="slidenum">
              <a:rPr lang="en-US" smtClean="0"/>
              <a:t>‹Nr.›</a:t>
            </a:fld>
            <a:endParaRPr lang="en-US"/>
          </a:p>
        </p:txBody>
      </p:sp>
    </p:spTree>
    <p:extLst>
      <p:ext uri="{BB962C8B-B14F-4D97-AF65-F5344CB8AC3E}">
        <p14:creationId xmlns:p14="http://schemas.microsoft.com/office/powerpoint/2010/main" val="15651610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B9B0BD0-47CD-469E-9390-1FD05D3266D4}" type="datetimeFigureOut">
              <a:rPr lang="en-US" smtClean="0"/>
              <a:t>11/24/2023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FF2F849-7182-4765-A9CA-BADEFE63239E}" type="slidenum">
              <a:rPr lang="en-US" smtClean="0"/>
              <a:t>‹Nr.›</a:t>
            </a:fld>
            <a:endParaRPr lang="en-US"/>
          </a:p>
        </p:txBody>
      </p:sp>
    </p:spTree>
    <p:extLst>
      <p:ext uri="{BB962C8B-B14F-4D97-AF65-F5344CB8AC3E}">
        <p14:creationId xmlns:p14="http://schemas.microsoft.com/office/powerpoint/2010/main" val="19643219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B9B0BD0-47CD-469E-9390-1FD05D3266D4}" type="datetimeFigureOut">
              <a:rPr lang="en-US" smtClean="0"/>
              <a:t>11/24/2023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FF2F849-7182-4765-A9CA-BADEFE63239E}" type="slidenum">
              <a:rPr lang="en-US" smtClean="0"/>
              <a:t>‹Nr.›</a:t>
            </a:fld>
            <a:endParaRPr lang="en-US"/>
          </a:p>
        </p:txBody>
      </p:sp>
    </p:spTree>
    <p:extLst>
      <p:ext uri="{BB962C8B-B14F-4D97-AF65-F5344CB8AC3E}">
        <p14:creationId xmlns:p14="http://schemas.microsoft.com/office/powerpoint/2010/main" val="21462964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B9B0BD0-47CD-469E-9390-1FD05D3266D4}" type="datetimeFigureOut">
              <a:rPr lang="en-US" smtClean="0"/>
              <a:t>11/24/2023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F2F849-7182-4765-A9CA-BADEFE63239E}" type="slidenum">
              <a:rPr lang="en-US" smtClean="0"/>
              <a:t>‹Nr.›</a:t>
            </a:fld>
            <a:endParaRPr lang="en-US"/>
          </a:p>
        </p:txBody>
      </p:sp>
    </p:spTree>
    <p:extLst>
      <p:ext uri="{BB962C8B-B14F-4D97-AF65-F5344CB8AC3E}">
        <p14:creationId xmlns:p14="http://schemas.microsoft.com/office/powerpoint/2010/main" val="230172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B9B0BD0-47CD-469E-9390-1FD05D3266D4}" type="datetimeFigureOut">
              <a:rPr lang="en-US" smtClean="0"/>
              <a:t>11/24/2023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F2F849-7182-4765-A9CA-BADEFE63239E}" type="slidenum">
              <a:rPr lang="en-US" smtClean="0"/>
              <a:t>‹Nr.›</a:t>
            </a:fld>
            <a:endParaRPr lang="en-US"/>
          </a:p>
        </p:txBody>
      </p:sp>
    </p:spTree>
    <p:extLst>
      <p:ext uri="{BB962C8B-B14F-4D97-AF65-F5344CB8AC3E}">
        <p14:creationId xmlns:p14="http://schemas.microsoft.com/office/powerpoint/2010/main" val="5908281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B9B0BD0-47CD-469E-9390-1FD05D3266D4}" type="datetimeFigureOut">
              <a:rPr lang="en-US" smtClean="0"/>
              <a:t>11/24/2023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F2F849-7182-4765-A9CA-BADEFE63239E}" type="slidenum">
              <a:rPr lang="en-US" smtClean="0"/>
              <a:t>‹Nr.›</a:t>
            </a:fld>
            <a:endParaRPr lang="en-US"/>
          </a:p>
        </p:txBody>
      </p:sp>
    </p:spTree>
    <p:extLst>
      <p:ext uri="{BB962C8B-B14F-4D97-AF65-F5344CB8AC3E}">
        <p14:creationId xmlns:p14="http://schemas.microsoft.com/office/powerpoint/2010/main" val="19321641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21.png"/><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hyperlink" Target="https://www.forbes.com/sites/sallypercy/2023/09/26/is-elon-musk-the-greatest-leader-on-earth/?sh=6f0b5e414f82"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b="-1000"/>
          </a:stretch>
        </a:blipFill>
        <a:effectLst/>
      </p:bgPr>
    </p:bg>
    <p:spTree>
      <p:nvGrpSpPr>
        <p:cNvPr id="1" name=""/>
        <p:cNvGrpSpPr/>
        <p:nvPr/>
      </p:nvGrpSpPr>
      <p:grpSpPr>
        <a:xfrm>
          <a:off x="0" y="0"/>
          <a:ext cx="0" cy="0"/>
          <a:chOff x="0" y="0"/>
          <a:chExt cx="0" cy="0"/>
        </a:xfrm>
      </p:grpSpPr>
      <p:sp>
        <p:nvSpPr>
          <p:cNvPr id="4" name="Rectangle 3"/>
          <p:cNvSpPr/>
          <p:nvPr/>
        </p:nvSpPr>
        <p:spPr>
          <a:xfrm>
            <a:off x="1950720" y="3980601"/>
            <a:ext cx="8149883" cy="461665"/>
          </a:xfrm>
          <a:prstGeom prst="rect">
            <a:avLst/>
          </a:prstGeom>
        </p:spPr>
        <p:txBody>
          <a:bodyPr wrap="square">
            <a:spAutoFit/>
          </a:bodyPr>
          <a:lstStyle/>
          <a:p>
            <a:r>
              <a:rPr lang="en-US" sz="2400" b="1" dirty="0"/>
              <a:t>Module: Leadership and Management, Theory and Practice</a:t>
            </a:r>
            <a:endParaRPr lang="en-US" sz="2400" dirty="0"/>
          </a:p>
        </p:txBody>
      </p:sp>
      <p:sp>
        <p:nvSpPr>
          <p:cNvPr id="5" name="Rectangle 4"/>
          <p:cNvSpPr/>
          <p:nvPr/>
        </p:nvSpPr>
        <p:spPr>
          <a:xfrm>
            <a:off x="1950720" y="4568875"/>
            <a:ext cx="6096000" cy="1323439"/>
          </a:xfrm>
          <a:prstGeom prst="rect">
            <a:avLst/>
          </a:prstGeom>
        </p:spPr>
        <p:txBody>
          <a:bodyPr>
            <a:spAutoFit/>
          </a:bodyPr>
          <a:lstStyle/>
          <a:p>
            <a:pPr algn="l"/>
            <a:r>
              <a:rPr lang="de-DE" sz="1600" i="0" dirty="0" err="1">
                <a:effectLst/>
                <a:latin typeface="Segoe UI" panose="020B0502040204020203" pitchFamily="34" charset="0"/>
              </a:rPr>
              <a:t>Presentation</a:t>
            </a:r>
            <a:r>
              <a:rPr lang="de-DE" sz="1600" i="0" dirty="0">
                <a:effectLst/>
                <a:latin typeface="Segoe UI" panose="020B0502040204020203" pitchFamily="34" charset="0"/>
              </a:rPr>
              <a:t> </a:t>
            </a:r>
            <a:r>
              <a:rPr lang="de-DE" sz="1600" i="0" dirty="0" err="1">
                <a:effectLst/>
                <a:latin typeface="Segoe UI" panose="020B0502040204020203" pitchFamily="34" charset="0"/>
              </a:rPr>
              <a:t>by</a:t>
            </a:r>
            <a:r>
              <a:rPr lang="de-DE" sz="1600" i="0" dirty="0">
                <a:effectLst/>
                <a:latin typeface="Segoe UI" panose="020B0502040204020203" pitchFamily="34" charset="0"/>
              </a:rPr>
              <a:t> (Student Name and ID):</a:t>
            </a:r>
          </a:p>
          <a:p>
            <a:pPr algn="l"/>
            <a:endParaRPr lang="de-DE" sz="1600" i="0" dirty="0">
              <a:effectLst/>
              <a:latin typeface="Segoe UI" panose="020B0502040204020203" pitchFamily="34" charset="0"/>
            </a:endParaRPr>
          </a:p>
          <a:p>
            <a:pPr algn="l"/>
            <a:r>
              <a:rPr lang="de-DE" sz="1600" i="0" dirty="0" err="1">
                <a:effectLst/>
                <a:latin typeface="Segoe UI" panose="020B0502040204020203" pitchFamily="34" charset="0"/>
              </a:rPr>
              <a:t>Irinel-Georgian</a:t>
            </a:r>
            <a:r>
              <a:rPr lang="de-DE" sz="1600" i="0" dirty="0">
                <a:effectLst/>
                <a:latin typeface="Segoe UI" panose="020B0502040204020203" pitchFamily="34" charset="0"/>
              </a:rPr>
              <a:t> Gheorghe (2030513)</a:t>
            </a:r>
          </a:p>
          <a:p>
            <a:r>
              <a:rPr lang="de-DE" sz="1600" i="0" dirty="0">
                <a:effectLst/>
                <a:latin typeface="Segoe UI" panose="020B0502040204020203" pitchFamily="34" charset="0"/>
              </a:rPr>
              <a:t>Ioan Nicolae Nemes (1921883)</a:t>
            </a:r>
          </a:p>
          <a:p>
            <a:r>
              <a:rPr lang="de-DE" sz="1600" i="0" dirty="0">
                <a:effectLst/>
                <a:latin typeface="Segoe UI" panose="020B0502040204020203" pitchFamily="34" charset="0"/>
              </a:rPr>
              <a:t>Peter Gottschling (2030897)</a:t>
            </a:r>
          </a:p>
        </p:txBody>
      </p:sp>
      <p:pic>
        <p:nvPicPr>
          <p:cNvPr id="7" name="Picture 6"/>
          <p:cNvPicPr/>
          <p:nvPr/>
        </p:nvPicPr>
        <p:blipFill>
          <a:blip r:embed="rId4"/>
          <a:stretch>
            <a:fillRect/>
          </a:stretch>
        </p:blipFill>
        <p:spPr>
          <a:xfrm>
            <a:off x="4582391" y="1745672"/>
            <a:ext cx="3464329" cy="1548245"/>
          </a:xfrm>
          <a:prstGeom prst="rect">
            <a:avLst/>
          </a:prstGeom>
        </p:spPr>
      </p:pic>
    </p:spTree>
    <p:extLst>
      <p:ext uri="{BB962C8B-B14F-4D97-AF65-F5344CB8AC3E}">
        <p14:creationId xmlns:p14="http://schemas.microsoft.com/office/powerpoint/2010/main" val="8263195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1000" t="-16000" b="-6000"/>
          </a:stretch>
        </a:blipFill>
        <a:effectLst/>
      </p:bgPr>
    </p:bg>
    <p:spTree>
      <p:nvGrpSpPr>
        <p:cNvPr id="1" name=""/>
        <p:cNvGrpSpPr/>
        <p:nvPr/>
      </p:nvGrpSpPr>
      <p:grpSpPr>
        <a:xfrm>
          <a:off x="0" y="0"/>
          <a:ext cx="0" cy="0"/>
          <a:chOff x="0" y="0"/>
          <a:chExt cx="0" cy="0"/>
        </a:xfrm>
      </p:grpSpPr>
      <p:sp>
        <p:nvSpPr>
          <p:cNvPr id="3" name="Rectangle 2"/>
          <p:cNvSpPr/>
          <p:nvPr/>
        </p:nvSpPr>
        <p:spPr>
          <a:xfrm>
            <a:off x="2555631" y="152795"/>
            <a:ext cx="9636369" cy="6771084"/>
          </a:xfrm>
          <a:prstGeom prst="rect">
            <a:avLst/>
          </a:prstGeom>
        </p:spPr>
        <p:txBody>
          <a:bodyPr wrap="square">
            <a:spAutoFit/>
          </a:bodyPr>
          <a:lstStyle/>
          <a:p>
            <a:pPr algn="just"/>
            <a:r>
              <a:rPr lang="en-US" b="1" dirty="0"/>
              <a:t>Introduction	</a:t>
            </a:r>
          </a:p>
          <a:p>
            <a:pPr algn="just"/>
            <a:endParaRPr lang="en-US" b="1" dirty="0"/>
          </a:p>
          <a:p>
            <a:pPr algn="just"/>
            <a:r>
              <a:rPr lang="en-US" b="1" dirty="0"/>
              <a:t>Description of renowned Business Leaders for their significant impact on the Business world during the 20th century	</a:t>
            </a:r>
          </a:p>
          <a:p>
            <a:pPr algn="just"/>
            <a:r>
              <a:rPr lang="en-US" b="1" dirty="0"/>
              <a:t> </a:t>
            </a:r>
          </a:p>
          <a:p>
            <a:pPr algn="just"/>
            <a:r>
              <a:rPr lang="en-US" b="1" dirty="0"/>
              <a:t>Transactional or Transformational Leadership Approach</a:t>
            </a:r>
          </a:p>
          <a:p>
            <a:pPr algn="just"/>
            <a:endParaRPr lang="en-US" b="1" dirty="0"/>
          </a:p>
          <a:p>
            <a:pPr algn="just"/>
            <a:r>
              <a:rPr lang="en-US" b="1" dirty="0"/>
              <a:t> leadership style used by Goleman </a:t>
            </a:r>
          </a:p>
          <a:p>
            <a:pPr algn="just"/>
            <a:endParaRPr lang="en-US" b="1" dirty="0"/>
          </a:p>
          <a:p>
            <a:pPr algn="just"/>
            <a:r>
              <a:rPr lang="en-US" b="1" dirty="0"/>
              <a:t>Description of renowned Business Leaders for their significant impact on the Business world during the 21st century	</a:t>
            </a:r>
          </a:p>
          <a:p>
            <a:pPr algn="just"/>
            <a:endParaRPr lang="en-US" b="1" dirty="0"/>
          </a:p>
          <a:p>
            <a:pPr algn="just"/>
            <a:r>
              <a:rPr lang="en-US" b="1" dirty="0"/>
              <a:t>Transactional or Transformational Leadership Approach</a:t>
            </a:r>
          </a:p>
          <a:p>
            <a:pPr algn="just"/>
            <a:r>
              <a:rPr lang="en-US" b="1" dirty="0"/>
              <a:t>Similarities	</a:t>
            </a:r>
          </a:p>
          <a:p>
            <a:pPr algn="just"/>
            <a:endParaRPr lang="en-US" b="1" dirty="0"/>
          </a:p>
          <a:p>
            <a:pPr algn="just"/>
            <a:r>
              <a:rPr lang="en-US" b="1" dirty="0"/>
              <a:t> leadership style used by Goleman </a:t>
            </a:r>
          </a:p>
          <a:p>
            <a:pPr algn="just"/>
            <a:endParaRPr lang="en-US" b="1" dirty="0"/>
          </a:p>
          <a:p>
            <a:pPr algn="just"/>
            <a:r>
              <a:rPr lang="en-US" b="1" dirty="0"/>
              <a:t>Similarities</a:t>
            </a:r>
          </a:p>
          <a:p>
            <a:pPr algn="just"/>
            <a:endParaRPr lang="en-US" b="1" dirty="0"/>
          </a:p>
          <a:p>
            <a:pPr algn="just"/>
            <a:r>
              <a:rPr lang="en-US" b="1" dirty="0"/>
              <a:t>Differences	</a:t>
            </a:r>
          </a:p>
          <a:p>
            <a:pPr algn="just"/>
            <a:endParaRPr lang="en-US" b="1" dirty="0"/>
          </a:p>
          <a:p>
            <a:pPr algn="just"/>
            <a:r>
              <a:rPr lang="en-US" b="1" dirty="0"/>
              <a:t> Conclusion	</a:t>
            </a:r>
          </a:p>
          <a:p>
            <a:pPr algn="just"/>
            <a:endParaRPr lang="en-US" sz="1600" b="1" dirty="0"/>
          </a:p>
          <a:p>
            <a:pPr algn="just"/>
            <a:r>
              <a:rPr lang="en-US" b="1" dirty="0"/>
              <a:t> References	</a:t>
            </a:r>
          </a:p>
        </p:txBody>
      </p:sp>
      <p:sp>
        <p:nvSpPr>
          <p:cNvPr id="4" name="Rectangle 3"/>
          <p:cNvSpPr/>
          <p:nvPr/>
        </p:nvSpPr>
        <p:spPr>
          <a:xfrm>
            <a:off x="0" y="0"/>
            <a:ext cx="2011680" cy="5022166"/>
          </a:xfrm>
          <a:prstGeom prst="rect">
            <a:avLst/>
          </a:prstGeom>
          <a:solidFill>
            <a:schemeClr val="accent1">
              <a:lumMod val="20000"/>
              <a:lumOff val="80000"/>
            </a:schemeClr>
          </a:solidFill>
          <a:ln>
            <a:noFill/>
          </a:ln>
          <a:effectLst>
            <a:outerShdw blurRad="482600" dir="16380000" sx="106000" sy="106000" algn="tl" rotWithShape="0">
              <a:prstClr val="black">
                <a:alpha val="26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112541" y="152795"/>
            <a:ext cx="1758462" cy="465835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t>Table</a:t>
            </a:r>
          </a:p>
          <a:p>
            <a:pPr algn="ctr"/>
            <a:r>
              <a:rPr lang="en-US" sz="3200" dirty="0"/>
              <a:t>Of</a:t>
            </a:r>
          </a:p>
          <a:p>
            <a:pPr algn="ctr"/>
            <a:r>
              <a:rPr lang="en-US" sz="3200" dirty="0"/>
              <a:t>Contents</a:t>
            </a:r>
          </a:p>
        </p:txBody>
      </p:sp>
      <p:sp>
        <p:nvSpPr>
          <p:cNvPr id="11" name="Oval 10"/>
          <p:cNvSpPr/>
          <p:nvPr/>
        </p:nvSpPr>
        <p:spPr>
          <a:xfrm>
            <a:off x="1871001" y="5901481"/>
            <a:ext cx="770205" cy="40991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dirty="0"/>
              <a:t>14</a:t>
            </a:r>
          </a:p>
        </p:txBody>
      </p:sp>
      <p:sp>
        <p:nvSpPr>
          <p:cNvPr id="13" name="Oval 12"/>
          <p:cNvSpPr/>
          <p:nvPr/>
        </p:nvSpPr>
        <p:spPr>
          <a:xfrm>
            <a:off x="1788133" y="4811151"/>
            <a:ext cx="770205" cy="40991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dirty="0"/>
              <a:t>12</a:t>
            </a:r>
          </a:p>
        </p:txBody>
      </p:sp>
      <p:sp>
        <p:nvSpPr>
          <p:cNvPr id="14" name="Oval 13"/>
          <p:cNvSpPr/>
          <p:nvPr/>
        </p:nvSpPr>
        <p:spPr>
          <a:xfrm>
            <a:off x="1871001" y="4282192"/>
            <a:ext cx="770205" cy="40991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dirty="0"/>
              <a:t>11</a:t>
            </a:r>
          </a:p>
        </p:txBody>
      </p:sp>
      <p:sp>
        <p:nvSpPr>
          <p:cNvPr id="15" name="Oval 14"/>
          <p:cNvSpPr/>
          <p:nvPr/>
        </p:nvSpPr>
        <p:spPr>
          <a:xfrm>
            <a:off x="1810921" y="2652439"/>
            <a:ext cx="770205" cy="40991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dirty="0"/>
              <a:t>08</a:t>
            </a:r>
          </a:p>
        </p:txBody>
      </p:sp>
      <p:sp>
        <p:nvSpPr>
          <p:cNvPr id="16" name="Oval 15"/>
          <p:cNvSpPr/>
          <p:nvPr/>
        </p:nvSpPr>
        <p:spPr>
          <a:xfrm>
            <a:off x="1871002" y="2046038"/>
            <a:ext cx="770205" cy="40991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dirty="0"/>
              <a:t>07</a:t>
            </a:r>
          </a:p>
        </p:txBody>
      </p:sp>
      <p:sp>
        <p:nvSpPr>
          <p:cNvPr id="17" name="Oval 16"/>
          <p:cNvSpPr/>
          <p:nvPr/>
        </p:nvSpPr>
        <p:spPr>
          <a:xfrm>
            <a:off x="1836415" y="692277"/>
            <a:ext cx="770205" cy="40991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dirty="0"/>
              <a:t>04</a:t>
            </a:r>
          </a:p>
        </p:txBody>
      </p:sp>
      <p:sp>
        <p:nvSpPr>
          <p:cNvPr id="18" name="Oval 17"/>
          <p:cNvSpPr/>
          <p:nvPr/>
        </p:nvSpPr>
        <p:spPr>
          <a:xfrm>
            <a:off x="1836415" y="97693"/>
            <a:ext cx="770205" cy="40991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dirty="0"/>
              <a:t>03</a:t>
            </a:r>
          </a:p>
        </p:txBody>
      </p:sp>
      <p:sp>
        <p:nvSpPr>
          <p:cNvPr id="20" name="Oval 19"/>
          <p:cNvSpPr/>
          <p:nvPr/>
        </p:nvSpPr>
        <p:spPr>
          <a:xfrm>
            <a:off x="1820014" y="1442023"/>
            <a:ext cx="770205" cy="40991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dirty="0"/>
              <a:t>05</a:t>
            </a:r>
          </a:p>
        </p:txBody>
      </p:sp>
      <p:sp>
        <p:nvSpPr>
          <p:cNvPr id="22" name="Oval 21"/>
          <p:cNvSpPr/>
          <p:nvPr/>
        </p:nvSpPr>
        <p:spPr>
          <a:xfrm>
            <a:off x="1836415" y="3441266"/>
            <a:ext cx="770205" cy="40991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dirty="0"/>
              <a:t>09</a:t>
            </a:r>
          </a:p>
        </p:txBody>
      </p:sp>
      <p:sp>
        <p:nvSpPr>
          <p:cNvPr id="23" name="Oval 22"/>
          <p:cNvSpPr/>
          <p:nvPr/>
        </p:nvSpPr>
        <p:spPr>
          <a:xfrm>
            <a:off x="1810921" y="5335655"/>
            <a:ext cx="770205" cy="40991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dirty="0"/>
              <a:t>13</a:t>
            </a:r>
          </a:p>
        </p:txBody>
      </p:sp>
      <p:sp>
        <p:nvSpPr>
          <p:cNvPr id="24" name="Oval 23"/>
          <p:cNvSpPr/>
          <p:nvPr/>
        </p:nvSpPr>
        <p:spPr>
          <a:xfrm>
            <a:off x="1871001" y="6368533"/>
            <a:ext cx="770205" cy="40991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dirty="0"/>
              <a:t>15</a:t>
            </a:r>
          </a:p>
        </p:txBody>
      </p:sp>
    </p:spTree>
    <p:extLst>
      <p:ext uri="{BB962C8B-B14F-4D97-AF65-F5344CB8AC3E}">
        <p14:creationId xmlns:p14="http://schemas.microsoft.com/office/powerpoint/2010/main" val="14469729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5000" b="-15000"/>
          </a:stretch>
        </a:blipFill>
        <a:effectLst/>
      </p:bgPr>
    </p:bg>
    <p:spTree>
      <p:nvGrpSpPr>
        <p:cNvPr id="1" name=""/>
        <p:cNvGrpSpPr/>
        <p:nvPr/>
      </p:nvGrpSpPr>
      <p:grpSpPr>
        <a:xfrm>
          <a:off x="0" y="0"/>
          <a:ext cx="0" cy="0"/>
          <a:chOff x="0" y="0"/>
          <a:chExt cx="0" cy="0"/>
        </a:xfrm>
      </p:grpSpPr>
      <p:sp>
        <p:nvSpPr>
          <p:cNvPr id="2" name="Rectangle 1"/>
          <p:cNvSpPr/>
          <p:nvPr/>
        </p:nvSpPr>
        <p:spPr>
          <a:xfrm>
            <a:off x="4831439" y="669946"/>
            <a:ext cx="2309478" cy="584775"/>
          </a:xfrm>
          <a:prstGeom prst="rect">
            <a:avLst/>
          </a:prstGeom>
        </p:spPr>
        <p:txBody>
          <a:bodyPr wrap="none">
            <a:spAutoFit/>
          </a:bodyPr>
          <a:lstStyle/>
          <a:p>
            <a:r>
              <a:rPr lang="en-US" sz="3200" b="1" dirty="0"/>
              <a:t>Introduction</a:t>
            </a:r>
          </a:p>
        </p:txBody>
      </p:sp>
      <p:sp>
        <p:nvSpPr>
          <p:cNvPr id="3" name="Rectangle 2"/>
          <p:cNvSpPr/>
          <p:nvPr/>
        </p:nvSpPr>
        <p:spPr>
          <a:xfrm>
            <a:off x="1191064" y="1490227"/>
            <a:ext cx="6096000" cy="923330"/>
          </a:xfrm>
          <a:prstGeom prst="rect">
            <a:avLst/>
          </a:prstGeom>
        </p:spPr>
        <p:txBody>
          <a:bodyPr>
            <a:spAutoFit/>
          </a:bodyPr>
          <a:lstStyle/>
          <a:p>
            <a:pPr marL="285750" indent="-285750" algn="just">
              <a:buFont typeface="Wingdings" panose="05000000000000000000" pitchFamily="2" charset="2"/>
              <a:buChar char="Ø"/>
            </a:pPr>
            <a:r>
              <a:rPr lang="en-US" dirty="0"/>
              <a:t>The impactful leadership of four significant figures who shaped the business world in the 20th and 21st centuries will be covered in this presentation. </a:t>
            </a:r>
          </a:p>
        </p:txBody>
      </p:sp>
      <p:sp>
        <p:nvSpPr>
          <p:cNvPr id="4" name="Rectangle 3"/>
          <p:cNvSpPr/>
          <p:nvPr/>
        </p:nvSpPr>
        <p:spPr>
          <a:xfrm>
            <a:off x="3584864" y="4854584"/>
            <a:ext cx="7064380" cy="923330"/>
          </a:xfrm>
          <a:prstGeom prst="rect">
            <a:avLst/>
          </a:prstGeom>
        </p:spPr>
        <p:txBody>
          <a:bodyPr wrap="square">
            <a:spAutoFit/>
          </a:bodyPr>
          <a:lstStyle/>
          <a:p>
            <a:pPr marL="285750" indent="-285750" algn="just">
              <a:buFont typeface="Wingdings" panose="05000000000000000000" pitchFamily="2" charset="2"/>
              <a:buChar char="Ø"/>
            </a:pPr>
            <a:r>
              <a:rPr lang="en-US" dirty="0"/>
              <a:t>Furthermore, this presentation will examine the subtle parallels and differences between these leaders' traits that supported their successful effects on the ever-changing business landscape. </a:t>
            </a:r>
          </a:p>
        </p:txBody>
      </p:sp>
      <p:sp>
        <p:nvSpPr>
          <p:cNvPr id="5" name="Rectangle 4"/>
          <p:cNvSpPr/>
          <p:nvPr/>
        </p:nvSpPr>
        <p:spPr>
          <a:xfrm>
            <a:off x="939378" y="3369903"/>
            <a:ext cx="9709866" cy="923330"/>
          </a:xfrm>
          <a:prstGeom prst="rect">
            <a:avLst/>
          </a:prstGeom>
        </p:spPr>
        <p:txBody>
          <a:bodyPr wrap="square">
            <a:spAutoFit/>
          </a:bodyPr>
          <a:lstStyle/>
          <a:p>
            <a:pPr marL="285750" indent="-285750" algn="just">
              <a:buFont typeface="Wingdings" panose="05000000000000000000" pitchFamily="2" charset="2"/>
              <a:buChar char="Ø"/>
            </a:pPr>
            <a:r>
              <a:rPr lang="en-US" dirty="0"/>
              <a:t>The leadership styles, </a:t>
            </a:r>
            <a:r>
              <a:rPr lang="en-US" dirty="0" err="1"/>
              <a:t>behaviours</a:t>
            </a:r>
            <a:r>
              <a:rPr lang="en-US" dirty="0"/>
              <a:t>, and follower appeal of George Eastman, the pioneering force in photography, and John D. Rockefeller, the titan of the oil industry from the 20th century, will be examined closely. </a:t>
            </a:r>
          </a:p>
        </p:txBody>
      </p:sp>
      <p:pic>
        <p:nvPicPr>
          <p:cNvPr id="6" name="Picture 5"/>
          <p:cNvPicPr>
            <a:picLocks noChangeAspect="1"/>
          </p:cNvPicPr>
          <p:nvPr/>
        </p:nvPicPr>
        <p:blipFill>
          <a:blip r:embed="rId4"/>
          <a:stretch>
            <a:fillRect/>
          </a:stretch>
        </p:blipFill>
        <p:spPr>
          <a:xfrm>
            <a:off x="7799364" y="669946"/>
            <a:ext cx="3104756" cy="2328567"/>
          </a:xfrm>
          <a:prstGeom prst="rect">
            <a:avLst/>
          </a:prstGeom>
        </p:spPr>
      </p:pic>
      <p:sp>
        <p:nvSpPr>
          <p:cNvPr id="7" name="Rectangle 6"/>
          <p:cNvSpPr/>
          <p:nvPr/>
        </p:nvSpPr>
        <p:spPr>
          <a:xfrm>
            <a:off x="8241213" y="3043061"/>
            <a:ext cx="2221057" cy="369332"/>
          </a:xfrm>
          <a:prstGeom prst="rect">
            <a:avLst/>
          </a:prstGeom>
        </p:spPr>
        <p:txBody>
          <a:bodyPr wrap="none">
            <a:spAutoFit/>
          </a:bodyPr>
          <a:lstStyle/>
          <a:p>
            <a:r>
              <a:rPr lang="en-US" dirty="0"/>
              <a:t>(</a:t>
            </a:r>
            <a:r>
              <a:rPr lang="en-US" dirty="0" err="1"/>
              <a:t>Caterino</a:t>
            </a:r>
            <a:r>
              <a:rPr lang="en-US" dirty="0"/>
              <a:t> et al., 2022)</a:t>
            </a:r>
          </a:p>
        </p:txBody>
      </p:sp>
    </p:spTree>
    <p:extLst>
      <p:ext uri="{BB962C8B-B14F-4D97-AF65-F5344CB8AC3E}">
        <p14:creationId xmlns:p14="http://schemas.microsoft.com/office/powerpoint/2010/main" val="6888466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2000" b="-17000"/>
          </a:stretch>
        </a:blipFill>
        <a:effectLst/>
      </p:bgPr>
    </p:bg>
    <p:spTree>
      <p:nvGrpSpPr>
        <p:cNvPr id="1" name=""/>
        <p:cNvGrpSpPr/>
        <p:nvPr/>
      </p:nvGrpSpPr>
      <p:grpSpPr>
        <a:xfrm>
          <a:off x="0" y="0"/>
          <a:ext cx="0" cy="0"/>
          <a:chOff x="0" y="0"/>
          <a:chExt cx="0" cy="0"/>
        </a:xfrm>
      </p:grpSpPr>
      <p:sp>
        <p:nvSpPr>
          <p:cNvPr id="4" name="Rectangle 3"/>
          <p:cNvSpPr/>
          <p:nvPr/>
        </p:nvSpPr>
        <p:spPr>
          <a:xfrm>
            <a:off x="0" y="1234831"/>
            <a:ext cx="6096000" cy="1015663"/>
          </a:xfrm>
          <a:prstGeom prst="rect">
            <a:avLst/>
          </a:prstGeom>
        </p:spPr>
        <p:txBody>
          <a:bodyPr>
            <a:spAutoFit/>
          </a:bodyPr>
          <a:lstStyle/>
          <a:p>
            <a:pPr algn="just"/>
            <a:r>
              <a:rPr lang="en-US" sz="2000" b="1" dirty="0"/>
              <a:t>Description of renowned Business Leaders for their significant impact on the Business world during the 20th century </a:t>
            </a:r>
          </a:p>
        </p:txBody>
      </p:sp>
      <p:sp>
        <p:nvSpPr>
          <p:cNvPr id="5" name="Rectangle 4"/>
          <p:cNvSpPr/>
          <p:nvPr/>
        </p:nvSpPr>
        <p:spPr>
          <a:xfrm>
            <a:off x="4441355" y="2132987"/>
            <a:ext cx="2605906" cy="461665"/>
          </a:xfrm>
          <a:prstGeom prst="rect">
            <a:avLst/>
          </a:prstGeom>
        </p:spPr>
        <p:txBody>
          <a:bodyPr wrap="none">
            <a:spAutoFit/>
          </a:bodyPr>
          <a:lstStyle/>
          <a:p>
            <a:pPr algn="just"/>
            <a:r>
              <a:rPr lang="en-US" sz="2400" b="1" dirty="0"/>
              <a:t>John D. Rockefeller</a:t>
            </a:r>
            <a:endParaRPr lang="en-US" sz="2400" dirty="0"/>
          </a:p>
        </p:txBody>
      </p:sp>
      <p:sp>
        <p:nvSpPr>
          <p:cNvPr id="6" name="Rectangle 5"/>
          <p:cNvSpPr/>
          <p:nvPr/>
        </p:nvSpPr>
        <p:spPr>
          <a:xfrm>
            <a:off x="5472332" y="2840726"/>
            <a:ext cx="6096000" cy="923330"/>
          </a:xfrm>
          <a:prstGeom prst="rect">
            <a:avLst/>
          </a:prstGeom>
        </p:spPr>
        <p:txBody>
          <a:bodyPr>
            <a:spAutoFit/>
          </a:bodyPr>
          <a:lstStyle/>
          <a:p>
            <a:pPr marL="285750" indent="-285750" algn="just">
              <a:buFont typeface="Wingdings" panose="05000000000000000000" pitchFamily="2" charset="2"/>
              <a:buChar char="Ø"/>
            </a:pPr>
            <a:r>
              <a:rPr lang="en-US" dirty="0"/>
              <a:t>John Davison Rockefeller was the founder of Standard Oil Company and remained the largest shareholder until the year 1897. </a:t>
            </a:r>
          </a:p>
        </p:txBody>
      </p:sp>
      <p:sp>
        <p:nvSpPr>
          <p:cNvPr id="7" name="Rectangle 6"/>
          <p:cNvSpPr/>
          <p:nvPr/>
        </p:nvSpPr>
        <p:spPr>
          <a:xfrm>
            <a:off x="5472332" y="4231250"/>
            <a:ext cx="6096000" cy="646331"/>
          </a:xfrm>
          <a:prstGeom prst="rect">
            <a:avLst/>
          </a:prstGeom>
        </p:spPr>
        <p:txBody>
          <a:bodyPr>
            <a:spAutoFit/>
          </a:bodyPr>
          <a:lstStyle/>
          <a:p>
            <a:pPr marL="285750" indent="-285750" algn="just">
              <a:buFont typeface="Wingdings" panose="05000000000000000000" pitchFamily="2" charset="2"/>
              <a:buChar char="Ø"/>
            </a:pPr>
            <a:r>
              <a:rPr lang="en-US" dirty="0"/>
              <a:t>Employees are the important most resource among all the essentials of an </a:t>
            </a:r>
            <a:r>
              <a:rPr lang="en-US" dirty="0" err="1"/>
              <a:t>organisation</a:t>
            </a:r>
            <a:r>
              <a:rPr lang="en-US" dirty="0"/>
              <a:t>.</a:t>
            </a:r>
          </a:p>
        </p:txBody>
      </p:sp>
      <p:sp>
        <p:nvSpPr>
          <p:cNvPr id="8" name="Rectangle 7"/>
          <p:cNvSpPr/>
          <p:nvPr/>
        </p:nvSpPr>
        <p:spPr>
          <a:xfrm>
            <a:off x="5472332" y="5344775"/>
            <a:ext cx="6096000" cy="923330"/>
          </a:xfrm>
          <a:prstGeom prst="rect">
            <a:avLst/>
          </a:prstGeom>
        </p:spPr>
        <p:txBody>
          <a:bodyPr>
            <a:spAutoFit/>
          </a:bodyPr>
          <a:lstStyle/>
          <a:p>
            <a:pPr marL="285750" indent="-285750" algn="just">
              <a:buFont typeface="Wingdings" panose="05000000000000000000" pitchFamily="2" charset="2"/>
              <a:buChar char="Ø"/>
            </a:pPr>
            <a:r>
              <a:rPr lang="en-US" dirty="0"/>
              <a:t>These are the noted followers appeal of John D. Rockefeller that assisted in increasing the popularity in the world (Fosdick, 2019).</a:t>
            </a:r>
          </a:p>
        </p:txBody>
      </p:sp>
      <p:pic>
        <p:nvPicPr>
          <p:cNvPr id="9" name="Picture 8"/>
          <p:cNvPicPr>
            <a:picLocks noChangeAspect="1"/>
          </p:cNvPicPr>
          <p:nvPr/>
        </p:nvPicPr>
        <p:blipFill>
          <a:blip r:embed="rId4"/>
          <a:stretch>
            <a:fillRect/>
          </a:stretch>
        </p:blipFill>
        <p:spPr>
          <a:xfrm>
            <a:off x="1341032" y="2386228"/>
            <a:ext cx="2682849" cy="3690044"/>
          </a:xfrm>
          <a:prstGeom prst="rect">
            <a:avLst/>
          </a:prstGeom>
          <a:ln w="228600" cap="sq" cmpd="thickThin">
            <a:solidFill>
              <a:srgbClr val="000000"/>
            </a:solidFill>
            <a:prstDash val="solid"/>
            <a:miter lim="800000"/>
          </a:ln>
          <a:effectLst>
            <a:innerShdw blurRad="76200">
              <a:srgbClr val="000000"/>
            </a:innerShdw>
          </a:effectLst>
        </p:spPr>
      </p:pic>
      <p:sp>
        <p:nvSpPr>
          <p:cNvPr id="10" name="Rectangle 9"/>
          <p:cNvSpPr/>
          <p:nvPr/>
        </p:nvSpPr>
        <p:spPr>
          <a:xfrm>
            <a:off x="1855915" y="6212006"/>
            <a:ext cx="1653081" cy="369332"/>
          </a:xfrm>
          <a:prstGeom prst="rect">
            <a:avLst/>
          </a:prstGeom>
        </p:spPr>
        <p:txBody>
          <a:bodyPr wrap="none">
            <a:spAutoFit/>
          </a:bodyPr>
          <a:lstStyle/>
          <a:p>
            <a:r>
              <a:rPr lang="en-US" dirty="0"/>
              <a:t>(Fosdick, 2019)</a:t>
            </a:r>
          </a:p>
        </p:txBody>
      </p:sp>
    </p:spTree>
    <p:extLst>
      <p:ext uri="{BB962C8B-B14F-4D97-AF65-F5344CB8AC3E}">
        <p14:creationId xmlns:p14="http://schemas.microsoft.com/office/powerpoint/2010/main" val="28936620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Rectangle 4"/>
          <p:cNvSpPr/>
          <p:nvPr/>
        </p:nvSpPr>
        <p:spPr>
          <a:xfrm>
            <a:off x="224589" y="964214"/>
            <a:ext cx="6096000" cy="1569660"/>
          </a:xfrm>
          <a:prstGeom prst="rect">
            <a:avLst/>
          </a:prstGeom>
        </p:spPr>
        <p:txBody>
          <a:bodyPr>
            <a:spAutoFit/>
          </a:bodyPr>
          <a:lstStyle/>
          <a:p>
            <a:pPr marL="457200" indent="-457200" algn="just">
              <a:buFont typeface="Wingdings" panose="05000000000000000000" pitchFamily="2" charset="2"/>
              <a:buChar char="Ø"/>
            </a:pPr>
            <a:r>
              <a:rPr lang="en-US" sz="3200" dirty="0">
                <a:solidFill>
                  <a:schemeClr val="bg1"/>
                </a:solidFill>
              </a:rPr>
              <a:t>Many leaders have used transformational leadership approaches.</a:t>
            </a:r>
          </a:p>
        </p:txBody>
      </p:sp>
      <p:sp>
        <p:nvSpPr>
          <p:cNvPr id="6" name="Rectangle 5"/>
          <p:cNvSpPr/>
          <p:nvPr/>
        </p:nvSpPr>
        <p:spPr>
          <a:xfrm>
            <a:off x="224589" y="3583996"/>
            <a:ext cx="6096000" cy="2554545"/>
          </a:xfrm>
          <a:prstGeom prst="rect">
            <a:avLst/>
          </a:prstGeom>
        </p:spPr>
        <p:txBody>
          <a:bodyPr>
            <a:spAutoFit/>
          </a:bodyPr>
          <a:lstStyle/>
          <a:p>
            <a:pPr marL="285750" indent="-285750" algn="just">
              <a:buFont typeface="Wingdings" panose="05000000000000000000" pitchFamily="2" charset="2"/>
              <a:buChar char="Ø"/>
            </a:pPr>
            <a:r>
              <a:rPr lang="en-US" sz="3200" dirty="0">
                <a:solidFill>
                  <a:schemeClr val="bg1"/>
                </a:solidFill>
              </a:rPr>
              <a:t>John D. Rockefeller is one of those who used a transformational leadership style, to manage his business. (Fosdick, 2019)</a:t>
            </a:r>
          </a:p>
        </p:txBody>
      </p:sp>
      <p:sp>
        <p:nvSpPr>
          <p:cNvPr id="9" name="Rectangle 8"/>
          <p:cNvSpPr/>
          <p:nvPr/>
        </p:nvSpPr>
        <p:spPr>
          <a:xfrm>
            <a:off x="854541" y="254487"/>
            <a:ext cx="5466048" cy="369332"/>
          </a:xfrm>
          <a:prstGeom prst="rect">
            <a:avLst/>
          </a:prstGeom>
        </p:spPr>
        <p:txBody>
          <a:bodyPr wrap="none">
            <a:spAutoFit/>
          </a:bodyPr>
          <a:lstStyle/>
          <a:p>
            <a:r>
              <a:rPr lang="en-US" b="1" dirty="0">
                <a:solidFill>
                  <a:schemeClr val="bg1"/>
                </a:solidFill>
              </a:rPr>
              <a:t>Transactional or Transformational Leadership Approach</a:t>
            </a:r>
          </a:p>
        </p:txBody>
      </p:sp>
    </p:spTree>
    <p:extLst>
      <p:ext uri="{BB962C8B-B14F-4D97-AF65-F5344CB8AC3E}">
        <p14:creationId xmlns:p14="http://schemas.microsoft.com/office/powerpoint/2010/main" val="20448276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4948448" y="276051"/>
            <a:ext cx="2266967" cy="461665"/>
          </a:xfrm>
          <a:prstGeom prst="rect">
            <a:avLst/>
          </a:prstGeom>
        </p:spPr>
        <p:txBody>
          <a:bodyPr wrap="none">
            <a:spAutoFit/>
          </a:bodyPr>
          <a:lstStyle/>
          <a:p>
            <a:pPr algn="just"/>
            <a:r>
              <a:rPr lang="en-US" sz="2400" b="1" dirty="0"/>
              <a:t>George Eastman</a:t>
            </a:r>
            <a:endParaRPr lang="en-US" sz="2400" dirty="0"/>
          </a:p>
        </p:txBody>
      </p:sp>
      <p:sp>
        <p:nvSpPr>
          <p:cNvPr id="3" name="Rectangle 2"/>
          <p:cNvSpPr/>
          <p:nvPr/>
        </p:nvSpPr>
        <p:spPr>
          <a:xfrm>
            <a:off x="740899" y="1192629"/>
            <a:ext cx="6096000" cy="646331"/>
          </a:xfrm>
          <a:prstGeom prst="rect">
            <a:avLst/>
          </a:prstGeom>
        </p:spPr>
        <p:txBody>
          <a:bodyPr>
            <a:spAutoFit/>
          </a:bodyPr>
          <a:lstStyle/>
          <a:p>
            <a:pPr marL="285750" indent="-285750" algn="just">
              <a:buFont typeface="Wingdings" panose="05000000000000000000" pitchFamily="2" charset="2"/>
              <a:buChar char="Ø"/>
            </a:pPr>
            <a:r>
              <a:rPr lang="en-US" dirty="0"/>
              <a:t>One of the renowned American entrepreneurs was George Eastman in the 20th century. </a:t>
            </a:r>
          </a:p>
        </p:txBody>
      </p:sp>
      <p:sp>
        <p:nvSpPr>
          <p:cNvPr id="4" name="Rectangle 3"/>
          <p:cNvSpPr/>
          <p:nvPr/>
        </p:nvSpPr>
        <p:spPr>
          <a:xfrm>
            <a:off x="740899" y="3163194"/>
            <a:ext cx="6096000" cy="646331"/>
          </a:xfrm>
          <a:prstGeom prst="rect">
            <a:avLst/>
          </a:prstGeom>
        </p:spPr>
        <p:txBody>
          <a:bodyPr>
            <a:spAutoFit/>
          </a:bodyPr>
          <a:lstStyle/>
          <a:p>
            <a:pPr marL="285750" indent="-285750" algn="just">
              <a:buFont typeface="Wingdings" panose="05000000000000000000" pitchFamily="2" charset="2"/>
              <a:buChar char="Ø"/>
            </a:pPr>
            <a:r>
              <a:rPr lang="en-US" dirty="0"/>
              <a:t>The Eastman Kodak Company was founded by George Eastman in 1889. </a:t>
            </a:r>
          </a:p>
        </p:txBody>
      </p:sp>
      <p:sp>
        <p:nvSpPr>
          <p:cNvPr id="5" name="Rectangle 4"/>
          <p:cNvSpPr/>
          <p:nvPr/>
        </p:nvSpPr>
        <p:spPr>
          <a:xfrm>
            <a:off x="740899" y="5133760"/>
            <a:ext cx="6096000" cy="646331"/>
          </a:xfrm>
          <a:prstGeom prst="rect">
            <a:avLst/>
          </a:prstGeom>
        </p:spPr>
        <p:txBody>
          <a:bodyPr>
            <a:spAutoFit/>
          </a:bodyPr>
          <a:lstStyle/>
          <a:p>
            <a:pPr marL="285750" indent="-285750" algn="just">
              <a:buFont typeface="Wingdings" panose="05000000000000000000" pitchFamily="2" charset="2"/>
              <a:buChar char="Ø"/>
            </a:pPr>
            <a:r>
              <a:rPr lang="en-US" dirty="0"/>
              <a:t>Therefore, all these discussed criteria attracted numerous individuals to follow him.</a:t>
            </a:r>
          </a:p>
        </p:txBody>
      </p:sp>
      <p:sp>
        <p:nvSpPr>
          <p:cNvPr id="6" name="Rectangle 5"/>
          <p:cNvSpPr/>
          <p:nvPr/>
        </p:nvSpPr>
        <p:spPr>
          <a:xfrm>
            <a:off x="8025059" y="5456925"/>
            <a:ext cx="2221057" cy="369332"/>
          </a:xfrm>
          <a:prstGeom prst="rect">
            <a:avLst/>
          </a:prstGeom>
        </p:spPr>
        <p:txBody>
          <a:bodyPr wrap="none">
            <a:spAutoFit/>
          </a:bodyPr>
          <a:lstStyle/>
          <a:p>
            <a:r>
              <a:rPr lang="en-US" dirty="0"/>
              <a:t>(</a:t>
            </a:r>
            <a:r>
              <a:rPr lang="en-US" dirty="0" err="1"/>
              <a:t>Caterino</a:t>
            </a:r>
            <a:r>
              <a:rPr lang="en-US" dirty="0"/>
              <a:t> et al., 2022)</a:t>
            </a:r>
          </a:p>
        </p:txBody>
      </p:sp>
      <p:pic>
        <p:nvPicPr>
          <p:cNvPr id="8" name="Picture 7"/>
          <p:cNvPicPr>
            <a:picLocks noChangeAspect="1"/>
          </p:cNvPicPr>
          <p:nvPr/>
        </p:nvPicPr>
        <p:blipFill>
          <a:blip r:embed="rId4"/>
          <a:stretch>
            <a:fillRect/>
          </a:stretch>
        </p:blipFill>
        <p:spPr>
          <a:xfrm>
            <a:off x="7671333" y="506883"/>
            <a:ext cx="3479485" cy="4707539"/>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6359050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8485318" y="1219201"/>
            <a:ext cx="2741137" cy="411480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3" name="Rectangle 2"/>
          <p:cNvSpPr/>
          <p:nvPr/>
        </p:nvSpPr>
        <p:spPr>
          <a:xfrm>
            <a:off x="1844842" y="2383940"/>
            <a:ext cx="5919537" cy="646331"/>
          </a:xfrm>
          <a:prstGeom prst="rect">
            <a:avLst/>
          </a:prstGeom>
        </p:spPr>
        <p:txBody>
          <a:bodyPr wrap="square">
            <a:spAutoFit/>
          </a:bodyPr>
          <a:lstStyle/>
          <a:p>
            <a:pPr marL="285750" indent="-285750" algn="just">
              <a:buFont typeface="Wingdings" panose="05000000000000000000" pitchFamily="2" charset="2"/>
              <a:buChar char="Ø"/>
            </a:pPr>
            <a:r>
              <a:rPr lang="en-US" dirty="0"/>
              <a:t>Kodak's founder, Georg Eastman, embodied a visionary and authoritative style of leadership. </a:t>
            </a:r>
          </a:p>
        </p:txBody>
      </p:sp>
      <p:sp>
        <p:nvSpPr>
          <p:cNvPr id="4" name="Rectangle 3"/>
          <p:cNvSpPr/>
          <p:nvPr/>
        </p:nvSpPr>
        <p:spPr>
          <a:xfrm>
            <a:off x="1668379" y="3700535"/>
            <a:ext cx="6096000" cy="1200329"/>
          </a:xfrm>
          <a:prstGeom prst="rect">
            <a:avLst/>
          </a:prstGeom>
        </p:spPr>
        <p:txBody>
          <a:bodyPr>
            <a:spAutoFit/>
          </a:bodyPr>
          <a:lstStyle/>
          <a:p>
            <a:pPr marL="285750" indent="-285750" algn="just">
              <a:buFont typeface="Wingdings" panose="05000000000000000000" pitchFamily="2" charset="2"/>
              <a:buChar char="Ø"/>
            </a:pPr>
            <a:r>
              <a:rPr lang="en-US" dirty="0"/>
              <a:t>Daniel Goleman would probably </a:t>
            </a:r>
            <a:r>
              <a:rPr lang="en-US" dirty="0" err="1"/>
              <a:t>characterise</a:t>
            </a:r>
            <a:r>
              <a:rPr lang="en-US" dirty="0"/>
              <a:t> Eastman as a leader who combined decisive decision-making with strategic foresight, encouraging innovation and a results-oriented culture within his company.</a:t>
            </a:r>
          </a:p>
        </p:txBody>
      </p:sp>
      <p:sp>
        <p:nvSpPr>
          <p:cNvPr id="5" name="Rectangle 4"/>
          <p:cNvSpPr/>
          <p:nvPr/>
        </p:nvSpPr>
        <p:spPr>
          <a:xfrm>
            <a:off x="8745357" y="5441104"/>
            <a:ext cx="2221057" cy="369332"/>
          </a:xfrm>
          <a:prstGeom prst="rect">
            <a:avLst/>
          </a:prstGeom>
        </p:spPr>
        <p:txBody>
          <a:bodyPr wrap="none">
            <a:spAutoFit/>
          </a:bodyPr>
          <a:lstStyle/>
          <a:p>
            <a:r>
              <a:rPr lang="en-US" dirty="0"/>
              <a:t>(</a:t>
            </a:r>
            <a:r>
              <a:rPr lang="en-US" dirty="0" err="1"/>
              <a:t>Caterino</a:t>
            </a:r>
            <a:r>
              <a:rPr lang="en-US" dirty="0"/>
              <a:t> et al., 2022)</a:t>
            </a:r>
          </a:p>
        </p:txBody>
      </p:sp>
      <p:sp>
        <p:nvSpPr>
          <p:cNvPr id="6" name="Rectangle 5"/>
          <p:cNvSpPr/>
          <p:nvPr/>
        </p:nvSpPr>
        <p:spPr>
          <a:xfrm>
            <a:off x="1844842" y="1034535"/>
            <a:ext cx="3916457" cy="369332"/>
          </a:xfrm>
          <a:prstGeom prst="rect">
            <a:avLst/>
          </a:prstGeom>
        </p:spPr>
        <p:txBody>
          <a:bodyPr wrap="none">
            <a:spAutoFit/>
          </a:bodyPr>
          <a:lstStyle/>
          <a:p>
            <a:r>
              <a:rPr lang="en-US" b="1" dirty="0">
                <a:solidFill>
                  <a:srgbClr val="222222"/>
                </a:solidFill>
                <a:latin typeface="Arial" panose="020B0604020202020204" pitchFamily="34" charset="0"/>
              </a:rPr>
              <a:t>leadership style used by Goleman</a:t>
            </a:r>
            <a:endParaRPr lang="en-US" b="1" dirty="0"/>
          </a:p>
        </p:txBody>
      </p:sp>
    </p:spTree>
    <p:extLst>
      <p:ext uri="{BB962C8B-B14F-4D97-AF65-F5344CB8AC3E}">
        <p14:creationId xmlns:p14="http://schemas.microsoft.com/office/powerpoint/2010/main" val="2220947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11000" t="-1000" b="-1000"/>
          </a:stretch>
        </a:blipFill>
        <a:effectLst/>
      </p:bgPr>
    </p:bg>
    <p:spTree>
      <p:nvGrpSpPr>
        <p:cNvPr id="1" name=""/>
        <p:cNvGrpSpPr/>
        <p:nvPr/>
      </p:nvGrpSpPr>
      <p:grpSpPr>
        <a:xfrm>
          <a:off x="0" y="0"/>
          <a:ext cx="0" cy="0"/>
          <a:chOff x="0" y="0"/>
          <a:chExt cx="0" cy="0"/>
        </a:xfrm>
      </p:grpSpPr>
      <p:sp>
        <p:nvSpPr>
          <p:cNvPr id="2" name="Rectangle 1"/>
          <p:cNvSpPr/>
          <p:nvPr/>
        </p:nvSpPr>
        <p:spPr>
          <a:xfrm>
            <a:off x="2321170" y="0"/>
            <a:ext cx="9312812" cy="707886"/>
          </a:xfrm>
          <a:prstGeom prst="rect">
            <a:avLst/>
          </a:prstGeom>
        </p:spPr>
        <p:txBody>
          <a:bodyPr wrap="square">
            <a:spAutoFit/>
          </a:bodyPr>
          <a:lstStyle/>
          <a:p>
            <a:r>
              <a:rPr lang="en-US" sz="2000" b="1" dirty="0"/>
              <a:t>Description of renowned Business Leaders for their significant impact on the Business world during the 21st century </a:t>
            </a:r>
          </a:p>
        </p:txBody>
      </p:sp>
      <p:sp>
        <p:nvSpPr>
          <p:cNvPr id="3" name="Rectangle 2"/>
          <p:cNvSpPr/>
          <p:nvPr/>
        </p:nvSpPr>
        <p:spPr>
          <a:xfrm>
            <a:off x="6186975" y="430793"/>
            <a:ext cx="1581202" cy="523220"/>
          </a:xfrm>
          <a:prstGeom prst="rect">
            <a:avLst/>
          </a:prstGeom>
        </p:spPr>
        <p:txBody>
          <a:bodyPr wrap="none">
            <a:spAutoFit/>
          </a:bodyPr>
          <a:lstStyle/>
          <a:p>
            <a:pPr algn="just"/>
            <a:r>
              <a:rPr lang="en-US" sz="2800" b="1" dirty="0"/>
              <a:t>Bill Gates</a:t>
            </a:r>
            <a:endParaRPr lang="en-US" sz="2800" dirty="0"/>
          </a:p>
        </p:txBody>
      </p:sp>
      <p:sp>
        <p:nvSpPr>
          <p:cNvPr id="4" name="Rectangle 3"/>
          <p:cNvSpPr/>
          <p:nvPr/>
        </p:nvSpPr>
        <p:spPr>
          <a:xfrm>
            <a:off x="2077329" y="1488050"/>
            <a:ext cx="6096000" cy="646331"/>
          </a:xfrm>
          <a:prstGeom prst="rect">
            <a:avLst/>
          </a:prstGeom>
        </p:spPr>
        <p:txBody>
          <a:bodyPr>
            <a:spAutoFit/>
          </a:bodyPr>
          <a:lstStyle/>
          <a:p>
            <a:pPr marL="285750" indent="-285750" algn="just">
              <a:buFont typeface="Wingdings" panose="05000000000000000000" pitchFamily="2" charset="2"/>
              <a:buChar char="Ø"/>
            </a:pPr>
            <a:r>
              <a:rPr lang="en-US" dirty="0"/>
              <a:t>William Henry Gates III is the youth icon in recent times and one of the founders of Microsoft. </a:t>
            </a:r>
          </a:p>
        </p:txBody>
      </p:sp>
      <p:sp>
        <p:nvSpPr>
          <p:cNvPr id="5" name="Rectangle 4"/>
          <p:cNvSpPr/>
          <p:nvPr/>
        </p:nvSpPr>
        <p:spPr>
          <a:xfrm>
            <a:off x="2402767" y="3287397"/>
            <a:ext cx="4759569" cy="923330"/>
          </a:xfrm>
          <a:prstGeom prst="rect">
            <a:avLst/>
          </a:prstGeom>
        </p:spPr>
        <p:txBody>
          <a:bodyPr wrap="square">
            <a:spAutoFit/>
          </a:bodyPr>
          <a:lstStyle/>
          <a:p>
            <a:pPr marL="285750" indent="-285750" algn="just">
              <a:buFont typeface="Wingdings" panose="05000000000000000000" pitchFamily="2" charset="2"/>
              <a:buChar char="Ø"/>
            </a:pPr>
            <a:r>
              <a:rPr lang="en-US" dirty="0"/>
              <a:t>Though transactional leaders provide a transparent overview of achievable goals, they maintain the structure of needs. </a:t>
            </a:r>
          </a:p>
        </p:txBody>
      </p:sp>
      <p:sp>
        <p:nvSpPr>
          <p:cNvPr id="6" name="Rectangle 5"/>
          <p:cNvSpPr/>
          <p:nvPr/>
        </p:nvSpPr>
        <p:spPr>
          <a:xfrm>
            <a:off x="5884985" y="5710535"/>
            <a:ext cx="6096000" cy="923330"/>
          </a:xfrm>
          <a:prstGeom prst="rect">
            <a:avLst/>
          </a:prstGeom>
        </p:spPr>
        <p:txBody>
          <a:bodyPr>
            <a:spAutoFit/>
          </a:bodyPr>
          <a:lstStyle/>
          <a:p>
            <a:pPr marL="285750" indent="-285750" algn="just">
              <a:buFont typeface="Wingdings" panose="05000000000000000000" pitchFamily="2" charset="2"/>
              <a:buChar char="Ø"/>
            </a:pPr>
            <a:r>
              <a:rPr lang="en-US" dirty="0"/>
              <a:t>Therefore, the positive impact of social media produces the desired outcomes for the reachability and perspective of Bill Gates (</a:t>
            </a:r>
            <a:r>
              <a:rPr lang="en-US" dirty="0" err="1"/>
              <a:t>Bwalya</a:t>
            </a:r>
            <a:r>
              <a:rPr lang="en-US" dirty="0"/>
              <a:t>, 2023).</a:t>
            </a:r>
          </a:p>
        </p:txBody>
      </p:sp>
      <p:pic>
        <p:nvPicPr>
          <p:cNvPr id="7" name="Picture 6"/>
          <p:cNvPicPr>
            <a:picLocks noChangeAspect="1"/>
          </p:cNvPicPr>
          <p:nvPr/>
        </p:nvPicPr>
        <p:blipFill>
          <a:blip r:embed="rId4"/>
          <a:stretch>
            <a:fillRect/>
          </a:stretch>
        </p:blipFill>
        <p:spPr>
          <a:xfrm>
            <a:off x="7368195" y="2043187"/>
            <a:ext cx="3799115" cy="2488420"/>
          </a:xfrm>
          <a:prstGeom prst="rect">
            <a:avLst/>
          </a:prstGeom>
          <a:ln w="88900" cap="sq" cmpd="thickThin">
            <a:solidFill>
              <a:srgbClr val="000000"/>
            </a:solidFill>
            <a:prstDash val="solid"/>
            <a:miter lim="800000"/>
          </a:ln>
          <a:effectLst>
            <a:innerShdw blurRad="76200">
              <a:srgbClr val="000000"/>
            </a:innerShdw>
          </a:effectLst>
        </p:spPr>
      </p:pic>
      <p:sp>
        <p:nvSpPr>
          <p:cNvPr id="8" name="Rectangle 7"/>
          <p:cNvSpPr/>
          <p:nvPr/>
        </p:nvSpPr>
        <p:spPr>
          <a:xfrm>
            <a:off x="8455478" y="4591299"/>
            <a:ext cx="1624547" cy="369332"/>
          </a:xfrm>
          <a:prstGeom prst="rect">
            <a:avLst/>
          </a:prstGeom>
        </p:spPr>
        <p:txBody>
          <a:bodyPr wrap="none">
            <a:spAutoFit/>
          </a:bodyPr>
          <a:lstStyle/>
          <a:p>
            <a:r>
              <a:rPr lang="en-US" dirty="0"/>
              <a:t>(</a:t>
            </a:r>
            <a:r>
              <a:rPr lang="en-US" dirty="0" err="1"/>
              <a:t>Bwalya</a:t>
            </a:r>
            <a:r>
              <a:rPr lang="en-US" dirty="0"/>
              <a:t>, 2023)</a:t>
            </a:r>
          </a:p>
        </p:txBody>
      </p:sp>
    </p:spTree>
    <p:extLst>
      <p:ext uri="{BB962C8B-B14F-4D97-AF65-F5344CB8AC3E}">
        <p14:creationId xmlns:p14="http://schemas.microsoft.com/office/powerpoint/2010/main" val="14562199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4"/>
          <a:srcRect/>
          <a:stretch>
            <a:fillRect/>
          </a:stretch>
        </p:blipFill>
        <p:spPr>
          <a:xfrm>
            <a:off x="7492181" y="3203447"/>
            <a:ext cx="4320455" cy="3035120"/>
          </a:xfrm>
          <a:custGeom>
            <a:avLst/>
            <a:gdLst>
              <a:gd name="connsiteX0" fmla="*/ 4317795 w 4320455"/>
              <a:gd name="connsiteY0" fmla="*/ 2891821 h 3035120"/>
              <a:gd name="connsiteX1" fmla="*/ 4320455 w 4320455"/>
              <a:gd name="connsiteY1" fmla="*/ 2892384 h 3035120"/>
              <a:gd name="connsiteX2" fmla="*/ 4320455 w 4320455"/>
              <a:gd name="connsiteY2" fmla="*/ 2911531 h 3035120"/>
              <a:gd name="connsiteX3" fmla="*/ 0 w 4320455"/>
              <a:gd name="connsiteY3" fmla="*/ 0 h 3035120"/>
              <a:gd name="connsiteX4" fmla="*/ 4320455 w 4320455"/>
              <a:gd name="connsiteY4" fmla="*/ 0 h 3035120"/>
              <a:gd name="connsiteX5" fmla="*/ 4320455 w 4320455"/>
              <a:gd name="connsiteY5" fmla="*/ 1519550 h 3035120"/>
              <a:gd name="connsiteX6" fmla="*/ 4047610 w 4320455"/>
              <a:gd name="connsiteY6" fmla="*/ 2808012 h 3035120"/>
              <a:gd name="connsiteX7" fmla="*/ 2518717 w 4320455"/>
              <a:gd name="connsiteY7" fmla="*/ 3014372 h 3035120"/>
              <a:gd name="connsiteX8" fmla="*/ 2521517 w 4320455"/>
              <a:gd name="connsiteY8" fmla="*/ 3035120 h 3035120"/>
              <a:gd name="connsiteX9" fmla="*/ 0 w 4320455"/>
              <a:gd name="connsiteY9" fmla="*/ 3035120 h 3035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20455" h="3035120">
                <a:moveTo>
                  <a:pt x="4317795" y="2891821"/>
                </a:moveTo>
                <a:lnTo>
                  <a:pt x="4320455" y="2892384"/>
                </a:lnTo>
                <a:lnTo>
                  <a:pt x="4320455" y="2911531"/>
                </a:lnTo>
                <a:close/>
                <a:moveTo>
                  <a:pt x="0" y="0"/>
                </a:moveTo>
                <a:lnTo>
                  <a:pt x="4320455" y="0"/>
                </a:lnTo>
                <a:lnTo>
                  <a:pt x="4320455" y="1519550"/>
                </a:lnTo>
                <a:lnTo>
                  <a:pt x="4047610" y="2808012"/>
                </a:lnTo>
                <a:lnTo>
                  <a:pt x="2518717" y="3014372"/>
                </a:lnTo>
                <a:lnTo>
                  <a:pt x="2521517" y="3035120"/>
                </a:lnTo>
                <a:lnTo>
                  <a:pt x="0" y="3035120"/>
                </a:lnTo>
                <a:close/>
              </a:path>
            </a:pathLst>
          </a:custGeom>
        </p:spPr>
      </p:pic>
      <p:sp>
        <p:nvSpPr>
          <p:cNvPr id="6" name="Rectangle 5"/>
          <p:cNvSpPr/>
          <p:nvPr/>
        </p:nvSpPr>
        <p:spPr>
          <a:xfrm>
            <a:off x="4444181" y="1395022"/>
            <a:ext cx="6096000" cy="646331"/>
          </a:xfrm>
          <a:prstGeom prst="rect">
            <a:avLst/>
          </a:prstGeom>
        </p:spPr>
        <p:txBody>
          <a:bodyPr>
            <a:spAutoFit/>
          </a:bodyPr>
          <a:lstStyle/>
          <a:p>
            <a:pPr marL="342900" indent="-342900" algn="just">
              <a:buFont typeface="Wingdings" panose="05000000000000000000" pitchFamily="2" charset="2"/>
              <a:buChar char="Ø"/>
            </a:pPr>
            <a:r>
              <a:rPr lang="en-US" dirty="0"/>
              <a:t>A transactional leader only comes to check if there is any problem going on in the </a:t>
            </a:r>
            <a:r>
              <a:rPr lang="en-US" dirty="0" err="1"/>
              <a:t>organisation</a:t>
            </a:r>
            <a:r>
              <a:rPr lang="en-US" dirty="0"/>
              <a:t>.</a:t>
            </a:r>
          </a:p>
        </p:txBody>
      </p:sp>
      <p:sp>
        <p:nvSpPr>
          <p:cNvPr id="7" name="Rectangle 6"/>
          <p:cNvSpPr/>
          <p:nvPr/>
        </p:nvSpPr>
        <p:spPr>
          <a:xfrm>
            <a:off x="1189702" y="4129548"/>
            <a:ext cx="4886633" cy="923330"/>
          </a:xfrm>
          <a:prstGeom prst="rect">
            <a:avLst/>
          </a:prstGeom>
        </p:spPr>
        <p:txBody>
          <a:bodyPr wrap="square">
            <a:spAutoFit/>
          </a:bodyPr>
          <a:lstStyle/>
          <a:p>
            <a:pPr marL="285750" indent="-285750" algn="just">
              <a:buFont typeface="Wingdings" panose="05000000000000000000" pitchFamily="2" charset="2"/>
              <a:buChar char="Ø"/>
            </a:pPr>
            <a:r>
              <a:rPr lang="en-US" dirty="0"/>
              <a:t>Bill Gates is one of them as he uses a transactional leadership approach to run his organization. </a:t>
            </a:r>
          </a:p>
        </p:txBody>
      </p:sp>
      <p:sp>
        <p:nvSpPr>
          <p:cNvPr id="8" name="Rectangle 7"/>
          <p:cNvSpPr/>
          <p:nvPr/>
        </p:nvSpPr>
        <p:spPr>
          <a:xfrm>
            <a:off x="8840134" y="6238567"/>
            <a:ext cx="1624547" cy="369332"/>
          </a:xfrm>
          <a:prstGeom prst="rect">
            <a:avLst/>
          </a:prstGeom>
        </p:spPr>
        <p:txBody>
          <a:bodyPr wrap="none">
            <a:spAutoFit/>
          </a:bodyPr>
          <a:lstStyle/>
          <a:p>
            <a:r>
              <a:rPr lang="en-US" dirty="0"/>
              <a:t>(</a:t>
            </a:r>
            <a:r>
              <a:rPr lang="en-US" dirty="0" err="1"/>
              <a:t>Bwalya</a:t>
            </a:r>
            <a:r>
              <a:rPr lang="en-US" dirty="0"/>
              <a:t>, 2023)</a:t>
            </a:r>
          </a:p>
        </p:txBody>
      </p:sp>
      <p:sp>
        <p:nvSpPr>
          <p:cNvPr id="9" name="Rectangle 8"/>
          <p:cNvSpPr/>
          <p:nvPr/>
        </p:nvSpPr>
        <p:spPr>
          <a:xfrm>
            <a:off x="847640" y="258592"/>
            <a:ext cx="5135508" cy="369332"/>
          </a:xfrm>
          <a:prstGeom prst="rect">
            <a:avLst/>
          </a:prstGeom>
        </p:spPr>
        <p:txBody>
          <a:bodyPr wrap="none">
            <a:spAutoFit/>
          </a:bodyPr>
          <a:lstStyle/>
          <a:p>
            <a:r>
              <a:rPr lang="en-US" b="1" dirty="0">
                <a:solidFill>
                  <a:srgbClr val="222222"/>
                </a:solidFill>
                <a:latin typeface="+mj-lt"/>
              </a:rPr>
              <a:t> transactional or transformational leadership approach</a:t>
            </a:r>
            <a:endParaRPr lang="en-US" b="1" dirty="0">
              <a:latin typeface="+mj-lt"/>
            </a:endParaRPr>
          </a:p>
        </p:txBody>
      </p:sp>
    </p:spTree>
    <p:extLst>
      <p:ext uri="{BB962C8B-B14F-4D97-AF65-F5344CB8AC3E}">
        <p14:creationId xmlns:p14="http://schemas.microsoft.com/office/powerpoint/2010/main" val="13886856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5551370" y="149442"/>
            <a:ext cx="1736373" cy="523220"/>
          </a:xfrm>
          <a:prstGeom prst="rect">
            <a:avLst/>
          </a:prstGeom>
        </p:spPr>
        <p:txBody>
          <a:bodyPr wrap="none">
            <a:spAutoFit/>
          </a:bodyPr>
          <a:lstStyle/>
          <a:p>
            <a:pPr algn="just"/>
            <a:r>
              <a:rPr lang="en-US" sz="2800" b="1" dirty="0"/>
              <a:t>Elon Musk</a:t>
            </a:r>
            <a:endParaRPr lang="en-US" sz="2800" dirty="0"/>
          </a:p>
        </p:txBody>
      </p:sp>
      <p:sp>
        <p:nvSpPr>
          <p:cNvPr id="3" name="Rectangle 2"/>
          <p:cNvSpPr/>
          <p:nvPr/>
        </p:nvSpPr>
        <p:spPr>
          <a:xfrm>
            <a:off x="5439507" y="1490092"/>
            <a:ext cx="6096000" cy="1200329"/>
          </a:xfrm>
          <a:prstGeom prst="rect">
            <a:avLst/>
          </a:prstGeom>
        </p:spPr>
        <p:txBody>
          <a:bodyPr>
            <a:spAutoFit/>
          </a:bodyPr>
          <a:lstStyle/>
          <a:p>
            <a:pPr marL="285750" indent="-285750" algn="just">
              <a:buFont typeface="Wingdings" panose="05000000000000000000" pitchFamily="2" charset="2"/>
              <a:buChar char="Ø"/>
            </a:pPr>
            <a:r>
              <a:rPr lang="en-US" dirty="0"/>
              <a:t>Being the richest person in the world, Elon Musk is the creator, and CEO of Space X, Angel Investor and launched Tesla Motors and also the president of the Musk Foundation. </a:t>
            </a:r>
          </a:p>
        </p:txBody>
      </p:sp>
      <p:sp>
        <p:nvSpPr>
          <p:cNvPr id="4" name="Rectangle 3"/>
          <p:cNvSpPr/>
          <p:nvPr/>
        </p:nvSpPr>
        <p:spPr>
          <a:xfrm>
            <a:off x="5649844" y="4981326"/>
            <a:ext cx="6096000" cy="923330"/>
          </a:xfrm>
          <a:prstGeom prst="rect">
            <a:avLst/>
          </a:prstGeom>
        </p:spPr>
        <p:txBody>
          <a:bodyPr>
            <a:spAutoFit/>
          </a:bodyPr>
          <a:lstStyle/>
          <a:p>
            <a:pPr marL="285750" indent="-285750" algn="just">
              <a:buFont typeface="Wingdings" panose="05000000000000000000" pitchFamily="2" charset="2"/>
              <a:buChar char="Ø"/>
            </a:pPr>
            <a:r>
              <a:rPr lang="en-US" dirty="0"/>
              <a:t>Therefore, possessing ethically correct paths, and seeking feedback from the audience gain Elon Mask worldwide popularity.</a:t>
            </a:r>
          </a:p>
        </p:txBody>
      </p:sp>
      <p:sp>
        <p:nvSpPr>
          <p:cNvPr id="5" name="Rectangle 4"/>
          <p:cNvSpPr/>
          <p:nvPr/>
        </p:nvSpPr>
        <p:spPr>
          <a:xfrm>
            <a:off x="5551370" y="3507852"/>
            <a:ext cx="6096000" cy="923330"/>
          </a:xfrm>
          <a:prstGeom prst="rect">
            <a:avLst/>
          </a:prstGeom>
        </p:spPr>
        <p:txBody>
          <a:bodyPr>
            <a:spAutoFit/>
          </a:bodyPr>
          <a:lstStyle/>
          <a:p>
            <a:pPr marL="285750" indent="-285750" algn="just">
              <a:buFont typeface="Wingdings" panose="05000000000000000000" pitchFamily="2" charset="2"/>
              <a:buChar char="Ø"/>
            </a:pPr>
            <a:r>
              <a:rPr lang="en-US" dirty="0"/>
              <a:t>Despite the laissez-faire leadership style, transactional leaders provide comprehensible instruction to the employees while keeping their autonomy intact.</a:t>
            </a:r>
          </a:p>
        </p:txBody>
      </p:sp>
      <p:pic>
        <p:nvPicPr>
          <p:cNvPr id="7" name="Picture 6"/>
          <p:cNvPicPr>
            <a:picLocks noChangeAspect="1"/>
          </p:cNvPicPr>
          <p:nvPr/>
        </p:nvPicPr>
        <p:blipFill>
          <a:blip r:embed="rId4"/>
          <a:stretch>
            <a:fillRect/>
          </a:stretch>
        </p:blipFill>
        <p:spPr>
          <a:xfrm>
            <a:off x="523971" y="1807978"/>
            <a:ext cx="4384590" cy="3173348"/>
          </a:xfrm>
          <a:prstGeom prst="rect">
            <a:avLst/>
          </a:prstGeom>
        </p:spPr>
      </p:pic>
      <p:sp>
        <p:nvSpPr>
          <p:cNvPr id="8" name="Rectangle 7"/>
          <p:cNvSpPr/>
          <p:nvPr/>
        </p:nvSpPr>
        <p:spPr>
          <a:xfrm>
            <a:off x="1605737" y="5073659"/>
            <a:ext cx="2221057" cy="369332"/>
          </a:xfrm>
          <a:prstGeom prst="rect">
            <a:avLst/>
          </a:prstGeom>
        </p:spPr>
        <p:txBody>
          <a:bodyPr wrap="none">
            <a:spAutoFit/>
          </a:bodyPr>
          <a:lstStyle/>
          <a:p>
            <a:r>
              <a:rPr lang="en-US" dirty="0"/>
              <a:t>(</a:t>
            </a:r>
            <a:r>
              <a:rPr lang="en-US" dirty="0" err="1"/>
              <a:t>Caterino</a:t>
            </a:r>
            <a:r>
              <a:rPr lang="en-US" dirty="0"/>
              <a:t> et al., 2022)</a:t>
            </a:r>
          </a:p>
        </p:txBody>
      </p:sp>
    </p:spTree>
    <p:extLst>
      <p:ext uri="{BB962C8B-B14F-4D97-AF65-F5344CB8AC3E}">
        <p14:creationId xmlns:p14="http://schemas.microsoft.com/office/powerpoint/2010/main" val="41173128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2" name="Rectangle 1"/>
          <p:cNvSpPr/>
          <p:nvPr/>
        </p:nvSpPr>
        <p:spPr>
          <a:xfrm>
            <a:off x="1307690" y="2094270"/>
            <a:ext cx="4739148" cy="923330"/>
          </a:xfrm>
          <a:prstGeom prst="rect">
            <a:avLst/>
          </a:prstGeom>
        </p:spPr>
        <p:txBody>
          <a:bodyPr wrap="square">
            <a:spAutoFit/>
          </a:bodyPr>
          <a:lstStyle/>
          <a:p>
            <a:pPr marL="285750" indent="-285750" algn="just">
              <a:buFont typeface="Wingdings" panose="05000000000000000000" pitchFamily="2" charset="2"/>
              <a:buChar char="Ø"/>
            </a:pPr>
            <a:r>
              <a:rPr lang="en-US" dirty="0"/>
              <a:t>Elon Musk's style of leadership, as examined using </a:t>
            </a:r>
            <a:r>
              <a:rPr lang="en-US" dirty="0" err="1"/>
              <a:t>Golman's</a:t>
            </a:r>
            <a:r>
              <a:rPr lang="en-US" dirty="0"/>
              <a:t> lenses, embodies both visionary and transformative aspects. </a:t>
            </a:r>
          </a:p>
        </p:txBody>
      </p:sp>
      <p:sp>
        <p:nvSpPr>
          <p:cNvPr id="3" name="Rectangle 2"/>
          <p:cNvSpPr/>
          <p:nvPr/>
        </p:nvSpPr>
        <p:spPr>
          <a:xfrm>
            <a:off x="4935794" y="5041094"/>
            <a:ext cx="6096000" cy="1200329"/>
          </a:xfrm>
          <a:prstGeom prst="rect">
            <a:avLst/>
          </a:prstGeom>
        </p:spPr>
        <p:txBody>
          <a:bodyPr>
            <a:spAutoFit/>
          </a:bodyPr>
          <a:lstStyle/>
          <a:p>
            <a:pPr marL="285750" indent="-285750" algn="just">
              <a:buFont typeface="Wingdings" panose="05000000000000000000" pitchFamily="2" charset="2"/>
              <a:buChar char="Ø"/>
            </a:pPr>
            <a:r>
              <a:rPr lang="en-US" dirty="0"/>
              <a:t>Musk's capacity to spur creativity, take measured risks, and uphold a resolute pursuit of objectives is consistent with Goleman's focus on emotional intelligence and strategic leadership.</a:t>
            </a:r>
          </a:p>
        </p:txBody>
      </p:sp>
      <p:pic>
        <p:nvPicPr>
          <p:cNvPr id="4" name="Picture 3"/>
          <p:cNvPicPr>
            <a:picLocks noChangeAspect="1"/>
          </p:cNvPicPr>
          <p:nvPr/>
        </p:nvPicPr>
        <p:blipFill>
          <a:blip r:embed="rId4"/>
          <a:stretch>
            <a:fillRect/>
          </a:stretch>
        </p:blipFill>
        <p:spPr>
          <a:xfrm>
            <a:off x="6046838" y="905662"/>
            <a:ext cx="4628449" cy="3486765"/>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5" name="Rectangle 4"/>
          <p:cNvSpPr/>
          <p:nvPr/>
        </p:nvSpPr>
        <p:spPr>
          <a:xfrm>
            <a:off x="6964974" y="4392427"/>
            <a:ext cx="1396088" cy="369332"/>
          </a:xfrm>
          <a:prstGeom prst="rect">
            <a:avLst/>
          </a:prstGeom>
        </p:spPr>
        <p:txBody>
          <a:bodyPr wrap="none">
            <a:spAutoFit/>
          </a:bodyPr>
          <a:lstStyle/>
          <a:p>
            <a:r>
              <a:rPr lang="en-US" dirty="0"/>
              <a:t>(Percy, 2023)</a:t>
            </a:r>
          </a:p>
        </p:txBody>
      </p:sp>
      <p:pic>
        <p:nvPicPr>
          <p:cNvPr id="6" name="Picture 5"/>
          <p:cNvPicPr>
            <a:picLocks noChangeAspect="1"/>
          </p:cNvPicPr>
          <p:nvPr/>
        </p:nvPicPr>
        <p:blipFill>
          <a:blip r:embed="rId5"/>
          <a:stretch>
            <a:fillRect/>
          </a:stretch>
        </p:blipFill>
        <p:spPr>
          <a:xfrm>
            <a:off x="1828800" y="3274142"/>
            <a:ext cx="2525046" cy="2525046"/>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7" name="Rectangle 6"/>
          <p:cNvSpPr/>
          <p:nvPr/>
        </p:nvSpPr>
        <p:spPr>
          <a:xfrm>
            <a:off x="2423763" y="6055730"/>
            <a:ext cx="2221057" cy="369332"/>
          </a:xfrm>
          <a:prstGeom prst="rect">
            <a:avLst/>
          </a:prstGeom>
        </p:spPr>
        <p:txBody>
          <a:bodyPr wrap="none">
            <a:spAutoFit/>
          </a:bodyPr>
          <a:lstStyle/>
          <a:p>
            <a:r>
              <a:rPr lang="en-US" dirty="0"/>
              <a:t>(</a:t>
            </a:r>
            <a:r>
              <a:rPr lang="en-US" dirty="0" err="1"/>
              <a:t>Caterino</a:t>
            </a:r>
            <a:r>
              <a:rPr lang="en-US" dirty="0"/>
              <a:t> et al., 2022)</a:t>
            </a:r>
          </a:p>
        </p:txBody>
      </p:sp>
      <p:sp>
        <p:nvSpPr>
          <p:cNvPr id="8" name="Rectangle 7"/>
          <p:cNvSpPr/>
          <p:nvPr/>
        </p:nvSpPr>
        <p:spPr>
          <a:xfrm>
            <a:off x="1844842" y="1034535"/>
            <a:ext cx="3916457" cy="369332"/>
          </a:xfrm>
          <a:prstGeom prst="rect">
            <a:avLst/>
          </a:prstGeom>
        </p:spPr>
        <p:txBody>
          <a:bodyPr wrap="none">
            <a:spAutoFit/>
          </a:bodyPr>
          <a:lstStyle/>
          <a:p>
            <a:r>
              <a:rPr lang="en-US" b="1" dirty="0">
                <a:solidFill>
                  <a:srgbClr val="222222"/>
                </a:solidFill>
                <a:latin typeface="Arial" panose="020B0604020202020204" pitchFamily="34" charset="0"/>
              </a:rPr>
              <a:t>leadership style used by Goleman</a:t>
            </a:r>
            <a:endParaRPr lang="en-US" b="1" dirty="0"/>
          </a:p>
        </p:txBody>
      </p:sp>
    </p:spTree>
    <p:extLst>
      <p:ext uri="{BB962C8B-B14F-4D97-AF65-F5344CB8AC3E}">
        <p14:creationId xmlns:p14="http://schemas.microsoft.com/office/powerpoint/2010/main" val="35983859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10000" r="-10000"/>
          </a:stretch>
        </a:blipFill>
        <a:effectLst/>
      </p:bgPr>
    </p:bg>
    <p:spTree>
      <p:nvGrpSpPr>
        <p:cNvPr id="1" name=""/>
        <p:cNvGrpSpPr/>
        <p:nvPr/>
      </p:nvGrpSpPr>
      <p:grpSpPr>
        <a:xfrm>
          <a:off x="0" y="0"/>
          <a:ext cx="0" cy="0"/>
          <a:chOff x="0" y="0"/>
          <a:chExt cx="0" cy="0"/>
        </a:xfrm>
      </p:grpSpPr>
      <p:sp>
        <p:nvSpPr>
          <p:cNvPr id="4" name="Rectangle 3"/>
          <p:cNvSpPr/>
          <p:nvPr/>
        </p:nvSpPr>
        <p:spPr>
          <a:xfrm>
            <a:off x="5067873" y="515201"/>
            <a:ext cx="2077813" cy="584775"/>
          </a:xfrm>
          <a:prstGeom prst="rect">
            <a:avLst/>
          </a:prstGeom>
        </p:spPr>
        <p:txBody>
          <a:bodyPr wrap="none">
            <a:spAutoFit/>
          </a:bodyPr>
          <a:lstStyle/>
          <a:p>
            <a:r>
              <a:rPr lang="en-US" sz="3200" b="1" dirty="0"/>
              <a:t>Similarities</a:t>
            </a:r>
          </a:p>
        </p:txBody>
      </p:sp>
      <p:sp>
        <p:nvSpPr>
          <p:cNvPr id="5" name="Rectangle 4"/>
          <p:cNvSpPr/>
          <p:nvPr/>
        </p:nvSpPr>
        <p:spPr>
          <a:xfrm>
            <a:off x="2555631" y="1099976"/>
            <a:ext cx="8581292" cy="1200329"/>
          </a:xfrm>
          <a:prstGeom prst="rect">
            <a:avLst/>
          </a:prstGeom>
        </p:spPr>
        <p:txBody>
          <a:bodyPr wrap="square">
            <a:spAutoFit/>
          </a:bodyPr>
          <a:lstStyle/>
          <a:p>
            <a:pPr algn="just"/>
            <a:r>
              <a:rPr lang="en-US" b="1" dirty="0"/>
              <a:t>Imaginative Leadership</a:t>
            </a:r>
            <a:endParaRPr lang="en-US" dirty="0"/>
          </a:p>
          <a:p>
            <a:pPr marL="285750" indent="-285750" algn="just">
              <a:buFont typeface="Wingdings" panose="05000000000000000000" pitchFamily="2" charset="2"/>
              <a:buChar char="Ø"/>
            </a:pPr>
            <a:r>
              <a:rPr lang="en-US" dirty="0"/>
              <a:t>Each of the four leaders had a forward-thinking perspective, anticipating trends and technological advancements. They stimulated innovation by coordinating their businesses with these visions (</a:t>
            </a:r>
            <a:r>
              <a:rPr lang="en-US" dirty="0" err="1"/>
              <a:t>Berraies</a:t>
            </a:r>
            <a:r>
              <a:rPr lang="en-US" dirty="0"/>
              <a:t>, 2019).</a:t>
            </a:r>
          </a:p>
        </p:txBody>
      </p:sp>
      <p:sp>
        <p:nvSpPr>
          <p:cNvPr id="6" name="Rectangle 5"/>
          <p:cNvSpPr/>
          <p:nvPr/>
        </p:nvSpPr>
        <p:spPr>
          <a:xfrm>
            <a:off x="3987878" y="5154694"/>
            <a:ext cx="8168640" cy="1200329"/>
          </a:xfrm>
          <a:prstGeom prst="rect">
            <a:avLst/>
          </a:prstGeom>
        </p:spPr>
        <p:txBody>
          <a:bodyPr wrap="square">
            <a:spAutoFit/>
          </a:bodyPr>
          <a:lstStyle/>
          <a:p>
            <a:pPr algn="just"/>
            <a:r>
              <a:rPr lang="en-US" b="1" dirty="0"/>
              <a:t>Making Strategic Decisions</a:t>
            </a:r>
          </a:p>
          <a:p>
            <a:pPr marL="285750" indent="-285750" algn="just">
              <a:buFont typeface="Wingdings" panose="05000000000000000000" pitchFamily="2" charset="2"/>
              <a:buChar char="Ø"/>
            </a:pPr>
            <a:r>
              <a:rPr lang="en-US" dirty="0"/>
              <a:t>They were leaders in the making, and they made strategic decisions. They took calculated risks, setting themselves and their partners up for long-term success (Grant, 2021).</a:t>
            </a:r>
          </a:p>
        </p:txBody>
      </p:sp>
      <p:sp>
        <p:nvSpPr>
          <p:cNvPr id="7" name="Rectangle 6"/>
          <p:cNvSpPr/>
          <p:nvPr/>
        </p:nvSpPr>
        <p:spPr>
          <a:xfrm>
            <a:off x="1320018" y="2836710"/>
            <a:ext cx="6096000" cy="1477328"/>
          </a:xfrm>
          <a:prstGeom prst="rect">
            <a:avLst/>
          </a:prstGeom>
        </p:spPr>
        <p:txBody>
          <a:bodyPr>
            <a:spAutoFit/>
          </a:bodyPr>
          <a:lstStyle/>
          <a:p>
            <a:pPr algn="just"/>
            <a:r>
              <a:rPr lang="en-US" b="1" dirty="0"/>
              <a:t>Flexibility and Adaptability</a:t>
            </a:r>
            <a:endParaRPr lang="en-US" dirty="0"/>
          </a:p>
          <a:p>
            <a:pPr marL="285750" indent="-285750" algn="just">
              <a:buFont typeface="Wingdings" panose="05000000000000000000" pitchFamily="2" charset="2"/>
              <a:buChar char="Ø"/>
            </a:pPr>
            <a:r>
              <a:rPr lang="en-US" dirty="0"/>
              <a:t>Every leader exhibited flexibility by modifying their business practices to meet changing market demands. When necessary, they embraced change and made a pivot (</a:t>
            </a:r>
            <a:r>
              <a:rPr lang="en-US" dirty="0" err="1"/>
              <a:t>Dishon</a:t>
            </a:r>
            <a:r>
              <a:rPr lang="en-US" dirty="0"/>
              <a:t>, 2021).</a:t>
            </a:r>
          </a:p>
        </p:txBody>
      </p:sp>
      <p:pic>
        <p:nvPicPr>
          <p:cNvPr id="8" name="Picture 7"/>
          <p:cNvPicPr>
            <a:picLocks noChangeAspect="1"/>
          </p:cNvPicPr>
          <p:nvPr/>
        </p:nvPicPr>
        <p:blipFill>
          <a:blip r:embed="rId4"/>
          <a:stretch>
            <a:fillRect/>
          </a:stretch>
        </p:blipFill>
        <p:spPr>
          <a:xfrm>
            <a:off x="7894320" y="2300305"/>
            <a:ext cx="3835478" cy="272318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9" name="Rectangle 8"/>
          <p:cNvSpPr/>
          <p:nvPr/>
        </p:nvSpPr>
        <p:spPr>
          <a:xfrm>
            <a:off x="9034442" y="5023494"/>
            <a:ext cx="1555234" cy="369332"/>
          </a:xfrm>
          <a:prstGeom prst="rect">
            <a:avLst/>
          </a:prstGeom>
        </p:spPr>
        <p:txBody>
          <a:bodyPr wrap="none">
            <a:spAutoFit/>
          </a:bodyPr>
          <a:lstStyle/>
          <a:p>
            <a:r>
              <a:rPr lang="en-US" dirty="0"/>
              <a:t>(</a:t>
            </a:r>
            <a:r>
              <a:rPr lang="en-US" dirty="0" err="1"/>
              <a:t>Dishon</a:t>
            </a:r>
            <a:r>
              <a:rPr lang="en-US" dirty="0"/>
              <a:t>, 2021)</a:t>
            </a:r>
          </a:p>
        </p:txBody>
      </p:sp>
    </p:spTree>
    <p:extLst>
      <p:ext uri="{BB962C8B-B14F-4D97-AF65-F5344CB8AC3E}">
        <p14:creationId xmlns:p14="http://schemas.microsoft.com/office/powerpoint/2010/main" val="25512395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2000"/>
            <a:lum/>
          </a:blip>
          <a:srcRect/>
          <a:stretch>
            <a:fillRect/>
          </a:stretch>
        </a:blipFill>
        <a:effectLst/>
      </p:bgPr>
    </p:bg>
    <p:spTree>
      <p:nvGrpSpPr>
        <p:cNvPr id="1" name=""/>
        <p:cNvGrpSpPr/>
        <p:nvPr/>
      </p:nvGrpSpPr>
      <p:grpSpPr>
        <a:xfrm>
          <a:off x="0" y="0"/>
          <a:ext cx="0" cy="0"/>
          <a:chOff x="0" y="0"/>
          <a:chExt cx="0" cy="0"/>
        </a:xfrm>
      </p:grpSpPr>
      <p:sp>
        <p:nvSpPr>
          <p:cNvPr id="11" name="Rectangle 10"/>
          <p:cNvSpPr/>
          <p:nvPr/>
        </p:nvSpPr>
        <p:spPr>
          <a:xfrm>
            <a:off x="5397500" y="2550695"/>
            <a:ext cx="3963068" cy="3827383"/>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952263" y="2550694"/>
            <a:ext cx="3963068" cy="3827383"/>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p:cNvSpPr/>
          <p:nvPr/>
        </p:nvSpPr>
        <p:spPr>
          <a:xfrm>
            <a:off x="2406219" y="472999"/>
            <a:ext cx="2112438" cy="584775"/>
          </a:xfrm>
          <a:prstGeom prst="rect">
            <a:avLst/>
          </a:prstGeom>
        </p:spPr>
        <p:txBody>
          <a:bodyPr wrap="none">
            <a:spAutoFit/>
          </a:bodyPr>
          <a:lstStyle/>
          <a:p>
            <a:pPr algn="just"/>
            <a:r>
              <a:rPr lang="en-US" sz="3200" b="1" dirty="0">
                <a:solidFill>
                  <a:schemeClr val="bg1"/>
                </a:solidFill>
              </a:rPr>
              <a:t>Differences</a:t>
            </a:r>
          </a:p>
        </p:txBody>
      </p:sp>
      <p:sp>
        <p:nvSpPr>
          <p:cNvPr id="4" name="Rectangle 3"/>
          <p:cNvSpPr/>
          <p:nvPr/>
        </p:nvSpPr>
        <p:spPr>
          <a:xfrm>
            <a:off x="5476411" y="3156233"/>
            <a:ext cx="3617495" cy="1200329"/>
          </a:xfrm>
          <a:prstGeom prst="rect">
            <a:avLst/>
          </a:prstGeom>
        </p:spPr>
        <p:txBody>
          <a:bodyPr wrap="square">
            <a:spAutoFit/>
          </a:bodyPr>
          <a:lstStyle/>
          <a:p>
            <a:pPr marL="285750" indent="-285750" algn="just">
              <a:buFont typeface="Wingdings" panose="05000000000000000000" pitchFamily="2" charset="2"/>
              <a:buChar char="Ø"/>
            </a:pPr>
            <a:r>
              <a:rPr lang="en-US" dirty="0"/>
              <a:t>Gates and Musk made significant contributions to the tech and space industries, operating more frequently, </a:t>
            </a:r>
          </a:p>
        </p:txBody>
      </p:sp>
      <p:sp>
        <p:nvSpPr>
          <p:cNvPr id="5" name="Rectangle 4"/>
          <p:cNvSpPr/>
          <p:nvPr/>
        </p:nvSpPr>
        <p:spPr>
          <a:xfrm>
            <a:off x="850849" y="4874232"/>
            <a:ext cx="3932503" cy="923330"/>
          </a:xfrm>
          <a:prstGeom prst="rect">
            <a:avLst/>
          </a:prstGeom>
        </p:spPr>
        <p:txBody>
          <a:bodyPr wrap="square">
            <a:spAutoFit/>
          </a:bodyPr>
          <a:lstStyle/>
          <a:p>
            <a:pPr marL="285750" indent="-285750" algn="just">
              <a:buFont typeface="Wingdings" panose="05000000000000000000" pitchFamily="2" charset="2"/>
              <a:buChar char="Ø"/>
            </a:pPr>
            <a:r>
              <a:rPr lang="en-US" dirty="0"/>
              <a:t>Rockefeller and Eastman focused more on refining already-existing technologies and industries, </a:t>
            </a:r>
          </a:p>
        </p:txBody>
      </p:sp>
      <p:sp>
        <p:nvSpPr>
          <p:cNvPr id="8" name="Rectangle 7"/>
          <p:cNvSpPr/>
          <p:nvPr/>
        </p:nvSpPr>
        <p:spPr>
          <a:xfrm>
            <a:off x="10230518" y="2260994"/>
            <a:ext cx="1418658" cy="369332"/>
          </a:xfrm>
          <a:prstGeom prst="rect">
            <a:avLst/>
          </a:prstGeom>
        </p:spPr>
        <p:txBody>
          <a:bodyPr wrap="none">
            <a:spAutoFit/>
          </a:bodyPr>
          <a:lstStyle/>
          <a:p>
            <a:r>
              <a:rPr lang="en-US" dirty="0"/>
              <a:t>(Kraus, 2018)</a:t>
            </a:r>
          </a:p>
        </p:txBody>
      </p:sp>
      <p:pic>
        <p:nvPicPr>
          <p:cNvPr id="9" name="Picture 8"/>
          <p:cNvPicPr>
            <a:picLocks noChangeAspect="1"/>
          </p:cNvPicPr>
          <p:nvPr/>
        </p:nvPicPr>
        <p:blipFill rotWithShape="1">
          <a:blip r:embed="rId4"/>
          <a:srcRect b="17047"/>
          <a:stretch/>
        </p:blipFill>
        <p:spPr>
          <a:xfrm>
            <a:off x="9213093" y="178419"/>
            <a:ext cx="2807429" cy="1746633"/>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2" name="Rectangle 1"/>
          <p:cNvSpPr/>
          <p:nvPr/>
        </p:nvSpPr>
        <p:spPr>
          <a:xfrm>
            <a:off x="5476411" y="4808417"/>
            <a:ext cx="3617495" cy="1200329"/>
          </a:xfrm>
          <a:prstGeom prst="rect">
            <a:avLst/>
          </a:prstGeom>
        </p:spPr>
        <p:txBody>
          <a:bodyPr wrap="square">
            <a:spAutoFit/>
          </a:bodyPr>
          <a:lstStyle/>
          <a:p>
            <a:pPr marL="285750" indent="-285750" algn="just">
              <a:buFont typeface="Wingdings" panose="05000000000000000000" pitchFamily="2" charset="2"/>
              <a:buChar char="Ø"/>
            </a:pPr>
            <a:r>
              <a:rPr lang="en-US" dirty="0"/>
              <a:t>Gates and Musk were deeply involved in hands-on innovation within their companies (Kraus, 2018).</a:t>
            </a:r>
          </a:p>
        </p:txBody>
      </p:sp>
      <p:sp>
        <p:nvSpPr>
          <p:cNvPr id="10" name="Rectangle 9"/>
          <p:cNvSpPr/>
          <p:nvPr/>
        </p:nvSpPr>
        <p:spPr>
          <a:xfrm>
            <a:off x="850849" y="3156233"/>
            <a:ext cx="3932503" cy="1477328"/>
          </a:xfrm>
          <a:prstGeom prst="rect">
            <a:avLst/>
          </a:prstGeom>
        </p:spPr>
        <p:txBody>
          <a:bodyPr wrap="square">
            <a:spAutoFit/>
          </a:bodyPr>
          <a:lstStyle/>
          <a:p>
            <a:pPr marL="285750" indent="-285750" algn="just">
              <a:buFont typeface="Wingdings" panose="05000000000000000000" pitchFamily="2" charset="2"/>
              <a:buChar char="Ø"/>
            </a:pPr>
            <a:r>
              <a:rPr lang="en-US" dirty="0"/>
              <a:t>Rockefeller and Eastman were prominent figures in the late 19th and early 20th century industries (oil and photography, respectively) (</a:t>
            </a:r>
            <a:r>
              <a:rPr lang="en-US" dirty="0" err="1"/>
              <a:t>Aiginger</a:t>
            </a:r>
            <a:r>
              <a:rPr lang="en-US" dirty="0"/>
              <a:t>, 2020).</a:t>
            </a:r>
          </a:p>
        </p:txBody>
      </p:sp>
      <p:sp>
        <p:nvSpPr>
          <p:cNvPr id="13" name="Rectangle 12"/>
          <p:cNvSpPr/>
          <p:nvPr/>
        </p:nvSpPr>
        <p:spPr>
          <a:xfrm>
            <a:off x="952263" y="1925053"/>
            <a:ext cx="8408305" cy="625641"/>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p:cNvSpPr txBox="1"/>
          <p:nvPr/>
        </p:nvSpPr>
        <p:spPr>
          <a:xfrm>
            <a:off x="1919837" y="2063259"/>
            <a:ext cx="2863515" cy="369332"/>
          </a:xfrm>
          <a:prstGeom prst="rect">
            <a:avLst/>
          </a:prstGeom>
          <a:noFill/>
        </p:spPr>
        <p:txBody>
          <a:bodyPr wrap="square" rtlCol="0">
            <a:spAutoFit/>
          </a:bodyPr>
          <a:lstStyle/>
          <a:p>
            <a:pPr algn="just"/>
            <a:r>
              <a:rPr lang="en-US" b="1" dirty="0"/>
              <a:t>20</a:t>
            </a:r>
            <a:r>
              <a:rPr lang="en-US" b="1" baseline="30000" dirty="0"/>
              <a:t>th</a:t>
            </a:r>
            <a:r>
              <a:rPr lang="en-US" b="1" dirty="0"/>
              <a:t> Century Leaders</a:t>
            </a:r>
          </a:p>
        </p:txBody>
      </p:sp>
      <p:sp>
        <p:nvSpPr>
          <p:cNvPr id="15" name="TextBox 14"/>
          <p:cNvSpPr txBox="1"/>
          <p:nvPr/>
        </p:nvSpPr>
        <p:spPr>
          <a:xfrm>
            <a:off x="6320255" y="2025646"/>
            <a:ext cx="2117558" cy="369332"/>
          </a:xfrm>
          <a:prstGeom prst="rect">
            <a:avLst/>
          </a:prstGeom>
          <a:noFill/>
        </p:spPr>
        <p:txBody>
          <a:bodyPr wrap="square" rtlCol="0">
            <a:spAutoFit/>
          </a:bodyPr>
          <a:lstStyle/>
          <a:p>
            <a:r>
              <a:rPr lang="en-US" b="1" dirty="0"/>
              <a:t>21</a:t>
            </a:r>
            <a:r>
              <a:rPr lang="en-US" b="1" baseline="30000" dirty="0"/>
              <a:t>st</a:t>
            </a:r>
            <a:r>
              <a:rPr lang="en-US" b="1" dirty="0"/>
              <a:t> Century leaders</a:t>
            </a:r>
          </a:p>
        </p:txBody>
      </p:sp>
    </p:spTree>
    <p:extLst>
      <p:ext uri="{BB962C8B-B14F-4D97-AF65-F5344CB8AC3E}">
        <p14:creationId xmlns:p14="http://schemas.microsoft.com/office/powerpoint/2010/main" val="16123651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1000" r="-1000"/>
          </a:stretch>
        </a:blipFill>
        <a:effectLst/>
      </p:bgPr>
    </p:bg>
    <p:spTree>
      <p:nvGrpSpPr>
        <p:cNvPr id="1" name=""/>
        <p:cNvGrpSpPr/>
        <p:nvPr/>
      </p:nvGrpSpPr>
      <p:grpSpPr>
        <a:xfrm>
          <a:off x="0" y="0"/>
          <a:ext cx="0" cy="0"/>
          <a:chOff x="0" y="0"/>
          <a:chExt cx="0" cy="0"/>
        </a:xfrm>
      </p:grpSpPr>
      <p:sp>
        <p:nvSpPr>
          <p:cNvPr id="2" name="Rectangle 1"/>
          <p:cNvSpPr/>
          <p:nvPr/>
        </p:nvSpPr>
        <p:spPr>
          <a:xfrm>
            <a:off x="5448503" y="416727"/>
            <a:ext cx="1806905" cy="523220"/>
          </a:xfrm>
          <a:prstGeom prst="rect">
            <a:avLst/>
          </a:prstGeom>
        </p:spPr>
        <p:txBody>
          <a:bodyPr wrap="none">
            <a:spAutoFit/>
          </a:bodyPr>
          <a:lstStyle/>
          <a:p>
            <a:r>
              <a:rPr lang="en-US" sz="2800" b="1" dirty="0"/>
              <a:t>Conclusion</a:t>
            </a:r>
          </a:p>
        </p:txBody>
      </p:sp>
      <p:sp>
        <p:nvSpPr>
          <p:cNvPr id="3" name="Rectangle 2"/>
          <p:cNvSpPr/>
          <p:nvPr/>
        </p:nvSpPr>
        <p:spPr>
          <a:xfrm>
            <a:off x="920261" y="1463988"/>
            <a:ext cx="6096000" cy="923330"/>
          </a:xfrm>
          <a:prstGeom prst="rect">
            <a:avLst/>
          </a:prstGeom>
        </p:spPr>
        <p:txBody>
          <a:bodyPr>
            <a:spAutoFit/>
          </a:bodyPr>
          <a:lstStyle/>
          <a:p>
            <a:pPr marL="285750" indent="-285750" algn="just">
              <a:buFont typeface="Wingdings" panose="05000000000000000000" pitchFamily="2" charset="2"/>
              <a:buChar char="Ø"/>
            </a:pPr>
            <a:r>
              <a:rPr lang="en-US" dirty="0"/>
              <a:t>The significant contributions of these four legendary leaders to the development of the business world have been overlooked throughout this examination. </a:t>
            </a:r>
          </a:p>
        </p:txBody>
      </p:sp>
      <p:sp>
        <p:nvSpPr>
          <p:cNvPr id="4" name="Rectangle 3"/>
          <p:cNvSpPr/>
          <p:nvPr/>
        </p:nvSpPr>
        <p:spPr>
          <a:xfrm>
            <a:off x="920261" y="2983655"/>
            <a:ext cx="6096000" cy="1200329"/>
          </a:xfrm>
          <a:prstGeom prst="rect">
            <a:avLst/>
          </a:prstGeom>
        </p:spPr>
        <p:txBody>
          <a:bodyPr>
            <a:spAutoFit/>
          </a:bodyPr>
          <a:lstStyle/>
          <a:p>
            <a:pPr marL="285750" indent="-285750" algn="just">
              <a:buFont typeface="Wingdings" panose="05000000000000000000" pitchFamily="2" charset="2"/>
              <a:buChar char="Ø"/>
            </a:pPr>
            <a:r>
              <a:rPr lang="en-US" dirty="0"/>
              <a:t>George Eastman and John D. Roosevelt, with their unique leadership philosophies and approaches, made lasting contributions to the oil and photography industries of the 20th century, respectively.</a:t>
            </a:r>
          </a:p>
        </p:txBody>
      </p:sp>
      <p:sp>
        <p:nvSpPr>
          <p:cNvPr id="5" name="Rectangle 4"/>
          <p:cNvSpPr/>
          <p:nvPr/>
        </p:nvSpPr>
        <p:spPr>
          <a:xfrm>
            <a:off x="1024171" y="5372604"/>
            <a:ext cx="10941148" cy="923330"/>
          </a:xfrm>
          <a:prstGeom prst="rect">
            <a:avLst/>
          </a:prstGeom>
        </p:spPr>
        <p:txBody>
          <a:bodyPr wrap="square">
            <a:spAutoFit/>
          </a:bodyPr>
          <a:lstStyle/>
          <a:p>
            <a:pPr marL="285750" indent="-285750" algn="just">
              <a:buFont typeface="Wingdings" panose="05000000000000000000" pitchFamily="2" charset="2"/>
              <a:buChar char="Ø"/>
            </a:pPr>
            <a:r>
              <a:rPr lang="en-US" dirty="0"/>
              <a:t>The entrepreneurial prowess of Bill Gates and Elon Musk, with their distinct approaches to leadership, has </a:t>
            </a:r>
            <a:r>
              <a:rPr lang="en-US" dirty="0" err="1"/>
              <a:t>revolutionised</a:t>
            </a:r>
            <a:r>
              <a:rPr lang="en-US" dirty="0"/>
              <a:t> a variety of industries, from software to electric vehicles and space exploration, leaving an enduring imprint on the business landscape.</a:t>
            </a:r>
          </a:p>
        </p:txBody>
      </p:sp>
      <p:pic>
        <p:nvPicPr>
          <p:cNvPr id="6" name="Picture 5"/>
          <p:cNvPicPr>
            <a:picLocks noChangeAspect="1"/>
          </p:cNvPicPr>
          <p:nvPr/>
        </p:nvPicPr>
        <p:blipFill>
          <a:blip r:embed="rId4"/>
          <a:stretch>
            <a:fillRect/>
          </a:stretch>
        </p:blipFill>
        <p:spPr>
          <a:xfrm>
            <a:off x="7255408" y="1597764"/>
            <a:ext cx="4594657" cy="2633041"/>
          </a:xfrm>
          <a:prstGeom prst="rect">
            <a:avLst/>
          </a:prstGeom>
        </p:spPr>
      </p:pic>
      <p:sp>
        <p:nvSpPr>
          <p:cNvPr id="7" name="Rectangle 6"/>
          <p:cNvSpPr/>
          <p:nvPr/>
        </p:nvSpPr>
        <p:spPr>
          <a:xfrm>
            <a:off x="8775119" y="4230805"/>
            <a:ext cx="1555234" cy="369332"/>
          </a:xfrm>
          <a:prstGeom prst="rect">
            <a:avLst/>
          </a:prstGeom>
        </p:spPr>
        <p:txBody>
          <a:bodyPr wrap="none">
            <a:spAutoFit/>
          </a:bodyPr>
          <a:lstStyle/>
          <a:p>
            <a:r>
              <a:rPr lang="en-US" dirty="0"/>
              <a:t>(</a:t>
            </a:r>
            <a:r>
              <a:rPr lang="en-US" dirty="0" err="1"/>
              <a:t>Dishon</a:t>
            </a:r>
            <a:r>
              <a:rPr lang="en-US" dirty="0"/>
              <a:t>, 2021)</a:t>
            </a:r>
          </a:p>
        </p:txBody>
      </p:sp>
    </p:spTree>
    <p:extLst>
      <p:ext uri="{BB962C8B-B14F-4D97-AF65-F5344CB8AC3E}">
        <p14:creationId xmlns:p14="http://schemas.microsoft.com/office/powerpoint/2010/main" val="18064226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b="-2000"/>
          </a:stretch>
        </a:blipFill>
        <a:effectLst/>
      </p:bgPr>
    </p:bg>
    <p:spTree>
      <p:nvGrpSpPr>
        <p:cNvPr id="1" name=""/>
        <p:cNvGrpSpPr/>
        <p:nvPr/>
      </p:nvGrpSpPr>
      <p:grpSpPr>
        <a:xfrm>
          <a:off x="0" y="0"/>
          <a:ext cx="0" cy="0"/>
          <a:chOff x="0" y="0"/>
          <a:chExt cx="0" cy="0"/>
        </a:xfrm>
      </p:grpSpPr>
      <p:sp>
        <p:nvSpPr>
          <p:cNvPr id="2" name="Rectangle 1"/>
          <p:cNvSpPr/>
          <p:nvPr/>
        </p:nvSpPr>
        <p:spPr>
          <a:xfrm>
            <a:off x="4071145" y="163509"/>
            <a:ext cx="2052100" cy="584775"/>
          </a:xfrm>
          <a:prstGeom prst="rect">
            <a:avLst/>
          </a:prstGeom>
        </p:spPr>
        <p:txBody>
          <a:bodyPr wrap="none">
            <a:spAutoFit/>
          </a:bodyPr>
          <a:lstStyle/>
          <a:p>
            <a:pPr algn="just"/>
            <a:r>
              <a:rPr lang="en-US" sz="3200" b="1" dirty="0">
                <a:solidFill>
                  <a:schemeClr val="bg1"/>
                </a:solidFill>
              </a:rPr>
              <a:t>References</a:t>
            </a:r>
          </a:p>
        </p:txBody>
      </p:sp>
      <p:sp>
        <p:nvSpPr>
          <p:cNvPr id="3" name="Rectangle 2"/>
          <p:cNvSpPr/>
          <p:nvPr/>
        </p:nvSpPr>
        <p:spPr>
          <a:xfrm>
            <a:off x="1702190" y="1281904"/>
            <a:ext cx="9988062" cy="4832092"/>
          </a:xfrm>
          <a:prstGeom prst="rect">
            <a:avLst/>
          </a:prstGeom>
        </p:spPr>
        <p:txBody>
          <a:bodyPr wrap="square">
            <a:spAutoFit/>
          </a:bodyPr>
          <a:lstStyle/>
          <a:p>
            <a:pPr algn="just"/>
            <a:r>
              <a:rPr lang="en-US" sz="1400" dirty="0" err="1"/>
              <a:t>Aiginger</a:t>
            </a:r>
            <a:r>
              <a:rPr lang="en-US" sz="1400" dirty="0"/>
              <a:t>, K. and </a:t>
            </a:r>
            <a:r>
              <a:rPr lang="en-US" sz="1400" dirty="0" err="1"/>
              <a:t>Rodrik</a:t>
            </a:r>
            <a:r>
              <a:rPr lang="en-US" sz="1400" dirty="0"/>
              <a:t>, D., (2020). Rebirth of industrial policy and an agenda for the twenty-first century. Journal of industry, competition and trade, 20, pp.189-207.</a:t>
            </a:r>
          </a:p>
          <a:p>
            <a:pPr algn="just"/>
            <a:r>
              <a:rPr lang="en-US" sz="1400" dirty="0" err="1"/>
              <a:t>Berraies</a:t>
            </a:r>
            <a:r>
              <a:rPr lang="en-US" sz="1400" dirty="0"/>
              <a:t>, S. and </a:t>
            </a:r>
            <a:r>
              <a:rPr lang="en-US" sz="1400" dirty="0" err="1"/>
              <a:t>Zine</a:t>
            </a:r>
            <a:r>
              <a:rPr lang="en-US" sz="1400" dirty="0"/>
              <a:t> El </a:t>
            </a:r>
            <a:r>
              <a:rPr lang="en-US" sz="1400" dirty="0" err="1"/>
              <a:t>Abidine</a:t>
            </a:r>
            <a:r>
              <a:rPr lang="en-US" sz="1400" dirty="0"/>
              <a:t>, S., (2019). Do leadership styles promote ambidextrous innovation? Case of knowledge-intensive firms. Journal of Knowledge Management, 23(5), pp.836-859.</a:t>
            </a:r>
          </a:p>
          <a:p>
            <a:pPr algn="just"/>
            <a:r>
              <a:rPr lang="en-US" sz="1400" dirty="0" err="1"/>
              <a:t>Bwalya</a:t>
            </a:r>
            <a:r>
              <a:rPr lang="en-US" sz="1400" dirty="0"/>
              <a:t>, A., (2023). Leadership Styles. Global Scientific Journal, 11(8).</a:t>
            </a:r>
          </a:p>
          <a:p>
            <a:pPr algn="just"/>
            <a:r>
              <a:rPr lang="en-US" sz="1400" dirty="0" err="1"/>
              <a:t>Caterino</a:t>
            </a:r>
            <a:r>
              <a:rPr lang="en-US" sz="1400" dirty="0"/>
              <a:t>, B., (2022). From a City of Quality to a City of Poverty. In The Failure of the Neo-Liberal Approach to Poverty: The Rochester Monroe Anti-Poverty Initiative (pp. 81-123). Cham: Springer International Publishing.</a:t>
            </a:r>
          </a:p>
          <a:p>
            <a:pPr algn="just"/>
            <a:r>
              <a:rPr lang="en-US" sz="1400" dirty="0" err="1"/>
              <a:t>Dishon</a:t>
            </a:r>
            <a:r>
              <a:rPr lang="en-US" sz="1400" dirty="0"/>
              <a:t>, G. and Gilead, T., (2021). Adaptability and its discontents: 21st-century skills and the preparation for an unpredictable future. British Journal of Educational Studies, 69(4), pp.393-413.</a:t>
            </a:r>
          </a:p>
          <a:p>
            <a:pPr algn="just"/>
            <a:r>
              <a:rPr lang="en-US" sz="1400" dirty="0"/>
              <a:t>Fosdick, R.B., (2019). John D. Rockefeller, Jr.: A Portrait. Plunkett Lake Press.</a:t>
            </a:r>
          </a:p>
          <a:p>
            <a:pPr algn="just"/>
            <a:r>
              <a:rPr lang="en-US" sz="1400" dirty="0"/>
              <a:t>Grant, R.M., (2021). Contemporary strategy analysis. John Wiley &amp; Sons.</a:t>
            </a:r>
          </a:p>
          <a:p>
            <a:pPr algn="just"/>
            <a:r>
              <a:rPr lang="en-US" sz="1400" dirty="0"/>
              <a:t>Harms, P.D., Wood, D., </a:t>
            </a:r>
            <a:r>
              <a:rPr lang="en-US" sz="1400" dirty="0" err="1"/>
              <a:t>Landay</a:t>
            </a:r>
            <a:r>
              <a:rPr lang="en-US" sz="1400" dirty="0"/>
              <a:t>, K., Lester, P.B. and Lester, G.V., (2018). Autocratic leaders and authoritarian followers revisited: A review and agenda for the future. The Leadership Quarterly, 29(1), pp.105-122.</a:t>
            </a:r>
          </a:p>
          <a:p>
            <a:pPr algn="just"/>
            <a:r>
              <a:rPr lang="en-US" sz="1400" dirty="0" err="1"/>
              <a:t>Hasija</a:t>
            </a:r>
            <a:r>
              <a:rPr lang="en-US" sz="1400" dirty="0"/>
              <a:t>, K.G., Hyde, A.M. and </a:t>
            </a:r>
            <a:r>
              <a:rPr lang="en-US" sz="1400" dirty="0" err="1"/>
              <a:t>Kushwaha</a:t>
            </a:r>
            <a:r>
              <a:rPr lang="en-US" sz="1400" dirty="0"/>
              <a:t>, V.S., (2019). A Study of Management by Exception: Active, Passive &amp; Laissez-faire Leadership Style of Leaders in B School. International Bulletin of Management and economics, 9, pp.150-161.</a:t>
            </a:r>
          </a:p>
          <a:p>
            <a:pPr algn="just"/>
            <a:r>
              <a:rPr lang="en-US" sz="1400" dirty="0"/>
              <a:t>Kraus, S., </a:t>
            </a:r>
            <a:r>
              <a:rPr lang="en-US" sz="1400" dirty="0" err="1"/>
              <a:t>Ribeiro</a:t>
            </a:r>
            <a:r>
              <a:rPr lang="en-US" sz="1400" dirty="0"/>
              <a:t>-Soriano, D. and </a:t>
            </a:r>
            <a:r>
              <a:rPr lang="en-US" sz="1400" dirty="0" err="1"/>
              <a:t>Schüssler</a:t>
            </a:r>
            <a:r>
              <a:rPr lang="en-US" sz="1400" dirty="0"/>
              <a:t>, M., (2018). Fuzzy-set qualitative comparative analysis (</a:t>
            </a:r>
            <a:r>
              <a:rPr lang="en-US" sz="1400" dirty="0" err="1"/>
              <a:t>fsQCA</a:t>
            </a:r>
            <a:r>
              <a:rPr lang="en-US" sz="1400" dirty="0"/>
              <a:t>) in entrepreneurship and innovation research–the rise of a method. International Entrepreneurship and Management Journal, 14, pp.15-33.</a:t>
            </a:r>
          </a:p>
          <a:p>
            <a:pPr algn="just"/>
            <a:r>
              <a:rPr lang="en-US" sz="1400" dirty="0"/>
              <a:t>Percy, S., (2023). Is Elon Musk The Greatest Leader On Earth?. [Online]Available at: </a:t>
            </a:r>
            <a:r>
              <a:rPr lang="en-US" sz="1400" dirty="0">
                <a:hlinkClick r:id="rId4"/>
              </a:rPr>
              <a:t>https://www.forbes.com/sites/sallypercy/2023/09/26/is-elon-musk-the-greatest-leader-on-earth/?sh=6f0b5e414f82</a:t>
            </a:r>
            <a:r>
              <a:rPr lang="en-US" sz="1400" dirty="0"/>
              <a:t> [Accessed 16 11 2023].</a:t>
            </a:r>
          </a:p>
          <a:p>
            <a:pPr algn="just"/>
            <a:r>
              <a:rPr lang="en-US" sz="1400" dirty="0" err="1"/>
              <a:t>Saeidi</a:t>
            </a:r>
            <a:r>
              <a:rPr lang="en-US" sz="1400" dirty="0"/>
              <a:t>, P., Robles, L.A.A., </a:t>
            </a:r>
            <a:r>
              <a:rPr lang="en-US" sz="1400" dirty="0" err="1"/>
              <a:t>Saeidi</a:t>
            </a:r>
            <a:r>
              <a:rPr lang="en-US" sz="1400" dirty="0"/>
              <a:t>, S.P. and Zamora, M.I.V., (2021). How does organizational leadership contribute to the firm performance through social responsibility strategies?. </a:t>
            </a:r>
            <a:r>
              <a:rPr lang="en-US" sz="1400" dirty="0" err="1"/>
              <a:t>Heliyon</a:t>
            </a:r>
            <a:r>
              <a:rPr lang="en-US" sz="1400" dirty="0"/>
              <a:t>, 7(7).</a:t>
            </a:r>
          </a:p>
        </p:txBody>
      </p:sp>
    </p:spTree>
    <p:extLst>
      <p:ext uri="{BB962C8B-B14F-4D97-AF65-F5344CB8AC3E}">
        <p14:creationId xmlns:p14="http://schemas.microsoft.com/office/powerpoint/2010/main" val="32258411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919989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1504</Words>
  <Application>Microsoft Office PowerPoint</Application>
  <PresentationFormat>Breitbild</PresentationFormat>
  <Paragraphs>135</Paragraphs>
  <Slides>16</Slides>
  <Notes>15</Notes>
  <HiddenSlides>0</HiddenSlides>
  <MMClips>0</MMClips>
  <ScaleCrop>false</ScaleCrop>
  <HeadingPairs>
    <vt:vector size="6" baseType="variant">
      <vt:variant>
        <vt:lpstr>Verwendete Schriftarten</vt:lpstr>
      </vt:variant>
      <vt:variant>
        <vt:i4>5</vt:i4>
      </vt:variant>
      <vt:variant>
        <vt:lpstr>Design</vt:lpstr>
      </vt:variant>
      <vt:variant>
        <vt:i4>1</vt:i4>
      </vt:variant>
      <vt:variant>
        <vt:lpstr>Folientitel</vt:lpstr>
      </vt:variant>
      <vt:variant>
        <vt:i4>16</vt:i4>
      </vt:variant>
    </vt:vector>
  </HeadingPairs>
  <TitlesOfParts>
    <vt:vector size="22" baseType="lpstr">
      <vt:lpstr>Arial</vt:lpstr>
      <vt:lpstr>Calibri</vt:lpstr>
      <vt:lpstr>Calibri Light</vt:lpstr>
      <vt:lpstr>Segoe UI</vt:lpstr>
      <vt:lpstr>Wingdings</vt:lpstr>
      <vt:lpstr>Office Theme</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Peter</dc:creator>
  <cp:lastModifiedBy>Peter Gottschling (2030897)</cp:lastModifiedBy>
  <cp:revision>27</cp:revision>
  <dcterms:created xsi:type="dcterms:W3CDTF">2023-11-16T14:42:33Z</dcterms:created>
  <dcterms:modified xsi:type="dcterms:W3CDTF">2023-11-24T12:04:40Z</dcterms:modified>
</cp:coreProperties>
</file>