
<file path=[Content_Types].xml><?xml version="1.0" encoding="utf-8"?>
<Types xmlns="http://schemas.openxmlformats.org/package/2006/content-types">
  <Default Extension="fntdata" ContentType="application/x-fontdata"/>
  <Default Extension="jpg" ContentType="image/jp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12192000"/>
  <p:embeddedFontLst>
    <p:embeddedFont>
      <p:font typeface="微软雅黑" panose="020B0503020204020204" pitchFamily="34" charset="-122"/>
      <p:regular r:id="rId15"/>
      <p:bold r:id="rId16"/>
    </p:embeddedFont>
    <p:embeddedFont>
      <p:font typeface="Noto Sans SC" panose="020B0200000000000000" pitchFamily="34" charset="-128"/>
      <p:regular r:id="rId17"/>
    </p:embeddedFont>
    <p:embeddedFont>
      <p:font typeface="Oranienbaum" panose="02000506080000020003" pitchFamily="2" charset="0"/>
      <p:regular r:id="rId18"/>
    </p:embeddedFont>
    <p:embeddedFont>
      <p:font typeface="Quattrocento Sans" panose="020B0502050000020003" pitchFamily="34" charset="0"/>
      <p:regular r:id="rId19"/>
      <p:bold r:id="rId2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604"/>
    <p:restoredTop sz="94610"/>
  </p:normalViewPr>
  <p:slideViewPr>
    <p:cSldViewPr snapToGrid="0" snapToObjects="1">
      <p:cViewPr>
        <p:scale>
          <a:sx n="98" d="100"/>
          <a:sy n="98" d="100"/>
        </p:scale>
        <p:origin x="2096" y="11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font" Target="fonts/font6.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font" Target="fonts/font1.fntdata"/><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5.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1231672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PPTIST_MASTER">
    <p:bg>
      <p:bgPr>
        <a:solidFill>
          <a:srgbClr val="FFFFFF"/>
        </a:solidFill>
        <a:effectLst/>
      </p:bgPr>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4A5D52"/>
        </a:solidFill>
        <a:effectLst/>
      </p:bgPr>
    </p:bg>
    <p:spTree>
      <p:nvGrpSpPr>
        <p:cNvPr id="1" name=""/>
        <p:cNvGrpSpPr/>
        <p:nvPr/>
      </p:nvGrpSpPr>
      <p:grpSpPr>
        <a:xfrm>
          <a:off x="0" y="0"/>
          <a:ext cx="0" cy="0"/>
          <a:chOff x="0" y="0"/>
          <a:chExt cx="0" cy="0"/>
        </a:xfrm>
      </p:grpSpPr>
      <p:pic>
        <p:nvPicPr>
          <p:cNvPr id="2" name="Image 0" descr="https://kimi-img.moonshot.cn/pub/slides/okc/vcfa7iiynt4yc/images/florist_interior.jpg"/>
          <p:cNvPicPr>
            <a:picLocks noChangeAspect="1"/>
          </p:cNvPicPr>
          <p:nvPr/>
        </p:nvPicPr>
        <p:blipFill>
          <a:blip r:embed="rId3">
            <a:alphaModFix amt="30000"/>
          </a:blip>
          <a:srcRect t="7813" b="7813"/>
          <a:stretch/>
        </p:blipFill>
        <p:spPr>
          <a:xfrm>
            <a:off x="0" y="0"/>
            <a:ext cx="12192000" cy="6858000"/>
          </a:xfrm>
          <a:prstGeom prst="roundRect">
            <a:avLst>
              <a:gd name="adj" fmla="val 0"/>
            </a:avLst>
          </a:prstGeom>
        </p:spPr>
      </p:pic>
      <p:sp>
        <p:nvSpPr>
          <p:cNvPr id="3" name="Shape 0"/>
          <p:cNvSpPr/>
          <p:nvPr/>
        </p:nvSpPr>
        <p:spPr>
          <a:xfrm>
            <a:off x="0" y="0"/>
            <a:ext cx="12192000" cy="6858000"/>
          </a:xfrm>
          <a:custGeom>
            <a:avLst/>
            <a:gdLst/>
            <a:ahLst/>
            <a:cxnLst/>
            <a:rect l="l" t="t" r="r" b="b"/>
            <a:pathLst>
              <a:path w="12192000" h="6858000">
                <a:moveTo>
                  <a:pt x="0" y="0"/>
                </a:moveTo>
                <a:lnTo>
                  <a:pt x="12192000" y="0"/>
                </a:lnTo>
                <a:lnTo>
                  <a:pt x="12192000" y="6858000"/>
                </a:lnTo>
                <a:lnTo>
                  <a:pt x="0" y="6858000"/>
                </a:lnTo>
                <a:lnTo>
                  <a:pt x="0" y="0"/>
                </a:lnTo>
                <a:close/>
              </a:path>
            </a:pathLst>
          </a:custGeom>
          <a:solidFill>
            <a:srgbClr val="4A5D52">
              <a:alpha val="85000"/>
            </a:srgbClr>
          </a:solidFill>
          <a:ln/>
        </p:spPr>
        <p:txBody>
          <a:bodyPr/>
          <a:lstStyle/>
          <a:p>
            <a:endParaRPr lang="en-US"/>
          </a:p>
        </p:txBody>
      </p:sp>
      <p:sp>
        <p:nvSpPr>
          <p:cNvPr id="4" name="Shape 1"/>
          <p:cNvSpPr/>
          <p:nvPr/>
        </p:nvSpPr>
        <p:spPr>
          <a:xfrm>
            <a:off x="5396508" y="1057275"/>
            <a:ext cx="1400175" cy="381000"/>
          </a:xfrm>
          <a:custGeom>
            <a:avLst/>
            <a:gdLst/>
            <a:ahLst/>
            <a:cxnLst/>
            <a:rect l="l" t="t" r="r" b="b"/>
            <a:pathLst>
              <a:path w="1400175" h="381000">
                <a:moveTo>
                  <a:pt x="0" y="0"/>
                </a:moveTo>
                <a:lnTo>
                  <a:pt x="1400175" y="0"/>
                </a:lnTo>
                <a:lnTo>
                  <a:pt x="1400175" y="381000"/>
                </a:lnTo>
                <a:lnTo>
                  <a:pt x="0" y="381000"/>
                </a:lnTo>
                <a:lnTo>
                  <a:pt x="0" y="0"/>
                </a:lnTo>
                <a:close/>
              </a:path>
            </a:pathLst>
          </a:custGeom>
          <a:solidFill>
            <a:srgbClr val="D4A056"/>
          </a:solidFill>
          <a:ln/>
        </p:spPr>
        <p:txBody>
          <a:bodyPr/>
          <a:lstStyle/>
          <a:p>
            <a:endParaRPr lang="en-US"/>
          </a:p>
        </p:txBody>
      </p:sp>
      <p:sp>
        <p:nvSpPr>
          <p:cNvPr id="5" name="Text 2"/>
          <p:cNvSpPr/>
          <p:nvPr/>
        </p:nvSpPr>
        <p:spPr>
          <a:xfrm>
            <a:off x="5587008" y="1133475"/>
            <a:ext cx="1019175" cy="228600"/>
          </a:xfrm>
          <a:prstGeom prst="rect">
            <a:avLst/>
          </a:prstGeom>
          <a:noFill/>
          <a:ln/>
        </p:spPr>
        <p:txBody>
          <a:bodyPr wrap="square" lIns="0" tIns="0" rIns="0" bIns="0" rtlCol="0" anchor="ctr"/>
          <a:lstStyle/>
          <a:p>
            <a:pPr algn="ctr">
              <a:lnSpc>
                <a:spcPct val="130000"/>
              </a:lnSpc>
            </a:pPr>
            <a:r>
              <a:rPr lang="en-US" sz="1200" b="1" kern="0" spc="120" dirty="0">
                <a:solidFill>
                  <a:srgbClr val="F8F6F2"/>
                </a:solidFill>
                <a:latin typeface="Quattrocento Sans" pitchFamily="34" charset="0"/>
                <a:ea typeface="Quattrocento Sans" pitchFamily="34" charset="-122"/>
                <a:cs typeface="Quattrocento Sans" pitchFamily="34" charset="-120"/>
              </a:rPr>
              <a:t>LCLM 4004</a:t>
            </a:r>
            <a:endParaRPr lang="en-US" sz="1600" dirty="0"/>
          </a:p>
        </p:txBody>
      </p:sp>
      <p:sp>
        <p:nvSpPr>
          <p:cNvPr id="6" name="Text 3"/>
          <p:cNvSpPr/>
          <p:nvPr/>
        </p:nvSpPr>
        <p:spPr>
          <a:xfrm>
            <a:off x="2781746" y="1895475"/>
            <a:ext cx="6629400" cy="857250"/>
          </a:xfrm>
          <a:prstGeom prst="rect">
            <a:avLst/>
          </a:prstGeom>
          <a:noFill/>
          <a:ln/>
        </p:spPr>
        <p:txBody>
          <a:bodyPr wrap="square" lIns="0" tIns="0" rIns="0" bIns="0" rtlCol="0" anchor="ctr"/>
          <a:lstStyle/>
          <a:p>
            <a:pPr algn="ctr">
              <a:lnSpc>
                <a:spcPct val="100000"/>
              </a:lnSpc>
            </a:pPr>
            <a:r>
              <a:rPr lang="en-US" sz="5400" b="1" dirty="0">
                <a:solidFill>
                  <a:srgbClr val="F8F6F2"/>
                </a:solidFill>
                <a:latin typeface="Oranienbaum" pitchFamily="34" charset="0"/>
                <a:ea typeface="Oranienbaum" pitchFamily="34" charset="-122"/>
                <a:cs typeface="Oranienbaum" pitchFamily="34" charset="-120"/>
              </a:rPr>
              <a:t>Green Haven Florists</a:t>
            </a:r>
            <a:endParaRPr lang="en-US" sz="1600" dirty="0"/>
          </a:p>
        </p:txBody>
      </p:sp>
      <p:sp>
        <p:nvSpPr>
          <p:cNvPr id="7" name="Shape 4"/>
          <p:cNvSpPr/>
          <p:nvPr/>
        </p:nvSpPr>
        <p:spPr>
          <a:xfrm>
            <a:off x="5486400" y="2905125"/>
            <a:ext cx="1219200" cy="38100"/>
          </a:xfrm>
          <a:custGeom>
            <a:avLst/>
            <a:gdLst/>
            <a:ahLst/>
            <a:cxnLst/>
            <a:rect l="l" t="t" r="r" b="b"/>
            <a:pathLst>
              <a:path w="1219200" h="38100">
                <a:moveTo>
                  <a:pt x="0" y="0"/>
                </a:moveTo>
                <a:lnTo>
                  <a:pt x="1219200" y="0"/>
                </a:lnTo>
                <a:lnTo>
                  <a:pt x="1219200" y="38100"/>
                </a:lnTo>
                <a:lnTo>
                  <a:pt x="0" y="38100"/>
                </a:lnTo>
                <a:lnTo>
                  <a:pt x="0" y="0"/>
                </a:lnTo>
                <a:close/>
              </a:path>
            </a:pathLst>
          </a:custGeom>
          <a:solidFill>
            <a:srgbClr val="D4A056"/>
          </a:solidFill>
          <a:ln/>
        </p:spPr>
        <p:txBody>
          <a:bodyPr/>
          <a:lstStyle/>
          <a:p>
            <a:endParaRPr lang="en-US"/>
          </a:p>
        </p:txBody>
      </p:sp>
      <p:sp>
        <p:nvSpPr>
          <p:cNvPr id="8" name="Text 5"/>
          <p:cNvSpPr/>
          <p:nvPr/>
        </p:nvSpPr>
        <p:spPr>
          <a:xfrm>
            <a:off x="3782318" y="3171825"/>
            <a:ext cx="4629150" cy="342900"/>
          </a:xfrm>
          <a:prstGeom prst="rect">
            <a:avLst/>
          </a:prstGeom>
          <a:noFill/>
          <a:ln/>
        </p:spPr>
        <p:txBody>
          <a:bodyPr wrap="square" lIns="0" tIns="0" rIns="0" bIns="0" rtlCol="0" anchor="ctr"/>
          <a:lstStyle/>
          <a:p>
            <a:pPr algn="ctr">
              <a:lnSpc>
                <a:spcPct val="100000"/>
              </a:lnSpc>
            </a:pPr>
            <a:r>
              <a:rPr lang="en-US" sz="2250" dirty="0">
                <a:solidFill>
                  <a:srgbClr val="D4A056"/>
                </a:solidFill>
                <a:latin typeface="Noto Sans SC" pitchFamily="34" charset="0"/>
                <a:ea typeface="Noto Sans SC" pitchFamily="34" charset="-122"/>
                <a:cs typeface="Noto Sans SC" pitchFamily="34" charset="-120"/>
              </a:rPr>
              <a:t>Problem Solving and Decision-Making</a:t>
            </a:r>
            <a:endParaRPr lang="en-US" sz="1600" dirty="0"/>
          </a:p>
        </p:txBody>
      </p:sp>
      <p:sp>
        <p:nvSpPr>
          <p:cNvPr id="9" name="Shape 6"/>
          <p:cNvSpPr/>
          <p:nvPr/>
        </p:nvSpPr>
        <p:spPr>
          <a:xfrm>
            <a:off x="400050" y="4572000"/>
            <a:ext cx="5581650" cy="838200"/>
          </a:xfrm>
          <a:custGeom>
            <a:avLst/>
            <a:gdLst/>
            <a:ahLst/>
            <a:cxnLst/>
            <a:rect l="l" t="t" r="r" b="b"/>
            <a:pathLst>
              <a:path w="5581650" h="838200">
                <a:moveTo>
                  <a:pt x="38100" y="0"/>
                </a:moveTo>
                <a:lnTo>
                  <a:pt x="5505449" y="0"/>
                </a:lnTo>
                <a:cubicBezTo>
                  <a:pt x="5547534" y="0"/>
                  <a:pt x="5581650" y="34116"/>
                  <a:pt x="5581650" y="76201"/>
                </a:cubicBezTo>
                <a:lnTo>
                  <a:pt x="5581650" y="761999"/>
                </a:lnTo>
                <a:cubicBezTo>
                  <a:pt x="5581650" y="804084"/>
                  <a:pt x="5547534" y="838200"/>
                  <a:pt x="5505449" y="838200"/>
                </a:cubicBezTo>
                <a:lnTo>
                  <a:pt x="38100" y="838200"/>
                </a:lnTo>
                <a:cubicBezTo>
                  <a:pt x="17058" y="838200"/>
                  <a:pt x="0" y="821142"/>
                  <a:pt x="0" y="800100"/>
                </a:cubicBezTo>
                <a:lnTo>
                  <a:pt x="0" y="38100"/>
                </a:lnTo>
                <a:cubicBezTo>
                  <a:pt x="0" y="17072"/>
                  <a:pt x="17072" y="0"/>
                  <a:pt x="38100" y="0"/>
                </a:cubicBezTo>
                <a:close/>
              </a:path>
            </a:pathLst>
          </a:custGeom>
          <a:solidFill>
            <a:srgbClr val="F8F6F2">
              <a:alpha val="10196"/>
            </a:srgbClr>
          </a:solidFill>
          <a:ln/>
        </p:spPr>
        <p:txBody>
          <a:bodyPr/>
          <a:lstStyle/>
          <a:p>
            <a:endParaRPr lang="en-US"/>
          </a:p>
        </p:txBody>
      </p:sp>
      <p:sp>
        <p:nvSpPr>
          <p:cNvPr id="10" name="Shape 7"/>
          <p:cNvSpPr/>
          <p:nvPr/>
        </p:nvSpPr>
        <p:spPr>
          <a:xfrm>
            <a:off x="400050" y="4572000"/>
            <a:ext cx="38100" cy="838200"/>
          </a:xfrm>
          <a:custGeom>
            <a:avLst/>
            <a:gdLst/>
            <a:ahLst/>
            <a:cxnLst/>
            <a:rect l="l" t="t" r="r" b="b"/>
            <a:pathLst>
              <a:path w="38100" h="838200">
                <a:moveTo>
                  <a:pt x="38100" y="0"/>
                </a:moveTo>
                <a:lnTo>
                  <a:pt x="38100" y="0"/>
                </a:lnTo>
                <a:lnTo>
                  <a:pt x="38100" y="838200"/>
                </a:lnTo>
                <a:lnTo>
                  <a:pt x="38100" y="838200"/>
                </a:lnTo>
                <a:cubicBezTo>
                  <a:pt x="17072" y="838200"/>
                  <a:pt x="0" y="821128"/>
                  <a:pt x="0" y="800100"/>
                </a:cubicBezTo>
                <a:lnTo>
                  <a:pt x="0" y="38100"/>
                </a:lnTo>
                <a:cubicBezTo>
                  <a:pt x="0" y="17072"/>
                  <a:pt x="17072" y="0"/>
                  <a:pt x="38100" y="0"/>
                </a:cubicBezTo>
                <a:close/>
              </a:path>
            </a:pathLst>
          </a:custGeom>
          <a:solidFill>
            <a:srgbClr val="D4A056"/>
          </a:solidFill>
          <a:ln/>
        </p:spPr>
        <p:txBody>
          <a:bodyPr/>
          <a:lstStyle/>
          <a:p>
            <a:endParaRPr lang="en-US"/>
          </a:p>
        </p:txBody>
      </p:sp>
      <p:sp>
        <p:nvSpPr>
          <p:cNvPr id="11" name="Text 8"/>
          <p:cNvSpPr/>
          <p:nvPr/>
        </p:nvSpPr>
        <p:spPr>
          <a:xfrm>
            <a:off x="571500" y="4724400"/>
            <a:ext cx="5334000" cy="228600"/>
          </a:xfrm>
          <a:prstGeom prst="rect">
            <a:avLst/>
          </a:prstGeom>
          <a:noFill/>
          <a:ln/>
        </p:spPr>
        <p:txBody>
          <a:bodyPr wrap="square" lIns="0" tIns="0" rIns="0" bIns="0" rtlCol="0" anchor="ctr"/>
          <a:lstStyle/>
          <a:p>
            <a:pPr>
              <a:lnSpc>
                <a:spcPct val="130000"/>
              </a:lnSpc>
            </a:pPr>
            <a:r>
              <a:rPr lang="en-US" sz="1200" dirty="0">
                <a:solidFill>
                  <a:srgbClr val="F8F6F2">
                    <a:alpha val="80000"/>
                  </a:srgbClr>
                </a:solidFill>
                <a:latin typeface="Quattrocento Sans" pitchFamily="34" charset="0"/>
                <a:ea typeface="Quattrocento Sans" pitchFamily="34" charset="-122"/>
                <a:cs typeface="Quattrocento Sans" pitchFamily="34" charset="-120"/>
              </a:rPr>
              <a:t>Student Name</a:t>
            </a:r>
            <a:endParaRPr lang="en-US" sz="1600" dirty="0"/>
          </a:p>
        </p:txBody>
      </p:sp>
      <p:sp>
        <p:nvSpPr>
          <p:cNvPr id="12" name="Text 9"/>
          <p:cNvSpPr/>
          <p:nvPr/>
        </p:nvSpPr>
        <p:spPr>
          <a:xfrm>
            <a:off x="571500" y="4991100"/>
            <a:ext cx="5353050" cy="266700"/>
          </a:xfrm>
          <a:prstGeom prst="rect">
            <a:avLst/>
          </a:prstGeom>
          <a:noFill/>
          <a:ln/>
        </p:spPr>
        <p:txBody>
          <a:bodyPr wrap="square" lIns="0" tIns="0" rIns="0" bIns="0" rtlCol="0" anchor="ctr"/>
          <a:lstStyle/>
          <a:p>
            <a:pPr>
              <a:lnSpc>
                <a:spcPct val="120000"/>
              </a:lnSpc>
            </a:pPr>
            <a:r>
              <a:rPr lang="en-US" sz="1500" b="1" dirty="0">
                <a:solidFill>
                  <a:srgbClr val="F8F6F2"/>
                </a:solidFill>
                <a:latin typeface="Quattrocento Sans" pitchFamily="34" charset="0"/>
                <a:ea typeface="Quattrocento Sans" pitchFamily="34" charset="-122"/>
                <a:cs typeface="Quattrocento Sans" pitchFamily="34" charset="-120"/>
              </a:rPr>
              <a:t>Hafsa Khan</a:t>
            </a:r>
            <a:endParaRPr lang="en-US" sz="1600" dirty="0"/>
          </a:p>
        </p:txBody>
      </p:sp>
      <p:sp>
        <p:nvSpPr>
          <p:cNvPr id="13" name="Shape 10"/>
          <p:cNvSpPr/>
          <p:nvPr/>
        </p:nvSpPr>
        <p:spPr>
          <a:xfrm>
            <a:off x="6229350" y="4572000"/>
            <a:ext cx="5581650" cy="838200"/>
          </a:xfrm>
          <a:custGeom>
            <a:avLst/>
            <a:gdLst/>
            <a:ahLst/>
            <a:cxnLst/>
            <a:rect l="l" t="t" r="r" b="b"/>
            <a:pathLst>
              <a:path w="5581650" h="838200">
                <a:moveTo>
                  <a:pt x="38100" y="0"/>
                </a:moveTo>
                <a:lnTo>
                  <a:pt x="5505449" y="0"/>
                </a:lnTo>
                <a:cubicBezTo>
                  <a:pt x="5547534" y="0"/>
                  <a:pt x="5581650" y="34116"/>
                  <a:pt x="5581650" y="76201"/>
                </a:cubicBezTo>
                <a:lnTo>
                  <a:pt x="5581650" y="761999"/>
                </a:lnTo>
                <a:cubicBezTo>
                  <a:pt x="5581650" y="804084"/>
                  <a:pt x="5547534" y="838200"/>
                  <a:pt x="5505449" y="838200"/>
                </a:cubicBezTo>
                <a:lnTo>
                  <a:pt x="38100" y="838200"/>
                </a:lnTo>
                <a:cubicBezTo>
                  <a:pt x="17058" y="838200"/>
                  <a:pt x="0" y="821142"/>
                  <a:pt x="0" y="800100"/>
                </a:cubicBezTo>
                <a:lnTo>
                  <a:pt x="0" y="38100"/>
                </a:lnTo>
                <a:cubicBezTo>
                  <a:pt x="0" y="17072"/>
                  <a:pt x="17072" y="0"/>
                  <a:pt x="38100" y="0"/>
                </a:cubicBezTo>
                <a:close/>
              </a:path>
            </a:pathLst>
          </a:custGeom>
          <a:solidFill>
            <a:srgbClr val="F8F6F2">
              <a:alpha val="10196"/>
            </a:srgbClr>
          </a:solidFill>
          <a:ln/>
        </p:spPr>
        <p:txBody>
          <a:bodyPr/>
          <a:lstStyle/>
          <a:p>
            <a:endParaRPr lang="en-US"/>
          </a:p>
        </p:txBody>
      </p:sp>
      <p:sp>
        <p:nvSpPr>
          <p:cNvPr id="14" name="Shape 11"/>
          <p:cNvSpPr/>
          <p:nvPr/>
        </p:nvSpPr>
        <p:spPr>
          <a:xfrm>
            <a:off x="6229350" y="4572000"/>
            <a:ext cx="38100" cy="838200"/>
          </a:xfrm>
          <a:custGeom>
            <a:avLst/>
            <a:gdLst/>
            <a:ahLst/>
            <a:cxnLst/>
            <a:rect l="l" t="t" r="r" b="b"/>
            <a:pathLst>
              <a:path w="38100" h="838200">
                <a:moveTo>
                  <a:pt x="38100" y="0"/>
                </a:moveTo>
                <a:lnTo>
                  <a:pt x="38100" y="0"/>
                </a:lnTo>
                <a:lnTo>
                  <a:pt x="38100" y="838200"/>
                </a:lnTo>
                <a:lnTo>
                  <a:pt x="38100" y="838200"/>
                </a:lnTo>
                <a:cubicBezTo>
                  <a:pt x="17072" y="838200"/>
                  <a:pt x="0" y="821128"/>
                  <a:pt x="0" y="800100"/>
                </a:cubicBezTo>
                <a:lnTo>
                  <a:pt x="0" y="38100"/>
                </a:lnTo>
                <a:cubicBezTo>
                  <a:pt x="0" y="17072"/>
                  <a:pt x="17072" y="0"/>
                  <a:pt x="38100" y="0"/>
                </a:cubicBezTo>
                <a:close/>
              </a:path>
            </a:pathLst>
          </a:custGeom>
          <a:solidFill>
            <a:srgbClr val="D4A056"/>
          </a:solidFill>
          <a:ln/>
        </p:spPr>
        <p:txBody>
          <a:bodyPr/>
          <a:lstStyle/>
          <a:p>
            <a:endParaRPr lang="en-US"/>
          </a:p>
        </p:txBody>
      </p:sp>
      <p:sp>
        <p:nvSpPr>
          <p:cNvPr id="15" name="Text 12"/>
          <p:cNvSpPr/>
          <p:nvPr/>
        </p:nvSpPr>
        <p:spPr>
          <a:xfrm>
            <a:off x="6400800" y="4724400"/>
            <a:ext cx="5334000" cy="228600"/>
          </a:xfrm>
          <a:prstGeom prst="rect">
            <a:avLst/>
          </a:prstGeom>
          <a:noFill/>
          <a:ln/>
        </p:spPr>
        <p:txBody>
          <a:bodyPr wrap="square" lIns="0" tIns="0" rIns="0" bIns="0" rtlCol="0" anchor="ctr"/>
          <a:lstStyle/>
          <a:p>
            <a:pPr>
              <a:lnSpc>
                <a:spcPct val="130000"/>
              </a:lnSpc>
            </a:pPr>
            <a:r>
              <a:rPr lang="en-US" sz="1200" dirty="0">
                <a:solidFill>
                  <a:srgbClr val="F8F6F2">
                    <a:alpha val="80000"/>
                  </a:srgbClr>
                </a:solidFill>
                <a:latin typeface="Quattrocento Sans" pitchFamily="34" charset="0"/>
                <a:ea typeface="Quattrocento Sans" pitchFamily="34" charset="-122"/>
                <a:cs typeface="Quattrocento Sans" pitchFamily="34" charset="-120"/>
              </a:rPr>
              <a:t>Student ID</a:t>
            </a:r>
            <a:endParaRPr lang="en-US" sz="1600" dirty="0"/>
          </a:p>
        </p:txBody>
      </p:sp>
      <p:sp>
        <p:nvSpPr>
          <p:cNvPr id="16" name="Text 13"/>
          <p:cNvSpPr/>
          <p:nvPr/>
        </p:nvSpPr>
        <p:spPr>
          <a:xfrm>
            <a:off x="6400800" y="4991100"/>
            <a:ext cx="5353050" cy="266700"/>
          </a:xfrm>
          <a:prstGeom prst="rect">
            <a:avLst/>
          </a:prstGeom>
          <a:noFill/>
          <a:ln/>
        </p:spPr>
        <p:txBody>
          <a:bodyPr wrap="square" lIns="0" tIns="0" rIns="0" bIns="0" rtlCol="0" anchor="ctr"/>
          <a:lstStyle/>
          <a:p>
            <a:pPr>
              <a:lnSpc>
                <a:spcPct val="120000"/>
              </a:lnSpc>
            </a:pPr>
            <a:r>
              <a:rPr lang="en-US" sz="1500" b="1" dirty="0">
                <a:solidFill>
                  <a:srgbClr val="F8F6F2"/>
                </a:solidFill>
                <a:latin typeface="Quattrocento Sans" pitchFamily="34" charset="0"/>
                <a:ea typeface="Quattrocento Sans" pitchFamily="34" charset="-122"/>
                <a:cs typeface="Quattrocento Sans" pitchFamily="34" charset="-120"/>
              </a:rPr>
              <a:t>2522466</a:t>
            </a:r>
            <a:endParaRPr lang="en-US" sz="1600" dirty="0"/>
          </a:p>
        </p:txBody>
      </p:sp>
      <p:sp>
        <p:nvSpPr>
          <p:cNvPr id="17" name="Shape 14"/>
          <p:cNvSpPr/>
          <p:nvPr/>
        </p:nvSpPr>
        <p:spPr>
          <a:xfrm>
            <a:off x="400050" y="5638800"/>
            <a:ext cx="5581650" cy="838200"/>
          </a:xfrm>
          <a:custGeom>
            <a:avLst/>
            <a:gdLst/>
            <a:ahLst/>
            <a:cxnLst/>
            <a:rect l="l" t="t" r="r" b="b"/>
            <a:pathLst>
              <a:path w="5581650" h="838200">
                <a:moveTo>
                  <a:pt x="38100" y="0"/>
                </a:moveTo>
                <a:lnTo>
                  <a:pt x="5505449" y="0"/>
                </a:lnTo>
                <a:cubicBezTo>
                  <a:pt x="5547534" y="0"/>
                  <a:pt x="5581650" y="34116"/>
                  <a:pt x="5581650" y="76201"/>
                </a:cubicBezTo>
                <a:lnTo>
                  <a:pt x="5581650" y="761999"/>
                </a:lnTo>
                <a:cubicBezTo>
                  <a:pt x="5581650" y="804084"/>
                  <a:pt x="5547534" y="838200"/>
                  <a:pt x="5505449" y="838200"/>
                </a:cubicBezTo>
                <a:lnTo>
                  <a:pt x="38100" y="838200"/>
                </a:lnTo>
                <a:cubicBezTo>
                  <a:pt x="17058" y="838200"/>
                  <a:pt x="0" y="821142"/>
                  <a:pt x="0" y="800100"/>
                </a:cubicBezTo>
                <a:lnTo>
                  <a:pt x="0" y="38100"/>
                </a:lnTo>
                <a:cubicBezTo>
                  <a:pt x="0" y="17072"/>
                  <a:pt x="17072" y="0"/>
                  <a:pt x="38100" y="0"/>
                </a:cubicBezTo>
                <a:close/>
              </a:path>
            </a:pathLst>
          </a:custGeom>
          <a:solidFill>
            <a:srgbClr val="F8F6F2">
              <a:alpha val="10196"/>
            </a:srgbClr>
          </a:solidFill>
          <a:ln/>
        </p:spPr>
        <p:txBody>
          <a:bodyPr/>
          <a:lstStyle/>
          <a:p>
            <a:endParaRPr lang="en-US"/>
          </a:p>
        </p:txBody>
      </p:sp>
      <p:sp>
        <p:nvSpPr>
          <p:cNvPr id="18" name="Shape 15"/>
          <p:cNvSpPr/>
          <p:nvPr/>
        </p:nvSpPr>
        <p:spPr>
          <a:xfrm>
            <a:off x="400050" y="5638800"/>
            <a:ext cx="38100" cy="838200"/>
          </a:xfrm>
          <a:custGeom>
            <a:avLst/>
            <a:gdLst/>
            <a:ahLst/>
            <a:cxnLst/>
            <a:rect l="l" t="t" r="r" b="b"/>
            <a:pathLst>
              <a:path w="38100" h="838200">
                <a:moveTo>
                  <a:pt x="38100" y="0"/>
                </a:moveTo>
                <a:lnTo>
                  <a:pt x="38100" y="0"/>
                </a:lnTo>
                <a:lnTo>
                  <a:pt x="38100" y="838200"/>
                </a:lnTo>
                <a:lnTo>
                  <a:pt x="38100" y="838200"/>
                </a:lnTo>
                <a:cubicBezTo>
                  <a:pt x="17072" y="838200"/>
                  <a:pt x="0" y="821128"/>
                  <a:pt x="0" y="800100"/>
                </a:cubicBezTo>
                <a:lnTo>
                  <a:pt x="0" y="38100"/>
                </a:lnTo>
                <a:cubicBezTo>
                  <a:pt x="0" y="17072"/>
                  <a:pt x="17072" y="0"/>
                  <a:pt x="38100" y="0"/>
                </a:cubicBezTo>
                <a:close/>
              </a:path>
            </a:pathLst>
          </a:custGeom>
          <a:solidFill>
            <a:srgbClr val="D4A056"/>
          </a:solidFill>
          <a:ln/>
        </p:spPr>
        <p:txBody>
          <a:bodyPr/>
          <a:lstStyle/>
          <a:p>
            <a:endParaRPr lang="en-US"/>
          </a:p>
        </p:txBody>
      </p:sp>
      <p:sp>
        <p:nvSpPr>
          <p:cNvPr id="19" name="Text 16"/>
          <p:cNvSpPr/>
          <p:nvPr/>
        </p:nvSpPr>
        <p:spPr>
          <a:xfrm>
            <a:off x="571500" y="5791200"/>
            <a:ext cx="5334000" cy="228600"/>
          </a:xfrm>
          <a:prstGeom prst="rect">
            <a:avLst/>
          </a:prstGeom>
          <a:noFill/>
          <a:ln/>
        </p:spPr>
        <p:txBody>
          <a:bodyPr wrap="square" lIns="0" tIns="0" rIns="0" bIns="0" rtlCol="0" anchor="ctr"/>
          <a:lstStyle/>
          <a:p>
            <a:pPr>
              <a:lnSpc>
                <a:spcPct val="130000"/>
              </a:lnSpc>
            </a:pPr>
            <a:r>
              <a:rPr lang="en-US" sz="1200" dirty="0">
                <a:solidFill>
                  <a:srgbClr val="F8F6F2">
                    <a:alpha val="80000"/>
                  </a:srgbClr>
                </a:solidFill>
                <a:latin typeface="Quattrocento Sans" pitchFamily="34" charset="0"/>
                <a:ea typeface="Quattrocento Sans" pitchFamily="34" charset="-122"/>
                <a:cs typeface="Quattrocento Sans" pitchFamily="34" charset="-120"/>
              </a:rPr>
              <a:t>Lecturer</a:t>
            </a:r>
            <a:endParaRPr lang="en-US" sz="1600" dirty="0"/>
          </a:p>
        </p:txBody>
      </p:sp>
      <p:sp>
        <p:nvSpPr>
          <p:cNvPr id="20" name="Text 17"/>
          <p:cNvSpPr/>
          <p:nvPr/>
        </p:nvSpPr>
        <p:spPr>
          <a:xfrm>
            <a:off x="571500" y="6057900"/>
            <a:ext cx="5353050" cy="266700"/>
          </a:xfrm>
          <a:prstGeom prst="rect">
            <a:avLst/>
          </a:prstGeom>
          <a:noFill/>
          <a:ln/>
        </p:spPr>
        <p:txBody>
          <a:bodyPr wrap="square" lIns="0" tIns="0" rIns="0" bIns="0" rtlCol="0" anchor="ctr"/>
          <a:lstStyle/>
          <a:p>
            <a:pPr>
              <a:lnSpc>
                <a:spcPct val="120000"/>
              </a:lnSpc>
            </a:pPr>
            <a:r>
              <a:rPr lang="en-US" sz="1500" b="1" dirty="0">
                <a:solidFill>
                  <a:srgbClr val="F8F6F2"/>
                </a:solidFill>
                <a:latin typeface="Quattrocento Sans" pitchFamily="34" charset="0"/>
                <a:ea typeface="Quattrocento Sans" pitchFamily="34" charset="-122"/>
                <a:cs typeface="Quattrocento Sans" pitchFamily="34" charset="-120"/>
              </a:rPr>
              <a:t>Mucahit Ozden</a:t>
            </a:r>
            <a:endParaRPr lang="en-US" sz="1600" dirty="0"/>
          </a:p>
        </p:txBody>
      </p:sp>
      <p:sp>
        <p:nvSpPr>
          <p:cNvPr id="21" name="Shape 18"/>
          <p:cNvSpPr/>
          <p:nvPr/>
        </p:nvSpPr>
        <p:spPr>
          <a:xfrm>
            <a:off x="6229350" y="5638800"/>
            <a:ext cx="5581650" cy="838200"/>
          </a:xfrm>
          <a:custGeom>
            <a:avLst/>
            <a:gdLst/>
            <a:ahLst/>
            <a:cxnLst/>
            <a:rect l="l" t="t" r="r" b="b"/>
            <a:pathLst>
              <a:path w="5581650" h="838200">
                <a:moveTo>
                  <a:pt x="38100" y="0"/>
                </a:moveTo>
                <a:lnTo>
                  <a:pt x="5505449" y="0"/>
                </a:lnTo>
                <a:cubicBezTo>
                  <a:pt x="5547534" y="0"/>
                  <a:pt x="5581650" y="34116"/>
                  <a:pt x="5581650" y="76201"/>
                </a:cubicBezTo>
                <a:lnTo>
                  <a:pt x="5581650" y="761999"/>
                </a:lnTo>
                <a:cubicBezTo>
                  <a:pt x="5581650" y="804084"/>
                  <a:pt x="5547534" y="838200"/>
                  <a:pt x="5505449" y="838200"/>
                </a:cubicBezTo>
                <a:lnTo>
                  <a:pt x="38100" y="838200"/>
                </a:lnTo>
                <a:cubicBezTo>
                  <a:pt x="17058" y="838200"/>
                  <a:pt x="0" y="821142"/>
                  <a:pt x="0" y="800100"/>
                </a:cubicBezTo>
                <a:lnTo>
                  <a:pt x="0" y="38100"/>
                </a:lnTo>
                <a:cubicBezTo>
                  <a:pt x="0" y="17072"/>
                  <a:pt x="17072" y="0"/>
                  <a:pt x="38100" y="0"/>
                </a:cubicBezTo>
                <a:close/>
              </a:path>
            </a:pathLst>
          </a:custGeom>
          <a:solidFill>
            <a:srgbClr val="F8F6F2">
              <a:alpha val="10196"/>
            </a:srgbClr>
          </a:solidFill>
          <a:ln/>
        </p:spPr>
        <p:txBody>
          <a:bodyPr/>
          <a:lstStyle/>
          <a:p>
            <a:endParaRPr lang="en-US"/>
          </a:p>
        </p:txBody>
      </p:sp>
      <p:sp>
        <p:nvSpPr>
          <p:cNvPr id="22" name="Shape 19"/>
          <p:cNvSpPr/>
          <p:nvPr/>
        </p:nvSpPr>
        <p:spPr>
          <a:xfrm>
            <a:off x="6229350" y="5638800"/>
            <a:ext cx="38100" cy="838200"/>
          </a:xfrm>
          <a:custGeom>
            <a:avLst/>
            <a:gdLst/>
            <a:ahLst/>
            <a:cxnLst/>
            <a:rect l="l" t="t" r="r" b="b"/>
            <a:pathLst>
              <a:path w="38100" h="838200">
                <a:moveTo>
                  <a:pt x="38100" y="0"/>
                </a:moveTo>
                <a:lnTo>
                  <a:pt x="38100" y="0"/>
                </a:lnTo>
                <a:lnTo>
                  <a:pt x="38100" y="838200"/>
                </a:lnTo>
                <a:lnTo>
                  <a:pt x="38100" y="838200"/>
                </a:lnTo>
                <a:cubicBezTo>
                  <a:pt x="17072" y="838200"/>
                  <a:pt x="0" y="821128"/>
                  <a:pt x="0" y="800100"/>
                </a:cubicBezTo>
                <a:lnTo>
                  <a:pt x="0" y="38100"/>
                </a:lnTo>
                <a:cubicBezTo>
                  <a:pt x="0" y="17072"/>
                  <a:pt x="17072" y="0"/>
                  <a:pt x="38100" y="0"/>
                </a:cubicBezTo>
                <a:close/>
              </a:path>
            </a:pathLst>
          </a:custGeom>
          <a:solidFill>
            <a:srgbClr val="D4A056"/>
          </a:solidFill>
          <a:ln/>
        </p:spPr>
        <p:txBody>
          <a:bodyPr/>
          <a:lstStyle/>
          <a:p>
            <a:endParaRPr lang="en-US"/>
          </a:p>
        </p:txBody>
      </p:sp>
      <p:sp>
        <p:nvSpPr>
          <p:cNvPr id="23" name="Text 20"/>
          <p:cNvSpPr/>
          <p:nvPr/>
        </p:nvSpPr>
        <p:spPr>
          <a:xfrm>
            <a:off x="6400800" y="5791200"/>
            <a:ext cx="5334000" cy="228600"/>
          </a:xfrm>
          <a:prstGeom prst="rect">
            <a:avLst/>
          </a:prstGeom>
          <a:noFill/>
          <a:ln/>
        </p:spPr>
        <p:txBody>
          <a:bodyPr wrap="square" lIns="0" tIns="0" rIns="0" bIns="0" rtlCol="0" anchor="ctr"/>
          <a:lstStyle/>
          <a:p>
            <a:pPr>
              <a:lnSpc>
                <a:spcPct val="130000"/>
              </a:lnSpc>
            </a:pPr>
            <a:r>
              <a:rPr lang="en-US" sz="1200" dirty="0">
                <a:solidFill>
                  <a:srgbClr val="F8F6F2">
                    <a:alpha val="80000"/>
                  </a:srgbClr>
                </a:solidFill>
                <a:latin typeface="Quattrocento Sans" pitchFamily="34" charset="0"/>
                <a:ea typeface="Quattrocento Sans" pitchFamily="34" charset="-122"/>
                <a:cs typeface="Quattrocento Sans" pitchFamily="34" charset="-120"/>
              </a:rPr>
              <a:t>Module</a:t>
            </a:r>
            <a:endParaRPr lang="en-US" sz="1600" dirty="0"/>
          </a:p>
        </p:txBody>
      </p:sp>
      <p:sp>
        <p:nvSpPr>
          <p:cNvPr id="24" name="Text 21"/>
          <p:cNvSpPr/>
          <p:nvPr/>
        </p:nvSpPr>
        <p:spPr>
          <a:xfrm>
            <a:off x="6400800" y="6057900"/>
            <a:ext cx="5353050" cy="266700"/>
          </a:xfrm>
          <a:prstGeom prst="rect">
            <a:avLst/>
          </a:prstGeom>
          <a:noFill/>
          <a:ln/>
        </p:spPr>
        <p:txBody>
          <a:bodyPr wrap="square" lIns="0" tIns="0" rIns="0" bIns="0" rtlCol="0" anchor="ctr"/>
          <a:lstStyle/>
          <a:p>
            <a:pPr>
              <a:lnSpc>
                <a:spcPct val="120000"/>
              </a:lnSpc>
            </a:pPr>
            <a:r>
              <a:rPr lang="en-US" sz="1500" b="1" dirty="0">
                <a:solidFill>
                  <a:srgbClr val="F8F6F2"/>
                </a:solidFill>
                <a:latin typeface="Quattrocento Sans" pitchFamily="34" charset="0"/>
                <a:ea typeface="Quattrocento Sans" pitchFamily="34" charset="-122"/>
                <a:cs typeface="Quattrocento Sans" pitchFamily="34" charset="-120"/>
              </a:rPr>
              <a:t>Problem Solving &amp; Decision-Making</a:t>
            </a:r>
            <a:endParaRPr lang="en-US" sz="1600" dirty="0"/>
          </a:p>
        </p:txBody>
      </p:sp>
    </p:spTree>
  </p:cSld>
  <p:clrMapOvr>
    <a:masterClrMapping/>
  </p:clrMapOvr>
  <p:transition>
    <p:fade/>
  </p:transition>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8F6F2"/>
        </a:solidFill>
        <a:effectLst/>
      </p:bgPr>
    </p:bg>
    <p:spTree>
      <p:nvGrpSpPr>
        <p:cNvPr id="1" name=""/>
        <p:cNvGrpSpPr/>
        <p:nvPr/>
      </p:nvGrpSpPr>
      <p:grpSpPr>
        <a:xfrm>
          <a:off x="0" y="0"/>
          <a:ext cx="0" cy="0"/>
          <a:chOff x="0" y="0"/>
          <a:chExt cx="0" cy="0"/>
        </a:xfrm>
      </p:grpSpPr>
      <p:sp>
        <p:nvSpPr>
          <p:cNvPr id="2" name="Shape 0"/>
          <p:cNvSpPr/>
          <p:nvPr/>
        </p:nvSpPr>
        <p:spPr>
          <a:xfrm>
            <a:off x="357275" y="482321"/>
            <a:ext cx="71455" cy="428730"/>
          </a:xfrm>
          <a:custGeom>
            <a:avLst/>
            <a:gdLst/>
            <a:ahLst/>
            <a:cxnLst/>
            <a:rect l="l" t="t" r="r" b="b"/>
            <a:pathLst>
              <a:path w="71455" h="428730">
                <a:moveTo>
                  <a:pt x="0" y="0"/>
                </a:moveTo>
                <a:lnTo>
                  <a:pt x="71455" y="0"/>
                </a:lnTo>
                <a:lnTo>
                  <a:pt x="71455" y="428730"/>
                </a:lnTo>
                <a:lnTo>
                  <a:pt x="0" y="428730"/>
                </a:lnTo>
                <a:lnTo>
                  <a:pt x="0" y="0"/>
                </a:lnTo>
                <a:close/>
              </a:path>
            </a:pathLst>
          </a:custGeom>
          <a:solidFill>
            <a:srgbClr val="D4A056"/>
          </a:solidFill>
          <a:ln/>
        </p:spPr>
        <p:txBody>
          <a:bodyPr/>
          <a:lstStyle/>
          <a:p>
            <a:endParaRPr lang="en-US"/>
          </a:p>
        </p:txBody>
      </p:sp>
      <p:sp>
        <p:nvSpPr>
          <p:cNvPr id="3" name="Text 1"/>
          <p:cNvSpPr/>
          <p:nvPr/>
        </p:nvSpPr>
        <p:spPr>
          <a:xfrm>
            <a:off x="571640" y="357275"/>
            <a:ext cx="2268695" cy="214365"/>
          </a:xfrm>
          <a:prstGeom prst="rect">
            <a:avLst/>
          </a:prstGeom>
          <a:noFill/>
          <a:ln/>
        </p:spPr>
        <p:txBody>
          <a:bodyPr wrap="square" lIns="0" tIns="0" rIns="0" bIns="0" rtlCol="0" anchor="ctr"/>
          <a:lstStyle/>
          <a:p>
            <a:pPr>
              <a:lnSpc>
                <a:spcPct val="120000"/>
              </a:lnSpc>
            </a:pPr>
            <a:r>
              <a:rPr lang="en-US" sz="1125" b="1" kern="0" spc="56" dirty="0">
                <a:solidFill>
                  <a:srgbClr val="A95C48"/>
                </a:solidFill>
                <a:latin typeface="Quattrocento Sans" pitchFamily="34" charset="0"/>
                <a:ea typeface="Quattrocento Sans" pitchFamily="34" charset="-122"/>
                <a:cs typeface="Quattrocento Sans" pitchFamily="34" charset="-120"/>
              </a:rPr>
              <a:t>Presentation Structure</a:t>
            </a:r>
            <a:endParaRPr lang="en-US" sz="1600" dirty="0"/>
          </a:p>
        </p:txBody>
      </p:sp>
      <p:sp>
        <p:nvSpPr>
          <p:cNvPr id="4" name="Text 2"/>
          <p:cNvSpPr/>
          <p:nvPr/>
        </p:nvSpPr>
        <p:spPr>
          <a:xfrm>
            <a:off x="571640" y="607367"/>
            <a:ext cx="2411604" cy="428730"/>
          </a:xfrm>
          <a:prstGeom prst="rect">
            <a:avLst/>
          </a:prstGeom>
          <a:noFill/>
          <a:ln/>
        </p:spPr>
        <p:txBody>
          <a:bodyPr wrap="square" lIns="0" tIns="0" rIns="0" bIns="0" rtlCol="0" anchor="ctr"/>
          <a:lstStyle/>
          <a:p>
            <a:pPr>
              <a:lnSpc>
                <a:spcPct val="80000"/>
              </a:lnSpc>
            </a:pPr>
            <a:r>
              <a:rPr lang="en-US" sz="3376" b="1" dirty="0">
                <a:solidFill>
                  <a:srgbClr val="4A5D52"/>
                </a:solidFill>
                <a:latin typeface="Oranienbaum" pitchFamily="34" charset="0"/>
                <a:ea typeface="Oranienbaum" pitchFamily="34" charset="-122"/>
                <a:cs typeface="Oranienbaum" pitchFamily="34" charset="-120"/>
              </a:rPr>
              <a:t>Overview</a:t>
            </a:r>
            <a:endParaRPr lang="en-US" sz="1600" dirty="0"/>
          </a:p>
        </p:txBody>
      </p:sp>
      <p:sp>
        <p:nvSpPr>
          <p:cNvPr id="5" name="Shape 3"/>
          <p:cNvSpPr/>
          <p:nvPr/>
        </p:nvSpPr>
        <p:spPr>
          <a:xfrm>
            <a:off x="375138" y="1732782"/>
            <a:ext cx="5618145" cy="1143279"/>
          </a:xfrm>
          <a:custGeom>
            <a:avLst/>
            <a:gdLst/>
            <a:ahLst/>
            <a:cxnLst/>
            <a:rect l="l" t="t" r="r" b="b"/>
            <a:pathLst>
              <a:path w="5618145" h="1143279">
                <a:moveTo>
                  <a:pt x="35727" y="0"/>
                </a:moveTo>
                <a:lnTo>
                  <a:pt x="5510963" y="0"/>
                </a:lnTo>
                <a:cubicBezTo>
                  <a:pt x="5570158" y="0"/>
                  <a:pt x="5618145" y="47987"/>
                  <a:pt x="5618145" y="107182"/>
                </a:cubicBezTo>
                <a:lnTo>
                  <a:pt x="5618145" y="1036097"/>
                </a:lnTo>
                <a:cubicBezTo>
                  <a:pt x="5618145" y="1095292"/>
                  <a:pt x="5570158" y="1143279"/>
                  <a:pt x="5510963" y="1143279"/>
                </a:cubicBezTo>
                <a:lnTo>
                  <a:pt x="35727" y="1143279"/>
                </a:lnTo>
                <a:cubicBezTo>
                  <a:pt x="15996" y="1143279"/>
                  <a:pt x="0" y="1127283"/>
                  <a:pt x="0" y="1107552"/>
                </a:cubicBezTo>
                <a:lnTo>
                  <a:pt x="0" y="35727"/>
                </a:lnTo>
                <a:cubicBezTo>
                  <a:pt x="0" y="16009"/>
                  <a:pt x="16009" y="0"/>
                  <a:pt x="35727" y="0"/>
                </a:cubicBezTo>
                <a:close/>
              </a:path>
            </a:pathLst>
          </a:custGeom>
          <a:solidFill>
            <a:srgbClr val="FFFFFF"/>
          </a:solidFill>
          <a:ln/>
          <a:effectLst>
            <a:outerShdw blurRad="133978" dist="89319" dir="5400000" algn="bl" rotWithShape="0">
              <a:srgbClr val="000000">
                <a:alpha val="10196"/>
              </a:srgbClr>
            </a:outerShdw>
          </a:effectLst>
        </p:spPr>
        <p:txBody>
          <a:bodyPr/>
          <a:lstStyle/>
          <a:p>
            <a:endParaRPr lang="en-US"/>
          </a:p>
        </p:txBody>
      </p:sp>
      <p:sp>
        <p:nvSpPr>
          <p:cNvPr id="6" name="Shape 4"/>
          <p:cNvSpPr/>
          <p:nvPr/>
        </p:nvSpPr>
        <p:spPr>
          <a:xfrm>
            <a:off x="375138" y="1732782"/>
            <a:ext cx="35727" cy="1143279"/>
          </a:xfrm>
          <a:custGeom>
            <a:avLst/>
            <a:gdLst/>
            <a:ahLst/>
            <a:cxnLst/>
            <a:rect l="l" t="t" r="r" b="b"/>
            <a:pathLst>
              <a:path w="35727" h="1143279">
                <a:moveTo>
                  <a:pt x="35727" y="0"/>
                </a:moveTo>
                <a:lnTo>
                  <a:pt x="35727" y="0"/>
                </a:lnTo>
                <a:lnTo>
                  <a:pt x="35727" y="1143279"/>
                </a:lnTo>
                <a:lnTo>
                  <a:pt x="35727" y="1143279"/>
                </a:lnTo>
                <a:cubicBezTo>
                  <a:pt x="15996" y="1143279"/>
                  <a:pt x="0" y="1127283"/>
                  <a:pt x="0" y="1107552"/>
                </a:cubicBezTo>
                <a:lnTo>
                  <a:pt x="0" y="35727"/>
                </a:lnTo>
                <a:cubicBezTo>
                  <a:pt x="0" y="16009"/>
                  <a:pt x="16009" y="0"/>
                  <a:pt x="35727" y="0"/>
                </a:cubicBezTo>
                <a:close/>
              </a:path>
            </a:pathLst>
          </a:custGeom>
          <a:solidFill>
            <a:srgbClr val="4A5D52"/>
          </a:solidFill>
          <a:ln/>
        </p:spPr>
        <p:txBody>
          <a:bodyPr/>
          <a:lstStyle/>
          <a:p>
            <a:endParaRPr lang="en-US"/>
          </a:p>
        </p:txBody>
      </p:sp>
      <p:sp>
        <p:nvSpPr>
          <p:cNvPr id="7" name="Shape 5"/>
          <p:cNvSpPr/>
          <p:nvPr/>
        </p:nvSpPr>
        <p:spPr>
          <a:xfrm>
            <a:off x="571640" y="1911420"/>
            <a:ext cx="428730" cy="428730"/>
          </a:xfrm>
          <a:custGeom>
            <a:avLst/>
            <a:gdLst/>
            <a:ahLst/>
            <a:cxnLst/>
            <a:rect l="l" t="t" r="r" b="b"/>
            <a:pathLst>
              <a:path w="428730" h="428730">
                <a:moveTo>
                  <a:pt x="214365" y="0"/>
                </a:moveTo>
                <a:lnTo>
                  <a:pt x="214365" y="0"/>
                </a:lnTo>
                <a:cubicBezTo>
                  <a:pt x="332676" y="0"/>
                  <a:pt x="428730" y="96054"/>
                  <a:pt x="428730" y="214365"/>
                </a:cubicBezTo>
                <a:lnTo>
                  <a:pt x="428730" y="214365"/>
                </a:lnTo>
                <a:cubicBezTo>
                  <a:pt x="428730" y="332676"/>
                  <a:pt x="332676" y="428730"/>
                  <a:pt x="214365" y="428730"/>
                </a:cubicBezTo>
                <a:lnTo>
                  <a:pt x="214365" y="428730"/>
                </a:lnTo>
                <a:cubicBezTo>
                  <a:pt x="96054" y="428730"/>
                  <a:pt x="0" y="332676"/>
                  <a:pt x="0" y="214365"/>
                </a:cubicBezTo>
                <a:lnTo>
                  <a:pt x="0" y="214365"/>
                </a:lnTo>
                <a:cubicBezTo>
                  <a:pt x="0" y="96054"/>
                  <a:pt x="96054" y="0"/>
                  <a:pt x="214365" y="0"/>
                </a:cubicBezTo>
                <a:close/>
              </a:path>
            </a:pathLst>
          </a:custGeom>
          <a:solidFill>
            <a:srgbClr val="4A5D52"/>
          </a:solidFill>
          <a:ln/>
        </p:spPr>
        <p:txBody>
          <a:bodyPr/>
          <a:lstStyle/>
          <a:p>
            <a:endParaRPr lang="en-US"/>
          </a:p>
        </p:txBody>
      </p:sp>
      <p:sp>
        <p:nvSpPr>
          <p:cNvPr id="8" name="Text 6"/>
          <p:cNvSpPr/>
          <p:nvPr/>
        </p:nvSpPr>
        <p:spPr>
          <a:xfrm>
            <a:off x="741345" y="2000738"/>
            <a:ext cx="178637" cy="250092"/>
          </a:xfrm>
          <a:prstGeom prst="rect">
            <a:avLst/>
          </a:prstGeom>
          <a:noFill/>
          <a:ln/>
        </p:spPr>
        <p:txBody>
          <a:bodyPr wrap="square" lIns="0" tIns="0" rIns="0" bIns="0" rtlCol="0" anchor="ctr"/>
          <a:lstStyle/>
          <a:p>
            <a:pPr>
              <a:lnSpc>
                <a:spcPct val="120000"/>
              </a:lnSpc>
            </a:pPr>
            <a:r>
              <a:rPr lang="en-US" sz="1407" b="1" dirty="0">
                <a:solidFill>
                  <a:srgbClr val="F8F6F2"/>
                </a:solidFill>
                <a:latin typeface="Oranienbaum" pitchFamily="34" charset="0"/>
                <a:ea typeface="Oranienbaum" pitchFamily="34" charset="-122"/>
                <a:cs typeface="Oranienbaum" pitchFamily="34" charset="-120"/>
              </a:rPr>
              <a:t>1</a:t>
            </a:r>
            <a:endParaRPr lang="en-US" sz="1600" dirty="0"/>
          </a:p>
        </p:txBody>
      </p:sp>
      <p:sp>
        <p:nvSpPr>
          <p:cNvPr id="9" name="Text 7"/>
          <p:cNvSpPr/>
          <p:nvPr/>
        </p:nvSpPr>
        <p:spPr>
          <a:xfrm>
            <a:off x="1143279" y="1911420"/>
            <a:ext cx="4760686" cy="250092"/>
          </a:xfrm>
          <a:prstGeom prst="rect">
            <a:avLst/>
          </a:prstGeom>
          <a:noFill/>
          <a:ln/>
        </p:spPr>
        <p:txBody>
          <a:bodyPr wrap="square" lIns="0" tIns="0" rIns="0" bIns="0" rtlCol="0" anchor="ctr"/>
          <a:lstStyle/>
          <a:p>
            <a:pPr>
              <a:lnSpc>
                <a:spcPct val="120000"/>
              </a:lnSpc>
            </a:pPr>
            <a:r>
              <a:rPr lang="en-US" sz="1407" b="1" dirty="0">
                <a:solidFill>
                  <a:srgbClr val="4A5D52"/>
                </a:solidFill>
                <a:latin typeface="Noto Sans SC" pitchFamily="34" charset="0"/>
                <a:ea typeface="Noto Sans SC" pitchFamily="34" charset="-122"/>
                <a:cs typeface="Noto Sans SC" pitchFamily="34" charset="-120"/>
              </a:rPr>
              <a:t>Company Overview</a:t>
            </a:r>
            <a:endParaRPr lang="en-US" sz="1600" dirty="0"/>
          </a:p>
        </p:txBody>
      </p:sp>
      <p:sp>
        <p:nvSpPr>
          <p:cNvPr id="10" name="Text 8"/>
          <p:cNvSpPr/>
          <p:nvPr/>
        </p:nvSpPr>
        <p:spPr>
          <a:xfrm>
            <a:off x="1143279" y="2232967"/>
            <a:ext cx="4742822" cy="464457"/>
          </a:xfrm>
          <a:prstGeom prst="rect">
            <a:avLst/>
          </a:prstGeom>
          <a:noFill/>
          <a:ln/>
        </p:spPr>
        <p:txBody>
          <a:bodyPr wrap="square" lIns="0" tIns="0" rIns="0" bIns="0" rtlCol="0" anchor="ctr"/>
          <a:lstStyle/>
          <a:p>
            <a:pPr>
              <a:lnSpc>
                <a:spcPct val="140000"/>
              </a:lnSpc>
            </a:pPr>
            <a:r>
              <a:rPr lang="en-US" sz="1125" dirty="0">
                <a:solidFill>
                  <a:srgbClr val="333333"/>
                </a:solidFill>
                <a:latin typeface="Quattrocento Sans" pitchFamily="34" charset="0"/>
                <a:ea typeface="Quattrocento Sans" pitchFamily="34" charset="-122"/>
                <a:cs typeface="Quattrocento Sans" pitchFamily="34" charset="-120"/>
              </a:rPr>
              <a:t>Introduction to Green Haven Florists, their history, and current market position in Norwich.</a:t>
            </a:r>
            <a:endParaRPr lang="en-US" sz="1600" dirty="0"/>
          </a:p>
        </p:txBody>
      </p:sp>
      <p:sp>
        <p:nvSpPr>
          <p:cNvPr id="11" name="Shape 9"/>
          <p:cNvSpPr/>
          <p:nvPr/>
        </p:nvSpPr>
        <p:spPr>
          <a:xfrm>
            <a:off x="375138" y="3054699"/>
            <a:ext cx="5618145" cy="911051"/>
          </a:xfrm>
          <a:custGeom>
            <a:avLst/>
            <a:gdLst/>
            <a:ahLst/>
            <a:cxnLst/>
            <a:rect l="l" t="t" r="r" b="b"/>
            <a:pathLst>
              <a:path w="5618145" h="911051">
                <a:moveTo>
                  <a:pt x="35727" y="0"/>
                </a:moveTo>
                <a:lnTo>
                  <a:pt x="5510960" y="0"/>
                </a:lnTo>
                <a:cubicBezTo>
                  <a:pt x="5570157" y="0"/>
                  <a:pt x="5618145" y="47988"/>
                  <a:pt x="5618145" y="107185"/>
                </a:cubicBezTo>
                <a:lnTo>
                  <a:pt x="5618145" y="803865"/>
                </a:lnTo>
                <a:cubicBezTo>
                  <a:pt x="5618145" y="863062"/>
                  <a:pt x="5570157" y="911051"/>
                  <a:pt x="5510960" y="911051"/>
                </a:cubicBezTo>
                <a:lnTo>
                  <a:pt x="35727" y="911051"/>
                </a:lnTo>
                <a:cubicBezTo>
                  <a:pt x="15996" y="911051"/>
                  <a:pt x="0" y="895055"/>
                  <a:pt x="0" y="875323"/>
                </a:cubicBezTo>
                <a:lnTo>
                  <a:pt x="0" y="35727"/>
                </a:lnTo>
                <a:cubicBezTo>
                  <a:pt x="0" y="16009"/>
                  <a:pt x="16009" y="0"/>
                  <a:pt x="35727" y="0"/>
                </a:cubicBezTo>
                <a:close/>
              </a:path>
            </a:pathLst>
          </a:custGeom>
          <a:solidFill>
            <a:srgbClr val="FFFFFF"/>
          </a:solidFill>
          <a:ln/>
          <a:effectLst>
            <a:outerShdw blurRad="133978" dist="89319" dir="5400000" algn="bl" rotWithShape="0">
              <a:srgbClr val="000000">
                <a:alpha val="10196"/>
              </a:srgbClr>
            </a:outerShdw>
          </a:effectLst>
        </p:spPr>
        <p:txBody>
          <a:bodyPr/>
          <a:lstStyle/>
          <a:p>
            <a:endParaRPr lang="en-US"/>
          </a:p>
        </p:txBody>
      </p:sp>
      <p:sp>
        <p:nvSpPr>
          <p:cNvPr id="12" name="Shape 10"/>
          <p:cNvSpPr/>
          <p:nvPr/>
        </p:nvSpPr>
        <p:spPr>
          <a:xfrm>
            <a:off x="375138" y="3054699"/>
            <a:ext cx="35727" cy="911051"/>
          </a:xfrm>
          <a:custGeom>
            <a:avLst/>
            <a:gdLst/>
            <a:ahLst/>
            <a:cxnLst/>
            <a:rect l="l" t="t" r="r" b="b"/>
            <a:pathLst>
              <a:path w="35727" h="911051">
                <a:moveTo>
                  <a:pt x="35727" y="0"/>
                </a:moveTo>
                <a:lnTo>
                  <a:pt x="35727" y="0"/>
                </a:lnTo>
                <a:lnTo>
                  <a:pt x="35727" y="911051"/>
                </a:lnTo>
                <a:lnTo>
                  <a:pt x="35727" y="911051"/>
                </a:lnTo>
                <a:cubicBezTo>
                  <a:pt x="15996" y="911051"/>
                  <a:pt x="0" y="895055"/>
                  <a:pt x="0" y="875323"/>
                </a:cubicBezTo>
                <a:lnTo>
                  <a:pt x="0" y="35727"/>
                </a:lnTo>
                <a:cubicBezTo>
                  <a:pt x="0" y="16009"/>
                  <a:pt x="16009" y="0"/>
                  <a:pt x="35727" y="0"/>
                </a:cubicBezTo>
                <a:close/>
              </a:path>
            </a:pathLst>
          </a:custGeom>
          <a:solidFill>
            <a:srgbClr val="A95C48"/>
          </a:solidFill>
          <a:ln/>
        </p:spPr>
        <p:txBody>
          <a:bodyPr/>
          <a:lstStyle/>
          <a:p>
            <a:endParaRPr lang="en-US"/>
          </a:p>
        </p:txBody>
      </p:sp>
      <p:sp>
        <p:nvSpPr>
          <p:cNvPr id="13" name="Shape 11"/>
          <p:cNvSpPr/>
          <p:nvPr/>
        </p:nvSpPr>
        <p:spPr>
          <a:xfrm>
            <a:off x="571640" y="3233336"/>
            <a:ext cx="428730" cy="428730"/>
          </a:xfrm>
          <a:custGeom>
            <a:avLst/>
            <a:gdLst/>
            <a:ahLst/>
            <a:cxnLst/>
            <a:rect l="l" t="t" r="r" b="b"/>
            <a:pathLst>
              <a:path w="428730" h="428730">
                <a:moveTo>
                  <a:pt x="214365" y="0"/>
                </a:moveTo>
                <a:lnTo>
                  <a:pt x="214365" y="0"/>
                </a:lnTo>
                <a:cubicBezTo>
                  <a:pt x="332676" y="0"/>
                  <a:pt x="428730" y="96054"/>
                  <a:pt x="428730" y="214365"/>
                </a:cubicBezTo>
                <a:lnTo>
                  <a:pt x="428730" y="214365"/>
                </a:lnTo>
                <a:cubicBezTo>
                  <a:pt x="428730" y="332676"/>
                  <a:pt x="332676" y="428730"/>
                  <a:pt x="214365" y="428730"/>
                </a:cubicBezTo>
                <a:lnTo>
                  <a:pt x="214365" y="428730"/>
                </a:lnTo>
                <a:cubicBezTo>
                  <a:pt x="96054" y="428730"/>
                  <a:pt x="0" y="332676"/>
                  <a:pt x="0" y="214365"/>
                </a:cubicBezTo>
                <a:lnTo>
                  <a:pt x="0" y="214365"/>
                </a:lnTo>
                <a:cubicBezTo>
                  <a:pt x="0" y="96054"/>
                  <a:pt x="96054" y="0"/>
                  <a:pt x="214365" y="0"/>
                </a:cubicBezTo>
                <a:close/>
              </a:path>
            </a:pathLst>
          </a:custGeom>
          <a:solidFill>
            <a:srgbClr val="A95C48"/>
          </a:solidFill>
          <a:ln/>
        </p:spPr>
        <p:txBody>
          <a:bodyPr/>
          <a:lstStyle/>
          <a:p>
            <a:endParaRPr lang="en-US"/>
          </a:p>
        </p:txBody>
      </p:sp>
      <p:sp>
        <p:nvSpPr>
          <p:cNvPr id="14" name="Text 12"/>
          <p:cNvSpPr/>
          <p:nvPr/>
        </p:nvSpPr>
        <p:spPr>
          <a:xfrm>
            <a:off x="741345" y="3322655"/>
            <a:ext cx="178637" cy="250092"/>
          </a:xfrm>
          <a:prstGeom prst="rect">
            <a:avLst/>
          </a:prstGeom>
          <a:noFill/>
          <a:ln/>
        </p:spPr>
        <p:txBody>
          <a:bodyPr wrap="square" lIns="0" tIns="0" rIns="0" bIns="0" rtlCol="0" anchor="ctr"/>
          <a:lstStyle/>
          <a:p>
            <a:pPr>
              <a:lnSpc>
                <a:spcPct val="120000"/>
              </a:lnSpc>
            </a:pPr>
            <a:r>
              <a:rPr lang="en-US" sz="1407" b="1" dirty="0">
                <a:solidFill>
                  <a:srgbClr val="F8F6F2"/>
                </a:solidFill>
                <a:latin typeface="Oranienbaum" pitchFamily="34" charset="0"/>
                <a:ea typeface="Oranienbaum" pitchFamily="34" charset="-122"/>
                <a:cs typeface="Oranienbaum" pitchFamily="34" charset="-120"/>
              </a:rPr>
              <a:t>2</a:t>
            </a:r>
            <a:endParaRPr lang="en-US" sz="1600" dirty="0"/>
          </a:p>
        </p:txBody>
      </p:sp>
      <p:sp>
        <p:nvSpPr>
          <p:cNvPr id="15" name="Text 13"/>
          <p:cNvSpPr/>
          <p:nvPr/>
        </p:nvSpPr>
        <p:spPr>
          <a:xfrm>
            <a:off x="1143279" y="3233336"/>
            <a:ext cx="4760686" cy="250092"/>
          </a:xfrm>
          <a:prstGeom prst="rect">
            <a:avLst/>
          </a:prstGeom>
          <a:noFill/>
          <a:ln/>
        </p:spPr>
        <p:txBody>
          <a:bodyPr wrap="square" lIns="0" tIns="0" rIns="0" bIns="0" rtlCol="0" anchor="ctr"/>
          <a:lstStyle/>
          <a:p>
            <a:pPr>
              <a:lnSpc>
                <a:spcPct val="120000"/>
              </a:lnSpc>
            </a:pPr>
            <a:r>
              <a:rPr lang="en-US" sz="1407" b="1" dirty="0">
                <a:solidFill>
                  <a:srgbClr val="4A5D52"/>
                </a:solidFill>
                <a:latin typeface="Noto Sans SC" pitchFamily="34" charset="0"/>
                <a:ea typeface="Noto Sans SC" pitchFamily="34" charset="-122"/>
                <a:cs typeface="Noto Sans SC" pitchFamily="34" charset="-120"/>
              </a:rPr>
              <a:t>Problem Analysis</a:t>
            </a:r>
            <a:endParaRPr lang="en-US" sz="1600" dirty="0"/>
          </a:p>
        </p:txBody>
      </p:sp>
      <p:sp>
        <p:nvSpPr>
          <p:cNvPr id="16" name="Text 14"/>
          <p:cNvSpPr/>
          <p:nvPr/>
        </p:nvSpPr>
        <p:spPr>
          <a:xfrm>
            <a:off x="1143279" y="3554884"/>
            <a:ext cx="4742822" cy="232229"/>
          </a:xfrm>
          <a:prstGeom prst="rect">
            <a:avLst/>
          </a:prstGeom>
          <a:noFill/>
          <a:ln/>
        </p:spPr>
        <p:txBody>
          <a:bodyPr wrap="square" lIns="0" tIns="0" rIns="0" bIns="0" rtlCol="0" anchor="ctr"/>
          <a:lstStyle/>
          <a:p>
            <a:pPr>
              <a:lnSpc>
                <a:spcPct val="140000"/>
              </a:lnSpc>
            </a:pPr>
            <a:r>
              <a:rPr lang="en-US" sz="1125" dirty="0">
                <a:solidFill>
                  <a:srgbClr val="333333"/>
                </a:solidFill>
                <a:latin typeface="Quattrocento Sans" pitchFamily="34" charset="0"/>
                <a:ea typeface="Quattrocento Sans" pitchFamily="34" charset="-122"/>
                <a:cs typeface="Quattrocento Sans" pitchFamily="34" charset="-120"/>
              </a:rPr>
              <a:t>Examining the 30% decline in in-store sales and identifying root causes.</a:t>
            </a:r>
            <a:endParaRPr lang="en-US" sz="1600" dirty="0"/>
          </a:p>
        </p:txBody>
      </p:sp>
      <p:sp>
        <p:nvSpPr>
          <p:cNvPr id="17" name="Shape 15"/>
          <p:cNvSpPr/>
          <p:nvPr/>
        </p:nvSpPr>
        <p:spPr>
          <a:xfrm>
            <a:off x="375138" y="4144387"/>
            <a:ext cx="5618145" cy="911051"/>
          </a:xfrm>
          <a:custGeom>
            <a:avLst/>
            <a:gdLst/>
            <a:ahLst/>
            <a:cxnLst/>
            <a:rect l="l" t="t" r="r" b="b"/>
            <a:pathLst>
              <a:path w="5618145" h="911051">
                <a:moveTo>
                  <a:pt x="35727" y="0"/>
                </a:moveTo>
                <a:lnTo>
                  <a:pt x="5510960" y="0"/>
                </a:lnTo>
                <a:cubicBezTo>
                  <a:pt x="5570157" y="0"/>
                  <a:pt x="5618145" y="47988"/>
                  <a:pt x="5618145" y="107185"/>
                </a:cubicBezTo>
                <a:lnTo>
                  <a:pt x="5618145" y="803865"/>
                </a:lnTo>
                <a:cubicBezTo>
                  <a:pt x="5618145" y="863062"/>
                  <a:pt x="5570157" y="911051"/>
                  <a:pt x="5510960" y="911051"/>
                </a:cubicBezTo>
                <a:lnTo>
                  <a:pt x="35727" y="911051"/>
                </a:lnTo>
                <a:cubicBezTo>
                  <a:pt x="15996" y="911051"/>
                  <a:pt x="0" y="895055"/>
                  <a:pt x="0" y="875323"/>
                </a:cubicBezTo>
                <a:lnTo>
                  <a:pt x="0" y="35727"/>
                </a:lnTo>
                <a:cubicBezTo>
                  <a:pt x="0" y="16009"/>
                  <a:pt x="16009" y="0"/>
                  <a:pt x="35727" y="0"/>
                </a:cubicBezTo>
                <a:close/>
              </a:path>
            </a:pathLst>
          </a:custGeom>
          <a:solidFill>
            <a:srgbClr val="FFFFFF"/>
          </a:solidFill>
          <a:ln/>
          <a:effectLst>
            <a:outerShdw blurRad="133978" dist="89319" dir="5400000" algn="bl" rotWithShape="0">
              <a:srgbClr val="000000">
                <a:alpha val="10196"/>
              </a:srgbClr>
            </a:outerShdw>
          </a:effectLst>
        </p:spPr>
        <p:txBody>
          <a:bodyPr/>
          <a:lstStyle/>
          <a:p>
            <a:endParaRPr lang="en-US"/>
          </a:p>
        </p:txBody>
      </p:sp>
      <p:sp>
        <p:nvSpPr>
          <p:cNvPr id="18" name="Shape 16"/>
          <p:cNvSpPr/>
          <p:nvPr/>
        </p:nvSpPr>
        <p:spPr>
          <a:xfrm>
            <a:off x="375138" y="4144387"/>
            <a:ext cx="35727" cy="911051"/>
          </a:xfrm>
          <a:custGeom>
            <a:avLst/>
            <a:gdLst/>
            <a:ahLst/>
            <a:cxnLst/>
            <a:rect l="l" t="t" r="r" b="b"/>
            <a:pathLst>
              <a:path w="35727" h="911051">
                <a:moveTo>
                  <a:pt x="35727" y="0"/>
                </a:moveTo>
                <a:lnTo>
                  <a:pt x="35727" y="0"/>
                </a:lnTo>
                <a:lnTo>
                  <a:pt x="35727" y="911051"/>
                </a:lnTo>
                <a:lnTo>
                  <a:pt x="35727" y="911051"/>
                </a:lnTo>
                <a:cubicBezTo>
                  <a:pt x="15996" y="911051"/>
                  <a:pt x="0" y="895055"/>
                  <a:pt x="0" y="875323"/>
                </a:cubicBezTo>
                <a:lnTo>
                  <a:pt x="0" y="35727"/>
                </a:lnTo>
                <a:cubicBezTo>
                  <a:pt x="0" y="16009"/>
                  <a:pt x="16009" y="0"/>
                  <a:pt x="35727" y="0"/>
                </a:cubicBezTo>
                <a:close/>
              </a:path>
            </a:pathLst>
          </a:custGeom>
          <a:solidFill>
            <a:srgbClr val="D4A056"/>
          </a:solidFill>
          <a:ln/>
        </p:spPr>
        <p:txBody>
          <a:bodyPr/>
          <a:lstStyle/>
          <a:p>
            <a:endParaRPr lang="en-US"/>
          </a:p>
        </p:txBody>
      </p:sp>
      <p:sp>
        <p:nvSpPr>
          <p:cNvPr id="19" name="Shape 17"/>
          <p:cNvSpPr/>
          <p:nvPr/>
        </p:nvSpPr>
        <p:spPr>
          <a:xfrm>
            <a:off x="571640" y="4323024"/>
            <a:ext cx="428730" cy="428730"/>
          </a:xfrm>
          <a:custGeom>
            <a:avLst/>
            <a:gdLst/>
            <a:ahLst/>
            <a:cxnLst/>
            <a:rect l="l" t="t" r="r" b="b"/>
            <a:pathLst>
              <a:path w="428730" h="428730">
                <a:moveTo>
                  <a:pt x="214365" y="0"/>
                </a:moveTo>
                <a:lnTo>
                  <a:pt x="214365" y="0"/>
                </a:lnTo>
                <a:cubicBezTo>
                  <a:pt x="332676" y="0"/>
                  <a:pt x="428730" y="96054"/>
                  <a:pt x="428730" y="214365"/>
                </a:cubicBezTo>
                <a:lnTo>
                  <a:pt x="428730" y="214365"/>
                </a:lnTo>
                <a:cubicBezTo>
                  <a:pt x="428730" y="332676"/>
                  <a:pt x="332676" y="428730"/>
                  <a:pt x="214365" y="428730"/>
                </a:cubicBezTo>
                <a:lnTo>
                  <a:pt x="214365" y="428730"/>
                </a:lnTo>
                <a:cubicBezTo>
                  <a:pt x="96054" y="428730"/>
                  <a:pt x="0" y="332676"/>
                  <a:pt x="0" y="214365"/>
                </a:cubicBezTo>
                <a:lnTo>
                  <a:pt x="0" y="214365"/>
                </a:lnTo>
                <a:cubicBezTo>
                  <a:pt x="0" y="96054"/>
                  <a:pt x="96054" y="0"/>
                  <a:pt x="214365" y="0"/>
                </a:cubicBezTo>
                <a:close/>
              </a:path>
            </a:pathLst>
          </a:custGeom>
          <a:solidFill>
            <a:srgbClr val="D4A056"/>
          </a:solidFill>
          <a:ln/>
        </p:spPr>
        <p:txBody>
          <a:bodyPr/>
          <a:lstStyle/>
          <a:p>
            <a:endParaRPr lang="en-US"/>
          </a:p>
        </p:txBody>
      </p:sp>
      <p:sp>
        <p:nvSpPr>
          <p:cNvPr id="20" name="Text 18"/>
          <p:cNvSpPr/>
          <p:nvPr/>
        </p:nvSpPr>
        <p:spPr>
          <a:xfrm>
            <a:off x="741345" y="4412343"/>
            <a:ext cx="178637" cy="250092"/>
          </a:xfrm>
          <a:prstGeom prst="rect">
            <a:avLst/>
          </a:prstGeom>
          <a:noFill/>
          <a:ln/>
        </p:spPr>
        <p:txBody>
          <a:bodyPr wrap="square" lIns="0" tIns="0" rIns="0" bIns="0" rtlCol="0" anchor="ctr"/>
          <a:lstStyle/>
          <a:p>
            <a:pPr>
              <a:lnSpc>
                <a:spcPct val="120000"/>
              </a:lnSpc>
            </a:pPr>
            <a:r>
              <a:rPr lang="en-US" sz="1407" b="1" dirty="0">
                <a:solidFill>
                  <a:srgbClr val="F8F6F2"/>
                </a:solidFill>
                <a:latin typeface="Oranienbaum" pitchFamily="34" charset="0"/>
                <a:ea typeface="Oranienbaum" pitchFamily="34" charset="-122"/>
                <a:cs typeface="Oranienbaum" pitchFamily="34" charset="-120"/>
              </a:rPr>
              <a:t>3</a:t>
            </a:r>
            <a:endParaRPr lang="en-US" sz="1600" dirty="0"/>
          </a:p>
        </p:txBody>
      </p:sp>
      <p:sp>
        <p:nvSpPr>
          <p:cNvPr id="21" name="Text 19"/>
          <p:cNvSpPr/>
          <p:nvPr/>
        </p:nvSpPr>
        <p:spPr>
          <a:xfrm>
            <a:off x="1143279" y="4323024"/>
            <a:ext cx="4760686" cy="250092"/>
          </a:xfrm>
          <a:prstGeom prst="rect">
            <a:avLst/>
          </a:prstGeom>
          <a:noFill/>
          <a:ln/>
        </p:spPr>
        <p:txBody>
          <a:bodyPr wrap="square" lIns="0" tIns="0" rIns="0" bIns="0" rtlCol="0" anchor="ctr"/>
          <a:lstStyle/>
          <a:p>
            <a:pPr>
              <a:lnSpc>
                <a:spcPct val="120000"/>
              </a:lnSpc>
            </a:pPr>
            <a:r>
              <a:rPr lang="en-US" sz="1407" b="1" dirty="0">
                <a:solidFill>
                  <a:srgbClr val="4A5D52"/>
                </a:solidFill>
                <a:latin typeface="Noto Sans SC" pitchFamily="34" charset="0"/>
                <a:ea typeface="Noto Sans SC" pitchFamily="34" charset="-122"/>
                <a:cs typeface="Noto Sans SC" pitchFamily="34" charset="-120"/>
              </a:rPr>
              <a:t>5W2H Model</a:t>
            </a:r>
            <a:endParaRPr lang="en-US" sz="1600" dirty="0"/>
          </a:p>
        </p:txBody>
      </p:sp>
      <p:sp>
        <p:nvSpPr>
          <p:cNvPr id="22" name="Text 20"/>
          <p:cNvSpPr/>
          <p:nvPr/>
        </p:nvSpPr>
        <p:spPr>
          <a:xfrm>
            <a:off x="1143279" y="4644571"/>
            <a:ext cx="4742822" cy="232229"/>
          </a:xfrm>
          <a:prstGeom prst="rect">
            <a:avLst/>
          </a:prstGeom>
          <a:noFill/>
          <a:ln/>
        </p:spPr>
        <p:txBody>
          <a:bodyPr wrap="square" lIns="0" tIns="0" rIns="0" bIns="0" rtlCol="0" anchor="ctr"/>
          <a:lstStyle/>
          <a:p>
            <a:pPr>
              <a:lnSpc>
                <a:spcPct val="140000"/>
              </a:lnSpc>
            </a:pPr>
            <a:r>
              <a:rPr lang="en-US" sz="1125" dirty="0">
                <a:solidFill>
                  <a:srgbClr val="333333"/>
                </a:solidFill>
                <a:latin typeface="Quattrocento Sans" pitchFamily="34" charset="0"/>
                <a:ea typeface="Quattrocento Sans" pitchFamily="34" charset="-122"/>
                <a:cs typeface="Quattrocento Sans" pitchFamily="34" charset="-120"/>
              </a:rPr>
              <a:t>Structured problem analysis using the 5W2H framework.</a:t>
            </a:r>
            <a:endParaRPr lang="en-US" sz="1600" dirty="0"/>
          </a:p>
        </p:txBody>
      </p:sp>
      <p:sp>
        <p:nvSpPr>
          <p:cNvPr id="23" name="Shape 21"/>
          <p:cNvSpPr/>
          <p:nvPr/>
        </p:nvSpPr>
        <p:spPr>
          <a:xfrm>
            <a:off x="6222442" y="1848897"/>
            <a:ext cx="5618145" cy="911051"/>
          </a:xfrm>
          <a:custGeom>
            <a:avLst/>
            <a:gdLst/>
            <a:ahLst/>
            <a:cxnLst/>
            <a:rect l="l" t="t" r="r" b="b"/>
            <a:pathLst>
              <a:path w="5618145" h="911051">
                <a:moveTo>
                  <a:pt x="35727" y="0"/>
                </a:moveTo>
                <a:lnTo>
                  <a:pt x="5510960" y="0"/>
                </a:lnTo>
                <a:cubicBezTo>
                  <a:pt x="5570157" y="0"/>
                  <a:pt x="5618145" y="47988"/>
                  <a:pt x="5618145" y="107185"/>
                </a:cubicBezTo>
                <a:lnTo>
                  <a:pt x="5618145" y="803865"/>
                </a:lnTo>
                <a:cubicBezTo>
                  <a:pt x="5618145" y="863062"/>
                  <a:pt x="5570157" y="911051"/>
                  <a:pt x="5510960" y="911051"/>
                </a:cubicBezTo>
                <a:lnTo>
                  <a:pt x="35727" y="911051"/>
                </a:lnTo>
                <a:cubicBezTo>
                  <a:pt x="15996" y="911051"/>
                  <a:pt x="0" y="895055"/>
                  <a:pt x="0" y="875323"/>
                </a:cubicBezTo>
                <a:lnTo>
                  <a:pt x="0" y="35727"/>
                </a:lnTo>
                <a:cubicBezTo>
                  <a:pt x="0" y="16009"/>
                  <a:pt x="16009" y="0"/>
                  <a:pt x="35727" y="0"/>
                </a:cubicBezTo>
                <a:close/>
              </a:path>
            </a:pathLst>
          </a:custGeom>
          <a:solidFill>
            <a:srgbClr val="FFFFFF"/>
          </a:solidFill>
          <a:ln/>
          <a:effectLst>
            <a:outerShdw blurRad="133978" dist="89319" dir="5400000" algn="bl" rotWithShape="0">
              <a:srgbClr val="000000">
                <a:alpha val="10196"/>
              </a:srgbClr>
            </a:outerShdw>
          </a:effectLst>
        </p:spPr>
        <p:txBody>
          <a:bodyPr/>
          <a:lstStyle/>
          <a:p>
            <a:endParaRPr lang="en-US"/>
          </a:p>
        </p:txBody>
      </p:sp>
      <p:sp>
        <p:nvSpPr>
          <p:cNvPr id="24" name="Shape 22"/>
          <p:cNvSpPr/>
          <p:nvPr/>
        </p:nvSpPr>
        <p:spPr>
          <a:xfrm>
            <a:off x="6222442" y="1848897"/>
            <a:ext cx="35727" cy="911051"/>
          </a:xfrm>
          <a:custGeom>
            <a:avLst/>
            <a:gdLst/>
            <a:ahLst/>
            <a:cxnLst/>
            <a:rect l="l" t="t" r="r" b="b"/>
            <a:pathLst>
              <a:path w="35727" h="911051">
                <a:moveTo>
                  <a:pt x="35727" y="0"/>
                </a:moveTo>
                <a:lnTo>
                  <a:pt x="35727" y="0"/>
                </a:lnTo>
                <a:lnTo>
                  <a:pt x="35727" y="911051"/>
                </a:lnTo>
                <a:lnTo>
                  <a:pt x="35727" y="911051"/>
                </a:lnTo>
                <a:cubicBezTo>
                  <a:pt x="15996" y="911051"/>
                  <a:pt x="0" y="895055"/>
                  <a:pt x="0" y="875323"/>
                </a:cubicBezTo>
                <a:lnTo>
                  <a:pt x="0" y="35727"/>
                </a:lnTo>
                <a:cubicBezTo>
                  <a:pt x="0" y="16009"/>
                  <a:pt x="16009" y="0"/>
                  <a:pt x="35727" y="0"/>
                </a:cubicBezTo>
                <a:close/>
              </a:path>
            </a:pathLst>
          </a:custGeom>
          <a:solidFill>
            <a:srgbClr val="4A5D52"/>
          </a:solidFill>
          <a:ln/>
        </p:spPr>
        <p:txBody>
          <a:bodyPr/>
          <a:lstStyle/>
          <a:p>
            <a:endParaRPr lang="en-US"/>
          </a:p>
        </p:txBody>
      </p:sp>
      <p:sp>
        <p:nvSpPr>
          <p:cNvPr id="25" name="Shape 23"/>
          <p:cNvSpPr/>
          <p:nvPr/>
        </p:nvSpPr>
        <p:spPr>
          <a:xfrm>
            <a:off x="6418943" y="2027534"/>
            <a:ext cx="428730" cy="428730"/>
          </a:xfrm>
          <a:custGeom>
            <a:avLst/>
            <a:gdLst/>
            <a:ahLst/>
            <a:cxnLst/>
            <a:rect l="l" t="t" r="r" b="b"/>
            <a:pathLst>
              <a:path w="428730" h="428730">
                <a:moveTo>
                  <a:pt x="214365" y="0"/>
                </a:moveTo>
                <a:lnTo>
                  <a:pt x="214365" y="0"/>
                </a:lnTo>
                <a:cubicBezTo>
                  <a:pt x="332676" y="0"/>
                  <a:pt x="428730" y="96054"/>
                  <a:pt x="428730" y="214365"/>
                </a:cubicBezTo>
                <a:lnTo>
                  <a:pt x="428730" y="214365"/>
                </a:lnTo>
                <a:cubicBezTo>
                  <a:pt x="428730" y="332676"/>
                  <a:pt x="332676" y="428730"/>
                  <a:pt x="214365" y="428730"/>
                </a:cubicBezTo>
                <a:lnTo>
                  <a:pt x="214365" y="428730"/>
                </a:lnTo>
                <a:cubicBezTo>
                  <a:pt x="96054" y="428730"/>
                  <a:pt x="0" y="332676"/>
                  <a:pt x="0" y="214365"/>
                </a:cubicBezTo>
                <a:lnTo>
                  <a:pt x="0" y="214365"/>
                </a:lnTo>
                <a:cubicBezTo>
                  <a:pt x="0" y="96054"/>
                  <a:pt x="96054" y="0"/>
                  <a:pt x="214365" y="0"/>
                </a:cubicBezTo>
                <a:close/>
              </a:path>
            </a:pathLst>
          </a:custGeom>
          <a:solidFill>
            <a:srgbClr val="4A5D52"/>
          </a:solidFill>
          <a:ln/>
        </p:spPr>
        <p:txBody>
          <a:bodyPr/>
          <a:lstStyle/>
          <a:p>
            <a:endParaRPr lang="en-US"/>
          </a:p>
        </p:txBody>
      </p:sp>
      <p:sp>
        <p:nvSpPr>
          <p:cNvPr id="26" name="Text 24"/>
          <p:cNvSpPr/>
          <p:nvPr/>
        </p:nvSpPr>
        <p:spPr>
          <a:xfrm>
            <a:off x="6588648" y="2116853"/>
            <a:ext cx="178637" cy="250092"/>
          </a:xfrm>
          <a:prstGeom prst="rect">
            <a:avLst/>
          </a:prstGeom>
          <a:noFill/>
          <a:ln/>
        </p:spPr>
        <p:txBody>
          <a:bodyPr wrap="square" lIns="0" tIns="0" rIns="0" bIns="0" rtlCol="0" anchor="ctr"/>
          <a:lstStyle/>
          <a:p>
            <a:pPr>
              <a:lnSpc>
                <a:spcPct val="120000"/>
              </a:lnSpc>
            </a:pPr>
            <a:r>
              <a:rPr lang="en-US" sz="1407" b="1" dirty="0">
                <a:solidFill>
                  <a:srgbClr val="F8F6F2"/>
                </a:solidFill>
                <a:latin typeface="Oranienbaum" pitchFamily="34" charset="0"/>
                <a:ea typeface="Oranienbaum" pitchFamily="34" charset="-122"/>
                <a:cs typeface="Oranienbaum" pitchFamily="34" charset="-120"/>
              </a:rPr>
              <a:t>4</a:t>
            </a:r>
            <a:endParaRPr lang="en-US" sz="1600" dirty="0"/>
          </a:p>
        </p:txBody>
      </p:sp>
      <p:sp>
        <p:nvSpPr>
          <p:cNvPr id="27" name="Text 25"/>
          <p:cNvSpPr/>
          <p:nvPr/>
        </p:nvSpPr>
        <p:spPr>
          <a:xfrm>
            <a:off x="6990582" y="2027534"/>
            <a:ext cx="4760686" cy="250092"/>
          </a:xfrm>
          <a:prstGeom prst="rect">
            <a:avLst/>
          </a:prstGeom>
          <a:noFill/>
          <a:ln/>
        </p:spPr>
        <p:txBody>
          <a:bodyPr wrap="square" lIns="0" tIns="0" rIns="0" bIns="0" rtlCol="0" anchor="ctr"/>
          <a:lstStyle/>
          <a:p>
            <a:pPr>
              <a:lnSpc>
                <a:spcPct val="120000"/>
              </a:lnSpc>
            </a:pPr>
            <a:r>
              <a:rPr lang="en-US" sz="1407" b="1" dirty="0">
                <a:solidFill>
                  <a:srgbClr val="4A5D52"/>
                </a:solidFill>
                <a:latin typeface="Noto Sans SC" pitchFamily="34" charset="0"/>
                <a:ea typeface="Noto Sans SC" pitchFamily="34" charset="-122"/>
                <a:cs typeface="Noto Sans SC" pitchFamily="34" charset="-120"/>
              </a:rPr>
              <a:t>PESTEL Analysis</a:t>
            </a:r>
            <a:endParaRPr lang="en-US" sz="1600" dirty="0"/>
          </a:p>
        </p:txBody>
      </p:sp>
      <p:sp>
        <p:nvSpPr>
          <p:cNvPr id="28" name="Text 26"/>
          <p:cNvSpPr/>
          <p:nvPr/>
        </p:nvSpPr>
        <p:spPr>
          <a:xfrm>
            <a:off x="6990582" y="2349081"/>
            <a:ext cx="4742822" cy="232229"/>
          </a:xfrm>
          <a:prstGeom prst="rect">
            <a:avLst/>
          </a:prstGeom>
          <a:noFill/>
          <a:ln/>
        </p:spPr>
        <p:txBody>
          <a:bodyPr wrap="square" lIns="0" tIns="0" rIns="0" bIns="0" rtlCol="0" anchor="ctr"/>
          <a:lstStyle/>
          <a:p>
            <a:pPr>
              <a:lnSpc>
                <a:spcPct val="140000"/>
              </a:lnSpc>
            </a:pPr>
            <a:r>
              <a:rPr lang="en-US" sz="1125" dirty="0">
                <a:solidFill>
                  <a:srgbClr val="333333"/>
                </a:solidFill>
                <a:latin typeface="Quattrocento Sans" pitchFamily="34" charset="0"/>
                <a:ea typeface="Quattrocento Sans" pitchFamily="34" charset="-122"/>
                <a:cs typeface="Quattrocento Sans" pitchFamily="34" charset="-120"/>
              </a:rPr>
              <a:t>External macro-environmental factors affecting the business.</a:t>
            </a:r>
            <a:endParaRPr lang="en-US" sz="1600" dirty="0"/>
          </a:p>
        </p:txBody>
      </p:sp>
      <p:sp>
        <p:nvSpPr>
          <p:cNvPr id="29" name="Shape 27"/>
          <p:cNvSpPr/>
          <p:nvPr/>
        </p:nvSpPr>
        <p:spPr>
          <a:xfrm>
            <a:off x="6222442" y="2938585"/>
            <a:ext cx="5618145" cy="911051"/>
          </a:xfrm>
          <a:custGeom>
            <a:avLst/>
            <a:gdLst/>
            <a:ahLst/>
            <a:cxnLst/>
            <a:rect l="l" t="t" r="r" b="b"/>
            <a:pathLst>
              <a:path w="5618145" h="911051">
                <a:moveTo>
                  <a:pt x="35727" y="0"/>
                </a:moveTo>
                <a:lnTo>
                  <a:pt x="5510960" y="0"/>
                </a:lnTo>
                <a:cubicBezTo>
                  <a:pt x="5570157" y="0"/>
                  <a:pt x="5618145" y="47988"/>
                  <a:pt x="5618145" y="107185"/>
                </a:cubicBezTo>
                <a:lnTo>
                  <a:pt x="5618145" y="803865"/>
                </a:lnTo>
                <a:cubicBezTo>
                  <a:pt x="5618145" y="863062"/>
                  <a:pt x="5570157" y="911051"/>
                  <a:pt x="5510960" y="911051"/>
                </a:cubicBezTo>
                <a:lnTo>
                  <a:pt x="35727" y="911051"/>
                </a:lnTo>
                <a:cubicBezTo>
                  <a:pt x="15996" y="911051"/>
                  <a:pt x="0" y="895055"/>
                  <a:pt x="0" y="875323"/>
                </a:cubicBezTo>
                <a:lnTo>
                  <a:pt x="0" y="35727"/>
                </a:lnTo>
                <a:cubicBezTo>
                  <a:pt x="0" y="16009"/>
                  <a:pt x="16009" y="0"/>
                  <a:pt x="35727" y="0"/>
                </a:cubicBezTo>
                <a:close/>
              </a:path>
            </a:pathLst>
          </a:custGeom>
          <a:solidFill>
            <a:srgbClr val="FFFFFF"/>
          </a:solidFill>
          <a:ln/>
          <a:effectLst>
            <a:outerShdw blurRad="133978" dist="89319" dir="5400000" algn="bl" rotWithShape="0">
              <a:srgbClr val="000000">
                <a:alpha val="10196"/>
              </a:srgbClr>
            </a:outerShdw>
          </a:effectLst>
        </p:spPr>
        <p:txBody>
          <a:bodyPr/>
          <a:lstStyle/>
          <a:p>
            <a:endParaRPr lang="en-US"/>
          </a:p>
        </p:txBody>
      </p:sp>
      <p:sp>
        <p:nvSpPr>
          <p:cNvPr id="30" name="Shape 28"/>
          <p:cNvSpPr/>
          <p:nvPr/>
        </p:nvSpPr>
        <p:spPr>
          <a:xfrm>
            <a:off x="6222442" y="2938585"/>
            <a:ext cx="35727" cy="911051"/>
          </a:xfrm>
          <a:custGeom>
            <a:avLst/>
            <a:gdLst/>
            <a:ahLst/>
            <a:cxnLst/>
            <a:rect l="l" t="t" r="r" b="b"/>
            <a:pathLst>
              <a:path w="35727" h="911051">
                <a:moveTo>
                  <a:pt x="35727" y="0"/>
                </a:moveTo>
                <a:lnTo>
                  <a:pt x="35727" y="0"/>
                </a:lnTo>
                <a:lnTo>
                  <a:pt x="35727" y="911051"/>
                </a:lnTo>
                <a:lnTo>
                  <a:pt x="35727" y="911051"/>
                </a:lnTo>
                <a:cubicBezTo>
                  <a:pt x="15996" y="911051"/>
                  <a:pt x="0" y="895055"/>
                  <a:pt x="0" y="875323"/>
                </a:cubicBezTo>
                <a:lnTo>
                  <a:pt x="0" y="35727"/>
                </a:lnTo>
                <a:cubicBezTo>
                  <a:pt x="0" y="16009"/>
                  <a:pt x="16009" y="0"/>
                  <a:pt x="35727" y="0"/>
                </a:cubicBezTo>
                <a:close/>
              </a:path>
            </a:pathLst>
          </a:custGeom>
          <a:solidFill>
            <a:srgbClr val="A95C48"/>
          </a:solidFill>
          <a:ln/>
        </p:spPr>
        <p:txBody>
          <a:bodyPr/>
          <a:lstStyle/>
          <a:p>
            <a:endParaRPr lang="en-US"/>
          </a:p>
        </p:txBody>
      </p:sp>
      <p:sp>
        <p:nvSpPr>
          <p:cNvPr id="31" name="Shape 29"/>
          <p:cNvSpPr/>
          <p:nvPr/>
        </p:nvSpPr>
        <p:spPr>
          <a:xfrm>
            <a:off x="6418943" y="3117222"/>
            <a:ext cx="428730" cy="428730"/>
          </a:xfrm>
          <a:custGeom>
            <a:avLst/>
            <a:gdLst/>
            <a:ahLst/>
            <a:cxnLst/>
            <a:rect l="l" t="t" r="r" b="b"/>
            <a:pathLst>
              <a:path w="428730" h="428730">
                <a:moveTo>
                  <a:pt x="214365" y="0"/>
                </a:moveTo>
                <a:lnTo>
                  <a:pt x="214365" y="0"/>
                </a:lnTo>
                <a:cubicBezTo>
                  <a:pt x="332676" y="0"/>
                  <a:pt x="428730" y="96054"/>
                  <a:pt x="428730" y="214365"/>
                </a:cubicBezTo>
                <a:lnTo>
                  <a:pt x="428730" y="214365"/>
                </a:lnTo>
                <a:cubicBezTo>
                  <a:pt x="428730" y="332676"/>
                  <a:pt x="332676" y="428730"/>
                  <a:pt x="214365" y="428730"/>
                </a:cubicBezTo>
                <a:lnTo>
                  <a:pt x="214365" y="428730"/>
                </a:lnTo>
                <a:cubicBezTo>
                  <a:pt x="96054" y="428730"/>
                  <a:pt x="0" y="332676"/>
                  <a:pt x="0" y="214365"/>
                </a:cubicBezTo>
                <a:lnTo>
                  <a:pt x="0" y="214365"/>
                </a:lnTo>
                <a:cubicBezTo>
                  <a:pt x="0" y="96054"/>
                  <a:pt x="96054" y="0"/>
                  <a:pt x="214365" y="0"/>
                </a:cubicBezTo>
                <a:close/>
              </a:path>
            </a:pathLst>
          </a:custGeom>
          <a:solidFill>
            <a:srgbClr val="A95C48"/>
          </a:solidFill>
          <a:ln/>
        </p:spPr>
        <p:txBody>
          <a:bodyPr/>
          <a:lstStyle/>
          <a:p>
            <a:endParaRPr lang="en-US"/>
          </a:p>
        </p:txBody>
      </p:sp>
      <p:sp>
        <p:nvSpPr>
          <p:cNvPr id="32" name="Text 30"/>
          <p:cNvSpPr/>
          <p:nvPr/>
        </p:nvSpPr>
        <p:spPr>
          <a:xfrm>
            <a:off x="6588648" y="3206541"/>
            <a:ext cx="178637" cy="250092"/>
          </a:xfrm>
          <a:prstGeom prst="rect">
            <a:avLst/>
          </a:prstGeom>
          <a:noFill/>
          <a:ln/>
        </p:spPr>
        <p:txBody>
          <a:bodyPr wrap="square" lIns="0" tIns="0" rIns="0" bIns="0" rtlCol="0" anchor="ctr"/>
          <a:lstStyle/>
          <a:p>
            <a:pPr>
              <a:lnSpc>
                <a:spcPct val="120000"/>
              </a:lnSpc>
            </a:pPr>
            <a:r>
              <a:rPr lang="en-US" sz="1407" b="1" dirty="0">
                <a:solidFill>
                  <a:srgbClr val="F8F6F2"/>
                </a:solidFill>
                <a:latin typeface="Oranienbaum" pitchFamily="34" charset="0"/>
                <a:ea typeface="Oranienbaum" pitchFamily="34" charset="-122"/>
                <a:cs typeface="Oranienbaum" pitchFamily="34" charset="-120"/>
              </a:rPr>
              <a:t>5</a:t>
            </a:r>
            <a:endParaRPr lang="en-US" sz="1600" dirty="0"/>
          </a:p>
        </p:txBody>
      </p:sp>
      <p:sp>
        <p:nvSpPr>
          <p:cNvPr id="33" name="Text 31"/>
          <p:cNvSpPr/>
          <p:nvPr/>
        </p:nvSpPr>
        <p:spPr>
          <a:xfrm>
            <a:off x="6990582" y="3117222"/>
            <a:ext cx="4760686" cy="250092"/>
          </a:xfrm>
          <a:prstGeom prst="rect">
            <a:avLst/>
          </a:prstGeom>
          <a:noFill/>
          <a:ln/>
        </p:spPr>
        <p:txBody>
          <a:bodyPr wrap="square" lIns="0" tIns="0" rIns="0" bIns="0" rtlCol="0" anchor="ctr"/>
          <a:lstStyle/>
          <a:p>
            <a:pPr>
              <a:lnSpc>
                <a:spcPct val="120000"/>
              </a:lnSpc>
            </a:pPr>
            <a:r>
              <a:rPr lang="en-US" sz="1407" b="1" dirty="0">
                <a:solidFill>
                  <a:srgbClr val="4A5D52"/>
                </a:solidFill>
                <a:latin typeface="Noto Sans SC" pitchFamily="34" charset="0"/>
                <a:ea typeface="Noto Sans SC" pitchFamily="34" charset="-122"/>
                <a:cs typeface="Noto Sans SC" pitchFamily="34" charset="-120"/>
              </a:rPr>
              <a:t>Fishbone Diagram</a:t>
            </a:r>
            <a:endParaRPr lang="en-US" sz="1600" dirty="0"/>
          </a:p>
        </p:txBody>
      </p:sp>
      <p:sp>
        <p:nvSpPr>
          <p:cNvPr id="34" name="Text 32"/>
          <p:cNvSpPr/>
          <p:nvPr/>
        </p:nvSpPr>
        <p:spPr>
          <a:xfrm>
            <a:off x="6990582" y="3438769"/>
            <a:ext cx="4742822" cy="232229"/>
          </a:xfrm>
          <a:prstGeom prst="rect">
            <a:avLst/>
          </a:prstGeom>
          <a:noFill/>
          <a:ln/>
        </p:spPr>
        <p:txBody>
          <a:bodyPr wrap="square" lIns="0" tIns="0" rIns="0" bIns="0" rtlCol="0" anchor="ctr"/>
          <a:lstStyle/>
          <a:p>
            <a:pPr>
              <a:lnSpc>
                <a:spcPct val="140000"/>
              </a:lnSpc>
            </a:pPr>
            <a:r>
              <a:rPr lang="en-US" sz="1125" dirty="0">
                <a:solidFill>
                  <a:srgbClr val="333333"/>
                </a:solidFill>
                <a:latin typeface="Quattrocento Sans" pitchFamily="34" charset="0"/>
                <a:ea typeface="Quattrocento Sans" pitchFamily="34" charset="-122"/>
                <a:cs typeface="Quattrocento Sans" pitchFamily="34" charset="-120"/>
              </a:rPr>
              <a:t>Cause-and-effect analysis to identify root causes of sales decline.</a:t>
            </a:r>
            <a:endParaRPr lang="en-US" sz="1600" dirty="0"/>
          </a:p>
        </p:txBody>
      </p:sp>
      <p:sp>
        <p:nvSpPr>
          <p:cNvPr id="35" name="Shape 33"/>
          <p:cNvSpPr/>
          <p:nvPr/>
        </p:nvSpPr>
        <p:spPr>
          <a:xfrm>
            <a:off x="6222442" y="4028273"/>
            <a:ext cx="5618145" cy="911051"/>
          </a:xfrm>
          <a:custGeom>
            <a:avLst/>
            <a:gdLst/>
            <a:ahLst/>
            <a:cxnLst/>
            <a:rect l="l" t="t" r="r" b="b"/>
            <a:pathLst>
              <a:path w="5618145" h="911051">
                <a:moveTo>
                  <a:pt x="35727" y="0"/>
                </a:moveTo>
                <a:lnTo>
                  <a:pt x="5510960" y="0"/>
                </a:lnTo>
                <a:cubicBezTo>
                  <a:pt x="5570157" y="0"/>
                  <a:pt x="5618145" y="47988"/>
                  <a:pt x="5618145" y="107185"/>
                </a:cubicBezTo>
                <a:lnTo>
                  <a:pt x="5618145" y="803865"/>
                </a:lnTo>
                <a:cubicBezTo>
                  <a:pt x="5618145" y="863062"/>
                  <a:pt x="5570157" y="911051"/>
                  <a:pt x="5510960" y="911051"/>
                </a:cubicBezTo>
                <a:lnTo>
                  <a:pt x="35727" y="911051"/>
                </a:lnTo>
                <a:cubicBezTo>
                  <a:pt x="15996" y="911051"/>
                  <a:pt x="0" y="895055"/>
                  <a:pt x="0" y="875323"/>
                </a:cubicBezTo>
                <a:lnTo>
                  <a:pt x="0" y="35727"/>
                </a:lnTo>
                <a:cubicBezTo>
                  <a:pt x="0" y="16009"/>
                  <a:pt x="16009" y="0"/>
                  <a:pt x="35727" y="0"/>
                </a:cubicBezTo>
                <a:close/>
              </a:path>
            </a:pathLst>
          </a:custGeom>
          <a:solidFill>
            <a:srgbClr val="FFFFFF"/>
          </a:solidFill>
          <a:ln/>
          <a:effectLst>
            <a:outerShdw blurRad="133978" dist="89319" dir="5400000" algn="bl" rotWithShape="0">
              <a:srgbClr val="000000">
                <a:alpha val="10196"/>
              </a:srgbClr>
            </a:outerShdw>
          </a:effectLst>
        </p:spPr>
        <p:txBody>
          <a:bodyPr/>
          <a:lstStyle/>
          <a:p>
            <a:endParaRPr lang="en-US"/>
          </a:p>
        </p:txBody>
      </p:sp>
      <p:sp>
        <p:nvSpPr>
          <p:cNvPr id="36" name="Shape 34"/>
          <p:cNvSpPr/>
          <p:nvPr/>
        </p:nvSpPr>
        <p:spPr>
          <a:xfrm>
            <a:off x="6222442" y="4028273"/>
            <a:ext cx="35727" cy="911051"/>
          </a:xfrm>
          <a:custGeom>
            <a:avLst/>
            <a:gdLst/>
            <a:ahLst/>
            <a:cxnLst/>
            <a:rect l="l" t="t" r="r" b="b"/>
            <a:pathLst>
              <a:path w="35727" h="911051">
                <a:moveTo>
                  <a:pt x="35727" y="0"/>
                </a:moveTo>
                <a:lnTo>
                  <a:pt x="35727" y="0"/>
                </a:lnTo>
                <a:lnTo>
                  <a:pt x="35727" y="911051"/>
                </a:lnTo>
                <a:lnTo>
                  <a:pt x="35727" y="911051"/>
                </a:lnTo>
                <a:cubicBezTo>
                  <a:pt x="15996" y="911051"/>
                  <a:pt x="0" y="895055"/>
                  <a:pt x="0" y="875323"/>
                </a:cubicBezTo>
                <a:lnTo>
                  <a:pt x="0" y="35727"/>
                </a:lnTo>
                <a:cubicBezTo>
                  <a:pt x="0" y="16009"/>
                  <a:pt x="16009" y="0"/>
                  <a:pt x="35727" y="0"/>
                </a:cubicBezTo>
                <a:close/>
              </a:path>
            </a:pathLst>
          </a:custGeom>
          <a:solidFill>
            <a:srgbClr val="D4A056"/>
          </a:solidFill>
          <a:ln/>
        </p:spPr>
        <p:txBody>
          <a:bodyPr/>
          <a:lstStyle/>
          <a:p>
            <a:endParaRPr lang="en-US"/>
          </a:p>
        </p:txBody>
      </p:sp>
      <p:sp>
        <p:nvSpPr>
          <p:cNvPr id="37" name="Shape 35"/>
          <p:cNvSpPr/>
          <p:nvPr/>
        </p:nvSpPr>
        <p:spPr>
          <a:xfrm>
            <a:off x="6418943" y="4206910"/>
            <a:ext cx="428730" cy="428730"/>
          </a:xfrm>
          <a:custGeom>
            <a:avLst/>
            <a:gdLst/>
            <a:ahLst/>
            <a:cxnLst/>
            <a:rect l="l" t="t" r="r" b="b"/>
            <a:pathLst>
              <a:path w="428730" h="428730">
                <a:moveTo>
                  <a:pt x="214365" y="0"/>
                </a:moveTo>
                <a:lnTo>
                  <a:pt x="214365" y="0"/>
                </a:lnTo>
                <a:cubicBezTo>
                  <a:pt x="332676" y="0"/>
                  <a:pt x="428730" y="96054"/>
                  <a:pt x="428730" y="214365"/>
                </a:cubicBezTo>
                <a:lnTo>
                  <a:pt x="428730" y="214365"/>
                </a:lnTo>
                <a:cubicBezTo>
                  <a:pt x="428730" y="332676"/>
                  <a:pt x="332676" y="428730"/>
                  <a:pt x="214365" y="428730"/>
                </a:cubicBezTo>
                <a:lnTo>
                  <a:pt x="214365" y="428730"/>
                </a:lnTo>
                <a:cubicBezTo>
                  <a:pt x="96054" y="428730"/>
                  <a:pt x="0" y="332676"/>
                  <a:pt x="0" y="214365"/>
                </a:cubicBezTo>
                <a:lnTo>
                  <a:pt x="0" y="214365"/>
                </a:lnTo>
                <a:cubicBezTo>
                  <a:pt x="0" y="96054"/>
                  <a:pt x="96054" y="0"/>
                  <a:pt x="214365" y="0"/>
                </a:cubicBezTo>
                <a:close/>
              </a:path>
            </a:pathLst>
          </a:custGeom>
          <a:solidFill>
            <a:srgbClr val="D4A056"/>
          </a:solidFill>
          <a:ln/>
        </p:spPr>
        <p:txBody>
          <a:bodyPr/>
          <a:lstStyle/>
          <a:p>
            <a:endParaRPr lang="en-US"/>
          </a:p>
        </p:txBody>
      </p:sp>
      <p:sp>
        <p:nvSpPr>
          <p:cNvPr id="38" name="Text 36"/>
          <p:cNvSpPr/>
          <p:nvPr/>
        </p:nvSpPr>
        <p:spPr>
          <a:xfrm>
            <a:off x="6588648" y="4296229"/>
            <a:ext cx="178637" cy="250092"/>
          </a:xfrm>
          <a:prstGeom prst="rect">
            <a:avLst/>
          </a:prstGeom>
          <a:noFill/>
          <a:ln/>
        </p:spPr>
        <p:txBody>
          <a:bodyPr wrap="square" lIns="0" tIns="0" rIns="0" bIns="0" rtlCol="0" anchor="ctr"/>
          <a:lstStyle/>
          <a:p>
            <a:pPr>
              <a:lnSpc>
                <a:spcPct val="120000"/>
              </a:lnSpc>
            </a:pPr>
            <a:r>
              <a:rPr lang="en-US" sz="1407" b="1" dirty="0">
                <a:solidFill>
                  <a:srgbClr val="F8F6F2"/>
                </a:solidFill>
                <a:latin typeface="Oranienbaum" pitchFamily="34" charset="0"/>
                <a:ea typeface="Oranienbaum" pitchFamily="34" charset="-122"/>
                <a:cs typeface="Oranienbaum" pitchFamily="34" charset="-120"/>
              </a:rPr>
              <a:t>6</a:t>
            </a:r>
            <a:endParaRPr lang="en-US" sz="1600" dirty="0"/>
          </a:p>
        </p:txBody>
      </p:sp>
      <p:sp>
        <p:nvSpPr>
          <p:cNvPr id="39" name="Text 37"/>
          <p:cNvSpPr/>
          <p:nvPr/>
        </p:nvSpPr>
        <p:spPr>
          <a:xfrm>
            <a:off x="6990582" y="4206910"/>
            <a:ext cx="4760686" cy="250092"/>
          </a:xfrm>
          <a:prstGeom prst="rect">
            <a:avLst/>
          </a:prstGeom>
          <a:noFill/>
          <a:ln/>
        </p:spPr>
        <p:txBody>
          <a:bodyPr wrap="square" lIns="0" tIns="0" rIns="0" bIns="0" rtlCol="0" anchor="ctr"/>
          <a:lstStyle/>
          <a:p>
            <a:pPr>
              <a:lnSpc>
                <a:spcPct val="120000"/>
              </a:lnSpc>
            </a:pPr>
            <a:r>
              <a:rPr lang="en-US" sz="1407" b="1" dirty="0">
                <a:solidFill>
                  <a:srgbClr val="4A5D52"/>
                </a:solidFill>
                <a:latin typeface="Noto Sans SC" pitchFamily="34" charset="0"/>
                <a:ea typeface="Noto Sans SC" pitchFamily="34" charset="-122"/>
                <a:cs typeface="Noto Sans SC" pitchFamily="34" charset="-120"/>
              </a:rPr>
              <a:t>Key Findings</a:t>
            </a:r>
            <a:endParaRPr lang="en-US" sz="1600" dirty="0"/>
          </a:p>
        </p:txBody>
      </p:sp>
      <p:sp>
        <p:nvSpPr>
          <p:cNvPr id="40" name="Text 38"/>
          <p:cNvSpPr/>
          <p:nvPr/>
        </p:nvSpPr>
        <p:spPr>
          <a:xfrm>
            <a:off x="6990582" y="4528457"/>
            <a:ext cx="4742822" cy="232229"/>
          </a:xfrm>
          <a:prstGeom prst="rect">
            <a:avLst/>
          </a:prstGeom>
          <a:noFill/>
          <a:ln/>
        </p:spPr>
        <p:txBody>
          <a:bodyPr wrap="square" lIns="0" tIns="0" rIns="0" bIns="0" rtlCol="0" anchor="ctr"/>
          <a:lstStyle/>
          <a:p>
            <a:pPr>
              <a:lnSpc>
                <a:spcPct val="140000"/>
              </a:lnSpc>
            </a:pPr>
            <a:r>
              <a:rPr lang="en-US" sz="1125" dirty="0">
                <a:solidFill>
                  <a:srgbClr val="333333"/>
                </a:solidFill>
                <a:latin typeface="Quattrocento Sans" pitchFamily="34" charset="0"/>
                <a:ea typeface="Quattrocento Sans" pitchFamily="34" charset="-122"/>
                <a:cs typeface="Quattrocento Sans" pitchFamily="34" charset="-120"/>
              </a:rPr>
              <a:t>Summary of critical insights and recommendations.</a:t>
            </a:r>
            <a:endParaRPr lang="en-US" sz="1600" dirty="0"/>
          </a:p>
        </p:txBody>
      </p:sp>
      <p:sp>
        <p:nvSpPr>
          <p:cNvPr id="41" name="Shape 39"/>
          <p:cNvSpPr/>
          <p:nvPr/>
        </p:nvSpPr>
        <p:spPr>
          <a:xfrm>
            <a:off x="375138" y="5752123"/>
            <a:ext cx="11459587" cy="750277"/>
          </a:xfrm>
          <a:custGeom>
            <a:avLst/>
            <a:gdLst/>
            <a:ahLst/>
            <a:cxnLst/>
            <a:rect l="l" t="t" r="r" b="b"/>
            <a:pathLst>
              <a:path w="11459587" h="750277">
                <a:moveTo>
                  <a:pt x="35727" y="0"/>
                </a:moveTo>
                <a:lnTo>
                  <a:pt x="11388130" y="0"/>
                </a:lnTo>
                <a:cubicBezTo>
                  <a:pt x="11427595" y="0"/>
                  <a:pt x="11459587" y="31992"/>
                  <a:pt x="11459587" y="71456"/>
                </a:cubicBezTo>
                <a:lnTo>
                  <a:pt x="11459587" y="678821"/>
                </a:lnTo>
                <a:cubicBezTo>
                  <a:pt x="11459587" y="718285"/>
                  <a:pt x="11427595" y="750277"/>
                  <a:pt x="11388130" y="750277"/>
                </a:cubicBezTo>
                <a:lnTo>
                  <a:pt x="35727" y="750277"/>
                </a:lnTo>
                <a:cubicBezTo>
                  <a:pt x="15996" y="750277"/>
                  <a:pt x="0" y="734281"/>
                  <a:pt x="0" y="714549"/>
                </a:cubicBezTo>
                <a:lnTo>
                  <a:pt x="0" y="35727"/>
                </a:lnTo>
                <a:cubicBezTo>
                  <a:pt x="0" y="16009"/>
                  <a:pt x="16009" y="0"/>
                  <a:pt x="35727" y="0"/>
                </a:cubicBezTo>
                <a:close/>
              </a:path>
            </a:pathLst>
          </a:custGeom>
          <a:solidFill>
            <a:srgbClr val="4A5D52">
              <a:alpha val="10196"/>
            </a:srgbClr>
          </a:solidFill>
          <a:ln/>
        </p:spPr>
        <p:txBody>
          <a:bodyPr/>
          <a:lstStyle/>
          <a:p>
            <a:endParaRPr lang="en-US"/>
          </a:p>
        </p:txBody>
      </p:sp>
      <p:sp>
        <p:nvSpPr>
          <p:cNvPr id="42" name="Shape 40"/>
          <p:cNvSpPr/>
          <p:nvPr/>
        </p:nvSpPr>
        <p:spPr>
          <a:xfrm>
            <a:off x="375138" y="5752123"/>
            <a:ext cx="35727" cy="750277"/>
          </a:xfrm>
          <a:custGeom>
            <a:avLst/>
            <a:gdLst/>
            <a:ahLst/>
            <a:cxnLst/>
            <a:rect l="l" t="t" r="r" b="b"/>
            <a:pathLst>
              <a:path w="35727" h="750277">
                <a:moveTo>
                  <a:pt x="35727" y="0"/>
                </a:moveTo>
                <a:lnTo>
                  <a:pt x="35727" y="0"/>
                </a:lnTo>
                <a:lnTo>
                  <a:pt x="35727" y="750277"/>
                </a:lnTo>
                <a:lnTo>
                  <a:pt x="35727" y="750277"/>
                </a:lnTo>
                <a:cubicBezTo>
                  <a:pt x="15996" y="750277"/>
                  <a:pt x="0" y="734281"/>
                  <a:pt x="0" y="714549"/>
                </a:cubicBezTo>
                <a:lnTo>
                  <a:pt x="0" y="35727"/>
                </a:lnTo>
                <a:cubicBezTo>
                  <a:pt x="0" y="16009"/>
                  <a:pt x="16009" y="0"/>
                  <a:pt x="35727" y="0"/>
                </a:cubicBezTo>
                <a:close/>
              </a:path>
            </a:pathLst>
          </a:custGeom>
          <a:solidFill>
            <a:srgbClr val="4A5D52"/>
          </a:solidFill>
          <a:ln/>
        </p:spPr>
        <p:txBody>
          <a:bodyPr/>
          <a:lstStyle/>
          <a:p>
            <a:endParaRPr lang="en-US"/>
          </a:p>
        </p:txBody>
      </p:sp>
      <p:sp>
        <p:nvSpPr>
          <p:cNvPr id="43" name="Text 41"/>
          <p:cNvSpPr/>
          <p:nvPr/>
        </p:nvSpPr>
        <p:spPr>
          <a:xfrm>
            <a:off x="535912" y="5895033"/>
            <a:ext cx="11227358" cy="464457"/>
          </a:xfrm>
          <a:prstGeom prst="rect">
            <a:avLst/>
          </a:prstGeom>
          <a:noFill/>
          <a:ln/>
        </p:spPr>
        <p:txBody>
          <a:bodyPr wrap="square" lIns="0" tIns="0" rIns="0" bIns="0" rtlCol="0" anchor="ctr"/>
          <a:lstStyle/>
          <a:p>
            <a:pPr>
              <a:lnSpc>
                <a:spcPct val="140000"/>
              </a:lnSpc>
            </a:pPr>
            <a:r>
              <a:rPr lang="en-US" sz="1125" b="1" dirty="0">
                <a:solidFill>
                  <a:srgbClr val="4A5D52"/>
                </a:solidFill>
                <a:latin typeface="Quattrocento Sans" pitchFamily="34" charset="0"/>
                <a:ea typeface="Quattrocento Sans" pitchFamily="34" charset="-122"/>
                <a:cs typeface="Quattrocento Sans" pitchFamily="34" charset="-120"/>
              </a:rPr>
              <a:t>Objective:</a:t>
            </a:r>
            <a:r>
              <a:rPr lang="en-US" sz="1125" dirty="0">
                <a:solidFill>
                  <a:srgbClr val="333333"/>
                </a:solidFill>
                <a:latin typeface="Quattrocento Sans" pitchFamily="34" charset="0"/>
                <a:ea typeface="Quattrocento Sans" pitchFamily="34" charset="-122"/>
                <a:cs typeface="Quattrocento Sans" pitchFamily="34" charset="-120"/>
              </a:rPr>
              <a:t> To provide a comprehensive analysis of the challenges facing Green Haven Florists and apply established business analysis frameworks to understand the root causes and develop strategic recommendations.</a:t>
            </a:r>
            <a:endParaRPr lang="en-US" sz="1600" dirty="0"/>
          </a:p>
        </p:txBody>
      </p:sp>
    </p:spTree>
  </p:cSld>
  <p:clrMapOvr>
    <a:masterClrMapping/>
  </p:clrMapOvr>
  <p:transition>
    <p:fade/>
  </p:transition>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8F6F2"/>
        </a:solidFill>
        <a:effectLst/>
      </p:bgPr>
    </p:bg>
    <p:spTree>
      <p:nvGrpSpPr>
        <p:cNvPr id="1" name=""/>
        <p:cNvGrpSpPr/>
        <p:nvPr/>
      </p:nvGrpSpPr>
      <p:grpSpPr>
        <a:xfrm>
          <a:off x="0" y="0"/>
          <a:ext cx="0" cy="0"/>
          <a:chOff x="0" y="0"/>
          <a:chExt cx="0" cy="0"/>
        </a:xfrm>
      </p:grpSpPr>
      <p:sp>
        <p:nvSpPr>
          <p:cNvPr id="2" name="Shape 0"/>
          <p:cNvSpPr/>
          <p:nvPr/>
        </p:nvSpPr>
        <p:spPr>
          <a:xfrm>
            <a:off x="380406" y="513548"/>
            <a:ext cx="76081" cy="456487"/>
          </a:xfrm>
          <a:custGeom>
            <a:avLst/>
            <a:gdLst/>
            <a:ahLst/>
            <a:cxnLst/>
            <a:rect l="l" t="t" r="r" b="b"/>
            <a:pathLst>
              <a:path w="76081" h="456487">
                <a:moveTo>
                  <a:pt x="0" y="0"/>
                </a:moveTo>
                <a:lnTo>
                  <a:pt x="76081" y="0"/>
                </a:lnTo>
                <a:lnTo>
                  <a:pt x="76081" y="456487"/>
                </a:lnTo>
                <a:lnTo>
                  <a:pt x="0" y="456487"/>
                </a:lnTo>
                <a:lnTo>
                  <a:pt x="0" y="0"/>
                </a:lnTo>
                <a:close/>
              </a:path>
            </a:pathLst>
          </a:custGeom>
          <a:solidFill>
            <a:srgbClr val="D4A056"/>
          </a:solidFill>
          <a:ln/>
        </p:spPr>
        <p:txBody>
          <a:bodyPr/>
          <a:lstStyle/>
          <a:p>
            <a:endParaRPr lang="en-US"/>
          </a:p>
        </p:txBody>
      </p:sp>
      <p:sp>
        <p:nvSpPr>
          <p:cNvPr id="3" name="Text 1"/>
          <p:cNvSpPr/>
          <p:nvPr/>
        </p:nvSpPr>
        <p:spPr>
          <a:xfrm>
            <a:off x="608649" y="380406"/>
            <a:ext cx="8416474" cy="228243"/>
          </a:xfrm>
          <a:prstGeom prst="rect">
            <a:avLst/>
          </a:prstGeom>
          <a:noFill/>
          <a:ln/>
        </p:spPr>
        <p:txBody>
          <a:bodyPr wrap="square" lIns="0" tIns="0" rIns="0" bIns="0" rtlCol="0" anchor="ctr"/>
          <a:lstStyle/>
          <a:p>
            <a:pPr>
              <a:lnSpc>
                <a:spcPct val="120000"/>
              </a:lnSpc>
            </a:pPr>
            <a:r>
              <a:rPr lang="en-US" sz="1198" b="1" kern="0" spc="60" dirty="0">
                <a:solidFill>
                  <a:srgbClr val="A95C48"/>
                </a:solidFill>
                <a:latin typeface="Quattrocento Sans" pitchFamily="34" charset="0"/>
                <a:ea typeface="Quattrocento Sans" pitchFamily="34" charset="-122"/>
                <a:cs typeface="Quattrocento Sans" pitchFamily="34" charset="-120"/>
              </a:rPr>
              <a:t>Case Study Context</a:t>
            </a:r>
            <a:endParaRPr lang="en-US" sz="1600" dirty="0"/>
          </a:p>
        </p:txBody>
      </p:sp>
      <p:sp>
        <p:nvSpPr>
          <p:cNvPr id="4" name="Text 2"/>
          <p:cNvSpPr/>
          <p:nvPr/>
        </p:nvSpPr>
        <p:spPr>
          <a:xfrm>
            <a:off x="608649" y="646690"/>
            <a:ext cx="8568637" cy="456487"/>
          </a:xfrm>
          <a:prstGeom prst="rect">
            <a:avLst/>
          </a:prstGeom>
          <a:noFill/>
          <a:ln/>
        </p:spPr>
        <p:txBody>
          <a:bodyPr wrap="square" lIns="0" tIns="0" rIns="0" bIns="0" rtlCol="0" anchor="ctr"/>
          <a:lstStyle/>
          <a:p>
            <a:pPr>
              <a:lnSpc>
                <a:spcPct val="80000"/>
              </a:lnSpc>
            </a:pPr>
            <a:r>
              <a:rPr lang="en-US" sz="3594" b="1" dirty="0">
                <a:solidFill>
                  <a:srgbClr val="4A5D52"/>
                </a:solidFill>
                <a:latin typeface="Oranienbaum" pitchFamily="34" charset="0"/>
                <a:ea typeface="Oranienbaum" pitchFamily="34" charset="-122"/>
                <a:cs typeface="Oranienbaum" pitchFamily="34" charset="-120"/>
              </a:rPr>
              <a:t>Green Haven Florists: Company Overview</a:t>
            </a:r>
            <a:endParaRPr lang="en-US" sz="1600" dirty="0"/>
          </a:p>
        </p:txBody>
      </p:sp>
      <p:sp>
        <p:nvSpPr>
          <p:cNvPr id="5" name="Shape 3"/>
          <p:cNvSpPr/>
          <p:nvPr/>
        </p:nvSpPr>
        <p:spPr>
          <a:xfrm>
            <a:off x="380406" y="1312399"/>
            <a:ext cx="6162571" cy="1550153"/>
          </a:xfrm>
          <a:custGeom>
            <a:avLst/>
            <a:gdLst/>
            <a:ahLst/>
            <a:cxnLst/>
            <a:rect l="l" t="t" r="r" b="b"/>
            <a:pathLst>
              <a:path w="6162571" h="1550153">
                <a:moveTo>
                  <a:pt x="38041" y="0"/>
                </a:moveTo>
                <a:lnTo>
                  <a:pt x="6124530" y="0"/>
                </a:lnTo>
                <a:cubicBezTo>
                  <a:pt x="6145540" y="0"/>
                  <a:pt x="6162571" y="17031"/>
                  <a:pt x="6162571" y="38041"/>
                </a:cubicBezTo>
                <a:lnTo>
                  <a:pt x="6162571" y="1436031"/>
                </a:lnTo>
                <a:cubicBezTo>
                  <a:pt x="6162571" y="1499059"/>
                  <a:pt x="6111477" y="1550153"/>
                  <a:pt x="6048449" y="1550153"/>
                </a:cubicBezTo>
                <a:lnTo>
                  <a:pt x="114122" y="1550153"/>
                </a:lnTo>
                <a:cubicBezTo>
                  <a:pt x="51094" y="1550153"/>
                  <a:pt x="0" y="1499059"/>
                  <a:pt x="0" y="1436031"/>
                </a:cubicBezTo>
                <a:lnTo>
                  <a:pt x="0" y="38041"/>
                </a:lnTo>
                <a:cubicBezTo>
                  <a:pt x="0" y="17045"/>
                  <a:pt x="17045" y="0"/>
                  <a:pt x="38041" y="0"/>
                </a:cubicBezTo>
                <a:close/>
              </a:path>
            </a:pathLst>
          </a:custGeom>
          <a:solidFill>
            <a:srgbClr val="FFFFFF"/>
          </a:solidFill>
          <a:ln/>
          <a:effectLst>
            <a:outerShdw blurRad="142652" dist="95101" dir="5400000" algn="bl" rotWithShape="0">
              <a:srgbClr val="000000">
                <a:alpha val="10196"/>
              </a:srgbClr>
            </a:outerShdw>
          </a:effectLst>
        </p:spPr>
        <p:txBody>
          <a:bodyPr/>
          <a:lstStyle/>
          <a:p>
            <a:endParaRPr lang="en-US"/>
          </a:p>
        </p:txBody>
      </p:sp>
      <p:sp>
        <p:nvSpPr>
          <p:cNvPr id="6" name="Shape 4"/>
          <p:cNvSpPr/>
          <p:nvPr/>
        </p:nvSpPr>
        <p:spPr>
          <a:xfrm>
            <a:off x="380406" y="1312399"/>
            <a:ext cx="6162571" cy="38041"/>
          </a:xfrm>
          <a:custGeom>
            <a:avLst/>
            <a:gdLst/>
            <a:ahLst/>
            <a:cxnLst/>
            <a:rect l="l" t="t" r="r" b="b"/>
            <a:pathLst>
              <a:path w="6162571" h="38041">
                <a:moveTo>
                  <a:pt x="38041" y="0"/>
                </a:moveTo>
                <a:lnTo>
                  <a:pt x="6124530" y="0"/>
                </a:lnTo>
                <a:cubicBezTo>
                  <a:pt x="6145540" y="0"/>
                  <a:pt x="6162571" y="17031"/>
                  <a:pt x="6162571" y="38041"/>
                </a:cubicBezTo>
                <a:lnTo>
                  <a:pt x="6162571" y="38041"/>
                </a:lnTo>
                <a:lnTo>
                  <a:pt x="0" y="38041"/>
                </a:lnTo>
                <a:lnTo>
                  <a:pt x="0" y="38041"/>
                </a:lnTo>
                <a:cubicBezTo>
                  <a:pt x="0" y="17045"/>
                  <a:pt x="17045" y="0"/>
                  <a:pt x="38041" y="0"/>
                </a:cubicBezTo>
                <a:close/>
              </a:path>
            </a:pathLst>
          </a:custGeom>
          <a:solidFill>
            <a:srgbClr val="4A5D52"/>
          </a:solidFill>
          <a:ln/>
        </p:spPr>
        <p:txBody>
          <a:bodyPr/>
          <a:lstStyle/>
          <a:p>
            <a:endParaRPr lang="en-US"/>
          </a:p>
        </p:txBody>
      </p:sp>
      <p:sp>
        <p:nvSpPr>
          <p:cNvPr id="7" name="Shape 5"/>
          <p:cNvSpPr/>
          <p:nvPr/>
        </p:nvSpPr>
        <p:spPr>
          <a:xfrm>
            <a:off x="627669" y="1554908"/>
            <a:ext cx="171183" cy="228243"/>
          </a:xfrm>
          <a:custGeom>
            <a:avLst/>
            <a:gdLst/>
            <a:ahLst/>
            <a:cxnLst/>
            <a:rect l="l" t="t" r="r" b="b"/>
            <a:pathLst>
              <a:path w="171183" h="228243">
                <a:moveTo>
                  <a:pt x="0" y="84076"/>
                </a:moveTo>
                <a:cubicBezTo>
                  <a:pt x="0" y="37624"/>
                  <a:pt x="38338" y="0"/>
                  <a:pt x="85591" y="0"/>
                </a:cubicBezTo>
                <a:cubicBezTo>
                  <a:pt x="132845" y="0"/>
                  <a:pt x="171183" y="37624"/>
                  <a:pt x="171183" y="84076"/>
                </a:cubicBezTo>
                <a:cubicBezTo>
                  <a:pt x="171183" y="137258"/>
                  <a:pt x="117599" y="201006"/>
                  <a:pt x="95220" y="225301"/>
                </a:cubicBezTo>
                <a:cubicBezTo>
                  <a:pt x="89960" y="231007"/>
                  <a:pt x="81178" y="231007"/>
                  <a:pt x="75918" y="225301"/>
                </a:cubicBezTo>
                <a:cubicBezTo>
                  <a:pt x="53539" y="201006"/>
                  <a:pt x="-45" y="137258"/>
                  <a:pt x="-45" y="84076"/>
                </a:cubicBezTo>
                <a:close/>
                <a:moveTo>
                  <a:pt x="85591" y="114122"/>
                </a:moveTo>
                <a:cubicBezTo>
                  <a:pt x="101338" y="114122"/>
                  <a:pt x="114122" y="101338"/>
                  <a:pt x="114122" y="85591"/>
                </a:cubicBezTo>
                <a:cubicBezTo>
                  <a:pt x="114122" y="69845"/>
                  <a:pt x="101338" y="57061"/>
                  <a:pt x="85591" y="57061"/>
                </a:cubicBezTo>
                <a:cubicBezTo>
                  <a:pt x="69845" y="57061"/>
                  <a:pt x="57061" y="69845"/>
                  <a:pt x="57061" y="85591"/>
                </a:cubicBezTo>
                <a:cubicBezTo>
                  <a:pt x="57061" y="101338"/>
                  <a:pt x="69845" y="114122"/>
                  <a:pt x="85591" y="114122"/>
                </a:cubicBezTo>
                <a:close/>
              </a:path>
            </a:pathLst>
          </a:custGeom>
          <a:solidFill>
            <a:srgbClr val="4A5D52"/>
          </a:solidFill>
          <a:ln/>
        </p:spPr>
        <p:txBody>
          <a:bodyPr/>
          <a:lstStyle/>
          <a:p>
            <a:endParaRPr lang="en-US"/>
          </a:p>
        </p:txBody>
      </p:sp>
      <p:sp>
        <p:nvSpPr>
          <p:cNvPr id="8" name="Text 6"/>
          <p:cNvSpPr/>
          <p:nvPr/>
        </p:nvSpPr>
        <p:spPr>
          <a:xfrm>
            <a:off x="970034" y="1521622"/>
            <a:ext cx="2406066" cy="294814"/>
          </a:xfrm>
          <a:prstGeom prst="rect">
            <a:avLst/>
          </a:prstGeom>
          <a:noFill/>
          <a:ln/>
        </p:spPr>
        <p:txBody>
          <a:bodyPr wrap="square" lIns="0" tIns="0" rIns="0" bIns="0" rtlCol="0" anchor="ctr"/>
          <a:lstStyle/>
          <a:p>
            <a:pPr>
              <a:lnSpc>
                <a:spcPct val="110000"/>
              </a:lnSpc>
            </a:pPr>
            <a:r>
              <a:rPr lang="en-US" sz="1797" b="1" dirty="0">
                <a:solidFill>
                  <a:srgbClr val="4A5D52"/>
                </a:solidFill>
                <a:latin typeface="Noto Sans SC" pitchFamily="34" charset="0"/>
                <a:ea typeface="Noto Sans SC" pitchFamily="34" charset="-122"/>
                <a:cs typeface="Noto Sans SC" pitchFamily="34" charset="-120"/>
              </a:rPr>
              <a:t>Location &amp; Foundation</a:t>
            </a:r>
            <a:endParaRPr lang="en-US" sz="1600" dirty="0"/>
          </a:p>
        </p:txBody>
      </p:sp>
      <p:sp>
        <p:nvSpPr>
          <p:cNvPr id="9" name="Text 7"/>
          <p:cNvSpPr/>
          <p:nvPr/>
        </p:nvSpPr>
        <p:spPr>
          <a:xfrm>
            <a:off x="570608" y="1930559"/>
            <a:ext cx="5858246" cy="741791"/>
          </a:xfrm>
          <a:prstGeom prst="rect">
            <a:avLst/>
          </a:prstGeom>
          <a:noFill/>
          <a:ln/>
        </p:spPr>
        <p:txBody>
          <a:bodyPr wrap="square" lIns="0" tIns="0" rIns="0" bIns="0" rtlCol="0" anchor="ctr"/>
          <a:lstStyle/>
          <a:p>
            <a:pPr>
              <a:lnSpc>
                <a:spcPct val="140000"/>
              </a:lnSpc>
            </a:pPr>
            <a:r>
              <a:rPr lang="en-US" sz="1198" dirty="0">
                <a:solidFill>
                  <a:srgbClr val="333333"/>
                </a:solidFill>
                <a:latin typeface="Quattrocento Sans" pitchFamily="34" charset="0"/>
                <a:ea typeface="Quattrocento Sans" pitchFamily="34" charset="-122"/>
                <a:cs typeface="Quattrocento Sans" pitchFamily="34" charset="-120"/>
              </a:rPr>
              <a:t>Located in </a:t>
            </a:r>
            <a:r>
              <a:rPr lang="en-US" sz="1198" b="1" dirty="0">
                <a:solidFill>
                  <a:srgbClr val="333333"/>
                </a:solidFill>
                <a:latin typeface="Quattrocento Sans" pitchFamily="34" charset="0"/>
                <a:ea typeface="Quattrocento Sans" pitchFamily="34" charset="-122"/>
                <a:cs typeface="Quattrocento Sans" pitchFamily="34" charset="-120"/>
              </a:rPr>
              <a:t>Norwich, UK</a:t>
            </a:r>
            <a:r>
              <a:rPr lang="en-US" sz="1198" dirty="0">
                <a:solidFill>
                  <a:srgbClr val="333333"/>
                </a:solidFill>
                <a:latin typeface="Quattrocento Sans" pitchFamily="34" charset="0"/>
                <a:ea typeface="Quattrocento Sans" pitchFamily="34" charset="-122"/>
                <a:cs typeface="Quattrocento Sans" pitchFamily="34" charset="-120"/>
              </a:rPr>
              <a:t>, Green Haven Florists was founded in </a:t>
            </a:r>
            <a:r>
              <a:rPr lang="en-US" sz="1198" b="1" dirty="0">
                <a:solidFill>
                  <a:srgbClr val="333333"/>
                </a:solidFill>
                <a:latin typeface="Quattrocento Sans" pitchFamily="34" charset="0"/>
                <a:ea typeface="Quattrocento Sans" pitchFamily="34" charset="-122"/>
                <a:cs typeface="Quattrocento Sans" pitchFamily="34" charset="-120"/>
              </a:rPr>
              <a:t>2016</a:t>
            </a:r>
            <a:r>
              <a:rPr lang="en-US" sz="1198" dirty="0">
                <a:solidFill>
                  <a:srgbClr val="333333"/>
                </a:solidFill>
                <a:latin typeface="Quattrocento Sans" pitchFamily="34" charset="0"/>
                <a:ea typeface="Quattrocento Sans" pitchFamily="34" charset="-122"/>
                <a:cs typeface="Quattrocento Sans" pitchFamily="34" charset="-120"/>
              </a:rPr>
              <a:t> by partners </a:t>
            </a:r>
            <a:r>
              <a:rPr lang="en-US" sz="1198" b="1" dirty="0">
                <a:solidFill>
                  <a:srgbClr val="333333"/>
                </a:solidFill>
                <a:latin typeface="Quattrocento Sans" pitchFamily="34" charset="0"/>
                <a:ea typeface="Quattrocento Sans" pitchFamily="34" charset="-122"/>
                <a:cs typeface="Quattrocento Sans" pitchFamily="34" charset="-120"/>
              </a:rPr>
              <a:t>Liam and Priya Patel</a:t>
            </a:r>
            <a:r>
              <a:rPr lang="en-US" sz="1198" dirty="0">
                <a:solidFill>
                  <a:srgbClr val="333333"/>
                </a:solidFill>
                <a:latin typeface="Quattrocento Sans" pitchFamily="34" charset="0"/>
                <a:ea typeface="Quattrocento Sans" pitchFamily="34" charset="-122"/>
                <a:cs typeface="Quattrocento Sans" pitchFamily="34" charset="-120"/>
              </a:rPr>
              <a:t>. The shop quickly established itself as a beloved local business in the community.</a:t>
            </a:r>
            <a:endParaRPr lang="en-US" sz="1600" dirty="0"/>
          </a:p>
        </p:txBody>
      </p:sp>
      <p:sp>
        <p:nvSpPr>
          <p:cNvPr id="10" name="Shape 8"/>
          <p:cNvSpPr/>
          <p:nvPr/>
        </p:nvSpPr>
        <p:spPr>
          <a:xfrm>
            <a:off x="380406" y="3033735"/>
            <a:ext cx="6162571" cy="1835457"/>
          </a:xfrm>
          <a:custGeom>
            <a:avLst/>
            <a:gdLst/>
            <a:ahLst/>
            <a:cxnLst/>
            <a:rect l="l" t="t" r="r" b="b"/>
            <a:pathLst>
              <a:path w="6162571" h="1835457">
                <a:moveTo>
                  <a:pt x="38041" y="0"/>
                </a:moveTo>
                <a:lnTo>
                  <a:pt x="6124530" y="0"/>
                </a:lnTo>
                <a:cubicBezTo>
                  <a:pt x="6145540" y="0"/>
                  <a:pt x="6162571" y="17031"/>
                  <a:pt x="6162571" y="38041"/>
                </a:cubicBezTo>
                <a:lnTo>
                  <a:pt x="6162571" y="1721328"/>
                </a:lnTo>
                <a:cubicBezTo>
                  <a:pt x="6162571" y="1784360"/>
                  <a:pt x="6111474" y="1835457"/>
                  <a:pt x="6048442" y="1835457"/>
                </a:cubicBezTo>
                <a:lnTo>
                  <a:pt x="114129" y="1835457"/>
                </a:lnTo>
                <a:cubicBezTo>
                  <a:pt x="51097" y="1835457"/>
                  <a:pt x="0" y="1784360"/>
                  <a:pt x="0" y="1721328"/>
                </a:cubicBezTo>
                <a:lnTo>
                  <a:pt x="0" y="38041"/>
                </a:lnTo>
                <a:cubicBezTo>
                  <a:pt x="0" y="17045"/>
                  <a:pt x="17045" y="0"/>
                  <a:pt x="38041" y="0"/>
                </a:cubicBezTo>
                <a:close/>
              </a:path>
            </a:pathLst>
          </a:custGeom>
          <a:solidFill>
            <a:srgbClr val="FFFFFF"/>
          </a:solidFill>
          <a:ln/>
          <a:effectLst>
            <a:outerShdw blurRad="142652" dist="95101" dir="5400000" algn="bl" rotWithShape="0">
              <a:srgbClr val="000000">
                <a:alpha val="10196"/>
              </a:srgbClr>
            </a:outerShdw>
          </a:effectLst>
        </p:spPr>
        <p:txBody>
          <a:bodyPr/>
          <a:lstStyle/>
          <a:p>
            <a:endParaRPr lang="en-US"/>
          </a:p>
        </p:txBody>
      </p:sp>
      <p:sp>
        <p:nvSpPr>
          <p:cNvPr id="11" name="Shape 9"/>
          <p:cNvSpPr/>
          <p:nvPr/>
        </p:nvSpPr>
        <p:spPr>
          <a:xfrm>
            <a:off x="380406" y="3033735"/>
            <a:ext cx="6162571" cy="38041"/>
          </a:xfrm>
          <a:custGeom>
            <a:avLst/>
            <a:gdLst/>
            <a:ahLst/>
            <a:cxnLst/>
            <a:rect l="l" t="t" r="r" b="b"/>
            <a:pathLst>
              <a:path w="6162571" h="38041">
                <a:moveTo>
                  <a:pt x="38041" y="0"/>
                </a:moveTo>
                <a:lnTo>
                  <a:pt x="6124530" y="0"/>
                </a:lnTo>
                <a:cubicBezTo>
                  <a:pt x="6145540" y="0"/>
                  <a:pt x="6162571" y="17031"/>
                  <a:pt x="6162571" y="38041"/>
                </a:cubicBezTo>
                <a:lnTo>
                  <a:pt x="6162571" y="38041"/>
                </a:lnTo>
                <a:lnTo>
                  <a:pt x="0" y="38041"/>
                </a:lnTo>
                <a:lnTo>
                  <a:pt x="0" y="38041"/>
                </a:lnTo>
                <a:cubicBezTo>
                  <a:pt x="0" y="17045"/>
                  <a:pt x="17045" y="0"/>
                  <a:pt x="38041" y="0"/>
                </a:cubicBezTo>
                <a:close/>
              </a:path>
            </a:pathLst>
          </a:custGeom>
          <a:solidFill>
            <a:srgbClr val="A95C48"/>
          </a:solidFill>
          <a:ln/>
        </p:spPr>
        <p:txBody>
          <a:bodyPr/>
          <a:lstStyle/>
          <a:p>
            <a:endParaRPr lang="en-US"/>
          </a:p>
        </p:txBody>
      </p:sp>
      <p:sp>
        <p:nvSpPr>
          <p:cNvPr id="12" name="Shape 10"/>
          <p:cNvSpPr/>
          <p:nvPr/>
        </p:nvSpPr>
        <p:spPr>
          <a:xfrm>
            <a:off x="613404" y="3276243"/>
            <a:ext cx="199713" cy="228243"/>
          </a:xfrm>
          <a:custGeom>
            <a:avLst/>
            <a:gdLst/>
            <a:ahLst/>
            <a:cxnLst/>
            <a:rect l="l" t="t" r="r" b="b"/>
            <a:pathLst>
              <a:path w="199713" h="228243">
                <a:moveTo>
                  <a:pt x="109619" y="-11546"/>
                </a:moveTo>
                <a:cubicBezTo>
                  <a:pt x="103646" y="-15201"/>
                  <a:pt x="96112" y="-15201"/>
                  <a:pt x="90138" y="-11546"/>
                </a:cubicBezTo>
                <a:cubicBezTo>
                  <a:pt x="79261" y="-4904"/>
                  <a:pt x="72530" y="-3121"/>
                  <a:pt x="59780" y="-3388"/>
                </a:cubicBezTo>
                <a:cubicBezTo>
                  <a:pt x="52781" y="-3566"/>
                  <a:pt x="46273" y="223"/>
                  <a:pt x="42885" y="6375"/>
                </a:cubicBezTo>
                <a:cubicBezTo>
                  <a:pt x="36777" y="17564"/>
                  <a:pt x="31829" y="22512"/>
                  <a:pt x="20640" y="28620"/>
                </a:cubicBezTo>
                <a:cubicBezTo>
                  <a:pt x="14488" y="31963"/>
                  <a:pt x="10743" y="38516"/>
                  <a:pt x="10877" y="45515"/>
                </a:cubicBezTo>
                <a:cubicBezTo>
                  <a:pt x="11189" y="58264"/>
                  <a:pt x="9362" y="64996"/>
                  <a:pt x="2719" y="75873"/>
                </a:cubicBezTo>
                <a:cubicBezTo>
                  <a:pt x="-936" y="81847"/>
                  <a:pt x="-936" y="89380"/>
                  <a:pt x="2719" y="95354"/>
                </a:cubicBezTo>
                <a:cubicBezTo>
                  <a:pt x="9362" y="106231"/>
                  <a:pt x="11145" y="112963"/>
                  <a:pt x="10877" y="125712"/>
                </a:cubicBezTo>
                <a:cubicBezTo>
                  <a:pt x="10699" y="132711"/>
                  <a:pt x="14488" y="139220"/>
                  <a:pt x="20640" y="142608"/>
                </a:cubicBezTo>
                <a:cubicBezTo>
                  <a:pt x="30492" y="148002"/>
                  <a:pt x="35485" y="152459"/>
                  <a:pt x="40745" y="161108"/>
                </a:cubicBezTo>
                <a:lnTo>
                  <a:pt x="19035" y="204394"/>
                </a:lnTo>
                <a:cubicBezTo>
                  <a:pt x="16405" y="209699"/>
                  <a:pt x="18545" y="216118"/>
                  <a:pt x="23805" y="218748"/>
                </a:cubicBezTo>
                <a:lnTo>
                  <a:pt x="62143" y="237917"/>
                </a:lnTo>
                <a:cubicBezTo>
                  <a:pt x="67269" y="240458"/>
                  <a:pt x="73510" y="238541"/>
                  <a:pt x="76274" y="233548"/>
                </a:cubicBezTo>
                <a:lnTo>
                  <a:pt x="99812" y="191154"/>
                </a:lnTo>
                <a:lnTo>
                  <a:pt x="123349" y="233548"/>
                </a:lnTo>
                <a:cubicBezTo>
                  <a:pt x="126113" y="238541"/>
                  <a:pt x="132354" y="240503"/>
                  <a:pt x="137481" y="237917"/>
                </a:cubicBezTo>
                <a:lnTo>
                  <a:pt x="175819" y="218748"/>
                </a:lnTo>
                <a:cubicBezTo>
                  <a:pt x="181124" y="216118"/>
                  <a:pt x="183263" y="209699"/>
                  <a:pt x="180589" y="204394"/>
                </a:cubicBezTo>
                <a:lnTo>
                  <a:pt x="158923" y="161063"/>
                </a:lnTo>
                <a:cubicBezTo>
                  <a:pt x="164139" y="152415"/>
                  <a:pt x="169176" y="147957"/>
                  <a:pt x="179028" y="142563"/>
                </a:cubicBezTo>
                <a:cubicBezTo>
                  <a:pt x="185180" y="139220"/>
                  <a:pt x="188925" y="132666"/>
                  <a:pt x="188791" y="125668"/>
                </a:cubicBezTo>
                <a:cubicBezTo>
                  <a:pt x="188479" y="112918"/>
                  <a:pt x="190307" y="106187"/>
                  <a:pt x="196949" y="95309"/>
                </a:cubicBezTo>
                <a:cubicBezTo>
                  <a:pt x="200605" y="89336"/>
                  <a:pt x="200605" y="81802"/>
                  <a:pt x="196949" y="75829"/>
                </a:cubicBezTo>
                <a:cubicBezTo>
                  <a:pt x="190307" y="64951"/>
                  <a:pt x="188524" y="58220"/>
                  <a:pt x="188791" y="45470"/>
                </a:cubicBezTo>
                <a:cubicBezTo>
                  <a:pt x="188969" y="38471"/>
                  <a:pt x="185180" y="31963"/>
                  <a:pt x="179028" y="28575"/>
                </a:cubicBezTo>
                <a:cubicBezTo>
                  <a:pt x="167839" y="22468"/>
                  <a:pt x="162891" y="17519"/>
                  <a:pt x="156784" y="6330"/>
                </a:cubicBezTo>
                <a:cubicBezTo>
                  <a:pt x="153440" y="178"/>
                  <a:pt x="146887" y="-3566"/>
                  <a:pt x="139888" y="-3433"/>
                </a:cubicBezTo>
                <a:cubicBezTo>
                  <a:pt x="127139" y="-3121"/>
                  <a:pt x="120407" y="-4948"/>
                  <a:pt x="109530" y="-11590"/>
                </a:cubicBezTo>
                <a:close/>
                <a:moveTo>
                  <a:pt x="99856" y="42796"/>
                </a:moveTo>
                <a:cubicBezTo>
                  <a:pt x="123476" y="42796"/>
                  <a:pt x="142652" y="61972"/>
                  <a:pt x="142652" y="85591"/>
                </a:cubicBezTo>
                <a:cubicBezTo>
                  <a:pt x="142652" y="109211"/>
                  <a:pt x="123476" y="128387"/>
                  <a:pt x="99856" y="128387"/>
                </a:cubicBezTo>
                <a:cubicBezTo>
                  <a:pt x="76237" y="128387"/>
                  <a:pt x="57061" y="109211"/>
                  <a:pt x="57061" y="85591"/>
                </a:cubicBezTo>
                <a:cubicBezTo>
                  <a:pt x="57061" y="61972"/>
                  <a:pt x="76237" y="42796"/>
                  <a:pt x="99856" y="42796"/>
                </a:cubicBezTo>
                <a:close/>
              </a:path>
            </a:pathLst>
          </a:custGeom>
          <a:solidFill>
            <a:srgbClr val="A95C48"/>
          </a:solidFill>
          <a:ln/>
        </p:spPr>
        <p:txBody>
          <a:bodyPr/>
          <a:lstStyle/>
          <a:p>
            <a:endParaRPr lang="en-US"/>
          </a:p>
        </p:txBody>
      </p:sp>
      <p:sp>
        <p:nvSpPr>
          <p:cNvPr id="13" name="Text 11"/>
          <p:cNvSpPr/>
          <p:nvPr/>
        </p:nvSpPr>
        <p:spPr>
          <a:xfrm>
            <a:off x="970034" y="3242958"/>
            <a:ext cx="3604343" cy="294814"/>
          </a:xfrm>
          <a:prstGeom prst="rect">
            <a:avLst/>
          </a:prstGeom>
          <a:noFill/>
          <a:ln/>
        </p:spPr>
        <p:txBody>
          <a:bodyPr wrap="square" lIns="0" tIns="0" rIns="0" bIns="0" rtlCol="0" anchor="ctr"/>
          <a:lstStyle/>
          <a:p>
            <a:pPr>
              <a:lnSpc>
                <a:spcPct val="110000"/>
              </a:lnSpc>
            </a:pPr>
            <a:r>
              <a:rPr lang="en-US" sz="1797" b="1" dirty="0">
                <a:solidFill>
                  <a:srgbClr val="4A5D52"/>
                </a:solidFill>
                <a:latin typeface="Noto Sans SC" pitchFamily="34" charset="0"/>
                <a:ea typeface="Noto Sans SC" pitchFamily="34" charset="-122"/>
                <a:cs typeface="Noto Sans SC" pitchFamily="34" charset="-120"/>
              </a:rPr>
              <a:t>Reputation &amp; Unique Selling Points</a:t>
            </a:r>
            <a:endParaRPr lang="en-US" sz="1600" dirty="0"/>
          </a:p>
        </p:txBody>
      </p:sp>
      <p:sp>
        <p:nvSpPr>
          <p:cNvPr id="14" name="Shape 12"/>
          <p:cNvSpPr/>
          <p:nvPr/>
        </p:nvSpPr>
        <p:spPr>
          <a:xfrm>
            <a:off x="551588" y="3689934"/>
            <a:ext cx="152162" cy="152162"/>
          </a:xfrm>
          <a:custGeom>
            <a:avLst/>
            <a:gdLst/>
            <a:ahLst/>
            <a:cxnLst/>
            <a:rect l="l" t="t" r="r" b="b"/>
            <a:pathLst>
              <a:path w="152162" h="152162">
                <a:moveTo>
                  <a:pt x="76081" y="152162"/>
                </a:moveTo>
                <a:cubicBezTo>
                  <a:pt x="118071" y="152162"/>
                  <a:pt x="152162" y="118071"/>
                  <a:pt x="152162" y="76081"/>
                </a:cubicBezTo>
                <a:cubicBezTo>
                  <a:pt x="152162" y="34091"/>
                  <a:pt x="118071" y="0"/>
                  <a:pt x="76081" y="0"/>
                </a:cubicBezTo>
                <a:cubicBezTo>
                  <a:pt x="34091" y="0"/>
                  <a:pt x="0" y="34091"/>
                  <a:pt x="0" y="76081"/>
                </a:cubicBezTo>
                <a:cubicBezTo>
                  <a:pt x="0" y="118071"/>
                  <a:pt x="34091" y="152162"/>
                  <a:pt x="76081" y="152162"/>
                </a:cubicBezTo>
                <a:close/>
                <a:moveTo>
                  <a:pt x="101164" y="63213"/>
                </a:moveTo>
                <a:lnTo>
                  <a:pt x="77389" y="101253"/>
                </a:lnTo>
                <a:cubicBezTo>
                  <a:pt x="76141" y="103244"/>
                  <a:pt x="74001" y="104493"/>
                  <a:pt x="71653" y="104612"/>
                </a:cubicBezTo>
                <a:cubicBezTo>
                  <a:pt x="69305" y="104730"/>
                  <a:pt x="67046" y="103661"/>
                  <a:pt x="65650" y="101759"/>
                </a:cubicBezTo>
                <a:lnTo>
                  <a:pt x="51384" y="82738"/>
                </a:lnTo>
                <a:cubicBezTo>
                  <a:pt x="49007" y="79588"/>
                  <a:pt x="49661" y="75130"/>
                  <a:pt x="52811" y="72753"/>
                </a:cubicBezTo>
                <a:cubicBezTo>
                  <a:pt x="55961" y="70375"/>
                  <a:pt x="60419" y="71029"/>
                  <a:pt x="62797" y="74179"/>
                </a:cubicBezTo>
                <a:lnTo>
                  <a:pt x="70821" y="84878"/>
                </a:lnTo>
                <a:lnTo>
                  <a:pt x="89068" y="55664"/>
                </a:lnTo>
                <a:cubicBezTo>
                  <a:pt x="91149" y="52335"/>
                  <a:pt x="95547" y="51295"/>
                  <a:pt x="98905" y="53405"/>
                </a:cubicBezTo>
                <a:cubicBezTo>
                  <a:pt x="102264" y="55515"/>
                  <a:pt x="103274" y="59884"/>
                  <a:pt x="101164" y="63242"/>
                </a:cubicBezTo>
                <a:close/>
              </a:path>
            </a:pathLst>
          </a:custGeom>
          <a:solidFill>
            <a:srgbClr val="D4A056"/>
          </a:solidFill>
          <a:ln/>
        </p:spPr>
        <p:txBody>
          <a:bodyPr/>
          <a:lstStyle/>
          <a:p>
            <a:endParaRPr lang="en-US"/>
          </a:p>
        </p:txBody>
      </p:sp>
      <p:sp>
        <p:nvSpPr>
          <p:cNvPr id="15" name="Text 13"/>
          <p:cNvSpPr/>
          <p:nvPr/>
        </p:nvSpPr>
        <p:spPr>
          <a:xfrm>
            <a:off x="765121" y="3651894"/>
            <a:ext cx="2710390" cy="456487"/>
          </a:xfrm>
          <a:prstGeom prst="rect">
            <a:avLst/>
          </a:prstGeom>
          <a:noFill/>
          <a:ln/>
        </p:spPr>
        <p:txBody>
          <a:bodyPr wrap="square" lIns="0" tIns="0" rIns="0" bIns="0" rtlCol="0" anchor="ctr"/>
          <a:lstStyle/>
          <a:p>
            <a:pPr>
              <a:lnSpc>
                <a:spcPct val="120000"/>
              </a:lnSpc>
            </a:pPr>
            <a:r>
              <a:rPr lang="en-US" sz="1198" b="1" dirty="0">
                <a:solidFill>
                  <a:srgbClr val="333333"/>
                </a:solidFill>
                <a:latin typeface="Quattrocento Sans" pitchFamily="34" charset="0"/>
                <a:ea typeface="Quattrocento Sans" pitchFamily="34" charset="-122"/>
                <a:cs typeface="Quattrocento Sans" pitchFamily="34" charset="-120"/>
              </a:rPr>
              <a:t>Bespoke floral arrangements</a:t>
            </a:r>
            <a:r>
              <a:rPr lang="en-US" sz="1198" dirty="0">
                <a:solidFill>
                  <a:srgbClr val="333333"/>
                </a:solidFill>
                <a:latin typeface="Quattrocento Sans" pitchFamily="34" charset="0"/>
                <a:ea typeface="Quattrocento Sans" pitchFamily="34" charset="-122"/>
                <a:cs typeface="Quattrocento Sans" pitchFamily="34" charset="-120"/>
              </a:rPr>
              <a:t> tailored to individual preferences</a:t>
            </a:r>
            <a:endParaRPr lang="en-US" sz="1600" dirty="0"/>
          </a:p>
        </p:txBody>
      </p:sp>
      <p:sp>
        <p:nvSpPr>
          <p:cNvPr id="16" name="Shape 14"/>
          <p:cNvSpPr/>
          <p:nvPr/>
        </p:nvSpPr>
        <p:spPr>
          <a:xfrm>
            <a:off x="3512808" y="3689934"/>
            <a:ext cx="152162" cy="152162"/>
          </a:xfrm>
          <a:custGeom>
            <a:avLst/>
            <a:gdLst/>
            <a:ahLst/>
            <a:cxnLst/>
            <a:rect l="l" t="t" r="r" b="b"/>
            <a:pathLst>
              <a:path w="152162" h="152162">
                <a:moveTo>
                  <a:pt x="76081" y="152162"/>
                </a:moveTo>
                <a:cubicBezTo>
                  <a:pt x="118071" y="152162"/>
                  <a:pt x="152162" y="118071"/>
                  <a:pt x="152162" y="76081"/>
                </a:cubicBezTo>
                <a:cubicBezTo>
                  <a:pt x="152162" y="34091"/>
                  <a:pt x="118071" y="0"/>
                  <a:pt x="76081" y="0"/>
                </a:cubicBezTo>
                <a:cubicBezTo>
                  <a:pt x="34091" y="0"/>
                  <a:pt x="0" y="34091"/>
                  <a:pt x="0" y="76081"/>
                </a:cubicBezTo>
                <a:cubicBezTo>
                  <a:pt x="0" y="118071"/>
                  <a:pt x="34091" y="152162"/>
                  <a:pt x="76081" y="152162"/>
                </a:cubicBezTo>
                <a:close/>
                <a:moveTo>
                  <a:pt x="101164" y="63213"/>
                </a:moveTo>
                <a:lnTo>
                  <a:pt x="77389" y="101253"/>
                </a:lnTo>
                <a:cubicBezTo>
                  <a:pt x="76141" y="103244"/>
                  <a:pt x="74001" y="104493"/>
                  <a:pt x="71653" y="104612"/>
                </a:cubicBezTo>
                <a:cubicBezTo>
                  <a:pt x="69305" y="104730"/>
                  <a:pt x="67046" y="103661"/>
                  <a:pt x="65650" y="101759"/>
                </a:cubicBezTo>
                <a:lnTo>
                  <a:pt x="51384" y="82738"/>
                </a:lnTo>
                <a:cubicBezTo>
                  <a:pt x="49007" y="79588"/>
                  <a:pt x="49661" y="75130"/>
                  <a:pt x="52811" y="72753"/>
                </a:cubicBezTo>
                <a:cubicBezTo>
                  <a:pt x="55961" y="70375"/>
                  <a:pt x="60419" y="71029"/>
                  <a:pt x="62797" y="74179"/>
                </a:cubicBezTo>
                <a:lnTo>
                  <a:pt x="70821" y="84878"/>
                </a:lnTo>
                <a:lnTo>
                  <a:pt x="89068" y="55664"/>
                </a:lnTo>
                <a:cubicBezTo>
                  <a:pt x="91149" y="52335"/>
                  <a:pt x="95547" y="51295"/>
                  <a:pt x="98905" y="53405"/>
                </a:cubicBezTo>
                <a:cubicBezTo>
                  <a:pt x="102264" y="55515"/>
                  <a:pt x="103274" y="59884"/>
                  <a:pt x="101164" y="63242"/>
                </a:cubicBezTo>
                <a:close/>
              </a:path>
            </a:pathLst>
          </a:custGeom>
          <a:solidFill>
            <a:srgbClr val="D4A056"/>
          </a:solidFill>
          <a:ln/>
        </p:spPr>
        <p:txBody>
          <a:bodyPr/>
          <a:lstStyle/>
          <a:p>
            <a:endParaRPr lang="en-US"/>
          </a:p>
        </p:txBody>
      </p:sp>
      <p:sp>
        <p:nvSpPr>
          <p:cNvPr id="17" name="Text 15"/>
          <p:cNvSpPr/>
          <p:nvPr/>
        </p:nvSpPr>
        <p:spPr>
          <a:xfrm>
            <a:off x="3738080" y="3651894"/>
            <a:ext cx="2691370" cy="456487"/>
          </a:xfrm>
          <a:prstGeom prst="rect">
            <a:avLst/>
          </a:prstGeom>
          <a:noFill/>
          <a:ln/>
        </p:spPr>
        <p:txBody>
          <a:bodyPr wrap="square" lIns="0" tIns="0" rIns="0" bIns="0" rtlCol="0" anchor="ctr"/>
          <a:lstStyle/>
          <a:p>
            <a:pPr>
              <a:lnSpc>
                <a:spcPct val="120000"/>
              </a:lnSpc>
            </a:pPr>
            <a:r>
              <a:rPr lang="en-US" sz="1198" b="1" dirty="0">
                <a:solidFill>
                  <a:srgbClr val="333333"/>
                </a:solidFill>
                <a:latin typeface="Quattrocento Sans" pitchFamily="34" charset="0"/>
                <a:ea typeface="Quattrocento Sans" pitchFamily="34" charset="-122"/>
                <a:cs typeface="Quattrocento Sans" pitchFamily="34" charset="-120"/>
              </a:rPr>
              <a:t>Eco-friendly packaging</a:t>
            </a:r>
            <a:r>
              <a:rPr lang="en-US" sz="1198" dirty="0">
                <a:solidFill>
                  <a:srgbClr val="333333"/>
                </a:solidFill>
                <a:latin typeface="Quattrocento Sans" pitchFamily="34" charset="0"/>
                <a:ea typeface="Quattrocento Sans" pitchFamily="34" charset="-122"/>
                <a:cs typeface="Quattrocento Sans" pitchFamily="34" charset="-120"/>
              </a:rPr>
              <a:t> and sustainable materials</a:t>
            </a:r>
            <a:endParaRPr lang="en-US" sz="1600" dirty="0"/>
          </a:p>
        </p:txBody>
      </p:sp>
      <p:sp>
        <p:nvSpPr>
          <p:cNvPr id="18" name="Shape 16"/>
          <p:cNvSpPr/>
          <p:nvPr/>
        </p:nvSpPr>
        <p:spPr>
          <a:xfrm>
            <a:off x="575363" y="4260543"/>
            <a:ext cx="152162" cy="152162"/>
          </a:xfrm>
          <a:custGeom>
            <a:avLst/>
            <a:gdLst/>
            <a:ahLst/>
            <a:cxnLst/>
            <a:rect l="l" t="t" r="r" b="b"/>
            <a:pathLst>
              <a:path w="152162" h="152162">
                <a:moveTo>
                  <a:pt x="76081" y="152162"/>
                </a:moveTo>
                <a:cubicBezTo>
                  <a:pt x="118071" y="152162"/>
                  <a:pt x="152162" y="118071"/>
                  <a:pt x="152162" y="76081"/>
                </a:cubicBezTo>
                <a:cubicBezTo>
                  <a:pt x="152162" y="34091"/>
                  <a:pt x="118071" y="0"/>
                  <a:pt x="76081" y="0"/>
                </a:cubicBezTo>
                <a:cubicBezTo>
                  <a:pt x="34091" y="0"/>
                  <a:pt x="0" y="34091"/>
                  <a:pt x="0" y="76081"/>
                </a:cubicBezTo>
                <a:cubicBezTo>
                  <a:pt x="0" y="118071"/>
                  <a:pt x="34091" y="152162"/>
                  <a:pt x="76081" y="152162"/>
                </a:cubicBezTo>
                <a:close/>
                <a:moveTo>
                  <a:pt x="101164" y="63213"/>
                </a:moveTo>
                <a:lnTo>
                  <a:pt x="77389" y="101253"/>
                </a:lnTo>
                <a:cubicBezTo>
                  <a:pt x="76141" y="103244"/>
                  <a:pt x="74001" y="104493"/>
                  <a:pt x="71653" y="104612"/>
                </a:cubicBezTo>
                <a:cubicBezTo>
                  <a:pt x="69305" y="104730"/>
                  <a:pt x="67046" y="103661"/>
                  <a:pt x="65650" y="101759"/>
                </a:cubicBezTo>
                <a:lnTo>
                  <a:pt x="51384" y="82738"/>
                </a:lnTo>
                <a:cubicBezTo>
                  <a:pt x="49007" y="79588"/>
                  <a:pt x="49661" y="75130"/>
                  <a:pt x="52811" y="72753"/>
                </a:cubicBezTo>
                <a:cubicBezTo>
                  <a:pt x="55961" y="70375"/>
                  <a:pt x="60419" y="71029"/>
                  <a:pt x="62797" y="74179"/>
                </a:cubicBezTo>
                <a:lnTo>
                  <a:pt x="70821" y="84878"/>
                </a:lnTo>
                <a:lnTo>
                  <a:pt x="89068" y="55664"/>
                </a:lnTo>
                <a:cubicBezTo>
                  <a:pt x="91149" y="52335"/>
                  <a:pt x="95547" y="51295"/>
                  <a:pt x="98905" y="53405"/>
                </a:cubicBezTo>
                <a:cubicBezTo>
                  <a:pt x="102264" y="55515"/>
                  <a:pt x="103274" y="59884"/>
                  <a:pt x="101164" y="63242"/>
                </a:cubicBezTo>
                <a:close/>
              </a:path>
            </a:pathLst>
          </a:custGeom>
          <a:solidFill>
            <a:srgbClr val="D4A056"/>
          </a:solidFill>
          <a:ln/>
        </p:spPr>
        <p:txBody>
          <a:bodyPr/>
          <a:lstStyle/>
          <a:p>
            <a:endParaRPr lang="en-US"/>
          </a:p>
        </p:txBody>
      </p:sp>
      <p:sp>
        <p:nvSpPr>
          <p:cNvPr id="19" name="Text 17"/>
          <p:cNvSpPr/>
          <p:nvPr/>
        </p:nvSpPr>
        <p:spPr>
          <a:xfrm>
            <a:off x="806282" y="4222502"/>
            <a:ext cx="2672349" cy="456487"/>
          </a:xfrm>
          <a:prstGeom prst="rect">
            <a:avLst/>
          </a:prstGeom>
          <a:noFill/>
          <a:ln/>
        </p:spPr>
        <p:txBody>
          <a:bodyPr wrap="square" lIns="0" tIns="0" rIns="0" bIns="0" rtlCol="0" anchor="ctr"/>
          <a:lstStyle/>
          <a:p>
            <a:pPr>
              <a:lnSpc>
                <a:spcPct val="120000"/>
              </a:lnSpc>
            </a:pPr>
            <a:r>
              <a:rPr lang="en-US" sz="1198" b="1" dirty="0">
                <a:solidFill>
                  <a:srgbClr val="333333"/>
                </a:solidFill>
                <a:latin typeface="Quattrocento Sans" pitchFamily="34" charset="0"/>
                <a:ea typeface="Quattrocento Sans" pitchFamily="34" charset="-122"/>
                <a:cs typeface="Quattrocento Sans" pitchFamily="34" charset="-120"/>
              </a:rPr>
              <a:t>Strong community ties</a:t>
            </a:r>
            <a:r>
              <a:rPr lang="en-US" sz="1198" dirty="0">
                <a:solidFill>
                  <a:srgbClr val="333333"/>
                </a:solidFill>
                <a:latin typeface="Quattrocento Sans" pitchFamily="34" charset="0"/>
                <a:ea typeface="Quattrocento Sans" pitchFamily="34" charset="-122"/>
                <a:cs typeface="Quattrocento Sans" pitchFamily="34" charset="-120"/>
              </a:rPr>
              <a:t> and personal service</a:t>
            </a:r>
            <a:endParaRPr lang="en-US" sz="1600" dirty="0"/>
          </a:p>
        </p:txBody>
      </p:sp>
      <p:sp>
        <p:nvSpPr>
          <p:cNvPr id="20" name="Shape 18"/>
          <p:cNvSpPr/>
          <p:nvPr/>
        </p:nvSpPr>
        <p:spPr>
          <a:xfrm>
            <a:off x="3503298" y="4260543"/>
            <a:ext cx="152162" cy="152162"/>
          </a:xfrm>
          <a:custGeom>
            <a:avLst/>
            <a:gdLst/>
            <a:ahLst/>
            <a:cxnLst/>
            <a:rect l="l" t="t" r="r" b="b"/>
            <a:pathLst>
              <a:path w="152162" h="152162">
                <a:moveTo>
                  <a:pt x="76081" y="152162"/>
                </a:moveTo>
                <a:cubicBezTo>
                  <a:pt x="118071" y="152162"/>
                  <a:pt x="152162" y="118071"/>
                  <a:pt x="152162" y="76081"/>
                </a:cubicBezTo>
                <a:cubicBezTo>
                  <a:pt x="152162" y="34091"/>
                  <a:pt x="118071" y="0"/>
                  <a:pt x="76081" y="0"/>
                </a:cubicBezTo>
                <a:cubicBezTo>
                  <a:pt x="34091" y="0"/>
                  <a:pt x="0" y="34091"/>
                  <a:pt x="0" y="76081"/>
                </a:cubicBezTo>
                <a:cubicBezTo>
                  <a:pt x="0" y="118071"/>
                  <a:pt x="34091" y="152162"/>
                  <a:pt x="76081" y="152162"/>
                </a:cubicBezTo>
                <a:close/>
                <a:moveTo>
                  <a:pt x="101164" y="63213"/>
                </a:moveTo>
                <a:lnTo>
                  <a:pt x="77389" y="101253"/>
                </a:lnTo>
                <a:cubicBezTo>
                  <a:pt x="76141" y="103244"/>
                  <a:pt x="74001" y="104493"/>
                  <a:pt x="71653" y="104612"/>
                </a:cubicBezTo>
                <a:cubicBezTo>
                  <a:pt x="69305" y="104730"/>
                  <a:pt x="67046" y="103661"/>
                  <a:pt x="65650" y="101759"/>
                </a:cubicBezTo>
                <a:lnTo>
                  <a:pt x="51384" y="82738"/>
                </a:lnTo>
                <a:cubicBezTo>
                  <a:pt x="49007" y="79588"/>
                  <a:pt x="49661" y="75130"/>
                  <a:pt x="52811" y="72753"/>
                </a:cubicBezTo>
                <a:cubicBezTo>
                  <a:pt x="55961" y="70375"/>
                  <a:pt x="60419" y="71029"/>
                  <a:pt x="62797" y="74179"/>
                </a:cubicBezTo>
                <a:lnTo>
                  <a:pt x="70821" y="84878"/>
                </a:lnTo>
                <a:lnTo>
                  <a:pt x="89068" y="55664"/>
                </a:lnTo>
                <a:cubicBezTo>
                  <a:pt x="91149" y="52335"/>
                  <a:pt x="95547" y="51295"/>
                  <a:pt x="98905" y="53405"/>
                </a:cubicBezTo>
                <a:cubicBezTo>
                  <a:pt x="102264" y="55515"/>
                  <a:pt x="103274" y="59884"/>
                  <a:pt x="101164" y="63242"/>
                </a:cubicBezTo>
                <a:close/>
              </a:path>
            </a:pathLst>
          </a:custGeom>
          <a:solidFill>
            <a:srgbClr val="D4A056"/>
          </a:solidFill>
          <a:ln/>
        </p:spPr>
        <p:txBody>
          <a:bodyPr/>
          <a:lstStyle/>
          <a:p>
            <a:endParaRPr lang="en-US"/>
          </a:p>
        </p:txBody>
      </p:sp>
      <p:sp>
        <p:nvSpPr>
          <p:cNvPr id="21" name="Text 19"/>
          <p:cNvSpPr/>
          <p:nvPr/>
        </p:nvSpPr>
        <p:spPr>
          <a:xfrm>
            <a:off x="3713858" y="4222502"/>
            <a:ext cx="2710390" cy="456487"/>
          </a:xfrm>
          <a:prstGeom prst="rect">
            <a:avLst/>
          </a:prstGeom>
          <a:noFill/>
          <a:ln/>
        </p:spPr>
        <p:txBody>
          <a:bodyPr wrap="square" lIns="0" tIns="0" rIns="0" bIns="0" rtlCol="0" anchor="ctr"/>
          <a:lstStyle/>
          <a:p>
            <a:pPr>
              <a:lnSpc>
                <a:spcPct val="120000"/>
              </a:lnSpc>
            </a:pPr>
            <a:r>
              <a:rPr lang="en-US" sz="1198" b="1" dirty="0">
                <a:solidFill>
                  <a:srgbClr val="333333"/>
                </a:solidFill>
                <a:latin typeface="Quattrocento Sans" pitchFamily="34" charset="0"/>
                <a:ea typeface="Quattrocento Sans" pitchFamily="34" charset="-122"/>
                <a:cs typeface="Quattrocento Sans" pitchFamily="34" charset="-120"/>
              </a:rPr>
              <a:t>Sustainable ethos</a:t>
            </a:r>
            <a:r>
              <a:rPr lang="en-US" sz="1198" dirty="0">
                <a:solidFill>
                  <a:srgbClr val="333333"/>
                </a:solidFill>
                <a:latin typeface="Quattrocento Sans" pitchFamily="34" charset="0"/>
                <a:ea typeface="Quattrocento Sans" pitchFamily="34" charset="-122"/>
                <a:cs typeface="Quattrocento Sans" pitchFamily="34" charset="-120"/>
              </a:rPr>
              <a:t> resonating with eco-conscious consumers</a:t>
            </a:r>
            <a:endParaRPr lang="en-US" sz="1600" dirty="0"/>
          </a:p>
        </p:txBody>
      </p:sp>
      <p:sp>
        <p:nvSpPr>
          <p:cNvPr id="22" name="Shape 20"/>
          <p:cNvSpPr/>
          <p:nvPr/>
        </p:nvSpPr>
        <p:spPr>
          <a:xfrm>
            <a:off x="380406" y="5040374"/>
            <a:ext cx="6162571" cy="1816437"/>
          </a:xfrm>
          <a:custGeom>
            <a:avLst/>
            <a:gdLst/>
            <a:ahLst/>
            <a:cxnLst/>
            <a:rect l="l" t="t" r="r" b="b"/>
            <a:pathLst>
              <a:path w="6162571" h="1816437">
                <a:moveTo>
                  <a:pt x="38041" y="0"/>
                </a:moveTo>
                <a:lnTo>
                  <a:pt x="6124530" y="0"/>
                </a:lnTo>
                <a:cubicBezTo>
                  <a:pt x="6145540" y="0"/>
                  <a:pt x="6162571" y="17031"/>
                  <a:pt x="6162571" y="38041"/>
                </a:cubicBezTo>
                <a:lnTo>
                  <a:pt x="6162571" y="1702310"/>
                </a:lnTo>
                <a:cubicBezTo>
                  <a:pt x="6162571" y="1765341"/>
                  <a:pt x="6111475" y="1816437"/>
                  <a:pt x="6048444" y="1816437"/>
                </a:cubicBezTo>
                <a:lnTo>
                  <a:pt x="114127" y="1816437"/>
                </a:lnTo>
                <a:cubicBezTo>
                  <a:pt x="51096" y="1816437"/>
                  <a:pt x="0" y="1765341"/>
                  <a:pt x="0" y="1702310"/>
                </a:cubicBezTo>
                <a:lnTo>
                  <a:pt x="0" y="38041"/>
                </a:lnTo>
                <a:cubicBezTo>
                  <a:pt x="0" y="17045"/>
                  <a:pt x="17045" y="0"/>
                  <a:pt x="38041" y="0"/>
                </a:cubicBezTo>
                <a:close/>
              </a:path>
            </a:pathLst>
          </a:custGeom>
          <a:solidFill>
            <a:srgbClr val="FFFFFF"/>
          </a:solidFill>
          <a:ln/>
          <a:effectLst>
            <a:outerShdw blurRad="142652" dist="95101" dir="5400000" algn="bl" rotWithShape="0">
              <a:srgbClr val="000000">
                <a:alpha val="10196"/>
              </a:srgbClr>
            </a:outerShdw>
          </a:effectLst>
        </p:spPr>
        <p:txBody>
          <a:bodyPr/>
          <a:lstStyle/>
          <a:p>
            <a:endParaRPr lang="en-US"/>
          </a:p>
        </p:txBody>
      </p:sp>
      <p:sp>
        <p:nvSpPr>
          <p:cNvPr id="23" name="Shape 21"/>
          <p:cNvSpPr/>
          <p:nvPr/>
        </p:nvSpPr>
        <p:spPr>
          <a:xfrm>
            <a:off x="380406" y="5040374"/>
            <a:ext cx="6162571" cy="38041"/>
          </a:xfrm>
          <a:custGeom>
            <a:avLst/>
            <a:gdLst/>
            <a:ahLst/>
            <a:cxnLst/>
            <a:rect l="l" t="t" r="r" b="b"/>
            <a:pathLst>
              <a:path w="6162571" h="38041">
                <a:moveTo>
                  <a:pt x="38041" y="0"/>
                </a:moveTo>
                <a:lnTo>
                  <a:pt x="6124530" y="0"/>
                </a:lnTo>
                <a:cubicBezTo>
                  <a:pt x="6145540" y="0"/>
                  <a:pt x="6162571" y="17031"/>
                  <a:pt x="6162571" y="38041"/>
                </a:cubicBezTo>
                <a:lnTo>
                  <a:pt x="6162571" y="38041"/>
                </a:lnTo>
                <a:lnTo>
                  <a:pt x="0" y="38041"/>
                </a:lnTo>
                <a:lnTo>
                  <a:pt x="0" y="38041"/>
                </a:lnTo>
                <a:cubicBezTo>
                  <a:pt x="0" y="17045"/>
                  <a:pt x="17045" y="0"/>
                  <a:pt x="38041" y="0"/>
                </a:cubicBezTo>
                <a:close/>
              </a:path>
            </a:pathLst>
          </a:custGeom>
          <a:solidFill>
            <a:srgbClr val="D4A056"/>
          </a:solidFill>
          <a:ln/>
        </p:spPr>
        <p:txBody>
          <a:bodyPr/>
          <a:lstStyle/>
          <a:p>
            <a:endParaRPr lang="en-US"/>
          </a:p>
        </p:txBody>
      </p:sp>
      <p:sp>
        <p:nvSpPr>
          <p:cNvPr id="24" name="Shape 22"/>
          <p:cNvSpPr/>
          <p:nvPr/>
        </p:nvSpPr>
        <p:spPr>
          <a:xfrm>
            <a:off x="570608" y="5282883"/>
            <a:ext cx="285304" cy="228243"/>
          </a:xfrm>
          <a:custGeom>
            <a:avLst/>
            <a:gdLst/>
            <a:ahLst/>
            <a:cxnLst/>
            <a:rect l="l" t="t" r="r" b="b"/>
            <a:pathLst>
              <a:path w="285304" h="228243">
                <a:moveTo>
                  <a:pt x="142652" y="7133"/>
                </a:moveTo>
                <a:cubicBezTo>
                  <a:pt x="168240" y="7133"/>
                  <a:pt x="189014" y="27907"/>
                  <a:pt x="189014" y="53495"/>
                </a:cubicBezTo>
                <a:cubicBezTo>
                  <a:pt x="189014" y="79082"/>
                  <a:pt x="168240" y="99856"/>
                  <a:pt x="142652" y="99856"/>
                </a:cubicBezTo>
                <a:cubicBezTo>
                  <a:pt x="117064" y="99856"/>
                  <a:pt x="96290" y="79082"/>
                  <a:pt x="96290" y="53495"/>
                </a:cubicBezTo>
                <a:cubicBezTo>
                  <a:pt x="96290" y="27907"/>
                  <a:pt x="117064" y="7133"/>
                  <a:pt x="142652" y="7133"/>
                </a:cubicBezTo>
                <a:close/>
                <a:moveTo>
                  <a:pt x="42796" y="39229"/>
                </a:moveTo>
                <a:cubicBezTo>
                  <a:pt x="60510" y="39229"/>
                  <a:pt x="74892" y="53611"/>
                  <a:pt x="74892" y="71326"/>
                </a:cubicBezTo>
                <a:cubicBezTo>
                  <a:pt x="74892" y="89041"/>
                  <a:pt x="60510" y="103423"/>
                  <a:pt x="42796" y="103423"/>
                </a:cubicBezTo>
                <a:cubicBezTo>
                  <a:pt x="25081" y="103423"/>
                  <a:pt x="10699" y="89041"/>
                  <a:pt x="10699" y="71326"/>
                </a:cubicBezTo>
                <a:cubicBezTo>
                  <a:pt x="10699" y="53611"/>
                  <a:pt x="25081" y="39229"/>
                  <a:pt x="42796" y="39229"/>
                </a:cubicBezTo>
                <a:close/>
                <a:moveTo>
                  <a:pt x="0" y="185448"/>
                </a:moveTo>
                <a:cubicBezTo>
                  <a:pt x="0" y="153931"/>
                  <a:pt x="25544" y="128387"/>
                  <a:pt x="57061" y="128387"/>
                </a:cubicBezTo>
                <a:cubicBezTo>
                  <a:pt x="62767" y="128387"/>
                  <a:pt x="68295" y="129234"/>
                  <a:pt x="73510" y="130794"/>
                </a:cubicBezTo>
                <a:cubicBezTo>
                  <a:pt x="58844" y="147199"/>
                  <a:pt x="49928" y="168864"/>
                  <a:pt x="49928" y="192580"/>
                </a:cubicBezTo>
                <a:lnTo>
                  <a:pt x="49928" y="199713"/>
                </a:lnTo>
                <a:cubicBezTo>
                  <a:pt x="49928" y="204795"/>
                  <a:pt x="50998" y="209609"/>
                  <a:pt x="52915" y="213978"/>
                </a:cubicBezTo>
                <a:lnTo>
                  <a:pt x="14265" y="213978"/>
                </a:lnTo>
                <a:cubicBezTo>
                  <a:pt x="6375" y="213978"/>
                  <a:pt x="0" y="207603"/>
                  <a:pt x="0" y="199713"/>
                </a:cubicBezTo>
                <a:lnTo>
                  <a:pt x="0" y="185448"/>
                </a:lnTo>
                <a:close/>
                <a:moveTo>
                  <a:pt x="232389" y="213978"/>
                </a:moveTo>
                <a:cubicBezTo>
                  <a:pt x="234306" y="209609"/>
                  <a:pt x="235376" y="204795"/>
                  <a:pt x="235376" y="199713"/>
                </a:cubicBezTo>
                <a:lnTo>
                  <a:pt x="235376" y="192580"/>
                </a:lnTo>
                <a:cubicBezTo>
                  <a:pt x="235376" y="168864"/>
                  <a:pt x="226460" y="147199"/>
                  <a:pt x="211794" y="130794"/>
                </a:cubicBezTo>
                <a:cubicBezTo>
                  <a:pt x="217010" y="129234"/>
                  <a:pt x="222537" y="128387"/>
                  <a:pt x="228243" y="128387"/>
                </a:cubicBezTo>
                <a:cubicBezTo>
                  <a:pt x="259761" y="128387"/>
                  <a:pt x="285304" y="153931"/>
                  <a:pt x="285304" y="185448"/>
                </a:cubicBezTo>
                <a:lnTo>
                  <a:pt x="285304" y="199713"/>
                </a:lnTo>
                <a:cubicBezTo>
                  <a:pt x="285304" y="207603"/>
                  <a:pt x="278929" y="213978"/>
                  <a:pt x="271039" y="213978"/>
                </a:cubicBezTo>
                <a:lnTo>
                  <a:pt x="232389" y="213978"/>
                </a:lnTo>
                <a:close/>
                <a:moveTo>
                  <a:pt x="210412" y="71326"/>
                </a:moveTo>
                <a:cubicBezTo>
                  <a:pt x="210412" y="53611"/>
                  <a:pt x="224794" y="39229"/>
                  <a:pt x="242509" y="39229"/>
                </a:cubicBezTo>
                <a:cubicBezTo>
                  <a:pt x="260223" y="39229"/>
                  <a:pt x="274605" y="53611"/>
                  <a:pt x="274605" y="71326"/>
                </a:cubicBezTo>
                <a:cubicBezTo>
                  <a:pt x="274605" y="89041"/>
                  <a:pt x="260223" y="103423"/>
                  <a:pt x="242509" y="103423"/>
                </a:cubicBezTo>
                <a:cubicBezTo>
                  <a:pt x="224794" y="103423"/>
                  <a:pt x="210412" y="89041"/>
                  <a:pt x="210412" y="71326"/>
                </a:cubicBezTo>
                <a:close/>
                <a:moveTo>
                  <a:pt x="71326" y="192580"/>
                </a:moveTo>
                <a:cubicBezTo>
                  <a:pt x="71326" y="153173"/>
                  <a:pt x="103244" y="121254"/>
                  <a:pt x="142652" y="121254"/>
                </a:cubicBezTo>
                <a:cubicBezTo>
                  <a:pt x="182060" y="121254"/>
                  <a:pt x="213978" y="153173"/>
                  <a:pt x="213978" y="192580"/>
                </a:cubicBezTo>
                <a:lnTo>
                  <a:pt x="213978" y="199713"/>
                </a:lnTo>
                <a:cubicBezTo>
                  <a:pt x="213978" y="207603"/>
                  <a:pt x="207603" y="213978"/>
                  <a:pt x="199713" y="213978"/>
                </a:cubicBezTo>
                <a:lnTo>
                  <a:pt x="85591" y="213978"/>
                </a:lnTo>
                <a:cubicBezTo>
                  <a:pt x="77701" y="213978"/>
                  <a:pt x="71326" y="207603"/>
                  <a:pt x="71326" y="199713"/>
                </a:cubicBezTo>
                <a:lnTo>
                  <a:pt x="71326" y="192580"/>
                </a:lnTo>
                <a:close/>
              </a:path>
            </a:pathLst>
          </a:custGeom>
          <a:solidFill>
            <a:srgbClr val="D4A056"/>
          </a:solidFill>
          <a:ln/>
        </p:spPr>
        <p:txBody>
          <a:bodyPr/>
          <a:lstStyle/>
          <a:p>
            <a:endParaRPr lang="en-US"/>
          </a:p>
        </p:txBody>
      </p:sp>
      <p:sp>
        <p:nvSpPr>
          <p:cNvPr id="25" name="Text 23"/>
          <p:cNvSpPr/>
          <p:nvPr/>
        </p:nvSpPr>
        <p:spPr>
          <a:xfrm>
            <a:off x="970034" y="5249598"/>
            <a:ext cx="1588193" cy="294814"/>
          </a:xfrm>
          <a:prstGeom prst="rect">
            <a:avLst/>
          </a:prstGeom>
          <a:noFill/>
          <a:ln/>
        </p:spPr>
        <p:txBody>
          <a:bodyPr wrap="square" lIns="0" tIns="0" rIns="0" bIns="0" rtlCol="0" anchor="ctr"/>
          <a:lstStyle/>
          <a:p>
            <a:pPr>
              <a:lnSpc>
                <a:spcPct val="110000"/>
              </a:lnSpc>
            </a:pPr>
            <a:r>
              <a:rPr lang="en-US" sz="1797" b="1" dirty="0">
                <a:solidFill>
                  <a:srgbClr val="4A5D52"/>
                </a:solidFill>
                <a:latin typeface="Noto Sans SC" pitchFamily="34" charset="0"/>
                <a:ea typeface="Noto Sans SC" pitchFamily="34" charset="-122"/>
                <a:cs typeface="Noto Sans SC" pitchFamily="34" charset="-120"/>
              </a:rPr>
              <a:t>Customer Base</a:t>
            </a:r>
            <a:endParaRPr lang="en-US" sz="1600" dirty="0"/>
          </a:p>
        </p:txBody>
      </p:sp>
      <p:sp>
        <p:nvSpPr>
          <p:cNvPr id="26" name="Shape 24"/>
          <p:cNvSpPr/>
          <p:nvPr/>
        </p:nvSpPr>
        <p:spPr>
          <a:xfrm>
            <a:off x="570608" y="5658534"/>
            <a:ext cx="1825947" cy="1008075"/>
          </a:xfrm>
          <a:custGeom>
            <a:avLst/>
            <a:gdLst/>
            <a:ahLst/>
            <a:cxnLst/>
            <a:rect l="l" t="t" r="r" b="b"/>
            <a:pathLst>
              <a:path w="1825947" h="1008075">
                <a:moveTo>
                  <a:pt x="76079" y="0"/>
                </a:moveTo>
                <a:lnTo>
                  <a:pt x="1749868" y="0"/>
                </a:lnTo>
                <a:cubicBezTo>
                  <a:pt x="1791885" y="0"/>
                  <a:pt x="1825947" y="34062"/>
                  <a:pt x="1825947" y="76079"/>
                </a:cubicBezTo>
                <a:lnTo>
                  <a:pt x="1825947" y="931995"/>
                </a:lnTo>
                <a:cubicBezTo>
                  <a:pt x="1825947" y="974013"/>
                  <a:pt x="1791885" y="1008075"/>
                  <a:pt x="1749868" y="1008075"/>
                </a:cubicBezTo>
                <a:lnTo>
                  <a:pt x="76079" y="1008075"/>
                </a:lnTo>
                <a:cubicBezTo>
                  <a:pt x="34062" y="1008075"/>
                  <a:pt x="0" y="974013"/>
                  <a:pt x="0" y="931995"/>
                </a:cubicBezTo>
                <a:lnTo>
                  <a:pt x="0" y="76079"/>
                </a:lnTo>
                <a:cubicBezTo>
                  <a:pt x="0" y="34090"/>
                  <a:pt x="34090" y="0"/>
                  <a:pt x="76079" y="0"/>
                </a:cubicBezTo>
                <a:close/>
              </a:path>
            </a:pathLst>
          </a:custGeom>
          <a:solidFill>
            <a:srgbClr val="4A5D52">
              <a:alpha val="10196"/>
            </a:srgbClr>
          </a:solidFill>
          <a:ln/>
        </p:spPr>
        <p:txBody>
          <a:bodyPr/>
          <a:lstStyle/>
          <a:p>
            <a:endParaRPr lang="en-US"/>
          </a:p>
        </p:txBody>
      </p:sp>
      <p:sp>
        <p:nvSpPr>
          <p:cNvPr id="27" name="Shape 25"/>
          <p:cNvSpPr/>
          <p:nvPr/>
        </p:nvSpPr>
        <p:spPr>
          <a:xfrm>
            <a:off x="1378525" y="5772655"/>
            <a:ext cx="213978" cy="285304"/>
          </a:xfrm>
          <a:custGeom>
            <a:avLst/>
            <a:gdLst/>
            <a:ahLst/>
            <a:cxnLst/>
            <a:rect l="l" t="t" r="r" b="b"/>
            <a:pathLst>
              <a:path w="213978" h="285304">
                <a:moveTo>
                  <a:pt x="106989" y="44579"/>
                </a:moveTo>
                <a:cubicBezTo>
                  <a:pt x="124212" y="44579"/>
                  <a:pt x="138194" y="30596"/>
                  <a:pt x="138194" y="13374"/>
                </a:cubicBezTo>
                <a:cubicBezTo>
                  <a:pt x="138194" y="-3849"/>
                  <a:pt x="124212" y="-17832"/>
                  <a:pt x="106989" y="-17832"/>
                </a:cubicBezTo>
                <a:cubicBezTo>
                  <a:pt x="89766" y="-17832"/>
                  <a:pt x="75784" y="-3849"/>
                  <a:pt x="75784" y="13374"/>
                </a:cubicBezTo>
                <a:cubicBezTo>
                  <a:pt x="75784" y="30596"/>
                  <a:pt x="89766" y="44579"/>
                  <a:pt x="106989" y="44579"/>
                </a:cubicBezTo>
                <a:close/>
                <a:moveTo>
                  <a:pt x="58733" y="126994"/>
                </a:moveTo>
                <a:lnTo>
                  <a:pt x="71326" y="114400"/>
                </a:lnTo>
                <a:lnTo>
                  <a:pt x="71326" y="153017"/>
                </a:lnTo>
                <a:cubicBezTo>
                  <a:pt x="71326" y="168619"/>
                  <a:pt x="78124" y="183497"/>
                  <a:pt x="89993" y="193639"/>
                </a:cubicBezTo>
                <a:lnTo>
                  <a:pt x="129780" y="227742"/>
                </a:lnTo>
                <a:cubicBezTo>
                  <a:pt x="133068" y="230584"/>
                  <a:pt x="135241" y="234484"/>
                  <a:pt x="135854" y="238775"/>
                </a:cubicBezTo>
                <a:lnTo>
                  <a:pt x="142875" y="287867"/>
                </a:lnTo>
                <a:cubicBezTo>
                  <a:pt x="144268" y="297619"/>
                  <a:pt x="153295" y="304417"/>
                  <a:pt x="163047" y="303024"/>
                </a:cubicBezTo>
                <a:cubicBezTo>
                  <a:pt x="172799" y="301631"/>
                  <a:pt x="179597" y="292604"/>
                  <a:pt x="178204" y="282852"/>
                </a:cubicBezTo>
                <a:lnTo>
                  <a:pt x="171183" y="233760"/>
                </a:lnTo>
                <a:cubicBezTo>
                  <a:pt x="169344" y="220888"/>
                  <a:pt x="162880" y="209186"/>
                  <a:pt x="153017" y="200716"/>
                </a:cubicBezTo>
                <a:lnTo>
                  <a:pt x="133792" y="184222"/>
                </a:lnTo>
                <a:lnTo>
                  <a:pt x="133792" y="120028"/>
                </a:lnTo>
                <a:lnTo>
                  <a:pt x="135910" y="122647"/>
                </a:lnTo>
                <a:cubicBezTo>
                  <a:pt x="146051" y="135352"/>
                  <a:pt x="161431" y="142708"/>
                  <a:pt x="177702" y="142708"/>
                </a:cubicBezTo>
                <a:lnTo>
                  <a:pt x="196202" y="142708"/>
                </a:lnTo>
                <a:cubicBezTo>
                  <a:pt x="206065" y="142708"/>
                  <a:pt x="214034" y="134739"/>
                  <a:pt x="214034" y="124876"/>
                </a:cubicBezTo>
                <a:cubicBezTo>
                  <a:pt x="214034" y="115013"/>
                  <a:pt x="206065" y="107045"/>
                  <a:pt x="196202" y="107045"/>
                </a:cubicBezTo>
                <a:lnTo>
                  <a:pt x="177702" y="107045"/>
                </a:lnTo>
                <a:cubicBezTo>
                  <a:pt x="172297" y="107045"/>
                  <a:pt x="167170" y="104593"/>
                  <a:pt x="163771" y="100358"/>
                </a:cubicBezTo>
                <a:lnTo>
                  <a:pt x="153797" y="87876"/>
                </a:lnTo>
                <a:cubicBezTo>
                  <a:pt x="140980" y="71828"/>
                  <a:pt x="121533" y="62466"/>
                  <a:pt x="100971" y="62466"/>
                </a:cubicBezTo>
                <a:cubicBezTo>
                  <a:pt x="83028" y="62466"/>
                  <a:pt x="65809" y="69599"/>
                  <a:pt x="53160" y="82304"/>
                </a:cubicBezTo>
                <a:lnTo>
                  <a:pt x="33490" y="101751"/>
                </a:lnTo>
                <a:cubicBezTo>
                  <a:pt x="23460" y="111781"/>
                  <a:pt x="17832" y="125378"/>
                  <a:pt x="17832" y="139587"/>
                </a:cubicBezTo>
                <a:lnTo>
                  <a:pt x="17832" y="160484"/>
                </a:lnTo>
                <a:cubicBezTo>
                  <a:pt x="17832" y="170347"/>
                  <a:pt x="25800" y="178315"/>
                  <a:pt x="35663" y="178315"/>
                </a:cubicBezTo>
                <a:cubicBezTo>
                  <a:pt x="45526" y="178315"/>
                  <a:pt x="53495" y="170347"/>
                  <a:pt x="53495" y="160484"/>
                </a:cubicBezTo>
                <a:lnTo>
                  <a:pt x="53495" y="139587"/>
                </a:lnTo>
                <a:cubicBezTo>
                  <a:pt x="53495" y="134851"/>
                  <a:pt x="55389" y="130337"/>
                  <a:pt x="58733" y="126994"/>
                </a:cubicBezTo>
                <a:close/>
                <a:moveTo>
                  <a:pt x="65642" y="226962"/>
                </a:moveTo>
                <a:cubicBezTo>
                  <a:pt x="64806" y="229859"/>
                  <a:pt x="63246" y="232534"/>
                  <a:pt x="61129" y="234652"/>
                </a:cubicBezTo>
                <a:lnTo>
                  <a:pt x="23070" y="272711"/>
                </a:lnTo>
                <a:cubicBezTo>
                  <a:pt x="16104" y="279676"/>
                  <a:pt x="16104" y="290988"/>
                  <a:pt x="23070" y="297953"/>
                </a:cubicBezTo>
                <a:cubicBezTo>
                  <a:pt x="30035" y="304919"/>
                  <a:pt x="41347" y="304919"/>
                  <a:pt x="48312" y="297953"/>
                </a:cubicBezTo>
                <a:lnTo>
                  <a:pt x="86371" y="259894"/>
                </a:lnTo>
                <a:cubicBezTo>
                  <a:pt x="92780" y="253486"/>
                  <a:pt x="97460" y="245518"/>
                  <a:pt x="99968" y="236769"/>
                </a:cubicBezTo>
                <a:lnTo>
                  <a:pt x="101194" y="232534"/>
                </a:lnTo>
                <a:lnTo>
                  <a:pt x="75561" y="210579"/>
                </a:lnTo>
                <a:cubicBezTo>
                  <a:pt x="74168" y="209353"/>
                  <a:pt x="72775" y="208127"/>
                  <a:pt x="71437" y="206790"/>
                </a:cubicBezTo>
                <a:lnTo>
                  <a:pt x="65642" y="226962"/>
                </a:lnTo>
                <a:close/>
              </a:path>
            </a:pathLst>
          </a:custGeom>
          <a:solidFill>
            <a:srgbClr val="4A5D52"/>
          </a:solidFill>
          <a:ln/>
        </p:spPr>
        <p:txBody>
          <a:bodyPr/>
          <a:lstStyle/>
          <a:p>
            <a:endParaRPr lang="en-US"/>
          </a:p>
        </p:txBody>
      </p:sp>
      <p:sp>
        <p:nvSpPr>
          <p:cNvPr id="28" name="Text 26"/>
          <p:cNvSpPr/>
          <p:nvPr/>
        </p:nvSpPr>
        <p:spPr>
          <a:xfrm>
            <a:off x="646690" y="6134041"/>
            <a:ext cx="1673785" cy="228243"/>
          </a:xfrm>
          <a:prstGeom prst="rect">
            <a:avLst/>
          </a:prstGeom>
          <a:noFill/>
          <a:ln/>
        </p:spPr>
        <p:txBody>
          <a:bodyPr wrap="square" lIns="0" tIns="0" rIns="0" bIns="0" rtlCol="0" anchor="ctr"/>
          <a:lstStyle/>
          <a:p>
            <a:pPr algn="ctr">
              <a:lnSpc>
                <a:spcPct val="120000"/>
              </a:lnSpc>
            </a:pPr>
            <a:r>
              <a:rPr lang="en-US" sz="1198" b="1" dirty="0">
                <a:solidFill>
                  <a:srgbClr val="4A5D52"/>
                </a:solidFill>
                <a:latin typeface="Quattrocento Sans" pitchFamily="34" charset="0"/>
                <a:ea typeface="Quattrocento Sans" pitchFamily="34" charset="-122"/>
                <a:cs typeface="Quattrocento Sans" pitchFamily="34" charset="-120"/>
              </a:rPr>
              <a:t>Walk-in Clients</a:t>
            </a:r>
            <a:endParaRPr lang="en-US" sz="1600" dirty="0"/>
          </a:p>
        </p:txBody>
      </p:sp>
      <p:sp>
        <p:nvSpPr>
          <p:cNvPr id="29" name="Text 27"/>
          <p:cNvSpPr/>
          <p:nvPr/>
        </p:nvSpPr>
        <p:spPr>
          <a:xfrm>
            <a:off x="651445" y="6362284"/>
            <a:ext cx="1664275" cy="190203"/>
          </a:xfrm>
          <a:prstGeom prst="rect">
            <a:avLst/>
          </a:prstGeom>
          <a:noFill/>
          <a:ln/>
        </p:spPr>
        <p:txBody>
          <a:bodyPr wrap="square" lIns="0" tIns="0" rIns="0" bIns="0" rtlCol="0" anchor="ctr"/>
          <a:lstStyle/>
          <a:p>
            <a:pPr algn="ctr">
              <a:lnSpc>
                <a:spcPct val="120000"/>
              </a:lnSpc>
            </a:pPr>
            <a:r>
              <a:rPr lang="en-US" sz="1048" dirty="0">
                <a:solidFill>
                  <a:srgbClr val="333333"/>
                </a:solidFill>
                <a:latin typeface="Quattrocento Sans" pitchFamily="34" charset="0"/>
                <a:ea typeface="Quattrocento Sans" pitchFamily="34" charset="-122"/>
                <a:cs typeface="Quattrocento Sans" pitchFamily="34" charset="-120"/>
              </a:rPr>
              <a:t>Bouquets &amp; gifts</a:t>
            </a:r>
            <a:endParaRPr lang="en-US" sz="1600" dirty="0"/>
          </a:p>
        </p:txBody>
      </p:sp>
      <p:sp>
        <p:nvSpPr>
          <p:cNvPr id="30" name="Shape 28"/>
          <p:cNvSpPr/>
          <p:nvPr/>
        </p:nvSpPr>
        <p:spPr>
          <a:xfrm>
            <a:off x="2547975" y="5658534"/>
            <a:ext cx="1825947" cy="1008075"/>
          </a:xfrm>
          <a:custGeom>
            <a:avLst/>
            <a:gdLst/>
            <a:ahLst/>
            <a:cxnLst/>
            <a:rect l="l" t="t" r="r" b="b"/>
            <a:pathLst>
              <a:path w="1825947" h="1008075">
                <a:moveTo>
                  <a:pt x="76079" y="0"/>
                </a:moveTo>
                <a:lnTo>
                  <a:pt x="1749868" y="0"/>
                </a:lnTo>
                <a:cubicBezTo>
                  <a:pt x="1791885" y="0"/>
                  <a:pt x="1825947" y="34062"/>
                  <a:pt x="1825947" y="76079"/>
                </a:cubicBezTo>
                <a:lnTo>
                  <a:pt x="1825947" y="931995"/>
                </a:lnTo>
                <a:cubicBezTo>
                  <a:pt x="1825947" y="974013"/>
                  <a:pt x="1791885" y="1008075"/>
                  <a:pt x="1749868" y="1008075"/>
                </a:cubicBezTo>
                <a:lnTo>
                  <a:pt x="76079" y="1008075"/>
                </a:lnTo>
                <a:cubicBezTo>
                  <a:pt x="34062" y="1008075"/>
                  <a:pt x="0" y="974013"/>
                  <a:pt x="0" y="931995"/>
                </a:cubicBezTo>
                <a:lnTo>
                  <a:pt x="0" y="76079"/>
                </a:lnTo>
                <a:cubicBezTo>
                  <a:pt x="0" y="34090"/>
                  <a:pt x="34090" y="0"/>
                  <a:pt x="76079" y="0"/>
                </a:cubicBezTo>
                <a:close/>
              </a:path>
            </a:pathLst>
          </a:custGeom>
          <a:solidFill>
            <a:srgbClr val="A95C48">
              <a:alpha val="10196"/>
            </a:srgbClr>
          </a:solidFill>
          <a:ln/>
        </p:spPr>
        <p:txBody>
          <a:bodyPr/>
          <a:lstStyle/>
          <a:p>
            <a:endParaRPr lang="en-US"/>
          </a:p>
        </p:txBody>
      </p:sp>
      <p:sp>
        <p:nvSpPr>
          <p:cNvPr id="31" name="Shape 29"/>
          <p:cNvSpPr/>
          <p:nvPr/>
        </p:nvSpPr>
        <p:spPr>
          <a:xfrm>
            <a:off x="3355891" y="5772655"/>
            <a:ext cx="213978" cy="285304"/>
          </a:xfrm>
          <a:custGeom>
            <a:avLst/>
            <a:gdLst/>
            <a:ahLst/>
            <a:cxnLst/>
            <a:rect l="l" t="t" r="r" b="b"/>
            <a:pathLst>
              <a:path w="213978" h="285304">
                <a:moveTo>
                  <a:pt x="35663" y="0"/>
                </a:moveTo>
                <a:cubicBezTo>
                  <a:pt x="15993" y="0"/>
                  <a:pt x="0" y="15993"/>
                  <a:pt x="0" y="35663"/>
                </a:cubicBezTo>
                <a:lnTo>
                  <a:pt x="0" y="249641"/>
                </a:lnTo>
                <a:cubicBezTo>
                  <a:pt x="0" y="269312"/>
                  <a:pt x="15993" y="285304"/>
                  <a:pt x="35663" y="285304"/>
                </a:cubicBezTo>
                <a:lnTo>
                  <a:pt x="178315" y="285304"/>
                </a:lnTo>
                <a:cubicBezTo>
                  <a:pt x="197986" y="285304"/>
                  <a:pt x="213978" y="269312"/>
                  <a:pt x="213978" y="249641"/>
                </a:cubicBezTo>
                <a:lnTo>
                  <a:pt x="213978" y="35663"/>
                </a:lnTo>
                <a:cubicBezTo>
                  <a:pt x="213978" y="15993"/>
                  <a:pt x="197986" y="0"/>
                  <a:pt x="178315" y="0"/>
                </a:cubicBezTo>
                <a:lnTo>
                  <a:pt x="35663" y="0"/>
                </a:lnTo>
                <a:close/>
                <a:moveTo>
                  <a:pt x="98073" y="196147"/>
                </a:moveTo>
                <a:lnTo>
                  <a:pt x="115905" y="196147"/>
                </a:lnTo>
                <a:cubicBezTo>
                  <a:pt x="125768" y="196147"/>
                  <a:pt x="133736" y="204115"/>
                  <a:pt x="133736" y="213978"/>
                </a:cubicBezTo>
                <a:lnTo>
                  <a:pt x="133736" y="258557"/>
                </a:lnTo>
                <a:lnTo>
                  <a:pt x="80242" y="258557"/>
                </a:lnTo>
                <a:lnTo>
                  <a:pt x="80242" y="213978"/>
                </a:lnTo>
                <a:cubicBezTo>
                  <a:pt x="80242" y="204115"/>
                  <a:pt x="88210" y="196147"/>
                  <a:pt x="98073" y="196147"/>
                </a:cubicBezTo>
                <a:close/>
                <a:moveTo>
                  <a:pt x="53495" y="62410"/>
                </a:moveTo>
                <a:cubicBezTo>
                  <a:pt x="53495" y="57507"/>
                  <a:pt x="57507" y="53495"/>
                  <a:pt x="62410" y="53495"/>
                </a:cubicBezTo>
                <a:lnTo>
                  <a:pt x="80242" y="53495"/>
                </a:lnTo>
                <a:cubicBezTo>
                  <a:pt x="85145" y="53495"/>
                  <a:pt x="89158" y="57507"/>
                  <a:pt x="89158" y="62410"/>
                </a:cubicBezTo>
                <a:lnTo>
                  <a:pt x="89158" y="80242"/>
                </a:lnTo>
                <a:cubicBezTo>
                  <a:pt x="89158" y="85145"/>
                  <a:pt x="85145" y="89158"/>
                  <a:pt x="80242" y="89158"/>
                </a:cubicBezTo>
                <a:lnTo>
                  <a:pt x="62410" y="89158"/>
                </a:lnTo>
                <a:cubicBezTo>
                  <a:pt x="57507" y="89158"/>
                  <a:pt x="53495" y="85145"/>
                  <a:pt x="53495" y="80242"/>
                </a:cubicBezTo>
                <a:lnTo>
                  <a:pt x="53495" y="62410"/>
                </a:lnTo>
                <a:close/>
                <a:moveTo>
                  <a:pt x="133736" y="53495"/>
                </a:moveTo>
                <a:lnTo>
                  <a:pt x="151568" y="53495"/>
                </a:lnTo>
                <a:cubicBezTo>
                  <a:pt x="156472" y="53495"/>
                  <a:pt x="160484" y="57507"/>
                  <a:pt x="160484" y="62410"/>
                </a:cubicBezTo>
                <a:lnTo>
                  <a:pt x="160484" y="80242"/>
                </a:lnTo>
                <a:cubicBezTo>
                  <a:pt x="160484" y="85145"/>
                  <a:pt x="156472" y="89158"/>
                  <a:pt x="151568" y="89158"/>
                </a:cubicBezTo>
                <a:lnTo>
                  <a:pt x="133736" y="89158"/>
                </a:lnTo>
                <a:cubicBezTo>
                  <a:pt x="128833" y="89158"/>
                  <a:pt x="124821" y="85145"/>
                  <a:pt x="124821" y="80242"/>
                </a:cubicBezTo>
                <a:lnTo>
                  <a:pt x="124821" y="62410"/>
                </a:lnTo>
                <a:cubicBezTo>
                  <a:pt x="124821" y="57507"/>
                  <a:pt x="128833" y="53495"/>
                  <a:pt x="133736" y="53495"/>
                </a:cubicBezTo>
                <a:close/>
                <a:moveTo>
                  <a:pt x="53495" y="133736"/>
                </a:moveTo>
                <a:cubicBezTo>
                  <a:pt x="53495" y="128833"/>
                  <a:pt x="57507" y="124821"/>
                  <a:pt x="62410" y="124821"/>
                </a:cubicBezTo>
                <a:lnTo>
                  <a:pt x="80242" y="124821"/>
                </a:lnTo>
                <a:cubicBezTo>
                  <a:pt x="85145" y="124821"/>
                  <a:pt x="89158" y="128833"/>
                  <a:pt x="89158" y="133736"/>
                </a:cubicBezTo>
                <a:lnTo>
                  <a:pt x="89158" y="151568"/>
                </a:lnTo>
                <a:cubicBezTo>
                  <a:pt x="89158" y="156472"/>
                  <a:pt x="85145" y="160484"/>
                  <a:pt x="80242" y="160484"/>
                </a:cubicBezTo>
                <a:lnTo>
                  <a:pt x="62410" y="160484"/>
                </a:lnTo>
                <a:cubicBezTo>
                  <a:pt x="57507" y="160484"/>
                  <a:pt x="53495" y="156472"/>
                  <a:pt x="53495" y="151568"/>
                </a:cubicBezTo>
                <a:lnTo>
                  <a:pt x="53495" y="133736"/>
                </a:lnTo>
                <a:close/>
                <a:moveTo>
                  <a:pt x="133736" y="124821"/>
                </a:moveTo>
                <a:lnTo>
                  <a:pt x="151568" y="124821"/>
                </a:lnTo>
                <a:cubicBezTo>
                  <a:pt x="156472" y="124821"/>
                  <a:pt x="160484" y="128833"/>
                  <a:pt x="160484" y="133736"/>
                </a:cubicBezTo>
                <a:lnTo>
                  <a:pt x="160484" y="151568"/>
                </a:lnTo>
                <a:cubicBezTo>
                  <a:pt x="160484" y="156472"/>
                  <a:pt x="156472" y="160484"/>
                  <a:pt x="151568" y="160484"/>
                </a:cubicBezTo>
                <a:lnTo>
                  <a:pt x="133736" y="160484"/>
                </a:lnTo>
                <a:cubicBezTo>
                  <a:pt x="128833" y="160484"/>
                  <a:pt x="124821" y="156472"/>
                  <a:pt x="124821" y="151568"/>
                </a:cubicBezTo>
                <a:lnTo>
                  <a:pt x="124821" y="133736"/>
                </a:lnTo>
                <a:cubicBezTo>
                  <a:pt x="124821" y="128833"/>
                  <a:pt x="128833" y="124821"/>
                  <a:pt x="133736" y="124821"/>
                </a:cubicBezTo>
                <a:close/>
              </a:path>
            </a:pathLst>
          </a:custGeom>
          <a:solidFill>
            <a:srgbClr val="A95C48"/>
          </a:solidFill>
          <a:ln/>
        </p:spPr>
        <p:txBody>
          <a:bodyPr/>
          <a:lstStyle/>
          <a:p>
            <a:endParaRPr lang="en-US"/>
          </a:p>
        </p:txBody>
      </p:sp>
      <p:sp>
        <p:nvSpPr>
          <p:cNvPr id="32" name="Text 30"/>
          <p:cNvSpPr/>
          <p:nvPr/>
        </p:nvSpPr>
        <p:spPr>
          <a:xfrm>
            <a:off x="2624056" y="6134041"/>
            <a:ext cx="1673785" cy="228243"/>
          </a:xfrm>
          <a:prstGeom prst="rect">
            <a:avLst/>
          </a:prstGeom>
          <a:noFill/>
          <a:ln/>
        </p:spPr>
        <p:txBody>
          <a:bodyPr wrap="square" lIns="0" tIns="0" rIns="0" bIns="0" rtlCol="0" anchor="ctr"/>
          <a:lstStyle/>
          <a:p>
            <a:pPr algn="ctr">
              <a:lnSpc>
                <a:spcPct val="120000"/>
              </a:lnSpc>
            </a:pPr>
            <a:r>
              <a:rPr lang="en-US" sz="1198" b="1" dirty="0">
                <a:solidFill>
                  <a:srgbClr val="4A5D52"/>
                </a:solidFill>
                <a:latin typeface="Quattrocento Sans" pitchFamily="34" charset="0"/>
                <a:ea typeface="Quattrocento Sans" pitchFamily="34" charset="-122"/>
                <a:cs typeface="Quattrocento Sans" pitchFamily="34" charset="-120"/>
              </a:rPr>
              <a:t>Corporate Clients</a:t>
            </a:r>
            <a:endParaRPr lang="en-US" sz="1600" dirty="0"/>
          </a:p>
        </p:txBody>
      </p:sp>
      <p:sp>
        <p:nvSpPr>
          <p:cNvPr id="33" name="Text 31"/>
          <p:cNvSpPr/>
          <p:nvPr/>
        </p:nvSpPr>
        <p:spPr>
          <a:xfrm>
            <a:off x="2628811" y="6362284"/>
            <a:ext cx="1664275" cy="190203"/>
          </a:xfrm>
          <a:prstGeom prst="rect">
            <a:avLst/>
          </a:prstGeom>
          <a:noFill/>
          <a:ln/>
        </p:spPr>
        <p:txBody>
          <a:bodyPr wrap="square" lIns="0" tIns="0" rIns="0" bIns="0" rtlCol="0" anchor="ctr"/>
          <a:lstStyle/>
          <a:p>
            <a:pPr algn="ctr">
              <a:lnSpc>
                <a:spcPct val="120000"/>
              </a:lnSpc>
            </a:pPr>
            <a:r>
              <a:rPr lang="en-US" sz="1048" dirty="0">
                <a:solidFill>
                  <a:srgbClr val="333333"/>
                </a:solidFill>
                <a:latin typeface="Quattrocento Sans" pitchFamily="34" charset="0"/>
                <a:ea typeface="Quattrocento Sans" pitchFamily="34" charset="-122"/>
                <a:cs typeface="Quattrocento Sans" pitchFamily="34" charset="-120"/>
              </a:rPr>
              <a:t>Office arrangements</a:t>
            </a:r>
            <a:endParaRPr lang="en-US" sz="1600" dirty="0"/>
          </a:p>
        </p:txBody>
      </p:sp>
      <p:sp>
        <p:nvSpPr>
          <p:cNvPr id="34" name="Shape 32"/>
          <p:cNvSpPr/>
          <p:nvPr/>
        </p:nvSpPr>
        <p:spPr>
          <a:xfrm>
            <a:off x="4525341" y="5658534"/>
            <a:ext cx="1825947" cy="1008075"/>
          </a:xfrm>
          <a:custGeom>
            <a:avLst/>
            <a:gdLst/>
            <a:ahLst/>
            <a:cxnLst/>
            <a:rect l="l" t="t" r="r" b="b"/>
            <a:pathLst>
              <a:path w="1825947" h="1008075">
                <a:moveTo>
                  <a:pt x="76079" y="0"/>
                </a:moveTo>
                <a:lnTo>
                  <a:pt x="1749868" y="0"/>
                </a:lnTo>
                <a:cubicBezTo>
                  <a:pt x="1791885" y="0"/>
                  <a:pt x="1825947" y="34062"/>
                  <a:pt x="1825947" y="76079"/>
                </a:cubicBezTo>
                <a:lnTo>
                  <a:pt x="1825947" y="931995"/>
                </a:lnTo>
                <a:cubicBezTo>
                  <a:pt x="1825947" y="974013"/>
                  <a:pt x="1791885" y="1008075"/>
                  <a:pt x="1749868" y="1008075"/>
                </a:cubicBezTo>
                <a:lnTo>
                  <a:pt x="76079" y="1008075"/>
                </a:lnTo>
                <a:cubicBezTo>
                  <a:pt x="34062" y="1008075"/>
                  <a:pt x="0" y="974013"/>
                  <a:pt x="0" y="931995"/>
                </a:cubicBezTo>
                <a:lnTo>
                  <a:pt x="0" y="76079"/>
                </a:lnTo>
                <a:cubicBezTo>
                  <a:pt x="0" y="34090"/>
                  <a:pt x="34090" y="0"/>
                  <a:pt x="76079" y="0"/>
                </a:cubicBezTo>
                <a:close/>
              </a:path>
            </a:pathLst>
          </a:custGeom>
          <a:solidFill>
            <a:srgbClr val="D4A056">
              <a:alpha val="10196"/>
            </a:srgbClr>
          </a:solidFill>
          <a:ln/>
        </p:spPr>
        <p:txBody>
          <a:bodyPr/>
          <a:lstStyle/>
          <a:p>
            <a:endParaRPr lang="en-US"/>
          </a:p>
        </p:txBody>
      </p:sp>
      <p:sp>
        <p:nvSpPr>
          <p:cNvPr id="35" name="Shape 33"/>
          <p:cNvSpPr/>
          <p:nvPr/>
        </p:nvSpPr>
        <p:spPr>
          <a:xfrm>
            <a:off x="5297594" y="5772655"/>
            <a:ext cx="285304" cy="285304"/>
          </a:xfrm>
          <a:custGeom>
            <a:avLst/>
            <a:gdLst/>
            <a:ahLst/>
            <a:cxnLst/>
            <a:rect l="l" t="t" r="r" b="b"/>
            <a:pathLst>
              <a:path w="285304" h="285304">
                <a:moveTo>
                  <a:pt x="134294" y="48535"/>
                </a:moveTo>
                <a:lnTo>
                  <a:pt x="142652" y="60070"/>
                </a:lnTo>
                <a:lnTo>
                  <a:pt x="151011" y="48535"/>
                </a:lnTo>
                <a:cubicBezTo>
                  <a:pt x="164941" y="29255"/>
                  <a:pt x="187342" y="17832"/>
                  <a:pt x="211136" y="17832"/>
                </a:cubicBezTo>
                <a:cubicBezTo>
                  <a:pt x="252093" y="17832"/>
                  <a:pt x="285304" y="51043"/>
                  <a:pt x="285304" y="91999"/>
                </a:cubicBezTo>
                <a:lnTo>
                  <a:pt x="285304" y="93448"/>
                </a:lnTo>
                <a:cubicBezTo>
                  <a:pt x="285304" y="155970"/>
                  <a:pt x="207347" y="228578"/>
                  <a:pt x="166669" y="259616"/>
                </a:cubicBezTo>
                <a:cubicBezTo>
                  <a:pt x="159759" y="264854"/>
                  <a:pt x="151289" y="267473"/>
                  <a:pt x="142652" y="267473"/>
                </a:cubicBezTo>
                <a:cubicBezTo>
                  <a:pt x="134015" y="267473"/>
                  <a:pt x="125489" y="264909"/>
                  <a:pt x="118635" y="259616"/>
                </a:cubicBezTo>
                <a:cubicBezTo>
                  <a:pt x="77957" y="228578"/>
                  <a:pt x="0" y="155970"/>
                  <a:pt x="0" y="93448"/>
                </a:cubicBezTo>
                <a:lnTo>
                  <a:pt x="0" y="91999"/>
                </a:lnTo>
                <a:cubicBezTo>
                  <a:pt x="0" y="51043"/>
                  <a:pt x="33211" y="17832"/>
                  <a:pt x="74168" y="17832"/>
                </a:cubicBezTo>
                <a:cubicBezTo>
                  <a:pt x="97962" y="17832"/>
                  <a:pt x="120363" y="29255"/>
                  <a:pt x="134294" y="48535"/>
                </a:cubicBezTo>
                <a:close/>
              </a:path>
            </a:pathLst>
          </a:custGeom>
          <a:solidFill>
            <a:srgbClr val="D4A056"/>
          </a:solidFill>
          <a:ln/>
        </p:spPr>
        <p:txBody>
          <a:bodyPr/>
          <a:lstStyle/>
          <a:p>
            <a:endParaRPr lang="en-US"/>
          </a:p>
        </p:txBody>
      </p:sp>
      <p:sp>
        <p:nvSpPr>
          <p:cNvPr id="36" name="Text 34"/>
          <p:cNvSpPr/>
          <p:nvPr/>
        </p:nvSpPr>
        <p:spPr>
          <a:xfrm>
            <a:off x="4601422" y="6134041"/>
            <a:ext cx="1673785" cy="228243"/>
          </a:xfrm>
          <a:prstGeom prst="rect">
            <a:avLst/>
          </a:prstGeom>
          <a:noFill/>
          <a:ln/>
        </p:spPr>
        <p:txBody>
          <a:bodyPr wrap="square" lIns="0" tIns="0" rIns="0" bIns="0" rtlCol="0" anchor="ctr"/>
          <a:lstStyle/>
          <a:p>
            <a:pPr algn="ctr">
              <a:lnSpc>
                <a:spcPct val="120000"/>
              </a:lnSpc>
            </a:pPr>
            <a:r>
              <a:rPr lang="en-US" sz="1198" b="1" dirty="0">
                <a:solidFill>
                  <a:srgbClr val="4A5D52"/>
                </a:solidFill>
                <a:latin typeface="Quattrocento Sans" pitchFamily="34" charset="0"/>
                <a:ea typeface="Quattrocento Sans" pitchFamily="34" charset="-122"/>
                <a:cs typeface="Quattrocento Sans" pitchFamily="34" charset="-120"/>
              </a:rPr>
              <a:t>Wedding Customers</a:t>
            </a:r>
            <a:endParaRPr lang="en-US" sz="1600" dirty="0"/>
          </a:p>
        </p:txBody>
      </p:sp>
      <p:sp>
        <p:nvSpPr>
          <p:cNvPr id="37" name="Text 35"/>
          <p:cNvSpPr/>
          <p:nvPr/>
        </p:nvSpPr>
        <p:spPr>
          <a:xfrm>
            <a:off x="4606177" y="6362284"/>
            <a:ext cx="1664275" cy="190203"/>
          </a:xfrm>
          <a:prstGeom prst="rect">
            <a:avLst/>
          </a:prstGeom>
          <a:noFill/>
          <a:ln/>
        </p:spPr>
        <p:txBody>
          <a:bodyPr wrap="square" lIns="0" tIns="0" rIns="0" bIns="0" rtlCol="0" anchor="ctr"/>
          <a:lstStyle/>
          <a:p>
            <a:pPr algn="ctr">
              <a:lnSpc>
                <a:spcPct val="120000"/>
              </a:lnSpc>
            </a:pPr>
            <a:r>
              <a:rPr lang="en-US" sz="1048" dirty="0">
                <a:solidFill>
                  <a:srgbClr val="333333"/>
                </a:solidFill>
                <a:latin typeface="Quattrocento Sans" pitchFamily="34" charset="0"/>
                <a:ea typeface="Quattrocento Sans" pitchFamily="34" charset="-122"/>
                <a:cs typeface="Quattrocento Sans" pitchFamily="34" charset="-120"/>
              </a:rPr>
              <a:t>Special events</a:t>
            </a:r>
            <a:endParaRPr lang="en-US" sz="1600" dirty="0"/>
          </a:p>
        </p:txBody>
      </p:sp>
      <p:pic>
        <p:nvPicPr>
          <p:cNvPr id="38" name="Image 0" descr="https://kimi-img.moonshot.cn/pub/slides/okc/vcfa7iiynt4yc/images/florist_interior.jpg"/>
          <p:cNvPicPr>
            <a:picLocks noChangeAspect="1"/>
          </p:cNvPicPr>
          <p:nvPr/>
        </p:nvPicPr>
        <p:blipFill>
          <a:blip r:embed="rId3"/>
          <a:srcRect t="16604" b="16604"/>
          <a:stretch/>
        </p:blipFill>
        <p:spPr>
          <a:xfrm>
            <a:off x="6768991" y="1293379"/>
            <a:ext cx="5040374" cy="2244393"/>
          </a:xfrm>
          <a:prstGeom prst="roundRect">
            <a:avLst>
              <a:gd name="adj" fmla="val 5085"/>
            </a:avLst>
          </a:prstGeom>
        </p:spPr>
      </p:pic>
      <p:sp>
        <p:nvSpPr>
          <p:cNvPr id="39" name="Shape 36"/>
          <p:cNvSpPr/>
          <p:nvPr/>
        </p:nvSpPr>
        <p:spPr>
          <a:xfrm>
            <a:off x="6768991" y="3689934"/>
            <a:ext cx="5040374" cy="2358515"/>
          </a:xfrm>
          <a:custGeom>
            <a:avLst/>
            <a:gdLst/>
            <a:ahLst/>
            <a:cxnLst/>
            <a:rect l="l" t="t" r="r" b="b"/>
            <a:pathLst>
              <a:path w="5040374" h="2358515">
                <a:moveTo>
                  <a:pt x="114129" y="0"/>
                </a:moveTo>
                <a:lnTo>
                  <a:pt x="4926246" y="0"/>
                </a:lnTo>
                <a:cubicBezTo>
                  <a:pt x="4989277" y="0"/>
                  <a:pt x="5040374" y="51097"/>
                  <a:pt x="5040374" y="114129"/>
                </a:cubicBezTo>
                <a:lnTo>
                  <a:pt x="5040374" y="2244386"/>
                </a:lnTo>
                <a:cubicBezTo>
                  <a:pt x="5040374" y="2307418"/>
                  <a:pt x="4989277" y="2358515"/>
                  <a:pt x="4926246" y="2358515"/>
                </a:cubicBezTo>
                <a:lnTo>
                  <a:pt x="114129" y="2358515"/>
                </a:lnTo>
                <a:cubicBezTo>
                  <a:pt x="51097" y="2358515"/>
                  <a:pt x="0" y="2307418"/>
                  <a:pt x="0" y="2244386"/>
                </a:cubicBezTo>
                <a:lnTo>
                  <a:pt x="0" y="114129"/>
                </a:lnTo>
                <a:cubicBezTo>
                  <a:pt x="0" y="51139"/>
                  <a:pt x="51139" y="0"/>
                  <a:pt x="114129" y="0"/>
                </a:cubicBezTo>
                <a:close/>
              </a:path>
            </a:pathLst>
          </a:custGeom>
          <a:solidFill>
            <a:srgbClr val="4A5D52"/>
          </a:solidFill>
          <a:ln/>
        </p:spPr>
        <p:txBody>
          <a:bodyPr/>
          <a:lstStyle/>
          <a:p>
            <a:endParaRPr lang="en-US"/>
          </a:p>
        </p:txBody>
      </p:sp>
      <p:sp>
        <p:nvSpPr>
          <p:cNvPr id="40" name="Shape 37"/>
          <p:cNvSpPr/>
          <p:nvPr/>
        </p:nvSpPr>
        <p:spPr>
          <a:xfrm>
            <a:off x="7016255" y="3899158"/>
            <a:ext cx="171183" cy="228243"/>
          </a:xfrm>
          <a:custGeom>
            <a:avLst/>
            <a:gdLst/>
            <a:ahLst/>
            <a:cxnLst/>
            <a:rect l="l" t="t" r="r" b="b"/>
            <a:pathLst>
              <a:path w="171183" h="228243">
                <a:moveTo>
                  <a:pt x="130571" y="171183"/>
                </a:moveTo>
                <a:cubicBezTo>
                  <a:pt x="133826" y="161241"/>
                  <a:pt x="140334" y="152237"/>
                  <a:pt x="147690" y="144480"/>
                </a:cubicBezTo>
                <a:cubicBezTo>
                  <a:pt x="162267" y="129145"/>
                  <a:pt x="171183" y="108416"/>
                  <a:pt x="171183" y="85591"/>
                </a:cubicBezTo>
                <a:cubicBezTo>
                  <a:pt x="171183" y="38338"/>
                  <a:pt x="132845" y="0"/>
                  <a:pt x="85591" y="0"/>
                </a:cubicBezTo>
                <a:cubicBezTo>
                  <a:pt x="38338" y="0"/>
                  <a:pt x="0" y="38338"/>
                  <a:pt x="0" y="85591"/>
                </a:cubicBezTo>
                <a:cubicBezTo>
                  <a:pt x="0" y="108416"/>
                  <a:pt x="8916" y="129145"/>
                  <a:pt x="23493" y="144480"/>
                </a:cubicBezTo>
                <a:cubicBezTo>
                  <a:pt x="30849" y="152237"/>
                  <a:pt x="37402" y="161241"/>
                  <a:pt x="40611" y="171183"/>
                </a:cubicBezTo>
                <a:lnTo>
                  <a:pt x="130527" y="171183"/>
                </a:lnTo>
                <a:close/>
                <a:moveTo>
                  <a:pt x="128387" y="192580"/>
                </a:moveTo>
                <a:lnTo>
                  <a:pt x="42796" y="192580"/>
                </a:lnTo>
                <a:lnTo>
                  <a:pt x="42796" y="199713"/>
                </a:lnTo>
                <a:cubicBezTo>
                  <a:pt x="42796" y="219417"/>
                  <a:pt x="58755" y="235376"/>
                  <a:pt x="78459" y="235376"/>
                </a:cubicBezTo>
                <a:lnTo>
                  <a:pt x="92724" y="235376"/>
                </a:lnTo>
                <a:cubicBezTo>
                  <a:pt x="112428" y="235376"/>
                  <a:pt x="128387" y="219417"/>
                  <a:pt x="128387" y="199713"/>
                </a:cubicBezTo>
                <a:lnTo>
                  <a:pt x="128387" y="192580"/>
                </a:lnTo>
                <a:close/>
                <a:moveTo>
                  <a:pt x="82025" y="49928"/>
                </a:moveTo>
                <a:cubicBezTo>
                  <a:pt x="64283" y="49928"/>
                  <a:pt x="49928" y="64283"/>
                  <a:pt x="49928" y="82025"/>
                </a:cubicBezTo>
                <a:cubicBezTo>
                  <a:pt x="49928" y="87954"/>
                  <a:pt x="45158" y="92724"/>
                  <a:pt x="39229" y="92724"/>
                </a:cubicBezTo>
                <a:cubicBezTo>
                  <a:pt x="33300" y="92724"/>
                  <a:pt x="28530" y="87954"/>
                  <a:pt x="28530" y="82025"/>
                </a:cubicBezTo>
                <a:cubicBezTo>
                  <a:pt x="28530" y="52469"/>
                  <a:pt x="52469" y="28530"/>
                  <a:pt x="82025" y="28530"/>
                </a:cubicBezTo>
                <a:cubicBezTo>
                  <a:pt x="87954" y="28530"/>
                  <a:pt x="92724" y="33300"/>
                  <a:pt x="92724" y="39229"/>
                </a:cubicBezTo>
                <a:cubicBezTo>
                  <a:pt x="92724" y="45158"/>
                  <a:pt x="87954" y="49928"/>
                  <a:pt x="82025" y="49928"/>
                </a:cubicBezTo>
                <a:close/>
              </a:path>
            </a:pathLst>
          </a:custGeom>
          <a:solidFill>
            <a:srgbClr val="D4A056"/>
          </a:solidFill>
          <a:ln/>
        </p:spPr>
        <p:txBody>
          <a:bodyPr/>
          <a:lstStyle/>
          <a:p>
            <a:endParaRPr lang="en-US"/>
          </a:p>
        </p:txBody>
      </p:sp>
      <p:sp>
        <p:nvSpPr>
          <p:cNvPr id="41" name="Text 38"/>
          <p:cNvSpPr/>
          <p:nvPr/>
        </p:nvSpPr>
        <p:spPr>
          <a:xfrm>
            <a:off x="7358620" y="3880137"/>
            <a:ext cx="1740356" cy="266284"/>
          </a:xfrm>
          <a:prstGeom prst="rect">
            <a:avLst/>
          </a:prstGeom>
          <a:noFill/>
          <a:ln/>
        </p:spPr>
        <p:txBody>
          <a:bodyPr wrap="square" lIns="0" tIns="0" rIns="0" bIns="0" rtlCol="0" anchor="ctr"/>
          <a:lstStyle/>
          <a:p>
            <a:pPr>
              <a:lnSpc>
                <a:spcPct val="120000"/>
              </a:lnSpc>
            </a:pPr>
            <a:r>
              <a:rPr lang="en-US" sz="1498" b="1" dirty="0">
                <a:solidFill>
                  <a:srgbClr val="F8F6F2"/>
                </a:solidFill>
                <a:latin typeface="Noto Sans SC" pitchFamily="34" charset="0"/>
                <a:ea typeface="Noto Sans SC" pitchFamily="34" charset="-122"/>
                <a:cs typeface="Noto Sans SC" pitchFamily="34" charset="-120"/>
              </a:rPr>
              <a:t>Business Philosophy</a:t>
            </a:r>
            <a:endParaRPr lang="en-US" sz="1600" dirty="0"/>
          </a:p>
        </p:txBody>
      </p:sp>
      <p:sp>
        <p:nvSpPr>
          <p:cNvPr id="42" name="Text 39"/>
          <p:cNvSpPr/>
          <p:nvPr/>
        </p:nvSpPr>
        <p:spPr>
          <a:xfrm>
            <a:off x="6959194" y="4260543"/>
            <a:ext cx="4736050" cy="741791"/>
          </a:xfrm>
          <a:prstGeom prst="rect">
            <a:avLst/>
          </a:prstGeom>
          <a:noFill/>
          <a:ln/>
        </p:spPr>
        <p:txBody>
          <a:bodyPr wrap="square" lIns="0" tIns="0" rIns="0" bIns="0" rtlCol="0" anchor="ctr"/>
          <a:lstStyle/>
          <a:p>
            <a:pPr>
              <a:lnSpc>
                <a:spcPct val="140000"/>
              </a:lnSpc>
            </a:pPr>
            <a:r>
              <a:rPr lang="en-US" sz="1198" dirty="0">
                <a:solidFill>
                  <a:srgbClr val="F8F6F2"/>
                </a:solidFill>
                <a:latin typeface="Quattrocento Sans" pitchFamily="34" charset="0"/>
                <a:ea typeface="Quattrocento Sans" pitchFamily="34" charset="-122"/>
                <a:cs typeface="Quattrocento Sans" pitchFamily="34" charset="-120"/>
              </a:rPr>
              <a:t>Green Haven Florists has thrived on its </a:t>
            </a:r>
            <a:r>
              <a:rPr lang="en-US" sz="1198" b="1" dirty="0">
                <a:solidFill>
                  <a:srgbClr val="F8F6F2"/>
                </a:solidFill>
                <a:latin typeface="Quattrocento Sans" pitchFamily="34" charset="0"/>
                <a:ea typeface="Quattrocento Sans" pitchFamily="34" charset="-122"/>
                <a:cs typeface="Quattrocento Sans" pitchFamily="34" charset="-120"/>
              </a:rPr>
              <a:t>personal touch and sustainable ethos</a:t>
            </a:r>
            <a:r>
              <a:rPr lang="en-US" sz="1198" dirty="0">
                <a:solidFill>
                  <a:srgbClr val="F8F6F2"/>
                </a:solidFill>
                <a:latin typeface="Quattrocento Sans" pitchFamily="34" charset="0"/>
                <a:ea typeface="Quattrocento Sans" pitchFamily="34" charset="-122"/>
                <a:cs typeface="Quattrocento Sans" pitchFamily="34" charset="-120"/>
              </a:rPr>
              <a:t>, which resonated deeply with environmentally conscious consumers in the Norwich community.</a:t>
            </a:r>
            <a:endParaRPr lang="en-US" sz="1600" dirty="0"/>
          </a:p>
        </p:txBody>
      </p:sp>
      <p:sp>
        <p:nvSpPr>
          <p:cNvPr id="43" name="Text 40"/>
          <p:cNvSpPr/>
          <p:nvPr/>
        </p:nvSpPr>
        <p:spPr>
          <a:xfrm>
            <a:off x="6959194" y="5116456"/>
            <a:ext cx="4736050" cy="741791"/>
          </a:xfrm>
          <a:prstGeom prst="rect">
            <a:avLst/>
          </a:prstGeom>
          <a:noFill/>
          <a:ln/>
        </p:spPr>
        <p:txBody>
          <a:bodyPr wrap="square" lIns="0" tIns="0" rIns="0" bIns="0" rtlCol="0" anchor="ctr"/>
          <a:lstStyle/>
          <a:p>
            <a:pPr>
              <a:lnSpc>
                <a:spcPct val="140000"/>
              </a:lnSpc>
            </a:pPr>
            <a:r>
              <a:rPr lang="en-US" sz="1198" dirty="0">
                <a:solidFill>
                  <a:srgbClr val="F8F6F2"/>
                </a:solidFill>
                <a:latin typeface="Quattrocento Sans" pitchFamily="34" charset="0"/>
                <a:ea typeface="Quattrocento Sans" pitchFamily="34" charset="-122"/>
                <a:cs typeface="Quattrocento Sans" pitchFamily="34" charset="-120"/>
              </a:rPr>
              <a:t>The business built its reputation through quality craftsmanship and genuine customer relationships, prioritizing community connection over mass-market approaches.</a:t>
            </a:r>
            <a:endParaRPr lang="en-US" sz="1600" dirty="0"/>
          </a:p>
        </p:txBody>
      </p:sp>
    </p:spTree>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8F6F2"/>
        </a:solidFill>
        <a:effectLst/>
      </p:bgPr>
    </p:bg>
    <p:spTree>
      <p:nvGrpSpPr>
        <p:cNvPr id="1" name=""/>
        <p:cNvGrpSpPr/>
        <p:nvPr/>
      </p:nvGrpSpPr>
      <p:grpSpPr>
        <a:xfrm>
          <a:off x="0" y="0"/>
          <a:ext cx="0" cy="0"/>
          <a:chOff x="0" y="0"/>
          <a:chExt cx="0" cy="0"/>
        </a:xfrm>
      </p:grpSpPr>
      <p:sp>
        <p:nvSpPr>
          <p:cNvPr id="2" name="Shape 0"/>
          <p:cNvSpPr/>
          <p:nvPr/>
        </p:nvSpPr>
        <p:spPr>
          <a:xfrm>
            <a:off x="360977" y="487319"/>
            <a:ext cx="72195" cy="433172"/>
          </a:xfrm>
          <a:custGeom>
            <a:avLst/>
            <a:gdLst/>
            <a:ahLst/>
            <a:cxnLst/>
            <a:rect l="l" t="t" r="r" b="b"/>
            <a:pathLst>
              <a:path w="72195" h="433172">
                <a:moveTo>
                  <a:pt x="0" y="0"/>
                </a:moveTo>
                <a:lnTo>
                  <a:pt x="72195" y="0"/>
                </a:lnTo>
                <a:lnTo>
                  <a:pt x="72195" y="433172"/>
                </a:lnTo>
                <a:lnTo>
                  <a:pt x="0" y="433172"/>
                </a:lnTo>
                <a:lnTo>
                  <a:pt x="0" y="0"/>
                </a:lnTo>
                <a:close/>
              </a:path>
            </a:pathLst>
          </a:custGeom>
          <a:solidFill>
            <a:srgbClr val="D4A056"/>
          </a:solidFill>
          <a:ln/>
        </p:spPr>
        <p:txBody>
          <a:bodyPr/>
          <a:lstStyle/>
          <a:p>
            <a:endParaRPr lang="en-US"/>
          </a:p>
        </p:txBody>
      </p:sp>
      <p:sp>
        <p:nvSpPr>
          <p:cNvPr id="3" name="Text 1"/>
          <p:cNvSpPr/>
          <p:nvPr/>
        </p:nvSpPr>
        <p:spPr>
          <a:xfrm>
            <a:off x="577563" y="360977"/>
            <a:ext cx="7192468" cy="216586"/>
          </a:xfrm>
          <a:prstGeom prst="rect">
            <a:avLst/>
          </a:prstGeom>
          <a:noFill/>
          <a:ln/>
        </p:spPr>
        <p:txBody>
          <a:bodyPr wrap="square" lIns="0" tIns="0" rIns="0" bIns="0" rtlCol="0" anchor="ctr"/>
          <a:lstStyle/>
          <a:p>
            <a:pPr>
              <a:lnSpc>
                <a:spcPct val="130000"/>
              </a:lnSpc>
            </a:pPr>
            <a:r>
              <a:rPr lang="en-US" sz="1137" b="1" kern="0" spc="57" dirty="0">
                <a:solidFill>
                  <a:srgbClr val="A95C48"/>
                </a:solidFill>
                <a:latin typeface="Quattrocento Sans" pitchFamily="34" charset="0"/>
                <a:ea typeface="Quattrocento Sans" pitchFamily="34" charset="-122"/>
                <a:cs typeface="Quattrocento Sans" pitchFamily="34" charset="-120"/>
              </a:rPr>
              <a:t>Root Problem Identification</a:t>
            </a:r>
            <a:endParaRPr lang="en-US" sz="1600" dirty="0"/>
          </a:p>
        </p:txBody>
      </p:sp>
      <p:sp>
        <p:nvSpPr>
          <p:cNvPr id="4" name="Text 2"/>
          <p:cNvSpPr/>
          <p:nvPr/>
        </p:nvSpPr>
        <p:spPr>
          <a:xfrm>
            <a:off x="577563" y="613661"/>
            <a:ext cx="7336859" cy="433172"/>
          </a:xfrm>
          <a:prstGeom prst="rect">
            <a:avLst/>
          </a:prstGeom>
          <a:noFill/>
          <a:ln/>
        </p:spPr>
        <p:txBody>
          <a:bodyPr wrap="square" lIns="0" tIns="0" rIns="0" bIns="0" rtlCol="0" anchor="ctr"/>
          <a:lstStyle/>
          <a:p>
            <a:pPr>
              <a:lnSpc>
                <a:spcPct val="80000"/>
              </a:lnSpc>
            </a:pPr>
            <a:r>
              <a:rPr lang="en-US" sz="3411" b="1" dirty="0">
                <a:solidFill>
                  <a:srgbClr val="4A5D52"/>
                </a:solidFill>
                <a:latin typeface="Oranienbaum" pitchFamily="34" charset="0"/>
                <a:ea typeface="Oranienbaum" pitchFamily="34" charset="-122"/>
                <a:cs typeface="Oranienbaum" pitchFamily="34" charset="-120"/>
              </a:rPr>
              <a:t>The Problem: Declining In-Store Sales</a:t>
            </a:r>
            <a:endParaRPr lang="en-US" sz="1600" dirty="0"/>
          </a:p>
        </p:txBody>
      </p:sp>
      <p:sp>
        <p:nvSpPr>
          <p:cNvPr id="5" name="Shape 3"/>
          <p:cNvSpPr/>
          <p:nvPr/>
        </p:nvSpPr>
        <p:spPr>
          <a:xfrm>
            <a:off x="360977" y="1191224"/>
            <a:ext cx="11470046" cy="1010736"/>
          </a:xfrm>
          <a:custGeom>
            <a:avLst/>
            <a:gdLst/>
            <a:ahLst/>
            <a:cxnLst/>
            <a:rect l="l" t="t" r="r" b="b"/>
            <a:pathLst>
              <a:path w="11470046" h="1010736">
                <a:moveTo>
                  <a:pt x="108290" y="0"/>
                </a:moveTo>
                <a:lnTo>
                  <a:pt x="11361756" y="0"/>
                </a:lnTo>
                <a:cubicBezTo>
                  <a:pt x="11421563" y="0"/>
                  <a:pt x="11470046" y="48483"/>
                  <a:pt x="11470046" y="108290"/>
                </a:cubicBezTo>
                <a:lnTo>
                  <a:pt x="11470046" y="902446"/>
                </a:lnTo>
                <a:cubicBezTo>
                  <a:pt x="11470046" y="962253"/>
                  <a:pt x="11421563" y="1010736"/>
                  <a:pt x="11361756" y="1010736"/>
                </a:cubicBezTo>
                <a:lnTo>
                  <a:pt x="108290" y="1010736"/>
                </a:lnTo>
                <a:cubicBezTo>
                  <a:pt x="48483" y="1010736"/>
                  <a:pt x="0" y="962253"/>
                  <a:pt x="0" y="902446"/>
                </a:cubicBezTo>
                <a:lnTo>
                  <a:pt x="0" y="108290"/>
                </a:lnTo>
                <a:cubicBezTo>
                  <a:pt x="0" y="48523"/>
                  <a:pt x="48523" y="0"/>
                  <a:pt x="108290" y="0"/>
                </a:cubicBezTo>
                <a:close/>
              </a:path>
            </a:pathLst>
          </a:custGeom>
          <a:solidFill>
            <a:srgbClr val="A95C48"/>
          </a:solidFill>
          <a:ln/>
        </p:spPr>
        <p:txBody>
          <a:bodyPr/>
          <a:lstStyle/>
          <a:p>
            <a:endParaRPr lang="en-US"/>
          </a:p>
        </p:txBody>
      </p:sp>
      <p:sp>
        <p:nvSpPr>
          <p:cNvPr id="6" name="Shape 4"/>
          <p:cNvSpPr/>
          <p:nvPr/>
        </p:nvSpPr>
        <p:spPr>
          <a:xfrm>
            <a:off x="595612" y="1480006"/>
            <a:ext cx="433172" cy="433172"/>
          </a:xfrm>
          <a:custGeom>
            <a:avLst/>
            <a:gdLst/>
            <a:ahLst/>
            <a:cxnLst/>
            <a:rect l="l" t="t" r="r" b="b"/>
            <a:pathLst>
              <a:path w="433172" h="433172">
                <a:moveTo>
                  <a:pt x="216586" y="0"/>
                </a:moveTo>
                <a:cubicBezTo>
                  <a:pt x="229023" y="0"/>
                  <a:pt x="240445" y="6853"/>
                  <a:pt x="246367" y="17767"/>
                </a:cubicBezTo>
                <a:lnTo>
                  <a:pt x="429111" y="356183"/>
                </a:lnTo>
                <a:cubicBezTo>
                  <a:pt x="434780" y="366674"/>
                  <a:pt x="434526" y="379364"/>
                  <a:pt x="428435" y="389601"/>
                </a:cubicBezTo>
                <a:cubicBezTo>
                  <a:pt x="422343" y="399838"/>
                  <a:pt x="411260" y="406099"/>
                  <a:pt x="399331" y="406099"/>
                </a:cubicBezTo>
                <a:lnTo>
                  <a:pt x="33842" y="406099"/>
                </a:lnTo>
                <a:cubicBezTo>
                  <a:pt x="21912" y="406099"/>
                  <a:pt x="10914" y="399838"/>
                  <a:pt x="4738" y="389601"/>
                </a:cubicBezTo>
                <a:cubicBezTo>
                  <a:pt x="-1438" y="379364"/>
                  <a:pt x="-1607" y="366674"/>
                  <a:pt x="4061" y="356183"/>
                </a:cubicBezTo>
                <a:lnTo>
                  <a:pt x="186806" y="17767"/>
                </a:lnTo>
                <a:cubicBezTo>
                  <a:pt x="192728" y="6853"/>
                  <a:pt x="204149" y="0"/>
                  <a:pt x="216586" y="0"/>
                </a:cubicBezTo>
                <a:close/>
                <a:moveTo>
                  <a:pt x="216586" y="142135"/>
                </a:moveTo>
                <a:cubicBezTo>
                  <a:pt x="205334" y="142135"/>
                  <a:pt x="196281" y="151187"/>
                  <a:pt x="196281" y="162440"/>
                </a:cubicBezTo>
                <a:lnTo>
                  <a:pt x="196281" y="257196"/>
                </a:lnTo>
                <a:cubicBezTo>
                  <a:pt x="196281" y="268448"/>
                  <a:pt x="205334" y="277501"/>
                  <a:pt x="216586" y="277501"/>
                </a:cubicBezTo>
                <a:cubicBezTo>
                  <a:pt x="227839" y="277501"/>
                  <a:pt x="236891" y="268448"/>
                  <a:pt x="236891" y="257196"/>
                </a:cubicBezTo>
                <a:lnTo>
                  <a:pt x="236891" y="162440"/>
                </a:lnTo>
                <a:cubicBezTo>
                  <a:pt x="236891" y="151187"/>
                  <a:pt x="227839" y="142135"/>
                  <a:pt x="216586" y="142135"/>
                </a:cubicBezTo>
                <a:close/>
                <a:moveTo>
                  <a:pt x="239175" y="324879"/>
                </a:moveTo>
                <a:cubicBezTo>
                  <a:pt x="239689" y="316494"/>
                  <a:pt x="235508" y="308517"/>
                  <a:pt x="228320" y="304169"/>
                </a:cubicBezTo>
                <a:cubicBezTo>
                  <a:pt x="221132" y="299821"/>
                  <a:pt x="212125" y="299821"/>
                  <a:pt x="204937" y="304169"/>
                </a:cubicBezTo>
                <a:cubicBezTo>
                  <a:pt x="197749" y="308517"/>
                  <a:pt x="193568" y="316494"/>
                  <a:pt x="194082" y="324879"/>
                </a:cubicBezTo>
                <a:cubicBezTo>
                  <a:pt x="193568" y="333264"/>
                  <a:pt x="197749" y="341242"/>
                  <a:pt x="204937" y="345590"/>
                </a:cubicBezTo>
                <a:cubicBezTo>
                  <a:pt x="212125" y="349937"/>
                  <a:pt x="221132" y="349937"/>
                  <a:pt x="228320" y="345590"/>
                </a:cubicBezTo>
                <a:cubicBezTo>
                  <a:pt x="235508" y="341242"/>
                  <a:pt x="239689" y="333264"/>
                  <a:pt x="239175" y="324879"/>
                </a:cubicBezTo>
                <a:close/>
              </a:path>
            </a:pathLst>
          </a:custGeom>
          <a:solidFill>
            <a:srgbClr val="F8F6F2"/>
          </a:solidFill>
          <a:ln/>
        </p:spPr>
        <p:txBody>
          <a:bodyPr/>
          <a:lstStyle/>
          <a:p>
            <a:endParaRPr lang="en-US"/>
          </a:p>
        </p:txBody>
      </p:sp>
      <p:sp>
        <p:nvSpPr>
          <p:cNvPr id="7" name="Text 5"/>
          <p:cNvSpPr/>
          <p:nvPr/>
        </p:nvSpPr>
        <p:spPr>
          <a:xfrm>
            <a:off x="1227322" y="1371713"/>
            <a:ext cx="4214407" cy="252684"/>
          </a:xfrm>
          <a:prstGeom prst="rect">
            <a:avLst/>
          </a:prstGeom>
          <a:noFill/>
          <a:ln/>
        </p:spPr>
        <p:txBody>
          <a:bodyPr wrap="square" lIns="0" tIns="0" rIns="0" bIns="0" rtlCol="0" anchor="ctr"/>
          <a:lstStyle/>
          <a:p>
            <a:pPr>
              <a:lnSpc>
                <a:spcPct val="130000"/>
              </a:lnSpc>
            </a:pPr>
            <a:r>
              <a:rPr lang="en-US" sz="1279" dirty="0">
                <a:solidFill>
                  <a:srgbClr val="F8F6F2"/>
                </a:solidFill>
                <a:latin typeface="Quattrocento Sans" pitchFamily="34" charset="0"/>
                <a:ea typeface="Quattrocento Sans" pitchFamily="34" charset="-122"/>
                <a:cs typeface="Quattrocento Sans" pitchFamily="34" charset="-120"/>
              </a:rPr>
              <a:t>Root Problem</a:t>
            </a:r>
            <a:endParaRPr lang="en-US" sz="1600" dirty="0"/>
          </a:p>
        </p:txBody>
      </p:sp>
      <p:sp>
        <p:nvSpPr>
          <p:cNvPr id="8" name="Text 6"/>
          <p:cNvSpPr/>
          <p:nvPr/>
        </p:nvSpPr>
        <p:spPr>
          <a:xfrm>
            <a:off x="1227322" y="1660494"/>
            <a:ext cx="4295627" cy="360977"/>
          </a:xfrm>
          <a:prstGeom prst="rect">
            <a:avLst/>
          </a:prstGeom>
          <a:noFill/>
          <a:ln/>
        </p:spPr>
        <p:txBody>
          <a:bodyPr wrap="square" lIns="0" tIns="0" rIns="0" bIns="0" rtlCol="0" anchor="ctr"/>
          <a:lstStyle/>
          <a:p>
            <a:pPr>
              <a:lnSpc>
                <a:spcPct val="90000"/>
              </a:lnSpc>
            </a:pPr>
            <a:r>
              <a:rPr lang="en-US" sz="2558" b="1" dirty="0">
                <a:solidFill>
                  <a:srgbClr val="F8F6F2"/>
                </a:solidFill>
                <a:latin typeface="Oranienbaum" pitchFamily="34" charset="0"/>
                <a:ea typeface="Oranienbaum" pitchFamily="34" charset="-122"/>
                <a:cs typeface="Oranienbaum" pitchFamily="34" charset="-120"/>
              </a:rPr>
              <a:t>30% Decline in In-Store Sales</a:t>
            </a:r>
            <a:endParaRPr lang="en-US" sz="1600" dirty="0"/>
          </a:p>
        </p:txBody>
      </p:sp>
      <p:sp>
        <p:nvSpPr>
          <p:cNvPr id="9" name="Text 7"/>
          <p:cNvSpPr/>
          <p:nvPr/>
        </p:nvSpPr>
        <p:spPr>
          <a:xfrm>
            <a:off x="9780363" y="1389762"/>
            <a:ext cx="1868056" cy="252684"/>
          </a:xfrm>
          <a:prstGeom prst="rect">
            <a:avLst/>
          </a:prstGeom>
          <a:noFill/>
          <a:ln/>
        </p:spPr>
        <p:txBody>
          <a:bodyPr wrap="square" lIns="0" tIns="0" rIns="0" bIns="0" rtlCol="0" anchor="ctr"/>
          <a:lstStyle/>
          <a:p>
            <a:pPr algn="r">
              <a:lnSpc>
                <a:spcPct val="130000"/>
              </a:lnSpc>
            </a:pPr>
            <a:r>
              <a:rPr lang="en-US" sz="1279" dirty="0">
                <a:solidFill>
                  <a:srgbClr val="F8F6F2"/>
                </a:solidFill>
                <a:latin typeface="Quattrocento Sans" pitchFamily="34" charset="0"/>
                <a:ea typeface="Quattrocento Sans" pitchFamily="34" charset="-122"/>
                <a:cs typeface="Quattrocento Sans" pitchFamily="34" charset="-120"/>
              </a:rPr>
              <a:t>Time Period</a:t>
            </a:r>
            <a:endParaRPr lang="en-US" sz="1600" dirty="0"/>
          </a:p>
        </p:txBody>
      </p:sp>
      <p:sp>
        <p:nvSpPr>
          <p:cNvPr id="10" name="Text 8"/>
          <p:cNvSpPr/>
          <p:nvPr/>
        </p:nvSpPr>
        <p:spPr>
          <a:xfrm>
            <a:off x="9726217" y="1678543"/>
            <a:ext cx="1922203" cy="324879"/>
          </a:xfrm>
          <a:prstGeom prst="rect">
            <a:avLst/>
          </a:prstGeom>
          <a:noFill/>
          <a:ln/>
        </p:spPr>
        <p:txBody>
          <a:bodyPr wrap="square" lIns="0" tIns="0" rIns="0" bIns="0" rtlCol="0" anchor="ctr"/>
          <a:lstStyle/>
          <a:p>
            <a:pPr algn="r">
              <a:lnSpc>
                <a:spcPct val="100000"/>
              </a:lnSpc>
            </a:pPr>
            <a:r>
              <a:rPr lang="en-US" sz="2132" b="1" dirty="0">
                <a:solidFill>
                  <a:srgbClr val="F8F6F2"/>
                </a:solidFill>
                <a:latin typeface="Oranienbaum" pitchFamily="34" charset="0"/>
                <a:ea typeface="Oranienbaum" pitchFamily="34" charset="-122"/>
                <a:cs typeface="Oranienbaum" pitchFamily="34" charset="-120"/>
              </a:rPr>
              <a:t>Past 12 Months</a:t>
            </a:r>
            <a:endParaRPr lang="en-US" sz="1600" dirty="0"/>
          </a:p>
        </p:txBody>
      </p:sp>
      <p:sp>
        <p:nvSpPr>
          <p:cNvPr id="11" name="Shape 9"/>
          <p:cNvSpPr/>
          <p:nvPr/>
        </p:nvSpPr>
        <p:spPr>
          <a:xfrm>
            <a:off x="379026" y="2346351"/>
            <a:ext cx="5631242" cy="3609771"/>
          </a:xfrm>
          <a:custGeom>
            <a:avLst/>
            <a:gdLst/>
            <a:ahLst/>
            <a:cxnLst/>
            <a:rect l="l" t="t" r="r" b="b"/>
            <a:pathLst>
              <a:path w="5631242" h="3609771">
                <a:moveTo>
                  <a:pt x="36098" y="0"/>
                </a:moveTo>
                <a:lnTo>
                  <a:pt x="5522949" y="0"/>
                </a:lnTo>
                <a:cubicBezTo>
                  <a:pt x="5582758" y="0"/>
                  <a:pt x="5631242" y="48484"/>
                  <a:pt x="5631242" y="108293"/>
                </a:cubicBezTo>
                <a:lnTo>
                  <a:pt x="5631242" y="3501477"/>
                </a:lnTo>
                <a:cubicBezTo>
                  <a:pt x="5631242" y="3561286"/>
                  <a:pt x="5582758" y="3609771"/>
                  <a:pt x="5522949" y="3609771"/>
                </a:cubicBezTo>
                <a:lnTo>
                  <a:pt x="36098" y="3609771"/>
                </a:lnTo>
                <a:cubicBezTo>
                  <a:pt x="16161" y="3609771"/>
                  <a:pt x="0" y="3593609"/>
                  <a:pt x="0" y="3573673"/>
                </a:cubicBezTo>
                <a:lnTo>
                  <a:pt x="0" y="36098"/>
                </a:lnTo>
                <a:cubicBezTo>
                  <a:pt x="0" y="16175"/>
                  <a:pt x="16175" y="0"/>
                  <a:pt x="36098" y="0"/>
                </a:cubicBezTo>
                <a:close/>
              </a:path>
            </a:pathLst>
          </a:custGeom>
          <a:solidFill>
            <a:srgbClr val="FFFFFF"/>
          </a:solidFill>
          <a:ln/>
          <a:effectLst>
            <a:outerShdw blurRad="135366" dist="90244" dir="5400000" algn="bl" rotWithShape="0">
              <a:srgbClr val="000000">
                <a:alpha val="10196"/>
              </a:srgbClr>
            </a:outerShdw>
          </a:effectLst>
        </p:spPr>
        <p:txBody>
          <a:bodyPr/>
          <a:lstStyle/>
          <a:p>
            <a:endParaRPr lang="en-US"/>
          </a:p>
        </p:txBody>
      </p:sp>
      <p:sp>
        <p:nvSpPr>
          <p:cNvPr id="12" name="Shape 10"/>
          <p:cNvSpPr/>
          <p:nvPr/>
        </p:nvSpPr>
        <p:spPr>
          <a:xfrm>
            <a:off x="379026" y="2346351"/>
            <a:ext cx="36098" cy="3609771"/>
          </a:xfrm>
          <a:custGeom>
            <a:avLst/>
            <a:gdLst/>
            <a:ahLst/>
            <a:cxnLst/>
            <a:rect l="l" t="t" r="r" b="b"/>
            <a:pathLst>
              <a:path w="36098" h="3609771">
                <a:moveTo>
                  <a:pt x="36098" y="0"/>
                </a:moveTo>
                <a:lnTo>
                  <a:pt x="36098" y="0"/>
                </a:lnTo>
                <a:lnTo>
                  <a:pt x="36098" y="3609771"/>
                </a:lnTo>
                <a:lnTo>
                  <a:pt x="36098" y="3609771"/>
                </a:lnTo>
                <a:cubicBezTo>
                  <a:pt x="16161" y="3609771"/>
                  <a:pt x="0" y="3593609"/>
                  <a:pt x="0" y="3573673"/>
                </a:cubicBezTo>
                <a:lnTo>
                  <a:pt x="0" y="36098"/>
                </a:lnTo>
                <a:cubicBezTo>
                  <a:pt x="0" y="16175"/>
                  <a:pt x="16175" y="0"/>
                  <a:pt x="36098" y="0"/>
                </a:cubicBezTo>
                <a:close/>
              </a:path>
            </a:pathLst>
          </a:custGeom>
          <a:solidFill>
            <a:srgbClr val="4A5D52"/>
          </a:solidFill>
          <a:ln/>
        </p:spPr>
        <p:txBody>
          <a:bodyPr/>
          <a:lstStyle/>
          <a:p>
            <a:endParaRPr lang="en-US"/>
          </a:p>
        </p:txBody>
      </p:sp>
      <p:sp>
        <p:nvSpPr>
          <p:cNvPr id="13" name="Shape 11"/>
          <p:cNvSpPr/>
          <p:nvPr/>
        </p:nvSpPr>
        <p:spPr>
          <a:xfrm>
            <a:off x="577563" y="2526839"/>
            <a:ext cx="433172" cy="433172"/>
          </a:xfrm>
          <a:custGeom>
            <a:avLst/>
            <a:gdLst/>
            <a:ahLst/>
            <a:cxnLst/>
            <a:rect l="l" t="t" r="r" b="b"/>
            <a:pathLst>
              <a:path w="433172" h="433172">
                <a:moveTo>
                  <a:pt x="216586" y="0"/>
                </a:moveTo>
                <a:lnTo>
                  <a:pt x="216586" y="0"/>
                </a:lnTo>
                <a:cubicBezTo>
                  <a:pt x="336204" y="0"/>
                  <a:pt x="433172" y="96969"/>
                  <a:pt x="433172" y="216586"/>
                </a:cubicBezTo>
                <a:lnTo>
                  <a:pt x="433172" y="216586"/>
                </a:lnTo>
                <a:cubicBezTo>
                  <a:pt x="433172" y="336204"/>
                  <a:pt x="336204" y="433172"/>
                  <a:pt x="216586" y="433172"/>
                </a:cubicBezTo>
                <a:lnTo>
                  <a:pt x="216586" y="433172"/>
                </a:lnTo>
                <a:cubicBezTo>
                  <a:pt x="96969" y="433172"/>
                  <a:pt x="0" y="336204"/>
                  <a:pt x="0" y="216586"/>
                </a:cubicBezTo>
                <a:lnTo>
                  <a:pt x="0" y="216586"/>
                </a:lnTo>
                <a:cubicBezTo>
                  <a:pt x="0" y="96969"/>
                  <a:pt x="96969" y="0"/>
                  <a:pt x="216586" y="0"/>
                </a:cubicBezTo>
                <a:close/>
              </a:path>
            </a:pathLst>
          </a:custGeom>
          <a:solidFill>
            <a:srgbClr val="4A5D52"/>
          </a:solidFill>
          <a:ln/>
        </p:spPr>
        <p:txBody>
          <a:bodyPr/>
          <a:lstStyle/>
          <a:p>
            <a:endParaRPr lang="en-US"/>
          </a:p>
        </p:txBody>
      </p:sp>
      <p:sp>
        <p:nvSpPr>
          <p:cNvPr id="14" name="Shape 12"/>
          <p:cNvSpPr/>
          <p:nvPr/>
        </p:nvSpPr>
        <p:spPr>
          <a:xfrm>
            <a:off x="703905" y="2653181"/>
            <a:ext cx="180489" cy="180489"/>
          </a:xfrm>
          <a:custGeom>
            <a:avLst/>
            <a:gdLst/>
            <a:ahLst/>
            <a:cxnLst/>
            <a:rect l="l" t="t" r="r" b="b"/>
            <a:pathLst>
              <a:path w="180489" h="180489">
                <a:moveTo>
                  <a:pt x="124051" y="98705"/>
                </a:moveTo>
                <a:lnTo>
                  <a:pt x="56755" y="98705"/>
                </a:lnTo>
                <a:cubicBezTo>
                  <a:pt x="57777" y="121442"/>
                  <a:pt x="62818" y="142381"/>
                  <a:pt x="69975" y="157716"/>
                </a:cubicBezTo>
                <a:cubicBezTo>
                  <a:pt x="73993" y="166353"/>
                  <a:pt x="78329" y="172451"/>
                  <a:pt x="82348" y="176188"/>
                </a:cubicBezTo>
                <a:cubicBezTo>
                  <a:pt x="86296" y="179889"/>
                  <a:pt x="89010" y="180489"/>
                  <a:pt x="90421" y="180489"/>
                </a:cubicBezTo>
                <a:cubicBezTo>
                  <a:pt x="91831" y="180489"/>
                  <a:pt x="94545" y="179889"/>
                  <a:pt x="98493" y="176188"/>
                </a:cubicBezTo>
                <a:cubicBezTo>
                  <a:pt x="102512" y="172451"/>
                  <a:pt x="106848" y="166317"/>
                  <a:pt x="110866" y="157716"/>
                </a:cubicBezTo>
                <a:cubicBezTo>
                  <a:pt x="118023" y="142381"/>
                  <a:pt x="123064" y="121442"/>
                  <a:pt x="124086" y="98705"/>
                </a:cubicBezTo>
                <a:close/>
                <a:moveTo>
                  <a:pt x="56720" y="81784"/>
                </a:moveTo>
                <a:lnTo>
                  <a:pt x="124015" y="81784"/>
                </a:lnTo>
                <a:cubicBezTo>
                  <a:pt x="123028" y="59047"/>
                  <a:pt x="117987" y="38107"/>
                  <a:pt x="110831" y="22773"/>
                </a:cubicBezTo>
                <a:cubicBezTo>
                  <a:pt x="106813" y="14171"/>
                  <a:pt x="102477" y="8037"/>
                  <a:pt x="98458" y="4301"/>
                </a:cubicBezTo>
                <a:cubicBezTo>
                  <a:pt x="94510" y="599"/>
                  <a:pt x="91795" y="0"/>
                  <a:pt x="90385" y="0"/>
                </a:cubicBezTo>
                <a:cubicBezTo>
                  <a:pt x="88975" y="0"/>
                  <a:pt x="86261" y="599"/>
                  <a:pt x="82313" y="4301"/>
                </a:cubicBezTo>
                <a:cubicBezTo>
                  <a:pt x="78294" y="8037"/>
                  <a:pt x="73958" y="14171"/>
                  <a:pt x="69939" y="22773"/>
                </a:cubicBezTo>
                <a:cubicBezTo>
                  <a:pt x="62783" y="38107"/>
                  <a:pt x="57742" y="59047"/>
                  <a:pt x="56720" y="81784"/>
                </a:cubicBezTo>
                <a:close/>
                <a:moveTo>
                  <a:pt x="39799" y="81784"/>
                </a:moveTo>
                <a:cubicBezTo>
                  <a:pt x="41033" y="51608"/>
                  <a:pt x="48824" y="23583"/>
                  <a:pt x="60210" y="5182"/>
                </a:cubicBezTo>
                <a:cubicBezTo>
                  <a:pt x="27743" y="16674"/>
                  <a:pt x="3842" y="46250"/>
                  <a:pt x="529" y="81784"/>
                </a:cubicBezTo>
                <a:lnTo>
                  <a:pt x="39799" y="81784"/>
                </a:lnTo>
                <a:close/>
                <a:moveTo>
                  <a:pt x="529" y="98705"/>
                </a:moveTo>
                <a:cubicBezTo>
                  <a:pt x="3842" y="134238"/>
                  <a:pt x="27743" y="163814"/>
                  <a:pt x="60210" y="175307"/>
                </a:cubicBezTo>
                <a:cubicBezTo>
                  <a:pt x="48824" y="156905"/>
                  <a:pt x="41033" y="128880"/>
                  <a:pt x="39799" y="98705"/>
                </a:cubicBezTo>
                <a:lnTo>
                  <a:pt x="529" y="98705"/>
                </a:lnTo>
                <a:close/>
                <a:moveTo>
                  <a:pt x="140971" y="98705"/>
                </a:moveTo>
                <a:cubicBezTo>
                  <a:pt x="139738" y="128880"/>
                  <a:pt x="131947" y="156905"/>
                  <a:pt x="120561" y="175307"/>
                </a:cubicBezTo>
                <a:cubicBezTo>
                  <a:pt x="153027" y="163779"/>
                  <a:pt x="176928" y="134238"/>
                  <a:pt x="180242" y="98705"/>
                </a:cubicBezTo>
                <a:lnTo>
                  <a:pt x="140971" y="98705"/>
                </a:lnTo>
                <a:close/>
                <a:moveTo>
                  <a:pt x="180242" y="81784"/>
                </a:moveTo>
                <a:cubicBezTo>
                  <a:pt x="176928" y="46250"/>
                  <a:pt x="153027" y="16674"/>
                  <a:pt x="120561" y="5182"/>
                </a:cubicBezTo>
                <a:cubicBezTo>
                  <a:pt x="131947" y="23583"/>
                  <a:pt x="139738" y="51608"/>
                  <a:pt x="140971" y="81784"/>
                </a:cubicBezTo>
                <a:lnTo>
                  <a:pt x="180242" y="81784"/>
                </a:lnTo>
                <a:close/>
              </a:path>
            </a:pathLst>
          </a:custGeom>
          <a:solidFill>
            <a:srgbClr val="F8F6F2"/>
          </a:solidFill>
          <a:ln/>
        </p:spPr>
        <p:txBody>
          <a:bodyPr/>
          <a:lstStyle/>
          <a:p>
            <a:endParaRPr lang="en-US"/>
          </a:p>
        </p:txBody>
      </p:sp>
      <p:sp>
        <p:nvSpPr>
          <p:cNvPr id="15" name="Text 13"/>
          <p:cNvSpPr/>
          <p:nvPr/>
        </p:nvSpPr>
        <p:spPr>
          <a:xfrm>
            <a:off x="1119029" y="2603547"/>
            <a:ext cx="1669519" cy="279757"/>
          </a:xfrm>
          <a:prstGeom prst="rect">
            <a:avLst/>
          </a:prstGeom>
          <a:noFill/>
          <a:ln/>
        </p:spPr>
        <p:txBody>
          <a:bodyPr wrap="square" lIns="0" tIns="0" rIns="0" bIns="0" rtlCol="0" anchor="ctr"/>
          <a:lstStyle/>
          <a:p>
            <a:pPr>
              <a:lnSpc>
                <a:spcPct val="110000"/>
              </a:lnSpc>
            </a:pPr>
            <a:r>
              <a:rPr lang="en-US" sz="1705" b="1" dirty="0">
                <a:solidFill>
                  <a:srgbClr val="4A5D52"/>
                </a:solidFill>
                <a:latin typeface="Noto Sans SC" pitchFamily="34" charset="0"/>
                <a:ea typeface="Noto Sans SC" pitchFamily="34" charset="-122"/>
                <a:cs typeface="Noto Sans SC" pitchFamily="34" charset="-120"/>
              </a:rPr>
              <a:t>External Factors</a:t>
            </a:r>
            <a:endParaRPr lang="en-US" sz="1600" dirty="0"/>
          </a:p>
        </p:txBody>
      </p:sp>
      <p:sp>
        <p:nvSpPr>
          <p:cNvPr id="16" name="Shape 14"/>
          <p:cNvSpPr/>
          <p:nvPr/>
        </p:nvSpPr>
        <p:spPr>
          <a:xfrm>
            <a:off x="4654489" y="2617084"/>
            <a:ext cx="1173175" cy="252684"/>
          </a:xfrm>
          <a:custGeom>
            <a:avLst/>
            <a:gdLst/>
            <a:ahLst/>
            <a:cxnLst/>
            <a:rect l="l" t="t" r="r" b="b"/>
            <a:pathLst>
              <a:path w="1173175" h="252684">
                <a:moveTo>
                  <a:pt x="126342" y="0"/>
                </a:moveTo>
                <a:lnTo>
                  <a:pt x="1046833" y="0"/>
                </a:lnTo>
                <a:cubicBezTo>
                  <a:pt x="1116610" y="0"/>
                  <a:pt x="1173175" y="56565"/>
                  <a:pt x="1173175" y="126342"/>
                </a:cubicBezTo>
                <a:lnTo>
                  <a:pt x="1173175" y="126342"/>
                </a:lnTo>
                <a:cubicBezTo>
                  <a:pt x="1173175" y="196119"/>
                  <a:pt x="1116610" y="252684"/>
                  <a:pt x="1046833" y="252684"/>
                </a:cubicBezTo>
                <a:lnTo>
                  <a:pt x="126342" y="252684"/>
                </a:lnTo>
                <a:cubicBezTo>
                  <a:pt x="56565" y="252684"/>
                  <a:pt x="0" y="196119"/>
                  <a:pt x="0" y="126342"/>
                </a:cubicBezTo>
                <a:lnTo>
                  <a:pt x="0" y="126342"/>
                </a:lnTo>
                <a:cubicBezTo>
                  <a:pt x="0" y="56565"/>
                  <a:pt x="56565" y="0"/>
                  <a:pt x="126342" y="0"/>
                </a:cubicBezTo>
                <a:close/>
              </a:path>
            </a:pathLst>
          </a:custGeom>
          <a:solidFill>
            <a:srgbClr val="4A5D52">
              <a:alpha val="20000"/>
            </a:srgbClr>
          </a:solidFill>
          <a:ln/>
        </p:spPr>
        <p:txBody>
          <a:bodyPr/>
          <a:lstStyle/>
          <a:p>
            <a:endParaRPr lang="en-US"/>
          </a:p>
        </p:txBody>
      </p:sp>
      <p:sp>
        <p:nvSpPr>
          <p:cNvPr id="17" name="Text 15"/>
          <p:cNvSpPr/>
          <p:nvPr/>
        </p:nvSpPr>
        <p:spPr>
          <a:xfrm>
            <a:off x="4654489" y="2617084"/>
            <a:ext cx="1236346" cy="252684"/>
          </a:xfrm>
          <a:prstGeom prst="rect">
            <a:avLst/>
          </a:prstGeom>
          <a:noFill/>
          <a:ln/>
        </p:spPr>
        <p:txBody>
          <a:bodyPr wrap="square" lIns="108293" tIns="36098" rIns="108293" bIns="36098" rtlCol="0" anchor="ctr"/>
          <a:lstStyle/>
          <a:p>
            <a:pPr>
              <a:lnSpc>
                <a:spcPct val="120000"/>
              </a:lnSpc>
            </a:pPr>
            <a:r>
              <a:rPr lang="en-US" sz="995" b="1" dirty="0">
                <a:solidFill>
                  <a:srgbClr val="4A5D52"/>
                </a:solidFill>
                <a:latin typeface="Quattrocento Sans" pitchFamily="34" charset="0"/>
                <a:ea typeface="Quattrocento Sans" pitchFamily="34" charset="-122"/>
                <a:cs typeface="Quattrocento Sans" pitchFamily="34" charset="-120"/>
              </a:rPr>
              <a:t>Outside Control</a:t>
            </a:r>
            <a:endParaRPr lang="en-US" sz="1600" dirty="0"/>
          </a:p>
        </p:txBody>
      </p:sp>
      <p:sp>
        <p:nvSpPr>
          <p:cNvPr id="18" name="Shape 16"/>
          <p:cNvSpPr/>
          <p:nvPr/>
        </p:nvSpPr>
        <p:spPr>
          <a:xfrm>
            <a:off x="577563" y="3104403"/>
            <a:ext cx="5252216" cy="577563"/>
          </a:xfrm>
          <a:custGeom>
            <a:avLst/>
            <a:gdLst/>
            <a:ahLst/>
            <a:cxnLst/>
            <a:rect l="l" t="t" r="r" b="b"/>
            <a:pathLst>
              <a:path w="5252216" h="577563">
                <a:moveTo>
                  <a:pt x="72195" y="0"/>
                </a:moveTo>
                <a:lnTo>
                  <a:pt x="5180021" y="0"/>
                </a:lnTo>
                <a:cubicBezTo>
                  <a:pt x="5219893" y="0"/>
                  <a:pt x="5252216" y="32323"/>
                  <a:pt x="5252216" y="72195"/>
                </a:cubicBezTo>
                <a:lnTo>
                  <a:pt x="5252216" y="505368"/>
                </a:lnTo>
                <a:cubicBezTo>
                  <a:pt x="5252216" y="545240"/>
                  <a:pt x="5219893" y="577563"/>
                  <a:pt x="5180021" y="577563"/>
                </a:cubicBezTo>
                <a:lnTo>
                  <a:pt x="72195" y="577563"/>
                </a:lnTo>
                <a:cubicBezTo>
                  <a:pt x="32323" y="577563"/>
                  <a:pt x="0" y="545240"/>
                  <a:pt x="0" y="505368"/>
                </a:cubicBezTo>
                <a:lnTo>
                  <a:pt x="0" y="72195"/>
                </a:lnTo>
                <a:cubicBezTo>
                  <a:pt x="0" y="32350"/>
                  <a:pt x="32350" y="0"/>
                  <a:pt x="72195" y="0"/>
                </a:cubicBezTo>
                <a:close/>
              </a:path>
            </a:pathLst>
          </a:custGeom>
          <a:solidFill>
            <a:srgbClr val="4A5D52">
              <a:alpha val="5098"/>
            </a:srgbClr>
          </a:solidFill>
          <a:ln/>
        </p:spPr>
        <p:txBody>
          <a:bodyPr/>
          <a:lstStyle/>
          <a:p>
            <a:endParaRPr lang="en-US"/>
          </a:p>
        </p:txBody>
      </p:sp>
      <p:sp>
        <p:nvSpPr>
          <p:cNvPr id="19" name="Shape 17"/>
          <p:cNvSpPr/>
          <p:nvPr/>
        </p:nvSpPr>
        <p:spPr>
          <a:xfrm>
            <a:off x="636222" y="3212696"/>
            <a:ext cx="180489" cy="144391"/>
          </a:xfrm>
          <a:custGeom>
            <a:avLst/>
            <a:gdLst/>
            <a:ahLst/>
            <a:cxnLst/>
            <a:rect l="l" t="t" r="r" b="b"/>
            <a:pathLst>
              <a:path w="180489" h="144391">
                <a:moveTo>
                  <a:pt x="36098" y="9024"/>
                </a:moveTo>
                <a:cubicBezTo>
                  <a:pt x="26143" y="9024"/>
                  <a:pt x="18049" y="17118"/>
                  <a:pt x="18049" y="27073"/>
                </a:cubicBezTo>
                <a:lnTo>
                  <a:pt x="18049" y="94756"/>
                </a:lnTo>
                <a:lnTo>
                  <a:pt x="36098" y="94756"/>
                </a:lnTo>
                <a:lnTo>
                  <a:pt x="36098" y="27073"/>
                </a:lnTo>
                <a:lnTo>
                  <a:pt x="144391" y="27073"/>
                </a:lnTo>
                <a:lnTo>
                  <a:pt x="144391" y="94756"/>
                </a:lnTo>
                <a:lnTo>
                  <a:pt x="162440" y="94756"/>
                </a:lnTo>
                <a:lnTo>
                  <a:pt x="162440" y="27073"/>
                </a:lnTo>
                <a:cubicBezTo>
                  <a:pt x="162440" y="17118"/>
                  <a:pt x="154346" y="9024"/>
                  <a:pt x="144391" y="9024"/>
                </a:cubicBezTo>
                <a:lnTo>
                  <a:pt x="36098" y="9024"/>
                </a:lnTo>
                <a:close/>
                <a:moveTo>
                  <a:pt x="5415" y="108293"/>
                </a:moveTo>
                <a:cubicBezTo>
                  <a:pt x="2425" y="108293"/>
                  <a:pt x="0" y="110718"/>
                  <a:pt x="0" y="113708"/>
                </a:cubicBezTo>
                <a:cubicBezTo>
                  <a:pt x="0" y="125665"/>
                  <a:pt x="9701" y="135366"/>
                  <a:pt x="21659" y="135366"/>
                </a:cubicBezTo>
                <a:lnTo>
                  <a:pt x="158830" y="135366"/>
                </a:lnTo>
                <a:cubicBezTo>
                  <a:pt x="170787" y="135366"/>
                  <a:pt x="180489" y="125665"/>
                  <a:pt x="180489" y="113708"/>
                </a:cubicBezTo>
                <a:cubicBezTo>
                  <a:pt x="180489" y="110718"/>
                  <a:pt x="178063" y="108293"/>
                  <a:pt x="175074" y="108293"/>
                </a:cubicBezTo>
                <a:lnTo>
                  <a:pt x="5415" y="108293"/>
                </a:lnTo>
                <a:close/>
              </a:path>
            </a:pathLst>
          </a:custGeom>
          <a:solidFill>
            <a:srgbClr val="4A5D52"/>
          </a:solidFill>
          <a:ln/>
        </p:spPr>
        <p:txBody>
          <a:bodyPr/>
          <a:lstStyle/>
          <a:p>
            <a:endParaRPr lang="en-US"/>
          </a:p>
        </p:txBody>
      </p:sp>
      <p:sp>
        <p:nvSpPr>
          <p:cNvPr id="20" name="Text 18"/>
          <p:cNvSpPr/>
          <p:nvPr/>
        </p:nvSpPr>
        <p:spPr>
          <a:xfrm>
            <a:off x="910621" y="3176598"/>
            <a:ext cx="4918312" cy="433172"/>
          </a:xfrm>
          <a:prstGeom prst="rect">
            <a:avLst/>
          </a:prstGeom>
          <a:noFill/>
          <a:ln/>
        </p:spPr>
        <p:txBody>
          <a:bodyPr wrap="square" lIns="0" tIns="0" rIns="0" bIns="0" rtlCol="0" anchor="ctr"/>
          <a:lstStyle/>
          <a:p>
            <a:pPr>
              <a:lnSpc>
                <a:spcPct val="130000"/>
              </a:lnSpc>
            </a:pPr>
            <a:r>
              <a:rPr lang="en-US" sz="1137" b="1" dirty="0">
                <a:solidFill>
                  <a:srgbClr val="333333"/>
                </a:solidFill>
                <a:latin typeface="Quattrocento Sans" pitchFamily="34" charset="0"/>
                <a:ea typeface="Quattrocento Sans" pitchFamily="34" charset="-122"/>
                <a:cs typeface="Quattrocento Sans" pitchFamily="34" charset="-120"/>
              </a:rPr>
              <a:t>Increased competition</a:t>
            </a:r>
            <a:r>
              <a:rPr lang="en-US" sz="1137" dirty="0">
                <a:solidFill>
                  <a:srgbClr val="333333"/>
                </a:solidFill>
                <a:latin typeface="Quattrocento Sans" pitchFamily="34" charset="0"/>
                <a:ea typeface="Quattrocento Sans" pitchFamily="34" charset="-122"/>
                <a:cs typeface="Quattrocento Sans" pitchFamily="34" charset="-120"/>
              </a:rPr>
              <a:t> from online flower retailers offering convenience and lower prices</a:t>
            </a:r>
            <a:endParaRPr lang="en-US" sz="1600" dirty="0"/>
          </a:p>
        </p:txBody>
      </p:sp>
      <p:sp>
        <p:nvSpPr>
          <p:cNvPr id="21" name="Shape 19"/>
          <p:cNvSpPr/>
          <p:nvPr/>
        </p:nvSpPr>
        <p:spPr>
          <a:xfrm>
            <a:off x="577563" y="3754161"/>
            <a:ext cx="5252216" cy="577563"/>
          </a:xfrm>
          <a:custGeom>
            <a:avLst/>
            <a:gdLst/>
            <a:ahLst/>
            <a:cxnLst/>
            <a:rect l="l" t="t" r="r" b="b"/>
            <a:pathLst>
              <a:path w="5252216" h="577563">
                <a:moveTo>
                  <a:pt x="72195" y="0"/>
                </a:moveTo>
                <a:lnTo>
                  <a:pt x="5180021" y="0"/>
                </a:lnTo>
                <a:cubicBezTo>
                  <a:pt x="5219893" y="0"/>
                  <a:pt x="5252216" y="32323"/>
                  <a:pt x="5252216" y="72195"/>
                </a:cubicBezTo>
                <a:lnTo>
                  <a:pt x="5252216" y="505368"/>
                </a:lnTo>
                <a:cubicBezTo>
                  <a:pt x="5252216" y="545240"/>
                  <a:pt x="5219893" y="577563"/>
                  <a:pt x="5180021" y="577563"/>
                </a:cubicBezTo>
                <a:lnTo>
                  <a:pt x="72195" y="577563"/>
                </a:lnTo>
                <a:cubicBezTo>
                  <a:pt x="32323" y="577563"/>
                  <a:pt x="0" y="545240"/>
                  <a:pt x="0" y="505368"/>
                </a:cubicBezTo>
                <a:lnTo>
                  <a:pt x="0" y="72195"/>
                </a:lnTo>
                <a:cubicBezTo>
                  <a:pt x="0" y="32350"/>
                  <a:pt x="32350" y="0"/>
                  <a:pt x="72195" y="0"/>
                </a:cubicBezTo>
                <a:close/>
              </a:path>
            </a:pathLst>
          </a:custGeom>
          <a:solidFill>
            <a:srgbClr val="4A5D52">
              <a:alpha val="5098"/>
            </a:srgbClr>
          </a:solidFill>
          <a:ln/>
        </p:spPr>
        <p:txBody>
          <a:bodyPr/>
          <a:lstStyle/>
          <a:p>
            <a:endParaRPr lang="en-US"/>
          </a:p>
        </p:txBody>
      </p:sp>
      <p:sp>
        <p:nvSpPr>
          <p:cNvPr id="22" name="Shape 20"/>
          <p:cNvSpPr/>
          <p:nvPr/>
        </p:nvSpPr>
        <p:spPr>
          <a:xfrm>
            <a:off x="667808" y="3862454"/>
            <a:ext cx="108293" cy="144391"/>
          </a:xfrm>
          <a:custGeom>
            <a:avLst/>
            <a:gdLst/>
            <a:ahLst/>
            <a:cxnLst/>
            <a:rect l="l" t="t" r="r" b="b"/>
            <a:pathLst>
              <a:path w="108293" h="144391">
                <a:moveTo>
                  <a:pt x="54147" y="22561"/>
                </a:moveTo>
                <a:cubicBezTo>
                  <a:pt x="62863" y="22561"/>
                  <a:pt x="69939" y="15485"/>
                  <a:pt x="69939" y="6768"/>
                </a:cubicBezTo>
                <a:cubicBezTo>
                  <a:pt x="69939" y="-1948"/>
                  <a:pt x="62863" y="-9024"/>
                  <a:pt x="54147" y="-9024"/>
                </a:cubicBezTo>
                <a:cubicBezTo>
                  <a:pt x="45430" y="-9024"/>
                  <a:pt x="38354" y="-1948"/>
                  <a:pt x="38354" y="6768"/>
                </a:cubicBezTo>
                <a:cubicBezTo>
                  <a:pt x="38354" y="15485"/>
                  <a:pt x="45430" y="22561"/>
                  <a:pt x="54147" y="22561"/>
                </a:cubicBezTo>
                <a:close/>
                <a:moveTo>
                  <a:pt x="29724" y="64271"/>
                </a:moveTo>
                <a:lnTo>
                  <a:pt x="36098" y="57897"/>
                </a:lnTo>
                <a:lnTo>
                  <a:pt x="36098" y="77441"/>
                </a:lnTo>
                <a:cubicBezTo>
                  <a:pt x="36098" y="85337"/>
                  <a:pt x="39538" y="92867"/>
                  <a:pt x="45545" y="98000"/>
                </a:cubicBezTo>
                <a:lnTo>
                  <a:pt x="65681" y="115259"/>
                </a:lnTo>
                <a:cubicBezTo>
                  <a:pt x="67345" y="116697"/>
                  <a:pt x="68445" y="118671"/>
                  <a:pt x="68755" y="120843"/>
                </a:cubicBezTo>
                <a:lnTo>
                  <a:pt x="72308" y="145688"/>
                </a:lnTo>
                <a:cubicBezTo>
                  <a:pt x="73013" y="150623"/>
                  <a:pt x="77582" y="154064"/>
                  <a:pt x="82517" y="153359"/>
                </a:cubicBezTo>
                <a:cubicBezTo>
                  <a:pt x="87452" y="152654"/>
                  <a:pt x="90893" y="148085"/>
                  <a:pt x="90188" y="143150"/>
                </a:cubicBezTo>
                <a:lnTo>
                  <a:pt x="86634" y="118305"/>
                </a:lnTo>
                <a:cubicBezTo>
                  <a:pt x="85704" y="111790"/>
                  <a:pt x="82432" y="105868"/>
                  <a:pt x="77441" y="101581"/>
                </a:cubicBezTo>
                <a:lnTo>
                  <a:pt x="67711" y="93234"/>
                </a:lnTo>
                <a:lnTo>
                  <a:pt x="67711" y="60746"/>
                </a:lnTo>
                <a:lnTo>
                  <a:pt x="68783" y="62071"/>
                </a:lnTo>
                <a:cubicBezTo>
                  <a:pt x="73916" y="68501"/>
                  <a:pt x="81699" y="72224"/>
                  <a:pt x="89934" y="72224"/>
                </a:cubicBezTo>
                <a:lnTo>
                  <a:pt x="99297" y="72224"/>
                </a:lnTo>
                <a:cubicBezTo>
                  <a:pt x="104289" y="72224"/>
                  <a:pt x="108321" y="68191"/>
                  <a:pt x="108321" y="63199"/>
                </a:cubicBezTo>
                <a:cubicBezTo>
                  <a:pt x="108321" y="58208"/>
                  <a:pt x="104289" y="54175"/>
                  <a:pt x="99297" y="54175"/>
                </a:cubicBezTo>
                <a:lnTo>
                  <a:pt x="89934" y="54175"/>
                </a:lnTo>
                <a:cubicBezTo>
                  <a:pt x="87199" y="54175"/>
                  <a:pt x="84604" y="52934"/>
                  <a:pt x="82884" y="50791"/>
                </a:cubicBezTo>
                <a:lnTo>
                  <a:pt x="77836" y="44474"/>
                </a:lnTo>
                <a:cubicBezTo>
                  <a:pt x="71349" y="36352"/>
                  <a:pt x="61507" y="31614"/>
                  <a:pt x="51101" y="31614"/>
                </a:cubicBezTo>
                <a:cubicBezTo>
                  <a:pt x="42020" y="31614"/>
                  <a:pt x="33306" y="35223"/>
                  <a:pt x="26904" y="41653"/>
                </a:cubicBezTo>
                <a:lnTo>
                  <a:pt x="16949" y="51496"/>
                </a:lnTo>
                <a:cubicBezTo>
                  <a:pt x="11873" y="56572"/>
                  <a:pt x="9024" y="63453"/>
                  <a:pt x="9024" y="70644"/>
                </a:cubicBezTo>
                <a:lnTo>
                  <a:pt x="9024" y="81220"/>
                </a:lnTo>
                <a:cubicBezTo>
                  <a:pt x="9024" y="86211"/>
                  <a:pt x="13057" y="90244"/>
                  <a:pt x="18049" y="90244"/>
                </a:cubicBezTo>
                <a:cubicBezTo>
                  <a:pt x="23040" y="90244"/>
                  <a:pt x="27073" y="86211"/>
                  <a:pt x="27073" y="81220"/>
                </a:cubicBezTo>
                <a:lnTo>
                  <a:pt x="27073" y="70644"/>
                </a:lnTo>
                <a:cubicBezTo>
                  <a:pt x="27073" y="68247"/>
                  <a:pt x="28032" y="65963"/>
                  <a:pt x="29724" y="64271"/>
                </a:cubicBezTo>
                <a:close/>
                <a:moveTo>
                  <a:pt x="33221" y="114864"/>
                </a:moveTo>
                <a:cubicBezTo>
                  <a:pt x="32798" y="116330"/>
                  <a:pt x="32009" y="117684"/>
                  <a:pt x="30937" y="118756"/>
                </a:cubicBezTo>
                <a:lnTo>
                  <a:pt x="11675" y="138017"/>
                </a:lnTo>
                <a:cubicBezTo>
                  <a:pt x="8150" y="141542"/>
                  <a:pt x="8150" y="147267"/>
                  <a:pt x="11675" y="150793"/>
                </a:cubicBezTo>
                <a:cubicBezTo>
                  <a:pt x="15201" y="154318"/>
                  <a:pt x="20925" y="154318"/>
                  <a:pt x="24451" y="150793"/>
                </a:cubicBezTo>
                <a:lnTo>
                  <a:pt x="43712" y="131531"/>
                </a:lnTo>
                <a:cubicBezTo>
                  <a:pt x="46955" y="128288"/>
                  <a:pt x="49324" y="124255"/>
                  <a:pt x="50593" y="119827"/>
                </a:cubicBezTo>
                <a:lnTo>
                  <a:pt x="51214" y="117684"/>
                </a:lnTo>
                <a:lnTo>
                  <a:pt x="38241" y="106573"/>
                </a:lnTo>
                <a:cubicBezTo>
                  <a:pt x="37536" y="105952"/>
                  <a:pt x="36831" y="105332"/>
                  <a:pt x="36154" y="104655"/>
                </a:cubicBezTo>
                <a:lnTo>
                  <a:pt x="33221" y="114864"/>
                </a:lnTo>
                <a:close/>
              </a:path>
            </a:pathLst>
          </a:custGeom>
          <a:solidFill>
            <a:srgbClr val="4A5D52"/>
          </a:solidFill>
          <a:ln/>
        </p:spPr>
        <p:txBody>
          <a:bodyPr/>
          <a:lstStyle/>
          <a:p>
            <a:endParaRPr lang="en-US"/>
          </a:p>
        </p:txBody>
      </p:sp>
      <p:sp>
        <p:nvSpPr>
          <p:cNvPr id="23" name="Text 21"/>
          <p:cNvSpPr/>
          <p:nvPr/>
        </p:nvSpPr>
        <p:spPr>
          <a:xfrm>
            <a:off x="902725" y="3826357"/>
            <a:ext cx="4927337" cy="433172"/>
          </a:xfrm>
          <a:prstGeom prst="rect">
            <a:avLst/>
          </a:prstGeom>
          <a:noFill/>
          <a:ln/>
        </p:spPr>
        <p:txBody>
          <a:bodyPr wrap="square" lIns="0" tIns="0" rIns="0" bIns="0" rtlCol="0" anchor="ctr"/>
          <a:lstStyle/>
          <a:p>
            <a:pPr>
              <a:lnSpc>
                <a:spcPct val="130000"/>
              </a:lnSpc>
            </a:pPr>
            <a:r>
              <a:rPr lang="en-US" sz="1137" b="1" dirty="0">
                <a:solidFill>
                  <a:srgbClr val="333333"/>
                </a:solidFill>
                <a:latin typeface="Quattrocento Sans" pitchFamily="34" charset="0"/>
                <a:ea typeface="Quattrocento Sans" pitchFamily="34" charset="-122"/>
                <a:cs typeface="Quattrocento Sans" pitchFamily="34" charset="-120"/>
              </a:rPr>
              <a:t>Reduced high street foot traffic</a:t>
            </a:r>
            <a:r>
              <a:rPr lang="en-US" sz="1137" dirty="0">
                <a:solidFill>
                  <a:srgbClr val="333333"/>
                </a:solidFill>
                <a:latin typeface="Quattrocento Sans" pitchFamily="34" charset="0"/>
                <a:ea typeface="Quattrocento Sans" pitchFamily="34" charset="-122"/>
                <a:cs typeface="Quattrocento Sans" pitchFamily="34" charset="-120"/>
              </a:rPr>
              <a:t> due to nearby business closures and shift to online shopping</a:t>
            </a:r>
            <a:endParaRPr lang="en-US" sz="1600" dirty="0"/>
          </a:p>
        </p:txBody>
      </p:sp>
      <p:sp>
        <p:nvSpPr>
          <p:cNvPr id="24" name="Shape 22"/>
          <p:cNvSpPr/>
          <p:nvPr/>
        </p:nvSpPr>
        <p:spPr>
          <a:xfrm>
            <a:off x="577563" y="4403920"/>
            <a:ext cx="5252216" cy="360977"/>
          </a:xfrm>
          <a:custGeom>
            <a:avLst/>
            <a:gdLst/>
            <a:ahLst/>
            <a:cxnLst/>
            <a:rect l="l" t="t" r="r" b="b"/>
            <a:pathLst>
              <a:path w="5252216" h="360977">
                <a:moveTo>
                  <a:pt x="72195" y="0"/>
                </a:moveTo>
                <a:lnTo>
                  <a:pt x="5180021" y="0"/>
                </a:lnTo>
                <a:cubicBezTo>
                  <a:pt x="5219893" y="0"/>
                  <a:pt x="5252216" y="32323"/>
                  <a:pt x="5252216" y="72195"/>
                </a:cubicBezTo>
                <a:lnTo>
                  <a:pt x="5252216" y="288782"/>
                </a:lnTo>
                <a:cubicBezTo>
                  <a:pt x="5252216" y="328654"/>
                  <a:pt x="5219893" y="360977"/>
                  <a:pt x="5180021" y="360977"/>
                </a:cubicBezTo>
                <a:lnTo>
                  <a:pt x="72195" y="360977"/>
                </a:lnTo>
                <a:cubicBezTo>
                  <a:pt x="32350" y="360977"/>
                  <a:pt x="0" y="328627"/>
                  <a:pt x="0" y="288782"/>
                </a:cubicBezTo>
                <a:lnTo>
                  <a:pt x="0" y="72195"/>
                </a:lnTo>
                <a:cubicBezTo>
                  <a:pt x="0" y="32350"/>
                  <a:pt x="32350" y="0"/>
                  <a:pt x="72195" y="0"/>
                </a:cubicBezTo>
                <a:close/>
              </a:path>
            </a:pathLst>
          </a:custGeom>
          <a:solidFill>
            <a:srgbClr val="4A5D52">
              <a:alpha val="5098"/>
            </a:srgbClr>
          </a:solidFill>
          <a:ln/>
        </p:spPr>
        <p:txBody>
          <a:bodyPr/>
          <a:lstStyle/>
          <a:p>
            <a:endParaRPr lang="en-US"/>
          </a:p>
        </p:txBody>
      </p:sp>
      <p:sp>
        <p:nvSpPr>
          <p:cNvPr id="25" name="Shape 23"/>
          <p:cNvSpPr/>
          <p:nvPr/>
        </p:nvSpPr>
        <p:spPr>
          <a:xfrm>
            <a:off x="685856" y="4512213"/>
            <a:ext cx="108293" cy="144391"/>
          </a:xfrm>
          <a:custGeom>
            <a:avLst/>
            <a:gdLst/>
            <a:ahLst/>
            <a:cxnLst/>
            <a:rect l="l" t="t" r="r" b="b"/>
            <a:pathLst>
              <a:path w="108293" h="144391">
                <a:moveTo>
                  <a:pt x="25748" y="81220"/>
                </a:moveTo>
                <a:lnTo>
                  <a:pt x="15934" y="81220"/>
                </a:lnTo>
                <a:cubicBezTo>
                  <a:pt x="12183" y="81220"/>
                  <a:pt x="9165" y="78202"/>
                  <a:pt x="9165" y="74452"/>
                </a:cubicBezTo>
                <a:cubicBezTo>
                  <a:pt x="9165" y="70701"/>
                  <a:pt x="12183" y="67683"/>
                  <a:pt x="15934" y="67683"/>
                </a:cubicBezTo>
                <a:lnTo>
                  <a:pt x="21969" y="67683"/>
                </a:lnTo>
                <a:cubicBezTo>
                  <a:pt x="10519" y="41541"/>
                  <a:pt x="29640" y="11845"/>
                  <a:pt x="58546" y="11845"/>
                </a:cubicBezTo>
                <a:lnTo>
                  <a:pt x="60858" y="11845"/>
                </a:lnTo>
                <a:cubicBezTo>
                  <a:pt x="70334" y="11845"/>
                  <a:pt x="79528" y="15031"/>
                  <a:pt x="86945" y="20925"/>
                </a:cubicBezTo>
                <a:lnTo>
                  <a:pt x="91485" y="24507"/>
                </a:lnTo>
                <a:cubicBezTo>
                  <a:pt x="95405" y="27609"/>
                  <a:pt x="96054" y="33278"/>
                  <a:pt x="92952" y="37198"/>
                </a:cubicBezTo>
                <a:cubicBezTo>
                  <a:pt x="89849" y="41118"/>
                  <a:pt x="84181" y="41766"/>
                  <a:pt x="80261" y="38664"/>
                </a:cubicBezTo>
                <a:lnTo>
                  <a:pt x="75721" y="35082"/>
                </a:lnTo>
                <a:cubicBezTo>
                  <a:pt x="71490" y="31726"/>
                  <a:pt x="66245" y="29893"/>
                  <a:pt x="60830" y="29893"/>
                </a:cubicBezTo>
                <a:lnTo>
                  <a:pt x="58518" y="29893"/>
                </a:lnTo>
                <a:cubicBezTo>
                  <a:pt x="42358" y="29893"/>
                  <a:pt x="31811" y="46786"/>
                  <a:pt x="38861" y="61310"/>
                </a:cubicBezTo>
                <a:cubicBezTo>
                  <a:pt x="39877" y="63397"/>
                  <a:pt x="40723" y="65512"/>
                  <a:pt x="41428" y="67683"/>
                </a:cubicBezTo>
                <a:lnTo>
                  <a:pt x="83589" y="67683"/>
                </a:lnTo>
                <a:cubicBezTo>
                  <a:pt x="87340" y="67683"/>
                  <a:pt x="90357" y="70701"/>
                  <a:pt x="90357" y="74452"/>
                </a:cubicBezTo>
                <a:cubicBezTo>
                  <a:pt x="90357" y="78202"/>
                  <a:pt x="87340" y="81220"/>
                  <a:pt x="83589" y="81220"/>
                </a:cubicBezTo>
                <a:lnTo>
                  <a:pt x="43768" y="81220"/>
                </a:lnTo>
                <a:cubicBezTo>
                  <a:pt x="44050" y="91175"/>
                  <a:pt x="41315" y="101130"/>
                  <a:pt x="35618" y="109675"/>
                </a:cubicBezTo>
                <a:lnTo>
                  <a:pt x="30514" y="117318"/>
                </a:lnTo>
                <a:lnTo>
                  <a:pt x="90357" y="117318"/>
                </a:lnTo>
                <a:cubicBezTo>
                  <a:pt x="95349" y="117318"/>
                  <a:pt x="99381" y="121350"/>
                  <a:pt x="99381" y="126342"/>
                </a:cubicBezTo>
                <a:cubicBezTo>
                  <a:pt x="99381" y="131334"/>
                  <a:pt x="95349" y="135366"/>
                  <a:pt x="90357" y="135366"/>
                </a:cubicBezTo>
                <a:lnTo>
                  <a:pt x="13649" y="135366"/>
                </a:lnTo>
                <a:cubicBezTo>
                  <a:pt x="10322" y="135366"/>
                  <a:pt x="7276" y="133533"/>
                  <a:pt x="5697" y="130600"/>
                </a:cubicBezTo>
                <a:cubicBezTo>
                  <a:pt x="4117" y="127667"/>
                  <a:pt x="4287" y="124114"/>
                  <a:pt x="6148" y="121322"/>
                </a:cubicBezTo>
                <a:lnTo>
                  <a:pt x="20587" y="99664"/>
                </a:lnTo>
                <a:cubicBezTo>
                  <a:pt x="24281" y="94136"/>
                  <a:pt x="26002" y="87650"/>
                  <a:pt x="25720" y="81220"/>
                </a:cubicBezTo>
                <a:close/>
              </a:path>
            </a:pathLst>
          </a:custGeom>
          <a:solidFill>
            <a:srgbClr val="4A5D52"/>
          </a:solidFill>
          <a:ln/>
        </p:spPr>
        <p:txBody>
          <a:bodyPr/>
          <a:lstStyle/>
          <a:p>
            <a:endParaRPr lang="en-US"/>
          </a:p>
        </p:txBody>
      </p:sp>
      <p:sp>
        <p:nvSpPr>
          <p:cNvPr id="26" name="Text 24"/>
          <p:cNvSpPr/>
          <p:nvPr/>
        </p:nvSpPr>
        <p:spPr>
          <a:xfrm>
            <a:off x="938540" y="4476115"/>
            <a:ext cx="4728799" cy="216586"/>
          </a:xfrm>
          <a:prstGeom prst="rect">
            <a:avLst/>
          </a:prstGeom>
          <a:noFill/>
          <a:ln/>
        </p:spPr>
        <p:txBody>
          <a:bodyPr wrap="square" lIns="0" tIns="0" rIns="0" bIns="0" rtlCol="0" anchor="ctr"/>
          <a:lstStyle/>
          <a:p>
            <a:pPr>
              <a:lnSpc>
                <a:spcPct val="130000"/>
              </a:lnSpc>
            </a:pPr>
            <a:r>
              <a:rPr lang="en-US" sz="1137" b="1" dirty="0">
                <a:solidFill>
                  <a:srgbClr val="333333"/>
                </a:solidFill>
                <a:latin typeface="Quattrocento Sans" pitchFamily="34" charset="0"/>
                <a:ea typeface="Quattrocento Sans" pitchFamily="34" charset="-122"/>
                <a:cs typeface="Quattrocento Sans" pitchFamily="34" charset="-120"/>
              </a:rPr>
              <a:t>Rising flower import costs</a:t>
            </a:r>
            <a:r>
              <a:rPr lang="en-US" sz="1137" dirty="0">
                <a:solidFill>
                  <a:srgbClr val="333333"/>
                </a:solidFill>
                <a:latin typeface="Quattrocento Sans" pitchFamily="34" charset="0"/>
                <a:ea typeface="Quattrocento Sans" pitchFamily="34" charset="-122"/>
                <a:cs typeface="Quattrocento Sans" pitchFamily="34" charset="-120"/>
              </a:rPr>
              <a:t> due to inflation and supply chain disruptions</a:t>
            </a:r>
            <a:endParaRPr lang="en-US" sz="1600" dirty="0"/>
          </a:p>
        </p:txBody>
      </p:sp>
      <p:sp>
        <p:nvSpPr>
          <p:cNvPr id="27" name="Shape 25"/>
          <p:cNvSpPr/>
          <p:nvPr/>
        </p:nvSpPr>
        <p:spPr>
          <a:xfrm>
            <a:off x="577563" y="4837093"/>
            <a:ext cx="5252216" cy="360977"/>
          </a:xfrm>
          <a:custGeom>
            <a:avLst/>
            <a:gdLst/>
            <a:ahLst/>
            <a:cxnLst/>
            <a:rect l="l" t="t" r="r" b="b"/>
            <a:pathLst>
              <a:path w="5252216" h="360977">
                <a:moveTo>
                  <a:pt x="72195" y="0"/>
                </a:moveTo>
                <a:lnTo>
                  <a:pt x="5180021" y="0"/>
                </a:lnTo>
                <a:cubicBezTo>
                  <a:pt x="5219893" y="0"/>
                  <a:pt x="5252216" y="32323"/>
                  <a:pt x="5252216" y="72195"/>
                </a:cubicBezTo>
                <a:lnTo>
                  <a:pt x="5252216" y="288782"/>
                </a:lnTo>
                <a:cubicBezTo>
                  <a:pt x="5252216" y="328654"/>
                  <a:pt x="5219893" y="360977"/>
                  <a:pt x="5180021" y="360977"/>
                </a:cubicBezTo>
                <a:lnTo>
                  <a:pt x="72195" y="360977"/>
                </a:lnTo>
                <a:cubicBezTo>
                  <a:pt x="32350" y="360977"/>
                  <a:pt x="0" y="328627"/>
                  <a:pt x="0" y="288782"/>
                </a:cubicBezTo>
                <a:lnTo>
                  <a:pt x="0" y="72195"/>
                </a:lnTo>
                <a:cubicBezTo>
                  <a:pt x="0" y="32350"/>
                  <a:pt x="32350" y="0"/>
                  <a:pt x="72195" y="0"/>
                </a:cubicBezTo>
                <a:close/>
              </a:path>
            </a:pathLst>
          </a:custGeom>
          <a:solidFill>
            <a:srgbClr val="4A5D52">
              <a:alpha val="5098"/>
            </a:srgbClr>
          </a:solidFill>
          <a:ln/>
        </p:spPr>
        <p:txBody>
          <a:bodyPr/>
          <a:lstStyle/>
          <a:p>
            <a:endParaRPr lang="en-US"/>
          </a:p>
        </p:txBody>
      </p:sp>
      <p:sp>
        <p:nvSpPr>
          <p:cNvPr id="28" name="Shape 26"/>
          <p:cNvSpPr/>
          <p:nvPr/>
        </p:nvSpPr>
        <p:spPr>
          <a:xfrm>
            <a:off x="667808" y="4945386"/>
            <a:ext cx="144391" cy="144391"/>
          </a:xfrm>
          <a:custGeom>
            <a:avLst/>
            <a:gdLst/>
            <a:ahLst/>
            <a:cxnLst/>
            <a:rect l="l" t="t" r="r" b="b"/>
            <a:pathLst>
              <a:path w="144391" h="144391">
                <a:moveTo>
                  <a:pt x="8658" y="20390"/>
                </a:moveTo>
                <a:cubicBezTo>
                  <a:pt x="10604" y="13649"/>
                  <a:pt x="16780" y="9024"/>
                  <a:pt x="23802" y="9024"/>
                </a:cubicBezTo>
                <a:lnTo>
                  <a:pt x="120815" y="9024"/>
                </a:lnTo>
                <a:cubicBezTo>
                  <a:pt x="127837" y="9024"/>
                  <a:pt x="134013" y="13649"/>
                  <a:pt x="135987" y="20390"/>
                </a:cubicBezTo>
                <a:lnTo>
                  <a:pt x="142586" y="43007"/>
                </a:lnTo>
                <a:cubicBezTo>
                  <a:pt x="146196" y="55331"/>
                  <a:pt x="136917" y="67683"/>
                  <a:pt x="124086" y="67683"/>
                </a:cubicBezTo>
                <a:cubicBezTo>
                  <a:pt x="116669" y="67683"/>
                  <a:pt x="110154" y="63481"/>
                  <a:pt x="106939" y="57221"/>
                </a:cubicBezTo>
                <a:cubicBezTo>
                  <a:pt x="103668" y="63397"/>
                  <a:pt x="97182" y="67683"/>
                  <a:pt x="89624" y="67683"/>
                </a:cubicBezTo>
                <a:cubicBezTo>
                  <a:pt x="82122" y="67683"/>
                  <a:pt x="75608" y="63453"/>
                  <a:pt x="72336" y="57249"/>
                </a:cubicBezTo>
                <a:cubicBezTo>
                  <a:pt x="69065" y="63453"/>
                  <a:pt x="62551" y="67683"/>
                  <a:pt x="55049" y="67683"/>
                </a:cubicBezTo>
                <a:cubicBezTo>
                  <a:pt x="47491" y="67683"/>
                  <a:pt x="41005" y="63425"/>
                  <a:pt x="37733" y="57221"/>
                </a:cubicBezTo>
                <a:cubicBezTo>
                  <a:pt x="34518" y="63453"/>
                  <a:pt x="28004" y="67683"/>
                  <a:pt x="20587" y="67683"/>
                </a:cubicBezTo>
                <a:cubicBezTo>
                  <a:pt x="7727" y="67683"/>
                  <a:pt x="-1523" y="55359"/>
                  <a:pt x="2087" y="43007"/>
                </a:cubicBezTo>
                <a:lnTo>
                  <a:pt x="8658" y="20390"/>
                </a:lnTo>
                <a:close/>
                <a:moveTo>
                  <a:pt x="27186" y="99269"/>
                </a:moveTo>
                <a:lnTo>
                  <a:pt x="117430" y="99269"/>
                </a:lnTo>
                <a:lnTo>
                  <a:pt x="117430" y="80543"/>
                </a:lnTo>
                <a:cubicBezTo>
                  <a:pt x="119574" y="80994"/>
                  <a:pt x="121802" y="81220"/>
                  <a:pt x="124058" y="81220"/>
                </a:cubicBezTo>
                <a:cubicBezTo>
                  <a:pt x="128090" y="81220"/>
                  <a:pt x="131954" y="80487"/>
                  <a:pt x="135479" y="79189"/>
                </a:cubicBezTo>
                <a:lnTo>
                  <a:pt x="135479" y="121830"/>
                </a:lnTo>
                <a:cubicBezTo>
                  <a:pt x="135479" y="129303"/>
                  <a:pt x="129416" y="135366"/>
                  <a:pt x="121943" y="135366"/>
                </a:cubicBezTo>
                <a:lnTo>
                  <a:pt x="22674" y="135366"/>
                </a:lnTo>
                <a:cubicBezTo>
                  <a:pt x="15201" y="135366"/>
                  <a:pt x="9137" y="129303"/>
                  <a:pt x="9137" y="121830"/>
                </a:cubicBezTo>
                <a:lnTo>
                  <a:pt x="9137" y="79189"/>
                </a:lnTo>
                <a:cubicBezTo>
                  <a:pt x="12662" y="80487"/>
                  <a:pt x="16498" y="81220"/>
                  <a:pt x="20559" y="81220"/>
                </a:cubicBezTo>
                <a:cubicBezTo>
                  <a:pt x="22843" y="81220"/>
                  <a:pt x="25043" y="80994"/>
                  <a:pt x="27186" y="80543"/>
                </a:cubicBezTo>
                <a:lnTo>
                  <a:pt x="27186" y="99269"/>
                </a:lnTo>
                <a:close/>
              </a:path>
            </a:pathLst>
          </a:custGeom>
          <a:solidFill>
            <a:srgbClr val="4A5D52"/>
          </a:solidFill>
          <a:ln/>
        </p:spPr>
        <p:txBody>
          <a:bodyPr/>
          <a:lstStyle/>
          <a:p>
            <a:endParaRPr lang="en-US"/>
          </a:p>
        </p:txBody>
      </p:sp>
      <p:sp>
        <p:nvSpPr>
          <p:cNvPr id="29" name="Text 27"/>
          <p:cNvSpPr/>
          <p:nvPr/>
        </p:nvSpPr>
        <p:spPr>
          <a:xfrm>
            <a:off x="938540" y="4909288"/>
            <a:ext cx="4873190" cy="216586"/>
          </a:xfrm>
          <a:prstGeom prst="rect">
            <a:avLst/>
          </a:prstGeom>
          <a:noFill/>
          <a:ln/>
        </p:spPr>
        <p:txBody>
          <a:bodyPr wrap="square" lIns="0" tIns="0" rIns="0" bIns="0" rtlCol="0" anchor="ctr"/>
          <a:lstStyle/>
          <a:p>
            <a:pPr>
              <a:lnSpc>
                <a:spcPct val="130000"/>
              </a:lnSpc>
            </a:pPr>
            <a:r>
              <a:rPr lang="en-US" sz="1137" b="1" dirty="0">
                <a:solidFill>
                  <a:srgbClr val="333333"/>
                </a:solidFill>
                <a:latin typeface="Quattrocento Sans" pitchFamily="34" charset="0"/>
                <a:ea typeface="Quattrocento Sans" pitchFamily="34" charset="-122"/>
                <a:cs typeface="Quattrocento Sans" pitchFamily="34" charset="-120"/>
              </a:rPr>
              <a:t>Two new local competitors</a:t>
            </a:r>
            <a:r>
              <a:rPr lang="en-US" sz="1137" dirty="0">
                <a:solidFill>
                  <a:srgbClr val="333333"/>
                </a:solidFill>
                <a:latin typeface="Quattrocento Sans" pitchFamily="34" charset="0"/>
                <a:ea typeface="Quattrocento Sans" pitchFamily="34" charset="-122"/>
                <a:cs typeface="Quattrocento Sans" pitchFamily="34" charset="-120"/>
              </a:rPr>
              <a:t> entered the market with aggressive strategies</a:t>
            </a:r>
            <a:endParaRPr lang="en-US" sz="1600" dirty="0"/>
          </a:p>
        </p:txBody>
      </p:sp>
      <p:sp>
        <p:nvSpPr>
          <p:cNvPr id="30" name="Shape 28"/>
          <p:cNvSpPr/>
          <p:nvPr/>
        </p:nvSpPr>
        <p:spPr>
          <a:xfrm>
            <a:off x="6204716" y="2346351"/>
            <a:ext cx="5631242" cy="3609771"/>
          </a:xfrm>
          <a:custGeom>
            <a:avLst/>
            <a:gdLst/>
            <a:ahLst/>
            <a:cxnLst/>
            <a:rect l="l" t="t" r="r" b="b"/>
            <a:pathLst>
              <a:path w="5631242" h="3609771">
                <a:moveTo>
                  <a:pt x="36098" y="0"/>
                </a:moveTo>
                <a:lnTo>
                  <a:pt x="5522949" y="0"/>
                </a:lnTo>
                <a:cubicBezTo>
                  <a:pt x="5582758" y="0"/>
                  <a:pt x="5631242" y="48484"/>
                  <a:pt x="5631242" y="108293"/>
                </a:cubicBezTo>
                <a:lnTo>
                  <a:pt x="5631242" y="3501477"/>
                </a:lnTo>
                <a:cubicBezTo>
                  <a:pt x="5631242" y="3561286"/>
                  <a:pt x="5582758" y="3609771"/>
                  <a:pt x="5522949" y="3609771"/>
                </a:cubicBezTo>
                <a:lnTo>
                  <a:pt x="36098" y="3609771"/>
                </a:lnTo>
                <a:cubicBezTo>
                  <a:pt x="16161" y="3609771"/>
                  <a:pt x="0" y="3593609"/>
                  <a:pt x="0" y="3573673"/>
                </a:cubicBezTo>
                <a:lnTo>
                  <a:pt x="0" y="36098"/>
                </a:lnTo>
                <a:cubicBezTo>
                  <a:pt x="0" y="16175"/>
                  <a:pt x="16175" y="0"/>
                  <a:pt x="36098" y="0"/>
                </a:cubicBezTo>
                <a:close/>
              </a:path>
            </a:pathLst>
          </a:custGeom>
          <a:solidFill>
            <a:srgbClr val="FFFFFF"/>
          </a:solidFill>
          <a:ln/>
          <a:effectLst>
            <a:outerShdw blurRad="135366" dist="90244" dir="5400000" algn="bl" rotWithShape="0">
              <a:srgbClr val="000000">
                <a:alpha val="10196"/>
              </a:srgbClr>
            </a:outerShdw>
          </a:effectLst>
        </p:spPr>
        <p:txBody>
          <a:bodyPr/>
          <a:lstStyle/>
          <a:p>
            <a:endParaRPr lang="en-US"/>
          </a:p>
        </p:txBody>
      </p:sp>
      <p:sp>
        <p:nvSpPr>
          <p:cNvPr id="31" name="Shape 29"/>
          <p:cNvSpPr/>
          <p:nvPr/>
        </p:nvSpPr>
        <p:spPr>
          <a:xfrm>
            <a:off x="6204716" y="2346351"/>
            <a:ext cx="36098" cy="3609771"/>
          </a:xfrm>
          <a:custGeom>
            <a:avLst/>
            <a:gdLst/>
            <a:ahLst/>
            <a:cxnLst/>
            <a:rect l="l" t="t" r="r" b="b"/>
            <a:pathLst>
              <a:path w="36098" h="3609771">
                <a:moveTo>
                  <a:pt x="36098" y="0"/>
                </a:moveTo>
                <a:lnTo>
                  <a:pt x="36098" y="0"/>
                </a:lnTo>
                <a:lnTo>
                  <a:pt x="36098" y="3609771"/>
                </a:lnTo>
                <a:lnTo>
                  <a:pt x="36098" y="3609771"/>
                </a:lnTo>
                <a:cubicBezTo>
                  <a:pt x="16161" y="3609771"/>
                  <a:pt x="0" y="3593609"/>
                  <a:pt x="0" y="3573673"/>
                </a:cubicBezTo>
                <a:lnTo>
                  <a:pt x="0" y="36098"/>
                </a:lnTo>
                <a:cubicBezTo>
                  <a:pt x="0" y="16175"/>
                  <a:pt x="16175" y="0"/>
                  <a:pt x="36098" y="0"/>
                </a:cubicBezTo>
                <a:close/>
              </a:path>
            </a:pathLst>
          </a:custGeom>
          <a:solidFill>
            <a:srgbClr val="A95C48"/>
          </a:solidFill>
          <a:ln/>
        </p:spPr>
        <p:txBody>
          <a:bodyPr/>
          <a:lstStyle/>
          <a:p>
            <a:endParaRPr lang="en-US"/>
          </a:p>
        </p:txBody>
      </p:sp>
      <p:sp>
        <p:nvSpPr>
          <p:cNvPr id="32" name="Shape 30"/>
          <p:cNvSpPr/>
          <p:nvPr/>
        </p:nvSpPr>
        <p:spPr>
          <a:xfrm>
            <a:off x="6403254" y="2526839"/>
            <a:ext cx="433172" cy="433172"/>
          </a:xfrm>
          <a:custGeom>
            <a:avLst/>
            <a:gdLst/>
            <a:ahLst/>
            <a:cxnLst/>
            <a:rect l="l" t="t" r="r" b="b"/>
            <a:pathLst>
              <a:path w="433172" h="433172">
                <a:moveTo>
                  <a:pt x="216586" y="0"/>
                </a:moveTo>
                <a:lnTo>
                  <a:pt x="216586" y="0"/>
                </a:lnTo>
                <a:cubicBezTo>
                  <a:pt x="336204" y="0"/>
                  <a:pt x="433172" y="96969"/>
                  <a:pt x="433172" y="216586"/>
                </a:cubicBezTo>
                <a:lnTo>
                  <a:pt x="433172" y="216586"/>
                </a:lnTo>
                <a:cubicBezTo>
                  <a:pt x="433172" y="336204"/>
                  <a:pt x="336204" y="433172"/>
                  <a:pt x="216586" y="433172"/>
                </a:cubicBezTo>
                <a:lnTo>
                  <a:pt x="216586" y="433172"/>
                </a:lnTo>
                <a:cubicBezTo>
                  <a:pt x="96969" y="433172"/>
                  <a:pt x="0" y="336204"/>
                  <a:pt x="0" y="216586"/>
                </a:cubicBezTo>
                <a:lnTo>
                  <a:pt x="0" y="216586"/>
                </a:lnTo>
                <a:cubicBezTo>
                  <a:pt x="0" y="96969"/>
                  <a:pt x="96969" y="0"/>
                  <a:pt x="216586" y="0"/>
                </a:cubicBezTo>
                <a:close/>
              </a:path>
            </a:pathLst>
          </a:custGeom>
          <a:solidFill>
            <a:srgbClr val="A95C48"/>
          </a:solidFill>
          <a:ln/>
        </p:spPr>
        <p:txBody>
          <a:bodyPr/>
          <a:lstStyle/>
          <a:p>
            <a:endParaRPr lang="en-US"/>
          </a:p>
        </p:txBody>
      </p:sp>
      <p:sp>
        <p:nvSpPr>
          <p:cNvPr id="33" name="Shape 31"/>
          <p:cNvSpPr/>
          <p:nvPr/>
        </p:nvSpPr>
        <p:spPr>
          <a:xfrm>
            <a:off x="6507034" y="2653181"/>
            <a:ext cx="225611" cy="180489"/>
          </a:xfrm>
          <a:custGeom>
            <a:avLst/>
            <a:gdLst/>
            <a:ahLst/>
            <a:cxnLst/>
            <a:rect l="l" t="t" r="r" b="b"/>
            <a:pathLst>
              <a:path w="225611" h="180489">
                <a:moveTo>
                  <a:pt x="146612" y="74205"/>
                </a:moveTo>
                <a:cubicBezTo>
                  <a:pt x="150912" y="73041"/>
                  <a:pt x="155425" y="75086"/>
                  <a:pt x="157363" y="79069"/>
                </a:cubicBezTo>
                <a:lnTo>
                  <a:pt x="163920" y="92324"/>
                </a:lnTo>
                <a:cubicBezTo>
                  <a:pt x="167551" y="92818"/>
                  <a:pt x="171112" y="93805"/>
                  <a:pt x="174460" y="95179"/>
                </a:cubicBezTo>
                <a:lnTo>
                  <a:pt x="186799" y="86966"/>
                </a:lnTo>
                <a:cubicBezTo>
                  <a:pt x="190500" y="84498"/>
                  <a:pt x="195400" y="84992"/>
                  <a:pt x="198537" y="88129"/>
                </a:cubicBezTo>
                <a:lnTo>
                  <a:pt x="205306" y="94897"/>
                </a:lnTo>
                <a:cubicBezTo>
                  <a:pt x="208443" y="98035"/>
                  <a:pt x="208937" y="102970"/>
                  <a:pt x="206469" y="106636"/>
                </a:cubicBezTo>
                <a:lnTo>
                  <a:pt x="198255" y="118939"/>
                </a:lnTo>
                <a:cubicBezTo>
                  <a:pt x="198925" y="120596"/>
                  <a:pt x="199524" y="122323"/>
                  <a:pt x="200018" y="124121"/>
                </a:cubicBezTo>
                <a:cubicBezTo>
                  <a:pt x="200511" y="125919"/>
                  <a:pt x="200829" y="127682"/>
                  <a:pt x="201075" y="129479"/>
                </a:cubicBezTo>
                <a:lnTo>
                  <a:pt x="214365" y="136036"/>
                </a:lnTo>
                <a:cubicBezTo>
                  <a:pt x="218349" y="138010"/>
                  <a:pt x="220393" y="142522"/>
                  <a:pt x="219230" y="146788"/>
                </a:cubicBezTo>
                <a:lnTo>
                  <a:pt x="216762" y="156024"/>
                </a:lnTo>
                <a:cubicBezTo>
                  <a:pt x="215599" y="160289"/>
                  <a:pt x="211616" y="163180"/>
                  <a:pt x="207174" y="162898"/>
                </a:cubicBezTo>
                <a:lnTo>
                  <a:pt x="192368" y="161946"/>
                </a:lnTo>
                <a:cubicBezTo>
                  <a:pt x="190147" y="164802"/>
                  <a:pt x="187574" y="167445"/>
                  <a:pt x="184648" y="169702"/>
                </a:cubicBezTo>
                <a:lnTo>
                  <a:pt x="185600" y="184472"/>
                </a:lnTo>
                <a:cubicBezTo>
                  <a:pt x="185882" y="188914"/>
                  <a:pt x="182991" y="192932"/>
                  <a:pt x="178726" y="194060"/>
                </a:cubicBezTo>
                <a:lnTo>
                  <a:pt x="169490" y="196528"/>
                </a:lnTo>
                <a:cubicBezTo>
                  <a:pt x="165189" y="197691"/>
                  <a:pt x="160712" y="195647"/>
                  <a:pt x="158738" y="191663"/>
                </a:cubicBezTo>
                <a:lnTo>
                  <a:pt x="152181" y="178409"/>
                </a:lnTo>
                <a:cubicBezTo>
                  <a:pt x="148551" y="177915"/>
                  <a:pt x="144990" y="176928"/>
                  <a:pt x="141641" y="175553"/>
                </a:cubicBezTo>
                <a:lnTo>
                  <a:pt x="129303" y="183767"/>
                </a:lnTo>
                <a:cubicBezTo>
                  <a:pt x="125602" y="186235"/>
                  <a:pt x="120702" y="185741"/>
                  <a:pt x="117564" y="182604"/>
                </a:cubicBezTo>
                <a:lnTo>
                  <a:pt x="110796" y="175835"/>
                </a:lnTo>
                <a:cubicBezTo>
                  <a:pt x="107659" y="172698"/>
                  <a:pt x="107165" y="167798"/>
                  <a:pt x="109633" y="164097"/>
                </a:cubicBezTo>
                <a:lnTo>
                  <a:pt x="117846" y="151758"/>
                </a:lnTo>
                <a:cubicBezTo>
                  <a:pt x="117177" y="150102"/>
                  <a:pt x="116577" y="148374"/>
                  <a:pt x="116084" y="146576"/>
                </a:cubicBezTo>
                <a:cubicBezTo>
                  <a:pt x="115590" y="144779"/>
                  <a:pt x="115273" y="142981"/>
                  <a:pt x="115026" y="141218"/>
                </a:cubicBezTo>
                <a:lnTo>
                  <a:pt x="101736" y="134661"/>
                </a:lnTo>
                <a:cubicBezTo>
                  <a:pt x="97753" y="132687"/>
                  <a:pt x="95744" y="128175"/>
                  <a:pt x="96872" y="123910"/>
                </a:cubicBezTo>
                <a:lnTo>
                  <a:pt x="99339" y="114674"/>
                </a:lnTo>
                <a:cubicBezTo>
                  <a:pt x="100502" y="110408"/>
                  <a:pt x="104486" y="107518"/>
                  <a:pt x="108928" y="107800"/>
                </a:cubicBezTo>
                <a:lnTo>
                  <a:pt x="123698" y="108751"/>
                </a:lnTo>
                <a:cubicBezTo>
                  <a:pt x="125919" y="105896"/>
                  <a:pt x="128492" y="103252"/>
                  <a:pt x="131418" y="100996"/>
                </a:cubicBezTo>
                <a:lnTo>
                  <a:pt x="130466" y="86261"/>
                </a:lnTo>
                <a:cubicBezTo>
                  <a:pt x="130184" y="81819"/>
                  <a:pt x="133075" y="77800"/>
                  <a:pt x="137340" y="76672"/>
                </a:cubicBezTo>
                <a:lnTo>
                  <a:pt x="146576" y="74205"/>
                </a:lnTo>
                <a:close/>
                <a:moveTo>
                  <a:pt x="158068" y="119856"/>
                </a:moveTo>
                <a:cubicBezTo>
                  <a:pt x="149508" y="119865"/>
                  <a:pt x="142566" y="126823"/>
                  <a:pt x="142575" y="135384"/>
                </a:cubicBezTo>
                <a:cubicBezTo>
                  <a:pt x="142585" y="143945"/>
                  <a:pt x="149543" y="150887"/>
                  <a:pt x="158104" y="150877"/>
                </a:cubicBezTo>
                <a:cubicBezTo>
                  <a:pt x="166664" y="150867"/>
                  <a:pt x="173607" y="143909"/>
                  <a:pt x="173597" y="135349"/>
                </a:cubicBezTo>
                <a:cubicBezTo>
                  <a:pt x="173587" y="126788"/>
                  <a:pt x="166629" y="119846"/>
                  <a:pt x="158068" y="119856"/>
                </a:cubicBezTo>
                <a:close/>
                <a:moveTo>
                  <a:pt x="79281" y="-16040"/>
                </a:moveTo>
                <a:lnTo>
                  <a:pt x="88517" y="-13572"/>
                </a:lnTo>
                <a:cubicBezTo>
                  <a:pt x="92782" y="-12409"/>
                  <a:pt x="95673" y="-8390"/>
                  <a:pt x="95391" y="-3983"/>
                </a:cubicBezTo>
                <a:lnTo>
                  <a:pt x="94439" y="10752"/>
                </a:lnTo>
                <a:cubicBezTo>
                  <a:pt x="97365" y="13008"/>
                  <a:pt x="99938" y="15616"/>
                  <a:pt x="102159" y="18507"/>
                </a:cubicBezTo>
                <a:lnTo>
                  <a:pt x="116965" y="17555"/>
                </a:lnTo>
                <a:cubicBezTo>
                  <a:pt x="121371" y="17273"/>
                  <a:pt x="125390" y="20164"/>
                  <a:pt x="126553" y="24429"/>
                </a:cubicBezTo>
                <a:lnTo>
                  <a:pt x="129021" y="33665"/>
                </a:lnTo>
                <a:cubicBezTo>
                  <a:pt x="130149" y="37931"/>
                  <a:pt x="128140" y="42443"/>
                  <a:pt x="124156" y="44417"/>
                </a:cubicBezTo>
                <a:lnTo>
                  <a:pt x="110866" y="50974"/>
                </a:lnTo>
                <a:cubicBezTo>
                  <a:pt x="110620" y="52772"/>
                  <a:pt x="110267" y="54570"/>
                  <a:pt x="109809" y="56332"/>
                </a:cubicBezTo>
                <a:cubicBezTo>
                  <a:pt x="109351" y="58095"/>
                  <a:pt x="108716" y="59857"/>
                  <a:pt x="108046" y="61514"/>
                </a:cubicBezTo>
                <a:lnTo>
                  <a:pt x="116260" y="73852"/>
                </a:lnTo>
                <a:cubicBezTo>
                  <a:pt x="118728" y="77554"/>
                  <a:pt x="118234" y="82454"/>
                  <a:pt x="115097" y="85591"/>
                </a:cubicBezTo>
                <a:lnTo>
                  <a:pt x="108328" y="92359"/>
                </a:lnTo>
                <a:cubicBezTo>
                  <a:pt x="105191" y="95497"/>
                  <a:pt x="100291" y="95990"/>
                  <a:pt x="96590" y="93523"/>
                </a:cubicBezTo>
                <a:lnTo>
                  <a:pt x="84251" y="85309"/>
                </a:lnTo>
                <a:cubicBezTo>
                  <a:pt x="80903" y="86684"/>
                  <a:pt x="77342" y="87671"/>
                  <a:pt x="73711" y="88164"/>
                </a:cubicBezTo>
                <a:lnTo>
                  <a:pt x="67154" y="101419"/>
                </a:lnTo>
                <a:cubicBezTo>
                  <a:pt x="65180" y="105402"/>
                  <a:pt x="60668" y="107412"/>
                  <a:pt x="56403" y="106284"/>
                </a:cubicBezTo>
                <a:lnTo>
                  <a:pt x="47167" y="103816"/>
                </a:lnTo>
                <a:cubicBezTo>
                  <a:pt x="42866" y="102653"/>
                  <a:pt x="40011" y="98634"/>
                  <a:pt x="40293" y="94228"/>
                </a:cubicBezTo>
                <a:lnTo>
                  <a:pt x="41244" y="79457"/>
                </a:lnTo>
                <a:cubicBezTo>
                  <a:pt x="38319" y="77201"/>
                  <a:pt x="35745" y="74593"/>
                  <a:pt x="33524" y="71702"/>
                </a:cubicBezTo>
                <a:lnTo>
                  <a:pt x="18719" y="72654"/>
                </a:lnTo>
                <a:cubicBezTo>
                  <a:pt x="14312" y="72936"/>
                  <a:pt x="10293" y="70045"/>
                  <a:pt x="9130" y="65780"/>
                </a:cubicBezTo>
                <a:lnTo>
                  <a:pt x="6663" y="56544"/>
                </a:lnTo>
                <a:cubicBezTo>
                  <a:pt x="5535" y="52278"/>
                  <a:pt x="7544" y="47766"/>
                  <a:pt x="11527" y="45792"/>
                </a:cubicBezTo>
                <a:lnTo>
                  <a:pt x="24817" y="39235"/>
                </a:lnTo>
                <a:cubicBezTo>
                  <a:pt x="25064" y="37437"/>
                  <a:pt x="25416" y="35675"/>
                  <a:pt x="25875" y="33877"/>
                </a:cubicBezTo>
                <a:cubicBezTo>
                  <a:pt x="26368" y="32079"/>
                  <a:pt x="26932" y="30352"/>
                  <a:pt x="27637" y="28695"/>
                </a:cubicBezTo>
                <a:lnTo>
                  <a:pt x="19424" y="16392"/>
                </a:lnTo>
                <a:cubicBezTo>
                  <a:pt x="16956" y="12691"/>
                  <a:pt x="17450" y="7791"/>
                  <a:pt x="20587" y="4653"/>
                </a:cubicBezTo>
                <a:lnTo>
                  <a:pt x="27355" y="-2115"/>
                </a:lnTo>
                <a:cubicBezTo>
                  <a:pt x="30493" y="-5252"/>
                  <a:pt x="35393" y="-5746"/>
                  <a:pt x="39094" y="-3278"/>
                </a:cubicBezTo>
                <a:lnTo>
                  <a:pt x="51432" y="4935"/>
                </a:lnTo>
                <a:cubicBezTo>
                  <a:pt x="54781" y="3560"/>
                  <a:pt x="58342" y="2573"/>
                  <a:pt x="61972" y="2080"/>
                </a:cubicBezTo>
                <a:lnTo>
                  <a:pt x="68529" y="-11175"/>
                </a:lnTo>
                <a:cubicBezTo>
                  <a:pt x="70503" y="-15158"/>
                  <a:pt x="74980" y="-17168"/>
                  <a:pt x="79281" y="-16040"/>
                </a:cubicBezTo>
                <a:close/>
                <a:moveTo>
                  <a:pt x="67824" y="29611"/>
                </a:moveTo>
                <a:cubicBezTo>
                  <a:pt x="59264" y="29611"/>
                  <a:pt x="52313" y="36562"/>
                  <a:pt x="52313" y="45122"/>
                </a:cubicBezTo>
                <a:cubicBezTo>
                  <a:pt x="52313" y="53683"/>
                  <a:pt x="59264" y="60633"/>
                  <a:pt x="67824" y="60633"/>
                </a:cubicBezTo>
                <a:cubicBezTo>
                  <a:pt x="76385" y="60633"/>
                  <a:pt x="83335" y="53683"/>
                  <a:pt x="83335" y="45122"/>
                </a:cubicBezTo>
                <a:cubicBezTo>
                  <a:pt x="83335" y="36562"/>
                  <a:pt x="76385" y="29611"/>
                  <a:pt x="67824" y="29611"/>
                </a:cubicBezTo>
                <a:close/>
              </a:path>
            </a:pathLst>
          </a:custGeom>
          <a:solidFill>
            <a:srgbClr val="F8F6F2"/>
          </a:solidFill>
          <a:ln/>
        </p:spPr>
        <p:txBody>
          <a:bodyPr/>
          <a:lstStyle/>
          <a:p>
            <a:endParaRPr lang="en-US"/>
          </a:p>
        </p:txBody>
      </p:sp>
      <p:sp>
        <p:nvSpPr>
          <p:cNvPr id="34" name="Text 32"/>
          <p:cNvSpPr/>
          <p:nvPr/>
        </p:nvSpPr>
        <p:spPr>
          <a:xfrm>
            <a:off x="6944719" y="2603547"/>
            <a:ext cx="1615372" cy="279757"/>
          </a:xfrm>
          <a:prstGeom prst="rect">
            <a:avLst/>
          </a:prstGeom>
          <a:noFill/>
          <a:ln/>
        </p:spPr>
        <p:txBody>
          <a:bodyPr wrap="square" lIns="0" tIns="0" rIns="0" bIns="0" rtlCol="0" anchor="ctr"/>
          <a:lstStyle/>
          <a:p>
            <a:pPr>
              <a:lnSpc>
                <a:spcPct val="110000"/>
              </a:lnSpc>
            </a:pPr>
            <a:r>
              <a:rPr lang="en-US" sz="1705" b="1" dirty="0">
                <a:solidFill>
                  <a:srgbClr val="4A5D52"/>
                </a:solidFill>
                <a:latin typeface="Noto Sans SC" pitchFamily="34" charset="0"/>
                <a:ea typeface="Noto Sans SC" pitchFamily="34" charset="-122"/>
                <a:cs typeface="Noto Sans SC" pitchFamily="34" charset="-120"/>
              </a:rPr>
              <a:t>Internal Factors</a:t>
            </a:r>
            <a:endParaRPr lang="en-US" sz="1600" dirty="0"/>
          </a:p>
        </p:txBody>
      </p:sp>
      <p:sp>
        <p:nvSpPr>
          <p:cNvPr id="35" name="Shape 33"/>
          <p:cNvSpPr/>
          <p:nvPr/>
        </p:nvSpPr>
        <p:spPr>
          <a:xfrm>
            <a:off x="10564783" y="2617084"/>
            <a:ext cx="1082931" cy="252684"/>
          </a:xfrm>
          <a:custGeom>
            <a:avLst/>
            <a:gdLst/>
            <a:ahLst/>
            <a:cxnLst/>
            <a:rect l="l" t="t" r="r" b="b"/>
            <a:pathLst>
              <a:path w="1082931" h="252684">
                <a:moveTo>
                  <a:pt x="126342" y="0"/>
                </a:moveTo>
                <a:lnTo>
                  <a:pt x="956589" y="0"/>
                </a:lnTo>
                <a:cubicBezTo>
                  <a:pt x="1026366" y="0"/>
                  <a:pt x="1082931" y="56565"/>
                  <a:pt x="1082931" y="126342"/>
                </a:cubicBezTo>
                <a:lnTo>
                  <a:pt x="1082931" y="126342"/>
                </a:lnTo>
                <a:cubicBezTo>
                  <a:pt x="1082931" y="196119"/>
                  <a:pt x="1026366" y="252684"/>
                  <a:pt x="956589" y="252684"/>
                </a:cubicBezTo>
                <a:lnTo>
                  <a:pt x="126342" y="252684"/>
                </a:lnTo>
                <a:cubicBezTo>
                  <a:pt x="56565" y="252684"/>
                  <a:pt x="0" y="196119"/>
                  <a:pt x="0" y="126342"/>
                </a:cubicBezTo>
                <a:lnTo>
                  <a:pt x="0" y="126342"/>
                </a:lnTo>
                <a:cubicBezTo>
                  <a:pt x="0" y="56565"/>
                  <a:pt x="56565" y="0"/>
                  <a:pt x="126342" y="0"/>
                </a:cubicBezTo>
                <a:close/>
              </a:path>
            </a:pathLst>
          </a:custGeom>
          <a:solidFill>
            <a:srgbClr val="A95C48">
              <a:alpha val="20000"/>
            </a:srgbClr>
          </a:solidFill>
          <a:ln/>
        </p:spPr>
        <p:txBody>
          <a:bodyPr/>
          <a:lstStyle/>
          <a:p>
            <a:endParaRPr lang="en-US"/>
          </a:p>
        </p:txBody>
      </p:sp>
      <p:sp>
        <p:nvSpPr>
          <p:cNvPr id="36" name="Text 34"/>
          <p:cNvSpPr/>
          <p:nvPr/>
        </p:nvSpPr>
        <p:spPr>
          <a:xfrm>
            <a:off x="10564783" y="2617084"/>
            <a:ext cx="1146102" cy="252684"/>
          </a:xfrm>
          <a:prstGeom prst="rect">
            <a:avLst/>
          </a:prstGeom>
          <a:noFill/>
          <a:ln/>
        </p:spPr>
        <p:txBody>
          <a:bodyPr wrap="square" lIns="108293" tIns="36098" rIns="108293" bIns="36098" rtlCol="0" anchor="ctr"/>
          <a:lstStyle/>
          <a:p>
            <a:pPr>
              <a:lnSpc>
                <a:spcPct val="120000"/>
              </a:lnSpc>
            </a:pPr>
            <a:r>
              <a:rPr lang="en-US" sz="995" b="1" dirty="0">
                <a:solidFill>
                  <a:srgbClr val="A95C48"/>
                </a:solidFill>
                <a:latin typeface="Quattrocento Sans" pitchFamily="34" charset="0"/>
                <a:ea typeface="Quattrocento Sans" pitchFamily="34" charset="-122"/>
                <a:cs typeface="Quattrocento Sans" pitchFamily="34" charset="-120"/>
              </a:rPr>
              <a:t>Within Control</a:t>
            </a:r>
            <a:endParaRPr lang="en-US" sz="1600" dirty="0"/>
          </a:p>
        </p:txBody>
      </p:sp>
      <p:sp>
        <p:nvSpPr>
          <p:cNvPr id="37" name="Shape 35"/>
          <p:cNvSpPr/>
          <p:nvPr/>
        </p:nvSpPr>
        <p:spPr>
          <a:xfrm>
            <a:off x="6403254" y="3104403"/>
            <a:ext cx="5252216" cy="360977"/>
          </a:xfrm>
          <a:custGeom>
            <a:avLst/>
            <a:gdLst/>
            <a:ahLst/>
            <a:cxnLst/>
            <a:rect l="l" t="t" r="r" b="b"/>
            <a:pathLst>
              <a:path w="5252216" h="360977">
                <a:moveTo>
                  <a:pt x="72195" y="0"/>
                </a:moveTo>
                <a:lnTo>
                  <a:pt x="5180021" y="0"/>
                </a:lnTo>
                <a:cubicBezTo>
                  <a:pt x="5219893" y="0"/>
                  <a:pt x="5252216" y="32323"/>
                  <a:pt x="5252216" y="72195"/>
                </a:cubicBezTo>
                <a:lnTo>
                  <a:pt x="5252216" y="288782"/>
                </a:lnTo>
                <a:cubicBezTo>
                  <a:pt x="5252216" y="328654"/>
                  <a:pt x="5219893" y="360977"/>
                  <a:pt x="5180021" y="360977"/>
                </a:cubicBezTo>
                <a:lnTo>
                  <a:pt x="72195" y="360977"/>
                </a:lnTo>
                <a:cubicBezTo>
                  <a:pt x="32350" y="360977"/>
                  <a:pt x="0" y="328627"/>
                  <a:pt x="0" y="288782"/>
                </a:cubicBezTo>
                <a:lnTo>
                  <a:pt x="0" y="72195"/>
                </a:lnTo>
                <a:cubicBezTo>
                  <a:pt x="0" y="32350"/>
                  <a:pt x="32350" y="0"/>
                  <a:pt x="72195" y="0"/>
                </a:cubicBezTo>
                <a:close/>
              </a:path>
            </a:pathLst>
          </a:custGeom>
          <a:solidFill>
            <a:srgbClr val="A95C48">
              <a:alpha val="5098"/>
            </a:srgbClr>
          </a:solidFill>
          <a:ln/>
        </p:spPr>
        <p:txBody>
          <a:bodyPr/>
          <a:lstStyle/>
          <a:p>
            <a:endParaRPr lang="en-US"/>
          </a:p>
        </p:txBody>
      </p:sp>
      <p:sp>
        <p:nvSpPr>
          <p:cNvPr id="38" name="Shape 36"/>
          <p:cNvSpPr/>
          <p:nvPr/>
        </p:nvSpPr>
        <p:spPr>
          <a:xfrm>
            <a:off x="6493498" y="3212696"/>
            <a:ext cx="144391" cy="144391"/>
          </a:xfrm>
          <a:custGeom>
            <a:avLst/>
            <a:gdLst/>
            <a:ahLst/>
            <a:cxnLst/>
            <a:rect l="l" t="t" r="r" b="b"/>
            <a:pathLst>
              <a:path w="144391" h="144391">
                <a:moveTo>
                  <a:pt x="18049" y="9024"/>
                </a:moveTo>
                <a:cubicBezTo>
                  <a:pt x="8094" y="9024"/>
                  <a:pt x="0" y="17118"/>
                  <a:pt x="0" y="27073"/>
                </a:cubicBezTo>
                <a:lnTo>
                  <a:pt x="0" y="99269"/>
                </a:lnTo>
                <a:cubicBezTo>
                  <a:pt x="0" y="109224"/>
                  <a:pt x="8094" y="117318"/>
                  <a:pt x="18049" y="117318"/>
                </a:cubicBezTo>
                <a:lnTo>
                  <a:pt x="58659" y="117318"/>
                </a:lnTo>
                <a:lnTo>
                  <a:pt x="54147" y="130854"/>
                </a:lnTo>
                <a:lnTo>
                  <a:pt x="33842" y="130854"/>
                </a:lnTo>
                <a:cubicBezTo>
                  <a:pt x="30091" y="130854"/>
                  <a:pt x="27073" y="133872"/>
                  <a:pt x="27073" y="137623"/>
                </a:cubicBezTo>
                <a:cubicBezTo>
                  <a:pt x="27073" y="141373"/>
                  <a:pt x="30091" y="144391"/>
                  <a:pt x="33842" y="144391"/>
                </a:cubicBezTo>
                <a:lnTo>
                  <a:pt x="110549" y="144391"/>
                </a:lnTo>
                <a:cubicBezTo>
                  <a:pt x="114300" y="144391"/>
                  <a:pt x="117318" y="141373"/>
                  <a:pt x="117318" y="137623"/>
                </a:cubicBezTo>
                <a:cubicBezTo>
                  <a:pt x="117318" y="133872"/>
                  <a:pt x="114300" y="130854"/>
                  <a:pt x="110549" y="130854"/>
                </a:cubicBezTo>
                <a:lnTo>
                  <a:pt x="90244" y="130854"/>
                </a:lnTo>
                <a:lnTo>
                  <a:pt x="85732" y="117318"/>
                </a:lnTo>
                <a:lnTo>
                  <a:pt x="126342" y="117318"/>
                </a:lnTo>
                <a:cubicBezTo>
                  <a:pt x="136297" y="117318"/>
                  <a:pt x="144391" y="109224"/>
                  <a:pt x="144391" y="99269"/>
                </a:cubicBezTo>
                <a:lnTo>
                  <a:pt x="144391" y="27073"/>
                </a:lnTo>
                <a:cubicBezTo>
                  <a:pt x="144391" y="17118"/>
                  <a:pt x="136297" y="9024"/>
                  <a:pt x="126342" y="9024"/>
                </a:cubicBezTo>
                <a:lnTo>
                  <a:pt x="18049" y="9024"/>
                </a:lnTo>
                <a:close/>
                <a:moveTo>
                  <a:pt x="27073" y="27073"/>
                </a:moveTo>
                <a:lnTo>
                  <a:pt x="117318" y="27073"/>
                </a:lnTo>
                <a:cubicBezTo>
                  <a:pt x="122309" y="27073"/>
                  <a:pt x="126342" y="31106"/>
                  <a:pt x="126342" y="36098"/>
                </a:cubicBezTo>
                <a:lnTo>
                  <a:pt x="126342" y="81220"/>
                </a:lnTo>
                <a:cubicBezTo>
                  <a:pt x="126342" y="86211"/>
                  <a:pt x="122309" y="90244"/>
                  <a:pt x="117318" y="90244"/>
                </a:cubicBezTo>
                <a:lnTo>
                  <a:pt x="27073" y="90244"/>
                </a:lnTo>
                <a:cubicBezTo>
                  <a:pt x="22082" y="90244"/>
                  <a:pt x="18049" y="86211"/>
                  <a:pt x="18049" y="81220"/>
                </a:cubicBezTo>
                <a:lnTo>
                  <a:pt x="18049" y="36098"/>
                </a:lnTo>
                <a:cubicBezTo>
                  <a:pt x="18049" y="31106"/>
                  <a:pt x="22082" y="27073"/>
                  <a:pt x="27073" y="27073"/>
                </a:cubicBezTo>
                <a:close/>
              </a:path>
            </a:pathLst>
          </a:custGeom>
          <a:solidFill>
            <a:srgbClr val="A95C48"/>
          </a:solidFill>
          <a:ln/>
        </p:spPr>
        <p:txBody>
          <a:bodyPr/>
          <a:lstStyle/>
          <a:p>
            <a:endParaRPr lang="en-US"/>
          </a:p>
        </p:txBody>
      </p:sp>
      <p:sp>
        <p:nvSpPr>
          <p:cNvPr id="39" name="Text 37"/>
          <p:cNvSpPr/>
          <p:nvPr/>
        </p:nvSpPr>
        <p:spPr>
          <a:xfrm>
            <a:off x="6764231" y="3176598"/>
            <a:ext cx="4647580" cy="216586"/>
          </a:xfrm>
          <a:prstGeom prst="rect">
            <a:avLst/>
          </a:prstGeom>
          <a:noFill/>
          <a:ln/>
        </p:spPr>
        <p:txBody>
          <a:bodyPr wrap="square" lIns="0" tIns="0" rIns="0" bIns="0" rtlCol="0" anchor="ctr"/>
          <a:lstStyle/>
          <a:p>
            <a:pPr>
              <a:lnSpc>
                <a:spcPct val="130000"/>
              </a:lnSpc>
            </a:pPr>
            <a:r>
              <a:rPr lang="en-US" sz="1137" b="1" dirty="0">
                <a:solidFill>
                  <a:srgbClr val="333333"/>
                </a:solidFill>
                <a:latin typeface="Quattrocento Sans" pitchFamily="34" charset="0"/>
                <a:ea typeface="Quattrocento Sans" pitchFamily="34" charset="-122"/>
                <a:cs typeface="Quattrocento Sans" pitchFamily="34" charset="-120"/>
              </a:rPr>
              <a:t>Outdated and difficult-to-navigate website</a:t>
            </a:r>
            <a:r>
              <a:rPr lang="en-US" sz="1137" dirty="0">
                <a:solidFill>
                  <a:srgbClr val="333333"/>
                </a:solidFill>
                <a:latin typeface="Quattrocento Sans" pitchFamily="34" charset="0"/>
                <a:ea typeface="Quattrocento Sans" pitchFamily="34" charset="-122"/>
                <a:cs typeface="Quattrocento Sans" pitchFamily="34" charset="-120"/>
              </a:rPr>
              <a:t> with poor user experience</a:t>
            </a:r>
            <a:endParaRPr lang="en-US" sz="1600" dirty="0"/>
          </a:p>
        </p:txBody>
      </p:sp>
      <p:sp>
        <p:nvSpPr>
          <p:cNvPr id="40" name="Shape 38"/>
          <p:cNvSpPr/>
          <p:nvPr/>
        </p:nvSpPr>
        <p:spPr>
          <a:xfrm>
            <a:off x="6403254" y="3537575"/>
            <a:ext cx="5252216" cy="360977"/>
          </a:xfrm>
          <a:custGeom>
            <a:avLst/>
            <a:gdLst/>
            <a:ahLst/>
            <a:cxnLst/>
            <a:rect l="l" t="t" r="r" b="b"/>
            <a:pathLst>
              <a:path w="5252216" h="360977">
                <a:moveTo>
                  <a:pt x="72195" y="0"/>
                </a:moveTo>
                <a:lnTo>
                  <a:pt x="5180021" y="0"/>
                </a:lnTo>
                <a:cubicBezTo>
                  <a:pt x="5219893" y="0"/>
                  <a:pt x="5252216" y="32323"/>
                  <a:pt x="5252216" y="72195"/>
                </a:cubicBezTo>
                <a:lnTo>
                  <a:pt x="5252216" y="288782"/>
                </a:lnTo>
                <a:cubicBezTo>
                  <a:pt x="5252216" y="328654"/>
                  <a:pt x="5219893" y="360977"/>
                  <a:pt x="5180021" y="360977"/>
                </a:cubicBezTo>
                <a:lnTo>
                  <a:pt x="72195" y="360977"/>
                </a:lnTo>
                <a:cubicBezTo>
                  <a:pt x="32350" y="360977"/>
                  <a:pt x="0" y="328627"/>
                  <a:pt x="0" y="288782"/>
                </a:cubicBezTo>
                <a:lnTo>
                  <a:pt x="0" y="72195"/>
                </a:lnTo>
                <a:cubicBezTo>
                  <a:pt x="0" y="32350"/>
                  <a:pt x="32350" y="0"/>
                  <a:pt x="72195" y="0"/>
                </a:cubicBezTo>
                <a:close/>
              </a:path>
            </a:pathLst>
          </a:custGeom>
          <a:solidFill>
            <a:srgbClr val="A95C48">
              <a:alpha val="5098"/>
            </a:srgbClr>
          </a:solidFill>
          <a:ln/>
        </p:spPr>
        <p:txBody>
          <a:bodyPr/>
          <a:lstStyle/>
          <a:p>
            <a:endParaRPr lang="en-US"/>
          </a:p>
        </p:txBody>
      </p:sp>
      <p:sp>
        <p:nvSpPr>
          <p:cNvPr id="41" name="Shape 39"/>
          <p:cNvSpPr/>
          <p:nvPr/>
        </p:nvSpPr>
        <p:spPr>
          <a:xfrm>
            <a:off x="6493498" y="3645868"/>
            <a:ext cx="144391" cy="144391"/>
          </a:xfrm>
          <a:custGeom>
            <a:avLst/>
            <a:gdLst/>
            <a:ahLst/>
            <a:cxnLst/>
            <a:rect l="l" t="t" r="r" b="b"/>
            <a:pathLst>
              <a:path w="144391" h="144391">
                <a:moveTo>
                  <a:pt x="130065" y="5330"/>
                </a:moveTo>
                <a:cubicBezTo>
                  <a:pt x="133308" y="6768"/>
                  <a:pt x="135366" y="9983"/>
                  <a:pt x="135366" y="13537"/>
                </a:cubicBezTo>
                <a:lnTo>
                  <a:pt x="135366" y="130854"/>
                </a:lnTo>
                <a:cubicBezTo>
                  <a:pt x="135366" y="134408"/>
                  <a:pt x="133308" y="137623"/>
                  <a:pt x="130065" y="139061"/>
                </a:cubicBezTo>
                <a:cubicBezTo>
                  <a:pt x="126821" y="140499"/>
                  <a:pt x="123071" y="139963"/>
                  <a:pt x="120391" y="137623"/>
                </a:cubicBezTo>
                <a:lnTo>
                  <a:pt x="107250" y="126145"/>
                </a:lnTo>
                <a:cubicBezTo>
                  <a:pt x="94954" y="115400"/>
                  <a:pt x="79415" y="109139"/>
                  <a:pt x="63143" y="108378"/>
                </a:cubicBezTo>
                <a:lnTo>
                  <a:pt x="63143" y="135366"/>
                </a:lnTo>
                <a:cubicBezTo>
                  <a:pt x="63143" y="140358"/>
                  <a:pt x="59110" y="144391"/>
                  <a:pt x="54118" y="144391"/>
                </a:cubicBezTo>
                <a:lnTo>
                  <a:pt x="45094" y="144391"/>
                </a:lnTo>
                <a:cubicBezTo>
                  <a:pt x="40102" y="144391"/>
                  <a:pt x="36070" y="140358"/>
                  <a:pt x="36070" y="135366"/>
                </a:cubicBezTo>
                <a:lnTo>
                  <a:pt x="36070" y="108293"/>
                </a:lnTo>
                <a:cubicBezTo>
                  <a:pt x="16159" y="108293"/>
                  <a:pt x="0" y="92134"/>
                  <a:pt x="0" y="72195"/>
                </a:cubicBezTo>
                <a:cubicBezTo>
                  <a:pt x="0" y="52257"/>
                  <a:pt x="16159" y="36098"/>
                  <a:pt x="36098" y="36098"/>
                </a:cubicBezTo>
                <a:lnTo>
                  <a:pt x="59928" y="36098"/>
                </a:lnTo>
                <a:cubicBezTo>
                  <a:pt x="77356" y="36041"/>
                  <a:pt x="94164" y="29696"/>
                  <a:pt x="107278" y="18246"/>
                </a:cubicBezTo>
                <a:lnTo>
                  <a:pt x="120420" y="6768"/>
                </a:lnTo>
                <a:cubicBezTo>
                  <a:pt x="123071" y="4428"/>
                  <a:pt x="126878" y="3892"/>
                  <a:pt x="130093" y="5330"/>
                </a:cubicBezTo>
                <a:close/>
                <a:moveTo>
                  <a:pt x="63171" y="90244"/>
                </a:moveTo>
                <a:lnTo>
                  <a:pt x="63171" y="90301"/>
                </a:lnTo>
                <a:cubicBezTo>
                  <a:pt x="82997" y="91062"/>
                  <a:pt x="102032" y="98338"/>
                  <a:pt x="117318" y="111000"/>
                </a:cubicBezTo>
                <a:lnTo>
                  <a:pt x="117318" y="33362"/>
                </a:lnTo>
                <a:cubicBezTo>
                  <a:pt x="102032" y="46025"/>
                  <a:pt x="82997" y="53301"/>
                  <a:pt x="63171" y="54062"/>
                </a:cubicBezTo>
                <a:lnTo>
                  <a:pt x="63171" y="90244"/>
                </a:lnTo>
                <a:close/>
              </a:path>
            </a:pathLst>
          </a:custGeom>
          <a:solidFill>
            <a:srgbClr val="A95C48"/>
          </a:solidFill>
          <a:ln/>
        </p:spPr>
        <p:txBody>
          <a:bodyPr/>
          <a:lstStyle/>
          <a:p>
            <a:endParaRPr lang="en-US"/>
          </a:p>
        </p:txBody>
      </p:sp>
      <p:sp>
        <p:nvSpPr>
          <p:cNvPr id="42" name="Text 40"/>
          <p:cNvSpPr/>
          <p:nvPr/>
        </p:nvSpPr>
        <p:spPr>
          <a:xfrm>
            <a:off x="6764231" y="3609771"/>
            <a:ext cx="4503189" cy="216586"/>
          </a:xfrm>
          <a:prstGeom prst="rect">
            <a:avLst/>
          </a:prstGeom>
          <a:noFill/>
          <a:ln/>
        </p:spPr>
        <p:txBody>
          <a:bodyPr wrap="square" lIns="0" tIns="0" rIns="0" bIns="0" rtlCol="0" anchor="ctr"/>
          <a:lstStyle/>
          <a:p>
            <a:pPr>
              <a:lnSpc>
                <a:spcPct val="130000"/>
              </a:lnSpc>
            </a:pPr>
            <a:r>
              <a:rPr lang="en-US" sz="1137" b="1" dirty="0">
                <a:solidFill>
                  <a:srgbClr val="333333"/>
                </a:solidFill>
                <a:latin typeface="Quattrocento Sans" pitchFamily="34" charset="0"/>
                <a:ea typeface="Quattrocento Sans" pitchFamily="34" charset="-122"/>
                <a:cs typeface="Quattrocento Sans" pitchFamily="34" charset="-120"/>
              </a:rPr>
              <a:t>Weak digital marketing presence</a:t>
            </a:r>
            <a:r>
              <a:rPr lang="en-US" sz="1137" dirty="0">
                <a:solidFill>
                  <a:srgbClr val="333333"/>
                </a:solidFill>
                <a:latin typeface="Quattrocento Sans" pitchFamily="34" charset="0"/>
                <a:ea typeface="Quattrocento Sans" pitchFamily="34" charset="-122"/>
                <a:cs typeface="Quattrocento Sans" pitchFamily="34" charset="-120"/>
              </a:rPr>
              <a:t> - relying mostly on word-of-mouth</a:t>
            </a:r>
            <a:endParaRPr lang="en-US" sz="1600" dirty="0"/>
          </a:p>
        </p:txBody>
      </p:sp>
      <p:sp>
        <p:nvSpPr>
          <p:cNvPr id="43" name="Shape 41"/>
          <p:cNvSpPr/>
          <p:nvPr/>
        </p:nvSpPr>
        <p:spPr>
          <a:xfrm>
            <a:off x="6403254" y="3970748"/>
            <a:ext cx="5252216" cy="360977"/>
          </a:xfrm>
          <a:custGeom>
            <a:avLst/>
            <a:gdLst/>
            <a:ahLst/>
            <a:cxnLst/>
            <a:rect l="l" t="t" r="r" b="b"/>
            <a:pathLst>
              <a:path w="5252216" h="360977">
                <a:moveTo>
                  <a:pt x="72195" y="0"/>
                </a:moveTo>
                <a:lnTo>
                  <a:pt x="5180021" y="0"/>
                </a:lnTo>
                <a:cubicBezTo>
                  <a:pt x="5219893" y="0"/>
                  <a:pt x="5252216" y="32323"/>
                  <a:pt x="5252216" y="72195"/>
                </a:cubicBezTo>
                <a:lnTo>
                  <a:pt x="5252216" y="288782"/>
                </a:lnTo>
                <a:cubicBezTo>
                  <a:pt x="5252216" y="328654"/>
                  <a:pt x="5219893" y="360977"/>
                  <a:pt x="5180021" y="360977"/>
                </a:cubicBezTo>
                <a:lnTo>
                  <a:pt x="72195" y="360977"/>
                </a:lnTo>
                <a:cubicBezTo>
                  <a:pt x="32350" y="360977"/>
                  <a:pt x="0" y="328627"/>
                  <a:pt x="0" y="288782"/>
                </a:cubicBezTo>
                <a:lnTo>
                  <a:pt x="0" y="72195"/>
                </a:lnTo>
                <a:cubicBezTo>
                  <a:pt x="0" y="32350"/>
                  <a:pt x="32350" y="0"/>
                  <a:pt x="72195" y="0"/>
                </a:cubicBezTo>
                <a:close/>
              </a:path>
            </a:pathLst>
          </a:custGeom>
          <a:solidFill>
            <a:srgbClr val="A95C48">
              <a:alpha val="5098"/>
            </a:srgbClr>
          </a:solidFill>
          <a:ln/>
        </p:spPr>
        <p:txBody>
          <a:bodyPr/>
          <a:lstStyle/>
          <a:p>
            <a:endParaRPr lang="en-US"/>
          </a:p>
        </p:txBody>
      </p:sp>
      <p:sp>
        <p:nvSpPr>
          <p:cNvPr id="44" name="Shape 42"/>
          <p:cNvSpPr/>
          <p:nvPr/>
        </p:nvSpPr>
        <p:spPr>
          <a:xfrm>
            <a:off x="6493498" y="4079041"/>
            <a:ext cx="144391" cy="144391"/>
          </a:xfrm>
          <a:custGeom>
            <a:avLst/>
            <a:gdLst/>
            <a:ahLst/>
            <a:cxnLst/>
            <a:rect l="l" t="t" r="r" b="b"/>
            <a:pathLst>
              <a:path w="144391" h="144391">
                <a:moveTo>
                  <a:pt x="123155" y="21066"/>
                </a:moveTo>
                <a:lnTo>
                  <a:pt x="126342" y="24084"/>
                </a:lnTo>
                <a:lnTo>
                  <a:pt x="126342" y="9024"/>
                </a:lnTo>
                <a:cubicBezTo>
                  <a:pt x="126342" y="4033"/>
                  <a:pt x="130375" y="0"/>
                  <a:pt x="135366" y="0"/>
                </a:cubicBezTo>
                <a:cubicBezTo>
                  <a:pt x="140358" y="0"/>
                  <a:pt x="144391" y="4033"/>
                  <a:pt x="144391" y="9024"/>
                </a:cubicBezTo>
                <a:lnTo>
                  <a:pt x="144391" y="45122"/>
                </a:lnTo>
                <a:cubicBezTo>
                  <a:pt x="144391" y="50114"/>
                  <a:pt x="140358" y="54147"/>
                  <a:pt x="135366" y="54147"/>
                </a:cubicBezTo>
                <a:lnTo>
                  <a:pt x="99269" y="54147"/>
                </a:lnTo>
                <a:cubicBezTo>
                  <a:pt x="94277" y="54147"/>
                  <a:pt x="90244" y="50114"/>
                  <a:pt x="90244" y="45122"/>
                </a:cubicBezTo>
                <a:cubicBezTo>
                  <a:pt x="90244" y="40130"/>
                  <a:pt x="94277" y="36098"/>
                  <a:pt x="99269" y="36098"/>
                </a:cubicBezTo>
                <a:lnTo>
                  <a:pt x="112777" y="36098"/>
                </a:lnTo>
                <a:lnTo>
                  <a:pt x="110634" y="34067"/>
                </a:lnTo>
                <a:cubicBezTo>
                  <a:pt x="110577" y="34011"/>
                  <a:pt x="110521" y="33954"/>
                  <a:pt x="110465" y="33898"/>
                </a:cubicBezTo>
                <a:cubicBezTo>
                  <a:pt x="89314" y="12747"/>
                  <a:pt x="55049" y="12747"/>
                  <a:pt x="33898" y="33898"/>
                </a:cubicBezTo>
                <a:cubicBezTo>
                  <a:pt x="12747" y="55049"/>
                  <a:pt x="12747" y="89314"/>
                  <a:pt x="33898" y="110465"/>
                </a:cubicBezTo>
                <a:cubicBezTo>
                  <a:pt x="55049" y="131616"/>
                  <a:pt x="89314" y="131616"/>
                  <a:pt x="110465" y="110465"/>
                </a:cubicBezTo>
                <a:cubicBezTo>
                  <a:pt x="112777" y="108152"/>
                  <a:pt x="114836" y="105699"/>
                  <a:pt x="116641" y="103104"/>
                </a:cubicBezTo>
                <a:cubicBezTo>
                  <a:pt x="119489" y="99015"/>
                  <a:pt x="125129" y="98028"/>
                  <a:pt x="129219" y="100876"/>
                </a:cubicBezTo>
                <a:cubicBezTo>
                  <a:pt x="133308" y="103725"/>
                  <a:pt x="134295" y="109365"/>
                  <a:pt x="131446" y="113454"/>
                </a:cubicBezTo>
                <a:cubicBezTo>
                  <a:pt x="129049" y="116895"/>
                  <a:pt x="126314" y="120166"/>
                  <a:pt x="123240" y="123240"/>
                </a:cubicBezTo>
                <a:cubicBezTo>
                  <a:pt x="95038" y="151441"/>
                  <a:pt x="49324" y="151441"/>
                  <a:pt x="21151" y="123240"/>
                </a:cubicBezTo>
                <a:cubicBezTo>
                  <a:pt x="-7022" y="95038"/>
                  <a:pt x="-7050" y="49352"/>
                  <a:pt x="21151" y="21151"/>
                </a:cubicBezTo>
                <a:cubicBezTo>
                  <a:pt x="49324" y="-7022"/>
                  <a:pt x="94954" y="-7050"/>
                  <a:pt x="123155" y="21066"/>
                </a:cubicBezTo>
                <a:close/>
              </a:path>
            </a:pathLst>
          </a:custGeom>
          <a:solidFill>
            <a:srgbClr val="A95C48"/>
          </a:solidFill>
          <a:ln/>
        </p:spPr>
        <p:txBody>
          <a:bodyPr/>
          <a:lstStyle/>
          <a:p>
            <a:endParaRPr lang="en-US"/>
          </a:p>
        </p:txBody>
      </p:sp>
      <p:sp>
        <p:nvSpPr>
          <p:cNvPr id="45" name="Text 43"/>
          <p:cNvSpPr/>
          <p:nvPr/>
        </p:nvSpPr>
        <p:spPr>
          <a:xfrm>
            <a:off x="6764231" y="4042943"/>
            <a:ext cx="4891239" cy="216586"/>
          </a:xfrm>
          <a:prstGeom prst="rect">
            <a:avLst/>
          </a:prstGeom>
          <a:noFill/>
          <a:ln/>
        </p:spPr>
        <p:txBody>
          <a:bodyPr wrap="square" lIns="0" tIns="0" rIns="0" bIns="0" rtlCol="0" anchor="ctr"/>
          <a:lstStyle/>
          <a:p>
            <a:pPr>
              <a:lnSpc>
                <a:spcPct val="130000"/>
              </a:lnSpc>
            </a:pPr>
            <a:r>
              <a:rPr lang="en-US" sz="1137" b="1" dirty="0">
                <a:solidFill>
                  <a:srgbClr val="333333"/>
                </a:solidFill>
                <a:latin typeface="Quattrocento Sans" pitchFamily="34" charset="0"/>
                <a:ea typeface="Quattrocento Sans" pitchFamily="34" charset="-122"/>
                <a:cs typeface="Quattrocento Sans" pitchFamily="34" charset="-120"/>
              </a:rPr>
              <a:t>No subscription services</a:t>
            </a:r>
            <a:r>
              <a:rPr lang="en-US" sz="1137" dirty="0">
                <a:solidFill>
                  <a:srgbClr val="333333"/>
                </a:solidFill>
                <a:latin typeface="Quattrocento Sans" pitchFamily="34" charset="0"/>
                <a:ea typeface="Quattrocento Sans" pitchFamily="34" charset="-122"/>
                <a:cs typeface="Quattrocento Sans" pitchFamily="34" charset="-120"/>
              </a:rPr>
              <a:t> offered, missing recurring revenue opportunities</a:t>
            </a:r>
            <a:endParaRPr lang="en-US" sz="1600" dirty="0"/>
          </a:p>
        </p:txBody>
      </p:sp>
      <p:sp>
        <p:nvSpPr>
          <p:cNvPr id="46" name="Shape 44"/>
          <p:cNvSpPr/>
          <p:nvPr/>
        </p:nvSpPr>
        <p:spPr>
          <a:xfrm>
            <a:off x="6403254" y="4403920"/>
            <a:ext cx="5252216" cy="577563"/>
          </a:xfrm>
          <a:custGeom>
            <a:avLst/>
            <a:gdLst/>
            <a:ahLst/>
            <a:cxnLst/>
            <a:rect l="l" t="t" r="r" b="b"/>
            <a:pathLst>
              <a:path w="5252216" h="577563">
                <a:moveTo>
                  <a:pt x="72195" y="0"/>
                </a:moveTo>
                <a:lnTo>
                  <a:pt x="5180021" y="0"/>
                </a:lnTo>
                <a:cubicBezTo>
                  <a:pt x="5219893" y="0"/>
                  <a:pt x="5252216" y="32323"/>
                  <a:pt x="5252216" y="72195"/>
                </a:cubicBezTo>
                <a:lnTo>
                  <a:pt x="5252216" y="505368"/>
                </a:lnTo>
                <a:cubicBezTo>
                  <a:pt x="5252216" y="545240"/>
                  <a:pt x="5219893" y="577563"/>
                  <a:pt x="5180021" y="577563"/>
                </a:cubicBezTo>
                <a:lnTo>
                  <a:pt x="72195" y="577563"/>
                </a:lnTo>
                <a:cubicBezTo>
                  <a:pt x="32323" y="577563"/>
                  <a:pt x="0" y="545240"/>
                  <a:pt x="0" y="505368"/>
                </a:cubicBezTo>
                <a:lnTo>
                  <a:pt x="0" y="72195"/>
                </a:lnTo>
                <a:cubicBezTo>
                  <a:pt x="0" y="32350"/>
                  <a:pt x="32350" y="0"/>
                  <a:pt x="72195" y="0"/>
                </a:cubicBezTo>
                <a:close/>
              </a:path>
            </a:pathLst>
          </a:custGeom>
          <a:solidFill>
            <a:srgbClr val="A95C48">
              <a:alpha val="5098"/>
            </a:srgbClr>
          </a:solidFill>
          <a:ln/>
        </p:spPr>
        <p:txBody>
          <a:bodyPr/>
          <a:lstStyle/>
          <a:p>
            <a:endParaRPr lang="en-US"/>
          </a:p>
        </p:txBody>
      </p:sp>
      <p:sp>
        <p:nvSpPr>
          <p:cNvPr id="47" name="Shape 45"/>
          <p:cNvSpPr/>
          <p:nvPr/>
        </p:nvSpPr>
        <p:spPr>
          <a:xfrm>
            <a:off x="6479961" y="4512213"/>
            <a:ext cx="162440" cy="144391"/>
          </a:xfrm>
          <a:custGeom>
            <a:avLst/>
            <a:gdLst/>
            <a:ahLst/>
            <a:cxnLst/>
            <a:rect l="l" t="t" r="r" b="b"/>
            <a:pathLst>
              <a:path w="162440" h="144391">
                <a:moveTo>
                  <a:pt x="0" y="27073"/>
                </a:moveTo>
                <a:cubicBezTo>
                  <a:pt x="0" y="17118"/>
                  <a:pt x="8094" y="9024"/>
                  <a:pt x="18049" y="9024"/>
                </a:cubicBezTo>
                <a:lnTo>
                  <a:pt x="99269" y="9024"/>
                </a:lnTo>
                <a:cubicBezTo>
                  <a:pt x="109224" y="9024"/>
                  <a:pt x="117318" y="17118"/>
                  <a:pt x="117318" y="27073"/>
                </a:cubicBezTo>
                <a:lnTo>
                  <a:pt x="117318" y="36098"/>
                </a:lnTo>
                <a:lnTo>
                  <a:pt x="131616" y="36098"/>
                </a:lnTo>
                <a:cubicBezTo>
                  <a:pt x="136410" y="36098"/>
                  <a:pt x="141007" y="37987"/>
                  <a:pt x="144391" y="41371"/>
                </a:cubicBezTo>
                <a:lnTo>
                  <a:pt x="157166" y="54147"/>
                </a:lnTo>
                <a:cubicBezTo>
                  <a:pt x="160550" y="57531"/>
                  <a:pt x="162440" y="62128"/>
                  <a:pt x="162440" y="66922"/>
                </a:cubicBezTo>
                <a:lnTo>
                  <a:pt x="162440" y="108293"/>
                </a:lnTo>
                <a:cubicBezTo>
                  <a:pt x="162440" y="118248"/>
                  <a:pt x="154346" y="126342"/>
                  <a:pt x="144391" y="126342"/>
                </a:cubicBezTo>
                <a:lnTo>
                  <a:pt x="143460" y="126342"/>
                </a:lnTo>
                <a:cubicBezTo>
                  <a:pt x="140527" y="136748"/>
                  <a:pt x="130939" y="144391"/>
                  <a:pt x="119574" y="144391"/>
                </a:cubicBezTo>
                <a:cubicBezTo>
                  <a:pt x="108209" y="144391"/>
                  <a:pt x="98648" y="136748"/>
                  <a:pt x="95687" y="126342"/>
                </a:cubicBezTo>
                <a:lnTo>
                  <a:pt x="66753" y="126342"/>
                </a:lnTo>
                <a:cubicBezTo>
                  <a:pt x="63820" y="136748"/>
                  <a:pt x="54231" y="144391"/>
                  <a:pt x="42866" y="144391"/>
                </a:cubicBezTo>
                <a:cubicBezTo>
                  <a:pt x="31501" y="144391"/>
                  <a:pt x="21941" y="136748"/>
                  <a:pt x="18979" y="126342"/>
                </a:cubicBezTo>
                <a:lnTo>
                  <a:pt x="18049" y="126342"/>
                </a:lnTo>
                <a:cubicBezTo>
                  <a:pt x="8094" y="126342"/>
                  <a:pt x="0" y="118248"/>
                  <a:pt x="0" y="108293"/>
                </a:cubicBezTo>
                <a:lnTo>
                  <a:pt x="0" y="27073"/>
                </a:lnTo>
                <a:close/>
                <a:moveTo>
                  <a:pt x="144391" y="81220"/>
                </a:moveTo>
                <a:lnTo>
                  <a:pt x="144391" y="66922"/>
                </a:lnTo>
                <a:lnTo>
                  <a:pt x="131616" y="54147"/>
                </a:lnTo>
                <a:lnTo>
                  <a:pt x="117318" y="54147"/>
                </a:lnTo>
                <a:lnTo>
                  <a:pt x="117318" y="81220"/>
                </a:lnTo>
                <a:lnTo>
                  <a:pt x="144391" y="81220"/>
                </a:lnTo>
                <a:close/>
                <a:moveTo>
                  <a:pt x="54147" y="119574"/>
                </a:moveTo>
                <a:cubicBezTo>
                  <a:pt x="54147" y="113348"/>
                  <a:pt x="49092" y="108293"/>
                  <a:pt x="42866" y="108293"/>
                </a:cubicBezTo>
                <a:cubicBezTo>
                  <a:pt x="36640" y="108293"/>
                  <a:pt x="31585" y="113348"/>
                  <a:pt x="31585" y="119574"/>
                </a:cubicBezTo>
                <a:cubicBezTo>
                  <a:pt x="31585" y="125800"/>
                  <a:pt x="36640" y="130854"/>
                  <a:pt x="42866" y="130854"/>
                </a:cubicBezTo>
                <a:cubicBezTo>
                  <a:pt x="49092" y="130854"/>
                  <a:pt x="54147" y="125800"/>
                  <a:pt x="54147" y="119574"/>
                </a:cubicBezTo>
                <a:close/>
                <a:moveTo>
                  <a:pt x="119574" y="130854"/>
                </a:moveTo>
                <a:cubicBezTo>
                  <a:pt x="125800" y="130854"/>
                  <a:pt x="130854" y="125800"/>
                  <a:pt x="130854" y="119574"/>
                </a:cubicBezTo>
                <a:cubicBezTo>
                  <a:pt x="130854" y="113348"/>
                  <a:pt x="125800" y="108293"/>
                  <a:pt x="119574" y="108293"/>
                </a:cubicBezTo>
                <a:cubicBezTo>
                  <a:pt x="113348" y="108293"/>
                  <a:pt x="108293" y="113348"/>
                  <a:pt x="108293" y="119574"/>
                </a:cubicBezTo>
                <a:cubicBezTo>
                  <a:pt x="108293" y="125800"/>
                  <a:pt x="113348" y="130854"/>
                  <a:pt x="119574" y="130854"/>
                </a:cubicBezTo>
                <a:close/>
              </a:path>
            </a:pathLst>
          </a:custGeom>
          <a:solidFill>
            <a:srgbClr val="A95C48"/>
          </a:solidFill>
          <a:ln/>
        </p:spPr>
        <p:txBody>
          <a:bodyPr/>
          <a:lstStyle/>
          <a:p>
            <a:endParaRPr lang="en-US"/>
          </a:p>
        </p:txBody>
      </p:sp>
      <p:sp>
        <p:nvSpPr>
          <p:cNvPr id="48" name="Text 46"/>
          <p:cNvSpPr/>
          <p:nvPr/>
        </p:nvSpPr>
        <p:spPr>
          <a:xfrm>
            <a:off x="6757039" y="4476115"/>
            <a:ext cx="4891239" cy="433172"/>
          </a:xfrm>
          <a:prstGeom prst="rect">
            <a:avLst/>
          </a:prstGeom>
          <a:noFill/>
          <a:ln/>
        </p:spPr>
        <p:txBody>
          <a:bodyPr wrap="square" lIns="0" tIns="0" rIns="0" bIns="0" rtlCol="0" anchor="ctr"/>
          <a:lstStyle/>
          <a:p>
            <a:pPr>
              <a:lnSpc>
                <a:spcPct val="130000"/>
              </a:lnSpc>
            </a:pPr>
            <a:r>
              <a:rPr lang="en-US" sz="1137" b="1" dirty="0">
                <a:solidFill>
                  <a:srgbClr val="333333"/>
                </a:solidFill>
                <a:latin typeface="Quattrocento Sans" pitchFamily="34" charset="0"/>
                <a:ea typeface="Quattrocento Sans" pitchFamily="34" charset="-122"/>
                <a:cs typeface="Quattrocento Sans" pitchFamily="34" charset="-120"/>
              </a:rPr>
              <a:t>Limited delivery options</a:t>
            </a:r>
            <a:r>
              <a:rPr lang="en-US" sz="1137" dirty="0">
                <a:solidFill>
                  <a:srgbClr val="333333"/>
                </a:solidFill>
                <a:latin typeface="Quattrocento Sans" pitchFamily="34" charset="0"/>
                <a:ea typeface="Quattrocento Sans" pitchFamily="34" charset="-122"/>
                <a:cs typeface="Quattrocento Sans" pitchFamily="34" charset="-120"/>
              </a:rPr>
              <a:t> compared to competitors offering same-day delivery</a:t>
            </a:r>
            <a:endParaRPr lang="en-US" sz="1600" dirty="0"/>
          </a:p>
        </p:txBody>
      </p:sp>
      <p:sp>
        <p:nvSpPr>
          <p:cNvPr id="49" name="Shape 47"/>
          <p:cNvSpPr/>
          <p:nvPr/>
        </p:nvSpPr>
        <p:spPr>
          <a:xfrm>
            <a:off x="379026" y="6064415"/>
            <a:ext cx="11451997" cy="433172"/>
          </a:xfrm>
          <a:custGeom>
            <a:avLst/>
            <a:gdLst/>
            <a:ahLst/>
            <a:cxnLst/>
            <a:rect l="l" t="t" r="r" b="b"/>
            <a:pathLst>
              <a:path w="11451997" h="433172">
                <a:moveTo>
                  <a:pt x="36098" y="0"/>
                </a:moveTo>
                <a:lnTo>
                  <a:pt x="11379800" y="0"/>
                </a:lnTo>
                <a:cubicBezTo>
                  <a:pt x="11419673" y="0"/>
                  <a:pt x="11451997" y="32324"/>
                  <a:pt x="11451997" y="72197"/>
                </a:cubicBezTo>
                <a:lnTo>
                  <a:pt x="11451997" y="360976"/>
                </a:lnTo>
                <a:cubicBezTo>
                  <a:pt x="11451997" y="400849"/>
                  <a:pt x="11419673" y="433172"/>
                  <a:pt x="11379800" y="433172"/>
                </a:cubicBezTo>
                <a:lnTo>
                  <a:pt x="36098" y="433172"/>
                </a:lnTo>
                <a:cubicBezTo>
                  <a:pt x="16161" y="433172"/>
                  <a:pt x="0" y="417011"/>
                  <a:pt x="0" y="397075"/>
                </a:cubicBezTo>
                <a:lnTo>
                  <a:pt x="0" y="36098"/>
                </a:lnTo>
                <a:cubicBezTo>
                  <a:pt x="0" y="16175"/>
                  <a:pt x="16175" y="0"/>
                  <a:pt x="36098" y="0"/>
                </a:cubicBezTo>
                <a:close/>
              </a:path>
            </a:pathLst>
          </a:custGeom>
          <a:solidFill>
            <a:srgbClr val="D4A056">
              <a:alpha val="20000"/>
            </a:srgbClr>
          </a:solidFill>
          <a:ln/>
        </p:spPr>
        <p:txBody>
          <a:bodyPr/>
          <a:lstStyle/>
          <a:p>
            <a:endParaRPr lang="en-US"/>
          </a:p>
        </p:txBody>
      </p:sp>
      <p:sp>
        <p:nvSpPr>
          <p:cNvPr id="50" name="Shape 48"/>
          <p:cNvSpPr/>
          <p:nvPr/>
        </p:nvSpPr>
        <p:spPr>
          <a:xfrm>
            <a:off x="379026" y="6064415"/>
            <a:ext cx="36098" cy="433172"/>
          </a:xfrm>
          <a:custGeom>
            <a:avLst/>
            <a:gdLst/>
            <a:ahLst/>
            <a:cxnLst/>
            <a:rect l="l" t="t" r="r" b="b"/>
            <a:pathLst>
              <a:path w="36098" h="433172">
                <a:moveTo>
                  <a:pt x="36098" y="0"/>
                </a:moveTo>
                <a:lnTo>
                  <a:pt x="36098" y="0"/>
                </a:lnTo>
                <a:lnTo>
                  <a:pt x="36098" y="433172"/>
                </a:lnTo>
                <a:lnTo>
                  <a:pt x="36098" y="433172"/>
                </a:lnTo>
                <a:cubicBezTo>
                  <a:pt x="16161" y="433172"/>
                  <a:pt x="0" y="417011"/>
                  <a:pt x="0" y="397075"/>
                </a:cubicBezTo>
                <a:lnTo>
                  <a:pt x="0" y="36098"/>
                </a:lnTo>
                <a:cubicBezTo>
                  <a:pt x="0" y="16175"/>
                  <a:pt x="16175" y="0"/>
                  <a:pt x="36098" y="0"/>
                </a:cubicBezTo>
                <a:close/>
              </a:path>
            </a:pathLst>
          </a:custGeom>
          <a:solidFill>
            <a:srgbClr val="D4A056"/>
          </a:solidFill>
          <a:ln/>
        </p:spPr>
        <p:txBody>
          <a:bodyPr/>
          <a:lstStyle/>
          <a:p>
            <a:endParaRPr lang="en-US"/>
          </a:p>
        </p:txBody>
      </p:sp>
      <p:sp>
        <p:nvSpPr>
          <p:cNvPr id="51" name="Text 49"/>
          <p:cNvSpPr/>
          <p:nvPr/>
        </p:nvSpPr>
        <p:spPr>
          <a:xfrm>
            <a:off x="505368" y="6172708"/>
            <a:ext cx="11289557" cy="216586"/>
          </a:xfrm>
          <a:prstGeom prst="rect">
            <a:avLst/>
          </a:prstGeom>
          <a:noFill/>
          <a:ln/>
        </p:spPr>
        <p:txBody>
          <a:bodyPr wrap="square" lIns="0" tIns="0" rIns="0" bIns="0" rtlCol="0" anchor="ctr"/>
          <a:lstStyle/>
          <a:p>
            <a:pPr>
              <a:lnSpc>
                <a:spcPct val="130000"/>
              </a:lnSpc>
            </a:pPr>
            <a:r>
              <a:rPr lang="en-US" sz="1137" b="1" dirty="0">
                <a:solidFill>
                  <a:srgbClr val="333333"/>
                </a:solidFill>
                <a:latin typeface="Quattrocento Sans" pitchFamily="34" charset="0"/>
                <a:ea typeface="Quattrocento Sans" pitchFamily="34" charset="-122"/>
                <a:cs typeface="Quattrocento Sans" pitchFamily="34" charset="-120"/>
              </a:rPr>
              <a:t>Source:</a:t>
            </a:r>
            <a:r>
              <a:rPr lang="en-US" sz="1137" dirty="0">
                <a:solidFill>
                  <a:srgbClr val="333333"/>
                </a:solidFill>
                <a:latin typeface="Quattrocento Sans" pitchFamily="34" charset="0"/>
                <a:ea typeface="Quattrocento Sans" pitchFamily="34" charset="-122"/>
                <a:cs typeface="Quattrocento Sans" pitchFamily="34" charset="-120"/>
              </a:rPr>
              <a:t> Assessment Brief - Green Haven Florists Case Study (2026)</a:t>
            </a:r>
            <a:endParaRPr lang="en-US" sz="1600" dirty="0"/>
          </a:p>
        </p:txBody>
      </p:sp>
    </p:spTree>
  </p:cSld>
  <p:clrMapOvr>
    <a:masterClrMapping/>
  </p:clrMapOvr>
  <p:transition>
    <p:fade/>
  </p:transition>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8F6F2"/>
        </a:solidFill>
        <a:effectLst/>
      </p:bgPr>
    </p:bg>
    <p:spTree>
      <p:nvGrpSpPr>
        <p:cNvPr id="1" name=""/>
        <p:cNvGrpSpPr/>
        <p:nvPr/>
      </p:nvGrpSpPr>
      <p:grpSpPr>
        <a:xfrm>
          <a:off x="0" y="0"/>
          <a:ext cx="0" cy="0"/>
          <a:chOff x="0" y="0"/>
          <a:chExt cx="0" cy="0"/>
        </a:xfrm>
      </p:grpSpPr>
      <p:sp>
        <p:nvSpPr>
          <p:cNvPr id="2" name="Shape 0"/>
          <p:cNvSpPr/>
          <p:nvPr/>
        </p:nvSpPr>
        <p:spPr>
          <a:xfrm>
            <a:off x="354419" y="478465"/>
            <a:ext cx="70884" cy="425302"/>
          </a:xfrm>
          <a:custGeom>
            <a:avLst/>
            <a:gdLst/>
            <a:ahLst/>
            <a:cxnLst/>
            <a:rect l="l" t="t" r="r" b="b"/>
            <a:pathLst>
              <a:path w="70884" h="425302">
                <a:moveTo>
                  <a:pt x="0" y="0"/>
                </a:moveTo>
                <a:lnTo>
                  <a:pt x="70884" y="0"/>
                </a:lnTo>
                <a:lnTo>
                  <a:pt x="70884" y="425302"/>
                </a:lnTo>
                <a:lnTo>
                  <a:pt x="0" y="425302"/>
                </a:lnTo>
                <a:lnTo>
                  <a:pt x="0" y="0"/>
                </a:lnTo>
                <a:close/>
              </a:path>
            </a:pathLst>
          </a:custGeom>
          <a:solidFill>
            <a:srgbClr val="D4A056"/>
          </a:solidFill>
          <a:ln/>
        </p:spPr>
        <p:txBody>
          <a:bodyPr/>
          <a:lstStyle/>
          <a:p>
            <a:endParaRPr lang="en-US"/>
          </a:p>
        </p:txBody>
      </p:sp>
      <p:sp>
        <p:nvSpPr>
          <p:cNvPr id="3" name="Text 1"/>
          <p:cNvSpPr/>
          <p:nvPr/>
        </p:nvSpPr>
        <p:spPr>
          <a:xfrm>
            <a:off x="567070" y="354419"/>
            <a:ext cx="5147930" cy="212651"/>
          </a:xfrm>
          <a:prstGeom prst="rect">
            <a:avLst/>
          </a:prstGeom>
          <a:noFill/>
          <a:ln/>
        </p:spPr>
        <p:txBody>
          <a:bodyPr wrap="square" lIns="0" tIns="0" rIns="0" bIns="0" rtlCol="0" anchor="ctr"/>
          <a:lstStyle/>
          <a:p>
            <a:pPr>
              <a:lnSpc>
                <a:spcPct val="130000"/>
              </a:lnSpc>
            </a:pPr>
            <a:r>
              <a:rPr lang="en-US" sz="1116" b="1" kern="0" spc="56" dirty="0">
                <a:solidFill>
                  <a:srgbClr val="A95C48"/>
                </a:solidFill>
                <a:latin typeface="Quattrocento Sans" pitchFamily="34" charset="0"/>
                <a:ea typeface="Quattrocento Sans" pitchFamily="34" charset="-122"/>
                <a:cs typeface="Quattrocento Sans" pitchFamily="34" charset="-120"/>
              </a:rPr>
              <a:t>Structured Problem Analysis</a:t>
            </a:r>
            <a:endParaRPr lang="en-US" sz="1600" dirty="0"/>
          </a:p>
        </p:txBody>
      </p:sp>
      <p:sp>
        <p:nvSpPr>
          <p:cNvPr id="4" name="Text 2"/>
          <p:cNvSpPr/>
          <p:nvPr/>
        </p:nvSpPr>
        <p:spPr>
          <a:xfrm>
            <a:off x="567070" y="602512"/>
            <a:ext cx="5289698" cy="425302"/>
          </a:xfrm>
          <a:prstGeom prst="rect">
            <a:avLst/>
          </a:prstGeom>
          <a:noFill/>
          <a:ln/>
        </p:spPr>
        <p:txBody>
          <a:bodyPr wrap="square" lIns="0" tIns="0" rIns="0" bIns="0" rtlCol="0" anchor="ctr"/>
          <a:lstStyle/>
          <a:p>
            <a:pPr>
              <a:lnSpc>
                <a:spcPct val="80000"/>
              </a:lnSpc>
            </a:pPr>
            <a:r>
              <a:rPr lang="en-US" sz="3349" b="1" dirty="0">
                <a:solidFill>
                  <a:srgbClr val="4A5D52"/>
                </a:solidFill>
                <a:latin typeface="Oranienbaum" pitchFamily="34" charset="0"/>
                <a:ea typeface="Oranienbaum" pitchFamily="34" charset="-122"/>
                <a:cs typeface="Oranienbaum" pitchFamily="34" charset="-120"/>
              </a:rPr>
              <a:t>5W2H Analysis Framework</a:t>
            </a:r>
            <a:endParaRPr lang="en-US" sz="1600" dirty="0"/>
          </a:p>
        </p:txBody>
      </p:sp>
      <p:sp>
        <p:nvSpPr>
          <p:cNvPr id="5" name="Shape 3"/>
          <p:cNvSpPr/>
          <p:nvPr/>
        </p:nvSpPr>
        <p:spPr>
          <a:xfrm>
            <a:off x="354419" y="1169581"/>
            <a:ext cx="11483163" cy="3987209"/>
          </a:xfrm>
          <a:custGeom>
            <a:avLst/>
            <a:gdLst/>
            <a:ahLst/>
            <a:cxnLst/>
            <a:rect l="l" t="t" r="r" b="b"/>
            <a:pathLst>
              <a:path w="11483163" h="3987209">
                <a:moveTo>
                  <a:pt x="106339" y="0"/>
                </a:moveTo>
                <a:lnTo>
                  <a:pt x="11376824" y="0"/>
                </a:lnTo>
                <a:cubicBezTo>
                  <a:pt x="11435553" y="0"/>
                  <a:pt x="11483163" y="47610"/>
                  <a:pt x="11483163" y="106339"/>
                </a:cubicBezTo>
                <a:lnTo>
                  <a:pt x="11483163" y="3880870"/>
                </a:lnTo>
                <a:cubicBezTo>
                  <a:pt x="11483163" y="3939600"/>
                  <a:pt x="11435553" y="3987209"/>
                  <a:pt x="11376824" y="3987209"/>
                </a:cubicBezTo>
                <a:lnTo>
                  <a:pt x="106339" y="3987209"/>
                </a:lnTo>
                <a:cubicBezTo>
                  <a:pt x="47610" y="3987209"/>
                  <a:pt x="0" y="3939600"/>
                  <a:pt x="0" y="3880870"/>
                </a:cubicBezTo>
                <a:lnTo>
                  <a:pt x="0" y="106339"/>
                </a:lnTo>
                <a:cubicBezTo>
                  <a:pt x="0" y="47649"/>
                  <a:pt x="47649" y="0"/>
                  <a:pt x="106339" y="0"/>
                </a:cubicBezTo>
                <a:close/>
              </a:path>
            </a:pathLst>
          </a:custGeom>
          <a:solidFill>
            <a:srgbClr val="FFFFFF"/>
          </a:solidFill>
          <a:ln/>
          <a:effectLst>
            <a:outerShdw blurRad="132907" dist="88605" dir="5400000" algn="bl" rotWithShape="0">
              <a:srgbClr val="000000">
                <a:alpha val="10196"/>
              </a:srgbClr>
            </a:outerShdw>
          </a:effectLst>
        </p:spPr>
        <p:txBody>
          <a:bodyPr/>
          <a:lstStyle/>
          <a:p>
            <a:endParaRPr lang="en-US"/>
          </a:p>
        </p:txBody>
      </p:sp>
      <p:graphicFrame>
        <p:nvGraphicFramePr>
          <p:cNvPr id="6" name="Table 0"/>
          <p:cNvGraphicFramePr>
            <a:graphicFrameLocks noGrp="1"/>
          </p:cNvGraphicFramePr>
          <p:nvPr>
            <p:extLst>
              <p:ext uri="{D42A27DB-BD31-4B8C-83A1-F6EECF244321}">
                <p14:modId xmlns:p14="http://schemas.microsoft.com/office/powerpoint/2010/main" val="1579011935"/>
              </p:ext>
            </p:extLst>
          </p:nvPr>
        </p:nvGraphicFramePr>
        <p:xfrm>
          <a:off x="354419" y="1169581"/>
          <a:ext cx="11483162" cy="4354637"/>
        </p:xfrm>
        <a:graphic>
          <a:graphicData uri="http://schemas.openxmlformats.org/drawingml/2006/table">
            <a:tbl>
              <a:tblPr/>
              <a:tblGrid>
                <a:gridCol w="1949302">
                  <a:extLst>
                    <a:ext uri="{9D8B030D-6E8A-4147-A177-3AD203B41FA5}">
                      <a16:colId xmlns:a16="http://schemas.microsoft.com/office/drawing/2014/main" val="20000"/>
                    </a:ext>
                  </a:extLst>
                </a:gridCol>
                <a:gridCol w="9533860">
                  <a:extLst>
                    <a:ext uri="{9D8B030D-6E8A-4147-A177-3AD203B41FA5}">
                      <a16:colId xmlns:a16="http://schemas.microsoft.com/office/drawing/2014/main" val="20001"/>
                    </a:ext>
                  </a:extLst>
                </a:gridCol>
              </a:tblGrid>
              <a:tr h="519113">
                <a:tc>
                  <a:txBody>
                    <a:bodyPr/>
                    <a:lstStyle/>
                    <a:p>
                      <a:pPr algn="l"/>
                      <a:r>
                        <a:rPr lang="en-US" sz="1200" b="1" u="none" dirty="0">
                          <a:solidFill>
                            <a:srgbClr val="F8F6F2"/>
                          </a:solidFill>
                          <a:latin typeface="微软雅黑" pitchFamily="34" charset="0"/>
                          <a:ea typeface="微软雅黑" pitchFamily="34" charset="-122"/>
                          <a:cs typeface="微软雅黑" pitchFamily="34" charset="-120"/>
                        </a:rPr>
                        <a:t>Question</a:t>
                      </a:r>
                      <a:endParaRPr lang="en-US" sz="1200" dirty="0">
                        <a:latin typeface="微软雅黑" charset="0"/>
                        <a:ea typeface="微软雅黑" charset="0"/>
                        <a:cs typeface="微软雅黑" charset="0"/>
                      </a:endParaRPr>
                    </a:p>
                  </a:txBody>
                  <a:tcPr marL="106326" marR="106326" marT="106326" marB="106326" anchor="ctr">
                    <a:lnL w="0" cap="flat" cmpd="sng" algn="ctr">
                      <a:noFill/>
                    </a:lnL>
                    <a:lnR w="12700" cap="flat" cmpd="sng" algn="ctr">
                      <a:solidFill>
                        <a:srgbClr val="000000"/>
                      </a:solidFill>
                      <a:prstDash val="solid"/>
                      <a:round/>
                      <a:headEnd type="none" w="med" len="med"/>
                      <a:tailEnd type="none" w="med" len="med"/>
                    </a:lnR>
                    <a:lnT w="0" cap="flat" cmpd="sng" algn="ctr">
                      <a:noFill/>
                    </a:lnT>
                    <a:lnB w="0" cap="flat" cmpd="sng" algn="ctr">
                      <a:noFill/>
                    </a:lnB>
                    <a:solidFill>
                      <a:srgbClr val="4A5D52"/>
                    </a:solidFill>
                  </a:tcPr>
                </a:tc>
                <a:tc>
                  <a:txBody>
                    <a:bodyPr/>
                    <a:lstStyle/>
                    <a:p>
                      <a:pPr algn="l"/>
                      <a:r>
                        <a:rPr lang="en-US" sz="1200" b="1" u="none" dirty="0">
                          <a:solidFill>
                            <a:srgbClr val="F8F6F2"/>
                          </a:solidFill>
                          <a:latin typeface="微软雅黑" pitchFamily="34" charset="0"/>
                          <a:ea typeface="微软雅黑" pitchFamily="34" charset="-122"/>
                          <a:cs typeface="微软雅黑" pitchFamily="34" charset="-120"/>
                        </a:rPr>
                        <a:t>Application to Green Haven Florists</a:t>
                      </a:r>
                      <a:endParaRPr lang="en-US" sz="1200" dirty="0">
                        <a:latin typeface="微软雅黑" charset="0"/>
                        <a:ea typeface="微软雅黑" charset="0"/>
                        <a:cs typeface="微软雅黑" charset="0"/>
                      </a:endParaRPr>
                    </a:p>
                  </a:txBody>
                  <a:tcPr marL="106326" marR="106326" marT="106326" marB="106326" anchor="ctr">
                    <a:lnL w="12700" cap="flat" cmpd="sng" algn="ctr">
                      <a:solidFill>
                        <a:srgbClr val="000000"/>
                      </a:solidFill>
                      <a:prstDash val="solid"/>
                      <a:round/>
                      <a:headEnd type="none" w="med" len="med"/>
                      <a:tailEnd type="none" w="med" len="med"/>
                    </a:lnL>
                    <a:lnR w="0" cap="flat" cmpd="sng" algn="ctr">
                      <a:noFill/>
                    </a:lnR>
                    <a:lnT w="0" cap="flat" cmpd="sng" algn="ctr">
                      <a:noFill/>
                    </a:lnT>
                    <a:lnB w="0" cap="flat" cmpd="sng" algn="ctr">
                      <a:noFill/>
                    </a:lnB>
                    <a:solidFill>
                      <a:srgbClr val="4A5D52"/>
                    </a:solidFill>
                  </a:tcPr>
                </a:tc>
                <a:extLst>
                  <a:ext uri="{0D108BD9-81ED-4DB2-BD59-A6C34878D82A}">
                    <a16:rowId xmlns:a16="http://schemas.microsoft.com/office/drawing/2014/main" val="10000"/>
                  </a:ext>
                </a:extLst>
              </a:tr>
              <a:tr h="519113">
                <a:tc>
                  <a:txBody>
                    <a:bodyPr/>
                    <a:lstStyle/>
                    <a:p>
                      <a:r>
                        <a:rPr lang="en-US" sz="1100" u="none" dirty="0">
                          <a:solidFill>
                            <a:srgbClr val="333333"/>
                          </a:solidFill>
                          <a:latin typeface="微软雅黑" pitchFamily="34" charset="0"/>
                          <a:ea typeface="微软雅黑" pitchFamily="34" charset="-122"/>
                          <a:cs typeface="微软雅黑" pitchFamily="34" charset="-120"/>
                        </a:rPr>
                        <a:t>W</a:t>
                      </a:r>
                      <a:endParaRPr lang="en-US" sz="1100" dirty="0">
                        <a:latin typeface="微软雅黑" charset="0"/>
                        <a:ea typeface="微软雅黑" charset="0"/>
                        <a:cs typeface="微软雅黑" charset="0"/>
                      </a:endParaRPr>
                    </a:p>
                    <a:p>
                      <a:r>
                        <a:rPr lang="en-US" sz="1100" u="none" dirty="0">
                          <a:solidFill>
                            <a:srgbClr val="333333"/>
                          </a:solidFill>
                          <a:latin typeface="微软雅黑" pitchFamily="34" charset="0"/>
                          <a:ea typeface="微软雅黑" pitchFamily="34" charset="-122"/>
                          <a:cs typeface="微软雅黑" pitchFamily="34" charset="-120"/>
                        </a:rPr>
                        <a:t>What?</a:t>
                      </a:r>
                      <a:endParaRPr lang="en-US" sz="1100" dirty="0">
                        <a:latin typeface="微软雅黑" charset="0"/>
                        <a:ea typeface="微软雅黑" charset="0"/>
                        <a:cs typeface="微软雅黑" charset="0"/>
                      </a:endParaRPr>
                    </a:p>
                  </a:txBody>
                  <a:tcPr marL="106326" marR="106326" marT="106326" marB="106326" anchor="ctr">
                    <a:lnL w="0" cap="flat" cmpd="sng" algn="ctr">
                      <a:noFill/>
                    </a:lnL>
                    <a:lnR w="12700" cap="flat" cmpd="sng" algn="ctr">
                      <a:solidFill>
                        <a:srgbClr val="000000"/>
                      </a:solidFill>
                      <a:prstDash val="solid"/>
                      <a:round/>
                      <a:headEnd type="none" w="med" len="med"/>
                      <a:tailEnd type="none" w="med" len="med"/>
                    </a:lnR>
                    <a:lnT w="0" cap="flat" cmpd="sng" algn="ctr">
                      <a:noFill/>
                    </a:lnT>
                    <a:lnB w="12700" cap="flat" cmpd="sng" algn="ctr">
                      <a:solidFill>
                        <a:srgbClr val="000000"/>
                      </a:solidFill>
                      <a:prstDash val="solid"/>
                      <a:round/>
                      <a:headEnd type="none" w="med" len="med"/>
                      <a:tailEnd type="none" w="med" len="med"/>
                    </a:lnB>
                    <a:solidFill>
                      <a:srgbClr val="4A5D52">
                        <a:alpha val="5000"/>
                      </a:srgbClr>
                    </a:solidFill>
                  </a:tcPr>
                </a:tc>
                <a:tc>
                  <a:txBody>
                    <a:bodyPr/>
                    <a:lstStyle/>
                    <a:p>
                      <a:r>
                        <a:rPr lang="en-US" sz="1100" u="none" dirty="0">
                          <a:solidFill>
                            <a:srgbClr val="333333"/>
                          </a:solidFill>
                          <a:latin typeface="微软雅黑" pitchFamily="34" charset="0"/>
                          <a:ea typeface="微软雅黑" pitchFamily="34" charset="-122"/>
                          <a:cs typeface="微软雅黑" pitchFamily="34" charset="-120"/>
                        </a:rPr>
                        <a:t>30% decline in in-store sales; reduced revenue and foot traffic affecting overall business performance</a:t>
                      </a:r>
                      <a:endParaRPr lang="en-US" sz="1100" dirty="0">
                        <a:latin typeface="微软雅黑" charset="0"/>
                        <a:ea typeface="微软雅黑" charset="0"/>
                        <a:cs typeface="微软雅黑" charset="0"/>
                      </a:endParaRPr>
                    </a:p>
                  </a:txBody>
                  <a:tcPr marL="106326" marR="106326" marT="106326" marB="106326" anchor="ctr">
                    <a:lnL w="12700" cap="flat" cmpd="sng" algn="ctr">
                      <a:solidFill>
                        <a:srgbClr val="000000"/>
                      </a:solidFill>
                      <a:prstDash val="solid"/>
                      <a:round/>
                      <a:headEnd type="none" w="med" len="med"/>
                      <a:tailEnd type="none" w="med" len="med"/>
                    </a:lnL>
                    <a:lnR w="0" cap="flat" cmpd="sng" algn="ctr">
                      <a:noFill/>
                    </a:lnR>
                    <a:lnT w="0" cap="flat" cmpd="sng" algn="ctr">
                      <a:noFill/>
                    </a:lnT>
                    <a:lnB w="12700" cap="flat" cmpd="sng" algn="ctr">
                      <a:solidFill>
                        <a:srgbClr val="000000"/>
                      </a:solidFill>
                      <a:prstDash val="solid"/>
                      <a:round/>
                      <a:headEnd type="none" w="med" len="med"/>
                      <a:tailEnd type="none" w="med" len="med"/>
                    </a:lnB>
                    <a:solidFill>
                      <a:srgbClr val="FFFFFF">
                        <a:alpha val="0"/>
                      </a:srgbClr>
                    </a:solidFill>
                  </a:tcPr>
                </a:tc>
                <a:extLst>
                  <a:ext uri="{0D108BD9-81ED-4DB2-BD59-A6C34878D82A}">
                    <a16:rowId xmlns:a16="http://schemas.microsoft.com/office/drawing/2014/main" val="10001"/>
                  </a:ext>
                </a:extLst>
              </a:tr>
              <a:tr h="519113">
                <a:tc>
                  <a:txBody>
                    <a:bodyPr/>
                    <a:lstStyle/>
                    <a:p>
                      <a:r>
                        <a:rPr lang="en-US" sz="1100" u="none" dirty="0">
                          <a:solidFill>
                            <a:srgbClr val="333333"/>
                          </a:solidFill>
                          <a:latin typeface="微软雅黑" pitchFamily="34" charset="0"/>
                          <a:ea typeface="微软雅黑" pitchFamily="34" charset="-122"/>
                          <a:cs typeface="微软雅黑" pitchFamily="34" charset="-120"/>
                        </a:rPr>
                        <a:t>W</a:t>
                      </a:r>
                      <a:endParaRPr lang="en-US" sz="1100" dirty="0">
                        <a:latin typeface="微软雅黑" charset="0"/>
                        <a:ea typeface="微软雅黑" charset="0"/>
                        <a:cs typeface="微软雅黑" charset="0"/>
                      </a:endParaRPr>
                    </a:p>
                    <a:p>
                      <a:r>
                        <a:rPr lang="en-US" sz="1100" u="none" dirty="0">
                          <a:solidFill>
                            <a:srgbClr val="333333"/>
                          </a:solidFill>
                          <a:latin typeface="微软雅黑" pitchFamily="34" charset="0"/>
                          <a:ea typeface="微软雅黑" pitchFamily="34" charset="-122"/>
                          <a:cs typeface="微软雅黑" pitchFamily="34" charset="-120"/>
                        </a:rPr>
                        <a:t>Where?</a:t>
                      </a:r>
                      <a:endParaRPr lang="en-US" sz="1100" dirty="0">
                        <a:latin typeface="微软雅黑" charset="0"/>
                        <a:ea typeface="微软雅黑" charset="0"/>
                        <a:cs typeface="微软雅黑" charset="0"/>
                      </a:endParaRPr>
                    </a:p>
                  </a:txBody>
                  <a:tcPr marL="106326" marR="106326" marT="106326" marB="106326" anchor="ctr">
                    <a:lnL w="0" cap="flat" cmpd="sng" algn="ctr">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95C48">
                        <a:alpha val="5000"/>
                      </a:srgbClr>
                    </a:solidFill>
                  </a:tcPr>
                </a:tc>
                <a:tc>
                  <a:txBody>
                    <a:bodyPr/>
                    <a:lstStyle/>
                    <a:p>
                      <a:r>
                        <a:rPr lang="en-US" sz="1100" u="none" dirty="0">
                          <a:solidFill>
                            <a:srgbClr val="333333"/>
                          </a:solidFill>
                          <a:latin typeface="微软雅黑" pitchFamily="34" charset="0"/>
                          <a:ea typeface="微软雅黑" pitchFamily="34" charset="-122"/>
                          <a:cs typeface="微软雅黑" pitchFamily="34" charset="-120"/>
                        </a:rPr>
                        <a:t>Physical shop on Norwich high street; online presence also affected but to lesser degree</a:t>
                      </a:r>
                      <a:endParaRPr lang="en-US" sz="1100" dirty="0">
                        <a:latin typeface="微软雅黑" charset="0"/>
                        <a:ea typeface="微软雅黑" charset="0"/>
                        <a:cs typeface="微软雅黑" charset="0"/>
                      </a:endParaRPr>
                    </a:p>
                  </a:txBody>
                  <a:tcPr marL="106326" marR="106326" marT="106326" marB="106326" anchor="ctr">
                    <a:lnL w="12700" cap="flat" cmpd="sng" algn="ctr">
                      <a:solidFill>
                        <a:srgbClr val="000000"/>
                      </a:solidFill>
                      <a:prstDash val="solid"/>
                      <a:round/>
                      <a:headEnd type="none" w="med" len="med"/>
                      <a:tailEnd type="none" w="med" len="med"/>
                    </a:lnL>
                    <a:lnR w="0" cap="flat" cmpd="sng" algn="ct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alpha val="0"/>
                      </a:srgbClr>
                    </a:solidFill>
                  </a:tcPr>
                </a:tc>
                <a:extLst>
                  <a:ext uri="{0D108BD9-81ED-4DB2-BD59-A6C34878D82A}">
                    <a16:rowId xmlns:a16="http://schemas.microsoft.com/office/drawing/2014/main" val="10002"/>
                  </a:ext>
                </a:extLst>
              </a:tr>
              <a:tr h="519113">
                <a:tc>
                  <a:txBody>
                    <a:bodyPr/>
                    <a:lstStyle/>
                    <a:p>
                      <a:r>
                        <a:rPr lang="en-US" sz="1100" u="none" dirty="0">
                          <a:solidFill>
                            <a:srgbClr val="333333"/>
                          </a:solidFill>
                          <a:latin typeface="微软雅黑" pitchFamily="34" charset="0"/>
                          <a:ea typeface="微软雅黑" pitchFamily="34" charset="-122"/>
                          <a:cs typeface="微软雅黑" pitchFamily="34" charset="-120"/>
                        </a:rPr>
                        <a:t>W</a:t>
                      </a:r>
                      <a:endParaRPr lang="en-US" sz="1100" dirty="0">
                        <a:latin typeface="微软雅黑" charset="0"/>
                        <a:ea typeface="微软雅黑" charset="0"/>
                        <a:cs typeface="微软雅黑" charset="0"/>
                      </a:endParaRPr>
                    </a:p>
                    <a:p>
                      <a:r>
                        <a:rPr lang="en-US" sz="1100" u="none" dirty="0">
                          <a:solidFill>
                            <a:srgbClr val="333333"/>
                          </a:solidFill>
                          <a:latin typeface="微软雅黑" pitchFamily="34" charset="0"/>
                          <a:ea typeface="微软雅黑" pitchFamily="34" charset="-122"/>
                          <a:cs typeface="微软雅黑" pitchFamily="34" charset="-120"/>
                        </a:rPr>
                        <a:t>When?</a:t>
                      </a:r>
                      <a:endParaRPr lang="en-US" sz="1100" dirty="0">
                        <a:latin typeface="微软雅黑" charset="0"/>
                        <a:ea typeface="微软雅黑" charset="0"/>
                        <a:cs typeface="微软雅黑" charset="0"/>
                      </a:endParaRPr>
                    </a:p>
                  </a:txBody>
                  <a:tcPr marL="106326" marR="106326" marT="106326" marB="106326" anchor="ctr">
                    <a:lnL w="0" cap="flat" cmpd="sng" algn="ctr">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4A056">
                        <a:alpha val="5000"/>
                      </a:srgbClr>
                    </a:solidFill>
                  </a:tcPr>
                </a:tc>
                <a:tc>
                  <a:txBody>
                    <a:bodyPr/>
                    <a:lstStyle/>
                    <a:p>
                      <a:r>
                        <a:rPr lang="en-US" sz="1100" u="none" dirty="0">
                          <a:solidFill>
                            <a:srgbClr val="333333"/>
                          </a:solidFill>
                          <a:latin typeface="微软雅黑" pitchFamily="34" charset="0"/>
                          <a:ea typeface="微软雅黑" pitchFamily="34" charset="-122"/>
                          <a:cs typeface="微软雅黑" pitchFamily="34" charset="-120"/>
                        </a:rPr>
                        <a:t>Past 12 months; ongoing issue with accelerating trend in recent quarters</a:t>
                      </a:r>
                      <a:endParaRPr lang="en-US" sz="1100" dirty="0">
                        <a:latin typeface="微软雅黑" charset="0"/>
                        <a:ea typeface="微软雅黑" charset="0"/>
                        <a:cs typeface="微软雅黑" charset="0"/>
                      </a:endParaRPr>
                    </a:p>
                  </a:txBody>
                  <a:tcPr marL="106326" marR="106326" marT="106326" marB="106326" anchor="ctr">
                    <a:lnL w="12700" cap="flat" cmpd="sng" algn="ctr">
                      <a:solidFill>
                        <a:srgbClr val="000000"/>
                      </a:solidFill>
                      <a:prstDash val="solid"/>
                      <a:round/>
                      <a:headEnd type="none" w="med" len="med"/>
                      <a:tailEnd type="none" w="med" len="med"/>
                    </a:lnL>
                    <a:lnR w="0" cap="flat" cmpd="sng" algn="ct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alpha val="0"/>
                      </a:srgbClr>
                    </a:solidFill>
                  </a:tcPr>
                </a:tc>
                <a:extLst>
                  <a:ext uri="{0D108BD9-81ED-4DB2-BD59-A6C34878D82A}">
                    <a16:rowId xmlns:a16="http://schemas.microsoft.com/office/drawing/2014/main" val="10003"/>
                  </a:ext>
                </a:extLst>
              </a:tr>
              <a:tr h="519113">
                <a:tc>
                  <a:txBody>
                    <a:bodyPr/>
                    <a:lstStyle/>
                    <a:p>
                      <a:r>
                        <a:rPr lang="en-US" sz="1100" u="none" dirty="0">
                          <a:solidFill>
                            <a:srgbClr val="333333"/>
                          </a:solidFill>
                          <a:latin typeface="微软雅黑" pitchFamily="34" charset="0"/>
                          <a:ea typeface="微软雅黑" pitchFamily="34" charset="-122"/>
                          <a:cs typeface="微软雅黑" pitchFamily="34" charset="-120"/>
                        </a:rPr>
                        <a:t>W</a:t>
                      </a:r>
                      <a:endParaRPr lang="en-US" sz="1100" dirty="0">
                        <a:latin typeface="微软雅黑" charset="0"/>
                        <a:ea typeface="微软雅黑" charset="0"/>
                        <a:cs typeface="微软雅黑" charset="0"/>
                      </a:endParaRPr>
                    </a:p>
                    <a:p>
                      <a:r>
                        <a:rPr lang="en-US" sz="1100" u="none" dirty="0">
                          <a:solidFill>
                            <a:srgbClr val="333333"/>
                          </a:solidFill>
                          <a:latin typeface="微软雅黑" pitchFamily="34" charset="0"/>
                          <a:ea typeface="微软雅黑" pitchFamily="34" charset="-122"/>
                          <a:cs typeface="微软雅黑" pitchFamily="34" charset="-120"/>
                        </a:rPr>
                        <a:t>Who?</a:t>
                      </a:r>
                      <a:endParaRPr lang="en-US" sz="1100" dirty="0">
                        <a:latin typeface="微软雅黑" charset="0"/>
                        <a:ea typeface="微软雅黑" charset="0"/>
                        <a:cs typeface="微软雅黑" charset="0"/>
                      </a:endParaRPr>
                    </a:p>
                  </a:txBody>
                  <a:tcPr marL="106326" marR="106326" marT="106326" marB="106326" anchor="ctr">
                    <a:lnL w="0" cap="flat" cmpd="sng" algn="ctr">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4A5D52">
                        <a:alpha val="5000"/>
                      </a:srgbClr>
                    </a:solidFill>
                  </a:tcPr>
                </a:tc>
                <a:tc>
                  <a:txBody>
                    <a:bodyPr/>
                    <a:lstStyle/>
                    <a:p>
                      <a:r>
                        <a:rPr lang="en-US" sz="1100" u="none" dirty="0">
                          <a:solidFill>
                            <a:srgbClr val="333333"/>
                          </a:solidFill>
                          <a:latin typeface="微软雅黑" pitchFamily="34" charset="0"/>
                          <a:ea typeface="微软雅黑" pitchFamily="34" charset="-122"/>
                          <a:cs typeface="微软雅黑" pitchFamily="34" charset="-120"/>
                        </a:rPr>
                        <a:t>Liam and Priya Patel (owners), employees, existing customers, and potential new customers</a:t>
                      </a:r>
                      <a:endParaRPr lang="en-US" sz="1100" dirty="0">
                        <a:latin typeface="微软雅黑" charset="0"/>
                        <a:ea typeface="微软雅黑" charset="0"/>
                        <a:cs typeface="微软雅黑" charset="0"/>
                      </a:endParaRPr>
                    </a:p>
                  </a:txBody>
                  <a:tcPr marL="106326" marR="106326" marT="106326" marB="106326" anchor="ctr">
                    <a:lnL w="12700" cap="flat" cmpd="sng" algn="ctr">
                      <a:solidFill>
                        <a:srgbClr val="000000"/>
                      </a:solidFill>
                      <a:prstDash val="solid"/>
                      <a:round/>
                      <a:headEnd type="none" w="med" len="med"/>
                      <a:tailEnd type="none" w="med" len="med"/>
                    </a:lnL>
                    <a:lnR w="0" cap="flat" cmpd="sng" algn="ct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alpha val="0"/>
                      </a:srgbClr>
                    </a:solidFill>
                  </a:tcPr>
                </a:tc>
                <a:extLst>
                  <a:ext uri="{0D108BD9-81ED-4DB2-BD59-A6C34878D82A}">
                    <a16:rowId xmlns:a16="http://schemas.microsoft.com/office/drawing/2014/main" val="10004"/>
                  </a:ext>
                </a:extLst>
              </a:tr>
              <a:tr h="519113">
                <a:tc>
                  <a:txBody>
                    <a:bodyPr/>
                    <a:lstStyle/>
                    <a:p>
                      <a:r>
                        <a:rPr lang="en-US" sz="1100" u="none" dirty="0">
                          <a:solidFill>
                            <a:srgbClr val="333333"/>
                          </a:solidFill>
                          <a:latin typeface="微软雅黑" pitchFamily="34" charset="0"/>
                          <a:ea typeface="微软雅黑" pitchFamily="34" charset="-122"/>
                          <a:cs typeface="微软雅黑" pitchFamily="34" charset="-120"/>
                        </a:rPr>
                        <a:t>W</a:t>
                      </a:r>
                      <a:endParaRPr lang="en-US" sz="1100" dirty="0">
                        <a:latin typeface="微软雅黑" charset="0"/>
                        <a:ea typeface="微软雅黑" charset="0"/>
                        <a:cs typeface="微软雅黑" charset="0"/>
                      </a:endParaRPr>
                    </a:p>
                    <a:p>
                      <a:r>
                        <a:rPr lang="en-US" sz="1100" u="none" dirty="0">
                          <a:solidFill>
                            <a:srgbClr val="333333"/>
                          </a:solidFill>
                          <a:latin typeface="微软雅黑" pitchFamily="34" charset="0"/>
                          <a:ea typeface="微软雅黑" pitchFamily="34" charset="-122"/>
                          <a:cs typeface="微软雅黑" pitchFamily="34" charset="-120"/>
                        </a:rPr>
                        <a:t>Why?</a:t>
                      </a:r>
                      <a:endParaRPr lang="en-US" sz="1100" dirty="0">
                        <a:latin typeface="微软雅黑" charset="0"/>
                        <a:ea typeface="微软雅黑" charset="0"/>
                        <a:cs typeface="微软雅黑" charset="0"/>
                      </a:endParaRPr>
                    </a:p>
                  </a:txBody>
                  <a:tcPr marL="106326" marR="106326" marT="106326" marB="106326" anchor="ctr">
                    <a:lnL w="0" cap="flat" cmpd="sng" algn="ctr">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95C48">
                        <a:alpha val="5000"/>
                      </a:srgbClr>
                    </a:solidFill>
                  </a:tcPr>
                </a:tc>
                <a:tc>
                  <a:txBody>
                    <a:bodyPr/>
                    <a:lstStyle/>
                    <a:p>
                      <a:r>
                        <a:rPr lang="en-US" sz="1100" u="none" dirty="0">
                          <a:solidFill>
                            <a:srgbClr val="333333"/>
                          </a:solidFill>
                          <a:latin typeface="微软雅黑" pitchFamily="34" charset="0"/>
                          <a:ea typeface="微软雅黑" pitchFamily="34" charset="-122"/>
                          <a:cs typeface="微软雅黑" pitchFamily="34" charset="-120"/>
                        </a:rPr>
                        <a:t>Online competition, rising costs, outdated systems, reduced foot traffic, and new competitors</a:t>
                      </a:r>
                      <a:endParaRPr lang="en-US" sz="1100" dirty="0">
                        <a:latin typeface="微软雅黑" charset="0"/>
                        <a:ea typeface="微软雅黑" charset="0"/>
                        <a:cs typeface="微软雅黑" charset="0"/>
                      </a:endParaRPr>
                    </a:p>
                  </a:txBody>
                  <a:tcPr marL="106326" marR="106326" marT="106326" marB="106326" anchor="ctr">
                    <a:lnL w="12700" cap="flat" cmpd="sng" algn="ctr">
                      <a:solidFill>
                        <a:srgbClr val="000000"/>
                      </a:solidFill>
                      <a:prstDash val="solid"/>
                      <a:round/>
                      <a:headEnd type="none" w="med" len="med"/>
                      <a:tailEnd type="none" w="med" len="med"/>
                    </a:lnL>
                    <a:lnR w="0" cap="flat" cmpd="sng" algn="ct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alpha val="0"/>
                      </a:srgbClr>
                    </a:solidFill>
                  </a:tcPr>
                </a:tc>
                <a:extLst>
                  <a:ext uri="{0D108BD9-81ED-4DB2-BD59-A6C34878D82A}">
                    <a16:rowId xmlns:a16="http://schemas.microsoft.com/office/drawing/2014/main" val="10005"/>
                  </a:ext>
                </a:extLst>
              </a:tr>
              <a:tr h="519113">
                <a:tc>
                  <a:txBody>
                    <a:bodyPr/>
                    <a:lstStyle/>
                    <a:p>
                      <a:r>
                        <a:rPr lang="en-US" sz="1100" u="none" dirty="0">
                          <a:solidFill>
                            <a:srgbClr val="333333"/>
                          </a:solidFill>
                          <a:latin typeface="微软雅黑" pitchFamily="34" charset="0"/>
                          <a:ea typeface="微软雅黑" pitchFamily="34" charset="-122"/>
                          <a:cs typeface="微软雅黑" pitchFamily="34" charset="-120"/>
                        </a:rPr>
                        <a:t>H</a:t>
                      </a:r>
                      <a:endParaRPr lang="en-US" sz="1100" dirty="0">
                        <a:latin typeface="微软雅黑" charset="0"/>
                        <a:ea typeface="微软雅黑" charset="0"/>
                        <a:cs typeface="微软雅黑" charset="0"/>
                      </a:endParaRPr>
                    </a:p>
                    <a:p>
                      <a:r>
                        <a:rPr lang="en-US" sz="1100" u="none" dirty="0">
                          <a:solidFill>
                            <a:srgbClr val="333333"/>
                          </a:solidFill>
                          <a:latin typeface="微软雅黑" pitchFamily="34" charset="0"/>
                          <a:ea typeface="微软雅黑" pitchFamily="34" charset="-122"/>
                          <a:cs typeface="微软雅黑" pitchFamily="34" charset="-120"/>
                        </a:rPr>
                        <a:t>How?</a:t>
                      </a:r>
                      <a:endParaRPr lang="en-US" sz="1100" dirty="0">
                        <a:latin typeface="微软雅黑" charset="0"/>
                        <a:ea typeface="微软雅黑" charset="0"/>
                        <a:cs typeface="微软雅黑" charset="0"/>
                      </a:endParaRPr>
                    </a:p>
                  </a:txBody>
                  <a:tcPr marL="106326" marR="106326" marT="106326" marB="106326" anchor="ctr">
                    <a:lnL w="0" cap="flat" cmpd="sng" algn="ctr">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4A056">
                        <a:alpha val="5000"/>
                      </a:srgbClr>
                    </a:solidFill>
                  </a:tcPr>
                </a:tc>
                <a:tc>
                  <a:txBody>
                    <a:bodyPr/>
                    <a:lstStyle/>
                    <a:p>
                      <a:r>
                        <a:rPr lang="en-US" sz="1100" u="none" dirty="0">
                          <a:solidFill>
                            <a:srgbClr val="333333"/>
                          </a:solidFill>
                          <a:latin typeface="微软雅黑" pitchFamily="34" charset="0"/>
                          <a:ea typeface="微软雅黑" pitchFamily="34" charset="-122"/>
                          <a:cs typeface="微软雅黑" pitchFamily="34" charset="-120"/>
                        </a:rPr>
                        <a:t>Gradual shift to online shopping, new competitors entering market, cost increases impacting pricing</a:t>
                      </a:r>
                      <a:endParaRPr lang="en-US" sz="1100" dirty="0">
                        <a:latin typeface="微软雅黑" charset="0"/>
                        <a:ea typeface="微软雅黑" charset="0"/>
                        <a:cs typeface="微软雅黑" charset="0"/>
                      </a:endParaRPr>
                    </a:p>
                  </a:txBody>
                  <a:tcPr marL="106326" marR="106326" marT="106326" marB="106326" anchor="ctr">
                    <a:lnL w="12700" cap="flat" cmpd="sng" algn="ctr">
                      <a:solidFill>
                        <a:srgbClr val="000000"/>
                      </a:solidFill>
                      <a:prstDash val="solid"/>
                      <a:round/>
                      <a:headEnd type="none" w="med" len="med"/>
                      <a:tailEnd type="none" w="med" len="med"/>
                    </a:lnL>
                    <a:lnR w="0" cap="flat" cmpd="sng" algn="ct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alpha val="0"/>
                      </a:srgbClr>
                    </a:solidFill>
                  </a:tcPr>
                </a:tc>
                <a:extLst>
                  <a:ext uri="{0D108BD9-81ED-4DB2-BD59-A6C34878D82A}">
                    <a16:rowId xmlns:a16="http://schemas.microsoft.com/office/drawing/2014/main" val="10006"/>
                  </a:ext>
                </a:extLst>
              </a:tr>
              <a:tr h="519113">
                <a:tc>
                  <a:txBody>
                    <a:bodyPr/>
                    <a:lstStyle/>
                    <a:p>
                      <a:r>
                        <a:rPr lang="en-US" sz="1100" u="none" dirty="0">
                          <a:solidFill>
                            <a:srgbClr val="333333"/>
                          </a:solidFill>
                          <a:latin typeface="微软雅黑" pitchFamily="34" charset="0"/>
                          <a:ea typeface="微软雅黑" pitchFamily="34" charset="-122"/>
                          <a:cs typeface="微软雅黑" pitchFamily="34" charset="-120"/>
                        </a:rPr>
                        <a:t>H</a:t>
                      </a:r>
                      <a:endParaRPr lang="en-US" sz="1100" dirty="0">
                        <a:latin typeface="微软雅黑" charset="0"/>
                        <a:ea typeface="微软雅黑" charset="0"/>
                        <a:cs typeface="微软雅黑" charset="0"/>
                      </a:endParaRPr>
                    </a:p>
                    <a:p>
                      <a:r>
                        <a:rPr lang="en-US" sz="1100" u="none" dirty="0">
                          <a:solidFill>
                            <a:srgbClr val="333333"/>
                          </a:solidFill>
                          <a:latin typeface="微软雅黑" pitchFamily="34" charset="0"/>
                          <a:ea typeface="微软雅黑" pitchFamily="34" charset="-122"/>
                          <a:cs typeface="微软雅黑" pitchFamily="34" charset="-120"/>
                        </a:rPr>
                        <a:t>How Much?</a:t>
                      </a:r>
                      <a:endParaRPr lang="en-US" sz="1100" dirty="0">
                        <a:latin typeface="微软雅黑" charset="0"/>
                        <a:ea typeface="微软雅黑" charset="0"/>
                        <a:cs typeface="微软雅黑" charset="0"/>
                      </a:endParaRPr>
                    </a:p>
                  </a:txBody>
                  <a:tcPr marL="106326" marR="106326" marT="106326" marB="106326" anchor="ctr">
                    <a:lnL w="0" cap="flat" cmpd="sng" algn="ctr">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0" cap="flat" cmpd="sng" algn="ctr">
                      <a:noFill/>
                    </a:lnB>
                    <a:solidFill>
                      <a:srgbClr val="4A5D52">
                        <a:alpha val="5000"/>
                      </a:srgbClr>
                    </a:solidFill>
                  </a:tcPr>
                </a:tc>
                <a:tc>
                  <a:txBody>
                    <a:bodyPr/>
                    <a:lstStyle/>
                    <a:p>
                      <a:r>
                        <a:rPr lang="en-US" sz="1100" u="none" dirty="0">
                          <a:solidFill>
                            <a:srgbClr val="333333"/>
                          </a:solidFill>
                          <a:latin typeface="微软雅黑" pitchFamily="34" charset="0"/>
                          <a:ea typeface="微软雅黑" pitchFamily="34" charset="-122"/>
                          <a:cs typeface="微软雅黑" pitchFamily="34" charset="-120"/>
                        </a:rPr>
                        <a:t>30% revenue loss; rising operational costs; inflation impact on flower imports</a:t>
                      </a:r>
                      <a:endParaRPr lang="en-US" sz="1100" dirty="0">
                        <a:latin typeface="微软雅黑" charset="0"/>
                        <a:ea typeface="微软雅黑" charset="0"/>
                        <a:cs typeface="微软雅黑" charset="0"/>
                      </a:endParaRPr>
                    </a:p>
                  </a:txBody>
                  <a:tcPr marL="106326" marR="106326" marT="106326" marB="106326" anchor="ctr">
                    <a:lnL w="12700" cap="flat" cmpd="sng" algn="ctr">
                      <a:solidFill>
                        <a:srgbClr val="000000"/>
                      </a:solidFill>
                      <a:prstDash val="solid"/>
                      <a:round/>
                      <a:headEnd type="none" w="med" len="med"/>
                      <a:tailEnd type="none" w="med" len="med"/>
                    </a:lnL>
                    <a:lnR w="0" cap="flat" cmpd="sng" algn="ctr">
                      <a:noFill/>
                    </a:lnR>
                    <a:lnT w="12700" cap="flat" cmpd="sng" algn="ctr">
                      <a:solidFill>
                        <a:srgbClr val="000000"/>
                      </a:solidFill>
                      <a:prstDash val="solid"/>
                      <a:round/>
                      <a:headEnd type="none" w="med" len="med"/>
                      <a:tailEnd type="none" w="med" len="med"/>
                    </a:lnT>
                    <a:lnB w="0" cap="flat" cmpd="sng" algn="ctr">
                      <a:noFill/>
                    </a:lnB>
                    <a:solidFill>
                      <a:srgbClr val="FFFFFF">
                        <a:alpha val="0"/>
                      </a:srgbClr>
                    </a:solidFill>
                  </a:tcPr>
                </a:tc>
                <a:extLst>
                  <a:ext uri="{0D108BD9-81ED-4DB2-BD59-A6C34878D82A}">
                    <a16:rowId xmlns:a16="http://schemas.microsoft.com/office/drawing/2014/main" val="10007"/>
                  </a:ext>
                </a:extLst>
              </a:tr>
            </a:tbl>
          </a:graphicData>
        </a:graphic>
      </p:graphicFrame>
      <p:sp>
        <p:nvSpPr>
          <p:cNvPr id="7" name="Shape 4"/>
          <p:cNvSpPr/>
          <p:nvPr/>
        </p:nvSpPr>
        <p:spPr>
          <a:xfrm>
            <a:off x="372140" y="5298558"/>
            <a:ext cx="11465442" cy="744279"/>
          </a:xfrm>
          <a:custGeom>
            <a:avLst/>
            <a:gdLst/>
            <a:ahLst/>
            <a:cxnLst/>
            <a:rect l="l" t="t" r="r" b="b"/>
            <a:pathLst>
              <a:path w="11465442" h="744279">
                <a:moveTo>
                  <a:pt x="35442" y="0"/>
                </a:moveTo>
                <a:lnTo>
                  <a:pt x="11394557" y="0"/>
                </a:lnTo>
                <a:cubicBezTo>
                  <a:pt x="11433706" y="0"/>
                  <a:pt x="11465442" y="31736"/>
                  <a:pt x="11465442" y="70885"/>
                </a:cubicBezTo>
                <a:lnTo>
                  <a:pt x="11465442" y="673394"/>
                </a:lnTo>
                <a:cubicBezTo>
                  <a:pt x="11465442" y="712543"/>
                  <a:pt x="11433706" y="744279"/>
                  <a:pt x="11394557" y="744279"/>
                </a:cubicBezTo>
                <a:lnTo>
                  <a:pt x="35442" y="744279"/>
                </a:lnTo>
                <a:cubicBezTo>
                  <a:pt x="15868" y="744279"/>
                  <a:pt x="0" y="728411"/>
                  <a:pt x="0" y="708837"/>
                </a:cubicBezTo>
                <a:lnTo>
                  <a:pt x="0" y="35442"/>
                </a:lnTo>
                <a:cubicBezTo>
                  <a:pt x="0" y="15881"/>
                  <a:pt x="15881" y="0"/>
                  <a:pt x="35442" y="0"/>
                </a:cubicBezTo>
                <a:close/>
              </a:path>
            </a:pathLst>
          </a:custGeom>
          <a:solidFill>
            <a:srgbClr val="4A5D52">
              <a:alpha val="10196"/>
            </a:srgbClr>
          </a:solidFill>
          <a:ln/>
        </p:spPr>
        <p:txBody>
          <a:bodyPr/>
          <a:lstStyle/>
          <a:p>
            <a:endParaRPr lang="en-US"/>
          </a:p>
        </p:txBody>
      </p:sp>
      <p:sp>
        <p:nvSpPr>
          <p:cNvPr id="8" name="Shape 5"/>
          <p:cNvSpPr/>
          <p:nvPr/>
        </p:nvSpPr>
        <p:spPr>
          <a:xfrm>
            <a:off x="372140" y="5298558"/>
            <a:ext cx="35442" cy="744279"/>
          </a:xfrm>
          <a:custGeom>
            <a:avLst/>
            <a:gdLst/>
            <a:ahLst/>
            <a:cxnLst/>
            <a:rect l="l" t="t" r="r" b="b"/>
            <a:pathLst>
              <a:path w="35442" h="744279">
                <a:moveTo>
                  <a:pt x="35442" y="0"/>
                </a:moveTo>
                <a:lnTo>
                  <a:pt x="35442" y="0"/>
                </a:lnTo>
                <a:lnTo>
                  <a:pt x="35442" y="744279"/>
                </a:lnTo>
                <a:lnTo>
                  <a:pt x="35442" y="744279"/>
                </a:lnTo>
                <a:cubicBezTo>
                  <a:pt x="15868" y="744279"/>
                  <a:pt x="0" y="728411"/>
                  <a:pt x="0" y="708837"/>
                </a:cubicBezTo>
                <a:lnTo>
                  <a:pt x="0" y="35442"/>
                </a:lnTo>
                <a:cubicBezTo>
                  <a:pt x="0" y="15881"/>
                  <a:pt x="15881" y="0"/>
                  <a:pt x="35442" y="0"/>
                </a:cubicBezTo>
                <a:close/>
              </a:path>
            </a:pathLst>
          </a:custGeom>
          <a:solidFill>
            <a:srgbClr val="4A5D52"/>
          </a:solidFill>
          <a:ln/>
        </p:spPr>
        <p:txBody>
          <a:bodyPr/>
          <a:lstStyle/>
          <a:p>
            <a:endParaRPr lang="en-US"/>
          </a:p>
        </p:txBody>
      </p:sp>
      <p:sp>
        <p:nvSpPr>
          <p:cNvPr id="9" name="Text 6"/>
          <p:cNvSpPr/>
          <p:nvPr/>
        </p:nvSpPr>
        <p:spPr>
          <a:xfrm>
            <a:off x="531628" y="5440326"/>
            <a:ext cx="11235070" cy="460744"/>
          </a:xfrm>
          <a:prstGeom prst="rect">
            <a:avLst/>
          </a:prstGeom>
          <a:noFill/>
          <a:ln/>
        </p:spPr>
        <p:txBody>
          <a:bodyPr wrap="square" lIns="0" tIns="0" rIns="0" bIns="0" rtlCol="0" anchor="ctr"/>
          <a:lstStyle/>
          <a:p>
            <a:pPr>
              <a:lnSpc>
                <a:spcPct val="140000"/>
              </a:lnSpc>
            </a:pPr>
            <a:r>
              <a:rPr lang="en-US" sz="1116" b="1" dirty="0">
                <a:solidFill>
                  <a:srgbClr val="4A5D52"/>
                </a:solidFill>
                <a:latin typeface="Quattrocento Sans" pitchFamily="34" charset="0"/>
                <a:ea typeface="Quattrocento Sans" pitchFamily="34" charset="-122"/>
                <a:cs typeface="Quattrocento Sans" pitchFamily="34" charset="-120"/>
              </a:rPr>
              <a:t>Framework Purpose:</a:t>
            </a:r>
            <a:r>
              <a:rPr lang="en-US" sz="1116" dirty="0">
                <a:solidFill>
                  <a:srgbClr val="333333"/>
                </a:solidFill>
                <a:latin typeface="Quattrocento Sans" pitchFamily="34" charset="0"/>
                <a:ea typeface="Quattrocento Sans" pitchFamily="34" charset="-122"/>
                <a:cs typeface="Quattrocento Sans" pitchFamily="34" charset="-120"/>
              </a:rPr>
              <a:t> The 5W2H method provides a comprehensive, structured approach to problem analysis by examining all critical dimensions of an issue. This ensures no aspect is overlooked and provides a solid foundation for developing targeted solutions.</a:t>
            </a:r>
            <a:endParaRPr lang="en-US" sz="1600" dirty="0"/>
          </a:p>
        </p:txBody>
      </p:sp>
      <p:sp>
        <p:nvSpPr>
          <p:cNvPr id="10" name="Text 7"/>
          <p:cNvSpPr/>
          <p:nvPr/>
        </p:nvSpPr>
        <p:spPr>
          <a:xfrm>
            <a:off x="354419" y="6149163"/>
            <a:ext cx="11545186" cy="354419"/>
          </a:xfrm>
          <a:prstGeom prst="rect">
            <a:avLst/>
          </a:prstGeom>
          <a:noFill/>
          <a:ln/>
        </p:spPr>
        <p:txBody>
          <a:bodyPr wrap="square" lIns="0" tIns="0" rIns="0" bIns="0" rtlCol="0" anchor="ctr"/>
          <a:lstStyle/>
          <a:p>
            <a:pPr>
              <a:lnSpc>
                <a:spcPct val="120000"/>
              </a:lnSpc>
            </a:pPr>
            <a:r>
              <a:rPr lang="en-US" sz="977" b="1" dirty="0">
                <a:solidFill>
                  <a:srgbClr val="333333"/>
                </a:solidFill>
                <a:latin typeface="Quattrocento Sans" pitchFamily="34" charset="0"/>
                <a:ea typeface="Quattrocento Sans" pitchFamily="34" charset="-122"/>
                <a:cs typeface="Quattrocento Sans" pitchFamily="34" charset="-120"/>
              </a:rPr>
              <a:t>Source:</a:t>
            </a:r>
            <a:r>
              <a:rPr lang="en-US" sz="977" dirty="0">
                <a:solidFill>
                  <a:srgbClr val="333333"/>
                </a:solidFill>
                <a:latin typeface="Quattrocento Sans" pitchFamily="34" charset="0"/>
                <a:ea typeface="Quattrocento Sans" pitchFamily="34" charset="-122"/>
                <a:cs typeface="Quattrocento Sans" pitchFamily="34" charset="-120"/>
              </a:rPr>
              <a:t> Klock, A.C.T., Gasparini, I. and Pimenta, M.S. (2016) '5W2H Framework: a guide to design, develop and evaluate the user-centered gamification', Proceedings of the 15th Brazilian Symposium on Human Factors in Computing Systems.</a:t>
            </a:r>
            <a:endParaRPr lang="en-US" sz="1600" dirty="0"/>
          </a:p>
        </p:txBody>
      </p:sp>
    </p:spTree>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8F6F2"/>
        </a:solidFill>
        <a:effectLst/>
      </p:bgPr>
    </p:bg>
    <p:spTree>
      <p:nvGrpSpPr>
        <p:cNvPr id="1" name=""/>
        <p:cNvGrpSpPr/>
        <p:nvPr/>
      </p:nvGrpSpPr>
      <p:grpSpPr>
        <a:xfrm>
          <a:off x="0" y="0"/>
          <a:ext cx="0" cy="0"/>
          <a:chOff x="0" y="0"/>
          <a:chExt cx="0" cy="0"/>
        </a:xfrm>
      </p:grpSpPr>
      <p:sp>
        <p:nvSpPr>
          <p:cNvPr id="2" name="Shape 0"/>
          <p:cNvSpPr/>
          <p:nvPr/>
        </p:nvSpPr>
        <p:spPr>
          <a:xfrm>
            <a:off x="337028" y="454988"/>
            <a:ext cx="67406" cy="404434"/>
          </a:xfrm>
          <a:custGeom>
            <a:avLst/>
            <a:gdLst/>
            <a:ahLst/>
            <a:cxnLst/>
            <a:rect l="l" t="t" r="r" b="b"/>
            <a:pathLst>
              <a:path w="67406" h="404434">
                <a:moveTo>
                  <a:pt x="0" y="0"/>
                </a:moveTo>
                <a:lnTo>
                  <a:pt x="67406" y="0"/>
                </a:lnTo>
                <a:lnTo>
                  <a:pt x="67406" y="404434"/>
                </a:lnTo>
                <a:lnTo>
                  <a:pt x="0" y="404434"/>
                </a:lnTo>
                <a:lnTo>
                  <a:pt x="0" y="0"/>
                </a:lnTo>
                <a:close/>
              </a:path>
            </a:pathLst>
          </a:custGeom>
          <a:solidFill>
            <a:srgbClr val="D4A056"/>
          </a:solidFill>
          <a:ln/>
        </p:spPr>
        <p:txBody>
          <a:bodyPr/>
          <a:lstStyle/>
          <a:p>
            <a:endParaRPr lang="en-US"/>
          </a:p>
        </p:txBody>
      </p:sp>
      <p:sp>
        <p:nvSpPr>
          <p:cNvPr id="3" name="Text 1"/>
          <p:cNvSpPr/>
          <p:nvPr/>
        </p:nvSpPr>
        <p:spPr>
          <a:xfrm>
            <a:off x="539245" y="337028"/>
            <a:ext cx="7658969" cy="202217"/>
          </a:xfrm>
          <a:prstGeom prst="rect">
            <a:avLst/>
          </a:prstGeom>
          <a:noFill/>
          <a:ln/>
        </p:spPr>
        <p:txBody>
          <a:bodyPr wrap="square" lIns="0" tIns="0" rIns="0" bIns="0" rtlCol="0" anchor="ctr"/>
          <a:lstStyle/>
          <a:p>
            <a:pPr>
              <a:lnSpc>
                <a:spcPct val="130000"/>
              </a:lnSpc>
            </a:pPr>
            <a:r>
              <a:rPr lang="en-US" sz="1062" b="1" kern="0" spc="53" dirty="0">
                <a:solidFill>
                  <a:srgbClr val="A95C48"/>
                </a:solidFill>
                <a:latin typeface="Quattrocento Sans" pitchFamily="34" charset="0"/>
                <a:ea typeface="Quattrocento Sans" pitchFamily="34" charset="-122"/>
                <a:cs typeface="Quattrocento Sans" pitchFamily="34" charset="-120"/>
              </a:rPr>
              <a:t>External Environment Analysis</a:t>
            </a:r>
            <a:endParaRPr lang="en-US" sz="1600" dirty="0"/>
          </a:p>
        </p:txBody>
      </p:sp>
      <p:sp>
        <p:nvSpPr>
          <p:cNvPr id="4" name="Text 2"/>
          <p:cNvSpPr/>
          <p:nvPr/>
        </p:nvSpPr>
        <p:spPr>
          <a:xfrm>
            <a:off x="539245" y="572948"/>
            <a:ext cx="7793780" cy="404434"/>
          </a:xfrm>
          <a:prstGeom prst="rect">
            <a:avLst/>
          </a:prstGeom>
          <a:noFill/>
          <a:ln/>
        </p:spPr>
        <p:txBody>
          <a:bodyPr wrap="square" lIns="0" tIns="0" rIns="0" bIns="0" rtlCol="0" anchor="ctr"/>
          <a:lstStyle/>
          <a:p>
            <a:pPr>
              <a:lnSpc>
                <a:spcPct val="80000"/>
              </a:lnSpc>
            </a:pPr>
            <a:r>
              <a:rPr lang="en-US" sz="3185" b="1" dirty="0">
                <a:solidFill>
                  <a:srgbClr val="4A5D52"/>
                </a:solidFill>
                <a:latin typeface="Oranienbaum" pitchFamily="34" charset="0"/>
                <a:ea typeface="Oranienbaum" pitchFamily="34" charset="-122"/>
                <a:cs typeface="Oranienbaum" pitchFamily="34" charset="-120"/>
              </a:rPr>
              <a:t>PESTEL Framework: Overview &amp; Critique</a:t>
            </a:r>
            <a:endParaRPr lang="en-US" sz="1600" dirty="0"/>
          </a:p>
        </p:txBody>
      </p:sp>
      <p:sp>
        <p:nvSpPr>
          <p:cNvPr id="5" name="Shape 3"/>
          <p:cNvSpPr/>
          <p:nvPr/>
        </p:nvSpPr>
        <p:spPr>
          <a:xfrm>
            <a:off x="337028" y="1145896"/>
            <a:ext cx="4541457" cy="2915295"/>
          </a:xfrm>
          <a:custGeom>
            <a:avLst/>
            <a:gdLst/>
            <a:ahLst/>
            <a:cxnLst/>
            <a:rect l="l" t="t" r="r" b="b"/>
            <a:pathLst>
              <a:path w="4541457" h="2915295">
                <a:moveTo>
                  <a:pt x="101102" y="0"/>
                </a:moveTo>
                <a:lnTo>
                  <a:pt x="4440354" y="0"/>
                </a:lnTo>
                <a:cubicBezTo>
                  <a:pt x="4496192" y="0"/>
                  <a:pt x="4541457" y="45265"/>
                  <a:pt x="4541457" y="101102"/>
                </a:cubicBezTo>
                <a:lnTo>
                  <a:pt x="4541457" y="2814193"/>
                </a:lnTo>
                <a:cubicBezTo>
                  <a:pt x="4541457" y="2870030"/>
                  <a:pt x="4496192" y="2915295"/>
                  <a:pt x="4440354" y="2915295"/>
                </a:cubicBezTo>
                <a:lnTo>
                  <a:pt x="101102" y="2915295"/>
                </a:lnTo>
                <a:cubicBezTo>
                  <a:pt x="45265" y="2915295"/>
                  <a:pt x="0" y="2870030"/>
                  <a:pt x="0" y="2814193"/>
                </a:cubicBezTo>
                <a:lnTo>
                  <a:pt x="0" y="101102"/>
                </a:lnTo>
                <a:cubicBezTo>
                  <a:pt x="0" y="45302"/>
                  <a:pt x="45302" y="0"/>
                  <a:pt x="101102" y="0"/>
                </a:cubicBezTo>
                <a:close/>
              </a:path>
            </a:pathLst>
          </a:custGeom>
          <a:solidFill>
            <a:srgbClr val="4A5D52"/>
          </a:solidFill>
          <a:ln/>
        </p:spPr>
        <p:txBody>
          <a:bodyPr/>
          <a:lstStyle/>
          <a:p>
            <a:endParaRPr lang="en-US"/>
          </a:p>
        </p:txBody>
      </p:sp>
      <p:sp>
        <p:nvSpPr>
          <p:cNvPr id="6" name="Shape 4"/>
          <p:cNvSpPr/>
          <p:nvPr/>
        </p:nvSpPr>
        <p:spPr>
          <a:xfrm>
            <a:off x="572948" y="1352326"/>
            <a:ext cx="252771" cy="252771"/>
          </a:xfrm>
          <a:custGeom>
            <a:avLst/>
            <a:gdLst/>
            <a:ahLst/>
            <a:cxnLst/>
            <a:rect l="l" t="t" r="r" b="b"/>
            <a:pathLst>
              <a:path w="252771" h="252771">
                <a:moveTo>
                  <a:pt x="126386" y="252771"/>
                </a:moveTo>
                <a:cubicBezTo>
                  <a:pt x="196140" y="252771"/>
                  <a:pt x="252771" y="196140"/>
                  <a:pt x="252771" y="126386"/>
                </a:cubicBezTo>
                <a:cubicBezTo>
                  <a:pt x="252771" y="56631"/>
                  <a:pt x="196140" y="0"/>
                  <a:pt x="126386" y="0"/>
                </a:cubicBezTo>
                <a:cubicBezTo>
                  <a:pt x="56631" y="0"/>
                  <a:pt x="0" y="56631"/>
                  <a:pt x="0" y="126386"/>
                </a:cubicBezTo>
                <a:cubicBezTo>
                  <a:pt x="0" y="196140"/>
                  <a:pt x="56631" y="252771"/>
                  <a:pt x="126386" y="252771"/>
                </a:cubicBezTo>
                <a:close/>
                <a:moveTo>
                  <a:pt x="126386" y="86890"/>
                </a:moveTo>
                <a:cubicBezTo>
                  <a:pt x="117647" y="86890"/>
                  <a:pt x="110587" y="93950"/>
                  <a:pt x="110587" y="102688"/>
                </a:cubicBezTo>
                <a:cubicBezTo>
                  <a:pt x="110587" y="109254"/>
                  <a:pt x="105305" y="114537"/>
                  <a:pt x="98739" y="114537"/>
                </a:cubicBezTo>
                <a:cubicBezTo>
                  <a:pt x="92173" y="114537"/>
                  <a:pt x="86890" y="109254"/>
                  <a:pt x="86890" y="102688"/>
                </a:cubicBezTo>
                <a:cubicBezTo>
                  <a:pt x="86890" y="80867"/>
                  <a:pt x="104564" y="63193"/>
                  <a:pt x="126386" y="63193"/>
                </a:cubicBezTo>
                <a:cubicBezTo>
                  <a:pt x="148207" y="63193"/>
                  <a:pt x="165881" y="80867"/>
                  <a:pt x="165881" y="102688"/>
                </a:cubicBezTo>
                <a:cubicBezTo>
                  <a:pt x="165881" y="125991"/>
                  <a:pt x="148108" y="135865"/>
                  <a:pt x="138234" y="139469"/>
                </a:cubicBezTo>
                <a:lnTo>
                  <a:pt x="138234" y="141345"/>
                </a:lnTo>
                <a:cubicBezTo>
                  <a:pt x="138234" y="147911"/>
                  <a:pt x="132952" y="153193"/>
                  <a:pt x="126386" y="153193"/>
                </a:cubicBezTo>
                <a:cubicBezTo>
                  <a:pt x="119819" y="153193"/>
                  <a:pt x="114537" y="147911"/>
                  <a:pt x="114537" y="141345"/>
                </a:cubicBezTo>
                <a:lnTo>
                  <a:pt x="114537" y="137346"/>
                </a:lnTo>
                <a:cubicBezTo>
                  <a:pt x="114537" y="127225"/>
                  <a:pt x="121844" y="119968"/>
                  <a:pt x="129397" y="117499"/>
                </a:cubicBezTo>
                <a:cubicBezTo>
                  <a:pt x="132557" y="116462"/>
                  <a:pt x="135914" y="114784"/>
                  <a:pt x="138382" y="112414"/>
                </a:cubicBezTo>
                <a:cubicBezTo>
                  <a:pt x="140505" y="110341"/>
                  <a:pt x="142184" y="107477"/>
                  <a:pt x="142184" y="102738"/>
                </a:cubicBezTo>
                <a:cubicBezTo>
                  <a:pt x="142184" y="93999"/>
                  <a:pt x="135124" y="86939"/>
                  <a:pt x="126386" y="86939"/>
                </a:cubicBezTo>
                <a:close/>
                <a:moveTo>
                  <a:pt x="110587" y="181679"/>
                </a:moveTo>
                <a:cubicBezTo>
                  <a:pt x="110587" y="172960"/>
                  <a:pt x="117666" y="165881"/>
                  <a:pt x="126386" y="165881"/>
                </a:cubicBezTo>
                <a:cubicBezTo>
                  <a:pt x="135105" y="165881"/>
                  <a:pt x="142184" y="172960"/>
                  <a:pt x="142184" y="181679"/>
                </a:cubicBezTo>
                <a:cubicBezTo>
                  <a:pt x="142184" y="190399"/>
                  <a:pt x="135105" y="197478"/>
                  <a:pt x="126386" y="197478"/>
                </a:cubicBezTo>
                <a:cubicBezTo>
                  <a:pt x="117666" y="197478"/>
                  <a:pt x="110587" y="190399"/>
                  <a:pt x="110587" y="181679"/>
                </a:cubicBezTo>
                <a:close/>
              </a:path>
            </a:pathLst>
          </a:custGeom>
          <a:solidFill>
            <a:srgbClr val="D4A056"/>
          </a:solidFill>
          <a:ln/>
        </p:spPr>
        <p:txBody>
          <a:bodyPr/>
          <a:lstStyle/>
          <a:p>
            <a:endParaRPr lang="en-US"/>
          </a:p>
        </p:txBody>
      </p:sp>
      <p:sp>
        <p:nvSpPr>
          <p:cNvPr id="7" name="Text 5"/>
          <p:cNvSpPr/>
          <p:nvPr/>
        </p:nvSpPr>
        <p:spPr>
          <a:xfrm>
            <a:off x="956318" y="1348113"/>
            <a:ext cx="1693567" cy="261197"/>
          </a:xfrm>
          <a:prstGeom prst="rect">
            <a:avLst/>
          </a:prstGeom>
          <a:noFill/>
          <a:ln/>
        </p:spPr>
        <p:txBody>
          <a:bodyPr wrap="square" lIns="0" tIns="0" rIns="0" bIns="0" rtlCol="0" anchor="ctr"/>
          <a:lstStyle/>
          <a:p>
            <a:pPr>
              <a:lnSpc>
                <a:spcPct val="110000"/>
              </a:lnSpc>
            </a:pPr>
            <a:r>
              <a:rPr lang="en-US" sz="1592" b="1" dirty="0">
                <a:solidFill>
                  <a:srgbClr val="F8F6F2"/>
                </a:solidFill>
                <a:latin typeface="Noto Sans SC" pitchFamily="34" charset="0"/>
                <a:ea typeface="Noto Sans SC" pitchFamily="34" charset="-122"/>
                <a:cs typeface="Noto Sans SC" pitchFamily="34" charset="-120"/>
              </a:rPr>
              <a:t>What is PESTEL?</a:t>
            </a:r>
            <a:endParaRPr lang="en-US" sz="1600" dirty="0"/>
          </a:p>
        </p:txBody>
      </p:sp>
      <p:sp>
        <p:nvSpPr>
          <p:cNvPr id="8" name="Text 6"/>
          <p:cNvSpPr/>
          <p:nvPr/>
        </p:nvSpPr>
        <p:spPr>
          <a:xfrm>
            <a:off x="539245" y="1744122"/>
            <a:ext cx="4204428" cy="657205"/>
          </a:xfrm>
          <a:prstGeom prst="rect">
            <a:avLst/>
          </a:prstGeom>
          <a:noFill/>
          <a:ln/>
        </p:spPr>
        <p:txBody>
          <a:bodyPr wrap="square" lIns="0" tIns="0" rIns="0" bIns="0" rtlCol="0" anchor="ctr"/>
          <a:lstStyle/>
          <a:p>
            <a:pPr>
              <a:lnSpc>
                <a:spcPct val="140000"/>
              </a:lnSpc>
            </a:pPr>
            <a:r>
              <a:rPr lang="en-US" sz="1062" dirty="0">
                <a:solidFill>
                  <a:srgbClr val="F8F6F2"/>
                </a:solidFill>
                <a:latin typeface="Quattrocento Sans" pitchFamily="34" charset="0"/>
                <a:ea typeface="Quattrocento Sans" pitchFamily="34" charset="-122"/>
                <a:cs typeface="Quattrocento Sans" pitchFamily="34" charset="-120"/>
              </a:rPr>
              <a:t>A strategic tool for examining </a:t>
            </a:r>
            <a:r>
              <a:rPr lang="en-US" sz="1062" b="1" dirty="0">
                <a:solidFill>
                  <a:srgbClr val="F8F6F2"/>
                </a:solidFill>
                <a:latin typeface="Quattrocento Sans" pitchFamily="34" charset="0"/>
                <a:ea typeface="Quattrocento Sans" pitchFamily="34" charset="-122"/>
                <a:cs typeface="Quattrocento Sans" pitchFamily="34" charset="-120"/>
              </a:rPr>
              <a:t>macro-environmental factors</a:t>
            </a:r>
            <a:r>
              <a:rPr lang="en-US" sz="1062" dirty="0">
                <a:solidFill>
                  <a:srgbClr val="F8F6F2"/>
                </a:solidFill>
                <a:latin typeface="Quattrocento Sans" pitchFamily="34" charset="0"/>
                <a:ea typeface="Quattrocento Sans" pitchFamily="34" charset="-122"/>
                <a:cs typeface="Quattrocento Sans" pitchFamily="34" charset="-120"/>
              </a:rPr>
              <a:t> that affect an organisation. It was developed from PEST analysis by </a:t>
            </a:r>
            <a:r>
              <a:rPr lang="en-US" sz="1062" b="1" dirty="0">
                <a:solidFill>
                  <a:srgbClr val="F8F6F2"/>
                </a:solidFill>
                <a:latin typeface="Quattrocento Sans" pitchFamily="34" charset="0"/>
                <a:ea typeface="Quattrocento Sans" pitchFamily="34" charset="-122"/>
                <a:cs typeface="Quattrocento Sans" pitchFamily="34" charset="-120"/>
              </a:rPr>
              <a:t>Francis Aguilar in 1967</a:t>
            </a:r>
            <a:r>
              <a:rPr lang="en-US" sz="1062" dirty="0">
                <a:solidFill>
                  <a:srgbClr val="F8F6F2"/>
                </a:solidFill>
                <a:latin typeface="Quattrocento Sans" pitchFamily="34" charset="0"/>
                <a:ea typeface="Quattrocento Sans" pitchFamily="34" charset="-122"/>
                <a:cs typeface="Quattrocento Sans" pitchFamily="34" charset="-120"/>
              </a:rPr>
              <a:t>.</a:t>
            </a:r>
            <a:endParaRPr lang="en-US" sz="1600" dirty="0"/>
          </a:p>
        </p:txBody>
      </p:sp>
      <p:sp>
        <p:nvSpPr>
          <p:cNvPr id="9" name="Shape 7"/>
          <p:cNvSpPr/>
          <p:nvPr/>
        </p:nvSpPr>
        <p:spPr>
          <a:xfrm>
            <a:off x="539245" y="2536138"/>
            <a:ext cx="4137023" cy="707760"/>
          </a:xfrm>
          <a:custGeom>
            <a:avLst/>
            <a:gdLst/>
            <a:ahLst/>
            <a:cxnLst/>
            <a:rect l="l" t="t" r="r" b="b"/>
            <a:pathLst>
              <a:path w="4137023" h="707760">
                <a:moveTo>
                  <a:pt x="67407" y="0"/>
                </a:moveTo>
                <a:lnTo>
                  <a:pt x="4069616" y="0"/>
                </a:lnTo>
                <a:cubicBezTo>
                  <a:pt x="4106844" y="0"/>
                  <a:pt x="4137023" y="30179"/>
                  <a:pt x="4137023" y="67407"/>
                </a:cubicBezTo>
                <a:lnTo>
                  <a:pt x="4137023" y="640352"/>
                </a:lnTo>
                <a:cubicBezTo>
                  <a:pt x="4137023" y="677580"/>
                  <a:pt x="4106844" y="707760"/>
                  <a:pt x="4069616" y="707760"/>
                </a:cubicBezTo>
                <a:lnTo>
                  <a:pt x="67407" y="707760"/>
                </a:lnTo>
                <a:cubicBezTo>
                  <a:pt x="30204" y="707760"/>
                  <a:pt x="0" y="677555"/>
                  <a:pt x="0" y="640352"/>
                </a:cubicBezTo>
                <a:lnTo>
                  <a:pt x="0" y="67407"/>
                </a:lnTo>
                <a:cubicBezTo>
                  <a:pt x="0" y="30204"/>
                  <a:pt x="30204" y="0"/>
                  <a:pt x="67407" y="0"/>
                </a:cubicBezTo>
                <a:close/>
              </a:path>
            </a:pathLst>
          </a:custGeom>
          <a:solidFill>
            <a:srgbClr val="F8F6F2">
              <a:alpha val="10196"/>
            </a:srgbClr>
          </a:solidFill>
          <a:ln/>
        </p:spPr>
        <p:txBody>
          <a:bodyPr/>
          <a:lstStyle/>
          <a:p>
            <a:endParaRPr lang="en-US"/>
          </a:p>
        </p:txBody>
      </p:sp>
      <p:sp>
        <p:nvSpPr>
          <p:cNvPr id="10" name="Text 8"/>
          <p:cNvSpPr/>
          <p:nvPr/>
        </p:nvSpPr>
        <p:spPr>
          <a:xfrm>
            <a:off x="674057" y="2670950"/>
            <a:ext cx="3934806" cy="438137"/>
          </a:xfrm>
          <a:prstGeom prst="rect">
            <a:avLst/>
          </a:prstGeom>
          <a:noFill/>
          <a:ln/>
        </p:spPr>
        <p:txBody>
          <a:bodyPr wrap="square" lIns="0" tIns="0" rIns="0" bIns="0" rtlCol="0" anchor="ctr"/>
          <a:lstStyle/>
          <a:p>
            <a:pPr>
              <a:lnSpc>
                <a:spcPct val="140000"/>
              </a:lnSpc>
            </a:pPr>
            <a:r>
              <a:rPr lang="en-US" sz="1062" dirty="0">
                <a:solidFill>
                  <a:srgbClr val="F8F6F2"/>
                </a:solidFill>
                <a:latin typeface="Quattrocento Sans" pitchFamily="34" charset="0"/>
                <a:ea typeface="Quattrocento Sans" pitchFamily="34" charset="-122"/>
                <a:cs typeface="Quattrocento Sans" pitchFamily="34" charset="-120"/>
              </a:rPr>
              <a:t>PESTEL stands for: </a:t>
            </a:r>
            <a:r>
              <a:rPr lang="en-US" sz="1062" b="1" dirty="0">
                <a:solidFill>
                  <a:srgbClr val="F8F6F2"/>
                </a:solidFill>
                <a:latin typeface="Quattrocento Sans" pitchFamily="34" charset="0"/>
                <a:ea typeface="Quattrocento Sans" pitchFamily="34" charset="-122"/>
                <a:cs typeface="Quattrocento Sans" pitchFamily="34" charset="-120"/>
              </a:rPr>
              <a:t>Political, Economic, Social, Technological, Environmental, and Legal</a:t>
            </a:r>
            <a:r>
              <a:rPr lang="en-US" sz="1062" dirty="0">
                <a:solidFill>
                  <a:srgbClr val="F8F6F2"/>
                </a:solidFill>
                <a:latin typeface="Quattrocento Sans" pitchFamily="34" charset="0"/>
                <a:ea typeface="Quattrocento Sans" pitchFamily="34" charset="-122"/>
                <a:cs typeface="Quattrocento Sans" pitchFamily="34" charset="-120"/>
              </a:rPr>
              <a:t> factors.</a:t>
            </a:r>
            <a:endParaRPr lang="en-US" sz="1600" dirty="0"/>
          </a:p>
        </p:txBody>
      </p:sp>
      <p:sp>
        <p:nvSpPr>
          <p:cNvPr id="11" name="Shape 9"/>
          <p:cNvSpPr/>
          <p:nvPr/>
        </p:nvSpPr>
        <p:spPr>
          <a:xfrm>
            <a:off x="353880" y="4196003"/>
            <a:ext cx="4524605" cy="1331262"/>
          </a:xfrm>
          <a:custGeom>
            <a:avLst/>
            <a:gdLst/>
            <a:ahLst/>
            <a:cxnLst/>
            <a:rect l="l" t="t" r="r" b="b"/>
            <a:pathLst>
              <a:path w="4524605" h="1331262">
                <a:moveTo>
                  <a:pt x="33703" y="0"/>
                </a:moveTo>
                <a:lnTo>
                  <a:pt x="4423496" y="0"/>
                </a:lnTo>
                <a:cubicBezTo>
                  <a:pt x="4479337" y="0"/>
                  <a:pt x="4524605" y="45268"/>
                  <a:pt x="4524605" y="101109"/>
                </a:cubicBezTo>
                <a:lnTo>
                  <a:pt x="4524605" y="1230153"/>
                </a:lnTo>
                <a:cubicBezTo>
                  <a:pt x="4524605" y="1285994"/>
                  <a:pt x="4479337" y="1331262"/>
                  <a:pt x="4423496" y="1331262"/>
                </a:cubicBezTo>
                <a:lnTo>
                  <a:pt x="33703" y="1331262"/>
                </a:lnTo>
                <a:cubicBezTo>
                  <a:pt x="15089" y="1331262"/>
                  <a:pt x="0" y="1316173"/>
                  <a:pt x="0" y="1297559"/>
                </a:cubicBezTo>
                <a:lnTo>
                  <a:pt x="0" y="33703"/>
                </a:lnTo>
                <a:cubicBezTo>
                  <a:pt x="0" y="15102"/>
                  <a:pt x="15102" y="0"/>
                  <a:pt x="33703" y="0"/>
                </a:cubicBezTo>
                <a:close/>
              </a:path>
            </a:pathLst>
          </a:custGeom>
          <a:solidFill>
            <a:srgbClr val="FFFFFF"/>
          </a:solidFill>
          <a:ln/>
          <a:effectLst>
            <a:outerShdw blurRad="126386" dist="84257" dir="5400000" algn="bl" rotWithShape="0">
              <a:srgbClr val="000000">
                <a:alpha val="10196"/>
              </a:srgbClr>
            </a:outerShdw>
          </a:effectLst>
        </p:spPr>
        <p:txBody>
          <a:bodyPr/>
          <a:lstStyle/>
          <a:p>
            <a:endParaRPr lang="en-US"/>
          </a:p>
        </p:txBody>
      </p:sp>
      <p:sp>
        <p:nvSpPr>
          <p:cNvPr id="12" name="Shape 10"/>
          <p:cNvSpPr/>
          <p:nvPr/>
        </p:nvSpPr>
        <p:spPr>
          <a:xfrm>
            <a:off x="353880" y="4196003"/>
            <a:ext cx="33703" cy="1331262"/>
          </a:xfrm>
          <a:custGeom>
            <a:avLst/>
            <a:gdLst/>
            <a:ahLst/>
            <a:cxnLst/>
            <a:rect l="l" t="t" r="r" b="b"/>
            <a:pathLst>
              <a:path w="33703" h="1331262">
                <a:moveTo>
                  <a:pt x="33703" y="0"/>
                </a:moveTo>
                <a:lnTo>
                  <a:pt x="33703" y="0"/>
                </a:lnTo>
                <a:lnTo>
                  <a:pt x="33703" y="1331262"/>
                </a:lnTo>
                <a:lnTo>
                  <a:pt x="33703" y="1331262"/>
                </a:lnTo>
                <a:cubicBezTo>
                  <a:pt x="15089" y="1331262"/>
                  <a:pt x="0" y="1316173"/>
                  <a:pt x="0" y="1297559"/>
                </a:cubicBezTo>
                <a:lnTo>
                  <a:pt x="0" y="33703"/>
                </a:lnTo>
                <a:cubicBezTo>
                  <a:pt x="0" y="15102"/>
                  <a:pt x="15102" y="0"/>
                  <a:pt x="33703" y="0"/>
                </a:cubicBezTo>
                <a:close/>
              </a:path>
            </a:pathLst>
          </a:custGeom>
          <a:solidFill>
            <a:srgbClr val="D4A056"/>
          </a:solidFill>
          <a:ln/>
        </p:spPr>
        <p:txBody>
          <a:bodyPr/>
          <a:lstStyle/>
          <a:p>
            <a:endParaRPr lang="en-US"/>
          </a:p>
        </p:txBody>
      </p:sp>
      <p:sp>
        <p:nvSpPr>
          <p:cNvPr id="13" name="Shape 11"/>
          <p:cNvSpPr/>
          <p:nvPr/>
        </p:nvSpPr>
        <p:spPr>
          <a:xfrm>
            <a:off x="564522" y="4381368"/>
            <a:ext cx="202217" cy="202217"/>
          </a:xfrm>
          <a:custGeom>
            <a:avLst/>
            <a:gdLst/>
            <a:ahLst/>
            <a:cxnLst/>
            <a:rect l="l" t="t" r="r" b="b"/>
            <a:pathLst>
              <a:path w="202217" h="202217">
                <a:moveTo>
                  <a:pt x="176940" y="101109"/>
                </a:moveTo>
                <a:cubicBezTo>
                  <a:pt x="176940" y="59256"/>
                  <a:pt x="142961" y="25277"/>
                  <a:pt x="101109" y="25277"/>
                </a:cubicBezTo>
                <a:cubicBezTo>
                  <a:pt x="59256" y="25277"/>
                  <a:pt x="25277" y="59256"/>
                  <a:pt x="25277" y="101109"/>
                </a:cubicBezTo>
                <a:cubicBezTo>
                  <a:pt x="25277" y="142961"/>
                  <a:pt x="59256" y="176940"/>
                  <a:pt x="101109" y="176940"/>
                </a:cubicBezTo>
                <a:cubicBezTo>
                  <a:pt x="142961" y="176940"/>
                  <a:pt x="176940" y="142961"/>
                  <a:pt x="176940" y="101109"/>
                </a:cubicBezTo>
                <a:close/>
                <a:moveTo>
                  <a:pt x="0" y="101109"/>
                </a:moveTo>
                <a:cubicBezTo>
                  <a:pt x="0" y="45305"/>
                  <a:pt x="45305" y="0"/>
                  <a:pt x="101109" y="0"/>
                </a:cubicBezTo>
                <a:cubicBezTo>
                  <a:pt x="156912" y="0"/>
                  <a:pt x="202217" y="45305"/>
                  <a:pt x="202217" y="101109"/>
                </a:cubicBezTo>
                <a:cubicBezTo>
                  <a:pt x="202217" y="156912"/>
                  <a:pt x="156912" y="202217"/>
                  <a:pt x="101109" y="202217"/>
                </a:cubicBezTo>
                <a:cubicBezTo>
                  <a:pt x="45305" y="202217"/>
                  <a:pt x="0" y="156912"/>
                  <a:pt x="0" y="101109"/>
                </a:cubicBezTo>
                <a:close/>
                <a:moveTo>
                  <a:pt x="101109" y="132705"/>
                </a:moveTo>
                <a:cubicBezTo>
                  <a:pt x="118547" y="132705"/>
                  <a:pt x="132705" y="118547"/>
                  <a:pt x="132705" y="101109"/>
                </a:cubicBezTo>
                <a:cubicBezTo>
                  <a:pt x="132705" y="83670"/>
                  <a:pt x="118547" y="69512"/>
                  <a:pt x="101109" y="69512"/>
                </a:cubicBezTo>
                <a:cubicBezTo>
                  <a:pt x="83670" y="69512"/>
                  <a:pt x="69512" y="83670"/>
                  <a:pt x="69512" y="101109"/>
                </a:cubicBezTo>
                <a:cubicBezTo>
                  <a:pt x="69512" y="118547"/>
                  <a:pt x="83670" y="132705"/>
                  <a:pt x="101109" y="132705"/>
                </a:cubicBezTo>
                <a:close/>
                <a:moveTo>
                  <a:pt x="101109" y="44235"/>
                </a:moveTo>
                <a:cubicBezTo>
                  <a:pt x="132498" y="44235"/>
                  <a:pt x="157982" y="69719"/>
                  <a:pt x="157982" y="101109"/>
                </a:cubicBezTo>
                <a:cubicBezTo>
                  <a:pt x="157982" y="132498"/>
                  <a:pt x="132498" y="157982"/>
                  <a:pt x="101109" y="157982"/>
                </a:cubicBezTo>
                <a:cubicBezTo>
                  <a:pt x="69719" y="157982"/>
                  <a:pt x="44235" y="132498"/>
                  <a:pt x="44235" y="101109"/>
                </a:cubicBezTo>
                <a:cubicBezTo>
                  <a:pt x="44235" y="69719"/>
                  <a:pt x="69719" y="44235"/>
                  <a:pt x="101109" y="44235"/>
                </a:cubicBezTo>
                <a:close/>
                <a:moveTo>
                  <a:pt x="88470" y="101109"/>
                </a:moveTo>
                <a:cubicBezTo>
                  <a:pt x="88470" y="94133"/>
                  <a:pt x="94133" y="88470"/>
                  <a:pt x="101109" y="88470"/>
                </a:cubicBezTo>
                <a:cubicBezTo>
                  <a:pt x="108084" y="88470"/>
                  <a:pt x="113747" y="94133"/>
                  <a:pt x="113747" y="101109"/>
                </a:cubicBezTo>
                <a:cubicBezTo>
                  <a:pt x="113747" y="108084"/>
                  <a:pt x="108084" y="113747"/>
                  <a:pt x="101109" y="113747"/>
                </a:cubicBezTo>
                <a:cubicBezTo>
                  <a:pt x="94133" y="113747"/>
                  <a:pt x="88470" y="108084"/>
                  <a:pt x="88470" y="101109"/>
                </a:cubicBezTo>
                <a:close/>
              </a:path>
            </a:pathLst>
          </a:custGeom>
          <a:solidFill>
            <a:srgbClr val="D4A056"/>
          </a:solidFill>
          <a:ln/>
        </p:spPr>
        <p:txBody>
          <a:bodyPr/>
          <a:lstStyle/>
          <a:p>
            <a:endParaRPr lang="en-US"/>
          </a:p>
        </p:txBody>
      </p:sp>
      <p:sp>
        <p:nvSpPr>
          <p:cNvPr id="14" name="Text 12"/>
          <p:cNvSpPr/>
          <p:nvPr/>
        </p:nvSpPr>
        <p:spPr>
          <a:xfrm>
            <a:off x="893125" y="4364517"/>
            <a:ext cx="1213302" cy="235920"/>
          </a:xfrm>
          <a:prstGeom prst="rect">
            <a:avLst/>
          </a:prstGeom>
          <a:noFill/>
          <a:ln/>
        </p:spPr>
        <p:txBody>
          <a:bodyPr wrap="square" lIns="0" tIns="0" rIns="0" bIns="0" rtlCol="0" anchor="ctr"/>
          <a:lstStyle/>
          <a:p>
            <a:pPr>
              <a:lnSpc>
                <a:spcPct val="120000"/>
              </a:lnSpc>
            </a:pPr>
            <a:r>
              <a:rPr lang="en-US" sz="1327" b="1" dirty="0">
                <a:solidFill>
                  <a:srgbClr val="4A5D52"/>
                </a:solidFill>
                <a:latin typeface="Noto Sans SC" pitchFamily="34" charset="0"/>
                <a:ea typeface="Noto Sans SC" pitchFamily="34" charset="-122"/>
                <a:cs typeface="Noto Sans SC" pitchFamily="34" charset="-120"/>
              </a:rPr>
              <a:t>Why is it Used?</a:t>
            </a:r>
            <a:endParaRPr lang="en-US" sz="1600" dirty="0"/>
          </a:p>
        </p:txBody>
      </p:sp>
      <p:sp>
        <p:nvSpPr>
          <p:cNvPr id="15" name="Text 13"/>
          <p:cNvSpPr/>
          <p:nvPr/>
        </p:nvSpPr>
        <p:spPr>
          <a:xfrm>
            <a:off x="539245" y="4701545"/>
            <a:ext cx="4238131" cy="657205"/>
          </a:xfrm>
          <a:prstGeom prst="rect">
            <a:avLst/>
          </a:prstGeom>
          <a:noFill/>
          <a:ln/>
        </p:spPr>
        <p:txBody>
          <a:bodyPr wrap="square" lIns="0" tIns="0" rIns="0" bIns="0" rtlCol="0" anchor="ctr"/>
          <a:lstStyle/>
          <a:p>
            <a:pPr>
              <a:lnSpc>
                <a:spcPct val="140000"/>
              </a:lnSpc>
            </a:pPr>
            <a:r>
              <a:rPr lang="en-US" sz="1062" dirty="0">
                <a:solidFill>
                  <a:srgbClr val="333333"/>
                </a:solidFill>
                <a:latin typeface="Quattrocento Sans" pitchFamily="34" charset="0"/>
                <a:ea typeface="Quattrocento Sans" pitchFamily="34" charset="-122"/>
                <a:cs typeface="Quattrocento Sans" pitchFamily="34" charset="-120"/>
              </a:rPr>
              <a:t>To identify </a:t>
            </a:r>
            <a:r>
              <a:rPr lang="en-US" sz="1062" b="1" dirty="0">
                <a:solidFill>
                  <a:srgbClr val="333333"/>
                </a:solidFill>
                <a:latin typeface="Quattrocento Sans" pitchFamily="34" charset="0"/>
                <a:ea typeface="Quattrocento Sans" pitchFamily="34" charset="-122"/>
                <a:cs typeface="Quattrocento Sans" pitchFamily="34" charset="-120"/>
              </a:rPr>
              <a:t>opportunities and threats</a:t>
            </a:r>
            <a:r>
              <a:rPr lang="en-US" sz="1062" dirty="0">
                <a:solidFill>
                  <a:srgbClr val="333333"/>
                </a:solidFill>
                <a:latin typeface="Quattrocento Sans" pitchFamily="34" charset="0"/>
                <a:ea typeface="Quattrocento Sans" pitchFamily="34" charset="-122"/>
                <a:cs typeface="Quattrocento Sans" pitchFamily="34" charset="-120"/>
              </a:rPr>
              <a:t> in the external environment and understand the broader context in which a business operates (Yuksel, 2012).</a:t>
            </a:r>
            <a:endParaRPr lang="en-US" sz="1600" dirty="0"/>
          </a:p>
        </p:txBody>
      </p:sp>
      <p:sp>
        <p:nvSpPr>
          <p:cNvPr id="16" name="Shape 14"/>
          <p:cNvSpPr/>
          <p:nvPr/>
        </p:nvSpPr>
        <p:spPr>
          <a:xfrm>
            <a:off x="5045683" y="1162748"/>
            <a:ext cx="6807972" cy="2772058"/>
          </a:xfrm>
          <a:custGeom>
            <a:avLst/>
            <a:gdLst/>
            <a:ahLst/>
            <a:cxnLst/>
            <a:rect l="l" t="t" r="r" b="b"/>
            <a:pathLst>
              <a:path w="6807972" h="2772058">
                <a:moveTo>
                  <a:pt x="33703" y="0"/>
                </a:moveTo>
                <a:lnTo>
                  <a:pt x="6774270" y="0"/>
                </a:lnTo>
                <a:cubicBezTo>
                  <a:pt x="6792883" y="0"/>
                  <a:pt x="6807972" y="15089"/>
                  <a:pt x="6807972" y="33703"/>
                </a:cubicBezTo>
                <a:lnTo>
                  <a:pt x="6807972" y="2670961"/>
                </a:lnTo>
                <a:cubicBezTo>
                  <a:pt x="6807972" y="2726795"/>
                  <a:pt x="6762710" y="2772058"/>
                  <a:pt x="6706875" y="2772058"/>
                </a:cubicBezTo>
                <a:lnTo>
                  <a:pt x="101097" y="2772058"/>
                </a:lnTo>
                <a:cubicBezTo>
                  <a:pt x="45263" y="2772058"/>
                  <a:pt x="0" y="2726795"/>
                  <a:pt x="0" y="2670961"/>
                </a:cubicBezTo>
                <a:lnTo>
                  <a:pt x="0" y="33703"/>
                </a:lnTo>
                <a:cubicBezTo>
                  <a:pt x="0" y="15102"/>
                  <a:pt x="15102" y="0"/>
                  <a:pt x="33703" y="0"/>
                </a:cubicBezTo>
                <a:close/>
              </a:path>
            </a:pathLst>
          </a:custGeom>
          <a:solidFill>
            <a:srgbClr val="FFFFFF"/>
          </a:solidFill>
          <a:ln/>
          <a:effectLst>
            <a:outerShdw blurRad="126386" dist="84257" dir="5400000" algn="bl" rotWithShape="0">
              <a:srgbClr val="000000">
                <a:alpha val="10196"/>
              </a:srgbClr>
            </a:outerShdw>
          </a:effectLst>
        </p:spPr>
        <p:txBody>
          <a:bodyPr/>
          <a:lstStyle/>
          <a:p>
            <a:endParaRPr lang="en-US"/>
          </a:p>
        </p:txBody>
      </p:sp>
      <p:sp>
        <p:nvSpPr>
          <p:cNvPr id="17" name="Shape 15"/>
          <p:cNvSpPr/>
          <p:nvPr/>
        </p:nvSpPr>
        <p:spPr>
          <a:xfrm>
            <a:off x="5045683" y="1162748"/>
            <a:ext cx="6807972" cy="33703"/>
          </a:xfrm>
          <a:custGeom>
            <a:avLst/>
            <a:gdLst/>
            <a:ahLst/>
            <a:cxnLst/>
            <a:rect l="l" t="t" r="r" b="b"/>
            <a:pathLst>
              <a:path w="6807972" h="33703">
                <a:moveTo>
                  <a:pt x="33703" y="0"/>
                </a:moveTo>
                <a:lnTo>
                  <a:pt x="6774270" y="0"/>
                </a:lnTo>
                <a:cubicBezTo>
                  <a:pt x="6792883" y="0"/>
                  <a:pt x="6807972" y="15089"/>
                  <a:pt x="6807972" y="33703"/>
                </a:cubicBezTo>
                <a:lnTo>
                  <a:pt x="6807972" y="33703"/>
                </a:lnTo>
                <a:lnTo>
                  <a:pt x="0" y="33703"/>
                </a:lnTo>
                <a:lnTo>
                  <a:pt x="0" y="33703"/>
                </a:lnTo>
                <a:cubicBezTo>
                  <a:pt x="0" y="15102"/>
                  <a:pt x="15102" y="0"/>
                  <a:pt x="33703" y="0"/>
                </a:cubicBezTo>
                <a:close/>
              </a:path>
            </a:pathLst>
          </a:custGeom>
          <a:solidFill>
            <a:srgbClr val="4A5D52"/>
          </a:solidFill>
          <a:ln/>
        </p:spPr>
        <p:txBody>
          <a:bodyPr/>
          <a:lstStyle/>
          <a:p>
            <a:endParaRPr lang="en-US"/>
          </a:p>
        </p:txBody>
      </p:sp>
      <p:sp>
        <p:nvSpPr>
          <p:cNvPr id="18" name="Shape 16"/>
          <p:cNvSpPr/>
          <p:nvPr/>
        </p:nvSpPr>
        <p:spPr>
          <a:xfrm>
            <a:off x="5239474" y="1377603"/>
            <a:ext cx="202217" cy="202217"/>
          </a:xfrm>
          <a:custGeom>
            <a:avLst/>
            <a:gdLst/>
            <a:ahLst/>
            <a:cxnLst/>
            <a:rect l="l" t="t" r="r" b="b"/>
            <a:pathLst>
              <a:path w="202217" h="202217">
                <a:moveTo>
                  <a:pt x="101109" y="202217"/>
                </a:moveTo>
                <a:cubicBezTo>
                  <a:pt x="156912" y="202217"/>
                  <a:pt x="202217" y="156912"/>
                  <a:pt x="202217" y="101109"/>
                </a:cubicBezTo>
                <a:cubicBezTo>
                  <a:pt x="202217" y="45305"/>
                  <a:pt x="156912" y="0"/>
                  <a:pt x="101109" y="0"/>
                </a:cubicBezTo>
                <a:cubicBezTo>
                  <a:pt x="45305" y="0"/>
                  <a:pt x="0" y="45305"/>
                  <a:pt x="0" y="101109"/>
                </a:cubicBezTo>
                <a:cubicBezTo>
                  <a:pt x="0" y="156912"/>
                  <a:pt x="45305" y="202217"/>
                  <a:pt x="101109" y="202217"/>
                </a:cubicBezTo>
                <a:close/>
                <a:moveTo>
                  <a:pt x="91630" y="135865"/>
                </a:moveTo>
                <a:lnTo>
                  <a:pt x="91630" y="110587"/>
                </a:lnTo>
                <a:lnTo>
                  <a:pt x="66352" y="110587"/>
                </a:lnTo>
                <a:cubicBezTo>
                  <a:pt x="61100" y="110587"/>
                  <a:pt x="56874" y="106361"/>
                  <a:pt x="56874" y="101109"/>
                </a:cubicBezTo>
                <a:cubicBezTo>
                  <a:pt x="56874" y="95856"/>
                  <a:pt x="61100" y="91630"/>
                  <a:pt x="66352" y="91630"/>
                </a:cubicBezTo>
                <a:lnTo>
                  <a:pt x="91630" y="91630"/>
                </a:lnTo>
                <a:lnTo>
                  <a:pt x="91630" y="66352"/>
                </a:lnTo>
                <a:cubicBezTo>
                  <a:pt x="91630" y="61100"/>
                  <a:pt x="95856" y="56874"/>
                  <a:pt x="101109" y="56874"/>
                </a:cubicBezTo>
                <a:cubicBezTo>
                  <a:pt x="106361" y="56874"/>
                  <a:pt x="110587" y="61100"/>
                  <a:pt x="110587" y="66352"/>
                </a:cubicBezTo>
                <a:lnTo>
                  <a:pt x="110587" y="91630"/>
                </a:lnTo>
                <a:lnTo>
                  <a:pt x="135865" y="91630"/>
                </a:lnTo>
                <a:cubicBezTo>
                  <a:pt x="141117" y="91630"/>
                  <a:pt x="145343" y="95856"/>
                  <a:pt x="145343" y="101109"/>
                </a:cubicBezTo>
                <a:cubicBezTo>
                  <a:pt x="145343" y="106361"/>
                  <a:pt x="141117" y="110587"/>
                  <a:pt x="135865" y="110587"/>
                </a:cubicBezTo>
                <a:lnTo>
                  <a:pt x="110587" y="110587"/>
                </a:lnTo>
                <a:lnTo>
                  <a:pt x="110587" y="135865"/>
                </a:lnTo>
                <a:cubicBezTo>
                  <a:pt x="110587" y="141117"/>
                  <a:pt x="106361" y="145343"/>
                  <a:pt x="101109" y="145343"/>
                </a:cubicBezTo>
                <a:cubicBezTo>
                  <a:pt x="95856" y="145343"/>
                  <a:pt x="91630" y="141117"/>
                  <a:pt x="91630" y="135865"/>
                </a:cubicBezTo>
                <a:close/>
              </a:path>
            </a:pathLst>
          </a:custGeom>
          <a:solidFill>
            <a:srgbClr val="4A5D52"/>
          </a:solidFill>
          <a:ln/>
        </p:spPr>
        <p:txBody>
          <a:bodyPr/>
          <a:lstStyle/>
          <a:p>
            <a:endParaRPr lang="en-US"/>
          </a:p>
        </p:txBody>
      </p:sp>
      <p:sp>
        <p:nvSpPr>
          <p:cNvPr id="19" name="Text 17"/>
          <p:cNvSpPr/>
          <p:nvPr/>
        </p:nvSpPr>
        <p:spPr>
          <a:xfrm>
            <a:off x="5568077" y="1348113"/>
            <a:ext cx="1828379" cy="261197"/>
          </a:xfrm>
          <a:prstGeom prst="rect">
            <a:avLst/>
          </a:prstGeom>
          <a:noFill/>
          <a:ln/>
        </p:spPr>
        <p:txBody>
          <a:bodyPr wrap="square" lIns="0" tIns="0" rIns="0" bIns="0" rtlCol="0" anchor="ctr"/>
          <a:lstStyle/>
          <a:p>
            <a:pPr>
              <a:lnSpc>
                <a:spcPct val="110000"/>
              </a:lnSpc>
            </a:pPr>
            <a:r>
              <a:rPr lang="en-US" sz="1592" b="1" dirty="0">
                <a:solidFill>
                  <a:srgbClr val="4A5D52"/>
                </a:solidFill>
                <a:latin typeface="Noto Sans SC" pitchFamily="34" charset="0"/>
                <a:ea typeface="Noto Sans SC" pitchFamily="34" charset="-122"/>
                <a:cs typeface="Noto Sans SC" pitchFamily="34" charset="-120"/>
              </a:rPr>
              <a:t>Benefits of PESTEL</a:t>
            </a:r>
            <a:endParaRPr lang="en-US" sz="1600" dirty="0"/>
          </a:p>
        </p:txBody>
      </p:sp>
      <p:sp>
        <p:nvSpPr>
          <p:cNvPr id="20" name="Shape 18"/>
          <p:cNvSpPr/>
          <p:nvPr/>
        </p:nvSpPr>
        <p:spPr>
          <a:xfrm>
            <a:off x="5214197" y="1744122"/>
            <a:ext cx="6470944" cy="606651"/>
          </a:xfrm>
          <a:custGeom>
            <a:avLst/>
            <a:gdLst/>
            <a:ahLst/>
            <a:cxnLst/>
            <a:rect l="l" t="t" r="r" b="b"/>
            <a:pathLst>
              <a:path w="6470944" h="606651">
                <a:moveTo>
                  <a:pt x="67405" y="0"/>
                </a:moveTo>
                <a:lnTo>
                  <a:pt x="6403539" y="0"/>
                </a:lnTo>
                <a:cubicBezTo>
                  <a:pt x="6440766" y="0"/>
                  <a:pt x="6470944" y="30178"/>
                  <a:pt x="6470944" y="67405"/>
                </a:cubicBezTo>
                <a:lnTo>
                  <a:pt x="6470944" y="539246"/>
                </a:lnTo>
                <a:cubicBezTo>
                  <a:pt x="6470944" y="576473"/>
                  <a:pt x="6440766" y="606651"/>
                  <a:pt x="6403539" y="606651"/>
                </a:cubicBezTo>
                <a:lnTo>
                  <a:pt x="67405" y="606651"/>
                </a:lnTo>
                <a:cubicBezTo>
                  <a:pt x="30203" y="606651"/>
                  <a:pt x="0" y="576448"/>
                  <a:pt x="0" y="539246"/>
                </a:cubicBezTo>
                <a:lnTo>
                  <a:pt x="0" y="67405"/>
                </a:lnTo>
                <a:cubicBezTo>
                  <a:pt x="0" y="30203"/>
                  <a:pt x="30203" y="0"/>
                  <a:pt x="67405" y="0"/>
                </a:cubicBezTo>
                <a:close/>
              </a:path>
            </a:pathLst>
          </a:custGeom>
          <a:solidFill>
            <a:srgbClr val="4A5D52">
              <a:alpha val="5098"/>
            </a:srgbClr>
          </a:solidFill>
          <a:ln/>
        </p:spPr>
        <p:txBody>
          <a:bodyPr/>
          <a:lstStyle/>
          <a:p>
            <a:endParaRPr lang="en-US"/>
          </a:p>
        </p:txBody>
      </p:sp>
      <p:sp>
        <p:nvSpPr>
          <p:cNvPr id="21" name="Shape 19"/>
          <p:cNvSpPr/>
          <p:nvPr/>
        </p:nvSpPr>
        <p:spPr>
          <a:xfrm>
            <a:off x="5315305" y="1845230"/>
            <a:ext cx="269623" cy="269623"/>
          </a:xfrm>
          <a:custGeom>
            <a:avLst/>
            <a:gdLst/>
            <a:ahLst/>
            <a:cxnLst/>
            <a:rect l="l" t="t" r="r" b="b"/>
            <a:pathLst>
              <a:path w="269623" h="269623">
                <a:moveTo>
                  <a:pt x="134811" y="0"/>
                </a:moveTo>
                <a:lnTo>
                  <a:pt x="134811" y="0"/>
                </a:lnTo>
                <a:cubicBezTo>
                  <a:pt x="209216" y="0"/>
                  <a:pt x="269623" y="60407"/>
                  <a:pt x="269623" y="134811"/>
                </a:cubicBezTo>
                <a:lnTo>
                  <a:pt x="269623" y="134811"/>
                </a:lnTo>
                <a:cubicBezTo>
                  <a:pt x="269623" y="209216"/>
                  <a:pt x="209216" y="269623"/>
                  <a:pt x="134811" y="269623"/>
                </a:cubicBezTo>
                <a:lnTo>
                  <a:pt x="134811" y="269623"/>
                </a:lnTo>
                <a:cubicBezTo>
                  <a:pt x="60407" y="269623"/>
                  <a:pt x="0" y="209216"/>
                  <a:pt x="0" y="134811"/>
                </a:cubicBezTo>
                <a:lnTo>
                  <a:pt x="0" y="134811"/>
                </a:lnTo>
                <a:cubicBezTo>
                  <a:pt x="0" y="60407"/>
                  <a:pt x="60407" y="0"/>
                  <a:pt x="134811" y="0"/>
                </a:cubicBezTo>
                <a:close/>
              </a:path>
            </a:pathLst>
          </a:custGeom>
          <a:solidFill>
            <a:srgbClr val="4A5D52"/>
          </a:solidFill>
          <a:ln/>
        </p:spPr>
        <p:txBody>
          <a:bodyPr/>
          <a:lstStyle/>
          <a:p>
            <a:endParaRPr lang="en-US"/>
          </a:p>
        </p:txBody>
      </p:sp>
      <p:sp>
        <p:nvSpPr>
          <p:cNvPr id="22" name="Text 20"/>
          <p:cNvSpPr/>
          <p:nvPr/>
        </p:nvSpPr>
        <p:spPr>
          <a:xfrm>
            <a:off x="5417204" y="1895784"/>
            <a:ext cx="126386" cy="168514"/>
          </a:xfrm>
          <a:prstGeom prst="rect">
            <a:avLst/>
          </a:prstGeom>
          <a:noFill/>
          <a:ln/>
        </p:spPr>
        <p:txBody>
          <a:bodyPr wrap="square" lIns="0" tIns="0" rIns="0" bIns="0" rtlCol="0" anchor="ctr"/>
          <a:lstStyle/>
          <a:p>
            <a:pPr>
              <a:lnSpc>
                <a:spcPct val="120000"/>
              </a:lnSpc>
            </a:pPr>
            <a:r>
              <a:rPr lang="en-US" sz="929" b="1" dirty="0">
                <a:solidFill>
                  <a:srgbClr val="F8F6F2"/>
                </a:solidFill>
                <a:latin typeface="Quattrocento Sans" pitchFamily="34" charset="0"/>
                <a:ea typeface="Quattrocento Sans" pitchFamily="34" charset="-122"/>
                <a:cs typeface="Quattrocento Sans" pitchFamily="34" charset="-120"/>
              </a:rPr>
              <a:t>1</a:t>
            </a:r>
            <a:endParaRPr lang="en-US" sz="1600" dirty="0"/>
          </a:p>
        </p:txBody>
      </p:sp>
      <p:sp>
        <p:nvSpPr>
          <p:cNvPr id="23" name="Text 21"/>
          <p:cNvSpPr/>
          <p:nvPr/>
        </p:nvSpPr>
        <p:spPr>
          <a:xfrm>
            <a:off x="5686037" y="1845230"/>
            <a:ext cx="4566734" cy="202217"/>
          </a:xfrm>
          <a:prstGeom prst="rect">
            <a:avLst/>
          </a:prstGeom>
          <a:noFill/>
          <a:ln/>
        </p:spPr>
        <p:txBody>
          <a:bodyPr wrap="square" lIns="0" tIns="0" rIns="0" bIns="0" rtlCol="0" anchor="ctr"/>
          <a:lstStyle/>
          <a:p>
            <a:pPr>
              <a:lnSpc>
                <a:spcPct val="130000"/>
              </a:lnSpc>
            </a:pPr>
            <a:r>
              <a:rPr lang="en-US" sz="1062" b="1" dirty="0">
                <a:solidFill>
                  <a:srgbClr val="4A5D52"/>
                </a:solidFill>
                <a:latin typeface="Quattrocento Sans" pitchFamily="34" charset="0"/>
                <a:ea typeface="Quattrocento Sans" pitchFamily="34" charset="-122"/>
                <a:cs typeface="Quattrocento Sans" pitchFamily="34" charset="-120"/>
              </a:rPr>
              <a:t>Comprehensive Environmental Scan</a:t>
            </a:r>
            <a:endParaRPr lang="en-US" sz="1600" dirty="0"/>
          </a:p>
        </p:txBody>
      </p:sp>
      <p:sp>
        <p:nvSpPr>
          <p:cNvPr id="24" name="Text 22"/>
          <p:cNvSpPr/>
          <p:nvPr/>
        </p:nvSpPr>
        <p:spPr>
          <a:xfrm>
            <a:off x="5686037" y="2081150"/>
            <a:ext cx="4558308" cy="168514"/>
          </a:xfrm>
          <a:prstGeom prst="rect">
            <a:avLst/>
          </a:prstGeom>
          <a:noFill/>
          <a:ln/>
        </p:spPr>
        <p:txBody>
          <a:bodyPr wrap="square" lIns="0" tIns="0" rIns="0" bIns="0" rtlCol="0" anchor="ctr"/>
          <a:lstStyle/>
          <a:p>
            <a:pPr>
              <a:lnSpc>
                <a:spcPct val="120000"/>
              </a:lnSpc>
            </a:pPr>
            <a:r>
              <a:rPr lang="en-US" sz="929" dirty="0">
                <a:solidFill>
                  <a:srgbClr val="333333"/>
                </a:solidFill>
                <a:latin typeface="Quattrocento Sans" pitchFamily="34" charset="0"/>
                <a:ea typeface="Quattrocento Sans" pitchFamily="34" charset="-122"/>
                <a:cs typeface="Quattrocento Sans" pitchFamily="34" charset="-120"/>
              </a:rPr>
              <a:t>Provides a systematic review of all external factors affecting the business environment</a:t>
            </a:r>
            <a:endParaRPr lang="en-US" sz="1600" dirty="0"/>
          </a:p>
        </p:txBody>
      </p:sp>
      <p:sp>
        <p:nvSpPr>
          <p:cNvPr id="25" name="Shape 23"/>
          <p:cNvSpPr/>
          <p:nvPr/>
        </p:nvSpPr>
        <p:spPr>
          <a:xfrm>
            <a:off x="5214197" y="2451881"/>
            <a:ext cx="6470944" cy="606651"/>
          </a:xfrm>
          <a:custGeom>
            <a:avLst/>
            <a:gdLst/>
            <a:ahLst/>
            <a:cxnLst/>
            <a:rect l="l" t="t" r="r" b="b"/>
            <a:pathLst>
              <a:path w="6470944" h="606651">
                <a:moveTo>
                  <a:pt x="67405" y="0"/>
                </a:moveTo>
                <a:lnTo>
                  <a:pt x="6403539" y="0"/>
                </a:lnTo>
                <a:cubicBezTo>
                  <a:pt x="6440766" y="0"/>
                  <a:pt x="6470944" y="30178"/>
                  <a:pt x="6470944" y="67405"/>
                </a:cubicBezTo>
                <a:lnTo>
                  <a:pt x="6470944" y="539246"/>
                </a:lnTo>
                <a:cubicBezTo>
                  <a:pt x="6470944" y="576473"/>
                  <a:pt x="6440766" y="606651"/>
                  <a:pt x="6403539" y="606651"/>
                </a:cubicBezTo>
                <a:lnTo>
                  <a:pt x="67405" y="606651"/>
                </a:lnTo>
                <a:cubicBezTo>
                  <a:pt x="30203" y="606651"/>
                  <a:pt x="0" y="576448"/>
                  <a:pt x="0" y="539246"/>
                </a:cubicBezTo>
                <a:lnTo>
                  <a:pt x="0" y="67405"/>
                </a:lnTo>
                <a:cubicBezTo>
                  <a:pt x="0" y="30203"/>
                  <a:pt x="30203" y="0"/>
                  <a:pt x="67405" y="0"/>
                </a:cubicBezTo>
                <a:close/>
              </a:path>
            </a:pathLst>
          </a:custGeom>
          <a:solidFill>
            <a:srgbClr val="4A5D52">
              <a:alpha val="5098"/>
            </a:srgbClr>
          </a:solidFill>
          <a:ln/>
        </p:spPr>
        <p:txBody>
          <a:bodyPr/>
          <a:lstStyle/>
          <a:p>
            <a:endParaRPr lang="en-US"/>
          </a:p>
        </p:txBody>
      </p:sp>
      <p:sp>
        <p:nvSpPr>
          <p:cNvPr id="26" name="Shape 24"/>
          <p:cNvSpPr/>
          <p:nvPr/>
        </p:nvSpPr>
        <p:spPr>
          <a:xfrm>
            <a:off x="5315305" y="2552990"/>
            <a:ext cx="269623" cy="269623"/>
          </a:xfrm>
          <a:custGeom>
            <a:avLst/>
            <a:gdLst/>
            <a:ahLst/>
            <a:cxnLst/>
            <a:rect l="l" t="t" r="r" b="b"/>
            <a:pathLst>
              <a:path w="269623" h="269623">
                <a:moveTo>
                  <a:pt x="134811" y="0"/>
                </a:moveTo>
                <a:lnTo>
                  <a:pt x="134811" y="0"/>
                </a:lnTo>
                <a:cubicBezTo>
                  <a:pt x="209216" y="0"/>
                  <a:pt x="269623" y="60407"/>
                  <a:pt x="269623" y="134811"/>
                </a:cubicBezTo>
                <a:lnTo>
                  <a:pt x="269623" y="134811"/>
                </a:lnTo>
                <a:cubicBezTo>
                  <a:pt x="269623" y="209216"/>
                  <a:pt x="209216" y="269623"/>
                  <a:pt x="134811" y="269623"/>
                </a:cubicBezTo>
                <a:lnTo>
                  <a:pt x="134811" y="269623"/>
                </a:lnTo>
                <a:cubicBezTo>
                  <a:pt x="60407" y="269623"/>
                  <a:pt x="0" y="209216"/>
                  <a:pt x="0" y="134811"/>
                </a:cubicBezTo>
                <a:lnTo>
                  <a:pt x="0" y="134811"/>
                </a:lnTo>
                <a:cubicBezTo>
                  <a:pt x="0" y="60407"/>
                  <a:pt x="60407" y="0"/>
                  <a:pt x="134811" y="0"/>
                </a:cubicBezTo>
                <a:close/>
              </a:path>
            </a:pathLst>
          </a:custGeom>
          <a:solidFill>
            <a:srgbClr val="4A5D52"/>
          </a:solidFill>
          <a:ln/>
        </p:spPr>
        <p:txBody>
          <a:bodyPr/>
          <a:lstStyle/>
          <a:p>
            <a:endParaRPr lang="en-US"/>
          </a:p>
        </p:txBody>
      </p:sp>
      <p:sp>
        <p:nvSpPr>
          <p:cNvPr id="27" name="Text 25"/>
          <p:cNvSpPr/>
          <p:nvPr/>
        </p:nvSpPr>
        <p:spPr>
          <a:xfrm>
            <a:off x="5417204" y="2603544"/>
            <a:ext cx="126386" cy="168514"/>
          </a:xfrm>
          <a:prstGeom prst="rect">
            <a:avLst/>
          </a:prstGeom>
          <a:noFill/>
          <a:ln/>
        </p:spPr>
        <p:txBody>
          <a:bodyPr wrap="square" lIns="0" tIns="0" rIns="0" bIns="0" rtlCol="0" anchor="ctr"/>
          <a:lstStyle/>
          <a:p>
            <a:pPr>
              <a:lnSpc>
                <a:spcPct val="120000"/>
              </a:lnSpc>
            </a:pPr>
            <a:r>
              <a:rPr lang="en-US" sz="929" b="1" dirty="0">
                <a:solidFill>
                  <a:srgbClr val="F8F6F2"/>
                </a:solidFill>
                <a:latin typeface="Quattrocento Sans" pitchFamily="34" charset="0"/>
                <a:ea typeface="Quattrocento Sans" pitchFamily="34" charset="-122"/>
                <a:cs typeface="Quattrocento Sans" pitchFamily="34" charset="-120"/>
              </a:rPr>
              <a:t>2</a:t>
            </a:r>
            <a:endParaRPr lang="en-US" sz="1600" dirty="0"/>
          </a:p>
        </p:txBody>
      </p:sp>
      <p:sp>
        <p:nvSpPr>
          <p:cNvPr id="28" name="Text 26"/>
          <p:cNvSpPr/>
          <p:nvPr/>
        </p:nvSpPr>
        <p:spPr>
          <a:xfrm>
            <a:off x="5686037" y="2552990"/>
            <a:ext cx="3842123" cy="202217"/>
          </a:xfrm>
          <a:prstGeom prst="rect">
            <a:avLst/>
          </a:prstGeom>
          <a:noFill/>
          <a:ln/>
        </p:spPr>
        <p:txBody>
          <a:bodyPr wrap="square" lIns="0" tIns="0" rIns="0" bIns="0" rtlCol="0" anchor="ctr"/>
          <a:lstStyle/>
          <a:p>
            <a:pPr>
              <a:lnSpc>
                <a:spcPct val="130000"/>
              </a:lnSpc>
            </a:pPr>
            <a:r>
              <a:rPr lang="en-US" sz="1062" b="1" dirty="0">
                <a:solidFill>
                  <a:srgbClr val="4A5D52"/>
                </a:solidFill>
                <a:latin typeface="Quattrocento Sans" pitchFamily="34" charset="0"/>
                <a:ea typeface="Quattrocento Sans" pitchFamily="34" charset="-122"/>
                <a:cs typeface="Quattrocento Sans" pitchFamily="34" charset="-120"/>
              </a:rPr>
              <a:t>Structured and Systematic Approach</a:t>
            </a:r>
            <a:endParaRPr lang="en-US" sz="1600" dirty="0"/>
          </a:p>
        </p:txBody>
      </p:sp>
      <p:sp>
        <p:nvSpPr>
          <p:cNvPr id="29" name="Text 27"/>
          <p:cNvSpPr/>
          <p:nvPr/>
        </p:nvSpPr>
        <p:spPr>
          <a:xfrm>
            <a:off x="5686037" y="2788909"/>
            <a:ext cx="3833697" cy="168514"/>
          </a:xfrm>
          <a:prstGeom prst="rect">
            <a:avLst/>
          </a:prstGeom>
          <a:noFill/>
          <a:ln/>
        </p:spPr>
        <p:txBody>
          <a:bodyPr wrap="square" lIns="0" tIns="0" rIns="0" bIns="0" rtlCol="0" anchor="ctr"/>
          <a:lstStyle/>
          <a:p>
            <a:pPr>
              <a:lnSpc>
                <a:spcPct val="120000"/>
              </a:lnSpc>
            </a:pPr>
            <a:r>
              <a:rPr lang="en-US" sz="929" dirty="0">
                <a:solidFill>
                  <a:srgbClr val="333333"/>
                </a:solidFill>
                <a:latin typeface="Quattrocento Sans" pitchFamily="34" charset="0"/>
                <a:ea typeface="Quattrocento Sans" pitchFamily="34" charset="-122"/>
                <a:cs typeface="Quattrocento Sans" pitchFamily="34" charset="-120"/>
              </a:rPr>
              <a:t>Offers a clear framework that ensures all relevant factors are considered</a:t>
            </a:r>
            <a:endParaRPr lang="en-US" sz="1600" dirty="0"/>
          </a:p>
        </p:txBody>
      </p:sp>
      <p:sp>
        <p:nvSpPr>
          <p:cNvPr id="30" name="Shape 28"/>
          <p:cNvSpPr/>
          <p:nvPr/>
        </p:nvSpPr>
        <p:spPr>
          <a:xfrm>
            <a:off x="5214197" y="3159641"/>
            <a:ext cx="6470944" cy="606651"/>
          </a:xfrm>
          <a:custGeom>
            <a:avLst/>
            <a:gdLst/>
            <a:ahLst/>
            <a:cxnLst/>
            <a:rect l="l" t="t" r="r" b="b"/>
            <a:pathLst>
              <a:path w="6470944" h="606651">
                <a:moveTo>
                  <a:pt x="67405" y="0"/>
                </a:moveTo>
                <a:lnTo>
                  <a:pt x="6403539" y="0"/>
                </a:lnTo>
                <a:cubicBezTo>
                  <a:pt x="6440766" y="0"/>
                  <a:pt x="6470944" y="30178"/>
                  <a:pt x="6470944" y="67405"/>
                </a:cubicBezTo>
                <a:lnTo>
                  <a:pt x="6470944" y="539246"/>
                </a:lnTo>
                <a:cubicBezTo>
                  <a:pt x="6470944" y="576473"/>
                  <a:pt x="6440766" y="606651"/>
                  <a:pt x="6403539" y="606651"/>
                </a:cubicBezTo>
                <a:lnTo>
                  <a:pt x="67405" y="606651"/>
                </a:lnTo>
                <a:cubicBezTo>
                  <a:pt x="30203" y="606651"/>
                  <a:pt x="0" y="576448"/>
                  <a:pt x="0" y="539246"/>
                </a:cubicBezTo>
                <a:lnTo>
                  <a:pt x="0" y="67405"/>
                </a:lnTo>
                <a:cubicBezTo>
                  <a:pt x="0" y="30203"/>
                  <a:pt x="30203" y="0"/>
                  <a:pt x="67405" y="0"/>
                </a:cubicBezTo>
                <a:close/>
              </a:path>
            </a:pathLst>
          </a:custGeom>
          <a:solidFill>
            <a:srgbClr val="4A5D52">
              <a:alpha val="5098"/>
            </a:srgbClr>
          </a:solidFill>
          <a:ln/>
        </p:spPr>
        <p:txBody>
          <a:bodyPr/>
          <a:lstStyle/>
          <a:p>
            <a:endParaRPr lang="en-US"/>
          </a:p>
        </p:txBody>
      </p:sp>
      <p:sp>
        <p:nvSpPr>
          <p:cNvPr id="31" name="Shape 29"/>
          <p:cNvSpPr/>
          <p:nvPr/>
        </p:nvSpPr>
        <p:spPr>
          <a:xfrm>
            <a:off x="5315305" y="3260749"/>
            <a:ext cx="269623" cy="269623"/>
          </a:xfrm>
          <a:custGeom>
            <a:avLst/>
            <a:gdLst/>
            <a:ahLst/>
            <a:cxnLst/>
            <a:rect l="l" t="t" r="r" b="b"/>
            <a:pathLst>
              <a:path w="269623" h="269623">
                <a:moveTo>
                  <a:pt x="134811" y="0"/>
                </a:moveTo>
                <a:lnTo>
                  <a:pt x="134811" y="0"/>
                </a:lnTo>
                <a:cubicBezTo>
                  <a:pt x="209216" y="0"/>
                  <a:pt x="269623" y="60407"/>
                  <a:pt x="269623" y="134811"/>
                </a:cubicBezTo>
                <a:lnTo>
                  <a:pt x="269623" y="134811"/>
                </a:lnTo>
                <a:cubicBezTo>
                  <a:pt x="269623" y="209216"/>
                  <a:pt x="209216" y="269623"/>
                  <a:pt x="134811" y="269623"/>
                </a:cubicBezTo>
                <a:lnTo>
                  <a:pt x="134811" y="269623"/>
                </a:lnTo>
                <a:cubicBezTo>
                  <a:pt x="60407" y="269623"/>
                  <a:pt x="0" y="209216"/>
                  <a:pt x="0" y="134811"/>
                </a:cubicBezTo>
                <a:lnTo>
                  <a:pt x="0" y="134811"/>
                </a:lnTo>
                <a:cubicBezTo>
                  <a:pt x="0" y="60407"/>
                  <a:pt x="60407" y="0"/>
                  <a:pt x="134811" y="0"/>
                </a:cubicBezTo>
                <a:close/>
              </a:path>
            </a:pathLst>
          </a:custGeom>
          <a:solidFill>
            <a:srgbClr val="4A5D52"/>
          </a:solidFill>
          <a:ln/>
        </p:spPr>
        <p:txBody>
          <a:bodyPr/>
          <a:lstStyle/>
          <a:p>
            <a:endParaRPr lang="en-US"/>
          </a:p>
        </p:txBody>
      </p:sp>
      <p:sp>
        <p:nvSpPr>
          <p:cNvPr id="32" name="Text 30"/>
          <p:cNvSpPr/>
          <p:nvPr/>
        </p:nvSpPr>
        <p:spPr>
          <a:xfrm>
            <a:off x="5417204" y="3311303"/>
            <a:ext cx="126386" cy="168514"/>
          </a:xfrm>
          <a:prstGeom prst="rect">
            <a:avLst/>
          </a:prstGeom>
          <a:noFill/>
          <a:ln/>
        </p:spPr>
        <p:txBody>
          <a:bodyPr wrap="square" lIns="0" tIns="0" rIns="0" bIns="0" rtlCol="0" anchor="ctr"/>
          <a:lstStyle/>
          <a:p>
            <a:pPr>
              <a:lnSpc>
                <a:spcPct val="120000"/>
              </a:lnSpc>
            </a:pPr>
            <a:r>
              <a:rPr lang="en-US" sz="929" b="1" dirty="0">
                <a:solidFill>
                  <a:srgbClr val="F8F6F2"/>
                </a:solidFill>
                <a:latin typeface="Quattrocento Sans" pitchFamily="34" charset="0"/>
                <a:ea typeface="Quattrocento Sans" pitchFamily="34" charset="-122"/>
                <a:cs typeface="Quattrocento Sans" pitchFamily="34" charset="-120"/>
              </a:rPr>
              <a:t>3</a:t>
            </a:r>
            <a:endParaRPr lang="en-US" sz="1600" dirty="0"/>
          </a:p>
        </p:txBody>
      </p:sp>
      <p:sp>
        <p:nvSpPr>
          <p:cNvPr id="33" name="Text 31"/>
          <p:cNvSpPr/>
          <p:nvPr/>
        </p:nvSpPr>
        <p:spPr>
          <a:xfrm>
            <a:off x="5686037" y="3260749"/>
            <a:ext cx="3395560" cy="202217"/>
          </a:xfrm>
          <a:prstGeom prst="rect">
            <a:avLst/>
          </a:prstGeom>
          <a:noFill/>
          <a:ln/>
        </p:spPr>
        <p:txBody>
          <a:bodyPr wrap="square" lIns="0" tIns="0" rIns="0" bIns="0" rtlCol="0" anchor="ctr"/>
          <a:lstStyle/>
          <a:p>
            <a:pPr>
              <a:lnSpc>
                <a:spcPct val="130000"/>
              </a:lnSpc>
            </a:pPr>
            <a:r>
              <a:rPr lang="en-US" sz="1062" b="1" dirty="0">
                <a:solidFill>
                  <a:srgbClr val="4A5D52"/>
                </a:solidFill>
                <a:latin typeface="Quattrocento Sans" pitchFamily="34" charset="0"/>
                <a:ea typeface="Quattrocento Sans" pitchFamily="34" charset="-122"/>
                <a:cs typeface="Quattrocento Sans" pitchFamily="34" charset="-120"/>
              </a:rPr>
              <a:t>Identifies Trends and Changes</a:t>
            </a:r>
            <a:endParaRPr lang="en-US" sz="1600" dirty="0"/>
          </a:p>
        </p:txBody>
      </p:sp>
      <p:sp>
        <p:nvSpPr>
          <p:cNvPr id="34" name="Text 32"/>
          <p:cNvSpPr/>
          <p:nvPr/>
        </p:nvSpPr>
        <p:spPr>
          <a:xfrm>
            <a:off x="5686037" y="3496669"/>
            <a:ext cx="3387135" cy="168514"/>
          </a:xfrm>
          <a:prstGeom prst="rect">
            <a:avLst/>
          </a:prstGeom>
          <a:noFill/>
          <a:ln/>
        </p:spPr>
        <p:txBody>
          <a:bodyPr wrap="square" lIns="0" tIns="0" rIns="0" bIns="0" rtlCol="0" anchor="ctr"/>
          <a:lstStyle/>
          <a:p>
            <a:pPr>
              <a:lnSpc>
                <a:spcPct val="120000"/>
              </a:lnSpc>
            </a:pPr>
            <a:r>
              <a:rPr lang="en-US" sz="929" dirty="0">
                <a:solidFill>
                  <a:srgbClr val="333333"/>
                </a:solidFill>
                <a:latin typeface="Quattrocento Sans" pitchFamily="34" charset="0"/>
                <a:ea typeface="Quattrocento Sans" pitchFamily="34" charset="-122"/>
                <a:cs typeface="Quattrocento Sans" pitchFamily="34" charset="-120"/>
              </a:rPr>
              <a:t>Helps businesses anticipate future challenges and opportunities</a:t>
            </a:r>
            <a:endParaRPr lang="en-US" sz="1600" dirty="0"/>
          </a:p>
        </p:txBody>
      </p:sp>
      <p:sp>
        <p:nvSpPr>
          <p:cNvPr id="35" name="Shape 33"/>
          <p:cNvSpPr/>
          <p:nvPr/>
        </p:nvSpPr>
        <p:spPr>
          <a:xfrm>
            <a:off x="5045683" y="4086469"/>
            <a:ext cx="6807972" cy="2772058"/>
          </a:xfrm>
          <a:custGeom>
            <a:avLst/>
            <a:gdLst/>
            <a:ahLst/>
            <a:cxnLst/>
            <a:rect l="l" t="t" r="r" b="b"/>
            <a:pathLst>
              <a:path w="6807972" h="2772058">
                <a:moveTo>
                  <a:pt x="33703" y="0"/>
                </a:moveTo>
                <a:lnTo>
                  <a:pt x="6774270" y="0"/>
                </a:lnTo>
                <a:cubicBezTo>
                  <a:pt x="6792883" y="0"/>
                  <a:pt x="6807972" y="15089"/>
                  <a:pt x="6807972" y="33703"/>
                </a:cubicBezTo>
                <a:lnTo>
                  <a:pt x="6807972" y="2670961"/>
                </a:lnTo>
                <a:cubicBezTo>
                  <a:pt x="6807972" y="2726795"/>
                  <a:pt x="6762710" y="2772058"/>
                  <a:pt x="6706875" y="2772058"/>
                </a:cubicBezTo>
                <a:lnTo>
                  <a:pt x="101097" y="2772058"/>
                </a:lnTo>
                <a:cubicBezTo>
                  <a:pt x="45263" y="2772058"/>
                  <a:pt x="0" y="2726795"/>
                  <a:pt x="0" y="2670961"/>
                </a:cubicBezTo>
                <a:lnTo>
                  <a:pt x="0" y="33703"/>
                </a:lnTo>
                <a:cubicBezTo>
                  <a:pt x="0" y="15102"/>
                  <a:pt x="15102" y="0"/>
                  <a:pt x="33703" y="0"/>
                </a:cubicBezTo>
                <a:close/>
              </a:path>
            </a:pathLst>
          </a:custGeom>
          <a:solidFill>
            <a:srgbClr val="FFFFFF"/>
          </a:solidFill>
          <a:ln/>
          <a:effectLst>
            <a:outerShdw blurRad="126386" dist="84257" dir="5400000" algn="bl" rotWithShape="0">
              <a:srgbClr val="000000">
                <a:alpha val="10196"/>
              </a:srgbClr>
            </a:outerShdw>
          </a:effectLst>
        </p:spPr>
        <p:txBody>
          <a:bodyPr/>
          <a:lstStyle/>
          <a:p>
            <a:endParaRPr lang="en-US"/>
          </a:p>
        </p:txBody>
      </p:sp>
      <p:sp>
        <p:nvSpPr>
          <p:cNvPr id="36" name="Shape 34"/>
          <p:cNvSpPr/>
          <p:nvPr/>
        </p:nvSpPr>
        <p:spPr>
          <a:xfrm>
            <a:off x="5045683" y="4086469"/>
            <a:ext cx="6807972" cy="33703"/>
          </a:xfrm>
          <a:custGeom>
            <a:avLst/>
            <a:gdLst/>
            <a:ahLst/>
            <a:cxnLst/>
            <a:rect l="l" t="t" r="r" b="b"/>
            <a:pathLst>
              <a:path w="6807972" h="33703">
                <a:moveTo>
                  <a:pt x="33703" y="0"/>
                </a:moveTo>
                <a:lnTo>
                  <a:pt x="6774270" y="0"/>
                </a:lnTo>
                <a:cubicBezTo>
                  <a:pt x="6792883" y="0"/>
                  <a:pt x="6807972" y="15089"/>
                  <a:pt x="6807972" y="33703"/>
                </a:cubicBezTo>
                <a:lnTo>
                  <a:pt x="6807972" y="33703"/>
                </a:lnTo>
                <a:lnTo>
                  <a:pt x="0" y="33703"/>
                </a:lnTo>
                <a:lnTo>
                  <a:pt x="0" y="33703"/>
                </a:lnTo>
                <a:cubicBezTo>
                  <a:pt x="0" y="15102"/>
                  <a:pt x="15102" y="0"/>
                  <a:pt x="33703" y="0"/>
                </a:cubicBezTo>
                <a:close/>
              </a:path>
            </a:pathLst>
          </a:custGeom>
          <a:solidFill>
            <a:srgbClr val="A95C48"/>
          </a:solidFill>
          <a:ln/>
        </p:spPr>
        <p:txBody>
          <a:bodyPr/>
          <a:lstStyle/>
          <a:p>
            <a:endParaRPr lang="en-US"/>
          </a:p>
        </p:txBody>
      </p:sp>
      <p:sp>
        <p:nvSpPr>
          <p:cNvPr id="37" name="Shape 35"/>
          <p:cNvSpPr/>
          <p:nvPr/>
        </p:nvSpPr>
        <p:spPr>
          <a:xfrm>
            <a:off x="5239474" y="4301324"/>
            <a:ext cx="202217" cy="202217"/>
          </a:xfrm>
          <a:custGeom>
            <a:avLst/>
            <a:gdLst/>
            <a:ahLst/>
            <a:cxnLst/>
            <a:rect l="l" t="t" r="r" b="b"/>
            <a:pathLst>
              <a:path w="202217" h="202217">
                <a:moveTo>
                  <a:pt x="101109" y="202217"/>
                </a:moveTo>
                <a:cubicBezTo>
                  <a:pt x="156912" y="202217"/>
                  <a:pt x="202217" y="156912"/>
                  <a:pt x="202217" y="101109"/>
                </a:cubicBezTo>
                <a:cubicBezTo>
                  <a:pt x="202217" y="45305"/>
                  <a:pt x="156912" y="0"/>
                  <a:pt x="101109" y="0"/>
                </a:cubicBezTo>
                <a:cubicBezTo>
                  <a:pt x="45305" y="0"/>
                  <a:pt x="0" y="45305"/>
                  <a:pt x="0" y="101109"/>
                </a:cubicBezTo>
                <a:cubicBezTo>
                  <a:pt x="0" y="156912"/>
                  <a:pt x="45305" y="202217"/>
                  <a:pt x="101109" y="202217"/>
                </a:cubicBezTo>
                <a:close/>
                <a:moveTo>
                  <a:pt x="101109" y="53714"/>
                </a:moveTo>
                <a:cubicBezTo>
                  <a:pt x="106361" y="53714"/>
                  <a:pt x="110587" y="57940"/>
                  <a:pt x="110587" y="63193"/>
                </a:cubicBezTo>
                <a:lnTo>
                  <a:pt x="110587" y="107428"/>
                </a:lnTo>
                <a:cubicBezTo>
                  <a:pt x="110587" y="112681"/>
                  <a:pt x="106361" y="116907"/>
                  <a:pt x="101109" y="116907"/>
                </a:cubicBezTo>
                <a:cubicBezTo>
                  <a:pt x="95856" y="116907"/>
                  <a:pt x="91630" y="112681"/>
                  <a:pt x="91630" y="107428"/>
                </a:cubicBezTo>
                <a:lnTo>
                  <a:pt x="91630" y="63193"/>
                </a:lnTo>
                <a:cubicBezTo>
                  <a:pt x="91630" y="57940"/>
                  <a:pt x="95856" y="53714"/>
                  <a:pt x="101109" y="53714"/>
                </a:cubicBezTo>
                <a:close/>
                <a:moveTo>
                  <a:pt x="90563" y="139024"/>
                </a:moveTo>
                <a:cubicBezTo>
                  <a:pt x="90323" y="135110"/>
                  <a:pt x="92275" y="131386"/>
                  <a:pt x="95631" y="129356"/>
                </a:cubicBezTo>
                <a:cubicBezTo>
                  <a:pt x="98986" y="127326"/>
                  <a:pt x="103191" y="127326"/>
                  <a:pt x="106547" y="129356"/>
                </a:cubicBezTo>
                <a:cubicBezTo>
                  <a:pt x="109902" y="131386"/>
                  <a:pt x="111854" y="135110"/>
                  <a:pt x="111614" y="139024"/>
                </a:cubicBezTo>
                <a:cubicBezTo>
                  <a:pt x="111854" y="142938"/>
                  <a:pt x="109902" y="146663"/>
                  <a:pt x="106547" y="148692"/>
                </a:cubicBezTo>
                <a:cubicBezTo>
                  <a:pt x="103191" y="150722"/>
                  <a:pt x="98986" y="150722"/>
                  <a:pt x="95631" y="148692"/>
                </a:cubicBezTo>
                <a:cubicBezTo>
                  <a:pt x="92275" y="146663"/>
                  <a:pt x="90323" y="142938"/>
                  <a:pt x="90563" y="139024"/>
                </a:cubicBezTo>
                <a:close/>
              </a:path>
            </a:pathLst>
          </a:custGeom>
          <a:solidFill>
            <a:srgbClr val="A95C48"/>
          </a:solidFill>
          <a:ln/>
        </p:spPr>
        <p:txBody>
          <a:bodyPr/>
          <a:lstStyle/>
          <a:p>
            <a:endParaRPr lang="en-US"/>
          </a:p>
        </p:txBody>
      </p:sp>
      <p:sp>
        <p:nvSpPr>
          <p:cNvPr id="38" name="Text 36"/>
          <p:cNvSpPr/>
          <p:nvPr/>
        </p:nvSpPr>
        <p:spPr>
          <a:xfrm>
            <a:off x="5568077" y="4271834"/>
            <a:ext cx="2148556" cy="261197"/>
          </a:xfrm>
          <a:prstGeom prst="rect">
            <a:avLst/>
          </a:prstGeom>
          <a:noFill/>
          <a:ln/>
        </p:spPr>
        <p:txBody>
          <a:bodyPr wrap="square" lIns="0" tIns="0" rIns="0" bIns="0" rtlCol="0" anchor="ctr"/>
          <a:lstStyle/>
          <a:p>
            <a:pPr>
              <a:lnSpc>
                <a:spcPct val="110000"/>
              </a:lnSpc>
            </a:pPr>
            <a:r>
              <a:rPr lang="en-US" sz="1592" b="1" dirty="0">
                <a:solidFill>
                  <a:srgbClr val="4A5D52"/>
                </a:solidFill>
                <a:latin typeface="Noto Sans SC" pitchFamily="34" charset="0"/>
                <a:ea typeface="Noto Sans SC" pitchFamily="34" charset="-122"/>
                <a:cs typeface="Noto Sans SC" pitchFamily="34" charset="-120"/>
              </a:rPr>
              <a:t>Limitations of PESTEL</a:t>
            </a:r>
            <a:endParaRPr lang="en-US" sz="1600" dirty="0"/>
          </a:p>
        </p:txBody>
      </p:sp>
      <p:sp>
        <p:nvSpPr>
          <p:cNvPr id="39" name="Shape 37"/>
          <p:cNvSpPr/>
          <p:nvPr/>
        </p:nvSpPr>
        <p:spPr>
          <a:xfrm>
            <a:off x="5214197" y="4667842"/>
            <a:ext cx="6470944" cy="606651"/>
          </a:xfrm>
          <a:custGeom>
            <a:avLst/>
            <a:gdLst/>
            <a:ahLst/>
            <a:cxnLst/>
            <a:rect l="l" t="t" r="r" b="b"/>
            <a:pathLst>
              <a:path w="6470944" h="606651">
                <a:moveTo>
                  <a:pt x="67405" y="0"/>
                </a:moveTo>
                <a:lnTo>
                  <a:pt x="6403539" y="0"/>
                </a:lnTo>
                <a:cubicBezTo>
                  <a:pt x="6440766" y="0"/>
                  <a:pt x="6470944" y="30178"/>
                  <a:pt x="6470944" y="67405"/>
                </a:cubicBezTo>
                <a:lnTo>
                  <a:pt x="6470944" y="539246"/>
                </a:lnTo>
                <a:cubicBezTo>
                  <a:pt x="6470944" y="576473"/>
                  <a:pt x="6440766" y="606651"/>
                  <a:pt x="6403539" y="606651"/>
                </a:cubicBezTo>
                <a:lnTo>
                  <a:pt x="67405" y="606651"/>
                </a:lnTo>
                <a:cubicBezTo>
                  <a:pt x="30203" y="606651"/>
                  <a:pt x="0" y="576448"/>
                  <a:pt x="0" y="539246"/>
                </a:cubicBezTo>
                <a:lnTo>
                  <a:pt x="0" y="67405"/>
                </a:lnTo>
                <a:cubicBezTo>
                  <a:pt x="0" y="30203"/>
                  <a:pt x="30203" y="0"/>
                  <a:pt x="67405" y="0"/>
                </a:cubicBezTo>
                <a:close/>
              </a:path>
            </a:pathLst>
          </a:custGeom>
          <a:solidFill>
            <a:srgbClr val="A95C48">
              <a:alpha val="5098"/>
            </a:srgbClr>
          </a:solidFill>
          <a:ln/>
        </p:spPr>
        <p:txBody>
          <a:bodyPr/>
          <a:lstStyle/>
          <a:p>
            <a:endParaRPr lang="en-US"/>
          </a:p>
        </p:txBody>
      </p:sp>
      <p:sp>
        <p:nvSpPr>
          <p:cNvPr id="40" name="Shape 38"/>
          <p:cNvSpPr/>
          <p:nvPr/>
        </p:nvSpPr>
        <p:spPr>
          <a:xfrm>
            <a:off x="5315305" y="4768951"/>
            <a:ext cx="269623" cy="269623"/>
          </a:xfrm>
          <a:custGeom>
            <a:avLst/>
            <a:gdLst/>
            <a:ahLst/>
            <a:cxnLst/>
            <a:rect l="l" t="t" r="r" b="b"/>
            <a:pathLst>
              <a:path w="269623" h="269623">
                <a:moveTo>
                  <a:pt x="134811" y="0"/>
                </a:moveTo>
                <a:lnTo>
                  <a:pt x="134811" y="0"/>
                </a:lnTo>
                <a:cubicBezTo>
                  <a:pt x="209216" y="0"/>
                  <a:pt x="269623" y="60407"/>
                  <a:pt x="269623" y="134811"/>
                </a:cubicBezTo>
                <a:lnTo>
                  <a:pt x="269623" y="134811"/>
                </a:lnTo>
                <a:cubicBezTo>
                  <a:pt x="269623" y="209216"/>
                  <a:pt x="209216" y="269623"/>
                  <a:pt x="134811" y="269623"/>
                </a:cubicBezTo>
                <a:lnTo>
                  <a:pt x="134811" y="269623"/>
                </a:lnTo>
                <a:cubicBezTo>
                  <a:pt x="60407" y="269623"/>
                  <a:pt x="0" y="209216"/>
                  <a:pt x="0" y="134811"/>
                </a:cubicBezTo>
                <a:lnTo>
                  <a:pt x="0" y="134811"/>
                </a:lnTo>
                <a:cubicBezTo>
                  <a:pt x="0" y="60407"/>
                  <a:pt x="60407" y="0"/>
                  <a:pt x="134811" y="0"/>
                </a:cubicBezTo>
                <a:close/>
              </a:path>
            </a:pathLst>
          </a:custGeom>
          <a:solidFill>
            <a:srgbClr val="A95C48"/>
          </a:solidFill>
          <a:ln/>
        </p:spPr>
        <p:txBody>
          <a:bodyPr/>
          <a:lstStyle/>
          <a:p>
            <a:endParaRPr lang="en-US"/>
          </a:p>
        </p:txBody>
      </p:sp>
      <p:sp>
        <p:nvSpPr>
          <p:cNvPr id="41" name="Text 39"/>
          <p:cNvSpPr/>
          <p:nvPr/>
        </p:nvSpPr>
        <p:spPr>
          <a:xfrm>
            <a:off x="5417204" y="4819505"/>
            <a:ext cx="126386" cy="168514"/>
          </a:xfrm>
          <a:prstGeom prst="rect">
            <a:avLst/>
          </a:prstGeom>
          <a:noFill/>
          <a:ln/>
        </p:spPr>
        <p:txBody>
          <a:bodyPr wrap="square" lIns="0" tIns="0" rIns="0" bIns="0" rtlCol="0" anchor="ctr"/>
          <a:lstStyle/>
          <a:p>
            <a:pPr>
              <a:lnSpc>
                <a:spcPct val="120000"/>
              </a:lnSpc>
            </a:pPr>
            <a:r>
              <a:rPr lang="en-US" sz="929" b="1" dirty="0">
                <a:solidFill>
                  <a:srgbClr val="F8F6F2"/>
                </a:solidFill>
                <a:latin typeface="Quattrocento Sans" pitchFamily="34" charset="0"/>
                <a:ea typeface="Quattrocento Sans" pitchFamily="34" charset="-122"/>
                <a:cs typeface="Quattrocento Sans" pitchFamily="34" charset="-120"/>
              </a:rPr>
              <a:t>1</a:t>
            </a:r>
            <a:endParaRPr lang="en-US" sz="1600" dirty="0"/>
          </a:p>
        </p:txBody>
      </p:sp>
      <p:sp>
        <p:nvSpPr>
          <p:cNvPr id="42" name="Text 40"/>
          <p:cNvSpPr/>
          <p:nvPr/>
        </p:nvSpPr>
        <p:spPr>
          <a:xfrm>
            <a:off x="5686037" y="4768951"/>
            <a:ext cx="3505095" cy="202217"/>
          </a:xfrm>
          <a:prstGeom prst="rect">
            <a:avLst/>
          </a:prstGeom>
          <a:noFill/>
          <a:ln/>
        </p:spPr>
        <p:txBody>
          <a:bodyPr wrap="square" lIns="0" tIns="0" rIns="0" bIns="0" rtlCol="0" anchor="ctr"/>
          <a:lstStyle/>
          <a:p>
            <a:pPr>
              <a:lnSpc>
                <a:spcPct val="130000"/>
              </a:lnSpc>
            </a:pPr>
            <a:r>
              <a:rPr lang="en-US" sz="1062" b="1" dirty="0">
                <a:solidFill>
                  <a:srgbClr val="4A5D52"/>
                </a:solidFill>
                <a:latin typeface="Quattrocento Sans" pitchFamily="34" charset="0"/>
                <a:ea typeface="Quattrocento Sans" pitchFamily="34" charset="-122"/>
                <a:cs typeface="Quattrocento Sans" pitchFamily="34" charset="-120"/>
              </a:rPr>
              <a:t>Time-Consuming Process</a:t>
            </a:r>
            <a:endParaRPr lang="en-US" sz="1600" dirty="0"/>
          </a:p>
        </p:txBody>
      </p:sp>
      <p:sp>
        <p:nvSpPr>
          <p:cNvPr id="43" name="Text 41"/>
          <p:cNvSpPr/>
          <p:nvPr/>
        </p:nvSpPr>
        <p:spPr>
          <a:xfrm>
            <a:off x="5686037" y="5004871"/>
            <a:ext cx="3496669" cy="168514"/>
          </a:xfrm>
          <a:prstGeom prst="rect">
            <a:avLst/>
          </a:prstGeom>
          <a:noFill/>
          <a:ln/>
        </p:spPr>
        <p:txBody>
          <a:bodyPr wrap="square" lIns="0" tIns="0" rIns="0" bIns="0" rtlCol="0" anchor="ctr"/>
          <a:lstStyle/>
          <a:p>
            <a:pPr>
              <a:lnSpc>
                <a:spcPct val="120000"/>
              </a:lnSpc>
            </a:pPr>
            <a:r>
              <a:rPr lang="en-US" sz="929" dirty="0">
                <a:solidFill>
                  <a:srgbClr val="333333"/>
                </a:solidFill>
                <a:latin typeface="Quattrocento Sans" pitchFamily="34" charset="0"/>
                <a:ea typeface="Quattrocento Sans" pitchFamily="34" charset="-122"/>
                <a:cs typeface="Quattrocento Sans" pitchFamily="34" charset="-120"/>
              </a:rPr>
              <a:t>Requires significant research and analysis to complete thoroughly</a:t>
            </a:r>
            <a:endParaRPr lang="en-US" sz="1600" dirty="0"/>
          </a:p>
        </p:txBody>
      </p:sp>
      <p:sp>
        <p:nvSpPr>
          <p:cNvPr id="44" name="Shape 42"/>
          <p:cNvSpPr/>
          <p:nvPr/>
        </p:nvSpPr>
        <p:spPr>
          <a:xfrm>
            <a:off x="5214197" y="5375602"/>
            <a:ext cx="6470944" cy="606651"/>
          </a:xfrm>
          <a:custGeom>
            <a:avLst/>
            <a:gdLst/>
            <a:ahLst/>
            <a:cxnLst/>
            <a:rect l="l" t="t" r="r" b="b"/>
            <a:pathLst>
              <a:path w="6470944" h="606651">
                <a:moveTo>
                  <a:pt x="67405" y="0"/>
                </a:moveTo>
                <a:lnTo>
                  <a:pt x="6403539" y="0"/>
                </a:lnTo>
                <a:cubicBezTo>
                  <a:pt x="6440766" y="0"/>
                  <a:pt x="6470944" y="30178"/>
                  <a:pt x="6470944" y="67405"/>
                </a:cubicBezTo>
                <a:lnTo>
                  <a:pt x="6470944" y="539246"/>
                </a:lnTo>
                <a:cubicBezTo>
                  <a:pt x="6470944" y="576473"/>
                  <a:pt x="6440766" y="606651"/>
                  <a:pt x="6403539" y="606651"/>
                </a:cubicBezTo>
                <a:lnTo>
                  <a:pt x="67405" y="606651"/>
                </a:lnTo>
                <a:cubicBezTo>
                  <a:pt x="30203" y="606651"/>
                  <a:pt x="0" y="576448"/>
                  <a:pt x="0" y="539246"/>
                </a:cubicBezTo>
                <a:lnTo>
                  <a:pt x="0" y="67405"/>
                </a:lnTo>
                <a:cubicBezTo>
                  <a:pt x="0" y="30203"/>
                  <a:pt x="30203" y="0"/>
                  <a:pt x="67405" y="0"/>
                </a:cubicBezTo>
                <a:close/>
              </a:path>
            </a:pathLst>
          </a:custGeom>
          <a:solidFill>
            <a:srgbClr val="A95C48">
              <a:alpha val="5098"/>
            </a:srgbClr>
          </a:solidFill>
          <a:ln/>
        </p:spPr>
        <p:txBody>
          <a:bodyPr/>
          <a:lstStyle/>
          <a:p>
            <a:endParaRPr lang="en-US"/>
          </a:p>
        </p:txBody>
      </p:sp>
      <p:sp>
        <p:nvSpPr>
          <p:cNvPr id="45" name="Shape 43"/>
          <p:cNvSpPr/>
          <p:nvPr/>
        </p:nvSpPr>
        <p:spPr>
          <a:xfrm>
            <a:off x="5315305" y="5476710"/>
            <a:ext cx="269623" cy="269623"/>
          </a:xfrm>
          <a:custGeom>
            <a:avLst/>
            <a:gdLst/>
            <a:ahLst/>
            <a:cxnLst/>
            <a:rect l="l" t="t" r="r" b="b"/>
            <a:pathLst>
              <a:path w="269623" h="269623">
                <a:moveTo>
                  <a:pt x="134811" y="0"/>
                </a:moveTo>
                <a:lnTo>
                  <a:pt x="134811" y="0"/>
                </a:lnTo>
                <a:cubicBezTo>
                  <a:pt x="209216" y="0"/>
                  <a:pt x="269623" y="60407"/>
                  <a:pt x="269623" y="134811"/>
                </a:cubicBezTo>
                <a:lnTo>
                  <a:pt x="269623" y="134811"/>
                </a:lnTo>
                <a:cubicBezTo>
                  <a:pt x="269623" y="209216"/>
                  <a:pt x="209216" y="269623"/>
                  <a:pt x="134811" y="269623"/>
                </a:cubicBezTo>
                <a:lnTo>
                  <a:pt x="134811" y="269623"/>
                </a:lnTo>
                <a:cubicBezTo>
                  <a:pt x="60407" y="269623"/>
                  <a:pt x="0" y="209216"/>
                  <a:pt x="0" y="134811"/>
                </a:cubicBezTo>
                <a:lnTo>
                  <a:pt x="0" y="134811"/>
                </a:lnTo>
                <a:cubicBezTo>
                  <a:pt x="0" y="60407"/>
                  <a:pt x="60407" y="0"/>
                  <a:pt x="134811" y="0"/>
                </a:cubicBezTo>
                <a:close/>
              </a:path>
            </a:pathLst>
          </a:custGeom>
          <a:solidFill>
            <a:srgbClr val="A95C48"/>
          </a:solidFill>
          <a:ln/>
        </p:spPr>
        <p:txBody>
          <a:bodyPr/>
          <a:lstStyle/>
          <a:p>
            <a:endParaRPr lang="en-US"/>
          </a:p>
        </p:txBody>
      </p:sp>
      <p:sp>
        <p:nvSpPr>
          <p:cNvPr id="46" name="Text 44"/>
          <p:cNvSpPr/>
          <p:nvPr/>
        </p:nvSpPr>
        <p:spPr>
          <a:xfrm>
            <a:off x="5417204" y="5527265"/>
            <a:ext cx="126386" cy="168514"/>
          </a:xfrm>
          <a:prstGeom prst="rect">
            <a:avLst/>
          </a:prstGeom>
          <a:noFill/>
          <a:ln/>
        </p:spPr>
        <p:txBody>
          <a:bodyPr wrap="square" lIns="0" tIns="0" rIns="0" bIns="0" rtlCol="0" anchor="ctr"/>
          <a:lstStyle/>
          <a:p>
            <a:pPr>
              <a:lnSpc>
                <a:spcPct val="120000"/>
              </a:lnSpc>
            </a:pPr>
            <a:r>
              <a:rPr lang="en-US" sz="929" b="1" dirty="0">
                <a:solidFill>
                  <a:srgbClr val="F8F6F2"/>
                </a:solidFill>
                <a:latin typeface="Quattrocento Sans" pitchFamily="34" charset="0"/>
                <a:ea typeface="Quattrocento Sans" pitchFamily="34" charset="-122"/>
                <a:cs typeface="Quattrocento Sans" pitchFamily="34" charset="-120"/>
              </a:rPr>
              <a:t>2</a:t>
            </a:r>
            <a:endParaRPr lang="en-US" sz="1600" dirty="0"/>
          </a:p>
        </p:txBody>
      </p:sp>
      <p:sp>
        <p:nvSpPr>
          <p:cNvPr id="47" name="Text 45"/>
          <p:cNvSpPr/>
          <p:nvPr/>
        </p:nvSpPr>
        <p:spPr>
          <a:xfrm>
            <a:off x="5686037" y="5476710"/>
            <a:ext cx="3345006" cy="202217"/>
          </a:xfrm>
          <a:prstGeom prst="rect">
            <a:avLst/>
          </a:prstGeom>
          <a:noFill/>
          <a:ln/>
        </p:spPr>
        <p:txBody>
          <a:bodyPr wrap="square" lIns="0" tIns="0" rIns="0" bIns="0" rtlCol="0" anchor="ctr"/>
          <a:lstStyle/>
          <a:p>
            <a:pPr>
              <a:lnSpc>
                <a:spcPct val="130000"/>
              </a:lnSpc>
            </a:pPr>
            <a:r>
              <a:rPr lang="en-US" sz="1062" b="1" dirty="0">
                <a:solidFill>
                  <a:srgbClr val="4A5D52"/>
                </a:solidFill>
                <a:latin typeface="Quattrocento Sans" pitchFamily="34" charset="0"/>
                <a:ea typeface="Quattrocento Sans" pitchFamily="34" charset="-122"/>
                <a:cs typeface="Quattrocento Sans" pitchFamily="34" charset="-120"/>
              </a:rPr>
              <a:t>May Miss Industry-Specific Factors</a:t>
            </a:r>
            <a:endParaRPr lang="en-US" sz="1600" dirty="0"/>
          </a:p>
        </p:txBody>
      </p:sp>
      <p:sp>
        <p:nvSpPr>
          <p:cNvPr id="48" name="Text 46"/>
          <p:cNvSpPr/>
          <p:nvPr/>
        </p:nvSpPr>
        <p:spPr>
          <a:xfrm>
            <a:off x="5686037" y="5712630"/>
            <a:ext cx="3336581" cy="168514"/>
          </a:xfrm>
          <a:prstGeom prst="rect">
            <a:avLst/>
          </a:prstGeom>
          <a:noFill/>
          <a:ln/>
        </p:spPr>
        <p:txBody>
          <a:bodyPr wrap="square" lIns="0" tIns="0" rIns="0" bIns="0" rtlCol="0" anchor="ctr"/>
          <a:lstStyle/>
          <a:p>
            <a:pPr>
              <a:lnSpc>
                <a:spcPct val="120000"/>
              </a:lnSpc>
            </a:pPr>
            <a:r>
              <a:rPr lang="en-US" sz="929" dirty="0">
                <a:solidFill>
                  <a:srgbClr val="333333"/>
                </a:solidFill>
                <a:latin typeface="Quattrocento Sans" pitchFamily="34" charset="0"/>
                <a:ea typeface="Quattrocento Sans" pitchFamily="34" charset="-122"/>
                <a:cs typeface="Quattrocento Sans" pitchFamily="34" charset="-120"/>
              </a:rPr>
              <a:t>Generic framework might not capture unique sector challenges</a:t>
            </a:r>
            <a:endParaRPr lang="en-US" sz="1600" dirty="0"/>
          </a:p>
        </p:txBody>
      </p:sp>
      <p:sp>
        <p:nvSpPr>
          <p:cNvPr id="49" name="Shape 47"/>
          <p:cNvSpPr/>
          <p:nvPr/>
        </p:nvSpPr>
        <p:spPr>
          <a:xfrm>
            <a:off x="5214197" y="6083361"/>
            <a:ext cx="6470944" cy="606651"/>
          </a:xfrm>
          <a:custGeom>
            <a:avLst/>
            <a:gdLst/>
            <a:ahLst/>
            <a:cxnLst/>
            <a:rect l="l" t="t" r="r" b="b"/>
            <a:pathLst>
              <a:path w="6470944" h="606651">
                <a:moveTo>
                  <a:pt x="67405" y="0"/>
                </a:moveTo>
                <a:lnTo>
                  <a:pt x="6403539" y="0"/>
                </a:lnTo>
                <a:cubicBezTo>
                  <a:pt x="6440766" y="0"/>
                  <a:pt x="6470944" y="30178"/>
                  <a:pt x="6470944" y="67405"/>
                </a:cubicBezTo>
                <a:lnTo>
                  <a:pt x="6470944" y="539246"/>
                </a:lnTo>
                <a:cubicBezTo>
                  <a:pt x="6470944" y="576473"/>
                  <a:pt x="6440766" y="606651"/>
                  <a:pt x="6403539" y="606651"/>
                </a:cubicBezTo>
                <a:lnTo>
                  <a:pt x="67405" y="606651"/>
                </a:lnTo>
                <a:cubicBezTo>
                  <a:pt x="30203" y="606651"/>
                  <a:pt x="0" y="576448"/>
                  <a:pt x="0" y="539246"/>
                </a:cubicBezTo>
                <a:lnTo>
                  <a:pt x="0" y="67405"/>
                </a:lnTo>
                <a:cubicBezTo>
                  <a:pt x="0" y="30203"/>
                  <a:pt x="30203" y="0"/>
                  <a:pt x="67405" y="0"/>
                </a:cubicBezTo>
                <a:close/>
              </a:path>
            </a:pathLst>
          </a:custGeom>
          <a:solidFill>
            <a:srgbClr val="A95C48">
              <a:alpha val="5098"/>
            </a:srgbClr>
          </a:solidFill>
          <a:ln/>
        </p:spPr>
        <p:txBody>
          <a:bodyPr/>
          <a:lstStyle/>
          <a:p>
            <a:endParaRPr lang="en-US"/>
          </a:p>
        </p:txBody>
      </p:sp>
      <p:sp>
        <p:nvSpPr>
          <p:cNvPr id="50" name="Shape 48"/>
          <p:cNvSpPr/>
          <p:nvPr/>
        </p:nvSpPr>
        <p:spPr>
          <a:xfrm>
            <a:off x="5315305" y="6184470"/>
            <a:ext cx="269623" cy="269623"/>
          </a:xfrm>
          <a:custGeom>
            <a:avLst/>
            <a:gdLst/>
            <a:ahLst/>
            <a:cxnLst/>
            <a:rect l="l" t="t" r="r" b="b"/>
            <a:pathLst>
              <a:path w="269623" h="269623">
                <a:moveTo>
                  <a:pt x="134811" y="0"/>
                </a:moveTo>
                <a:lnTo>
                  <a:pt x="134811" y="0"/>
                </a:lnTo>
                <a:cubicBezTo>
                  <a:pt x="209216" y="0"/>
                  <a:pt x="269623" y="60407"/>
                  <a:pt x="269623" y="134811"/>
                </a:cubicBezTo>
                <a:lnTo>
                  <a:pt x="269623" y="134811"/>
                </a:lnTo>
                <a:cubicBezTo>
                  <a:pt x="269623" y="209216"/>
                  <a:pt x="209216" y="269623"/>
                  <a:pt x="134811" y="269623"/>
                </a:cubicBezTo>
                <a:lnTo>
                  <a:pt x="134811" y="269623"/>
                </a:lnTo>
                <a:cubicBezTo>
                  <a:pt x="60407" y="269623"/>
                  <a:pt x="0" y="209216"/>
                  <a:pt x="0" y="134811"/>
                </a:cubicBezTo>
                <a:lnTo>
                  <a:pt x="0" y="134811"/>
                </a:lnTo>
                <a:cubicBezTo>
                  <a:pt x="0" y="60407"/>
                  <a:pt x="60407" y="0"/>
                  <a:pt x="134811" y="0"/>
                </a:cubicBezTo>
                <a:close/>
              </a:path>
            </a:pathLst>
          </a:custGeom>
          <a:solidFill>
            <a:srgbClr val="A95C48"/>
          </a:solidFill>
          <a:ln/>
        </p:spPr>
        <p:txBody>
          <a:bodyPr/>
          <a:lstStyle/>
          <a:p>
            <a:endParaRPr lang="en-US"/>
          </a:p>
        </p:txBody>
      </p:sp>
      <p:sp>
        <p:nvSpPr>
          <p:cNvPr id="51" name="Text 49"/>
          <p:cNvSpPr/>
          <p:nvPr/>
        </p:nvSpPr>
        <p:spPr>
          <a:xfrm>
            <a:off x="5417204" y="6235024"/>
            <a:ext cx="126386" cy="168514"/>
          </a:xfrm>
          <a:prstGeom prst="rect">
            <a:avLst/>
          </a:prstGeom>
          <a:noFill/>
          <a:ln/>
        </p:spPr>
        <p:txBody>
          <a:bodyPr wrap="square" lIns="0" tIns="0" rIns="0" bIns="0" rtlCol="0" anchor="ctr"/>
          <a:lstStyle/>
          <a:p>
            <a:pPr>
              <a:lnSpc>
                <a:spcPct val="120000"/>
              </a:lnSpc>
            </a:pPr>
            <a:r>
              <a:rPr lang="en-US" sz="929" b="1" dirty="0">
                <a:solidFill>
                  <a:srgbClr val="F8F6F2"/>
                </a:solidFill>
                <a:latin typeface="Quattrocento Sans" pitchFamily="34" charset="0"/>
                <a:ea typeface="Quattrocento Sans" pitchFamily="34" charset="-122"/>
                <a:cs typeface="Quattrocento Sans" pitchFamily="34" charset="-120"/>
              </a:rPr>
              <a:t>3</a:t>
            </a:r>
            <a:endParaRPr lang="en-US" sz="1600" dirty="0"/>
          </a:p>
        </p:txBody>
      </p:sp>
      <p:sp>
        <p:nvSpPr>
          <p:cNvPr id="52" name="Text 50"/>
          <p:cNvSpPr/>
          <p:nvPr/>
        </p:nvSpPr>
        <p:spPr>
          <a:xfrm>
            <a:off x="5686037" y="6184470"/>
            <a:ext cx="2864741" cy="202217"/>
          </a:xfrm>
          <a:prstGeom prst="rect">
            <a:avLst/>
          </a:prstGeom>
          <a:noFill/>
          <a:ln/>
        </p:spPr>
        <p:txBody>
          <a:bodyPr wrap="square" lIns="0" tIns="0" rIns="0" bIns="0" rtlCol="0" anchor="ctr"/>
          <a:lstStyle/>
          <a:p>
            <a:pPr>
              <a:lnSpc>
                <a:spcPct val="130000"/>
              </a:lnSpc>
            </a:pPr>
            <a:r>
              <a:rPr lang="en-US" sz="1062" b="1" dirty="0">
                <a:solidFill>
                  <a:srgbClr val="4A5D52"/>
                </a:solidFill>
                <a:latin typeface="Quattrocento Sans" pitchFamily="34" charset="0"/>
                <a:ea typeface="Quattrocento Sans" pitchFamily="34" charset="-122"/>
                <a:cs typeface="Quattrocento Sans" pitchFamily="34" charset="-120"/>
              </a:rPr>
              <a:t>External Focus Only</a:t>
            </a:r>
            <a:endParaRPr lang="en-US" sz="1600" dirty="0"/>
          </a:p>
        </p:txBody>
      </p:sp>
      <p:sp>
        <p:nvSpPr>
          <p:cNvPr id="53" name="Text 51"/>
          <p:cNvSpPr/>
          <p:nvPr/>
        </p:nvSpPr>
        <p:spPr>
          <a:xfrm>
            <a:off x="5686037" y="6420390"/>
            <a:ext cx="2856315" cy="168514"/>
          </a:xfrm>
          <a:prstGeom prst="rect">
            <a:avLst/>
          </a:prstGeom>
          <a:noFill/>
          <a:ln/>
        </p:spPr>
        <p:txBody>
          <a:bodyPr wrap="square" lIns="0" tIns="0" rIns="0" bIns="0" rtlCol="0" anchor="ctr"/>
          <a:lstStyle/>
          <a:p>
            <a:pPr>
              <a:lnSpc>
                <a:spcPct val="120000"/>
              </a:lnSpc>
            </a:pPr>
            <a:r>
              <a:rPr lang="en-US" sz="929" dirty="0">
                <a:solidFill>
                  <a:srgbClr val="333333"/>
                </a:solidFill>
                <a:latin typeface="Quattrocento Sans" pitchFamily="34" charset="0"/>
                <a:ea typeface="Quattrocento Sans" pitchFamily="34" charset="-122"/>
                <a:cs typeface="Quattrocento Sans" pitchFamily="34" charset="-120"/>
              </a:rPr>
              <a:t>Ignores internal organizational issues and capabilities</a:t>
            </a:r>
            <a:endParaRPr lang="en-US" sz="1600" dirty="0"/>
          </a:p>
        </p:txBody>
      </p:sp>
      <p:sp>
        <p:nvSpPr>
          <p:cNvPr id="54" name="Text 52"/>
          <p:cNvSpPr/>
          <p:nvPr/>
        </p:nvSpPr>
        <p:spPr>
          <a:xfrm>
            <a:off x="337028" y="5662076"/>
            <a:ext cx="4541457" cy="337028"/>
          </a:xfrm>
          <a:prstGeom prst="rect">
            <a:avLst/>
          </a:prstGeom>
          <a:noFill/>
          <a:ln/>
        </p:spPr>
        <p:txBody>
          <a:bodyPr wrap="square" lIns="0" tIns="0" rIns="0" bIns="0" rtlCol="0" anchor="ctr"/>
          <a:lstStyle/>
          <a:p>
            <a:pPr>
              <a:lnSpc>
                <a:spcPct val="120000"/>
              </a:lnSpc>
            </a:pPr>
            <a:r>
              <a:rPr lang="en-US" sz="929" b="1" dirty="0">
                <a:solidFill>
                  <a:srgbClr val="333333"/>
                </a:solidFill>
                <a:latin typeface="Quattrocento Sans" pitchFamily="34" charset="0"/>
                <a:ea typeface="Quattrocento Sans" pitchFamily="34" charset="-122"/>
                <a:cs typeface="Quattrocento Sans" pitchFamily="34" charset="-120"/>
              </a:rPr>
              <a:t>Sources:</a:t>
            </a:r>
            <a:r>
              <a:rPr lang="en-US" sz="929" dirty="0">
                <a:solidFill>
                  <a:srgbClr val="333333"/>
                </a:solidFill>
                <a:latin typeface="Quattrocento Sans" pitchFamily="34" charset="0"/>
                <a:ea typeface="Quattrocento Sans" pitchFamily="34" charset="-122"/>
                <a:cs typeface="Quattrocento Sans" pitchFamily="34" charset="-120"/>
              </a:rPr>
              <a:t> Aguilar, F.J. (1967) Scanning the Business Environment; Yuksel, I. (2012) 'Developing a Multi-Criteria Decision-Making Model for PESTEL Analysis', International Journal of Business and Management, 7(24), pp. 52-52.</a:t>
            </a:r>
            <a:endParaRPr lang="en-US" sz="1600" dirty="0"/>
          </a:p>
        </p:txBody>
      </p:sp>
    </p:spTree>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8F6F2"/>
        </a:solidFill>
        <a:effectLst/>
      </p:bgPr>
    </p:bg>
    <p:spTree>
      <p:nvGrpSpPr>
        <p:cNvPr id="1" name=""/>
        <p:cNvGrpSpPr/>
        <p:nvPr/>
      </p:nvGrpSpPr>
      <p:grpSpPr>
        <a:xfrm>
          <a:off x="0" y="0"/>
          <a:ext cx="0" cy="0"/>
          <a:chOff x="0" y="0"/>
          <a:chExt cx="0" cy="0"/>
        </a:xfrm>
      </p:grpSpPr>
      <p:sp>
        <p:nvSpPr>
          <p:cNvPr id="2" name="Shape 0"/>
          <p:cNvSpPr/>
          <p:nvPr/>
        </p:nvSpPr>
        <p:spPr>
          <a:xfrm>
            <a:off x="381000" y="476250"/>
            <a:ext cx="76200" cy="457200"/>
          </a:xfrm>
          <a:custGeom>
            <a:avLst/>
            <a:gdLst/>
            <a:ahLst/>
            <a:cxnLst/>
            <a:rect l="l" t="t" r="r" b="b"/>
            <a:pathLst>
              <a:path w="76200" h="457200">
                <a:moveTo>
                  <a:pt x="0" y="0"/>
                </a:moveTo>
                <a:lnTo>
                  <a:pt x="76200" y="0"/>
                </a:lnTo>
                <a:lnTo>
                  <a:pt x="76200" y="457200"/>
                </a:lnTo>
                <a:lnTo>
                  <a:pt x="0" y="457200"/>
                </a:lnTo>
                <a:lnTo>
                  <a:pt x="0" y="0"/>
                </a:lnTo>
                <a:close/>
              </a:path>
            </a:pathLst>
          </a:custGeom>
          <a:solidFill>
            <a:srgbClr val="D4A056"/>
          </a:solidFill>
          <a:ln/>
        </p:spPr>
        <p:txBody>
          <a:bodyPr/>
          <a:lstStyle/>
          <a:p>
            <a:endParaRPr lang="en-US"/>
          </a:p>
        </p:txBody>
      </p:sp>
      <p:sp>
        <p:nvSpPr>
          <p:cNvPr id="3" name="Text 1"/>
          <p:cNvSpPr/>
          <p:nvPr/>
        </p:nvSpPr>
        <p:spPr>
          <a:xfrm>
            <a:off x="609600" y="381000"/>
            <a:ext cx="6057900" cy="228600"/>
          </a:xfrm>
          <a:prstGeom prst="rect">
            <a:avLst/>
          </a:prstGeom>
          <a:noFill/>
          <a:ln/>
        </p:spPr>
        <p:txBody>
          <a:bodyPr wrap="square" lIns="0" tIns="0" rIns="0" bIns="0" rtlCol="0" anchor="ctr"/>
          <a:lstStyle/>
          <a:p>
            <a:pPr>
              <a:lnSpc>
                <a:spcPct val="130000"/>
              </a:lnSpc>
            </a:pPr>
            <a:r>
              <a:rPr lang="en-US" sz="1200" b="1" kern="0" spc="60" dirty="0">
                <a:solidFill>
                  <a:srgbClr val="A95C48"/>
                </a:solidFill>
                <a:latin typeface="Quattrocento Sans" pitchFamily="34" charset="0"/>
                <a:ea typeface="Quattrocento Sans" pitchFamily="34" charset="-122"/>
                <a:cs typeface="Quattrocento Sans" pitchFamily="34" charset="-120"/>
              </a:rPr>
              <a:t>External Environment Analysis</a:t>
            </a:r>
            <a:endParaRPr lang="en-US" sz="1600" dirty="0"/>
          </a:p>
        </p:txBody>
      </p:sp>
      <p:sp>
        <p:nvSpPr>
          <p:cNvPr id="4" name="Text 2"/>
          <p:cNvSpPr/>
          <p:nvPr/>
        </p:nvSpPr>
        <p:spPr>
          <a:xfrm>
            <a:off x="609600" y="647700"/>
            <a:ext cx="6153150" cy="381000"/>
          </a:xfrm>
          <a:prstGeom prst="rect">
            <a:avLst/>
          </a:prstGeom>
          <a:noFill/>
          <a:ln/>
        </p:spPr>
        <p:txBody>
          <a:bodyPr wrap="square" lIns="0" tIns="0" rIns="0" bIns="0" rtlCol="0" anchor="ctr"/>
          <a:lstStyle/>
          <a:p>
            <a:pPr>
              <a:lnSpc>
                <a:spcPct val="90000"/>
              </a:lnSpc>
            </a:pPr>
            <a:r>
              <a:rPr lang="en-US" sz="2700" b="1" dirty="0">
                <a:solidFill>
                  <a:srgbClr val="4A5D52"/>
                </a:solidFill>
                <a:latin typeface="Oranienbaum" pitchFamily="34" charset="0"/>
                <a:ea typeface="Oranienbaum" pitchFamily="34" charset="-122"/>
                <a:cs typeface="Oranienbaum" pitchFamily="34" charset="-120"/>
              </a:rPr>
              <a:t>PESTEL Analysis: Green Haven Florists</a:t>
            </a:r>
            <a:endParaRPr lang="en-US" sz="1600" dirty="0"/>
          </a:p>
        </p:txBody>
      </p:sp>
      <p:sp>
        <p:nvSpPr>
          <p:cNvPr id="5" name="Shape 3"/>
          <p:cNvSpPr/>
          <p:nvPr/>
        </p:nvSpPr>
        <p:spPr>
          <a:xfrm>
            <a:off x="381000" y="1181100"/>
            <a:ext cx="11430000" cy="2828925"/>
          </a:xfrm>
          <a:custGeom>
            <a:avLst/>
            <a:gdLst/>
            <a:ahLst/>
            <a:cxnLst/>
            <a:rect l="l" t="t" r="r" b="b"/>
            <a:pathLst>
              <a:path w="11430000" h="2828925">
                <a:moveTo>
                  <a:pt x="114289" y="0"/>
                </a:moveTo>
                <a:lnTo>
                  <a:pt x="11315711" y="0"/>
                </a:lnTo>
                <a:cubicBezTo>
                  <a:pt x="11378789" y="0"/>
                  <a:pt x="11430000" y="51211"/>
                  <a:pt x="11430000" y="114289"/>
                </a:cubicBezTo>
                <a:lnTo>
                  <a:pt x="11430000" y="2714636"/>
                </a:lnTo>
                <a:cubicBezTo>
                  <a:pt x="11430000" y="2777756"/>
                  <a:pt x="11378831" y="2828925"/>
                  <a:pt x="11315711" y="2828925"/>
                </a:cubicBezTo>
                <a:lnTo>
                  <a:pt x="114289" y="2828925"/>
                </a:lnTo>
                <a:cubicBezTo>
                  <a:pt x="51211" y="2828925"/>
                  <a:pt x="0" y="2777714"/>
                  <a:pt x="0" y="2714636"/>
                </a:cubicBezTo>
                <a:lnTo>
                  <a:pt x="0" y="114289"/>
                </a:lnTo>
                <a:cubicBezTo>
                  <a:pt x="0" y="51169"/>
                  <a:pt x="51169" y="0"/>
                  <a:pt x="114289" y="0"/>
                </a:cubicBezTo>
                <a:close/>
              </a:path>
            </a:pathLst>
          </a:custGeom>
          <a:solidFill>
            <a:srgbClr val="FFFFFF"/>
          </a:solidFill>
          <a:ln/>
          <a:effectLst>
            <a:outerShdw blurRad="142875" dist="95250" dir="5400000" algn="bl" rotWithShape="0">
              <a:srgbClr val="000000">
                <a:alpha val="10196"/>
              </a:srgbClr>
            </a:outerShdw>
          </a:effectLst>
        </p:spPr>
        <p:txBody>
          <a:bodyPr/>
          <a:lstStyle/>
          <a:p>
            <a:endParaRPr lang="en-US"/>
          </a:p>
        </p:txBody>
      </p:sp>
      <p:graphicFrame>
        <p:nvGraphicFramePr>
          <p:cNvPr id="8" name="Table 0"/>
          <p:cNvGraphicFramePr>
            <a:graphicFrameLocks noGrp="1"/>
          </p:cNvGraphicFramePr>
          <p:nvPr>
            <p:extLst>
              <p:ext uri="{D42A27DB-BD31-4B8C-83A1-F6EECF244321}">
                <p14:modId xmlns:p14="http://schemas.microsoft.com/office/powerpoint/2010/main" val="1579011935"/>
              </p:ext>
            </p:extLst>
          </p:nvPr>
        </p:nvGraphicFramePr>
        <p:xfrm>
          <a:off x="381000" y="1181100"/>
          <a:ext cx="11430000" cy="5532120"/>
        </p:xfrm>
        <a:graphic>
          <a:graphicData uri="http://schemas.openxmlformats.org/drawingml/2006/table">
            <a:tbl>
              <a:tblPr/>
              <a:tblGrid>
                <a:gridCol w="1905000">
                  <a:extLst>
                    <a:ext uri="{9D8B030D-6E8A-4147-A177-3AD203B41FA5}">
                      <a16:colId xmlns:a16="http://schemas.microsoft.com/office/drawing/2014/main" val="20000"/>
                    </a:ext>
                  </a:extLst>
                </a:gridCol>
                <a:gridCol w="1905000">
                  <a:extLst>
                    <a:ext uri="{9D8B030D-6E8A-4147-A177-3AD203B41FA5}">
                      <a16:colId xmlns:a16="http://schemas.microsoft.com/office/drawing/2014/main" val="20001"/>
                    </a:ext>
                  </a:extLst>
                </a:gridCol>
                <a:gridCol w="1905000">
                  <a:extLst>
                    <a:ext uri="{9D8B030D-6E8A-4147-A177-3AD203B41FA5}">
                      <a16:colId xmlns:a16="http://schemas.microsoft.com/office/drawing/2014/main" val="20002"/>
                    </a:ext>
                  </a:extLst>
                </a:gridCol>
                <a:gridCol w="1905000">
                  <a:extLst>
                    <a:ext uri="{9D8B030D-6E8A-4147-A177-3AD203B41FA5}">
                      <a16:colId xmlns:a16="http://schemas.microsoft.com/office/drawing/2014/main" val="20003"/>
                    </a:ext>
                  </a:extLst>
                </a:gridCol>
                <a:gridCol w="1905000">
                  <a:extLst>
                    <a:ext uri="{9D8B030D-6E8A-4147-A177-3AD203B41FA5}">
                      <a16:colId xmlns:a16="http://schemas.microsoft.com/office/drawing/2014/main" val="20004"/>
                    </a:ext>
                  </a:extLst>
                </a:gridCol>
                <a:gridCol w="1905000">
                  <a:extLst>
                    <a:ext uri="{9D8B030D-6E8A-4147-A177-3AD203B41FA5}">
                      <a16:colId xmlns:a16="http://schemas.microsoft.com/office/drawing/2014/main" val="20005"/>
                    </a:ext>
                  </a:extLst>
                </a:gridCol>
              </a:tblGrid>
              <a:tr h="1828800">
                <a:tc>
                  <a:txBody>
                    <a:bodyPr/>
                    <a:lstStyle/>
                    <a:p>
                      <a:pPr algn="l"/>
                      <a:r>
                        <a:rPr lang="en-US" sz="1200" b="1" u="none" dirty="0">
                          <a:solidFill>
                            <a:srgbClr val="F8F6F2"/>
                          </a:solidFill>
                          <a:latin typeface="微软雅黑" pitchFamily="34" charset="0"/>
                          <a:ea typeface="微软雅黑" pitchFamily="34" charset="-122"/>
                          <a:cs typeface="微软雅黑" pitchFamily="34" charset="-120"/>
                        </a:rPr>
                        <a:t>Political</a:t>
                      </a:r>
                      <a:endParaRPr lang="en-US" sz="1200" dirty="0">
                        <a:latin typeface="微软雅黑" charset="0"/>
                        <a:ea typeface="微软雅黑" charset="0"/>
                        <a:cs typeface="微软雅黑" charset="0"/>
                      </a:endParaRPr>
                    </a:p>
                  </a:txBody>
                  <a:tcPr marL="114300" marR="114300" marT="114300" marB="114300" anchor="ctr">
                    <a:lnL w="0" cap="flat" cmpd="sng" algn="ctr">
                      <a:noFill/>
                    </a:lnL>
                    <a:lnR w="12700" cap="flat" cmpd="sng" algn="ctr">
                      <a:solidFill>
                        <a:srgbClr val="000000"/>
                      </a:solidFill>
                      <a:prstDash val="solid"/>
                      <a:round/>
                      <a:headEnd type="none" w="med" len="med"/>
                      <a:tailEnd type="none" w="med" len="med"/>
                    </a:lnR>
                    <a:lnT w="0" cap="flat" cmpd="sng" algn="ctr">
                      <a:noFill/>
                    </a:lnT>
                    <a:lnB w="0" cap="flat" cmpd="sng" algn="ctr">
                      <a:noFill/>
                    </a:lnB>
                    <a:solidFill>
                      <a:srgbClr val="4A5D52"/>
                    </a:solidFill>
                  </a:tcPr>
                </a:tc>
                <a:tc>
                  <a:txBody>
                    <a:bodyPr/>
                    <a:lstStyle/>
                    <a:p>
                      <a:pPr algn="l"/>
                      <a:r>
                        <a:rPr lang="en-US" sz="1200" b="1" u="none" dirty="0">
                          <a:solidFill>
                            <a:srgbClr val="F8F6F2"/>
                          </a:solidFill>
                          <a:latin typeface="微软雅黑" pitchFamily="34" charset="0"/>
                          <a:ea typeface="微软雅黑" pitchFamily="34" charset="-122"/>
                          <a:cs typeface="微软雅黑" pitchFamily="34" charset="-120"/>
                        </a:rPr>
                        <a:t>Economic</a:t>
                      </a:r>
                      <a:endParaRPr lang="en-US" sz="1200" dirty="0">
                        <a:latin typeface="微软雅黑" charset="0"/>
                        <a:ea typeface="微软雅黑" charset="0"/>
                        <a:cs typeface="微软雅黑" charset="0"/>
                      </a:endParaRPr>
                    </a:p>
                  </a:txBody>
                  <a:tcPr marL="114300" marR="114300" marT="114300" marB="11430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0" cap="flat" cmpd="sng" algn="ctr">
                      <a:noFill/>
                    </a:lnT>
                    <a:lnB w="0" cap="flat" cmpd="sng" algn="ctr">
                      <a:noFill/>
                    </a:lnB>
                    <a:solidFill>
                      <a:srgbClr val="4A5D52"/>
                    </a:solidFill>
                  </a:tcPr>
                </a:tc>
                <a:tc>
                  <a:txBody>
                    <a:bodyPr/>
                    <a:lstStyle/>
                    <a:p>
                      <a:pPr algn="l"/>
                      <a:r>
                        <a:rPr lang="en-US" sz="1200" b="1" u="none" dirty="0">
                          <a:solidFill>
                            <a:srgbClr val="F8F6F2"/>
                          </a:solidFill>
                          <a:latin typeface="微软雅黑" pitchFamily="34" charset="0"/>
                          <a:ea typeface="微软雅黑" pitchFamily="34" charset="-122"/>
                          <a:cs typeface="微软雅黑" pitchFamily="34" charset="-120"/>
                        </a:rPr>
                        <a:t>Social</a:t>
                      </a:r>
                      <a:endParaRPr lang="en-US" sz="1200" dirty="0">
                        <a:latin typeface="微软雅黑" charset="0"/>
                        <a:ea typeface="微软雅黑" charset="0"/>
                        <a:cs typeface="微软雅黑" charset="0"/>
                      </a:endParaRPr>
                    </a:p>
                  </a:txBody>
                  <a:tcPr marL="114300" marR="114300" marT="114300" marB="11430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0" cap="flat" cmpd="sng" algn="ctr">
                      <a:noFill/>
                    </a:lnT>
                    <a:lnB w="0" cap="flat" cmpd="sng" algn="ctr">
                      <a:noFill/>
                    </a:lnB>
                    <a:solidFill>
                      <a:srgbClr val="4A5D52"/>
                    </a:solidFill>
                  </a:tcPr>
                </a:tc>
                <a:tc>
                  <a:txBody>
                    <a:bodyPr/>
                    <a:lstStyle/>
                    <a:p>
                      <a:pPr algn="l"/>
                      <a:r>
                        <a:rPr lang="en-US" sz="1200" b="1" u="none" dirty="0">
                          <a:solidFill>
                            <a:srgbClr val="F8F6F2"/>
                          </a:solidFill>
                          <a:latin typeface="微软雅黑" pitchFamily="34" charset="0"/>
                          <a:ea typeface="微软雅黑" pitchFamily="34" charset="-122"/>
                          <a:cs typeface="微软雅黑" pitchFamily="34" charset="-120"/>
                        </a:rPr>
                        <a:t>Technological</a:t>
                      </a:r>
                      <a:endParaRPr lang="en-US" sz="1200" dirty="0">
                        <a:latin typeface="微软雅黑" charset="0"/>
                        <a:ea typeface="微软雅黑" charset="0"/>
                        <a:cs typeface="微软雅黑" charset="0"/>
                      </a:endParaRPr>
                    </a:p>
                  </a:txBody>
                  <a:tcPr marL="114300" marR="114300" marT="114300" marB="11430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0" cap="flat" cmpd="sng" algn="ctr">
                      <a:noFill/>
                    </a:lnT>
                    <a:lnB w="0" cap="flat" cmpd="sng" algn="ctr">
                      <a:noFill/>
                    </a:lnB>
                    <a:solidFill>
                      <a:srgbClr val="4A5D52"/>
                    </a:solidFill>
                  </a:tcPr>
                </a:tc>
                <a:tc>
                  <a:txBody>
                    <a:bodyPr/>
                    <a:lstStyle/>
                    <a:p>
                      <a:pPr algn="l"/>
                      <a:r>
                        <a:rPr lang="en-US" sz="1200" b="1" u="none" dirty="0">
                          <a:solidFill>
                            <a:srgbClr val="F8F6F2"/>
                          </a:solidFill>
                          <a:latin typeface="微软雅黑" pitchFamily="34" charset="0"/>
                          <a:ea typeface="微软雅黑" pitchFamily="34" charset="-122"/>
                          <a:cs typeface="微软雅黑" pitchFamily="34" charset="-120"/>
                        </a:rPr>
                        <a:t>Legal</a:t>
                      </a:r>
                      <a:endParaRPr lang="en-US" sz="1200" dirty="0">
                        <a:latin typeface="微软雅黑" charset="0"/>
                        <a:ea typeface="微软雅黑" charset="0"/>
                        <a:cs typeface="微软雅黑" charset="0"/>
                      </a:endParaRPr>
                    </a:p>
                  </a:txBody>
                  <a:tcPr marL="114300" marR="114300" marT="114300" marB="11430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0" cap="flat" cmpd="sng" algn="ctr">
                      <a:noFill/>
                    </a:lnT>
                    <a:lnB w="0" cap="flat" cmpd="sng" algn="ctr">
                      <a:noFill/>
                    </a:lnB>
                    <a:solidFill>
                      <a:srgbClr val="4A5D52"/>
                    </a:solidFill>
                  </a:tcPr>
                </a:tc>
                <a:tc>
                  <a:txBody>
                    <a:bodyPr/>
                    <a:lstStyle/>
                    <a:p>
                      <a:pPr algn="l"/>
                      <a:r>
                        <a:rPr lang="en-US" sz="1200" b="1" u="none" dirty="0">
                          <a:solidFill>
                            <a:srgbClr val="F8F6F2"/>
                          </a:solidFill>
                          <a:latin typeface="微软雅黑" pitchFamily="34" charset="0"/>
                          <a:ea typeface="微软雅黑" pitchFamily="34" charset="-122"/>
                          <a:cs typeface="微软雅黑" pitchFamily="34" charset="-120"/>
                        </a:rPr>
                        <a:t>Environmental</a:t>
                      </a:r>
                      <a:endParaRPr lang="en-US" sz="1200" dirty="0">
                        <a:latin typeface="微软雅黑" charset="0"/>
                        <a:ea typeface="微软雅黑" charset="0"/>
                        <a:cs typeface="微软雅黑" charset="0"/>
                      </a:endParaRPr>
                    </a:p>
                  </a:txBody>
                  <a:tcPr marL="114300" marR="114300" marT="114300" marB="114300" anchor="ctr">
                    <a:lnL w="12700" cap="flat" cmpd="sng" algn="ctr">
                      <a:solidFill>
                        <a:srgbClr val="000000"/>
                      </a:solidFill>
                      <a:prstDash val="solid"/>
                      <a:round/>
                      <a:headEnd type="none" w="med" len="med"/>
                      <a:tailEnd type="none" w="med" len="med"/>
                    </a:lnL>
                    <a:lnR w="0" cap="flat" cmpd="sng" algn="ctr">
                      <a:noFill/>
                    </a:lnR>
                    <a:lnT w="0" cap="flat" cmpd="sng" algn="ctr">
                      <a:noFill/>
                    </a:lnT>
                    <a:lnB w="0" cap="flat" cmpd="sng" algn="ctr">
                      <a:noFill/>
                    </a:lnB>
                    <a:solidFill>
                      <a:srgbClr val="4A5D52"/>
                    </a:solidFill>
                  </a:tcPr>
                </a:tc>
                <a:extLst>
                  <a:ext uri="{0D108BD9-81ED-4DB2-BD59-A6C34878D82A}">
                    <a16:rowId xmlns:a16="http://schemas.microsoft.com/office/drawing/2014/main" val="10000"/>
                  </a:ext>
                </a:extLst>
              </a:tr>
              <a:tr h="1828800">
                <a:tc>
                  <a:txBody>
                    <a:bodyPr/>
                    <a:lstStyle/>
                    <a:p>
                      <a:r>
                        <a:rPr lang="en-US" sz="1200" u="none" dirty="0">
                          <a:solidFill>
                            <a:srgbClr val="333333"/>
                          </a:solidFill>
                          <a:latin typeface="微软雅黑" pitchFamily="34" charset="0"/>
                          <a:ea typeface="微软雅黑" pitchFamily="34" charset="-122"/>
                          <a:cs typeface="微软雅黑" pitchFamily="34" charset="-120"/>
                        </a:rPr>
                        <a:t>Brexit trade regulations affecting flower imports and increasing costs</a:t>
                      </a:r>
                      <a:endParaRPr lang="en-US" sz="1200" dirty="0">
                        <a:latin typeface="微软雅黑" charset="0"/>
                        <a:ea typeface="微软雅黑" charset="0"/>
                        <a:cs typeface="微软雅黑" charset="0"/>
                      </a:endParaRPr>
                    </a:p>
                    <a:p>
                      <a:endParaRPr lang="en-US" sz="1200" dirty="0">
                        <a:latin typeface="微软雅黑" charset="0"/>
                        <a:ea typeface="微软雅黑" charset="0"/>
                        <a:cs typeface="微软雅黑" charset="0"/>
                      </a:endParaRPr>
                    </a:p>
                    <a:p>
                      <a:endParaRPr lang="en-US" sz="1200" dirty="0">
                        <a:latin typeface="微软雅黑" charset="0"/>
                        <a:ea typeface="微软雅黑" charset="0"/>
                        <a:cs typeface="微软雅黑" charset="0"/>
                      </a:endParaRPr>
                    </a:p>
                    <a:p>
                      <a:endParaRPr lang="en-US" sz="1200" dirty="0">
                        <a:latin typeface="微软雅黑" charset="0"/>
                        <a:ea typeface="微软雅黑" charset="0"/>
                        <a:cs typeface="微软雅黑" charset="0"/>
                      </a:endParaRPr>
                    </a:p>
                    <a:p>
                      <a:r>
                        <a:rPr lang="en-US" sz="1200" u="none" dirty="0">
                          <a:solidFill>
                            <a:srgbClr val="333333"/>
                          </a:solidFill>
                          <a:latin typeface="微软雅黑" pitchFamily="34" charset="0"/>
                          <a:ea typeface="微软雅黑" pitchFamily="34" charset="-122"/>
                          <a:cs typeface="微软雅黑" pitchFamily="34" charset="-120"/>
                        </a:rPr>
                        <a:t>Business rates on high street properties remain high despite reduced footfall</a:t>
                      </a:r>
                      <a:endParaRPr lang="en-US" sz="1200" dirty="0">
                        <a:latin typeface="微软雅黑" charset="0"/>
                        <a:ea typeface="微软雅黑" charset="0"/>
                        <a:cs typeface="微软雅黑" charset="0"/>
                      </a:endParaRPr>
                    </a:p>
                  </a:txBody>
                  <a:tcPr marL="114300" marR="114300" marT="114300" marB="114300" anchor="ctr">
                    <a:lnL w="0" cap="flat" cmpd="sng" algn="ctr">
                      <a:noFill/>
                    </a:lnL>
                    <a:lnR w="12700" cap="flat" cmpd="sng" algn="ctr">
                      <a:solidFill>
                        <a:srgbClr val="000000"/>
                      </a:solidFill>
                      <a:prstDash val="solid"/>
                      <a:round/>
                      <a:headEnd type="none" w="med" len="med"/>
                      <a:tailEnd type="none" w="med" len="med"/>
                    </a:lnR>
                    <a:lnT w="0" cap="flat" cmpd="sng" algn="ctr">
                      <a:noFill/>
                    </a:lnT>
                    <a:lnB w="0" cap="flat" cmpd="sng" algn="ctr">
                      <a:noFill/>
                    </a:lnB>
                    <a:solidFill>
                      <a:srgbClr val="4A5D52">
                        <a:alpha val="5000"/>
                      </a:srgbClr>
                    </a:solidFill>
                  </a:tcPr>
                </a:tc>
                <a:tc>
                  <a:txBody>
                    <a:bodyPr/>
                    <a:lstStyle/>
                    <a:p>
                      <a:r>
                        <a:rPr lang="en-US" sz="1200" u="none" dirty="0">
                          <a:solidFill>
                            <a:srgbClr val="333333"/>
                          </a:solidFill>
                          <a:latin typeface="微软雅黑" pitchFamily="34" charset="0"/>
                          <a:ea typeface="微软雅黑" pitchFamily="34" charset="-122"/>
                          <a:cs typeface="微软雅黑" pitchFamily="34" charset="-120"/>
                        </a:rPr>
                        <a:t>High inflation increasing operational costs and reducing profit margins</a:t>
                      </a:r>
                      <a:endParaRPr lang="en-US" sz="1200" dirty="0">
                        <a:latin typeface="微软雅黑" charset="0"/>
                        <a:ea typeface="微软雅黑" charset="0"/>
                        <a:cs typeface="微软雅黑" charset="0"/>
                      </a:endParaRPr>
                    </a:p>
                    <a:p>
                      <a:endParaRPr lang="en-US" sz="1200" dirty="0">
                        <a:latin typeface="微软雅黑" charset="0"/>
                        <a:ea typeface="微软雅黑" charset="0"/>
                        <a:cs typeface="微软雅黑" charset="0"/>
                      </a:endParaRPr>
                    </a:p>
                    <a:p>
                      <a:endParaRPr lang="en-US" sz="1200" dirty="0">
                        <a:latin typeface="微软雅黑" charset="0"/>
                        <a:ea typeface="微软雅黑" charset="0"/>
                        <a:cs typeface="微软雅黑" charset="0"/>
                      </a:endParaRPr>
                    </a:p>
                    <a:p>
                      <a:endParaRPr lang="en-US" sz="1200" dirty="0">
                        <a:latin typeface="微软雅黑" charset="0"/>
                        <a:ea typeface="微软雅黑" charset="0"/>
                        <a:cs typeface="微软雅黑" charset="0"/>
                      </a:endParaRPr>
                    </a:p>
                    <a:p>
                      <a:r>
                        <a:rPr lang="en-US" sz="1200" u="none" dirty="0">
                          <a:solidFill>
                            <a:srgbClr val="333333"/>
                          </a:solidFill>
                          <a:latin typeface="微软雅黑" pitchFamily="34" charset="0"/>
                          <a:ea typeface="微软雅黑" pitchFamily="34" charset="-122"/>
                          <a:cs typeface="微软雅黑" pitchFamily="34" charset="-120"/>
                        </a:rPr>
                        <a:t>Rising flower import prices due to currency fluctuations and supply issues</a:t>
                      </a:r>
                      <a:endParaRPr lang="en-US" sz="1200" dirty="0">
                        <a:latin typeface="微软雅黑" charset="0"/>
                        <a:ea typeface="微软雅黑" charset="0"/>
                        <a:cs typeface="微软雅黑" charset="0"/>
                      </a:endParaRPr>
                    </a:p>
                    <a:p>
                      <a:endParaRPr lang="en-US" sz="1200" dirty="0">
                        <a:latin typeface="微软雅黑" charset="0"/>
                        <a:ea typeface="微软雅黑" charset="0"/>
                        <a:cs typeface="微软雅黑" charset="0"/>
                      </a:endParaRPr>
                    </a:p>
                    <a:p>
                      <a:endParaRPr lang="en-US" sz="1200" dirty="0">
                        <a:latin typeface="微软雅黑" charset="0"/>
                        <a:ea typeface="微软雅黑" charset="0"/>
                        <a:cs typeface="微软雅黑" charset="0"/>
                      </a:endParaRPr>
                    </a:p>
                    <a:p>
                      <a:endParaRPr lang="en-US" sz="1200" dirty="0">
                        <a:latin typeface="微软雅黑" charset="0"/>
                        <a:ea typeface="微软雅黑" charset="0"/>
                        <a:cs typeface="微软雅黑" charset="0"/>
                      </a:endParaRPr>
                    </a:p>
                    <a:p>
                      <a:r>
                        <a:rPr lang="en-US" sz="1200" u="none" dirty="0">
                          <a:solidFill>
                            <a:srgbClr val="333333"/>
                          </a:solidFill>
                          <a:latin typeface="微软雅黑" pitchFamily="34" charset="0"/>
                          <a:ea typeface="微软雅黑" pitchFamily="34" charset="-122"/>
                          <a:cs typeface="微软雅黑" pitchFamily="34" charset="-120"/>
                        </a:rPr>
                        <a:t>Reduced consumer spending power affecting discretionary purchases</a:t>
                      </a:r>
                      <a:endParaRPr lang="en-US" sz="1200" dirty="0">
                        <a:latin typeface="微软雅黑" charset="0"/>
                        <a:ea typeface="微软雅黑" charset="0"/>
                        <a:cs typeface="微软雅黑" charset="0"/>
                      </a:endParaRPr>
                    </a:p>
                  </a:txBody>
                  <a:tcPr marL="114300" marR="114300" marT="114300" marB="11430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0" cap="flat" cmpd="sng" algn="ctr">
                      <a:noFill/>
                    </a:lnT>
                    <a:lnB w="0" cap="flat" cmpd="sng" algn="ctr">
                      <a:noFill/>
                    </a:lnB>
                    <a:solidFill>
                      <a:srgbClr val="A95C48">
                        <a:alpha val="5000"/>
                      </a:srgbClr>
                    </a:solidFill>
                  </a:tcPr>
                </a:tc>
                <a:tc>
                  <a:txBody>
                    <a:bodyPr/>
                    <a:lstStyle/>
                    <a:p>
                      <a:r>
                        <a:rPr lang="en-US" sz="1200" u="none" dirty="0">
                          <a:solidFill>
                            <a:srgbClr val="333333"/>
                          </a:solidFill>
                          <a:latin typeface="微软雅黑" pitchFamily="34" charset="0"/>
                          <a:ea typeface="微软雅黑" pitchFamily="34" charset="-122"/>
                          <a:cs typeface="微软雅黑" pitchFamily="34" charset="-120"/>
                        </a:rPr>
                        <a:t>Shift to online shopping behaviour - customers prefer digital convenience</a:t>
                      </a:r>
                      <a:endParaRPr lang="en-US" sz="1200" dirty="0">
                        <a:latin typeface="微软雅黑" charset="0"/>
                        <a:ea typeface="微软雅黑" charset="0"/>
                        <a:cs typeface="微软雅黑" charset="0"/>
                      </a:endParaRPr>
                    </a:p>
                    <a:p>
                      <a:endParaRPr lang="en-US" sz="1200" dirty="0">
                        <a:latin typeface="微软雅黑" charset="0"/>
                        <a:ea typeface="微软雅黑" charset="0"/>
                        <a:cs typeface="微软雅黑" charset="0"/>
                      </a:endParaRPr>
                    </a:p>
                    <a:p>
                      <a:endParaRPr lang="en-US" sz="1200" dirty="0">
                        <a:latin typeface="微软雅黑" charset="0"/>
                        <a:ea typeface="微软雅黑" charset="0"/>
                        <a:cs typeface="微软雅黑" charset="0"/>
                      </a:endParaRPr>
                    </a:p>
                    <a:p>
                      <a:endParaRPr lang="en-US" sz="1200" dirty="0">
                        <a:latin typeface="微软雅黑" charset="0"/>
                        <a:ea typeface="微软雅黑" charset="0"/>
                        <a:cs typeface="微软雅黑" charset="0"/>
                      </a:endParaRPr>
                    </a:p>
                    <a:p>
                      <a:r>
                        <a:rPr lang="en-US" sz="1200" u="none" dirty="0">
                          <a:solidFill>
                            <a:srgbClr val="333333"/>
                          </a:solidFill>
                          <a:latin typeface="微软雅黑" pitchFamily="34" charset="0"/>
                          <a:ea typeface="微软雅黑" pitchFamily="34" charset="-122"/>
                          <a:cs typeface="微软雅黑" pitchFamily="34" charset="-120"/>
                        </a:rPr>
                        <a:t>Growing eco-consciousness among consumers - aligns with brand values</a:t>
                      </a:r>
                      <a:endParaRPr lang="en-US" sz="1200" dirty="0">
                        <a:latin typeface="微软雅黑" charset="0"/>
                        <a:ea typeface="微软雅黑" charset="0"/>
                        <a:cs typeface="微软雅黑" charset="0"/>
                      </a:endParaRPr>
                    </a:p>
                    <a:p>
                      <a:endParaRPr lang="en-US" sz="1200" dirty="0">
                        <a:latin typeface="微软雅黑" charset="0"/>
                        <a:ea typeface="微软雅黑" charset="0"/>
                        <a:cs typeface="微软雅黑" charset="0"/>
                      </a:endParaRPr>
                    </a:p>
                    <a:p>
                      <a:endParaRPr lang="en-US" sz="1200" dirty="0">
                        <a:latin typeface="微软雅黑" charset="0"/>
                        <a:ea typeface="微软雅黑" charset="0"/>
                        <a:cs typeface="微软雅黑" charset="0"/>
                      </a:endParaRPr>
                    </a:p>
                    <a:p>
                      <a:endParaRPr lang="en-US" sz="1200" dirty="0">
                        <a:latin typeface="微软雅黑" charset="0"/>
                        <a:ea typeface="微软雅黑" charset="0"/>
                        <a:cs typeface="微软雅黑" charset="0"/>
                      </a:endParaRPr>
                    </a:p>
                    <a:p>
                      <a:r>
                        <a:rPr lang="en-US" sz="1200" u="none" dirty="0">
                          <a:solidFill>
                            <a:srgbClr val="333333"/>
                          </a:solidFill>
                          <a:latin typeface="微软雅黑" pitchFamily="34" charset="0"/>
                          <a:ea typeface="微软雅黑" pitchFamily="34" charset="-122"/>
                          <a:cs typeface="微软雅黑" pitchFamily="34" charset="-120"/>
                        </a:rPr>
                        <a:t>Demand for convenience - same-day delivery expectations</a:t>
                      </a:r>
                      <a:endParaRPr lang="en-US" sz="1200" dirty="0">
                        <a:latin typeface="微软雅黑" charset="0"/>
                        <a:ea typeface="微软雅黑" charset="0"/>
                        <a:cs typeface="微软雅黑" charset="0"/>
                      </a:endParaRPr>
                    </a:p>
                  </a:txBody>
                  <a:tcPr marL="114300" marR="114300" marT="114300" marB="11430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0" cap="flat" cmpd="sng" algn="ctr">
                      <a:noFill/>
                    </a:lnT>
                    <a:lnB w="0" cap="flat" cmpd="sng" algn="ctr">
                      <a:noFill/>
                    </a:lnB>
                    <a:solidFill>
                      <a:srgbClr val="D4A056">
                        <a:alpha val="5000"/>
                      </a:srgbClr>
                    </a:solidFill>
                  </a:tcPr>
                </a:tc>
                <a:tc>
                  <a:txBody>
                    <a:bodyPr/>
                    <a:lstStyle/>
                    <a:p>
                      <a:r>
                        <a:rPr lang="en-US" sz="1200" u="none" dirty="0">
                          <a:solidFill>
                            <a:srgbClr val="333333"/>
                          </a:solidFill>
                          <a:latin typeface="微软雅黑" pitchFamily="34" charset="0"/>
                          <a:ea typeface="微软雅黑" pitchFamily="34" charset="-122"/>
                          <a:cs typeface="微软雅黑" pitchFamily="34" charset="-120"/>
                        </a:rPr>
                        <a:t>E-commerce growth - online flower market expanding rapidly</a:t>
                      </a:r>
                      <a:endParaRPr lang="en-US" sz="1200" dirty="0">
                        <a:latin typeface="微软雅黑" charset="0"/>
                        <a:ea typeface="微软雅黑" charset="0"/>
                        <a:cs typeface="微软雅黑" charset="0"/>
                      </a:endParaRPr>
                    </a:p>
                    <a:p>
                      <a:endParaRPr lang="en-US" sz="1200" dirty="0">
                        <a:latin typeface="微软雅黑" charset="0"/>
                        <a:ea typeface="微软雅黑" charset="0"/>
                        <a:cs typeface="微软雅黑" charset="0"/>
                      </a:endParaRPr>
                    </a:p>
                    <a:p>
                      <a:endParaRPr lang="en-US" sz="1200" dirty="0">
                        <a:latin typeface="微软雅黑" charset="0"/>
                        <a:ea typeface="微软雅黑" charset="0"/>
                        <a:cs typeface="微软雅黑" charset="0"/>
                      </a:endParaRPr>
                    </a:p>
                    <a:p>
                      <a:endParaRPr lang="en-US" sz="1200" dirty="0">
                        <a:latin typeface="微软雅黑" charset="0"/>
                        <a:ea typeface="微软雅黑" charset="0"/>
                        <a:cs typeface="微软雅黑" charset="0"/>
                      </a:endParaRPr>
                    </a:p>
                    <a:p>
                      <a:r>
                        <a:rPr lang="en-US" sz="1200" u="none" dirty="0">
                          <a:solidFill>
                            <a:srgbClr val="333333"/>
                          </a:solidFill>
                          <a:latin typeface="微软雅黑" pitchFamily="34" charset="0"/>
                          <a:ea typeface="微软雅黑" pitchFamily="34" charset="-122"/>
                          <a:cs typeface="微软雅黑" pitchFamily="34" charset="-120"/>
                        </a:rPr>
                        <a:t>Social media marketing importance for reaching younger demographics</a:t>
                      </a:r>
                      <a:endParaRPr lang="en-US" sz="1200" dirty="0">
                        <a:latin typeface="微软雅黑" charset="0"/>
                        <a:ea typeface="微软雅黑" charset="0"/>
                        <a:cs typeface="微软雅黑" charset="0"/>
                      </a:endParaRPr>
                    </a:p>
                    <a:p>
                      <a:endParaRPr lang="en-US" sz="1200" dirty="0">
                        <a:latin typeface="微软雅黑" charset="0"/>
                        <a:ea typeface="微软雅黑" charset="0"/>
                        <a:cs typeface="微软雅黑" charset="0"/>
                      </a:endParaRPr>
                    </a:p>
                    <a:p>
                      <a:endParaRPr lang="en-US" sz="1200" dirty="0">
                        <a:latin typeface="微软雅黑" charset="0"/>
                        <a:ea typeface="微软雅黑" charset="0"/>
                        <a:cs typeface="微软雅黑" charset="0"/>
                      </a:endParaRPr>
                    </a:p>
                    <a:p>
                      <a:endParaRPr lang="en-US" sz="1200" dirty="0">
                        <a:latin typeface="微软雅黑" charset="0"/>
                        <a:ea typeface="微软雅黑" charset="0"/>
                        <a:cs typeface="微软雅黑" charset="0"/>
                      </a:endParaRPr>
                    </a:p>
                    <a:p>
                      <a:r>
                        <a:rPr lang="en-US" sz="1200" u="none" dirty="0">
                          <a:solidFill>
                            <a:srgbClr val="333333"/>
                          </a:solidFill>
                          <a:latin typeface="微软雅黑" pitchFamily="34" charset="0"/>
                          <a:ea typeface="微软雅黑" pitchFamily="34" charset="-122"/>
                          <a:cs typeface="微软雅黑" pitchFamily="34" charset="-120"/>
                        </a:rPr>
                        <a:t>Need for digital presence - website and online ordering systems</a:t>
                      </a:r>
                      <a:endParaRPr lang="en-US" sz="1200" dirty="0">
                        <a:latin typeface="微软雅黑" charset="0"/>
                        <a:ea typeface="微软雅黑" charset="0"/>
                        <a:cs typeface="微软雅黑" charset="0"/>
                      </a:endParaRPr>
                    </a:p>
                  </a:txBody>
                  <a:tcPr marL="114300" marR="114300" marT="114300" marB="11430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0" cap="flat" cmpd="sng" algn="ctr">
                      <a:noFill/>
                    </a:lnT>
                    <a:lnB w="0" cap="flat" cmpd="sng" algn="ctr">
                      <a:noFill/>
                    </a:lnB>
                    <a:solidFill>
                      <a:srgbClr val="4A5D52">
                        <a:alpha val="5000"/>
                      </a:srgbClr>
                    </a:solidFill>
                  </a:tcPr>
                </a:tc>
                <a:tc>
                  <a:txBody>
                    <a:bodyPr/>
                    <a:lstStyle/>
                    <a:p>
                      <a:r>
                        <a:rPr lang="en-US" sz="1200" u="none" dirty="0">
                          <a:solidFill>
                            <a:srgbClr val="333333"/>
                          </a:solidFill>
                          <a:latin typeface="微软雅黑" pitchFamily="34" charset="0"/>
                          <a:ea typeface="微软雅黑" pitchFamily="34" charset="-122"/>
                          <a:cs typeface="微软雅黑" pitchFamily="34" charset="-120"/>
                        </a:rPr>
                        <a:t>Employment laws affecting staffing costs and flexibility</a:t>
                      </a:r>
                      <a:endParaRPr lang="en-US" sz="1200" dirty="0">
                        <a:latin typeface="微软雅黑" charset="0"/>
                        <a:ea typeface="微软雅黑" charset="0"/>
                        <a:cs typeface="微软雅黑" charset="0"/>
                      </a:endParaRPr>
                    </a:p>
                    <a:p>
                      <a:endParaRPr lang="en-US" sz="1200" dirty="0">
                        <a:latin typeface="微软雅黑" charset="0"/>
                        <a:ea typeface="微软雅黑" charset="0"/>
                        <a:cs typeface="微软雅黑" charset="0"/>
                      </a:endParaRPr>
                    </a:p>
                    <a:p>
                      <a:endParaRPr lang="en-US" sz="1200" dirty="0">
                        <a:latin typeface="微软雅黑" charset="0"/>
                        <a:ea typeface="微软雅黑" charset="0"/>
                        <a:cs typeface="微软雅黑" charset="0"/>
                      </a:endParaRPr>
                    </a:p>
                    <a:p>
                      <a:endParaRPr lang="en-US" sz="1200" dirty="0">
                        <a:latin typeface="微软雅黑" charset="0"/>
                        <a:ea typeface="微软雅黑" charset="0"/>
                        <a:cs typeface="微软雅黑" charset="0"/>
                      </a:endParaRPr>
                    </a:p>
                    <a:p>
                      <a:r>
                        <a:rPr lang="en-US" sz="1200" u="none" dirty="0">
                          <a:solidFill>
                            <a:srgbClr val="333333"/>
                          </a:solidFill>
                          <a:latin typeface="微软雅黑" pitchFamily="34" charset="0"/>
                          <a:ea typeface="微软雅黑" pitchFamily="34" charset="-122"/>
                          <a:cs typeface="微软雅黑" pitchFamily="34" charset="-120"/>
                        </a:rPr>
                        <a:t>Health and safety regulations for handling fresh products</a:t>
                      </a:r>
                      <a:endParaRPr lang="en-US" sz="1200" dirty="0">
                        <a:latin typeface="微软雅黑" charset="0"/>
                        <a:ea typeface="微软雅黑" charset="0"/>
                        <a:cs typeface="微软雅黑" charset="0"/>
                      </a:endParaRPr>
                    </a:p>
                    <a:p>
                      <a:endParaRPr lang="en-US" sz="1200" dirty="0">
                        <a:latin typeface="微软雅黑" charset="0"/>
                        <a:ea typeface="微软雅黑" charset="0"/>
                        <a:cs typeface="微软雅黑" charset="0"/>
                      </a:endParaRPr>
                    </a:p>
                    <a:p>
                      <a:endParaRPr lang="en-US" sz="1200" dirty="0">
                        <a:latin typeface="微软雅黑" charset="0"/>
                        <a:ea typeface="微软雅黑" charset="0"/>
                        <a:cs typeface="微软雅黑" charset="0"/>
                      </a:endParaRPr>
                    </a:p>
                    <a:p>
                      <a:endParaRPr lang="en-US" sz="1200" dirty="0">
                        <a:latin typeface="微软雅黑" charset="0"/>
                        <a:ea typeface="微软雅黑" charset="0"/>
                        <a:cs typeface="微软雅黑" charset="0"/>
                      </a:endParaRPr>
                    </a:p>
                    <a:p>
                      <a:r>
                        <a:rPr lang="en-US" sz="1200" u="none" dirty="0">
                          <a:solidFill>
                            <a:srgbClr val="333333"/>
                          </a:solidFill>
                          <a:latin typeface="微软雅黑" pitchFamily="34" charset="0"/>
                          <a:ea typeface="微软雅黑" pitchFamily="34" charset="-122"/>
                          <a:cs typeface="微软雅黑" pitchFamily="34" charset="-120"/>
                        </a:rPr>
                        <a:t>Consumer protection laws for online sales and delivery</a:t>
                      </a:r>
                      <a:endParaRPr lang="en-US" sz="1200" dirty="0">
                        <a:latin typeface="微软雅黑" charset="0"/>
                        <a:ea typeface="微软雅黑" charset="0"/>
                        <a:cs typeface="微软雅黑" charset="0"/>
                      </a:endParaRPr>
                    </a:p>
                  </a:txBody>
                  <a:tcPr marL="114300" marR="114300" marT="114300" marB="11430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0" cap="flat" cmpd="sng" algn="ctr">
                      <a:noFill/>
                    </a:lnT>
                    <a:lnB w="0" cap="flat" cmpd="sng" algn="ctr">
                      <a:noFill/>
                    </a:lnB>
                    <a:solidFill>
                      <a:srgbClr val="A95C48">
                        <a:alpha val="5000"/>
                      </a:srgbClr>
                    </a:solidFill>
                  </a:tcPr>
                </a:tc>
                <a:tc>
                  <a:txBody>
                    <a:bodyPr/>
                    <a:lstStyle/>
                    <a:p>
                      <a:r>
                        <a:rPr lang="en-US" sz="1200" u="none" dirty="0">
                          <a:solidFill>
                            <a:srgbClr val="333333"/>
                          </a:solidFill>
                          <a:latin typeface="微软雅黑" pitchFamily="34" charset="0"/>
                          <a:ea typeface="微软雅黑" pitchFamily="34" charset="-122"/>
                          <a:cs typeface="微软雅黑" pitchFamily="34" charset="-120"/>
                        </a:rPr>
                        <a:t>Sustainability demands - pressure for eco-friendly practices</a:t>
                      </a:r>
                      <a:endParaRPr lang="en-US" sz="1200" dirty="0">
                        <a:latin typeface="微软雅黑" charset="0"/>
                        <a:ea typeface="微软雅黑" charset="0"/>
                        <a:cs typeface="微软雅黑" charset="0"/>
                      </a:endParaRPr>
                    </a:p>
                    <a:p>
                      <a:endParaRPr lang="en-US" sz="1200" dirty="0">
                        <a:latin typeface="微软雅黑" charset="0"/>
                        <a:ea typeface="微软雅黑" charset="0"/>
                        <a:cs typeface="微软雅黑" charset="0"/>
                      </a:endParaRPr>
                    </a:p>
                    <a:p>
                      <a:endParaRPr lang="en-US" sz="1200" dirty="0">
                        <a:latin typeface="微软雅黑" charset="0"/>
                        <a:ea typeface="微软雅黑" charset="0"/>
                        <a:cs typeface="微软雅黑" charset="0"/>
                      </a:endParaRPr>
                    </a:p>
                    <a:p>
                      <a:endParaRPr lang="en-US" sz="1200" dirty="0">
                        <a:latin typeface="微软雅黑" charset="0"/>
                        <a:ea typeface="微软雅黑" charset="0"/>
                        <a:cs typeface="微软雅黑" charset="0"/>
                      </a:endParaRPr>
                    </a:p>
                    <a:p>
                      <a:r>
                        <a:rPr lang="en-US" sz="1200" u="none" dirty="0">
                          <a:solidFill>
                            <a:srgbClr val="333333"/>
                          </a:solidFill>
                          <a:latin typeface="微软雅黑" pitchFamily="34" charset="0"/>
                          <a:ea typeface="微软雅黑" pitchFamily="34" charset="-122"/>
                          <a:cs typeface="微软雅黑" pitchFamily="34" charset="-120"/>
                        </a:rPr>
                        <a:t>Supply chain disruptions due to climate change affecting flower availability</a:t>
                      </a:r>
                      <a:endParaRPr lang="en-US" sz="1200" dirty="0">
                        <a:latin typeface="微软雅黑" charset="0"/>
                        <a:ea typeface="微软雅黑" charset="0"/>
                        <a:cs typeface="微软雅黑" charset="0"/>
                      </a:endParaRPr>
                    </a:p>
                    <a:p>
                      <a:endParaRPr lang="en-US" sz="1200" dirty="0">
                        <a:latin typeface="微软雅黑" charset="0"/>
                        <a:ea typeface="微软雅黑" charset="0"/>
                        <a:cs typeface="微软雅黑" charset="0"/>
                      </a:endParaRPr>
                    </a:p>
                    <a:p>
                      <a:endParaRPr lang="en-US" sz="1200" dirty="0">
                        <a:latin typeface="微软雅黑" charset="0"/>
                        <a:ea typeface="微软雅黑" charset="0"/>
                        <a:cs typeface="微软雅黑" charset="0"/>
                      </a:endParaRPr>
                    </a:p>
                    <a:p>
                      <a:endParaRPr lang="en-US" sz="1200" dirty="0">
                        <a:latin typeface="微软雅黑" charset="0"/>
                        <a:ea typeface="微软雅黑" charset="0"/>
                        <a:cs typeface="微软雅黑" charset="0"/>
                      </a:endParaRPr>
                    </a:p>
                    <a:p>
                      <a:r>
                        <a:rPr lang="en-US" sz="1200" u="none" dirty="0">
                          <a:solidFill>
                            <a:srgbClr val="333333"/>
                          </a:solidFill>
                          <a:latin typeface="微软雅黑" pitchFamily="34" charset="0"/>
                          <a:ea typeface="微软雅黑" pitchFamily="34" charset="-122"/>
                          <a:cs typeface="微软雅黑" pitchFamily="34" charset="-120"/>
                        </a:rPr>
                        <a:t>Biodegradable packaging costs increasing operational expenses</a:t>
                      </a:r>
                      <a:endParaRPr lang="en-US" sz="1200" dirty="0">
                        <a:latin typeface="微软雅黑" charset="0"/>
                        <a:ea typeface="微软雅黑" charset="0"/>
                        <a:cs typeface="微软雅黑" charset="0"/>
                      </a:endParaRPr>
                    </a:p>
                  </a:txBody>
                  <a:tcPr marL="114300" marR="114300" marT="114300" marB="114300" anchor="ctr">
                    <a:lnL w="12700" cap="flat" cmpd="sng" algn="ctr">
                      <a:solidFill>
                        <a:srgbClr val="000000"/>
                      </a:solidFill>
                      <a:prstDash val="solid"/>
                      <a:round/>
                      <a:headEnd type="none" w="med" len="med"/>
                      <a:tailEnd type="none" w="med" len="med"/>
                    </a:lnL>
                    <a:lnR w="0" cap="flat" cmpd="sng" algn="ctr">
                      <a:noFill/>
                    </a:lnR>
                    <a:lnT w="0" cap="flat" cmpd="sng" algn="ctr">
                      <a:noFill/>
                    </a:lnT>
                    <a:lnB w="0" cap="flat" cmpd="sng" algn="ctr">
                      <a:noFill/>
                    </a:lnB>
                    <a:solidFill>
                      <a:srgbClr val="D4A056">
                        <a:alpha val="5000"/>
                      </a:srgbClr>
                    </a:solidFill>
                  </a:tcPr>
                </a:tc>
                <a:extLst>
                  <a:ext uri="{0D108BD9-81ED-4DB2-BD59-A6C34878D82A}">
                    <a16:rowId xmlns:a16="http://schemas.microsoft.com/office/drawing/2014/main" val="10001"/>
                  </a:ext>
                </a:extLst>
              </a:tr>
            </a:tbl>
          </a:graphicData>
        </a:graphic>
      </p:graphicFrame>
      <p:sp>
        <p:nvSpPr>
          <p:cNvPr id="7" name="Shape 4"/>
          <p:cNvSpPr/>
          <p:nvPr/>
        </p:nvSpPr>
        <p:spPr>
          <a:xfrm>
            <a:off x="400050" y="4124325"/>
            <a:ext cx="3686175" cy="990600"/>
          </a:xfrm>
          <a:custGeom>
            <a:avLst/>
            <a:gdLst/>
            <a:ahLst/>
            <a:cxnLst/>
            <a:rect l="l" t="t" r="r" b="b"/>
            <a:pathLst>
              <a:path w="3686175" h="990600">
                <a:moveTo>
                  <a:pt x="38100" y="0"/>
                </a:moveTo>
                <a:lnTo>
                  <a:pt x="3609978" y="0"/>
                </a:lnTo>
                <a:cubicBezTo>
                  <a:pt x="3652060" y="0"/>
                  <a:pt x="3686175" y="34115"/>
                  <a:pt x="3686175" y="76197"/>
                </a:cubicBezTo>
                <a:lnTo>
                  <a:pt x="3686175" y="914403"/>
                </a:lnTo>
                <a:cubicBezTo>
                  <a:pt x="3686175" y="956485"/>
                  <a:pt x="3652060" y="990600"/>
                  <a:pt x="3609978" y="990600"/>
                </a:cubicBezTo>
                <a:lnTo>
                  <a:pt x="38100" y="990600"/>
                </a:lnTo>
                <a:cubicBezTo>
                  <a:pt x="17072" y="990600"/>
                  <a:pt x="0" y="973528"/>
                  <a:pt x="0" y="952500"/>
                </a:cubicBezTo>
                <a:lnTo>
                  <a:pt x="0" y="38100"/>
                </a:lnTo>
                <a:cubicBezTo>
                  <a:pt x="0" y="17072"/>
                  <a:pt x="17072" y="0"/>
                  <a:pt x="38100" y="0"/>
                </a:cubicBezTo>
                <a:close/>
              </a:path>
            </a:pathLst>
          </a:custGeom>
          <a:solidFill>
            <a:srgbClr val="4A5D52">
              <a:alpha val="10196"/>
            </a:srgbClr>
          </a:solidFill>
          <a:ln/>
        </p:spPr>
        <p:txBody>
          <a:bodyPr/>
          <a:lstStyle/>
          <a:p>
            <a:endParaRPr lang="en-US"/>
          </a:p>
        </p:txBody>
      </p:sp>
      <p:sp>
        <p:nvSpPr>
          <p:cNvPr id="6" name="Shape 5"/>
          <p:cNvSpPr/>
          <p:nvPr/>
        </p:nvSpPr>
        <p:spPr>
          <a:xfrm>
            <a:off x="400050" y="4124325"/>
            <a:ext cx="38100" cy="990600"/>
          </a:xfrm>
          <a:custGeom>
            <a:avLst/>
            <a:gdLst/>
            <a:ahLst/>
            <a:cxnLst/>
            <a:rect l="l" t="t" r="r" b="b"/>
            <a:pathLst>
              <a:path w="38100" h="990600">
                <a:moveTo>
                  <a:pt x="38100" y="0"/>
                </a:moveTo>
                <a:lnTo>
                  <a:pt x="38100" y="0"/>
                </a:lnTo>
                <a:lnTo>
                  <a:pt x="38100" y="990600"/>
                </a:lnTo>
                <a:lnTo>
                  <a:pt x="38100" y="990600"/>
                </a:lnTo>
                <a:cubicBezTo>
                  <a:pt x="17072" y="990600"/>
                  <a:pt x="0" y="973528"/>
                  <a:pt x="0" y="952500"/>
                </a:cubicBezTo>
                <a:lnTo>
                  <a:pt x="0" y="38100"/>
                </a:lnTo>
                <a:cubicBezTo>
                  <a:pt x="0" y="17072"/>
                  <a:pt x="17072" y="0"/>
                  <a:pt x="38100" y="0"/>
                </a:cubicBezTo>
                <a:close/>
              </a:path>
            </a:pathLst>
          </a:custGeom>
          <a:solidFill>
            <a:srgbClr val="4A5D52"/>
          </a:solidFill>
          <a:ln/>
        </p:spPr>
        <p:txBody>
          <a:bodyPr/>
          <a:lstStyle/>
          <a:p>
            <a:endParaRPr lang="en-US"/>
          </a:p>
        </p:txBody>
      </p:sp>
      <p:sp>
        <p:nvSpPr>
          <p:cNvPr id="9" name="Shape 6"/>
          <p:cNvSpPr/>
          <p:nvPr/>
        </p:nvSpPr>
        <p:spPr>
          <a:xfrm>
            <a:off x="609600" y="4314825"/>
            <a:ext cx="114300" cy="152400"/>
          </a:xfrm>
          <a:custGeom>
            <a:avLst/>
            <a:gdLst/>
            <a:ahLst/>
            <a:cxnLst/>
            <a:rect l="l" t="t" r="r" b="b"/>
            <a:pathLst>
              <a:path w="114300" h="152400">
                <a:moveTo>
                  <a:pt x="63877" y="5179"/>
                </a:moveTo>
                <a:cubicBezTo>
                  <a:pt x="60156" y="1459"/>
                  <a:pt x="54114" y="1459"/>
                  <a:pt x="50393" y="5179"/>
                </a:cubicBezTo>
                <a:lnTo>
                  <a:pt x="2768" y="52804"/>
                </a:lnTo>
                <a:cubicBezTo>
                  <a:pt x="-952" y="56525"/>
                  <a:pt x="-952" y="62567"/>
                  <a:pt x="2768" y="66288"/>
                </a:cubicBezTo>
                <a:cubicBezTo>
                  <a:pt x="6489" y="70009"/>
                  <a:pt x="12531" y="70009"/>
                  <a:pt x="16252" y="66288"/>
                </a:cubicBezTo>
                <a:lnTo>
                  <a:pt x="47625" y="34915"/>
                </a:lnTo>
                <a:lnTo>
                  <a:pt x="47625" y="145256"/>
                </a:lnTo>
                <a:cubicBezTo>
                  <a:pt x="47625" y="150525"/>
                  <a:pt x="51881" y="154781"/>
                  <a:pt x="57150" y="154781"/>
                </a:cubicBezTo>
                <a:cubicBezTo>
                  <a:pt x="62419" y="154781"/>
                  <a:pt x="66675" y="150525"/>
                  <a:pt x="66675" y="145256"/>
                </a:cubicBezTo>
                <a:lnTo>
                  <a:pt x="66675" y="34915"/>
                </a:lnTo>
                <a:lnTo>
                  <a:pt x="98048" y="66288"/>
                </a:lnTo>
                <a:cubicBezTo>
                  <a:pt x="101769" y="70009"/>
                  <a:pt x="107811" y="70009"/>
                  <a:pt x="111532" y="66288"/>
                </a:cubicBezTo>
                <a:cubicBezTo>
                  <a:pt x="115253" y="62567"/>
                  <a:pt x="115253" y="56525"/>
                  <a:pt x="111532" y="52804"/>
                </a:cubicBezTo>
                <a:lnTo>
                  <a:pt x="63907" y="5179"/>
                </a:lnTo>
                <a:close/>
              </a:path>
            </a:pathLst>
          </a:custGeom>
          <a:solidFill>
            <a:srgbClr val="4A5D52"/>
          </a:solidFill>
          <a:ln/>
        </p:spPr>
        <p:txBody>
          <a:bodyPr/>
          <a:lstStyle/>
          <a:p>
            <a:endParaRPr lang="en-US"/>
          </a:p>
        </p:txBody>
      </p:sp>
      <p:sp>
        <p:nvSpPr>
          <p:cNvPr id="10" name="Text 7"/>
          <p:cNvSpPr/>
          <p:nvPr/>
        </p:nvSpPr>
        <p:spPr>
          <a:xfrm>
            <a:off x="838200" y="4276725"/>
            <a:ext cx="1400175" cy="228600"/>
          </a:xfrm>
          <a:prstGeom prst="rect">
            <a:avLst/>
          </a:prstGeom>
          <a:noFill/>
          <a:ln/>
        </p:spPr>
        <p:txBody>
          <a:bodyPr wrap="square" lIns="0" tIns="0" rIns="0" bIns="0" rtlCol="0" anchor="ctr"/>
          <a:lstStyle/>
          <a:p>
            <a:pPr>
              <a:lnSpc>
                <a:spcPct val="130000"/>
              </a:lnSpc>
            </a:pPr>
            <a:r>
              <a:rPr lang="en-US" sz="1200" b="1" dirty="0">
                <a:solidFill>
                  <a:srgbClr val="4A5D52"/>
                </a:solidFill>
                <a:latin typeface="Quattrocento Sans" pitchFamily="34" charset="0"/>
                <a:ea typeface="Quattrocento Sans" pitchFamily="34" charset="-122"/>
                <a:cs typeface="Quattrocento Sans" pitchFamily="34" charset="-120"/>
              </a:rPr>
              <a:t>Key Opportunities</a:t>
            </a:r>
            <a:endParaRPr lang="en-US" sz="1600" dirty="0"/>
          </a:p>
        </p:txBody>
      </p:sp>
      <p:sp>
        <p:nvSpPr>
          <p:cNvPr id="11" name="Text 8"/>
          <p:cNvSpPr/>
          <p:nvPr/>
        </p:nvSpPr>
        <p:spPr>
          <a:xfrm>
            <a:off x="571500" y="4581525"/>
            <a:ext cx="3429000" cy="381000"/>
          </a:xfrm>
          <a:prstGeom prst="rect">
            <a:avLst/>
          </a:prstGeom>
          <a:noFill/>
          <a:ln/>
        </p:spPr>
        <p:txBody>
          <a:bodyPr wrap="square" lIns="0" tIns="0" rIns="0" bIns="0" rtlCol="0" anchor="ctr"/>
          <a:lstStyle/>
          <a:p>
            <a:pPr>
              <a:lnSpc>
                <a:spcPct val="120000"/>
              </a:lnSpc>
            </a:pPr>
            <a:r>
              <a:rPr lang="en-US" sz="1050" dirty="0">
                <a:solidFill>
                  <a:srgbClr val="333333"/>
                </a:solidFill>
                <a:latin typeface="Quattrocento Sans" pitchFamily="34" charset="0"/>
                <a:ea typeface="Quattrocento Sans" pitchFamily="34" charset="-122"/>
                <a:cs typeface="Quattrocento Sans" pitchFamily="34" charset="-120"/>
              </a:rPr>
              <a:t>Growing eco-consciousness aligns with brand values; social media marketing potential</a:t>
            </a:r>
            <a:endParaRPr lang="en-US" sz="1600" dirty="0"/>
          </a:p>
        </p:txBody>
      </p:sp>
      <p:sp>
        <p:nvSpPr>
          <p:cNvPr id="12" name="Shape 9"/>
          <p:cNvSpPr/>
          <p:nvPr/>
        </p:nvSpPr>
        <p:spPr>
          <a:xfrm>
            <a:off x="4260800" y="4124325"/>
            <a:ext cx="3686175" cy="990600"/>
          </a:xfrm>
          <a:custGeom>
            <a:avLst/>
            <a:gdLst/>
            <a:ahLst/>
            <a:cxnLst/>
            <a:rect l="l" t="t" r="r" b="b"/>
            <a:pathLst>
              <a:path w="3686175" h="990600">
                <a:moveTo>
                  <a:pt x="38100" y="0"/>
                </a:moveTo>
                <a:lnTo>
                  <a:pt x="3609978" y="0"/>
                </a:lnTo>
                <a:cubicBezTo>
                  <a:pt x="3652060" y="0"/>
                  <a:pt x="3686175" y="34115"/>
                  <a:pt x="3686175" y="76197"/>
                </a:cubicBezTo>
                <a:lnTo>
                  <a:pt x="3686175" y="914403"/>
                </a:lnTo>
                <a:cubicBezTo>
                  <a:pt x="3686175" y="956485"/>
                  <a:pt x="3652060" y="990600"/>
                  <a:pt x="3609978" y="990600"/>
                </a:cubicBezTo>
                <a:lnTo>
                  <a:pt x="38100" y="990600"/>
                </a:lnTo>
                <a:cubicBezTo>
                  <a:pt x="17072" y="990600"/>
                  <a:pt x="0" y="973528"/>
                  <a:pt x="0" y="952500"/>
                </a:cubicBezTo>
                <a:lnTo>
                  <a:pt x="0" y="38100"/>
                </a:lnTo>
                <a:cubicBezTo>
                  <a:pt x="0" y="17072"/>
                  <a:pt x="17072" y="0"/>
                  <a:pt x="38100" y="0"/>
                </a:cubicBezTo>
                <a:close/>
              </a:path>
            </a:pathLst>
          </a:custGeom>
          <a:solidFill>
            <a:srgbClr val="A95C48">
              <a:alpha val="10196"/>
            </a:srgbClr>
          </a:solidFill>
          <a:ln/>
        </p:spPr>
        <p:txBody>
          <a:bodyPr/>
          <a:lstStyle/>
          <a:p>
            <a:endParaRPr lang="en-US"/>
          </a:p>
        </p:txBody>
      </p:sp>
      <p:sp>
        <p:nvSpPr>
          <p:cNvPr id="13" name="Shape 10"/>
          <p:cNvSpPr/>
          <p:nvPr/>
        </p:nvSpPr>
        <p:spPr>
          <a:xfrm>
            <a:off x="4260800" y="4124325"/>
            <a:ext cx="38100" cy="990600"/>
          </a:xfrm>
          <a:custGeom>
            <a:avLst/>
            <a:gdLst/>
            <a:ahLst/>
            <a:cxnLst/>
            <a:rect l="l" t="t" r="r" b="b"/>
            <a:pathLst>
              <a:path w="38100" h="990600">
                <a:moveTo>
                  <a:pt x="38100" y="0"/>
                </a:moveTo>
                <a:lnTo>
                  <a:pt x="38100" y="0"/>
                </a:lnTo>
                <a:lnTo>
                  <a:pt x="38100" y="990600"/>
                </a:lnTo>
                <a:lnTo>
                  <a:pt x="38100" y="990600"/>
                </a:lnTo>
                <a:cubicBezTo>
                  <a:pt x="17072" y="990600"/>
                  <a:pt x="0" y="973528"/>
                  <a:pt x="0" y="952500"/>
                </a:cubicBezTo>
                <a:lnTo>
                  <a:pt x="0" y="38100"/>
                </a:lnTo>
                <a:cubicBezTo>
                  <a:pt x="0" y="17072"/>
                  <a:pt x="17072" y="0"/>
                  <a:pt x="38100" y="0"/>
                </a:cubicBezTo>
                <a:close/>
              </a:path>
            </a:pathLst>
          </a:custGeom>
          <a:solidFill>
            <a:srgbClr val="A95C48"/>
          </a:solidFill>
          <a:ln/>
        </p:spPr>
        <p:txBody>
          <a:bodyPr/>
          <a:lstStyle/>
          <a:p>
            <a:endParaRPr lang="en-US"/>
          </a:p>
        </p:txBody>
      </p:sp>
      <p:sp>
        <p:nvSpPr>
          <p:cNvPr id="14" name="Shape 11"/>
          <p:cNvSpPr/>
          <p:nvPr/>
        </p:nvSpPr>
        <p:spPr>
          <a:xfrm>
            <a:off x="4470350" y="4314825"/>
            <a:ext cx="114300" cy="152400"/>
          </a:xfrm>
          <a:custGeom>
            <a:avLst/>
            <a:gdLst/>
            <a:ahLst/>
            <a:cxnLst/>
            <a:rect l="l" t="t" r="r" b="b"/>
            <a:pathLst>
              <a:path w="114300" h="152400">
                <a:moveTo>
                  <a:pt x="50423" y="149602"/>
                </a:moveTo>
                <a:cubicBezTo>
                  <a:pt x="54144" y="153323"/>
                  <a:pt x="60186" y="153323"/>
                  <a:pt x="63907" y="149602"/>
                </a:cubicBezTo>
                <a:lnTo>
                  <a:pt x="111532" y="101977"/>
                </a:lnTo>
                <a:cubicBezTo>
                  <a:pt x="115253" y="98256"/>
                  <a:pt x="115253" y="92214"/>
                  <a:pt x="111532" y="88493"/>
                </a:cubicBezTo>
                <a:cubicBezTo>
                  <a:pt x="107811" y="84773"/>
                  <a:pt x="101769" y="84773"/>
                  <a:pt x="98048" y="88493"/>
                </a:cubicBezTo>
                <a:lnTo>
                  <a:pt x="66675" y="119866"/>
                </a:lnTo>
                <a:lnTo>
                  <a:pt x="66675" y="9525"/>
                </a:lnTo>
                <a:cubicBezTo>
                  <a:pt x="66675" y="4256"/>
                  <a:pt x="62419" y="0"/>
                  <a:pt x="57150" y="0"/>
                </a:cubicBezTo>
                <a:cubicBezTo>
                  <a:pt x="51881" y="0"/>
                  <a:pt x="47625" y="4256"/>
                  <a:pt x="47625" y="9525"/>
                </a:cubicBezTo>
                <a:lnTo>
                  <a:pt x="47625" y="119866"/>
                </a:lnTo>
                <a:lnTo>
                  <a:pt x="16252" y="88493"/>
                </a:lnTo>
                <a:cubicBezTo>
                  <a:pt x="12531" y="84772"/>
                  <a:pt x="6489" y="84772"/>
                  <a:pt x="2768" y="88493"/>
                </a:cubicBezTo>
                <a:cubicBezTo>
                  <a:pt x="-953" y="92214"/>
                  <a:pt x="-953" y="98256"/>
                  <a:pt x="2768" y="101977"/>
                </a:cubicBezTo>
                <a:lnTo>
                  <a:pt x="50393" y="149602"/>
                </a:lnTo>
                <a:close/>
              </a:path>
            </a:pathLst>
          </a:custGeom>
          <a:solidFill>
            <a:srgbClr val="A95C48"/>
          </a:solidFill>
          <a:ln/>
        </p:spPr>
        <p:txBody>
          <a:bodyPr/>
          <a:lstStyle/>
          <a:p>
            <a:endParaRPr lang="en-US"/>
          </a:p>
        </p:txBody>
      </p:sp>
      <p:sp>
        <p:nvSpPr>
          <p:cNvPr id="15" name="Text 12"/>
          <p:cNvSpPr/>
          <p:nvPr/>
        </p:nvSpPr>
        <p:spPr>
          <a:xfrm>
            <a:off x="4698950" y="4276725"/>
            <a:ext cx="952500" cy="228600"/>
          </a:xfrm>
          <a:prstGeom prst="rect">
            <a:avLst/>
          </a:prstGeom>
          <a:noFill/>
          <a:ln/>
        </p:spPr>
        <p:txBody>
          <a:bodyPr wrap="square" lIns="0" tIns="0" rIns="0" bIns="0" rtlCol="0" anchor="ctr"/>
          <a:lstStyle/>
          <a:p>
            <a:pPr>
              <a:lnSpc>
                <a:spcPct val="130000"/>
              </a:lnSpc>
            </a:pPr>
            <a:r>
              <a:rPr lang="en-US" sz="1200" b="1" dirty="0">
                <a:solidFill>
                  <a:srgbClr val="4A5D52"/>
                </a:solidFill>
                <a:latin typeface="Quattrocento Sans" pitchFamily="34" charset="0"/>
                <a:ea typeface="Quattrocento Sans" pitchFamily="34" charset="-122"/>
                <a:cs typeface="Quattrocento Sans" pitchFamily="34" charset="-120"/>
              </a:rPr>
              <a:t>Key Threats</a:t>
            </a:r>
            <a:endParaRPr lang="en-US" sz="1600" dirty="0"/>
          </a:p>
        </p:txBody>
      </p:sp>
      <p:sp>
        <p:nvSpPr>
          <p:cNvPr id="16" name="Text 13"/>
          <p:cNvSpPr/>
          <p:nvPr/>
        </p:nvSpPr>
        <p:spPr>
          <a:xfrm>
            <a:off x="4432250" y="4581525"/>
            <a:ext cx="3429000" cy="381000"/>
          </a:xfrm>
          <a:prstGeom prst="rect">
            <a:avLst/>
          </a:prstGeom>
          <a:noFill/>
          <a:ln/>
        </p:spPr>
        <p:txBody>
          <a:bodyPr wrap="square" lIns="0" tIns="0" rIns="0" bIns="0" rtlCol="0" anchor="ctr"/>
          <a:lstStyle/>
          <a:p>
            <a:pPr>
              <a:lnSpc>
                <a:spcPct val="120000"/>
              </a:lnSpc>
            </a:pPr>
            <a:r>
              <a:rPr lang="en-US" sz="1050" dirty="0">
                <a:solidFill>
                  <a:srgbClr val="333333"/>
                </a:solidFill>
                <a:latin typeface="Quattrocento Sans" pitchFamily="34" charset="0"/>
                <a:ea typeface="Quattrocento Sans" pitchFamily="34" charset="-122"/>
                <a:cs typeface="Quattrocento Sans" pitchFamily="34" charset="-120"/>
              </a:rPr>
              <a:t>Economic pressures, rising costs, and shift to online shopping behaviour</a:t>
            </a:r>
            <a:endParaRPr lang="en-US" sz="1600" dirty="0"/>
          </a:p>
        </p:txBody>
      </p:sp>
      <p:sp>
        <p:nvSpPr>
          <p:cNvPr id="17" name="Shape 14"/>
          <p:cNvSpPr/>
          <p:nvPr/>
        </p:nvSpPr>
        <p:spPr>
          <a:xfrm>
            <a:off x="8121551" y="4124325"/>
            <a:ext cx="3686175" cy="990600"/>
          </a:xfrm>
          <a:custGeom>
            <a:avLst/>
            <a:gdLst/>
            <a:ahLst/>
            <a:cxnLst/>
            <a:rect l="l" t="t" r="r" b="b"/>
            <a:pathLst>
              <a:path w="3686175" h="990600">
                <a:moveTo>
                  <a:pt x="38100" y="0"/>
                </a:moveTo>
                <a:lnTo>
                  <a:pt x="3609978" y="0"/>
                </a:lnTo>
                <a:cubicBezTo>
                  <a:pt x="3652060" y="0"/>
                  <a:pt x="3686175" y="34115"/>
                  <a:pt x="3686175" y="76197"/>
                </a:cubicBezTo>
                <a:lnTo>
                  <a:pt x="3686175" y="914403"/>
                </a:lnTo>
                <a:cubicBezTo>
                  <a:pt x="3686175" y="956485"/>
                  <a:pt x="3652060" y="990600"/>
                  <a:pt x="3609978" y="990600"/>
                </a:cubicBezTo>
                <a:lnTo>
                  <a:pt x="38100" y="990600"/>
                </a:lnTo>
                <a:cubicBezTo>
                  <a:pt x="17072" y="990600"/>
                  <a:pt x="0" y="973528"/>
                  <a:pt x="0" y="952500"/>
                </a:cubicBezTo>
                <a:lnTo>
                  <a:pt x="0" y="38100"/>
                </a:lnTo>
                <a:cubicBezTo>
                  <a:pt x="0" y="17072"/>
                  <a:pt x="17072" y="0"/>
                  <a:pt x="38100" y="0"/>
                </a:cubicBezTo>
                <a:close/>
              </a:path>
            </a:pathLst>
          </a:custGeom>
          <a:solidFill>
            <a:srgbClr val="D4A056">
              <a:alpha val="10196"/>
            </a:srgbClr>
          </a:solidFill>
          <a:ln/>
        </p:spPr>
        <p:txBody>
          <a:bodyPr/>
          <a:lstStyle/>
          <a:p>
            <a:endParaRPr lang="en-US"/>
          </a:p>
        </p:txBody>
      </p:sp>
      <p:sp>
        <p:nvSpPr>
          <p:cNvPr id="18" name="Shape 15"/>
          <p:cNvSpPr/>
          <p:nvPr/>
        </p:nvSpPr>
        <p:spPr>
          <a:xfrm>
            <a:off x="8121551" y="4124325"/>
            <a:ext cx="38100" cy="990600"/>
          </a:xfrm>
          <a:custGeom>
            <a:avLst/>
            <a:gdLst/>
            <a:ahLst/>
            <a:cxnLst/>
            <a:rect l="l" t="t" r="r" b="b"/>
            <a:pathLst>
              <a:path w="38100" h="990600">
                <a:moveTo>
                  <a:pt x="38100" y="0"/>
                </a:moveTo>
                <a:lnTo>
                  <a:pt x="38100" y="0"/>
                </a:lnTo>
                <a:lnTo>
                  <a:pt x="38100" y="990600"/>
                </a:lnTo>
                <a:lnTo>
                  <a:pt x="38100" y="990600"/>
                </a:lnTo>
                <a:cubicBezTo>
                  <a:pt x="17072" y="990600"/>
                  <a:pt x="0" y="973528"/>
                  <a:pt x="0" y="952500"/>
                </a:cubicBezTo>
                <a:lnTo>
                  <a:pt x="0" y="38100"/>
                </a:lnTo>
                <a:cubicBezTo>
                  <a:pt x="0" y="17072"/>
                  <a:pt x="17072" y="0"/>
                  <a:pt x="38100" y="0"/>
                </a:cubicBezTo>
                <a:close/>
              </a:path>
            </a:pathLst>
          </a:custGeom>
          <a:solidFill>
            <a:srgbClr val="D4A056"/>
          </a:solidFill>
          <a:ln/>
        </p:spPr>
        <p:txBody>
          <a:bodyPr/>
          <a:lstStyle/>
          <a:p>
            <a:endParaRPr lang="en-US"/>
          </a:p>
        </p:txBody>
      </p:sp>
      <p:sp>
        <p:nvSpPr>
          <p:cNvPr id="19" name="Shape 16"/>
          <p:cNvSpPr/>
          <p:nvPr/>
        </p:nvSpPr>
        <p:spPr>
          <a:xfrm>
            <a:off x="8331101" y="4314825"/>
            <a:ext cx="114300" cy="152400"/>
          </a:xfrm>
          <a:custGeom>
            <a:avLst/>
            <a:gdLst/>
            <a:ahLst/>
            <a:cxnLst/>
            <a:rect l="l" t="t" r="r" b="b"/>
            <a:pathLst>
              <a:path w="114300" h="152400">
                <a:moveTo>
                  <a:pt x="87184" y="114300"/>
                </a:moveTo>
                <a:cubicBezTo>
                  <a:pt x="89356" y="107662"/>
                  <a:pt x="93702" y="101650"/>
                  <a:pt x="98614" y="96470"/>
                </a:cubicBezTo>
                <a:cubicBezTo>
                  <a:pt x="108347" y="86231"/>
                  <a:pt x="114300" y="72390"/>
                  <a:pt x="114300" y="57150"/>
                </a:cubicBezTo>
                <a:cubicBezTo>
                  <a:pt x="114300" y="25598"/>
                  <a:pt x="88702" y="0"/>
                  <a:pt x="57150" y="0"/>
                </a:cubicBezTo>
                <a:cubicBezTo>
                  <a:pt x="25598" y="0"/>
                  <a:pt x="0" y="25598"/>
                  <a:pt x="0" y="57150"/>
                </a:cubicBezTo>
                <a:cubicBezTo>
                  <a:pt x="0" y="72390"/>
                  <a:pt x="5953" y="86231"/>
                  <a:pt x="15686" y="96470"/>
                </a:cubicBezTo>
                <a:cubicBezTo>
                  <a:pt x="20598" y="101650"/>
                  <a:pt x="24973" y="107662"/>
                  <a:pt x="27116" y="114300"/>
                </a:cubicBezTo>
                <a:lnTo>
                  <a:pt x="87154" y="114300"/>
                </a:lnTo>
                <a:close/>
                <a:moveTo>
                  <a:pt x="85725" y="128588"/>
                </a:moveTo>
                <a:lnTo>
                  <a:pt x="28575" y="128588"/>
                </a:lnTo>
                <a:lnTo>
                  <a:pt x="28575" y="133350"/>
                </a:lnTo>
                <a:cubicBezTo>
                  <a:pt x="28575" y="146506"/>
                  <a:pt x="39231" y="157163"/>
                  <a:pt x="52388" y="157163"/>
                </a:cubicBezTo>
                <a:lnTo>
                  <a:pt x="61912" y="157163"/>
                </a:lnTo>
                <a:cubicBezTo>
                  <a:pt x="75069" y="157163"/>
                  <a:pt x="85725" y="146506"/>
                  <a:pt x="85725" y="133350"/>
                </a:cubicBezTo>
                <a:lnTo>
                  <a:pt x="85725" y="128588"/>
                </a:lnTo>
                <a:close/>
                <a:moveTo>
                  <a:pt x="54769" y="33338"/>
                </a:moveTo>
                <a:cubicBezTo>
                  <a:pt x="42922" y="33338"/>
                  <a:pt x="33338" y="42922"/>
                  <a:pt x="33338" y="54769"/>
                </a:cubicBezTo>
                <a:cubicBezTo>
                  <a:pt x="33338" y="58728"/>
                  <a:pt x="30153" y="61912"/>
                  <a:pt x="26194" y="61912"/>
                </a:cubicBezTo>
                <a:cubicBezTo>
                  <a:pt x="22235" y="61912"/>
                  <a:pt x="19050" y="58728"/>
                  <a:pt x="19050" y="54769"/>
                </a:cubicBezTo>
                <a:cubicBezTo>
                  <a:pt x="19050" y="35034"/>
                  <a:pt x="35034" y="19050"/>
                  <a:pt x="54769" y="19050"/>
                </a:cubicBezTo>
                <a:cubicBezTo>
                  <a:pt x="58728" y="19050"/>
                  <a:pt x="61912" y="22235"/>
                  <a:pt x="61912" y="26194"/>
                </a:cubicBezTo>
                <a:cubicBezTo>
                  <a:pt x="61912" y="30153"/>
                  <a:pt x="58728" y="33338"/>
                  <a:pt x="54769" y="33338"/>
                </a:cubicBezTo>
                <a:close/>
              </a:path>
            </a:pathLst>
          </a:custGeom>
          <a:solidFill>
            <a:srgbClr val="D4A056"/>
          </a:solidFill>
          <a:ln/>
        </p:spPr>
        <p:txBody>
          <a:bodyPr/>
          <a:lstStyle/>
          <a:p>
            <a:endParaRPr lang="en-US"/>
          </a:p>
        </p:txBody>
      </p:sp>
      <p:sp>
        <p:nvSpPr>
          <p:cNvPr id="20" name="Text 17"/>
          <p:cNvSpPr/>
          <p:nvPr/>
        </p:nvSpPr>
        <p:spPr>
          <a:xfrm>
            <a:off x="8559701" y="4276725"/>
            <a:ext cx="1266825" cy="228600"/>
          </a:xfrm>
          <a:prstGeom prst="rect">
            <a:avLst/>
          </a:prstGeom>
          <a:noFill/>
          <a:ln/>
        </p:spPr>
        <p:txBody>
          <a:bodyPr wrap="square" lIns="0" tIns="0" rIns="0" bIns="0" rtlCol="0" anchor="ctr"/>
          <a:lstStyle/>
          <a:p>
            <a:pPr>
              <a:lnSpc>
                <a:spcPct val="130000"/>
              </a:lnSpc>
            </a:pPr>
            <a:r>
              <a:rPr lang="en-US" sz="1200" b="1" dirty="0">
                <a:solidFill>
                  <a:srgbClr val="4A5D52"/>
                </a:solidFill>
                <a:latin typeface="Quattrocento Sans" pitchFamily="34" charset="0"/>
                <a:ea typeface="Quattrocento Sans" pitchFamily="34" charset="-122"/>
                <a:cs typeface="Quattrocento Sans" pitchFamily="34" charset="-120"/>
              </a:rPr>
              <a:t>Strategic Insight</a:t>
            </a:r>
            <a:endParaRPr lang="en-US" sz="1600" dirty="0"/>
          </a:p>
        </p:txBody>
      </p:sp>
      <p:sp>
        <p:nvSpPr>
          <p:cNvPr id="21" name="Text 18"/>
          <p:cNvSpPr/>
          <p:nvPr/>
        </p:nvSpPr>
        <p:spPr>
          <a:xfrm>
            <a:off x="8293001" y="4581525"/>
            <a:ext cx="3429000" cy="381000"/>
          </a:xfrm>
          <a:prstGeom prst="rect">
            <a:avLst/>
          </a:prstGeom>
          <a:noFill/>
          <a:ln/>
        </p:spPr>
        <p:txBody>
          <a:bodyPr wrap="square" lIns="0" tIns="0" rIns="0" bIns="0" rtlCol="0" anchor="ctr"/>
          <a:lstStyle/>
          <a:p>
            <a:pPr>
              <a:lnSpc>
                <a:spcPct val="120000"/>
              </a:lnSpc>
            </a:pPr>
            <a:r>
              <a:rPr lang="en-US" sz="1050" dirty="0">
                <a:solidFill>
                  <a:srgbClr val="333333"/>
                </a:solidFill>
                <a:latin typeface="Quattrocento Sans" pitchFamily="34" charset="0"/>
                <a:ea typeface="Quattrocento Sans" pitchFamily="34" charset="-122"/>
                <a:cs typeface="Quattrocento Sans" pitchFamily="34" charset="-120"/>
              </a:rPr>
              <a:t>Business must adapt to technological changes while leveraging sustainability strengths</a:t>
            </a:r>
            <a:endParaRPr lang="en-US" sz="1600" dirty="0"/>
          </a:p>
        </p:txBody>
      </p:sp>
      <p:sp>
        <p:nvSpPr>
          <p:cNvPr id="22" name="Text 19"/>
          <p:cNvSpPr/>
          <p:nvPr/>
        </p:nvSpPr>
        <p:spPr>
          <a:xfrm>
            <a:off x="381000" y="5229225"/>
            <a:ext cx="11496675" cy="190500"/>
          </a:xfrm>
          <a:prstGeom prst="rect">
            <a:avLst/>
          </a:prstGeom>
          <a:noFill/>
          <a:ln/>
        </p:spPr>
        <p:txBody>
          <a:bodyPr wrap="square" lIns="0" tIns="0" rIns="0" bIns="0" rtlCol="0" anchor="ctr"/>
          <a:lstStyle/>
          <a:p>
            <a:pPr>
              <a:lnSpc>
                <a:spcPct val="120000"/>
              </a:lnSpc>
            </a:pPr>
            <a:r>
              <a:rPr lang="en-US" sz="1050" b="1" dirty="0">
                <a:solidFill>
                  <a:srgbClr val="333333"/>
                </a:solidFill>
                <a:latin typeface="Quattrocento Sans" pitchFamily="34" charset="0"/>
                <a:ea typeface="Quattrocento Sans" pitchFamily="34" charset="-122"/>
                <a:cs typeface="Quattrocento Sans" pitchFamily="34" charset="-120"/>
              </a:rPr>
              <a:t>Sources:</a:t>
            </a:r>
            <a:r>
              <a:rPr lang="en-US" sz="1050" dirty="0">
                <a:solidFill>
                  <a:srgbClr val="333333"/>
                </a:solidFill>
                <a:latin typeface="Quattrocento Sans" pitchFamily="34" charset="0"/>
                <a:ea typeface="Quattrocento Sans" pitchFamily="34" charset="-122"/>
                <a:cs typeface="Quattrocento Sans" pitchFamily="34" charset="-120"/>
              </a:rPr>
              <a:t> Office for National Statistics (2024) Retail Sales; British Retail Consortium (2024) Retail Trends Report.</a:t>
            </a:r>
            <a:endParaRPr lang="en-US" sz="1600" dirty="0"/>
          </a:p>
        </p:txBody>
      </p:sp>
    </p:spTree>
  </p:cSld>
  <p:clrMapOvr>
    <a:masterClrMapping/>
  </p:clrMapOvr>
  <p:transition>
    <p:fade/>
  </p:transition>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8F6F2"/>
        </a:solidFill>
        <a:effectLst/>
      </p:bgPr>
    </p:bg>
    <p:spTree>
      <p:nvGrpSpPr>
        <p:cNvPr id="1" name=""/>
        <p:cNvGrpSpPr/>
        <p:nvPr/>
      </p:nvGrpSpPr>
      <p:grpSpPr>
        <a:xfrm>
          <a:off x="0" y="0"/>
          <a:ext cx="0" cy="0"/>
          <a:chOff x="0" y="0"/>
          <a:chExt cx="0" cy="0"/>
        </a:xfrm>
      </p:grpSpPr>
      <p:sp>
        <p:nvSpPr>
          <p:cNvPr id="2" name="Shape 0"/>
          <p:cNvSpPr/>
          <p:nvPr/>
        </p:nvSpPr>
        <p:spPr>
          <a:xfrm>
            <a:off x="355711" y="480210"/>
            <a:ext cx="71142" cy="426853"/>
          </a:xfrm>
          <a:custGeom>
            <a:avLst/>
            <a:gdLst/>
            <a:ahLst/>
            <a:cxnLst/>
            <a:rect l="l" t="t" r="r" b="b"/>
            <a:pathLst>
              <a:path w="71142" h="426853">
                <a:moveTo>
                  <a:pt x="0" y="0"/>
                </a:moveTo>
                <a:lnTo>
                  <a:pt x="71142" y="0"/>
                </a:lnTo>
                <a:lnTo>
                  <a:pt x="71142" y="426853"/>
                </a:lnTo>
                <a:lnTo>
                  <a:pt x="0" y="426853"/>
                </a:lnTo>
                <a:lnTo>
                  <a:pt x="0" y="0"/>
                </a:lnTo>
                <a:close/>
              </a:path>
            </a:pathLst>
          </a:custGeom>
          <a:solidFill>
            <a:srgbClr val="D4A056"/>
          </a:solidFill>
          <a:ln/>
        </p:spPr>
        <p:txBody>
          <a:bodyPr/>
          <a:lstStyle/>
          <a:p>
            <a:endParaRPr lang="en-US"/>
          </a:p>
        </p:txBody>
      </p:sp>
      <p:sp>
        <p:nvSpPr>
          <p:cNvPr id="3" name="Text 1"/>
          <p:cNvSpPr/>
          <p:nvPr/>
        </p:nvSpPr>
        <p:spPr>
          <a:xfrm>
            <a:off x="569138" y="355711"/>
            <a:ext cx="7567755" cy="213427"/>
          </a:xfrm>
          <a:prstGeom prst="rect">
            <a:avLst/>
          </a:prstGeom>
          <a:noFill/>
          <a:ln/>
        </p:spPr>
        <p:txBody>
          <a:bodyPr wrap="square" lIns="0" tIns="0" rIns="0" bIns="0" rtlCol="0" anchor="ctr"/>
          <a:lstStyle/>
          <a:p>
            <a:pPr>
              <a:lnSpc>
                <a:spcPct val="130000"/>
              </a:lnSpc>
            </a:pPr>
            <a:r>
              <a:rPr lang="en-US" sz="1120" b="1" kern="0" spc="56" dirty="0">
                <a:solidFill>
                  <a:srgbClr val="A95C48"/>
                </a:solidFill>
                <a:latin typeface="Quattrocento Sans" pitchFamily="34" charset="0"/>
                <a:ea typeface="Quattrocento Sans" pitchFamily="34" charset="-122"/>
                <a:cs typeface="Quattrocento Sans" pitchFamily="34" charset="-120"/>
              </a:rPr>
              <a:t>Root Cause Analysis</a:t>
            </a:r>
            <a:endParaRPr lang="en-US" sz="1600" dirty="0"/>
          </a:p>
        </p:txBody>
      </p:sp>
      <p:sp>
        <p:nvSpPr>
          <p:cNvPr id="4" name="Text 2"/>
          <p:cNvSpPr/>
          <p:nvPr/>
        </p:nvSpPr>
        <p:spPr>
          <a:xfrm>
            <a:off x="569138" y="604709"/>
            <a:ext cx="7710039" cy="426853"/>
          </a:xfrm>
          <a:prstGeom prst="rect">
            <a:avLst/>
          </a:prstGeom>
          <a:noFill/>
          <a:ln/>
        </p:spPr>
        <p:txBody>
          <a:bodyPr wrap="square" lIns="0" tIns="0" rIns="0" bIns="0" rtlCol="0" anchor="ctr"/>
          <a:lstStyle/>
          <a:p>
            <a:pPr>
              <a:lnSpc>
                <a:spcPct val="80000"/>
              </a:lnSpc>
            </a:pPr>
            <a:r>
              <a:rPr lang="en-US" sz="3361" b="1" dirty="0">
                <a:solidFill>
                  <a:srgbClr val="4A5D52"/>
                </a:solidFill>
                <a:latin typeface="Oranienbaum" pitchFamily="34" charset="0"/>
                <a:ea typeface="Oranienbaum" pitchFamily="34" charset="-122"/>
                <a:cs typeface="Oranienbaum" pitchFamily="34" charset="-120"/>
              </a:rPr>
              <a:t>Fishbone Diagram: Overview &amp; Critique</a:t>
            </a:r>
            <a:endParaRPr lang="en-US" sz="1600" dirty="0"/>
          </a:p>
        </p:txBody>
      </p:sp>
      <p:sp>
        <p:nvSpPr>
          <p:cNvPr id="5" name="Shape 3"/>
          <p:cNvSpPr/>
          <p:nvPr/>
        </p:nvSpPr>
        <p:spPr>
          <a:xfrm>
            <a:off x="355711" y="1173847"/>
            <a:ext cx="3957287" cy="3121365"/>
          </a:xfrm>
          <a:custGeom>
            <a:avLst/>
            <a:gdLst/>
            <a:ahLst/>
            <a:cxnLst/>
            <a:rect l="l" t="t" r="r" b="b"/>
            <a:pathLst>
              <a:path w="3957287" h="3121365">
                <a:moveTo>
                  <a:pt x="106719" y="0"/>
                </a:moveTo>
                <a:lnTo>
                  <a:pt x="3850567" y="0"/>
                </a:lnTo>
                <a:cubicBezTo>
                  <a:pt x="3909507" y="0"/>
                  <a:pt x="3957287" y="47780"/>
                  <a:pt x="3957287" y="106719"/>
                </a:cubicBezTo>
                <a:lnTo>
                  <a:pt x="3957287" y="3014646"/>
                </a:lnTo>
                <a:cubicBezTo>
                  <a:pt x="3957287" y="3073585"/>
                  <a:pt x="3909507" y="3121365"/>
                  <a:pt x="3850567" y="3121365"/>
                </a:cubicBezTo>
                <a:lnTo>
                  <a:pt x="106719" y="3121365"/>
                </a:lnTo>
                <a:cubicBezTo>
                  <a:pt x="47780" y="3121365"/>
                  <a:pt x="0" y="3073585"/>
                  <a:pt x="0" y="3014646"/>
                </a:cubicBezTo>
                <a:lnTo>
                  <a:pt x="0" y="106719"/>
                </a:lnTo>
                <a:cubicBezTo>
                  <a:pt x="0" y="47819"/>
                  <a:pt x="47819" y="0"/>
                  <a:pt x="106719" y="0"/>
                </a:cubicBezTo>
                <a:close/>
              </a:path>
            </a:pathLst>
          </a:custGeom>
          <a:solidFill>
            <a:srgbClr val="4A5D52"/>
          </a:solidFill>
          <a:ln/>
        </p:spPr>
        <p:txBody>
          <a:bodyPr/>
          <a:lstStyle/>
          <a:p>
            <a:endParaRPr lang="en-US"/>
          </a:p>
        </p:txBody>
      </p:sp>
      <p:sp>
        <p:nvSpPr>
          <p:cNvPr id="6" name="Shape 4"/>
          <p:cNvSpPr/>
          <p:nvPr/>
        </p:nvSpPr>
        <p:spPr>
          <a:xfrm>
            <a:off x="569138" y="1356149"/>
            <a:ext cx="266783" cy="266783"/>
          </a:xfrm>
          <a:custGeom>
            <a:avLst/>
            <a:gdLst/>
            <a:ahLst/>
            <a:cxnLst/>
            <a:rect l="l" t="t" r="r" b="b"/>
            <a:pathLst>
              <a:path w="266783" h="266783">
                <a:moveTo>
                  <a:pt x="133392" y="266783"/>
                </a:moveTo>
                <a:cubicBezTo>
                  <a:pt x="207013" y="266783"/>
                  <a:pt x="266783" y="207013"/>
                  <a:pt x="266783" y="133392"/>
                </a:cubicBezTo>
                <a:cubicBezTo>
                  <a:pt x="266783" y="59771"/>
                  <a:pt x="207013" y="0"/>
                  <a:pt x="133392" y="0"/>
                </a:cubicBezTo>
                <a:cubicBezTo>
                  <a:pt x="59771" y="0"/>
                  <a:pt x="0" y="59771"/>
                  <a:pt x="0" y="133392"/>
                </a:cubicBezTo>
                <a:cubicBezTo>
                  <a:pt x="0" y="207013"/>
                  <a:pt x="59771" y="266783"/>
                  <a:pt x="133392" y="266783"/>
                </a:cubicBezTo>
                <a:close/>
                <a:moveTo>
                  <a:pt x="133392" y="91707"/>
                </a:moveTo>
                <a:cubicBezTo>
                  <a:pt x="124169" y="91707"/>
                  <a:pt x="116718" y="99158"/>
                  <a:pt x="116718" y="108381"/>
                </a:cubicBezTo>
                <a:cubicBezTo>
                  <a:pt x="116718" y="115311"/>
                  <a:pt x="111142" y="120886"/>
                  <a:pt x="104212" y="120886"/>
                </a:cubicBezTo>
                <a:cubicBezTo>
                  <a:pt x="97282" y="120886"/>
                  <a:pt x="91707" y="115311"/>
                  <a:pt x="91707" y="108381"/>
                </a:cubicBezTo>
                <a:cubicBezTo>
                  <a:pt x="91707" y="85350"/>
                  <a:pt x="110361" y="66696"/>
                  <a:pt x="133392" y="66696"/>
                </a:cubicBezTo>
                <a:cubicBezTo>
                  <a:pt x="156423" y="66696"/>
                  <a:pt x="175077" y="85350"/>
                  <a:pt x="175077" y="108381"/>
                </a:cubicBezTo>
                <a:cubicBezTo>
                  <a:pt x="175077" y="132975"/>
                  <a:pt x="156318" y="143396"/>
                  <a:pt x="145897" y="147200"/>
                </a:cubicBezTo>
                <a:lnTo>
                  <a:pt x="145897" y="149180"/>
                </a:lnTo>
                <a:cubicBezTo>
                  <a:pt x="145897" y="156110"/>
                  <a:pt x="140322" y="161685"/>
                  <a:pt x="133392" y="161685"/>
                </a:cubicBezTo>
                <a:cubicBezTo>
                  <a:pt x="126462" y="161685"/>
                  <a:pt x="120886" y="156110"/>
                  <a:pt x="120886" y="149180"/>
                </a:cubicBezTo>
                <a:lnTo>
                  <a:pt x="120886" y="144959"/>
                </a:lnTo>
                <a:cubicBezTo>
                  <a:pt x="120886" y="134277"/>
                  <a:pt x="128598" y="126618"/>
                  <a:pt x="136570" y="124013"/>
                </a:cubicBezTo>
                <a:cubicBezTo>
                  <a:pt x="139905" y="122918"/>
                  <a:pt x="143448" y="121147"/>
                  <a:pt x="146053" y="118646"/>
                </a:cubicBezTo>
                <a:cubicBezTo>
                  <a:pt x="148294" y="116457"/>
                  <a:pt x="150066" y="113435"/>
                  <a:pt x="150066" y="108433"/>
                </a:cubicBezTo>
                <a:cubicBezTo>
                  <a:pt x="150066" y="99210"/>
                  <a:pt x="142614" y="91759"/>
                  <a:pt x="133392" y="91759"/>
                </a:cubicBezTo>
                <a:close/>
                <a:moveTo>
                  <a:pt x="116718" y="191751"/>
                </a:moveTo>
                <a:cubicBezTo>
                  <a:pt x="116718" y="182548"/>
                  <a:pt x="124189" y="175077"/>
                  <a:pt x="133392" y="175077"/>
                </a:cubicBezTo>
                <a:cubicBezTo>
                  <a:pt x="142594" y="175077"/>
                  <a:pt x="150066" y="182548"/>
                  <a:pt x="150066" y="191751"/>
                </a:cubicBezTo>
                <a:cubicBezTo>
                  <a:pt x="150066" y="200953"/>
                  <a:pt x="142594" y="208425"/>
                  <a:pt x="133392" y="208425"/>
                </a:cubicBezTo>
                <a:cubicBezTo>
                  <a:pt x="124189" y="208425"/>
                  <a:pt x="116718" y="200953"/>
                  <a:pt x="116718" y="191751"/>
                </a:cubicBezTo>
                <a:close/>
              </a:path>
            </a:pathLst>
          </a:custGeom>
          <a:solidFill>
            <a:srgbClr val="D4A056"/>
          </a:solidFill>
          <a:ln/>
        </p:spPr>
        <p:txBody>
          <a:bodyPr/>
          <a:lstStyle/>
          <a:p>
            <a:endParaRPr lang="en-US"/>
          </a:p>
        </p:txBody>
      </p:sp>
      <p:sp>
        <p:nvSpPr>
          <p:cNvPr id="7" name="Text 5"/>
          <p:cNvSpPr/>
          <p:nvPr/>
        </p:nvSpPr>
        <p:spPr>
          <a:xfrm>
            <a:off x="973759" y="1351702"/>
            <a:ext cx="2819011" cy="275676"/>
          </a:xfrm>
          <a:prstGeom prst="rect">
            <a:avLst/>
          </a:prstGeom>
          <a:noFill/>
          <a:ln/>
        </p:spPr>
        <p:txBody>
          <a:bodyPr wrap="square" lIns="0" tIns="0" rIns="0" bIns="0" rtlCol="0" anchor="ctr"/>
          <a:lstStyle/>
          <a:p>
            <a:pPr>
              <a:lnSpc>
                <a:spcPct val="110000"/>
              </a:lnSpc>
            </a:pPr>
            <a:r>
              <a:rPr lang="en-US" sz="1681" b="1" dirty="0">
                <a:solidFill>
                  <a:srgbClr val="F8F6F2"/>
                </a:solidFill>
                <a:latin typeface="Noto Sans SC" pitchFamily="34" charset="0"/>
                <a:ea typeface="Noto Sans SC" pitchFamily="34" charset="-122"/>
                <a:cs typeface="Noto Sans SC" pitchFamily="34" charset="-120"/>
              </a:rPr>
              <a:t>What is a Fishbone Diagram?</a:t>
            </a:r>
            <a:endParaRPr lang="en-US" sz="1600" dirty="0"/>
          </a:p>
        </p:txBody>
      </p:sp>
      <p:sp>
        <p:nvSpPr>
          <p:cNvPr id="8" name="Text 6"/>
          <p:cNvSpPr/>
          <p:nvPr/>
        </p:nvSpPr>
        <p:spPr>
          <a:xfrm>
            <a:off x="533567" y="1769663"/>
            <a:ext cx="3672718" cy="693637"/>
          </a:xfrm>
          <a:prstGeom prst="rect">
            <a:avLst/>
          </a:prstGeom>
          <a:noFill/>
          <a:ln/>
        </p:spPr>
        <p:txBody>
          <a:bodyPr wrap="square" lIns="0" tIns="0" rIns="0" bIns="0" rtlCol="0" anchor="ctr"/>
          <a:lstStyle/>
          <a:p>
            <a:pPr>
              <a:lnSpc>
                <a:spcPct val="140000"/>
              </a:lnSpc>
            </a:pPr>
            <a:r>
              <a:rPr lang="en-US" sz="1120" dirty="0">
                <a:solidFill>
                  <a:srgbClr val="F8F6F2"/>
                </a:solidFill>
                <a:latin typeface="Quattrocento Sans" pitchFamily="34" charset="0"/>
                <a:ea typeface="Quattrocento Sans" pitchFamily="34" charset="-122"/>
                <a:cs typeface="Quattrocento Sans" pitchFamily="34" charset="-120"/>
              </a:rPr>
              <a:t>Also known as an </a:t>
            </a:r>
            <a:r>
              <a:rPr lang="en-US" sz="1120" b="1" dirty="0">
                <a:solidFill>
                  <a:srgbClr val="F8F6F2"/>
                </a:solidFill>
                <a:latin typeface="Quattrocento Sans" pitchFamily="34" charset="0"/>
                <a:ea typeface="Quattrocento Sans" pitchFamily="34" charset="-122"/>
                <a:cs typeface="Quattrocento Sans" pitchFamily="34" charset="-120"/>
              </a:rPr>
              <a:t>Ishikawa diagram</a:t>
            </a:r>
            <a:r>
              <a:rPr lang="en-US" sz="1120" dirty="0">
                <a:solidFill>
                  <a:srgbClr val="F8F6F2"/>
                </a:solidFill>
                <a:latin typeface="Quattrocento Sans" pitchFamily="34" charset="0"/>
                <a:ea typeface="Quattrocento Sans" pitchFamily="34" charset="-122"/>
                <a:cs typeface="Quattrocento Sans" pitchFamily="34" charset="-120"/>
              </a:rPr>
              <a:t> or </a:t>
            </a:r>
            <a:r>
              <a:rPr lang="en-US" sz="1120" b="1" dirty="0">
                <a:solidFill>
                  <a:srgbClr val="F8F6F2"/>
                </a:solidFill>
                <a:latin typeface="Quattrocento Sans" pitchFamily="34" charset="0"/>
                <a:ea typeface="Quattrocento Sans" pitchFamily="34" charset="-122"/>
                <a:cs typeface="Quattrocento Sans" pitchFamily="34" charset="-120"/>
              </a:rPr>
              <a:t>cause-and-effect diagram</a:t>
            </a:r>
            <a:r>
              <a:rPr lang="en-US" sz="1120" dirty="0">
                <a:solidFill>
                  <a:srgbClr val="F8F6F2"/>
                </a:solidFill>
                <a:latin typeface="Quattrocento Sans" pitchFamily="34" charset="0"/>
                <a:ea typeface="Quattrocento Sans" pitchFamily="34" charset="-122"/>
                <a:cs typeface="Quattrocento Sans" pitchFamily="34" charset="-120"/>
              </a:rPr>
              <a:t>, it is a visual tool for identifying and organizing possible causes of a problem.</a:t>
            </a:r>
            <a:endParaRPr lang="en-US" sz="1600" dirty="0"/>
          </a:p>
        </p:txBody>
      </p:sp>
      <p:sp>
        <p:nvSpPr>
          <p:cNvPr id="9" name="Shape 7"/>
          <p:cNvSpPr/>
          <p:nvPr/>
        </p:nvSpPr>
        <p:spPr>
          <a:xfrm>
            <a:off x="533567" y="2605584"/>
            <a:ext cx="3601575" cy="1511772"/>
          </a:xfrm>
          <a:custGeom>
            <a:avLst/>
            <a:gdLst/>
            <a:ahLst/>
            <a:cxnLst/>
            <a:rect l="l" t="t" r="r" b="b"/>
            <a:pathLst>
              <a:path w="3601575" h="1511772">
                <a:moveTo>
                  <a:pt x="71144" y="0"/>
                </a:moveTo>
                <a:lnTo>
                  <a:pt x="3530431" y="0"/>
                </a:lnTo>
                <a:cubicBezTo>
                  <a:pt x="3569723" y="0"/>
                  <a:pt x="3601575" y="31852"/>
                  <a:pt x="3601575" y="71144"/>
                </a:cubicBezTo>
                <a:lnTo>
                  <a:pt x="3601575" y="1440628"/>
                </a:lnTo>
                <a:cubicBezTo>
                  <a:pt x="3601575" y="1479920"/>
                  <a:pt x="3569723" y="1511772"/>
                  <a:pt x="3530431" y="1511772"/>
                </a:cubicBezTo>
                <a:lnTo>
                  <a:pt x="71144" y="1511772"/>
                </a:lnTo>
                <a:cubicBezTo>
                  <a:pt x="31852" y="1511772"/>
                  <a:pt x="0" y="1479920"/>
                  <a:pt x="0" y="1440628"/>
                </a:cubicBezTo>
                <a:lnTo>
                  <a:pt x="0" y="71144"/>
                </a:lnTo>
                <a:cubicBezTo>
                  <a:pt x="0" y="31879"/>
                  <a:pt x="31879" y="0"/>
                  <a:pt x="71144" y="0"/>
                </a:cubicBezTo>
                <a:close/>
              </a:path>
            </a:pathLst>
          </a:custGeom>
          <a:solidFill>
            <a:srgbClr val="F8F6F2">
              <a:alpha val="10196"/>
            </a:srgbClr>
          </a:solidFill>
          <a:ln/>
        </p:spPr>
        <p:txBody>
          <a:bodyPr/>
          <a:lstStyle/>
          <a:p>
            <a:endParaRPr lang="en-US"/>
          </a:p>
        </p:txBody>
      </p:sp>
      <p:sp>
        <p:nvSpPr>
          <p:cNvPr id="10" name="Text 8"/>
          <p:cNvSpPr/>
          <p:nvPr/>
        </p:nvSpPr>
        <p:spPr>
          <a:xfrm>
            <a:off x="675851" y="2747869"/>
            <a:ext cx="3388149" cy="462425"/>
          </a:xfrm>
          <a:prstGeom prst="rect">
            <a:avLst/>
          </a:prstGeom>
          <a:noFill/>
          <a:ln/>
        </p:spPr>
        <p:txBody>
          <a:bodyPr wrap="square" lIns="0" tIns="0" rIns="0" bIns="0" rtlCol="0" anchor="ctr"/>
          <a:lstStyle/>
          <a:p>
            <a:pPr>
              <a:lnSpc>
                <a:spcPct val="140000"/>
              </a:lnSpc>
            </a:pPr>
            <a:r>
              <a:rPr lang="en-US" sz="1120" dirty="0">
                <a:solidFill>
                  <a:srgbClr val="F8F6F2"/>
                </a:solidFill>
                <a:latin typeface="Quattrocento Sans" pitchFamily="34" charset="0"/>
                <a:ea typeface="Quattrocento Sans" pitchFamily="34" charset="-122"/>
                <a:cs typeface="Quattrocento Sans" pitchFamily="34" charset="-120"/>
              </a:rPr>
              <a:t>Created by </a:t>
            </a:r>
            <a:r>
              <a:rPr lang="en-US" sz="1120" b="1" dirty="0">
                <a:solidFill>
                  <a:srgbClr val="F8F6F2"/>
                </a:solidFill>
                <a:latin typeface="Quattrocento Sans" pitchFamily="34" charset="0"/>
                <a:ea typeface="Quattrocento Sans" pitchFamily="34" charset="-122"/>
                <a:cs typeface="Quattrocento Sans" pitchFamily="34" charset="-120"/>
              </a:rPr>
              <a:t>Kaoru Ishikawa in the 1960s</a:t>
            </a:r>
            <a:r>
              <a:rPr lang="en-US" sz="1120" dirty="0">
                <a:solidFill>
                  <a:srgbClr val="F8F6F2"/>
                </a:solidFill>
                <a:latin typeface="Quattrocento Sans" pitchFamily="34" charset="0"/>
                <a:ea typeface="Quattrocento Sans" pitchFamily="34" charset="-122"/>
                <a:cs typeface="Quattrocento Sans" pitchFamily="34" charset="-120"/>
              </a:rPr>
              <a:t> (Ishikawa, 1986)</a:t>
            </a:r>
            <a:endParaRPr lang="en-US" sz="1600" dirty="0"/>
          </a:p>
        </p:txBody>
      </p:sp>
      <p:sp>
        <p:nvSpPr>
          <p:cNvPr id="11" name="Text 9"/>
          <p:cNvSpPr/>
          <p:nvPr/>
        </p:nvSpPr>
        <p:spPr>
          <a:xfrm>
            <a:off x="675851" y="3281435"/>
            <a:ext cx="3388149" cy="693637"/>
          </a:xfrm>
          <a:prstGeom prst="rect">
            <a:avLst/>
          </a:prstGeom>
          <a:noFill/>
          <a:ln/>
        </p:spPr>
        <p:txBody>
          <a:bodyPr wrap="square" lIns="0" tIns="0" rIns="0" bIns="0" rtlCol="0" anchor="ctr"/>
          <a:lstStyle/>
          <a:p>
            <a:pPr>
              <a:lnSpc>
                <a:spcPct val="140000"/>
              </a:lnSpc>
            </a:pPr>
            <a:r>
              <a:rPr lang="en-US" sz="1120" dirty="0">
                <a:solidFill>
                  <a:srgbClr val="F8F6F2"/>
                </a:solidFill>
                <a:latin typeface="Quattrocento Sans" pitchFamily="34" charset="0"/>
                <a:ea typeface="Quattrocento Sans" pitchFamily="34" charset="-122"/>
                <a:cs typeface="Quattrocento Sans" pitchFamily="34" charset="-120"/>
              </a:rPr>
              <a:t>The diagram resembles a fish skeleton, with the problem at the "head" and categories of causes branching off like "bones"</a:t>
            </a:r>
            <a:endParaRPr lang="en-US" sz="1600" dirty="0"/>
          </a:p>
        </p:txBody>
      </p:sp>
      <p:sp>
        <p:nvSpPr>
          <p:cNvPr id="12" name="Shape 10"/>
          <p:cNvSpPr/>
          <p:nvPr/>
        </p:nvSpPr>
        <p:spPr>
          <a:xfrm>
            <a:off x="373497" y="4437497"/>
            <a:ext cx="3939501" cy="1991982"/>
          </a:xfrm>
          <a:custGeom>
            <a:avLst/>
            <a:gdLst/>
            <a:ahLst/>
            <a:cxnLst/>
            <a:rect l="l" t="t" r="r" b="b"/>
            <a:pathLst>
              <a:path w="3939501" h="1991982">
                <a:moveTo>
                  <a:pt x="35571" y="0"/>
                </a:moveTo>
                <a:lnTo>
                  <a:pt x="3832791" y="0"/>
                </a:lnTo>
                <a:cubicBezTo>
                  <a:pt x="3891725" y="0"/>
                  <a:pt x="3939501" y="47776"/>
                  <a:pt x="3939501" y="106711"/>
                </a:cubicBezTo>
                <a:lnTo>
                  <a:pt x="3939501" y="1885272"/>
                </a:lnTo>
                <a:cubicBezTo>
                  <a:pt x="3939501" y="1944207"/>
                  <a:pt x="3891725" y="1991982"/>
                  <a:pt x="3832791" y="1991982"/>
                </a:cubicBezTo>
                <a:lnTo>
                  <a:pt x="35571" y="1991982"/>
                </a:lnTo>
                <a:cubicBezTo>
                  <a:pt x="15926" y="1991982"/>
                  <a:pt x="0" y="1976057"/>
                  <a:pt x="0" y="1956411"/>
                </a:cubicBezTo>
                <a:lnTo>
                  <a:pt x="0" y="35571"/>
                </a:lnTo>
                <a:cubicBezTo>
                  <a:pt x="0" y="15939"/>
                  <a:pt x="15939" y="0"/>
                  <a:pt x="35571" y="0"/>
                </a:cubicBezTo>
                <a:close/>
              </a:path>
            </a:pathLst>
          </a:custGeom>
          <a:solidFill>
            <a:srgbClr val="FFFFFF"/>
          </a:solidFill>
          <a:ln/>
          <a:effectLst>
            <a:outerShdw blurRad="133392" dist="88928" dir="5400000" algn="bl" rotWithShape="0">
              <a:srgbClr val="000000">
                <a:alpha val="10196"/>
              </a:srgbClr>
            </a:outerShdw>
          </a:effectLst>
        </p:spPr>
        <p:txBody>
          <a:bodyPr/>
          <a:lstStyle/>
          <a:p>
            <a:endParaRPr lang="en-US"/>
          </a:p>
        </p:txBody>
      </p:sp>
      <p:sp>
        <p:nvSpPr>
          <p:cNvPr id="13" name="Shape 11"/>
          <p:cNvSpPr/>
          <p:nvPr/>
        </p:nvSpPr>
        <p:spPr>
          <a:xfrm>
            <a:off x="373497" y="4437497"/>
            <a:ext cx="35571" cy="1991982"/>
          </a:xfrm>
          <a:custGeom>
            <a:avLst/>
            <a:gdLst/>
            <a:ahLst/>
            <a:cxnLst/>
            <a:rect l="l" t="t" r="r" b="b"/>
            <a:pathLst>
              <a:path w="35571" h="1991982">
                <a:moveTo>
                  <a:pt x="35571" y="0"/>
                </a:moveTo>
                <a:lnTo>
                  <a:pt x="35571" y="0"/>
                </a:lnTo>
                <a:lnTo>
                  <a:pt x="35571" y="1991982"/>
                </a:lnTo>
                <a:lnTo>
                  <a:pt x="35571" y="1991982"/>
                </a:lnTo>
                <a:cubicBezTo>
                  <a:pt x="15926" y="1991982"/>
                  <a:pt x="0" y="1976057"/>
                  <a:pt x="0" y="1956411"/>
                </a:cubicBezTo>
                <a:lnTo>
                  <a:pt x="0" y="35571"/>
                </a:lnTo>
                <a:cubicBezTo>
                  <a:pt x="0" y="15939"/>
                  <a:pt x="15939" y="0"/>
                  <a:pt x="35571" y="0"/>
                </a:cubicBezTo>
                <a:close/>
              </a:path>
            </a:pathLst>
          </a:custGeom>
          <a:solidFill>
            <a:srgbClr val="D4A056"/>
          </a:solidFill>
          <a:ln/>
        </p:spPr>
        <p:txBody>
          <a:bodyPr/>
          <a:lstStyle/>
          <a:p>
            <a:endParaRPr lang="en-US"/>
          </a:p>
        </p:txBody>
      </p:sp>
      <p:sp>
        <p:nvSpPr>
          <p:cNvPr id="14" name="Shape 12"/>
          <p:cNvSpPr/>
          <p:nvPr/>
        </p:nvSpPr>
        <p:spPr>
          <a:xfrm>
            <a:off x="595816" y="4633138"/>
            <a:ext cx="213427" cy="213427"/>
          </a:xfrm>
          <a:custGeom>
            <a:avLst/>
            <a:gdLst/>
            <a:ahLst/>
            <a:cxnLst/>
            <a:rect l="l" t="t" r="r" b="b"/>
            <a:pathLst>
              <a:path w="213427" h="213427">
                <a:moveTo>
                  <a:pt x="186748" y="106713"/>
                </a:moveTo>
                <a:cubicBezTo>
                  <a:pt x="186748" y="62541"/>
                  <a:pt x="150886" y="26678"/>
                  <a:pt x="106713" y="26678"/>
                </a:cubicBezTo>
                <a:cubicBezTo>
                  <a:pt x="62541" y="26678"/>
                  <a:pt x="26678" y="62541"/>
                  <a:pt x="26678" y="106713"/>
                </a:cubicBezTo>
                <a:cubicBezTo>
                  <a:pt x="26678" y="150886"/>
                  <a:pt x="62541" y="186748"/>
                  <a:pt x="106713" y="186748"/>
                </a:cubicBezTo>
                <a:cubicBezTo>
                  <a:pt x="150886" y="186748"/>
                  <a:pt x="186748" y="150886"/>
                  <a:pt x="186748" y="106713"/>
                </a:cubicBezTo>
                <a:close/>
                <a:moveTo>
                  <a:pt x="0" y="106713"/>
                </a:moveTo>
                <a:cubicBezTo>
                  <a:pt x="0" y="47817"/>
                  <a:pt x="47817" y="0"/>
                  <a:pt x="106713" y="0"/>
                </a:cubicBezTo>
                <a:cubicBezTo>
                  <a:pt x="165610" y="0"/>
                  <a:pt x="213427" y="47817"/>
                  <a:pt x="213427" y="106713"/>
                </a:cubicBezTo>
                <a:cubicBezTo>
                  <a:pt x="213427" y="165610"/>
                  <a:pt x="165610" y="213427"/>
                  <a:pt x="106713" y="213427"/>
                </a:cubicBezTo>
                <a:cubicBezTo>
                  <a:pt x="47817" y="213427"/>
                  <a:pt x="0" y="165610"/>
                  <a:pt x="0" y="106713"/>
                </a:cubicBezTo>
                <a:close/>
                <a:moveTo>
                  <a:pt x="106713" y="140061"/>
                </a:moveTo>
                <a:cubicBezTo>
                  <a:pt x="125119" y="140061"/>
                  <a:pt x="140061" y="125119"/>
                  <a:pt x="140061" y="106713"/>
                </a:cubicBezTo>
                <a:cubicBezTo>
                  <a:pt x="140061" y="88308"/>
                  <a:pt x="125119" y="73365"/>
                  <a:pt x="106713" y="73365"/>
                </a:cubicBezTo>
                <a:cubicBezTo>
                  <a:pt x="88308" y="73365"/>
                  <a:pt x="73365" y="88308"/>
                  <a:pt x="73365" y="106713"/>
                </a:cubicBezTo>
                <a:cubicBezTo>
                  <a:pt x="73365" y="125119"/>
                  <a:pt x="88308" y="140061"/>
                  <a:pt x="106713" y="140061"/>
                </a:cubicBezTo>
                <a:close/>
                <a:moveTo>
                  <a:pt x="106713" y="46687"/>
                </a:moveTo>
                <a:cubicBezTo>
                  <a:pt x="139843" y="46687"/>
                  <a:pt x="166740" y="73584"/>
                  <a:pt x="166740" y="106713"/>
                </a:cubicBezTo>
                <a:cubicBezTo>
                  <a:pt x="166740" y="139843"/>
                  <a:pt x="139843" y="166740"/>
                  <a:pt x="106713" y="166740"/>
                </a:cubicBezTo>
                <a:cubicBezTo>
                  <a:pt x="73584" y="166740"/>
                  <a:pt x="46687" y="139843"/>
                  <a:pt x="46687" y="106713"/>
                </a:cubicBezTo>
                <a:cubicBezTo>
                  <a:pt x="46687" y="73584"/>
                  <a:pt x="73584" y="46687"/>
                  <a:pt x="106713" y="46687"/>
                </a:cubicBezTo>
                <a:close/>
                <a:moveTo>
                  <a:pt x="93374" y="106713"/>
                </a:moveTo>
                <a:cubicBezTo>
                  <a:pt x="93374" y="99351"/>
                  <a:pt x="99351" y="93374"/>
                  <a:pt x="106713" y="93374"/>
                </a:cubicBezTo>
                <a:cubicBezTo>
                  <a:pt x="114075" y="93374"/>
                  <a:pt x="120053" y="99351"/>
                  <a:pt x="120053" y="106713"/>
                </a:cubicBezTo>
                <a:cubicBezTo>
                  <a:pt x="120053" y="114075"/>
                  <a:pt x="114075" y="120053"/>
                  <a:pt x="106713" y="120053"/>
                </a:cubicBezTo>
                <a:cubicBezTo>
                  <a:pt x="99351" y="120053"/>
                  <a:pt x="93374" y="114075"/>
                  <a:pt x="93374" y="106713"/>
                </a:cubicBezTo>
                <a:close/>
              </a:path>
            </a:pathLst>
          </a:custGeom>
          <a:solidFill>
            <a:srgbClr val="D4A056"/>
          </a:solidFill>
          <a:ln/>
        </p:spPr>
        <p:txBody>
          <a:bodyPr/>
          <a:lstStyle/>
          <a:p>
            <a:endParaRPr lang="en-US"/>
          </a:p>
        </p:txBody>
      </p:sp>
      <p:sp>
        <p:nvSpPr>
          <p:cNvPr id="15" name="Text 13"/>
          <p:cNvSpPr/>
          <p:nvPr/>
        </p:nvSpPr>
        <p:spPr>
          <a:xfrm>
            <a:off x="942635" y="4615352"/>
            <a:ext cx="1280560" cy="248998"/>
          </a:xfrm>
          <a:prstGeom prst="rect">
            <a:avLst/>
          </a:prstGeom>
          <a:noFill/>
          <a:ln/>
        </p:spPr>
        <p:txBody>
          <a:bodyPr wrap="square" lIns="0" tIns="0" rIns="0" bIns="0" rtlCol="0" anchor="ctr"/>
          <a:lstStyle/>
          <a:p>
            <a:pPr>
              <a:lnSpc>
                <a:spcPct val="120000"/>
              </a:lnSpc>
            </a:pPr>
            <a:r>
              <a:rPr lang="en-US" sz="1400" b="1" dirty="0">
                <a:solidFill>
                  <a:srgbClr val="4A5D52"/>
                </a:solidFill>
                <a:latin typeface="Noto Sans SC" pitchFamily="34" charset="0"/>
                <a:ea typeface="Noto Sans SC" pitchFamily="34" charset="-122"/>
                <a:cs typeface="Noto Sans SC" pitchFamily="34" charset="-120"/>
              </a:rPr>
              <a:t>Why is it Used?</a:t>
            </a:r>
            <a:endParaRPr lang="en-US" sz="1600" dirty="0"/>
          </a:p>
        </p:txBody>
      </p:sp>
      <p:sp>
        <p:nvSpPr>
          <p:cNvPr id="16" name="Shape 14"/>
          <p:cNvSpPr/>
          <p:nvPr/>
        </p:nvSpPr>
        <p:spPr>
          <a:xfrm>
            <a:off x="595816" y="5006635"/>
            <a:ext cx="124499" cy="142284"/>
          </a:xfrm>
          <a:custGeom>
            <a:avLst/>
            <a:gdLst/>
            <a:ahLst/>
            <a:cxnLst/>
            <a:rect l="l" t="t" r="r" b="b"/>
            <a:pathLst>
              <a:path w="124499" h="142284">
                <a:moveTo>
                  <a:pt x="120831" y="19481"/>
                </a:moveTo>
                <a:cubicBezTo>
                  <a:pt x="124805" y="22371"/>
                  <a:pt x="125694" y="27929"/>
                  <a:pt x="122804" y="31903"/>
                </a:cubicBezTo>
                <a:lnTo>
                  <a:pt x="51661" y="129723"/>
                </a:lnTo>
                <a:cubicBezTo>
                  <a:pt x="50133" y="131835"/>
                  <a:pt x="47771" y="133142"/>
                  <a:pt x="45159" y="133364"/>
                </a:cubicBezTo>
                <a:cubicBezTo>
                  <a:pt x="42546" y="133586"/>
                  <a:pt x="40018" y="132614"/>
                  <a:pt x="38183" y="130779"/>
                </a:cubicBezTo>
                <a:lnTo>
                  <a:pt x="2612" y="95208"/>
                </a:lnTo>
                <a:cubicBezTo>
                  <a:pt x="-861" y="91735"/>
                  <a:pt x="-861" y="86093"/>
                  <a:pt x="2612" y="82619"/>
                </a:cubicBezTo>
                <a:cubicBezTo>
                  <a:pt x="6086" y="79146"/>
                  <a:pt x="11727" y="79146"/>
                  <a:pt x="15201" y="82619"/>
                </a:cubicBezTo>
                <a:lnTo>
                  <a:pt x="43408" y="110826"/>
                </a:lnTo>
                <a:lnTo>
                  <a:pt x="108436" y="21426"/>
                </a:lnTo>
                <a:cubicBezTo>
                  <a:pt x="111326" y="17452"/>
                  <a:pt x="116884" y="16563"/>
                  <a:pt x="120858" y="19453"/>
                </a:cubicBezTo>
                <a:close/>
              </a:path>
            </a:pathLst>
          </a:custGeom>
          <a:solidFill>
            <a:srgbClr val="D4A056"/>
          </a:solidFill>
          <a:ln/>
        </p:spPr>
        <p:txBody>
          <a:bodyPr/>
          <a:lstStyle/>
          <a:p>
            <a:endParaRPr lang="en-US"/>
          </a:p>
        </p:txBody>
      </p:sp>
      <p:sp>
        <p:nvSpPr>
          <p:cNvPr id="17" name="Text 15"/>
          <p:cNvSpPr/>
          <p:nvPr/>
        </p:nvSpPr>
        <p:spPr>
          <a:xfrm>
            <a:off x="818136" y="4971063"/>
            <a:ext cx="2979081" cy="213427"/>
          </a:xfrm>
          <a:prstGeom prst="rect">
            <a:avLst/>
          </a:prstGeom>
          <a:noFill/>
          <a:ln/>
        </p:spPr>
        <p:txBody>
          <a:bodyPr wrap="square" lIns="0" tIns="0" rIns="0" bIns="0" rtlCol="0" anchor="ctr"/>
          <a:lstStyle/>
          <a:p>
            <a:pPr>
              <a:lnSpc>
                <a:spcPct val="130000"/>
              </a:lnSpc>
            </a:pPr>
            <a:r>
              <a:rPr lang="en-US" sz="1120" dirty="0">
                <a:solidFill>
                  <a:srgbClr val="333333"/>
                </a:solidFill>
                <a:latin typeface="Quattrocento Sans" pitchFamily="34" charset="0"/>
                <a:ea typeface="Quattrocento Sans" pitchFamily="34" charset="-122"/>
                <a:cs typeface="Quattrocento Sans" pitchFamily="34" charset="-120"/>
              </a:rPr>
              <a:t>To identify </a:t>
            </a:r>
            <a:r>
              <a:rPr lang="en-US" sz="1120" b="1" dirty="0">
                <a:solidFill>
                  <a:srgbClr val="333333"/>
                </a:solidFill>
                <a:latin typeface="Quattrocento Sans" pitchFamily="34" charset="0"/>
                <a:ea typeface="Quattrocento Sans" pitchFamily="34" charset="-122"/>
                <a:cs typeface="Quattrocento Sans" pitchFamily="34" charset="-120"/>
              </a:rPr>
              <a:t>root causes</a:t>
            </a:r>
            <a:r>
              <a:rPr lang="en-US" sz="1120" dirty="0">
                <a:solidFill>
                  <a:srgbClr val="333333"/>
                </a:solidFill>
                <a:latin typeface="Quattrocento Sans" pitchFamily="34" charset="0"/>
                <a:ea typeface="Quattrocento Sans" pitchFamily="34" charset="-122"/>
                <a:cs typeface="Quattrocento Sans" pitchFamily="34" charset="-120"/>
              </a:rPr>
              <a:t> rather than symptoms</a:t>
            </a:r>
            <a:endParaRPr lang="en-US" sz="1600" dirty="0"/>
          </a:p>
        </p:txBody>
      </p:sp>
      <p:sp>
        <p:nvSpPr>
          <p:cNvPr id="18" name="Shape 16"/>
          <p:cNvSpPr/>
          <p:nvPr/>
        </p:nvSpPr>
        <p:spPr>
          <a:xfrm>
            <a:off x="586923" y="5291204"/>
            <a:ext cx="124499" cy="142284"/>
          </a:xfrm>
          <a:custGeom>
            <a:avLst/>
            <a:gdLst/>
            <a:ahLst/>
            <a:cxnLst/>
            <a:rect l="l" t="t" r="r" b="b"/>
            <a:pathLst>
              <a:path w="124499" h="142284">
                <a:moveTo>
                  <a:pt x="120831" y="19481"/>
                </a:moveTo>
                <a:cubicBezTo>
                  <a:pt x="124805" y="22371"/>
                  <a:pt x="125694" y="27929"/>
                  <a:pt x="122804" y="31903"/>
                </a:cubicBezTo>
                <a:lnTo>
                  <a:pt x="51661" y="129723"/>
                </a:lnTo>
                <a:cubicBezTo>
                  <a:pt x="50133" y="131835"/>
                  <a:pt x="47771" y="133142"/>
                  <a:pt x="45159" y="133364"/>
                </a:cubicBezTo>
                <a:cubicBezTo>
                  <a:pt x="42546" y="133586"/>
                  <a:pt x="40018" y="132614"/>
                  <a:pt x="38183" y="130779"/>
                </a:cubicBezTo>
                <a:lnTo>
                  <a:pt x="2612" y="95208"/>
                </a:lnTo>
                <a:cubicBezTo>
                  <a:pt x="-861" y="91735"/>
                  <a:pt x="-861" y="86093"/>
                  <a:pt x="2612" y="82619"/>
                </a:cubicBezTo>
                <a:cubicBezTo>
                  <a:pt x="6086" y="79146"/>
                  <a:pt x="11727" y="79146"/>
                  <a:pt x="15201" y="82619"/>
                </a:cubicBezTo>
                <a:lnTo>
                  <a:pt x="43408" y="110826"/>
                </a:lnTo>
                <a:lnTo>
                  <a:pt x="108436" y="21426"/>
                </a:lnTo>
                <a:cubicBezTo>
                  <a:pt x="111326" y="17452"/>
                  <a:pt x="116884" y="16563"/>
                  <a:pt x="120858" y="19453"/>
                </a:cubicBezTo>
                <a:close/>
              </a:path>
            </a:pathLst>
          </a:custGeom>
          <a:solidFill>
            <a:srgbClr val="D4A056"/>
          </a:solidFill>
          <a:ln/>
        </p:spPr>
        <p:txBody>
          <a:bodyPr/>
          <a:lstStyle/>
          <a:p>
            <a:endParaRPr lang="en-US"/>
          </a:p>
        </p:txBody>
      </p:sp>
      <p:sp>
        <p:nvSpPr>
          <p:cNvPr id="19" name="Text 17"/>
          <p:cNvSpPr/>
          <p:nvPr/>
        </p:nvSpPr>
        <p:spPr>
          <a:xfrm>
            <a:off x="803685" y="5255632"/>
            <a:ext cx="3397042" cy="426853"/>
          </a:xfrm>
          <a:prstGeom prst="rect">
            <a:avLst/>
          </a:prstGeom>
          <a:noFill/>
          <a:ln/>
        </p:spPr>
        <p:txBody>
          <a:bodyPr wrap="square" lIns="0" tIns="0" rIns="0" bIns="0" rtlCol="0" anchor="ctr"/>
          <a:lstStyle/>
          <a:p>
            <a:pPr>
              <a:lnSpc>
                <a:spcPct val="130000"/>
              </a:lnSpc>
            </a:pPr>
            <a:r>
              <a:rPr lang="en-US" sz="1120" dirty="0">
                <a:solidFill>
                  <a:srgbClr val="333333"/>
                </a:solidFill>
                <a:latin typeface="Quattrocento Sans" pitchFamily="34" charset="0"/>
                <a:ea typeface="Quattrocento Sans" pitchFamily="34" charset="-122"/>
                <a:cs typeface="Quattrocento Sans" pitchFamily="34" charset="-120"/>
              </a:rPr>
              <a:t>Encourage </a:t>
            </a:r>
            <a:r>
              <a:rPr lang="en-US" sz="1120" b="1" dirty="0">
                <a:solidFill>
                  <a:srgbClr val="333333"/>
                </a:solidFill>
                <a:latin typeface="Quattrocento Sans" pitchFamily="34" charset="0"/>
                <a:ea typeface="Quattrocento Sans" pitchFamily="34" charset="-122"/>
                <a:cs typeface="Quattrocento Sans" pitchFamily="34" charset="-120"/>
              </a:rPr>
              <a:t>team participation</a:t>
            </a:r>
            <a:r>
              <a:rPr lang="en-US" sz="1120" dirty="0">
                <a:solidFill>
                  <a:srgbClr val="333333"/>
                </a:solidFill>
                <a:latin typeface="Quattrocento Sans" pitchFamily="34" charset="0"/>
                <a:ea typeface="Quattrocento Sans" pitchFamily="34" charset="-122"/>
                <a:cs typeface="Quattrocento Sans" pitchFamily="34" charset="-120"/>
              </a:rPr>
              <a:t> and collaborative analysis</a:t>
            </a:r>
            <a:endParaRPr lang="en-US" sz="1600" dirty="0"/>
          </a:p>
        </p:txBody>
      </p:sp>
      <p:sp>
        <p:nvSpPr>
          <p:cNvPr id="20" name="Shape 18"/>
          <p:cNvSpPr/>
          <p:nvPr/>
        </p:nvSpPr>
        <p:spPr>
          <a:xfrm>
            <a:off x="595816" y="5789199"/>
            <a:ext cx="124499" cy="142284"/>
          </a:xfrm>
          <a:custGeom>
            <a:avLst/>
            <a:gdLst/>
            <a:ahLst/>
            <a:cxnLst/>
            <a:rect l="l" t="t" r="r" b="b"/>
            <a:pathLst>
              <a:path w="124499" h="142284">
                <a:moveTo>
                  <a:pt x="120831" y="19481"/>
                </a:moveTo>
                <a:cubicBezTo>
                  <a:pt x="124805" y="22371"/>
                  <a:pt x="125694" y="27929"/>
                  <a:pt x="122804" y="31903"/>
                </a:cubicBezTo>
                <a:lnTo>
                  <a:pt x="51661" y="129723"/>
                </a:lnTo>
                <a:cubicBezTo>
                  <a:pt x="50133" y="131835"/>
                  <a:pt x="47771" y="133142"/>
                  <a:pt x="45159" y="133364"/>
                </a:cubicBezTo>
                <a:cubicBezTo>
                  <a:pt x="42546" y="133586"/>
                  <a:pt x="40018" y="132614"/>
                  <a:pt x="38183" y="130779"/>
                </a:cubicBezTo>
                <a:lnTo>
                  <a:pt x="2612" y="95208"/>
                </a:lnTo>
                <a:cubicBezTo>
                  <a:pt x="-861" y="91735"/>
                  <a:pt x="-861" y="86093"/>
                  <a:pt x="2612" y="82619"/>
                </a:cubicBezTo>
                <a:cubicBezTo>
                  <a:pt x="6086" y="79146"/>
                  <a:pt x="11727" y="79146"/>
                  <a:pt x="15201" y="82619"/>
                </a:cubicBezTo>
                <a:lnTo>
                  <a:pt x="43408" y="110826"/>
                </a:lnTo>
                <a:lnTo>
                  <a:pt x="108436" y="21426"/>
                </a:lnTo>
                <a:cubicBezTo>
                  <a:pt x="111326" y="17452"/>
                  <a:pt x="116884" y="16563"/>
                  <a:pt x="120858" y="19453"/>
                </a:cubicBezTo>
                <a:close/>
              </a:path>
            </a:pathLst>
          </a:custGeom>
          <a:solidFill>
            <a:srgbClr val="D4A056"/>
          </a:solidFill>
          <a:ln/>
        </p:spPr>
        <p:txBody>
          <a:bodyPr/>
          <a:lstStyle/>
          <a:p>
            <a:endParaRPr lang="en-US"/>
          </a:p>
        </p:txBody>
      </p:sp>
      <p:sp>
        <p:nvSpPr>
          <p:cNvPr id="21" name="Text 19"/>
          <p:cNvSpPr/>
          <p:nvPr/>
        </p:nvSpPr>
        <p:spPr>
          <a:xfrm>
            <a:off x="818136" y="5753628"/>
            <a:ext cx="3183615" cy="213427"/>
          </a:xfrm>
          <a:prstGeom prst="rect">
            <a:avLst/>
          </a:prstGeom>
          <a:noFill/>
          <a:ln/>
        </p:spPr>
        <p:txBody>
          <a:bodyPr wrap="square" lIns="0" tIns="0" rIns="0" bIns="0" rtlCol="0" anchor="ctr"/>
          <a:lstStyle/>
          <a:p>
            <a:pPr>
              <a:lnSpc>
                <a:spcPct val="130000"/>
              </a:lnSpc>
            </a:pPr>
            <a:r>
              <a:rPr lang="en-US" sz="1120" dirty="0">
                <a:solidFill>
                  <a:srgbClr val="333333"/>
                </a:solidFill>
                <a:latin typeface="Quattrocento Sans" pitchFamily="34" charset="0"/>
                <a:ea typeface="Quattrocento Sans" pitchFamily="34" charset="-122"/>
                <a:cs typeface="Quattrocento Sans" pitchFamily="34" charset="-120"/>
              </a:rPr>
              <a:t>Visualize </a:t>
            </a:r>
            <a:r>
              <a:rPr lang="en-US" sz="1120" b="1" dirty="0">
                <a:solidFill>
                  <a:srgbClr val="333333"/>
                </a:solidFill>
                <a:latin typeface="Quattrocento Sans" pitchFamily="34" charset="0"/>
                <a:ea typeface="Quattrocento Sans" pitchFamily="34" charset="-122"/>
                <a:cs typeface="Quattrocento Sans" pitchFamily="34" charset="-120"/>
              </a:rPr>
              <a:t>cause-and-effect relationships</a:t>
            </a:r>
            <a:r>
              <a:rPr lang="en-US" sz="1120" dirty="0">
                <a:solidFill>
                  <a:srgbClr val="333333"/>
                </a:solidFill>
                <a:latin typeface="Quattrocento Sans" pitchFamily="34" charset="0"/>
                <a:ea typeface="Quattrocento Sans" pitchFamily="34" charset="-122"/>
                <a:cs typeface="Quattrocento Sans" pitchFamily="34" charset="-120"/>
              </a:rPr>
              <a:t> clearly</a:t>
            </a:r>
            <a:endParaRPr lang="en-US" sz="1600" dirty="0"/>
          </a:p>
        </p:txBody>
      </p:sp>
      <p:sp>
        <p:nvSpPr>
          <p:cNvPr id="22" name="Shape 20"/>
          <p:cNvSpPr/>
          <p:nvPr/>
        </p:nvSpPr>
        <p:spPr>
          <a:xfrm>
            <a:off x="595816" y="6073768"/>
            <a:ext cx="124499" cy="142284"/>
          </a:xfrm>
          <a:custGeom>
            <a:avLst/>
            <a:gdLst/>
            <a:ahLst/>
            <a:cxnLst/>
            <a:rect l="l" t="t" r="r" b="b"/>
            <a:pathLst>
              <a:path w="124499" h="142284">
                <a:moveTo>
                  <a:pt x="120831" y="19481"/>
                </a:moveTo>
                <a:cubicBezTo>
                  <a:pt x="124805" y="22371"/>
                  <a:pt x="125694" y="27929"/>
                  <a:pt x="122804" y="31903"/>
                </a:cubicBezTo>
                <a:lnTo>
                  <a:pt x="51661" y="129723"/>
                </a:lnTo>
                <a:cubicBezTo>
                  <a:pt x="50133" y="131835"/>
                  <a:pt x="47771" y="133142"/>
                  <a:pt x="45159" y="133364"/>
                </a:cubicBezTo>
                <a:cubicBezTo>
                  <a:pt x="42546" y="133586"/>
                  <a:pt x="40018" y="132614"/>
                  <a:pt x="38183" y="130779"/>
                </a:cubicBezTo>
                <a:lnTo>
                  <a:pt x="2612" y="95208"/>
                </a:lnTo>
                <a:cubicBezTo>
                  <a:pt x="-861" y="91735"/>
                  <a:pt x="-861" y="86093"/>
                  <a:pt x="2612" y="82619"/>
                </a:cubicBezTo>
                <a:cubicBezTo>
                  <a:pt x="6086" y="79146"/>
                  <a:pt x="11727" y="79146"/>
                  <a:pt x="15201" y="82619"/>
                </a:cubicBezTo>
                <a:lnTo>
                  <a:pt x="43408" y="110826"/>
                </a:lnTo>
                <a:lnTo>
                  <a:pt x="108436" y="21426"/>
                </a:lnTo>
                <a:cubicBezTo>
                  <a:pt x="111326" y="17452"/>
                  <a:pt x="116884" y="16563"/>
                  <a:pt x="120858" y="19453"/>
                </a:cubicBezTo>
                <a:close/>
              </a:path>
            </a:pathLst>
          </a:custGeom>
          <a:solidFill>
            <a:srgbClr val="D4A056"/>
          </a:solidFill>
          <a:ln/>
        </p:spPr>
        <p:txBody>
          <a:bodyPr/>
          <a:lstStyle/>
          <a:p>
            <a:endParaRPr lang="en-US"/>
          </a:p>
        </p:txBody>
      </p:sp>
      <p:sp>
        <p:nvSpPr>
          <p:cNvPr id="23" name="Text 21"/>
          <p:cNvSpPr/>
          <p:nvPr/>
        </p:nvSpPr>
        <p:spPr>
          <a:xfrm>
            <a:off x="818136" y="6038197"/>
            <a:ext cx="3228079" cy="213427"/>
          </a:xfrm>
          <a:prstGeom prst="rect">
            <a:avLst/>
          </a:prstGeom>
          <a:noFill/>
          <a:ln/>
        </p:spPr>
        <p:txBody>
          <a:bodyPr wrap="square" lIns="0" tIns="0" rIns="0" bIns="0" rtlCol="0" anchor="ctr"/>
          <a:lstStyle/>
          <a:p>
            <a:pPr>
              <a:lnSpc>
                <a:spcPct val="130000"/>
              </a:lnSpc>
            </a:pPr>
            <a:r>
              <a:rPr lang="en-US" sz="1120" dirty="0">
                <a:solidFill>
                  <a:srgbClr val="333333"/>
                </a:solidFill>
                <a:latin typeface="Quattrocento Sans" pitchFamily="34" charset="0"/>
                <a:ea typeface="Quattrocento Sans" pitchFamily="34" charset="-122"/>
                <a:cs typeface="Quattrocento Sans" pitchFamily="34" charset="-120"/>
              </a:rPr>
              <a:t>Organize potential causes into </a:t>
            </a:r>
            <a:r>
              <a:rPr lang="en-US" sz="1120" b="1" dirty="0">
                <a:solidFill>
                  <a:srgbClr val="333333"/>
                </a:solidFill>
                <a:latin typeface="Quattrocento Sans" pitchFamily="34" charset="0"/>
                <a:ea typeface="Quattrocento Sans" pitchFamily="34" charset="-122"/>
                <a:cs typeface="Quattrocento Sans" pitchFamily="34" charset="-120"/>
              </a:rPr>
              <a:t>logical categories</a:t>
            </a:r>
            <a:endParaRPr lang="en-US" sz="1600" dirty="0"/>
          </a:p>
        </p:txBody>
      </p:sp>
      <p:sp>
        <p:nvSpPr>
          <p:cNvPr id="24" name="Shape 22"/>
          <p:cNvSpPr/>
          <p:nvPr/>
        </p:nvSpPr>
        <p:spPr>
          <a:xfrm>
            <a:off x="4488491" y="1191632"/>
            <a:ext cx="7345435" cy="2178731"/>
          </a:xfrm>
          <a:custGeom>
            <a:avLst/>
            <a:gdLst/>
            <a:ahLst/>
            <a:cxnLst/>
            <a:rect l="l" t="t" r="r" b="b"/>
            <a:pathLst>
              <a:path w="7345435" h="2178731">
                <a:moveTo>
                  <a:pt x="35571" y="0"/>
                </a:moveTo>
                <a:lnTo>
                  <a:pt x="7309864" y="0"/>
                </a:lnTo>
                <a:cubicBezTo>
                  <a:pt x="7329510" y="0"/>
                  <a:pt x="7345435" y="15926"/>
                  <a:pt x="7345435" y="35571"/>
                </a:cubicBezTo>
                <a:lnTo>
                  <a:pt x="7345435" y="2072017"/>
                </a:lnTo>
                <a:cubicBezTo>
                  <a:pt x="7345435" y="2130953"/>
                  <a:pt x="7297658" y="2178731"/>
                  <a:pt x="7238721" y="2178731"/>
                </a:cubicBezTo>
                <a:lnTo>
                  <a:pt x="106714" y="2178731"/>
                </a:lnTo>
                <a:cubicBezTo>
                  <a:pt x="47778" y="2178731"/>
                  <a:pt x="0" y="2130953"/>
                  <a:pt x="0" y="2072017"/>
                </a:cubicBezTo>
                <a:lnTo>
                  <a:pt x="0" y="35571"/>
                </a:lnTo>
                <a:cubicBezTo>
                  <a:pt x="0" y="15939"/>
                  <a:pt x="15939" y="0"/>
                  <a:pt x="35571" y="0"/>
                </a:cubicBezTo>
                <a:close/>
              </a:path>
            </a:pathLst>
          </a:custGeom>
          <a:solidFill>
            <a:srgbClr val="FFFFFF"/>
          </a:solidFill>
          <a:ln/>
          <a:effectLst>
            <a:outerShdw blurRad="133392" dist="88928" dir="5400000" algn="bl" rotWithShape="0">
              <a:srgbClr val="000000">
                <a:alpha val="10196"/>
              </a:srgbClr>
            </a:outerShdw>
          </a:effectLst>
        </p:spPr>
        <p:txBody>
          <a:bodyPr/>
          <a:lstStyle/>
          <a:p>
            <a:endParaRPr lang="en-US"/>
          </a:p>
        </p:txBody>
      </p:sp>
      <p:sp>
        <p:nvSpPr>
          <p:cNvPr id="25" name="Shape 23"/>
          <p:cNvSpPr/>
          <p:nvPr/>
        </p:nvSpPr>
        <p:spPr>
          <a:xfrm>
            <a:off x="4488491" y="1191632"/>
            <a:ext cx="7345435" cy="35571"/>
          </a:xfrm>
          <a:custGeom>
            <a:avLst/>
            <a:gdLst/>
            <a:ahLst/>
            <a:cxnLst/>
            <a:rect l="l" t="t" r="r" b="b"/>
            <a:pathLst>
              <a:path w="7345435" h="35571">
                <a:moveTo>
                  <a:pt x="35571" y="0"/>
                </a:moveTo>
                <a:lnTo>
                  <a:pt x="7309864" y="0"/>
                </a:lnTo>
                <a:cubicBezTo>
                  <a:pt x="7329510" y="0"/>
                  <a:pt x="7345435" y="15926"/>
                  <a:pt x="7345435" y="35571"/>
                </a:cubicBezTo>
                <a:lnTo>
                  <a:pt x="7345435" y="35571"/>
                </a:lnTo>
                <a:lnTo>
                  <a:pt x="0" y="35571"/>
                </a:lnTo>
                <a:lnTo>
                  <a:pt x="0" y="35571"/>
                </a:lnTo>
                <a:cubicBezTo>
                  <a:pt x="0" y="15939"/>
                  <a:pt x="15939" y="0"/>
                  <a:pt x="35571" y="0"/>
                </a:cubicBezTo>
                <a:close/>
              </a:path>
            </a:pathLst>
          </a:custGeom>
          <a:solidFill>
            <a:srgbClr val="4A5D52"/>
          </a:solidFill>
          <a:ln/>
        </p:spPr>
        <p:txBody>
          <a:bodyPr/>
          <a:lstStyle/>
          <a:p>
            <a:endParaRPr lang="en-US"/>
          </a:p>
        </p:txBody>
      </p:sp>
      <p:sp>
        <p:nvSpPr>
          <p:cNvPr id="26" name="Shape 24"/>
          <p:cNvSpPr/>
          <p:nvPr/>
        </p:nvSpPr>
        <p:spPr>
          <a:xfrm>
            <a:off x="4693025" y="1418398"/>
            <a:ext cx="213427" cy="213427"/>
          </a:xfrm>
          <a:custGeom>
            <a:avLst/>
            <a:gdLst/>
            <a:ahLst/>
            <a:cxnLst/>
            <a:rect l="l" t="t" r="r" b="b"/>
            <a:pathLst>
              <a:path w="213427" h="213427">
                <a:moveTo>
                  <a:pt x="106713" y="213427"/>
                </a:moveTo>
                <a:cubicBezTo>
                  <a:pt x="165610" y="213427"/>
                  <a:pt x="213427" y="165610"/>
                  <a:pt x="213427" y="106713"/>
                </a:cubicBezTo>
                <a:cubicBezTo>
                  <a:pt x="213427" y="47817"/>
                  <a:pt x="165610" y="0"/>
                  <a:pt x="106713" y="0"/>
                </a:cubicBezTo>
                <a:cubicBezTo>
                  <a:pt x="47817" y="0"/>
                  <a:pt x="0" y="47817"/>
                  <a:pt x="0" y="106713"/>
                </a:cubicBezTo>
                <a:cubicBezTo>
                  <a:pt x="0" y="165610"/>
                  <a:pt x="47817" y="213427"/>
                  <a:pt x="106713" y="213427"/>
                </a:cubicBezTo>
                <a:close/>
                <a:moveTo>
                  <a:pt x="96709" y="143396"/>
                </a:moveTo>
                <a:lnTo>
                  <a:pt x="96709" y="116718"/>
                </a:lnTo>
                <a:lnTo>
                  <a:pt x="70031" y="116718"/>
                </a:lnTo>
                <a:cubicBezTo>
                  <a:pt x="64487" y="116718"/>
                  <a:pt x="60026" y="112257"/>
                  <a:pt x="60026" y="106713"/>
                </a:cubicBezTo>
                <a:cubicBezTo>
                  <a:pt x="60026" y="101169"/>
                  <a:pt x="64487" y="96709"/>
                  <a:pt x="70031" y="96709"/>
                </a:cubicBezTo>
                <a:lnTo>
                  <a:pt x="96709" y="96709"/>
                </a:lnTo>
                <a:lnTo>
                  <a:pt x="96709" y="70031"/>
                </a:lnTo>
                <a:cubicBezTo>
                  <a:pt x="96709" y="64487"/>
                  <a:pt x="101169" y="60026"/>
                  <a:pt x="106713" y="60026"/>
                </a:cubicBezTo>
                <a:cubicBezTo>
                  <a:pt x="112257" y="60026"/>
                  <a:pt x="116718" y="64487"/>
                  <a:pt x="116718" y="70031"/>
                </a:cubicBezTo>
                <a:lnTo>
                  <a:pt x="116718" y="96709"/>
                </a:lnTo>
                <a:lnTo>
                  <a:pt x="143396" y="96709"/>
                </a:lnTo>
                <a:cubicBezTo>
                  <a:pt x="148940" y="96709"/>
                  <a:pt x="153400" y="101169"/>
                  <a:pt x="153400" y="106713"/>
                </a:cubicBezTo>
                <a:cubicBezTo>
                  <a:pt x="153400" y="112257"/>
                  <a:pt x="148940" y="116718"/>
                  <a:pt x="143396" y="116718"/>
                </a:cubicBezTo>
                <a:lnTo>
                  <a:pt x="116718" y="116718"/>
                </a:lnTo>
                <a:lnTo>
                  <a:pt x="116718" y="143396"/>
                </a:lnTo>
                <a:cubicBezTo>
                  <a:pt x="116718" y="148940"/>
                  <a:pt x="112257" y="153400"/>
                  <a:pt x="106713" y="153400"/>
                </a:cubicBezTo>
                <a:cubicBezTo>
                  <a:pt x="101169" y="153400"/>
                  <a:pt x="96709" y="148940"/>
                  <a:pt x="96709" y="143396"/>
                </a:cubicBezTo>
                <a:close/>
              </a:path>
            </a:pathLst>
          </a:custGeom>
          <a:solidFill>
            <a:srgbClr val="4A5D52"/>
          </a:solidFill>
          <a:ln/>
        </p:spPr>
        <p:txBody>
          <a:bodyPr/>
          <a:lstStyle/>
          <a:p>
            <a:endParaRPr lang="en-US"/>
          </a:p>
        </p:txBody>
      </p:sp>
      <p:sp>
        <p:nvSpPr>
          <p:cNvPr id="27" name="Text 25"/>
          <p:cNvSpPr/>
          <p:nvPr/>
        </p:nvSpPr>
        <p:spPr>
          <a:xfrm>
            <a:off x="5039844" y="1387274"/>
            <a:ext cx="2801225" cy="275676"/>
          </a:xfrm>
          <a:prstGeom prst="rect">
            <a:avLst/>
          </a:prstGeom>
          <a:noFill/>
          <a:ln/>
        </p:spPr>
        <p:txBody>
          <a:bodyPr wrap="square" lIns="0" tIns="0" rIns="0" bIns="0" rtlCol="0" anchor="ctr"/>
          <a:lstStyle/>
          <a:p>
            <a:pPr>
              <a:lnSpc>
                <a:spcPct val="110000"/>
              </a:lnSpc>
            </a:pPr>
            <a:r>
              <a:rPr lang="en-US" sz="1681" b="1" dirty="0">
                <a:solidFill>
                  <a:srgbClr val="4A5D52"/>
                </a:solidFill>
                <a:latin typeface="Noto Sans SC" pitchFamily="34" charset="0"/>
                <a:ea typeface="Noto Sans SC" pitchFamily="34" charset="-122"/>
                <a:cs typeface="Noto Sans SC" pitchFamily="34" charset="-120"/>
              </a:rPr>
              <a:t>Benefits of Fishbone Diagram</a:t>
            </a:r>
            <a:endParaRPr lang="en-US" sz="1600" dirty="0"/>
          </a:p>
        </p:txBody>
      </p:sp>
      <p:sp>
        <p:nvSpPr>
          <p:cNvPr id="28" name="Shape 26"/>
          <p:cNvSpPr/>
          <p:nvPr/>
        </p:nvSpPr>
        <p:spPr>
          <a:xfrm>
            <a:off x="4666347" y="1805234"/>
            <a:ext cx="3441505" cy="640280"/>
          </a:xfrm>
          <a:custGeom>
            <a:avLst/>
            <a:gdLst/>
            <a:ahLst/>
            <a:cxnLst/>
            <a:rect l="l" t="t" r="r" b="b"/>
            <a:pathLst>
              <a:path w="3441505" h="640280">
                <a:moveTo>
                  <a:pt x="71142" y="0"/>
                </a:moveTo>
                <a:lnTo>
                  <a:pt x="3370364" y="0"/>
                </a:lnTo>
                <a:cubicBezTo>
                  <a:pt x="3409654" y="0"/>
                  <a:pt x="3441505" y="31851"/>
                  <a:pt x="3441505" y="71142"/>
                </a:cubicBezTo>
                <a:lnTo>
                  <a:pt x="3441505" y="569139"/>
                </a:lnTo>
                <a:cubicBezTo>
                  <a:pt x="3441505" y="608429"/>
                  <a:pt x="3409654" y="640280"/>
                  <a:pt x="3370364" y="640280"/>
                </a:cubicBezTo>
                <a:lnTo>
                  <a:pt x="71142" y="640280"/>
                </a:lnTo>
                <a:cubicBezTo>
                  <a:pt x="31877" y="640280"/>
                  <a:pt x="0" y="608403"/>
                  <a:pt x="0" y="569139"/>
                </a:cubicBezTo>
                <a:lnTo>
                  <a:pt x="0" y="71142"/>
                </a:lnTo>
                <a:cubicBezTo>
                  <a:pt x="0" y="31877"/>
                  <a:pt x="31877" y="0"/>
                  <a:pt x="71142" y="0"/>
                </a:cubicBezTo>
                <a:close/>
              </a:path>
            </a:pathLst>
          </a:custGeom>
          <a:solidFill>
            <a:srgbClr val="4A5D52">
              <a:alpha val="5098"/>
            </a:srgbClr>
          </a:solidFill>
          <a:ln/>
        </p:spPr>
        <p:txBody>
          <a:bodyPr/>
          <a:lstStyle/>
          <a:p>
            <a:endParaRPr lang="en-US"/>
          </a:p>
        </p:txBody>
      </p:sp>
      <p:sp>
        <p:nvSpPr>
          <p:cNvPr id="29" name="Shape 27"/>
          <p:cNvSpPr/>
          <p:nvPr/>
        </p:nvSpPr>
        <p:spPr>
          <a:xfrm>
            <a:off x="4773060" y="1911947"/>
            <a:ext cx="284569" cy="284569"/>
          </a:xfrm>
          <a:custGeom>
            <a:avLst/>
            <a:gdLst/>
            <a:ahLst/>
            <a:cxnLst/>
            <a:rect l="l" t="t" r="r" b="b"/>
            <a:pathLst>
              <a:path w="284569" h="284569">
                <a:moveTo>
                  <a:pt x="142284" y="0"/>
                </a:moveTo>
                <a:lnTo>
                  <a:pt x="142284" y="0"/>
                </a:lnTo>
                <a:cubicBezTo>
                  <a:pt x="220813" y="0"/>
                  <a:pt x="284569" y="63756"/>
                  <a:pt x="284569" y="142284"/>
                </a:cubicBezTo>
                <a:lnTo>
                  <a:pt x="284569" y="142284"/>
                </a:lnTo>
                <a:cubicBezTo>
                  <a:pt x="284569" y="220813"/>
                  <a:pt x="220813" y="284569"/>
                  <a:pt x="142284" y="284569"/>
                </a:cubicBezTo>
                <a:lnTo>
                  <a:pt x="142284" y="284569"/>
                </a:lnTo>
                <a:cubicBezTo>
                  <a:pt x="63756" y="284569"/>
                  <a:pt x="0" y="220813"/>
                  <a:pt x="0" y="142284"/>
                </a:cubicBezTo>
                <a:lnTo>
                  <a:pt x="0" y="142284"/>
                </a:lnTo>
                <a:cubicBezTo>
                  <a:pt x="0" y="63756"/>
                  <a:pt x="63756" y="0"/>
                  <a:pt x="142284" y="0"/>
                </a:cubicBezTo>
                <a:close/>
              </a:path>
            </a:pathLst>
          </a:custGeom>
          <a:solidFill>
            <a:srgbClr val="4A5D52"/>
          </a:solidFill>
          <a:ln/>
        </p:spPr>
        <p:txBody>
          <a:bodyPr/>
          <a:lstStyle/>
          <a:p>
            <a:endParaRPr lang="en-US"/>
          </a:p>
        </p:txBody>
      </p:sp>
      <p:sp>
        <p:nvSpPr>
          <p:cNvPr id="30" name="Text 28"/>
          <p:cNvSpPr/>
          <p:nvPr/>
        </p:nvSpPr>
        <p:spPr>
          <a:xfrm>
            <a:off x="4880607" y="1965304"/>
            <a:ext cx="133392" cy="177856"/>
          </a:xfrm>
          <a:prstGeom prst="rect">
            <a:avLst/>
          </a:prstGeom>
          <a:noFill/>
          <a:ln/>
        </p:spPr>
        <p:txBody>
          <a:bodyPr wrap="square" lIns="0" tIns="0" rIns="0" bIns="0" rtlCol="0" anchor="ctr"/>
          <a:lstStyle/>
          <a:p>
            <a:pPr>
              <a:lnSpc>
                <a:spcPct val="120000"/>
              </a:lnSpc>
            </a:pPr>
            <a:r>
              <a:rPr lang="en-US" sz="980" b="1" dirty="0">
                <a:solidFill>
                  <a:srgbClr val="F8F6F2"/>
                </a:solidFill>
                <a:latin typeface="Quattrocento Sans" pitchFamily="34" charset="0"/>
                <a:ea typeface="Quattrocento Sans" pitchFamily="34" charset="-122"/>
                <a:cs typeface="Quattrocento Sans" pitchFamily="34" charset="-120"/>
              </a:rPr>
              <a:t>1</a:t>
            </a:r>
            <a:endParaRPr lang="en-US" sz="1600" dirty="0"/>
          </a:p>
        </p:txBody>
      </p:sp>
      <p:sp>
        <p:nvSpPr>
          <p:cNvPr id="31" name="Text 29"/>
          <p:cNvSpPr/>
          <p:nvPr/>
        </p:nvSpPr>
        <p:spPr>
          <a:xfrm>
            <a:off x="5164342" y="1911947"/>
            <a:ext cx="2765654" cy="213427"/>
          </a:xfrm>
          <a:prstGeom prst="rect">
            <a:avLst/>
          </a:prstGeom>
          <a:noFill/>
          <a:ln/>
        </p:spPr>
        <p:txBody>
          <a:bodyPr wrap="square" lIns="0" tIns="0" rIns="0" bIns="0" rtlCol="0" anchor="ctr"/>
          <a:lstStyle/>
          <a:p>
            <a:pPr>
              <a:lnSpc>
                <a:spcPct val="130000"/>
              </a:lnSpc>
            </a:pPr>
            <a:r>
              <a:rPr lang="en-US" sz="1120" b="1" dirty="0">
                <a:solidFill>
                  <a:srgbClr val="4A5D52"/>
                </a:solidFill>
                <a:latin typeface="Quattrocento Sans" pitchFamily="34" charset="0"/>
                <a:ea typeface="Quattrocento Sans" pitchFamily="34" charset="-122"/>
                <a:cs typeface="Quattrocento Sans" pitchFamily="34" charset="-120"/>
              </a:rPr>
              <a:t>Structured Approach</a:t>
            </a:r>
            <a:endParaRPr lang="en-US" sz="1600" dirty="0"/>
          </a:p>
        </p:txBody>
      </p:sp>
      <p:sp>
        <p:nvSpPr>
          <p:cNvPr id="32" name="Text 30"/>
          <p:cNvSpPr/>
          <p:nvPr/>
        </p:nvSpPr>
        <p:spPr>
          <a:xfrm>
            <a:off x="5164342" y="2160945"/>
            <a:ext cx="2756761" cy="177856"/>
          </a:xfrm>
          <a:prstGeom prst="rect">
            <a:avLst/>
          </a:prstGeom>
          <a:noFill/>
          <a:ln/>
        </p:spPr>
        <p:txBody>
          <a:bodyPr wrap="square" lIns="0" tIns="0" rIns="0" bIns="0" rtlCol="0" anchor="ctr"/>
          <a:lstStyle/>
          <a:p>
            <a:pPr>
              <a:lnSpc>
                <a:spcPct val="120000"/>
              </a:lnSpc>
            </a:pPr>
            <a:r>
              <a:rPr lang="en-US" sz="980" dirty="0">
                <a:solidFill>
                  <a:srgbClr val="333333"/>
                </a:solidFill>
                <a:latin typeface="Quattrocento Sans" pitchFamily="34" charset="0"/>
                <a:ea typeface="Quattrocento Sans" pitchFamily="34" charset="-122"/>
                <a:cs typeface="Quattrocento Sans" pitchFamily="34" charset="-120"/>
              </a:rPr>
              <a:t>Provides systematic problem analysis framework</a:t>
            </a:r>
            <a:endParaRPr lang="en-US" sz="1600" dirty="0"/>
          </a:p>
        </p:txBody>
      </p:sp>
      <p:sp>
        <p:nvSpPr>
          <p:cNvPr id="33" name="Shape 31"/>
          <p:cNvSpPr/>
          <p:nvPr/>
        </p:nvSpPr>
        <p:spPr>
          <a:xfrm>
            <a:off x="8214149" y="1805234"/>
            <a:ext cx="3441505" cy="640280"/>
          </a:xfrm>
          <a:custGeom>
            <a:avLst/>
            <a:gdLst/>
            <a:ahLst/>
            <a:cxnLst/>
            <a:rect l="l" t="t" r="r" b="b"/>
            <a:pathLst>
              <a:path w="3441505" h="640280">
                <a:moveTo>
                  <a:pt x="71142" y="0"/>
                </a:moveTo>
                <a:lnTo>
                  <a:pt x="3370364" y="0"/>
                </a:lnTo>
                <a:cubicBezTo>
                  <a:pt x="3409654" y="0"/>
                  <a:pt x="3441505" y="31851"/>
                  <a:pt x="3441505" y="71142"/>
                </a:cubicBezTo>
                <a:lnTo>
                  <a:pt x="3441505" y="569139"/>
                </a:lnTo>
                <a:cubicBezTo>
                  <a:pt x="3441505" y="608429"/>
                  <a:pt x="3409654" y="640280"/>
                  <a:pt x="3370364" y="640280"/>
                </a:cubicBezTo>
                <a:lnTo>
                  <a:pt x="71142" y="640280"/>
                </a:lnTo>
                <a:cubicBezTo>
                  <a:pt x="31877" y="640280"/>
                  <a:pt x="0" y="608403"/>
                  <a:pt x="0" y="569139"/>
                </a:cubicBezTo>
                <a:lnTo>
                  <a:pt x="0" y="71142"/>
                </a:lnTo>
                <a:cubicBezTo>
                  <a:pt x="0" y="31877"/>
                  <a:pt x="31877" y="0"/>
                  <a:pt x="71142" y="0"/>
                </a:cubicBezTo>
                <a:close/>
              </a:path>
            </a:pathLst>
          </a:custGeom>
          <a:solidFill>
            <a:srgbClr val="4A5D52">
              <a:alpha val="5098"/>
            </a:srgbClr>
          </a:solidFill>
          <a:ln/>
        </p:spPr>
        <p:txBody>
          <a:bodyPr/>
          <a:lstStyle/>
          <a:p>
            <a:endParaRPr lang="en-US"/>
          </a:p>
        </p:txBody>
      </p:sp>
      <p:sp>
        <p:nvSpPr>
          <p:cNvPr id="34" name="Shape 32"/>
          <p:cNvSpPr/>
          <p:nvPr/>
        </p:nvSpPr>
        <p:spPr>
          <a:xfrm>
            <a:off x="8320862" y="1911947"/>
            <a:ext cx="284569" cy="284569"/>
          </a:xfrm>
          <a:custGeom>
            <a:avLst/>
            <a:gdLst/>
            <a:ahLst/>
            <a:cxnLst/>
            <a:rect l="l" t="t" r="r" b="b"/>
            <a:pathLst>
              <a:path w="284569" h="284569">
                <a:moveTo>
                  <a:pt x="142284" y="0"/>
                </a:moveTo>
                <a:lnTo>
                  <a:pt x="142284" y="0"/>
                </a:lnTo>
                <a:cubicBezTo>
                  <a:pt x="220813" y="0"/>
                  <a:pt x="284569" y="63756"/>
                  <a:pt x="284569" y="142284"/>
                </a:cubicBezTo>
                <a:lnTo>
                  <a:pt x="284569" y="142284"/>
                </a:lnTo>
                <a:cubicBezTo>
                  <a:pt x="284569" y="220813"/>
                  <a:pt x="220813" y="284569"/>
                  <a:pt x="142284" y="284569"/>
                </a:cubicBezTo>
                <a:lnTo>
                  <a:pt x="142284" y="284569"/>
                </a:lnTo>
                <a:cubicBezTo>
                  <a:pt x="63756" y="284569"/>
                  <a:pt x="0" y="220813"/>
                  <a:pt x="0" y="142284"/>
                </a:cubicBezTo>
                <a:lnTo>
                  <a:pt x="0" y="142284"/>
                </a:lnTo>
                <a:cubicBezTo>
                  <a:pt x="0" y="63756"/>
                  <a:pt x="63756" y="0"/>
                  <a:pt x="142284" y="0"/>
                </a:cubicBezTo>
                <a:close/>
              </a:path>
            </a:pathLst>
          </a:custGeom>
          <a:solidFill>
            <a:srgbClr val="4A5D52"/>
          </a:solidFill>
          <a:ln/>
        </p:spPr>
        <p:txBody>
          <a:bodyPr/>
          <a:lstStyle/>
          <a:p>
            <a:endParaRPr lang="en-US"/>
          </a:p>
        </p:txBody>
      </p:sp>
      <p:sp>
        <p:nvSpPr>
          <p:cNvPr id="35" name="Text 33"/>
          <p:cNvSpPr/>
          <p:nvPr/>
        </p:nvSpPr>
        <p:spPr>
          <a:xfrm>
            <a:off x="8428409" y="1965304"/>
            <a:ext cx="133392" cy="177856"/>
          </a:xfrm>
          <a:prstGeom prst="rect">
            <a:avLst/>
          </a:prstGeom>
          <a:noFill/>
          <a:ln/>
        </p:spPr>
        <p:txBody>
          <a:bodyPr wrap="square" lIns="0" tIns="0" rIns="0" bIns="0" rtlCol="0" anchor="ctr"/>
          <a:lstStyle/>
          <a:p>
            <a:pPr>
              <a:lnSpc>
                <a:spcPct val="120000"/>
              </a:lnSpc>
            </a:pPr>
            <a:r>
              <a:rPr lang="en-US" sz="980" b="1" dirty="0">
                <a:solidFill>
                  <a:srgbClr val="F8F6F2"/>
                </a:solidFill>
                <a:latin typeface="Quattrocento Sans" pitchFamily="34" charset="0"/>
                <a:ea typeface="Quattrocento Sans" pitchFamily="34" charset="-122"/>
                <a:cs typeface="Quattrocento Sans" pitchFamily="34" charset="-120"/>
              </a:rPr>
              <a:t>2</a:t>
            </a:r>
            <a:endParaRPr lang="en-US" sz="1600" dirty="0"/>
          </a:p>
        </p:txBody>
      </p:sp>
      <p:sp>
        <p:nvSpPr>
          <p:cNvPr id="36" name="Text 34"/>
          <p:cNvSpPr/>
          <p:nvPr/>
        </p:nvSpPr>
        <p:spPr>
          <a:xfrm>
            <a:off x="8712144" y="1911947"/>
            <a:ext cx="2765654" cy="213427"/>
          </a:xfrm>
          <a:prstGeom prst="rect">
            <a:avLst/>
          </a:prstGeom>
          <a:noFill/>
          <a:ln/>
        </p:spPr>
        <p:txBody>
          <a:bodyPr wrap="square" lIns="0" tIns="0" rIns="0" bIns="0" rtlCol="0" anchor="ctr"/>
          <a:lstStyle/>
          <a:p>
            <a:pPr>
              <a:lnSpc>
                <a:spcPct val="130000"/>
              </a:lnSpc>
            </a:pPr>
            <a:r>
              <a:rPr lang="en-US" sz="1120" b="1" dirty="0">
                <a:solidFill>
                  <a:srgbClr val="4A5D52"/>
                </a:solidFill>
                <a:latin typeface="Quattrocento Sans" pitchFamily="34" charset="0"/>
                <a:ea typeface="Quattrocento Sans" pitchFamily="34" charset="-122"/>
                <a:cs typeface="Quattrocento Sans" pitchFamily="34" charset="-120"/>
              </a:rPr>
              <a:t>Visual Clarity</a:t>
            </a:r>
            <a:endParaRPr lang="en-US" sz="1600" dirty="0"/>
          </a:p>
        </p:txBody>
      </p:sp>
      <p:sp>
        <p:nvSpPr>
          <p:cNvPr id="37" name="Text 35"/>
          <p:cNvSpPr/>
          <p:nvPr/>
        </p:nvSpPr>
        <p:spPr>
          <a:xfrm>
            <a:off x="8712144" y="2160945"/>
            <a:ext cx="2756761" cy="177856"/>
          </a:xfrm>
          <a:prstGeom prst="rect">
            <a:avLst/>
          </a:prstGeom>
          <a:noFill/>
          <a:ln/>
        </p:spPr>
        <p:txBody>
          <a:bodyPr wrap="square" lIns="0" tIns="0" rIns="0" bIns="0" rtlCol="0" anchor="ctr"/>
          <a:lstStyle/>
          <a:p>
            <a:pPr>
              <a:lnSpc>
                <a:spcPct val="120000"/>
              </a:lnSpc>
            </a:pPr>
            <a:r>
              <a:rPr lang="en-US" sz="980" dirty="0">
                <a:solidFill>
                  <a:srgbClr val="333333"/>
                </a:solidFill>
                <a:latin typeface="Quattrocento Sans" pitchFamily="34" charset="0"/>
                <a:ea typeface="Quattrocento Sans" pitchFamily="34" charset="-122"/>
                <a:cs typeface="Quattrocento Sans" pitchFamily="34" charset="-120"/>
              </a:rPr>
              <a:t>Makes complex relationships easy to understand</a:t>
            </a:r>
            <a:endParaRPr lang="en-US" sz="1600" dirty="0"/>
          </a:p>
        </p:txBody>
      </p:sp>
      <p:sp>
        <p:nvSpPr>
          <p:cNvPr id="38" name="Shape 36"/>
          <p:cNvSpPr/>
          <p:nvPr/>
        </p:nvSpPr>
        <p:spPr>
          <a:xfrm>
            <a:off x="4666347" y="2552228"/>
            <a:ext cx="3441505" cy="640280"/>
          </a:xfrm>
          <a:custGeom>
            <a:avLst/>
            <a:gdLst/>
            <a:ahLst/>
            <a:cxnLst/>
            <a:rect l="l" t="t" r="r" b="b"/>
            <a:pathLst>
              <a:path w="3441505" h="640280">
                <a:moveTo>
                  <a:pt x="71142" y="0"/>
                </a:moveTo>
                <a:lnTo>
                  <a:pt x="3370364" y="0"/>
                </a:lnTo>
                <a:cubicBezTo>
                  <a:pt x="3409654" y="0"/>
                  <a:pt x="3441505" y="31851"/>
                  <a:pt x="3441505" y="71142"/>
                </a:cubicBezTo>
                <a:lnTo>
                  <a:pt x="3441505" y="569139"/>
                </a:lnTo>
                <a:cubicBezTo>
                  <a:pt x="3441505" y="608429"/>
                  <a:pt x="3409654" y="640280"/>
                  <a:pt x="3370364" y="640280"/>
                </a:cubicBezTo>
                <a:lnTo>
                  <a:pt x="71142" y="640280"/>
                </a:lnTo>
                <a:cubicBezTo>
                  <a:pt x="31877" y="640280"/>
                  <a:pt x="0" y="608403"/>
                  <a:pt x="0" y="569139"/>
                </a:cubicBezTo>
                <a:lnTo>
                  <a:pt x="0" y="71142"/>
                </a:lnTo>
                <a:cubicBezTo>
                  <a:pt x="0" y="31877"/>
                  <a:pt x="31877" y="0"/>
                  <a:pt x="71142" y="0"/>
                </a:cubicBezTo>
                <a:close/>
              </a:path>
            </a:pathLst>
          </a:custGeom>
          <a:solidFill>
            <a:srgbClr val="4A5D52">
              <a:alpha val="5098"/>
            </a:srgbClr>
          </a:solidFill>
          <a:ln/>
        </p:spPr>
        <p:txBody>
          <a:bodyPr/>
          <a:lstStyle/>
          <a:p>
            <a:endParaRPr lang="en-US"/>
          </a:p>
        </p:txBody>
      </p:sp>
      <p:sp>
        <p:nvSpPr>
          <p:cNvPr id="39" name="Shape 37"/>
          <p:cNvSpPr/>
          <p:nvPr/>
        </p:nvSpPr>
        <p:spPr>
          <a:xfrm>
            <a:off x="4773060" y="2658941"/>
            <a:ext cx="284569" cy="284569"/>
          </a:xfrm>
          <a:custGeom>
            <a:avLst/>
            <a:gdLst/>
            <a:ahLst/>
            <a:cxnLst/>
            <a:rect l="l" t="t" r="r" b="b"/>
            <a:pathLst>
              <a:path w="284569" h="284569">
                <a:moveTo>
                  <a:pt x="142284" y="0"/>
                </a:moveTo>
                <a:lnTo>
                  <a:pt x="142284" y="0"/>
                </a:lnTo>
                <a:cubicBezTo>
                  <a:pt x="220813" y="0"/>
                  <a:pt x="284569" y="63756"/>
                  <a:pt x="284569" y="142284"/>
                </a:cubicBezTo>
                <a:lnTo>
                  <a:pt x="284569" y="142284"/>
                </a:lnTo>
                <a:cubicBezTo>
                  <a:pt x="284569" y="220813"/>
                  <a:pt x="220813" y="284569"/>
                  <a:pt x="142284" y="284569"/>
                </a:cubicBezTo>
                <a:lnTo>
                  <a:pt x="142284" y="284569"/>
                </a:lnTo>
                <a:cubicBezTo>
                  <a:pt x="63756" y="284569"/>
                  <a:pt x="0" y="220813"/>
                  <a:pt x="0" y="142284"/>
                </a:cubicBezTo>
                <a:lnTo>
                  <a:pt x="0" y="142284"/>
                </a:lnTo>
                <a:cubicBezTo>
                  <a:pt x="0" y="63756"/>
                  <a:pt x="63756" y="0"/>
                  <a:pt x="142284" y="0"/>
                </a:cubicBezTo>
                <a:close/>
              </a:path>
            </a:pathLst>
          </a:custGeom>
          <a:solidFill>
            <a:srgbClr val="4A5D52"/>
          </a:solidFill>
          <a:ln/>
        </p:spPr>
        <p:txBody>
          <a:bodyPr/>
          <a:lstStyle/>
          <a:p>
            <a:endParaRPr lang="en-US"/>
          </a:p>
        </p:txBody>
      </p:sp>
      <p:sp>
        <p:nvSpPr>
          <p:cNvPr id="40" name="Text 38"/>
          <p:cNvSpPr/>
          <p:nvPr/>
        </p:nvSpPr>
        <p:spPr>
          <a:xfrm>
            <a:off x="4880607" y="2712298"/>
            <a:ext cx="133392" cy="177856"/>
          </a:xfrm>
          <a:prstGeom prst="rect">
            <a:avLst/>
          </a:prstGeom>
          <a:noFill/>
          <a:ln/>
        </p:spPr>
        <p:txBody>
          <a:bodyPr wrap="square" lIns="0" tIns="0" rIns="0" bIns="0" rtlCol="0" anchor="ctr"/>
          <a:lstStyle/>
          <a:p>
            <a:pPr>
              <a:lnSpc>
                <a:spcPct val="120000"/>
              </a:lnSpc>
            </a:pPr>
            <a:r>
              <a:rPr lang="en-US" sz="980" b="1" dirty="0">
                <a:solidFill>
                  <a:srgbClr val="F8F6F2"/>
                </a:solidFill>
                <a:latin typeface="Quattrocento Sans" pitchFamily="34" charset="0"/>
                <a:ea typeface="Quattrocento Sans" pitchFamily="34" charset="-122"/>
                <a:cs typeface="Quattrocento Sans" pitchFamily="34" charset="-120"/>
              </a:rPr>
              <a:t>3</a:t>
            </a:r>
            <a:endParaRPr lang="en-US" sz="1600" dirty="0"/>
          </a:p>
        </p:txBody>
      </p:sp>
      <p:sp>
        <p:nvSpPr>
          <p:cNvPr id="41" name="Text 39"/>
          <p:cNvSpPr/>
          <p:nvPr/>
        </p:nvSpPr>
        <p:spPr>
          <a:xfrm>
            <a:off x="5164342" y="2658941"/>
            <a:ext cx="2641155" cy="213427"/>
          </a:xfrm>
          <a:prstGeom prst="rect">
            <a:avLst/>
          </a:prstGeom>
          <a:noFill/>
          <a:ln/>
        </p:spPr>
        <p:txBody>
          <a:bodyPr wrap="square" lIns="0" tIns="0" rIns="0" bIns="0" rtlCol="0" anchor="ctr"/>
          <a:lstStyle/>
          <a:p>
            <a:pPr>
              <a:lnSpc>
                <a:spcPct val="130000"/>
              </a:lnSpc>
            </a:pPr>
            <a:r>
              <a:rPr lang="en-US" sz="1120" b="1" dirty="0">
                <a:solidFill>
                  <a:srgbClr val="4A5D52"/>
                </a:solidFill>
                <a:latin typeface="Quattrocento Sans" pitchFamily="34" charset="0"/>
                <a:ea typeface="Quattrocento Sans" pitchFamily="34" charset="-122"/>
                <a:cs typeface="Quattrocento Sans" pitchFamily="34" charset="-120"/>
              </a:rPr>
              <a:t>Team Discussion</a:t>
            </a:r>
            <a:endParaRPr lang="en-US" sz="1600" dirty="0"/>
          </a:p>
        </p:txBody>
      </p:sp>
      <p:sp>
        <p:nvSpPr>
          <p:cNvPr id="42" name="Text 40"/>
          <p:cNvSpPr/>
          <p:nvPr/>
        </p:nvSpPr>
        <p:spPr>
          <a:xfrm>
            <a:off x="5164342" y="2907939"/>
            <a:ext cx="2632263" cy="177856"/>
          </a:xfrm>
          <a:prstGeom prst="rect">
            <a:avLst/>
          </a:prstGeom>
          <a:noFill/>
          <a:ln/>
        </p:spPr>
        <p:txBody>
          <a:bodyPr wrap="square" lIns="0" tIns="0" rIns="0" bIns="0" rtlCol="0" anchor="ctr"/>
          <a:lstStyle/>
          <a:p>
            <a:pPr>
              <a:lnSpc>
                <a:spcPct val="120000"/>
              </a:lnSpc>
            </a:pPr>
            <a:r>
              <a:rPr lang="en-US" sz="980" dirty="0">
                <a:solidFill>
                  <a:srgbClr val="333333"/>
                </a:solidFill>
                <a:latin typeface="Quattrocento Sans" pitchFamily="34" charset="0"/>
                <a:ea typeface="Quattrocento Sans" pitchFamily="34" charset="-122"/>
                <a:cs typeface="Quattrocento Sans" pitchFamily="34" charset="-120"/>
              </a:rPr>
              <a:t>Promotes collaborative brainstorming sessions</a:t>
            </a:r>
            <a:endParaRPr lang="en-US" sz="1600" dirty="0"/>
          </a:p>
        </p:txBody>
      </p:sp>
      <p:sp>
        <p:nvSpPr>
          <p:cNvPr id="43" name="Shape 41"/>
          <p:cNvSpPr/>
          <p:nvPr/>
        </p:nvSpPr>
        <p:spPr>
          <a:xfrm>
            <a:off x="8214149" y="2552228"/>
            <a:ext cx="3441505" cy="640280"/>
          </a:xfrm>
          <a:custGeom>
            <a:avLst/>
            <a:gdLst/>
            <a:ahLst/>
            <a:cxnLst/>
            <a:rect l="l" t="t" r="r" b="b"/>
            <a:pathLst>
              <a:path w="3441505" h="640280">
                <a:moveTo>
                  <a:pt x="71142" y="0"/>
                </a:moveTo>
                <a:lnTo>
                  <a:pt x="3370364" y="0"/>
                </a:lnTo>
                <a:cubicBezTo>
                  <a:pt x="3409654" y="0"/>
                  <a:pt x="3441505" y="31851"/>
                  <a:pt x="3441505" y="71142"/>
                </a:cubicBezTo>
                <a:lnTo>
                  <a:pt x="3441505" y="569139"/>
                </a:lnTo>
                <a:cubicBezTo>
                  <a:pt x="3441505" y="608429"/>
                  <a:pt x="3409654" y="640280"/>
                  <a:pt x="3370364" y="640280"/>
                </a:cubicBezTo>
                <a:lnTo>
                  <a:pt x="71142" y="640280"/>
                </a:lnTo>
                <a:cubicBezTo>
                  <a:pt x="31877" y="640280"/>
                  <a:pt x="0" y="608403"/>
                  <a:pt x="0" y="569139"/>
                </a:cubicBezTo>
                <a:lnTo>
                  <a:pt x="0" y="71142"/>
                </a:lnTo>
                <a:cubicBezTo>
                  <a:pt x="0" y="31877"/>
                  <a:pt x="31877" y="0"/>
                  <a:pt x="71142" y="0"/>
                </a:cubicBezTo>
                <a:close/>
              </a:path>
            </a:pathLst>
          </a:custGeom>
          <a:solidFill>
            <a:srgbClr val="4A5D52">
              <a:alpha val="5098"/>
            </a:srgbClr>
          </a:solidFill>
          <a:ln/>
        </p:spPr>
        <p:txBody>
          <a:bodyPr/>
          <a:lstStyle/>
          <a:p>
            <a:endParaRPr lang="en-US"/>
          </a:p>
        </p:txBody>
      </p:sp>
      <p:sp>
        <p:nvSpPr>
          <p:cNvPr id="44" name="Shape 42"/>
          <p:cNvSpPr/>
          <p:nvPr/>
        </p:nvSpPr>
        <p:spPr>
          <a:xfrm>
            <a:off x="8320862" y="2658941"/>
            <a:ext cx="284569" cy="284569"/>
          </a:xfrm>
          <a:custGeom>
            <a:avLst/>
            <a:gdLst/>
            <a:ahLst/>
            <a:cxnLst/>
            <a:rect l="l" t="t" r="r" b="b"/>
            <a:pathLst>
              <a:path w="284569" h="284569">
                <a:moveTo>
                  <a:pt x="142284" y="0"/>
                </a:moveTo>
                <a:lnTo>
                  <a:pt x="142284" y="0"/>
                </a:lnTo>
                <a:cubicBezTo>
                  <a:pt x="220813" y="0"/>
                  <a:pt x="284569" y="63756"/>
                  <a:pt x="284569" y="142284"/>
                </a:cubicBezTo>
                <a:lnTo>
                  <a:pt x="284569" y="142284"/>
                </a:lnTo>
                <a:cubicBezTo>
                  <a:pt x="284569" y="220813"/>
                  <a:pt x="220813" y="284569"/>
                  <a:pt x="142284" y="284569"/>
                </a:cubicBezTo>
                <a:lnTo>
                  <a:pt x="142284" y="284569"/>
                </a:lnTo>
                <a:cubicBezTo>
                  <a:pt x="63756" y="284569"/>
                  <a:pt x="0" y="220813"/>
                  <a:pt x="0" y="142284"/>
                </a:cubicBezTo>
                <a:lnTo>
                  <a:pt x="0" y="142284"/>
                </a:lnTo>
                <a:cubicBezTo>
                  <a:pt x="0" y="63756"/>
                  <a:pt x="63756" y="0"/>
                  <a:pt x="142284" y="0"/>
                </a:cubicBezTo>
                <a:close/>
              </a:path>
            </a:pathLst>
          </a:custGeom>
          <a:solidFill>
            <a:srgbClr val="4A5D52"/>
          </a:solidFill>
          <a:ln/>
        </p:spPr>
        <p:txBody>
          <a:bodyPr/>
          <a:lstStyle/>
          <a:p>
            <a:endParaRPr lang="en-US"/>
          </a:p>
        </p:txBody>
      </p:sp>
      <p:sp>
        <p:nvSpPr>
          <p:cNvPr id="45" name="Text 43"/>
          <p:cNvSpPr/>
          <p:nvPr/>
        </p:nvSpPr>
        <p:spPr>
          <a:xfrm>
            <a:off x="8428409" y="2712298"/>
            <a:ext cx="133392" cy="177856"/>
          </a:xfrm>
          <a:prstGeom prst="rect">
            <a:avLst/>
          </a:prstGeom>
          <a:noFill/>
          <a:ln/>
        </p:spPr>
        <p:txBody>
          <a:bodyPr wrap="square" lIns="0" tIns="0" rIns="0" bIns="0" rtlCol="0" anchor="ctr"/>
          <a:lstStyle/>
          <a:p>
            <a:pPr>
              <a:lnSpc>
                <a:spcPct val="120000"/>
              </a:lnSpc>
            </a:pPr>
            <a:r>
              <a:rPr lang="en-US" sz="980" b="1" dirty="0">
                <a:solidFill>
                  <a:srgbClr val="F8F6F2"/>
                </a:solidFill>
                <a:latin typeface="Quattrocento Sans" pitchFamily="34" charset="0"/>
                <a:ea typeface="Quattrocento Sans" pitchFamily="34" charset="-122"/>
                <a:cs typeface="Quattrocento Sans" pitchFamily="34" charset="-120"/>
              </a:rPr>
              <a:t>4</a:t>
            </a:r>
            <a:endParaRPr lang="en-US" sz="1600" dirty="0"/>
          </a:p>
        </p:txBody>
      </p:sp>
      <p:sp>
        <p:nvSpPr>
          <p:cNvPr id="46" name="Text 44"/>
          <p:cNvSpPr/>
          <p:nvPr/>
        </p:nvSpPr>
        <p:spPr>
          <a:xfrm>
            <a:off x="8712144" y="2658941"/>
            <a:ext cx="2552228" cy="213427"/>
          </a:xfrm>
          <a:prstGeom prst="rect">
            <a:avLst/>
          </a:prstGeom>
          <a:noFill/>
          <a:ln/>
        </p:spPr>
        <p:txBody>
          <a:bodyPr wrap="square" lIns="0" tIns="0" rIns="0" bIns="0" rtlCol="0" anchor="ctr"/>
          <a:lstStyle/>
          <a:p>
            <a:pPr>
              <a:lnSpc>
                <a:spcPct val="130000"/>
              </a:lnSpc>
            </a:pPr>
            <a:r>
              <a:rPr lang="en-US" sz="1120" b="1" dirty="0">
                <a:solidFill>
                  <a:srgbClr val="4A5D52"/>
                </a:solidFill>
                <a:latin typeface="Quattrocento Sans" pitchFamily="34" charset="0"/>
                <a:ea typeface="Quattrocento Sans" pitchFamily="34" charset="-122"/>
                <a:cs typeface="Quattrocento Sans" pitchFamily="34" charset="-120"/>
              </a:rPr>
              <a:t>Data Collection</a:t>
            </a:r>
            <a:endParaRPr lang="en-US" sz="1600" dirty="0"/>
          </a:p>
        </p:txBody>
      </p:sp>
      <p:sp>
        <p:nvSpPr>
          <p:cNvPr id="47" name="Text 45"/>
          <p:cNvSpPr/>
          <p:nvPr/>
        </p:nvSpPr>
        <p:spPr>
          <a:xfrm>
            <a:off x="8712144" y="2907939"/>
            <a:ext cx="2543335" cy="177856"/>
          </a:xfrm>
          <a:prstGeom prst="rect">
            <a:avLst/>
          </a:prstGeom>
          <a:noFill/>
          <a:ln/>
        </p:spPr>
        <p:txBody>
          <a:bodyPr wrap="square" lIns="0" tIns="0" rIns="0" bIns="0" rtlCol="0" anchor="ctr"/>
          <a:lstStyle/>
          <a:p>
            <a:pPr>
              <a:lnSpc>
                <a:spcPct val="120000"/>
              </a:lnSpc>
            </a:pPr>
            <a:r>
              <a:rPr lang="en-US" sz="980" dirty="0">
                <a:solidFill>
                  <a:srgbClr val="333333"/>
                </a:solidFill>
                <a:latin typeface="Quattrocento Sans" pitchFamily="34" charset="0"/>
                <a:ea typeface="Quattrocento Sans" pitchFamily="34" charset="-122"/>
                <a:cs typeface="Quattrocento Sans" pitchFamily="34" charset="-120"/>
              </a:rPr>
              <a:t>Identifies areas requiring further investigation</a:t>
            </a:r>
            <a:endParaRPr lang="en-US" sz="1600" dirty="0"/>
          </a:p>
        </p:txBody>
      </p:sp>
      <p:sp>
        <p:nvSpPr>
          <p:cNvPr id="48" name="Shape 46"/>
          <p:cNvSpPr/>
          <p:nvPr/>
        </p:nvSpPr>
        <p:spPr>
          <a:xfrm>
            <a:off x="4488491" y="3530433"/>
            <a:ext cx="7345435" cy="2178731"/>
          </a:xfrm>
          <a:custGeom>
            <a:avLst/>
            <a:gdLst/>
            <a:ahLst/>
            <a:cxnLst/>
            <a:rect l="l" t="t" r="r" b="b"/>
            <a:pathLst>
              <a:path w="7345435" h="2178731">
                <a:moveTo>
                  <a:pt x="35571" y="0"/>
                </a:moveTo>
                <a:lnTo>
                  <a:pt x="7309864" y="0"/>
                </a:lnTo>
                <a:cubicBezTo>
                  <a:pt x="7329510" y="0"/>
                  <a:pt x="7345435" y="15926"/>
                  <a:pt x="7345435" y="35571"/>
                </a:cubicBezTo>
                <a:lnTo>
                  <a:pt x="7345435" y="2072017"/>
                </a:lnTo>
                <a:cubicBezTo>
                  <a:pt x="7345435" y="2130953"/>
                  <a:pt x="7297658" y="2178731"/>
                  <a:pt x="7238721" y="2178731"/>
                </a:cubicBezTo>
                <a:lnTo>
                  <a:pt x="106714" y="2178731"/>
                </a:lnTo>
                <a:cubicBezTo>
                  <a:pt x="47778" y="2178731"/>
                  <a:pt x="0" y="2130953"/>
                  <a:pt x="0" y="2072017"/>
                </a:cubicBezTo>
                <a:lnTo>
                  <a:pt x="0" y="35571"/>
                </a:lnTo>
                <a:cubicBezTo>
                  <a:pt x="0" y="15939"/>
                  <a:pt x="15939" y="0"/>
                  <a:pt x="35571" y="0"/>
                </a:cubicBezTo>
                <a:close/>
              </a:path>
            </a:pathLst>
          </a:custGeom>
          <a:solidFill>
            <a:srgbClr val="FFFFFF"/>
          </a:solidFill>
          <a:ln/>
          <a:effectLst>
            <a:outerShdw blurRad="133392" dist="88928" dir="5400000" algn="bl" rotWithShape="0">
              <a:srgbClr val="000000">
                <a:alpha val="10196"/>
              </a:srgbClr>
            </a:outerShdw>
          </a:effectLst>
        </p:spPr>
        <p:txBody>
          <a:bodyPr/>
          <a:lstStyle/>
          <a:p>
            <a:endParaRPr lang="en-US"/>
          </a:p>
        </p:txBody>
      </p:sp>
      <p:sp>
        <p:nvSpPr>
          <p:cNvPr id="49" name="Shape 47"/>
          <p:cNvSpPr/>
          <p:nvPr/>
        </p:nvSpPr>
        <p:spPr>
          <a:xfrm>
            <a:off x="4488491" y="3530433"/>
            <a:ext cx="7345435" cy="35571"/>
          </a:xfrm>
          <a:custGeom>
            <a:avLst/>
            <a:gdLst/>
            <a:ahLst/>
            <a:cxnLst/>
            <a:rect l="l" t="t" r="r" b="b"/>
            <a:pathLst>
              <a:path w="7345435" h="35571">
                <a:moveTo>
                  <a:pt x="35571" y="0"/>
                </a:moveTo>
                <a:lnTo>
                  <a:pt x="7309864" y="0"/>
                </a:lnTo>
                <a:cubicBezTo>
                  <a:pt x="7329510" y="0"/>
                  <a:pt x="7345435" y="15926"/>
                  <a:pt x="7345435" y="35571"/>
                </a:cubicBezTo>
                <a:lnTo>
                  <a:pt x="7345435" y="35571"/>
                </a:lnTo>
                <a:lnTo>
                  <a:pt x="0" y="35571"/>
                </a:lnTo>
                <a:lnTo>
                  <a:pt x="0" y="35571"/>
                </a:lnTo>
                <a:cubicBezTo>
                  <a:pt x="0" y="15939"/>
                  <a:pt x="15939" y="0"/>
                  <a:pt x="35571" y="0"/>
                </a:cubicBezTo>
                <a:close/>
              </a:path>
            </a:pathLst>
          </a:custGeom>
          <a:solidFill>
            <a:srgbClr val="A95C48"/>
          </a:solidFill>
          <a:ln/>
        </p:spPr>
        <p:txBody>
          <a:bodyPr/>
          <a:lstStyle/>
          <a:p>
            <a:endParaRPr lang="en-US"/>
          </a:p>
        </p:txBody>
      </p:sp>
      <p:sp>
        <p:nvSpPr>
          <p:cNvPr id="50" name="Shape 48"/>
          <p:cNvSpPr/>
          <p:nvPr/>
        </p:nvSpPr>
        <p:spPr>
          <a:xfrm>
            <a:off x="4693025" y="3757199"/>
            <a:ext cx="213427" cy="213427"/>
          </a:xfrm>
          <a:custGeom>
            <a:avLst/>
            <a:gdLst/>
            <a:ahLst/>
            <a:cxnLst/>
            <a:rect l="l" t="t" r="r" b="b"/>
            <a:pathLst>
              <a:path w="213427" h="213427">
                <a:moveTo>
                  <a:pt x="106713" y="213427"/>
                </a:moveTo>
                <a:cubicBezTo>
                  <a:pt x="165610" y="213427"/>
                  <a:pt x="213427" y="165610"/>
                  <a:pt x="213427" y="106713"/>
                </a:cubicBezTo>
                <a:cubicBezTo>
                  <a:pt x="213427" y="47817"/>
                  <a:pt x="165610" y="0"/>
                  <a:pt x="106713" y="0"/>
                </a:cubicBezTo>
                <a:cubicBezTo>
                  <a:pt x="47817" y="0"/>
                  <a:pt x="0" y="47817"/>
                  <a:pt x="0" y="106713"/>
                </a:cubicBezTo>
                <a:cubicBezTo>
                  <a:pt x="0" y="165610"/>
                  <a:pt x="47817" y="213427"/>
                  <a:pt x="106713" y="213427"/>
                </a:cubicBezTo>
                <a:close/>
                <a:moveTo>
                  <a:pt x="106713" y="56691"/>
                </a:moveTo>
                <a:cubicBezTo>
                  <a:pt x="112257" y="56691"/>
                  <a:pt x="116718" y="61152"/>
                  <a:pt x="116718" y="66696"/>
                </a:cubicBezTo>
                <a:lnTo>
                  <a:pt x="116718" y="113383"/>
                </a:lnTo>
                <a:cubicBezTo>
                  <a:pt x="116718" y="118927"/>
                  <a:pt x="112257" y="123387"/>
                  <a:pt x="106713" y="123387"/>
                </a:cubicBezTo>
                <a:cubicBezTo>
                  <a:pt x="101169" y="123387"/>
                  <a:pt x="96709" y="118927"/>
                  <a:pt x="96709" y="113383"/>
                </a:cubicBezTo>
                <a:lnTo>
                  <a:pt x="96709" y="66696"/>
                </a:lnTo>
                <a:cubicBezTo>
                  <a:pt x="96709" y="61152"/>
                  <a:pt x="101169" y="56691"/>
                  <a:pt x="106713" y="56691"/>
                </a:cubicBezTo>
                <a:close/>
                <a:moveTo>
                  <a:pt x="95583" y="146731"/>
                </a:moveTo>
                <a:cubicBezTo>
                  <a:pt x="95330" y="142600"/>
                  <a:pt x="97391" y="138669"/>
                  <a:pt x="100932" y="136527"/>
                </a:cubicBezTo>
                <a:cubicBezTo>
                  <a:pt x="104474" y="134385"/>
                  <a:pt x="108911" y="134385"/>
                  <a:pt x="112453" y="136527"/>
                </a:cubicBezTo>
                <a:cubicBezTo>
                  <a:pt x="115994" y="138669"/>
                  <a:pt x="118055" y="142600"/>
                  <a:pt x="117802" y="146731"/>
                </a:cubicBezTo>
                <a:cubicBezTo>
                  <a:pt x="118055" y="150862"/>
                  <a:pt x="115994" y="154793"/>
                  <a:pt x="112453" y="156935"/>
                </a:cubicBezTo>
                <a:cubicBezTo>
                  <a:pt x="108911" y="159077"/>
                  <a:pt x="104474" y="159077"/>
                  <a:pt x="100932" y="156935"/>
                </a:cubicBezTo>
                <a:cubicBezTo>
                  <a:pt x="97391" y="154793"/>
                  <a:pt x="95330" y="150862"/>
                  <a:pt x="95583" y="146731"/>
                </a:cubicBezTo>
                <a:close/>
              </a:path>
            </a:pathLst>
          </a:custGeom>
          <a:solidFill>
            <a:srgbClr val="A95C48"/>
          </a:solidFill>
          <a:ln/>
        </p:spPr>
        <p:txBody>
          <a:bodyPr/>
          <a:lstStyle/>
          <a:p>
            <a:endParaRPr lang="en-US"/>
          </a:p>
        </p:txBody>
      </p:sp>
      <p:sp>
        <p:nvSpPr>
          <p:cNvPr id="51" name="Text 49"/>
          <p:cNvSpPr/>
          <p:nvPr/>
        </p:nvSpPr>
        <p:spPr>
          <a:xfrm>
            <a:off x="5039844" y="3726074"/>
            <a:ext cx="3139151" cy="275676"/>
          </a:xfrm>
          <a:prstGeom prst="rect">
            <a:avLst/>
          </a:prstGeom>
          <a:noFill/>
          <a:ln/>
        </p:spPr>
        <p:txBody>
          <a:bodyPr wrap="square" lIns="0" tIns="0" rIns="0" bIns="0" rtlCol="0" anchor="ctr"/>
          <a:lstStyle/>
          <a:p>
            <a:pPr>
              <a:lnSpc>
                <a:spcPct val="110000"/>
              </a:lnSpc>
            </a:pPr>
            <a:r>
              <a:rPr lang="en-US" sz="1681" b="1" dirty="0">
                <a:solidFill>
                  <a:srgbClr val="4A5D52"/>
                </a:solidFill>
                <a:latin typeface="Noto Sans SC" pitchFamily="34" charset="0"/>
                <a:ea typeface="Noto Sans SC" pitchFamily="34" charset="-122"/>
                <a:cs typeface="Noto Sans SC" pitchFamily="34" charset="-120"/>
              </a:rPr>
              <a:t>Limitations of Fishbone Diagram</a:t>
            </a:r>
            <a:endParaRPr lang="en-US" sz="1600" dirty="0"/>
          </a:p>
        </p:txBody>
      </p:sp>
      <p:sp>
        <p:nvSpPr>
          <p:cNvPr id="52" name="Shape 50"/>
          <p:cNvSpPr/>
          <p:nvPr/>
        </p:nvSpPr>
        <p:spPr>
          <a:xfrm>
            <a:off x="4666347" y="4144035"/>
            <a:ext cx="3441505" cy="640280"/>
          </a:xfrm>
          <a:custGeom>
            <a:avLst/>
            <a:gdLst/>
            <a:ahLst/>
            <a:cxnLst/>
            <a:rect l="l" t="t" r="r" b="b"/>
            <a:pathLst>
              <a:path w="3441505" h="640280">
                <a:moveTo>
                  <a:pt x="71142" y="0"/>
                </a:moveTo>
                <a:lnTo>
                  <a:pt x="3370364" y="0"/>
                </a:lnTo>
                <a:cubicBezTo>
                  <a:pt x="3409654" y="0"/>
                  <a:pt x="3441505" y="31851"/>
                  <a:pt x="3441505" y="71142"/>
                </a:cubicBezTo>
                <a:lnTo>
                  <a:pt x="3441505" y="569139"/>
                </a:lnTo>
                <a:cubicBezTo>
                  <a:pt x="3441505" y="608429"/>
                  <a:pt x="3409654" y="640280"/>
                  <a:pt x="3370364" y="640280"/>
                </a:cubicBezTo>
                <a:lnTo>
                  <a:pt x="71142" y="640280"/>
                </a:lnTo>
                <a:cubicBezTo>
                  <a:pt x="31877" y="640280"/>
                  <a:pt x="0" y="608403"/>
                  <a:pt x="0" y="569139"/>
                </a:cubicBezTo>
                <a:lnTo>
                  <a:pt x="0" y="71142"/>
                </a:lnTo>
                <a:cubicBezTo>
                  <a:pt x="0" y="31877"/>
                  <a:pt x="31877" y="0"/>
                  <a:pt x="71142" y="0"/>
                </a:cubicBezTo>
                <a:close/>
              </a:path>
            </a:pathLst>
          </a:custGeom>
          <a:solidFill>
            <a:srgbClr val="A95C48">
              <a:alpha val="5098"/>
            </a:srgbClr>
          </a:solidFill>
          <a:ln/>
        </p:spPr>
        <p:txBody>
          <a:bodyPr/>
          <a:lstStyle/>
          <a:p>
            <a:endParaRPr lang="en-US"/>
          </a:p>
        </p:txBody>
      </p:sp>
      <p:sp>
        <p:nvSpPr>
          <p:cNvPr id="53" name="Shape 51"/>
          <p:cNvSpPr/>
          <p:nvPr/>
        </p:nvSpPr>
        <p:spPr>
          <a:xfrm>
            <a:off x="4773060" y="4250748"/>
            <a:ext cx="284569" cy="284569"/>
          </a:xfrm>
          <a:custGeom>
            <a:avLst/>
            <a:gdLst/>
            <a:ahLst/>
            <a:cxnLst/>
            <a:rect l="l" t="t" r="r" b="b"/>
            <a:pathLst>
              <a:path w="284569" h="284569">
                <a:moveTo>
                  <a:pt x="142284" y="0"/>
                </a:moveTo>
                <a:lnTo>
                  <a:pt x="142284" y="0"/>
                </a:lnTo>
                <a:cubicBezTo>
                  <a:pt x="220813" y="0"/>
                  <a:pt x="284569" y="63756"/>
                  <a:pt x="284569" y="142284"/>
                </a:cubicBezTo>
                <a:lnTo>
                  <a:pt x="284569" y="142284"/>
                </a:lnTo>
                <a:cubicBezTo>
                  <a:pt x="284569" y="220813"/>
                  <a:pt x="220813" y="284569"/>
                  <a:pt x="142284" y="284569"/>
                </a:cubicBezTo>
                <a:lnTo>
                  <a:pt x="142284" y="284569"/>
                </a:lnTo>
                <a:cubicBezTo>
                  <a:pt x="63756" y="284569"/>
                  <a:pt x="0" y="220813"/>
                  <a:pt x="0" y="142284"/>
                </a:cubicBezTo>
                <a:lnTo>
                  <a:pt x="0" y="142284"/>
                </a:lnTo>
                <a:cubicBezTo>
                  <a:pt x="0" y="63756"/>
                  <a:pt x="63756" y="0"/>
                  <a:pt x="142284" y="0"/>
                </a:cubicBezTo>
                <a:close/>
              </a:path>
            </a:pathLst>
          </a:custGeom>
          <a:solidFill>
            <a:srgbClr val="A95C48"/>
          </a:solidFill>
          <a:ln/>
        </p:spPr>
        <p:txBody>
          <a:bodyPr/>
          <a:lstStyle/>
          <a:p>
            <a:endParaRPr lang="en-US"/>
          </a:p>
        </p:txBody>
      </p:sp>
      <p:sp>
        <p:nvSpPr>
          <p:cNvPr id="54" name="Text 52"/>
          <p:cNvSpPr/>
          <p:nvPr/>
        </p:nvSpPr>
        <p:spPr>
          <a:xfrm>
            <a:off x="4880607" y="4304105"/>
            <a:ext cx="133392" cy="177856"/>
          </a:xfrm>
          <a:prstGeom prst="rect">
            <a:avLst/>
          </a:prstGeom>
          <a:noFill/>
          <a:ln/>
        </p:spPr>
        <p:txBody>
          <a:bodyPr wrap="square" lIns="0" tIns="0" rIns="0" bIns="0" rtlCol="0" anchor="ctr"/>
          <a:lstStyle/>
          <a:p>
            <a:pPr>
              <a:lnSpc>
                <a:spcPct val="120000"/>
              </a:lnSpc>
            </a:pPr>
            <a:r>
              <a:rPr lang="en-US" sz="980" b="1" dirty="0">
                <a:solidFill>
                  <a:srgbClr val="F8F6F2"/>
                </a:solidFill>
                <a:latin typeface="Quattrocento Sans" pitchFamily="34" charset="0"/>
                <a:ea typeface="Quattrocento Sans" pitchFamily="34" charset="-122"/>
                <a:cs typeface="Quattrocento Sans" pitchFamily="34" charset="-120"/>
              </a:rPr>
              <a:t>1</a:t>
            </a:r>
            <a:endParaRPr lang="en-US" sz="1600" dirty="0"/>
          </a:p>
        </p:txBody>
      </p:sp>
      <p:sp>
        <p:nvSpPr>
          <p:cNvPr id="55" name="Text 53"/>
          <p:cNvSpPr/>
          <p:nvPr/>
        </p:nvSpPr>
        <p:spPr>
          <a:xfrm>
            <a:off x="5164342" y="4250748"/>
            <a:ext cx="2810118" cy="213427"/>
          </a:xfrm>
          <a:prstGeom prst="rect">
            <a:avLst/>
          </a:prstGeom>
          <a:noFill/>
          <a:ln/>
        </p:spPr>
        <p:txBody>
          <a:bodyPr wrap="square" lIns="0" tIns="0" rIns="0" bIns="0" rtlCol="0" anchor="ctr"/>
          <a:lstStyle/>
          <a:p>
            <a:pPr>
              <a:lnSpc>
                <a:spcPct val="130000"/>
              </a:lnSpc>
            </a:pPr>
            <a:r>
              <a:rPr lang="en-US" sz="1120" b="1" dirty="0">
                <a:solidFill>
                  <a:srgbClr val="4A5D52"/>
                </a:solidFill>
                <a:latin typeface="Quattrocento Sans" pitchFamily="34" charset="0"/>
                <a:ea typeface="Quattrocento Sans" pitchFamily="34" charset="-122"/>
                <a:cs typeface="Quattrocento Sans" pitchFamily="34" charset="-120"/>
              </a:rPr>
              <a:t>Complexity Issues</a:t>
            </a:r>
            <a:endParaRPr lang="en-US" sz="1600" dirty="0"/>
          </a:p>
        </p:txBody>
      </p:sp>
      <p:sp>
        <p:nvSpPr>
          <p:cNvPr id="56" name="Text 54"/>
          <p:cNvSpPr/>
          <p:nvPr/>
        </p:nvSpPr>
        <p:spPr>
          <a:xfrm>
            <a:off x="5164342" y="4499746"/>
            <a:ext cx="2801225" cy="177856"/>
          </a:xfrm>
          <a:prstGeom prst="rect">
            <a:avLst/>
          </a:prstGeom>
          <a:noFill/>
          <a:ln/>
        </p:spPr>
        <p:txBody>
          <a:bodyPr wrap="square" lIns="0" tIns="0" rIns="0" bIns="0" rtlCol="0" anchor="ctr"/>
          <a:lstStyle/>
          <a:p>
            <a:pPr>
              <a:lnSpc>
                <a:spcPct val="120000"/>
              </a:lnSpc>
            </a:pPr>
            <a:r>
              <a:rPr lang="en-US" sz="980" dirty="0">
                <a:solidFill>
                  <a:srgbClr val="333333"/>
                </a:solidFill>
                <a:latin typeface="Quattrocento Sans" pitchFamily="34" charset="0"/>
                <a:ea typeface="Quattrocento Sans" pitchFamily="34" charset="-122"/>
                <a:cs typeface="Quattrocento Sans" pitchFamily="34" charset="-120"/>
              </a:rPr>
              <a:t>Can become overwhelming with too many causes</a:t>
            </a:r>
            <a:endParaRPr lang="en-US" sz="1600" dirty="0"/>
          </a:p>
        </p:txBody>
      </p:sp>
      <p:sp>
        <p:nvSpPr>
          <p:cNvPr id="57" name="Shape 55"/>
          <p:cNvSpPr/>
          <p:nvPr/>
        </p:nvSpPr>
        <p:spPr>
          <a:xfrm>
            <a:off x="8214149" y="4144035"/>
            <a:ext cx="3441505" cy="640280"/>
          </a:xfrm>
          <a:custGeom>
            <a:avLst/>
            <a:gdLst/>
            <a:ahLst/>
            <a:cxnLst/>
            <a:rect l="l" t="t" r="r" b="b"/>
            <a:pathLst>
              <a:path w="3441505" h="640280">
                <a:moveTo>
                  <a:pt x="71142" y="0"/>
                </a:moveTo>
                <a:lnTo>
                  <a:pt x="3370364" y="0"/>
                </a:lnTo>
                <a:cubicBezTo>
                  <a:pt x="3409654" y="0"/>
                  <a:pt x="3441505" y="31851"/>
                  <a:pt x="3441505" y="71142"/>
                </a:cubicBezTo>
                <a:lnTo>
                  <a:pt x="3441505" y="569139"/>
                </a:lnTo>
                <a:cubicBezTo>
                  <a:pt x="3441505" y="608429"/>
                  <a:pt x="3409654" y="640280"/>
                  <a:pt x="3370364" y="640280"/>
                </a:cubicBezTo>
                <a:lnTo>
                  <a:pt x="71142" y="640280"/>
                </a:lnTo>
                <a:cubicBezTo>
                  <a:pt x="31877" y="640280"/>
                  <a:pt x="0" y="608403"/>
                  <a:pt x="0" y="569139"/>
                </a:cubicBezTo>
                <a:lnTo>
                  <a:pt x="0" y="71142"/>
                </a:lnTo>
                <a:cubicBezTo>
                  <a:pt x="0" y="31877"/>
                  <a:pt x="31877" y="0"/>
                  <a:pt x="71142" y="0"/>
                </a:cubicBezTo>
                <a:close/>
              </a:path>
            </a:pathLst>
          </a:custGeom>
          <a:solidFill>
            <a:srgbClr val="A95C48">
              <a:alpha val="5098"/>
            </a:srgbClr>
          </a:solidFill>
          <a:ln/>
        </p:spPr>
        <p:txBody>
          <a:bodyPr/>
          <a:lstStyle/>
          <a:p>
            <a:endParaRPr lang="en-US"/>
          </a:p>
        </p:txBody>
      </p:sp>
      <p:sp>
        <p:nvSpPr>
          <p:cNvPr id="58" name="Shape 56"/>
          <p:cNvSpPr/>
          <p:nvPr/>
        </p:nvSpPr>
        <p:spPr>
          <a:xfrm>
            <a:off x="8320862" y="4250748"/>
            <a:ext cx="284569" cy="284569"/>
          </a:xfrm>
          <a:custGeom>
            <a:avLst/>
            <a:gdLst/>
            <a:ahLst/>
            <a:cxnLst/>
            <a:rect l="l" t="t" r="r" b="b"/>
            <a:pathLst>
              <a:path w="284569" h="284569">
                <a:moveTo>
                  <a:pt x="142284" y="0"/>
                </a:moveTo>
                <a:lnTo>
                  <a:pt x="142284" y="0"/>
                </a:lnTo>
                <a:cubicBezTo>
                  <a:pt x="220813" y="0"/>
                  <a:pt x="284569" y="63756"/>
                  <a:pt x="284569" y="142284"/>
                </a:cubicBezTo>
                <a:lnTo>
                  <a:pt x="284569" y="142284"/>
                </a:lnTo>
                <a:cubicBezTo>
                  <a:pt x="284569" y="220813"/>
                  <a:pt x="220813" y="284569"/>
                  <a:pt x="142284" y="284569"/>
                </a:cubicBezTo>
                <a:lnTo>
                  <a:pt x="142284" y="284569"/>
                </a:lnTo>
                <a:cubicBezTo>
                  <a:pt x="63756" y="284569"/>
                  <a:pt x="0" y="220813"/>
                  <a:pt x="0" y="142284"/>
                </a:cubicBezTo>
                <a:lnTo>
                  <a:pt x="0" y="142284"/>
                </a:lnTo>
                <a:cubicBezTo>
                  <a:pt x="0" y="63756"/>
                  <a:pt x="63756" y="0"/>
                  <a:pt x="142284" y="0"/>
                </a:cubicBezTo>
                <a:close/>
              </a:path>
            </a:pathLst>
          </a:custGeom>
          <a:solidFill>
            <a:srgbClr val="A95C48"/>
          </a:solidFill>
          <a:ln/>
        </p:spPr>
        <p:txBody>
          <a:bodyPr/>
          <a:lstStyle/>
          <a:p>
            <a:endParaRPr lang="en-US"/>
          </a:p>
        </p:txBody>
      </p:sp>
      <p:sp>
        <p:nvSpPr>
          <p:cNvPr id="59" name="Text 57"/>
          <p:cNvSpPr/>
          <p:nvPr/>
        </p:nvSpPr>
        <p:spPr>
          <a:xfrm>
            <a:off x="8428409" y="4304105"/>
            <a:ext cx="133392" cy="177856"/>
          </a:xfrm>
          <a:prstGeom prst="rect">
            <a:avLst/>
          </a:prstGeom>
          <a:noFill/>
          <a:ln/>
        </p:spPr>
        <p:txBody>
          <a:bodyPr wrap="square" lIns="0" tIns="0" rIns="0" bIns="0" rtlCol="0" anchor="ctr"/>
          <a:lstStyle/>
          <a:p>
            <a:pPr>
              <a:lnSpc>
                <a:spcPct val="120000"/>
              </a:lnSpc>
            </a:pPr>
            <a:r>
              <a:rPr lang="en-US" sz="980" b="1" dirty="0">
                <a:solidFill>
                  <a:srgbClr val="F8F6F2"/>
                </a:solidFill>
                <a:latin typeface="Quattrocento Sans" pitchFamily="34" charset="0"/>
                <a:ea typeface="Quattrocento Sans" pitchFamily="34" charset="-122"/>
                <a:cs typeface="Quattrocento Sans" pitchFamily="34" charset="-120"/>
              </a:rPr>
              <a:t>2</a:t>
            </a:r>
            <a:endParaRPr lang="en-US" sz="1600" dirty="0"/>
          </a:p>
        </p:txBody>
      </p:sp>
      <p:sp>
        <p:nvSpPr>
          <p:cNvPr id="60" name="Text 58"/>
          <p:cNvSpPr/>
          <p:nvPr/>
        </p:nvSpPr>
        <p:spPr>
          <a:xfrm>
            <a:off x="8712144" y="4250748"/>
            <a:ext cx="2605584" cy="213427"/>
          </a:xfrm>
          <a:prstGeom prst="rect">
            <a:avLst/>
          </a:prstGeom>
          <a:noFill/>
          <a:ln/>
        </p:spPr>
        <p:txBody>
          <a:bodyPr wrap="square" lIns="0" tIns="0" rIns="0" bIns="0" rtlCol="0" anchor="ctr"/>
          <a:lstStyle/>
          <a:p>
            <a:pPr>
              <a:lnSpc>
                <a:spcPct val="130000"/>
              </a:lnSpc>
            </a:pPr>
            <a:r>
              <a:rPr lang="en-US" sz="1120" b="1" dirty="0">
                <a:solidFill>
                  <a:srgbClr val="4A5D52"/>
                </a:solidFill>
                <a:latin typeface="Quattrocento Sans" pitchFamily="34" charset="0"/>
                <a:ea typeface="Quattrocento Sans" pitchFamily="34" charset="-122"/>
                <a:cs typeface="Quattrocento Sans" pitchFamily="34" charset="-120"/>
              </a:rPr>
              <a:t>Data Validation</a:t>
            </a:r>
            <a:endParaRPr lang="en-US" sz="1600" dirty="0"/>
          </a:p>
        </p:txBody>
      </p:sp>
      <p:sp>
        <p:nvSpPr>
          <p:cNvPr id="61" name="Text 59"/>
          <p:cNvSpPr/>
          <p:nvPr/>
        </p:nvSpPr>
        <p:spPr>
          <a:xfrm>
            <a:off x="8712144" y="4499746"/>
            <a:ext cx="2596691" cy="177856"/>
          </a:xfrm>
          <a:prstGeom prst="rect">
            <a:avLst/>
          </a:prstGeom>
          <a:noFill/>
          <a:ln/>
        </p:spPr>
        <p:txBody>
          <a:bodyPr wrap="square" lIns="0" tIns="0" rIns="0" bIns="0" rtlCol="0" anchor="ctr"/>
          <a:lstStyle/>
          <a:p>
            <a:pPr>
              <a:lnSpc>
                <a:spcPct val="120000"/>
              </a:lnSpc>
            </a:pPr>
            <a:r>
              <a:rPr lang="en-US" sz="980" dirty="0">
                <a:solidFill>
                  <a:srgbClr val="333333"/>
                </a:solidFill>
                <a:latin typeface="Quattrocento Sans" pitchFamily="34" charset="0"/>
                <a:ea typeface="Quattrocento Sans" pitchFamily="34" charset="-122"/>
                <a:cs typeface="Quattrocento Sans" pitchFamily="34" charset="-120"/>
              </a:rPr>
              <a:t>May need additional research to verify causes</a:t>
            </a:r>
            <a:endParaRPr lang="en-US" sz="1600" dirty="0"/>
          </a:p>
        </p:txBody>
      </p:sp>
      <p:sp>
        <p:nvSpPr>
          <p:cNvPr id="62" name="Shape 60"/>
          <p:cNvSpPr/>
          <p:nvPr/>
        </p:nvSpPr>
        <p:spPr>
          <a:xfrm>
            <a:off x="4666347" y="4891028"/>
            <a:ext cx="3441505" cy="640280"/>
          </a:xfrm>
          <a:custGeom>
            <a:avLst/>
            <a:gdLst/>
            <a:ahLst/>
            <a:cxnLst/>
            <a:rect l="l" t="t" r="r" b="b"/>
            <a:pathLst>
              <a:path w="3441505" h="640280">
                <a:moveTo>
                  <a:pt x="71142" y="0"/>
                </a:moveTo>
                <a:lnTo>
                  <a:pt x="3370364" y="0"/>
                </a:lnTo>
                <a:cubicBezTo>
                  <a:pt x="3409654" y="0"/>
                  <a:pt x="3441505" y="31851"/>
                  <a:pt x="3441505" y="71142"/>
                </a:cubicBezTo>
                <a:lnTo>
                  <a:pt x="3441505" y="569139"/>
                </a:lnTo>
                <a:cubicBezTo>
                  <a:pt x="3441505" y="608429"/>
                  <a:pt x="3409654" y="640280"/>
                  <a:pt x="3370364" y="640280"/>
                </a:cubicBezTo>
                <a:lnTo>
                  <a:pt x="71142" y="640280"/>
                </a:lnTo>
                <a:cubicBezTo>
                  <a:pt x="31877" y="640280"/>
                  <a:pt x="0" y="608403"/>
                  <a:pt x="0" y="569139"/>
                </a:cubicBezTo>
                <a:lnTo>
                  <a:pt x="0" y="71142"/>
                </a:lnTo>
                <a:cubicBezTo>
                  <a:pt x="0" y="31877"/>
                  <a:pt x="31877" y="0"/>
                  <a:pt x="71142" y="0"/>
                </a:cubicBezTo>
                <a:close/>
              </a:path>
            </a:pathLst>
          </a:custGeom>
          <a:solidFill>
            <a:srgbClr val="A95C48">
              <a:alpha val="5098"/>
            </a:srgbClr>
          </a:solidFill>
          <a:ln/>
        </p:spPr>
        <p:txBody>
          <a:bodyPr/>
          <a:lstStyle/>
          <a:p>
            <a:endParaRPr lang="en-US"/>
          </a:p>
        </p:txBody>
      </p:sp>
      <p:sp>
        <p:nvSpPr>
          <p:cNvPr id="63" name="Shape 61"/>
          <p:cNvSpPr/>
          <p:nvPr/>
        </p:nvSpPr>
        <p:spPr>
          <a:xfrm>
            <a:off x="4773060" y="4997742"/>
            <a:ext cx="284569" cy="284569"/>
          </a:xfrm>
          <a:custGeom>
            <a:avLst/>
            <a:gdLst/>
            <a:ahLst/>
            <a:cxnLst/>
            <a:rect l="l" t="t" r="r" b="b"/>
            <a:pathLst>
              <a:path w="284569" h="284569">
                <a:moveTo>
                  <a:pt x="142284" y="0"/>
                </a:moveTo>
                <a:lnTo>
                  <a:pt x="142284" y="0"/>
                </a:lnTo>
                <a:cubicBezTo>
                  <a:pt x="220813" y="0"/>
                  <a:pt x="284569" y="63756"/>
                  <a:pt x="284569" y="142284"/>
                </a:cubicBezTo>
                <a:lnTo>
                  <a:pt x="284569" y="142284"/>
                </a:lnTo>
                <a:cubicBezTo>
                  <a:pt x="284569" y="220813"/>
                  <a:pt x="220813" y="284569"/>
                  <a:pt x="142284" y="284569"/>
                </a:cubicBezTo>
                <a:lnTo>
                  <a:pt x="142284" y="284569"/>
                </a:lnTo>
                <a:cubicBezTo>
                  <a:pt x="63756" y="284569"/>
                  <a:pt x="0" y="220813"/>
                  <a:pt x="0" y="142284"/>
                </a:cubicBezTo>
                <a:lnTo>
                  <a:pt x="0" y="142284"/>
                </a:lnTo>
                <a:cubicBezTo>
                  <a:pt x="0" y="63756"/>
                  <a:pt x="63756" y="0"/>
                  <a:pt x="142284" y="0"/>
                </a:cubicBezTo>
                <a:close/>
              </a:path>
            </a:pathLst>
          </a:custGeom>
          <a:solidFill>
            <a:srgbClr val="A95C48"/>
          </a:solidFill>
          <a:ln/>
        </p:spPr>
        <p:txBody>
          <a:bodyPr/>
          <a:lstStyle/>
          <a:p>
            <a:endParaRPr lang="en-US"/>
          </a:p>
        </p:txBody>
      </p:sp>
      <p:sp>
        <p:nvSpPr>
          <p:cNvPr id="64" name="Text 62"/>
          <p:cNvSpPr/>
          <p:nvPr/>
        </p:nvSpPr>
        <p:spPr>
          <a:xfrm>
            <a:off x="4880607" y="5051098"/>
            <a:ext cx="133392" cy="177856"/>
          </a:xfrm>
          <a:prstGeom prst="rect">
            <a:avLst/>
          </a:prstGeom>
          <a:noFill/>
          <a:ln/>
        </p:spPr>
        <p:txBody>
          <a:bodyPr wrap="square" lIns="0" tIns="0" rIns="0" bIns="0" rtlCol="0" anchor="ctr"/>
          <a:lstStyle/>
          <a:p>
            <a:pPr>
              <a:lnSpc>
                <a:spcPct val="120000"/>
              </a:lnSpc>
            </a:pPr>
            <a:r>
              <a:rPr lang="en-US" sz="980" b="1" dirty="0">
                <a:solidFill>
                  <a:srgbClr val="F8F6F2"/>
                </a:solidFill>
                <a:latin typeface="Quattrocento Sans" pitchFamily="34" charset="0"/>
                <a:ea typeface="Quattrocento Sans" pitchFamily="34" charset="-122"/>
                <a:cs typeface="Quattrocento Sans" pitchFamily="34" charset="-120"/>
              </a:rPr>
              <a:t>3</a:t>
            </a:r>
            <a:endParaRPr lang="en-US" sz="1600" dirty="0"/>
          </a:p>
        </p:txBody>
      </p:sp>
      <p:sp>
        <p:nvSpPr>
          <p:cNvPr id="65" name="Text 63"/>
          <p:cNvSpPr/>
          <p:nvPr/>
        </p:nvSpPr>
        <p:spPr>
          <a:xfrm>
            <a:off x="5164342" y="4997742"/>
            <a:ext cx="2552228" cy="213427"/>
          </a:xfrm>
          <a:prstGeom prst="rect">
            <a:avLst/>
          </a:prstGeom>
          <a:noFill/>
          <a:ln/>
        </p:spPr>
        <p:txBody>
          <a:bodyPr wrap="square" lIns="0" tIns="0" rIns="0" bIns="0" rtlCol="0" anchor="ctr"/>
          <a:lstStyle/>
          <a:p>
            <a:pPr>
              <a:lnSpc>
                <a:spcPct val="130000"/>
              </a:lnSpc>
            </a:pPr>
            <a:r>
              <a:rPr lang="en-US" sz="1120" b="1" dirty="0">
                <a:solidFill>
                  <a:srgbClr val="4A5D52"/>
                </a:solidFill>
                <a:latin typeface="Quattrocento Sans" pitchFamily="34" charset="0"/>
                <a:ea typeface="Quattrocento Sans" pitchFamily="34" charset="-122"/>
                <a:cs typeface="Quattrocento Sans" pitchFamily="34" charset="-120"/>
              </a:rPr>
              <a:t>No Prioritization</a:t>
            </a:r>
            <a:endParaRPr lang="en-US" sz="1600" dirty="0"/>
          </a:p>
        </p:txBody>
      </p:sp>
      <p:sp>
        <p:nvSpPr>
          <p:cNvPr id="66" name="Text 64"/>
          <p:cNvSpPr/>
          <p:nvPr/>
        </p:nvSpPr>
        <p:spPr>
          <a:xfrm>
            <a:off x="5164342" y="5246740"/>
            <a:ext cx="2543335" cy="177856"/>
          </a:xfrm>
          <a:prstGeom prst="rect">
            <a:avLst/>
          </a:prstGeom>
          <a:noFill/>
          <a:ln/>
        </p:spPr>
        <p:txBody>
          <a:bodyPr wrap="square" lIns="0" tIns="0" rIns="0" bIns="0" rtlCol="0" anchor="ctr"/>
          <a:lstStyle/>
          <a:p>
            <a:pPr>
              <a:lnSpc>
                <a:spcPct val="120000"/>
              </a:lnSpc>
            </a:pPr>
            <a:r>
              <a:rPr lang="en-US" sz="980" dirty="0">
                <a:solidFill>
                  <a:srgbClr val="333333"/>
                </a:solidFill>
                <a:latin typeface="Quattrocento Sans" pitchFamily="34" charset="0"/>
                <a:ea typeface="Quattrocento Sans" pitchFamily="34" charset="-122"/>
                <a:cs typeface="Quattrocento Sans" pitchFamily="34" charset="-120"/>
              </a:rPr>
              <a:t>Does not show relative importance of causes</a:t>
            </a:r>
            <a:endParaRPr lang="en-US" sz="1600" dirty="0"/>
          </a:p>
        </p:txBody>
      </p:sp>
      <p:sp>
        <p:nvSpPr>
          <p:cNvPr id="67" name="Shape 65"/>
          <p:cNvSpPr/>
          <p:nvPr/>
        </p:nvSpPr>
        <p:spPr>
          <a:xfrm>
            <a:off x="8214149" y="4891028"/>
            <a:ext cx="3441505" cy="640280"/>
          </a:xfrm>
          <a:custGeom>
            <a:avLst/>
            <a:gdLst/>
            <a:ahLst/>
            <a:cxnLst/>
            <a:rect l="l" t="t" r="r" b="b"/>
            <a:pathLst>
              <a:path w="3441505" h="640280">
                <a:moveTo>
                  <a:pt x="71142" y="0"/>
                </a:moveTo>
                <a:lnTo>
                  <a:pt x="3370364" y="0"/>
                </a:lnTo>
                <a:cubicBezTo>
                  <a:pt x="3409654" y="0"/>
                  <a:pt x="3441505" y="31851"/>
                  <a:pt x="3441505" y="71142"/>
                </a:cubicBezTo>
                <a:lnTo>
                  <a:pt x="3441505" y="569139"/>
                </a:lnTo>
                <a:cubicBezTo>
                  <a:pt x="3441505" y="608429"/>
                  <a:pt x="3409654" y="640280"/>
                  <a:pt x="3370364" y="640280"/>
                </a:cubicBezTo>
                <a:lnTo>
                  <a:pt x="71142" y="640280"/>
                </a:lnTo>
                <a:cubicBezTo>
                  <a:pt x="31877" y="640280"/>
                  <a:pt x="0" y="608403"/>
                  <a:pt x="0" y="569139"/>
                </a:cubicBezTo>
                <a:lnTo>
                  <a:pt x="0" y="71142"/>
                </a:lnTo>
                <a:cubicBezTo>
                  <a:pt x="0" y="31877"/>
                  <a:pt x="31877" y="0"/>
                  <a:pt x="71142" y="0"/>
                </a:cubicBezTo>
                <a:close/>
              </a:path>
            </a:pathLst>
          </a:custGeom>
          <a:solidFill>
            <a:srgbClr val="A95C48">
              <a:alpha val="5098"/>
            </a:srgbClr>
          </a:solidFill>
          <a:ln/>
        </p:spPr>
        <p:txBody>
          <a:bodyPr/>
          <a:lstStyle/>
          <a:p>
            <a:endParaRPr lang="en-US"/>
          </a:p>
        </p:txBody>
      </p:sp>
      <p:sp>
        <p:nvSpPr>
          <p:cNvPr id="68" name="Shape 66"/>
          <p:cNvSpPr/>
          <p:nvPr/>
        </p:nvSpPr>
        <p:spPr>
          <a:xfrm>
            <a:off x="8320862" y="4997742"/>
            <a:ext cx="284569" cy="284569"/>
          </a:xfrm>
          <a:custGeom>
            <a:avLst/>
            <a:gdLst/>
            <a:ahLst/>
            <a:cxnLst/>
            <a:rect l="l" t="t" r="r" b="b"/>
            <a:pathLst>
              <a:path w="284569" h="284569">
                <a:moveTo>
                  <a:pt x="142284" y="0"/>
                </a:moveTo>
                <a:lnTo>
                  <a:pt x="142284" y="0"/>
                </a:lnTo>
                <a:cubicBezTo>
                  <a:pt x="220813" y="0"/>
                  <a:pt x="284569" y="63756"/>
                  <a:pt x="284569" y="142284"/>
                </a:cubicBezTo>
                <a:lnTo>
                  <a:pt x="284569" y="142284"/>
                </a:lnTo>
                <a:cubicBezTo>
                  <a:pt x="284569" y="220813"/>
                  <a:pt x="220813" y="284569"/>
                  <a:pt x="142284" y="284569"/>
                </a:cubicBezTo>
                <a:lnTo>
                  <a:pt x="142284" y="284569"/>
                </a:lnTo>
                <a:cubicBezTo>
                  <a:pt x="63756" y="284569"/>
                  <a:pt x="0" y="220813"/>
                  <a:pt x="0" y="142284"/>
                </a:cubicBezTo>
                <a:lnTo>
                  <a:pt x="0" y="142284"/>
                </a:lnTo>
                <a:cubicBezTo>
                  <a:pt x="0" y="63756"/>
                  <a:pt x="63756" y="0"/>
                  <a:pt x="142284" y="0"/>
                </a:cubicBezTo>
                <a:close/>
              </a:path>
            </a:pathLst>
          </a:custGeom>
          <a:solidFill>
            <a:srgbClr val="A95C48"/>
          </a:solidFill>
          <a:ln/>
        </p:spPr>
        <p:txBody>
          <a:bodyPr/>
          <a:lstStyle/>
          <a:p>
            <a:endParaRPr lang="en-US"/>
          </a:p>
        </p:txBody>
      </p:sp>
      <p:sp>
        <p:nvSpPr>
          <p:cNvPr id="69" name="Text 67"/>
          <p:cNvSpPr/>
          <p:nvPr/>
        </p:nvSpPr>
        <p:spPr>
          <a:xfrm>
            <a:off x="8428409" y="5051098"/>
            <a:ext cx="133392" cy="177856"/>
          </a:xfrm>
          <a:prstGeom prst="rect">
            <a:avLst/>
          </a:prstGeom>
          <a:noFill/>
          <a:ln/>
        </p:spPr>
        <p:txBody>
          <a:bodyPr wrap="square" lIns="0" tIns="0" rIns="0" bIns="0" rtlCol="0" anchor="ctr"/>
          <a:lstStyle/>
          <a:p>
            <a:pPr>
              <a:lnSpc>
                <a:spcPct val="120000"/>
              </a:lnSpc>
            </a:pPr>
            <a:r>
              <a:rPr lang="en-US" sz="980" b="1" dirty="0">
                <a:solidFill>
                  <a:srgbClr val="F8F6F2"/>
                </a:solidFill>
                <a:latin typeface="Quattrocento Sans" pitchFamily="34" charset="0"/>
                <a:ea typeface="Quattrocento Sans" pitchFamily="34" charset="-122"/>
                <a:cs typeface="Quattrocento Sans" pitchFamily="34" charset="-120"/>
              </a:rPr>
              <a:t>4</a:t>
            </a:r>
            <a:endParaRPr lang="en-US" sz="1600" dirty="0"/>
          </a:p>
        </p:txBody>
      </p:sp>
      <p:sp>
        <p:nvSpPr>
          <p:cNvPr id="70" name="Text 68"/>
          <p:cNvSpPr/>
          <p:nvPr/>
        </p:nvSpPr>
        <p:spPr>
          <a:xfrm>
            <a:off x="8712144" y="4997742"/>
            <a:ext cx="2614477" cy="213427"/>
          </a:xfrm>
          <a:prstGeom prst="rect">
            <a:avLst/>
          </a:prstGeom>
          <a:noFill/>
          <a:ln/>
        </p:spPr>
        <p:txBody>
          <a:bodyPr wrap="square" lIns="0" tIns="0" rIns="0" bIns="0" rtlCol="0" anchor="ctr"/>
          <a:lstStyle/>
          <a:p>
            <a:pPr>
              <a:lnSpc>
                <a:spcPct val="130000"/>
              </a:lnSpc>
            </a:pPr>
            <a:r>
              <a:rPr lang="en-US" sz="1120" b="1" dirty="0">
                <a:solidFill>
                  <a:srgbClr val="4A5D52"/>
                </a:solidFill>
                <a:latin typeface="Quattrocento Sans" pitchFamily="34" charset="0"/>
                <a:ea typeface="Quattrocento Sans" pitchFamily="34" charset="-122"/>
                <a:cs typeface="Quattrocento Sans" pitchFamily="34" charset="-120"/>
              </a:rPr>
              <a:t>Time Intensive</a:t>
            </a:r>
            <a:endParaRPr lang="en-US" sz="1600" dirty="0"/>
          </a:p>
        </p:txBody>
      </p:sp>
      <p:sp>
        <p:nvSpPr>
          <p:cNvPr id="71" name="Text 69"/>
          <p:cNvSpPr/>
          <p:nvPr/>
        </p:nvSpPr>
        <p:spPr>
          <a:xfrm>
            <a:off x="8712144" y="5246740"/>
            <a:ext cx="2605584" cy="177856"/>
          </a:xfrm>
          <a:prstGeom prst="rect">
            <a:avLst/>
          </a:prstGeom>
          <a:noFill/>
          <a:ln/>
        </p:spPr>
        <p:txBody>
          <a:bodyPr wrap="square" lIns="0" tIns="0" rIns="0" bIns="0" rtlCol="0" anchor="ctr"/>
          <a:lstStyle/>
          <a:p>
            <a:pPr>
              <a:lnSpc>
                <a:spcPct val="120000"/>
              </a:lnSpc>
            </a:pPr>
            <a:r>
              <a:rPr lang="en-US" sz="980" dirty="0">
                <a:solidFill>
                  <a:srgbClr val="333333"/>
                </a:solidFill>
                <a:latin typeface="Quattrocento Sans" pitchFamily="34" charset="0"/>
                <a:ea typeface="Quattrocento Sans" pitchFamily="34" charset="-122"/>
                <a:cs typeface="Quattrocento Sans" pitchFamily="34" charset="-120"/>
              </a:rPr>
              <a:t>Requires significant time for thorough analysis</a:t>
            </a:r>
            <a:endParaRPr lang="en-US" sz="1600" dirty="0"/>
          </a:p>
        </p:txBody>
      </p:sp>
      <p:sp>
        <p:nvSpPr>
          <p:cNvPr id="72" name="Text 70"/>
          <p:cNvSpPr/>
          <p:nvPr/>
        </p:nvSpPr>
        <p:spPr>
          <a:xfrm>
            <a:off x="355711" y="5904805"/>
            <a:ext cx="11542827" cy="177856"/>
          </a:xfrm>
          <a:prstGeom prst="rect">
            <a:avLst/>
          </a:prstGeom>
          <a:noFill/>
          <a:ln/>
        </p:spPr>
        <p:txBody>
          <a:bodyPr wrap="square" lIns="0" tIns="0" rIns="0" bIns="0" rtlCol="0" anchor="ctr"/>
          <a:lstStyle/>
          <a:p>
            <a:pPr>
              <a:lnSpc>
                <a:spcPct val="120000"/>
              </a:lnSpc>
            </a:pPr>
            <a:r>
              <a:rPr lang="en-US" sz="980" b="1" dirty="0">
                <a:solidFill>
                  <a:srgbClr val="333333"/>
                </a:solidFill>
                <a:latin typeface="Quattrocento Sans" pitchFamily="34" charset="0"/>
                <a:ea typeface="Quattrocento Sans" pitchFamily="34" charset="-122"/>
                <a:cs typeface="Quattrocento Sans" pitchFamily="34" charset="-120"/>
              </a:rPr>
              <a:t>Sources:</a:t>
            </a:r>
            <a:r>
              <a:rPr lang="en-US" sz="980" dirty="0">
                <a:solidFill>
                  <a:srgbClr val="333333"/>
                </a:solidFill>
                <a:latin typeface="Quattrocento Sans" pitchFamily="34" charset="0"/>
                <a:ea typeface="Quattrocento Sans" pitchFamily="34" charset="-122"/>
                <a:cs typeface="Quattrocento Sans" pitchFamily="34" charset="-120"/>
              </a:rPr>
              <a:t> Ishikawa, K. (1986) Guide to Quality Control; Tague, N.R. (2005) The Quality Toolbox.</a:t>
            </a:r>
            <a:endParaRPr lang="en-US" sz="1600" dirty="0"/>
          </a:p>
        </p:txBody>
      </p:sp>
    </p:spTree>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8F6F2"/>
        </a:solidFill>
        <a:effectLst/>
      </p:bgPr>
    </p:bg>
    <p:spTree>
      <p:nvGrpSpPr>
        <p:cNvPr id="1" name=""/>
        <p:cNvGrpSpPr/>
        <p:nvPr/>
      </p:nvGrpSpPr>
      <p:grpSpPr>
        <a:xfrm>
          <a:off x="0" y="0"/>
          <a:ext cx="0" cy="0"/>
          <a:chOff x="0" y="0"/>
          <a:chExt cx="0" cy="0"/>
        </a:xfrm>
      </p:grpSpPr>
      <p:sp>
        <p:nvSpPr>
          <p:cNvPr id="2" name="Shape 0"/>
          <p:cNvSpPr/>
          <p:nvPr/>
        </p:nvSpPr>
        <p:spPr>
          <a:xfrm>
            <a:off x="317500" y="396875"/>
            <a:ext cx="63500" cy="381000"/>
          </a:xfrm>
          <a:custGeom>
            <a:avLst/>
            <a:gdLst/>
            <a:ahLst/>
            <a:cxnLst/>
            <a:rect l="l" t="t" r="r" b="b"/>
            <a:pathLst>
              <a:path w="63500" h="381000">
                <a:moveTo>
                  <a:pt x="0" y="0"/>
                </a:moveTo>
                <a:lnTo>
                  <a:pt x="63500" y="0"/>
                </a:lnTo>
                <a:lnTo>
                  <a:pt x="63500" y="381000"/>
                </a:lnTo>
                <a:lnTo>
                  <a:pt x="0" y="381000"/>
                </a:lnTo>
                <a:lnTo>
                  <a:pt x="0" y="0"/>
                </a:lnTo>
                <a:close/>
              </a:path>
            </a:pathLst>
          </a:custGeom>
          <a:solidFill>
            <a:srgbClr val="D4A056"/>
          </a:solidFill>
          <a:ln/>
        </p:spPr>
        <p:txBody>
          <a:bodyPr/>
          <a:lstStyle/>
          <a:p>
            <a:endParaRPr lang="en-US"/>
          </a:p>
        </p:txBody>
      </p:sp>
      <p:sp>
        <p:nvSpPr>
          <p:cNvPr id="3" name="Text 1"/>
          <p:cNvSpPr/>
          <p:nvPr/>
        </p:nvSpPr>
        <p:spPr>
          <a:xfrm>
            <a:off x="508000" y="317500"/>
            <a:ext cx="5111750" cy="190500"/>
          </a:xfrm>
          <a:prstGeom prst="rect">
            <a:avLst/>
          </a:prstGeom>
          <a:noFill/>
          <a:ln/>
        </p:spPr>
        <p:txBody>
          <a:bodyPr wrap="square" lIns="0" tIns="0" rIns="0" bIns="0" rtlCol="0" anchor="ctr"/>
          <a:lstStyle/>
          <a:p>
            <a:pPr>
              <a:lnSpc>
                <a:spcPct val="130000"/>
              </a:lnSpc>
            </a:pPr>
            <a:r>
              <a:rPr lang="en-US" sz="1000" b="1" kern="0" spc="50" dirty="0">
                <a:solidFill>
                  <a:srgbClr val="A95C48"/>
                </a:solidFill>
                <a:latin typeface="Quattrocento Sans" pitchFamily="34" charset="0"/>
                <a:ea typeface="Quattrocento Sans" pitchFamily="34" charset="-122"/>
                <a:cs typeface="Quattrocento Sans" pitchFamily="34" charset="-120"/>
              </a:rPr>
              <a:t>Root Cause Analysis</a:t>
            </a:r>
            <a:endParaRPr lang="en-US" sz="1600" dirty="0"/>
          </a:p>
        </p:txBody>
      </p:sp>
      <p:sp>
        <p:nvSpPr>
          <p:cNvPr id="4" name="Text 2"/>
          <p:cNvSpPr/>
          <p:nvPr/>
        </p:nvSpPr>
        <p:spPr>
          <a:xfrm>
            <a:off x="508000" y="539750"/>
            <a:ext cx="5191125" cy="317500"/>
          </a:xfrm>
          <a:prstGeom prst="rect">
            <a:avLst/>
          </a:prstGeom>
          <a:noFill/>
          <a:ln/>
        </p:spPr>
        <p:txBody>
          <a:bodyPr wrap="square" lIns="0" tIns="0" rIns="0" bIns="0" rtlCol="0" anchor="ctr"/>
          <a:lstStyle/>
          <a:p>
            <a:pPr>
              <a:lnSpc>
                <a:spcPct val="90000"/>
              </a:lnSpc>
            </a:pPr>
            <a:r>
              <a:rPr lang="en-US" sz="2250" b="1" dirty="0">
                <a:solidFill>
                  <a:srgbClr val="4A5D52"/>
                </a:solidFill>
                <a:latin typeface="Oranienbaum" pitchFamily="34" charset="0"/>
                <a:ea typeface="Oranienbaum" pitchFamily="34" charset="-122"/>
                <a:cs typeface="Oranienbaum" pitchFamily="34" charset="-120"/>
              </a:rPr>
              <a:t>Fishbone Diagram: Green Haven Florists</a:t>
            </a:r>
            <a:endParaRPr lang="en-US" sz="1600" dirty="0"/>
          </a:p>
        </p:txBody>
      </p:sp>
      <p:sp>
        <p:nvSpPr>
          <p:cNvPr id="5" name="Shape 3"/>
          <p:cNvSpPr/>
          <p:nvPr/>
        </p:nvSpPr>
        <p:spPr>
          <a:xfrm>
            <a:off x="317500" y="984250"/>
            <a:ext cx="11557000" cy="3492500"/>
          </a:xfrm>
          <a:custGeom>
            <a:avLst/>
            <a:gdLst/>
            <a:ahLst/>
            <a:cxnLst/>
            <a:rect l="l" t="t" r="r" b="b"/>
            <a:pathLst>
              <a:path w="11557000" h="3492500">
                <a:moveTo>
                  <a:pt x="95240" y="0"/>
                </a:moveTo>
                <a:lnTo>
                  <a:pt x="11461760" y="0"/>
                </a:lnTo>
                <a:cubicBezTo>
                  <a:pt x="11514359" y="0"/>
                  <a:pt x="11557000" y="42641"/>
                  <a:pt x="11557000" y="95240"/>
                </a:cubicBezTo>
                <a:lnTo>
                  <a:pt x="11557000" y="3397260"/>
                </a:lnTo>
                <a:cubicBezTo>
                  <a:pt x="11557000" y="3449859"/>
                  <a:pt x="11514359" y="3492500"/>
                  <a:pt x="11461760" y="3492500"/>
                </a:cubicBezTo>
                <a:lnTo>
                  <a:pt x="95240" y="3492500"/>
                </a:lnTo>
                <a:cubicBezTo>
                  <a:pt x="42641" y="3492500"/>
                  <a:pt x="0" y="3449859"/>
                  <a:pt x="0" y="3397260"/>
                </a:cubicBezTo>
                <a:lnTo>
                  <a:pt x="0" y="95240"/>
                </a:lnTo>
                <a:cubicBezTo>
                  <a:pt x="0" y="42676"/>
                  <a:pt x="42676" y="0"/>
                  <a:pt x="95240" y="0"/>
                </a:cubicBezTo>
                <a:close/>
              </a:path>
            </a:pathLst>
          </a:custGeom>
          <a:solidFill>
            <a:srgbClr val="FFFFFF"/>
          </a:solidFill>
          <a:ln/>
          <a:effectLst>
            <a:outerShdw blurRad="119063" dist="79375" dir="5400000" algn="bl" rotWithShape="0">
              <a:srgbClr val="000000">
                <a:alpha val="10196"/>
              </a:srgbClr>
            </a:outerShdw>
          </a:effectLst>
        </p:spPr>
        <p:txBody>
          <a:bodyPr/>
          <a:lstStyle/>
          <a:p>
            <a:endParaRPr lang="en-US"/>
          </a:p>
        </p:txBody>
      </p:sp>
      <p:pic>
        <p:nvPicPr>
          <p:cNvPr id="6" name="Image 0" descr="https://kimi-img.moonshot.cn/pub/slides/okc/vcfa7iiynt4yc/fishbone_diagram.png"/>
          <p:cNvPicPr>
            <a:picLocks noChangeAspect="1"/>
          </p:cNvPicPr>
          <p:nvPr/>
        </p:nvPicPr>
        <p:blipFill>
          <a:blip r:embed="rId3"/>
          <a:srcRect t="25282" b="25282"/>
          <a:stretch/>
        </p:blipFill>
        <p:spPr>
          <a:xfrm>
            <a:off x="476250" y="1143000"/>
            <a:ext cx="11239500" cy="3175000"/>
          </a:xfrm>
          <a:prstGeom prst="roundRect">
            <a:avLst>
              <a:gd name="adj" fmla="val 0"/>
            </a:avLst>
          </a:prstGeom>
        </p:spPr>
      </p:pic>
      <p:sp>
        <p:nvSpPr>
          <p:cNvPr id="7" name="Shape 4"/>
          <p:cNvSpPr/>
          <p:nvPr/>
        </p:nvSpPr>
        <p:spPr>
          <a:xfrm>
            <a:off x="317500" y="4611688"/>
            <a:ext cx="1849438" cy="658813"/>
          </a:xfrm>
          <a:custGeom>
            <a:avLst/>
            <a:gdLst/>
            <a:ahLst/>
            <a:cxnLst/>
            <a:rect l="l" t="t" r="r" b="b"/>
            <a:pathLst>
              <a:path w="1849438" h="658813">
                <a:moveTo>
                  <a:pt x="15875" y="0"/>
                </a:moveTo>
                <a:lnTo>
                  <a:pt x="1833563" y="0"/>
                </a:lnTo>
                <a:cubicBezTo>
                  <a:pt x="1842330" y="0"/>
                  <a:pt x="1849438" y="7107"/>
                  <a:pt x="1849438" y="15875"/>
                </a:cubicBezTo>
                <a:lnTo>
                  <a:pt x="1849438" y="595310"/>
                </a:lnTo>
                <a:cubicBezTo>
                  <a:pt x="1849438" y="630381"/>
                  <a:pt x="1821006" y="658813"/>
                  <a:pt x="1785935" y="658813"/>
                </a:cubicBezTo>
                <a:lnTo>
                  <a:pt x="63503" y="658813"/>
                </a:lnTo>
                <a:cubicBezTo>
                  <a:pt x="28431" y="658813"/>
                  <a:pt x="0" y="630381"/>
                  <a:pt x="0" y="595310"/>
                </a:cubicBezTo>
                <a:lnTo>
                  <a:pt x="0" y="15875"/>
                </a:lnTo>
                <a:cubicBezTo>
                  <a:pt x="0" y="7113"/>
                  <a:pt x="7113" y="0"/>
                  <a:pt x="15875" y="0"/>
                </a:cubicBezTo>
                <a:close/>
              </a:path>
            </a:pathLst>
          </a:custGeom>
          <a:solidFill>
            <a:srgbClr val="4A5D52">
              <a:alpha val="10196"/>
            </a:srgbClr>
          </a:solidFill>
          <a:ln/>
        </p:spPr>
        <p:txBody>
          <a:bodyPr/>
          <a:lstStyle/>
          <a:p>
            <a:endParaRPr lang="en-US"/>
          </a:p>
        </p:txBody>
      </p:sp>
      <p:sp>
        <p:nvSpPr>
          <p:cNvPr id="8" name="Shape 5"/>
          <p:cNvSpPr/>
          <p:nvPr/>
        </p:nvSpPr>
        <p:spPr>
          <a:xfrm>
            <a:off x="317500" y="4611688"/>
            <a:ext cx="1849438" cy="15875"/>
          </a:xfrm>
          <a:custGeom>
            <a:avLst/>
            <a:gdLst/>
            <a:ahLst/>
            <a:cxnLst/>
            <a:rect l="l" t="t" r="r" b="b"/>
            <a:pathLst>
              <a:path w="1849438" h="15875">
                <a:moveTo>
                  <a:pt x="15875" y="0"/>
                </a:moveTo>
                <a:lnTo>
                  <a:pt x="1833563" y="0"/>
                </a:lnTo>
                <a:cubicBezTo>
                  <a:pt x="1842324" y="0"/>
                  <a:pt x="1849438" y="7113"/>
                  <a:pt x="1849438" y="15875"/>
                </a:cubicBezTo>
                <a:lnTo>
                  <a:pt x="1849438" y="15875"/>
                </a:lnTo>
                <a:lnTo>
                  <a:pt x="0" y="15875"/>
                </a:lnTo>
                <a:lnTo>
                  <a:pt x="0" y="15875"/>
                </a:lnTo>
                <a:cubicBezTo>
                  <a:pt x="0" y="7113"/>
                  <a:pt x="7113" y="0"/>
                  <a:pt x="15875" y="0"/>
                </a:cubicBezTo>
                <a:close/>
              </a:path>
            </a:pathLst>
          </a:custGeom>
          <a:solidFill>
            <a:srgbClr val="4A5D52"/>
          </a:solidFill>
          <a:ln/>
        </p:spPr>
        <p:txBody>
          <a:bodyPr/>
          <a:lstStyle/>
          <a:p>
            <a:endParaRPr lang="en-US"/>
          </a:p>
        </p:txBody>
      </p:sp>
      <p:sp>
        <p:nvSpPr>
          <p:cNvPr id="9" name="Shape 6"/>
          <p:cNvSpPr/>
          <p:nvPr/>
        </p:nvSpPr>
        <p:spPr>
          <a:xfrm>
            <a:off x="412750" y="4730750"/>
            <a:ext cx="158750" cy="127000"/>
          </a:xfrm>
          <a:custGeom>
            <a:avLst/>
            <a:gdLst/>
            <a:ahLst/>
            <a:cxnLst/>
            <a:rect l="l" t="t" r="r" b="b"/>
            <a:pathLst>
              <a:path w="158750" h="127000">
                <a:moveTo>
                  <a:pt x="103163" y="52214"/>
                </a:moveTo>
                <a:cubicBezTo>
                  <a:pt x="106189" y="51395"/>
                  <a:pt x="109364" y="52834"/>
                  <a:pt x="110728" y="55637"/>
                </a:cubicBezTo>
                <a:lnTo>
                  <a:pt x="115342" y="64963"/>
                </a:lnTo>
                <a:cubicBezTo>
                  <a:pt x="117897" y="65311"/>
                  <a:pt x="120402" y="66005"/>
                  <a:pt x="122758" y="66973"/>
                </a:cubicBezTo>
                <a:lnTo>
                  <a:pt x="131440" y="61193"/>
                </a:lnTo>
                <a:cubicBezTo>
                  <a:pt x="134045" y="59457"/>
                  <a:pt x="137492" y="59804"/>
                  <a:pt x="139700" y="62012"/>
                </a:cubicBezTo>
                <a:lnTo>
                  <a:pt x="144463" y="66774"/>
                </a:lnTo>
                <a:cubicBezTo>
                  <a:pt x="146670" y="68982"/>
                  <a:pt x="147017" y="72454"/>
                  <a:pt x="145281" y="75034"/>
                </a:cubicBezTo>
                <a:lnTo>
                  <a:pt x="139502" y="83691"/>
                </a:lnTo>
                <a:cubicBezTo>
                  <a:pt x="139973" y="84857"/>
                  <a:pt x="140395" y="86072"/>
                  <a:pt x="140742" y="87337"/>
                </a:cubicBezTo>
                <a:cubicBezTo>
                  <a:pt x="141089" y="88602"/>
                  <a:pt x="141312" y="89843"/>
                  <a:pt x="141486" y="91108"/>
                </a:cubicBezTo>
                <a:lnTo>
                  <a:pt x="150837" y="95721"/>
                </a:lnTo>
                <a:cubicBezTo>
                  <a:pt x="153640" y="97110"/>
                  <a:pt x="155079" y="100285"/>
                  <a:pt x="154260" y="103287"/>
                </a:cubicBezTo>
                <a:lnTo>
                  <a:pt x="152524" y="109786"/>
                </a:lnTo>
                <a:cubicBezTo>
                  <a:pt x="151705" y="112787"/>
                  <a:pt x="148903" y="114821"/>
                  <a:pt x="145777" y="114622"/>
                </a:cubicBezTo>
                <a:lnTo>
                  <a:pt x="135359" y="113953"/>
                </a:lnTo>
                <a:cubicBezTo>
                  <a:pt x="133796" y="115962"/>
                  <a:pt x="131986" y="117822"/>
                  <a:pt x="129927" y="119410"/>
                </a:cubicBezTo>
                <a:lnTo>
                  <a:pt x="130597" y="129803"/>
                </a:lnTo>
                <a:cubicBezTo>
                  <a:pt x="130795" y="132928"/>
                  <a:pt x="128761" y="135756"/>
                  <a:pt x="125760" y="136550"/>
                </a:cubicBezTo>
                <a:lnTo>
                  <a:pt x="119261" y="138286"/>
                </a:lnTo>
                <a:cubicBezTo>
                  <a:pt x="116235" y="139105"/>
                  <a:pt x="113085" y="137666"/>
                  <a:pt x="111696" y="134863"/>
                </a:cubicBezTo>
                <a:lnTo>
                  <a:pt x="107082" y="125537"/>
                </a:lnTo>
                <a:cubicBezTo>
                  <a:pt x="104527" y="125189"/>
                  <a:pt x="102022" y="124495"/>
                  <a:pt x="99665" y="123527"/>
                </a:cubicBezTo>
                <a:lnTo>
                  <a:pt x="90984" y="129307"/>
                </a:lnTo>
                <a:cubicBezTo>
                  <a:pt x="88379" y="131043"/>
                  <a:pt x="84931" y="130696"/>
                  <a:pt x="82724" y="128488"/>
                </a:cubicBezTo>
                <a:lnTo>
                  <a:pt x="77961" y="123726"/>
                </a:lnTo>
                <a:cubicBezTo>
                  <a:pt x="75754" y="121518"/>
                  <a:pt x="75406" y="118070"/>
                  <a:pt x="77143" y="115466"/>
                </a:cubicBezTo>
                <a:lnTo>
                  <a:pt x="82922" y="106784"/>
                </a:lnTo>
                <a:cubicBezTo>
                  <a:pt x="82451" y="105618"/>
                  <a:pt x="82029" y="104403"/>
                  <a:pt x="81682" y="103138"/>
                </a:cubicBezTo>
                <a:cubicBezTo>
                  <a:pt x="81335" y="101873"/>
                  <a:pt x="81111" y="100608"/>
                  <a:pt x="80938" y="99368"/>
                </a:cubicBezTo>
                <a:lnTo>
                  <a:pt x="71586" y="94754"/>
                </a:lnTo>
                <a:cubicBezTo>
                  <a:pt x="68783" y="93365"/>
                  <a:pt x="67370" y="90190"/>
                  <a:pt x="68163" y="87188"/>
                </a:cubicBezTo>
                <a:lnTo>
                  <a:pt x="69900" y="80690"/>
                </a:lnTo>
                <a:cubicBezTo>
                  <a:pt x="70718" y="77688"/>
                  <a:pt x="73521" y="75654"/>
                  <a:pt x="76646" y="75853"/>
                </a:cubicBezTo>
                <a:lnTo>
                  <a:pt x="87040" y="76522"/>
                </a:lnTo>
                <a:cubicBezTo>
                  <a:pt x="88602" y="74513"/>
                  <a:pt x="90413" y="72653"/>
                  <a:pt x="92472" y="71065"/>
                </a:cubicBezTo>
                <a:lnTo>
                  <a:pt x="91802" y="60697"/>
                </a:lnTo>
                <a:cubicBezTo>
                  <a:pt x="91604" y="57572"/>
                  <a:pt x="93638" y="54744"/>
                  <a:pt x="96639" y="53950"/>
                </a:cubicBezTo>
                <a:lnTo>
                  <a:pt x="103138" y="52214"/>
                </a:lnTo>
                <a:close/>
                <a:moveTo>
                  <a:pt x="111224" y="84336"/>
                </a:moveTo>
                <a:cubicBezTo>
                  <a:pt x="105201" y="84343"/>
                  <a:pt x="100316" y="89239"/>
                  <a:pt x="100323" y="95262"/>
                </a:cubicBezTo>
                <a:cubicBezTo>
                  <a:pt x="100329" y="101286"/>
                  <a:pt x="105225" y="106171"/>
                  <a:pt x="111249" y="106164"/>
                </a:cubicBezTo>
                <a:cubicBezTo>
                  <a:pt x="117273" y="106157"/>
                  <a:pt x="122158" y="101261"/>
                  <a:pt x="122151" y="95238"/>
                </a:cubicBezTo>
                <a:cubicBezTo>
                  <a:pt x="122144" y="89214"/>
                  <a:pt x="117248" y="84329"/>
                  <a:pt x="111224" y="84336"/>
                </a:cubicBezTo>
                <a:close/>
                <a:moveTo>
                  <a:pt x="55786" y="-11286"/>
                </a:moveTo>
                <a:lnTo>
                  <a:pt x="62285" y="-9550"/>
                </a:lnTo>
                <a:cubicBezTo>
                  <a:pt x="65286" y="-8731"/>
                  <a:pt x="67320" y="-5904"/>
                  <a:pt x="67121" y="-2803"/>
                </a:cubicBezTo>
                <a:lnTo>
                  <a:pt x="66452" y="7565"/>
                </a:lnTo>
                <a:cubicBezTo>
                  <a:pt x="68511" y="9153"/>
                  <a:pt x="70321" y="10988"/>
                  <a:pt x="71884" y="13022"/>
                </a:cubicBezTo>
                <a:lnTo>
                  <a:pt x="82302" y="12353"/>
                </a:lnTo>
                <a:cubicBezTo>
                  <a:pt x="85403" y="12154"/>
                  <a:pt x="88230" y="14188"/>
                  <a:pt x="89049" y="17190"/>
                </a:cubicBezTo>
                <a:lnTo>
                  <a:pt x="90785" y="23688"/>
                </a:lnTo>
                <a:cubicBezTo>
                  <a:pt x="91579" y="26690"/>
                  <a:pt x="90165" y="29865"/>
                  <a:pt x="87362" y="31254"/>
                </a:cubicBezTo>
                <a:lnTo>
                  <a:pt x="78011" y="35868"/>
                </a:lnTo>
                <a:cubicBezTo>
                  <a:pt x="77837" y="37133"/>
                  <a:pt x="77589" y="38398"/>
                  <a:pt x="77267" y="39638"/>
                </a:cubicBezTo>
                <a:cubicBezTo>
                  <a:pt x="76944" y="40878"/>
                  <a:pt x="76498" y="42118"/>
                  <a:pt x="76026" y="43284"/>
                </a:cubicBezTo>
                <a:lnTo>
                  <a:pt x="81806" y="51966"/>
                </a:lnTo>
                <a:cubicBezTo>
                  <a:pt x="83542" y="54570"/>
                  <a:pt x="83195" y="58018"/>
                  <a:pt x="80987" y="60226"/>
                </a:cubicBezTo>
                <a:lnTo>
                  <a:pt x="76225" y="64988"/>
                </a:lnTo>
                <a:cubicBezTo>
                  <a:pt x="74017" y="67196"/>
                  <a:pt x="70569" y="67543"/>
                  <a:pt x="67965" y="65807"/>
                </a:cubicBezTo>
                <a:lnTo>
                  <a:pt x="59283" y="60027"/>
                </a:lnTo>
                <a:cubicBezTo>
                  <a:pt x="56927" y="60995"/>
                  <a:pt x="54421" y="61689"/>
                  <a:pt x="51867" y="62037"/>
                </a:cubicBezTo>
                <a:lnTo>
                  <a:pt x="47253" y="71363"/>
                </a:lnTo>
                <a:cubicBezTo>
                  <a:pt x="45864" y="74166"/>
                  <a:pt x="42689" y="75580"/>
                  <a:pt x="39688" y="74786"/>
                </a:cubicBezTo>
                <a:lnTo>
                  <a:pt x="33189" y="73050"/>
                </a:lnTo>
                <a:cubicBezTo>
                  <a:pt x="30163" y="72231"/>
                  <a:pt x="28153" y="69404"/>
                  <a:pt x="28352" y="66303"/>
                </a:cubicBezTo>
                <a:lnTo>
                  <a:pt x="29021" y="55910"/>
                </a:lnTo>
                <a:cubicBezTo>
                  <a:pt x="26963" y="54322"/>
                  <a:pt x="25152" y="52487"/>
                  <a:pt x="23589" y="50453"/>
                </a:cubicBezTo>
                <a:lnTo>
                  <a:pt x="13171" y="51122"/>
                </a:lnTo>
                <a:cubicBezTo>
                  <a:pt x="10071" y="51321"/>
                  <a:pt x="7243" y="49287"/>
                  <a:pt x="6424" y="46286"/>
                </a:cubicBezTo>
                <a:lnTo>
                  <a:pt x="4688" y="39787"/>
                </a:lnTo>
                <a:cubicBezTo>
                  <a:pt x="3894" y="36785"/>
                  <a:pt x="5308" y="33610"/>
                  <a:pt x="8111" y="32221"/>
                </a:cubicBezTo>
                <a:lnTo>
                  <a:pt x="17463" y="27608"/>
                </a:lnTo>
                <a:cubicBezTo>
                  <a:pt x="17636" y="26343"/>
                  <a:pt x="17884" y="25102"/>
                  <a:pt x="18207" y="23837"/>
                </a:cubicBezTo>
                <a:cubicBezTo>
                  <a:pt x="18554" y="22572"/>
                  <a:pt x="18951" y="21357"/>
                  <a:pt x="19447" y="20191"/>
                </a:cubicBezTo>
                <a:lnTo>
                  <a:pt x="13667" y="11534"/>
                </a:lnTo>
                <a:cubicBezTo>
                  <a:pt x="11931" y="8930"/>
                  <a:pt x="12278" y="5482"/>
                  <a:pt x="14486" y="3274"/>
                </a:cubicBezTo>
                <a:lnTo>
                  <a:pt x="19248" y="-1488"/>
                </a:lnTo>
                <a:cubicBezTo>
                  <a:pt x="21456" y="-3696"/>
                  <a:pt x="24904" y="-4043"/>
                  <a:pt x="27508" y="-2307"/>
                </a:cubicBezTo>
                <a:lnTo>
                  <a:pt x="36190" y="3473"/>
                </a:lnTo>
                <a:cubicBezTo>
                  <a:pt x="38546" y="2505"/>
                  <a:pt x="41052" y="1811"/>
                  <a:pt x="43607" y="1463"/>
                </a:cubicBezTo>
                <a:lnTo>
                  <a:pt x="48220" y="-7863"/>
                </a:lnTo>
                <a:cubicBezTo>
                  <a:pt x="49609" y="-10666"/>
                  <a:pt x="52760" y="-12080"/>
                  <a:pt x="55786" y="-11286"/>
                </a:cubicBezTo>
                <a:close/>
                <a:moveTo>
                  <a:pt x="47724" y="20836"/>
                </a:moveTo>
                <a:cubicBezTo>
                  <a:pt x="41701" y="20836"/>
                  <a:pt x="36810" y="25726"/>
                  <a:pt x="36810" y="31750"/>
                </a:cubicBezTo>
                <a:cubicBezTo>
                  <a:pt x="36810" y="37774"/>
                  <a:pt x="41701" y="42664"/>
                  <a:pt x="47724" y="42664"/>
                </a:cubicBezTo>
                <a:cubicBezTo>
                  <a:pt x="53748" y="42664"/>
                  <a:pt x="58638" y="37774"/>
                  <a:pt x="58638" y="31750"/>
                </a:cubicBezTo>
                <a:cubicBezTo>
                  <a:pt x="58638" y="25726"/>
                  <a:pt x="53748" y="20836"/>
                  <a:pt x="47724" y="20836"/>
                </a:cubicBezTo>
                <a:close/>
              </a:path>
            </a:pathLst>
          </a:custGeom>
          <a:solidFill>
            <a:srgbClr val="4A5D52"/>
          </a:solidFill>
          <a:ln/>
        </p:spPr>
        <p:txBody>
          <a:bodyPr/>
          <a:lstStyle/>
          <a:p>
            <a:endParaRPr lang="en-US"/>
          </a:p>
        </p:txBody>
      </p:sp>
      <p:sp>
        <p:nvSpPr>
          <p:cNvPr id="10" name="Text 7"/>
          <p:cNvSpPr/>
          <p:nvPr/>
        </p:nvSpPr>
        <p:spPr>
          <a:xfrm>
            <a:off x="635000" y="4714875"/>
            <a:ext cx="515938" cy="158750"/>
          </a:xfrm>
          <a:prstGeom prst="rect">
            <a:avLst/>
          </a:prstGeom>
          <a:noFill/>
          <a:ln/>
        </p:spPr>
        <p:txBody>
          <a:bodyPr wrap="square" lIns="0" tIns="0" rIns="0" bIns="0" rtlCol="0" anchor="ctr"/>
          <a:lstStyle/>
          <a:p>
            <a:pPr>
              <a:lnSpc>
                <a:spcPct val="120000"/>
              </a:lnSpc>
            </a:pPr>
            <a:r>
              <a:rPr lang="en-US" sz="875" b="1" dirty="0">
                <a:solidFill>
                  <a:srgbClr val="4A5D52"/>
                </a:solidFill>
                <a:latin typeface="Quattrocento Sans" pitchFamily="34" charset="0"/>
                <a:ea typeface="Quattrocento Sans" pitchFamily="34" charset="-122"/>
                <a:cs typeface="Quattrocento Sans" pitchFamily="34" charset="-120"/>
              </a:rPr>
              <a:t>Methods</a:t>
            </a:r>
            <a:endParaRPr lang="en-US" sz="1600" dirty="0"/>
          </a:p>
        </p:txBody>
      </p:sp>
      <p:sp>
        <p:nvSpPr>
          <p:cNvPr id="11" name="Text 8"/>
          <p:cNvSpPr/>
          <p:nvPr/>
        </p:nvSpPr>
        <p:spPr>
          <a:xfrm>
            <a:off x="412750" y="4937125"/>
            <a:ext cx="1706563" cy="238125"/>
          </a:xfrm>
          <a:prstGeom prst="rect">
            <a:avLst/>
          </a:prstGeom>
          <a:noFill/>
          <a:ln/>
        </p:spPr>
        <p:txBody>
          <a:bodyPr wrap="square" lIns="0" tIns="0" rIns="0" bIns="0" rtlCol="0" anchor="ctr"/>
          <a:lstStyle/>
          <a:p>
            <a:pPr>
              <a:lnSpc>
                <a:spcPct val="110000"/>
              </a:lnSpc>
            </a:pPr>
            <a:r>
              <a:rPr lang="en-US" sz="750" dirty="0">
                <a:solidFill>
                  <a:srgbClr val="333333"/>
                </a:solidFill>
                <a:latin typeface="Quattrocento Sans" pitchFamily="34" charset="0"/>
                <a:ea typeface="Quattrocento Sans" pitchFamily="34" charset="-122"/>
                <a:cs typeface="Quattrocento Sans" pitchFamily="34" charset="-120"/>
              </a:rPr>
              <a:t>Outdated website, Limited delivery, No subscriptions</a:t>
            </a:r>
            <a:endParaRPr lang="en-US" sz="1600" dirty="0"/>
          </a:p>
        </p:txBody>
      </p:sp>
      <p:sp>
        <p:nvSpPr>
          <p:cNvPr id="12" name="Shape 9"/>
          <p:cNvSpPr/>
          <p:nvPr/>
        </p:nvSpPr>
        <p:spPr>
          <a:xfrm>
            <a:off x="2259459" y="4611688"/>
            <a:ext cx="1849438" cy="658813"/>
          </a:xfrm>
          <a:custGeom>
            <a:avLst/>
            <a:gdLst/>
            <a:ahLst/>
            <a:cxnLst/>
            <a:rect l="l" t="t" r="r" b="b"/>
            <a:pathLst>
              <a:path w="1849438" h="658813">
                <a:moveTo>
                  <a:pt x="15875" y="0"/>
                </a:moveTo>
                <a:lnTo>
                  <a:pt x="1833563" y="0"/>
                </a:lnTo>
                <a:cubicBezTo>
                  <a:pt x="1842330" y="0"/>
                  <a:pt x="1849438" y="7107"/>
                  <a:pt x="1849438" y="15875"/>
                </a:cubicBezTo>
                <a:lnTo>
                  <a:pt x="1849438" y="595310"/>
                </a:lnTo>
                <a:cubicBezTo>
                  <a:pt x="1849438" y="630381"/>
                  <a:pt x="1821006" y="658813"/>
                  <a:pt x="1785935" y="658813"/>
                </a:cubicBezTo>
                <a:lnTo>
                  <a:pt x="63503" y="658813"/>
                </a:lnTo>
                <a:cubicBezTo>
                  <a:pt x="28431" y="658813"/>
                  <a:pt x="0" y="630381"/>
                  <a:pt x="0" y="595310"/>
                </a:cubicBezTo>
                <a:lnTo>
                  <a:pt x="0" y="15875"/>
                </a:lnTo>
                <a:cubicBezTo>
                  <a:pt x="0" y="7113"/>
                  <a:pt x="7113" y="0"/>
                  <a:pt x="15875" y="0"/>
                </a:cubicBezTo>
                <a:close/>
              </a:path>
            </a:pathLst>
          </a:custGeom>
          <a:solidFill>
            <a:srgbClr val="A95C48">
              <a:alpha val="10196"/>
            </a:srgbClr>
          </a:solidFill>
          <a:ln/>
        </p:spPr>
        <p:txBody>
          <a:bodyPr/>
          <a:lstStyle/>
          <a:p>
            <a:endParaRPr lang="en-US"/>
          </a:p>
        </p:txBody>
      </p:sp>
      <p:sp>
        <p:nvSpPr>
          <p:cNvPr id="13" name="Shape 10"/>
          <p:cNvSpPr/>
          <p:nvPr/>
        </p:nvSpPr>
        <p:spPr>
          <a:xfrm>
            <a:off x="2259459" y="4611688"/>
            <a:ext cx="1849438" cy="15875"/>
          </a:xfrm>
          <a:custGeom>
            <a:avLst/>
            <a:gdLst/>
            <a:ahLst/>
            <a:cxnLst/>
            <a:rect l="l" t="t" r="r" b="b"/>
            <a:pathLst>
              <a:path w="1849438" h="15875">
                <a:moveTo>
                  <a:pt x="15875" y="0"/>
                </a:moveTo>
                <a:lnTo>
                  <a:pt x="1833563" y="0"/>
                </a:lnTo>
                <a:cubicBezTo>
                  <a:pt x="1842324" y="0"/>
                  <a:pt x="1849438" y="7113"/>
                  <a:pt x="1849438" y="15875"/>
                </a:cubicBezTo>
                <a:lnTo>
                  <a:pt x="1849438" y="15875"/>
                </a:lnTo>
                <a:lnTo>
                  <a:pt x="0" y="15875"/>
                </a:lnTo>
                <a:lnTo>
                  <a:pt x="0" y="15875"/>
                </a:lnTo>
                <a:cubicBezTo>
                  <a:pt x="0" y="7113"/>
                  <a:pt x="7113" y="0"/>
                  <a:pt x="15875" y="0"/>
                </a:cubicBezTo>
                <a:close/>
              </a:path>
            </a:pathLst>
          </a:custGeom>
          <a:solidFill>
            <a:srgbClr val="A95C48"/>
          </a:solidFill>
          <a:ln/>
        </p:spPr>
        <p:txBody>
          <a:bodyPr/>
          <a:lstStyle/>
          <a:p>
            <a:endParaRPr lang="en-US"/>
          </a:p>
        </p:txBody>
      </p:sp>
      <p:sp>
        <p:nvSpPr>
          <p:cNvPr id="14" name="Shape 11"/>
          <p:cNvSpPr/>
          <p:nvPr/>
        </p:nvSpPr>
        <p:spPr>
          <a:xfrm>
            <a:off x="2354709" y="4730750"/>
            <a:ext cx="158750" cy="127000"/>
          </a:xfrm>
          <a:custGeom>
            <a:avLst/>
            <a:gdLst/>
            <a:ahLst/>
            <a:cxnLst/>
            <a:rect l="l" t="t" r="r" b="b"/>
            <a:pathLst>
              <a:path w="158750" h="127000">
                <a:moveTo>
                  <a:pt x="31750" y="7938"/>
                </a:moveTo>
                <a:cubicBezTo>
                  <a:pt x="22994" y="7938"/>
                  <a:pt x="15875" y="15056"/>
                  <a:pt x="15875" y="23812"/>
                </a:cubicBezTo>
                <a:lnTo>
                  <a:pt x="15875" y="83344"/>
                </a:lnTo>
                <a:lnTo>
                  <a:pt x="31750" y="83344"/>
                </a:lnTo>
                <a:lnTo>
                  <a:pt x="31750" y="23812"/>
                </a:lnTo>
                <a:lnTo>
                  <a:pt x="127000" y="23812"/>
                </a:lnTo>
                <a:lnTo>
                  <a:pt x="127000" y="83344"/>
                </a:lnTo>
                <a:lnTo>
                  <a:pt x="142875" y="83344"/>
                </a:lnTo>
                <a:lnTo>
                  <a:pt x="142875" y="23812"/>
                </a:lnTo>
                <a:cubicBezTo>
                  <a:pt x="142875" y="15056"/>
                  <a:pt x="135756" y="7938"/>
                  <a:pt x="127000" y="7938"/>
                </a:cubicBezTo>
                <a:lnTo>
                  <a:pt x="31750" y="7938"/>
                </a:lnTo>
                <a:close/>
                <a:moveTo>
                  <a:pt x="4763" y="95250"/>
                </a:moveTo>
                <a:cubicBezTo>
                  <a:pt x="2133" y="95250"/>
                  <a:pt x="0" y="97383"/>
                  <a:pt x="0" y="100013"/>
                </a:cubicBezTo>
                <a:cubicBezTo>
                  <a:pt x="0" y="110530"/>
                  <a:pt x="8533" y="119063"/>
                  <a:pt x="19050" y="119063"/>
                </a:cubicBezTo>
                <a:lnTo>
                  <a:pt x="139700" y="119063"/>
                </a:lnTo>
                <a:cubicBezTo>
                  <a:pt x="150217" y="119063"/>
                  <a:pt x="158750" y="110530"/>
                  <a:pt x="158750" y="100013"/>
                </a:cubicBezTo>
                <a:cubicBezTo>
                  <a:pt x="158750" y="97383"/>
                  <a:pt x="156617" y="95250"/>
                  <a:pt x="153987" y="95250"/>
                </a:cubicBezTo>
                <a:lnTo>
                  <a:pt x="4763" y="95250"/>
                </a:lnTo>
                <a:close/>
              </a:path>
            </a:pathLst>
          </a:custGeom>
          <a:solidFill>
            <a:srgbClr val="A95C48"/>
          </a:solidFill>
          <a:ln/>
        </p:spPr>
        <p:txBody>
          <a:bodyPr/>
          <a:lstStyle/>
          <a:p>
            <a:endParaRPr lang="en-US"/>
          </a:p>
        </p:txBody>
      </p:sp>
      <p:sp>
        <p:nvSpPr>
          <p:cNvPr id="15" name="Text 12"/>
          <p:cNvSpPr/>
          <p:nvPr/>
        </p:nvSpPr>
        <p:spPr>
          <a:xfrm>
            <a:off x="2576959" y="4714875"/>
            <a:ext cx="563563" cy="158750"/>
          </a:xfrm>
          <a:prstGeom prst="rect">
            <a:avLst/>
          </a:prstGeom>
          <a:noFill/>
          <a:ln/>
        </p:spPr>
        <p:txBody>
          <a:bodyPr wrap="square" lIns="0" tIns="0" rIns="0" bIns="0" rtlCol="0" anchor="ctr"/>
          <a:lstStyle/>
          <a:p>
            <a:pPr>
              <a:lnSpc>
                <a:spcPct val="120000"/>
              </a:lnSpc>
            </a:pPr>
            <a:r>
              <a:rPr lang="en-US" sz="875" b="1" dirty="0">
                <a:solidFill>
                  <a:srgbClr val="4A5D52"/>
                </a:solidFill>
                <a:latin typeface="Quattrocento Sans" pitchFamily="34" charset="0"/>
                <a:ea typeface="Quattrocento Sans" pitchFamily="34" charset="-122"/>
                <a:cs typeface="Quattrocento Sans" pitchFamily="34" charset="-120"/>
              </a:rPr>
              <a:t>Machines</a:t>
            </a:r>
            <a:endParaRPr lang="en-US" sz="1600" dirty="0"/>
          </a:p>
        </p:txBody>
      </p:sp>
      <p:sp>
        <p:nvSpPr>
          <p:cNvPr id="16" name="Text 13"/>
          <p:cNvSpPr/>
          <p:nvPr/>
        </p:nvSpPr>
        <p:spPr>
          <a:xfrm>
            <a:off x="2354709" y="4937125"/>
            <a:ext cx="1706563" cy="238125"/>
          </a:xfrm>
          <a:prstGeom prst="rect">
            <a:avLst/>
          </a:prstGeom>
          <a:noFill/>
          <a:ln/>
        </p:spPr>
        <p:txBody>
          <a:bodyPr wrap="square" lIns="0" tIns="0" rIns="0" bIns="0" rtlCol="0" anchor="ctr"/>
          <a:lstStyle/>
          <a:p>
            <a:pPr>
              <a:lnSpc>
                <a:spcPct val="110000"/>
              </a:lnSpc>
            </a:pPr>
            <a:r>
              <a:rPr lang="en-US" sz="750" dirty="0">
                <a:solidFill>
                  <a:srgbClr val="333333"/>
                </a:solidFill>
                <a:latin typeface="Quattrocento Sans" pitchFamily="34" charset="0"/>
                <a:ea typeface="Quattrocento Sans" pitchFamily="34" charset="-122"/>
                <a:cs typeface="Quattrocento Sans" pitchFamily="34" charset="-120"/>
              </a:rPr>
              <a:t>Poor digital infrastructure, Limited systems</a:t>
            </a:r>
            <a:endParaRPr lang="en-US" sz="1600" dirty="0"/>
          </a:p>
        </p:txBody>
      </p:sp>
      <p:sp>
        <p:nvSpPr>
          <p:cNvPr id="17" name="Shape 14"/>
          <p:cNvSpPr/>
          <p:nvPr/>
        </p:nvSpPr>
        <p:spPr>
          <a:xfrm>
            <a:off x="4201542" y="4611688"/>
            <a:ext cx="1849438" cy="658813"/>
          </a:xfrm>
          <a:custGeom>
            <a:avLst/>
            <a:gdLst/>
            <a:ahLst/>
            <a:cxnLst/>
            <a:rect l="l" t="t" r="r" b="b"/>
            <a:pathLst>
              <a:path w="1849438" h="658813">
                <a:moveTo>
                  <a:pt x="15875" y="0"/>
                </a:moveTo>
                <a:lnTo>
                  <a:pt x="1833563" y="0"/>
                </a:lnTo>
                <a:cubicBezTo>
                  <a:pt x="1842330" y="0"/>
                  <a:pt x="1849438" y="7107"/>
                  <a:pt x="1849438" y="15875"/>
                </a:cubicBezTo>
                <a:lnTo>
                  <a:pt x="1849438" y="595310"/>
                </a:lnTo>
                <a:cubicBezTo>
                  <a:pt x="1849438" y="630381"/>
                  <a:pt x="1821006" y="658813"/>
                  <a:pt x="1785935" y="658813"/>
                </a:cubicBezTo>
                <a:lnTo>
                  <a:pt x="63503" y="658813"/>
                </a:lnTo>
                <a:cubicBezTo>
                  <a:pt x="28431" y="658813"/>
                  <a:pt x="0" y="630381"/>
                  <a:pt x="0" y="595310"/>
                </a:cubicBezTo>
                <a:lnTo>
                  <a:pt x="0" y="15875"/>
                </a:lnTo>
                <a:cubicBezTo>
                  <a:pt x="0" y="7113"/>
                  <a:pt x="7113" y="0"/>
                  <a:pt x="15875" y="0"/>
                </a:cubicBezTo>
                <a:close/>
              </a:path>
            </a:pathLst>
          </a:custGeom>
          <a:solidFill>
            <a:srgbClr val="D4A056">
              <a:alpha val="10196"/>
            </a:srgbClr>
          </a:solidFill>
          <a:ln/>
        </p:spPr>
        <p:txBody>
          <a:bodyPr/>
          <a:lstStyle/>
          <a:p>
            <a:endParaRPr lang="en-US"/>
          </a:p>
        </p:txBody>
      </p:sp>
      <p:sp>
        <p:nvSpPr>
          <p:cNvPr id="18" name="Shape 15"/>
          <p:cNvSpPr/>
          <p:nvPr/>
        </p:nvSpPr>
        <p:spPr>
          <a:xfrm>
            <a:off x="4201542" y="4611688"/>
            <a:ext cx="1849438" cy="15875"/>
          </a:xfrm>
          <a:custGeom>
            <a:avLst/>
            <a:gdLst/>
            <a:ahLst/>
            <a:cxnLst/>
            <a:rect l="l" t="t" r="r" b="b"/>
            <a:pathLst>
              <a:path w="1849438" h="15875">
                <a:moveTo>
                  <a:pt x="15875" y="0"/>
                </a:moveTo>
                <a:lnTo>
                  <a:pt x="1833563" y="0"/>
                </a:lnTo>
                <a:cubicBezTo>
                  <a:pt x="1842324" y="0"/>
                  <a:pt x="1849438" y="7113"/>
                  <a:pt x="1849438" y="15875"/>
                </a:cubicBezTo>
                <a:lnTo>
                  <a:pt x="1849438" y="15875"/>
                </a:lnTo>
                <a:lnTo>
                  <a:pt x="0" y="15875"/>
                </a:lnTo>
                <a:lnTo>
                  <a:pt x="0" y="15875"/>
                </a:lnTo>
                <a:cubicBezTo>
                  <a:pt x="0" y="7113"/>
                  <a:pt x="7113" y="0"/>
                  <a:pt x="15875" y="0"/>
                </a:cubicBezTo>
                <a:close/>
              </a:path>
            </a:pathLst>
          </a:custGeom>
          <a:solidFill>
            <a:srgbClr val="D4A056"/>
          </a:solidFill>
          <a:ln/>
        </p:spPr>
        <p:txBody>
          <a:bodyPr/>
          <a:lstStyle/>
          <a:p>
            <a:endParaRPr lang="en-US"/>
          </a:p>
        </p:txBody>
      </p:sp>
      <p:sp>
        <p:nvSpPr>
          <p:cNvPr id="19" name="Shape 16"/>
          <p:cNvSpPr/>
          <p:nvPr/>
        </p:nvSpPr>
        <p:spPr>
          <a:xfrm>
            <a:off x="4296792" y="4730750"/>
            <a:ext cx="158750" cy="127000"/>
          </a:xfrm>
          <a:custGeom>
            <a:avLst/>
            <a:gdLst/>
            <a:ahLst/>
            <a:cxnLst/>
            <a:rect l="l" t="t" r="r" b="b"/>
            <a:pathLst>
              <a:path w="158750" h="127000">
                <a:moveTo>
                  <a:pt x="79375" y="3969"/>
                </a:moveTo>
                <a:cubicBezTo>
                  <a:pt x="93613" y="3969"/>
                  <a:pt x="105172" y="15528"/>
                  <a:pt x="105172" y="29766"/>
                </a:cubicBezTo>
                <a:cubicBezTo>
                  <a:pt x="105172" y="44003"/>
                  <a:pt x="93613" y="55563"/>
                  <a:pt x="79375" y="55563"/>
                </a:cubicBezTo>
                <a:cubicBezTo>
                  <a:pt x="65137" y="55563"/>
                  <a:pt x="53578" y="44003"/>
                  <a:pt x="53578" y="29766"/>
                </a:cubicBezTo>
                <a:cubicBezTo>
                  <a:pt x="53578" y="15528"/>
                  <a:pt x="65137" y="3969"/>
                  <a:pt x="79375" y="3969"/>
                </a:cubicBezTo>
                <a:close/>
                <a:moveTo>
                  <a:pt x="23812" y="21828"/>
                </a:moveTo>
                <a:cubicBezTo>
                  <a:pt x="33669" y="21828"/>
                  <a:pt x="41672" y="29831"/>
                  <a:pt x="41672" y="39688"/>
                </a:cubicBezTo>
                <a:cubicBezTo>
                  <a:pt x="41672" y="49544"/>
                  <a:pt x="33669" y="57547"/>
                  <a:pt x="23812" y="57547"/>
                </a:cubicBezTo>
                <a:cubicBezTo>
                  <a:pt x="13956" y="57547"/>
                  <a:pt x="5953" y="49544"/>
                  <a:pt x="5953" y="39688"/>
                </a:cubicBezTo>
                <a:cubicBezTo>
                  <a:pt x="5953" y="29831"/>
                  <a:pt x="13956" y="21828"/>
                  <a:pt x="23812" y="21828"/>
                </a:cubicBezTo>
                <a:close/>
                <a:moveTo>
                  <a:pt x="0" y="103188"/>
                </a:moveTo>
                <a:cubicBezTo>
                  <a:pt x="0" y="85651"/>
                  <a:pt x="14213" y="71438"/>
                  <a:pt x="31750" y="71438"/>
                </a:cubicBezTo>
                <a:cubicBezTo>
                  <a:pt x="34925" y="71438"/>
                  <a:pt x="38001" y="71909"/>
                  <a:pt x="40903" y="72777"/>
                </a:cubicBezTo>
                <a:cubicBezTo>
                  <a:pt x="32742" y="81905"/>
                  <a:pt x="27781" y="93960"/>
                  <a:pt x="27781" y="107156"/>
                </a:cubicBezTo>
                <a:lnTo>
                  <a:pt x="27781" y="111125"/>
                </a:lnTo>
                <a:cubicBezTo>
                  <a:pt x="27781" y="113953"/>
                  <a:pt x="28377" y="116632"/>
                  <a:pt x="29443" y="119063"/>
                </a:cubicBezTo>
                <a:lnTo>
                  <a:pt x="7938" y="119063"/>
                </a:lnTo>
                <a:cubicBezTo>
                  <a:pt x="3547" y="119063"/>
                  <a:pt x="0" y="115515"/>
                  <a:pt x="0" y="111125"/>
                </a:cubicBezTo>
                <a:lnTo>
                  <a:pt x="0" y="103188"/>
                </a:lnTo>
                <a:close/>
                <a:moveTo>
                  <a:pt x="129307" y="119063"/>
                </a:moveTo>
                <a:cubicBezTo>
                  <a:pt x="130373" y="116632"/>
                  <a:pt x="130969" y="113953"/>
                  <a:pt x="130969" y="111125"/>
                </a:cubicBezTo>
                <a:lnTo>
                  <a:pt x="130969" y="107156"/>
                </a:lnTo>
                <a:cubicBezTo>
                  <a:pt x="130969" y="93960"/>
                  <a:pt x="126008" y="81905"/>
                  <a:pt x="117847" y="72777"/>
                </a:cubicBezTo>
                <a:cubicBezTo>
                  <a:pt x="120749" y="71909"/>
                  <a:pt x="123825" y="71438"/>
                  <a:pt x="127000" y="71438"/>
                </a:cubicBezTo>
                <a:cubicBezTo>
                  <a:pt x="144537" y="71438"/>
                  <a:pt x="158750" y="85651"/>
                  <a:pt x="158750" y="103188"/>
                </a:cubicBezTo>
                <a:lnTo>
                  <a:pt x="158750" y="111125"/>
                </a:lnTo>
                <a:cubicBezTo>
                  <a:pt x="158750" y="115515"/>
                  <a:pt x="155203" y="119063"/>
                  <a:pt x="150813" y="119063"/>
                </a:cubicBezTo>
                <a:lnTo>
                  <a:pt x="129307" y="119063"/>
                </a:lnTo>
                <a:close/>
                <a:moveTo>
                  <a:pt x="117078" y="39688"/>
                </a:moveTo>
                <a:cubicBezTo>
                  <a:pt x="117078" y="29831"/>
                  <a:pt x="125081" y="21828"/>
                  <a:pt x="134938" y="21828"/>
                </a:cubicBezTo>
                <a:cubicBezTo>
                  <a:pt x="144794" y="21828"/>
                  <a:pt x="152797" y="29831"/>
                  <a:pt x="152797" y="39687"/>
                </a:cubicBezTo>
                <a:cubicBezTo>
                  <a:pt x="152797" y="49544"/>
                  <a:pt x="144794" y="57547"/>
                  <a:pt x="134938" y="57547"/>
                </a:cubicBezTo>
                <a:cubicBezTo>
                  <a:pt x="125081" y="57547"/>
                  <a:pt x="117078" y="49544"/>
                  <a:pt x="117078" y="39688"/>
                </a:cubicBezTo>
                <a:close/>
                <a:moveTo>
                  <a:pt x="39688" y="107156"/>
                </a:moveTo>
                <a:cubicBezTo>
                  <a:pt x="39688" y="85229"/>
                  <a:pt x="57448" y="67469"/>
                  <a:pt x="79375" y="67469"/>
                </a:cubicBezTo>
                <a:cubicBezTo>
                  <a:pt x="101302" y="67469"/>
                  <a:pt x="119063" y="85229"/>
                  <a:pt x="119063" y="107156"/>
                </a:cubicBezTo>
                <a:lnTo>
                  <a:pt x="119063" y="111125"/>
                </a:lnTo>
                <a:cubicBezTo>
                  <a:pt x="119063" y="115515"/>
                  <a:pt x="115515" y="119063"/>
                  <a:pt x="111125" y="119063"/>
                </a:cubicBezTo>
                <a:lnTo>
                  <a:pt x="47625" y="119063"/>
                </a:lnTo>
                <a:cubicBezTo>
                  <a:pt x="43235" y="119063"/>
                  <a:pt x="39688" y="115515"/>
                  <a:pt x="39688" y="111125"/>
                </a:cubicBezTo>
                <a:lnTo>
                  <a:pt x="39688" y="107156"/>
                </a:lnTo>
                <a:close/>
              </a:path>
            </a:pathLst>
          </a:custGeom>
          <a:solidFill>
            <a:srgbClr val="D4A056"/>
          </a:solidFill>
          <a:ln/>
        </p:spPr>
        <p:txBody>
          <a:bodyPr/>
          <a:lstStyle/>
          <a:p>
            <a:endParaRPr lang="en-US"/>
          </a:p>
        </p:txBody>
      </p:sp>
      <p:sp>
        <p:nvSpPr>
          <p:cNvPr id="20" name="Text 17"/>
          <p:cNvSpPr/>
          <p:nvPr/>
        </p:nvSpPr>
        <p:spPr>
          <a:xfrm>
            <a:off x="4519042" y="4714875"/>
            <a:ext cx="420688" cy="158750"/>
          </a:xfrm>
          <a:prstGeom prst="rect">
            <a:avLst/>
          </a:prstGeom>
          <a:noFill/>
          <a:ln/>
        </p:spPr>
        <p:txBody>
          <a:bodyPr wrap="square" lIns="0" tIns="0" rIns="0" bIns="0" rtlCol="0" anchor="ctr"/>
          <a:lstStyle/>
          <a:p>
            <a:pPr>
              <a:lnSpc>
                <a:spcPct val="120000"/>
              </a:lnSpc>
            </a:pPr>
            <a:r>
              <a:rPr lang="en-US" sz="875" b="1" dirty="0">
                <a:solidFill>
                  <a:srgbClr val="4A5D52"/>
                </a:solidFill>
                <a:latin typeface="Quattrocento Sans" pitchFamily="34" charset="0"/>
                <a:ea typeface="Quattrocento Sans" pitchFamily="34" charset="-122"/>
                <a:cs typeface="Quattrocento Sans" pitchFamily="34" charset="-120"/>
              </a:rPr>
              <a:t>People</a:t>
            </a:r>
            <a:endParaRPr lang="en-US" sz="1600" dirty="0"/>
          </a:p>
        </p:txBody>
      </p:sp>
      <p:sp>
        <p:nvSpPr>
          <p:cNvPr id="21" name="Text 18"/>
          <p:cNvSpPr/>
          <p:nvPr/>
        </p:nvSpPr>
        <p:spPr>
          <a:xfrm>
            <a:off x="4296792" y="4937125"/>
            <a:ext cx="1706563" cy="238125"/>
          </a:xfrm>
          <a:prstGeom prst="rect">
            <a:avLst/>
          </a:prstGeom>
          <a:noFill/>
          <a:ln/>
        </p:spPr>
        <p:txBody>
          <a:bodyPr wrap="square" lIns="0" tIns="0" rIns="0" bIns="0" rtlCol="0" anchor="ctr"/>
          <a:lstStyle/>
          <a:p>
            <a:pPr>
              <a:lnSpc>
                <a:spcPct val="110000"/>
              </a:lnSpc>
            </a:pPr>
            <a:r>
              <a:rPr lang="en-US" sz="750" dirty="0">
                <a:solidFill>
                  <a:srgbClr val="333333"/>
                </a:solidFill>
                <a:latin typeface="Quattrocento Sans" pitchFamily="34" charset="0"/>
                <a:ea typeface="Quattrocento Sans" pitchFamily="34" charset="-122"/>
                <a:cs typeface="Quattrocento Sans" pitchFamily="34" charset="-120"/>
              </a:rPr>
              <a:t>Weak digital skills, Reliance on word-of-mouth</a:t>
            </a:r>
            <a:endParaRPr lang="en-US" sz="1600" dirty="0"/>
          </a:p>
        </p:txBody>
      </p:sp>
      <p:sp>
        <p:nvSpPr>
          <p:cNvPr id="22" name="Shape 19"/>
          <p:cNvSpPr/>
          <p:nvPr/>
        </p:nvSpPr>
        <p:spPr>
          <a:xfrm>
            <a:off x="6143501" y="4611688"/>
            <a:ext cx="1849438" cy="658813"/>
          </a:xfrm>
          <a:custGeom>
            <a:avLst/>
            <a:gdLst/>
            <a:ahLst/>
            <a:cxnLst/>
            <a:rect l="l" t="t" r="r" b="b"/>
            <a:pathLst>
              <a:path w="1849438" h="658813">
                <a:moveTo>
                  <a:pt x="15875" y="0"/>
                </a:moveTo>
                <a:lnTo>
                  <a:pt x="1833563" y="0"/>
                </a:lnTo>
                <a:cubicBezTo>
                  <a:pt x="1842330" y="0"/>
                  <a:pt x="1849438" y="7107"/>
                  <a:pt x="1849438" y="15875"/>
                </a:cubicBezTo>
                <a:lnTo>
                  <a:pt x="1849438" y="595310"/>
                </a:lnTo>
                <a:cubicBezTo>
                  <a:pt x="1849438" y="630381"/>
                  <a:pt x="1821006" y="658813"/>
                  <a:pt x="1785935" y="658813"/>
                </a:cubicBezTo>
                <a:lnTo>
                  <a:pt x="63503" y="658813"/>
                </a:lnTo>
                <a:cubicBezTo>
                  <a:pt x="28431" y="658813"/>
                  <a:pt x="0" y="630381"/>
                  <a:pt x="0" y="595310"/>
                </a:cubicBezTo>
                <a:lnTo>
                  <a:pt x="0" y="15875"/>
                </a:lnTo>
                <a:cubicBezTo>
                  <a:pt x="0" y="7113"/>
                  <a:pt x="7113" y="0"/>
                  <a:pt x="15875" y="0"/>
                </a:cubicBezTo>
                <a:close/>
              </a:path>
            </a:pathLst>
          </a:custGeom>
          <a:solidFill>
            <a:srgbClr val="4A5D52">
              <a:alpha val="10196"/>
            </a:srgbClr>
          </a:solidFill>
          <a:ln/>
        </p:spPr>
        <p:txBody>
          <a:bodyPr/>
          <a:lstStyle/>
          <a:p>
            <a:endParaRPr lang="en-US"/>
          </a:p>
        </p:txBody>
      </p:sp>
      <p:sp>
        <p:nvSpPr>
          <p:cNvPr id="23" name="Shape 20"/>
          <p:cNvSpPr/>
          <p:nvPr/>
        </p:nvSpPr>
        <p:spPr>
          <a:xfrm>
            <a:off x="6143501" y="4611688"/>
            <a:ext cx="1849438" cy="15875"/>
          </a:xfrm>
          <a:custGeom>
            <a:avLst/>
            <a:gdLst/>
            <a:ahLst/>
            <a:cxnLst/>
            <a:rect l="l" t="t" r="r" b="b"/>
            <a:pathLst>
              <a:path w="1849438" h="15875">
                <a:moveTo>
                  <a:pt x="15875" y="0"/>
                </a:moveTo>
                <a:lnTo>
                  <a:pt x="1833563" y="0"/>
                </a:lnTo>
                <a:cubicBezTo>
                  <a:pt x="1842324" y="0"/>
                  <a:pt x="1849438" y="7113"/>
                  <a:pt x="1849438" y="15875"/>
                </a:cubicBezTo>
                <a:lnTo>
                  <a:pt x="1849438" y="15875"/>
                </a:lnTo>
                <a:lnTo>
                  <a:pt x="0" y="15875"/>
                </a:lnTo>
                <a:lnTo>
                  <a:pt x="0" y="15875"/>
                </a:lnTo>
                <a:cubicBezTo>
                  <a:pt x="0" y="7113"/>
                  <a:pt x="7113" y="0"/>
                  <a:pt x="15875" y="0"/>
                </a:cubicBezTo>
                <a:close/>
              </a:path>
            </a:pathLst>
          </a:custGeom>
          <a:solidFill>
            <a:srgbClr val="4A5D52"/>
          </a:solidFill>
          <a:ln/>
        </p:spPr>
        <p:txBody>
          <a:bodyPr/>
          <a:lstStyle/>
          <a:p>
            <a:endParaRPr lang="en-US"/>
          </a:p>
        </p:txBody>
      </p:sp>
      <p:sp>
        <p:nvSpPr>
          <p:cNvPr id="24" name="Shape 21"/>
          <p:cNvSpPr/>
          <p:nvPr/>
        </p:nvSpPr>
        <p:spPr>
          <a:xfrm>
            <a:off x="6254626" y="4730750"/>
            <a:ext cx="127000" cy="127000"/>
          </a:xfrm>
          <a:custGeom>
            <a:avLst/>
            <a:gdLst/>
            <a:ahLst/>
            <a:cxnLst/>
            <a:rect l="l" t="t" r="r" b="b"/>
            <a:pathLst>
              <a:path w="127000" h="127000">
                <a:moveTo>
                  <a:pt x="116904" y="1662"/>
                </a:moveTo>
                <a:cubicBezTo>
                  <a:pt x="118492" y="149"/>
                  <a:pt x="120799" y="-397"/>
                  <a:pt x="122932" y="298"/>
                </a:cubicBezTo>
                <a:cubicBezTo>
                  <a:pt x="125363" y="1116"/>
                  <a:pt x="127000" y="3398"/>
                  <a:pt x="127000" y="5953"/>
                </a:cubicBezTo>
                <a:lnTo>
                  <a:pt x="127000" y="52313"/>
                </a:lnTo>
                <a:cubicBezTo>
                  <a:pt x="127000" y="84857"/>
                  <a:pt x="100186" y="111125"/>
                  <a:pt x="67766" y="111125"/>
                </a:cubicBezTo>
                <a:cubicBezTo>
                  <a:pt x="48667" y="111125"/>
                  <a:pt x="32196" y="98847"/>
                  <a:pt x="26219" y="81682"/>
                </a:cubicBezTo>
                <a:cubicBezTo>
                  <a:pt x="17438" y="89322"/>
                  <a:pt x="11906" y="100558"/>
                  <a:pt x="11906" y="113109"/>
                </a:cubicBezTo>
                <a:cubicBezTo>
                  <a:pt x="11906" y="116408"/>
                  <a:pt x="9252" y="119063"/>
                  <a:pt x="5953" y="119063"/>
                </a:cubicBezTo>
                <a:cubicBezTo>
                  <a:pt x="2654" y="119063"/>
                  <a:pt x="0" y="116408"/>
                  <a:pt x="0" y="113109"/>
                </a:cubicBezTo>
                <a:cubicBezTo>
                  <a:pt x="0" y="94531"/>
                  <a:pt x="9475" y="78160"/>
                  <a:pt x="23837" y="68535"/>
                </a:cubicBezTo>
                <a:cubicBezTo>
                  <a:pt x="32593" y="62681"/>
                  <a:pt x="43036" y="59531"/>
                  <a:pt x="53578" y="59531"/>
                </a:cubicBezTo>
                <a:lnTo>
                  <a:pt x="73422" y="59531"/>
                </a:lnTo>
                <a:cubicBezTo>
                  <a:pt x="76721" y="59531"/>
                  <a:pt x="79375" y="56877"/>
                  <a:pt x="79375" y="53578"/>
                </a:cubicBezTo>
                <a:cubicBezTo>
                  <a:pt x="79375" y="50279"/>
                  <a:pt x="76721" y="47625"/>
                  <a:pt x="73422" y="47625"/>
                </a:cubicBezTo>
                <a:lnTo>
                  <a:pt x="53578" y="47625"/>
                </a:lnTo>
                <a:cubicBezTo>
                  <a:pt x="43731" y="47625"/>
                  <a:pt x="34404" y="49808"/>
                  <a:pt x="26045" y="53702"/>
                </a:cubicBezTo>
                <a:cubicBezTo>
                  <a:pt x="31824" y="36339"/>
                  <a:pt x="48171" y="23812"/>
                  <a:pt x="67469" y="23812"/>
                </a:cubicBezTo>
                <a:cubicBezTo>
                  <a:pt x="83939" y="23812"/>
                  <a:pt x="96193" y="18331"/>
                  <a:pt x="104353" y="12898"/>
                </a:cubicBezTo>
                <a:cubicBezTo>
                  <a:pt x="109116" y="9723"/>
                  <a:pt x="113159" y="5928"/>
                  <a:pt x="116929" y="1662"/>
                </a:cubicBezTo>
                <a:close/>
              </a:path>
            </a:pathLst>
          </a:custGeom>
          <a:solidFill>
            <a:srgbClr val="4A5D52"/>
          </a:solidFill>
          <a:ln/>
        </p:spPr>
        <p:txBody>
          <a:bodyPr/>
          <a:lstStyle/>
          <a:p>
            <a:endParaRPr lang="en-US"/>
          </a:p>
        </p:txBody>
      </p:sp>
      <p:sp>
        <p:nvSpPr>
          <p:cNvPr id="25" name="Text 22"/>
          <p:cNvSpPr/>
          <p:nvPr/>
        </p:nvSpPr>
        <p:spPr>
          <a:xfrm>
            <a:off x="6461001" y="4714875"/>
            <a:ext cx="539750" cy="158750"/>
          </a:xfrm>
          <a:prstGeom prst="rect">
            <a:avLst/>
          </a:prstGeom>
          <a:noFill/>
          <a:ln/>
        </p:spPr>
        <p:txBody>
          <a:bodyPr wrap="square" lIns="0" tIns="0" rIns="0" bIns="0" rtlCol="0" anchor="ctr"/>
          <a:lstStyle/>
          <a:p>
            <a:pPr>
              <a:lnSpc>
                <a:spcPct val="120000"/>
              </a:lnSpc>
            </a:pPr>
            <a:r>
              <a:rPr lang="en-US" sz="875" b="1" dirty="0">
                <a:solidFill>
                  <a:srgbClr val="4A5D52"/>
                </a:solidFill>
                <a:latin typeface="Quattrocento Sans" pitchFamily="34" charset="0"/>
                <a:ea typeface="Quattrocento Sans" pitchFamily="34" charset="-122"/>
                <a:cs typeface="Quattrocento Sans" pitchFamily="34" charset="-120"/>
              </a:rPr>
              <a:t>Materials</a:t>
            </a:r>
            <a:endParaRPr lang="en-US" sz="1600" dirty="0"/>
          </a:p>
        </p:txBody>
      </p:sp>
      <p:sp>
        <p:nvSpPr>
          <p:cNvPr id="26" name="Text 23"/>
          <p:cNvSpPr/>
          <p:nvPr/>
        </p:nvSpPr>
        <p:spPr>
          <a:xfrm>
            <a:off x="6238751" y="4937125"/>
            <a:ext cx="1706563" cy="238125"/>
          </a:xfrm>
          <a:prstGeom prst="rect">
            <a:avLst/>
          </a:prstGeom>
          <a:noFill/>
          <a:ln/>
        </p:spPr>
        <p:txBody>
          <a:bodyPr wrap="square" lIns="0" tIns="0" rIns="0" bIns="0" rtlCol="0" anchor="ctr"/>
          <a:lstStyle/>
          <a:p>
            <a:pPr>
              <a:lnSpc>
                <a:spcPct val="110000"/>
              </a:lnSpc>
            </a:pPr>
            <a:r>
              <a:rPr lang="en-US" sz="750" dirty="0">
                <a:solidFill>
                  <a:srgbClr val="333333"/>
                </a:solidFill>
                <a:latin typeface="Quattrocento Sans" pitchFamily="34" charset="0"/>
                <a:ea typeface="Quattrocento Sans" pitchFamily="34" charset="-122"/>
                <a:cs typeface="Quattrocento Sans" pitchFamily="34" charset="-120"/>
              </a:rPr>
              <a:t>Rising import costs, Supply chain issues</a:t>
            </a:r>
            <a:endParaRPr lang="en-US" sz="1600" dirty="0"/>
          </a:p>
        </p:txBody>
      </p:sp>
      <p:sp>
        <p:nvSpPr>
          <p:cNvPr id="27" name="Shape 24"/>
          <p:cNvSpPr/>
          <p:nvPr/>
        </p:nvSpPr>
        <p:spPr>
          <a:xfrm>
            <a:off x="8085584" y="4611688"/>
            <a:ext cx="1849438" cy="658813"/>
          </a:xfrm>
          <a:custGeom>
            <a:avLst/>
            <a:gdLst/>
            <a:ahLst/>
            <a:cxnLst/>
            <a:rect l="l" t="t" r="r" b="b"/>
            <a:pathLst>
              <a:path w="1849438" h="658813">
                <a:moveTo>
                  <a:pt x="15875" y="0"/>
                </a:moveTo>
                <a:lnTo>
                  <a:pt x="1833563" y="0"/>
                </a:lnTo>
                <a:cubicBezTo>
                  <a:pt x="1842330" y="0"/>
                  <a:pt x="1849438" y="7107"/>
                  <a:pt x="1849438" y="15875"/>
                </a:cubicBezTo>
                <a:lnTo>
                  <a:pt x="1849438" y="595310"/>
                </a:lnTo>
                <a:cubicBezTo>
                  <a:pt x="1849438" y="630381"/>
                  <a:pt x="1821006" y="658813"/>
                  <a:pt x="1785935" y="658813"/>
                </a:cubicBezTo>
                <a:lnTo>
                  <a:pt x="63503" y="658813"/>
                </a:lnTo>
                <a:cubicBezTo>
                  <a:pt x="28431" y="658813"/>
                  <a:pt x="0" y="630381"/>
                  <a:pt x="0" y="595310"/>
                </a:cubicBezTo>
                <a:lnTo>
                  <a:pt x="0" y="15875"/>
                </a:lnTo>
                <a:cubicBezTo>
                  <a:pt x="0" y="7113"/>
                  <a:pt x="7113" y="0"/>
                  <a:pt x="15875" y="0"/>
                </a:cubicBezTo>
                <a:close/>
              </a:path>
            </a:pathLst>
          </a:custGeom>
          <a:solidFill>
            <a:srgbClr val="A95C48">
              <a:alpha val="10196"/>
            </a:srgbClr>
          </a:solidFill>
          <a:ln/>
        </p:spPr>
        <p:txBody>
          <a:bodyPr/>
          <a:lstStyle/>
          <a:p>
            <a:endParaRPr lang="en-US"/>
          </a:p>
        </p:txBody>
      </p:sp>
      <p:sp>
        <p:nvSpPr>
          <p:cNvPr id="28" name="Shape 25"/>
          <p:cNvSpPr/>
          <p:nvPr/>
        </p:nvSpPr>
        <p:spPr>
          <a:xfrm>
            <a:off x="8085584" y="4611688"/>
            <a:ext cx="1849438" cy="15875"/>
          </a:xfrm>
          <a:custGeom>
            <a:avLst/>
            <a:gdLst/>
            <a:ahLst/>
            <a:cxnLst/>
            <a:rect l="l" t="t" r="r" b="b"/>
            <a:pathLst>
              <a:path w="1849438" h="15875">
                <a:moveTo>
                  <a:pt x="15875" y="0"/>
                </a:moveTo>
                <a:lnTo>
                  <a:pt x="1833563" y="0"/>
                </a:lnTo>
                <a:cubicBezTo>
                  <a:pt x="1842324" y="0"/>
                  <a:pt x="1849438" y="7113"/>
                  <a:pt x="1849438" y="15875"/>
                </a:cubicBezTo>
                <a:lnTo>
                  <a:pt x="1849438" y="15875"/>
                </a:lnTo>
                <a:lnTo>
                  <a:pt x="0" y="15875"/>
                </a:lnTo>
                <a:lnTo>
                  <a:pt x="0" y="15875"/>
                </a:lnTo>
                <a:cubicBezTo>
                  <a:pt x="0" y="7113"/>
                  <a:pt x="7113" y="0"/>
                  <a:pt x="15875" y="0"/>
                </a:cubicBezTo>
                <a:close/>
              </a:path>
            </a:pathLst>
          </a:custGeom>
          <a:solidFill>
            <a:srgbClr val="A95C48"/>
          </a:solidFill>
          <a:ln/>
        </p:spPr>
        <p:txBody>
          <a:bodyPr/>
          <a:lstStyle/>
          <a:p>
            <a:endParaRPr lang="en-US"/>
          </a:p>
        </p:txBody>
      </p:sp>
      <p:sp>
        <p:nvSpPr>
          <p:cNvPr id="29" name="Shape 26"/>
          <p:cNvSpPr/>
          <p:nvPr/>
        </p:nvSpPr>
        <p:spPr>
          <a:xfrm>
            <a:off x="8196709" y="4730750"/>
            <a:ext cx="127000" cy="127000"/>
          </a:xfrm>
          <a:custGeom>
            <a:avLst/>
            <a:gdLst/>
            <a:ahLst/>
            <a:cxnLst/>
            <a:rect l="l" t="t" r="r" b="b"/>
            <a:pathLst>
              <a:path w="127000" h="127000">
                <a:moveTo>
                  <a:pt x="87288" y="69453"/>
                </a:moveTo>
                <a:lnTo>
                  <a:pt x="39936" y="69453"/>
                </a:lnTo>
                <a:cubicBezTo>
                  <a:pt x="40655" y="85452"/>
                  <a:pt x="44202" y="100186"/>
                  <a:pt x="49237" y="110976"/>
                </a:cubicBezTo>
                <a:cubicBezTo>
                  <a:pt x="52065" y="117053"/>
                  <a:pt x="55116" y="121345"/>
                  <a:pt x="57944" y="123974"/>
                </a:cubicBezTo>
                <a:cubicBezTo>
                  <a:pt x="60722" y="126578"/>
                  <a:pt x="62632" y="127000"/>
                  <a:pt x="63624" y="127000"/>
                </a:cubicBezTo>
                <a:cubicBezTo>
                  <a:pt x="64616" y="127000"/>
                  <a:pt x="66526" y="126578"/>
                  <a:pt x="69304" y="123974"/>
                </a:cubicBezTo>
                <a:cubicBezTo>
                  <a:pt x="72132" y="121345"/>
                  <a:pt x="75183" y="117029"/>
                  <a:pt x="78011" y="110976"/>
                </a:cubicBezTo>
                <a:cubicBezTo>
                  <a:pt x="83046" y="100186"/>
                  <a:pt x="86593" y="85452"/>
                  <a:pt x="87313" y="69453"/>
                </a:cubicBezTo>
                <a:close/>
                <a:moveTo>
                  <a:pt x="39911" y="57547"/>
                </a:moveTo>
                <a:lnTo>
                  <a:pt x="87263" y="57547"/>
                </a:lnTo>
                <a:cubicBezTo>
                  <a:pt x="86568" y="41548"/>
                  <a:pt x="83021" y="26814"/>
                  <a:pt x="77986" y="16024"/>
                </a:cubicBezTo>
                <a:cubicBezTo>
                  <a:pt x="75158" y="9971"/>
                  <a:pt x="72107" y="5655"/>
                  <a:pt x="69279" y="3026"/>
                </a:cubicBezTo>
                <a:cubicBezTo>
                  <a:pt x="66501" y="422"/>
                  <a:pt x="64591" y="0"/>
                  <a:pt x="63599" y="0"/>
                </a:cubicBezTo>
                <a:cubicBezTo>
                  <a:pt x="62607" y="0"/>
                  <a:pt x="60697" y="422"/>
                  <a:pt x="57919" y="3026"/>
                </a:cubicBezTo>
                <a:cubicBezTo>
                  <a:pt x="55091" y="5655"/>
                  <a:pt x="52040" y="9971"/>
                  <a:pt x="49212" y="16024"/>
                </a:cubicBezTo>
                <a:cubicBezTo>
                  <a:pt x="44177" y="26814"/>
                  <a:pt x="40630" y="41548"/>
                  <a:pt x="39911" y="57547"/>
                </a:cubicBezTo>
                <a:close/>
                <a:moveTo>
                  <a:pt x="28004" y="57547"/>
                </a:moveTo>
                <a:cubicBezTo>
                  <a:pt x="28873" y="36314"/>
                  <a:pt x="34354" y="16594"/>
                  <a:pt x="42366" y="3646"/>
                </a:cubicBezTo>
                <a:cubicBezTo>
                  <a:pt x="19521" y="11733"/>
                  <a:pt x="2704" y="32544"/>
                  <a:pt x="372" y="57547"/>
                </a:cubicBezTo>
                <a:lnTo>
                  <a:pt x="28004" y="57547"/>
                </a:lnTo>
                <a:close/>
                <a:moveTo>
                  <a:pt x="372" y="69453"/>
                </a:moveTo>
                <a:cubicBezTo>
                  <a:pt x="2704" y="94456"/>
                  <a:pt x="19521" y="115267"/>
                  <a:pt x="42366" y="123354"/>
                </a:cubicBezTo>
                <a:cubicBezTo>
                  <a:pt x="34354" y="110406"/>
                  <a:pt x="28873" y="90686"/>
                  <a:pt x="28004" y="69453"/>
                </a:cubicBezTo>
                <a:lnTo>
                  <a:pt x="372" y="69453"/>
                </a:lnTo>
                <a:close/>
                <a:moveTo>
                  <a:pt x="99194" y="69453"/>
                </a:moveTo>
                <a:cubicBezTo>
                  <a:pt x="98326" y="90686"/>
                  <a:pt x="92844" y="110406"/>
                  <a:pt x="84832" y="123354"/>
                </a:cubicBezTo>
                <a:cubicBezTo>
                  <a:pt x="107677" y="115243"/>
                  <a:pt x="124495" y="94456"/>
                  <a:pt x="126826" y="69453"/>
                </a:cubicBezTo>
                <a:lnTo>
                  <a:pt x="99194" y="69453"/>
                </a:lnTo>
                <a:close/>
                <a:moveTo>
                  <a:pt x="126826" y="57547"/>
                </a:moveTo>
                <a:cubicBezTo>
                  <a:pt x="124495" y="32544"/>
                  <a:pt x="107677" y="11733"/>
                  <a:pt x="84832" y="3646"/>
                </a:cubicBezTo>
                <a:cubicBezTo>
                  <a:pt x="92844" y="16594"/>
                  <a:pt x="98326" y="36314"/>
                  <a:pt x="99194" y="57547"/>
                </a:cubicBezTo>
                <a:lnTo>
                  <a:pt x="126826" y="57547"/>
                </a:lnTo>
                <a:close/>
              </a:path>
            </a:pathLst>
          </a:custGeom>
          <a:solidFill>
            <a:srgbClr val="A95C48"/>
          </a:solidFill>
          <a:ln/>
        </p:spPr>
        <p:txBody>
          <a:bodyPr/>
          <a:lstStyle/>
          <a:p>
            <a:endParaRPr lang="en-US"/>
          </a:p>
        </p:txBody>
      </p:sp>
      <p:sp>
        <p:nvSpPr>
          <p:cNvPr id="30" name="Text 27"/>
          <p:cNvSpPr/>
          <p:nvPr/>
        </p:nvSpPr>
        <p:spPr>
          <a:xfrm>
            <a:off x="8403084" y="4714875"/>
            <a:ext cx="738188" cy="158750"/>
          </a:xfrm>
          <a:prstGeom prst="rect">
            <a:avLst/>
          </a:prstGeom>
          <a:noFill/>
          <a:ln/>
        </p:spPr>
        <p:txBody>
          <a:bodyPr wrap="square" lIns="0" tIns="0" rIns="0" bIns="0" rtlCol="0" anchor="ctr"/>
          <a:lstStyle/>
          <a:p>
            <a:pPr>
              <a:lnSpc>
                <a:spcPct val="120000"/>
              </a:lnSpc>
            </a:pPr>
            <a:r>
              <a:rPr lang="en-US" sz="875" b="1" dirty="0">
                <a:solidFill>
                  <a:srgbClr val="4A5D52"/>
                </a:solidFill>
                <a:latin typeface="Quattrocento Sans" pitchFamily="34" charset="0"/>
                <a:ea typeface="Quattrocento Sans" pitchFamily="34" charset="-122"/>
                <a:cs typeface="Quattrocento Sans" pitchFamily="34" charset="-120"/>
              </a:rPr>
              <a:t>Environment</a:t>
            </a:r>
            <a:endParaRPr lang="en-US" sz="1600" dirty="0"/>
          </a:p>
        </p:txBody>
      </p:sp>
      <p:sp>
        <p:nvSpPr>
          <p:cNvPr id="31" name="Text 28"/>
          <p:cNvSpPr/>
          <p:nvPr/>
        </p:nvSpPr>
        <p:spPr>
          <a:xfrm>
            <a:off x="8180834" y="4937125"/>
            <a:ext cx="1706563" cy="119063"/>
          </a:xfrm>
          <a:prstGeom prst="rect">
            <a:avLst/>
          </a:prstGeom>
          <a:noFill/>
          <a:ln/>
        </p:spPr>
        <p:txBody>
          <a:bodyPr wrap="square" lIns="0" tIns="0" rIns="0" bIns="0" rtlCol="0" anchor="ctr"/>
          <a:lstStyle/>
          <a:p>
            <a:pPr>
              <a:lnSpc>
                <a:spcPct val="110000"/>
              </a:lnSpc>
            </a:pPr>
            <a:r>
              <a:rPr lang="en-US" sz="750" dirty="0">
                <a:solidFill>
                  <a:srgbClr val="333333"/>
                </a:solidFill>
                <a:latin typeface="Quattrocento Sans" pitchFamily="34" charset="0"/>
                <a:ea typeface="Quattrocento Sans" pitchFamily="34" charset="-122"/>
                <a:cs typeface="Quattrocento Sans" pitchFamily="34" charset="-120"/>
              </a:rPr>
              <a:t>Reduced foot traffic, New competitors</a:t>
            </a:r>
            <a:endParaRPr lang="en-US" sz="1600" dirty="0"/>
          </a:p>
        </p:txBody>
      </p:sp>
      <p:sp>
        <p:nvSpPr>
          <p:cNvPr id="32" name="Shape 29"/>
          <p:cNvSpPr/>
          <p:nvPr/>
        </p:nvSpPr>
        <p:spPr>
          <a:xfrm>
            <a:off x="10027667" y="4611688"/>
            <a:ext cx="1849438" cy="658813"/>
          </a:xfrm>
          <a:custGeom>
            <a:avLst/>
            <a:gdLst/>
            <a:ahLst/>
            <a:cxnLst/>
            <a:rect l="l" t="t" r="r" b="b"/>
            <a:pathLst>
              <a:path w="1849438" h="658813">
                <a:moveTo>
                  <a:pt x="15875" y="0"/>
                </a:moveTo>
                <a:lnTo>
                  <a:pt x="1833563" y="0"/>
                </a:lnTo>
                <a:cubicBezTo>
                  <a:pt x="1842330" y="0"/>
                  <a:pt x="1849438" y="7107"/>
                  <a:pt x="1849438" y="15875"/>
                </a:cubicBezTo>
                <a:lnTo>
                  <a:pt x="1849438" y="595310"/>
                </a:lnTo>
                <a:cubicBezTo>
                  <a:pt x="1849438" y="630381"/>
                  <a:pt x="1821006" y="658813"/>
                  <a:pt x="1785935" y="658813"/>
                </a:cubicBezTo>
                <a:lnTo>
                  <a:pt x="63503" y="658813"/>
                </a:lnTo>
                <a:cubicBezTo>
                  <a:pt x="28431" y="658813"/>
                  <a:pt x="0" y="630381"/>
                  <a:pt x="0" y="595310"/>
                </a:cubicBezTo>
                <a:lnTo>
                  <a:pt x="0" y="15875"/>
                </a:lnTo>
                <a:cubicBezTo>
                  <a:pt x="0" y="7113"/>
                  <a:pt x="7113" y="0"/>
                  <a:pt x="15875" y="0"/>
                </a:cubicBezTo>
                <a:close/>
              </a:path>
            </a:pathLst>
          </a:custGeom>
          <a:solidFill>
            <a:srgbClr val="D4A056">
              <a:alpha val="10196"/>
            </a:srgbClr>
          </a:solidFill>
          <a:ln/>
        </p:spPr>
        <p:txBody>
          <a:bodyPr/>
          <a:lstStyle/>
          <a:p>
            <a:endParaRPr lang="en-US"/>
          </a:p>
        </p:txBody>
      </p:sp>
      <p:sp>
        <p:nvSpPr>
          <p:cNvPr id="33" name="Shape 30"/>
          <p:cNvSpPr/>
          <p:nvPr/>
        </p:nvSpPr>
        <p:spPr>
          <a:xfrm>
            <a:off x="10027667" y="4611688"/>
            <a:ext cx="1849438" cy="15875"/>
          </a:xfrm>
          <a:custGeom>
            <a:avLst/>
            <a:gdLst/>
            <a:ahLst/>
            <a:cxnLst/>
            <a:rect l="l" t="t" r="r" b="b"/>
            <a:pathLst>
              <a:path w="1849438" h="15875">
                <a:moveTo>
                  <a:pt x="15875" y="0"/>
                </a:moveTo>
                <a:lnTo>
                  <a:pt x="1833563" y="0"/>
                </a:lnTo>
                <a:cubicBezTo>
                  <a:pt x="1842324" y="0"/>
                  <a:pt x="1849438" y="7113"/>
                  <a:pt x="1849438" y="15875"/>
                </a:cubicBezTo>
                <a:lnTo>
                  <a:pt x="1849438" y="15875"/>
                </a:lnTo>
                <a:lnTo>
                  <a:pt x="0" y="15875"/>
                </a:lnTo>
                <a:lnTo>
                  <a:pt x="0" y="15875"/>
                </a:lnTo>
                <a:cubicBezTo>
                  <a:pt x="0" y="7113"/>
                  <a:pt x="7113" y="0"/>
                  <a:pt x="15875" y="0"/>
                </a:cubicBezTo>
                <a:close/>
              </a:path>
            </a:pathLst>
          </a:custGeom>
          <a:solidFill>
            <a:srgbClr val="D4A056"/>
          </a:solidFill>
          <a:ln/>
        </p:spPr>
        <p:txBody>
          <a:bodyPr/>
          <a:lstStyle/>
          <a:p>
            <a:endParaRPr lang="en-US"/>
          </a:p>
        </p:txBody>
      </p:sp>
      <p:sp>
        <p:nvSpPr>
          <p:cNvPr id="34" name="Shape 31"/>
          <p:cNvSpPr/>
          <p:nvPr/>
        </p:nvSpPr>
        <p:spPr>
          <a:xfrm>
            <a:off x="10138792" y="4730750"/>
            <a:ext cx="127000" cy="127000"/>
          </a:xfrm>
          <a:custGeom>
            <a:avLst/>
            <a:gdLst/>
            <a:ahLst/>
            <a:cxnLst/>
            <a:rect l="l" t="t" r="r" b="b"/>
            <a:pathLst>
              <a:path w="127000" h="127000">
                <a:moveTo>
                  <a:pt x="15875" y="15875"/>
                </a:moveTo>
                <a:cubicBezTo>
                  <a:pt x="15875" y="11485"/>
                  <a:pt x="12328" y="7938"/>
                  <a:pt x="7938" y="7938"/>
                </a:cubicBezTo>
                <a:cubicBezTo>
                  <a:pt x="3547" y="7938"/>
                  <a:pt x="0" y="11485"/>
                  <a:pt x="0" y="15875"/>
                </a:cubicBezTo>
                <a:lnTo>
                  <a:pt x="0" y="99219"/>
                </a:lnTo>
                <a:cubicBezTo>
                  <a:pt x="0" y="110182"/>
                  <a:pt x="8880" y="119063"/>
                  <a:pt x="19844" y="119063"/>
                </a:cubicBezTo>
                <a:lnTo>
                  <a:pt x="119063" y="119063"/>
                </a:lnTo>
                <a:cubicBezTo>
                  <a:pt x="123453" y="119063"/>
                  <a:pt x="127000" y="115515"/>
                  <a:pt x="127000" y="111125"/>
                </a:cubicBezTo>
                <a:cubicBezTo>
                  <a:pt x="127000" y="106735"/>
                  <a:pt x="123453" y="103188"/>
                  <a:pt x="119063" y="103188"/>
                </a:cubicBezTo>
                <a:lnTo>
                  <a:pt x="19844" y="103188"/>
                </a:lnTo>
                <a:cubicBezTo>
                  <a:pt x="17661" y="103188"/>
                  <a:pt x="15875" y="101402"/>
                  <a:pt x="15875" y="99219"/>
                </a:cubicBezTo>
                <a:lnTo>
                  <a:pt x="15875" y="15875"/>
                </a:lnTo>
                <a:close/>
                <a:moveTo>
                  <a:pt x="116731" y="37356"/>
                </a:moveTo>
                <a:cubicBezTo>
                  <a:pt x="119831" y="34255"/>
                  <a:pt x="119831" y="29220"/>
                  <a:pt x="116731" y="26119"/>
                </a:cubicBezTo>
                <a:cubicBezTo>
                  <a:pt x="113630" y="23019"/>
                  <a:pt x="108595" y="23019"/>
                  <a:pt x="105494" y="26119"/>
                </a:cubicBezTo>
                <a:lnTo>
                  <a:pt x="79375" y="52263"/>
                </a:lnTo>
                <a:lnTo>
                  <a:pt x="65137" y="38050"/>
                </a:lnTo>
                <a:cubicBezTo>
                  <a:pt x="62037" y="34950"/>
                  <a:pt x="57001" y="34950"/>
                  <a:pt x="53901" y="38050"/>
                </a:cubicBezTo>
                <a:lnTo>
                  <a:pt x="30088" y="61863"/>
                </a:lnTo>
                <a:cubicBezTo>
                  <a:pt x="26988" y="64963"/>
                  <a:pt x="26988" y="69999"/>
                  <a:pt x="30088" y="73099"/>
                </a:cubicBezTo>
                <a:cubicBezTo>
                  <a:pt x="33189" y="76200"/>
                  <a:pt x="38224" y="76200"/>
                  <a:pt x="41325" y="73099"/>
                </a:cubicBezTo>
                <a:lnTo>
                  <a:pt x="59531" y="54893"/>
                </a:lnTo>
                <a:lnTo>
                  <a:pt x="73769" y="69131"/>
                </a:lnTo>
                <a:cubicBezTo>
                  <a:pt x="76870" y="72231"/>
                  <a:pt x="81905" y="72231"/>
                  <a:pt x="85006" y="69131"/>
                </a:cubicBezTo>
                <a:lnTo>
                  <a:pt x="116756" y="37381"/>
                </a:lnTo>
                <a:close/>
              </a:path>
            </a:pathLst>
          </a:custGeom>
          <a:solidFill>
            <a:srgbClr val="D4A056"/>
          </a:solidFill>
          <a:ln/>
        </p:spPr>
        <p:txBody>
          <a:bodyPr/>
          <a:lstStyle/>
          <a:p>
            <a:endParaRPr lang="en-US"/>
          </a:p>
        </p:txBody>
      </p:sp>
      <p:sp>
        <p:nvSpPr>
          <p:cNvPr id="35" name="Text 32"/>
          <p:cNvSpPr/>
          <p:nvPr/>
        </p:nvSpPr>
        <p:spPr>
          <a:xfrm>
            <a:off x="10345167" y="4714875"/>
            <a:ext cx="769938" cy="158750"/>
          </a:xfrm>
          <a:prstGeom prst="rect">
            <a:avLst/>
          </a:prstGeom>
          <a:noFill/>
          <a:ln/>
        </p:spPr>
        <p:txBody>
          <a:bodyPr wrap="square" lIns="0" tIns="0" rIns="0" bIns="0" rtlCol="0" anchor="ctr"/>
          <a:lstStyle/>
          <a:p>
            <a:pPr>
              <a:lnSpc>
                <a:spcPct val="120000"/>
              </a:lnSpc>
            </a:pPr>
            <a:r>
              <a:rPr lang="en-US" sz="875" b="1" dirty="0">
                <a:solidFill>
                  <a:srgbClr val="4A5D52"/>
                </a:solidFill>
                <a:latin typeface="Quattrocento Sans" pitchFamily="34" charset="0"/>
                <a:ea typeface="Quattrocento Sans" pitchFamily="34" charset="-122"/>
                <a:cs typeface="Quattrocento Sans" pitchFamily="34" charset="-120"/>
              </a:rPr>
              <a:t>Measurement</a:t>
            </a:r>
            <a:endParaRPr lang="en-US" sz="1600" dirty="0"/>
          </a:p>
        </p:txBody>
      </p:sp>
      <p:sp>
        <p:nvSpPr>
          <p:cNvPr id="36" name="Text 33"/>
          <p:cNvSpPr/>
          <p:nvPr/>
        </p:nvSpPr>
        <p:spPr>
          <a:xfrm>
            <a:off x="10122917" y="4937125"/>
            <a:ext cx="1706563" cy="238125"/>
          </a:xfrm>
          <a:prstGeom prst="rect">
            <a:avLst/>
          </a:prstGeom>
          <a:noFill/>
          <a:ln/>
        </p:spPr>
        <p:txBody>
          <a:bodyPr wrap="square" lIns="0" tIns="0" rIns="0" bIns="0" rtlCol="0" anchor="ctr"/>
          <a:lstStyle/>
          <a:p>
            <a:pPr>
              <a:lnSpc>
                <a:spcPct val="110000"/>
              </a:lnSpc>
            </a:pPr>
            <a:r>
              <a:rPr lang="en-US" sz="750" dirty="0">
                <a:solidFill>
                  <a:srgbClr val="333333"/>
                </a:solidFill>
                <a:latin typeface="Quattrocento Sans" pitchFamily="34" charset="0"/>
                <a:ea typeface="Quattrocento Sans" pitchFamily="34" charset="-122"/>
                <a:cs typeface="Quattrocento Sans" pitchFamily="34" charset="-120"/>
              </a:rPr>
              <a:t>Lack of sales tracking, Limited analytics</a:t>
            </a:r>
            <a:endParaRPr lang="en-US" sz="1600" dirty="0"/>
          </a:p>
        </p:txBody>
      </p:sp>
      <p:sp>
        <p:nvSpPr>
          <p:cNvPr id="37" name="Shape 34"/>
          <p:cNvSpPr/>
          <p:nvPr/>
        </p:nvSpPr>
        <p:spPr>
          <a:xfrm>
            <a:off x="317500" y="5397500"/>
            <a:ext cx="11557000" cy="984250"/>
          </a:xfrm>
          <a:custGeom>
            <a:avLst/>
            <a:gdLst/>
            <a:ahLst/>
            <a:cxnLst/>
            <a:rect l="l" t="t" r="r" b="b"/>
            <a:pathLst>
              <a:path w="11557000" h="984250">
                <a:moveTo>
                  <a:pt x="95246" y="0"/>
                </a:moveTo>
                <a:lnTo>
                  <a:pt x="11461754" y="0"/>
                </a:lnTo>
                <a:cubicBezTo>
                  <a:pt x="11514357" y="0"/>
                  <a:pt x="11557000" y="42643"/>
                  <a:pt x="11557000" y="95246"/>
                </a:cubicBezTo>
                <a:lnTo>
                  <a:pt x="11557000" y="889004"/>
                </a:lnTo>
                <a:cubicBezTo>
                  <a:pt x="11557000" y="941607"/>
                  <a:pt x="11514357" y="984250"/>
                  <a:pt x="11461754" y="984250"/>
                </a:cubicBezTo>
                <a:lnTo>
                  <a:pt x="95246" y="984250"/>
                </a:lnTo>
                <a:cubicBezTo>
                  <a:pt x="42643" y="984250"/>
                  <a:pt x="0" y="941607"/>
                  <a:pt x="0" y="889004"/>
                </a:cubicBezTo>
                <a:lnTo>
                  <a:pt x="0" y="95246"/>
                </a:lnTo>
                <a:cubicBezTo>
                  <a:pt x="0" y="42678"/>
                  <a:pt x="42678" y="0"/>
                  <a:pt x="95246" y="0"/>
                </a:cubicBezTo>
                <a:close/>
              </a:path>
            </a:pathLst>
          </a:custGeom>
          <a:solidFill>
            <a:srgbClr val="4A5D52"/>
          </a:solidFill>
          <a:ln/>
        </p:spPr>
        <p:txBody>
          <a:bodyPr/>
          <a:lstStyle/>
          <a:p>
            <a:endParaRPr lang="en-US"/>
          </a:p>
        </p:txBody>
      </p:sp>
      <p:sp>
        <p:nvSpPr>
          <p:cNvPr id="38" name="Shape 35"/>
          <p:cNvSpPr/>
          <p:nvPr/>
        </p:nvSpPr>
        <p:spPr>
          <a:xfrm>
            <a:off x="492125" y="5540375"/>
            <a:ext cx="142875" cy="190500"/>
          </a:xfrm>
          <a:custGeom>
            <a:avLst/>
            <a:gdLst/>
            <a:ahLst/>
            <a:cxnLst/>
            <a:rect l="l" t="t" r="r" b="b"/>
            <a:pathLst>
              <a:path w="142875" h="190500">
                <a:moveTo>
                  <a:pt x="108979" y="142875"/>
                </a:moveTo>
                <a:cubicBezTo>
                  <a:pt x="111696" y="134578"/>
                  <a:pt x="117128" y="127062"/>
                  <a:pt x="123267" y="120588"/>
                </a:cubicBezTo>
                <a:cubicBezTo>
                  <a:pt x="135434" y="107789"/>
                  <a:pt x="142875" y="90488"/>
                  <a:pt x="142875" y="71438"/>
                </a:cubicBezTo>
                <a:cubicBezTo>
                  <a:pt x="142875" y="31998"/>
                  <a:pt x="110877" y="0"/>
                  <a:pt x="71437" y="0"/>
                </a:cubicBezTo>
                <a:cubicBezTo>
                  <a:pt x="31998" y="0"/>
                  <a:pt x="0" y="31998"/>
                  <a:pt x="0" y="71438"/>
                </a:cubicBezTo>
                <a:cubicBezTo>
                  <a:pt x="0" y="90488"/>
                  <a:pt x="7441" y="107789"/>
                  <a:pt x="19608" y="120588"/>
                </a:cubicBezTo>
                <a:cubicBezTo>
                  <a:pt x="25747" y="127062"/>
                  <a:pt x="31217" y="134578"/>
                  <a:pt x="33896" y="142875"/>
                </a:cubicBezTo>
                <a:lnTo>
                  <a:pt x="108942" y="142875"/>
                </a:lnTo>
                <a:close/>
                <a:moveTo>
                  <a:pt x="107156" y="160734"/>
                </a:moveTo>
                <a:lnTo>
                  <a:pt x="35719" y="160734"/>
                </a:lnTo>
                <a:lnTo>
                  <a:pt x="35719" y="166688"/>
                </a:lnTo>
                <a:cubicBezTo>
                  <a:pt x="35719" y="183133"/>
                  <a:pt x="49039" y="196453"/>
                  <a:pt x="65484" y="196453"/>
                </a:cubicBezTo>
                <a:lnTo>
                  <a:pt x="77391" y="196453"/>
                </a:lnTo>
                <a:cubicBezTo>
                  <a:pt x="93836" y="196453"/>
                  <a:pt x="107156" y="183133"/>
                  <a:pt x="107156" y="166688"/>
                </a:cubicBezTo>
                <a:lnTo>
                  <a:pt x="107156" y="160734"/>
                </a:lnTo>
                <a:close/>
                <a:moveTo>
                  <a:pt x="68461" y="41672"/>
                </a:moveTo>
                <a:cubicBezTo>
                  <a:pt x="53653" y="41672"/>
                  <a:pt x="41672" y="53653"/>
                  <a:pt x="41672" y="68461"/>
                </a:cubicBezTo>
                <a:cubicBezTo>
                  <a:pt x="41672" y="73409"/>
                  <a:pt x="37691" y="77391"/>
                  <a:pt x="32742" y="77391"/>
                </a:cubicBezTo>
                <a:cubicBezTo>
                  <a:pt x="27794" y="77391"/>
                  <a:pt x="23812" y="73409"/>
                  <a:pt x="23812" y="68461"/>
                </a:cubicBezTo>
                <a:cubicBezTo>
                  <a:pt x="23812" y="43793"/>
                  <a:pt x="43793" y="23812"/>
                  <a:pt x="68461" y="23812"/>
                </a:cubicBezTo>
                <a:cubicBezTo>
                  <a:pt x="73409" y="23812"/>
                  <a:pt x="77391" y="27794"/>
                  <a:pt x="77391" y="32742"/>
                </a:cubicBezTo>
                <a:cubicBezTo>
                  <a:pt x="77391" y="37691"/>
                  <a:pt x="73409" y="41672"/>
                  <a:pt x="68461" y="41672"/>
                </a:cubicBezTo>
                <a:close/>
              </a:path>
            </a:pathLst>
          </a:custGeom>
          <a:solidFill>
            <a:srgbClr val="D4A056"/>
          </a:solidFill>
          <a:ln/>
        </p:spPr>
        <p:txBody>
          <a:bodyPr/>
          <a:lstStyle/>
          <a:p>
            <a:endParaRPr lang="en-US"/>
          </a:p>
        </p:txBody>
      </p:sp>
      <p:sp>
        <p:nvSpPr>
          <p:cNvPr id="39" name="Text 36"/>
          <p:cNvSpPr/>
          <p:nvPr/>
        </p:nvSpPr>
        <p:spPr>
          <a:xfrm>
            <a:off x="777875" y="5524500"/>
            <a:ext cx="2516188" cy="222250"/>
          </a:xfrm>
          <a:prstGeom prst="rect">
            <a:avLst/>
          </a:prstGeom>
          <a:noFill/>
          <a:ln/>
        </p:spPr>
        <p:txBody>
          <a:bodyPr wrap="square" lIns="0" tIns="0" rIns="0" bIns="0" rtlCol="0" anchor="ctr"/>
          <a:lstStyle/>
          <a:p>
            <a:pPr>
              <a:lnSpc>
                <a:spcPct val="120000"/>
              </a:lnSpc>
            </a:pPr>
            <a:r>
              <a:rPr lang="en-US" sz="1250" b="1" dirty="0">
                <a:solidFill>
                  <a:srgbClr val="F8F6F2"/>
                </a:solidFill>
                <a:latin typeface="Noto Sans SC" pitchFamily="34" charset="0"/>
                <a:ea typeface="Noto Sans SC" pitchFamily="34" charset="-122"/>
                <a:cs typeface="Noto Sans SC" pitchFamily="34" charset="-120"/>
              </a:rPr>
              <a:t>Key Insight from Fishbone Analysis</a:t>
            </a:r>
            <a:endParaRPr lang="en-US" sz="1600" dirty="0"/>
          </a:p>
        </p:txBody>
      </p:sp>
      <p:sp>
        <p:nvSpPr>
          <p:cNvPr id="40" name="Text 37"/>
          <p:cNvSpPr/>
          <p:nvPr/>
        </p:nvSpPr>
        <p:spPr>
          <a:xfrm>
            <a:off x="444500" y="5842000"/>
            <a:ext cx="11366500" cy="412750"/>
          </a:xfrm>
          <a:prstGeom prst="rect">
            <a:avLst/>
          </a:prstGeom>
          <a:noFill/>
          <a:ln/>
        </p:spPr>
        <p:txBody>
          <a:bodyPr wrap="square" lIns="0" tIns="0" rIns="0" bIns="0" rtlCol="0" anchor="ctr"/>
          <a:lstStyle/>
          <a:p>
            <a:pPr>
              <a:lnSpc>
                <a:spcPct val="140000"/>
              </a:lnSpc>
            </a:pPr>
            <a:r>
              <a:rPr lang="en-US" sz="1000" dirty="0">
                <a:solidFill>
                  <a:srgbClr val="F8F6F2"/>
                </a:solidFill>
                <a:latin typeface="Quattrocento Sans" pitchFamily="34" charset="0"/>
                <a:ea typeface="Quattrocento Sans" pitchFamily="34" charset="-122"/>
                <a:cs typeface="Quattrocento Sans" pitchFamily="34" charset="-120"/>
              </a:rPr>
              <a:t>The diagram reveals that the </a:t>
            </a:r>
            <a:r>
              <a:rPr lang="en-US" sz="1000" b="1" dirty="0">
                <a:solidFill>
                  <a:srgbClr val="F8F6F2"/>
                </a:solidFill>
                <a:latin typeface="Quattrocento Sans" pitchFamily="34" charset="0"/>
                <a:ea typeface="Quattrocento Sans" pitchFamily="34" charset="-122"/>
                <a:cs typeface="Quattrocento Sans" pitchFamily="34" charset="-120"/>
              </a:rPr>
              <a:t>30% sales decline</a:t>
            </a:r>
            <a:r>
              <a:rPr lang="en-US" sz="1000" dirty="0">
                <a:solidFill>
                  <a:srgbClr val="F8F6F2"/>
                </a:solidFill>
                <a:latin typeface="Quattrocento Sans" pitchFamily="34" charset="0"/>
                <a:ea typeface="Quattrocento Sans" pitchFamily="34" charset="-122"/>
                <a:cs typeface="Quattrocento Sans" pitchFamily="34" charset="-120"/>
              </a:rPr>
              <a:t> stems from a combination of </a:t>
            </a:r>
            <a:r>
              <a:rPr lang="en-US" sz="1000" b="1" dirty="0">
                <a:solidFill>
                  <a:srgbClr val="F8F6F2"/>
                </a:solidFill>
                <a:latin typeface="Quattrocento Sans" pitchFamily="34" charset="0"/>
                <a:ea typeface="Quattrocento Sans" pitchFamily="34" charset="-122"/>
                <a:cs typeface="Quattrocento Sans" pitchFamily="34" charset="-120"/>
              </a:rPr>
              <a:t>internal weaknesses</a:t>
            </a:r>
            <a:r>
              <a:rPr lang="en-US" sz="1000" dirty="0">
                <a:solidFill>
                  <a:srgbClr val="F8F6F2"/>
                </a:solidFill>
                <a:latin typeface="Quattrocento Sans" pitchFamily="34" charset="0"/>
                <a:ea typeface="Quattrocento Sans" pitchFamily="34" charset="-122"/>
                <a:cs typeface="Quattrocento Sans" pitchFamily="34" charset="-120"/>
              </a:rPr>
              <a:t> (digital capabilities, marketing) and </a:t>
            </a:r>
            <a:r>
              <a:rPr lang="en-US" sz="1000" b="1" dirty="0">
                <a:solidFill>
                  <a:srgbClr val="F8F6F2"/>
                </a:solidFill>
                <a:latin typeface="Quattrocento Sans" pitchFamily="34" charset="0"/>
                <a:ea typeface="Quattrocento Sans" pitchFamily="34" charset="-122"/>
                <a:cs typeface="Quattrocento Sans" pitchFamily="34" charset="-120"/>
              </a:rPr>
              <a:t>external pressures</a:t>
            </a:r>
            <a:r>
              <a:rPr lang="en-US" sz="1000" dirty="0">
                <a:solidFill>
                  <a:srgbClr val="F8F6F2"/>
                </a:solidFill>
                <a:latin typeface="Quattrocento Sans" pitchFamily="34" charset="0"/>
                <a:ea typeface="Quattrocento Sans" pitchFamily="34" charset="-122"/>
                <a:cs typeface="Quattrocento Sans" pitchFamily="34" charset="-120"/>
              </a:rPr>
              <a:t> (market shifts, competition). This multi-causal nature requires a comprehensive, integrated response strategy rather than isolated fixes.</a:t>
            </a:r>
            <a:endParaRPr lang="en-US" sz="1600" dirty="0"/>
          </a:p>
        </p:txBody>
      </p:sp>
      <p:sp>
        <p:nvSpPr>
          <p:cNvPr id="41" name="Text 38"/>
          <p:cNvSpPr/>
          <p:nvPr/>
        </p:nvSpPr>
        <p:spPr>
          <a:xfrm>
            <a:off x="317500" y="6477000"/>
            <a:ext cx="11612563" cy="158750"/>
          </a:xfrm>
          <a:prstGeom prst="rect">
            <a:avLst/>
          </a:prstGeom>
          <a:noFill/>
          <a:ln/>
        </p:spPr>
        <p:txBody>
          <a:bodyPr wrap="square" lIns="0" tIns="0" rIns="0" bIns="0" rtlCol="0" anchor="ctr"/>
          <a:lstStyle/>
          <a:p>
            <a:pPr>
              <a:lnSpc>
                <a:spcPct val="120000"/>
              </a:lnSpc>
            </a:pPr>
            <a:r>
              <a:rPr lang="en-US" sz="875" b="1" dirty="0">
                <a:solidFill>
                  <a:srgbClr val="333333"/>
                </a:solidFill>
                <a:latin typeface="Quattrocento Sans" pitchFamily="34" charset="0"/>
                <a:ea typeface="Quattrocento Sans" pitchFamily="34" charset="-122"/>
                <a:cs typeface="Quattrocento Sans" pitchFamily="34" charset="-120"/>
              </a:rPr>
              <a:t>Sources:</a:t>
            </a:r>
            <a:r>
              <a:rPr lang="en-US" sz="875" dirty="0">
                <a:solidFill>
                  <a:srgbClr val="333333"/>
                </a:solidFill>
                <a:latin typeface="Quattrocento Sans" pitchFamily="34" charset="0"/>
                <a:ea typeface="Quattrocento Sans" pitchFamily="34" charset="-122"/>
                <a:cs typeface="Quattrocento Sans" pitchFamily="34" charset="-120"/>
              </a:rPr>
              <a:t> Ishikawa, K. (1986) Guide to Quality Control; Tague, N.R. (2005) The Quality Toolbox.</a:t>
            </a:r>
            <a:endParaRPr lang="en-US" sz="1600" dirty="0"/>
          </a:p>
        </p:txBody>
      </p:sp>
    </p:spTree>
  </p:cSld>
  <p:clrMapOvr>
    <a:masterClrMapping/>
  </p:clrMapOvr>
  <p:transition>
    <p:fade/>
  </p:transition>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8F6F2"/>
        </a:solidFill>
        <a:effectLst/>
      </p:bgPr>
    </p:bg>
    <p:spTree>
      <p:nvGrpSpPr>
        <p:cNvPr id="1" name=""/>
        <p:cNvGrpSpPr/>
        <p:nvPr/>
      </p:nvGrpSpPr>
      <p:grpSpPr>
        <a:xfrm>
          <a:off x="0" y="0"/>
          <a:ext cx="0" cy="0"/>
          <a:chOff x="0" y="0"/>
          <a:chExt cx="0" cy="0"/>
        </a:xfrm>
      </p:grpSpPr>
      <p:sp>
        <p:nvSpPr>
          <p:cNvPr id="2" name="Shape 0"/>
          <p:cNvSpPr/>
          <p:nvPr/>
        </p:nvSpPr>
        <p:spPr>
          <a:xfrm>
            <a:off x="333799" y="450628"/>
            <a:ext cx="66760" cy="400559"/>
          </a:xfrm>
          <a:custGeom>
            <a:avLst/>
            <a:gdLst/>
            <a:ahLst/>
            <a:cxnLst/>
            <a:rect l="l" t="t" r="r" b="b"/>
            <a:pathLst>
              <a:path w="66760" h="400559">
                <a:moveTo>
                  <a:pt x="0" y="0"/>
                </a:moveTo>
                <a:lnTo>
                  <a:pt x="66760" y="0"/>
                </a:lnTo>
                <a:lnTo>
                  <a:pt x="66760" y="400559"/>
                </a:lnTo>
                <a:lnTo>
                  <a:pt x="0" y="400559"/>
                </a:lnTo>
                <a:lnTo>
                  <a:pt x="0" y="0"/>
                </a:lnTo>
                <a:close/>
              </a:path>
            </a:pathLst>
          </a:custGeom>
          <a:solidFill>
            <a:srgbClr val="D4A056"/>
          </a:solidFill>
          <a:ln/>
        </p:spPr>
        <p:txBody>
          <a:bodyPr/>
          <a:lstStyle/>
          <a:p>
            <a:endParaRPr lang="en-US"/>
          </a:p>
        </p:txBody>
      </p:sp>
      <p:sp>
        <p:nvSpPr>
          <p:cNvPr id="3" name="Text 1"/>
          <p:cNvSpPr/>
          <p:nvPr/>
        </p:nvSpPr>
        <p:spPr>
          <a:xfrm>
            <a:off x="534078" y="333799"/>
            <a:ext cx="2344936" cy="200279"/>
          </a:xfrm>
          <a:prstGeom prst="rect">
            <a:avLst/>
          </a:prstGeom>
          <a:noFill/>
          <a:ln/>
        </p:spPr>
        <p:txBody>
          <a:bodyPr wrap="square" lIns="0" tIns="0" rIns="0" bIns="0" rtlCol="0" anchor="ctr"/>
          <a:lstStyle/>
          <a:p>
            <a:pPr>
              <a:lnSpc>
                <a:spcPct val="130000"/>
              </a:lnSpc>
            </a:pPr>
            <a:r>
              <a:rPr lang="en-US" sz="1051" b="1" kern="0" spc="53" dirty="0">
                <a:solidFill>
                  <a:srgbClr val="A95C48"/>
                </a:solidFill>
                <a:latin typeface="Quattrocento Sans" pitchFamily="34" charset="0"/>
                <a:ea typeface="Quattrocento Sans" pitchFamily="34" charset="-122"/>
                <a:cs typeface="Quattrocento Sans" pitchFamily="34" charset="-120"/>
              </a:rPr>
              <a:t>Summary of Analysis</a:t>
            </a:r>
            <a:endParaRPr lang="en-US" sz="1600" dirty="0"/>
          </a:p>
        </p:txBody>
      </p:sp>
      <p:sp>
        <p:nvSpPr>
          <p:cNvPr id="4" name="Text 2"/>
          <p:cNvSpPr/>
          <p:nvPr/>
        </p:nvSpPr>
        <p:spPr>
          <a:xfrm>
            <a:off x="534078" y="567458"/>
            <a:ext cx="2478456" cy="400559"/>
          </a:xfrm>
          <a:prstGeom prst="rect">
            <a:avLst/>
          </a:prstGeom>
          <a:noFill/>
          <a:ln/>
        </p:spPr>
        <p:txBody>
          <a:bodyPr wrap="square" lIns="0" tIns="0" rIns="0" bIns="0" rtlCol="0" anchor="ctr"/>
          <a:lstStyle/>
          <a:p>
            <a:pPr>
              <a:lnSpc>
                <a:spcPct val="80000"/>
              </a:lnSpc>
            </a:pPr>
            <a:r>
              <a:rPr lang="en-US" sz="3154" b="1" dirty="0">
                <a:solidFill>
                  <a:srgbClr val="4A5D52"/>
                </a:solidFill>
                <a:latin typeface="Oranienbaum" pitchFamily="34" charset="0"/>
                <a:ea typeface="Oranienbaum" pitchFamily="34" charset="-122"/>
                <a:cs typeface="Oranienbaum" pitchFamily="34" charset="-120"/>
              </a:rPr>
              <a:t>Key Findings</a:t>
            </a:r>
            <a:endParaRPr lang="en-US" sz="1600" dirty="0"/>
          </a:p>
        </p:txBody>
      </p:sp>
      <p:sp>
        <p:nvSpPr>
          <p:cNvPr id="5" name="Shape 3"/>
          <p:cNvSpPr/>
          <p:nvPr/>
        </p:nvSpPr>
        <p:spPr>
          <a:xfrm>
            <a:off x="350489" y="1134916"/>
            <a:ext cx="5666234" cy="2102932"/>
          </a:xfrm>
          <a:custGeom>
            <a:avLst/>
            <a:gdLst/>
            <a:ahLst/>
            <a:cxnLst/>
            <a:rect l="l" t="t" r="r" b="b"/>
            <a:pathLst>
              <a:path w="5666234" h="2102932">
                <a:moveTo>
                  <a:pt x="33380" y="0"/>
                </a:moveTo>
                <a:lnTo>
                  <a:pt x="5566092" y="0"/>
                </a:lnTo>
                <a:cubicBezTo>
                  <a:pt x="5621399" y="0"/>
                  <a:pt x="5666234" y="44835"/>
                  <a:pt x="5666234" y="100142"/>
                </a:cubicBezTo>
                <a:lnTo>
                  <a:pt x="5666234" y="2002791"/>
                </a:lnTo>
                <a:cubicBezTo>
                  <a:pt x="5666234" y="2058060"/>
                  <a:pt x="5621362" y="2102932"/>
                  <a:pt x="5566092" y="2102932"/>
                </a:cubicBezTo>
                <a:lnTo>
                  <a:pt x="33380" y="2102932"/>
                </a:lnTo>
                <a:cubicBezTo>
                  <a:pt x="14945" y="2102932"/>
                  <a:pt x="0" y="2087988"/>
                  <a:pt x="0" y="2069552"/>
                </a:cubicBezTo>
                <a:lnTo>
                  <a:pt x="0" y="33380"/>
                </a:lnTo>
                <a:cubicBezTo>
                  <a:pt x="0" y="14957"/>
                  <a:pt x="14957" y="0"/>
                  <a:pt x="33380" y="0"/>
                </a:cubicBezTo>
                <a:close/>
              </a:path>
            </a:pathLst>
          </a:custGeom>
          <a:solidFill>
            <a:srgbClr val="FFFFFF"/>
          </a:solidFill>
          <a:ln/>
          <a:effectLst>
            <a:outerShdw blurRad="125175" dist="83450" dir="5400000" algn="bl" rotWithShape="0">
              <a:srgbClr val="000000">
                <a:alpha val="10196"/>
              </a:srgbClr>
            </a:outerShdw>
          </a:effectLst>
        </p:spPr>
        <p:txBody>
          <a:bodyPr/>
          <a:lstStyle/>
          <a:p>
            <a:endParaRPr lang="en-US"/>
          </a:p>
        </p:txBody>
      </p:sp>
      <p:sp>
        <p:nvSpPr>
          <p:cNvPr id="6" name="Shape 4"/>
          <p:cNvSpPr/>
          <p:nvPr/>
        </p:nvSpPr>
        <p:spPr>
          <a:xfrm>
            <a:off x="350489" y="1134916"/>
            <a:ext cx="33380" cy="2102932"/>
          </a:xfrm>
          <a:custGeom>
            <a:avLst/>
            <a:gdLst/>
            <a:ahLst/>
            <a:cxnLst/>
            <a:rect l="l" t="t" r="r" b="b"/>
            <a:pathLst>
              <a:path w="33380" h="2102932">
                <a:moveTo>
                  <a:pt x="33380" y="0"/>
                </a:moveTo>
                <a:lnTo>
                  <a:pt x="33380" y="0"/>
                </a:lnTo>
                <a:lnTo>
                  <a:pt x="33380" y="2102932"/>
                </a:lnTo>
                <a:lnTo>
                  <a:pt x="33380" y="2102932"/>
                </a:lnTo>
                <a:cubicBezTo>
                  <a:pt x="14945" y="2102932"/>
                  <a:pt x="0" y="2087988"/>
                  <a:pt x="0" y="2069552"/>
                </a:cubicBezTo>
                <a:lnTo>
                  <a:pt x="0" y="33380"/>
                </a:lnTo>
                <a:cubicBezTo>
                  <a:pt x="0" y="14957"/>
                  <a:pt x="14957" y="0"/>
                  <a:pt x="33380" y="0"/>
                </a:cubicBezTo>
                <a:close/>
              </a:path>
            </a:pathLst>
          </a:custGeom>
          <a:solidFill>
            <a:srgbClr val="4A5D52"/>
          </a:solidFill>
          <a:ln/>
        </p:spPr>
        <p:txBody>
          <a:bodyPr/>
          <a:lstStyle/>
          <a:p>
            <a:endParaRPr lang="en-US"/>
          </a:p>
        </p:txBody>
      </p:sp>
      <p:sp>
        <p:nvSpPr>
          <p:cNvPr id="7" name="Shape 5"/>
          <p:cNvSpPr/>
          <p:nvPr/>
        </p:nvSpPr>
        <p:spPr>
          <a:xfrm>
            <a:off x="534078" y="1301815"/>
            <a:ext cx="467318" cy="467318"/>
          </a:xfrm>
          <a:custGeom>
            <a:avLst/>
            <a:gdLst/>
            <a:ahLst/>
            <a:cxnLst/>
            <a:rect l="l" t="t" r="r" b="b"/>
            <a:pathLst>
              <a:path w="467318" h="467318">
                <a:moveTo>
                  <a:pt x="233659" y="0"/>
                </a:moveTo>
                <a:lnTo>
                  <a:pt x="233659" y="0"/>
                </a:lnTo>
                <a:cubicBezTo>
                  <a:pt x="362619" y="0"/>
                  <a:pt x="467318" y="104699"/>
                  <a:pt x="467318" y="233659"/>
                </a:cubicBezTo>
                <a:lnTo>
                  <a:pt x="467318" y="233659"/>
                </a:lnTo>
                <a:cubicBezTo>
                  <a:pt x="467318" y="362619"/>
                  <a:pt x="362619" y="467318"/>
                  <a:pt x="233659" y="467318"/>
                </a:cubicBezTo>
                <a:lnTo>
                  <a:pt x="233659" y="467318"/>
                </a:lnTo>
                <a:cubicBezTo>
                  <a:pt x="104699" y="467318"/>
                  <a:pt x="0" y="362619"/>
                  <a:pt x="0" y="233659"/>
                </a:cubicBezTo>
                <a:lnTo>
                  <a:pt x="0" y="233659"/>
                </a:lnTo>
                <a:cubicBezTo>
                  <a:pt x="0" y="104699"/>
                  <a:pt x="104699" y="0"/>
                  <a:pt x="233659" y="0"/>
                </a:cubicBezTo>
                <a:close/>
              </a:path>
            </a:pathLst>
          </a:custGeom>
          <a:solidFill>
            <a:srgbClr val="4A5D52"/>
          </a:solidFill>
          <a:ln/>
        </p:spPr>
        <p:txBody>
          <a:bodyPr/>
          <a:lstStyle/>
          <a:p>
            <a:endParaRPr lang="en-US"/>
          </a:p>
        </p:txBody>
      </p:sp>
      <p:sp>
        <p:nvSpPr>
          <p:cNvPr id="8" name="Text 6"/>
          <p:cNvSpPr/>
          <p:nvPr/>
        </p:nvSpPr>
        <p:spPr>
          <a:xfrm>
            <a:off x="717667" y="1406127"/>
            <a:ext cx="200279" cy="258694"/>
          </a:xfrm>
          <a:prstGeom prst="rect">
            <a:avLst/>
          </a:prstGeom>
          <a:noFill/>
          <a:ln/>
        </p:spPr>
        <p:txBody>
          <a:bodyPr wrap="square" lIns="0" tIns="0" rIns="0" bIns="0" rtlCol="0" anchor="ctr"/>
          <a:lstStyle/>
          <a:p>
            <a:pPr>
              <a:lnSpc>
                <a:spcPct val="110000"/>
              </a:lnSpc>
            </a:pPr>
            <a:r>
              <a:rPr lang="en-US" sz="1577" b="1" dirty="0">
                <a:solidFill>
                  <a:srgbClr val="F8F6F2"/>
                </a:solidFill>
                <a:latin typeface="Oranienbaum" pitchFamily="34" charset="0"/>
                <a:ea typeface="Oranienbaum" pitchFamily="34" charset="-122"/>
                <a:cs typeface="Oranienbaum" pitchFamily="34" charset="-120"/>
              </a:rPr>
              <a:t>1</a:t>
            </a:r>
            <a:endParaRPr lang="en-US" sz="1600" dirty="0"/>
          </a:p>
        </p:txBody>
      </p:sp>
      <p:sp>
        <p:nvSpPr>
          <p:cNvPr id="9" name="Text 7"/>
          <p:cNvSpPr/>
          <p:nvPr/>
        </p:nvSpPr>
        <p:spPr>
          <a:xfrm>
            <a:off x="1134916" y="1301815"/>
            <a:ext cx="4798357" cy="233659"/>
          </a:xfrm>
          <a:prstGeom prst="rect">
            <a:avLst/>
          </a:prstGeom>
          <a:noFill/>
          <a:ln/>
        </p:spPr>
        <p:txBody>
          <a:bodyPr wrap="square" lIns="0" tIns="0" rIns="0" bIns="0" rtlCol="0" anchor="ctr"/>
          <a:lstStyle/>
          <a:p>
            <a:pPr>
              <a:lnSpc>
                <a:spcPct val="120000"/>
              </a:lnSpc>
            </a:pPr>
            <a:r>
              <a:rPr lang="en-US" sz="1314" b="1" dirty="0">
                <a:solidFill>
                  <a:srgbClr val="4A5D52"/>
                </a:solidFill>
                <a:latin typeface="Noto Sans SC" pitchFamily="34" charset="0"/>
                <a:ea typeface="Noto Sans SC" pitchFamily="34" charset="-122"/>
                <a:cs typeface="Noto Sans SC" pitchFamily="34" charset="-120"/>
              </a:rPr>
              <a:t>Mixed Internal and External Factors</a:t>
            </a:r>
            <a:endParaRPr lang="en-US" sz="1600" dirty="0"/>
          </a:p>
        </p:txBody>
      </p:sp>
      <p:sp>
        <p:nvSpPr>
          <p:cNvPr id="10" name="Text 8"/>
          <p:cNvSpPr/>
          <p:nvPr/>
        </p:nvSpPr>
        <p:spPr>
          <a:xfrm>
            <a:off x="1134916" y="1602234"/>
            <a:ext cx="4781667" cy="650908"/>
          </a:xfrm>
          <a:prstGeom prst="rect">
            <a:avLst/>
          </a:prstGeom>
          <a:noFill/>
          <a:ln/>
        </p:spPr>
        <p:txBody>
          <a:bodyPr wrap="square" lIns="0" tIns="0" rIns="0" bIns="0" rtlCol="0" anchor="ctr"/>
          <a:lstStyle/>
          <a:p>
            <a:pPr>
              <a:lnSpc>
                <a:spcPct val="140000"/>
              </a:lnSpc>
            </a:pPr>
            <a:r>
              <a:rPr lang="en-US" sz="1051" dirty="0">
                <a:solidFill>
                  <a:srgbClr val="333333"/>
                </a:solidFill>
                <a:latin typeface="Quattrocento Sans" pitchFamily="34" charset="0"/>
                <a:ea typeface="Quattrocento Sans" pitchFamily="34" charset="-122"/>
                <a:cs typeface="Quattrocento Sans" pitchFamily="34" charset="-120"/>
              </a:rPr>
              <a:t>The </a:t>
            </a:r>
            <a:r>
              <a:rPr lang="en-US" sz="1051" b="1" dirty="0">
                <a:solidFill>
                  <a:srgbClr val="333333"/>
                </a:solidFill>
                <a:latin typeface="Quattrocento Sans" pitchFamily="34" charset="0"/>
                <a:ea typeface="Quattrocento Sans" pitchFamily="34" charset="-122"/>
                <a:cs typeface="Quattrocento Sans" pitchFamily="34" charset="-120"/>
              </a:rPr>
              <a:t>30% sales decline</a:t>
            </a:r>
            <a:r>
              <a:rPr lang="en-US" sz="1051" dirty="0">
                <a:solidFill>
                  <a:srgbClr val="333333"/>
                </a:solidFill>
                <a:latin typeface="Quattrocento Sans" pitchFamily="34" charset="0"/>
                <a:ea typeface="Quattrocento Sans" pitchFamily="34" charset="-122"/>
                <a:cs typeface="Quattrocento Sans" pitchFamily="34" charset="-120"/>
              </a:rPr>
              <a:t> stems from both </a:t>
            </a:r>
            <a:r>
              <a:rPr lang="en-US" sz="1051" b="1" dirty="0">
                <a:solidFill>
                  <a:srgbClr val="333333"/>
                </a:solidFill>
                <a:latin typeface="Quattrocento Sans" pitchFamily="34" charset="0"/>
                <a:ea typeface="Quattrocento Sans" pitchFamily="34" charset="-122"/>
                <a:cs typeface="Quattrocento Sans" pitchFamily="34" charset="-120"/>
              </a:rPr>
              <a:t>internal weaknesses</a:t>
            </a:r>
            <a:r>
              <a:rPr lang="en-US" sz="1051" dirty="0">
                <a:solidFill>
                  <a:srgbClr val="333333"/>
                </a:solidFill>
                <a:latin typeface="Quattrocento Sans" pitchFamily="34" charset="0"/>
                <a:ea typeface="Quattrocento Sans" pitchFamily="34" charset="-122"/>
                <a:cs typeface="Quattrocento Sans" pitchFamily="34" charset="-120"/>
              </a:rPr>
              <a:t> (outdated digital capabilities, weak marketing) and </a:t>
            </a:r>
            <a:r>
              <a:rPr lang="en-US" sz="1051" b="1" dirty="0">
                <a:solidFill>
                  <a:srgbClr val="333333"/>
                </a:solidFill>
                <a:latin typeface="Quattrocento Sans" pitchFamily="34" charset="0"/>
                <a:ea typeface="Quattrocento Sans" pitchFamily="34" charset="-122"/>
                <a:cs typeface="Quattrocento Sans" pitchFamily="34" charset="-120"/>
              </a:rPr>
              <a:t>external pressures</a:t>
            </a:r>
            <a:r>
              <a:rPr lang="en-US" sz="1051" dirty="0">
                <a:solidFill>
                  <a:srgbClr val="333333"/>
                </a:solidFill>
                <a:latin typeface="Quattrocento Sans" pitchFamily="34" charset="0"/>
                <a:ea typeface="Quattrocento Sans" pitchFamily="34" charset="-122"/>
                <a:cs typeface="Quattrocento Sans" pitchFamily="34" charset="-120"/>
              </a:rPr>
              <a:t> (market shifts, increased competition, economic factors).</a:t>
            </a:r>
            <a:endParaRPr lang="en-US" sz="1600" dirty="0"/>
          </a:p>
        </p:txBody>
      </p:sp>
      <p:sp>
        <p:nvSpPr>
          <p:cNvPr id="11" name="Shape 9"/>
          <p:cNvSpPr/>
          <p:nvPr/>
        </p:nvSpPr>
        <p:spPr>
          <a:xfrm>
            <a:off x="1134916" y="2353281"/>
            <a:ext cx="625873" cy="233659"/>
          </a:xfrm>
          <a:custGeom>
            <a:avLst/>
            <a:gdLst/>
            <a:ahLst/>
            <a:cxnLst/>
            <a:rect l="l" t="t" r="r" b="b"/>
            <a:pathLst>
              <a:path w="625873" h="233659">
                <a:moveTo>
                  <a:pt x="116830" y="0"/>
                </a:moveTo>
                <a:lnTo>
                  <a:pt x="509043" y="0"/>
                </a:lnTo>
                <a:cubicBezTo>
                  <a:pt x="573566" y="0"/>
                  <a:pt x="625873" y="52306"/>
                  <a:pt x="625873" y="116830"/>
                </a:cubicBezTo>
                <a:lnTo>
                  <a:pt x="625873" y="116830"/>
                </a:lnTo>
                <a:cubicBezTo>
                  <a:pt x="625873" y="181353"/>
                  <a:pt x="573566" y="233659"/>
                  <a:pt x="509043" y="233659"/>
                </a:cubicBezTo>
                <a:lnTo>
                  <a:pt x="116830" y="233659"/>
                </a:lnTo>
                <a:cubicBezTo>
                  <a:pt x="52350" y="233659"/>
                  <a:pt x="0" y="181310"/>
                  <a:pt x="0" y="116830"/>
                </a:cubicBezTo>
                <a:lnTo>
                  <a:pt x="0" y="116830"/>
                </a:lnTo>
                <a:cubicBezTo>
                  <a:pt x="0" y="52350"/>
                  <a:pt x="52350" y="0"/>
                  <a:pt x="116830" y="0"/>
                </a:cubicBezTo>
                <a:close/>
              </a:path>
            </a:pathLst>
          </a:custGeom>
          <a:solidFill>
            <a:srgbClr val="4A5D52">
              <a:alpha val="10196"/>
            </a:srgbClr>
          </a:solidFill>
          <a:ln/>
        </p:spPr>
        <p:txBody>
          <a:bodyPr/>
          <a:lstStyle/>
          <a:p>
            <a:endParaRPr lang="en-US"/>
          </a:p>
        </p:txBody>
      </p:sp>
      <p:sp>
        <p:nvSpPr>
          <p:cNvPr id="12" name="Text 10"/>
          <p:cNvSpPr/>
          <p:nvPr/>
        </p:nvSpPr>
        <p:spPr>
          <a:xfrm>
            <a:off x="1134916" y="2353281"/>
            <a:ext cx="684287" cy="233659"/>
          </a:xfrm>
          <a:prstGeom prst="rect">
            <a:avLst/>
          </a:prstGeom>
          <a:noFill/>
          <a:ln/>
        </p:spPr>
        <p:txBody>
          <a:bodyPr wrap="square" lIns="100140" tIns="33380" rIns="100140" bIns="33380" rtlCol="0" anchor="ctr"/>
          <a:lstStyle/>
          <a:p>
            <a:pPr>
              <a:lnSpc>
                <a:spcPct val="120000"/>
              </a:lnSpc>
            </a:pPr>
            <a:r>
              <a:rPr lang="en-US" sz="920" b="1" dirty="0">
                <a:solidFill>
                  <a:srgbClr val="4A5D52"/>
                </a:solidFill>
                <a:latin typeface="Quattrocento Sans" pitchFamily="34" charset="0"/>
                <a:ea typeface="Quattrocento Sans" pitchFamily="34" charset="-122"/>
                <a:cs typeface="Quattrocento Sans" pitchFamily="34" charset="-120"/>
              </a:rPr>
              <a:t>Internal</a:t>
            </a:r>
            <a:endParaRPr lang="en-US" sz="1600" dirty="0"/>
          </a:p>
        </p:txBody>
      </p:sp>
      <p:sp>
        <p:nvSpPr>
          <p:cNvPr id="13" name="Shape 11"/>
          <p:cNvSpPr/>
          <p:nvPr/>
        </p:nvSpPr>
        <p:spPr>
          <a:xfrm>
            <a:off x="1824028" y="2353281"/>
            <a:ext cx="659253" cy="233659"/>
          </a:xfrm>
          <a:custGeom>
            <a:avLst/>
            <a:gdLst/>
            <a:ahLst/>
            <a:cxnLst/>
            <a:rect l="l" t="t" r="r" b="b"/>
            <a:pathLst>
              <a:path w="659253" h="233659">
                <a:moveTo>
                  <a:pt x="116830" y="0"/>
                </a:moveTo>
                <a:lnTo>
                  <a:pt x="542423" y="0"/>
                </a:lnTo>
                <a:cubicBezTo>
                  <a:pt x="606946" y="0"/>
                  <a:pt x="659253" y="52306"/>
                  <a:pt x="659253" y="116830"/>
                </a:cubicBezTo>
                <a:lnTo>
                  <a:pt x="659253" y="116830"/>
                </a:lnTo>
                <a:cubicBezTo>
                  <a:pt x="659253" y="181353"/>
                  <a:pt x="606946" y="233659"/>
                  <a:pt x="542423" y="233659"/>
                </a:cubicBezTo>
                <a:lnTo>
                  <a:pt x="116830" y="233659"/>
                </a:lnTo>
                <a:cubicBezTo>
                  <a:pt x="52350" y="233659"/>
                  <a:pt x="0" y="181310"/>
                  <a:pt x="0" y="116830"/>
                </a:cubicBezTo>
                <a:lnTo>
                  <a:pt x="0" y="116830"/>
                </a:lnTo>
                <a:cubicBezTo>
                  <a:pt x="0" y="52350"/>
                  <a:pt x="52350" y="0"/>
                  <a:pt x="116830" y="0"/>
                </a:cubicBezTo>
                <a:close/>
              </a:path>
            </a:pathLst>
          </a:custGeom>
          <a:solidFill>
            <a:srgbClr val="A95C48">
              <a:alpha val="10196"/>
            </a:srgbClr>
          </a:solidFill>
          <a:ln/>
        </p:spPr>
        <p:txBody>
          <a:bodyPr/>
          <a:lstStyle/>
          <a:p>
            <a:endParaRPr lang="en-US"/>
          </a:p>
        </p:txBody>
      </p:sp>
      <p:sp>
        <p:nvSpPr>
          <p:cNvPr id="14" name="Text 12"/>
          <p:cNvSpPr/>
          <p:nvPr/>
        </p:nvSpPr>
        <p:spPr>
          <a:xfrm>
            <a:off x="1824028" y="2353281"/>
            <a:ext cx="717667" cy="233659"/>
          </a:xfrm>
          <a:prstGeom prst="rect">
            <a:avLst/>
          </a:prstGeom>
          <a:noFill/>
          <a:ln/>
        </p:spPr>
        <p:txBody>
          <a:bodyPr wrap="square" lIns="100140" tIns="33380" rIns="100140" bIns="33380" rtlCol="0" anchor="ctr"/>
          <a:lstStyle/>
          <a:p>
            <a:pPr>
              <a:lnSpc>
                <a:spcPct val="120000"/>
              </a:lnSpc>
            </a:pPr>
            <a:r>
              <a:rPr lang="en-US" sz="920" b="1" dirty="0">
                <a:solidFill>
                  <a:srgbClr val="A95C48"/>
                </a:solidFill>
                <a:latin typeface="Quattrocento Sans" pitchFamily="34" charset="0"/>
                <a:ea typeface="Quattrocento Sans" pitchFamily="34" charset="-122"/>
                <a:cs typeface="Quattrocento Sans" pitchFamily="34" charset="-120"/>
              </a:rPr>
              <a:t>External</a:t>
            </a:r>
            <a:endParaRPr lang="en-US" sz="1600" dirty="0"/>
          </a:p>
        </p:txBody>
      </p:sp>
      <p:sp>
        <p:nvSpPr>
          <p:cNvPr id="15" name="Shape 13"/>
          <p:cNvSpPr/>
          <p:nvPr/>
        </p:nvSpPr>
        <p:spPr>
          <a:xfrm>
            <a:off x="350489" y="3371368"/>
            <a:ext cx="5666234" cy="2102932"/>
          </a:xfrm>
          <a:custGeom>
            <a:avLst/>
            <a:gdLst/>
            <a:ahLst/>
            <a:cxnLst/>
            <a:rect l="l" t="t" r="r" b="b"/>
            <a:pathLst>
              <a:path w="5666234" h="2102932">
                <a:moveTo>
                  <a:pt x="33380" y="0"/>
                </a:moveTo>
                <a:lnTo>
                  <a:pt x="5566092" y="0"/>
                </a:lnTo>
                <a:cubicBezTo>
                  <a:pt x="5621399" y="0"/>
                  <a:pt x="5666234" y="44835"/>
                  <a:pt x="5666234" y="100142"/>
                </a:cubicBezTo>
                <a:lnTo>
                  <a:pt x="5666234" y="2002791"/>
                </a:lnTo>
                <a:cubicBezTo>
                  <a:pt x="5666234" y="2058060"/>
                  <a:pt x="5621362" y="2102932"/>
                  <a:pt x="5566092" y="2102932"/>
                </a:cubicBezTo>
                <a:lnTo>
                  <a:pt x="33380" y="2102932"/>
                </a:lnTo>
                <a:cubicBezTo>
                  <a:pt x="14945" y="2102932"/>
                  <a:pt x="0" y="2087988"/>
                  <a:pt x="0" y="2069552"/>
                </a:cubicBezTo>
                <a:lnTo>
                  <a:pt x="0" y="33380"/>
                </a:lnTo>
                <a:cubicBezTo>
                  <a:pt x="0" y="14957"/>
                  <a:pt x="14957" y="0"/>
                  <a:pt x="33380" y="0"/>
                </a:cubicBezTo>
                <a:close/>
              </a:path>
            </a:pathLst>
          </a:custGeom>
          <a:solidFill>
            <a:srgbClr val="FFFFFF"/>
          </a:solidFill>
          <a:ln/>
          <a:effectLst>
            <a:outerShdw blurRad="125175" dist="83450" dir="5400000" algn="bl" rotWithShape="0">
              <a:srgbClr val="000000">
                <a:alpha val="10196"/>
              </a:srgbClr>
            </a:outerShdw>
          </a:effectLst>
        </p:spPr>
        <p:txBody>
          <a:bodyPr/>
          <a:lstStyle/>
          <a:p>
            <a:endParaRPr lang="en-US"/>
          </a:p>
        </p:txBody>
      </p:sp>
      <p:sp>
        <p:nvSpPr>
          <p:cNvPr id="16" name="Shape 14"/>
          <p:cNvSpPr/>
          <p:nvPr/>
        </p:nvSpPr>
        <p:spPr>
          <a:xfrm>
            <a:off x="350489" y="3371368"/>
            <a:ext cx="33380" cy="2102932"/>
          </a:xfrm>
          <a:custGeom>
            <a:avLst/>
            <a:gdLst/>
            <a:ahLst/>
            <a:cxnLst/>
            <a:rect l="l" t="t" r="r" b="b"/>
            <a:pathLst>
              <a:path w="33380" h="2102932">
                <a:moveTo>
                  <a:pt x="33380" y="0"/>
                </a:moveTo>
                <a:lnTo>
                  <a:pt x="33380" y="0"/>
                </a:lnTo>
                <a:lnTo>
                  <a:pt x="33380" y="2102932"/>
                </a:lnTo>
                <a:lnTo>
                  <a:pt x="33380" y="2102932"/>
                </a:lnTo>
                <a:cubicBezTo>
                  <a:pt x="14945" y="2102932"/>
                  <a:pt x="0" y="2087988"/>
                  <a:pt x="0" y="2069552"/>
                </a:cubicBezTo>
                <a:lnTo>
                  <a:pt x="0" y="33380"/>
                </a:lnTo>
                <a:cubicBezTo>
                  <a:pt x="0" y="14957"/>
                  <a:pt x="14957" y="0"/>
                  <a:pt x="33380" y="0"/>
                </a:cubicBezTo>
                <a:close/>
              </a:path>
            </a:pathLst>
          </a:custGeom>
          <a:solidFill>
            <a:srgbClr val="A95C48"/>
          </a:solidFill>
          <a:ln/>
        </p:spPr>
        <p:txBody>
          <a:bodyPr/>
          <a:lstStyle/>
          <a:p>
            <a:endParaRPr lang="en-US"/>
          </a:p>
        </p:txBody>
      </p:sp>
      <p:sp>
        <p:nvSpPr>
          <p:cNvPr id="17" name="Shape 15"/>
          <p:cNvSpPr/>
          <p:nvPr/>
        </p:nvSpPr>
        <p:spPr>
          <a:xfrm>
            <a:off x="534078" y="3538267"/>
            <a:ext cx="467318" cy="467318"/>
          </a:xfrm>
          <a:custGeom>
            <a:avLst/>
            <a:gdLst/>
            <a:ahLst/>
            <a:cxnLst/>
            <a:rect l="l" t="t" r="r" b="b"/>
            <a:pathLst>
              <a:path w="467318" h="467318">
                <a:moveTo>
                  <a:pt x="233659" y="0"/>
                </a:moveTo>
                <a:lnTo>
                  <a:pt x="233659" y="0"/>
                </a:lnTo>
                <a:cubicBezTo>
                  <a:pt x="362619" y="0"/>
                  <a:pt x="467318" y="104699"/>
                  <a:pt x="467318" y="233659"/>
                </a:cubicBezTo>
                <a:lnTo>
                  <a:pt x="467318" y="233659"/>
                </a:lnTo>
                <a:cubicBezTo>
                  <a:pt x="467318" y="362619"/>
                  <a:pt x="362619" y="467318"/>
                  <a:pt x="233659" y="467318"/>
                </a:cubicBezTo>
                <a:lnTo>
                  <a:pt x="233659" y="467318"/>
                </a:lnTo>
                <a:cubicBezTo>
                  <a:pt x="104699" y="467318"/>
                  <a:pt x="0" y="362619"/>
                  <a:pt x="0" y="233659"/>
                </a:cubicBezTo>
                <a:lnTo>
                  <a:pt x="0" y="233659"/>
                </a:lnTo>
                <a:cubicBezTo>
                  <a:pt x="0" y="104699"/>
                  <a:pt x="104699" y="0"/>
                  <a:pt x="233659" y="0"/>
                </a:cubicBezTo>
                <a:close/>
              </a:path>
            </a:pathLst>
          </a:custGeom>
          <a:solidFill>
            <a:srgbClr val="A95C48"/>
          </a:solidFill>
          <a:ln/>
        </p:spPr>
        <p:txBody>
          <a:bodyPr/>
          <a:lstStyle/>
          <a:p>
            <a:endParaRPr lang="en-US"/>
          </a:p>
        </p:txBody>
      </p:sp>
      <p:sp>
        <p:nvSpPr>
          <p:cNvPr id="18" name="Text 16"/>
          <p:cNvSpPr/>
          <p:nvPr/>
        </p:nvSpPr>
        <p:spPr>
          <a:xfrm>
            <a:off x="717667" y="3642579"/>
            <a:ext cx="200279" cy="258694"/>
          </a:xfrm>
          <a:prstGeom prst="rect">
            <a:avLst/>
          </a:prstGeom>
          <a:noFill/>
          <a:ln/>
        </p:spPr>
        <p:txBody>
          <a:bodyPr wrap="square" lIns="0" tIns="0" rIns="0" bIns="0" rtlCol="0" anchor="ctr"/>
          <a:lstStyle/>
          <a:p>
            <a:pPr>
              <a:lnSpc>
                <a:spcPct val="110000"/>
              </a:lnSpc>
            </a:pPr>
            <a:r>
              <a:rPr lang="en-US" sz="1577" b="1" dirty="0">
                <a:solidFill>
                  <a:srgbClr val="F8F6F2"/>
                </a:solidFill>
                <a:latin typeface="Oranienbaum" pitchFamily="34" charset="0"/>
                <a:ea typeface="Oranienbaum" pitchFamily="34" charset="-122"/>
                <a:cs typeface="Oranienbaum" pitchFamily="34" charset="-120"/>
              </a:rPr>
              <a:t>2</a:t>
            </a:r>
            <a:endParaRPr lang="en-US" sz="1600" dirty="0"/>
          </a:p>
        </p:txBody>
      </p:sp>
      <p:sp>
        <p:nvSpPr>
          <p:cNvPr id="19" name="Text 17"/>
          <p:cNvSpPr/>
          <p:nvPr/>
        </p:nvSpPr>
        <p:spPr>
          <a:xfrm>
            <a:off x="1134916" y="3538267"/>
            <a:ext cx="4798357" cy="233659"/>
          </a:xfrm>
          <a:prstGeom prst="rect">
            <a:avLst/>
          </a:prstGeom>
          <a:noFill/>
          <a:ln/>
        </p:spPr>
        <p:txBody>
          <a:bodyPr wrap="square" lIns="0" tIns="0" rIns="0" bIns="0" rtlCol="0" anchor="ctr"/>
          <a:lstStyle/>
          <a:p>
            <a:pPr>
              <a:lnSpc>
                <a:spcPct val="120000"/>
              </a:lnSpc>
            </a:pPr>
            <a:r>
              <a:rPr lang="en-US" sz="1314" b="1" dirty="0">
                <a:solidFill>
                  <a:srgbClr val="4A5D52"/>
                </a:solidFill>
                <a:latin typeface="Noto Sans SC" pitchFamily="34" charset="0"/>
                <a:ea typeface="Noto Sans SC" pitchFamily="34" charset="-122"/>
                <a:cs typeface="Noto Sans SC" pitchFamily="34" charset="-120"/>
              </a:rPr>
              <a:t>Significant External Threats</a:t>
            </a:r>
            <a:endParaRPr lang="en-US" sz="1600" dirty="0"/>
          </a:p>
        </p:txBody>
      </p:sp>
      <p:sp>
        <p:nvSpPr>
          <p:cNvPr id="20" name="Text 18"/>
          <p:cNvSpPr/>
          <p:nvPr/>
        </p:nvSpPr>
        <p:spPr>
          <a:xfrm>
            <a:off x="1134916" y="3838686"/>
            <a:ext cx="4781667" cy="650908"/>
          </a:xfrm>
          <a:prstGeom prst="rect">
            <a:avLst/>
          </a:prstGeom>
          <a:noFill/>
          <a:ln/>
        </p:spPr>
        <p:txBody>
          <a:bodyPr wrap="square" lIns="0" tIns="0" rIns="0" bIns="0" rtlCol="0" anchor="ctr"/>
          <a:lstStyle/>
          <a:p>
            <a:pPr>
              <a:lnSpc>
                <a:spcPct val="140000"/>
              </a:lnSpc>
            </a:pPr>
            <a:r>
              <a:rPr lang="en-US" sz="1051" b="1" dirty="0">
                <a:solidFill>
                  <a:srgbClr val="333333"/>
                </a:solidFill>
                <a:latin typeface="Quattrocento Sans" pitchFamily="34" charset="0"/>
                <a:ea typeface="Quattrocento Sans" pitchFamily="34" charset="-122"/>
                <a:cs typeface="Quattrocento Sans" pitchFamily="34" charset="-120"/>
              </a:rPr>
              <a:t>Online competition</a:t>
            </a:r>
            <a:r>
              <a:rPr lang="en-US" sz="1051" dirty="0">
                <a:solidFill>
                  <a:srgbClr val="333333"/>
                </a:solidFill>
                <a:latin typeface="Quattrocento Sans" pitchFamily="34" charset="0"/>
                <a:ea typeface="Quattrocento Sans" pitchFamily="34" charset="-122"/>
                <a:cs typeface="Quattrocento Sans" pitchFamily="34" charset="-120"/>
              </a:rPr>
              <a:t> and changing consumer behaviour towards e-commerce are major challenges. The shift to online shopping, combined with </a:t>
            </a:r>
            <a:r>
              <a:rPr lang="en-US" sz="1051" b="1" dirty="0">
                <a:solidFill>
                  <a:srgbClr val="333333"/>
                </a:solidFill>
                <a:latin typeface="Quattrocento Sans" pitchFamily="34" charset="0"/>
                <a:ea typeface="Quattrocento Sans" pitchFamily="34" charset="-122"/>
                <a:cs typeface="Quattrocento Sans" pitchFamily="34" charset="-120"/>
              </a:rPr>
              <a:t>two new local competitors</a:t>
            </a:r>
            <a:r>
              <a:rPr lang="en-US" sz="1051" dirty="0">
                <a:solidFill>
                  <a:srgbClr val="333333"/>
                </a:solidFill>
                <a:latin typeface="Quattrocento Sans" pitchFamily="34" charset="0"/>
                <a:ea typeface="Quattrocento Sans" pitchFamily="34" charset="-122"/>
                <a:cs typeface="Quattrocento Sans" pitchFamily="34" charset="-120"/>
              </a:rPr>
              <a:t>, has intensified market pressure significantly.</a:t>
            </a:r>
            <a:endParaRPr lang="en-US" sz="1600" dirty="0"/>
          </a:p>
        </p:txBody>
      </p:sp>
      <p:sp>
        <p:nvSpPr>
          <p:cNvPr id="21" name="Shape 19"/>
          <p:cNvSpPr/>
          <p:nvPr/>
        </p:nvSpPr>
        <p:spPr>
          <a:xfrm>
            <a:off x="1134916" y="4589733"/>
            <a:ext cx="1276780" cy="233659"/>
          </a:xfrm>
          <a:custGeom>
            <a:avLst/>
            <a:gdLst/>
            <a:ahLst/>
            <a:cxnLst/>
            <a:rect l="l" t="t" r="r" b="b"/>
            <a:pathLst>
              <a:path w="1276780" h="233659">
                <a:moveTo>
                  <a:pt x="116830" y="0"/>
                </a:moveTo>
                <a:lnTo>
                  <a:pt x="1159951" y="0"/>
                </a:lnTo>
                <a:cubicBezTo>
                  <a:pt x="1224474" y="0"/>
                  <a:pt x="1276780" y="52306"/>
                  <a:pt x="1276780" y="116830"/>
                </a:cubicBezTo>
                <a:lnTo>
                  <a:pt x="1276780" y="116830"/>
                </a:lnTo>
                <a:cubicBezTo>
                  <a:pt x="1276780" y="181353"/>
                  <a:pt x="1224474" y="233659"/>
                  <a:pt x="1159951" y="233659"/>
                </a:cubicBezTo>
                <a:lnTo>
                  <a:pt x="116830" y="233659"/>
                </a:lnTo>
                <a:cubicBezTo>
                  <a:pt x="52350" y="233659"/>
                  <a:pt x="0" y="181310"/>
                  <a:pt x="0" y="116830"/>
                </a:cubicBezTo>
                <a:lnTo>
                  <a:pt x="0" y="116830"/>
                </a:lnTo>
                <a:cubicBezTo>
                  <a:pt x="0" y="52350"/>
                  <a:pt x="52350" y="0"/>
                  <a:pt x="116830" y="0"/>
                </a:cubicBezTo>
                <a:close/>
              </a:path>
            </a:pathLst>
          </a:custGeom>
          <a:solidFill>
            <a:srgbClr val="A95C48">
              <a:alpha val="10196"/>
            </a:srgbClr>
          </a:solidFill>
          <a:ln/>
        </p:spPr>
        <p:txBody>
          <a:bodyPr/>
          <a:lstStyle/>
          <a:p>
            <a:endParaRPr lang="en-US"/>
          </a:p>
        </p:txBody>
      </p:sp>
      <p:sp>
        <p:nvSpPr>
          <p:cNvPr id="22" name="Text 20"/>
          <p:cNvSpPr/>
          <p:nvPr/>
        </p:nvSpPr>
        <p:spPr>
          <a:xfrm>
            <a:off x="1134916" y="4589733"/>
            <a:ext cx="1335195" cy="233659"/>
          </a:xfrm>
          <a:prstGeom prst="rect">
            <a:avLst/>
          </a:prstGeom>
          <a:noFill/>
          <a:ln/>
        </p:spPr>
        <p:txBody>
          <a:bodyPr wrap="square" lIns="100140" tIns="33380" rIns="100140" bIns="33380" rtlCol="0" anchor="ctr"/>
          <a:lstStyle/>
          <a:p>
            <a:pPr>
              <a:lnSpc>
                <a:spcPct val="120000"/>
              </a:lnSpc>
            </a:pPr>
            <a:r>
              <a:rPr lang="en-US" sz="920" b="1" dirty="0">
                <a:solidFill>
                  <a:srgbClr val="A95C48"/>
                </a:solidFill>
                <a:latin typeface="Quattrocento Sans" pitchFamily="34" charset="0"/>
                <a:ea typeface="Quattrocento Sans" pitchFamily="34" charset="-122"/>
                <a:cs typeface="Quattrocento Sans" pitchFamily="34" charset="-120"/>
              </a:rPr>
              <a:t>Online Competition</a:t>
            </a:r>
            <a:endParaRPr lang="en-US" sz="1600" dirty="0"/>
          </a:p>
        </p:txBody>
      </p:sp>
      <p:sp>
        <p:nvSpPr>
          <p:cNvPr id="23" name="Shape 21"/>
          <p:cNvSpPr/>
          <p:nvPr/>
        </p:nvSpPr>
        <p:spPr>
          <a:xfrm>
            <a:off x="2479369" y="4589733"/>
            <a:ext cx="1159951" cy="233659"/>
          </a:xfrm>
          <a:custGeom>
            <a:avLst/>
            <a:gdLst/>
            <a:ahLst/>
            <a:cxnLst/>
            <a:rect l="l" t="t" r="r" b="b"/>
            <a:pathLst>
              <a:path w="1159951" h="233659">
                <a:moveTo>
                  <a:pt x="116830" y="0"/>
                </a:moveTo>
                <a:lnTo>
                  <a:pt x="1043121" y="0"/>
                </a:lnTo>
                <a:cubicBezTo>
                  <a:pt x="1107644" y="0"/>
                  <a:pt x="1159951" y="52306"/>
                  <a:pt x="1159951" y="116830"/>
                </a:cubicBezTo>
                <a:lnTo>
                  <a:pt x="1159951" y="116830"/>
                </a:lnTo>
                <a:cubicBezTo>
                  <a:pt x="1159951" y="181353"/>
                  <a:pt x="1107644" y="233659"/>
                  <a:pt x="1043121" y="233659"/>
                </a:cubicBezTo>
                <a:lnTo>
                  <a:pt x="116830" y="233659"/>
                </a:lnTo>
                <a:cubicBezTo>
                  <a:pt x="52350" y="233659"/>
                  <a:pt x="0" y="181310"/>
                  <a:pt x="0" y="116830"/>
                </a:cubicBezTo>
                <a:lnTo>
                  <a:pt x="0" y="116830"/>
                </a:lnTo>
                <a:cubicBezTo>
                  <a:pt x="0" y="52350"/>
                  <a:pt x="52350" y="0"/>
                  <a:pt x="116830" y="0"/>
                </a:cubicBezTo>
                <a:close/>
              </a:path>
            </a:pathLst>
          </a:custGeom>
          <a:solidFill>
            <a:srgbClr val="A95C48">
              <a:alpha val="10196"/>
            </a:srgbClr>
          </a:solidFill>
          <a:ln/>
        </p:spPr>
        <p:txBody>
          <a:bodyPr/>
          <a:lstStyle/>
          <a:p>
            <a:endParaRPr lang="en-US"/>
          </a:p>
        </p:txBody>
      </p:sp>
      <p:sp>
        <p:nvSpPr>
          <p:cNvPr id="24" name="Text 22"/>
          <p:cNvSpPr/>
          <p:nvPr/>
        </p:nvSpPr>
        <p:spPr>
          <a:xfrm>
            <a:off x="2479369" y="4589733"/>
            <a:ext cx="1218366" cy="233659"/>
          </a:xfrm>
          <a:prstGeom prst="rect">
            <a:avLst/>
          </a:prstGeom>
          <a:noFill/>
          <a:ln/>
        </p:spPr>
        <p:txBody>
          <a:bodyPr wrap="square" lIns="100140" tIns="33380" rIns="100140" bIns="33380" rtlCol="0" anchor="ctr"/>
          <a:lstStyle/>
          <a:p>
            <a:pPr>
              <a:lnSpc>
                <a:spcPct val="120000"/>
              </a:lnSpc>
            </a:pPr>
            <a:r>
              <a:rPr lang="en-US" sz="920" b="1" dirty="0">
                <a:solidFill>
                  <a:srgbClr val="A95C48"/>
                </a:solidFill>
                <a:latin typeface="Quattrocento Sans" pitchFamily="34" charset="0"/>
                <a:ea typeface="Quattrocento Sans" pitchFamily="34" charset="-122"/>
                <a:cs typeface="Quattrocento Sans" pitchFamily="34" charset="-120"/>
              </a:rPr>
              <a:t>New Competitors</a:t>
            </a:r>
            <a:endParaRPr lang="en-US" sz="1600" dirty="0"/>
          </a:p>
        </p:txBody>
      </p:sp>
      <p:sp>
        <p:nvSpPr>
          <p:cNvPr id="25" name="Shape 23"/>
          <p:cNvSpPr/>
          <p:nvPr/>
        </p:nvSpPr>
        <p:spPr>
          <a:xfrm>
            <a:off x="6197444" y="1134916"/>
            <a:ext cx="5666234" cy="2102932"/>
          </a:xfrm>
          <a:custGeom>
            <a:avLst/>
            <a:gdLst/>
            <a:ahLst/>
            <a:cxnLst/>
            <a:rect l="l" t="t" r="r" b="b"/>
            <a:pathLst>
              <a:path w="5666234" h="2102932">
                <a:moveTo>
                  <a:pt x="33380" y="0"/>
                </a:moveTo>
                <a:lnTo>
                  <a:pt x="5566092" y="0"/>
                </a:lnTo>
                <a:cubicBezTo>
                  <a:pt x="5621399" y="0"/>
                  <a:pt x="5666234" y="44835"/>
                  <a:pt x="5666234" y="100142"/>
                </a:cubicBezTo>
                <a:lnTo>
                  <a:pt x="5666234" y="2002791"/>
                </a:lnTo>
                <a:cubicBezTo>
                  <a:pt x="5666234" y="2058060"/>
                  <a:pt x="5621362" y="2102932"/>
                  <a:pt x="5566092" y="2102932"/>
                </a:cubicBezTo>
                <a:lnTo>
                  <a:pt x="33380" y="2102932"/>
                </a:lnTo>
                <a:cubicBezTo>
                  <a:pt x="14945" y="2102932"/>
                  <a:pt x="0" y="2087988"/>
                  <a:pt x="0" y="2069552"/>
                </a:cubicBezTo>
                <a:lnTo>
                  <a:pt x="0" y="33380"/>
                </a:lnTo>
                <a:cubicBezTo>
                  <a:pt x="0" y="14957"/>
                  <a:pt x="14957" y="0"/>
                  <a:pt x="33380" y="0"/>
                </a:cubicBezTo>
                <a:close/>
              </a:path>
            </a:pathLst>
          </a:custGeom>
          <a:solidFill>
            <a:srgbClr val="FFFFFF"/>
          </a:solidFill>
          <a:ln/>
          <a:effectLst>
            <a:outerShdw blurRad="125175" dist="83450" dir="5400000" algn="bl" rotWithShape="0">
              <a:srgbClr val="000000">
                <a:alpha val="10196"/>
              </a:srgbClr>
            </a:outerShdw>
          </a:effectLst>
        </p:spPr>
        <p:txBody>
          <a:bodyPr/>
          <a:lstStyle/>
          <a:p>
            <a:endParaRPr lang="en-US"/>
          </a:p>
        </p:txBody>
      </p:sp>
      <p:sp>
        <p:nvSpPr>
          <p:cNvPr id="26" name="Shape 24"/>
          <p:cNvSpPr/>
          <p:nvPr/>
        </p:nvSpPr>
        <p:spPr>
          <a:xfrm>
            <a:off x="6197444" y="1134916"/>
            <a:ext cx="33380" cy="2102932"/>
          </a:xfrm>
          <a:custGeom>
            <a:avLst/>
            <a:gdLst/>
            <a:ahLst/>
            <a:cxnLst/>
            <a:rect l="l" t="t" r="r" b="b"/>
            <a:pathLst>
              <a:path w="33380" h="2102932">
                <a:moveTo>
                  <a:pt x="33380" y="0"/>
                </a:moveTo>
                <a:lnTo>
                  <a:pt x="33380" y="0"/>
                </a:lnTo>
                <a:lnTo>
                  <a:pt x="33380" y="2102932"/>
                </a:lnTo>
                <a:lnTo>
                  <a:pt x="33380" y="2102932"/>
                </a:lnTo>
                <a:cubicBezTo>
                  <a:pt x="14945" y="2102932"/>
                  <a:pt x="0" y="2087988"/>
                  <a:pt x="0" y="2069552"/>
                </a:cubicBezTo>
                <a:lnTo>
                  <a:pt x="0" y="33380"/>
                </a:lnTo>
                <a:cubicBezTo>
                  <a:pt x="0" y="14957"/>
                  <a:pt x="14957" y="0"/>
                  <a:pt x="33380" y="0"/>
                </a:cubicBezTo>
                <a:close/>
              </a:path>
            </a:pathLst>
          </a:custGeom>
          <a:solidFill>
            <a:srgbClr val="D4A056"/>
          </a:solidFill>
          <a:ln/>
        </p:spPr>
        <p:txBody>
          <a:bodyPr/>
          <a:lstStyle/>
          <a:p>
            <a:endParaRPr lang="en-US"/>
          </a:p>
        </p:txBody>
      </p:sp>
      <p:sp>
        <p:nvSpPr>
          <p:cNvPr id="27" name="Shape 25"/>
          <p:cNvSpPr/>
          <p:nvPr/>
        </p:nvSpPr>
        <p:spPr>
          <a:xfrm>
            <a:off x="6381033" y="1301815"/>
            <a:ext cx="467318" cy="467318"/>
          </a:xfrm>
          <a:custGeom>
            <a:avLst/>
            <a:gdLst/>
            <a:ahLst/>
            <a:cxnLst/>
            <a:rect l="l" t="t" r="r" b="b"/>
            <a:pathLst>
              <a:path w="467318" h="467318">
                <a:moveTo>
                  <a:pt x="233659" y="0"/>
                </a:moveTo>
                <a:lnTo>
                  <a:pt x="233659" y="0"/>
                </a:lnTo>
                <a:cubicBezTo>
                  <a:pt x="362619" y="0"/>
                  <a:pt x="467318" y="104699"/>
                  <a:pt x="467318" y="233659"/>
                </a:cubicBezTo>
                <a:lnTo>
                  <a:pt x="467318" y="233659"/>
                </a:lnTo>
                <a:cubicBezTo>
                  <a:pt x="467318" y="362619"/>
                  <a:pt x="362619" y="467318"/>
                  <a:pt x="233659" y="467318"/>
                </a:cubicBezTo>
                <a:lnTo>
                  <a:pt x="233659" y="467318"/>
                </a:lnTo>
                <a:cubicBezTo>
                  <a:pt x="104699" y="467318"/>
                  <a:pt x="0" y="362619"/>
                  <a:pt x="0" y="233659"/>
                </a:cubicBezTo>
                <a:lnTo>
                  <a:pt x="0" y="233659"/>
                </a:lnTo>
                <a:cubicBezTo>
                  <a:pt x="0" y="104699"/>
                  <a:pt x="104699" y="0"/>
                  <a:pt x="233659" y="0"/>
                </a:cubicBezTo>
                <a:close/>
              </a:path>
            </a:pathLst>
          </a:custGeom>
          <a:solidFill>
            <a:srgbClr val="D4A056"/>
          </a:solidFill>
          <a:ln/>
        </p:spPr>
        <p:txBody>
          <a:bodyPr/>
          <a:lstStyle/>
          <a:p>
            <a:endParaRPr lang="en-US"/>
          </a:p>
        </p:txBody>
      </p:sp>
      <p:sp>
        <p:nvSpPr>
          <p:cNvPr id="28" name="Text 26"/>
          <p:cNvSpPr/>
          <p:nvPr/>
        </p:nvSpPr>
        <p:spPr>
          <a:xfrm>
            <a:off x="6564622" y="1406127"/>
            <a:ext cx="200279" cy="258694"/>
          </a:xfrm>
          <a:prstGeom prst="rect">
            <a:avLst/>
          </a:prstGeom>
          <a:noFill/>
          <a:ln/>
        </p:spPr>
        <p:txBody>
          <a:bodyPr wrap="square" lIns="0" tIns="0" rIns="0" bIns="0" rtlCol="0" anchor="ctr"/>
          <a:lstStyle/>
          <a:p>
            <a:pPr>
              <a:lnSpc>
                <a:spcPct val="110000"/>
              </a:lnSpc>
            </a:pPr>
            <a:r>
              <a:rPr lang="en-US" sz="1577" b="1" dirty="0">
                <a:solidFill>
                  <a:srgbClr val="F8F6F2"/>
                </a:solidFill>
                <a:latin typeface="Oranienbaum" pitchFamily="34" charset="0"/>
                <a:ea typeface="Oranienbaum" pitchFamily="34" charset="-122"/>
                <a:cs typeface="Oranienbaum" pitchFamily="34" charset="-120"/>
              </a:rPr>
              <a:t>3</a:t>
            </a:r>
            <a:endParaRPr lang="en-US" sz="1600" dirty="0"/>
          </a:p>
        </p:txBody>
      </p:sp>
      <p:sp>
        <p:nvSpPr>
          <p:cNvPr id="29" name="Text 27"/>
          <p:cNvSpPr/>
          <p:nvPr/>
        </p:nvSpPr>
        <p:spPr>
          <a:xfrm>
            <a:off x="6981871" y="1301815"/>
            <a:ext cx="4798357" cy="233659"/>
          </a:xfrm>
          <a:prstGeom prst="rect">
            <a:avLst/>
          </a:prstGeom>
          <a:noFill/>
          <a:ln/>
        </p:spPr>
        <p:txBody>
          <a:bodyPr wrap="square" lIns="0" tIns="0" rIns="0" bIns="0" rtlCol="0" anchor="ctr"/>
          <a:lstStyle/>
          <a:p>
            <a:pPr>
              <a:lnSpc>
                <a:spcPct val="120000"/>
              </a:lnSpc>
            </a:pPr>
            <a:r>
              <a:rPr lang="en-US" sz="1314" b="1" dirty="0">
                <a:solidFill>
                  <a:srgbClr val="4A5D52"/>
                </a:solidFill>
                <a:latin typeface="Noto Sans SC" pitchFamily="34" charset="0"/>
                <a:ea typeface="Noto Sans SC" pitchFamily="34" charset="-122"/>
                <a:cs typeface="Noto Sans SC" pitchFamily="34" charset="-120"/>
              </a:rPr>
              <a:t>Internal Issues Are Addressable</a:t>
            </a:r>
            <a:endParaRPr lang="en-US" sz="1600" dirty="0"/>
          </a:p>
        </p:txBody>
      </p:sp>
      <p:sp>
        <p:nvSpPr>
          <p:cNvPr id="30" name="Text 28"/>
          <p:cNvSpPr/>
          <p:nvPr/>
        </p:nvSpPr>
        <p:spPr>
          <a:xfrm>
            <a:off x="6981871" y="1602234"/>
            <a:ext cx="4781667" cy="650908"/>
          </a:xfrm>
          <a:prstGeom prst="rect">
            <a:avLst/>
          </a:prstGeom>
          <a:noFill/>
          <a:ln/>
        </p:spPr>
        <p:txBody>
          <a:bodyPr wrap="square" lIns="0" tIns="0" rIns="0" bIns="0" rtlCol="0" anchor="ctr"/>
          <a:lstStyle/>
          <a:p>
            <a:pPr>
              <a:lnSpc>
                <a:spcPct val="140000"/>
              </a:lnSpc>
            </a:pPr>
            <a:r>
              <a:rPr lang="en-US" sz="1051" dirty="0">
                <a:solidFill>
                  <a:srgbClr val="333333"/>
                </a:solidFill>
                <a:latin typeface="Quattrocento Sans" pitchFamily="34" charset="0"/>
                <a:ea typeface="Quattrocento Sans" pitchFamily="34" charset="-122"/>
                <a:cs typeface="Quattrocento Sans" pitchFamily="34" charset="-120"/>
              </a:rPr>
              <a:t>Problems like </a:t>
            </a:r>
            <a:r>
              <a:rPr lang="en-US" sz="1051" b="1" dirty="0">
                <a:solidFill>
                  <a:srgbClr val="333333"/>
                </a:solidFill>
                <a:latin typeface="Quattrocento Sans" pitchFamily="34" charset="0"/>
                <a:ea typeface="Quattrocento Sans" pitchFamily="34" charset="-122"/>
                <a:cs typeface="Quattrocento Sans" pitchFamily="34" charset="-120"/>
              </a:rPr>
              <a:t>outdated website</a:t>
            </a:r>
            <a:r>
              <a:rPr lang="en-US" sz="1051" dirty="0">
                <a:solidFill>
                  <a:srgbClr val="333333"/>
                </a:solidFill>
                <a:latin typeface="Quattrocento Sans" pitchFamily="34" charset="0"/>
                <a:ea typeface="Quattrocento Sans" pitchFamily="34" charset="-122"/>
                <a:cs typeface="Quattrocento Sans" pitchFamily="34" charset="-120"/>
              </a:rPr>
              <a:t>, </a:t>
            </a:r>
            <a:r>
              <a:rPr lang="en-US" sz="1051" b="1" dirty="0">
                <a:solidFill>
                  <a:srgbClr val="333333"/>
                </a:solidFill>
                <a:latin typeface="Quattrocento Sans" pitchFamily="34" charset="0"/>
                <a:ea typeface="Quattrocento Sans" pitchFamily="34" charset="-122"/>
                <a:cs typeface="Quattrocento Sans" pitchFamily="34" charset="-120"/>
              </a:rPr>
              <a:t>weak digital marketing</a:t>
            </a:r>
            <a:r>
              <a:rPr lang="en-US" sz="1051" dirty="0">
                <a:solidFill>
                  <a:srgbClr val="333333"/>
                </a:solidFill>
                <a:latin typeface="Quattrocento Sans" pitchFamily="34" charset="0"/>
                <a:ea typeface="Quattrocento Sans" pitchFamily="34" charset="-122"/>
                <a:cs typeface="Quattrocento Sans" pitchFamily="34" charset="-120"/>
              </a:rPr>
              <a:t>, and </a:t>
            </a:r>
            <a:r>
              <a:rPr lang="en-US" sz="1051" b="1" dirty="0">
                <a:solidFill>
                  <a:srgbClr val="333333"/>
                </a:solidFill>
                <a:latin typeface="Quattrocento Sans" pitchFamily="34" charset="0"/>
                <a:ea typeface="Quattrocento Sans" pitchFamily="34" charset="-122"/>
                <a:cs typeface="Quattrocento Sans" pitchFamily="34" charset="-120"/>
              </a:rPr>
              <a:t>limited delivery options</a:t>
            </a:r>
            <a:r>
              <a:rPr lang="en-US" sz="1051" dirty="0">
                <a:solidFill>
                  <a:srgbClr val="333333"/>
                </a:solidFill>
                <a:latin typeface="Quattrocento Sans" pitchFamily="34" charset="0"/>
                <a:ea typeface="Quattrocento Sans" pitchFamily="34" charset="-122"/>
                <a:cs typeface="Quattrocento Sans" pitchFamily="34" charset="-120"/>
              </a:rPr>
              <a:t> are within the business's control and can be improved through strategic investments and capability development.</a:t>
            </a:r>
            <a:endParaRPr lang="en-US" sz="1600" dirty="0"/>
          </a:p>
        </p:txBody>
      </p:sp>
      <p:sp>
        <p:nvSpPr>
          <p:cNvPr id="31" name="Shape 29"/>
          <p:cNvSpPr/>
          <p:nvPr/>
        </p:nvSpPr>
        <p:spPr>
          <a:xfrm>
            <a:off x="6981871" y="2353281"/>
            <a:ext cx="650908" cy="233659"/>
          </a:xfrm>
          <a:custGeom>
            <a:avLst/>
            <a:gdLst/>
            <a:ahLst/>
            <a:cxnLst/>
            <a:rect l="l" t="t" r="r" b="b"/>
            <a:pathLst>
              <a:path w="650908" h="233659">
                <a:moveTo>
                  <a:pt x="116830" y="0"/>
                </a:moveTo>
                <a:lnTo>
                  <a:pt x="534078" y="0"/>
                </a:lnTo>
                <a:cubicBezTo>
                  <a:pt x="598601" y="0"/>
                  <a:pt x="650908" y="52306"/>
                  <a:pt x="650908" y="116830"/>
                </a:cubicBezTo>
                <a:lnTo>
                  <a:pt x="650908" y="116830"/>
                </a:lnTo>
                <a:cubicBezTo>
                  <a:pt x="650908" y="181353"/>
                  <a:pt x="598601" y="233659"/>
                  <a:pt x="534078" y="233659"/>
                </a:cubicBezTo>
                <a:lnTo>
                  <a:pt x="116830" y="233659"/>
                </a:lnTo>
                <a:cubicBezTo>
                  <a:pt x="52350" y="233659"/>
                  <a:pt x="0" y="181310"/>
                  <a:pt x="0" y="116830"/>
                </a:cubicBezTo>
                <a:lnTo>
                  <a:pt x="0" y="116830"/>
                </a:lnTo>
                <a:cubicBezTo>
                  <a:pt x="0" y="52350"/>
                  <a:pt x="52350" y="0"/>
                  <a:pt x="116830" y="0"/>
                </a:cubicBezTo>
                <a:close/>
              </a:path>
            </a:pathLst>
          </a:custGeom>
          <a:solidFill>
            <a:srgbClr val="D4A056">
              <a:alpha val="10196"/>
            </a:srgbClr>
          </a:solidFill>
          <a:ln/>
        </p:spPr>
        <p:txBody>
          <a:bodyPr/>
          <a:lstStyle/>
          <a:p>
            <a:endParaRPr lang="en-US"/>
          </a:p>
        </p:txBody>
      </p:sp>
      <p:sp>
        <p:nvSpPr>
          <p:cNvPr id="32" name="Text 30"/>
          <p:cNvSpPr/>
          <p:nvPr/>
        </p:nvSpPr>
        <p:spPr>
          <a:xfrm>
            <a:off x="6981871" y="2353281"/>
            <a:ext cx="709322" cy="233659"/>
          </a:xfrm>
          <a:prstGeom prst="rect">
            <a:avLst/>
          </a:prstGeom>
          <a:noFill/>
          <a:ln/>
        </p:spPr>
        <p:txBody>
          <a:bodyPr wrap="square" lIns="100140" tIns="33380" rIns="100140" bIns="33380" rtlCol="0" anchor="ctr"/>
          <a:lstStyle/>
          <a:p>
            <a:pPr>
              <a:lnSpc>
                <a:spcPct val="120000"/>
              </a:lnSpc>
            </a:pPr>
            <a:r>
              <a:rPr lang="en-US" sz="920" b="1" dirty="0">
                <a:solidFill>
                  <a:srgbClr val="D4A056"/>
                </a:solidFill>
                <a:latin typeface="Quattrocento Sans" pitchFamily="34" charset="0"/>
                <a:ea typeface="Quattrocento Sans" pitchFamily="34" charset="-122"/>
                <a:cs typeface="Quattrocento Sans" pitchFamily="34" charset="-120"/>
              </a:rPr>
              <a:t>Website</a:t>
            </a:r>
            <a:endParaRPr lang="en-US" sz="1600" dirty="0"/>
          </a:p>
        </p:txBody>
      </p:sp>
      <p:sp>
        <p:nvSpPr>
          <p:cNvPr id="33" name="Shape 31"/>
          <p:cNvSpPr/>
          <p:nvPr/>
        </p:nvSpPr>
        <p:spPr>
          <a:xfrm>
            <a:off x="7696930" y="2353281"/>
            <a:ext cx="751047" cy="233659"/>
          </a:xfrm>
          <a:custGeom>
            <a:avLst/>
            <a:gdLst/>
            <a:ahLst/>
            <a:cxnLst/>
            <a:rect l="l" t="t" r="r" b="b"/>
            <a:pathLst>
              <a:path w="751047" h="233659">
                <a:moveTo>
                  <a:pt x="116830" y="0"/>
                </a:moveTo>
                <a:lnTo>
                  <a:pt x="634218" y="0"/>
                </a:lnTo>
                <a:cubicBezTo>
                  <a:pt x="698741" y="0"/>
                  <a:pt x="751047" y="52306"/>
                  <a:pt x="751047" y="116830"/>
                </a:cubicBezTo>
                <a:lnTo>
                  <a:pt x="751047" y="116830"/>
                </a:lnTo>
                <a:cubicBezTo>
                  <a:pt x="751047" y="181353"/>
                  <a:pt x="698741" y="233659"/>
                  <a:pt x="634218" y="233659"/>
                </a:cubicBezTo>
                <a:lnTo>
                  <a:pt x="116830" y="233659"/>
                </a:lnTo>
                <a:cubicBezTo>
                  <a:pt x="52350" y="233659"/>
                  <a:pt x="0" y="181310"/>
                  <a:pt x="0" y="116830"/>
                </a:cubicBezTo>
                <a:lnTo>
                  <a:pt x="0" y="116830"/>
                </a:lnTo>
                <a:cubicBezTo>
                  <a:pt x="0" y="52350"/>
                  <a:pt x="52350" y="0"/>
                  <a:pt x="116830" y="0"/>
                </a:cubicBezTo>
                <a:close/>
              </a:path>
            </a:pathLst>
          </a:custGeom>
          <a:solidFill>
            <a:srgbClr val="D4A056">
              <a:alpha val="10196"/>
            </a:srgbClr>
          </a:solidFill>
          <a:ln/>
        </p:spPr>
        <p:txBody>
          <a:bodyPr/>
          <a:lstStyle/>
          <a:p>
            <a:endParaRPr lang="en-US"/>
          </a:p>
        </p:txBody>
      </p:sp>
      <p:sp>
        <p:nvSpPr>
          <p:cNvPr id="34" name="Text 32"/>
          <p:cNvSpPr/>
          <p:nvPr/>
        </p:nvSpPr>
        <p:spPr>
          <a:xfrm>
            <a:off x="7696930" y="2353281"/>
            <a:ext cx="809462" cy="233659"/>
          </a:xfrm>
          <a:prstGeom prst="rect">
            <a:avLst/>
          </a:prstGeom>
          <a:noFill/>
          <a:ln/>
        </p:spPr>
        <p:txBody>
          <a:bodyPr wrap="square" lIns="100140" tIns="33380" rIns="100140" bIns="33380" rtlCol="0" anchor="ctr"/>
          <a:lstStyle/>
          <a:p>
            <a:pPr>
              <a:lnSpc>
                <a:spcPct val="120000"/>
              </a:lnSpc>
            </a:pPr>
            <a:r>
              <a:rPr lang="en-US" sz="920" b="1" dirty="0">
                <a:solidFill>
                  <a:srgbClr val="D4A056"/>
                </a:solidFill>
                <a:latin typeface="Quattrocento Sans" pitchFamily="34" charset="0"/>
                <a:ea typeface="Quattrocento Sans" pitchFamily="34" charset="-122"/>
                <a:cs typeface="Quattrocento Sans" pitchFamily="34" charset="-120"/>
              </a:rPr>
              <a:t>Marketing</a:t>
            </a:r>
            <a:endParaRPr lang="en-US" sz="1600" dirty="0"/>
          </a:p>
        </p:txBody>
      </p:sp>
      <p:sp>
        <p:nvSpPr>
          <p:cNvPr id="35" name="Shape 33"/>
          <p:cNvSpPr/>
          <p:nvPr/>
        </p:nvSpPr>
        <p:spPr>
          <a:xfrm>
            <a:off x="8515780" y="2353281"/>
            <a:ext cx="650908" cy="233659"/>
          </a:xfrm>
          <a:custGeom>
            <a:avLst/>
            <a:gdLst/>
            <a:ahLst/>
            <a:cxnLst/>
            <a:rect l="l" t="t" r="r" b="b"/>
            <a:pathLst>
              <a:path w="650908" h="233659">
                <a:moveTo>
                  <a:pt x="116830" y="0"/>
                </a:moveTo>
                <a:lnTo>
                  <a:pt x="534078" y="0"/>
                </a:lnTo>
                <a:cubicBezTo>
                  <a:pt x="598601" y="0"/>
                  <a:pt x="650908" y="52306"/>
                  <a:pt x="650908" y="116830"/>
                </a:cubicBezTo>
                <a:lnTo>
                  <a:pt x="650908" y="116830"/>
                </a:lnTo>
                <a:cubicBezTo>
                  <a:pt x="650908" y="181353"/>
                  <a:pt x="598601" y="233659"/>
                  <a:pt x="534078" y="233659"/>
                </a:cubicBezTo>
                <a:lnTo>
                  <a:pt x="116830" y="233659"/>
                </a:lnTo>
                <a:cubicBezTo>
                  <a:pt x="52350" y="233659"/>
                  <a:pt x="0" y="181310"/>
                  <a:pt x="0" y="116830"/>
                </a:cubicBezTo>
                <a:lnTo>
                  <a:pt x="0" y="116830"/>
                </a:lnTo>
                <a:cubicBezTo>
                  <a:pt x="0" y="52350"/>
                  <a:pt x="52350" y="0"/>
                  <a:pt x="116830" y="0"/>
                </a:cubicBezTo>
                <a:close/>
              </a:path>
            </a:pathLst>
          </a:custGeom>
          <a:solidFill>
            <a:srgbClr val="D4A056">
              <a:alpha val="10196"/>
            </a:srgbClr>
          </a:solidFill>
          <a:ln/>
        </p:spPr>
        <p:txBody>
          <a:bodyPr/>
          <a:lstStyle/>
          <a:p>
            <a:endParaRPr lang="en-US"/>
          </a:p>
        </p:txBody>
      </p:sp>
      <p:sp>
        <p:nvSpPr>
          <p:cNvPr id="36" name="Text 34"/>
          <p:cNvSpPr/>
          <p:nvPr/>
        </p:nvSpPr>
        <p:spPr>
          <a:xfrm>
            <a:off x="8515780" y="2353281"/>
            <a:ext cx="709322" cy="233659"/>
          </a:xfrm>
          <a:prstGeom prst="rect">
            <a:avLst/>
          </a:prstGeom>
          <a:noFill/>
          <a:ln/>
        </p:spPr>
        <p:txBody>
          <a:bodyPr wrap="square" lIns="100140" tIns="33380" rIns="100140" bIns="33380" rtlCol="0" anchor="ctr"/>
          <a:lstStyle/>
          <a:p>
            <a:pPr>
              <a:lnSpc>
                <a:spcPct val="120000"/>
              </a:lnSpc>
            </a:pPr>
            <a:r>
              <a:rPr lang="en-US" sz="920" b="1" dirty="0">
                <a:solidFill>
                  <a:srgbClr val="D4A056"/>
                </a:solidFill>
                <a:latin typeface="Quattrocento Sans" pitchFamily="34" charset="0"/>
                <a:ea typeface="Quattrocento Sans" pitchFamily="34" charset="-122"/>
                <a:cs typeface="Quattrocento Sans" pitchFamily="34" charset="-120"/>
              </a:rPr>
              <a:t>Delivery</a:t>
            </a:r>
            <a:endParaRPr lang="en-US" sz="1600" dirty="0"/>
          </a:p>
        </p:txBody>
      </p:sp>
      <p:sp>
        <p:nvSpPr>
          <p:cNvPr id="37" name="Shape 35"/>
          <p:cNvSpPr/>
          <p:nvPr/>
        </p:nvSpPr>
        <p:spPr>
          <a:xfrm>
            <a:off x="6197444" y="3371368"/>
            <a:ext cx="5666234" cy="2102932"/>
          </a:xfrm>
          <a:custGeom>
            <a:avLst/>
            <a:gdLst/>
            <a:ahLst/>
            <a:cxnLst/>
            <a:rect l="l" t="t" r="r" b="b"/>
            <a:pathLst>
              <a:path w="5666234" h="2102932">
                <a:moveTo>
                  <a:pt x="33380" y="0"/>
                </a:moveTo>
                <a:lnTo>
                  <a:pt x="5566092" y="0"/>
                </a:lnTo>
                <a:cubicBezTo>
                  <a:pt x="5621399" y="0"/>
                  <a:pt x="5666234" y="44835"/>
                  <a:pt x="5666234" y="100142"/>
                </a:cubicBezTo>
                <a:lnTo>
                  <a:pt x="5666234" y="2002791"/>
                </a:lnTo>
                <a:cubicBezTo>
                  <a:pt x="5666234" y="2058060"/>
                  <a:pt x="5621362" y="2102932"/>
                  <a:pt x="5566092" y="2102932"/>
                </a:cubicBezTo>
                <a:lnTo>
                  <a:pt x="33380" y="2102932"/>
                </a:lnTo>
                <a:cubicBezTo>
                  <a:pt x="14945" y="2102932"/>
                  <a:pt x="0" y="2087988"/>
                  <a:pt x="0" y="2069552"/>
                </a:cubicBezTo>
                <a:lnTo>
                  <a:pt x="0" y="33380"/>
                </a:lnTo>
                <a:cubicBezTo>
                  <a:pt x="0" y="14957"/>
                  <a:pt x="14957" y="0"/>
                  <a:pt x="33380" y="0"/>
                </a:cubicBezTo>
                <a:close/>
              </a:path>
            </a:pathLst>
          </a:custGeom>
          <a:solidFill>
            <a:srgbClr val="FFFFFF"/>
          </a:solidFill>
          <a:ln/>
          <a:effectLst>
            <a:outerShdw blurRad="125175" dist="83450" dir="5400000" algn="bl" rotWithShape="0">
              <a:srgbClr val="000000">
                <a:alpha val="10196"/>
              </a:srgbClr>
            </a:outerShdw>
          </a:effectLst>
        </p:spPr>
        <p:txBody>
          <a:bodyPr/>
          <a:lstStyle/>
          <a:p>
            <a:endParaRPr lang="en-US"/>
          </a:p>
        </p:txBody>
      </p:sp>
      <p:sp>
        <p:nvSpPr>
          <p:cNvPr id="38" name="Shape 36"/>
          <p:cNvSpPr/>
          <p:nvPr/>
        </p:nvSpPr>
        <p:spPr>
          <a:xfrm>
            <a:off x="6197444" y="3371368"/>
            <a:ext cx="33380" cy="2102932"/>
          </a:xfrm>
          <a:custGeom>
            <a:avLst/>
            <a:gdLst/>
            <a:ahLst/>
            <a:cxnLst/>
            <a:rect l="l" t="t" r="r" b="b"/>
            <a:pathLst>
              <a:path w="33380" h="2102932">
                <a:moveTo>
                  <a:pt x="33380" y="0"/>
                </a:moveTo>
                <a:lnTo>
                  <a:pt x="33380" y="0"/>
                </a:lnTo>
                <a:lnTo>
                  <a:pt x="33380" y="2102932"/>
                </a:lnTo>
                <a:lnTo>
                  <a:pt x="33380" y="2102932"/>
                </a:lnTo>
                <a:cubicBezTo>
                  <a:pt x="14945" y="2102932"/>
                  <a:pt x="0" y="2087988"/>
                  <a:pt x="0" y="2069552"/>
                </a:cubicBezTo>
                <a:lnTo>
                  <a:pt x="0" y="33380"/>
                </a:lnTo>
                <a:cubicBezTo>
                  <a:pt x="0" y="14957"/>
                  <a:pt x="14957" y="0"/>
                  <a:pt x="33380" y="0"/>
                </a:cubicBezTo>
                <a:close/>
              </a:path>
            </a:pathLst>
          </a:custGeom>
          <a:solidFill>
            <a:srgbClr val="4A5D52"/>
          </a:solidFill>
          <a:ln/>
        </p:spPr>
        <p:txBody>
          <a:bodyPr/>
          <a:lstStyle/>
          <a:p>
            <a:endParaRPr lang="en-US"/>
          </a:p>
        </p:txBody>
      </p:sp>
      <p:sp>
        <p:nvSpPr>
          <p:cNvPr id="39" name="Shape 37"/>
          <p:cNvSpPr/>
          <p:nvPr/>
        </p:nvSpPr>
        <p:spPr>
          <a:xfrm>
            <a:off x="6381033" y="3538267"/>
            <a:ext cx="467318" cy="467318"/>
          </a:xfrm>
          <a:custGeom>
            <a:avLst/>
            <a:gdLst/>
            <a:ahLst/>
            <a:cxnLst/>
            <a:rect l="l" t="t" r="r" b="b"/>
            <a:pathLst>
              <a:path w="467318" h="467318">
                <a:moveTo>
                  <a:pt x="233659" y="0"/>
                </a:moveTo>
                <a:lnTo>
                  <a:pt x="233659" y="0"/>
                </a:lnTo>
                <a:cubicBezTo>
                  <a:pt x="362619" y="0"/>
                  <a:pt x="467318" y="104699"/>
                  <a:pt x="467318" y="233659"/>
                </a:cubicBezTo>
                <a:lnTo>
                  <a:pt x="467318" y="233659"/>
                </a:lnTo>
                <a:cubicBezTo>
                  <a:pt x="467318" y="362619"/>
                  <a:pt x="362619" y="467318"/>
                  <a:pt x="233659" y="467318"/>
                </a:cubicBezTo>
                <a:lnTo>
                  <a:pt x="233659" y="467318"/>
                </a:lnTo>
                <a:cubicBezTo>
                  <a:pt x="104699" y="467318"/>
                  <a:pt x="0" y="362619"/>
                  <a:pt x="0" y="233659"/>
                </a:cubicBezTo>
                <a:lnTo>
                  <a:pt x="0" y="233659"/>
                </a:lnTo>
                <a:cubicBezTo>
                  <a:pt x="0" y="104699"/>
                  <a:pt x="104699" y="0"/>
                  <a:pt x="233659" y="0"/>
                </a:cubicBezTo>
                <a:close/>
              </a:path>
            </a:pathLst>
          </a:custGeom>
          <a:solidFill>
            <a:srgbClr val="4A5D52"/>
          </a:solidFill>
          <a:ln/>
        </p:spPr>
        <p:txBody>
          <a:bodyPr/>
          <a:lstStyle/>
          <a:p>
            <a:endParaRPr lang="en-US"/>
          </a:p>
        </p:txBody>
      </p:sp>
      <p:sp>
        <p:nvSpPr>
          <p:cNvPr id="40" name="Text 38"/>
          <p:cNvSpPr/>
          <p:nvPr/>
        </p:nvSpPr>
        <p:spPr>
          <a:xfrm>
            <a:off x="6564622" y="3642579"/>
            <a:ext cx="200279" cy="258694"/>
          </a:xfrm>
          <a:prstGeom prst="rect">
            <a:avLst/>
          </a:prstGeom>
          <a:noFill/>
          <a:ln/>
        </p:spPr>
        <p:txBody>
          <a:bodyPr wrap="square" lIns="0" tIns="0" rIns="0" bIns="0" rtlCol="0" anchor="ctr"/>
          <a:lstStyle/>
          <a:p>
            <a:pPr>
              <a:lnSpc>
                <a:spcPct val="110000"/>
              </a:lnSpc>
            </a:pPr>
            <a:r>
              <a:rPr lang="en-US" sz="1577" b="1" dirty="0">
                <a:solidFill>
                  <a:srgbClr val="F8F6F2"/>
                </a:solidFill>
                <a:latin typeface="Oranienbaum" pitchFamily="34" charset="0"/>
                <a:ea typeface="Oranienbaum" pitchFamily="34" charset="-122"/>
                <a:cs typeface="Oranienbaum" pitchFamily="34" charset="-120"/>
              </a:rPr>
              <a:t>4</a:t>
            </a:r>
            <a:endParaRPr lang="en-US" sz="1600" dirty="0"/>
          </a:p>
        </p:txBody>
      </p:sp>
      <p:sp>
        <p:nvSpPr>
          <p:cNvPr id="41" name="Text 39"/>
          <p:cNvSpPr/>
          <p:nvPr/>
        </p:nvSpPr>
        <p:spPr>
          <a:xfrm>
            <a:off x="6981871" y="3538267"/>
            <a:ext cx="4798357" cy="233659"/>
          </a:xfrm>
          <a:prstGeom prst="rect">
            <a:avLst/>
          </a:prstGeom>
          <a:noFill/>
          <a:ln/>
        </p:spPr>
        <p:txBody>
          <a:bodyPr wrap="square" lIns="0" tIns="0" rIns="0" bIns="0" rtlCol="0" anchor="ctr"/>
          <a:lstStyle/>
          <a:p>
            <a:pPr>
              <a:lnSpc>
                <a:spcPct val="120000"/>
              </a:lnSpc>
            </a:pPr>
            <a:r>
              <a:rPr lang="en-US" sz="1314" b="1" dirty="0">
                <a:solidFill>
                  <a:srgbClr val="4A5D52"/>
                </a:solidFill>
                <a:latin typeface="Noto Sans SC" pitchFamily="34" charset="0"/>
                <a:ea typeface="Noto Sans SC" pitchFamily="34" charset="-122"/>
                <a:cs typeface="Noto Sans SC" pitchFamily="34" charset="-120"/>
              </a:rPr>
              <a:t>Interconnected Factors Require Comprehensive Strategy</a:t>
            </a:r>
            <a:endParaRPr lang="en-US" sz="1600" dirty="0"/>
          </a:p>
        </p:txBody>
      </p:sp>
      <p:sp>
        <p:nvSpPr>
          <p:cNvPr id="42" name="Text 40"/>
          <p:cNvSpPr/>
          <p:nvPr/>
        </p:nvSpPr>
        <p:spPr>
          <a:xfrm>
            <a:off x="6981871" y="3838686"/>
            <a:ext cx="4781667" cy="650908"/>
          </a:xfrm>
          <a:prstGeom prst="rect">
            <a:avLst/>
          </a:prstGeom>
          <a:noFill/>
          <a:ln/>
        </p:spPr>
        <p:txBody>
          <a:bodyPr wrap="square" lIns="0" tIns="0" rIns="0" bIns="0" rtlCol="0" anchor="ctr"/>
          <a:lstStyle/>
          <a:p>
            <a:pPr>
              <a:lnSpc>
                <a:spcPct val="140000"/>
              </a:lnSpc>
            </a:pPr>
            <a:r>
              <a:rPr lang="en-US" sz="1051" dirty="0">
                <a:solidFill>
                  <a:srgbClr val="333333"/>
                </a:solidFill>
                <a:latin typeface="Quattrocento Sans" pitchFamily="34" charset="0"/>
                <a:ea typeface="Quattrocento Sans" pitchFamily="34" charset="-122"/>
                <a:cs typeface="Quattrocento Sans" pitchFamily="34" charset="-120"/>
              </a:rPr>
              <a:t>Multiple </a:t>
            </a:r>
            <a:r>
              <a:rPr lang="en-US" sz="1051" b="1" dirty="0">
                <a:solidFill>
                  <a:srgbClr val="333333"/>
                </a:solidFill>
                <a:latin typeface="Quattrocento Sans" pitchFamily="34" charset="0"/>
                <a:ea typeface="Quattrocento Sans" pitchFamily="34" charset="-122"/>
                <a:cs typeface="Quattrocento Sans" pitchFamily="34" charset="-120"/>
              </a:rPr>
              <a:t>interconnected causes</a:t>
            </a:r>
            <a:r>
              <a:rPr lang="en-US" sz="1051" dirty="0">
                <a:solidFill>
                  <a:srgbClr val="333333"/>
                </a:solidFill>
                <a:latin typeface="Quattrocento Sans" pitchFamily="34" charset="0"/>
                <a:ea typeface="Quattrocento Sans" pitchFamily="34" charset="-122"/>
                <a:cs typeface="Quattrocento Sans" pitchFamily="34" charset="-120"/>
              </a:rPr>
              <a:t> mean Liam and Priya need a </a:t>
            </a:r>
            <a:r>
              <a:rPr lang="en-US" sz="1051" b="1" dirty="0">
                <a:solidFill>
                  <a:srgbClr val="333333"/>
                </a:solidFill>
                <a:latin typeface="Quattrocento Sans" pitchFamily="34" charset="0"/>
                <a:ea typeface="Quattrocento Sans" pitchFamily="34" charset="-122"/>
                <a:cs typeface="Quattrocento Sans" pitchFamily="34" charset="-120"/>
              </a:rPr>
              <a:t>holistic approach</a:t>
            </a:r>
            <a:r>
              <a:rPr lang="en-US" sz="1051" dirty="0">
                <a:solidFill>
                  <a:srgbClr val="333333"/>
                </a:solidFill>
                <a:latin typeface="Quattrocento Sans" pitchFamily="34" charset="0"/>
                <a:ea typeface="Quattrocento Sans" pitchFamily="34" charset="-122"/>
                <a:cs typeface="Quattrocento Sans" pitchFamily="34" charset="-120"/>
              </a:rPr>
              <a:t> rather than isolated fixes. The 5W2H, PESTEL, and Fishbone analyses all confirm that addressing only one area will be insufficient.</a:t>
            </a:r>
            <a:endParaRPr lang="en-US" sz="1600" dirty="0"/>
          </a:p>
        </p:txBody>
      </p:sp>
      <p:sp>
        <p:nvSpPr>
          <p:cNvPr id="43" name="Shape 41"/>
          <p:cNvSpPr/>
          <p:nvPr/>
        </p:nvSpPr>
        <p:spPr>
          <a:xfrm>
            <a:off x="6981871" y="4589733"/>
            <a:ext cx="625873" cy="233659"/>
          </a:xfrm>
          <a:custGeom>
            <a:avLst/>
            <a:gdLst/>
            <a:ahLst/>
            <a:cxnLst/>
            <a:rect l="l" t="t" r="r" b="b"/>
            <a:pathLst>
              <a:path w="625873" h="233659">
                <a:moveTo>
                  <a:pt x="116830" y="0"/>
                </a:moveTo>
                <a:lnTo>
                  <a:pt x="509043" y="0"/>
                </a:lnTo>
                <a:cubicBezTo>
                  <a:pt x="573566" y="0"/>
                  <a:pt x="625873" y="52306"/>
                  <a:pt x="625873" y="116830"/>
                </a:cubicBezTo>
                <a:lnTo>
                  <a:pt x="625873" y="116830"/>
                </a:lnTo>
                <a:cubicBezTo>
                  <a:pt x="625873" y="181353"/>
                  <a:pt x="573566" y="233659"/>
                  <a:pt x="509043" y="233659"/>
                </a:cubicBezTo>
                <a:lnTo>
                  <a:pt x="116830" y="233659"/>
                </a:lnTo>
                <a:cubicBezTo>
                  <a:pt x="52350" y="233659"/>
                  <a:pt x="0" y="181310"/>
                  <a:pt x="0" y="116830"/>
                </a:cubicBezTo>
                <a:lnTo>
                  <a:pt x="0" y="116830"/>
                </a:lnTo>
                <a:cubicBezTo>
                  <a:pt x="0" y="52350"/>
                  <a:pt x="52350" y="0"/>
                  <a:pt x="116830" y="0"/>
                </a:cubicBezTo>
                <a:close/>
              </a:path>
            </a:pathLst>
          </a:custGeom>
          <a:solidFill>
            <a:srgbClr val="4A5D52">
              <a:alpha val="10196"/>
            </a:srgbClr>
          </a:solidFill>
          <a:ln/>
        </p:spPr>
        <p:txBody>
          <a:bodyPr/>
          <a:lstStyle/>
          <a:p>
            <a:endParaRPr lang="en-US"/>
          </a:p>
        </p:txBody>
      </p:sp>
      <p:sp>
        <p:nvSpPr>
          <p:cNvPr id="44" name="Text 42"/>
          <p:cNvSpPr/>
          <p:nvPr/>
        </p:nvSpPr>
        <p:spPr>
          <a:xfrm>
            <a:off x="6981871" y="4589733"/>
            <a:ext cx="684287" cy="233659"/>
          </a:xfrm>
          <a:prstGeom prst="rect">
            <a:avLst/>
          </a:prstGeom>
          <a:noFill/>
          <a:ln/>
        </p:spPr>
        <p:txBody>
          <a:bodyPr wrap="square" lIns="100140" tIns="33380" rIns="100140" bIns="33380" rtlCol="0" anchor="ctr"/>
          <a:lstStyle/>
          <a:p>
            <a:pPr>
              <a:lnSpc>
                <a:spcPct val="120000"/>
              </a:lnSpc>
            </a:pPr>
            <a:r>
              <a:rPr lang="en-US" sz="920" b="1" dirty="0">
                <a:solidFill>
                  <a:srgbClr val="4A5D52"/>
                </a:solidFill>
                <a:latin typeface="Quattrocento Sans" pitchFamily="34" charset="0"/>
                <a:ea typeface="Quattrocento Sans" pitchFamily="34" charset="-122"/>
                <a:cs typeface="Quattrocento Sans" pitchFamily="34" charset="-120"/>
              </a:rPr>
              <a:t>Holistic</a:t>
            </a:r>
            <a:endParaRPr lang="en-US" sz="1600" dirty="0"/>
          </a:p>
        </p:txBody>
      </p:sp>
      <p:sp>
        <p:nvSpPr>
          <p:cNvPr id="45" name="Shape 43"/>
          <p:cNvSpPr/>
          <p:nvPr/>
        </p:nvSpPr>
        <p:spPr>
          <a:xfrm>
            <a:off x="7670983" y="4589733"/>
            <a:ext cx="767737" cy="233659"/>
          </a:xfrm>
          <a:custGeom>
            <a:avLst/>
            <a:gdLst/>
            <a:ahLst/>
            <a:cxnLst/>
            <a:rect l="l" t="t" r="r" b="b"/>
            <a:pathLst>
              <a:path w="767737" h="233659">
                <a:moveTo>
                  <a:pt x="116830" y="0"/>
                </a:moveTo>
                <a:lnTo>
                  <a:pt x="650908" y="0"/>
                </a:lnTo>
                <a:cubicBezTo>
                  <a:pt x="715431" y="0"/>
                  <a:pt x="767737" y="52306"/>
                  <a:pt x="767737" y="116830"/>
                </a:cubicBezTo>
                <a:lnTo>
                  <a:pt x="767737" y="116830"/>
                </a:lnTo>
                <a:cubicBezTo>
                  <a:pt x="767737" y="181353"/>
                  <a:pt x="715431" y="233659"/>
                  <a:pt x="650908" y="233659"/>
                </a:cubicBezTo>
                <a:lnTo>
                  <a:pt x="116830" y="233659"/>
                </a:lnTo>
                <a:cubicBezTo>
                  <a:pt x="52350" y="233659"/>
                  <a:pt x="0" y="181310"/>
                  <a:pt x="0" y="116830"/>
                </a:cubicBezTo>
                <a:lnTo>
                  <a:pt x="0" y="116830"/>
                </a:lnTo>
                <a:cubicBezTo>
                  <a:pt x="0" y="52350"/>
                  <a:pt x="52350" y="0"/>
                  <a:pt x="116830" y="0"/>
                </a:cubicBezTo>
                <a:close/>
              </a:path>
            </a:pathLst>
          </a:custGeom>
          <a:solidFill>
            <a:srgbClr val="4A5D52">
              <a:alpha val="10196"/>
            </a:srgbClr>
          </a:solidFill>
          <a:ln/>
        </p:spPr>
        <p:txBody>
          <a:bodyPr/>
          <a:lstStyle/>
          <a:p>
            <a:endParaRPr lang="en-US"/>
          </a:p>
        </p:txBody>
      </p:sp>
      <p:sp>
        <p:nvSpPr>
          <p:cNvPr id="46" name="Text 44"/>
          <p:cNvSpPr/>
          <p:nvPr/>
        </p:nvSpPr>
        <p:spPr>
          <a:xfrm>
            <a:off x="7670983" y="4589733"/>
            <a:ext cx="826152" cy="233659"/>
          </a:xfrm>
          <a:prstGeom prst="rect">
            <a:avLst/>
          </a:prstGeom>
          <a:noFill/>
          <a:ln/>
        </p:spPr>
        <p:txBody>
          <a:bodyPr wrap="square" lIns="100140" tIns="33380" rIns="100140" bIns="33380" rtlCol="0" anchor="ctr"/>
          <a:lstStyle/>
          <a:p>
            <a:pPr>
              <a:lnSpc>
                <a:spcPct val="120000"/>
              </a:lnSpc>
            </a:pPr>
            <a:r>
              <a:rPr lang="en-US" sz="920" b="1" dirty="0">
                <a:solidFill>
                  <a:srgbClr val="4A5D52"/>
                </a:solidFill>
                <a:latin typeface="Quattrocento Sans" pitchFamily="34" charset="0"/>
                <a:ea typeface="Quattrocento Sans" pitchFamily="34" charset="-122"/>
                <a:cs typeface="Quattrocento Sans" pitchFamily="34" charset="-120"/>
              </a:rPr>
              <a:t>Integrated</a:t>
            </a:r>
            <a:endParaRPr lang="en-US" sz="1600" dirty="0"/>
          </a:p>
        </p:txBody>
      </p:sp>
      <p:sp>
        <p:nvSpPr>
          <p:cNvPr id="47" name="Shape 45"/>
          <p:cNvSpPr/>
          <p:nvPr/>
        </p:nvSpPr>
        <p:spPr>
          <a:xfrm>
            <a:off x="8502872" y="4589733"/>
            <a:ext cx="700977" cy="233659"/>
          </a:xfrm>
          <a:custGeom>
            <a:avLst/>
            <a:gdLst/>
            <a:ahLst/>
            <a:cxnLst/>
            <a:rect l="l" t="t" r="r" b="b"/>
            <a:pathLst>
              <a:path w="700977" h="233659">
                <a:moveTo>
                  <a:pt x="116830" y="0"/>
                </a:moveTo>
                <a:lnTo>
                  <a:pt x="584148" y="0"/>
                </a:lnTo>
                <a:cubicBezTo>
                  <a:pt x="648671" y="0"/>
                  <a:pt x="700977" y="52306"/>
                  <a:pt x="700977" y="116830"/>
                </a:cubicBezTo>
                <a:lnTo>
                  <a:pt x="700977" y="116830"/>
                </a:lnTo>
                <a:cubicBezTo>
                  <a:pt x="700977" y="181353"/>
                  <a:pt x="648671" y="233659"/>
                  <a:pt x="584148" y="233659"/>
                </a:cubicBezTo>
                <a:lnTo>
                  <a:pt x="116830" y="233659"/>
                </a:lnTo>
                <a:cubicBezTo>
                  <a:pt x="52350" y="233659"/>
                  <a:pt x="0" y="181310"/>
                  <a:pt x="0" y="116830"/>
                </a:cubicBezTo>
                <a:lnTo>
                  <a:pt x="0" y="116830"/>
                </a:lnTo>
                <a:cubicBezTo>
                  <a:pt x="0" y="52350"/>
                  <a:pt x="52350" y="0"/>
                  <a:pt x="116830" y="0"/>
                </a:cubicBezTo>
                <a:close/>
              </a:path>
            </a:pathLst>
          </a:custGeom>
          <a:solidFill>
            <a:srgbClr val="4A5D52">
              <a:alpha val="10196"/>
            </a:srgbClr>
          </a:solidFill>
          <a:ln/>
        </p:spPr>
        <p:txBody>
          <a:bodyPr/>
          <a:lstStyle/>
          <a:p>
            <a:endParaRPr lang="en-US"/>
          </a:p>
        </p:txBody>
      </p:sp>
      <p:sp>
        <p:nvSpPr>
          <p:cNvPr id="48" name="Text 46"/>
          <p:cNvSpPr/>
          <p:nvPr/>
        </p:nvSpPr>
        <p:spPr>
          <a:xfrm>
            <a:off x="8502872" y="4589733"/>
            <a:ext cx="759392" cy="233659"/>
          </a:xfrm>
          <a:prstGeom prst="rect">
            <a:avLst/>
          </a:prstGeom>
          <a:noFill/>
          <a:ln/>
        </p:spPr>
        <p:txBody>
          <a:bodyPr wrap="square" lIns="100140" tIns="33380" rIns="100140" bIns="33380" rtlCol="0" anchor="ctr"/>
          <a:lstStyle/>
          <a:p>
            <a:pPr>
              <a:lnSpc>
                <a:spcPct val="120000"/>
              </a:lnSpc>
            </a:pPr>
            <a:r>
              <a:rPr lang="en-US" sz="920" b="1" dirty="0">
                <a:solidFill>
                  <a:srgbClr val="4A5D52"/>
                </a:solidFill>
                <a:latin typeface="Quattrocento Sans" pitchFamily="34" charset="0"/>
                <a:ea typeface="Quattrocento Sans" pitchFamily="34" charset="-122"/>
                <a:cs typeface="Quattrocento Sans" pitchFamily="34" charset="-120"/>
              </a:rPr>
              <a:t>Strategic</a:t>
            </a:r>
            <a:endParaRPr lang="en-US" sz="1600" dirty="0"/>
          </a:p>
        </p:txBody>
      </p:sp>
      <p:sp>
        <p:nvSpPr>
          <p:cNvPr id="49" name="Shape 47"/>
          <p:cNvSpPr/>
          <p:nvPr/>
        </p:nvSpPr>
        <p:spPr>
          <a:xfrm>
            <a:off x="333799" y="5607819"/>
            <a:ext cx="11524402" cy="700977"/>
          </a:xfrm>
          <a:custGeom>
            <a:avLst/>
            <a:gdLst/>
            <a:ahLst/>
            <a:cxnLst/>
            <a:rect l="l" t="t" r="r" b="b"/>
            <a:pathLst>
              <a:path w="11524402" h="700977">
                <a:moveTo>
                  <a:pt x="100142" y="0"/>
                </a:moveTo>
                <a:lnTo>
                  <a:pt x="11424261" y="0"/>
                </a:lnTo>
                <a:cubicBezTo>
                  <a:pt x="11479568" y="0"/>
                  <a:pt x="11524402" y="44835"/>
                  <a:pt x="11524402" y="100142"/>
                </a:cubicBezTo>
                <a:lnTo>
                  <a:pt x="11524402" y="600836"/>
                </a:lnTo>
                <a:cubicBezTo>
                  <a:pt x="11524402" y="656142"/>
                  <a:pt x="11479568" y="700977"/>
                  <a:pt x="11424261" y="700977"/>
                </a:cubicBezTo>
                <a:lnTo>
                  <a:pt x="100142" y="700977"/>
                </a:lnTo>
                <a:cubicBezTo>
                  <a:pt x="44835" y="700977"/>
                  <a:pt x="0" y="656142"/>
                  <a:pt x="0" y="600836"/>
                </a:cubicBezTo>
                <a:lnTo>
                  <a:pt x="0" y="100142"/>
                </a:lnTo>
                <a:cubicBezTo>
                  <a:pt x="0" y="44872"/>
                  <a:pt x="44872" y="0"/>
                  <a:pt x="100142" y="0"/>
                </a:cubicBezTo>
                <a:close/>
              </a:path>
            </a:pathLst>
          </a:custGeom>
          <a:solidFill>
            <a:srgbClr val="4A5D52"/>
          </a:solidFill>
          <a:ln/>
        </p:spPr>
        <p:txBody>
          <a:bodyPr/>
          <a:lstStyle/>
          <a:p>
            <a:endParaRPr lang="en-US"/>
          </a:p>
        </p:txBody>
      </p:sp>
      <p:sp>
        <p:nvSpPr>
          <p:cNvPr id="50" name="Shape 48"/>
          <p:cNvSpPr/>
          <p:nvPr/>
        </p:nvSpPr>
        <p:spPr>
          <a:xfrm>
            <a:off x="433938" y="5858168"/>
            <a:ext cx="225314" cy="200279"/>
          </a:xfrm>
          <a:custGeom>
            <a:avLst/>
            <a:gdLst/>
            <a:ahLst/>
            <a:cxnLst/>
            <a:rect l="l" t="t" r="r" b="b"/>
            <a:pathLst>
              <a:path w="225314" h="200279">
                <a:moveTo>
                  <a:pt x="121067" y="-7393"/>
                </a:moveTo>
                <a:cubicBezTo>
                  <a:pt x="119463" y="-10522"/>
                  <a:pt x="116217" y="-12517"/>
                  <a:pt x="112696" y="-12517"/>
                </a:cubicBezTo>
                <a:cubicBezTo>
                  <a:pt x="109176" y="-12517"/>
                  <a:pt x="105929" y="-10522"/>
                  <a:pt x="104325" y="-7393"/>
                </a:cubicBezTo>
                <a:lnTo>
                  <a:pt x="75535" y="49014"/>
                </a:lnTo>
                <a:lnTo>
                  <a:pt x="12987" y="58949"/>
                </a:lnTo>
                <a:cubicBezTo>
                  <a:pt x="9505" y="59497"/>
                  <a:pt x="6611" y="61961"/>
                  <a:pt x="5516" y="65325"/>
                </a:cubicBezTo>
                <a:cubicBezTo>
                  <a:pt x="4420" y="68690"/>
                  <a:pt x="5320" y="72367"/>
                  <a:pt x="7784" y="74870"/>
                </a:cubicBezTo>
                <a:lnTo>
                  <a:pt x="52534" y="119659"/>
                </a:lnTo>
                <a:lnTo>
                  <a:pt x="42677" y="182207"/>
                </a:lnTo>
                <a:cubicBezTo>
                  <a:pt x="42129" y="185689"/>
                  <a:pt x="43576" y="189209"/>
                  <a:pt x="46432" y="191282"/>
                </a:cubicBezTo>
                <a:cubicBezTo>
                  <a:pt x="49287" y="193356"/>
                  <a:pt x="53043" y="193668"/>
                  <a:pt x="56211" y="192065"/>
                </a:cubicBezTo>
                <a:lnTo>
                  <a:pt x="112696" y="163353"/>
                </a:lnTo>
                <a:lnTo>
                  <a:pt x="169142" y="192065"/>
                </a:lnTo>
                <a:cubicBezTo>
                  <a:pt x="172271" y="193668"/>
                  <a:pt x="176066" y="193356"/>
                  <a:pt x="178921" y="191282"/>
                </a:cubicBezTo>
                <a:cubicBezTo>
                  <a:pt x="181777" y="189209"/>
                  <a:pt x="183224" y="185728"/>
                  <a:pt x="182677" y="182207"/>
                </a:cubicBezTo>
                <a:lnTo>
                  <a:pt x="172780" y="119659"/>
                </a:lnTo>
                <a:lnTo>
                  <a:pt x="217530" y="74870"/>
                </a:lnTo>
                <a:cubicBezTo>
                  <a:pt x="220033" y="72367"/>
                  <a:pt x="220894" y="68690"/>
                  <a:pt x="219799" y="65325"/>
                </a:cubicBezTo>
                <a:cubicBezTo>
                  <a:pt x="218703" y="61961"/>
                  <a:pt x="215848" y="59497"/>
                  <a:pt x="212327" y="58949"/>
                </a:cubicBezTo>
                <a:lnTo>
                  <a:pt x="149818" y="49014"/>
                </a:lnTo>
                <a:lnTo>
                  <a:pt x="121067" y="-7393"/>
                </a:lnTo>
                <a:close/>
              </a:path>
            </a:pathLst>
          </a:custGeom>
          <a:solidFill>
            <a:srgbClr val="D4A056"/>
          </a:solidFill>
          <a:ln/>
        </p:spPr>
        <p:txBody>
          <a:bodyPr/>
          <a:lstStyle/>
          <a:p>
            <a:endParaRPr lang="en-US"/>
          </a:p>
        </p:txBody>
      </p:sp>
      <p:sp>
        <p:nvSpPr>
          <p:cNvPr id="51" name="Text 49"/>
          <p:cNvSpPr/>
          <p:nvPr/>
        </p:nvSpPr>
        <p:spPr>
          <a:xfrm>
            <a:off x="723274" y="5741339"/>
            <a:ext cx="11073774" cy="433938"/>
          </a:xfrm>
          <a:prstGeom prst="rect">
            <a:avLst/>
          </a:prstGeom>
          <a:noFill/>
          <a:ln/>
        </p:spPr>
        <p:txBody>
          <a:bodyPr wrap="square" lIns="0" tIns="0" rIns="0" bIns="0" rtlCol="0" anchor="ctr"/>
          <a:lstStyle/>
          <a:p>
            <a:pPr>
              <a:lnSpc>
                <a:spcPct val="140000"/>
              </a:lnSpc>
            </a:pPr>
            <a:r>
              <a:rPr lang="en-US" sz="1051" b="1" dirty="0">
                <a:solidFill>
                  <a:srgbClr val="F8F6F2"/>
                </a:solidFill>
                <a:latin typeface="Quattrocento Sans" pitchFamily="34" charset="0"/>
                <a:ea typeface="Quattrocento Sans" pitchFamily="34" charset="-122"/>
                <a:cs typeface="Quattrocento Sans" pitchFamily="34" charset="-120"/>
              </a:rPr>
              <a:t>Conclusion:</a:t>
            </a:r>
            <a:r>
              <a:rPr lang="en-US" sz="1051" dirty="0">
                <a:solidFill>
                  <a:srgbClr val="F8F6F2"/>
                </a:solidFill>
                <a:latin typeface="Quattrocento Sans" pitchFamily="34" charset="0"/>
                <a:ea typeface="Quattrocento Sans" pitchFamily="34" charset="-122"/>
                <a:cs typeface="Quattrocento Sans" pitchFamily="34" charset="-120"/>
              </a:rPr>
              <a:t> Green Haven Florists must embrace digital transformation while leveraging their sustainability strengths and community connections. A comprehensive strategy addressing both internal capabilities and external market positioning is essential for reversing the sales decline and ensuring long-term viability.</a:t>
            </a:r>
            <a:endParaRPr lang="en-US" sz="1600" dirty="0"/>
          </a:p>
        </p:txBody>
      </p:sp>
    </p:spTree>
  </p:cSld>
  <p:clrMapOvr>
    <a:masterClrMapping/>
  </p:clrMapOvr>
  <p:transition>
    <p:fade/>
  </p:transition>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8F6F2"/>
        </a:solidFill>
        <a:effectLst/>
      </p:bgPr>
    </p:bg>
    <p:spTree>
      <p:nvGrpSpPr>
        <p:cNvPr id="1" name=""/>
        <p:cNvGrpSpPr/>
        <p:nvPr/>
      </p:nvGrpSpPr>
      <p:grpSpPr>
        <a:xfrm>
          <a:off x="0" y="0"/>
          <a:ext cx="0" cy="0"/>
          <a:chOff x="0" y="0"/>
          <a:chExt cx="0" cy="0"/>
        </a:xfrm>
      </p:grpSpPr>
      <p:sp>
        <p:nvSpPr>
          <p:cNvPr id="2" name="Shape 0"/>
          <p:cNvSpPr/>
          <p:nvPr/>
        </p:nvSpPr>
        <p:spPr>
          <a:xfrm>
            <a:off x="331304" y="447261"/>
            <a:ext cx="66261" cy="397565"/>
          </a:xfrm>
          <a:custGeom>
            <a:avLst/>
            <a:gdLst/>
            <a:ahLst/>
            <a:cxnLst/>
            <a:rect l="l" t="t" r="r" b="b"/>
            <a:pathLst>
              <a:path w="66261" h="397565">
                <a:moveTo>
                  <a:pt x="0" y="0"/>
                </a:moveTo>
                <a:lnTo>
                  <a:pt x="66261" y="0"/>
                </a:lnTo>
                <a:lnTo>
                  <a:pt x="66261" y="397565"/>
                </a:lnTo>
                <a:lnTo>
                  <a:pt x="0" y="397565"/>
                </a:lnTo>
                <a:lnTo>
                  <a:pt x="0" y="0"/>
                </a:lnTo>
                <a:close/>
              </a:path>
            </a:pathLst>
          </a:custGeom>
          <a:solidFill>
            <a:srgbClr val="D4A056"/>
          </a:solidFill>
          <a:ln/>
        </p:spPr>
        <p:txBody>
          <a:bodyPr/>
          <a:lstStyle/>
          <a:p>
            <a:endParaRPr lang="en-US"/>
          </a:p>
        </p:txBody>
      </p:sp>
      <p:sp>
        <p:nvSpPr>
          <p:cNvPr id="3" name="Text 1"/>
          <p:cNvSpPr/>
          <p:nvPr/>
        </p:nvSpPr>
        <p:spPr>
          <a:xfrm>
            <a:off x="530087" y="331304"/>
            <a:ext cx="2526196" cy="198783"/>
          </a:xfrm>
          <a:prstGeom prst="rect">
            <a:avLst/>
          </a:prstGeom>
          <a:noFill/>
          <a:ln/>
        </p:spPr>
        <p:txBody>
          <a:bodyPr wrap="square" lIns="0" tIns="0" rIns="0" bIns="0" rtlCol="0" anchor="ctr"/>
          <a:lstStyle/>
          <a:p>
            <a:pPr>
              <a:lnSpc>
                <a:spcPct val="130000"/>
              </a:lnSpc>
            </a:pPr>
            <a:r>
              <a:rPr lang="en-US" sz="1043" b="1" kern="0" spc="52" dirty="0">
                <a:solidFill>
                  <a:srgbClr val="A95C48"/>
                </a:solidFill>
                <a:latin typeface="Quattrocento Sans" pitchFamily="34" charset="0"/>
                <a:ea typeface="Quattrocento Sans" pitchFamily="34" charset="-122"/>
                <a:cs typeface="Quattrocento Sans" pitchFamily="34" charset="-120"/>
              </a:rPr>
              <a:t>Academic Sources</a:t>
            </a:r>
            <a:endParaRPr lang="en-US" sz="1600" dirty="0"/>
          </a:p>
        </p:txBody>
      </p:sp>
      <p:sp>
        <p:nvSpPr>
          <p:cNvPr id="4" name="Text 2"/>
          <p:cNvSpPr/>
          <p:nvPr/>
        </p:nvSpPr>
        <p:spPr>
          <a:xfrm>
            <a:off x="530087" y="563217"/>
            <a:ext cx="2658717" cy="397565"/>
          </a:xfrm>
          <a:prstGeom prst="rect">
            <a:avLst/>
          </a:prstGeom>
          <a:noFill/>
          <a:ln/>
        </p:spPr>
        <p:txBody>
          <a:bodyPr wrap="square" lIns="0" tIns="0" rIns="0" bIns="0" rtlCol="0" anchor="ctr"/>
          <a:lstStyle/>
          <a:p>
            <a:pPr>
              <a:lnSpc>
                <a:spcPct val="80000"/>
              </a:lnSpc>
            </a:pPr>
            <a:r>
              <a:rPr lang="en-US" sz="3130" b="1" dirty="0">
                <a:solidFill>
                  <a:srgbClr val="4A5D52"/>
                </a:solidFill>
                <a:latin typeface="Oranienbaum" pitchFamily="34" charset="0"/>
                <a:ea typeface="Oranienbaum" pitchFamily="34" charset="-122"/>
                <a:cs typeface="Oranienbaum" pitchFamily="34" charset="-120"/>
              </a:rPr>
              <a:t>Reference List</a:t>
            </a:r>
            <a:endParaRPr lang="en-US" sz="1600" dirty="0"/>
          </a:p>
        </p:txBody>
      </p:sp>
      <p:sp>
        <p:nvSpPr>
          <p:cNvPr id="5" name="Shape 3"/>
          <p:cNvSpPr/>
          <p:nvPr/>
        </p:nvSpPr>
        <p:spPr>
          <a:xfrm>
            <a:off x="331304" y="1126435"/>
            <a:ext cx="11529391" cy="4572000"/>
          </a:xfrm>
          <a:custGeom>
            <a:avLst/>
            <a:gdLst/>
            <a:ahLst/>
            <a:cxnLst/>
            <a:rect l="l" t="t" r="r" b="b"/>
            <a:pathLst>
              <a:path w="11529391" h="4572000">
                <a:moveTo>
                  <a:pt x="99395" y="0"/>
                </a:moveTo>
                <a:lnTo>
                  <a:pt x="11429996" y="0"/>
                </a:lnTo>
                <a:cubicBezTo>
                  <a:pt x="11484891" y="0"/>
                  <a:pt x="11529391" y="44501"/>
                  <a:pt x="11529391" y="99395"/>
                </a:cubicBezTo>
                <a:lnTo>
                  <a:pt x="11529391" y="4472605"/>
                </a:lnTo>
                <a:cubicBezTo>
                  <a:pt x="11529391" y="4527499"/>
                  <a:pt x="11484891" y="4572000"/>
                  <a:pt x="11429996" y="4572000"/>
                </a:cubicBezTo>
                <a:lnTo>
                  <a:pt x="99395" y="4572000"/>
                </a:lnTo>
                <a:cubicBezTo>
                  <a:pt x="44501" y="4572000"/>
                  <a:pt x="0" y="4527499"/>
                  <a:pt x="0" y="4472605"/>
                </a:cubicBezTo>
                <a:lnTo>
                  <a:pt x="0" y="99395"/>
                </a:lnTo>
                <a:cubicBezTo>
                  <a:pt x="0" y="44538"/>
                  <a:pt x="44538" y="0"/>
                  <a:pt x="99395" y="0"/>
                </a:cubicBezTo>
                <a:close/>
              </a:path>
            </a:pathLst>
          </a:custGeom>
          <a:solidFill>
            <a:srgbClr val="FFFFFF"/>
          </a:solidFill>
          <a:ln/>
          <a:effectLst>
            <a:outerShdw blurRad="124239" dist="82826" dir="5400000" algn="bl" rotWithShape="0">
              <a:srgbClr val="000000">
                <a:alpha val="10196"/>
              </a:srgbClr>
            </a:outerShdw>
          </a:effectLst>
        </p:spPr>
        <p:txBody>
          <a:bodyPr/>
          <a:lstStyle/>
          <a:p>
            <a:endParaRPr lang="en-US"/>
          </a:p>
        </p:txBody>
      </p:sp>
      <p:sp>
        <p:nvSpPr>
          <p:cNvPr id="6" name="Shape 4"/>
          <p:cNvSpPr/>
          <p:nvPr/>
        </p:nvSpPr>
        <p:spPr>
          <a:xfrm>
            <a:off x="530087" y="1325217"/>
            <a:ext cx="11131826" cy="463826"/>
          </a:xfrm>
          <a:custGeom>
            <a:avLst/>
            <a:gdLst/>
            <a:ahLst/>
            <a:cxnLst/>
            <a:rect l="l" t="t" r="r" b="b"/>
            <a:pathLst>
              <a:path w="11131826" h="463826">
                <a:moveTo>
                  <a:pt x="66262" y="0"/>
                </a:moveTo>
                <a:lnTo>
                  <a:pt x="11065564" y="0"/>
                </a:lnTo>
                <a:cubicBezTo>
                  <a:pt x="11102159" y="0"/>
                  <a:pt x="11131826" y="29667"/>
                  <a:pt x="11131826" y="66262"/>
                </a:cubicBezTo>
                <a:lnTo>
                  <a:pt x="11131826" y="397564"/>
                </a:lnTo>
                <a:cubicBezTo>
                  <a:pt x="11131826" y="434159"/>
                  <a:pt x="11102159" y="463826"/>
                  <a:pt x="11065564" y="463826"/>
                </a:cubicBezTo>
                <a:lnTo>
                  <a:pt x="66262" y="463826"/>
                </a:lnTo>
                <a:cubicBezTo>
                  <a:pt x="29691" y="463826"/>
                  <a:pt x="0" y="434135"/>
                  <a:pt x="0" y="397564"/>
                </a:cubicBezTo>
                <a:lnTo>
                  <a:pt x="0" y="66262"/>
                </a:lnTo>
                <a:cubicBezTo>
                  <a:pt x="0" y="29691"/>
                  <a:pt x="29691" y="0"/>
                  <a:pt x="66262" y="0"/>
                </a:cubicBezTo>
                <a:close/>
              </a:path>
            </a:pathLst>
          </a:custGeom>
          <a:solidFill>
            <a:srgbClr val="4A5D52">
              <a:alpha val="5098"/>
            </a:srgbClr>
          </a:solidFill>
          <a:ln/>
        </p:spPr>
        <p:txBody>
          <a:bodyPr/>
          <a:lstStyle/>
          <a:p>
            <a:endParaRPr lang="en-US"/>
          </a:p>
        </p:txBody>
      </p:sp>
      <p:sp>
        <p:nvSpPr>
          <p:cNvPr id="7" name="Shape 5"/>
          <p:cNvSpPr/>
          <p:nvPr/>
        </p:nvSpPr>
        <p:spPr>
          <a:xfrm>
            <a:off x="629478" y="1424609"/>
            <a:ext cx="265043" cy="265043"/>
          </a:xfrm>
          <a:custGeom>
            <a:avLst/>
            <a:gdLst/>
            <a:ahLst/>
            <a:cxnLst/>
            <a:rect l="l" t="t" r="r" b="b"/>
            <a:pathLst>
              <a:path w="265043" h="265043">
                <a:moveTo>
                  <a:pt x="132522" y="0"/>
                </a:moveTo>
                <a:lnTo>
                  <a:pt x="132522" y="0"/>
                </a:lnTo>
                <a:cubicBezTo>
                  <a:pt x="205662" y="0"/>
                  <a:pt x="265043" y="59381"/>
                  <a:pt x="265043" y="132522"/>
                </a:cubicBezTo>
                <a:lnTo>
                  <a:pt x="265043" y="132522"/>
                </a:lnTo>
                <a:cubicBezTo>
                  <a:pt x="265043" y="205662"/>
                  <a:pt x="205662" y="265043"/>
                  <a:pt x="132522" y="265043"/>
                </a:cubicBezTo>
                <a:lnTo>
                  <a:pt x="132522" y="265043"/>
                </a:lnTo>
                <a:cubicBezTo>
                  <a:pt x="59381" y="265043"/>
                  <a:pt x="0" y="205662"/>
                  <a:pt x="0" y="132522"/>
                </a:cubicBezTo>
                <a:lnTo>
                  <a:pt x="0" y="132522"/>
                </a:lnTo>
                <a:cubicBezTo>
                  <a:pt x="0" y="59381"/>
                  <a:pt x="59381" y="0"/>
                  <a:pt x="132522" y="0"/>
                </a:cubicBezTo>
                <a:close/>
              </a:path>
            </a:pathLst>
          </a:custGeom>
          <a:solidFill>
            <a:srgbClr val="4A5D52"/>
          </a:solidFill>
          <a:ln/>
        </p:spPr>
        <p:txBody>
          <a:bodyPr/>
          <a:lstStyle/>
          <a:p>
            <a:endParaRPr lang="en-US"/>
          </a:p>
        </p:txBody>
      </p:sp>
      <p:sp>
        <p:nvSpPr>
          <p:cNvPr id="8" name="Text 6"/>
          <p:cNvSpPr/>
          <p:nvPr/>
        </p:nvSpPr>
        <p:spPr>
          <a:xfrm>
            <a:off x="729646" y="1474304"/>
            <a:ext cx="124239" cy="165652"/>
          </a:xfrm>
          <a:prstGeom prst="rect">
            <a:avLst/>
          </a:prstGeom>
          <a:noFill/>
          <a:ln/>
        </p:spPr>
        <p:txBody>
          <a:bodyPr wrap="square" lIns="0" tIns="0" rIns="0" bIns="0" rtlCol="0" anchor="ctr"/>
          <a:lstStyle/>
          <a:p>
            <a:pPr>
              <a:lnSpc>
                <a:spcPct val="120000"/>
              </a:lnSpc>
            </a:pPr>
            <a:r>
              <a:rPr lang="en-US" sz="913" b="1" dirty="0">
                <a:solidFill>
                  <a:srgbClr val="F8F6F2"/>
                </a:solidFill>
                <a:latin typeface="Quattrocento Sans" pitchFamily="34" charset="0"/>
                <a:ea typeface="Quattrocento Sans" pitchFamily="34" charset="-122"/>
                <a:cs typeface="Quattrocento Sans" pitchFamily="34" charset="-120"/>
              </a:rPr>
              <a:t>1</a:t>
            </a:r>
            <a:endParaRPr lang="en-US" sz="1600" dirty="0"/>
          </a:p>
        </p:txBody>
      </p:sp>
      <p:sp>
        <p:nvSpPr>
          <p:cNvPr id="9" name="Text 7"/>
          <p:cNvSpPr/>
          <p:nvPr/>
        </p:nvSpPr>
        <p:spPr>
          <a:xfrm>
            <a:off x="993913" y="1424609"/>
            <a:ext cx="4696239" cy="215348"/>
          </a:xfrm>
          <a:prstGeom prst="rect">
            <a:avLst/>
          </a:prstGeom>
          <a:noFill/>
          <a:ln/>
        </p:spPr>
        <p:txBody>
          <a:bodyPr wrap="square" lIns="0" tIns="0" rIns="0" bIns="0" rtlCol="0" anchor="ctr"/>
          <a:lstStyle/>
          <a:p>
            <a:pPr>
              <a:lnSpc>
                <a:spcPct val="140000"/>
              </a:lnSpc>
            </a:pPr>
            <a:r>
              <a:rPr lang="en-US" sz="1043" dirty="0">
                <a:solidFill>
                  <a:srgbClr val="333333"/>
                </a:solidFill>
                <a:latin typeface="Quattrocento Sans" pitchFamily="34" charset="0"/>
                <a:ea typeface="Quattrocento Sans" pitchFamily="34" charset="-122"/>
                <a:cs typeface="Quattrocento Sans" pitchFamily="34" charset="-120"/>
              </a:rPr>
              <a:t>Aguilar, F.J. (1967) Scanning the Business Environment. New York: Macmillan.</a:t>
            </a:r>
            <a:endParaRPr lang="en-US" sz="1600" dirty="0"/>
          </a:p>
        </p:txBody>
      </p:sp>
      <p:sp>
        <p:nvSpPr>
          <p:cNvPr id="10" name="Shape 8"/>
          <p:cNvSpPr/>
          <p:nvPr/>
        </p:nvSpPr>
        <p:spPr>
          <a:xfrm>
            <a:off x="530087" y="1888435"/>
            <a:ext cx="11131826" cy="463826"/>
          </a:xfrm>
          <a:custGeom>
            <a:avLst/>
            <a:gdLst/>
            <a:ahLst/>
            <a:cxnLst/>
            <a:rect l="l" t="t" r="r" b="b"/>
            <a:pathLst>
              <a:path w="11131826" h="463826">
                <a:moveTo>
                  <a:pt x="66262" y="0"/>
                </a:moveTo>
                <a:lnTo>
                  <a:pt x="11065564" y="0"/>
                </a:lnTo>
                <a:cubicBezTo>
                  <a:pt x="11102159" y="0"/>
                  <a:pt x="11131826" y="29667"/>
                  <a:pt x="11131826" y="66262"/>
                </a:cubicBezTo>
                <a:lnTo>
                  <a:pt x="11131826" y="397564"/>
                </a:lnTo>
                <a:cubicBezTo>
                  <a:pt x="11131826" y="434159"/>
                  <a:pt x="11102159" y="463826"/>
                  <a:pt x="11065564" y="463826"/>
                </a:cubicBezTo>
                <a:lnTo>
                  <a:pt x="66262" y="463826"/>
                </a:lnTo>
                <a:cubicBezTo>
                  <a:pt x="29691" y="463826"/>
                  <a:pt x="0" y="434135"/>
                  <a:pt x="0" y="397564"/>
                </a:cubicBezTo>
                <a:lnTo>
                  <a:pt x="0" y="66262"/>
                </a:lnTo>
                <a:cubicBezTo>
                  <a:pt x="0" y="29691"/>
                  <a:pt x="29691" y="0"/>
                  <a:pt x="66262" y="0"/>
                </a:cubicBezTo>
                <a:close/>
              </a:path>
            </a:pathLst>
          </a:custGeom>
          <a:solidFill>
            <a:srgbClr val="A95C48">
              <a:alpha val="5098"/>
            </a:srgbClr>
          </a:solidFill>
          <a:ln/>
        </p:spPr>
        <p:txBody>
          <a:bodyPr/>
          <a:lstStyle/>
          <a:p>
            <a:endParaRPr lang="en-US"/>
          </a:p>
        </p:txBody>
      </p:sp>
      <p:sp>
        <p:nvSpPr>
          <p:cNvPr id="11" name="Shape 9"/>
          <p:cNvSpPr/>
          <p:nvPr/>
        </p:nvSpPr>
        <p:spPr>
          <a:xfrm>
            <a:off x="629478" y="1987826"/>
            <a:ext cx="265043" cy="265043"/>
          </a:xfrm>
          <a:custGeom>
            <a:avLst/>
            <a:gdLst/>
            <a:ahLst/>
            <a:cxnLst/>
            <a:rect l="l" t="t" r="r" b="b"/>
            <a:pathLst>
              <a:path w="265043" h="265043">
                <a:moveTo>
                  <a:pt x="132522" y="0"/>
                </a:moveTo>
                <a:lnTo>
                  <a:pt x="132522" y="0"/>
                </a:lnTo>
                <a:cubicBezTo>
                  <a:pt x="205662" y="0"/>
                  <a:pt x="265043" y="59381"/>
                  <a:pt x="265043" y="132522"/>
                </a:cubicBezTo>
                <a:lnTo>
                  <a:pt x="265043" y="132522"/>
                </a:lnTo>
                <a:cubicBezTo>
                  <a:pt x="265043" y="205662"/>
                  <a:pt x="205662" y="265043"/>
                  <a:pt x="132522" y="265043"/>
                </a:cubicBezTo>
                <a:lnTo>
                  <a:pt x="132522" y="265043"/>
                </a:lnTo>
                <a:cubicBezTo>
                  <a:pt x="59381" y="265043"/>
                  <a:pt x="0" y="205662"/>
                  <a:pt x="0" y="132522"/>
                </a:cubicBezTo>
                <a:lnTo>
                  <a:pt x="0" y="132522"/>
                </a:lnTo>
                <a:cubicBezTo>
                  <a:pt x="0" y="59381"/>
                  <a:pt x="59381" y="0"/>
                  <a:pt x="132522" y="0"/>
                </a:cubicBezTo>
                <a:close/>
              </a:path>
            </a:pathLst>
          </a:custGeom>
          <a:solidFill>
            <a:srgbClr val="A95C48"/>
          </a:solidFill>
          <a:ln/>
        </p:spPr>
        <p:txBody>
          <a:bodyPr/>
          <a:lstStyle/>
          <a:p>
            <a:endParaRPr lang="en-US"/>
          </a:p>
        </p:txBody>
      </p:sp>
      <p:sp>
        <p:nvSpPr>
          <p:cNvPr id="12" name="Text 10"/>
          <p:cNvSpPr/>
          <p:nvPr/>
        </p:nvSpPr>
        <p:spPr>
          <a:xfrm>
            <a:off x="729646" y="2037522"/>
            <a:ext cx="124239" cy="165652"/>
          </a:xfrm>
          <a:prstGeom prst="rect">
            <a:avLst/>
          </a:prstGeom>
          <a:noFill/>
          <a:ln/>
        </p:spPr>
        <p:txBody>
          <a:bodyPr wrap="square" lIns="0" tIns="0" rIns="0" bIns="0" rtlCol="0" anchor="ctr"/>
          <a:lstStyle/>
          <a:p>
            <a:pPr>
              <a:lnSpc>
                <a:spcPct val="120000"/>
              </a:lnSpc>
            </a:pPr>
            <a:r>
              <a:rPr lang="en-US" sz="913" b="1" dirty="0">
                <a:solidFill>
                  <a:srgbClr val="F8F6F2"/>
                </a:solidFill>
                <a:latin typeface="Quattrocento Sans" pitchFamily="34" charset="0"/>
                <a:ea typeface="Quattrocento Sans" pitchFamily="34" charset="-122"/>
                <a:cs typeface="Quattrocento Sans" pitchFamily="34" charset="-120"/>
              </a:rPr>
              <a:t>2</a:t>
            </a:r>
            <a:endParaRPr lang="en-US" sz="1600" dirty="0"/>
          </a:p>
        </p:txBody>
      </p:sp>
      <p:sp>
        <p:nvSpPr>
          <p:cNvPr id="13" name="Text 11"/>
          <p:cNvSpPr/>
          <p:nvPr/>
        </p:nvSpPr>
        <p:spPr>
          <a:xfrm>
            <a:off x="993913" y="1987826"/>
            <a:ext cx="4439478" cy="215348"/>
          </a:xfrm>
          <a:prstGeom prst="rect">
            <a:avLst/>
          </a:prstGeom>
          <a:noFill/>
          <a:ln/>
        </p:spPr>
        <p:txBody>
          <a:bodyPr wrap="square" lIns="0" tIns="0" rIns="0" bIns="0" rtlCol="0" anchor="ctr"/>
          <a:lstStyle/>
          <a:p>
            <a:pPr>
              <a:lnSpc>
                <a:spcPct val="140000"/>
              </a:lnSpc>
            </a:pPr>
            <a:r>
              <a:rPr lang="en-US" sz="1043" dirty="0">
                <a:solidFill>
                  <a:srgbClr val="333333"/>
                </a:solidFill>
                <a:latin typeface="Quattrocento Sans" pitchFamily="34" charset="0"/>
                <a:ea typeface="Quattrocento Sans" pitchFamily="34" charset="-122"/>
                <a:cs typeface="Quattrocento Sans" pitchFamily="34" charset="-120"/>
              </a:rPr>
              <a:t>British Retail Consortium (2024) Retail Trends Report 2024. London: BRC.</a:t>
            </a:r>
            <a:endParaRPr lang="en-US" sz="1600" dirty="0"/>
          </a:p>
        </p:txBody>
      </p:sp>
      <p:sp>
        <p:nvSpPr>
          <p:cNvPr id="14" name="Shape 12"/>
          <p:cNvSpPr/>
          <p:nvPr/>
        </p:nvSpPr>
        <p:spPr>
          <a:xfrm>
            <a:off x="530087" y="2451652"/>
            <a:ext cx="11131826" cy="463826"/>
          </a:xfrm>
          <a:custGeom>
            <a:avLst/>
            <a:gdLst/>
            <a:ahLst/>
            <a:cxnLst/>
            <a:rect l="l" t="t" r="r" b="b"/>
            <a:pathLst>
              <a:path w="11131826" h="463826">
                <a:moveTo>
                  <a:pt x="66262" y="0"/>
                </a:moveTo>
                <a:lnTo>
                  <a:pt x="11065564" y="0"/>
                </a:lnTo>
                <a:cubicBezTo>
                  <a:pt x="11102159" y="0"/>
                  <a:pt x="11131826" y="29667"/>
                  <a:pt x="11131826" y="66262"/>
                </a:cubicBezTo>
                <a:lnTo>
                  <a:pt x="11131826" y="397564"/>
                </a:lnTo>
                <a:cubicBezTo>
                  <a:pt x="11131826" y="434159"/>
                  <a:pt x="11102159" y="463826"/>
                  <a:pt x="11065564" y="463826"/>
                </a:cubicBezTo>
                <a:lnTo>
                  <a:pt x="66262" y="463826"/>
                </a:lnTo>
                <a:cubicBezTo>
                  <a:pt x="29691" y="463826"/>
                  <a:pt x="0" y="434135"/>
                  <a:pt x="0" y="397564"/>
                </a:cubicBezTo>
                <a:lnTo>
                  <a:pt x="0" y="66262"/>
                </a:lnTo>
                <a:cubicBezTo>
                  <a:pt x="0" y="29691"/>
                  <a:pt x="29691" y="0"/>
                  <a:pt x="66262" y="0"/>
                </a:cubicBezTo>
                <a:close/>
              </a:path>
            </a:pathLst>
          </a:custGeom>
          <a:solidFill>
            <a:srgbClr val="D4A056">
              <a:alpha val="5098"/>
            </a:srgbClr>
          </a:solidFill>
          <a:ln/>
        </p:spPr>
        <p:txBody>
          <a:bodyPr/>
          <a:lstStyle/>
          <a:p>
            <a:endParaRPr lang="en-US"/>
          </a:p>
        </p:txBody>
      </p:sp>
      <p:sp>
        <p:nvSpPr>
          <p:cNvPr id="15" name="Shape 13"/>
          <p:cNvSpPr/>
          <p:nvPr/>
        </p:nvSpPr>
        <p:spPr>
          <a:xfrm>
            <a:off x="629478" y="2551043"/>
            <a:ext cx="265043" cy="265043"/>
          </a:xfrm>
          <a:custGeom>
            <a:avLst/>
            <a:gdLst/>
            <a:ahLst/>
            <a:cxnLst/>
            <a:rect l="l" t="t" r="r" b="b"/>
            <a:pathLst>
              <a:path w="265043" h="265043">
                <a:moveTo>
                  <a:pt x="132522" y="0"/>
                </a:moveTo>
                <a:lnTo>
                  <a:pt x="132522" y="0"/>
                </a:lnTo>
                <a:cubicBezTo>
                  <a:pt x="205662" y="0"/>
                  <a:pt x="265043" y="59381"/>
                  <a:pt x="265043" y="132522"/>
                </a:cubicBezTo>
                <a:lnTo>
                  <a:pt x="265043" y="132522"/>
                </a:lnTo>
                <a:cubicBezTo>
                  <a:pt x="265043" y="205662"/>
                  <a:pt x="205662" y="265043"/>
                  <a:pt x="132522" y="265043"/>
                </a:cubicBezTo>
                <a:lnTo>
                  <a:pt x="132522" y="265043"/>
                </a:lnTo>
                <a:cubicBezTo>
                  <a:pt x="59381" y="265043"/>
                  <a:pt x="0" y="205662"/>
                  <a:pt x="0" y="132522"/>
                </a:cubicBezTo>
                <a:lnTo>
                  <a:pt x="0" y="132522"/>
                </a:lnTo>
                <a:cubicBezTo>
                  <a:pt x="0" y="59381"/>
                  <a:pt x="59381" y="0"/>
                  <a:pt x="132522" y="0"/>
                </a:cubicBezTo>
                <a:close/>
              </a:path>
            </a:pathLst>
          </a:custGeom>
          <a:solidFill>
            <a:srgbClr val="D4A056"/>
          </a:solidFill>
          <a:ln/>
        </p:spPr>
        <p:txBody>
          <a:bodyPr/>
          <a:lstStyle/>
          <a:p>
            <a:endParaRPr lang="en-US"/>
          </a:p>
        </p:txBody>
      </p:sp>
      <p:sp>
        <p:nvSpPr>
          <p:cNvPr id="16" name="Text 14"/>
          <p:cNvSpPr/>
          <p:nvPr/>
        </p:nvSpPr>
        <p:spPr>
          <a:xfrm>
            <a:off x="729646" y="2600739"/>
            <a:ext cx="124239" cy="165652"/>
          </a:xfrm>
          <a:prstGeom prst="rect">
            <a:avLst/>
          </a:prstGeom>
          <a:noFill/>
          <a:ln/>
        </p:spPr>
        <p:txBody>
          <a:bodyPr wrap="square" lIns="0" tIns="0" rIns="0" bIns="0" rtlCol="0" anchor="ctr"/>
          <a:lstStyle/>
          <a:p>
            <a:pPr>
              <a:lnSpc>
                <a:spcPct val="120000"/>
              </a:lnSpc>
            </a:pPr>
            <a:r>
              <a:rPr lang="en-US" sz="913" b="1" dirty="0">
                <a:solidFill>
                  <a:srgbClr val="F8F6F2"/>
                </a:solidFill>
                <a:latin typeface="Quattrocento Sans" pitchFamily="34" charset="0"/>
                <a:ea typeface="Quattrocento Sans" pitchFamily="34" charset="-122"/>
                <a:cs typeface="Quattrocento Sans" pitchFamily="34" charset="-120"/>
              </a:rPr>
              <a:t>3</a:t>
            </a:r>
            <a:endParaRPr lang="en-US" sz="1600" dirty="0"/>
          </a:p>
        </p:txBody>
      </p:sp>
      <p:sp>
        <p:nvSpPr>
          <p:cNvPr id="17" name="Text 15"/>
          <p:cNvSpPr/>
          <p:nvPr/>
        </p:nvSpPr>
        <p:spPr>
          <a:xfrm>
            <a:off x="993913" y="2551043"/>
            <a:ext cx="5035826" cy="215348"/>
          </a:xfrm>
          <a:prstGeom prst="rect">
            <a:avLst/>
          </a:prstGeom>
          <a:noFill/>
          <a:ln/>
        </p:spPr>
        <p:txBody>
          <a:bodyPr wrap="square" lIns="0" tIns="0" rIns="0" bIns="0" rtlCol="0" anchor="ctr"/>
          <a:lstStyle/>
          <a:p>
            <a:pPr>
              <a:lnSpc>
                <a:spcPct val="140000"/>
              </a:lnSpc>
            </a:pPr>
            <a:r>
              <a:rPr lang="en-US" sz="1043" dirty="0">
                <a:solidFill>
                  <a:srgbClr val="333333"/>
                </a:solidFill>
                <a:latin typeface="Quattrocento Sans" pitchFamily="34" charset="0"/>
                <a:ea typeface="Quattrocento Sans" pitchFamily="34" charset="-122"/>
                <a:cs typeface="Quattrocento Sans" pitchFamily="34" charset="-120"/>
              </a:rPr>
              <a:t>Ishikawa, K. (1986) Guide to Quality Control. Tokyo: Asian Productivity Organization.</a:t>
            </a:r>
            <a:endParaRPr lang="en-US" sz="1600" dirty="0"/>
          </a:p>
        </p:txBody>
      </p:sp>
      <p:sp>
        <p:nvSpPr>
          <p:cNvPr id="18" name="Shape 16"/>
          <p:cNvSpPr/>
          <p:nvPr/>
        </p:nvSpPr>
        <p:spPr>
          <a:xfrm>
            <a:off x="530087" y="3014870"/>
            <a:ext cx="11131826" cy="629478"/>
          </a:xfrm>
          <a:custGeom>
            <a:avLst/>
            <a:gdLst/>
            <a:ahLst/>
            <a:cxnLst/>
            <a:rect l="l" t="t" r="r" b="b"/>
            <a:pathLst>
              <a:path w="11131826" h="629478">
                <a:moveTo>
                  <a:pt x="66259" y="0"/>
                </a:moveTo>
                <a:lnTo>
                  <a:pt x="11065567" y="0"/>
                </a:lnTo>
                <a:cubicBezTo>
                  <a:pt x="11102161" y="0"/>
                  <a:pt x="11131826" y="29665"/>
                  <a:pt x="11131826" y="66259"/>
                </a:cubicBezTo>
                <a:lnTo>
                  <a:pt x="11131826" y="563219"/>
                </a:lnTo>
                <a:cubicBezTo>
                  <a:pt x="11131826" y="599813"/>
                  <a:pt x="11102161" y="629478"/>
                  <a:pt x="11065567" y="629478"/>
                </a:cubicBezTo>
                <a:lnTo>
                  <a:pt x="66259" y="629478"/>
                </a:lnTo>
                <a:cubicBezTo>
                  <a:pt x="29665" y="629478"/>
                  <a:pt x="0" y="599813"/>
                  <a:pt x="0" y="563219"/>
                </a:cubicBezTo>
                <a:lnTo>
                  <a:pt x="0" y="66259"/>
                </a:lnTo>
                <a:cubicBezTo>
                  <a:pt x="0" y="29690"/>
                  <a:pt x="29690" y="0"/>
                  <a:pt x="66259" y="0"/>
                </a:cubicBezTo>
                <a:close/>
              </a:path>
            </a:pathLst>
          </a:custGeom>
          <a:solidFill>
            <a:srgbClr val="4A5D52">
              <a:alpha val="5098"/>
            </a:srgbClr>
          </a:solidFill>
          <a:ln/>
        </p:spPr>
        <p:txBody>
          <a:bodyPr/>
          <a:lstStyle/>
          <a:p>
            <a:endParaRPr lang="en-US"/>
          </a:p>
        </p:txBody>
      </p:sp>
      <p:sp>
        <p:nvSpPr>
          <p:cNvPr id="19" name="Shape 17"/>
          <p:cNvSpPr/>
          <p:nvPr/>
        </p:nvSpPr>
        <p:spPr>
          <a:xfrm>
            <a:off x="629478" y="3114261"/>
            <a:ext cx="265043" cy="265043"/>
          </a:xfrm>
          <a:custGeom>
            <a:avLst/>
            <a:gdLst/>
            <a:ahLst/>
            <a:cxnLst/>
            <a:rect l="l" t="t" r="r" b="b"/>
            <a:pathLst>
              <a:path w="265043" h="265043">
                <a:moveTo>
                  <a:pt x="132522" y="0"/>
                </a:moveTo>
                <a:lnTo>
                  <a:pt x="132522" y="0"/>
                </a:lnTo>
                <a:cubicBezTo>
                  <a:pt x="205662" y="0"/>
                  <a:pt x="265043" y="59381"/>
                  <a:pt x="265043" y="132522"/>
                </a:cubicBezTo>
                <a:lnTo>
                  <a:pt x="265043" y="132522"/>
                </a:lnTo>
                <a:cubicBezTo>
                  <a:pt x="265043" y="205662"/>
                  <a:pt x="205662" y="265043"/>
                  <a:pt x="132522" y="265043"/>
                </a:cubicBezTo>
                <a:lnTo>
                  <a:pt x="132522" y="265043"/>
                </a:lnTo>
                <a:cubicBezTo>
                  <a:pt x="59381" y="265043"/>
                  <a:pt x="0" y="205662"/>
                  <a:pt x="0" y="132522"/>
                </a:cubicBezTo>
                <a:lnTo>
                  <a:pt x="0" y="132522"/>
                </a:lnTo>
                <a:cubicBezTo>
                  <a:pt x="0" y="59381"/>
                  <a:pt x="59381" y="0"/>
                  <a:pt x="132522" y="0"/>
                </a:cubicBezTo>
                <a:close/>
              </a:path>
            </a:pathLst>
          </a:custGeom>
          <a:solidFill>
            <a:srgbClr val="4A5D52"/>
          </a:solidFill>
          <a:ln/>
        </p:spPr>
        <p:txBody>
          <a:bodyPr/>
          <a:lstStyle/>
          <a:p>
            <a:endParaRPr lang="en-US"/>
          </a:p>
        </p:txBody>
      </p:sp>
      <p:sp>
        <p:nvSpPr>
          <p:cNvPr id="20" name="Text 18"/>
          <p:cNvSpPr/>
          <p:nvPr/>
        </p:nvSpPr>
        <p:spPr>
          <a:xfrm>
            <a:off x="729646" y="3163957"/>
            <a:ext cx="124239" cy="165652"/>
          </a:xfrm>
          <a:prstGeom prst="rect">
            <a:avLst/>
          </a:prstGeom>
          <a:noFill/>
          <a:ln/>
        </p:spPr>
        <p:txBody>
          <a:bodyPr wrap="square" lIns="0" tIns="0" rIns="0" bIns="0" rtlCol="0" anchor="ctr"/>
          <a:lstStyle/>
          <a:p>
            <a:pPr>
              <a:lnSpc>
                <a:spcPct val="120000"/>
              </a:lnSpc>
            </a:pPr>
            <a:r>
              <a:rPr lang="en-US" sz="913" b="1" dirty="0">
                <a:solidFill>
                  <a:srgbClr val="F8F6F2"/>
                </a:solidFill>
                <a:latin typeface="Quattrocento Sans" pitchFamily="34" charset="0"/>
                <a:ea typeface="Quattrocento Sans" pitchFamily="34" charset="-122"/>
                <a:cs typeface="Quattrocento Sans" pitchFamily="34" charset="-120"/>
              </a:rPr>
              <a:t>4</a:t>
            </a:r>
            <a:endParaRPr lang="en-US" sz="1600" dirty="0"/>
          </a:p>
        </p:txBody>
      </p:sp>
      <p:sp>
        <p:nvSpPr>
          <p:cNvPr id="21" name="Text 19"/>
          <p:cNvSpPr/>
          <p:nvPr/>
        </p:nvSpPr>
        <p:spPr>
          <a:xfrm>
            <a:off x="993913" y="3114261"/>
            <a:ext cx="10634870" cy="430696"/>
          </a:xfrm>
          <a:prstGeom prst="rect">
            <a:avLst/>
          </a:prstGeom>
          <a:noFill/>
          <a:ln/>
        </p:spPr>
        <p:txBody>
          <a:bodyPr wrap="square" lIns="0" tIns="0" rIns="0" bIns="0" rtlCol="0" anchor="ctr"/>
          <a:lstStyle/>
          <a:p>
            <a:pPr>
              <a:lnSpc>
                <a:spcPct val="140000"/>
              </a:lnSpc>
            </a:pPr>
            <a:r>
              <a:rPr lang="en-US" sz="1043" dirty="0">
                <a:solidFill>
                  <a:srgbClr val="333333"/>
                </a:solidFill>
                <a:latin typeface="Quattrocento Sans" pitchFamily="34" charset="0"/>
                <a:ea typeface="Quattrocento Sans" pitchFamily="34" charset="-122"/>
                <a:cs typeface="Quattrocento Sans" pitchFamily="34" charset="-120"/>
              </a:rPr>
              <a:t>Klock, A.C.T., Gasparini, I. and Pimenta, M.S. (2016) '5W2H Framework: a guide to design, develop and evaluate the user-centered gamification', Proceedings of the 15th Brazilian Symposium on Human Factors in Computing Systems. ACM, pp. 1-10.</a:t>
            </a:r>
            <a:endParaRPr lang="en-US" sz="1600" dirty="0"/>
          </a:p>
        </p:txBody>
      </p:sp>
      <p:sp>
        <p:nvSpPr>
          <p:cNvPr id="22" name="Shape 20"/>
          <p:cNvSpPr/>
          <p:nvPr/>
        </p:nvSpPr>
        <p:spPr>
          <a:xfrm>
            <a:off x="530087" y="3743739"/>
            <a:ext cx="11131826" cy="463826"/>
          </a:xfrm>
          <a:custGeom>
            <a:avLst/>
            <a:gdLst/>
            <a:ahLst/>
            <a:cxnLst/>
            <a:rect l="l" t="t" r="r" b="b"/>
            <a:pathLst>
              <a:path w="11131826" h="463826">
                <a:moveTo>
                  <a:pt x="66262" y="0"/>
                </a:moveTo>
                <a:lnTo>
                  <a:pt x="11065564" y="0"/>
                </a:lnTo>
                <a:cubicBezTo>
                  <a:pt x="11102159" y="0"/>
                  <a:pt x="11131826" y="29667"/>
                  <a:pt x="11131826" y="66262"/>
                </a:cubicBezTo>
                <a:lnTo>
                  <a:pt x="11131826" y="397564"/>
                </a:lnTo>
                <a:cubicBezTo>
                  <a:pt x="11131826" y="434159"/>
                  <a:pt x="11102159" y="463826"/>
                  <a:pt x="11065564" y="463826"/>
                </a:cubicBezTo>
                <a:lnTo>
                  <a:pt x="66262" y="463826"/>
                </a:lnTo>
                <a:cubicBezTo>
                  <a:pt x="29691" y="463826"/>
                  <a:pt x="0" y="434135"/>
                  <a:pt x="0" y="397564"/>
                </a:cubicBezTo>
                <a:lnTo>
                  <a:pt x="0" y="66262"/>
                </a:lnTo>
                <a:cubicBezTo>
                  <a:pt x="0" y="29691"/>
                  <a:pt x="29691" y="0"/>
                  <a:pt x="66262" y="0"/>
                </a:cubicBezTo>
                <a:close/>
              </a:path>
            </a:pathLst>
          </a:custGeom>
          <a:solidFill>
            <a:srgbClr val="A95C48">
              <a:alpha val="5098"/>
            </a:srgbClr>
          </a:solidFill>
          <a:ln/>
        </p:spPr>
        <p:txBody>
          <a:bodyPr/>
          <a:lstStyle/>
          <a:p>
            <a:endParaRPr lang="en-US"/>
          </a:p>
        </p:txBody>
      </p:sp>
      <p:sp>
        <p:nvSpPr>
          <p:cNvPr id="23" name="Shape 21"/>
          <p:cNvSpPr/>
          <p:nvPr/>
        </p:nvSpPr>
        <p:spPr>
          <a:xfrm>
            <a:off x="629478" y="3843130"/>
            <a:ext cx="265043" cy="265043"/>
          </a:xfrm>
          <a:custGeom>
            <a:avLst/>
            <a:gdLst/>
            <a:ahLst/>
            <a:cxnLst/>
            <a:rect l="l" t="t" r="r" b="b"/>
            <a:pathLst>
              <a:path w="265043" h="265043">
                <a:moveTo>
                  <a:pt x="132522" y="0"/>
                </a:moveTo>
                <a:lnTo>
                  <a:pt x="132522" y="0"/>
                </a:lnTo>
                <a:cubicBezTo>
                  <a:pt x="205662" y="0"/>
                  <a:pt x="265043" y="59381"/>
                  <a:pt x="265043" y="132522"/>
                </a:cubicBezTo>
                <a:lnTo>
                  <a:pt x="265043" y="132522"/>
                </a:lnTo>
                <a:cubicBezTo>
                  <a:pt x="265043" y="205662"/>
                  <a:pt x="205662" y="265043"/>
                  <a:pt x="132522" y="265043"/>
                </a:cubicBezTo>
                <a:lnTo>
                  <a:pt x="132522" y="265043"/>
                </a:lnTo>
                <a:cubicBezTo>
                  <a:pt x="59381" y="265043"/>
                  <a:pt x="0" y="205662"/>
                  <a:pt x="0" y="132522"/>
                </a:cubicBezTo>
                <a:lnTo>
                  <a:pt x="0" y="132522"/>
                </a:lnTo>
                <a:cubicBezTo>
                  <a:pt x="0" y="59381"/>
                  <a:pt x="59381" y="0"/>
                  <a:pt x="132522" y="0"/>
                </a:cubicBezTo>
                <a:close/>
              </a:path>
            </a:pathLst>
          </a:custGeom>
          <a:solidFill>
            <a:srgbClr val="A95C48"/>
          </a:solidFill>
          <a:ln/>
        </p:spPr>
        <p:txBody>
          <a:bodyPr/>
          <a:lstStyle/>
          <a:p>
            <a:endParaRPr lang="en-US"/>
          </a:p>
        </p:txBody>
      </p:sp>
      <p:sp>
        <p:nvSpPr>
          <p:cNvPr id="24" name="Text 22"/>
          <p:cNvSpPr/>
          <p:nvPr/>
        </p:nvSpPr>
        <p:spPr>
          <a:xfrm>
            <a:off x="729646" y="3892826"/>
            <a:ext cx="124239" cy="165652"/>
          </a:xfrm>
          <a:prstGeom prst="rect">
            <a:avLst/>
          </a:prstGeom>
          <a:noFill/>
          <a:ln/>
        </p:spPr>
        <p:txBody>
          <a:bodyPr wrap="square" lIns="0" tIns="0" rIns="0" bIns="0" rtlCol="0" anchor="ctr"/>
          <a:lstStyle/>
          <a:p>
            <a:pPr>
              <a:lnSpc>
                <a:spcPct val="120000"/>
              </a:lnSpc>
            </a:pPr>
            <a:r>
              <a:rPr lang="en-US" sz="913" b="1" dirty="0">
                <a:solidFill>
                  <a:srgbClr val="F8F6F2"/>
                </a:solidFill>
                <a:latin typeface="Quattrocento Sans" pitchFamily="34" charset="0"/>
                <a:ea typeface="Quattrocento Sans" pitchFamily="34" charset="-122"/>
                <a:cs typeface="Quattrocento Sans" pitchFamily="34" charset="-120"/>
              </a:rPr>
              <a:t>5</a:t>
            </a:r>
            <a:endParaRPr lang="en-US" sz="1600" dirty="0"/>
          </a:p>
        </p:txBody>
      </p:sp>
      <p:sp>
        <p:nvSpPr>
          <p:cNvPr id="25" name="Text 23"/>
          <p:cNvSpPr/>
          <p:nvPr/>
        </p:nvSpPr>
        <p:spPr>
          <a:xfrm>
            <a:off x="993913" y="3843130"/>
            <a:ext cx="8605630" cy="215348"/>
          </a:xfrm>
          <a:prstGeom prst="rect">
            <a:avLst/>
          </a:prstGeom>
          <a:noFill/>
          <a:ln/>
        </p:spPr>
        <p:txBody>
          <a:bodyPr wrap="square" lIns="0" tIns="0" rIns="0" bIns="0" rtlCol="0" anchor="ctr"/>
          <a:lstStyle/>
          <a:p>
            <a:pPr>
              <a:lnSpc>
                <a:spcPct val="140000"/>
              </a:lnSpc>
            </a:pPr>
            <a:r>
              <a:rPr lang="en-US" sz="1043" dirty="0">
                <a:solidFill>
                  <a:srgbClr val="333333"/>
                </a:solidFill>
                <a:latin typeface="Quattrocento Sans" pitchFamily="34" charset="0"/>
                <a:ea typeface="Quattrocento Sans" pitchFamily="34" charset="-122"/>
                <a:cs typeface="Quattrocento Sans" pitchFamily="34" charset="-120"/>
              </a:rPr>
              <a:t>Office for National Statistics (2024) Retail Sales, Great Britain: January 2024. Available at: https://www.ons.gov.uk (Accessed: 10 February 2026).</a:t>
            </a:r>
            <a:endParaRPr lang="en-US" sz="1600" dirty="0"/>
          </a:p>
        </p:txBody>
      </p:sp>
      <p:sp>
        <p:nvSpPr>
          <p:cNvPr id="26" name="Shape 24"/>
          <p:cNvSpPr/>
          <p:nvPr/>
        </p:nvSpPr>
        <p:spPr>
          <a:xfrm>
            <a:off x="530087" y="4306957"/>
            <a:ext cx="11131826" cy="463826"/>
          </a:xfrm>
          <a:custGeom>
            <a:avLst/>
            <a:gdLst/>
            <a:ahLst/>
            <a:cxnLst/>
            <a:rect l="l" t="t" r="r" b="b"/>
            <a:pathLst>
              <a:path w="11131826" h="463826">
                <a:moveTo>
                  <a:pt x="66262" y="0"/>
                </a:moveTo>
                <a:lnTo>
                  <a:pt x="11065564" y="0"/>
                </a:lnTo>
                <a:cubicBezTo>
                  <a:pt x="11102159" y="0"/>
                  <a:pt x="11131826" y="29667"/>
                  <a:pt x="11131826" y="66262"/>
                </a:cubicBezTo>
                <a:lnTo>
                  <a:pt x="11131826" y="397564"/>
                </a:lnTo>
                <a:cubicBezTo>
                  <a:pt x="11131826" y="434159"/>
                  <a:pt x="11102159" y="463826"/>
                  <a:pt x="11065564" y="463826"/>
                </a:cubicBezTo>
                <a:lnTo>
                  <a:pt x="66262" y="463826"/>
                </a:lnTo>
                <a:cubicBezTo>
                  <a:pt x="29691" y="463826"/>
                  <a:pt x="0" y="434135"/>
                  <a:pt x="0" y="397564"/>
                </a:cubicBezTo>
                <a:lnTo>
                  <a:pt x="0" y="66262"/>
                </a:lnTo>
                <a:cubicBezTo>
                  <a:pt x="0" y="29691"/>
                  <a:pt x="29691" y="0"/>
                  <a:pt x="66262" y="0"/>
                </a:cubicBezTo>
                <a:close/>
              </a:path>
            </a:pathLst>
          </a:custGeom>
          <a:solidFill>
            <a:srgbClr val="D4A056">
              <a:alpha val="5098"/>
            </a:srgbClr>
          </a:solidFill>
          <a:ln/>
        </p:spPr>
        <p:txBody>
          <a:bodyPr/>
          <a:lstStyle/>
          <a:p>
            <a:endParaRPr lang="en-US"/>
          </a:p>
        </p:txBody>
      </p:sp>
      <p:sp>
        <p:nvSpPr>
          <p:cNvPr id="27" name="Shape 25"/>
          <p:cNvSpPr/>
          <p:nvPr/>
        </p:nvSpPr>
        <p:spPr>
          <a:xfrm>
            <a:off x="629478" y="4406348"/>
            <a:ext cx="265043" cy="265043"/>
          </a:xfrm>
          <a:custGeom>
            <a:avLst/>
            <a:gdLst/>
            <a:ahLst/>
            <a:cxnLst/>
            <a:rect l="l" t="t" r="r" b="b"/>
            <a:pathLst>
              <a:path w="265043" h="265043">
                <a:moveTo>
                  <a:pt x="132522" y="0"/>
                </a:moveTo>
                <a:lnTo>
                  <a:pt x="132522" y="0"/>
                </a:lnTo>
                <a:cubicBezTo>
                  <a:pt x="205662" y="0"/>
                  <a:pt x="265043" y="59381"/>
                  <a:pt x="265043" y="132522"/>
                </a:cubicBezTo>
                <a:lnTo>
                  <a:pt x="265043" y="132522"/>
                </a:lnTo>
                <a:cubicBezTo>
                  <a:pt x="265043" y="205662"/>
                  <a:pt x="205662" y="265043"/>
                  <a:pt x="132522" y="265043"/>
                </a:cubicBezTo>
                <a:lnTo>
                  <a:pt x="132522" y="265043"/>
                </a:lnTo>
                <a:cubicBezTo>
                  <a:pt x="59381" y="265043"/>
                  <a:pt x="0" y="205662"/>
                  <a:pt x="0" y="132522"/>
                </a:cubicBezTo>
                <a:lnTo>
                  <a:pt x="0" y="132522"/>
                </a:lnTo>
                <a:cubicBezTo>
                  <a:pt x="0" y="59381"/>
                  <a:pt x="59381" y="0"/>
                  <a:pt x="132522" y="0"/>
                </a:cubicBezTo>
                <a:close/>
              </a:path>
            </a:pathLst>
          </a:custGeom>
          <a:solidFill>
            <a:srgbClr val="D4A056"/>
          </a:solidFill>
          <a:ln/>
        </p:spPr>
        <p:txBody>
          <a:bodyPr/>
          <a:lstStyle/>
          <a:p>
            <a:endParaRPr lang="en-US"/>
          </a:p>
        </p:txBody>
      </p:sp>
      <p:sp>
        <p:nvSpPr>
          <p:cNvPr id="28" name="Text 26"/>
          <p:cNvSpPr/>
          <p:nvPr/>
        </p:nvSpPr>
        <p:spPr>
          <a:xfrm>
            <a:off x="729646" y="4456043"/>
            <a:ext cx="124239" cy="165652"/>
          </a:xfrm>
          <a:prstGeom prst="rect">
            <a:avLst/>
          </a:prstGeom>
          <a:noFill/>
          <a:ln/>
        </p:spPr>
        <p:txBody>
          <a:bodyPr wrap="square" lIns="0" tIns="0" rIns="0" bIns="0" rtlCol="0" anchor="ctr"/>
          <a:lstStyle/>
          <a:p>
            <a:pPr>
              <a:lnSpc>
                <a:spcPct val="120000"/>
              </a:lnSpc>
            </a:pPr>
            <a:r>
              <a:rPr lang="en-US" sz="913" b="1" dirty="0">
                <a:solidFill>
                  <a:srgbClr val="F8F6F2"/>
                </a:solidFill>
                <a:latin typeface="Quattrocento Sans" pitchFamily="34" charset="0"/>
                <a:ea typeface="Quattrocento Sans" pitchFamily="34" charset="-122"/>
                <a:cs typeface="Quattrocento Sans" pitchFamily="34" charset="-120"/>
              </a:rPr>
              <a:t>6</a:t>
            </a:r>
            <a:endParaRPr lang="en-US" sz="1600" dirty="0"/>
          </a:p>
        </p:txBody>
      </p:sp>
      <p:sp>
        <p:nvSpPr>
          <p:cNvPr id="29" name="Text 27"/>
          <p:cNvSpPr/>
          <p:nvPr/>
        </p:nvSpPr>
        <p:spPr>
          <a:xfrm>
            <a:off x="993913" y="4406348"/>
            <a:ext cx="4895022" cy="215348"/>
          </a:xfrm>
          <a:prstGeom prst="rect">
            <a:avLst/>
          </a:prstGeom>
          <a:noFill/>
          <a:ln/>
        </p:spPr>
        <p:txBody>
          <a:bodyPr wrap="square" lIns="0" tIns="0" rIns="0" bIns="0" rtlCol="0" anchor="ctr"/>
          <a:lstStyle/>
          <a:p>
            <a:pPr>
              <a:lnSpc>
                <a:spcPct val="140000"/>
              </a:lnSpc>
            </a:pPr>
            <a:r>
              <a:rPr lang="en-US" sz="1043" dirty="0">
                <a:solidFill>
                  <a:srgbClr val="333333"/>
                </a:solidFill>
                <a:latin typeface="Quattrocento Sans" pitchFamily="34" charset="0"/>
                <a:ea typeface="Quattrocento Sans" pitchFamily="34" charset="-122"/>
                <a:cs typeface="Quattrocento Sans" pitchFamily="34" charset="-120"/>
              </a:rPr>
              <a:t>Tague, N.R. (2005) The Quality Toolbox. 2nd edn. Milwaukee: ASQ Quality Press.</a:t>
            </a:r>
            <a:endParaRPr lang="en-US" sz="1600" dirty="0"/>
          </a:p>
        </p:txBody>
      </p:sp>
      <p:sp>
        <p:nvSpPr>
          <p:cNvPr id="30" name="Shape 28"/>
          <p:cNvSpPr/>
          <p:nvPr/>
        </p:nvSpPr>
        <p:spPr>
          <a:xfrm>
            <a:off x="530087" y="4870174"/>
            <a:ext cx="11131826" cy="629478"/>
          </a:xfrm>
          <a:custGeom>
            <a:avLst/>
            <a:gdLst/>
            <a:ahLst/>
            <a:cxnLst/>
            <a:rect l="l" t="t" r="r" b="b"/>
            <a:pathLst>
              <a:path w="11131826" h="629478">
                <a:moveTo>
                  <a:pt x="66259" y="0"/>
                </a:moveTo>
                <a:lnTo>
                  <a:pt x="11065567" y="0"/>
                </a:lnTo>
                <a:cubicBezTo>
                  <a:pt x="11102161" y="0"/>
                  <a:pt x="11131826" y="29665"/>
                  <a:pt x="11131826" y="66259"/>
                </a:cubicBezTo>
                <a:lnTo>
                  <a:pt x="11131826" y="563219"/>
                </a:lnTo>
                <a:cubicBezTo>
                  <a:pt x="11131826" y="599813"/>
                  <a:pt x="11102161" y="629478"/>
                  <a:pt x="11065567" y="629478"/>
                </a:cubicBezTo>
                <a:lnTo>
                  <a:pt x="66259" y="629478"/>
                </a:lnTo>
                <a:cubicBezTo>
                  <a:pt x="29665" y="629478"/>
                  <a:pt x="0" y="599813"/>
                  <a:pt x="0" y="563219"/>
                </a:cubicBezTo>
                <a:lnTo>
                  <a:pt x="0" y="66259"/>
                </a:lnTo>
                <a:cubicBezTo>
                  <a:pt x="0" y="29690"/>
                  <a:pt x="29690" y="0"/>
                  <a:pt x="66259" y="0"/>
                </a:cubicBezTo>
                <a:close/>
              </a:path>
            </a:pathLst>
          </a:custGeom>
          <a:solidFill>
            <a:srgbClr val="4A5D52">
              <a:alpha val="5098"/>
            </a:srgbClr>
          </a:solidFill>
          <a:ln/>
        </p:spPr>
        <p:txBody>
          <a:bodyPr/>
          <a:lstStyle/>
          <a:p>
            <a:endParaRPr lang="en-US"/>
          </a:p>
        </p:txBody>
      </p:sp>
      <p:sp>
        <p:nvSpPr>
          <p:cNvPr id="31" name="Shape 29"/>
          <p:cNvSpPr/>
          <p:nvPr/>
        </p:nvSpPr>
        <p:spPr>
          <a:xfrm>
            <a:off x="629478" y="4969565"/>
            <a:ext cx="265043" cy="265043"/>
          </a:xfrm>
          <a:custGeom>
            <a:avLst/>
            <a:gdLst/>
            <a:ahLst/>
            <a:cxnLst/>
            <a:rect l="l" t="t" r="r" b="b"/>
            <a:pathLst>
              <a:path w="265043" h="265043">
                <a:moveTo>
                  <a:pt x="132522" y="0"/>
                </a:moveTo>
                <a:lnTo>
                  <a:pt x="132522" y="0"/>
                </a:lnTo>
                <a:cubicBezTo>
                  <a:pt x="205662" y="0"/>
                  <a:pt x="265043" y="59381"/>
                  <a:pt x="265043" y="132522"/>
                </a:cubicBezTo>
                <a:lnTo>
                  <a:pt x="265043" y="132522"/>
                </a:lnTo>
                <a:cubicBezTo>
                  <a:pt x="265043" y="205662"/>
                  <a:pt x="205662" y="265043"/>
                  <a:pt x="132522" y="265043"/>
                </a:cubicBezTo>
                <a:lnTo>
                  <a:pt x="132522" y="265043"/>
                </a:lnTo>
                <a:cubicBezTo>
                  <a:pt x="59381" y="265043"/>
                  <a:pt x="0" y="205662"/>
                  <a:pt x="0" y="132522"/>
                </a:cubicBezTo>
                <a:lnTo>
                  <a:pt x="0" y="132522"/>
                </a:lnTo>
                <a:cubicBezTo>
                  <a:pt x="0" y="59381"/>
                  <a:pt x="59381" y="0"/>
                  <a:pt x="132522" y="0"/>
                </a:cubicBezTo>
                <a:close/>
              </a:path>
            </a:pathLst>
          </a:custGeom>
          <a:solidFill>
            <a:srgbClr val="4A5D52"/>
          </a:solidFill>
          <a:ln/>
        </p:spPr>
        <p:txBody>
          <a:bodyPr/>
          <a:lstStyle/>
          <a:p>
            <a:endParaRPr lang="en-US"/>
          </a:p>
        </p:txBody>
      </p:sp>
      <p:sp>
        <p:nvSpPr>
          <p:cNvPr id="32" name="Text 30"/>
          <p:cNvSpPr/>
          <p:nvPr/>
        </p:nvSpPr>
        <p:spPr>
          <a:xfrm>
            <a:off x="729646" y="5019261"/>
            <a:ext cx="124239" cy="165652"/>
          </a:xfrm>
          <a:prstGeom prst="rect">
            <a:avLst/>
          </a:prstGeom>
          <a:noFill/>
          <a:ln/>
        </p:spPr>
        <p:txBody>
          <a:bodyPr wrap="square" lIns="0" tIns="0" rIns="0" bIns="0" rtlCol="0" anchor="ctr"/>
          <a:lstStyle/>
          <a:p>
            <a:pPr>
              <a:lnSpc>
                <a:spcPct val="120000"/>
              </a:lnSpc>
            </a:pPr>
            <a:r>
              <a:rPr lang="en-US" sz="913" b="1" dirty="0">
                <a:solidFill>
                  <a:srgbClr val="F8F6F2"/>
                </a:solidFill>
                <a:latin typeface="Quattrocento Sans" pitchFamily="34" charset="0"/>
                <a:ea typeface="Quattrocento Sans" pitchFamily="34" charset="-122"/>
                <a:cs typeface="Quattrocento Sans" pitchFamily="34" charset="-120"/>
              </a:rPr>
              <a:t>7</a:t>
            </a:r>
            <a:endParaRPr lang="en-US" sz="1600" dirty="0"/>
          </a:p>
        </p:txBody>
      </p:sp>
      <p:sp>
        <p:nvSpPr>
          <p:cNvPr id="33" name="Text 31"/>
          <p:cNvSpPr/>
          <p:nvPr/>
        </p:nvSpPr>
        <p:spPr>
          <a:xfrm>
            <a:off x="993913" y="4969565"/>
            <a:ext cx="10634870" cy="430696"/>
          </a:xfrm>
          <a:prstGeom prst="rect">
            <a:avLst/>
          </a:prstGeom>
          <a:noFill/>
          <a:ln/>
        </p:spPr>
        <p:txBody>
          <a:bodyPr wrap="square" lIns="0" tIns="0" rIns="0" bIns="0" rtlCol="0" anchor="ctr"/>
          <a:lstStyle/>
          <a:p>
            <a:pPr>
              <a:lnSpc>
                <a:spcPct val="140000"/>
              </a:lnSpc>
            </a:pPr>
            <a:r>
              <a:rPr lang="en-US" sz="1043" dirty="0">
                <a:solidFill>
                  <a:srgbClr val="333333"/>
                </a:solidFill>
                <a:latin typeface="Quattrocento Sans" pitchFamily="34" charset="0"/>
                <a:ea typeface="Quattrocento Sans" pitchFamily="34" charset="-122"/>
                <a:cs typeface="Quattrocento Sans" pitchFamily="34" charset="-120"/>
              </a:rPr>
              <a:t>Yuksel, I. (2012) 'Developing a Multi-Criteria Decision-Making Model for PESTEL Analysis', International Journal of Business and Management, 7(24), pp. 52-52. doi: 10.5539/ijbm.v7n24p52.</a:t>
            </a:r>
            <a:endParaRPr lang="en-US" sz="1600" dirty="0"/>
          </a:p>
        </p:txBody>
      </p:sp>
      <p:sp>
        <p:nvSpPr>
          <p:cNvPr id="34" name="Shape 32"/>
          <p:cNvSpPr/>
          <p:nvPr/>
        </p:nvSpPr>
        <p:spPr>
          <a:xfrm>
            <a:off x="347870" y="5830957"/>
            <a:ext cx="11512826" cy="695739"/>
          </a:xfrm>
          <a:custGeom>
            <a:avLst/>
            <a:gdLst/>
            <a:ahLst/>
            <a:cxnLst/>
            <a:rect l="l" t="t" r="r" b="b"/>
            <a:pathLst>
              <a:path w="11512826" h="695739">
                <a:moveTo>
                  <a:pt x="33130" y="0"/>
                </a:moveTo>
                <a:lnTo>
                  <a:pt x="11446564" y="0"/>
                </a:lnTo>
                <a:cubicBezTo>
                  <a:pt x="11483159" y="0"/>
                  <a:pt x="11512826" y="29667"/>
                  <a:pt x="11512826" y="66262"/>
                </a:cubicBezTo>
                <a:lnTo>
                  <a:pt x="11512826" y="629477"/>
                </a:lnTo>
                <a:cubicBezTo>
                  <a:pt x="11512826" y="666073"/>
                  <a:pt x="11483159" y="695739"/>
                  <a:pt x="11446564" y="695739"/>
                </a:cubicBezTo>
                <a:lnTo>
                  <a:pt x="33130" y="695739"/>
                </a:lnTo>
                <a:cubicBezTo>
                  <a:pt x="14833" y="695739"/>
                  <a:pt x="0" y="680906"/>
                  <a:pt x="0" y="662609"/>
                </a:cubicBezTo>
                <a:lnTo>
                  <a:pt x="0" y="33130"/>
                </a:lnTo>
                <a:cubicBezTo>
                  <a:pt x="0" y="14845"/>
                  <a:pt x="14845" y="0"/>
                  <a:pt x="33130" y="0"/>
                </a:cubicBezTo>
                <a:close/>
              </a:path>
            </a:pathLst>
          </a:custGeom>
          <a:solidFill>
            <a:srgbClr val="4A5D52">
              <a:alpha val="10196"/>
            </a:srgbClr>
          </a:solidFill>
          <a:ln/>
        </p:spPr>
        <p:txBody>
          <a:bodyPr/>
          <a:lstStyle/>
          <a:p>
            <a:endParaRPr lang="en-US"/>
          </a:p>
        </p:txBody>
      </p:sp>
      <p:sp>
        <p:nvSpPr>
          <p:cNvPr id="35" name="Shape 33"/>
          <p:cNvSpPr/>
          <p:nvPr/>
        </p:nvSpPr>
        <p:spPr>
          <a:xfrm>
            <a:off x="347870" y="5830957"/>
            <a:ext cx="33130" cy="695739"/>
          </a:xfrm>
          <a:custGeom>
            <a:avLst/>
            <a:gdLst/>
            <a:ahLst/>
            <a:cxnLst/>
            <a:rect l="l" t="t" r="r" b="b"/>
            <a:pathLst>
              <a:path w="33130" h="695739">
                <a:moveTo>
                  <a:pt x="33130" y="0"/>
                </a:moveTo>
                <a:lnTo>
                  <a:pt x="33130" y="0"/>
                </a:lnTo>
                <a:lnTo>
                  <a:pt x="33130" y="695739"/>
                </a:lnTo>
                <a:lnTo>
                  <a:pt x="33130" y="695739"/>
                </a:lnTo>
                <a:cubicBezTo>
                  <a:pt x="14833" y="695739"/>
                  <a:pt x="0" y="680906"/>
                  <a:pt x="0" y="662609"/>
                </a:cubicBezTo>
                <a:lnTo>
                  <a:pt x="0" y="33130"/>
                </a:lnTo>
                <a:cubicBezTo>
                  <a:pt x="0" y="14845"/>
                  <a:pt x="14845" y="0"/>
                  <a:pt x="33130" y="0"/>
                </a:cubicBezTo>
                <a:close/>
              </a:path>
            </a:pathLst>
          </a:custGeom>
          <a:solidFill>
            <a:srgbClr val="4A5D52"/>
          </a:solidFill>
          <a:ln/>
        </p:spPr>
        <p:txBody>
          <a:bodyPr/>
          <a:lstStyle/>
          <a:p>
            <a:endParaRPr lang="en-US"/>
          </a:p>
        </p:txBody>
      </p:sp>
      <p:sp>
        <p:nvSpPr>
          <p:cNvPr id="36" name="Text 34"/>
          <p:cNvSpPr/>
          <p:nvPr/>
        </p:nvSpPr>
        <p:spPr>
          <a:xfrm>
            <a:off x="496957" y="5963478"/>
            <a:ext cx="11297478" cy="430696"/>
          </a:xfrm>
          <a:prstGeom prst="rect">
            <a:avLst/>
          </a:prstGeom>
          <a:noFill/>
          <a:ln/>
        </p:spPr>
        <p:txBody>
          <a:bodyPr wrap="square" lIns="0" tIns="0" rIns="0" bIns="0" rtlCol="0" anchor="ctr"/>
          <a:lstStyle/>
          <a:p>
            <a:pPr>
              <a:lnSpc>
                <a:spcPct val="140000"/>
              </a:lnSpc>
            </a:pPr>
            <a:r>
              <a:rPr lang="en-US" sz="1043" b="1" dirty="0">
                <a:solidFill>
                  <a:srgbClr val="333333"/>
                </a:solidFill>
                <a:latin typeface="Quattrocento Sans" pitchFamily="34" charset="0"/>
                <a:ea typeface="Quattrocento Sans" pitchFamily="34" charset="-122"/>
                <a:cs typeface="Quattrocento Sans" pitchFamily="34" charset="-120"/>
              </a:rPr>
              <a:t>Note:</a:t>
            </a:r>
            <a:r>
              <a:rPr lang="en-US" sz="1043" dirty="0">
                <a:solidFill>
                  <a:srgbClr val="333333"/>
                </a:solidFill>
                <a:latin typeface="Quattrocento Sans" pitchFamily="34" charset="0"/>
                <a:ea typeface="Quattrocento Sans" pitchFamily="34" charset="-122"/>
                <a:cs typeface="Quattrocento Sans" pitchFamily="34" charset="-120"/>
              </a:rPr>
              <a:t> All sources cited in this presentation are academic or credible industry sources. Harvard referencing style has been used throughout. All sources have been specifically cited in the previous slides as required by the assessment brief.</a:t>
            </a:r>
            <a:endParaRPr lang="en-US" sz="1600" dirty="0"/>
          </a:p>
        </p:txBody>
      </p:sp>
    </p:spTree>
  </p:cSld>
  <p:clrMapOvr>
    <a:masterClrMapping/>
  </p:clrMapOvr>
  <p:transition>
    <p:fade/>
  </p:transition>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4A5D52"/>
        </a:solidFill>
        <a:effectLst/>
      </p:bgPr>
    </p:bg>
    <p:spTree>
      <p:nvGrpSpPr>
        <p:cNvPr id="1" name=""/>
        <p:cNvGrpSpPr/>
        <p:nvPr/>
      </p:nvGrpSpPr>
      <p:grpSpPr>
        <a:xfrm>
          <a:off x="0" y="0"/>
          <a:ext cx="0" cy="0"/>
          <a:chOff x="0" y="0"/>
          <a:chExt cx="0" cy="0"/>
        </a:xfrm>
      </p:grpSpPr>
      <p:pic>
        <p:nvPicPr>
          <p:cNvPr id="2" name="Image 0" descr="https://kimi-img.moonshot.cn/pub/slides/okc/vcfa7iiynt4yc/images/florist_hands.jpg"/>
          <p:cNvPicPr>
            <a:picLocks noChangeAspect="1"/>
          </p:cNvPicPr>
          <p:nvPr/>
        </p:nvPicPr>
        <p:blipFill>
          <a:blip r:embed="rId3">
            <a:alphaModFix amt="25000"/>
          </a:blip>
          <a:srcRect t="7813" b="7813"/>
          <a:stretch/>
        </p:blipFill>
        <p:spPr>
          <a:xfrm>
            <a:off x="0" y="0"/>
            <a:ext cx="12192000" cy="6858000"/>
          </a:xfrm>
          <a:prstGeom prst="roundRect">
            <a:avLst>
              <a:gd name="adj" fmla="val 0"/>
            </a:avLst>
          </a:prstGeom>
        </p:spPr>
      </p:pic>
      <p:sp>
        <p:nvSpPr>
          <p:cNvPr id="3" name="Shape 0"/>
          <p:cNvSpPr/>
          <p:nvPr/>
        </p:nvSpPr>
        <p:spPr>
          <a:xfrm>
            <a:off x="0" y="0"/>
            <a:ext cx="12192000" cy="6858000"/>
          </a:xfrm>
          <a:custGeom>
            <a:avLst/>
            <a:gdLst/>
            <a:ahLst/>
            <a:cxnLst/>
            <a:rect l="l" t="t" r="r" b="b"/>
            <a:pathLst>
              <a:path w="12192000" h="6858000">
                <a:moveTo>
                  <a:pt x="0" y="0"/>
                </a:moveTo>
                <a:lnTo>
                  <a:pt x="12192000" y="0"/>
                </a:lnTo>
                <a:lnTo>
                  <a:pt x="12192000" y="6858000"/>
                </a:lnTo>
                <a:lnTo>
                  <a:pt x="0" y="6858000"/>
                </a:lnTo>
                <a:lnTo>
                  <a:pt x="0" y="0"/>
                </a:lnTo>
                <a:close/>
              </a:path>
            </a:pathLst>
          </a:custGeom>
          <a:solidFill>
            <a:srgbClr val="4A5D52">
              <a:alpha val="90000"/>
            </a:srgbClr>
          </a:solidFill>
          <a:ln/>
        </p:spPr>
        <p:txBody>
          <a:bodyPr/>
          <a:lstStyle/>
          <a:p>
            <a:endParaRPr lang="en-US"/>
          </a:p>
        </p:txBody>
      </p:sp>
      <p:sp>
        <p:nvSpPr>
          <p:cNvPr id="4" name="Shape 1"/>
          <p:cNvSpPr/>
          <p:nvPr/>
        </p:nvSpPr>
        <p:spPr>
          <a:xfrm>
            <a:off x="5638651" y="238125"/>
            <a:ext cx="914400" cy="38100"/>
          </a:xfrm>
          <a:custGeom>
            <a:avLst/>
            <a:gdLst/>
            <a:ahLst/>
            <a:cxnLst/>
            <a:rect l="l" t="t" r="r" b="b"/>
            <a:pathLst>
              <a:path w="914400" h="38100">
                <a:moveTo>
                  <a:pt x="0" y="0"/>
                </a:moveTo>
                <a:lnTo>
                  <a:pt x="914400" y="0"/>
                </a:lnTo>
                <a:lnTo>
                  <a:pt x="914400" y="38100"/>
                </a:lnTo>
                <a:lnTo>
                  <a:pt x="0" y="38100"/>
                </a:lnTo>
                <a:lnTo>
                  <a:pt x="0" y="0"/>
                </a:lnTo>
                <a:close/>
              </a:path>
            </a:pathLst>
          </a:custGeom>
          <a:solidFill>
            <a:srgbClr val="D4A056"/>
          </a:solidFill>
          <a:ln/>
        </p:spPr>
        <p:txBody>
          <a:bodyPr/>
          <a:lstStyle/>
          <a:p>
            <a:endParaRPr lang="en-US"/>
          </a:p>
        </p:txBody>
      </p:sp>
      <p:sp>
        <p:nvSpPr>
          <p:cNvPr id="5" name="Text 2"/>
          <p:cNvSpPr/>
          <p:nvPr/>
        </p:nvSpPr>
        <p:spPr>
          <a:xfrm>
            <a:off x="4256633" y="504825"/>
            <a:ext cx="3676650" cy="685800"/>
          </a:xfrm>
          <a:prstGeom prst="rect">
            <a:avLst/>
          </a:prstGeom>
          <a:noFill/>
          <a:ln/>
        </p:spPr>
        <p:txBody>
          <a:bodyPr wrap="square" lIns="0" tIns="0" rIns="0" bIns="0" rtlCol="0" anchor="ctr"/>
          <a:lstStyle/>
          <a:p>
            <a:pPr algn="ctr">
              <a:lnSpc>
                <a:spcPct val="80000"/>
              </a:lnSpc>
            </a:pPr>
            <a:r>
              <a:rPr lang="en-US" sz="5400" b="1" dirty="0">
                <a:solidFill>
                  <a:srgbClr val="F8F6F2"/>
                </a:solidFill>
                <a:latin typeface="Oranienbaum" pitchFamily="34" charset="0"/>
                <a:ea typeface="Oranienbaum" pitchFamily="34" charset="-122"/>
                <a:cs typeface="Oranienbaum" pitchFamily="34" charset="-120"/>
              </a:rPr>
              <a:t>Thank You</a:t>
            </a:r>
            <a:endParaRPr lang="en-US" sz="1600" dirty="0"/>
          </a:p>
        </p:txBody>
      </p:sp>
      <p:sp>
        <p:nvSpPr>
          <p:cNvPr id="6" name="Shape 3"/>
          <p:cNvSpPr/>
          <p:nvPr/>
        </p:nvSpPr>
        <p:spPr>
          <a:xfrm>
            <a:off x="5638651" y="1343025"/>
            <a:ext cx="914400" cy="38100"/>
          </a:xfrm>
          <a:custGeom>
            <a:avLst/>
            <a:gdLst/>
            <a:ahLst/>
            <a:cxnLst/>
            <a:rect l="l" t="t" r="r" b="b"/>
            <a:pathLst>
              <a:path w="914400" h="38100">
                <a:moveTo>
                  <a:pt x="0" y="0"/>
                </a:moveTo>
                <a:lnTo>
                  <a:pt x="914400" y="0"/>
                </a:lnTo>
                <a:lnTo>
                  <a:pt x="914400" y="38100"/>
                </a:lnTo>
                <a:lnTo>
                  <a:pt x="0" y="38100"/>
                </a:lnTo>
                <a:lnTo>
                  <a:pt x="0" y="0"/>
                </a:lnTo>
                <a:close/>
              </a:path>
            </a:pathLst>
          </a:custGeom>
          <a:solidFill>
            <a:srgbClr val="D4A056"/>
          </a:solidFill>
          <a:ln/>
        </p:spPr>
        <p:txBody>
          <a:bodyPr/>
          <a:lstStyle/>
          <a:p>
            <a:endParaRPr lang="en-US"/>
          </a:p>
        </p:txBody>
      </p:sp>
      <p:sp>
        <p:nvSpPr>
          <p:cNvPr id="7" name="Shape 4"/>
          <p:cNvSpPr/>
          <p:nvPr/>
        </p:nvSpPr>
        <p:spPr>
          <a:xfrm>
            <a:off x="2447925" y="2000250"/>
            <a:ext cx="7296150" cy="2495550"/>
          </a:xfrm>
          <a:custGeom>
            <a:avLst/>
            <a:gdLst/>
            <a:ahLst/>
            <a:cxnLst/>
            <a:rect l="l" t="t" r="r" b="b"/>
            <a:pathLst>
              <a:path w="7296150" h="2495550">
                <a:moveTo>
                  <a:pt x="152403" y="0"/>
                </a:moveTo>
                <a:lnTo>
                  <a:pt x="7143747" y="0"/>
                </a:lnTo>
                <a:cubicBezTo>
                  <a:pt x="7227917" y="0"/>
                  <a:pt x="7296150" y="68233"/>
                  <a:pt x="7296150" y="152403"/>
                </a:cubicBezTo>
                <a:lnTo>
                  <a:pt x="7296150" y="2343147"/>
                </a:lnTo>
                <a:cubicBezTo>
                  <a:pt x="7296150" y="2427317"/>
                  <a:pt x="7227917" y="2495550"/>
                  <a:pt x="7143747" y="2495550"/>
                </a:cubicBezTo>
                <a:lnTo>
                  <a:pt x="152403" y="2495550"/>
                </a:lnTo>
                <a:cubicBezTo>
                  <a:pt x="68233" y="2495550"/>
                  <a:pt x="0" y="2427317"/>
                  <a:pt x="0" y="2343147"/>
                </a:cubicBezTo>
                <a:lnTo>
                  <a:pt x="0" y="152403"/>
                </a:lnTo>
                <a:cubicBezTo>
                  <a:pt x="0" y="68290"/>
                  <a:pt x="68290" y="0"/>
                  <a:pt x="152403" y="0"/>
                </a:cubicBezTo>
                <a:close/>
              </a:path>
            </a:pathLst>
          </a:custGeom>
          <a:solidFill>
            <a:srgbClr val="F8F6F2">
              <a:alpha val="10196"/>
            </a:srgbClr>
          </a:solidFill>
          <a:ln w="25400">
            <a:solidFill>
              <a:srgbClr val="D4A056"/>
            </a:solidFill>
            <a:prstDash val="solid"/>
          </a:ln>
        </p:spPr>
        <p:txBody>
          <a:bodyPr/>
          <a:lstStyle/>
          <a:p>
            <a:endParaRPr lang="en-US"/>
          </a:p>
        </p:txBody>
      </p:sp>
      <p:sp>
        <p:nvSpPr>
          <p:cNvPr id="8" name="Shape 5"/>
          <p:cNvSpPr/>
          <p:nvPr/>
        </p:nvSpPr>
        <p:spPr>
          <a:xfrm>
            <a:off x="5774531" y="2314575"/>
            <a:ext cx="642938" cy="571500"/>
          </a:xfrm>
          <a:custGeom>
            <a:avLst/>
            <a:gdLst/>
            <a:ahLst/>
            <a:cxnLst/>
            <a:rect l="l" t="t" r="r" b="b"/>
            <a:pathLst>
              <a:path w="642938" h="571500">
                <a:moveTo>
                  <a:pt x="428625" y="160734"/>
                </a:moveTo>
                <a:cubicBezTo>
                  <a:pt x="428625" y="269230"/>
                  <a:pt x="332631" y="357188"/>
                  <a:pt x="214313" y="357188"/>
                </a:cubicBezTo>
                <a:cubicBezTo>
                  <a:pt x="184510" y="357188"/>
                  <a:pt x="156158" y="351606"/>
                  <a:pt x="130373" y="341561"/>
                </a:cubicBezTo>
                <a:lnTo>
                  <a:pt x="39291" y="389781"/>
                </a:lnTo>
                <a:cubicBezTo>
                  <a:pt x="28910" y="395250"/>
                  <a:pt x="16185" y="393353"/>
                  <a:pt x="7813" y="385093"/>
                </a:cubicBezTo>
                <a:cubicBezTo>
                  <a:pt x="-558" y="376833"/>
                  <a:pt x="-2456" y="363996"/>
                  <a:pt x="3125" y="353616"/>
                </a:cubicBezTo>
                <a:lnTo>
                  <a:pt x="42863" y="278606"/>
                </a:lnTo>
                <a:cubicBezTo>
                  <a:pt x="15962" y="245790"/>
                  <a:pt x="0" y="204936"/>
                  <a:pt x="0" y="160734"/>
                </a:cubicBezTo>
                <a:cubicBezTo>
                  <a:pt x="0" y="52239"/>
                  <a:pt x="95994" y="-35719"/>
                  <a:pt x="214313" y="-35719"/>
                </a:cubicBezTo>
                <a:cubicBezTo>
                  <a:pt x="332631" y="-35719"/>
                  <a:pt x="428625" y="52239"/>
                  <a:pt x="428625" y="160734"/>
                </a:cubicBezTo>
                <a:close/>
                <a:moveTo>
                  <a:pt x="428625" y="571500"/>
                </a:moveTo>
                <a:cubicBezTo>
                  <a:pt x="323590" y="571500"/>
                  <a:pt x="236190" y="502183"/>
                  <a:pt x="217884" y="410766"/>
                </a:cubicBezTo>
                <a:cubicBezTo>
                  <a:pt x="351830" y="409091"/>
                  <a:pt x="468250" y="313767"/>
                  <a:pt x="481087" y="184510"/>
                </a:cubicBezTo>
                <a:cubicBezTo>
                  <a:pt x="574067" y="205941"/>
                  <a:pt x="642938" y="283071"/>
                  <a:pt x="642938" y="375047"/>
                </a:cubicBezTo>
                <a:cubicBezTo>
                  <a:pt x="642938" y="419249"/>
                  <a:pt x="626976" y="460102"/>
                  <a:pt x="600075" y="492919"/>
                </a:cubicBezTo>
                <a:lnTo>
                  <a:pt x="639812" y="567928"/>
                </a:lnTo>
                <a:cubicBezTo>
                  <a:pt x="645282" y="578309"/>
                  <a:pt x="643384" y="591034"/>
                  <a:pt x="635124" y="599405"/>
                </a:cubicBezTo>
                <a:cubicBezTo>
                  <a:pt x="626864" y="607777"/>
                  <a:pt x="614028" y="609674"/>
                  <a:pt x="603647" y="604093"/>
                </a:cubicBezTo>
                <a:lnTo>
                  <a:pt x="512564" y="555873"/>
                </a:lnTo>
                <a:cubicBezTo>
                  <a:pt x="486780" y="565919"/>
                  <a:pt x="458428" y="571500"/>
                  <a:pt x="428625" y="571500"/>
                </a:cubicBezTo>
                <a:close/>
              </a:path>
            </a:pathLst>
          </a:custGeom>
          <a:solidFill>
            <a:srgbClr val="D4A056"/>
          </a:solidFill>
          <a:ln/>
        </p:spPr>
        <p:txBody>
          <a:bodyPr/>
          <a:lstStyle/>
          <a:p>
            <a:endParaRPr lang="en-US"/>
          </a:p>
        </p:txBody>
      </p:sp>
      <p:sp>
        <p:nvSpPr>
          <p:cNvPr id="9" name="Text 6"/>
          <p:cNvSpPr/>
          <p:nvPr/>
        </p:nvSpPr>
        <p:spPr>
          <a:xfrm>
            <a:off x="2676525" y="3038475"/>
            <a:ext cx="6838950" cy="381000"/>
          </a:xfrm>
          <a:prstGeom prst="rect">
            <a:avLst/>
          </a:prstGeom>
          <a:noFill/>
          <a:ln/>
        </p:spPr>
        <p:txBody>
          <a:bodyPr wrap="square" lIns="0" tIns="0" rIns="0" bIns="0" rtlCol="0" anchor="ctr"/>
          <a:lstStyle/>
          <a:p>
            <a:pPr algn="ctr">
              <a:lnSpc>
                <a:spcPct val="90000"/>
              </a:lnSpc>
            </a:pPr>
            <a:r>
              <a:rPr lang="en-US" sz="2700" b="1" dirty="0">
                <a:solidFill>
                  <a:srgbClr val="F8F6F2"/>
                </a:solidFill>
                <a:latin typeface="Noto Sans SC" pitchFamily="34" charset="0"/>
                <a:ea typeface="Noto Sans SC" pitchFamily="34" charset="-122"/>
                <a:cs typeface="Noto Sans SC" pitchFamily="34" charset="-120"/>
              </a:rPr>
              <a:t>Questions &amp; Answers</a:t>
            </a:r>
            <a:endParaRPr lang="en-US" sz="1600" dirty="0"/>
          </a:p>
        </p:txBody>
      </p:sp>
      <p:sp>
        <p:nvSpPr>
          <p:cNvPr id="10" name="Text 7"/>
          <p:cNvSpPr/>
          <p:nvPr/>
        </p:nvSpPr>
        <p:spPr>
          <a:xfrm>
            <a:off x="2714625" y="3571875"/>
            <a:ext cx="6762750" cy="609600"/>
          </a:xfrm>
          <a:prstGeom prst="rect">
            <a:avLst/>
          </a:prstGeom>
          <a:noFill/>
          <a:ln/>
        </p:spPr>
        <p:txBody>
          <a:bodyPr wrap="square" lIns="0" tIns="0" rIns="0" bIns="0" rtlCol="0" anchor="ctr"/>
          <a:lstStyle/>
          <a:p>
            <a:pPr algn="ctr">
              <a:lnSpc>
                <a:spcPct val="140000"/>
              </a:lnSpc>
            </a:pPr>
            <a:r>
              <a:rPr lang="en-US" sz="1500" dirty="0">
                <a:solidFill>
                  <a:srgbClr val="F8F6F2"/>
                </a:solidFill>
                <a:latin typeface="Quattrocento Sans" pitchFamily="34" charset="0"/>
                <a:ea typeface="Quattrocento Sans" pitchFamily="34" charset="-122"/>
                <a:cs typeface="Quattrocento Sans" pitchFamily="34" charset="-120"/>
              </a:rPr>
              <a:t>I welcome your questions and feedback on the analysis of Green Haven Florists</a:t>
            </a:r>
            <a:endParaRPr lang="en-US" sz="1600" dirty="0"/>
          </a:p>
        </p:txBody>
      </p:sp>
      <p:sp>
        <p:nvSpPr>
          <p:cNvPr id="11" name="Shape 8"/>
          <p:cNvSpPr/>
          <p:nvPr/>
        </p:nvSpPr>
        <p:spPr>
          <a:xfrm>
            <a:off x="3880991" y="4810125"/>
            <a:ext cx="1323975" cy="1238250"/>
          </a:xfrm>
          <a:custGeom>
            <a:avLst/>
            <a:gdLst/>
            <a:ahLst/>
            <a:cxnLst/>
            <a:rect l="l" t="t" r="r" b="b"/>
            <a:pathLst>
              <a:path w="1323975" h="1238250">
                <a:moveTo>
                  <a:pt x="114303" y="0"/>
                </a:moveTo>
                <a:lnTo>
                  <a:pt x="1209672" y="0"/>
                </a:lnTo>
                <a:cubicBezTo>
                  <a:pt x="1272758" y="0"/>
                  <a:pt x="1323975" y="51217"/>
                  <a:pt x="1323975" y="114303"/>
                </a:cubicBezTo>
                <a:lnTo>
                  <a:pt x="1323975" y="1123947"/>
                </a:lnTo>
                <a:cubicBezTo>
                  <a:pt x="1323975" y="1187033"/>
                  <a:pt x="1272758" y="1238250"/>
                  <a:pt x="1209672" y="1238250"/>
                </a:cubicBezTo>
                <a:lnTo>
                  <a:pt x="114303" y="1238250"/>
                </a:lnTo>
                <a:cubicBezTo>
                  <a:pt x="51217" y="1238250"/>
                  <a:pt x="0" y="1187033"/>
                  <a:pt x="0" y="1123947"/>
                </a:cubicBezTo>
                <a:lnTo>
                  <a:pt x="0" y="114303"/>
                </a:lnTo>
                <a:cubicBezTo>
                  <a:pt x="0" y="51217"/>
                  <a:pt x="51217" y="0"/>
                  <a:pt x="114303" y="0"/>
                </a:cubicBezTo>
                <a:close/>
              </a:path>
            </a:pathLst>
          </a:custGeom>
          <a:solidFill>
            <a:srgbClr val="F8F6F2">
              <a:alpha val="10196"/>
            </a:srgbClr>
          </a:solidFill>
          <a:ln/>
        </p:spPr>
        <p:txBody>
          <a:bodyPr/>
          <a:lstStyle/>
          <a:p>
            <a:endParaRPr lang="en-US"/>
          </a:p>
        </p:txBody>
      </p:sp>
      <p:sp>
        <p:nvSpPr>
          <p:cNvPr id="12" name="Shape 9"/>
          <p:cNvSpPr/>
          <p:nvPr/>
        </p:nvSpPr>
        <p:spPr>
          <a:xfrm>
            <a:off x="4420493" y="5000625"/>
            <a:ext cx="250031" cy="285750"/>
          </a:xfrm>
          <a:custGeom>
            <a:avLst/>
            <a:gdLst/>
            <a:ahLst/>
            <a:cxnLst/>
            <a:rect l="l" t="t" r="r" b="b"/>
            <a:pathLst>
              <a:path w="250031" h="285750">
                <a:moveTo>
                  <a:pt x="125016" y="138410"/>
                </a:moveTo>
                <a:cubicBezTo>
                  <a:pt x="161979" y="138410"/>
                  <a:pt x="191988" y="108401"/>
                  <a:pt x="191988" y="71438"/>
                </a:cubicBezTo>
                <a:cubicBezTo>
                  <a:pt x="191988" y="34474"/>
                  <a:pt x="161979" y="4465"/>
                  <a:pt x="125016" y="4465"/>
                </a:cubicBezTo>
                <a:cubicBezTo>
                  <a:pt x="88052" y="4465"/>
                  <a:pt x="58043" y="34474"/>
                  <a:pt x="58043" y="71438"/>
                </a:cubicBezTo>
                <a:cubicBezTo>
                  <a:pt x="58043" y="108401"/>
                  <a:pt x="88052" y="138410"/>
                  <a:pt x="125016" y="138410"/>
                </a:cubicBezTo>
                <a:close/>
                <a:moveTo>
                  <a:pt x="108440" y="169664"/>
                </a:moveTo>
                <a:cubicBezTo>
                  <a:pt x="53467" y="169664"/>
                  <a:pt x="8930" y="214201"/>
                  <a:pt x="8930" y="269174"/>
                </a:cubicBezTo>
                <a:cubicBezTo>
                  <a:pt x="8930" y="278327"/>
                  <a:pt x="16352" y="285750"/>
                  <a:pt x="25505" y="285750"/>
                </a:cubicBezTo>
                <a:lnTo>
                  <a:pt x="224526" y="285750"/>
                </a:lnTo>
                <a:cubicBezTo>
                  <a:pt x="233679" y="285750"/>
                  <a:pt x="241102" y="278327"/>
                  <a:pt x="241102" y="269174"/>
                </a:cubicBezTo>
                <a:cubicBezTo>
                  <a:pt x="241102" y="214201"/>
                  <a:pt x="196565" y="169664"/>
                  <a:pt x="141591" y="169664"/>
                </a:cubicBezTo>
                <a:lnTo>
                  <a:pt x="108440" y="169664"/>
                </a:lnTo>
                <a:close/>
              </a:path>
            </a:pathLst>
          </a:custGeom>
          <a:solidFill>
            <a:srgbClr val="D4A056"/>
          </a:solidFill>
          <a:ln/>
        </p:spPr>
        <p:txBody>
          <a:bodyPr/>
          <a:lstStyle/>
          <a:p>
            <a:endParaRPr lang="en-US"/>
          </a:p>
        </p:txBody>
      </p:sp>
      <p:sp>
        <p:nvSpPr>
          <p:cNvPr id="13" name="Text 10"/>
          <p:cNvSpPr/>
          <p:nvPr/>
        </p:nvSpPr>
        <p:spPr>
          <a:xfrm>
            <a:off x="4028629" y="5362575"/>
            <a:ext cx="1028700" cy="266700"/>
          </a:xfrm>
          <a:prstGeom prst="rect">
            <a:avLst/>
          </a:prstGeom>
          <a:noFill/>
          <a:ln/>
        </p:spPr>
        <p:txBody>
          <a:bodyPr wrap="square" lIns="0" tIns="0" rIns="0" bIns="0" rtlCol="0" anchor="ctr"/>
          <a:lstStyle/>
          <a:p>
            <a:pPr algn="ctr">
              <a:lnSpc>
                <a:spcPct val="130000"/>
              </a:lnSpc>
            </a:pPr>
            <a:r>
              <a:rPr lang="en-US" sz="1350" b="1" dirty="0">
                <a:solidFill>
                  <a:srgbClr val="F8F6F2"/>
                </a:solidFill>
                <a:latin typeface="Quattrocento Sans" pitchFamily="34" charset="0"/>
                <a:ea typeface="Quattrocento Sans" pitchFamily="34" charset="-122"/>
                <a:cs typeface="Quattrocento Sans" pitchFamily="34" charset="-120"/>
              </a:rPr>
              <a:t>Hafsa Khan</a:t>
            </a:r>
            <a:endParaRPr lang="en-US" sz="1600" dirty="0"/>
          </a:p>
        </p:txBody>
      </p:sp>
      <p:sp>
        <p:nvSpPr>
          <p:cNvPr id="14" name="Text 11"/>
          <p:cNvSpPr/>
          <p:nvPr/>
        </p:nvSpPr>
        <p:spPr>
          <a:xfrm>
            <a:off x="4033391" y="5629275"/>
            <a:ext cx="1019175" cy="228600"/>
          </a:xfrm>
          <a:prstGeom prst="rect">
            <a:avLst/>
          </a:prstGeom>
          <a:noFill/>
          <a:ln/>
        </p:spPr>
        <p:txBody>
          <a:bodyPr wrap="square" lIns="0" tIns="0" rIns="0" bIns="0" rtlCol="0" anchor="ctr"/>
          <a:lstStyle/>
          <a:p>
            <a:pPr algn="ctr">
              <a:lnSpc>
                <a:spcPct val="130000"/>
              </a:lnSpc>
            </a:pPr>
            <a:r>
              <a:rPr lang="en-US" sz="1200" dirty="0">
                <a:solidFill>
                  <a:srgbClr val="F8F6F2">
                    <a:alpha val="80000"/>
                  </a:srgbClr>
                </a:solidFill>
                <a:latin typeface="Quattrocento Sans" pitchFamily="34" charset="0"/>
                <a:ea typeface="Quattrocento Sans" pitchFamily="34" charset="-122"/>
                <a:cs typeface="Quattrocento Sans" pitchFamily="34" charset="-120"/>
              </a:rPr>
              <a:t>Student</a:t>
            </a:r>
            <a:endParaRPr lang="en-US" sz="1600" dirty="0"/>
          </a:p>
        </p:txBody>
      </p:sp>
      <p:sp>
        <p:nvSpPr>
          <p:cNvPr id="15" name="Shape 12"/>
          <p:cNvSpPr/>
          <p:nvPr/>
        </p:nvSpPr>
        <p:spPr>
          <a:xfrm>
            <a:off x="5433864" y="4810125"/>
            <a:ext cx="1323975" cy="1238250"/>
          </a:xfrm>
          <a:custGeom>
            <a:avLst/>
            <a:gdLst/>
            <a:ahLst/>
            <a:cxnLst/>
            <a:rect l="l" t="t" r="r" b="b"/>
            <a:pathLst>
              <a:path w="1323975" h="1238250">
                <a:moveTo>
                  <a:pt x="114303" y="0"/>
                </a:moveTo>
                <a:lnTo>
                  <a:pt x="1209672" y="0"/>
                </a:lnTo>
                <a:cubicBezTo>
                  <a:pt x="1272758" y="0"/>
                  <a:pt x="1323975" y="51217"/>
                  <a:pt x="1323975" y="114303"/>
                </a:cubicBezTo>
                <a:lnTo>
                  <a:pt x="1323975" y="1123947"/>
                </a:lnTo>
                <a:cubicBezTo>
                  <a:pt x="1323975" y="1187033"/>
                  <a:pt x="1272758" y="1238250"/>
                  <a:pt x="1209672" y="1238250"/>
                </a:cubicBezTo>
                <a:lnTo>
                  <a:pt x="114303" y="1238250"/>
                </a:lnTo>
                <a:cubicBezTo>
                  <a:pt x="51217" y="1238250"/>
                  <a:pt x="0" y="1187033"/>
                  <a:pt x="0" y="1123947"/>
                </a:cubicBezTo>
                <a:lnTo>
                  <a:pt x="0" y="114303"/>
                </a:lnTo>
                <a:cubicBezTo>
                  <a:pt x="0" y="51217"/>
                  <a:pt x="51217" y="0"/>
                  <a:pt x="114303" y="0"/>
                </a:cubicBezTo>
                <a:close/>
              </a:path>
            </a:pathLst>
          </a:custGeom>
          <a:solidFill>
            <a:srgbClr val="F8F6F2">
              <a:alpha val="10196"/>
            </a:srgbClr>
          </a:solidFill>
          <a:ln/>
        </p:spPr>
        <p:txBody>
          <a:bodyPr/>
          <a:lstStyle/>
          <a:p>
            <a:endParaRPr lang="en-US"/>
          </a:p>
        </p:txBody>
      </p:sp>
      <p:sp>
        <p:nvSpPr>
          <p:cNvPr id="16" name="Shape 13"/>
          <p:cNvSpPr/>
          <p:nvPr/>
        </p:nvSpPr>
        <p:spPr>
          <a:xfrm>
            <a:off x="5937647" y="5000625"/>
            <a:ext cx="321469" cy="285750"/>
          </a:xfrm>
          <a:custGeom>
            <a:avLst/>
            <a:gdLst/>
            <a:ahLst/>
            <a:cxnLst/>
            <a:rect l="l" t="t" r="r" b="b"/>
            <a:pathLst>
              <a:path w="321469" h="285750">
                <a:moveTo>
                  <a:pt x="0" y="53578"/>
                </a:moveTo>
                <a:cubicBezTo>
                  <a:pt x="0" y="33877"/>
                  <a:pt x="16018" y="17859"/>
                  <a:pt x="35719" y="17859"/>
                </a:cubicBezTo>
                <a:lnTo>
                  <a:pt x="285750" y="17859"/>
                </a:lnTo>
                <a:cubicBezTo>
                  <a:pt x="305451" y="17859"/>
                  <a:pt x="321469" y="33877"/>
                  <a:pt x="321469" y="53578"/>
                </a:cubicBezTo>
                <a:lnTo>
                  <a:pt x="0" y="53578"/>
                </a:lnTo>
                <a:close/>
                <a:moveTo>
                  <a:pt x="0" y="80367"/>
                </a:moveTo>
                <a:lnTo>
                  <a:pt x="321469" y="80367"/>
                </a:lnTo>
                <a:lnTo>
                  <a:pt x="321469" y="232172"/>
                </a:lnTo>
                <a:cubicBezTo>
                  <a:pt x="321469" y="251873"/>
                  <a:pt x="305451" y="267891"/>
                  <a:pt x="285750" y="267891"/>
                </a:cubicBezTo>
                <a:lnTo>
                  <a:pt x="35719" y="267891"/>
                </a:lnTo>
                <a:cubicBezTo>
                  <a:pt x="16018" y="267891"/>
                  <a:pt x="0" y="251873"/>
                  <a:pt x="0" y="232172"/>
                </a:cubicBezTo>
                <a:lnTo>
                  <a:pt x="0" y="80367"/>
                </a:lnTo>
                <a:close/>
                <a:moveTo>
                  <a:pt x="138019" y="232172"/>
                </a:moveTo>
                <a:cubicBezTo>
                  <a:pt x="149293" y="232172"/>
                  <a:pt x="157721" y="221345"/>
                  <a:pt x="150521" y="212638"/>
                </a:cubicBezTo>
                <a:cubicBezTo>
                  <a:pt x="142317" y="202760"/>
                  <a:pt x="129927" y="196453"/>
                  <a:pt x="116086" y="196453"/>
                </a:cubicBezTo>
                <a:lnTo>
                  <a:pt x="80367" y="196453"/>
                </a:lnTo>
                <a:cubicBezTo>
                  <a:pt x="66526" y="196453"/>
                  <a:pt x="54136" y="202760"/>
                  <a:pt x="45932" y="212638"/>
                </a:cubicBezTo>
                <a:cubicBezTo>
                  <a:pt x="38733" y="221345"/>
                  <a:pt x="47160" y="232172"/>
                  <a:pt x="58434" y="232172"/>
                </a:cubicBezTo>
                <a:lnTo>
                  <a:pt x="137964" y="232172"/>
                </a:lnTo>
                <a:close/>
                <a:moveTo>
                  <a:pt x="98227" y="174129"/>
                </a:moveTo>
                <a:cubicBezTo>
                  <a:pt x="115476" y="174129"/>
                  <a:pt x="129480" y="160125"/>
                  <a:pt x="129480" y="142875"/>
                </a:cubicBezTo>
                <a:cubicBezTo>
                  <a:pt x="129480" y="125625"/>
                  <a:pt x="115476" y="111621"/>
                  <a:pt x="98227" y="111621"/>
                </a:cubicBezTo>
                <a:cubicBezTo>
                  <a:pt x="80977" y="111621"/>
                  <a:pt x="66973" y="125625"/>
                  <a:pt x="66973" y="142875"/>
                </a:cubicBezTo>
                <a:cubicBezTo>
                  <a:pt x="66973" y="160125"/>
                  <a:pt x="80977" y="174129"/>
                  <a:pt x="98227" y="174129"/>
                </a:cubicBezTo>
                <a:close/>
                <a:moveTo>
                  <a:pt x="200918" y="116086"/>
                </a:moveTo>
                <a:cubicBezTo>
                  <a:pt x="193495" y="116086"/>
                  <a:pt x="187523" y="122058"/>
                  <a:pt x="187523" y="129480"/>
                </a:cubicBezTo>
                <a:cubicBezTo>
                  <a:pt x="187523" y="136903"/>
                  <a:pt x="193495" y="142875"/>
                  <a:pt x="200918" y="142875"/>
                </a:cubicBezTo>
                <a:lnTo>
                  <a:pt x="263426" y="142875"/>
                </a:lnTo>
                <a:cubicBezTo>
                  <a:pt x="270849" y="142875"/>
                  <a:pt x="276820" y="136903"/>
                  <a:pt x="276820" y="129480"/>
                </a:cubicBezTo>
                <a:cubicBezTo>
                  <a:pt x="276820" y="122058"/>
                  <a:pt x="270849" y="116086"/>
                  <a:pt x="263426" y="116086"/>
                </a:cubicBezTo>
                <a:lnTo>
                  <a:pt x="200918" y="116086"/>
                </a:lnTo>
                <a:close/>
                <a:moveTo>
                  <a:pt x="200918" y="169664"/>
                </a:moveTo>
                <a:cubicBezTo>
                  <a:pt x="193495" y="169664"/>
                  <a:pt x="187523" y="175636"/>
                  <a:pt x="187523" y="183059"/>
                </a:cubicBezTo>
                <a:cubicBezTo>
                  <a:pt x="187523" y="190481"/>
                  <a:pt x="193495" y="196453"/>
                  <a:pt x="200918" y="196453"/>
                </a:cubicBezTo>
                <a:lnTo>
                  <a:pt x="263426" y="196453"/>
                </a:lnTo>
                <a:cubicBezTo>
                  <a:pt x="270849" y="196453"/>
                  <a:pt x="276820" y="190481"/>
                  <a:pt x="276820" y="183059"/>
                </a:cubicBezTo>
                <a:cubicBezTo>
                  <a:pt x="276820" y="175636"/>
                  <a:pt x="270849" y="169664"/>
                  <a:pt x="263426" y="169664"/>
                </a:cubicBezTo>
                <a:lnTo>
                  <a:pt x="200918" y="169664"/>
                </a:lnTo>
                <a:close/>
              </a:path>
            </a:pathLst>
          </a:custGeom>
          <a:solidFill>
            <a:srgbClr val="D4A056"/>
          </a:solidFill>
          <a:ln/>
        </p:spPr>
        <p:txBody>
          <a:bodyPr/>
          <a:lstStyle/>
          <a:p>
            <a:endParaRPr lang="en-US"/>
          </a:p>
        </p:txBody>
      </p:sp>
      <p:sp>
        <p:nvSpPr>
          <p:cNvPr id="17" name="Text 14"/>
          <p:cNvSpPr/>
          <p:nvPr/>
        </p:nvSpPr>
        <p:spPr>
          <a:xfrm>
            <a:off x="5581501" y="5362575"/>
            <a:ext cx="1028700" cy="266700"/>
          </a:xfrm>
          <a:prstGeom prst="rect">
            <a:avLst/>
          </a:prstGeom>
          <a:noFill/>
          <a:ln/>
        </p:spPr>
        <p:txBody>
          <a:bodyPr wrap="square" lIns="0" tIns="0" rIns="0" bIns="0" rtlCol="0" anchor="ctr"/>
          <a:lstStyle/>
          <a:p>
            <a:pPr algn="ctr">
              <a:lnSpc>
                <a:spcPct val="130000"/>
              </a:lnSpc>
            </a:pPr>
            <a:r>
              <a:rPr lang="en-US" sz="1350" b="1" dirty="0">
                <a:solidFill>
                  <a:srgbClr val="F8F6F2"/>
                </a:solidFill>
                <a:latin typeface="Quattrocento Sans" pitchFamily="34" charset="0"/>
                <a:ea typeface="Quattrocento Sans" pitchFamily="34" charset="-122"/>
                <a:cs typeface="Quattrocento Sans" pitchFamily="34" charset="-120"/>
              </a:rPr>
              <a:t>2522466</a:t>
            </a:r>
            <a:endParaRPr lang="en-US" sz="1600" dirty="0"/>
          </a:p>
        </p:txBody>
      </p:sp>
      <p:sp>
        <p:nvSpPr>
          <p:cNvPr id="18" name="Text 15"/>
          <p:cNvSpPr/>
          <p:nvPr/>
        </p:nvSpPr>
        <p:spPr>
          <a:xfrm>
            <a:off x="5586264" y="5629275"/>
            <a:ext cx="1019175" cy="228600"/>
          </a:xfrm>
          <a:prstGeom prst="rect">
            <a:avLst/>
          </a:prstGeom>
          <a:noFill/>
          <a:ln/>
        </p:spPr>
        <p:txBody>
          <a:bodyPr wrap="square" lIns="0" tIns="0" rIns="0" bIns="0" rtlCol="0" anchor="ctr"/>
          <a:lstStyle/>
          <a:p>
            <a:pPr algn="ctr">
              <a:lnSpc>
                <a:spcPct val="130000"/>
              </a:lnSpc>
            </a:pPr>
            <a:r>
              <a:rPr lang="en-US" sz="1200" dirty="0">
                <a:solidFill>
                  <a:srgbClr val="F8F6F2">
                    <a:alpha val="80000"/>
                  </a:srgbClr>
                </a:solidFill>
                <a:latin typeface="Quattrocento Sans" pitchFamily="34" charset="0"/>
                <a:ea typeface="Quattrocento Sans" pitchFamily="34" charset="-122"/>
                <a:cs typeface="Quattrocento Sans" pitchFamily="34" charset="-120"/>
              </a:rPr>
              <a:t>Student ID</a:t>
            </a:r>
            <a:endParaRPr lang="en-US" sz="1600" dirty="0"/>
          </a:p>
        </p:txBody>
      </p:sp>
      <p:sp>
        <p:nvSpPr>
          <p:cNvPr id="19" name="Shape 16"/>
          <p:cNvSpPr/>
          <p:nvPr/>
        </p:nvSpPr>
        <p:spPr>
          <a:xfrm>
            <a:off x="6986736" y="4810125"/>
            <a:ext cx="1323975" cy="1238250"/>
          </a:xfrm>
          <a:custGeom>
            <a:avLst/>
            <a:gdLst/>
            <a:ahLst/>
            <a:cxnLst/>
            <a:rect l="l" t="t" r="r" b="b"/>
            <a:pathLst>
              <a:path w="1323975" h="1238250">
                <a:moveTo>
                  <a:pt x="114303" y="0"/>
                </a:moveTo>
                <a:lnTo>
                  <a:pt x="1209672" y="0"/>
                </a:lnTo>
                <a:cubicBezTo>
                  <a:pt x="1272758" y="0"/>
                  <a:pt x="1323975" y="51217"/>
                  <a:pt x="1323975" y="114303"/>
                </a:cubicBezTo>
                <a:lnTo>
                  <a:pt x="1323975" y="1123947"/>
                </a:lnTo>
                <a:cubicBezTo>
                  <a:pt x="1323975" y="1187033"/>
                  <a:pt x="1272758" y="1238250"/>
                  <a:pt x="1209672" y="1238250"/>
                </a:cubicBezTo>
                <a:lnTo>
                  <a:pt x="114303" y="1238250"/>
                </a:lnTo>
                <a:cubicBezTo>
                  <a:pt x="51217" y="1238250"/>
                  <a:pt x="0" y="1187033"/>
                  <a:pt x="0" y="1123947"/>
                </a:cubicBezTo>
                <a:lnTo>
                  <a:pt x="0" y="114303"/>
                </a:lnTo>
                <a:cubicBezTo>
                  <a:pt x="0" y="51217"/>
                  <a:pt x="51217" y="0"/>
                  <a:pt x="114303" y="0"/>
                </a:cubicBezTo>
                <a:close/>
              </a:path>
            </a:pathLst>
          </a:custGeom>
          <a:solidFill>
            <a:srgbClr val="F8F6F2">
              <a:alpha val="10196"/>
            </a:srgbClr>
          </a:solidFill>
          <a:ln/>
        </p:spPr>
        <p:txBody>
          <a:bodyPr/>
          <a:lstStyle/>
          <a:p>
            <a:endParaRPr lang="en-US"/>
          </a:p>
        </p:txBody>
      </p:sp>
      <p:sp>
        <p:nvSpPr>
          <p:cNvPr id="20" name="Shape 17"/>
          <p:cNvSpPr/>
          <p:nvPr/>
        </p:nvSpPr>
        <p:spPr>
          <a:xfrm>
            <a:off x="7472660" y="5000625"/>
            <a:ext cx="357188" cy="285750"/>
          </a:xfrm>
          <a:custGeom>
            <a:avLst/>
            <a:gdLst/>
            <a:ahLst/>
            <a:cxnLst/>
            <a:rect l="l" t="t" r="r" b="b"/>
            <a:pathLst>
              <a:path w="357188" h="285750">
                <a:moveTo>
                  <a:pt x="71438" y="53578"/>
                </a:moveTo>
                <a:cubicBezTo>
                  <a:pt x="71438" y="33877"/>
                  <a:pt x="87455" y="17859"/>
                  <a:pt x="107156" y="17859"/>
                </a:cubicBezTo>
                <a:lnTo>
                  <a:pt x="303609" y="17859"/>
                </a:lnTo>
                <a:cubicBezTo>
                  <a:pt x="323310" y="17859"/>
                  <a:pt x="339328" y="33877"/>
                  <a:pt x="339328" y="53578"/>
                </a:cubicBezTo>
                <a:lnTo>
                  <a:pt x="339328" y="187523"/>
                </a:lnTo>
                <a:lnTo>
                  <a:pt x="285750" y="187523"/>
                </a:lnTo>
                <a:lnTo>
                  <a:pt x="285750" y="178594"/>
                </a:lnTo>
                <a:cubicBezTo>
                  <a:pt x="285750" y="168715"/>
                  <a:pt x="277769" y="160734"/>
                  <a:pt x="267891" y="160734"/>
                </a:cubicBezTo>
                <a:lnTo>
                  <a:pt x="232172" y="160734"/>
                </a:lnTo>
                <a:cubicBezTo>
                  <a:pt x="222293" y="160734"/>
                  <a:pt x="214313" y="168715"/>
                  <a:pt x="214313" y="178594"/>
                </a:cubicBezTo>
                <a:lnTo>
                  <a:pt x="214313" y="187523"/>
                </a:lnTo>
                <a:lnTo>
                  <a:pt x="142261" y="187523"/>
                </a:lnTo>
                <a:cubicBezTo>
                  <a:pt x="148344" y="177031"/>
                  <a:pt x="151805" y="164809"/>
                  <a:pt x="151805" y="151805"/>
                </a:cubicBezTo>
                <a:cubicBezTo>
                  <a:pt x="151805" y="112347"/>
                  <a:pt x="119825" y="80367"/>
                  <a:pt x="80367" y="80367"/>
                </a:cubicBezTo>
                <a:cubicBezTo>
                  <a:pt x="77353" y="80367"/>
                  <a:pt x="74340" y="80535"/>
                  <a:pt x="71438" y="80925"/>
                </a:cubicBezTo>
                <a:lnTo>
                  <a:pt x="71438" y="53578"/>
                </a:lnTo>
                <a:close/>
                <a:moveTo>
                  <a:pt x="185849" y="250031"/>
                </a:moveTo>
                <a:cubicBezTo>
                  <a:pt x="183003" y="236525"/>
                  <a:pt x="176752" y="224303"/>
                  <a:pt x="167934" y="214313"/>
                </a:cubicBezTo>
                <a:lnTo>
                  <a:pt x="339328" y="214313"/>
                </a:lnTo>
                <a:cubicBezTo>
                  <a:pt x="339328" y="234014"/>
                  <a:pt x="323310" y="250031"/>
                  <a:pt x="303609" y="250031"/>
                </a:cubicBezTo>
                <a:lnTo>
                  <a:pt x="185849" y="250031"/>
                </a:lnTo>
                <a:close/>
                <a:moveTo>
                  <a:pt x="35719" y="151805"/>
                </a:moveTo>
                <a:cubicBezTo>
                  <a:pt x="35719" y="127163"/>
                  <a:pt x="55725" y="107156"/>
                  <a:pt x="80367" y="107156"/>
                </a:cubicBezTo>
                <a:cubicBezTo>
                  <a:pt x="105009" y="107156"/>
                  <a:pt x="125016" y="127163"/>
                  <a:pt x="125016" y="151805"/>
                </a:cubicBezTo>
                <a:cubicBezTo>
                  <a:pt x="125016" y="176447"/>
                  <a:pt x="105009" y="196453"/>
                  <a:pt x="80367" y="196453"/>
                </a:cubicBezTo>
                <a:cubicBezTo>
                  <a:pt x="55725" y="196453"/>
                  <a:pt x="35719" y="176447"/>
                  <a:pt x="35719" y="151805"/>
                </a:cubicBezTo>
                <a:close/>
                <a:moveTo>
                  <a:pt x="0" y="267891"/>
                </a:moveTo>
                <a:cubicBezTo>
                  <a:pt x="0" y="238311"/>
                  <a:pt x="23999" y="214313"/>
                  <a:pt x="53578" y="214313"/>
                </a:cubicBezTo>
                <a:lnTo>
                  <a:pt x="107156" y="214313"/>
                </a:lnTo>
                <a:cubicBezTo>
                  <a:pt x="136736" y="214313"/>
                  <a:pt x="160734" y="238311"/>
                  <a:pt x="160734" y="267891"/>
                </a:cubicBezTo>
                <a:cubicBezTo>
                  <a:pt x="160734" y="277769"/>
                  <a:pt x="152753" y="285750"/>
                  <a:pt x="142875" y="285750"/>
                </a:cubicBezTo>
                <a:lnTo>
                  <a:pt x="17859" y="285750"/>
                </a:lnTo>
                <a:cubicBezTo>
                  <a:pt x="7981" y="285750"/>
                  <a:pt x="0" y="277769"/>
                  <a:pt x="0" y="267891"/>
                </a:cubicBezTo>
                <a:close/>
              </a:path>
            </a:pathLst>
          </a:custGeom>
          <a:solidFill>
            <a:srgbClr val="D4A056"/>
          </a:solidFill>
          <a:ln/>
        </p:spPr>
        <p:txBody>
          <a:bodyPr/>
          <a:lstStyle/>
          <a:p>
            <a:endParaRPr lang="en-US"/>
          </a:p>
        </p:txBody>
      </p:sp>
      <p:sp>
        <p:nvSpPr>
          <p:cNvPr id="21" name="Text 18"/>
          <p:cNvSpPr/>
          <p:nvPr/>
        </p:nvSpPr>
        <p:spPr>
          <a:xfrm>
            <a:off x="7134374" y="5362575"/>
            <a:ext cx="1028700" cy="266700"/>
          </a:xfrm>
          <a:prstGeom prst="rect">
            <a:avLst/>
          </a:prstGeom>
          <a:noFill/>
          <a:ln/>
        </p:spPr>
        <p:txBody>
          <a:bodyPr wrap="square" lIns="0" tIns="0" rIns="0" bIns="0" rtlCol="0" anchor="ctr"/>
          <a:lstStyle/>
          <a:p>
            <a:pPr algn="ctr">
              <a:lnSpc>
                <a:spcPct val="130000"/>
              </a:lnSpc>
            </a:pPr>
            <a:r>
              <a:rPr lang="en-US" sz="1350" b="1" dirty="0">
                <a:solidFill>
                  <a:srgbClr val="F8F6F2"/>
                </a:solidFill>
                <a:latin typeface="Quattrocento Sans" pitchFamily="34" charset="0"/>
                <a:ea typeface="Quattrocento Sans" pitchFamily="34" charset="-122"/>
                <a:cs typeface="Quattrocento Sans" pitchFamily="34" charset="-120"/>
              </a:rPr>
              <a:t>LCLM 4004</a:t>
            </a:r>
            <a:endParaRPr lang="en-US" sz="1600" dirty="0"/>
          </a:p>
        </p:txBody>
      </p:sp>
      <p:sp>
        <p:nvSpPr>
          <p:cNvPr id="22" name="Text 19"/>
          <p:cNvSpPr/>
          <p:nvPr/>
        </p:nvSpPr>
        <p:spPr>
          <a:xfrm>
            <a:off x="7139136" y="5629275"/>
            <a:ext cx="1019175" cy="228600"/>
          </a:xfrm>
          <a:prstGeom prst="rect">
            <a:avLst/>
          </a:prstGeom>
          <a:noFill/>
          <a:ln/>
        </p:spPr>
        <p:txBody>
          <a:bodyPr wrap="square" lIns="0" tIns="0" rIns="0" bIns="0" rtlCol="0" anchor="ctr"/>
          <a:lstStyle/>
          <a:p>
            <a:pPr algn="ctr">
              <a:lnSpc>
                <a:spcPct val="130000"/>
              </a:lnSpc>
            </a:pPr>
            <a:r>
              <a:rPr lang="en-US" sz="1200" dirty="0">
                <a:solidFill>
                  <a:srgbClr val="F8F6F2">
                    <a:alpha val="80000"/>
                  </a:srgbClr>
                </a:solidFill>
                <a:latin typeface="Quattrocento Sans" pitchFamily="34" charset="0"/>
                <a:ea typeface="Quattrocento Sans" pitchFamily="34" charset="-122"/>
                <a:cs typeface="Quattrocento Sans" pitchFamily="34" charset="-120"/>
              </a:rPr>
              <a:t>Module Code</a:t>
            </a:r>
            <a:endParaRPr lang="en-US" sz="1600" dirty="0"/>
          </a:p>
        </p:txBody>
      </p:sp>
      <p:sp>
        <p:nvSpPr>
          <p:cNvPr id="23" name="Shape 20"/>
          <p:cNvSpPr/>
          <p:nvPr/>
        </p:nvSpPr>
        <p:spPr>
          <a:xfrm>
            <a:off x="4526012" y="6400800"/>
            <a:ext cx="171450" cy="171450"/>
          </a:xfrm>
          <a:custGeom>
            <a:avLst/>
            <a:gdLst/>
            <a:ahLst/>
            <a:cxnLst/>
            <a:rect l="l" t="t" r="r" b="b"/>
            <a:pathLst>
              <a:path w="171450" h="171450">
                <a:moveTo>
                  <a:pt x="16073" y="21431"/>
                </a:moveTo>
                <a:cubicBezTo>
                  <a:pt x="7200" y="21431"/>
                  <a:pt x="0" y="28631"/>
                  <a:pt x="0" y="37505"/>
                </a:cubicBezTo>
                <a:cubicBezTo>
                  <a:pt x="0" y="42561"/>
                  <a:pt x="2378" y="47316"/>
                  <a:pt x="6429" y="50363"/>
                </a:cubicBezTo>
                <a:lnTo>
                  <a:pt x="76081" y="102602"/>
                </a:lnTo>
                <a:cubicBezTo>
                  <a:pt x="81807" y="106888"/>
                  <a:pt x="89643" y="106888"/>
                  <a:pt x="95369" y="102602"/>
                </a:cubicBezTo>
                <a:lnTo>
                  <a:pt x="165021" y="50363"/>
                </a:lnTo>
                <a:cubicBezTo>
                  <a:pt x="169072" y="47316"/>
                  <a:pt x="171450" y="42561"/>
                  <a:pt x="171450" y="37505"/>
                </a:cubicBezTo>
                <a:cubicBezTo>
                  <a:pt x="171450" y="28631"/>
                  <a:pt x="164250" y="21431"/>
                  <a:pt x="155377" y="21431"/>
                </a:cubicBezTo>
                <a:lnTo>
                  <a:pt x="16073" y="21431"/>
                </a:lnTo>
                <a:close/>
                <a:moveTo>
                  <a:pt x="0" y="65633"/>
                </a:moveTo>
                <a:lnTo>
                  <a:pt x="0" y="128588"/>
                </a:lnTo>
                <a:cubicBezTo>
                  <a:pt x="0" y="140408"/>
                  <a:pt x="9611" y="150019"/>
                  <a:pt x="21431" y="150019"/>
                </a:cubicBezTo>
                <a:lnTo>
                  <a:pt x="150019" y="150019"/>
                </a:lnTo>
                <a:cubicBezTo>
                  <a:pt x="161839" y="150019"/>
                  <a:pt x="171450" y="140408"/>
                  <a:pt x="171450" y="128588"/>
                </a:cubicBezTo>
                <a:lnTo>
                  <a:pt x="171450" y="65633"/>
                </a:lnTo>
                <a:lnTo>
                  <a:pt x="105013" y="115461"/>
                </a:lnTo>
                <a:cubicBezTo>
                  <a:pt x="93594" y="124033"/>
                  <a:pt x="77856" y="124033"/>
                  <a:pt x="66437" y="115461"/>
                </a:cubicBezTo>
                <a:lnTo>
                  <a:pt x="0" y="65633"/>
                </a:lnTo>
                <a:close/>
              </a:path>
            </a:pathLst>
          </a:custGeom>
          <a:solidFill>
            <a:srgbClr val="F8F6F2">
              <a:alpha val="80000"/>
            </a:srgbClr>
          </a:solidFill>
          <a:ln/>
        </p:spPr>
        <p:txBody>
          <a:bodyPr/>
          <a:lstStyle/>
          <a:p>
            <a:endParaRPr lang="en-US"/>
          </a:p>
        </p:txBody>
      </p:sp>
      <p:sp>
        <p:nvSpPr>
          <p:cNvPr id="24" name="Text 21"/>
          <p:cNvSpPr/>
          <p:nvPr/>
        </p:nvSpPr>
        <p:spPr>
          <a:xfrm>
            <a:off x="4735562" y="6353175"/>
            <a:ext cx="3000375" cy="266700"/>
          </a:xfrm>
          <a:prstGeom prst="rect">
            <a:avLst/>
          </a:prstGeom>
          <a:noFill/>
          <a:ln/>
        </p:spPr>
        <p:txBody>
          <a:bodyPr wrap="square" lIns="0" tIns="0" rIns="0" bIns="0" rtlCol="0" anchor="ctr"/>
          <a:lstStyle/>
          <a:p>
            <a:pPr algn="ctr">
              <a:lnSpc>
                <a:spcPct val="130000"/>
              </a:lnSpc>
            </a:pPr>
            <a:r>
              <a:rPr lang="en-US" sz="1350" dirty="0">
                <a:solidFill>
                  <a:srgbClr val="F8F6F2">
                    <a:alpha val="80000"/>
                  </a:srgbClr>
                </a:solidFill>
                <a:latin typeface="Quattrocento Sans" pitchFamily="34" charset="0"/>
                <a:ea typeface="Quattrocento Sans" pitchFamily="34" charset="-122"/>
                <a:cs typeface="Quattrocento Sans" pitchFamily="34" charset="-120"/>
              </a:rPr>
              <a:t>Problem Solving and Decision-Making</a:t>
            </a:r>
            <a:endParaRPr lang="en-US" sz="1600" dirty="0"/>
          </a:p>
        </p:txBody>
      </p:sp>
    </p:spTree>
  </p:cSld>
  <p:clrMapOvr>
    <a:masterClrMapping/>
  </p:clrMapOvr>
  <p:transition>
    <p:fade/>
  </p:transition>
</p:sld>
</file>

<file path=ppt/theme/theme1.xml><?xml version="1.0" encoding="utf-8"?>
<a:theme xmlns:a="http://schemas.openxmlformats.org/drawingml/2006/main" name="Custom Theme">
  <a:themeElements>
    <a:clrScheme name="Custom">
      <a:dk1>
        <a:srgbClr val="000000"/>
      </a:dk1>
      <a:lt1>
        <a:srgbClr val="FFFFFF"/>
      </a:lt1>
      <a:dk2>
        <a:srgbClr val="333333"/>
      </a:dk2>
      <a:lt2>
        <a:srgbClr val="EEEEEE"/>
      </a:lt2>
      <a:accent1>
        <a:srgbClr val="8DAAC2"/>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1003</TotalTime>
  <Words>1909</Words>
  <Application>Microsoft Macintosh PowerPoint</Application>
  <PresentationFormat>Widescreen</PresentationFormat>
  <Paragraphs>309</Paragraphs>
  <Slides>12</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Quattrocento Sans</vt:lpstr>
      <vt:lpstr>Oranienbaum</vt:lpstr>
      <vt:lpstr>Noto Sans SC</vt:lpstr>
      <vt:lpstr>微软雅黑</vt:lpstr>
      <vt:lpstr>Custom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Moonshot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Green Haven Florists - Problem Solving and Decision-Making</dc:title>
  <dc:subject>Green Haven Florists - Problem Solving and Decision-Making</dc:subject>
  <dc:creator>Kimi</dc:creator>
  <cp:lastModifiedBy>Hafsa Khan (2511466)</cp:lastModifiedBy>
  <cp:revision>1</cp:revision>
  <dcterms:created xsi:type="dcterms:W3CDTF">2026-02-15T06:12:29Z</dcterms:created>
  <dcterms:modified xsi:type="dcterms:W3CDTF">2026-02-15T22:55:51Z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IGC">
    <vt:lpwstr>{"Label":"Green Haven Florists - Problem Solving and Decision-Making","ContentProducer":"001191110108MACG2KBH8F10000","ProduceID":"19c5fe26-1f42-8e2f-8000-000067182a73","ReservedCode1":"","ContentPropagator":"001191110108MACG2KBH8F20000","PropagateID":"19c5fe26-1f42-8e2f-8000-000067182a73","ReservedCode2":""}</vt:lpwstr>
  </property>
</Properties>
</file>