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9" r:id="rId7"/>
    <p:sldId id="262" r:id="rId8"/>
    <p:sldId id="260" r:id="rId9"/>
    <p:sldId id="269" r:id="rId10"/>
    <p:sldId id="261" r:id="rId11"/>
    <p:sldId id="268" r:id="rId12"/>
    <p:sldId id="267" r:id="rId13"/>
    <p:sldId id="265" r:id="rId14"/>
    <p:sldId id="266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1C2B77-634D-1A28-ADB7-519C6FCCBB46}" v="774" dt="2024-03-15T15:49:06.2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600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7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209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48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583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194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605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483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632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492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9530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089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7745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429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476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0225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03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280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eakingnews.ie/ireland/almost-a-quarter-of-six-year-olds-have-their-own-smartphone-survey-finds-1584778.html" TargetMode="External"/><Relationship Id="rId2" Type="http://schemas.openxmlformats.org/officeDocument/2006/relationships/hyperlink" Target="https://www.uswitch.com/mobiles/guides/history-of-mobile-phones/#:~:text=It%20wasn&#8217;t%20until%20the,and%20even%20built%2Din%20GP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erald.wales/west-wales/pembrokeshire/pembrokeshire-schools-mobile-phone-policies-to-be-questioned/" TargetMode="External"/><Relationship Id="rId4" Type="http://schemas.openxmlformats.org/officeDocument/2006/relationships/hyperlink" Target="https://www.theguardian.com/technology/2024/feb/17/thousands-join-uk-parents-calling-for-smartphone-free-childhoo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eakingnews.ie/ireland/almost-a-quarter-of-six-year-olds-have-their-own-smartphone-survey-finds-1584778.html" TargetMode="External"/><Relationship Id="rId2" Type="http://schemas.openxmlformats.org/officeDocument/2006/relationships/hyperlink" Target="https://www.uswitch.com/mobiles/guides/history-of-mobile-phones/#:~:text=It%20wasn&#8217;t%20until%20the,and%20even%20built%2Din%20GP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erald.wales/west-wales/pembrokeshire/pembrokeshire-schools-mobile-phone-policies-to-be-questioned/" TargetMode="External"/><Relationship Id="rId4" Type="http://schemas.openxmlformats.org/officeDocument/2006/relationships/hyperlink" Target="https://www.theguardian.com/technology/2024/feb/17/thousands-join-uk-parents-calling-for-smartphone-free-childhoo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Impact of smart phones on young people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By Rachel Jenkins</a:t>
            </a:r>
          </a:p>
          <a:p>
            <a:r>
              <a:rPr lang="en-GB"/>
              <a:t>Student Number 2005748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1DA6F-10C6-F27D-A8E3-9EC6C587B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62C10-DDCC-0286-AD3C-E7E4A0CED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presentation will be looking at smartphones and the impact they have on children's mental health</a:t>
            </a:r>
          </a:p>
          <a:p>
            <a:pPr>
              <a:buClr>
                <a:srgbClr val="1287C3"/>
              </a:buClr>
            </a:pPr>
            <a:r>
              <a:rPr lang="en-GB" dirty="0"/>
              <a:t>This presentation will be looking at some statistic on smartphones followed by the dangers and addiction</a:t>
            </a:r>
          </a:p>
          <a:p>
            <a:pPr>
              <a:buClr>
                <a:srgbClr val="1287C3"/>
              </a:buClr>
            </a:pPr>
            <a:r>
              <a:rPr lang="en-GB" dirty="0"/>
              <a:t>Then this presentation will be looking at how the media views children on smartphones and then how </a:t>
            </a:r>
            <a:r>
              <a:rPr lang="en-GB" dirty="0" err="1"/>
              <a:t>how</a:t>
            </a:r>
            <a:r>
              <a:rPr lang="en-GB" dirty="0"/>
              <a:t> schools are trying to crate a smart phone free </a:t>
            </a:r>
            <a:r>
              <a:rPr lang="en-GB" dirty="0" err="1"/>
              <a:t>enviroment</a:t>
            </a:r>
            <a:r>
              <a:rPr lang="en-GB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2040127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D007B-2E69-F9F1-260E-2D9F73641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Statistics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938B5-941E-FB4B-F571-2A7A67ADC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first smartphone to come out was the N96 created by Nokia in 2006 (Ali, 2023).</a:t>
            </a:r>
          </a:p>
          <a:p>
            <a:pPr>
              <a:buClr>
                <a:srgbClr val="1287C3"/>
              </a:buClr>
            </a:pPr>
            <a:r>
              <a:rPr lang="en-GB" dirty="0"/>
              <a:t>25% of children aged between six to ten years old own a smart phone</a:t>
            </a:r>
          </a:p>
          <a:p>
            <a:pPr>
              <a:buClr>
                <a:srgbClr val="1287C3"/>
              </a:buClr>
            </a:pPr>
            <a:r>
              <a:rPr lang="en-GB"/>
              <a:t>45% of ten year olds own a smart phone and are allowed to use them in their bed rooms </a:t>
            </a:r>
          </a:p>
          <a:p>
            <a:pPr>
              <a:buClr>
                <a:srgbClr val="1287C3"/>
              </a:buClr>
            </a:pPr>
            <a:r>
              <a:rPr lang="en-GB" dirty="0"/>
              <a:t>Only 20% of parents use parental controls on their child's smart phone</a:t>
            </a:r>
          </a:p>
          <a:p>
            <a:pPr>
              <a:buClr>
                <a:srgbClr val="1287C3"/>
              </a:buClr>
            </a:pPr>
            <a:r>
              <a:rPr lang="en-GB" dirty="0"/>
              <a:t>80% of children who own a smart phone their internet time has never been supervised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GB" dirty="0"/>
              <a:t>(Breaking news, 2024).</a:t>
            </a:r>
          </a:p>
        </p:txBody>
      </p:sp>
    </p:spTree>
    <p:extLst>
      <p:ext uri="{BB962C8B-B14F-4D97-AF65-F5344CB8AC3E}">
        <p14:creationId xmlns:p14="http://schemas.microsoft.com/office/powerpoint/2010/main" val="3965078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66BB8-2BFD-B7D2-B45F-34C3A220F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Dangers and </a:t>
            </a:r>
            <a:br>
              <a:rPr lang="en-GB"/>
            </a:br>
            <a:r>
              <a:rPr lang="en-GB"/>
              <a:t>Addiction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4893A-7002-63C1-839C-C57AE61E0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parental controls</a:t>
            </a:r>
          </a:p>
          <a:p>
            <a:r>
              <a:rPr lang="en-GB" dirty="0"/>
              <a:t>Children could be looking at inappropriate websites </a:t>
            </a:r>
          </a:p>
          <a:p>
            <a:r>
              <a:rPr lang="en-GB" dirty="0"/>
              <a:t>Children are less likely to go outside to see friends </a:t>
            </a:r>
          </a:p>
          <a:p>
            <a:r>
              <a:rPr lang="en-GB" dirty="0"/>
              <a:t>Young children start to rely on smart phones 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GB" dirty="0"/>
              <a:t>(Lanette and Mazmanian, 2018)</a:t>
            </a:r>
          </a:p>
        </p:txBody>
      </p:sp>
    </p:spTree>
    <p:extLst>
      <p:ext uri="{BB962C8B-B14F-4D97-AF65-F5344CB8AC3E}">
        <p14:creationId xmlns:p14="http://schemas.microsoft.com/office/powerpoint/2010/main" val="3963581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9C97A-1426-9597-FA55-6FDCF24A2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Media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96258-8A4D-2489-50AF-D740833AF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have been campaigns for a smartphone ban for children under the age of 16 years of age.</a:t>
            </a:r>
          </a:p>
          <a:p>
            <a:pPr>
              <a:buClr>
                <a:srgbClr val="1287C3"/>
              </a:buClr>
            </a:pPr>
            <a:r>
              <a:rPr lang="en-GB" dirty="0"/>
              <a:t>Over 4000 parents have joined a group that has committed to stopping children from using smart phones due to the increase of mental health (The Guardian, 2024).</a:t>
            </a:r>
          </a:p>
          <a:p>
            <a:pPr>
              <a:buClr>
                <a:srgbClr val="1287C3"/>
              </a:buClr>
            </a:pPr>
            <a:r>
              <a:rPr lang="en-GB" dirty="0"/>
              <a:t>Williams (2024) argues that parents need to calm down about children having smartphones as they are not to blame for poor mental health. 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697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B0CDD-CBD9-5953-3C25-446B30A10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Schools are doing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012D1-D939-646F-FFC1-5A3A69058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schools are stricter than others on smart phone bans and have different policies on the matter (YSGOL PENRHYN DEWI VA, 2024).</a:t>
            </a:r>
          </a:p>
          <a:p>
            <a:pPr>
              <a:buClr>
                <a:srgbClr val="1287C3"/>
              </a:buClr>
            </a:pPr>
            <a:r>
              <a:rPr lang="en-GB" dirty="0"/>
              <a:t>Some schools the pupils have to give their phones in at reception and then collect them at the end of the day (Wightwick, 2023).</a:t>
            </a:r>
          </a:p>
          <a:p>
            <a:pPr>
              <a:buClr>
                <a:srgbClr val="1287C3"/>
              </a:buClr>
            </a:pPr>
            <a:r>
              <a:rPr lang="en-GB" dirty="0"/>
              <a:t>Some schools only allow pupils to go on their phones during their break and lunch times and phones could possibly be confiscated if used during class (Sinclair, 2024).</a:t>
            </a:r>
          </a:p>
        </p:txBody>
      </p:sp>
    </p:spTree>
    <p:extLst>
      <p:ext uri="{BB962C8B-B14F-4D97-AF65-F5344CB8AC3E}">
        <p14:creationId xmlns:p14="http://schemas.microsoft.com/office/powerpoint/2010/main" val="2017811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F73BD-699C-AE69-7704-6BDDA6254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094" y="-131417"/>
            <a:ext cx="10018713" cy="1752599"/>
          </a:xfrm>
        </p:spPr>
        <p:txBody>
          <a:bodyPr/>
          <a:lstStyle/>
          <a:p>
            <a:r>
              <a:rPr lang="en-GB"/>
              <a:t>Smart phones and mental health</a:t>
            </a:r>
          </a:p>
        </p:txBody>
      </p:sp>
      <p:pic>
        <p:nvPicPr>
          <p:cNvPr id="4" name="Content Placeholder 3" descr="A graph of a number of teenagers&#10;&#10;Description automatically generated">
            <a:extLst>
              <a:ext uri="{FF2B5EF4-FFF2-40B4-BE49-F238E27FC236}">
                <a16:creationId xmlns:a16="http://schemas.microsoft.com/office/drawing/2014/main" id="{697C1282-7256-2CBB-3860-7AA265FF9A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1753" y="1207016"/>
            <a:ext cx="8602869" cy="497295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77417D-F5F7-7A0E-49C1-24F5AC2D0998}"/>
              </a:ext>
            </a:extLst>
          </p:cNvPr>
          <p:cNvSpPr txBox="1"/>
          <p:nvPr/>
        </p:nvSpPr>
        <p:spPr>
          <a:xfrm>
            <a:off x="3305806" y="6361210"/>
            <a:ext cx="49910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(Twenge, 2017)</a:t>
            </a:r>
          </a:p>
        </p:txBody>
      </p:sp>
    </p:spTree>
    <p:extLst>
      <p:ext uri="{BB962C8B-B14F-4D97-AF65-F5344CB8AC3E}">
        <p14:creationId xmlns:p14="http://schemas.microsoft.com/office/powerpoint/2010/main" val="1149883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396FB-C809-71D3-669F-5F7100CB6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7007" y="221974"/>
            <a:ext cx="10018713" cy="1752599"/>
          </a:xfrm>
        </p:spPr>
        <p:txBody>
          <a:bodyPr/>
          <a:lstStyle/>
          <a:p>
            <a:r>
              <a:rPr lang="en-GB" dirty="0"/>
              <a:t>Smart phones and isolation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49CDF-384B-7B56-4BAC-57101C72A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ACA6C6-DB7A-CCAE-0008-FCAD3D986A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" r="-39869" b="-54982"/>
          <a:stretch/>
        </p:blipFill>
        <p:spPr>
          <a:xfrm>
            <a:off x="2147454" y="1450362"/>
            <a:ext cx="11262674" cy="64033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509419-538D-B4CE-C053-40755780A6DE}"/>
              </a:ext>
            </a:extLst>
          </p:cNvPr>
          <p:cNvSpPr txBox="1"/>
          <p:nvPr/>
        </p:nvSpPr>
        <p:spPr>
          <a:xfrm>
            <a:off x="2192599" y="6101774"/>
            <a:ext cx="41832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(Twenge, 2017)</a:t>
            </a:r>
          </a:p>
        </p:txBody>
      </p:sp>
    </p:spTree>
    <p:extLst>
      <p:ext uri="{BB962C8B-B14F-4D97-AF65-F5344CB8AC3E}">
        <p14:creationId xmlns:p14="http://schemas.microsoft.com/office/powerpoint/2010/main" val="2816500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CB3E4-C6CA-FDE4-D01F-2BAEB710D3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7335272" cy="924593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Recommendations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65D3CC-1D39-46EA-4FB5-BC9FB84390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3487" y="2369976"/>
            <a:ext cx="9739536" cy="3862873"/>
          </a:xfrm>
        </p:spPr>
        <p:txBody>
          <a:bodyPr/>
          <a:lstStyle/>
          <a:p>
            <a:pPr marL="342900" indent="-342900" algn="l">
              <a:buChar char="•"/>
            </a:pPr>
            <a:r>
              <a:rPr lang="en-GB"/>
              <a:t>Children of a certain age should be allowed a smart phone</a:t>
            </a:r>
          </a:p>
          <a:p>
            <a:pPr marL="342900" indent="-342900" algn="l">
              <a:buClr>
                <a:srgbClr val="1287C3"/>
              </a:buClr>
              <a:buChar char="•"/>
            </a:pPr>
            <a:r>
              <a:rPr lang="en-GB"/>
              <a:t>There should be a limit on how long they should use them</a:t>
            </a:r>
          </a:p>
          <a:p>
            <a:pPr marL="342900" indent="-342900" algn="l">
              <a:buClr>
                <a:srgbClr val="1287C3"/>
              </a:buClr>
              <a:buChar char="•"/>
            </a:pPr>
            <a:r>
              <a:rPr lang="en-GB"/>
              <a:t>There should be more education on how to use a smart phone safely</a:t>
            </a:r>
          </a:p>
          <a:p>
            <a:pPr marL="342900" indent="-342900" algn="l">
              <a:buClr>
                <a:srgbClr val="1287C3"/>
              </a:buClr>
              <a:buChar char="•"/>
            </a:pPr>
            <a:r>
              <a:rPr lang="en-GB"/>
              <a:t>Schools should have a no phones policy</a:t>
            </a:r>
          </a:p>
          <a:p>
            <a:pPr marL="342900" indent="-342900" algn="l">
              <a:buClr>
                <a:srgbClr val="1287C3"/>
              </a:buClr>
              <a:buChar char="•"/>
            </a:pPr>
            <a:r>
              <a:rPr lang="en-GB"/>
              <a:t>More education to family members on how to limit their child's time on a smart phone</a:t>
            </a:r>
          </a:p>
        </p:txBody>
      </p:sp>
    </p:spTree>
    <p:extLst>
      <p:ext uri="{BB962C8B-B14F-4D97-AF65-F5344CB8AC3E}">
        <p14:creationId xmlns:p14="http://schemas.microsoft.com/office/powerpoint/2010/main" val="1527220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F1BF0-1F9F-9B8A-A255-73F8E77E8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9F85E-EABB-3397-08AE-45A3B22AF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evidence to suggest that smart phones can have an impact on a </a:t>
            </a:r>
            <a:r>
              <a:rPr lang="en-GB"/>
              <a:t>child's day to day life and has caused an increase in children's mental health.</a:t>
            </a:r>
            <a:endParaRPr lang="en-US"/>
          </a:p>
          <a:p>
            <a:pPr>
              <a:buClr>
                <a:srgbClr val="1287C3"/>
              </a:buClr>
            </a:pPr>
            <a:r>
              <a:rPr lang="en-GB" dirty="0"/>
              <a:t>Schools have policies some stricter than others on smart phones to try to </a:t>
            </a:r>
            <a:r>
              <a:rPr lang="en-GB"/>
              <a:t>prevent the use of them.</a:t>
            </a:r>
            <a:endParaRPr lang="en-GB" dirty="0"/>
          </a:p>
          <a:p>
            <a:pPr>
              <a:buClr>
                <a:srgbClr val="1287C3"/>
              </a:buClr>
            </a:pPr>
            <a:r>
              <a:rPr lang="en-GB" dirty="0"/>
              <a:t>There has been mention in the media on the impact of smartphones most of them say there needs to be a limit on them and one report arguing the </a:t>
            </a:r>
            <a:r>
              <a:rPr lang="en-GB"/>
              <a:t>opposite</a:t>
            </a:r>
            <a:r>
              <a:rPr lang="en-GB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40078459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0D28C-0FD3-BCF7-8ABF-DF438B127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311C6-E73B-A9D3-A20A-E153422D4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236304"/>
            <a:ext cx="10018713" cy="355489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Ali, R. (2023) </a:t>
            </a:r>
            <a:r>
              <a:rPr lang="en-GB" i="1" dirty="0">
                <a:ea typeface="+mn-lt"/>
                <a:cs typeface="+mn-lt"/>
              </a:rPr>
              <a:t>History of mobile phones: What was the first mobile phone?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dirty="0" err="1">
                <a:ea typeface="+mn-lt"/>
                <a:cs typeface="+mn-lt"/>
              </a:rPr>
              <a:t>Uswitch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https://www.uswitch.com/mobiles/guides/history-of-mobile-phones/#:~:text=It%20wasn’t%20until%20the,and%20even%20built%2Din%20GPS</a:t>
            </a:r>
            <a:r>
              <a:rPr lang="en-GB" dirty="0">
                <a:ea typeface="+mn-lt"/>
                <a:cs typeface="+mn-lt"/>
              </a:rPr>
              <a:t>. (Accessed: 08 March 2024). </a:t>
            </a:r>
            <a:endParaRPr lang="en-US"/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Breakingnewsie</a:t>
            </a:r>
            <a:r>
              <a:rPr lang="en-GB" dirty="0">
                <a:ea typeface="+mn-lt"/>
                <a:cs typeface="+mn-lt"/>
              </a:rPr>
              <a:t> (2024) </a:t>
            </a:r>
            <a:r>
              <a:rPr lang="en-GB" i="1" dirty="0">
                <a:ea typeface="+mn-lt"/>
                <a:cs typeface="+mn-lt"/>
              </a:rPr>
              <a:t>Almost a quarter of six-year-olds have their own smartphone, survey finds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dirty="0">
                <a:ea typeface="+mn-lt"/>
                <a:cs typeface="+mn-lt"/>
              </a:rPr>
              <a:t>BreakingNews.ie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https://www.breakingnews.ie/ireland/almost-a-quarter-of-six-year-olds-have-their-own-smartphone-survey-finds-1584778.html</a:t>
            </a:r>
            <a:r>
              <a:rPr lang="en-GB" dirty="0">
                <a:ea typeface="+mn-lt"/>
                <a:cs typeface="+mn-lt"/>
              </a:rPr>
              <a:t> (Accessed: 15 March 2024). 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The Guardian (2024) </a:t>
            </a:r>
            <a:r>
              <a:rPr lang="en-GB" i="1" dirty="0">
                <a:ea typeface="+mn-lt"/>
                <a:cs typeface="+mn-lt"/>
              </a:rPr>
              <a:t>‘it went nuts’: Thousands join UK parents calling for Smartphone-Free Childhood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dirty="0">
                <a:ea typeface="+mn-lt"/>
                <a:cs typeface="+mn-lt"/>
              </a:rPr>
              <a:t>The Guardian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https://www.theguardian.com/technology/2024/feb/17/thousands-join-uk-parents-calling-for-smartphone-free-childhood</a:t>
            </a:r>
            <a:r>
              <a:rPr lang="en-GB" dirty="0">
                <a:ea typeface="+mn-lt"/>
                <a:cs typeface="+mn-lt"/>
              </a:rPr>
              <a:t> (Accessed: 08 March 2024). 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Lanette, S. and Mazmanian, M. (2018) ‘The smartphone “addiction” narrative is compelling, but largely unfounded’, </a:t>
            </a:r>
            <a:r>
              <a:rPr lang="en-GB" i="1" dirty="0">
                <a:ea typeface="+mn-lt"/>
                <a:cs typeface="+mn-lt"/>
              </a:rPr>
              <a:t>Extended Abstracts of the 2018 CHI Conference on Human Factors in Computing Systems</a:t>
            </a:r>
            <a:r>
              <a:rPr lang="en-GB" dirty="0">
                <a:ea typeface="+mn-lt"/>
                <a:cs typeface="+mn-lt"/>
              </a:rPr>
              <a:t>, pp. 1–6. 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Sinclair, B. (2023) </a:t>
            </a:r>
            <a:r>
              <a:rPr lang="en-GB" i="1" dirty="0">
                <a:ea typeface="+mn-lt"/>
                <a:cs typeface="+mn-lt"/>
              </a:rPr>
              <a:t>Pembrokeshire schools’ mobile phone policies to be questioned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dirty="0" err="1">
                <a:ea typeface="+mn-lt"/>
                <a:cs typeface="+mn-lt"/>
              </a:rPr>
              <a:t>Herald.Wales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https://www.herald.wales/west-wales/pembrokeshire/pembrokeshire-schools-mobile-phone-policies-to-be-questioned/</a:t>
            </a:r>
            <a:r>
              <a:rPr lang="en-GB" dirty="0">
                <a:ea typeface="+mn-lt"/>
                <a:cs typeface="+mn-lt"/>
              </a:rPr>
              <a:t> (Accessed: 08 March 2024). 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030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89180-E403-EFCB-5FE2-DB79908F9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3002-B10D-0766-F1D8-CCFDABFF1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10018713" cy="354385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Ali, R. (2023) </a:t>
            </a:r>
            <a:r>
              <a:rPr lang="en-GB" i="1" dirty="0">
                <a:ea typeface="+mn-lt"/>
                <a:cs typeface="+mn-lt"/>
              </a:rPr>
              <a:t>History of mobile phones: What was the first mobile phone?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err="1">
                <a:ea typeface="+mn-lt"/>
                <a:cs typeface="+mn-lt"/>
              </a:rPr>
              <a:t>Uswitch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https://www.uswitch.com/mobiles/guides/history-of-mobile-phones/#:~:text=It%20wasn’t%20until%20the,and%20even%20built%2Din%20GPS</a:t>
            </a:r>
            <a:r>
              <a:rPr lang="en-GB" dirty="0">
                <a:ea typeface="+mn-lt"/>
                <a:cs typeface="+mn-lt"/>
              </a:rPr>
              <a:t>. (Accessed: 08 March 2024). </a:t>
            </a:r>
            <a:endParaRPr lang="en-GB"/>
          </a:p>
          <a:p>
            <a:pPr marL="0" indent="0">
              <a:buClr>
                <a:srgbClr val="1287C3"/>
              </a:buClr>
              <a:buNone/>
            </a:pPr>
            <a:r>
              <a:rPr lang="en-GB" err="1">
                <a:ea typeface="+mn-lt"/>
                <a:cs typeface="+mn-lt"/>
              </a:rPr>
              <a:t>Breakingnewsie</a:t>
            </a:r>
            <a:r>
              <a:rPr lang="en-GB" dirty="0">
                <a:ea typeface="+mn-lt"/>
                <a:cs typeface="+mn-lt"/>
              </a:rPr>
              <a:t> (2024) </a:t>
            </a:r>
            <a:r>
              <a:rPr lang="en-GB" i="1" dirty="0">
                <a:ea typeface="+mn-lt"/>
                <a:cs typeface="+mn-lt"/>
              </a:rPr>
              <a:t>Almost a quarter of six-year-olds have their own smartphone, survey finds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dirty="0">
                <a:ea typeface="+mn-lt"/>
                <a:cs typeface="+mn-lt"/>
              </a:rPr>
              <a:t>BreakingNews.ie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https://www.breakingnews.ie/ireland/almost-a-quarter-of-six-year-olds-have-their-own-smartphone-survey-finds-1584778.html</a:t>
            </a:r>
            <a:r>
              <a:rPr lang="en-GB" dirty="0">
                <a:ea typeface="+mn-lt"/>
                <a:cs typeface="+mn-lt"/>
              </a:rPr>
              <a:t> (Accessed: 15 March 2024). </a:t>
            </a:r>
            <a:endParaRPr lang="en-GB"/>
          </a:p>
          <a:p>
            <a:pPr marL="0" indent="0">
              <a:buClr>
                <a:srgbClr val="1287C3"/>
              </a:buClr>
              <a:buNone/>
            </a:pPr>
            <a:r>
              <a:rPr lang="en-GB" dirty="0">
                <a:ea typeface="+mn-lt"/>
                <a:cs typeface="+mn-lt"/>
              </a:rPr>
              <a:t>The Guardian (2024) </a:t>
            </a:r>
            <a:r>
              <a:rPr lang="en-GB" i="1" dirty="0">
                <a:ea typeface="+mn-lt"/>
                <a:cs typeface="+mn-lt"/>
              </a:rPr>
              <a:t>‘it went nuts’: Thousands join UK parents calling for Smartphone-Free Childhood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dirty="0">
                <a:ea typeface="+mn-lt"/>
                <a:cs typeface="+mn-lt"/>
              </a:rPr>
              <a:t>The Guardian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https://www.theguardian.com/technology/2024/feb/17/thousands-join-uk-parents-calling-for-smartphone-free-childhood</a:t>
            </a:r>
            <a:r>
              <a:rPr lang="en-GB" dirty="0">
                <a:ea typeface="+mn-lt"/>
                <a:cs typeface="+mn-lt"/>
              </a:rPr>
              <a:t> (Accessed: 08 March 2024). </a:t>
            </a:r>
            <a:endParaRPr lang="en-GB"/>
          </a:p>
          <a:p>
            <a:pPr marL="0" indent="0">
              <a:buClr>
                <a:srgbClr val="1287C3"/>
              </a:buClr>
              <a:buNone/>
            </a:pPr>
            <a:r>
              <a:rPr lang="en-GB" dirty="0">
                <a:ea typeface="+mn-lt"/>
                <a:cs typeface="+mn-lt"/>
              </a:rPr>
              <a:t>Lanette, S. and Mazmanian, M. (2018) ‘The smartphone “addiction” narrative is compelling, but largely unfounded’, </a:t>
            </a:r>
            <a:r>
              <a:rPr lang="en-GB" i="1" dirty="0">
                <a:ea typeface="+mn-lt"/>
                <a:cs typeface="+mn-lt"/>
              </a:rPr>
              <a:t>Extended Abstracts of the 2018 CHI Conference on Human Factors in Computing Systems</a:t>
            </a:r>
            <a:r>
              <a:rPr lang="en-GB" dirty="0">
                <a:ea typeface="+mn-lt"/>
                <a:cs typeface="+mn-lt"/>
              </a:rPr>
              <a:t>, pp. 1–6. </a:t>
            </a:r>
            <a:endParaRPr lang="en-GB"/>
          </a:p>
          <a:p>
            <a:pPr marL="0" indent="0">
              <a:buClr>
                <a:srgbClr val="1287C3"/>
              </a:buClr>
              <a:buNone/>
            </a:pPr>
            <a:r>
              <a:rPr lang="en-GB" dirty="0">
                <a:ea typeface="+mn-lt"/>
                <a:cs typeface="+mn-lt"/>
              </a:rPr>
              <a:t>Sinclair, B. (2023) </a:t>
            </a:r>
            <a:r>
              <a:rPr lang="en-GB" i="1" dirty="0">
                <a:ea typeface="+mn-lt"/>
                <a:cs typeface="+mn-lt"/>
              </a:rPr>
              <a:t>Pembrokeshire schools’ mobile phone policies to be questioned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err="1">
                <a:ea typeface="+mn-lt"/>
                <a:cs typeface="+mn-lt"/>
              </a:rPr>
              <a:t>Herald.Wales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https://www.herald.wales/west-wales/pembrokeshire/pembrokeshire-schools-mobile-phone-policies-to-be-questioned/</a:t>
            </a:r>
            <a:r>
              <a:rPr lang="en-GB" dirty="0">
                <a:ea typeface="+mn-lt"/>
                <a:cs typeface="+mn-lt"/>
              </a:rPr>
              <a:t> (Accessed: 08 March 2024). </a:t>
            </a:r>
            <a:endParaRPr lang="en-GB"/>
          </a:p>
          <a:p>
            <a:pPr>
              <a:buNone/>
            </a:pPr>
            <a:r>
              <a:rPr lang="en-GB" dirty="0">
                <a:latin typeface="Corbel"/>
              </a:rPr>
              <a:t>Twenge, J. M. (2017). </a:t>
            </a:r>
            <a:r>
              <a:rPr lang="en-GB" i="1" err="1">
                <a:latin typeface="Corbel"/>
              </a:rPr>
              <a:t>iGen</a:t>
            </a:r>
            <a:r>
              <a:rPr lang="en-GB" i="1" dirty="0">
                <a:latin typeface="Corbel"/>
              </a:rPr>
              <a:t>: Why today's super-connected kids are growing up less rebellious, more tolerant, less happy-- and completely unprepared for adulthood (and what this means for the rest of us)</a:t>
            </a:r>
            <a:r>
              <a:rPr lang="en-GB" dirty="0">
                <a:latin typeface="Corbel"/>
              </a:rPr>
              <a:t> (First Atria Books hardcover edition.). New York, NY: Atria Books.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82134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A58350210E814BBEB002AE780B8382" ma:contentTypeVersion="8" ma:contentTypeDescription="Create a new document." ma:contentTypeScope="" ma:versionID="9f4da2b13519a7df9938b1e196410e99">
  <xsd:schema xmlns:xsd="http://www.w3.org/2001/XMLSchema" xmlns:xs="http://www.w3.org/2001/XMLSchema" xmlns:p="http://schemas.microsoft.com/office/2006/metadata/properties" xmlns:ns2="b1041cbb-386b-44f6-b641-02b5dbaf478b" xmlns:ns3="5e42cc15-8001-4daf-9c3e-3ed861557cf0" targetNamespace="http://schemas.microsoft.com/office/2006/metadata/properties" ma:root="true" ma:fieldsID="cf5a37ef3531cabac2053fd74ed7be81" ns2:_="" ns3:_="">
    <xsd:import namespace="b1041cbb-386b-44f6-b641-02b5dbaf478b"/>
    <xsd:import namespace="5e42cc15-8001-4daf-9c3e-3ed861557cf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041cbb-386b-44f6-b641-02b5dbaf478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2cc15-8001-4daf-9c3e-3ed861557cf0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F33B663-FC3C-4B16-8E7E-59584465F734}">
  <ds:schemaRefs>
    <ds:schemaRef ds:uri="5e42cc15-8001-4daf-9c3e-3ed861557cf0"/>
    <ds:schemaRef ds:uri="b1041cbb-386b-44f6-b641-02b5dbaf478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8612B3E-75CB-401F-9010-E7AC96352BBF}">
  <ds:schemaRefs>
    <ds:schemaRef ds:uri="5e42cc15-8001-4daf-9c3e-3ed861557cf0"/>
    <ds:schemaRef ds:uri="b1041cbb-386b-44f6-b641-02b5dbaf478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72ACF200-F051-4AA4-A412-85F3797E8BD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Parallax</vt:lpstr>
      <vt:lpstr>Impact of smart phones on young people</vt:lpstr>
      <vt:lpstr>Introduction</vt:lpstr>
      <vt:lpstr>Statistics </vt:lpstr>
      <vt:lpstr>Dangers and  Addiction</vt:lpstr>
      <vt:lpstr>Media </vt:lpstr>
      <vt:lpstr>What Schools are doing</vt:lpstr>
      <vt:lpstr>Smart phones and mental health</vt:lpstr>
      <vt:lpstr>Smart phones and isolation </vt:lpstr>
      <vt:lpstr>Recommendations</vt:lpstr>
      <vt:lpstr>Conclusion </vt:lpstr>
      <vt:lpstr>References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214</cp:revision>
  <dcterms:created xsi:type="dcterms:W3CDTF">2024-02-27T11:50:45Z</dcterms:created>
  <dcterms:modified xsi:type="dcterms:W3CDTF">2024-03-15T15:49:25Z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0x010100FDA58350210E814BBEB002AE780B8382</vt:lpwstr>
  </property>
</Properties>
</file>