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5" r:id="rId2"/>
    <p:sldId id="264" r:id="rId3"/>
    <p:sldId id="266" r:id="rId4"/>
    <p:sldId id="267" r:id="rId5"/>
    <p:sldId id="256" r:id="rId6"/>
    <p:sldId id="260" r:id="rId7"/>
    <p:sldId id="263" r:id="rId8"/>
    <p:sldId id="261" r:id="rId9"/>
    <p:sldId id="268" r:id="rId10"/>
    <p:sldId id="25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62" autoAdjust="0"/>
    <p:restoredTop sz="94654"/>
  </p:normalViewPr>
  <p:slideViewPr>
    <p:cSldViewPr snapToGrid="0" snapToObjects="1">
      <p:cViewPr varScale="1">
        <p:scale>
          <a:sx n="80" d="100"/>
          <a:sy n="80" d="100"/>
        </p:scale>
        <p:origin x="4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arntai clarke" userId="936b75b4958d7afc" providerId="LiveId" clId="{542AE18F-3BFD-4FB9-B54E-2B5A15956D69}"/>
    <pc:docChg chg="undo custSel modSld">
      <pc:chgData name="Asharntai clarke" userId="936b75b4958d7afc" providerId="LiveId" clId="{542AE18F-3BFD-4FB9-B54E-2B5A15956D69}" dt="2022-03-02T12:02:36.295" v="337" actId="12"/>
      <pc:docMkLst>
        <pc:docMk/>
      </pc:docMkLst>
      <pc:sldChg chg="addSp modSp mod">
        <pc:chgData name="Asharntai clarke" userId="936b75b4958d7afc" providerId="LiveId" clId="{542AE18F-3BFD-4FB9-B54E-2B5A15956D69}" dt="2022-02-28T21:49:49.267" v="75" actId="20577"/>
        <pc:sldMkLst>
          <pc:docMk/>
          <pc:sldMk cId="4182151788" sldId="256"/>
        </pc:sldMkLst>
        <pc:spChg chg="add mod">
          <ac:chgData name="Asharntai clarke" userId="936b75b4958d7afc" providerId="LiveId" clId="{542AE18F-3BFD-4FB9-B54E-2B5A15956D69}" dt="2022-02-28T21:49:38.491" v="71" actId="20577"/>
          <ac:spMkLst>
            <pc:docMk/>
            <pc:sldMk cId="4182151788" sldId="256"/>
            <ac:spMk id="2" creationId="{B588352B-9D87-45FC-AD68-02747903DF3E}"/>
          </ac:spMkLst>
        </pc:spChg>
        <pc:spChg chg="mod">
          <ac:chgData name="Asharntai clarke" userId="936b75b4958d7afc" providerId="LiveId" clId="{542AE18F-3BFD-4FB9-B54E-2B5A15956D69}" dt="2022-02-28T21:45:41.659" v="34" actId="1076"/>
          <ac:spMkLst>
            <pc:docMk/>
            <pc:sldMk cId="4182151788" sldId="256"/>
            <ac:spMk id="3" creationId="{FF6A6BE4-0D0C-8440-96A6-E435FACC6D69}"/>
          </ac:spMkLst>
        </pc:spChg>
        <pc:spChg chg="mod">
          <ac:chgData name="Asharntai clarke" userId="936b75b4958d7afc" providerId="LiveId" clId="{542AE18F-3BFD-4FB9-B54E-2B5A15956D69}" dt="2022-02-28T21:45:34.996" v="33" actId="12"/>
          <ac:spMkLst>
            <pc:docMk/>
            <pc:sldMk cId="4182151788" sldId="256"/>
            <ac:spMk id="4" creationId="{86A0D3CE-CD4C-7D45-9887-B2A5F5DFD698}"/>
          </ac:spMkLst>
        </pc:spChg>
        <pc:spChg chg="add mod">
          <ac:chgData name="Asharntai clarke" userId="936b75b4958d7afc" providerId="LiveId" clId="{542AE18F-3BFD-4FB9-B54E-2B5A15956D69}" dt="2022-02-28T21:49:18.821" v="61" actId="20577"/>
          <ac:spMkLst>
            <pc:docMk/>
            <pc:sldMk cId="4182151788" sldId="256"/>
            <ac:spMk id="5" creationId="{15CB36D9-0C39-48D4-B940-81158B830F1E}"/>
          </ac:spMkLst>
        </pc:spChg>
        <pc:spChg chg="mod">
          <ac:chgData name="Asharntai clarke" userId="936b75b4958d7afc" providerId="LiveId" clId="{542AE18F-3BFD-4FB9-B54E-2B5A15956D69}" dt="2022-02-28T21:48:26.316" v="50" actId="1076"/>
          <ac:spMkLst>
            <pc:docMk/>
            <pc:sldMk cId="4182151788" sldId="256"/>
            <ac:spMk id="6" creationId="{51E04377-F5F7-B94F-9664-BA31CF18D744}"/>
          </ac:spMkLst>
        </pc:spChg>
        <pc:spChg chg="mod">
          <ac:chgData name="Asharntai clarke" userId="936b75b4958d7afc" providerId="LiveId" clId="{542AE18F-3BFD-4FB9-B54E-2B5A15956D69}" dt="2022-02-28T21:46:48.028" v="42" actId="12"/>
          <ac:spMkLst>
            <pc:docMk/>
            <pc:sldMk cId="4182151788" sldId="256"/>
            <ac:spMk id="7" creationId="{C5919F96-1C51-874D-A54C-9813CE6409DF}"/>
          </ac:spMkLst>
        </pc:spChg>
        <pc:spChg chg="mod">
          <ac:chgData name="Asharntai clarke" userId="936b75b4958d7afc" providerId="LiveId" clId="{542AE18F-3BFD-4FB9-B54E-2B5A15956D69}" dt="2022-02-28T21:45:06.883" v="29" actId="313"/>
          <ac:spMkLst>
            <pc:docMk/>
            <pc:sldMk cId="4182151788" sldId="256"/>
            <ac:spMk id="8" creationId="{19CABAED-BF76-F746-9D9F-B5BE87449447}"/>
          </ac:spMkLst>
        </pc:spChg>
        <pc:spChg chg="mod">
          <ac:chgData name="Asharntai clarke" userId="936b75b4958d7afc" providerId="LiveId" clId="{542AE18F-3BFD-4FB9-B54E-2B5A15956D69}" dt="2022-02-28T21:42:45.544" v="7" actId="12"/>
          <ac:spMkLst>
            <pc:docMk/>
            <pc:sldMk cId="4182151788" sldId="256"/>
            <ac:spMk id="9" creationId="{2B53664E-C833-EE42-BB9F-433993A247FB}"/>
          </ac:spMkLst>
        </pc:spChg>
        <pc:spChg chg="mod">
          <ac:chgData name="Asharntai clarke" userId="936b75b4958d7afc" providerId="LiveId" clId="{542AE18F-3BFD-4FB9-B54E-2B5A15956D69}" dt="2022-02-28T21:49:49.267" v="75" actId="20577"/>
          <ac:spMkLst>
            <pc:docMk/>
            <pc:sldMk cId="4182151788" sldId="256"/>
            <ac:spMk id="12" creationId="{F98F4548-4A0A-B84B-BCB7-8F2BFE419D45}"/>
          </ac:spMkLst>
        </pc:spChg>
        <pc:picChg chg="mod">
          <ac:chgData name="Asharntai clarke" userId="936b75b4958d7afc" providerId="LiveId" clId="{542AE18F-3BFD-4FB9-B54E-2B5A15956D69}" dt="2022-02-28T21:45:09.016" v="30" actId="1076"/>
          <ac:picMkLst>
            <pc:docMk/>
            <pc:sldMk cId="4182151788" sldId="256"/>
            <ac:picMk id="1030" creationId="{4DD415D3-0CD5-494D-BB00-91E2EC788C77}"/>
          </ac:picMkLst>
        </pc:picChg>
        <pc:picChg chg="mod">
          <ac:chgData name="Asharntai clarke" userId="936b75b4958d7afc" providerId="LiveId" clId="{542AE18F-3BFD-4FB9-B54E-2B5A15956D69}" dt="2022-02-28T21:47:21.857" v="44" actId="1076"/>
          <ac:picMkLst>
            <pc:docMk/>
            <pc:sldMk cId="4182151788" sldId="256"/>
            <ac:picMk id="1032" creationId="{2CE36B4A-F89E-184A-B462-F827E94B8BEC}"/>
          </ac:picMkLst>
        </pc:picChg>
      </pc:sldChg>
      <pc:sldChg chg="modSp mod">
        <pc:chgData name="Asharntai clarke" userId="936b75b4958d7afc" providerId="LiveId" clId="{542AE18F-3BFD-4FB9-B54E-2B5A15956D69}" dt="2022-03-02T12:02:36.295" v="337" actId="12"/>
        <pc:sldMkLst>
          <pc:docMk/>
          <pc:sldMk cId="3624344199" sldId="259"/>
        </pc:sldMkLst>
        <pc:spChg chg="mod">
          <ac:chgData name="Asharntai clarke" userId="936b75b4958d7afc" providerId="LiveId" clId="{542AE18F-3BFD-4FB9-B54E-2B5A15956D69}" dt="2022-02-28T21:55:50.080" v="159" actId="1076"/>
          <ac:spMkLst>
            <pc:docMk/>
            <pc:sldMk cId="3624344199" sldId="259"/>
            <ac:spMk id="2" creationId="{B526F096-6308-2D4D-AAF5-02749FCD10BC}"/>
          </ac:spMkLst>
        </pc:spChg>
        <pc:spChg chg="mod">
          <ac:chgData name="Asharntai clarke" userId="936b75b4958d7afc" providerId="LiveId" clId="{542AE18F-3BFD-4FB9-B54E-2B5A15956D69}" dt="2022-03-02T12:02:36.295" v="337" actId="12"/>
          <ac:spMkLst>
            <pc:docMk/>
            <pc:sldMk cId="3624344199" sldId="259"/>
            <ac:spMk id="3" creationId="{93D659DA-1A6D-BE41-B6FD-F48ABB3DBD41}"/>
          </ac:spMkLst>
        </pc:spChg>
      </pc:sldChg>
      <pc:sldChg chg="modSp mod">
        <pc:chgData name="Asharntai clarke" userId="936b75b4958d7afc" providerId="LiveId" clId="{542AE18F-3BFD-4FB9-B54E-2B5A15956D69}" dt="2022-03-02T12:01:30.098" v="335" actId="27636"/>
        <pc:sldMkLst>
          <pc:docMk/>
          <pc:sldMk cId="3056902244" sldId="261"/>
        </pc:sldMkLst>
        <pc:spChg chg="mod">
          <ac:chgData name="Asharntai clarke" userId="936b75b4958d7afc" providerId="LiveId" clId="{542AE18F-3BFD-4FB9-B54E-2B5A15956D69}" dt="2022-03-02T12:01:30.098" v="335" actId="27636"/>
          <ac:spMkLst>
            <pc:docMk/>
            <pc:sldMk cId="3056902244" sldId="261"/>
            <ac:spMk id="3" creationId="{7DD53F1E-53C7-46FB-ACE7-8FDF78145BEC}"/>
          </ac:spMkLst>
        </pc:spChg>
      </pc:sldChg>
      <pc:sldChg chg="modSp mod">
        <pc:chgData name="Asharntai clarke" userId="936b75b4958d7afc" providerId="LiveId" clId="{542AE18F-3BFD-4FB9-B54E-2B5A15956D69}" dt="2022-03-02T11:45:14.920" v="180" actId="20577"/>
        <pc:sldMkLst>
          <pc:docMk/>
          <pc:sldMk cId="403767161" sldId="263"/>
        </pc:sldMkLst>
        <pc:spChg chg="mod">
          <ac:chgData name="Asharntai clarke" userId="936b75b4958d7afc" providerId="LiveId" clId="{542AE18F-3BFD-4FB9-B54E-2B5A15956D69}" dt="2022-03-02T11:45:14.920" v="180" actId="20577"/>
          <ac:spMkLst>
            <pc:docMk/>
            <pc:sldMk cId="403767161" sldId="263"/>
            <ac:spMk id="3" creationId="{61B65D43-D29F-439A-AA5C-B9808795979A}"/>
          </ac:spMkLst>
        </pc:spChg>
      </pc:sldChg>
      <pc:sldChg chg="modSp mod">
        <pc:chgData name="Asharntai clarke" userId="936b75b4958d7afc" providerId="LiveId" clId="{542AE18F-3BFD-4FB9-B54E-2B5A15956D69}" dt="2022-03-02T11:44:40.555" v="175" actId="1076"/>
        <pc:sldMkLst>
          <pc:docMk/>
          <pc:sldMk cId="57786555" sldId="264"/>
        </pc:sldMkLst>
        <pc:spChg chg="mod">
          <ac:chgData name="Asharntai clarke" userId="936b75b4958d7afc" providerId="LiveId" clId="{542AE18F-3BFD-4FB9-B54E-2B5A15956D69}" dt="2022-03-02T11:44:40.555" v="175" actId="1076"/>
          <ac:spMkLst>
            <pc:docMk/>
            <pc:sldMk cId="57786555" sldId="264"/>
            <ac:spMk id="3" creationId="{E231765C-16FD-46E8-930C-82C6120EAD91}"/>
          </ac:spMkLst>
        </pc:spChg>
      </pc:sldChg>
      <pc:sldChg chg="modSp mod">
        <pc:chgData name="Asharntai clarke" userId="936b75b4958d7afc" providerId="LiveId" clId="{542AE18F-3BFD-4FB9-B54E-2B5A15956D69}" dt="2022-03-02T11:44:48.830" v="177" actId="20577"/>
        <pc:sldMkLst>
          <pc:docMk/>
          <pc:sldMk cId="3838895297" sldId="266"/>
        </pc:sldMkLst>
        <pc:spChg chg="mod">
          <ac:chgData name="Asharntai clarke" userId="936b75b4958d7afc" providerId="LiveId" clId="{542AE18F-3BFD-4FB9-B54E-2B5A15956D69}" dt="2022-03-02T11:44:48.830" v="177" actId="20577"/>
          <ac:spMkLst>
            <pc:docMk/>
            <pc:sldMk cId="3838895297" sldId="266"/>
            <ac:spMk id="3" creationId="{370B1E87-A2E8-40C4-8B1B-0762D2EE2256}"/>
          </ac:spMkLst>
        </pc:spChg>
      </pc:sldChg>
      <pc:sldChg chg="modSp mod">
        <pc:chgData name="Asharntai clarke" userId="936b75b4958d7afc" providerId="LiveId" clId="{542AE18F-3BFD-4FB9-B54E-2B5A15956D69}" dt="2022-03-02T11:45:59.849" v="187" actId="20577"/>
        <pc:sldMkLst>
          <pc:docMk/>
          <pc:sldMk cId="1350348488" sldId="268"/>
        </pc:sldMkLst>
        <pc:spChg chg="mod">
          <ac:chgData name="Asharntai clarke" userId="936b75b4958d7afc" providerId="LiveId" clId="{542AE18F-3BFD-4FB9-B54E-2B5A15956D69}" dt="2022-03-02T11:45:59.849" v="187" actId="20577"/>
          <ac:spMkLst>
            <pc:docMk/>
            <pc:sldMk cId="1350348488" sldId="268"/>
            <ac:spMk id="3" creationId="{88B2BA8F-9DF5-40EE-957F-8BA41DABA006}"/>
          </ac:spMkLst>
        </pc:spChg>
      </pc:sldChg>
    </pc:docChg>
  </pc:docChgLst>
  <pc:docChgLst>
    <pc:chgData name="Asharntai clarke" userId="936b75b4958d7afc" providerId="LiveId" clId="{7D8DAEC0-E90D-4C81-895C-2ADA18F8BF96}"/>
    <pc:docChg chg="custSel modSld">
      <pc:chgData name="Asharntai clarke" userId="936b75b4958d7afc" providerId="LiveId" clId="{7D8DAEC0-E90D-4C81-895C-2ADA18F8BF96}" dt="2022-03-03T15:31:18.255" v="2" actId="27636"/>
      <pc:docMkLst>
        <pc:docMk/>
      </pc:docMkLst>
      <pc:sldChg chg="modSp mod">
        <pc:chgData name="Asharntai clarke" userId="936b75b4958d7afc" providerId="LiveId" clId="{7D8DAEC0-E90D-4C81-895C-2ADA18F8BF96}" dt="2022-03-03T15:31:18.255" v="2" actId="27636"/>
        <pc:sldMkLst>
          <pc:docMk/>
          <pc:sldMk cId="3624344199" sldId="259"/>
        </pc:sldMkLst>
        <pc:spChg chg="mod">
          <ac:chgData name="Asharntai clarke" userId="936b75b4958d7afc" providerId="LiveId" clId="{7D8DAEC0-E90D-4C81-895C-2ADA18F8BF96}" dt="2022-03-03T15:31:18.255" v="2" actId="27636"/>
          <ac:spMkLst>
            <pc:docMk/>
            <pc:sldMk cId="3624344199" sldId="259"/>
            <ac:spMk id="3" creationId="{93D659DA-1A6D-BE41-B6FD-F48ABB3DBD4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F36C1D-5186-4323-9810-C5741262502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1E6BB88-0CA5-4798-81C0-9F104D655F7E}">
      <dgm:prSet/>
      <dgm:spPr/>
      <dgm:t>
        <a:bodyPr/>
        <a:lstStyle/>
        <a:p>
          <a:r>
            <a:rPr lang="en-GB"/>
            <a:t>The wellbeing of a person is a persons physical, emotional, mental and social health factors. </a:t>
          </a:r>
          <a:endParaRPr lang="en-US"/>
        </a:p>
      </dgm:t>
    </dgm:pt>
    <dgm:pt modelId="{5F8DC0B5-3CCA-4122-B645-2A29365927F4}" type="parTrans" cxnId="{58685544-961C-40A9-A2AB-4D5D66CC29DC}">
      <dgm:prSet/>
      <dgm:spPr/>
      <dgm:t>
        <a:bodyPr/>
        <a:lstStyle/>
        <a:p>
          <a:endParaRPr lang="en-US"/>
        </a:p>
      </dgm:t>
    </dgm:pt>
    <dgm:pt modelId="{FB5FF704-7A48-47F8-9D58-D6C2AF250F2B}" type="sibTrans" cxnId="{58685544-961C-40A9-A2AB-4D5D66CC29DC}">
      <dgm:prSet/>
      <dgm:spPr/>
      <dgm:t>
        <a:bodyPr/>
        <a:lstStyle/>
        <a:p>
          <a:endParaRPr lang="en-US"/>
        </a:p>
      </dgm:t>
    </dgm:pt>
    <dgm:pt modelId="{633D6725-604B-4ABC-A45B-C38A9DFBCCBD}">
      <dgm:prSet/>
      <dgm:spPr/>
      <dgm:t>
        <a:bodyPr/>
        <a:lstStyle/>
        <a:p>
          <a:r>
            <a:rPr lang="en-GB"/>
            <a:t>The wellbeing is important for children and young people as it is key for their overall physical and mental health and helps them to face any difficulties they are facing. </a:t>
          </a:r>
          <a:endParaRPr lang="en-US"/>
        </a:p>
      </dgm:t>
    </dgm:pt>
    <dgm:pt modelId="{7181E402-A0AE-483D-BBE7-2B34FC2B0CEE}" type="parTrans" cxnId="{E1CDA38D-F80F-482F-A2D1-6F1EC8313596}">
      <dgm:prSet/>
      <dgm:spPr/>
      <dgm:t>
        <a:bodyPr/>
        <a:lstStyle/>
        <a:p>
          <a:endParaRPr lang="en-US"/>
        </a:p>
      </dgm:t>
    </dgm:pt>
    <dgm:pt modelId="{A415A8AC-72B3-4601-A5B8-4FAAE2FE9638}" type="sibTrans" cxnId="{E1CDA38D-F80F-482F-A2D1-6F1EC8313596}">
      <dgm:prSet/>
      <dgm:spPr/>
      <dgm:t>
        <a:bodyPr/>
        <a:lstStyle/>
        <a:p>
          <a:endParaRPr lang="en-US"/>
        </a:p>
      </dgm:t>
    </dgm:pt>
    <dgm:pt modelId="{9B9C75CB-21DC-402D-A84A-8865AEE2EDD6}">
      <dgm:prSet/>
      <dgm:spPr/>
      <dgm:t>
        <a:bodyPr/>
        <a:lstStyle/>
        <a:p>
          <a:r>
            <a:rPr lang="en-GB"/>
            <a:t>“Understanding what wellbeing means for any individual means asking them directly.” ((Rigby, Hagell and Starbuck, 2018)</a:t>
          </a:r>
          <a:endParaRPr lang="en-US"/>
        </a:p>
      </dgm:t>
    </dgm:pt>
    <dgm:pt modelId="{495FBBC7-C9F6-4F9B-BEFF-F5EA437D9388}" type="parTrans" cxnId="{21E60E1E-9BDC-45A6-8AF9-3E3AEB2EFE96}">
      <dgm:prSet/>
      <dgm:spPr/>
      <dgm:t>
        <a:bodyPr/>
        <a:lstStyle/>
        <a:p>
          <a:endParaRPr lang="en-US"/>
        </a:p>
      </dgm:t>
    </dgm:pt>
    <dgm:pt modelId="{6628801F-0BF4-460F-8661-AA5A4D4381E3}" type="sibTrans" cxnId="{21E60E1E-9BDC-45A6-8AF9-3E3AEB2EFE96}">
      <dgm:prSet/>
      <dgm:spPr/>
      <dgm:t>
        <a:bodyPr/>
        <a:lstStyle/>
        <a:p>
          <a:endParaRPr lang="en-US"/>
        </a:p>
      </dgm:t>
    </dgm:pt>
    <dgm:pt modelId="{56D1C5D2-6BF9-4817-A85D-C96BCEB25995}">
      <dgm:prSet/>
      <dgm:spPr/>
      <dgm:t>
        <a:bodyPr/>
        <a:lstStyle/>
        <a:p>
          <a:r>
            <a:rPr lang="en-GB"/>
            <a:t>Looking back to the wellbeing of John, we know that his health and wellbeing were impacted by his health needs. </a:t>
          </a:r>
          <a:endParaRPr lang="en-US"/>
        </a:p>
      </dgm:t>
    </dgm:pt>
    <dgm:pt modelId="{FD192195-B985-4316-A099-440BAB93D028}" type="parTrans" cxnId="{8389F388-5033-4E70-8B95-7AAA2440FC35}">
      <dgm:prSet/>
      <dgm:spPr/>
      <dgm:t>
        <a:bodyPr/>
        <a:lstStyle/>
        <a:p>
          <a:endParaRPr lang="en-US"/>
        </a:p>
      </dgm:t>
    </dgm:pt>
    <dgm:pt modelId="{D27B0947-6060-49CA-A3BD-EB18CC81C698}" type="sibTrans" cxnId="{8389F388-5033-4E70-8B95-7AAA2440FC35}">
      <dgm:prSet/>
      <dgm:spPr/>
      <dgm:t>
        <a:bodyPr/>
        <a:lstStyle/>
        <a:p>
          <a:endParaRPr lang="en-US"/>
        </a:p>
      </dgm:t>
    </dgm:pt>
    <dgm:pt modelId="{7468E781-34AB-4121-9265-23D0F5C9BD1B}">
      <dgm:prSet/>
      <dgm:spPr/>
      <dgm:t>
        <a:bodyPr/>
        <a:lstStyle/>
        <a:p>
          <a:r>
            <a:rPr lang="en-GB"/>
            <a:t>He suffered many complex health needs and the severity of the cerebral palsy. </a:t>
          </a:r>
          <a:endParaRPr lang="en-US"/>
        </a:p>
      </dgm:t>
    </dgm:pt>
    <dgm:pt modelId="{221DFFF2-FA0A-4DB5-89EF-73FC3A7513E2}" type="parTrans" cxnId="{927C846E-A159-4C2F-84AC-A5579C034635}">
      <dgm:prSet/>
      <dgm:spPr/>
      <dgm:t>
        <a:bodyPr/>
        <a:lstStyle/>
        <a:p>
          <a:endParaRPr lang="en-US"/>
        </a:p>
      </dgm:t>
    </dgm:pt>
    <dgm:pt modelId="{44784E5E-6F91-4E78-B38B-EC8A129735C4}" type="sibTrans" cxnId="{927C846E-A159-4C2F-84AC-A5579C034635}">
      <dgm:prSet/>
      <dgm:spPr/>
      <dgm:t>
        <a:bodyPr/>
        <a:lstStyle/>
        <a:p>
          <a:endParaRPr lang="en-US"/>
        </a:p>
      </dgm:t>
    </dgm:pt>
    <dgm:pt modelId="{F045724B-A413-4BDE-A441-C8C7D6FA9BD5}">
      <dgm:prSet/>
      <dgm:spPr/>
      <dgm:t>
        <a:bodyPr/>
        <a:lstStyle/>
        <a:p>
          <a:r>
            <a:rPr lang="en-GB"/>
            <a:t>John's mother had mental illness and with no father actively involved means there was lack of support. </a:t>
          </a:r>
          <a:endParaRPr lang="en-US"/>
        </a:p>
      </dgm:t>
    </dgm:pt>
    <dgm:pt modelId="{9C7296AC-8F4E-4091-BAAD-1F3F9881A4FE}" type="parTrans" cxnId="{787F9527-251E-4B1B-827D-789DAB5343D4}">
      <dgm:prSet/>
      <dgm:spPr/>
      <dgm:t>
        <a:bodyPr/>
        <a:lstStyle/>
        <a:p>
          <a:endParaRPr lang="en-US"/>
        </a:p>
      </dgm:t>
    </dgm:pt>
    <dgm:pt modelId="{114E781C-BBB0-4733-BE23-A522835426A5}" type="sibTrans" cxnId="{787F9527-251E-4B1B-827D-789DAB5343D4}">
      <dgm:prSet/>
      <dgm:spPr/>
      <dgm:t>
        <a:bodyPr/>
        <a:lstStyle/>
        <a:p>
          <a:endParaRPr lang="en-US"/>
        </a:p>
      </dgm:t>
    </dgm:pt>
    <dgm:pt modelId="{7E201BBA-1AEC-4DE4-AEDB-DAB193CE012C}" type="pres">
      <dgm:prSet presAssocID="{C2F36C1D-5186-4323-9810-C57412625020}" presName="linear" presStyleCnt="0">
        <dgm:presLayoutVars>
          <dgm:animLvl val="lvl"/>
          <dgm:resizeHandles val="exact"/>
        </dgm:presLayoutVars>
      </dgm:prSet>
      <dgm:spPr/>
    </dgm:pt>
    <dgm:pt modelId="{31A31320-AF7E-4B39-BA50-59428E5E3906}" type="pres">
      <dgm:prSet presAssocID="{31E6BB88-0CA5-4798-81C0-9F104D655F7E}" presName="parentText" presStyleLbl="node1" presStyleIdx="0" presStyleCnt="6">
        <dgm:presLayoutVars>
          <dgm:chMax val="0"/>
          <dgm:bulletEnabled val="1"/>
        </dgm:presLayoutVars>
      </dgm:prSet>
      <dgm:spPr/>
    </dgm:pt>
    <dgm:pt modelId="{A4976F97-4045-45C5-BC52-DC999B766DAD}" type="pres">
      <dgm:prSet presAssocID="{FB5FF704-7A48-47F8-9D58-D6C2AF250F2B}" presName="spacer" presStyleCnt="0"/>
      <dgm:spPr/>
    </dgm:pt>
    <dgm:pt modelId="{45DF1E92-826B-4F12-892A-2DE3D05841F1}" type="pres">
      <dgm:prSet presAssocID="{633D6725-604B-4ABC-A45B-C38A9DFBCCBD}" presName="parentText" presStyleLbl="node1" presStyleIdx="1" presStyleCnt="6">
        <dgm:presLayoutVars>
          <dgm:chMax val="0"/>
          <dgm:bulletEnabled val="1"/>
        </dgm:presLayoutVars>
      </dgm:prSet>
      <dgm:spPr/>
    </dgm:pt>
    <dgm:pt modelId="{C15E4442-74BC-40F8-A3D6-57B66B921229}" type="pres">
      <dgm:prSet presAssocID="{A415A8AC-72B3-4601-A5B8-4FAAE2FE9638}" presName="spacer" presStyleCnt="0"/>
      <dgm:spPr/>
    </dgm:pt>
    <dgm:pt modelId="{12C4F6E9-3932-4197-8956-D4B1FD7C86DD}" type="pres">
      <dgm:prSet presAssocID="{9B9C75CB-21DC-402D-A84A-8865AEE2EDD6}" presName="parentText" presStyleLbl="node1" presStyleIdx="2" presStyleCnt="6">
        <dgm:presLayoutVars>
          <dgm:chMax val="0"/>
          <dgm:bulletEnabled val="1"/>
        </dgm:presLayoutVars>
      </dgm:prSet>
      <dgm:spPr/>
    </dgm:pt>
    <dgm:pt modelId="{6CCC681B-9F46-4345-A21E-3765534E494E}" type="pres">
      <dgm:prSet presAssocID="{6628801F-0BF4-460F-8661-AA5A4D4381E3}" presName="spacer" presStyleCnt="0"/>
      <dgm:spPr/>
    </dgm:pt>
    <dgm:pt modelId="{0005E50F-AF5A-4182-9262-D2D4172D1D3C}" type="pres">
      <dgm:prSet presAssocID="{56D1C5D2-6BF9-4817-A85D-C96BCEB25995}" presName="parentText" presStyleLbl="node1" presStyleIdx="3" presStyleCnt="6">
        <dgm:presLayoutVars>
          <dgm:chMax val="0"/>
          <dgm:bulletEnabled val="1"/>
        </dgm:presLayoutVars>
      </dgm:prSet>
      <dgm:spPr/>
    </dgm:pt>
    <dgm:pt modelId="{805C0A76-19E8-444A-BE5D-206E07C1033F}" type="pres">
      <dgm:prSet presAssocID="{D27B0947-6060-49CA-A3BD-EB18CC81C698}" presName="spacer" presStyleCnt="0"/>
      <dgm:spPr/>
    </dgm:pt>
    <dgm:pt modelId="{9BD1897D-54A7-488D-B0FD-512AEC250C0D}" type="pres">
      <dgm:prSet presAssocID="{7468E781-34AB-4121-9265-23D0F5C9BD1B}" presName="parentText" presStyleLbl="node1" presStyleIdx="4" presStyleCnt="6">
        <dgm:presLayoutVars>
          <dgm:chMax val="0"/>
          <dgm:bulletEnabled val="1"/>
        </dgm:presLayoutVars>
      </dgm:prSet>
      <dgm:spPr/>
    </dgm:pt>
    <dgm:pt modelId="{2AE792D0-1A84-482F-8404-DB191ADD3DFB}" type="pres">
      <dgm:prSet presAssocID="{44784E5E-6F91-4E78-B38B-EC8A129735C4}" presName="spacer" presStyleCnt="0"/>
      <dgm:spPr/>
    </dgm:pt>
    <dgm:pt modelId="{B63F5C99-2768-449E-A285-B1B1046B974D}" type="pres">
      <dgm:prSet presAssocID="{F045724B-A413-4BDE-A441-C8C7D6FA9BD5}" presName="parentText" presStyleLbl="node1" presStyleIdx="5" presStyleCnt="6">
        <dgm:presLayoutVars>
          <dgm:chMax val="0"/>
          <dgm:bulletEnabled val="1"/>
        </dgm:presLayoutVars>
      </dgm:prSet>
      <dgm:spPr/>
    </dgm:pt>
  </dgm:ptLst>
  <dgm:cxnLst>
    <dgm:cxn modelId="{12BB980D-A50E-4B3E-B8B5-8458297D3FD0}" type="presOf" srcId="{56D1C5D2-6BF9-4817-A85D-C96BCEB25995}" destId="{0005E50F-AF5A-4182-9262-D2D4172D1D3C}" srcOrd="0" destOrd="0" presId="urn:microsoft.com/office/officeart/2005/8/layout/vList2"/>
    <dgm:cxn modelId="{21E60E1E-9BDC-45A6-8AF9-3E3AEB2EFE96}" srcId="{C2F36C1D-5186-4323-9810-C57412625020}" destId="{9B9C75CB-21DC-402D-A84A-8865AEE2EDD6}" srcOrd="2" destOrd="0" parTransId="{495FBBC7-C9F6-4F9B-BEFF-F5EA437D9388}" sibTransId="{6628801F-0BF4-460F-8661-AA5A4D4381E3}"/>
    <dgm:cxn modelId="{787F9527-251E-4B1B-827D-789DAB5343D4}" srcId="{C2F36C1D-5186-4323-9810-C57412625020}" destId="{F045724B-A413-4BDE-A441-C8C7D6FA9BD5}" srcOrd="5" destOrd="0" parTransId="{9C7296AC-8F4E-4091-BAAD-1F3F9881A4FE}" sibTransId="{114E781C-BBB0-4733-BE23-A522835426A5}"/>
    <dgm:cxn modelId="{45F4A33B-E86F-4228-A3F1-12C7B7C80DE9}" type="presOf" srcId="{F045724B-A413-4BDE-A441-C8C7D6FA9BD5}" destId="{B63F5C99-2768-449E-A285-B1B1046B974D}" srcOrd="0" destOrd="0" presId="urn:microsoft.com/office/officeart/2005/8/layout/vList2"/>
    <dgm:cxn modelId="{77912A62-459E-4638-9A9C-2B9FBC7E2F2E}" type="presOf" srcId="{9B9C75CB-21DC-402D-A84A-8865AEE2EDD6}" destId="{12C4F6E9-3932-4197-8956-D4B1FD7C86DD}" srcOrd="0" destOrd="0" presId="urn:microsoft.com/office/officeart/2005/8/layout/vList2"/>
    <dgm:cxn modelId="{58685544-961C-40A9-A2AB-4D5D66CC29DC}" srcId="{C2F36C1D-5186-4323-9810-C57412625020}" destId="{31E6BB88-0CA5-4798-81C0-9F104D655F7E}" srcOrd="0" destOrd="0" parTransId="{5F8DC0B5-3CCA-4122-B645-2A29365927F4}" sibTransId="{FB5FF704-7A48-47F8-9D58-D6C2AF250F2B}"/>
    <dgm:cxn modelId="{927C846E-A159-4C2F-84AC-A5579C034635}" srcId="{C2F36C1D-5186-4323-9810-C57412625020}" destId="{7468E781-34AB-4121-9265-23D0F5C9BD1B}" srcOrd="4" destOrd="0" parTransId="{221DFFF2-FA0A-4DB5-89EF-73FC3A7513E2}" sibTransId="{44784E5E-6F91-4E78-B38B-EC8A129735C4}"/>
    <dgm:cxn modelId="{81438058-DD2A-41CC-9E73-2960DC2B397B}" type="presOf" srcId="{7468E781-34AB-4121-9265-23D0F5C9BD1B}" destId="{9BD1897D-54A7-488D-B0FD-512AEC250C0D}" srcOrd="0" destOrd="0" presId="urn:microsoft.com/office/officeart/2005/8/layout/vList2"/>
    <dgm:cxn modelId="{8389F388-5033-4E70-8B95-7AAA2440FC35}" srcId="{C2F36C1D-5186-4323-9810-C57412625020}" destId="{56D1C5D2-6BF9-4817-A85D-C96BCEB25995}" srcOrd="3" destOrd="0" parTransId="{FD192195-B985-4316-A099-440BAB93D028}" sibTransId="{D27B0947-6060-49CA-A3BD-EB18CC81C698}"/>
    <dgm:cxn modelId="{398C078B-C973-44A8-89F3-7276A5ADE262}" type="presOf" srcId="{C2F36C1D-5186-4323-9810-C57412625020}" destId="{7E201BBA-1AEC-4DE4-AEDB-DAB193CE012C}" srcOrd="0" destOrd="0" presId="urn:microsoft.com/office/officeart/2005/8/layout/vList2"/>
    <dgm:cxn modelId="{E1CDA38D-F80F-482F-A2D1-6F1EC8313596}" srcId="{C2F36C1D-5186-4323-9810-C57412625020}" destId="{633D6725-604B-4ABC-A45B-C38A9DFBCCBD}" srcOrd="1" destOrd="0" parTransId="{7181E402-A0AE-483D-BBE7-2B34FC2B0CEE}" sibTransId="{A415A8AC-72B3-4601-A5B8-4FAAE2FE9638}"/>
    <dgm:cxn modelId="{2B36C9EC-9F75-40F5-AEDD-9D9EF53020D8}" type="presOf" srcId="{31E6BB88-0CA5-4798-81C0-9F104D655F7E}" destId="{31A31320-AF7E-4B39-BA50-59428E5E3906}" srcOrd="0" destOrd="0" presId="urn:microsoft.com/office/officeart/2005/8/layout/vList2"/>
    <dgm:cxn modelId="{2444ABFD-72B3-40D8-9DFD-BC98163E487C}" type="presOf" srcId="{633D6725-604B-4ABC-A45B-C38A9DFBCCBD}" destId="{45DF1E92-826B-4F12-892A-2DE3D05841F1}" srcOrd="0" destOrd="0" presId="urn:microsoft.com/office/officeart/2005/8/layout/vList2"/>
    <dgm:cxn modelId="{9EF20E3F-7619-453E-B1B0-4DB953C47791}" type="presParOf" srcId="{7E201BBA-1AEC-4DE4-AEDB-DAB193CE012C}" destId="{31A31320-AF7E-4B39-BA50-59428E5E3906}" srcOrd="0" destOrd="0" presId="urn:microsoft.com/office/officeart/2005/8/layout/vList2"/>
    <dgm:cxn modelId="{62A5B564-9DD1-4352-96D5-4D183A1C74AF}" type="presParOf" srcId="{7E201BBA-1AEC-4DE4-AEDB-DAB193CE012C}" destId="{A4976F97-4045-45C5-BC52-DC999B766DAD}" srcOrd="1" destOrd="0" presId="urn:microsoft.com/office/officeart/2005/8/layout/vList2"/>
    <dgm:cxn modelId="{A001438A-9211-4862-B421-850D04107617}" type="presParOf" srcId="{7E201BBA-1AEC-4DE4-AEDB-DAB193CE012C}" destId="{45DF1E92-826B-4F12-892A-2DE3D05841F1}" srcOrd="2" destOrd="0" presId="urn:microsoft.com/office/officeart/2005/8/layout/vList2"/>
    <dgm:cxn modelId="{C02823CD-C853-421E-B736-2E4030A88E0B}" type="presParOf" srcId="{7E201BBA-1AEC-4DE4-AEDB-DAB193CE012C}" destId="{C15E4442-74BC-40F8-A3D6-57B66B921229}" srcOrd="3" destOrd="0" presId="urn:microsoft.com/office/officeart/2005/8/layout/vList2"/>
    <dgm:cxn modelId="{8995E7EA-53D2-47A7-AFB6-639FA8A52F93}" type="presParOf" srcId="{7E201BBA-1AEC-4DE4-AEDB-DAB193CE012C}" destId="{12C4F6E9-3932-4197-8956-D4B1FD7C86DD}" srcOrd="4" destOrd="0" presId="urn:microsoft.com/office/officeart/2005/8/layout/vList2"/>
    <dgm:cxn modelId="{4358363B-F210-4F09-AE30-5A0D8979C132}" type="presParOf" srcId="{7E201BBA-1AEC-4DE4-AEDB-DAB193CE012C}" destId="{6CCC681B-9F46-4345-A21E-3765534E494E}" srcOrd="5" destOrd="0" presId="urn:microsoft.com/office/officeart/2005/8/layout/vList2"/>
    <dgm:cxn modelId="{A0A9F234-C351-4AC2-BCCA-BAE7FACE55F6}" type="presParOf" srcId="{7E201BBA-1AEC-4DE4-AEDB-DAB193CE012C}" destId="{0005E50F-AF5A-4182-9262-D2D4172D1D3C}" srcOrd="6" destOrd="0" presId="urn:microsoft.com/office/officeart/2005/8/layout/vList2"/>
    <dgm:cxn modelId="{C71407F9-9A29-4013-B99D-B52423D8595A}" type="presParOf" srcId="{7E201BBA-1AEC-4DE4-AEDB-DAB193CE012C}" destId="{805C0A76-19E8-444A-BE5D-206E07C1033F}" srcOrd="7" destOrd="0" presId="urn:microsoft.com/office/officeart/2005/8/layout/vList2"/>
    <dgm:cxn modelId="{36412527-B522-469C-8C27-285C516E3D9E}" type="presParOf" srcId="{7E201BBA-1AEC-4DE4-AEDB-DAB193CE012C}" destId="{9BD1897D-54A7-488D-B0FD-512AEC250C0D}" srcOrd="8" destOrd="0" presId="urn:microsoft.com/office/officeart/2005/8/layout/vList2"/>
    <dgm:cxn modelId="{FEEE2414-9EEF-4608-BBC7-3991C499A5CE}" type="presParOf" srcId="{7E201BBA-1AEC-4DE4-AEDB-DAB193CE012C}" destId="{2AE792D0-1A84-482F-8404-DB191ADD3DFB}" srcOrd="9" destOrd="0" presId="urn:microsoft.com/office/officeart/2005/8/layout/vList2"/>
    <dgm:cxn modelId="{E561D2D4-5550-4826-B2FA-A258A8F48BEC}" type="presParOf" srcId="{7E201BBA-1AEC-4DE4-AEDB-DAB193CE012C}" destId="{B63F5C99-2768-449E-A285-B1B1046B974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A31320-AF7E-4B39-BA50-59428E5E3906}">
      <dsp:nvSpPr>
        <dsp:cNvPr id="0" name=""/>
        <dsp:cNvSpPr/>
      </dsp:nvSpPr>
      <dsp:spPr>
        <a:xfrm>
          <a:off x="0" y="23602"/>
          <a:ext cx="5115491" cy="78316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 wellbeing of a person is a persons physical, emotional, mental and social health factors. </a:t>
          </a:r>
          <a:endParaRPr lang="en-US" sz="1400" kern="1200"/>
        </a:p>
      </dsp:txBody>
      <dsp:txXfrm>
        <a:off x="38231" y="61833"/>
        <a:ext cx="5039029" cy="706706"/>
      </dsp:txXfrm>
    </dsp:sp>
    <dsp:sp modelId="{45DF1E92-826B-4F12-892A-2DE3D05841F1}">
      <dsp:nvSpPr>
        <dsp:cNvPr id="0" name=""/>
        <dsp:cNvSpPr/>
      </dsp:nvSpPr>
      <dsp:spPr>
        <a:xfrm>
          <a:off x="0" y="847091"/>
          <a:ext cx="5115491" cy="783168"/>
        </a:xfrm>
        <a:prstGeom prst="roundRect">
          <a:avLst/>
        </a:prstGeom>
        <a:solidFill>
          <a:schemeClr val="accent2">
            <a:hueOff val="-291073"/>
            <a:satOff val="-16786"/>
            <a:lumOff val="172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 wellbeing is important for children and young people as it is key for their overall physical and mental health and helps them to face any difficulties they are facing. </a:t>
          </a:r>
          <a:endParaRPr lang="en-US" sz="1400" kern="1200"/>
        </a:p>
      </dsp:txBody>
      <dsp:txXfrm>
        <a:off x="38231" y="885322"/>
        <a:ext cx="5039029" cy="706706"/>
      </dsp:txXfrm>
    </dsp:sp>
    <dsp:sp modelId="{12C4F6E9-3932-4197-8956-D4B1FD7C86DD}">
      <dsp:nvSpPr>
        <dsp:cNvPr id="0" name=""/>
        <dsp:cNvSpPr/>
      </dsp:nvSpPr>
      <dsp:spPr>
        <a:xfrm>
          <a:off x="0" y="1670580"/>
          <a:ext cx="5115491" cy="783168"/>
        </a:xfrm>
        <a:prstGeom prst="roundRect">
          <a:avLst/>
        </a:prstGeom>
        <a:solidFill>
          <a:schemeClr val="accent2">
            <a:hueOff val="-582145"/>
            <a:satOff val="-33571"/>
            <a:lumOff val="3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“Understanding what wellbeing means for any individual means asking them directly.” ((Rigby, Hagell and Starbuck, 2018)</a:t>
          </a:r>
          <a:endParaRPr lang="en-US" sz="1400" kern="1200"/>
        </a:p>
      </dsp:txBody>
      <dsp:txXfrm>
        <a:off x="38231" y="1708811"/>
        <a:ext cx="5039029" cy="706706"/>
      </dsp:txXfrm>
    </dsp:sp>
    <dsp:sp modelId="{0005E50F-AF5A-4182-9262-D2D4172D1D3C}">
      <dsp:nvSpPr>
        <dsp:cNvPr id="0" name=""/>
        <dsp:cNvSpPr/>
      </dsp:nvSpPr>
      <dsp:spPr>
        <a:xfrm>
          <a:off x="0" y="2494069"/>
          <a:ext cx="5115491" cy="783168"/>
        </a:xfrm>
        <a:prstGeom prst="roundRect">
          <a:avLst/>
        </a:prstGeom>
        <a:solidFill>
          <a:schemeClr val="accent2">
            <a:hueOff val="-873218"/>
            <a:satOff val="-50357"/>
            <a:lumOff val="5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Looking back to the wellbeing of John, we know that his health and wellbeing were impacted by his health needs. </a:t>
          </a:r>
          <a:endParaRPr lang="en-US" sz="1400" kern="1200"/>
        </a:p>
      </dsp:txBody>
      <dsp:txXfrm>
        <a:off x="38231" y="2532300"/>
        <a:ext cx="5039029" cy="706706"/>
      </dsp:txXfrm>
    </dsp:sp>
    <dsp:sp modelId="{9BD1897D-54A7-488D-B0FD-512AEC250C0D}">
      <dsp:nvSpPr>
        <dsp:cNvPr id="0" name=""/>
        <dsp:cNvSpPr/>
      </dsp:nvSpPr>
      <dsp:spPr>
        <a:xfrm>
          <a:off x="0" y="3317557"/>
          <a:ext cx="5115491" cy="783168"/>
        </a:xfrm>
        <a:prstGeom prst="roundRect">
          <a:avLst/>
        </a:prstGeom>
        <a:solidFill>
          <a:schemeClr val="accent2">
            <a:hueOff val="-1164290"/>
            <a:satOff val="-67142"/>
            <a:lumOff val="6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He suffered many complex health needs and the severity of the cerebral palsy. </a:t>
          </a:r>
          <a:endParaRPr lang="en-US" sz="1400" kern="1200"/>
        </a:p>
      </dsp:txBody>
      <dsp:txXfrm>
        <a:off x="38231" y="3355788"/>
        <a:ext cx="5039029" cy="706706"/>
      </dsp:txXfrm>
    </dsp:sp>
    <dsp:sp modelId="{B63F5C99-2768-449E-A285-B1B1046B974D}">
      <dsp:nvSpPr>
        <dsp:cNvPr id="0" name=""/>
        <dsp:cNvSpPr/>
      </dsp:nvSpPr>
      <dsp:spPr>
        <a:xfrm>
          <a:off x="0" y="4141046"/>
          <a:ext cx="5115491" cy="783168"/>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John's mother had mental illness and with no father actively involved means there was lack of support. </a:t>
          </a:r>
          <a:endParaRPr lang="en-US" sz="1400" kern="1200"/>
        </a:p>
      </dsp:txBody>
      <dsp:txXfrm>
        <a:off x="38231" y="4179277"/>
        <a:ext cx="5039029" cy="7067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EC872-CE10-B147-A504-D878447EEBC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7E69709-B939-2D48-BE53-29A50EA8D7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EB85B28-AE0A-384E-A4FA-EE7CA5756C44}"/>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DC6ABBD5-6129-584A-A945-A20618B25B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AEF839-319D-064D-9EFE-1F4C6816BF89}"/>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813593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99D0E-4537-E44E-AC99-1F2BF16D3EB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B6181FD-0268-DD45-9D66-CBCC320A32B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F68B2D-7CA7-6F4C-B4BC-2F2A6CABE161}"/>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1B028F1D-2F11-5C4E-8FDE-AA014B181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FD3BB9-4D52-7942-9F77-E8AF7D1FC1ED}"/>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884365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02BA8-B76F-B745-8E1A-A181BA88162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10B839C-7F85-574C-8C50-34E6A312F9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A8E1D9-7AF3-954F-8A7B-16A0EEA13A9C}"/>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58987AB4-F03C-384F-8A0A-5C19A18FDC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FF9B09-A646-7C42-9C46-D37D80707B22}"/>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788290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16328-4A7C-1448-850C-336E894D998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697DDAA-E3FA-D946-B844-C661D97E5B8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CE2386D-334E-A34D-B27A-894AC67F384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F8EF089-5C8A-D948-9C06-06A27A8F4A89}"/>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6" name="Footer Placeholder 5">
            <a:extLst>
              <a:ext uri="{FF2B5EF4-FFF2-40B4-BE49-F238E27FC236}">
                <a16:creationId xmlns:a16="http://schemas.microsoft.com/office/drawing/2014/main" id="{770AE516-94F7-C742-815F-2105F2350D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2175C4-45E4-1944-A9C9-CDB659F89787}"/>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2943486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9B179-49AC-DA40-AC64-F2BB3AFF615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2FEEC7C-57EB-824A-9F7B-52FBF8BF48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A550E9F-4AF7-0544-AEDB-16BD8AA11A2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766E2EE-CD3E-8849-87E3-BBA1969BB2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A23D6DA-F2B8-294F-92DE-84F428E933E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19B21C7-497C-9E4F-9E8E-0F24DFE09C51}"/>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8" name="Footer Placeholder 7">
            <a:extLst>
              <a:ext uri="{FF2B5EF4-FFF2-40B4-BE49-F238E27FC236}">
                <a16:creationId xmlns:a16="http://schemas.microsoft.com/office/drawing/2014/main" id="{A7AFAEC6-B6BD-AB44-8DA5-A4EC13FE7E1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45ECB4-EDA3-FB41-A4F9-5DD9C72F8050}"/>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2304594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E7915-A262-7E49-A787-6759B408F87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E265609-5A29-724C-AC59-2CA4BC6CC6C7}"/>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4" name="Footer Placeholder 3">
            <a:extLst>
              <a:ext uri="{FF2B5EF4-FFF2-40B4-BE49-F238E27FC236}">
                <a16:creationId xmlns:a16="http://schemas.microsoft.com/office/drawing/2014/main" id="{603C3D9C-D0E2-2443-9A97-EE805DA0B19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6A3E919-672C-2D4B-8884-315EDD812B4C}"/>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849292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0EC2B7-58F0-4C45-B666-CCA05E126451}"/>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3" name="Footer Placeholder 2">
            <a:extLst>
              <a:ext uri="{FF2B5EF4-FFF2-40B4-BE49-F238E27FC236}">
                <a16:creationId xmlns:a16="http://schemas.microsoft.com/office/drawing/2014/main" id="{00131256-F87A-2549-B770-AA2E6A65D65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34BA48-10D5-1C43-8786-813653C4325A}"/>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003627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C46BC-C9BF-8246-8D03-E6E442B8963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F142C84-5C68-6A44-8059-E37A30B2B3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CA7A4B7-D611-2349-A376-BB52F43F77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D30C01-5AD2-284A-A002-DCCC74CC8443}"/>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6" name="Footer Placeholder 5">
            <a:extLst>
              <a:ext uri="{FF2B5EF4-FFF2-40B4-BE49-F238E27FC236}">
                <a16:creationId xmlns:a16="http://schemas.microsoft.com/office/drawing/2014/main" id="{5D8BE3B4-07D6-1D42-B2F2-C6ED89AB17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D564B-4434-E542-9636-EC058AB5AEA2}"/>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2530023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B67D1-C3EB-7D4B-B5FD-5C4E1F12BC4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5D60F69-7926-BC4E-9259-0B4A508951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A5B0AF9-4D87-5543-A028-9FE76D048A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D5D6EAF-3451-F94D-89B0-7A2DBB49DCDA}"/>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6" name="Footer Placeholder 5">
            <a:extLst>
              <a:ext uri="{FF2B5EF4-FFF2-40B4-BE49-F238E27FC236}">
                <a16:creationId xmlns:a16="http://schemas.microsoft.com/office/drawing/2014/main" id="{47134BCB-3C94-A742-A096-7F6063333C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6C766E-9953-5D47-87C4-9E4A22B5FB5E}"/>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776475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A7AF0-6FF3-C247-93AA-AF2D7AC00CF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56A5607-51EC-6A40-B024-5CFC1D0059A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DECE69-AB1C-E34C-9A4E-34C8A24024BF}"/>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9C57CB65-F11B-0445-80ED-E6F84CE5A0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5F60B-F3D2-8549-B0AB-392EA4A63492}"/>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064397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51C45A-89E7-B64F-8D2A-E8F0DD877AD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A545D0D-798F-704D-997F-2D5D09A2F7C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C54457A-2FC8-E14D-895F-7B14D2A36B38}"/>
              </a:ext>
            </a:extLst>
          </p:cNvPr>
          <p:cNvSpPr>
            <a:spLocks noGrp="1"/>
          </p:cNvSpPr>
          <p:nvPr>
            <p:ph type="dt" sz="half" idx="10"/>
          </p:nvPr>
        </p:nvSpPr>
        <p:spPr/>
        <p:txBody>
          <a:body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AAA511A0-B08D-1C40-8F61-6DAF90D2CE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855100-BEE5-AB4C-8146-D54B1C3CA3D1}"/>
              </a:ext>
            </a:extLst>
          </p:cNvPr>
          <p:cNvSpPr>
            <a:spLocks noGrp="1"/>
          </p:cNvSpPr>
          <p:nvPr>
            <p:ph type="sldNum" sz="quarter" idx="12"/>
          </p:nvPr>
        </p:nvSpPr>
        <p:spPr/>
        <p:txBody>
          <a:bodyPr/>
          <a:lstStyle/>
          <a:p>
            <a:fld id="{984754A0-5990-534F-8851-10B466777A44}" type="slidenum">
              <a:rPr lang="en-US" smtClean="0"/>
              <a:t>‹#›</a:t>
            </a:fld>
            <a:endParaRPr lang="en-US"/>
          </a:p>
        </p:txBody>
      </p:sp>
    </p:spTree>
    <p:extLst>
      <p:ext uri="{BB962C8B-B14F-4D97-AF65-F5344CB8AC3E}">
        <p14:creationId xmlns:p14="http://schemas.microsoft.com/office/powerpoint/2010/main" val="1372192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E7933B-F67D-9B47-BC85-3EC9C0FA69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F0B431F-4ED5-5F40-9285-2521F1A516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D25EEB-0B34-644D-9B02-D2C19D2F1A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D2390E-07FA-6841-9E67-50D8DAD82273}" type="datetimeFigureOut">
              <a:rPr lang="en-US" smtClean="0"/>
              <a:t>3/3/2022</a:t>
            </a:fld>
            <a:endParaRPr lang="en-US"/>
          </a:p>
        </p:txBody>
      </p:sp>
      <p:sp>
        <p:nvSpPr>
          <p:cNvPr id="5" name="Footer Placeholder 4">
            <a:extLst>
              <a:ext uri="{FF2B5EF4-FFF2-40B4-BE49-F238E27FC236}">
                <a16:creationId xmlns:a16="http://schemas.microsoft.com/office/drawing/2014/main" id="{D27C8DB6-94D2-614F-8920-85B8C8A1CF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8527C10-A27D-CD4F-B592-BF28317553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4754A0-5990-534F-8851-10B466777A44}" type="slidenum">
              <a:rPr lang="en-US" smtClean="0"/>
              <a:t>‹#›</a:t>
            </a:fld>
            <a:endParaRPr lang="en-US"/>
          </a:p>
        </p:txBody>
      </p:sp>
    </p:spTree>
    <p:extLst>
      <p:ext uri="{BB962C8B-B14F-4D97-AF65-F5344CB8AC3E}">
        <p14:creationId xmlns:p14="http://schemas.microsoft.com/office/powerpoint/2010/main" val="1857696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learning.nspcc.org.uk/child-protection-system/children-the-law" TargetMode="External"/><Relationship Id="rId2" Type="http://schemas.openxmlformats.org/officeDocument/2006/relationships/hyperlink" Target="https://empoweredparents.co/emotional-development-stages/" TargetMode="External"/><Relationship Id="rId1" Type="http://schemas.openxmlformats.org/officeDocument/2006/relationships/slideLayout" Target="../slideLayouts/slideLayout2.xml"/><Relationship Id="rId4" Type="http://schemas.openxmlformats.org/officeDocument/2006/relationships/hyperlink" Target="http://www.youngpeopleshealth.org.uk/wp-content/uploads/2019/10/Scoping-paper-CYP-views-on-wellbeing-FINAL.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8FE0E0-D95D-46EF-A375-475D4DB0E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BF6AEA-1D98-456A-ADF3-C86CEE02E8C8}"/>
              </a:ext>
            </a:extLst>
          </p:cNvPr>
          <p:cNvSpPr>
            <a:spLocks noGrp="1"/>
          </p:cNvSpPr>
          <p:nvPr>
            <p:ph type="ctrTitle"/>
          </p:nvPr>
        </p:nvSpPr>
        <p:spPr>
          <a:xfrm>
            <a:off x="640080" y="640080"/>
            <a:ext cx="6894575" cy="3566160"/>
          </a:xfrm>
        </p:spPr>
        <p:txBody>
          <a:bodyPr>
            <a:normAutofit/>
          </a:bodyPr>
          <a:lstStyle/>
          <a:p>
            <a:pPr algn="l"/>
            <a:r>
              <a:rPr lang="en-GB" sz="6600"/>
              <a:t>Children, young people and families. </a:t>
            </a:r>
          </a:p>
        </p:txBody>
      </p:sp>
      <p:sp>
        <p:nvSpPr>
          <p:cNvPr id="3" name="Subtitle 2">
            <a:extLst>
              <a:ext uri="{FF2B5EF4-FFF2-40B4-BE49-F238E27FC236}">
                <a16:creationId xmlns:a16="http://schemas.microsoft.com/office/drawing/2014/main" id="{938CD2F9-E48E-4B14-B5C4-41E4A5CD1E5C}"/>
              </a:ext>
            </a:extLst>
          </p:cNvPr>
          <p:cNvSpPr>
            <a:spLocks noGrp="1"/>
          </p:cNvSpPr>
          <p:nvPr>
            <p:ph type="subTitle" idx="1"/>
          </p:nvPr>
        </p:nvSpPr>
        <p:spPr>
          <a:xfrm>
            <a:off x="640080" y="4636008"/>
            <a:ext cx="6894576" cy="1572768"/>
          </a:xfrm>
        </p:spPr>
        <p:txBody>
          <a:bodyPr>
            <a:normAutofit fontScale="92500" lnSpcReduction="20000"/>
          </a:bodyPr>
          <a:lstStyle/>
          <a:p>
            <a:pPr algn="l"/>
            <a:endParaRPr lang="en-GB" sz="1000" dirty="0"/>
          </a:p>
          <a:p>
            <a:pPr algn="l"/>
            <a:r>
              <a:rPr lang="en-GB" sz="1500" dirty="0"/>
              <a:t>Saba Parveen- 2014411</a:t>
            </a:r>
          </a:p>
          <a:p>
            <a:pPr algn="l"/>
            <a:r>
              <a:rPr lang="en-GB" sz="1500" dirty="0" err="1"/>
              <a:t>Saiqa</a:t>
            </a:r>
            <a:r>
              <a:rPr lang="en-GB" sz="1500" dirty="0"/>
              <a:t> BIBI- 2020850</a:t>
            </a:r>
          </a:p>
          <a:p>
            <a:pPr algn="l"/>
            <a:r>
              <a:rPr lang="en-GB" sz="1500" dirty="0"/>
              <a:t>CHARNAI CLARKE- 2007510</a:t>
            </a:r>
          </a:p>
          <a:p>
            <a:pPr algn="l"/>
            <a:r>
              <a:rPr lang="en-GB" sz="1500" dirty="0"/>
              <a:t>OTISON OSAZUWA EKUNWE- 1921110</a:t>
            </a:r>
          </a:p>
          <a:p>
            <a:pPr algn="l"/>
            <a:r>
              <a:rPr lang="en-GB" sz="1500" dirty="0"/>
              <a:t>SUZANNE SUTTON- 1907308</a:t>
            </a:r>
          </a:p>
          <a:p>
            <a:pPr algn="l"/>
            <a:endParaRPr lang="en-GB" sz="1000" dirty="0"/>
          </a:p>
        </p:txBody>
      </p:sp>
      <p:sp>
        <p:nvSpPr>
          <p:cNvPr id="11" name="sketchy line">
            <a:extLst>
              <a:ext uri="{FF2B5EF4-FFF2-40B4-BE49-F238E27FC236}">
                <a16:creationId xmlns:a16="http://schemas.microsoft.com/office/drawing/2014/main" id="{2D82A42F-AEBE-4065-9792-036A904D8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646" y="440926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C60B592-024D-4C6A-B6EF-22BC182AC0D2}"/>
              </a:ext>
            </a:extLst>
          </p:cNvPr>
          <p:cNvPicPr>
            <a:picLocks noChangeAspect="1"/>
          </p:cNvPicPr>
          <p:nvPr/>
        </p:nvPicPr>
        <p:blipFill rotWithShape="1">
          <a:blip r:embed="rId2"/>
          <a:srcRect l="37609" r="29154"/>
          <a:stretch/>
        </p:blipFill>
        <p:spPr>
          <a:xfrm>
            <a:off x="8139803" y="10"/>
            <a:ext cx="4052199" cy="6857990"/>
          </a:xfrm>
          <a:custGeom>
            <a:avLst/>
            <a:gdLst/>
            <a:ahLst/>
            <a:cxnLst/>
            <a:rect l="l" t="t" r="r" b="b"/>
            <a:pathLst>
              <a:path w="4052199" h="6858000">
                <a:moveTo>
                  <a:pt x="25603" y="0"/>
                </a:moveTo>
                <a:lnTo>
                  <a:pt x="4052199" y="0"/>
                </a:lnTo>
                <a:lnTo>
                  <a:pt x="4052199" y="6858000"/>
                </a:lnTo>
                <a:lnTo>
                  <a:pt x="28079" y="6858000"/>
                </a:lnTo>
                <a:lnTo>
                  <a:pt x="37459" y="6497135"/>
                </a:lnTo>
                <a:cubicBezTo>
                  <a:pt x="37586" y="6492050"/>
                  <a:pt x="38603" y="6487092"/>
                  <a:pt x="38603" y="6482007"/>
                </a:cubicBezTo>
                <a:cubicBezTo>
                  <a:pt x="47502" y="6367973"/>
                  <a:pt x="52587" y="6253939"/>
                  <a:pt x="18135" y="6142702"/>
                </a:cubicBezTo>
                <a:cubicBezTo>
                  <a:pt x="15084" y="6132214"/>
                  <a:pt x="13495" y="6121344"/>
                  <a:pt x="13432" y="6110411"/>
                </a:cubicBezTo>
                <a:cubicBezTo>
                  <a:pt x="11690" y="6013324"/>
                  <a:pt x="15936" y="5916236"/>
                  <a:pt x="26145" y="5819669"/>
                </a:cubicBezTo>
                <a:cubicBezTo>
                  <a:pt x="31229" y="5760555"/>
                  <a:pt x="26017" y="5700423"/>
                  <a:pt x="42926" y="5641690"/>
                </a:cubicBezTo>
                <a:cubicBezTo>
                  <a:pt x="50337" y="5612565"/>
                  <a:pt x="54595" y="5582728"/>
                  <a:pt x="55638" y="5552700"/>
                </a:cubicBezTo>
                <a:cubicBezTo>
                  <a:pt x="60087" y="5479983"/>
                  <a:pt x="38603" y="5411588"/>
                  <a:pt x="18263" y="5343066"/>
                </a:cubicBezTo>
                <a:cubicBezTo>
                  <a:pt x="7456" y="5306707"/>
                  <a:pt x="-5384" y="5269459"/>
                  <a:pt x="2372" y="5231320"/>
                </a:cubicBezTo>
                <a:cubicBezTo>
                  <a:pt x="16076" y="5173655"/>
                  <a:pt x="23920" y="5114744"/>
                  <a:pt x="25763" y="5055502"/>
                </a:cubicBezTo>
                <a:cubicBezTo>
                  <a:pt x="25635" y="5012660"/>
                  <a:pt x="15338" y="4970962"/>
                  <a:pt x="18898" y="4928374"/>
                </a:cubicBezTo>
                <a:cubicBezTo>
                  <a:pt x="27073" y="4845715"/>
                  <a:pt x="29157" y="4762561"/>
                  <a:pt x="25127" y="4679584"/>
                </a:cubicBezTo>
                <a:cubicBezTo>
                  <a:pt x="25077" y="4646429"/>
                  <a:pt x="28776" y="4613376"/>
                  <a:pt x="36187" y="4581060"/>
                </a:cubicBezTo>
                <a:cubicBezTo>
                  <a:pt x="45493" y="4524043"/>
                  <a:pt x="47464" y="4466060"/>
                  <a:pt x="42036" y="4408547"/>
                </a:cubicBezTo>
                <a:cubicBezTo>
                  <a:pt x="36060" y="4341932"/>
                  <a:pt x="18263" y="4276334"/>
                  <a:pt x="13685" y="4209719"/>
                </a:cubicBezTo>
                <a:cubicBezTo>
                  <a:pt x="6694" y="4099371"/>
                  <a:pt x="16610" y="3989024"/>
                  <a:pt x="26398" y="3879186"/>
                </a:cubicBezTo>
                <a:cubicBezTo>
                  <a:pt x="34026" y="3808731"/>
                  <a:pt x="36060" y="3737781"/>
                  <a:pt x="32501" y="3667009"/>
                </a:cubicBezTo>
                <a:cubicBezTo>
                  <a:pt x="28051" y="3610818"/>
                  <a:pt x="21059" y="3554755"/>
                  <a:pt x="19788" y="3498437"/>
                </a:cubicBezTo>
                <a:cubicBezTo>
                  <a:pt x="17627" y="3398006"/>
                  <a:pt x="18390" y="3297701"/>
                  <a:pt x="24237" y="3197143"/>
                </a:cubicBezTo>
                <a:cubicBezTo>
                  <a:pt x="27162" y="3146928"/>
                  <a:pt x="32119" y="3096966"/>
                  <a:pt x="34026" y="3046242"/>
                </a:cubicBezTo>
                <a:cubicBezTo>
                  <a:pt x="35933" y="2995518"/>
                  <a:pt x="40001" y="2944413"/>
                  <a:pt x="28433" y="2894578"/>
                </a:cubicBezTo>
                <a:cubicBezTo>
                  <a:pt x="8855" y="2810038"/>
                  <a:pt x="23220" y="2725879"/>
                  <a:pt x="27415" y="2641593"/>
                </a:cubicBezTo>
                <a:cubicBezTo>
                  <a:pt x="29958" y="2589217"/>
                  <a:pt x="45214" y="2535568"/>
                  <a:pt x="31738" y="2484717"/>
                </a:cubicBezTo>
                <a:cubicBezTo>
                  <a:pt x="10507" y="2405008"/>
                  <a:pt x="24492" y="2326951"/>
                  <a:pt x="31738" y="2248513"/>
                </a:cubicBezTo>
                <a:cubicBezTo>
                  <a:pt x="40218" y="2174283"/>
                  <a:pt x="38768" y="2099252"/>
                  <a:pt x="27415" y="2025403"/>
                </a:cubicBezTo>
                <a:cubicBezTo>
                  <a:pt x="12986" y="1952165"/>
                  <a:pt x="12986" y="1876803"/>
                  <a:pt x="27415" y="1803565"/>
                </a:cubicBezTo>
                <a:cubicBezTo>
                  <a:pt x="39276" y="1743102"/>
                  <a:pt x="40598" y="1681038"/>
                  <a:pt x="31356" y="1620119"/>
                </a:cubicBezTo>
                <a:cubicBezTo>
                  <a:pt x="25127" y="1576514"/>
                  <a:pt x="13940" y="1533163"/>
                  <a:pt x="12414" y="1489558"/>
                </a:cubicBezTo>
                <a:cubicBezTo>
                  <a:pt x="9262" y="1398420"/>
                  <a:pt x="11118" y="1307167"/>
                  <a:pt x="18008" y="1216233"/>
                </a:cubicBezTo>
                <a:cubicBezTo>
                  <a:pt x="26017" y="1112496"/>
                  <a:pt x="41400" y="1009268"/>
                  <a:pt x="30721" y="904896"/>
                </a:cubicBezTo>
                <a:cubicBezTo>
                  <a:pt x="27162" y="869046"/>
                  <a:pt x="19661" y="833323"/>
                  <a:pt x="18771" y="797346"/>
                </a:cubicBezTo>
                <a:cubicBezTo>
                  <a:pt x="17118" y="730095"/>
                  <a:pt x="16737" y="663607"/>
                  <a:pt x="20169" y="593941"/>
                </a:cubicBezTo>
                <a:cubicBezTo>
                  <a:pt x="23602" y="524274"/>
                  <a:pt x="38348" y="451938"/>
                  <a:pt x="28433" y="383798"/>
                </a:cubicBezTo>
                <a:cubicBezTo>
                  <a:pt x="18516" y="315657"/>
                  <a:pt x="24873" y="248406"/>
                  <a:pt x="31229" y="181410"/>
                </a:cubicBezTo>
                <a:cubicBezTo>
                  <a:pt x="34344" y="149565"/>
                  <a:pt x="36410" y="118069"/>
                  <a:pt x="35854" y="86700"/>
                </a:cubicBezTo>
                <a:close/>
              </a:path>
            </a:pathLst>
          </a:custGeom>
        </p:spPr>
      </p:pic>
    </p:spTree>
    <p:extLst>
      <p:ext uri="{BB962C8B-B14F-4D97-AF65-F5344CB8AC3E}">
        <p14:creationId xmlns:p14="http://schemas.microsoft.com/office/powerpoint/2010/main" val="2793138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53" name="Freeform: Shape 34">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Freeform: Shape 36">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36D9304-E0DE-4FB4-B20A-871786190AE7}"/>
              </a:ext>
            </a:extLst>
          </p:cNvPr>
          <p:cNvSpPr>
            <a:spLocks noGrp="1"/>
          </p:cNvSpPr>
          <p:nvPr>
            <p:ph type="title"/>
          </p:nvPr>
        </p:nvSpPr>
        <p:spPr>
          <a:xfrm>
            <a:off x="3027924" y="991261"/>
            <a:ext cx="5754696" cy="1837349"/>
          </a:xfrm>
        </p:spPr>
        <p:txBody>
          <a:bodyPr>
            <a:normAutofit/>
          </a:bodyPr>
          <a:lstStyle/>
          <a:p>
            <a:pPr algn="ctr"/>
            <a:r>
              <a:rPr lang="en-GB" sz="3600">
                <a:solidFill>
                  <a:schemeClr val="tx2"/>
                </a:solidFill>
              </a:rPr>
              <a:t>Introduction</a:t>
            </a:r>
          </a:p>
        </p:txBody>
      </p:sp>
      <p:sp>
        <p:nvSpPr>
          <p:cNvPr id="3" name="Content Placeholder 2">
            <a:extLst>
              <a:ext uri="{FF2B5EF4-FFF2-40B4-BE49-F238E27FC236}">
                <a16:creationId xmlns:a16="http://schemas.microsoft.com/office/drawing/2014/main" id="{E231765C-16FD-46E8-930C-82C6120EAD91}"/>
              </a:ext>
            </a:extLst>
          </p:cNvPr>
          <p:cNvSpPr>
            <a:spLocks noGrp="1"/>
          </p:cNvSpPr>
          <p:nvPr>
            <p:ph idx="1"/>
          </p:nvPr>
        </p:nvSpPr>
        <p:spPr>
          <a:xfrm>
            <a:off x="2405516" y="2979335"/>
            <a:ext cx="7380967" cy="2531127"/>
          </a:xfrm>
        </p:spPr>
        <p:txBody>
          <a:bodyPr anchor="t">
            <a:normAutofit/>
          </a:bodyPr>
          <a:lstStyle/>
          <a:p>
            <a:pPr marL="0" indent="0">
              <a:buNone/>
            </a:pPr>
            <a:r>
              <a:rPr lang="en-GB" sz="1800" dirty="0">
                <a:solidFill>
                  <a:schemeClr val="tx2"/>
                </a:solidFill>
              </a:rPr>
              <a:t>Welcome to our group presentation. This presentation is based on a case study about a boy called John who had many complex health needs. His mother also suffered from mental health. Together as a group, we looked into the wellbeing of children, young people and families and analyse one of the key domains of children and young peoples wellbeing.  We will talk about policies and professional interventions that are in place and use the multi-disciplinary services to meet the diverse needs of John and his family. </a:t>
            </a:r>
          </a:p>
          <a:p>
            <a:endParaRPr lang="en-GB" sz="1700" dirty="0">
              <a:solidFill>
                <a:schemeClr val="tx2"/>
              </a:solidFill>
            </a:endParaRPr>
          </a:p>
        </p:txBody>
      </p:sp>
      <p:grpSp>
        <p:nvGrpSpPr>
          <p:cNvPr id="40" name="Group 39">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55" name="Freeform: Shape 40">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Freeform: Shape 42">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57" name="Freeform: Shape 43">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57786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38">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0">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51" name="Group 42">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44" name="Freeform: Shape 43">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Freeform: Shape 44">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Shape 45">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Freeform: Shape 46">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Shape 47">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B550330-3403-4129-BFBD-D5476B822B09}"/>
              </a:ext>
            </a:extLst>
          </p:cNvPr>
          <p:cNvSpPr>
            <a:spLocks noGrp="1"/>
          </p:cNvSpPr>
          <p:nvPr>
            <p:ph type="title"/>
          </p:nvPr>
        </p:nvSpPr>
        <p:spPr>
          <a:xfrm>
            <a:off x="804672" y="2053641"/>
            <a:ext cx="3669161" cy="2760098"/>
          </a:xfrm>
        </p:spPr>
        <p:txBody>
          <a:bodyPr>
            <a:normAutofit/>
          </a:bodyPr>
          <a:lstStyle/>
          <a:p>
            <a:r>
              <a:rPr lang="en-GB" sz="3400" dirty="0">
                <a:solidFill>
                  <a:schemeClr val="tx2"/>
                </a:solidFill>
              </a:rPr>
              <a:t>Children, young people and families’ perception of wellbeing</a:t>
            </a:r>
            <a:br>
              <a:rPr lang="en-GB" sz="3400" dirty="0">
                <a:solidFill>
                  <a:schemeClr val="tx2"/>
                </a:solidFill>
              </a:rPr>
            </a:br>
            <a:endParaRPr lang="en-GB" sz="3400" dirty="0">
              <a:solidFill>
                <a:schemeClr val="tx2"/>
              </a:solidFill>
            </a:endParaRPr>
          </a:p>
        </p:txBody>
      </p:sp>
      <p:sp>
        <p:nvSpPr>
          <p:cNvPr id="3" name="Content Placeholder 2">
            <a:extLst>
              <a:ext uri="{FF2B5EF4-FFF2-40B4-BE49-F238E27FC236}">
                <a16:creationId xmlns:a16="http://schemas.microsoft.com/office/drawing/2014/main" id="{370B1E87-A2E8-40C4-8B1B-0762D2EE2256}"/>
              </a:ext>
            </a:extLst>
          </p:cNvPr>
          <p:cNvSpPr>
            <a:spLocks noGrp="1"/>
          </p:cNvSpPr>
          <p:nvPr>
            <p:ph idx="1"/>
          </p:nvPr>
        </p:nvSpPr>
        <p:spPr>
          <a:xfrm>
            <a:off x="6090574" y="801866"/>
            <a:ext cx="5306084" cy="5230634"/>
          </a:xfrm>
          <a:noFill/>
          <a:ln>
            <a:noFill/>
          </a:ln>
        </p:spPr>
        <p:txBody>
          <a:bodyPr anchor="ctr">
            <a:normAutofit/>
          </a:bodyPr>
          <a:lstStyle/>
          <a:p>
            <a:pPr marL="0" indent="0">
              <a:buNone/>
            </a:pPr>
            <a:r>
              <a:rPr lang="en-GB" sz="2000" dirty="0">
                <a:solidFill>
                  <a:schemeClr val="tx2"/>
                </a:solidFill>
              </a:rPr>
              <a:t>What is a child? A child is a small human being who is still learning and growing. A child is still in the vulnerable stage of their life whist they are still growing and developing. </a:t>
            </a:r>
          </a:p>
          <a:p>
            <a:pPr marL="0" indent="0">
              <a:buNone/>
            </a:pPr>
            <a:br>
              <a:rPr lang="en-GB" sz="2000" dirty="0">
                <a:solidFill>
                  <a:schemeClr val="tx2"/>
                </a:solidFill>
              </a:rPr>
            </a:br>
            <a:r>
              <a:rPr lang="en-GB" sz="2000" dirty="0">
                <a:solidFill>
                  <a:schemeClr val="tx2"/>
                </a:solidFill>
              </a:rPr>
              <a:t>“The United Nations Convention on the Rights of the Child (UNCRC) defines a child as everyone under 18 unless, "under the law applicable to the child, majority is attained earlier".  (NSPCC, 2020)</a:t>
            </a:r>
          </a:p>
          <a:p>
            <a:pPr marL="0" indent="0">
              <a:buNone/>
            </a:pPr>
            <a:endParaRPr lang="en-GB" sz="1800" dirty="0">
              <a:solidFill>
                <a:schemeClr val="tx2"/>
              </a:solidFill>
            </a:endParaRPr>
          </a:p>
        </p:txBody>
      </p:sp>
    </p:spTree>
    <p:extLst>
      <p:ext uri="{BB962C8B-B14F-4D97-AF65-F5344CB8AC3E}">
        <p14:creationId xmlns:p14="http://schemas.microsoft.com/office/powerpoint/2010/main" val="3838895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0" name="Isosceles Triangle 4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Isosceles Triangle 5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A3AE73-5D6F-498F-96D2-7B4BBC788841}"/>
              </a:ext>
            </a:extLst>
          </p:cNvPr>
          <p:cNvSpPr>
            <a:spLocks noGrp="1"/>
          </p:cNvSpPr>
          <p:nvPr>
            <p:ph type="title"/>
          </p:nvPr>
        </p:nvSpPr>
        <p:spPr>
          <a:xfrm>
            <a:off x="804672" y="2023236"/>
            <a:ext cx="3659777" cy="2820908"/>
          </a:xfrm>
        </p:spPr>
        <p:txBody>
          <a:bodyPr>
            <a:normAutofit/>
          </a:bodyPr>
          <a:lstStyle/>
          <a:p>
            <a:br>
              <a:rPr lang="en-GB" sz="3400" dirty="0">
                <a:solidFill>
                  <a:schemeClr val="tx2"/>
                </a:solidFill>
              </a:rPr>
            </a:br>
            <a:r>
              <a:rPr lang="en-GB" sz="3400" dirty="0">
                <a:solidFill>
                  <a:schemeClr val="tx2"/>
                </a:solidFill>
              </a:rPr>
              <a:t>What does wellbeing mean to children, young people and families</a:t>
            </a:r>
          </a:p>
        </p:txBody>
      </p:sp>
      <p:graphicFrame>
        <p:nvGraphicFramePr>
          <p:cNvPr id="22" name="Content Placeholder 2">
            <a:extLst>
              <a:ext uri="{FF2B5EF4-FFF2-40B4-BE49-F238E27FC236}">
                <a16:creationId xmlns:a16="http://schemas.microsoft.com/office/drawing/2014/main" id="{10A3BB84-D790-40DC-822A-74A6884F8A56}"/>
              </a:ext>
            </a:extLst>
          </p:cNvPr>
          <p:cNvGraphicFramePr>
            <a:graphicFrameLocks noGrp="1"/>
          </p:cNvGraphicFramePr>
          <p:nvPr>
            <p:ph idx="1"/>
            <p:extLst>
              <p:ext uri="{D42A27DB-BD31-4B8C-83A1-F6EECF244321}">
                <p14:modId xmlns:p14="http://schemas.microsoft.com/office/powerpoint/2010/main" val="16613888"/>
              </p:ext>
            </p:extLst>
          </p:nvPr>
        </p:nvGraphicFramePr>
        <p:xfrm>
          <a:off x="6091238" y="955653"/>
          <a:ext cx="5115491" cy="49478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0900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F6A6BE4-0D0C-8440-96A6-E435FACC6D69}"/>
              </a:ext>
            </a:extLst>
          </p:cNvPr>
          <p:cNvSpPr>
            <a:spLocks noGrp="1"/>
          </p:cNvSpPr>
          <p:nvPr>
            <p:ph type="subTitle" idx="1"/>
          </p:nvPr>
        </p:nvSpPr>
        <p:spPr>
          <a:xfrm>
            <a:off x="4185094" y="2625985"/>
            <a:ext cx="3821812" cy="906904"/>
          </a:xfrm>
        </p:spPr>
        <p:txBody>
          <a:bodyPr>
            <a:normAutofit fontScale="70000" lnSpcReduction="20000"/>
          </a:bodyPr>
          <a:lstStyle/>
          <a:p>
            <a:r>
              <a:rPr lang="en-US" b="1" dirty="0">
                <a:highlight>
                  <a:srgbClr val="C0C0C0"/>
                </a:highlight>
              </a:rPr>
              <a:t>A common domain of children’s and young people’s well being is:</a:t>
            </a:r>
          </a:p>
          <a:p>
            <a:r>
              <a:rPr lang="en-US" b="1" dirty="0">
                <a:highlight>
                  <a:srgbClr val="C0C0C0"/>
                </a:highlight>
              </a:rPr>
              <a:t>psychological and emotional well-being</a:t>
            </a:r>
          </a:p>
        </p:txBody>
      </p:sp>
      <p:sp>
        <p:nvSpPr>
          <p:cNvPr id="4" name="TextBox 3">
            <a:extLst>
              <a:ext uri="{FF2B5EF4-FFF2-40B4-BE49-F238E27FC236}">
                <a16:creationId xmlns:a16="http://schemas.microsoft.com/office/drawing/2014/main" id="{86A0D3CE-CD4C-7D45-9887-B2A5F5DFD698}"/>
              </a:ext>
            </a:extLst>
          </p:cNvPr>
          <p:cNvSpPr txBox="1"/>
          <p:nvPr/>
        </p:nvSpPr>
        <p:spPr>
          <a:xfrm>
            <a:off x="8768921" y="4842379"/>
            <a:ext cx="2940908" cy="1754326"/>
          </a:xfrm>
          <a:prstGeom prst="rect">
            <a:avLst/>
          </a:prstGeom>
          <a:noFill/>
        </p:spPr>
        <p:txBody>
          <a:bodyPr wrap="square" rtlCol="0">
            <a:spAutoFit/>
          </a:bodyPr>
          <a:lstStyle/>
          <a:p>
            <a:pPr marL="171450" indent="-171450">
              <a:buFont typeface="Arial" panose="020B0604020202020204" pitchFamily="34" charset="0"/>
              <a:buChar char="•"/>
            </a:pPr>
            <a:r>
              <a:rPr lang="en-GB" sz="1200" dirty="0"/>
              <a:t>A child will be likely to suffer anxiety and depression.</a:t>
            </a:r>
          </a:p>
          <a:p>
            <a:pPr marL="171450" indent="-171450">
              <a:buFont typeface="Arial" panose="020B0604020202020204" pitchFamily="34" charset="0"/>
              <a:buChar char="•"/>
            </a:pPr>
            <a:r>
              <a:rPr lang="en-GB" sz="1200" dirty="0"/>
              <a:t> Any changes in their medical condition which are not followed correctly can have a detriment effect on their health </a:t>
            </a:r>
          </a:p>
          <a:p>
            <a:pPr marL="171450" indent="-171450">
              <a:buFont typeface="Arial" panose="020B0604020202020204" pitchFamily="34" charset="0"/>
              <a:buChar char="•"/>
            </a:pPr>
            <a:r>
              <a:rPr lang="en-GB" sz="1200" dirty="0"/>
              <a:t>As it shows in the case study, the mother was hostile to the healthcare staff which led to the well being of john being compromised.</a:t>
            </a:r>
          </a:p>
        </p:txBody>
      </p:sp>
      <p:sp>
        <p:nvSpPr>
          <p:cNvPr id="6" name="TextBox 5">
            <a:extLst>
              <a:ext uri="{FF2B5EF4-FFF2-40B4-BE49-F238E27FC236}">
                <a16:creationId xmlns:a16="http://schemas.microsoft.com/office/drawing/2014/main" id="{51E04377-F5F7-B94F-9664-BA31CF18D744}"/>
              </a:ext>
            </a:extLst>
          </p:cNvPr>
          <p:cNvSpPr txBox="1"/>
          <p:nvPr/>
        </p:nvSpPr>
        <p:spPr>
          <a:xfrm>
            <a:off x="302611" y="2571605"/>
            <a:ext cx="2886075" cy="1015663"/>
          </a:xfrm>
          <a:prstGeom prst="rect">
            <a:avLst/>
          </a:prstGeom>
          <a:noFill/>
        </p:spPr>
        <p:txBody>
          <a:bodyPr wrap="square" rtlCol="0">
            <a:spAutoFit/>
          </a:bodyPr>
          <a:lstStyle/>
          <a:p>
            <a:pPr marL="171450" indent="-171450">
              <a:buFont typeface="Arial" panose="020B0604020202020204" pitchFamily="34" charset="0"/>
              <a:buChar char="•"/>
            </a:pPr>
            <a:r>
              <a:rPr lang="en-GB" sz="1200" dirty="0"/>
              <a:t>Study shows an adolescent with cerebral palsy has a reduced quality of life, (G, Kelly, et al 2016) especially with adolescents such as John who had more complex health issues.</a:t>
            </a:r>
          </a:p>
        </p:txBody>
      </p:sp>
      <p:sp>
        <p:nvSpPr>
          <p:cNvPr id="7" name="TextBox 6">
            <a:extLst>
              <a:ext uri="{FF2B5EF4-FFF2-40B4-BE49-F238E27FC236}">
                <a16:creationId xmlns:a16="http://schemas.microsoft.com/office/drawing/2014/main" id="{C5919F96-1C51-874D-A54C-9813CE6409DF}"/>
              </a:ext>
            </a:extLst>
          </p:cNvPr>
          <p:cNvSpPr txBox="1"/>
          <p:nvPr/>
        </p:nvSpPr>
        <p:spPr>
          <a:xfrm>
            <a:off x="9060656" y="674647"/>
            <a:ext cx="2357438" cy="923330"/>
          </a:xfrm>
          <a:prstGeom prst="rect">
            <a:avLst/>
          </a:prstGeom>
          <a:noFill/>
        </p:spPr>
        <p:txBody>
          <a:bodyPr wrap="square" rtlCol="0">
            <a:spAutoFit/>
          </a:bodyPr>
          <a:lstStyle/>
          <a:p>
            <a:pPr marL="171450" indent="-171450">
              <a:buFont typeface="Arial" panose="020B0604020202020204" pitchFamily="34" charset="0"/>
              <a:buChar char="•"/>
            </a:pPr>
            <a:r>
              <a:rPr lang="en-GB" sz="1200" dirty="0"/>
              <a:t>A child and young person’s well -being can differ from a child with complex needs to one who has none</a:t>
            </a:r>
            <a:r>
              <a:rPr lang="en-GB" dirty="0"/>
              <a:t>. </a:t>
            </a:r>
          </a:p>
        </p:txBody>
      </p:sp>
      <p:sp>
        <p:nvSpPr>
          <p:cNvPr id="8" name="TextBox 7">
            <a:extLst>
              <a:ext uri="{FF2B5EF4-FFF2-40B4-BE49-F238E27FC236}">
                <a16:creationId xmlns:a16="http://schemas.microsoft.com/office/drawing/2014/main" id="{19CABAED-BF76-F746-9D9F-B5BE87449447}"/>
              </a:ext>
            </a:extLst>
          </p:cNvPr>
          <p:cNvSpPr txBox="1"/>
          <p:nvPr/>
        </p:nvSpPr>
        <p:spPr>
          <a:xfrm>
            <a:off x="3902963" y="4025162"/>
            <a:ext cx="3821812" cy="2492990"/>
          </a:xfrm>
          <a:prstGeom prst="rect">
            <a:avLst/>
          </a:prstGeom>
          <a:noFill/>
        </p:spPr>
        <p:txBody>
          <a:bodyPr wrap="square" rtlCol="0">
            <a:spAutoFit/>
          </a:bodyPr>
          <a:lstStyle/>
          <a:p>
            <a:pPr marL="171450" indent="-171450">
              <a:buFont typeface="Arial" panose="020B0604020202020204" pitchFamily="34" charset="0"/>
              <a:buChar char="•"/>
            </a:pPr>
            <a:r>
              <a:rPr lang="en-GB" sz="1200" dirty="0"/>
              <a:t>One element of psychological and emotional well-being is behaviour that challenges. </a:t>
            </a:r>
          </a:p>
          <a:p>
            <a:pPr marL="171450" indent="-171450">
              <a:buFont typeface="Arial" panose="020B0604020202020204" pitchFamily="34" charset="0"/>
              <a:buChar char="•"/>
            </a:pPr>
            <a:r>
              <a:rPr lang="en-GB" sz="1200" dirty="0"/>
              <a:t>A person may display behaviours that are challenging and difficult for loved ones to understand, such as john’s mother dealing with changes to his complex care needs, finds it overwhelming and declines. </a:t>
            </a:r>
          </a:p>
          <a:p>
            <a:pPr marL="171450" indent="-171450">
              <a:buFont typeface="Arial" panose="020B0604020202020204" pitchFamily="34" charset="0"/>
              <a:buChar char="•"/>
            </a:pPr>
            <a:r>
              <a:rPr lang="en-GB" sz="1200" dirty="0"/>
              <a:t>Although john’s mother had mental capacity, the health care could’ve trusted her decisions</a:t>
            </a:r>
          </a:p>
          <a:p>
            <a:pPr marL="171450" indent="-171450">
              <a:buFont typeface="Arial" panose="020B0604020202020204" pitchFamily="34" charset="0"/>
              <a:buChar char="•"/>
            </a:pPr>
            <a:r>
              <a:rPr lang="en-GB" sz="1200" dirty="0"/>
              <a:t> However, when she declined care maybe the multidisciplinary team should have taken her mental health into account and gone under the capacity route and made the decision on her behalf for the benefit of john's health as he was the patient. (NICE, 2017)</a:t>
            </a:r>
          </a:p>
        </p:txBody>
      </p:sp>
      <p:sp>
        <p:nvSpPr>
          <p:cNvPr id="9" name="TextBox 8">
            <a:extLst>
              <a:ext uri="{FF2B5EF4-FFF2-40B4-BE49-F238E27FC236}">
                <a16:creationId xmlns:a16="http://schemas.microsoft.com/office/drawing/2014/main" id="{2B53664E-C833-EE42-BB9F-433993A247FB}"/>
              </a:ext>
            </a:extLst>
          </p:cNvPr>
          <p:cNvSpPr txBox="1"/>
          <p:nvPr/>
        </p:nvSpPr>
        <p:spPr>
          <a:xfrm>
            <a:off x="302611" y="564053"/>
            <a:ext cx="2357438" cy="1569660"/>
          </a:xfrm>
          <a:prstGeom prst="rect">
            <a:avLst/>
          </a:prstGeom>
          <a:noFill/>
        </p:spPr>
        <p:txBody>
          <a:bodyPr wrap="square" rtlCol="0">
            <a:spAutoFit/>
          </a:bodyPr>
          <a:lstStyle/>
          <a:p>
            <a:pPr marL="171450" indent="-171450">
              <a:buFont typeface="Arial" panose="020B0604020202020204" pitchFamily="34" charset="0"/>
              <a:buChar char="•"/>
            </a:pPr>
            <a:r>
              <a:rPr lang="en-GB" sz="1200" dirty="0"/>
              <a:t>Child’s emotional and psychological well being affects their mental state </a:t>
            </a:r>
          </a:p>
          <a:p>
            <a:pPr marL="171450" indent="-171450">
              <a:buFont typeface="Arial" panose="020B0604020202020204" pitchFamily="34" charset="0"/>
              <a:buChar char="•"/>
            </a:pPr>
            <a:r>
              <a:rPr lang="en-GB" sz="1200" dirty="0"/>
              <a:t>John may have suffered with the lack of care from his mother who had mental health issues </a:t>
            </a:r>
          </a:p>
          <a:p>
            <a:pPr marL="171450" indent="-171450">
              <a:buFont typeface="Arial" panose="020B0604020202020204" pitchFamily="34" charset="0"/>
              <a:buChar char="•"/>
            </a:pPr>
            <a:r>
              <a:rPr lang="en-GB" sz="1200" dirty="0"/>
              <a:t>A father who did not have any approach in his care plan</a:t>
            </a:r>
          </a:p>
        </p:txBody>
      </p:sp>
      <p:pic>
        <p:nvPicPr>
          <p:cNvPr id="1028" name="Picture 4" descr="Improving the Well-being of Disabled Young People">
            <a:extLst>
              <a:ext uri="{FF2B5EF4-FFF2-40B4-BE49-F238E27FC236}">
                <a16:creationId xmlns:a16="http://schemas.microsoft.com/office/drawing/2014/main" id="{2E68DD61-17C3-874C-AD24-92B3104923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2252" y="302587"/>
            <a:ext cx="3225800" cy="16674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98F4548-4A0A-B84B-BCB7-8F2BFE419D45}"/>
              </a:ext>
            </a:extLst>
          </p:cNvPr>
          <p:cNvSpPr txBox="1"/>
          <p:nvPr/>
        </p:nvSpPr>
        <p:spPr>
          <a:xfrm>
            <a:off x="3873564" y="1118050"/>
            <a:ext cx="928688" cy="1015663"/>
          </a:xfrm>
          <a:prstGeom prst="rect">
            <a:avLst/>
          </a:prstGeom>
          <a:noFill/>
        </p:spPr>
        <p:txBody>
          <a:bodyPr wrap="square" rtlCol="0">
            <a:spAutoFit/>
          </a:bodyPr>
          <a:lstStyle/>
          <a:p>
            <a:r>
              <a:rPr lang="en-US" sz="1200" dirty="0"/>
              <a:t>( Drawing by Olivia </a:t>
            </a:r>
          </a:p>
          <a:p>
            <a:r>
              <a:rPr lang="en-US" sz="1200" dirty="0"/>
              <a:t>Queen’s University Belfast )</a:t>
            </a:r>
          </a:p>
        </p:txBody>
      </p:sp>
      <p:pic>
        <p:nvPicPr>
          <p:cNvPr id="1030" name="Picture 6" descr="This treatment of learning disabled people goes against everything social  work should stand for'">
            <a:extLst>
              <a:ext uri="{FF2B5EF4-FFF2-40B4-BE49-F238E27FC236}">
                <a16:creationId xmlns:a16="http://schemas.microsoft.com/office/drawing/2014/main" id="{4DD415D3-0CD5-494D-BB00-91E2EC788C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129" y="4176839"/>
            <a:ext cx="2357438" cy="22352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hat is disability in the workplace? | Allianz Partners">
            <a:extLst>
              <a:ext uri="{FF2B5EF4-FFF2-40B4-BE49-F238E27FC236}">
                <a16:creationId xmlns:a16="http://schemas.microsoft.com/office/drawing/2014/main" id="{2CE36B4A-F89E-184A-B462-F827E94B8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60656" y="1655919"/>
            <a:ext cx="2286000" cy="2336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588352B-9D87-45FC-AD68-02747903DF3E}"/>
              </a:ext>
            </a:extLst>
          </p:cNvPr>
          <p:cNvSpPr txBox="1"/>
          <p:nvPr/>
        </p:nvSpPr>
        <p:spPr>
          <a:xfrm>
            <a:off x="9060656" y="4013619"/>
            <a:ext cx="1432059" cy="307777"/>
          </a:xfrm>
          <a:prstGeom prst="rect">
            <a:avLst/>
          </a:prstGeom>
          <a:noFill/>
        </p:spPr>
        <p:txBody>
          <a:bodyPr wrap="none" rtlCol="0">
            <a:spAutoFit/>
          </a:bodyPr>
          <a:lstStyle/>
          <a:p>
            <a:r>
              <a:rPr lang="en-GB" sz="1400" dirty="0"/>
              <a:t>( New era, 2022 )</a:t>
            </a:r>
          </a:p>
        </p:txBody>
      </p:sp>
      <p:sp>
        <p:nvSpPr>
          <p:cNvPr id="5" name="TextBox 4">
            <a:extLst>
              <a:ext uri="{FF2B5EF4-FFF2-40B4-BE49-F238E27FC236}">
                <a16:creationId xmlns:a16="http://schemas.microsoft.com/office/drawing/2014/main" id="{15CB36D9-0C39-48D4-B940-81158B830F1E}"/>
              </a:ext>
            </a:extLst>
          </p:cNvPr>
          <p:cNvSpPr txBox="1"/>
          <p:nvPr/>
        </p:nvSpPr>
        <p:spPr>
          <a:xfrm>
            <a:off x="184436" y="3841837"/>
            <a:ext cx="1918410" cy="276999"/>
          </a:xfrm>
          <a:prstGeom prst="rect">
            <a:avLst/>
          </a:prstGeom>
          <a:noFill/>
        </p:spPr>
        <p:txBody>
          <a:bodyPr wrap="none" rtlCol="0">
            <a:spAutoFit/>
          </a:bodyPr>
          <a:lstStyle/>
          <a:p>
            <a:r>
              <a:rPr lang="en-GB" sz="1200" dirty="0"/>
              <a:t>( Empowered parents.com )</a:t>
            </a:r>
          </a:p>
        </p:txBody>
      </p:sp>
    </p:spTree>
    <p:extLst>
      <p:ext uri="{BB962C8B-B14F-4D97-AF65-F5344CB8AC3E}">
        <p14:creationId xmlns:p14="http://schemas.microsoft.com/office/powerpoint/2010/main" val="4182151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EA766F-359F-402E-86C1-4E5A9E4DC062}"/>
              </a:ext>
            </a:extLst>
          </p:cNvPr>
          <p:cNvSpPr>
            <a:spLocks noGrp="1"/>
          </p:cNvSpPr>
          <p:nvPr>
            <p:ph type="title"/>
          </p:nvPr>
        </p:nvSpPr>
        <p:spPr>
          <a:xfrm>
            <a:off x="1275708" y="356565"/>
            <a:ext cx="5136412" cy="1135737"/>
          </a:xfrm>
        </p:spPr>
        <p:txBody>
          <a:bodyPr>
            <a:normAutofit/>
          </a:bodyPr>
          <a:lstStyle/>
          <a:p>
            <a:r>
              <a:rPr lang="en-GB" sz="2500" dirty="0"/>
              <a:t>ANNALYSIS OF POLICIES AND PROFFESSIOAL INTERVENTION </a:t>
            </a:r>
          </a:p>
        </p:txBody>
      </p:sp>
      <p:pic>
        <p:nvPicPr>
          <p:cNvPr id="4" name="Picture 3">
            <a:extLst>
              <a:ext uri="{FF2B5EF4-FFF2-40B4-BE49-F238E27FC236}">
                <a16:creationId xmlns:a16="http://schemas.microsoft.com/office/drawing/2014/main" id="{18B2EE40-C460-4948-8AA5-8344ED06C0A6}"/>
              </a:ext>
            </a:extLst>
          </p:cNvPr>
          <p:cNvPicPr>
            <a:picLocks noChangeAspect="1"/>
          </p:cNvPicPr>
          <p:nvPr/>
        </p:nvPicPr>
        <p:blipFill rotWithShape="1">
          <a:blip r:embed="rId2"/>
          <a:srcRect r="-4" b="2783"/>
          <a:stretch/>
        </p:blipFill>
        <p:spPr>
          <a:xfrm>
            <a:off x="137030" y="1782981"/>
            <a:ext cx="5290720" cy="3105241"/>
          </a:xfrm>
          <a:prstGeom prst="rect">
            <a:avLst/>
          </a:prstGeom>
        </p:spPr>
      </p:pic>
      <p:grpSp>
        <p:nvGrpSpPr>
          <p:cNvPr id="48" name="Group 47">
            <a:extLst>
              <a:ext uri="{FF2B5EF4-FFF2-40B4-BE49-F238E27FC236}">
                <a16:creationId xmlns:a16="http://schemas.microsoft.com/office/drawing/2014/main" id="{4724F874-E407-41A5-918C-1CF5DF5269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0" y="0"/>
            <a:ext cx="1097280" cy="1097280"/>
            <a:chOff x="11094720" y="0"/>
            <a:chExt cx="1097280" cy="1097280"/>
          </a:xfrm>
        </p:grpSpPr>
        <p:sp>
          <p:nvSpPr>
            <p:cNvPr id="49" name="Isosceles Triangle 48">
              <a:extLst>
                <a:ext uri="{FF2B5EF4-FFF2-40B4-BE49-F238E27FC236}">
                  <a16:creationId xmlns:a16="http://schemas.microsoft.com/office/drawing/2014/main" id="{EBB12D3E-DD63-469B-A687-14E38AE471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2CC10F17-490D-41AE-9B38-7F39AF738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ED7171E1-C19F-4FD8-AFC4-43526EB3E9E9}"/>
              </a:ext>
            </a:extLst>
          </p:cNvPr>
          <p:cNvSpPr>
            <a:spLocks noGrp="1"/>
          </p:cNvSpPr>
          <p:nvPr>
            <p:ph idx="1"/>
          </p:nvPr>
        </p:nvSpPr>
        <p:spPr>
          <a:xfrm>
            <a:off x="6096000" y="680691"/>
            <a:ext cx="5942355" cy="5496618"/>
          </a:xfrm>
        </p:spPr>
        <p:txBody>
          <a:bodyPr>
            <a:normAutofit lnSpcReduction="10000"/>
          </a:bodyPr>
          <a:lstStyle/>
          <a:p>
            <a:r>
              <a:rPr lang="en-GB" sz="1400" dirty="0"/>
              <a:t>Hallet and Birchall (1995) " identifies needs for adult and children services to work together where family may impact on a child welfare", some criteria's  by parents might have a lasting and negative effect on a child resulting in future serious damage.                                                            </a:t>
            </a:r>
          </a:p>
          <a:p>
            <a:r>
              <a:rPr lang="en-GB" sz="1400" dirty="0"/>
              <a:t>  The UNCRC act of 1989 emphasis that children and young people has the right to happiness ,staying healthy , safe, making contributions and achieving economic wellbeing and this was supported by government  EVERY CHILD MATTERS and the protection of children act 1978.                  </a:t>
            </a:r>
          </a:p>
          <a:p>
            <a:r>
              <a:rPr lang="en-GB" sz="1400" dirty="0"/>
              <a:t> Based on the case study , there was no holistic assessments between john mothers and the administrators, yes everything points to her loving her son, but solid agreement was needed during the referrals  and acceptance process as this might have stop her constant interferences and involvement Healthwise and her hostility towards care staff.                             </a:t>
            </a:r>
          </a:p>
          <a:p>
            <a:r>
              <a:rPr lang="en-GB" sz="1400" dirty="0"/>
              <a:t>   The 1989 act also provide a comprehensive framework of court orders dealing with contact, residence and the exercise of parental responsibilities when it is not the best interest to deal with family section 22 (1), section (15) " also explain the need for local authority to promote contact unless it is not reasonably practicable between child and family especially if it is detrimental to the child.                                                               </a:t>
            </a:r>
          </a:p>
          <a:p>
            <a:r>
              <a:rPr lang="en-GB" sz="1400" dirty="0"/>
              <a:t> Health workers should have stop the hostile environment from john mother and the concerns of john condition dating back years with the relevant acts, laws and safeguarding against her for development in  his health and knowing her background of mental  illness as she was not in the right frame to make judgements.                                                                 </a:t>
            </a:r>
          </a:p>
          <a:p>
            <a:r>
              <a:rPr lang="en-GB" sz="1400" dirty="0"/>
              <a:t>   Cleaver, Unwell,&amp; Aldgate (1999)" the behaviour of parents impact on children's vulnerability to later life events and circumstances". </a:t>
            </a:r>
          </a:p>
          <a:p>
            <a:endParaRPr lang="en-GB" sz="1000" dirty="0"/>
          </a:p>
        </p:txBody>
      </p:sp>
      <p:grpSp>
        <p:nvGrpSpPr>
          <p:cNvPr id="52" name="Group 51">
            <a:extLst>
              <a:ext uri="{FF2B5EF4-FFF2-40B4-BE49-F238E27FC236}">
                <a16:creationId xmlns:a16="http://schemas.microsoft.com/office/drawing/2014/main" id="{DC8D6E3B-FFED-480F-941D-FE376375B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77940" y="4601497"/>
            <a:ext cx="1014060" cy="2017580"/>
            <a:chOff x="11177940" y="4601497"/>
            <a:chExt cx="1014060" cy="2017580"/>
          </a:xfrm>
        </p:grpSpPr>
        <p:sp>
          <p:nvSpPr>
            <p:cNvPr id="53" name="Isosceles Triangle 5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1067618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5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27850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454AAF50-5010-4D32-B5B0-5859F74A1CF9}"/>
              </a:ext>
            </a:extLst>
          </p:cNvPr>
          <p:cNvSpPr txBox="1"/>
          <p:nvPr/>
        </p:nvSpPr>
        <p:spPr>
          <a:xfrm>
            <a:off x="449721" y="5628141"/>
            <a:ext cx="4639637" cy="307777"/>
          </a:xfrm>
          <a:prstGeom prst="rect">
            <a:avLst/>
          </a:prstGeom>
          <a:noFill/>
        </p:spPr>
        <p:txBody>
          <a:bodyPr wrap="square" rtlCol="0">
            <a:spAutoFit/>
          </a:bodyPr>
          <a:lstStyle/>
          <a:p>
            <a:r>
              <a:rPr lang="en-GB" sz="1400" dirty="0"/>
              <a:t>(Framework of intervention and prevention of child abuse).</a:t>
            </a:r>
          </a:p>
        </p:txBody>
      </p:sp>
    </p:spTree>
    <p:extLst>
      <p:ext uri="{BB962C8B-B14F-4D97-AF65-F5344CB8AC3E}">
        <p14:creationId xmlns:p14="http://schemas.microsoft.com/office/powerpoint/2010/main" val="379616773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21">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23">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40" name="Group 25">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41" name="Freeform: Shape 26">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27">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28">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29">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7342537-425D-42D6-9A0A-8B2BC38F1222}"/>
              </a:ext>
            </a:extLst>
          </p:cNvPr>
          <p:cNvSpPr>
            <a:spLocks noGrp="1"/>
          </p:cNvSpPr>
          <p:nvPr>
            <p:ph type="title"/>
          </p:nvPr>
        </p:nvSpPr>
        <p:spPr>
          <a:xfrm>
            <a:off x="804672" y="2053641"/>
            <a:ext cx="3669161" cy="2760098"/>
          </a:xfrm>
        </p:spPr>
        <p:txBody>
          <a:bodyPr>
            <a:normAutofit fontScale="90000"/>
          </a:bodyPr>
          <a:lstStyle/>
          <a:p>
            <a:r>
              <a:rPr lang="en-GB" sz="4000" dirty="0">
                <a:solidFill>
                  <a:schemeClr val="tx2"/>
                </a:solidFill>
              </a:rPr>
              <a:t>Discussing and evaluating current policy and professional interventions </a:t>
            </a:r>
          </a:p>
        </p:txBody>
      </p:sp>
      <p:sp>
        <p:nvSpPr>
          <p:cNvPr id="3" name="Content Placeholder 2">
            <a:extLst>
              <a:ext uri="{FF2B5EF4-FFF2-40B4-BE49-F238E27FC236}">
                <a16:creationId xmlns:a16="http://schemas.microsoft.com/office/drawing/2014/main" id="{61B65D43-D29F-439A-AA5C-B9808795979A}"/>
              </a:ext>
            </a:extLst>
          </p:cNvPr>
          <p:cNvSpPr>
            <a:spLocks noGrp="1"/>
          </p:cNvSpPr>
          <p:nvPr>
            <p:ph idx="1"/>
          </p:nvPr>
        </p:nvSpPr>
        <p:spPr>
          <a:xfrm>
            <a:off x="5919537" y="801865"/>
            <a:ext cx="5477121" cy="5346271"/>
          </a:xfrm>
          <a:noFill/>
          <a:ln>
            <a:noFill/>
          </a:ln>
        </p:spPr>
        <p:txBody>
          <a:bodyPr anchor="ctr">
            <a:normAutofit/>
          </a:bodyPr>
          <a:lstStyle/>
          <a:p>
            <a:pPr marL="0" indent="0">
              <a:buNone/>
            </a:pPr>
            <a:r>
              <a:rPr lang="en-GB" sz="2000" dirty="0">
                <a:solidFill>
                  <a:schemeClr val="tx2"/>
                </a:solidFill>
              </a:rPr>
              <a:t>The lack of communication between the healthcare staff and johns’ mother was very poor. John’s mother felt that the healthcare staff didn’t listen to her concerns about her son, which could have made her feel discriminated against due to her suffering with mental health. </a:t>
            </a:r>
          </a:p>
          <a:p>
            <a:pPr marL="0" indent="0">
              <a:buNone/>
            </a:pPr>
            <a:r>
              <a:rPr lang="en-GB" sz="2000" dirty="0">
                <a:solidFill>
                  <a:schemeClr val="tx2"/>
                </a:solidFill>
              </a:rPr>
              <a:t>As the main carer of john, the staff should have shown more empathy towards her due to her health conditions.</a:t>
            </a:r>
          </a:p>
        </p:txBody>
      </p:sp>
    </p:spTree>
    <p:extLst>
      <p:ext uri="{BB962C8B-B14F-4D97-AF65-F5344CB8AC3E}">
        <p14:creationId xmlns:p14="http://schemas.microsoft.com/office/powerpoint/2010/main" val="4037671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 name="Rectangle 6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F5E769-D1F1-4F7C-92A7-7D98F6F15EDC}"/>
              </a:ext>
            </a:extLst>
          </p:cNvPr>
          <p:cNvSpPr>
            <a:spLocks noGrp="1"/>
          </p:cNvSpPr>
          <p:nvPr>
            <p:ph type="title"/>
          </p:nvPr>
        </p:nvSpPr>
        <p:spPr>
          <a:xfrm>
            <a:off x="643467" y="321734"/>
            <a:ext cx="10905066" cy="1135737"/>
          </a:xfrm>
        </p:spPr>
        <p:txBody>
          <a:bodyPr>
            <a:normAutofit/>
          </a:bodyPr>
          <a:lstStyle/>
          <a:p>
            <a:r>
              <a:rPr lang="en-GB" sz="3600" dirty="0"/>
              <a:t>Johns case study.</a:t>
            </a:r>
          </a:p>
        </p:txBody>
      </p:sp>
      <p:sp>
        <p:nvSpPr>
          <p:cNvPr id="3" name="Content Placeholder 2">
            <a:extLst>
              <a:ext uri="{FF2B5EF4-FFF2-40B4-BE49-F238E27FC236}">
                <a16:creationId xmlns:a16="http://schemas.microsoft.com/office/drawing/2014/main" id="{7DD53F1E-53C7-46FB-ACE7-8FDF78145BEC}"/>
              </a:ext>
            </a:extLst>
          </p:cNvPr>
          <p:cNvSpPr>
            <a:spLocks noGrp="1"/>
          </p:cNvSpPr>
          <p:nvPr>
            <p:ph idx="1"/>
          </p:nvPr>
        </p:nvSpPr>
        <p:spPr>
          <a:xfrm>
            <a:off x="360342" y="1457471"/>
            <a:ext cx="11188191" cy="5078795"/>
          </a:xfrm>
        </p:spPr>
        <p:txBody>
          <a:bodyPr>
            <a:normAutofit/>
          </a:bodyPr>
          <a:lstStyle/>
          <a:p>
            <a:pPr marL="0" indent="0">
              <a:buNone/>
            </a:pPr>
            <a:r>
              <a:rPr lang="en-GB" sz="1600" dirty="0"/>
              <a:t>John was on a child in need ( The plan) :</a:t>
            </a:r>
          </a:p>
          <a:p>
            <a:pPr marL="0" indent="0">
              <a:buNone/>
            </a:pPr>
            <a:r>
              <a:rPr lang="en-GB" sz="1600" dirty="0"/>
              <a:t>(section17 of the children act 1989 imposes a general duty on local authorities to safeguard and promote the welfare of children who are ‘in need’ and to promote the upbringing of such families by providing a range and level of services appropriate to those children’s needs. Other agencies have a duty to co-operate with social care in carrying out their duty to assess the needs of children and to provide services as necessary) another meeting should have been held (after any significant change in circumstances in the child’s life or fresh concerns about the child) (Anon., n.d.) should have been raised sooner as the case study states that there were concerns about his needs and medical care a few years ago. (Killian, M. 2017)</a:t>
            </a:r>
          </a:p>
          <a:p>
            <a:pPr marL="0" indent="0">
              <a:buNone/>
            </a:pPr>
            <a:r>
              <a:rPr lang="en-GB" sz="1600" dirty="0"/>
              <a:t>As multiple agencies would have been involved, due to him being on a child in need plan there should have been more things put in place.</a:t>
            </a:r>
          </a:p>
          <a:p>
            <a:pPr marL="0" indent="0">
              <a:buNone/>
            </a:pPr>
            <a:r>
              <a:rPr lang="en-GB" sz="1600" dirty="0"/>
              <a:t>For a better system all round there should have been more:</a:t>
            </a:r>
          </a:p>
          <a:p>
            <a:r>
              <a:rPr lang="en-GB" sz="1600" dirty="0"/>
              <a:t>	More communication</a:t>
            </a:r>
          </a:p>
          <a:p>
            <a:r>
              <a:rPr lang="en-GB" sz="1600" dirty="0"/>
              <a:t>	Professionals to talk more</a:t>
            </a:r>
          </a:p>
          <a:p>
            <a:r>
              <a:rPr lang="en-GB" sz="1600" dirty="0"/>
              <a:t>	Sharing information</a:t>
            </a:r>
          </a:p>
          <a:p>
            <a:pPr marL="0" indent="0">
              <a:buNone/>
            </a:pPr>
            <a:r>
              <a:rPr lang="en-GB" sz="1600" dirty="0"/>
              <a:t>John’s social worker should of being more involved and tired discussing with his mother about changes in his need and medical care.</a:t>
            </a:r>
          </a:p>
          <a:p>
            <a:pPr marL="0" indent="0">
              <a:buNone/>
            </a:pPr>
            <a:r>
              <a:rPr lang="en-GB" sz="1600" dirty="0"/>
              <a:t>Other agencies such as family support worker to help johns mother with other ongoing issues that might be affecting her mental health.</a:t>
            </a:r>
          </a:p>
          <a:p>
            <a:pPr marL="0" indent="0">
              <a:buNone/>
            </a:pPr>
            <a:r>
              <a:rPr lang="en-GB" sz="1600" dirty="0"/>
              <a:t>Doctors or counselling support so that she can talk to someone about how she feels or even be put on some medication.</a:t>
            </a:r>
          </a:p>
          <a:p>
            <a:endParaRPr lang="en-GB" sz="1400" dirty="0"/>
          </a:p>
        </p:txBody>
      </p:sp>
      <p:sp>
        <p:nvSpPr>
          <p:cNvPr id="67" name="Rectangle 6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Isosceles Triangle 6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Isosceles Triangle 7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Rectangle 7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56902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3C6E06B-965E-4FC1-AB46-34A5654FBFC9}"/>
              </a:ext>
            </a:extLst>
          </p:cNvPr>
          <p:cNvSpPr>
            <a:spLocks noGrp="1"/>
          </p:cNvSpPr>
          <p:nvPr>
            <p:ph type="title"/>
          </p:nvPr>
        </p:nvSpPr>
        <p:spPr>
          <a:xfrm>
            <a:off x="3027924" y="991261"/>
            <a:ext cx="5754696" cy="1837349"/>
          </a:xfrm>
        </p:spPr>
        <p:txBody>
          <a:bodyPr>
            <a:normAutofit/>
          </a:bodyPr>
          <a:lstStyle/>
          <a:p>
            <a:pPr algn="ctr"/>
            <a:r>
              <a:rPr lang="en-GB" sz="3600" dirty="0">
                <a:solidFill>
                  <a:schemeClr val="tx2"/>
                </a:solidFill>
              </a:rPr>
              <a:t>Summary</a:t>
            </a:r>
          </a:p>
        </p:txBody>
      </p:sp>
      <p:sp>
        <p:nvSpPr>
          <p:cNvPr id="3" name="Content Placeholder 2">
            <a:extLst>
              <a:ext uri="{FF2B5EF4-FFF2-40B4-BE49-F238E27FC236}">
                <a16:creationId xmlns:a16="http://schemas.microsoft.com/office/drawing/2014/main" id="{88B2BA8F-9DF5-40EE-957F-8BA41DABA006}"/>
              </a:ext>
            </a:extLst>
          </p:cNvPr>
          <p:cNvSpPr>
            <a:spLocks noGrp="1"/>
          </p:cNvSpPr>
          <p:nvPr>
            <p:ph idx="1"/>
          </p:nvPr>
        </p:nvSpPr>
        <p:spPr>
          <a:xfrm>
            <a:off x="1332411" y="2979336"/>
            <a:ext cx="9993086" cy="3646956"/>
          </a:xfrm>
        </p:spPr>
        <p:txBody>
          <a:bodyPr anchor="t">
            <a:normAutofit/>
          </a:bodyPr>
          <a:lstStyle/>
          <a:p>
            <a:pPr marL="0" indent="0">
              <a:buNone/>
            </a:pPr>
            <a:r>
              <a:rPr lang="en-GB" sz="2400" dirty="0">
                <a:solidFill>
                  <a:schemeClr val="tx2"/>
                </a:solidFill>
              </a:rPr>
              <a:t>During this presentation, we was able to show understanding of children, young people &amp; families. We was able to discuss the wellbeing of this. Having included a domain we was able to share knowledge on phycological and emotional well being, followed by the polices and professional interventions. Lastly, discussing and elevating johns case study, we was able to identify the wrong doing within the case study which led to johns death, along with promoting ways in which this could have been prevented.</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503484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26F096-6308-2D4D-AAF5-02749FCD10BC}"/>
              </a:ext>
            </a:extLst>
          </p:cNvPr>
          <p:cNvSpPr>
            <a:spLocks noGrp="1"/>
          </p:cNvSpPr>
          <p:nvPr>
            <p:ph type="title"/>
          </p:nvPr>
        </p:nvSpPr>
        <p:spPr>
          <a:xfrm>
            <a:off x="643467" y="238923"/>
            <a:ext cx="10905066" cy="1135737"/>
          </a:xfrm>
        </p:spPr>
        <p:txBody>
          <a:bodyPr>
            <a:normAutofit/>
          </a:bodyPr>
          <a:lstStyle/>
          <a:p>
            <a:r>
              <a:rPr lang="en-US" sz="3600" dirty="0"/>
              <a:t>References</a:t>
            </a:r>
          </a:p>
        </p:txBody>
      </p:sp>
      <p:sp>
        <p:nvSpPr>
          <p:cNvPr id="3" name="Content Placeholder 2">
            <a:extLst>
              <a:ext uri="{FF2B5EF4-FFF2-40B4-BE49-F238E27FC236}">
                <a16:creationId xmlns:a16="http://schemas.microsoft.com/office/drawing/2014/main" id="{93D659DA-1A6D-BE41-B6FD-F48ABB3DBD41}"/>
              </a:ext>
            </a:extLst>
          </p:cNvPr>
          <p:cNvSpPr>
            <a:spLocks noGrp="1"/>
          </p:cNvSpPr>
          <p:nvPr>
            <p:ph idx="1"/>
          </p:nvPr>
        </p:nvSpPr>
        <p:spPr>
          <a:xfrm>
            <a:off x="457200" y="1425093"/>
            <a:ext cx="11065598" cy="5193983"/>
          </a:xfrm>
        </p:spPr>
        <p:txBody>
          <a:bodyPr>
            <a:normAutofit lnSpcReduction="10000"/>
          </a:bodyPr>
          <a:lstStyle/>
          <a:p>
            <a:pPr marL="0" indent="0">
              <a:buNone/>
            </a:pPr>
            <a:r>
              <a:rPr lang="en-GB" sz="1900" dirty="0"/>
              <a:t>Cerebral palsy in under 25s: assessment and management NICE guideline (NG62) Published: (2017) Inspiring, Transforming and connecting communities one life at a time. Children &amp; Young People’s Mental Health. </a:t>
            </a:r>
          </a:p>
          <a:p>
            <a:pPr marL="0" indent="0">
              <a:buNone/>
            </a:pPr>
            <a:r>
              <a:rPr lang="en-GB" sz="1900" dirty="0"/>
              <a:t>Cleaver, H.  </a:t>
            </a:r>
            <a:r>
              <a:rPr lang="en-GB" sz="1900" dirty="0" err="1"/>
              <a:t>Unell</a:t>
            </a:r>
            <a:r>
              <a:rPr lang="en-GB" sz="1900" dirty="0"/>
              <a:t>, I. &amp; Aldgate, J (1999) Children needs—Parenting capacity: the impact of parental  mental illness, alcohol problem , drug use and domestic violence on children development. London TSO.</a:t>
            </a:r>
          </a:p>
          <a:p>
            <a:pPr marL="0" indent="0">
              <a:buNone/>
            </a:pPr>
            <a:r>
              <a:rPr lang="en-GB" sz="1900" dirty="0"/>
              <a:t>Hallet, C.&amp; Birchall, E. (1995) Co-ordination and child protection, LONDON :HMSO.</a:t>
            </a:r>
          </a:p>
          <a:p>
            <a:pPr marL="0" indent="0">
              <a:buNone/>
            </a:pPr>
            <a:r>
              <a:rPr lang="en-GB" sz="1900" dirty="0"/>
              <a:t>Kelly, </a:t>
            </a:r>
            <a:r>
              <a:rPr lang="en-GB" sz="1900" dirty="0" err="1"/>
              <a:t>G.,Kelly</a:t>
            </a:r>
            <a:r>
              <a:rPr lang="en-GB" sz="1900" dirty="0"/>
              <a:t>, B., &amp; MacDonald, g. (2016). Improving the Well-being of Disabled Young People. Queens University Belfast</a:t>
            </a:r>
          </a:p>
          <a:p>
            <a:pPr marL="0" indent="0">
              <a:buNone/>
            </a:pPr>
            <a:r>
              <a:rPr lang="en-GB" sz="1900" dirty="0"/>
              <a:t>Killian, M., Forrester, D., Westlake, D. and </a:t>
            </a:r>
            <a:r>
              <a:rPr lang="en-GB" sz="1900" dirty="0" err="1"/>
              <a:t>Antonopoulou</a:t>
            </a:r>
            <a:r>
              <a:rPr lang="en-GB" sz="1900" dirty="0"/>
              <a:t>, P. (2015). Validity of </a:t>
            </a:r>
            <a:r>
              <a:rPr lang="en-GB" sz="1900"/>
              <a:t>the working </a:t>
            </a:r>
            <a:r>
              <a:rPr lang="en-GB" sz="1900" dirty="0"/>
              <a:t>alliance inventory within child protection services Research on Social </a:t>
            </a:r>
            <a:r>
              <a:rPr lang="en-GB" sz="1900"/>
              <a:t>Work Practice</a:t>
            </a:r>
            <a:r>
              <a:rPr lang="en-GB" sz="1900" dirty="0"/>
              <a:t>. July (viewed on 23 February 2017).</a:t>
            </a:r>
          </a:p>
          <a:p>
            <a:pPr marL="0" indent="0">
              <a:buNone/>
            </a:pPr>
            <a:r>
              <a:rPr lang="en-GB" sz="1900" dirty="0"/>
              <a:t>New Era., (2022) </a:t>
            </a:r>
            <a:r>
              <a:rPr lang="en-GB" sz="1900" dirty="0">
                <a:hlinkClick r:id="rId2"/>
              </a:rPr>
              <a:t>https://empoweredparents.co/emotional-development-stages/</a:t>
            </a:r>
            <a:r>
              <a:rPr lang="en-GB" sz="1900" dirty="0"/>
              <a:t> The Stages of Emotional Development in Early Childhood. </a:t>
            </a:r>
            <a:r>
              <a:rPr lang="en-GB" sz="1900" dirty="0" err="1"/>
              <a:t>Bt</a:t>
            </a:r>
            <a:r>
              <a:rPr lang="en-GB" sz="1900" dirty="0"/>
              <a:t> Tanja </a:t>
            </a:r>
            <a:r>
              <a:rPr lang="en-GB" sz="1900" dirty="0" err="1"/>
              <a:t>Mcilroy</a:t>
            </a:r>
            <a:r>
              <a:rPr lang="en-GB" sz="1900" dirty="0"/>
              <a:t>. </a:t>
            </a:r>
          </a:p>
          <a:p>
            <a:pPr marL="0" indent="0">
              <a:buNone/>
            </a:pPr>
            <a:r>
              <a:rPr lang="en-GB" sz="1900" dirty="0"/>
              <a:t>NSPCC (2020). Children and the law | NSPCC Learning. [online] NSPCC Learning. Available at: </a:t>
            </a:r>
            <a:r>
              <a:rPr lang="en-GB" sz="1900" dirty="0">
                <a:hlinkClick r:id="rId3"/>
              </a:rPr>
              <a:t>https://learning.nspcc.org.uk/child-protection-system/children-the-law</a:t>
            </a:r>
            <a:r>
              <a:rPr lang="en-GB" sz="1900" dirty="0"/>
              <a:t> </a:t>
            </a:r>
          </a:p>
          <a:p>
            <a:pPr marL="0" indent="0">
              <a:buNone/>
            </a:pPr>
            <a:r>
              <a:rPr lang="en-GB" sz="1900" dirty="0"/>
              <a:t>Rigby, E., </a:t>
            </a:r>
            <a:r>
              <a:rPr lang="en-GB" sz="1900" dirty="0" err="1"/>
              <a:t>Hagell</a:t>
            </a:r>
            <a:r>
              <a:rPr lang="en-GB" sz="1900" dirty="0"/>
              <a:t>, A. and Starbuck, L. (2018). What do children and young people tell us about what supports their wellbeing? Evidence from existing research. [online] Available at: </a:t>
            </a:r>
            <a:r>
              <a:rPr lang="en-GB" sz="1900" dirty="0">
                <a:hlinkClick r:id="rId4"/>
              </a:rPr>
              <a:t>http://www.youngpeopleshealth.org.uk/wp-content/uploads/2019/10/Scoping-paper-CYP-views-on-wellbeing-FINAL.pdf</a:t>
            </a:r>
            <a:r>
              <a:rPr lang="en-GB" sz="1900" dirty="0"/>
              <a:t> </a:t>
            </a:r>
          </a:p>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endParaRPr lang="en-GB" sz="1900" dirty="0"/>
          </a:p>
          <a:p>
            <a:pPr marL="0" indent="0">
              <a:buNone/>
            </a:pPr>
            <a:endParaRPr lang="en-US" sz="1900" dirty="0"/>
          </a:p>
        </p:txBody>
      </p:sp>
      <p:sp>
        <p:nvSpPr>
          <p:cNvPr id="15"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243441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1513</TotalTime>
  <Words>1706</Words>
  <Application>Microsoft Office PowerPoint</Application>
  <PresentationFormat>Widescreen</PresentationFormat>
  <Paragraphs>75</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Children, young people and families. </vt:lpstr>
      <vt:lpstr>Introduction</vt:lpstr>
      <vt:lpstr>Children, young people and families’ perception of wellbeing </vt:lpstr>
      <vt:lpstr> What does wellbeing mean to children, young people and families</vt:lpstr>
      <vt:lpstr>PowerPoint Presentation</vt:lpstr>
      <vt:lpstr>ANNALYSIS OF POLICIES AND PROFFESSIOAL INTERVENTION </vt:lpstr>
      <vt:lpstr>Discussing and evaluating current policy and professional interventions </vt:lpstr>
      <vt:lpstr>Johns case study.</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 a group you will analyse one of the key domains of children and young people’s well-being.. </dc:title>
  <dc:creator>Microsoft Office User</dc:creator>
  <cp:lastModifiedBy>Asharntai clarke</cp:lastModifiedBy>
  <cp:revision>7</cp:revision>
  <dcterms:created xsi:type="dcterms:W3CDTF">2022-02-16T20:52:09Z</dcterms:created>
  <dcterms:modified xsi:type="dcterms:W3CDTF">2022-03-03T15:31:22Z</dcterms:modified>
</cp:coreProperties>
</file>