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6" r:id="rId2"/>
    <p:sldId id="386" r:id="rId3"/>
    <p:sldId id="387" r:id="rId4"/>
    <p:sldId id="368" r:id="rId5"/>
    <p:sldId id="369" r:id="rId6"/>
    <p:sldId id="370" r:id="rId7"/>
    <p:sldId id="371" r:id="rId8"/>
    <p:sldId id="372" r:id="rId9"/>
    <p:sldId id="373" r:id="rId10"/>
    <p:sldId id="374" r:id="rId11"/>
    <p:sldId id="375" r:id="rId12"/>
    <p:sldId id="376" r:id="rId13"/>
    <p:sldId id="377" r:id="rId14"/>
    <p:sldId id="378" r:id="rId15"/>
    <p:sldId id="379" r:id="rId16"/>
    <p:sldId id="380" r:id="rId17"/>
    <p:sldId id="390" r:id="rId18"/>
    <p:sldId id="391" r:id="rId19"/>
    <p:sldId id="392" r:id="rId20"/>
    <p:sldId id="393" r:id="rId21"/>
    <p:sldId id="381" r:id="rId22"/>
    <p:sldId id="382" r:id="rId23"/>
    <p:sldId id="383" r:id="rId24"/>
    <p:sldId id="388" r:id="rId25"/>
    <p:sldId id="384" r:id="rId26"/>
    <p:sldId id="385" r:id="rId27"/>
    <p:sldId id="389" r:id="rId28"/>
    <p:sldId id="364" r:id="rId29"/>
    <p:sldId id="394" r:id="rId30"/>
    <p:sldId id="395" r:id="rId31"/>
    <p:sldId id="284" r:id="rId32"/>
    <p:sldId id="287" r:id="rId33"/>
    <p:sldId id="289" r:id="rId34"/>
    <p:sldId id="290" r:id="rId35"/>
    <p:sldId id="292" r:id="rId36"/>
    <p:sldId id="303" r:id="rId37"/>
    <p:sldId id="305" r:id="rId38"/>
    <p:sldId id="313"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40" d="100"/>
          <a:sy n="40" d="100"/>
        </p:scale>
        <p:origin x="44" y="4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10AA8C-8F5E-4635-81EC-6A14ED48EE15}" type="datetimeFigureOut">
              <a:rPr lang="en-GB" smtClean="0"/>
              <a:t>09/07/2025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5B53FC-932B-4265-81BB-F0AE29A2139A}" type="slidenum">
              <a:rPr lang="en-GB" smtClean="0"/>
              <a:t>‹#›</a:t>
            </a:fld>
            <a:endParaRPr lang="en-GB"/>
          </a:p>
        </p:txBody>
      </p:sp>
    </p:spTree>
    <p:extLst>
      <p:ext uri="{BB962C8B-B14F-4D97-AF65-F5344CB8AC3E}">
        <p14:creationId xmlns:p14="http://schemas.microsoft.com/office/powerpoint/2010/main" val="29570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CF19F1-F3CE-4752-A372-4A5EA2E26743}" type="slidenum">
              <a:rPr lang="en-GB" smtClean="0"/>
              <a:t>1</a:t>
            </a:fld>
            <a:endParaRPr lang="en-GB"/>
          </a:p>
        </p:txBody>
      </p:sp>
    </p:spTree>
    <p:extLst>
      <p:ext uri="{BB962C8B-B14F-4D97-AF65-F5344CB8AC3E}">
        <p14:creationId xmlns:p14="http://schemas.microsoft.com/office/powerpoint/2010/main" val="17018235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15B89-4556-ACDD-8427-3924067DD8F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5995823-AF50-585C-DC87-1A648C41F42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D19F1EE-35CA-9555-8224-325728263322}"/>
              </a:ext>
            </a:extLst>
          </p:cNvPr>
          <p:cNvSpPr>
            <a:spLocks noGrp="1"/>
          </p:cNvSpPr>
          <p:nvPr>
            <p:ph type="dt" sz="half" idx="10"/>
          </p:nvPr>
        </p:nvSpPr>
        <p:spPr/>
        <p:txBody>
          <a:bodyPr/>
          <a:lstStyle/>
          <a:p>
            <a:fld id="{37361C5D-81FB-4B45-9455-EEFDCC3CC5F9}" type="datetimeFigureOut">
              <a:rPr lang="en-GB" smtClean="0"/>
              <a:t>09/07/2025</a:t>
            </a:fld>
            <a:endParaRPr lang="en-GB"/>
          </a:p>
        </p:txBody>
      </p:sp>
      <p:sp>
        <p:nvSpPr>
          <p:cNvPr id="5" name="Footer Placeholder 4">
            <a:extLst>
              <a:ext uri="{FF2B5EF4-FFF2-40B4-BE49-F238E27FC236}">
                <a16:creationId xmlns:a16="http://schemas.microsoft.com/office/drawing/2014/main" id="{E86314F2-142E-ED02-C87C-9E7E1B4BDB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B65F7E-F4BB-6E6C-0308-326032C5E3FB}"/>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907144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EF965-E686-D8B8-F2C8-2CD2B923541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A49B1F4-2187-C89F-FB12-0A626E80FFD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AB407B9-FE8D-E2D5-6A8B-976634C4E019}"/>
              </a:ext>
            </a:extLst>
          </p:cNvPr>
          <p:cNvSpPr>
            <a:spLocks noGrp="1"/>
          </p:cNvSpPr>
          <p:nvPr>
            <p:ph type="dt" sz="half" idx="10"/>
          </p:nvPr>
        </p:nvSpPr>
        <p:spPr/>
        <p:txBody>
          <a:bodyPr/>
          <a:lstStyle/>
          <a:p>
            <a:fld id="{37361C5D-81FB-4B45-9455-EEFDCC3CC5F9}" type="datetimeFigureOut">
              <a:rPr lang="en-GB" smtClean="0"/>
              <a:t>09/07/2025</a:t>
            </a:fld>
            <a:endParaRPr lang="en-GB"/>
          </a:p>
        </p:txBody>
      </p:sp>
      <p:sp>
        <p:nvSpPr>
          <p:cNvPr id="5" name="Footer Placeholder 4">
            <a:extLst>
              <a:ext uri="{FF2B5EF4-FFF2-40B4-BE49-F238E27FC236}">
                <a16:creationId xmlns:a16="http://schemas.microsoft.com/office/drawing/2014/main" id="{F4307503-68BD-4CB0-F3BA-1E7CE14430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CFE1C3-2BCC-C36A-94A7-FB0100C98F71}"/>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26979265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0C40A-D570-FBC4-28EC-6B547F6FF23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636823F-F6A6-68FA-17E9-F945AA60937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371B02-9E93-4DBC-02EB-1ACC43AB30AC}"/>
              </a:ext>
            </a:extLst>
          </p:cNvPr>
          <p:cNvSpPr>
            <a:spLocks noGrp="1"/>
          </p:cNvSpPr>
          <p:nvPr>
            <p:ph type="dt" sz="half" idx="10"/>
          </p:nvPr>
        </p:nvSpPr>
        <p:spPr/>
        <p:txBody>
          <a:bodyPr/>
          <a:lstStyle/>
          <a:p>
            <a:fld id="{37361C5D-81FB-4B45-9455-EEFDCC3CC5F9}" type="datetimeFigureOut">
              <a:rPr lang="en-GB" smtClean="0"/>
              <a:t>09/07/2025</a:t>
            </a:fld>
            <a:endParaRPr lang="en-GB"/>
          </a:p>
        </p:txBody>
      </p:sp>
      <p:sp>
        <p:nvSpPr>
          <p:cNvPr id="5" name="Footer Placeholder 4">
            <a:extLst>
              <a:ext uri="{FF2B5EF4-FFF2-40B4-BE49-F238E27FC236}">
                <a16:creationId xmlns:a16="http://schemas.microsoft.com/office/drawing/2014/main" id="{018E6416-BFDC-6814-1072-149056CF28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BECD01-17A0-6910-4F77-030515ADCA09}"/>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11504486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8C559-D31E-4BD9-7CE1-FB322BE4092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A91329A-67C0-8B32-24D4-615EE8B26C3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0E71001-3D14-9C8A-4277-D1CF10F62C1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BA36497-6B3D-9142-2C55-5AB75FDB753A}"/>
              </a:ext>
            </a:extLst>
          </p:cNvPr>
          <p:cNvSpPr>
            <a:spLocks noGrp="1"/>
          </p:cNvSpPr>
          <p:nvPr>
            <p:ph type="dt" sz="half" idx="10"/>
          </p:nvPr>
        </p:nvSpPr>
        <p:spPr/>
        <p:txBody>
          <a:bodyPr/>
          <a:lstStyle/>
          <a:p>
            <a:fld id="{37361C5D-81FB-4B45-9455-EEFDCC3CC5F9}" type="datetimeFigureOut">
              <a:rPr lang="en-GB" smtClean="0"/>
              <a:t>09/07/2025</a:t>
            </a:fld>
            <a:endParaRPr lang="en-GB"/>
          </a:p>
        </p:txBody>
      </p:sp>
      <p:sp>
        <p:nvSpPr>
          <p:cNvPr id="6" name="Footer Placeholder 5">
            <a:extLst>
              <a:ext uri="{FF2B5EF4-FFF2-40B4-BE49-F238E27FC236}">
                <a16:creationId xmlns:a16="http://schemas.microsoft.com/office/drawing/2014/main" id="{1990A120-4E47-6A19-1689-D11248A4C3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9C696D-EACD-3B30-60CA-2A044E7B57F1}"/>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1022575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E5547-1400-4A29-D074-E2D434C0636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62CA335-0549-7CB9-CFF0-6CE9BAC270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C86A8F6-B2D0-5D84-AB3B-8B3C24D856E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5A44119-C702-CBC3-0777-0E5855DBE31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A4B11DB-381E-A908-3A9E-E933EC205F4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BD58CDA-A7E8-729C-D041-FF50F739CBB7}"/>
              </a:ext>
            </a:extLst>
          </p:cNvPr>
          <p:cNvSpPr>
            <a:spLocks noGrp="1"/>
          </p:cNvSpPr>
          <p:nvPr>
            <p:ph type="dt" sz="half" idx="10"/>
          </p:nvPr>
        </p:nvSpPr>
        <p:spPr/>
        <p:txBody>
          <a:bodyPr/>
          <a:lstStyle/>
          <a:p>
            <a:fld id="{37361C5D-81FB-4B45-9455-EEFDCC3CC5F9}" type="datetimeFigureOut">
              <a:rPr lang="en-GB" smtClean="0"/>
              <a:t>09/07/2025</a:t>
            </a:fld>
            <a:endParaRPr lang="en-GB"/>
          </a:p>
        </p:txBody>
      </p:sp>
      <p:sp>
        <p:nvSpPr>
          <p:cNvPr id="8" name="Footer Placeholder 7">
            <a:extLst>
              <a:ext uri="{FF2B5EF4-FFF2-40B4-BE49-F238E27FC236}">
                <a16:creationId xmlns:a16="http://schemas.microsoft.com/office/drawing/2014/main" id="{994A3787-B739-9B84-0DB8-4479D2BF458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88791E-E205-C45F-83B7-4041EA659AFA}"/>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27379561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28D22-2027-2EA8-765E-23BCFA9E1B1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C1A0FF1-11C6-FB29-97F4-C6D051BC0F75}"/>
              </a:ext>
            </a:extLst>
          </p:cNvPr>
          <p:cNvSpPr>
            <a:spLocks noGrp="1"/>
          </p:cNvSpPr>
          <p:nvPr>
            <p:ph type="dt" sz="half" idx="10"/>
          </p:nvPr>
        </p:nvSpPr>
        <p:spPr/>
        <p:txBody>
          <a:bodyPr/>
          <a:lstStyle/>
          <a:p>
            <a:fld id="{37361C5D-81FB-4B45-9455-EEFDCC3CC5F9}" type="datetimeFigureOut">
              <a:rPr lang="en-GB" smtClean="0"/>
              <a:t>09/07/2025</a:t>
            </a:fld>
            <a:endParaRPr lang="en-GB"/>
          </a:p>
        </p:txBody>
      </p:sp>
      <p:sp>
        <p:nvSpPr>
          <p:cNvPr id="4" name="Footer Placeholder 3">
            <a:extLst>
              <a:ext uri="{FF2B5EF4-FFF2-40B4-BE49-F238E27FC236}">
                <a16:creationId xmlns:a16="http://schemas.microsoft.com/office/drawing/2014/main" id="{B891D6CC-865B-30D2-5CC9-8EEA8A7FBBD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9D4D100-F7FC-12D0-D4FA-E581F33EC265}"/>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3309125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3326F6-87AD-422F-80E9-181622EB7BC2}"/>
              </a:ext>
            </a:extLst>
          </p:cNvPr>
          <p:cNvSpPr>
            <a:spLocks noGrp="1"/>
          </p:cNvSpPr>
          <p:nvPr>
            <p:ph type="dt" sz="half" idx="10"/>
          </p:nvPr>
        </p:nvSpPr>
        <p:spPr/>
        <p:txBody>
          <a:bodyPr/>
          <a:lstStyle/>
          <a:p>
            <a:fld id="{37361C5D-81FB-4B45-9455-EEFDCC3CC5F9}" type="datetimeFigureOut">
              <a:rPr lang="en-GB" smtClean="0"/>
              <a:t>09/07/2025</a:t>
            </a:fld>
            <a:endParaRPr lang="en-GB"/>
          </a:p>
        </p:txBody>
      </p:sp>
      <p:sp>
        <p:nvSpPr>
          <p:cNvPr id="3" name="Footer Placeholder 2">
            <a:extLst>
              <a:ext uri="{FF2B5EF4-FFF2-40B4-BE49-F238E27FC236}">
                <a16:creationId xmlns:a16="http://schemas.microsoft.com/office/drawing/2014/main" id="{7ACA4F60-3AF7-E1F8-5A59-1D348D1AF0E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3B79689-94C2-83B5-1DE0-32BA1C9CD57D}"/>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22359895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4C1A6-18C1-A88C-DFE4-36FC65875F7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21DE540-DC9F-390F-1869-EA4320A99BA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1E81ED4-4E7B-6F88-9AD3-313BD0AB9E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947E24B-2563-4588-16BB-87CFB49E65D9}"/>
              </a:ext>
            </a:extLst>
          </p:cNvPr>
          <p:cNvSpPr>
            <a:spLocks noGrp="1"/>
          </p:cNvSpPr>
          <p:nvPr>
            <p:ph type="dt" sz="half" idx="10"/>
          </p:nvPr>
        </p:nvSpPr>
        <p:spPr/>
        <p:txBody>
          <a:bodyPr/>
          <a:lstStyle/>
          <a:p>
            <a:fld id="{37361C5D-81FB-4B45-9455-EEFDCC3CC5F9}" type="datetimeFigureOut">
              <a:rPr lang="en-GB" smtClean="0"/>
              <a:t>09/07/2025</a:t>
            </a:fld>
            <a:endParaRPr lang="en-GB"/>
          </a:p>
        </p:txBody>
      </p:sp>
      <p:sp>
        <p:nvSpPr>
          <p:cNvPr id="6" name="Footer Placeholder 5">
            <a:extLst>
              <a:ext uri="{FF2B5EF4-FFF2-40B4-BE49-F238E27FC236}">
                <a16:creationId xmlns:a16="http://schemas.microsoft.com/office/drawing/2014/main" id="{BF916FB5-762C-5D00-595C-85ABA0540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56580A-6E1E-F173-1D3A-358965BAF75D}"/>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2227110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CAC94-75AB-0215-FCAD-826228C9ED5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1E3D642-DF72-225C-69B1-51E5791933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EDF2917-9286-F3E0-5075-76D27E12FF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4C12098-FFD8-1C23-3D83-440158146957}"/>
              </a:ext>
            </a:extLst>
          </p:cNvPr>
          <p:cNvSpPr>
            <a:spLocks noGrp="1"/>
          </p:cNvSpPr>
          <p:nvPr>
            <p:ph type="dt" sz="half" idx="10"/>
          </p:nvPr>
        </p:nvSpPr>
        <p:spPr/>
        <p:txBody>
          <a:bodyPr/>
          <a:lstStyle/>
          <a:p>
            <a:fld id="{37361C5D-81FB-4B45-9455-EEFDCC3CC5F9}" type="datetimeFigureOut">
              <a:rPr lang="en-GB" smtClean="0"/>
              <a:t>09/07/2025</a:t>
            </a:fld>
            <a:endParaRPr lang="en-GB"/>
          </a:p>
        </p:txBody>
      </p:sp>
      <p:sp>
        <p:nvSpPr>
          <p:cNvPr id="6" name="Footer Placeholder 5">
            <a:extLst>
              <a:ext uri="{FF2B5EF4-FFF2-40B4-BE49-F238E27FC236}">
                <a16:creationId xmlns:a16="http://schemas.microsoft.com/office/drawing/2014/main" id="{D2675031-675D-E75C-1215-BF38DB3F4F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B553BC-AB98-3667-7281-57D7FA625460}"/>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39524168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F7440-BC94-C6FF-42E6-EA5AEC2BB62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7ABD2D7-4F77-ACCD-0A3F-5230670B266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0D88DC-A5E4-5A05-26A9-68D8A2D5EA14}"/>
              </a:ext>
            </a:extLst>
          </p:cNvPr>
          <p:cNvSpPr>
            <a:spLocks noGrp="1"/>
          </p:cNvSpPr>
          <p:nvPr>
            <p:ph type="dt" sz="half" idx="10"/>
          </p:nvPr>
        </p:nvSpPr>
        <p:spPr/>
        <p:txBody>
          <a:bodyPr/>
          <a:lstStyle/>
          <a:p>
            <a:fld id="{37361C5D-81FB-4B45-9455-EEFDCC3CC5F9}" type="datetimeFigureOut">
              <a:rPr lang="en-GB" smtClean="0"/>
              <a:t>09/07/2025</a:t>
            </a:fld>
            <a:endParaRPr lang="en-GB"/>
          </a:p>
        </p:txBody>
      </p:sp>
      <p:sp>
        <p:nvSpPr>
          <p:cNvPr id="5" name="Footer Placeholder 4">
            <a:extLst>
              <a:ext uri="{FF2B5EF4-FFF2-40B4-BE49-F238E27FC236}">
                <a16:creationId xmlns:a16="http://schemas.microsoft.com/office/drawing/2014/main" id="{9CA9F7DA-EECA-5371-EBCB-964073E426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3A8C9D-17F5-9B97-99B7-9E3F6D0C34A3}"/>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4291026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EE0697-D201-E1E2-1BC2-17AA6A82B90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8E431F8-B97D-7212-5261-1BBA154CEF2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E5EEC49-7067-F01A-F2B4-DC3228AB1E65}"/>
              </a:ext>
            </a:extLst>
          </p:cNvPr>
          <p:cNvSpPr>
            <a:spLocks noGrp="1"/>
          </p:cNvSpPr>
          <p:nvPr>
            <p:ph type="dt" sz="half" idx="10"/>
          </p:nvPr>
        </p:nvSpPr>
        <p:spPr/>
        <p:txBody>
          <a:bodyPr/>
          <a:lstStyle/>
          <a:p>
            <a:fld id="{37361C5D-81FB-4B45-9455-EEFDCC3CC5F9}" type="datetimeFigureOut">
              <a:rPr lang="en-GB" smtClean="0"/>
              <a:t>09/07/2025</a:t>
            </a:fld>
            <a:endParaRPr lang="en-GB"/>
          </a:p>
        </p:txBody>
      </p:sp>
      <p:sp>
        <p:nvSpPr>
          <p:cNvPr id="5" name="Footer Placeholder 4">
            <a:extLst>
              <a:ext uri="{FF2B5EF4-FFF2-40B4-BE49-F238E27FC236}">
                <a16:creationId xmlns:a16="http://schemas.microsoft.com/office/drawing/2014/main" id="{42ADD009-279C-894F-03EE-03EA5962B5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AD141B-35F1-88B3-8072-59A9109E5827}"/>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38518460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328FB4-671A-50EF-A8B3-A4F95CEBC50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E39F177-D6DD-4EAB-63A7-69770E3F55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C0F186-DE12-6653-B2A3-575EE7D6EC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7361C5D-81FB-4B45-9455-EEFDCC3CC5F9}" type="datetimeFigureOut">
              <a:rPr lang="en-GB" smtClean="0"/>
              <a:t>09/07/2025</a:t>
            </a:fld>
            <a:endParaRPr lang="en-GB"/>
          </a:p>
        </p:txBody>
      </p:sp>
      <p:sp>
        <p:nvSpPr>
          <p:cNvPr id="5" name="Footer Placeholder 4">
            <a:extLst>
              <a:ext uri="{FF2B5EF4-FFF2-40B4-BE49-F238E27FC236}">
                <a16:creationId xmlns:a16="http://schemas.microsoft.com/office/drawing/2014/main" id="{8662E7EE-5DA9-33E1-B2FB-8BD7F0877C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642ECA2-AC52-A17B-98A7-88E1C3B003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22A7AB0-149E-4DBB-A1DD-CBBE59D3B1BF}" type="slidenum">
              <a:rPr lang="en-GB" smtClean="0"/>
              <a:t>‹#›</a:t>
            </a:fld>
            <a:endParaRPr lang="en-GB"/>
          </a:p>
        </p:txBody>
      </p:sp>
    </p:spTree>
    <p:extLst>
      <p:ext uri="{BB962C8B-B14F-4D97-AF65-F5344CB8AC3E}">
        <p14:creationId xmlns:p14="http://schemas.microsoft.com/office/powerpoint/2010/main" val="25573252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9DF25-B3A8-CB9C-812D-C113913A4D8C}"/>
              </a:ext>
            </a:extLst>
          </p:cNvPr>
          <p:cNvSpPr>
            <a:spLocks noGrp="1"/>
          </p:cNvSpPr>
          <p:nvPr>
            <p:ph type="ctrTitle"/>
          </p:nvPr>
        </p:nvSpPr>
        <p:spPr/>
        <p:txBody>
          <a:bodyPr/>
          <a:lstStyle/>
          <a:p>
            <a:r>
              <a:rPr lang="en-GB" dirty="0"/>
              <a:t>Power and Inequality</a:t>
            </a:r>
          </a:p>
        </p:txBody>
      </p:sp>
      <p:sp>
        <p:nvSpPr>
          <p:cNvPr id="3" name="Subtitle 2">
            <a:extLst>
              <a:ext uri="{FF2B5EF4-FFF2-40B4-BE49-F238E27FC236}">
                <a16:creationId xmlns:a16="http://schemas.microsoft.com/office/drawing/2014/main" id="{E9FAE5D8-3285-AF2F-38A9-ED909FEBF013}"/>
              </a:ext>
            </a:extLst>
          </p:cNvPr>
          <p:cNvSpPr>
            <a:spLocks noGrp="1"/>
          </p:cNvSpPr>
          <p:nvPr>
            <p:ph type="subTitle" idx="1"/>
          </p:nvPr>
        </p:nvSpPr>
        <p:spPr/>
        <p:txBody>
          <a:bodyPr>
            <a:normAutofit/>
          </a:bodyPr>
          <a:lstStyle/>
          <a:p>
            <a:r>
              <a:rPr lang="en-GB" sz="3200"/>
              <a:t>Lecture 5: </a:t>
            </a:r>
            <a:r>
              <a:rPr lang="en-GB" sz="3200" dirty="0"/>
              <a:t>The History of Slavery, the State, and Empire</a:t>
            </a:r>
          </a:p>
        </p:txBody>
      </p:sp>
    </p:spTree>
    <p:extLst>
      <p:ext uri="{BB962C8B-B14F-4D97-AF65-F5344CB8AC3E}">
        <p14:creationId xmlns:p14="http://schemas.microsoft.com/office/powerpoint/2010/main" val="4231618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A59C3A-8166-9F57-2F6F-4117A87788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766DF9-B432-DCCB-ABF3-93DC9FF190D6}"/>
              </a:ext>
            </a:extLst>
          </p:cNvPr>
          <p:cNvSpPr>
            <a:spLocks noGrp="1"/>
          </p:cNvSpPr>
          <p:nvPr>
            <p:ph type="title"/>
          </p:nvPr>
        </p:nvSpPr>
        <p:spPr/>
        <p:txBody>
          <a:bodyPr/>
          <a:lstStyle/>
          <a:p>
            <a:pPr algn="ctr"/>
            <a:r>
              <a:rPr lang="en-GB" dirty="0"/>
              <a:t>Slavery in the Ancient World</a:t>
            </a:r>
          </a:p>
        </p:txBody>
      </p:sp>
      <p:sp>
        <p:nvSpPr>
          <p:cNvPr id="3" name="Content Placeholder 2">
            <a:extLst>
              <a:ext uri="{FF2B5EF4-FFF2-40B4-BE49-F238E27FC236}">
                <a16:creationId xmlns:a16="http://schemas.microsoft.com/office/drawing/2014/main" id="{47F1EAF0-F59A-582B-27DE-2DF93CA3A27C}"/>
              </a:ext>
            </a:extLst>
          </p:cNvPr>
          <p:cNvSpPr>
            <a:spLocks noGrp="1"/>
          </p:cNvSpPr>
          <p:nvPr>
            <p:ph idx="1"/>
          </p:nvPr>
        </p:nvSpPr>
        <p:spPr/>
        <p:txBody>
          <a:bodyPr>
            <a:normAutofit fontScale="85000" lnSpcReduction="20000"/>
          </a:bodyPr>
          <a:lstStyle/>
          <a:p>
            <a:r>
              <a:rPr lang="en-GB" dirty="0"/>
              <a:t>Slavery was a widespread institution in the ancient world (1200 BCE – 900 CE).</a:t>
            </a:r>
          </a:p>
          <a:p>
            <a:r>
              <a:rPr lang="en-GB" dirty="0"/>
              <a:t>Slaves could be found in simpler societies, but more important and better known was the existence of slavery in most advanced states. </a:t>
            </a:r>
          </a:p>
          <a:p>
            <a:r>
              <a:rPr lang="en-GB" dirty="0"/>
              <a:t>Indeed, it is hard to find any ancient civilizations in which some slavery did not exist.</a:t>
            </a:r>
          </a:p>
          <a:p>
            <a:r>
              <a:rPr lang="en-GB" dirty="0"/>
              <a:t> Slave use was sometimes extensive. </a:t>
            </a:r>
          </a:p>
          <a:p>
            <a:r>
              <a:rPr lang="en-GB" dirty="0"/>
              <a:t>Classical Athens and Roman Italy were true slave societies. Slaves were as central to the social structure, economies, and cultures of these areas as they were to the New World slave societies. </a:t>
            </a:r>
          </a:p>
          <a:p>
            <a:r>
              <a:rPr lang="en-GB" dirty="0"/>
              <a:t>Indeed, slavery in the Roman Empire with its 6 million slaves – on a conservative estimate – may possibly have equalled nineteenth-century New World slavery in scale. (Hunt) </a:t>
            </a:r>
          </a:p>
          <a:p>
            <a:endParaRPr lang="en-GB" dirty="0"/>
          </a:p>
        </p:txBody>
      </p:sp>
    </p:spTree>
    <p:extLst>
      <p:ext uri="{BB962C8B-B14F-4D97-AF65-F5344CB8AC3E}">
        <p14:creationId xmlns:p14="http://schemas.microsoft.com/office/powerpoint/2010/main" val="35383987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CF11D1-56A2-1754-01D0-B94600BC24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5FFB40-8868-2E27-76DD-F490750D5DD8}"/>
              </a:ext>
            </a:extLst>
          </p:cNvPr>
          <p:cNvSpPr>
            <a:spLocks noGrp="1"/>
          </p:cNvSpPr>
          <p:nvPr>
            <p:ph type="title"/>
          </p:nvPr>
        </p:nvSpPr>
        <p:spPr/>
        <p:txBody>
          <a:bodyPr/>
          <a:lstStyle/>
          <a:p>
            <a:pPr algn="ctr"/>
            <a:r>
              <a:rPr lang="en-GB" dirty="0"/>
              <a:t>Slavery in the Ancient World</a:t>
            </a:r>
          </a:p>
        </p:txBody>
      </p:sp>
      <p:sp>
        <p:nvSpPr>
          <p:cNvPr id="3" name="Content Placeholder 2">
            <a:extLst>
              <a:ext uri="{FF2B5EF4-FFF2-40B4-BE49-F238E27FC236}">
                <a16:creationId xmlns:a16="http://schemas.microsoft.com/office/drawing/2014/main" id="{769A07AC-3691-DD83-59AE-DB216E3B461D}"/>
              </a:ext>
            </a:extLst>
          </p:cNvPr>
          <p:cNvSpPr>
            <a:spLocks noGrp="1"/>
          </p:cNvSpPr>
          <p:nvPr>
            <p:ph idx="1"/>
          </p:nvPr>
        </p:nvSpPr>
        <p:spPr/>
        <p:txBody>
          <a:bodyPr>
            <a:normAutofit fontScale="77500" lnSpcReduction="20000"/>
          </a:bodyPr>
          <a:lstStyle/>
          <a:p>
            <a:r>
              <a:rPr lang="en-GB" dirty="0"/>
              <a:t>Our sources for ancient history in general are spotty and often unrepresentative to begin with; they are even worse when it comes to ancient slavery. </a:t>
            </a:r>
          </a:p>
          <a:p>
            <a:r>
              <a:rPr lang="en-GB" dirty="0"/>
              <a:t>Elite men, slaveholders almost without exception, produced the vast majority of ancient texts. </a:t>
            </a:r>
          </a:p>
          <a:p>
            <a:r>
              <a:rPr lang="en-GB" dirty="0"/>
              <a:t>Not only do we rarely get the slave’s point of view, but only sporadically was the life of such low-status people a concern of our texts. </a:t>
            </a:r>
          </a:p>
          <a:p>
            <a:r>
              <a:rPr lang="en-GB" dirty="0"/>
              <a:t>For example, reliable statistics for total slave numbers are almost impossible to find. </a:t>
            </a:r>
          </a:p>
          <a:p>
            <a:r>
              <a:rPr lang="en-GB" dirty="0"/>
              <a:t>A final asymmetry is that we tend to know more about those states or empires that imported slaves than we learn about the less organized areas on their peripheries that typically suffered the enslavement of portions of their population. </a:t>
            </a:r>
          </a:p>
          <a:p>
            <a:r>
              <a:rPr lang="en-GB" dirty="0"/>
              <a:t>The larger and more centralized societies usually both did the enslaving and produced the written texts, art, or monuments that remain as evidence. </a:t>
            </a:r>
          </a:p>
          <a:p>
            <a:endParaRPr lang="en-GB" dirty="0"/>
          </a:p>
        </p:txBody>
      </p:sp>
    </p:spTree>
    <p:extLst>
      <p:ext uri="{BB962C8B-B14F-4D97-AF65-F5344CB8AC3E}">
        <p14:creationId xmlns:p14="http://schemas.microsoft.com/office/powerpoint/2010/main" val="692583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F0AD1-8FD9-2AB7-C9A7-921C4E501C5A}"/>
              </a:ext>
            </a:extLst>
          </p:cNvPr>
          <p:cNvSpPr>
            <a:spLocks noGrp="1"/>
          </p:cNvSpPr>
          <p:nvPr>
            <p:ph type="title"/>
          </p:nvPr>
        </p:nvSpPr>
        <p:spPr/>
        <p:txBody>
          <a:bodyPr/>
          <a:lstStyle/>
          <a:p>
            <a:pPr algn="ctr"/>
            <a:r>
              <a:rPr lang="en-GB" dirty="0"/>
              <a:t>Slavery and the State</a:t>
            </a:r>
          </a:p>
        </p:txBody>
      </p:sp>
      <p:sp>
        <p:nvSpPr>
          <p:cNvPr id="3" name="Content Placeholder 2">
            <a:extLst>
              <a:ext uri="{FF2B5EF4-FFF2-40B4-BE49-F238E27FC236}">
                <a16:creationId xmlns:a16="http://schemas.microsoft.com/office/drawing/2014/main" id="{E7AAC9AF-832B-4027-06BB-CF1312AF9767}"/>
              </a:ext>
            </a:extLst>
          </p:cNvPr>
          <p:cNvSpPr>
            <a:spLocks noGrp="1"/>
          </p:cNvSpPr>
          <p:nvPr>
            <p:ph idx="1"/>
          </p:nvPr>
        </p:nvSpPr>
        <p:spPr/>
        <p:txBody>
          <a:bodyPr>
            <a:normAutofit/>
          </a:bodyPr>
          <a:lstStyle/>
          <a:p>
            <a:r>
              <a:rPr lang="en-GB" dirty="0"/>
              <a:t>The growth of state power, like the growth of cities, typically went hand in hand with the increasing inequalities both of wealth and power that produced an elite who might desire slaves for their lifestyle, status, or profit. </a:t>
            </a:r>
          </a:p>
          <a:p>
            <a:r>
              <a:rPr lang="en-GB" dirty="0"/>
              <a:t>In other ways too, the institutions of slavery and the state often, but not always, enjoyed a symbiotic relationship</a:t>
            </a:r>
          </a:p>
          <a:p>
            <a:r>
              <a:rPr lang="en-GB" dirty="0"/>
              <a:t>A large-scale system of slavery requires the coercive backing provided by a strong state; in various ways, the state could use its power to profit from enslavement or to acquire slaves, both of which could provide an important addition to its power.</a:t>
            </a:r>
          </a:p>
          <a:p>
            <a:endParaRPr lang="en-GB" dirty="0"/>
          </a:p>
        </p:txBody>
      </p:sp>
    </p:spTree>
    <p:extLst>
      <p:ext uri="{BB962C8B-B14F-4D97-AF65-F5344CB8AC3E}">
        <p14:creationId xmlns:p14="http://schemas.microsoft.com/office/powerpoint/2010/main" val="42018945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B6022C-E168-D408-27FE-E6C1DED37B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BBEE83-E336-6C14-5DF6-7700FB1C71E1}"/>
              </a:ext>
            </a:extLst>
          </p:cNvPr>
          <p:cNvSpPr>
            <a:spLocks noGrp="1"/>
          </p:cNvSpPr>
          <p:nvPr>
            <p:ph type="title"/>
          </p:nvPr>
        </p:nvSpPr>
        <p:spPr/>
        <p:txBody>
          <a:bodyPr/>
          <a:lstStyle/>
          <a:p>
            <a:pPr algn="ctr"/>
            <a:r>
              <a:rPr lang="en-GB" dirty="0"/>
              <a:t>Slavery and the State</a:t>
            </a:r>
          </a:p>
        </p:txBody>
      </p:sp>
      <p:sp>
        <p:nvSpPr>
          <p:cNvPr id="3" name="Content Placeholder 2">
            <a:extLst>
              <a:ext uri="{FF2B5EF4-FFF2-40B4-BE49-F238E27FC236}">
                <a16:creationId xmlns:a16="http://schemas.microsoft.com/office/drawing/2014/main" id="{C5EA0225-9660-3480-4EAA-013F80677FED}"/>
              </a:ext>
            </a:extLst>
          </p:cNvPr>
          <p:cNvSpPr>
            <a:spLocks noGrp="1"/>
          </p:cNvSpPr>
          <p:nvPr>
            <p:ph idx="1"/>
          </p:nvPr>
        </p:nvSpPr>
        <p:spPr/>
        <p:txBody>
          <a:bodyPr>
            <a:normAutofit fontScale="92500"/>
          </a:bodyPr>
          <a:lstStyle/>
          <a:p>
            <a:r>
              <a:rPr lang="en-GB" dirty="0"/>
              <a:t>The state was absolute essential for maintaining large concentrations of slaves: </a:t>
            </a:r>
          </a:p>
          <a:p>
            <a:pPr marL="514350" indent="-514350">
              <a:buAutoNum type="arabicParenR"/>
            </a:pPr>
            <a:r>
              <a:rPr lang="en-GB" dirty="0"/>
              <a:t>States promulgate laws; these usually confirmed property rights, and even early law codes confirmed the possession of humans: in fact, the earliest-known law code, from Sumer in 2100–2050 BCE, refers to legal problems pertinent to fugitive slaves. </a:t>
            </a:r>
          </a:p>
          <a:p>
            <a:pPr marL="514350" indent="-514350">
              <a:buAutoNum type="arabicParenR"/>
            </a:pPr>
            <a:r>
              <a:rPr lang="en-GB" dirty="0"/>
              <a:t>Behind the law lay the state’s superiority in the exercise of violence, which meant that slave owners could live among those they oppressed in relative safety, even when the number of slaves living in a noble’s house reached seventy, a hundred, or even more, as it seems to have in Han China, Egypt, Babylonia, Greece, and Rome.</a:t>
            </a:r>
          </a:p>
          <a:p>
            <a:endParaRPr lang="en-GB" dirty="0"/>
          </a:p>
        </p:txBody>
      </p:sp>
    </p:spTree>
    <p:extLst>
      <p:ext uri="{BB962C8B-B14F-4D97-AF65-F5344CB8AC3E}">
        <p14:creationId xmlns:p14="http://schemas.microsoft.com/office/powerpoint/2010/main" val="10435170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46F0AB-DB82-3B9A-6EBC-93AE4EDB83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426768-5616-3397-D2BF-85F4A5CBE506}"/>
              </a:ext>
            </a:extLst>
          </p:cNvPr>
          <p:cNvSpPr>
            <a:spLocks noGrp="1"/>
          </p:cNvSpPr>
          <p:nvPr>
            <p:ph type="title"/>
          </p:nvPr>
        </p:nvSpPr>
        <p:spPr/>
        <p:txBody>
          <a:bodyPr/>
          <a:lstStyle/>
          <a:p>
            <a:pPr algn="ctr"/>
            <a:r>
              <a:rPr lang="en-GB" dirty="0"/>
              <a:t>Slavery and the State</a:t>
            </a:r>
          </a:p>
        </p:txBody>
      </p:sp>
      <p:sp>
        <p:nvSpPr>
          <p:cNvPr id="3" name="Content Placeholder 2">
            <a:extLst>
              <a:ext uri="{FF2B5EF4-FFF2-40B4-BE49-F238E27FC236}">
                <a16:creationId xmlns:a16="http://schemas.microsoft.com/office/drawing/2014/main" id="{25CD64E9-BE44-249D-DF07-031A0A87D0AE}"/>
              </a:ext>
            </a:extLst>
          </p:cNvPr>
          <p:cNvSpPr>
            <a:spLocks noGrp="1"/>
          </p:cNvSpPr>
          <p:nvPr>
            <p:ph idx="1"/>
          </p:nvPr>
        </p:nvSpPr>
        <p:spPr/>
        <p:txBody>
          <a:bodyPr>
            <a:normAutofit fontScale="92500" lnSpcReduction="10000"/>
          </a:bodyPr>
          <a:lstStyle/>
          <a:p>
            <a:r>
              <a:rPr lang="en-GB" dirty="0"/>
              <a:t>Ancient states were able to directly enslave people due to two powers: </a:t>
            </a:r>
          </a:p>
          <a:p>
            <a:pPr marL="514350" indent="-514350">
              <a:buAutoNum type="arabicParenR"/>
            </a:pPr>
            <a:r>
              <a:rPr lang="en-GB" dirty="0"/>
              <a:t>The conduct of war allowed for the acquisition of plunder, including slaves. Captives were sometimes auctioned off with the profits going to the treasury; in other cases, slaves were put to work directly for the state</a:t>
            </a:r>
          </a:p>
          <a:p>
            <a:pPr marL="514350" indent="-514350">
              <a:buAutoNum type="arabicParenR"/>
            </a:pPr>
            <a:r>
              <a:rPr lang="en-GB" dirty="0"/>
              <a:t>A second state power was its ability to punish: in almost all ancient states, slavery was among the punishments that the state could inflict. In Rome criminals could be condemned to work in the mines. In Han China, condemned prisoners could be punished with </a:t>
            </a:r>
            <a:r>
              <a:rPr lang="en-GB" dirty="0" err="1"/>
              <a:t>labor</a:t>
            </a:r>
            <a:r>
              <a:rPr lang="en-GB" dirty="0"/>
              <a:t> for the rest of their lives – and there seem to have been large numbers of convicts. In some periods of Chinese history, even the families of convicted and executed political criminals could be enslaved. </a:t>
            </a:r>
          </a:p>
        </p:txBody>
      </p:sp>
    </p:spTree>
    <p:extLst>
      <p:ext uri="{BB962C8B-B14F-4D97-AF65-F5344CB8AC3E}">
        <p14:creationId xmlns:p14="http://schemas.microsoft.com/office/powerpoint/2010/main" val="8051893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BE8E68-9875-9DC6-8D0A-7405A0BC69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B17A79-2BAF-68F1-57EE-953CB2E753B2}"/>
              </a:ext>
            </a:extLst>
          </p:cNvPr>
          <p:cNvSpPr>
            <a:spLocks noGrp="1"/>
          </p:cNvSpPr>
          <p:nvPr>
            <p:ph type="title"/>
          </p:nvPr>
        </p:nvSpPr>
        <p:spPr/>
        <p:txBody>
          <a:bodyPr/>
          <a:lstStyle/>
          <a:p>
            <a:pPr algn="ctr"/>
            <a:r>
              <a:rPr lang="en-GB" dirty="0"/>
              <a:t>Evidence of Slavery in pre-State societies</a:t>
            </a:r>
          </a:p>
        </p:txBody>
      </p:sp>
      <p:sp>
        <p:nvSpPr>
          <p:cNvPr id="3" name="Content Placeholder 2">
            <a:extLst>
              <a:ext uri="{FF2B5EF4-FFF2-40B4-BE49-F238E27FC236}">
                <a16:creationId xmlns:a16="http://schemas.microsoft.com/office/drawing/2014/main" id="{5CC64DF8-02BA-4C5C-C583-FD194D322FA5}"/>
              </a:ext>
            </a:extLst>
          </p:cNvPr>
          <p:cNvSpPr>
            <a:spLocks noGrp="1"/>
          </p:cNvSpPr>
          <p:nvPr>
            <p:ph idx="1"/>
          </p:nvPr>
        </p:nvSpPr>
        <p:spPr/>
        <p:txBody>
          <a:bodyPr>
            <a:normAutofit fontScale="70000" lnSpcReduction="20000"/>
          </a:bodyPr>
          <a:lstStyle/>
          <a:p>
            <a:r>
              <a:rPr lang="en-GB" dirty="0"/>
              <a:t>Although this volume focuses on 1200 BCE – 900 CE as a world with states, empires, and networks, significant portions of the human race were at this time still organized in pre-state societies ranging from bands of hunter-gatherers through village societies to tribal societies and chiefdoms. (Hunt) </a:t>
            </a:r>
          </a:p>
          <a:p>
            <a:r>
              <a:rPr lang="en-GB" dirty="0"/>
              <a:t>Evidence, however, for pre-state slavery in the ancient world is for the most part either terrible or </a:t>
            </a:r>
            <a:r>
              <a:rPr lang="en-GB" dirty="0" err="1"/>
              <a:t>nonexistent</a:t>
            </a:r>
            <a:r>
              <a:rPr lang="en-GB" dirty="0"/>
              <a:t>. </a:t>
            </a:r>
          </a:p>
          <a:p>
            <a:r>
              <a:rPr lang="en-GB" dirty="0"/>
              <a:t>For example, slavery among Northwest tribes in North America may have been similar in ancient times to what it was when anthropologists first studied these peoples: slaves provided little economic benefit, but were rather given away or simply killed at potlatch ceremonies. </a:t>
            </a:r>
          </a:p>
          <a:p>
            <a:r>
              <a:rPr lang="en-GB" dirty="0"/>
              <a:t>Many languages in Africa have different words for “slave.” Historians have plausibly interpreted this diversity of nomenclature as evidence of the independent development of slavery in many places in Africa in the distant past. </a:t>
            </a:r>
          </a:p>
          <a:p>
            <a:r>
              <a:rPr lang="en-GB" dirty="0"/>
              <a:t>One working hypothesis would be that slavery among the peoples of the Northwest and Africa was similar a millennium earlier to how it appeared when our evidence begins. But the assumption that the distant past was unchanging just because it is unknown is optimistic at best. </a:t>
            </a:r>
          </a:p>
        </p:txBody>
      </p:sp>
    </p:spTree>
    <p:extLst>
      <p:ext uri="{BB962C8B-B14F-4D97-AF65-F5344CB8AC3E}">
        <p14:creationId xmlns:p14="http://schemas.microsoft.com/office/powerpoint/2010/main" val="38867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896788-B2E1-8454-21F7-43B5F34D27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98C616-F510-C061-6FD4-B48D75CB34DA}"/>
              </a:ext>
            </a:extLst>
          </p:cNvPr>
          <p:cNvSpPr>
            <a:spLocks noGrp="1"/>
          </p:cNvSpPr>
          <p:nvPr>
            <p:ph type="title"/>
          </p:nvPr>
        </p:nvSpPr>
        <p:spPr/>
        <p:txBody>
          <a:bodyPr/>
          <a:lstStyle/>
          <a:p>
            <a:pPr algn="ctr"/>
            <a:r>
              <a:rPr lang="en-GB" dirty="0"/>
              <a:t>Evidence of Slavery in pre-State societies</a:t>
            </a:r>
          </a:p>
        </p:txBody>
      </p:sp>
      <p:sp>
        <p:nvSpPr>
          <p:cNvPr id="3" name="Content Placeholder 2">
            <a:extLst>
              <a:ext uri="{FF2B5EF4-FFF2-40B4-BE49-F238E27FC236}">
                <a16:creationId xmlns:a16="http://schemas.microsoft.com/office/drawing/2014/main" id="{4F1ABCAF-F97F-FA0B-0354-0CF27462A727}"/>
              </a:ext>
            </a:extLst>
          </p:cNvPr>
          <p:cNvSpPr>
            <a:spLocks noGrp="1"/>
          </p:cNvSpPr>
          <p:nvPr>
            <p:ph idx="1"/>
          </p:nvPr>
        </p:nvSpPr>
        <p:spPr/>
        <p:txBody>
          <a:bodyPr>
            <a:normAutofit fontScale="92500" lnSpcReduction="10000"/>
          </a:bodyPr>
          <a:lstStyle/>
          <a:p>
            <a:r>
              <a:rPr lang="en-GB" dirty="0"/>
              <a:t>Somewhat more convincing are statistical surveys of large numbers of societies that show that slavery is rare among hunter-gatherers, is sometimes present in incipient agricultural societies, and then becomes common among societies with more advanced agriculture. Up to this point slavery seems to increase with increasing social and economic complexity. </a:t>
            </a:r>
          </a:p>
          <a:p>
            <a:r>
              <a:rPr lang="en-GB" dirty="0"/>
              <a:t>Fishing and especially pastoral societies are an exception to this developmental correlation in that they often have slavery.</a:t>
            </a:r>
          </a:p>
          <a:p>
            <a:r>
              <a:rPr lang="en-GB" dirty="0"/>
              <a:t>On balance, pre-state societies probably acquired and used slaves in different ways than did states: in particular, economic motives played less of a role in pre-state slavery. In many such societies slavery mainly involved the abduction of women as sexual partners.</a:t>
            </a:r>
          </a:p>
        </p:txBody>
      </p:sp>
    </p:spTree>
    <p:extLst>
      <p:ext uri="{BB962C8B-B14F-4D97-AF65-F5344CB8AC3E}">
        <p14:creationId xmlns:p14="http://schemas.microsoft.com/office/powerpoint/2010/main" val="29025746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E97FB8-7784-327D-C1A3-A9F343F43A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7B0EC2-D7B1-CF84-B8BE-F35CFB62ABB6}"/>
              </a:ext>
            </a:extLst>
          </p:cNvPr>
          <p:cNvSpPr>
            <a:spLocks noGrp="1"/>
          </p:cNvSpPr>
          <p:nvPr>
            <p:ph type="title"/>
          </p:nvPr>
        </p:nvSpPr>
        <p:spPr/>
        <p:txBody>
          <a:bodyPr/>
          <a:lstStyle/>
          <a:p>
            <a:pPr algn="ctr"/>
            <a:r>
              <a:rPr lang="en-GB" dirty="0"/>
              <a:t>Definitions of Slavery</a:t>
            </a:r>
          </a:p>
        </p:txBody>
      </p:sp>
      <p:sp>
        <p:nvSpPr>
          <p:cNvPr id="3" name="Content Placeholder 2">
            <a:extLst>
              <a:ext uri="{FF2B5EF4-FFF2-40B4-BE49-F238E27FC236}">
                <a16:creationId xmlns:a16="http://schemas.microsoft.com/office/drawing/2014/main" id="{516D051C-FF59-F221-4D68-2BD2DEAC17D4}"/>
              </a:ext>
            </a:extLst>
          </p:cNvPr>
          <p:cNvSpPr>
            <a:spLocks noGrp="1"/>
          </p:cNvSpPr>
          <p:nvPr>
            <p:ph idx="1"/>
          </p:nvPr>
        </p:nvSpPr>
        <p:spPr/>
        <p:txBody>
          <a:bodyPr>
            <a:normAutofit fontScale="92500" lnSpcReduction="10000"/>
          </a:bodyPr>
          <a:lstStyle/>
          <a:p>
            <a:r>
              <a:rPr lang="en-GB" sz="2400" dirty="0"/>
              <a:t>Historians have traditionally defined slaves as people treated as property.</a:t>
            </a:r>
          </a:p>
          <a:p>
            <a:r>
              <a:rPr lang="en-GB" sz="2400" dirty="0"/>
              <a:t>This definition usually provides a way to distinguish slavery from other systems of domination. In particular, it seems to cover all the people termed slaves without making distinctions based on their material well-being, which would rule out the affluent and seemingly powerful slaves we find in many ancient slave systems. </a:t>
            </a:r>
          </a:p>
          <a:p>
            <a:r>
              <a:rPr lang="en-GB" sz="2400" dirty="0"/>
              <a:t>It also passes another crucial test when it comes to ancient slavery. Although modern slavery is usually contrasted with the wage </a:t>
            </a:r>
            <a:r>
              <a:rPr lang="en-GB" sz="2400" dirty="0" err="1"/>
              <a:t>labor</a:t>
            </a:r>
            <a:r>
              <a:rPr lang="en-GB" sz="2400" dirty="0"/>
              <a:t> of the industrializing world, ancient slavery was usually an alternative to other classes of dependent </a:t>
            </a:r>
            <a:r>
              <a:rPr lang="en-GB" sz="2400" dirty="0" err="1"/>
              <a:t>laborers</a:t>
            </a:r>
            <a:r>
              <a:rPr lang="en-GB" sz="2400" dirty="0"/>
              <a:t> who lived and worked subject to significant coercion. </a:t>
            </a:r>
          </a:p>
          <a:p>
            <a:r>
              <a:rPr lang="en-GB" sz="2400" dirty="0"/>
              <a:t>For example, serfs were tied to the land, required to </a:t>
            </a:r>
            <a:r>
              <a:rPr lang="en-GB" sz="2400" dirty="0" err="1"/>
              <a:t>labor</a:t>
            </a:r>
            <a:r>
              <a:rPr lang="en-GB" sz="2400" dirty="0"/>
              <a:t> for their lord in addition to paying other rents, and subject to explicitly unequal systems of justice, which often included physical punishment by their lords. Serfs, however, could not be sold separately from their land and their families; they were oppressed but not treated like property. Serfs were not slaves.</a:t>
            </a:r>
          </a:p>
        </p:txBody>
      </p:sp>
    </p:spTree>
    <p:extLst>
      <p:ext uri="{BB962C8B-B14F-4D97-AF65-F5344CB8AC3E}">
        <p14:creationId xmlns:p14="http://schemas.microsoft.com/office/powerpoint/2010/main" val="1808610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15D213-04AC-2D42-1BAC-44BCCEFDE4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A44670-E0E7-BBD5-66E9-F6666A72E319}"/>
              </a:ext>
            </a:extLst>
          </p:cNvPr>
          <p:cNvSpPr>
            <a:spLocks noGrp="1"/>
          </p:cNvSpPr>
          <p:nvPr>
            <p:ph type="title"/>
          </p:nvPr>
        </p:nvSpPr>
        <p:spPr/>
        <p:txBody>
          <a:bodyPr/>
          <a:lstStyle/>
          <a:p>
            <a:pPr algn="ctr"/>
            <a:r>
              <a:rPr lang="en-GB" dirty="0"/>
              <a:t>Definitions of Slavery</a:t>
            </a:r>
          </a:p>
        </p:txBody>
      </p:sp>
      <p:sp>
        <p:nvSpPr>
          <p:cNvPr id="3" name="Content Placeholder 2">
            <a:extLst>
              <a:ext uri="{FF2B5EF4-FFF2-40B4-BE49-F238E27FC236}">
                <a16:creationId xmlns:a16="http://schemas.microsoft.com/office/drawing/2014/main" id="{82E9D4D1-0E5A-8050-953A-6D6CC005F5FC}"/>
              </a:ext>
            </a:extLst>
          </p:cNvPr>
          <p:cNvSpPr>
            <a:spLocks noGrp="1"/>
          </p:cNvSpPr>
          <p:nvPr>
            <p:ph idx="1"/>
          </p:nvPr>
        </p:nvSpPr>
        <p:spPr/>
        <p:txBody>
          <a:bodyPr>
            <a:normAutofit lnSpcReduction="10000"/>
          </a:bodyPr>
          <a:lstStyle/>
          <a:p>
            <a:r>
              <a:rPr lang="en-GB" dirty="0"/>
              <a:t>Orlando Patterson defines slavery as the “permanent, violent domination of </a:t>
            </a:r>
            <a:r>
              <a:rPr lang="en-GB" dirty="0" err="1"/>
              <a:t>natally</a:t>
            </a:r>
            <a:r>
              <a:rPr lang="en-GB" dirty="0"/>
              <a:t> alienated and generally </a:t>
            </a:r>
            <a:r>
              <a:rPr lang="en-GB" dirty="0" err="1"/>
              <a:t>dishonored</a:t>
            </a:r>
            <a:r>
              <a:rPr lang="en-GB" dirty="0"/>
              <a:t> persons.” </a:t>
            </a:r>
          </a:p>
          <a:p>
            <a:pPr marL="457200" lvl="1" indent="0">
              <a:buNone/>
            </a:pPr>
            <a:r>
              <a:rPr lang="en-GB" sz="2800" dirty="0"/>
              <a:t>1) Slavery is a permanent condition; manumission is never at the slave’s discretion and, as an inherited condition, slavery is not even limited by a single person’s life span. </a:t>
            </a:r>
          </a:p>
          <a:p>
            <a:pPr marL="457200" lvl="1" indent="0">
              <a:buNone/>
            </a:pPr>
            <a:r>
              <a:rPr lang="en-GB" sz="2800" dirty="0"/>
              <a:t>2) Violence is at the heart of slavery regardless of whether it is used against a particular slave or not. This criterion reflects the role that violence plays in maintaining such a harsh system of domination: in a wide range of societies, the whip symbolized the command of slaves.</a:t>
            </a:r>
          </a:p>
        </p:txBody>
      </p:sp>
    </p:spTree>
    <p:extLst>
      <p:ext uri="{BB962C8B-B14F-4D97-AF65-F5344CB8AC3E}">
        <p14:creationId xmlns:p14="http://schemas.microsoft.com/office/powerpoint/2010/main" val="23920127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CCD454-EE12-51CA-CEDB-BCC235AD6A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D1485E-A4D8-E4D2-B0BD-9724E78A2658}"/>
              </a:ext>
            </a:extLst>
          </p:cNvPr>
          <p:cNvSpPr>
            <a:spLocks noGrp="1"/>
          </p:cNvSpPr>
          <p:nvPr>
            <p:ph type="title"/>
          </p:nvPr>
        </p:nvSpPr>
        <p:spPr/>
        <p:txBody>
          <a:bodyPr/>
          <a:lstStyle/>
          <a:p>
            <a:pPr algn="ctr"/>
            <a:r>
              <a:rPr lang="en-GB" dirty="0"/>
              <a:t>Definitions of Slavery</a:t>
            </a:r>
          </a:p>
        </p:txBody>
      </p:sp>
      <p:sp>
        <p:nvSpPr>
          <p:cNvPr id="3" name="Content Placeholder 2">
            <a:extLst>
              <a:ext uri="{FF2B5EF4-FFF2-40B4-BE49-F238E27FC236}">
                <a16:creationId xmlns:a16="http://schemas.microsoft.com/office/drawing/2014/main" id="{FC481BC6-872C-3E66-71C7-BD739B64FE76}"/>
              </a:ext>
            </a:extLst>
          </p:cNvPr>
          <p:cNvSpPr>
            <a:spLocks noGrp="1"/>
          </p:cNvSpPr>
          <p:nvPr>
            <p:ph idx="1"/>
          </p:nvPr>
        </p:nvSpPr>
        <p:spPr/>
        <p:txBody>
          <a:bodyPr>
            <a:normAutofit fontScale="92500" lnSpcReduction="10000"/>
          </a:bodyPr>
          <a:lstStyle/>
          <a:p>
            <a:r>
              <a:rPr lang="en-GB" dirty="0"/>
              <a:t>Orlando Patterson defines slavery as the “permanent, violent domination of </a:t>
            </a:r>
            <a:r>
              <a:rPr lang="en-GB" dirty="0" err="1"/>
              <a:t>natally</a:t>
            </a:r>
            <a:r>
              <a:rPr lang="en-GB" dirty="0"/>
              <a:t> alienated and generally </a:t>
            </a:r>
            <a:r>
              <a:rPr lang="en-GB" dirty="0" err="1"/>
              <a:t>dishonored</a:t>
            </a:r>
            <a:r>
              <a:rPr lang="en-GB" dirty="0"/>
              <a:t> persons.” </a:t>
            </a:r>
          </a:p>
          <a:p>
            <a:pPr marL="457200" lvl="1" indent="0">
              <a:buNone/>
            </a:pPr>
            <a:r>
              <a:rPr lang="en-GB" dirty="0"/>
              <a:t>3) “Natal alienation” refers to the notion that slave has none of the rights that a person usually possesses by virtue of birth.</a:t>
            </a:r>
            <a:endParaRPr lang="en-GB" sz="2000" dirty="0"/>
          </a:p>
          <a:p>
            <a:pPr marL="457200" lvl="1" indent="0">
              <a:buNone/>
            </a:pPr>
            <a:r>
              <a:rPr lang="en-GB" sz="2000" dirty="0"/>
              <a:t>	-</a:t>
            </a:r>
            <a:r>
              <a:rPr lang="en-GB" dirty="0"/>
              <a:t>A slave is not acknowledged to be a member of a family, a clan, a village, or 	state. </a:t>
            </a:r>
          </a:p>
          <a:p>
            <a:pPr marL="457200" lvl="1" indent="0">
              <a:buNone/>
            </a:pPr>
            <a:r>
              <a:rPr lang="en-GB" dirty="0"/>
              <a:t>	-In the ancient world, a world without any notion that one possesses rights just 	by virtue of being human, natal alienation meant that a slave possessed no 	countervailing rights that might limit the control his master exerted: without 	these birthrights and relationships, slaves were socially dead.</a:t>
            </a:r>
          </a:p>
          <a:p>
            <a:pPr marL="457200" lvl="1" indent="0">
              <a:buNone/>
            </a:pPr>
            <a:r>
              <a:rPr lang="en-GB" sz="2400" dirty="0"/>
              <a:t>4) </a:t>
            </a:r>
            <a:r>
              <a:rPr lang="en-GB" dirty="0"/>
              <a:t>Note that Patterson is talking only about acknowledged, legitimate rights and relationships. Slaves can, in fact, have families. It is just that neither the slave nor the families acquire any official rights by virtue of their relationship.</a:t>
            </a:r>
            <a:endParaRPr lang="en-GB" sz="2400" dirty="0"/>
          </a:p>
        </p:txBody>
      </p:sp>
    </p:spTree>
    <p:extLst>
      <p:ext uri="{BB962C8B-B14F-4D97-AF65-F5344CB8AC3E}">
        <p14:creationId xmlns:p14="http://schemas.microsoft.com/office/powerpoint/2010/main" val="33444629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C2FB83-5905-CC57-EBB5-85863698AA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611800-DABD-D9D0-38A7-3D8BCE7F0ABD}"/>
              </a:ext>
            </a:extLst>
          </p:cNvPr>
          <p:cNvSpPr>
            <a:spLocks noGrp="1"/>
          </p:cNvSpPr>
          <p:nvPr>
            <p:ph type="title"/>
          </p:nvPr>
        </p:nvSpPr>
        <p:spPr/>
        <p:txBody>
          <a:bodyPr/>
          <a:lstStyle/>
          <a:p>
            <a:pPr algn="ctr"/>
            <a:r>
              <a:rPr lang="en-GB" dirty="0"/>
              <a:t>Definitions of Slavery</a:t>
            </a:r>
          </a:p>
        </p:txBody>
      </p:sp>
      <p:sp>
        <p:nvSpPr>
          <p:cNvPr id="3" name="Content Placeholder 2">
            <a:extLst>
              <a:ext uri="{FF2B5EF4-FFF2-40B4-BE49-F238E27FC236}">
                <a16:creationId xmlns:a16="http://schemas.microsoft.com/office/drawing/2014/main" id="{5F67CE24-B059-5146-9E3A-66B519E5BFCB}"/>
              </a:ext>
            </a:extLst>
          </p:cNvPr>
          <p:cNvSpPr>
            <a:spLocks noGrp="1"/>
          </p:cNvSpPr>
          <p:nvPr>
            <p:ph idx="1"/>
          </p:nvPr>
        </p:nvSpPr>
        <p:spPr/>
        <p:txBody>
          <a:bodyPr>
            <a:normAutofit/>
          </a:bodyPr>
          <a:lstStyle/>
          <a:p>
            <a:r>
              <a:rPr lang="en-GB" dirty="0"/>
              <a:t>Orlando Patterson defines slavery as the “permanent, violent domination of </a:t>
            </a:r>
            <a:r>
              <a:rPr lang="en-GB" dirty="0" err="1"/>
              <a:t>natally</a:t>
            </a:r>
            <a:r>
              <a:rPr lang="en-GB" dirty="0"/>
              <a:t> alienated and generally </a:t>
            </a:r>
            <a:r>
              <a:rPr lang="en-GB" dirty="0" err="1"/>
              <a:t>dishonored</a:t>
            </a:r>
            <a:r>
              <a:rPr lang="en-GB" dirty="0"/>
              <a:t> persons.” </a:t>
            </a:r>
          </a:p>
          <a:p>
            <a:pPr marL="971550" lvl="1" indent="-514350">
              <a:buAutoNum type="arabicParenR" startAt="5"/>
            </a:pPr>
            <a:r>
              <a:rPr lang="en-GB" sz="2800" dirty="0"/>
              <a:t>Natal alienation is a large part of the reason that slaves are </a:t>
            </a:r>
            <a:r>
              <a:rPr lang="en-GB" sz="2800" dirty="0" err="1"/>
              <a:t>dishonored</a:t>
            </a:r>
            <a:r>
              <a:rPr lang="en-GB" dirty="0"/>
              <a:t> </a:t>
            </a:r>
            <a:r>
              <a:rPr lang="en-GB" sz="2800" dirty="0"/>
              <a:t>people, something seemingly true even of those “elite” slaves who may be better off in material terms than the vast majority of the free population. </a:t>
            </a:r>
          </a:p>
          <a:p>
            <a:pPr marL="971550" lvl="1" indent="-514350">
              <a:buAutoNum type="arabicParenR" startAt="5"/>
            </a:pPr>
            <a:r>
              <a:rPr lang="en-GB" sz="2800" dirty="0"/>
              <a:t>This definition illuminates one reason why a slave’s position is particularly precarious. Slaves have only one acknowledged tie, that of subordination to their masters.</a:t>
            </a:r>
            <a:endParaRPr lang="en-GB" dirty="0"/>
          </a:p>
        </p:txBody>
      </p:sp>
    </p:spTree>
    <p:extLst>
      <p:ext uri="{BB962C8B-B14F-4D97-AF65-F5344CB8AC3E}">
        <p14:creationId xmlns:p14="http://schemas.microsoft.com/office/powerpoint/2010/main" val="40016825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53AFF0-F40C-43C4-A8AE-A922A93126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B07552-00A6-B543-415A-A4CB28F753CE}"/>
              </a:ext>
            </a:extLst>
          </p:cNvPr>
          <p:cNvSpPr>
            <a:spLocks noGrp="1"/>
          </p:cNvSpPr>
          <p:nvPr>
            <p:ph type="title"/>
          </p:nvPr>
        </p:nvSpPr>
        <p:spPr/>
        <p:txBody>
          <a:bodyPr/>
          <a:lstStyle/>
          <a:p>
            <a:pPr algn="ctr"/>
            <a:r>
              <a:rPr lang="en-GB" dirty="0"/>
              <a:t>Functions of Slaves in Society</a:t>
            </a:r>
          </a:p>
        </p:txBody>
      </p:sp>
      <p:sp>
        <p:nvSpPr>
          <p:cNvPr id="3" name="Content Placeholder 2">
            <a:extLst>
              <a:ext uri="{FF2B5EF4-FFF2-40B4-BE49-F238E27FC236}">
                <a16:creationId xmlns:a16="http://schemas.microsoft.com/office/drawing/2014/main" id="{5B78A4F3-1844-3507-88B6-780FF397A6F7}"/>
              </a:ext>
            </a:extLst>
          </p:cNvPr>
          <p:cNvSpPr>
            <a:spLocks noGrp="1"/>
          </p:cNvSpPr>
          <p:nvPr>
            <p:ph idx="1"/>
          </p:nvPr>
        </p:nvSpPr>
        <p:spPr/>
        <p:txBody>
          <a:bodyPr>
            <a:normAutofit fontScale="70000" lnSpcReduction="20000"/>
          </a:bodyPr>
          <a:lstStyle/>
          <a:p>
            <a:r>
              <a:rPr lang="en-GB" dirty="0"/>
              <a:t>Most people associate slavery in the New World with agricultural production, but ancient slavery was a flexible system of </a:t>
            </a:r>
            <a:r>
              <a:rPr lang="en-GB" dirty="0" err="1"/>
              <a:t>labor</a:t>
            </a:r>
            <a:r>
              <a:rPr lang="en-GB" dirty="0"/>
              <a:t>: slaves performed virtually every sort of service and every category of economically productive work. </a:t>
            </a:r>
          </a:p>
          <a:p>
            <a:r>
              <a:rPr lang="en-GB" dirty="0"/>
              <a:t>In addition, slaves could be rented out, which made their use even more adaptable: for example, there seems to have been a market in Athens where one could rent a maid if buying one was too expensive.</a:t>
            </a:r>
          </a:p>
          <a:p>
            <a:r>
              <a:rPr lang="en-GB" dirty="0"/>
              <a:t>As a general tendency, the greater the reliance on slaves the more likely they were to be used in economically productive ways, especially in agriculture, and thus to play a large role in the economy. </a:t>
            </a:r>
          </a:p>
          <a:p>
            <a:r>
              <a:rPr lang="en-GB" dirty="0"/>
              <a:t>Virtually every society with any slaves had domestic slaves. These helped the elite maintain their lifestyle. Slaves performed every service required in a noble’s house from cooking to cleaning, from wet-nursing to keeping accounts, from supervising the master’s wardrobe to the Romans’ nomenclator, whose only job was to remember and announce the names of all the visitors to a Roman grandee’s house. </a:t>
            </a:r>
          </a:p>
          <a:p>
            <a:r>
              <a:rPr lang="en-GB" dirty="0"/>
              <a:t>Eunuchs were trusted slaves in the houses of the nobility and royalty in many societies.</a:t>
            </a:r>
          </a:p>
          <a:p>
            <a:r>
              <a:rPr lang="en-GB" dirty="0"/>
              <a:t>Women kept as sex objects constituted a ubiquitous subset of slaves.</a:t>
            </a:r>
          </a:p>
        </p:txBody>
      </p:sp>
    </p:spTree>
    <p:extLst>
      <p:ext uri="{BB962C8B-B14F-4D97-AF65-F5344CB8AC3E}">
        <p14:creationId xmlns:p14="http://schemas.microsoft.com/office/powerpoint/2010/main" val="42813851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9E67AC-A59F-EA64-2606-B870C33283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0CDD77-928D-88BC-7840-CE8642BC5B7F}"/>
              </a:ext>
            </a:extLst>
          </p:cNvPr>
          <p:cNvSpPr>
            <a:spLocks noGrp="1"/>
          </p:cNvSpPr>
          <p:nvPr>
            <p:ph type="title"/>
          </p:nvPr>
        </p:nvSpPr>
        <p:spPr/>
        <p:txBody>
          <a:bodyPr/>
          <a:lstStyle/>
          <a:p>
            <a:pPr algn="ctr"/>
            <a:r>
              <a:rPr lang="en-GB" dirty="0"/>
              <a:t>State-Related Functions of Slaves</a:t>
            </a:r>
          </a:p>
        </p:txBody>
      </p:sp>
      <p:sp>
        <p:nvSpPr>
          <p:cNvPr id="3" name="Content Placeholder 2">
            <a:extLst>
              <a:ext uri="{FF2B5EF4-FFF2-40B4-BE49-F238E27FC236}">
                <a16:creationId xmlns:a16="http://schemas.microsoft.com/office/drawing/2014/main" id="{BF2FF72A-BE2A-15B7-84D8-CFABAF604F94}"/>
              </a:ext>
            </a:extLst>
          </p:cNvPr>
          <p:cNvSpPr>
            <a:spLocks noGrp="1"/>
          </p:cNvSpPr>
          <p:nvPr>
            <p:ph idx="1"/>
          </p:nvPr>
        </p:nvSpPr>
        <p:spPr/>
        <p:txBody>
          <a:bodyPr>
            <a:normAutofit lnSpcReduction="10000"/>
          </a:bodyPr>
          <a:lstStyle/>
          <a:p>
            <a:r>
              <a:rPr lang="en-GB" sz="1600" dirty="0"/>
              <a:t>Slaves have contributed directly to the power of the state or its ruler: the state could use slaves in military, police, and administrative roles. </a:t>
            </a:r>
          </a:p>
          <a:p>
            <a:r>
              <a:rPr lang="en-GB" sz="1600" dirty="0"/>
              <a:t>These may seem paradoxical uses of “generally </a:t>
            </a:r>
            <a:r>
              <a:rPr lang="en-GB" sz="1600" dirty="0" err="1"/>
              <a:t>dishonored</a:t>
            </a:r>
            <a:r>
              <a:rPr lang="en-GB" sz="1600" dirty="0"/>
              <a:t>” people, but are well attested. </a:t>
            </a:r>
          </a:p>
          <a:p>
            <a:r>
              <a:rPr lang="en-GB" sz="1600" dirty="0"/>
              <a:t>With the right system of discipline and perhaps the promise of reward, slaves can fight capably for a state against its external enemies, as cases from Greece, Rome, and the Muslim world show.</a:t>
            </a:r>
          </a:p>
          <a:p>
            <a:r>
              <a:rPr lang="en-GB" sz="1600" dirty="0"/>
              <a:t>Slaves are deracinated and have no ties to elite families within a state. Slave soldiers can thus provide a powerful weapon for monarchs fearful of their own nobles and distrustful of their people. An army recruited from foreign slaves gave monarchs an independent power base. </a:t>
            </a:r>
          </a:p>
          <a:p>
            <a:r>
              <a:rPr lang="en-GB" sz="1600" dirty="0"/>
              <a:t>Famous early cases come from the Abbasid dynasty starting in the ninth century. Slave soldiers, recruited from among the Turks and often manumitted upon completion of their training, provided support for rulers plagued by worries about legitimacy and threatened by internal and external enemies.</a:t>
            </a:r>
          </a:p>
          <a:p>
            <a:r>
              <a:rPr lang="en-GB" sz="1600" dirty="0"/>
              <a:t>For example, the late-ninth-century </a:t>
            </a:r>
            <a:r>
              <a:rPr lang="en-GB" sz="1600" dirty="0" err="1"/>
              <a:t>Kitãb</a:t>
            </a:r>
            <a:r>
              <a:rPr lang="en-GB" sz="1600" dirty="0"/>
              <a:t> al-</a:t>
            </a:r>
            <a:r>
              <a:rPr lang="en-GB" sz="1600" dirty="0" err="1"/>
              <a:t>buldãn</a:t>
            </a:r>
            <a:r>
              <a:rPr lang="en-GB" sz="1600" dirty="0"/>
              <a:t> of al </a:t>
            </a:r>
            <a:r>
              <a:rPr lang="en-GB" sz="1600" dirty="0" err="1"/>
              <a:t>Ya’qu˜bı</a:t>
            </a:r>
            <a:r>
              <a:rPr lang="en-GB" sz="1600" dirty="0"/>
              <a:t> ˜ relates the settlement of Turkic slave soldiers with land during the reign of the Caliph al </a:t>
            </a:r>
            <a:r>
              <a:rPr lang="en-GB" sz="1600" dirty="0" err="1"/>
              <a:t>Ma’mu</a:t>
            </a:r>
            <a:r>
              <a:rPr lang="en-GB" sz="1600" dirty="0"/>
              <a:t>˜ n, 813–833 CE. He emphasizes that the Turks were settled in separate towns from the local population and forbidden to intermarry; the Caliph bought slave women for them to marry and insisted that the slave soldiers’ descendants should also be endogamous. The biggest long-term threat to their isolation and thus complete dependency on the Caliph lay in their intermarriage after manumission with local peoples, since marriage was almost universally the cement of social alliance.</a:t>
            </a:r>
          </a:p>
        </p:txBody>
      </p:sp>
    </p:spTree>
    <p:extLst>
      <p:ext uri="{BB962C8B-B14F-4D97-AF65-F5344CB8AC3E}">
        <p14:creationId xmlns:p14="http://schemas.microsoft.com/office/powerpoint/2010/main" val="33573319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CE3F4B-3E53-7E3E-8B7A-0BF039CD0A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FB7C5D-1890-EEAE-6EA0-E18F99EF40C0}"/>
              </a:ext>
            </a:extLst>
          </p:cNvPr>
          <p:cNvSpPr>
            <a:spLocks noGrp="1"/>
          </p:cNvSpPr>
          <p:nvPr>
            <p:ph type="title"/>
          </p:nvPr>
        </p:nvSpPr>
        <p:spPr/>
        <p:txBody>
          <a:bodyPr/>
          <a:lstStyle/>
          <a:p>
            <a:pPr algn="ctr"/>
            <a:r>
              <a:rPr lang="en-GB" dirty="0"/>
              <a:t>State-Related Functions of Slaves</a:t>
            </a:r>
          </a:p>
        </p:txBody>
      </p:sp>
      <p:sp>
        <p:nvSpPr>
          <p:cNvPr id="3" name="Content Placeholder 2">
            <a:extLst>
              <a:ext uri="{FF2B5EF4-FFF2-40B4-BE49-F238E27FC236}">
                <a16:creationId xmlns:a16="http://schemas.microsoft.com/office/drawing/2014/main" id="{A618064B-54F3-7769-7888-AF6852E11C72}"/>
              </a:ext>
            </a:extLst>
          </p:cNvPr>
          <p:cNvSpPr>
            <a:spLocks noGrp="1"/>
          </p:cNvSpPr>
          <p:nvPr>
            <p:ph idx="1"/>
          </p:nvPr>
        </p:nvSpPr>
        <p:spPr/>
        <p:txBody>
          <a:bodyPr>
            <a:normAutofit fontScale="92500" lnSpcReduction="20000"/>
          </a:bodyPr>
          <a:lstStyle/>
          <a:p>
            <a:r>
              <a:rPr lang="en-GB" dirty="0"/>
              <a:t>When it came to assistance with administration, rulers throughout history have often turned to a class of slaves whose familial isolation was biologically ensured: eunuchs. </a:t>
            </a:r>
          </a:p>
          <a:p>
            <a:r>
              <a:rPr lang="en-GB" dirty="0"/>
              <a:t>Eunuchs served Roman emperors, and this practice extended into the Byzantine Empire and the Islamic world. The practice finds parallels and antecedents in monarchies all over the Near East and other parts of the world: for example, the Chinese legalist reformer Shang Yang of the fourth century BCE was criticized by the historian Sima Qian, c. 145–86 BCE, for getting his first important position due to the influence of a court eunuch.</a:t>
            </a:r>
          </a:p>
          <a:p>
            <a:r>
              <a:rPr lang="en-GB" dirty="0"/>
              <a:t> Despite their power, eunuchs were paragons of slavery in that their biological condition prevented them from ever establishing family ties and, however powerful they may have been in relation to other people, their dependence on their master remained absolute.</a:t>
            </a:r>
          </a:p>
        </p:txBody>
      </p:sp>
    </p:spTree>
    <p:extLst>
      <p:ext uri="{BB962C8B-B14F-4D97-AF65-F5344CB8AC3E}">
        <p14:creationId xmlns:p14="http://schemas.microsoft.com/office/powerpoint/2010/main" val="40216172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185201-40DB-F79C-C7E5-A16D1666EB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4BEB30-F2D9-82CB-3DC4-A8211E58247D}"/>
              </a:ext>
            </a:extLst>
          </p:cNvPr>
          <p:cNvSpPr>
            <a:spLocks noGrp="1"/>
          </p:cNvSpPr>
          <p:nvPr>
            <p:ph type="title"/>
          </p:nvPr>
        </p:nvSpPr>
        <p:spPr/>
        <p:txBody>
          <a:bodyPr/>
          <a:lstStyle/>
          <a:p>
            <a:pPr algn="ctr"/>
            <a:r>
              <a:rPr lang="en-GB" dirty="0"/>
              <a:t>State-Related Functions of Slaves</a:t>
            </a:r>
          </a:p>
        </p:txBody>
      </p:sp>
      <p:sp>
        <p:nvSpPr>
          <p:cNvPr id="3" name="Content Placeholder 2">
            <a:extLst>
              <a:ext uri="{FF2B5EF4-FFF2-40B4-BE49-F238E27FC236}">
                <a16:creationId xmlns:a16="http://schemas.microsoft.com/office/drawing/2014/main" id="{183A86D6-EF86-0B12-9C64-C05132675595}"/>
              </a:ext>
            </a:extLst>
          </p:cNvPr>
          <p:cNvSpPr>
            <a:spLocks noGrp="1"/>
          </p:cNvSpPr>
          <p:nvPr>
            <p:ph idx="1"/>
          </p:nvPr>
        </p:nvSpPr>
        <p:spPr/>
        <p:txBody>
          <a:bodyPr>
            <a:normAutofit fontScale="70000" lnSpcReduction="20000"/>
          </a:bodyPr>
          <a:lstStyle/>
          <a:p>
            <a:r>
              <a:rPr lang="en-GB" dirty="0"/>
              <a:t>Slaves served as government administrators in a wide range of contexts.</a:t>
            </a:r>
          </a:p>
          <a:p>
            <a:r>
              <a:rPr lang="en-GB" dirty="0"/>
              <a:t>Under the fifth- and fourth-century BCE democracy, the Athenians insisted on the rotation of officials appointed by lot for a year only. State slaves, who served as secretaries and assistants to the officials, may have assured whatever continuity and professionalism was necessary to the smooth running of the government; they may have exercised considerable discretion and thus power behind the scenes.</a:t>
            </a:r>
          </a:p>
          <a:p>
            <a:r>
              <a:rPr lang="en-GB" dirty="0"/>
              <a:t> In the early Roman Empire, slaves and ex-slaves of the emperor performed bureaucratic functions that required closer supervision and professionalism than a Roman noble could stomach. Several of these offices, filled by ex-slaves, were arguably the most important administrative posts in the realm. </a:t>
            </a:r>
          </a:p>
          <a:p>
            <a:r>
              <a:rPr lang="en-GB" dirty="0"/>
              <a:t>Even average members of the thousands of slaves in the familia </a:t>
            </a:r>
            <a:r>
              <a:rPr lang="en-GB" dirty="0" err="1"/>
              <a:t>caesaris</a:t>
            </a:r>
            <a:r>
              <a:rPr lang="en-GB" dirty="0"/>
              <a:t>, the slaves and ex-slaves of the emperor, could look forward to marriage with freeborn women upon manumission and often even before.</a:t>
            </a:r>
          </a:p>
          <a:p>
            <a:r>
              <a:rPr lang="en-GB" dirty="0"/>
              <a:t>To sum up, not only did the state provide a context in which slavery could flourish, but it also benefited greatly from slavery, sometimes to the advantage of the elite and sometimes in competition with it.</a:t>
            </a:r>
          </a:p>
        </p:txBody>
      </p:sp>
    </p:spTree>
    <p:extLst>
      <p:ext uri="{BB962C8B-B14F-4D97-AF65-F5344CB8AC3E}">
        <p14:creationId xmlns:p14="http://schemas.microsoft.com/office/powerpoint/2010/main" val="24053739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7F6990-2FFF-656D-FF07-C566E82FF5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539AA0-4128-10A2-A8A1-31AC9E13FF69}"/>
              </a:ext>
            </a:extLst>
          </p:cNvPr>
          <p:cNvSpPr>
            <a:spLocks noGrp="1"/>
          </p:cNvSpPr>
          <p:nvPr>
            <p:ph type="title"/>
          </p:nvPr>
        </p:nvSpPr>
        <p:spPr/>
        <p:txBody>
          <a:bodyPr/>
          <a:lstStyle/>
          <a:p>
            <a:pPr algn="ctr"/>
            <a:r>
              <a:rPr lang="en-GB" dirty="0"/>
              <a:t>Military Slavery</a:t>
            </a:r>
          </a:p>
        </p:txBody>
      </p:sp>
      <p:sp>
        <p:nvSpPr>
          <p:cNvPr id="3" name="Content Placeholder 2">
            <a:extLst>
              <a:ext uri="{FF2B5EF4-FFF2-40B4-BE49-F238E27FC236}">
                <a16:creationId xmlns:a16="http://schemas.microsoft.com/office/drawing/2014/main" id="{BFCCDD07-CBC3-E5FD-2598-53D5198E6ED7}"/>
              </a:ext>
            </a:extLst>
          </p:cNvPr>
          <p:cNvSpPr>
            <a:spLocks noGrp="1"/>
          </p:cNvSpPr>
          <p:nvPr>
            <p:ph idx="1"/>
          </p:nvPr>
        </p:nvSpPr>
        <p:spPr/>
        <p:txBody>
          <a:bodyPr>
            <a:normAutofit fontScale="92500" lnSpcReduction="20000"/>
          </a:bodyPr>
          <a:lstStyle/>
          <a:p>
            <a:r>
              <a:rPr lang="en-GB" dirty="0"/>
              <a:t>The system of military slavery was developed in the Abbasid dynasty in the mid-ninth century as a means of overcoming the persistent weaknesses of tribal levies as the basis of Muslim military power. </a:t>
            </a:r>
          </a:p>
          <a:p>
            <a:r>
              <a:rPr lang="en-GB" dirty="0"/>
              <a:t>The Abbasids, who were of the Hashemite lineage, deposed the Umayyads in 750 with the help of Shiite and Khorasani forces based in Persia, and moved the capital from Damascus to Baghdad.</a:t>
            </a:r>
          </a:p>
          <a:p>
            <a:r>
              <a:rPr lang="en-GB" dirty="0"/>
              <a:t>The early Abbasids were ruthless in their use of force to consolidate their rule, wiping out as much of the Umayyad lineage as they could and suppressing their erstwhile Shiite and Khorasani allies. </a:t>
            </a:r>
          </a:p>
          <a:p>
            <a:r>
              <a:rPr lang="en-GB" dirty="0"/>
              <a:t>State centralization increased, with the concentration of power in the hands of a prime minister known as a vizier. The size and luxury of the court grew as well, increasing the separation between the settled, urban empire and the tribal areas from which they sprang.</a:t>
            </a:r>
          </a:p>
        </p:txBody>
      </p:sp>
    </p:spTree>
    <p:extLst>
      <p:ext uri="{BB962C8B-B14F-4D97-AF65-F5344CB8AC3E}">
        <p14:creationId xmlns:p14="http://schemas.microsoft.com/office/powerpoint/2010/main" val="28673218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CE0A89-9EC8-9C1C-7A1B-9A74DE2C85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77053E-6520-CECA-DB80-AF5E9A7D7CC3}"/>
              </a:ext>
            </a:extLst>
          </p:cNvPr>
          <p:cNvSpPr>
            <a:spLocks noGrp="1"/>
          </p:cNvSpPr>
          <p:nvPr>
            <p:ph type="title"/>
          </p:nvPr>
        </p:nvSpPr>
        <p:spPr/>
        <p:txBody>
          <a:bodyPr/>
          <a:lstStyle/>
          <a:p>
            <a:pPr algn="ctr"/>
            <a:r>
              <a:rPr lang="en-GB" dirty="0"/>
              <a:t>Military Slavery</a:t>
            </a:r>
          </a:p>
        </p:txBody>
      </p:sp>
      <p:sp>
        <p:nvSpPr>
          <p:cNvPr id="3" name="Content Placeholder 2">
            <a:extLst>
              <a:ext uri="{FF2B5EF4-FFF2-40B4-BE49-F238E27FC236}">
                <a16:creationId xmlns:a16="http://schemas.microsoft.com/office/drawing/2014/main" id="{4CD0AC94-1AD5-71A4-F6C9-C5879A53C26E}"/>
              </a:ext>
            </a:extLst>
          </p:cNvPr>
          <p:cNvSpPr>
            <a:spLocks noGrp="1"/>
          </p:cNvSpPr>
          <p:nvPr>
            <p:ph idx="1"/>
          </p:nvPr>
        </p:nvSpPr>
        <p:spPr/>
        <p:txBody>
          <a:bodyPr>
            <a:normAutofit/>
          </a:bodyPr>
          <a:lstStyle/>
          <a:p>
            <a:r>
              <a:rPr lang="en-GB" dirty="0"/>
              <a:t>The institution of military slavery anchored Muslim power in Egypt and Syria for three hundred years, from the end of the Ayyubid dynasty in 1250 up to 1517, when the Mamluk sultanate was defeated by the Ottomans.</a:t>
            </a:r>
          </a:p>
        </p:txBody>
      </p:sp>
    </p:spTree>
    <p:extLst>
      <p:ext uri="{BB962C8B-B14F-4D97-AF65-F5344CB8AC3E}">
        <p14:creationId xmlns:p14="http://schemas.microsoft.com/office/powerpoint/2010/main" val="1534424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215312-854E-72CA-4608-1DC27608E5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090801-3C26-1809-1508-746A5F9D30F5}"/>
              </a:ext>
            </a:extLst>
          </p:cNvPr>
          <p:cNvSpPr>
            <a:spLocks noGrp="1"/>
          </p:cNvSpPr>
          <p:nvPr>
            <p:ph type="title"/>
          </p:nvPr>
        </p:nvSpPr>
        <p:spPr/>
        <p:txBody>
          <a:bodyPr/>
          <a:lstStyle/>
          <a:p>
            <a:pPr algn="ctr"/>
            <a:r>
              <a:rPr lang="en-GB" dirty="0"/>
              <a:t>Military Slavery</a:t>
            </a:r>
          </a:p>
        </p:txBody>
      </p:sp>
      <p:sp>
        <p:nvSpPr>
          <p:cNvPr id="3" name="Content Placeholder 2">
            <a:extLst>
              <a:ext uri="{FF2B5EF4-FFF2-40B4-BE49-F238E27FC236}">
                <a16:creationId xmlns:a16="http://schemas.microsoft.com/office/drawing/2014/main" id="{A80A3A44-A49D-4F90-A589-7A411461454F}"/>
              </a:ext>
            </a:extLst>
          </p:cNvPr>
          <p:cNvSpPr>
            <a:spLocks noGrp="1"/>
          </p:cNvSpPr>
          <p:nvPr>
            <p:ph idx="1"/>
          </p:nvPr>
        </p:nvSpPr>
        <p:spPr/>
        <p:txBody>
          <a:bodyPr>
            <a:normAutofit fontScale="85000" lnSpcReduction="20000"/>
          </a:bodyPr>
          <a:lstStyle/>
          <a:p>
            <a:r>
              <a:rPr lang="en-GB" dirty="0"/>
              <a:t>In the early sixteenth century, at the height of the greatness of the Ottoman Empire, a highly unusual procedure unfolded roughly every four years. T</a:t>
            </a:r>
          </a:p>
          <a:p>
            <a:r>
              <a:rPr lang="en-GB" dirty="0"/>
              <a:t>he Byzantine capital of Constantinople had fallen to the Turks in 1453; Ottoman armies had conquered Hungary in the Battle of Mohács in 1526 and were turned back at the gates of Vienna in 1529. </a:t>
            </a:r>
          </a:p>
          <a:p>
            <a:r>
              <a:rPr lang="en-GB" dirty="0"/>
              <a:t>Throughout the Balkan provinces of the empire, a group of officials would spread out, looking for young boys between the ages of twelve and twenty. This was the </a:t>
            </a:r>
            <a:r>
              <a:rPr lang="en-GB" dirty="0" err="1"/>
              <a:t>devshirme</a:t>
            </a:r>
            <a:r>
              <a:rPr lang="en-GB" dirty="0"/>
              <a:t>, or levy of Christian youths. Like football scouts, these officials were expert at judging the physical and mental potential of young males, and each had a quota to fulfil that was set back in Istanbul, the Ottoman capital. </a:t>
            </a:r>
          </a:p>
          <a:p>
            <a:r>
              <a:rPr lang="en-GB" dirty="0"/>
              <a:t>When an official visited a village, the Christian priest was required to produce a list of all male children baptized there, and those of the appropriate age would be brought before the officials for inspection. The most promising boys were forcibly taken from their parents and led off in groups of 100 to 150.</a:t>
            </a:r>
          </a:p>
        </p:txBody>
      </p:sp>
    </p:spTree>
    <p:extLst>
      <p:ext uri="{BB962C8B-B14F-4D97-AF65-F5344CB8AC3E}">
        <p14:creationId xmlns:p14="http://schemas.microsoft.com/office/powerpoint/2010/main" val="37091781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83B390-80DB-257F-F945-84200C2D74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539EA9-BCEA-55EC-EE6F-3FBEEF7AB3D1}"/>
              </a:ext>
            </a:extLst>
          </p:cNvPr>
          <p:cNvSpPr>
            <a:spLocks noGrp="1"/>
          </p:cNvSpPr>
          <p:nvPr>
            <p:ph type="title"/>
          </p:nvPr>
        </p:nvSpPr>
        <p:spPr/>
        <p:txBody>
          <a:bodyPr/>
          <a:lstStyle/>
          <a:p>
            <a:pPr algn="ctr"/>
            <a:r>
              <a:rPr lang="en-GB" dirty="0"/>
              <a:t>Military Slavery</a:t>
            </a:r>
          </a:p>
        </p:txBody>
      </p:sp>
      <p:sp>
        <p:nvSpPr>
          <p:cNvPr id="3" name="Content Placeholder 2">
            <a:extLst>
              <a:ext uri="{FF2B5EF4-FFF2-40B4-BE49-F238E27FC236}">
                <a16:creationId xmlns:a16="http://schemas.microsoft.com/office/drawing/2014/main" id="{1DDA5EF5-1F3A-4EBF-E976-450C1B9E9624}"/>
              </a:ext>
            </a:extLst>
          </p:cNvPr>
          <p:cNvSpPr>
            <a:spLocks noGrp="1"/>
          </p:cNvSpPr>
          <p:nvPr>
            <p:ph idx="1"/>
          </p:nvPr>
        </p:nvSpPr>
        <p:spPr/>
        <p:txBody>
          <a:bodyPr>
            <a:normAutofit lnSpcReduction="10000"/>
          </a:bodyPr>
          <a:lstStyle/>
          <a:p>
            <a:r>
              <a:rPr lang="en-GB" dirty="0"/>
              <a:t>An estimated three-thousand boys a year were taken in this fashion in this period of the empire</a:t>
            </a:r>
            <a:r>
              <a:rPr lang="en-GB"/>
              <a:t>. </a:t>
            </a:r>
          </a:p>
          <a:p>
            <a:r>
              <a:rPr lang="en-GB"/>
              <a:t>These </a:t>
            </a:r>
            <a:r>
              <a:rPr lang="en-GB" dirty="0"/>
              <a:t>boys were not destined for lives of degradation and humiliation. Just the contrary: the top 10 percent served in the palaces of Istanbul and Edirne, where they received the finest training available in the Islamic world and were prepared for lives as senior administrators within the empire.</a:t>
            </a:r>
          </a:p>
          <a:p>
            <a:r>
              <a:rPr lang="en-GB" dirty="0"/>
              <a:t> The rest were raised as Turkish-speaking Muslims and were recruited into the famous Janissary corps, an elite infantry that fought by the sultan’s side in his constant military campaigns in Europe and Asia.</a:t>
            </a:r>
          </a:p>
        </p:txBody>
      </p:sp>
    </p:spTree>
    <p:extLst>
      <p:ext uri="{BB962C8B-B14F-4D97-AF65-F5344CB8AC3E}">
        <p14:creationId xmlns:p14="http://schemas.microsoft.com/office/powerpoint/2010/main" val="39743146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92ED12-F9B7-93AE-1382-7A6D813518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0152C3-95EE-BD0A-40AC-98B626236467}"/>
              </a:ext>
            </a:extLst>
          </p:cNvPr>
          <p:cNvSpPr>
            <a:spLocks noGrp="1"/>
          </p:cNvSpPr>
          <p:nvPr>
            <p:ph type="title"/>
          </p:nvPr>
        </p:nvSpPr>
        <p:spPr/>
        <p:txBody>
          <a:bodyPr/>
          <a:lstStyle/>
          <a:p>
            <a:pPr algn="ctr"/>
            <a:r>
              <a:rPr lang="en-GB" dirty="0"/>
              <a:t>Slavery and Trade</a:t>
            </a:r>
          </a:p>
        </p:txBody>
      </p:sp>
      <p:sp>
        <p:nvSpPr>
          <p:cNvPr id="3" name="Content Placeholder 2">
            <a:extLst>
              <a:ext uri="{FF2B5EF4-FFF2-40B4-BE49-F238E27FC236}">
                <a16:creationId xmlns:a16="http://schemas.microsoft.com/office/drawing/2014/main" id="{D54715D9-CF34-40CF-C5EC-1A9D110FB218}"/>
              </a:ext>
            </a:extLst>
          </p:cNvPr>
          <p:cNvSpPr>
            <a:spLocks noGrp="1"/>
          </p:cNvSpPr>
          <p:nvPr>
            <p:ph idx="1"/>
          </p:nvPr>
        </p:nvSpPr>
        <p:spPr/>
        <p:txBody>
          <a:bodyPr>
            <a:normAutofit fontScale="92500" lnSpcReduction="20000"/>
          </a:bodyPr>
          <a:lstStyle/>
          <a:p>
            <a:r>
              <a:rPr lang="en-GB" dirty="0"/>
              <a:t>Slaves were one of the first items of long-distance trade</a:t>
            </a:r>
          </a:p>
          <a:p>
            <a:r>
              <a:rPr lang="en-GB" dirty="0"/>
              <a:t>Trade networks also greatly contributed to slavery. A thousand war captives could be reduced immediately to slavery in a </a:t>
            </a:r>
            <a:r>
              <a:rPr lang="en-GB" dirty="0" err="1"/>
              <a:t>neighboring</a:t>
            </a:r>
            <a:r>
              <a:rPr lang="en-GB" dirty="0"/>
              <a:t> district. </a:t>
            </a:r>
          </a:p>
          <a:p>
            <a:r>
              <a:rPr lang="en-GB" dirty="0"/>
              <a:t>This was difficult and dangerous, however, and the risk of flight was great. But if these same thousand captives were transported, sold, and dispersed hundreds or thousands of miles away in small groups or individually, among foreign peoples whose languages, customs, and even environments they do not understand, their subjection became quite practicable. </a:t>
            </a:r>
          </a:p>
          <a:p>
            <a:r>
              <a:rPr lang="en-GB" dirty="0"/>
              <a:t>In both Greek and Roman texts, we find the advice not to buy too many slaves from one place. Such ethnic groups could be threatening; in contrast, an isolated and displaced slave was easier to control.</a:t>
            </a:r>
          </a:p>
        </p:txBody>
      </p:sp>
    </p:spTree>
    <p:extLst>
      <p:ext uri="{BB962C8B-B14F-4D97-AF65-F5344CB8AC3E}">
        <p14:creationId xmlns:p14="http://schemas.microsoft.com/office/powerpoint/2010/main" val="6771714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B2E91E-0A7D-5A94-5FA3-CA7F90C3AF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5B1D83-2024-C68A-8C08-C84FB098386C}"/>
              </a:ext>
            </a:extLst>
          </p:cNvPr>
          <p:cNvSpPr>
            <a:spLocks noGrp="1"/>
          </p:cNvSpPr>
          <p:nvPr>
            <p:ph type="title"/>
          </p:nvPr>
        </p:nvSpPr>
        <p:spPr/>
        <p:txBody>
          <a:bodyPr/>
          <a:lstStyle/>
          <a:p>
            <a:pPr algn="ctr"/>
            <a:r>
              <a:rPr lang="en-GB" dirty="0"/>
              <a:t>Slavery and Trade</a:t>
            </a:r>
          </a:p>
        </p:txBody>
      </p:sp>
      <p:sp>
        <p:nvSpPr>
          <p:cNvPr id="3" name="Content Placeholder 2">
            <a:extLst>
              <a:ext uri="{FF2B5EF4-FFF2-40B4-BE49-F238E27FC236}">
                <a16:creationId xmlns:a16="http://schemas.microsoft.com/office/drawing/2014/main" id="{42A187E8-C6F1-440E-3DB4-4D9189359710}"/>
              </a:ext>
            </a:extLst>
          </p:cNvPr>
          <p:cNvSpPr>
            <a:spLocks noGrp="1"/>
          </p:cNvSpPr>
          <p:nvPr>
            <p:ph idx="1"/>
          </p:nvPr>
        </p:nvSpPr>
        <p:spPr/>
        <p:txBody>
          <a:bodyPr>
            <a:normAutofit fontScale="92500" lnSpcReduction="10000"/>
          </a:bodyPr>
          <a:lstStyle/>
          <a:p>
            <a:r>
              <a:rPr lang="en-GB" dirty="0"/>
              <a:t>Trade networks – as well as large political entities, which also made long distance displacement possible – made slavery an advantageous institution for ruling classes and victors in war. </a:t>
            </a:r>
          </a:p>
          <a:p>
            <a:r>
              <a:rPr lang="en-GB" dirty="0"/>
              <a:t>The existence of an active market in slaves meant that captives in war did not need to be either killed or carefully guarded and chained. Rather, they could be sold for money or traded for other valuable items. </a:t>
            </a:r>
          </a:p>
          <a:p>
            <a:r>
              <a:rPr lang="en-GB" dirty="0"/>
              <a:t>Ruling classes found sale to slave-traders attractive as a fate for political enemies and their families, criminals, debtors, rebels, and, in short, whomever they wanted to get rid of. </a:t>
            </a:r>
          </a:p>
          <a:p>
            <a:r>
              <a:rPr lang="en-GB" dirty="0"/>
              <a:t>These people could be dispatched without the possible stigma of killing a community member, without worry about their attempting to return, and with great profit.</a:t>
            </a:r>
          </a:p>
        </p:txBody>
      </p:sp>
    </p:spTree>
    <p:extLst>
      <p:ext uri="{BB962C8B-B14F-4D97-AF65-F5344CB8AC3E}">
        <p14:creationId xmlns:p14="http://schemas.microsoft.com/office/powerpoint/2010/main" val="39622411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6FEEBB-1982-2BF2-4A13-97E702150F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B171A1-8893-C53F-1BDA-6777A04137DF}"/>
              </a:ext>
            </a:extLst>
          </p:cNvPr>
          <p:cNvSpPr>
            <a:spLocks noGrp="1"/>
          </p:cNvSpPr>
          <p:nvPr>
            <p:ph type="title"/>
          </p:nvPr>
        </p:nvSpPr>
        <p:spPr/>
        <p:txBody>
          <a:bodyPr/>
          <a:lstStyle/>
          <a:p>
            <a:pPr algn="ctr"/>
            <a:r>
              <a:rPr lang="en-GB" dirty="0"/>
              <a:t>Slavery and Empire</a:t>
            </a:r>
          </a:p>
        </p:txBody>
      </p:sp>
      <p:sp>
        <p:nvSpPr>
          <p:cNvPr id="3" name="Content Placeholder 2">
            <a:extLst>
              <a:ext uri="{FF2B5EF4-FFF2-40B4-BE49-F238E27FC236}">
                <a16:creationId xmlns:a16="http://schemas.microsoft.com/office/drawing/2014/main" id="{4D7C78BC-D06E-3505-5369-3A194FA2B459}"/>
              </a:ext>
            </a:extLst>
          </p:cNvPr>
          <p:cNvSpPr>
            <a:spLocks noGrp="1"/>
          </p:cNvSpPr>
          <p:nvPr>
            <p:ph idx="1"/>
          </p:nvPr>
        </p:nvSpPr>
        <p:spPr/>
        <p:txBody>
          <a:bodyPr>
            <a:normAutofit fontScale="85000" lnSpcReduction="20000"/>
          </a:bodyPr>
          <a:lstStyle/>
          <a:p>
            <a:r>
              <a:rPr lang="en-GB" dirty="0"/>
              <a:t>Empire created demands for </a:t>
            </a:r>
            <a:r>
              <a:rPr lang="en-GB" dirty="0" err="1"/>
              <a:t>labor</a:t>
            </a:r>
            <a:r>
              <a:rPr lang="en-GB" dirty="0"/>
              <a:t> where no potential </a:t>
            </a:r>
            <a:r>
              <a:rPr lang="en-GB" dirty="0" err="1"/>
              <a:t>laborers</a:t>
            </a:r>
            <a:r>
              <a:rPr lang="en-GB" dirty="0"/>
              <a:t> lived or wanted to go. </a:t>
            </a:r>
          </a:p>
          <a:p>
            <a:r>
              <a:rPr lang="en-GB" dirty="0"/>
              <a:t>Enslavement is a process of displacement—of alienating a person from his or her social roots. Alienation and displacement made slaves useful as soldiers and high officials, as well as ordinary servants, in some empires that we have examined and as units of </a:t>
            </a:r>
            <a:r>
              <a:rPr lang="en-GB" dirty="0" err="1"/>
              <a:t>labor</a:t>
            </a:r>
            <a:r>
              <a:rPr lang="en-GB" dirty="0"/>
              <a:t> in others, from Greece and Rome onward and in a variety of circumstances in Africa and Asia as well. </a:t>
            </a:r>
          </a:p>
          <a:p>
            <a:r>
              <a:rPr lang="en-GB" dirty="0"/>
              <a:t>The linkages formed by imperial expansion—particularly into the ecologically rich and demographically fragile regions of the American tropics—took slavery to an unprecedented scale. </a:t>
            </a:r>
          </a:p>
          <a:p>
            <a:r>
              <a:rPr lang="en-GB" dirty="0"/>
              <a:t>Imperial power was crucial to the creation of slave </a:t>
            </a:r>
            <a:r>
              <a:rPr lang="en-GB" dirty="0" err="1"/>
              <a:t>labor</a:t>
            </a:r>
            <a:r>
              <a:rPr lang="en-GB" dirty="0"/>
              <a:t> systems as well as to their maintenance; organized force was needed to deter or defeat slave rebellions and to protect land, slaves, processing machinery, and ships from other empires or pirates. The sugar islands of the Caribbean were subject to all these threats.</a:t>
            </a:r>
          </a:p>
        </p:txBody>
      </p:sp>
    </p:spTree>
    <p:extLst>
      <p:ext uri="{BB962C8B-B14F-4D97-AF65-F5344CB8AC3E}">
        <p14:creationId xmlns:p14="http://schemas.microsoft.com/office/powerpoint/2010/main" val="16080378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1B56B9-9436-9B36-1B84-88D22E29D3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1FB1B4-1545-A96A-F1E0-EBCE3600C9C3}"/>
              </a:ext>
            </a:extLst>
          </p:cNvPr>
          <p:cNvSpPr>
            <a:spLocks noGrp="1"/>
          </p:cNvSpPr>
          <p:nvPr>
            <p:ph type="title"/>
          </p:nvPr>
        </p:nvSpPr>
        <p:spPr/>
        <p:txBody>
          <a:bodyPr/>
          <a:lstStyle/>
          <a:p>
            <a:pPr algn="ctr"/>
            <a:r>
              <a:rPr lang="en-GB" dirty="0"/>
              <a:t>Slavery and Economic Growth</a:t>
            </a:r>
          </a:p>
        </p:txBody>
      </p:sp>
      <p:sp>
        <p:nvSpPr>
          <p:cNvPr id="3" name="Content Placeholder 2">
            <a:extLst>
              <a:ext uri="{FF2B5EF4-FFF2-40B4-BE49-F238E27FC236}">
                <a16:creationId xmlns:a16="http://schemas.microsoft.com/office/drawing/2014/main" id="{A43ADB09-7B0D-E3DC-ADAA-B0947819403F}"/>
              </a:ext>
            </a:extLst>
          </p:cNvPr>
          <p:cNvSpPr>
            <a:spLocks noGrp="1"/>
          </p:cNvSpPr>
          <p:nvPr>
            <p:ph idx="1"/>
          </p:nvPr>
        </p:nvSpPr>
        <p:spPr/>
        <p:txBody>
          <a:bodyPr>
            <a:normAutofit fontScale="92500" lnSpcReduction="10000"/>
          </a:bodyPr>
          <a:lstStyle/>
          <a:p>
            <a:r>
              <a:rPr lang="en-GB" dirty="0"/>
              <a:t>Slavery in the ancient world had its roots in economic and social development. </a:t>
            </a:r>
          </a:p>
          <a:p>
            <a:r>
              <a:rPr lang="en-GB" dirty="0"/>
              <a:t>Indeed, slavery often played the greatest role in the most dynamic societies.</a:t>
            </a:r>
          </a:p>
          <a:p>
            <a:r>
              <a:rPr lang="en-GB" dirty="0"/>
              <a:t>The spread and growth of cities resulted from the growth of economic specialization and of exchange. As the </a:t>
            </a:r>
            <a:r>
              <a:rPr lang="en-GB" dirty="0" err="1"/>
              <a:t>epicenters</a:t>
            </a:r>
            <a:r>
              <a:rPr lang="en-GB" dirty="0"/>
              <a:t> of such developments, cities provided a fertile environment for the employment of slaves in a wide variety of craft production and services for urban markets. </a:t>
            </a:r>
          </a:p>
          <a:p>
            <a:r>
              <a:rPr lang="en-GB" dirty="0"/>
              <a:t>In contrast, for much of the time, the agrarian countryside was organized according to long-developed relations of exploitation and dependence – some peasants sometimes remaining independent. </a:t>
            </a:r>
          </a:p>
        </p:txBody>
      </p:sp>
    </p:spTree>
    <p:extLst>
      <p:ext uri="{BB962C8B-B14F-4D97-AF65-F5344CB8AC3E}">
        <p14:creationId xmlns:p14="http://schemas.microsoft.com/office/powerpoint/2010/main" val="15799620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C1C79A-7EB2-4649-5F70-7E21ED07E2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ACC431-085D-BDFF-86EB-B70C540F6D71}"/>
              </a:ext>
            </a:extLst>
          </p:cNvPr>
          <p:cNvSpPr>
            <a:spLocks noGrp="1"/>
          </p:cNvSpPr>
          <p:nvPr>
            <p:ph type="title"/>
          </p:nvPr>
        </p:nvSpPr>
        <p:spPr/>
        <p:txBody>
          <a:bodyPr/>
          <a:lstStyle/>
          <a:p>
            <a:pPr algn="ctr"/>
            <a:r>
              <a:rPr lang="en-GB" dirty="0"/>
              <a:t>Africa and the Transatlantic Slave Trade</a:t>
            </a:r>
          </a:p>
        </p:txBody>
      </p:sp>
      <p:sp>
        <p:nvSpPr>
          <p:cNvPr id="3" name="Content Placeholder 2">
            <a:extLst>
              <a:ext uri="{FF2B5EF4-FFF2-40B4-BE49-F238E27FC236}">
                <a16:creationId xmlns:a16="http://schemas.microsoft.com/office/drawing/2014/main" id="{2F3BB35A-61F4-0C68-3627-D814FAD2333E}"/>
              </a:ext>
            </a:extLst>
          </p:cNvPr>
          <p:cNvSpPr>
            <a:spLocks noGrp="1"/>
          </p:cNvSpPr>
          <p:nvPr>
            <p:ph idx="1"/>
          </p:nvPr>
        </p:nvSpPr>
        <p:spPr/>
        <p:txBody>
          <a:bodyPr>
            <a:normAutofit fontScale="62500" lnSpcReduction="20000"/>
          </a:bodyPr>
          <a:lstStyle/>
          <a:p>
            <a:r>
              <a:rPr lang="en-GB" sz="3400" dirty="0"/>
              <a:t>Slavery and the slave trade existed in Africa prior to the fifteenth and sixteenth centuries, but not on the scale they reached once the transatlantic connection developed.</a:t>
            </a:r>
          </a:p>
          <a:p>
            <a:r>
              <a:rPr lang="en-GB" sz="3400" dirty="0"/>
              <a:t>In parts of Africa, kings could gain resources (guns, metals, cloth and other goods with redistributive potential) by seizing someone else’s human assets. </a:t>
            </a:r>
          </a:p>
          <a:p>
            <a:r>
              <a:rPr lang="en-GB" sz="3400" dirty="0"/>
              <a:t>Over time, the overseas outlet for captives gave advantages to the most militarized of African states—Asante, Dahomey, Oyo, Benin—and produced more efficient slave-trading mechanisms. </a:t>
            </a:r>
          </a:p>
          <a:p>
            <a:r>
              <a:rPr lang="en-GB" sz="3400" dirty="0"/>
              <a:t>Militarization of some kingdoms put </a:t>
            </a:r>
            <a:r>
              <a:rPr lang="en-GB" sz="3400" dirty="0" err="1"/>
              <a:t>neighbors</a:t>
            </a:r>
            <a:r>
              <a:rPr lang="en-GB" sz="3400" dirty="0"/>
              <a:t> that did not follow suit in jeopardy. The chance to sell war captives propelled a vast system of slave catching and slave marketing.</a:t>
            </a:r>
          </a:p>
          <a:p>
            <a:r>
              <a:rPr lang="en-GB" sz="3400" dirty="0"/>
              <a:t>The African slave trade depended on acts of coercion initially committed in Africa, outside the Atlantic imperial system, but it was driven by that system’s appetite for </a:t>
            </a:r>
            <a:r>
              <a:rPr lang="en-GB" sz="3400" dirty="0" err="1"/>
              <a:t>labor</a:t>
            </a:r>
            <a:r>
              <a:rPr lang="en-GB" sz="3400" dirty="0"/>
              <a:t>, by its transoceanic trading mechanisms, and by the capacity of empire-states to build regimes capable of disciplining a huge </a:t>
            </a:r>
            <a:r>
              <a:rPr lang="en-GB" sz="3400" dirty="0" err="1"/>
              <a:t>labor</a:t>
            </a:r>
            <a:r>
              <a:rPr lang="en-GB" sz="3400" dirty="0"/>
              <a:t> force, uprooted and brought into colonial societies.</a:t>
            </a:r>
          </a:p>
          <a:p>
            <a:endParaRPr lang="en-GB" dirty="0"/>
          </a:p>
        </p:txBody>
      </p:sp>
    </p:spTree>
    <p:extLst>
      <p:ext uri="{BB962C8B-B14F-4D97-AF65-F5344CB8AC3E}">
        <p14:creationId xmlns:p14="http://schemas.microsoft.com/office/powerpoint/2010/main" val="32641103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97E85F-D6FE-1FEC-F6F5-61DCA1AECD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CAEE684-5F3D-5BFD-EDC4-A7FF9D387675}"/>
              </a:ext>
            </a:extLst>
          </p:cNvPr>
          <p:cNvSpPr>
            <a:spLocks noGrp="1"/>
          </p:cNvSpPr>
          <p:nvPr>
            <p:ph type="title"/>
          </p:nvPr>
        </p:nvSpPr>
        <p:spPr/>
        <p:txBody>
          <a:bodyPr/>
          <a:lstStyle/>
          <a:p>
            <a:pPr algn="ctr"/>
            <a:r>
              <a:rPr lang="en-GB"/>
              <a:t>Africa </a:t>
            </a:r>
            <a:r>
              <a:rPr lang="en-GB" dirty="0"/>
              <a:t>and the Transatlantic Slave Trade</a:t>
            </a:r>
          </a:p>
        </p:txBody>
      </p:sp>
      <p:sp>
        <p:nvSpPr>
          <p:cNvPr id="3" name="Content Placeholder 2">
            <a:extLst>
              <a:ext uri="{FF2B5EF4-FFF2-40B4-BE49-F238E27FC236}">
                <a16:creationId xmlns:a16="http://schemas.microsoft.com/office/drawing/2014/main" id="{19D467FA-F206-10AA-95D7-C04F3DB50733}"/>
              </a:ext>
            </a:extLst>
          </p:cNvPr>
          <p:cNvSpPr>
            <a:spLocks noGrp="1"/>
          </p:cNvSpPr>
          <p:nvPr>
            <p:ph idx="1"/>
          </p:nvPr>
        </p:nvSpPr>
        <p:spPr/>
        <p:txBody>
          <a:bodyPr>
            <a:normAutofit fontScale="62500" lnSpcReduction="20000"/>
          </a:bodyPr>
          <a:lstStyle/>
          <a:p>
            <a:r>
              <a:rPr lang="en-GB" dirty="0"/>
              <a:t>For Britain, France, and in parts of the Portuguese and Spanish empires, it was slavery that made empire pay and empire that made slavery possible. </a:t>
            </a:r>
          </a:p>
          <a:p>
            <a:r>
              <a:rPr lang="en-GB" dirty="0"/>
              <a:t>Northeastern Brazil pioneered the sugar plantation on a massive scale, but Britain and France became increasingly dynamic participants in the sugar economy. </a:t>
            </a:r>
          </a:p>
          <a:p>
            <a:r>
              <a:rPr lang="en-GB" dirty="0"/>
              <a:t>Total imports of people to the Americas from Africa had been below 1,000 per year in 1500, but passed 10,000 per year in 1600 and stayed over 60,000 for most of the 1700s. </a:t>
            </a:r>
          </a:p>
          <a:p>
            <a:r>
              <a:rPr lang="en-GB" dirty="0"/>
              <a:t>The slave trade eclipsed all other forms of transatlantic migration: in the sixteenth century, about 25 percent of people who crossed the ocean were slaves, in the seventeenth century 60 percent, in the eighteenth century over 75 percent. </a:t>
            </a:r>
          </a:p>
          <a:p>
            <a:r>
              <a:rPr lang="en-GB" dirty="0"/>
              <a:t>The British Caribbean, especially Jamaica, was a prime destination, as were the islands of the French Caribbean, Saint Domingue most notoriously. Because mortality was horrendous, the planters’ appetite for slaves was never-ending. In the case of Britain, the sugar colonies made the entire Atlantic enterprise work. </a:t>
            </a:r>
          </a:p>
          <a:p>
            <a:r>
              <a:rPr lang="en-GB" dirty="0"/>
              <a:t>The growing number of </a:t>
            </a:r>
            <a:r>
              <a:rPr lang="en-GB" dirty="0" err="1"/>
              <a:t>laborers</a:t>
            </a:r>
            <a:r>
              <a:rPr lang="en-GB" dirty="0"/>
              <a:t> devoted to cane created a demand for provisions that stimulated the food-exporting economy of New England in the late seventeenth century. Meanwhile, sugar mixed with tea from China and India began to provide a significant portion of the calories of industrial workers in England, whose products went to North America and the Caribbean, as well as to markets beyond the empire, including Africa. </a:t>
            </a:r>
          </a:p>
          <a:p>
            <a:endParaRPr lang="en-GB" dirty="0"/>
          </a:p>
        </p:txBody>
      </p:sp>
    </p:spTree>
    <p:extLst>
      <p:ext uri="{BB962C8B-B14F-4D97-AF65-F5344CB8AC3E}">
        <p14:creationId xmlns:p14="http://schemas.microsoft.com/office/powerpoint/2010/main" val="38980755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679E03-03E7-94BD-70F9-A924FFC0D2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49885A-9709-DE8E-E23E-3B117C84293D}"/>
              </a:ext>
            </a:extLst>
          </p:cNvPr>
          <p:cNvSpPr>
            <a:spLocks noGrp="1"/>
          </p:cNvSpPr>
          <p:nvPr>
            <p:ph type="title"/>
          </p:nvPr>
        </p:nvSpPr>
        <p:spPr/>
        <p:txBody>
          <a:bodyPr/>
          <a:lstStyle/>
          <a:p>
            <a:pPr algn="ctr"/>
            <a:r>
              <a:rPr lang="en-GB"/>
              <a:t>Africa </a:t>
            </a:r>
            <a:r>
              <a:rPr lang="en-GB" dirty="0"/>
              <a:t>and the Transatlantic Slave Trade</a:t>
            </a:r>
          </a:p>
        </p:txBody>
      </p:sp>
      <p:sp>
        <p:nvSpPr>
          <p:cNvPr id="3" name="Content Placeholder 2">
            <a:extLst>
              <a:ext uri="{FF2B5EF4-FFF2-40B4-BE49-F238E27FC236}">
                <a16:creationId xmlns:a16="http://schemas.microsoft.com/office/drawing/2014/main" id="{61994100-9631-CBF5-844D-6CEA66934C07}"/>
              </a:ext>
            </a:extLst>
          </p:cNvPr>
          <p:cNvSpPr>
            <a:spLocks noGrp="1"/>
          </p:cNvSpPr>
          <p:nvPr>
            <p:ph idx="1"/>
          </p:nvPr>
        </p:nvSpPr>
        <p:spPr/>
        <p:txBody>
          <a:bodyPr>
            <a:normAutofit/>
          </a:bodyPr>
          <a:lstStyle/>
          <a:p>
            <a:r>
              <a:rPr lang="en-GB" dirty="0"/>
              <a:t>But the extension of empires over the world also transformed the space in which political ideas propagated and new ones developed. </a:t>
            </a:r>
          </a:p>
          <a:p>
            <a:r>
              <a:rPr lang="en-GB"/>
              <a:t>Since </a:t>
            </a:r>
            <a:r>
              <a:rPr lang="en-GB" dirty="0"/>
              <a:t>the sixteenth-century critiques of Spanish abuses of Indians, empires had been sites of debates over political legitimacy and sovereign power</a:t>
            </a:r>
            <a:r>
              <a:rPr lang="en-GB"/>
              <a:t>. </a:t>
            </a:r>
          </a:p>
          <a:p>
            <a:r>
              <a:rPr lang="en-GB"/>
              <a:t>In </a:t>
            </a:r>
            <a:r>
              <a:rPr lang="en-GB" dirty="0"/>
              <a:t>the late eighteenth century, the relationship of person, nation, and empire came under scrutiny. </a:t>
            </a:r>
          </a:p>
        </p:txBody>
      </p:sp>
    </p:spTree>
    <p:extLst>
      <p:ext uri="{BB962C8B-B14F-4D97-AF65-F5344CB8AC3E}">
        <p14:creationId xmlns:p14="http://schemas.microsoft.com/office/powerpoint/2010/main" val="22328835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186214-108F-B7C7-B7FD-B693526742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5E8CB6-DCC0-4509-90B7-944A89872F53}"/>
              </a:ext>
            </a:extLst>
          </p:cNvPr>
          <p:cNvSpPr>
            <a:spLocks noGrp="1"/>
          </p:cNvSpPr>
          <p:nvPr>
            <p:ph type="title"/>
          </p:nvPr>
        </p:nvSpPr>
        <p:spPr/>
        <p:txBody>
          <a:bodyPr/>
          <a:lstStyle/>
          <a:p>
            <a:pPr algn="ctr"/>
            <a:r>
              <a:rPr lang="en-GB" dirty="0"/>
              <a:t>The Spread of Revolution</a:t>
            </a:r>
          </a:p>
        </p:txBody>
      </p:sp>
      <p:sp>
        <p:nvSpPr>
          <p:cNvPr id="3" name="Content Placeholder 2">
            <a:extLst>
              <a:ext uri="{FF2B5EF4-FFF2-40B4-BE49-F238E27FC236}">
                <a16:creationId xmlns:a16="http://schemas.microsoft.com/office/drawing/2014/main" id="{9B9E6EA8-2374-38CB-C6A3-A940812FB3F5}"/>
              </a:ext>
            </a:extLst>
          </p:cNvPr>
          <p:cNvSpPr>
            <a:spLocks noGrp="1"/>
          </p:cNvSpPr>
          <p:nvPr>
            <p:ph idx="1"/>
          </p:nvPr>
        </p:nvSpPr>
        <p:spPr/>
        <p:txBody>
          <a:bodyPr>
            <a:normAutofit fontScale="77500" lnSpcReduction="20000"/>
          </a:bodyPr>
          <a:lstStyle/>
          <a:p>
            <a:r>
              <a:rPr lang="en-GB" dirty="0"/>
              <a:t>But the extension of empires over the world also transformed the space in which political ideas propagated and new ones developed. Since the sixteenth-century critiques of Spanish abuses of Indians, empires had been sites of debates over political legitimacy and sovereign power. In the late eighteenth century, the relationship of person, nation, and empire came under scrutiny. </a:t>
            </a:r>
          </a:p>
          <a:p>
            <a:r>
              <a:rPr lang="en-GB" dirty="0"/>
              <a:t>The antislavery movement in Britain targeted what had been the most lucrative dimension of empire and asserted that enslaved Africans should be treated as imperial subjects, not as exploitable objects. </a:t>
            </a:r>
          </a:p>
          <a:p>
            <a:r>
              <a:rPr lang="en-GB" dirty="0"/>
              <a:t>The French revolution opened up the question of whether rights in a nation applied in colonies—perhaps going as far as to require that slaves be freed and made French citizens. French officials, for pragmatic as well as principled reasons, came out on both sides of the question in the 1790s. The status of “subjects” in the empire was periodically debated until 1946, when a new constitution declared all subjects to have the “qualities” of the French citizen—a change that exacerbated rather than relieved uncertainty over whether “France” was a society of equals or of non-equivalents. </a:t>
            </a:r>
          </a:p>
        </p:txBody>
      </p:sp>
    </p:spTree>
    <p:extLst>
      <p:ext uri="{BB962C8B-B14F-4D97-AF65-F5344CB8AC3E}">
        <p14:creationId xmlns:p14="http://schemas.microsoft.com/office/powerpoint/2010/main" val="33793104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11AEDE-A433-D6A9-53B9-5DD9408B7E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F042A7-F3A4-30C3-1CC1-8F041B3DECDA}"/>
              </a:ext>
            </a:extLst>
          </p:cNvPr>
          <p:cNvSpPr>
            <a:spLocks noGrp="1"/>
          </p:cNvSpPr>
          <p:nvPr>
            <p:ph type="title"/>
          </p:nvPr>
        </p:nvSpPr>
        <p:spPr/>
        <p:txBody>
          <a:bodyPr/>
          <a:lstStyle/>
          <a:p>
            <a:pPr algn="ctr"/>
            <a:r>
              <a:rPr lang="en-GB" dirty="0"/>
              <a:t>The Spread of Revolution</a:t>
            </a:r>
          </a:p>
        </p:txBody>
      </p:sp>
      <p:sp>
        <p:nvSpPr>
          <p:cNvPr id="3" name="Content Placeholder 2">
            <a:extLst>
              <a:ext uri="{FF2B5EF4-FFF2-40B4-BE49-F238E27FC236}">
                <a16:creationId xmlns:a16="http://schemas.microsoft.com/office/drawing/2014/main" id="{5AA4B8A5-489E-F696-C264-21453F84982C}"/>
              </a:ext>
            </a:extLst>
          </p:cNvPr>
          <p:cNvSpPr>
            <a:spLocks noGrp="1"/>
          </p:cNvSpPr>
          <p:nvPr>
            <p:ph idx="1"/>
          </p:nvPr>
        </p:nvSpPr>
        <p:spPr/>
        <p:txBody>
          <a:bodyPr>
            <a:normAutofit fontScale="62500" lnSpcReduction="20000"/>
          </a:bodyPr>
          <a:lstStyle/>
          <a:p>
            <a:r>
              <a:rPr lang="en-GB" dirty="0"/>
              <a:t>That such debates continued unresolved for so long should make us reflect on conventional representations of processes that produced a “modern” world. It is not accurate to argue that western European empires suddenly stopped acting like empires, began to think like nation-states, set out to collect colonies to supply the nation with glory and lucre, then faced the disjuncture between their espousal of national self-determination and their denial of it to others. </a:t>
            </a:r>
          </a:p>
          <a:p>
            <a:r>
              <a:rPr lang="en-GB" dirty="0"/>
              <a:t>Much as the idea of a nation governing itself became part of European political thinking, an “epoch” of empire did not give way to a new nationalized sovereignty regime or to generalized acceptance of the nation-state in the nineteenth century. The language of nationally based community founded on shared history, language, or customs was used by some to argue for making new empires—the German one, for example—but implementing these ideas was not easy where populations were mixed and where already existing empires commanded major resources. </a:t>
            </a:r>
          </a:p>
          <a:p>
            <a:r>
              <a:rPr lang="en-GB" dirty="0"/>
              <a:t>The Ottomans, Austria-Hungary, and Russia, with their multiethnic, </a:t>
            </a:r>
            <a:r>
              <a:rPr lang="en-GB" dirty="0" err="1"/>
              <a:t>multiconfessional</a:t>
            </a:r>
            <a:r>
              <a:rPr lang="en-GB" dirty="0"/>
              <a:t> empires, struggled to find ways to make national community work for themselves, while competing with each other and other empires. The national question combined explosively with imperial rivalry to provoke a series of bloody conflicts—war in the Crimea in the 1850s, repeated wars in the Balkans, the Boxer Rebellion in China, and even more murderous conflagrations in the twentieth century, when Germany and Japan launched their drives for their own kinds of empires.</a:t>
            </a:r>
          </a:p>
        </p:txBody>
      </p:sp>
    </p:spTree>
    <p:extLst>
      <p:ext uri="{BB962C8B-B14F-4D97-AF65-F5344CB8AC3E}">
        <p14:creationId xmlns:p14="http://schemas.microsoft.com/office/powerpoint/2010/main" val="40547421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5156FE-6404-C3EC-FB61-CB0AEF999E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EDD769-5E6F-11E8-F3E9-55F7C872B442}"/>
              </a:ext>
            </a:extLst>
          </p:cNvPr>
          <p:cNvSpPr>
            <a:spLocks noGrp="1"/>
          </p:cNvSpPr>
          <p:nvPr>
            <p:ph type="title"/>
          </p:nvPr>
        </p:nvSpPr>
        <p:spPr/>
        <p:txBody>
          <a:bodyPr/>
          <a:lstStyle/>
          <a:p>
            <a:pPr algn="ctr"/>
            <a:r>
              <a:rPr lang="en-GB" dirty="0"/>
              <a:t>The Spread of Revolution</a:t>
            </a:r>
          </a:p>
        </p:txBody>
      </p:sp>
      <p:sp>
        <p:nvSpPr>
          <p:cNvPr id="3" name="Content Placeholder 2">
            <a:extLst>
              <a:ext uri="{FF2B5EF4-FFF2-40B4-BE49-F238E27FC236}">
                <a16:creationId xmlns:a16="http://schemas.microsoft.com/office/drawing/2014/main" id="{87C577C1-F2E4-E786-CA01-70B6712313E1}"/>
              </a:ext>
            </a:extLst>
          </p:cNvPr>
          <p:cNvSpPr>
            <a:spLocks noGrp="1"/>
          </p:cNvSpPr>
          <p:nvPr>
            <p:ph idx="1"/>
          </p:nvPr>
        </p:nvSpPr>
        <p:spPr/>
        <p:txBody>
          <a:bodyPr>
            <a:normAutofit fontScale="92500" lnSpcReduction="20000"/>
          </a:bodyPr>
          <a:lstStyle/>
          <a:p>
            <a:r>
              <a:rPr lang="en-GB" dirty="0"/>
              <a:t>Some scholars today argue that the possibility of popular sovereignty at home—and Enlightenment ideas more generally—led European political thinkers and rulers to draw a sharper line than ever before between people who were inside the polity and outsiders who were considered unqualified to participate in governing themselves. </a:t>
            </a:r>
          </a:p>
          <a:p>
            <a:r>
              <a:rPr lang="en-GB" dirty="0"/>
              <a:t>But, as we noted above, Europeans still had to find intermediaries to do much of the work of running an empire, and they had to provide publics at home with an acceptable view of the state they lived in. </a:t>
            </a:r>
          </a:p>
          <a:p>
            <a:r>
              <a:rPr lang="en-GB" dirty="0"/>
              <a:t>The new technologies of war and communications did not necessarily penetrate to the level of village or commune. Claims to be bringing uplift and progress to Africa and Asia led to criticism both at home and abroad: why were colonial empires doing so little to </a:t>
            </a:r>
            <a:r>
              <a:rPr lang="en-GB" dirty="0" err="1"/>
              <a:t>fulfill</a:t>
            </a:r>
            <a:r>
              <a:rPr lang="en-GB" dirty="0"/>
              <a:t> their mission and why did land-grabbing, forced </a:t>
            </a:r>
            <a:r>
              <a:rPr lang="en-GB" dirty="0" err="1"/>
              <a:t>labor</a:t>
            </a:r>
            <a:r>
              <a:rPr lang="en-GB" dirty="0"/>
              <a:t>, and a great deal of violence persist? </a:t>
            </a:r>
          </a:p>
        </p:txBody>
      </p:sp>
    </p:spTree>
    <p:extLst>
      <p:ext uri="{BB962C8B-B14F-4D97-AF65-F5344CB8AC3E}">
        <p14:creationId xmlns:p14="http://schemas.microsoft.com/office/powerpoint/2010/main" val="11445910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9A4B6-ED52-3883-2CC3-0A870231ECC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773C29A-5E3A-F7A3-BC23-05E8C31630E2}"/>
              </a:ext>
            </a:extLst>
          </p:cNvPr>
          <p:cNvSpPr>
            <a:spLocks noGrp="1"/>
          </p:cNvSpPr>
          <p:nvPr>
            <p:ph idx="1"/>
          </p:nvPr>
        </p:nvSpPr>
        <p:spPr/>
        <p:txBody>
          <a:bodyPr>
            <a:normAutofit fontScale="92500" lnSpcReduction="10000"/>
          </a:bodyPr>
          <a:lstStyle/>
          <a:p>
            <a:pPr marL="0" indent="0">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The Constitution did not create a constitutional right to slavery. However, it did protect slavery by providing the following:</a:t>
            </a:r>
          </a:p>
          <a:p>
            <a:pPr marL="0" indent="0">
              <a:buNone/>
            </a:pP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lvl="1" indent="0">
              <a:buNone/>
            </a:pPr>
            <a:r>
              <a:rPr lang="en-GB" sz="2800" kern="100" dirty="0">
                <a:latin typeface="Aptos" panose="020B0004020202020204" pitchFamily="34" charset="0"/>
                <a:ea typeface="Aptos" panose="020B0004020202020204" pitchFamily="34" charset="0"/>
                <a:cs typeface="Times New Roman" panose="02020603050405020304" pitchFamily="18" charset="0"/>
              </a:rPr>
              <a:t>1) </a:t>
            </a:r>
            <a:r>
              <a:rPr lang="en-GB" sz="2800" b="1" kern="100" dirty="0">
                <a:latin typeface="Aptos" panose="020B0004020202020204" pitchFamily="34" charset="0"/>
                <a:ea typeface="Aptos" panose="020B0004020202020204" pitchFamily="34" charset="0"/>
                <a:cs typeface="Times New Roman" panose="02020603050405020304" pitchFamily="18" charset="0"/>
              </a:rPr>
              <a:t>The Fugitive Slave Clause:</a:t>
            </a:r>
            <a:r>
              <a:rPr lang="en-GB" sz="2800" kern="100" dirty="0">
                <a:latin typeface="Aptos" panose="020B0004020202020204" pitchFamily="34" charset="0"/>
                <a:ea typeface="Aptos" panose="020B0004020202020204" pitchFamily="34" charset="0"/>
                <a:cs typeface="Times New Roman" panose="02020603050405020304" pitchFamily="18" charset="0"/>
              </a:rPr>
              <a:t> </a:t>
            </a:r>
            <a:r>
              <a:rPr lang="en-GB" sz="2800" dirty="0">
                <a:effectLst/>
                <a:latin typeface="Aptos" panose="020B0004020202020204" pitchFamily="34" charset="0"/>
                <a:ea typeface="Aptos" panose="020B0004020202020204" pitchFamily="34" charset="0"/>
                <a:cs typeface="Times New Roman" panose="02020603050405020304" pitchFamily="18" charset="0"/>
              </a:rPr>
              <a:t>created a constitutional right for slave owners to recapture slaves who escaped to free states and obliged every state to honour such claims </a:t>
            </a:r>
            <a:endParaRPr lang="en-GB" sz="2800" kern="100" dirty="0">
              <a:latin typeface="Aptos" panose="020B0004020202020204" pitchFamily="34" charset="0"/>
              <a:ea typeface="Aptos" panose="020B0004020202020204" pitchFamily="34" charset="0"/>
              <a:cs typeface="Times New Roman" panose="02020603050405020304" pitchFamily="18" charset="0"/>
            </a:endParaRPr>
          </a:p>
          <a:p>
            <a:pPr marL="457200" lvl="1" indent="0">
              <a:buNone/>
            </a:pPr>
            <a:r>
              <a:rPr lang="en-GB" sz="2800" kern="100" dirty="0">
                <a:latin typeface="Aptos" panose="020B0004020202020204" pitchFamily="34" charset="0"/>
                <a:ea typeface="Aptos" panose="020B0004020202020204" pitchFamily="34" charset="0"/>
                <a:cs typeface="Times New Roman" panose="02020603050405020304" pitchFamily="18" charset="0"/>
              </a:rPr>
              <a:t>2</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800" b="1" kern="100" dirty="0">
                <a:effectLst/>
                <a:latin typeface="Aptos" panose="020B0004020202020204" pitchFamily="34" charset="0"/>
                <a:ea typeface="Aptos" panose="020B0004020202020204" pitchFamily="34" charset="0"/>
                <a:cs typeface="Times New Roman" panose="02020603050405020304" pitchFamily="18" charset="0"/>
              </a:rPr>
              <a:t>The Three-Fifths Clause: </a:t>
            </a:r>
            <a:r>
              <a:rPr lang="en-GB" sz="2800" dirty="0">
                <a:effectLst/>
                <a:latin typeface="Aptos" panose="020B0004020202020204" pitchFamily="34" charset="0"/>
                <a:ea typeface="Aptos" panose="020B0004020202020204" pitchFamily="34" charset="0"/>
                <a:cs typeface="Times New Roman" panose="02020603050405020304" pitchFamily="18" charset="0"/>
              </a:rPr>
              <a:t>counted slaves as three-fifths of a person for purposes of both taxation and representation for each state</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lvl="1" indent="0">
              <a:buNone/>
            </a:pPr>
            <a:r>
              <a:rPr lang="en-GB" sz="2800" kern="100" dirty="0">
                <a:latin typeface="Aptos" panose="020B0004020202020204" pitchFamily="34" charset="0"/>
                <a:ea typeface="Aptos" panose="020B0004020202020204" pitchFamily="34" charset="0"/>
                <a:cs typeface="Times New Roman" panose="02020603050405020304" pitchFamily="18" charset="0"/>
              </a:rPr>
              <a:t>3) </a:t>
            </a:r>
            <a:r>
              <a:rPr lang="en-GB" sz="2800" b="1" kern="100" dirty="0">
                <a:latin typeface="Aptos" panose="020B0004020202020204" pitchFamily="34" charset="0"/>
                <a:ea typeface="Aptos" panose="020B0004020202020204" pitchFamily="34" charset="0"/>
                <a:cs typeface="Times New Roman" panose="02020603050405020304" pitchFamily="18" charset="0"/>
              </a:rPr>
              <a:t>The Slave Importation Clause</a:t>
            </a:r>
            <a:r>
              <a:rPr lang="en-GB" sz="3000" b="1" kern="100" dirty="0">
                <a:latin typeface="Aptos" panose="020B0004020202020204" pitchFamily="34" charset="0"/>
                <a:ea typeface="Aptos" panose="020B0004020202020204" pitchFamily="34" charset="0"/>
                <a:cs typeface="Times New Roman" panose="02020603050405020304" pitchFamily="18" charset="0"/>
              </a:rPr>
              <a:t>: </a:t>
            </a:r>
            <a:r>
              <a:rPr lang="en-GB" sz="3000" dirty="0">
                <a:effectLst/>
                <a:latin typeface="Aptos" panose="020B0004020202020204" pitchFamily="34" charset="0"/>
                <a:ea typeface="Aptos" panose="020B0004020202020204" pitchFamily="34" charset="0"/>
                <a:cs typeface="Times New Roman" panose="02020603050405020304" pitchFamily="18" charset="0"/>
              </a:rPr>
              <a:t>protected the African slave trade for another twenty years, forbidding interference until 1808</a:t>
            </a:r>
            <a:endParaRPr lang="en-GB" sz="3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9830809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7A56A-A772-6A67-0C05-BDCE00FE6358}"/>
              </a:ext>
            </a:extLst>
          </p:cNvPr>
          <p:cNvSpPr>
            <a:spLocks noGrp="1"/>
          </p:cNvSpPr>
          <p:nvPr>
            <p:ph type="title"/>
          </p:nvPr>
        </p:nvSpPr>
        <p:spPr/>
        <p:txBody>
          <a:bodyPr/>
          <a:lstStyle/>
          <a:p>
            <a:pPr algn="ctr"/>
            <a:r>
              <a:rPr lang="en-GB" dirty="0"/>
              <a:t>Abraham Lincoln</a:t>
            </a:r>
          </a:p>
        </p:txBody>
      </p:sp>
      <p:sp>
        <p:nvSpPr>
          <p:cNvPr id="3" name="Content Placeholder 2">
            <a:extLst>
              <a:ext uri="{FF2B5EF4-FFF2-40B4-BE49-F238E27FC236}">
                <a16:creationId xmlns:a16="http://schemas.microsoft.com/office/drawing/2014/main" id="{CC366210-1B4A-D815-7CF7-FE4BA126A67F}"/>
              </a:ext>
            </a:extLst>
          </p:cNvPr>
          <p:cNvSpPr>
            <a:spLocks noGrp="1"/>
          </p:cNvSpPr>
          <p:nvPr>
            <p:ph idx="1"/>
          </p:nvPr>
        </p:nvSpPr>
        <p:spPr/>
        <p:txBody>
          <a:bodyPr>
            <a:normAutofit fontScale="25000" lnSpcReduction="20000"/>
          </a:bodyPr>
          <a:lstStyle/>
          <a:p>
            <a:pPr marL="457200" marR="0">
              <a:lnSpc>
                <a:spcPct val="107000"/>
              </a:lnSpc>
              <a:spcBef>
                <a:spcPts val="0"/>
              </a:spcBef>
              <a:spcAft>
                <a:spcPts val="800"/>
              </a:spcAft>
            </a:pPr>
            <a:r>
              <a:rPr lang="en-GB" sz="9600" kern="100" dirty="0">
                <a:latin typeface="Aptos" panose="020B0004020202020204" pitchFamily="34" charset="0"/>
                <a:ea typeface="Aptos" panose="020B0004020202020204" pitchFamily="34" charset="0"/>
                <a:cs typeface="Times New Roman" panose="02020603050405020304" pitchFamily="18" charset="0"/>
              </a:rPr>
              <a:t>Lincoln </a:t>
            </a:r>
            <a:r>
              <a:rPr lang="en-GB" sz="9600" kern="100" dirty="0">
                <a:effectLst/>
                <a:latin typeface="Aptos" panose="020B0004020202020204" pitchFamily="34" charset="0"/>
                <a:ea typeface="Aptos" panose="020B0004020202020204" pitchFamily="34" charset="0"/>
                <a:cs typeface="Times New Roman" panose="02020603050405020304" pitchFamily="18" charset="0"/>
              </a:rPr>
              <a:t>noted that the framers hoped the institution would not spread but die out in time, and their concession was that they hoped it would be only a temporary political reality. </a:t>
            </a:r>
          </a:p>
          <a:p>
            <a:pPr marL="457200" marR="0">
              <a:lnSpc>
                <a:spcPct val="107000"/>
              </a:lnSpc>
              <a:spcBef>
                <a:spcPts val="0"/>
              </a:spcBef>
              <a:spcAft>
                <a:spcPts val="800"/>
              </a:spcAft>
            </a:pPr>
            <a:r>
              <a:rPr lang="en-GB" sz="9600" kern="100" dirty="0">
                <a:effectLst/>
                <a:latin typeface="Aptos" panose="020B0004020202020204" pitchFamily="34" charset="0"/>
                <a:ea typeface="Aptos" panose="020B0004020202020204" pitchFamily="34" charset="0"/>
                <a:cs typeface="Times New Roman" panose="02020603050405020304" pitchFamily="18" charset="0"/>
              </a:rPr>
              <a:t>The framers’ reluctance to use the word “slavery” meant that its protections were meant as short term exceptions and were not meant to be protected forever. Lincoln argued that such symbolic indications in the Constitution suggested that slavery was to be place on a path toward “ultimate extinction.” </a:t>
            </a:r>
          </a:p>
          <a:p>
            <a:pPr marL="457200" marR="0">
              <a:lnSpc>
                <a:spcPct val="107000"/>
              </a:lnSpc>
              <a:spcBef>
                <a:spcPts val="0"/>
              </a:spcBef>
              <a:spcAft>
                <a:spcPts val="800"/>
              </a:spcAft>
            </a:pPr>
            <a:r>
              <a:rPr lang="en-GB" sz="9600" kern="100" dirty="0">
                <a:latin typeface="Aptos" panose="020B0004020202020204" pitchFamily="34" charset="0"/>
                <a:ea typeface="Aptos" panose="020B0004020202020204" pitchFamily="34" charset="0"/>
                <a:cs typeface="Times New Roman" panose="02020603050405020304" pitchFamily="18" charset="0"/>
              </a:rPr>
              <a:t>Lincoln</a:t>
            </a:r>
            <a:r>
              <a:rPr lang="en-GB" sz="9600" kern="100" dirty="0">
                <a:effectLst/>
                <a:latin typeface="Aptos" panose="020B0004020202020204" pitchFamily="34" charset="0"/>
                <a:ea typeface="Aptos" panose="020B0004020202020204" pitchFamily="34" charset="0"/>
                <a:cs typeface="Times New Roman" panose="02020603050405020304" pitchFamily="18" charset="0"/>
              </a:rPr>
              <a:t> did not deny what the words of the document said (Utopians), nor did he refuse to participate in constitutional government in protestation of slavery (Garrisonians). What he did was to engage in the hard, sullying business of politics and government under the Constitution as written, and work for reform.</a:t>
            </a:r>
          </a:p>
          <a:p>
            <a:endParaRPr lang="en-GB" dirty="0"/>
          </a:p>
        </p:txBody>
      </p:sp>
    </p:spTree>
    <p:extLst>
      <p:ext uri="{BB962C8B-B14F-4D97-AF65-F5344CB8AC3E}">
        <p14:creationId xmlns:p14="http://schemas.microsoft.com/office/powerpoint/2010/main" val="692224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87537-17F5-D7A8-5524-25992AACC95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BEDAD45-0D13-9C52-39A2-9A214168227B}"/>
              </a:ext>
            </a:extLst>
          </p:cNvPr>
          <p:cNvSpPr>
            <a:spLocks noGrp="1"/>
          </p:cNvSpPr>
          <p:nvPr>
            <p:ph idx="1"/>
          </p:nvPr>
        </p:nvSpPr>
        <p:spPr/>
        <p:txBody>
          <a:bodyPr/>
          <a:lstStyle/>
          <a:p>
            <a:r>
              <a:rPr lang="en-GB" kern="100" dirty="0">
                <a:effectLst/>
                <a:latin typeface="Aptos" panose="020B0004020202020204" pitchFamily="34" charset="0"/>
                <a:ea typeface="Aptos" panose="020B0004020202020204" pitchFamily="34" charset="0"/>
                <a:cs typeface="Times New Roman" panose="02020603050405020304" pitchFamily="18" charset="0"/>
              </a:rPr>
              <a:t>Northern states became increasingly hostile to slavery and refused to let Southerners travel through their borders with slaves.</a:t>
            </a:r>
          </a:p>
          <a:p>
            <a:r>
              <a:rPr lang="en-GB" kern="100" dirty="0">
                <a:effectLst/>
                <a:latin typeface="Aptos" panose="020B0004020202020204" pitchFamily="34" charset="0"/>
                <a:ea typeface="Aptos" panose="020B0004020202020204" pitchFamily="34" charset="0"/>
                <a:cs typeface="Times New Roman" panose="02020603050405020304" pitchFamily="18" charset="0"/>
              </a:rPr>
              <a:t> They refused all accommodation of slavery except for the Fugitive Slave Act, and some Northern states resisted that as well.</a:t>
            </a:r>
          </a:p>
          <a:p>
            <a:r>
              <a:rPr lang="en-GB" kern="100" dirty="0">
                <a:effectLst/>
                <a:latin typeface="Aptos" panose="020B0004020202020204" pitchFamily="34" charset="0"/>
                <a:ea typeface="Aptos" panose="020B0004020202020204" pitchFamily="34" charset="0"/>
                <a:cs typeface="Times New Roman" panose="02020603050405020304" pitchFamily="18" charset="0"/>
              </a:rPr>
              <a:t> Southern and border states became increasingly hostile to claims of freedom brought in their courts by slaves. </a:t>
            </a:r>
          </a:p>
          <a:p>
            <a:r>
              <a:rPr lang="en-GB" kern="100" dirty="0">
                <a:effectLst/>
                <a:latin typeface="Aptos" panose="020B0004020202020204" pitchFamily="34" charset="0"/>
                <a:ea typeface="Aptos" panose="020B0004020202020204" pitchFamily="34" charset="0"/>
                <a:cs typeface="Times New Roman" panose="02020603050405020304" pitchFamily="18" charset="0"/>
              </a:rPr>
              <a:t>They also suppressed antislavery speech and press. </a:t>
            </a:r>
          </a:p>
          <a:p>
            <a:endParaRPr lang="en-GB" dirty="0"/>
          </a:p>
        </p:txBody>
      </p:sp>
    </p:spTree>
    <p:extLst>
      <p:ext uri="{BB962C8B-B14F-4D97-AF65-F5344CB8AC3E}">
        <p14:creationId xmlns:p14="http://schemas.microsoft.com/office/powerpoint/2010/main" val="32744026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9767E-67BC-D414-E05F-08F5B21B884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0A906DB-7715-0675-9B12-4BCBD5314F56}"/>
              </a:ext>
            </a:extLst>
          </p:cNvPr>
          <p:cNvSpPr>
            <a:spLocks noGrp="1"/>
          </p:cNvSpPr>
          <p:nvPr>
            <p:ph idx="1"/>
          </p:nvPr>
        </p:nvSpPr>
        <p:spPr/>
        <p:txBody>
          <a:bodyPr/>
          <a:lstStyle/>
          <a:p>
            <a:r>
              <a:rPr lang="en-GB" dirty="0"/>
              <a:t>Slavery had been legal and existed in all 13 colonies, but at least five Northern states adopted policies to gradually abolish slavery:</a:t>
            </a:r>
          </a:p>
          <a:p>
            <a:pPr lvl="1"/>
            <a:r>
              <a:rPr lang="en-GB" dirty="0"/>
              <a:t>Pennsylvania (1780)</a:t>
            </a:r>
          </a:p>
          <a:p>
            <a:pPr lvl="1"/>
            <a:r>
              <a:rPr lang="en-GB" dirty="0"/>
              <a:t>New Hampshire and Massachusetts (1783)</a:t>
            </a:r>
          </a:p>
          <a:p>
            <a:pPr lvl="1"/>
            <a:r>
              <a:rPr lang="en-GB" dirty="0"/>
              <a:t>Connecticut and Rhode Island (1784)</a:t>
            </a:r>
          </a:p>
          <a:p>
            <a:pPr lvl="1"/>
            <a:r>
              <a:rPr lang="en-GB" dirty="0"/>
              <a:t>New York (1799)</a:t>
            </a:r>
          </a:p>
          <a:p>
            <a:pPr lvl="1"/>
            <a:r>
              <a:rPr lang="en-GB" dirty="0"/>
              <a:t>New Jersey (1804)</a:t>
            </a:r>
          </a:p>
          <a:p>
            <a:r>
              <a:rPr lang="en-GB" dirty="0"/>
              <a:t>By 1804, all the Northern states had either abolished slavery or had measures in place for its gradual abolishment.</a:t>
            </a:r>
          </a:p>
        </p:txBody>
      </p:sp>
    </p:spTree>
    <p:extLst>
      <p:ext uri="{BB962C8B-B14F-4D97-AF65-F5344CB8AC3E}">
        <p14:creationId xmlns:p14="http://schemas.microsoft.com/office/powerpoint/2010/main" val="6674145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C17DF-D453-E59B-6F1B-6E07102BBE78}"/>
              </a:ext>
            </a:extLst>
          </p:cNvPr>
          <p:cNvSpPr>
            <a:spLocks noGrp="1"/>
          </p:cNvSpPr>
          <p:nvPr>
            <p:ph type="title"/>
          </p:nvPr>
        </p:nvSpPr>
        <p:spPr/>
        <p:txBody>
          <a:bodyPr/>
          <a:lstStyle/>
          <a:p>
            <a:pPr algn="ctr"/>
            <a:r>
              <a:rPr lang="en-GB" dirty="0"/>
              <a:t>A Broiling Constitutional Crisis</a:t>
            </a:r>
          </a:p>
        </p:txBody>
      </p:sp>
      <p:sp>
        <p:nvSpPr>
          <p:cNvPr id="3" name="Content Placeholder 2">
            <a:extLst>
              <a:ext uri="{FF2B5EF4-FFF2-40B4-BE49-F238E27FC236}">
                <a16:creationId xmlns:a16="http://schemas.microsoft.com/office/drawing/2014/main" id="{4B419FBA-9290-AEB5-97D3-4E11FE8338EF}"/>
              </a:ext>
            </a:extLst>
          </p:cNvPr>
          <p:cNvSpPr>
            <a:spLocks noGrp="1"/>
          </p:cNvSpPr>
          <p:nvPr>
            <p:ph idx="1"/>
          </p:nvPr>
        </p:nvSpPr>
        <p:spPr/>
        <p:txBody>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By the end of the 1850s, the nation faced a grave constitutional crisis over slavery.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In 1858, Lincoln announced that the nation could no longer endure being half slave and half free.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Two years later, Lincoln was elected President of the United States.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Within a decade, the institution of slavery would be over, along with more than 620,000 men who died, including Lincoln who was shortly assassinated thereafter.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American Constitution as a result was both preserved and transformed for all posterity. </a:t>
            </a:r>
          </a:p>
          <a:p>
            <a:endParaRPr lang="en-GB" dirty="0"/>
          </a:p>
        </p:txBody>
      </p:sp>
    </p:spTree>
    <p:extLst>
      <p:ext uri="{BB962C8B-B14F-4D97-AF65-F5344CB8AC3E}">
        <p14:creationId xmlns:p14="http://schemas.microsoft.com/office/powerpoint/2010/main" val="24461160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BDF9D-9119-B982-98D4-E2B808860A21}"/>
              </a:ext>
            </a:extLst>
          </p:cNvPr>
          <p:cNvSpPr>
            <a:spLocks noGrp="1"/>
          </p:cNvSpPr>
          <p:nvPr>
            <p:ph type="title"/>
          </p:nvPr>
        </p:nvSpPr>
        <p:spPr/>
        <p:txBody>
          <a:bodyPr/>
          <a:lstStyle/>
          <a:p>
            <a:pPr algn="ctr"/>
            <a:r>
              <a:rPr lang="en-GB" dirty="0"/>
              <a:t>The Thirteenth Amendment</a:t>
            </a:r>
          </a:p>
        </p:txBody>
      </p:sp>
      <p:sp>
        <p:nvSpPr>
          <p:cNvPr id="3" name="Content Placeholder 2">
            <a:extLst>
              <a:ext uri="{FF2B5EF4-FFF2-40B4-BE49-F238E27FC236}">
                <a16:creationId xmlns:a16="http://schemas.microsoft.com/office/drawing/2014/main" id="{033B64E0-85A5-4F3B-6BC0-92898852FD9B}"/>
              </a:ext>
            </a:extLst>
          </p:cNvPr>
          <p:cNvSpPr>
            <a:spLocks noGrp="1"/>
          </p:cNvSpPr>
          <p:nvPr>
            <p:ph idx="1"/>
          </p:nvPr>
        </p:nvSpPr>
        <p:spPr/>
        <p:txBody>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Concerned that the Emancipation Proclamation would not survive beyond the wartime that justified it, and that freed slaves would be sent back into slavery</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Lincoln pushed Congress to pass the Thirteenth Amendment to abolish slavery throughout the nation, make the Emancipation Proclamation permanent and extending its impact across the nation.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On 31 January 1865, the Thirteenth Amendment passed the House by a narrow margin- meeting the two-thirds majority requirement with two votes to spare.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By the end of the year, three-fourths of the states had ratified the amendment. </a:t>
            </a:r>
          </a:p>
          <a:p>
            <a:endParaRPr lang="en-GB" dirty="0"/>
          </a:p>
        </p:txBody>
      </p:sp>
    </p:spTree>
    <p:extLst>
      <p:ext uri="{BB962C8B-B14F-4D97-AF65-F5344CB8AC3E}">
        <p14:creationId xmlns:p14="http://schemas.microsoft.com/office/powerpoint/2010/main" val="40847114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BDF9D-9119-B982-98D4-E2B808860A21}"/>
              </a:ext>
            </a:extLst>
          </p:cNvPr>
          <p:cNvSpPr>
            <a:spLocks noGrp="1"/>
          </p:cNvSpPr>
          <p:nvPr>
            <p:ph type="title"/>
          </p:nvPr>
        </p:nvSpPr>
        <p:spPr/>
        <p:txBody>
          <a:bodyPr/>
          <a:lstStyle/>
          <a:p>
            <a:pPr algn="ctr"/>
            <a:r>
              <a:rPr lang="en-GB" dirty="0"/>
              <a:t>The Thirteenth Amendment</a:t>
            </a:r>
          </a:p>
        </p:txBody>
      </p:sp>
      <p:sp>
        <p:nvSpPr>
          <p:cNvPr id="3" name="Content Placeholder 2">
            <a:extLst>
              <a:ext uri="{FF2B5EF4-FFF2-40B4-BE49-F238E27FC236}">
                <a16:creationId xmlns:a16="http://schemas.microsoft.com/office/drawing/2014/main" id="{033B64E0-85A5-4F3B-6BC0-92898852FD9B}"/>
              </a:ext>
            </a:extLst>
          </p:cNvPr>
          <p:cNvSpPr>
            <a:spLocks noGrp="1"/>
          </p:cNvSpPr>
          <p:nvPr>
            <p:ph idx="1"/>
          </p:nvPr>
        </p:nvSpPr>
        <p:spPr/>
        <p:txBody>
          <a:bodyPr/>
          <a:lstStyle/>
          <a:p>
            <a:pPr marR="0" indent="0" algn="ctr">
              <a:lnSpc>
                <a:spcPct val="107000"/>
              </a:lnSpc>
              <a:spcBef>
                <a:spcPts val="0"/>
              </a:spcBef>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“Neither slavery nor involuntary servitude, except as a punishment for crime whereof the party shall have been duly convicted, shall exist within the United States, or any place subject to their jurisdiction.” </a:t>
            </a:r>
          </a:p>
          <a:p>
            <a:pPr marL="0" indent="0">
              <a:buNone/>
            </a:pPr>
            <a:endParaRPr lang="en-GB" dirty="0"/>
          </a:p>
        </p:txBody>
      </p:sp>
    </p:spTree>
    <p:extLst>
      <p:ext uri="{BB962C8B-B14F-4D97-AF65-F5344CB8AC3E}">
        <p14:creationId xmlns:p14="http://schemas.microsoft.com/office/powerpoint/2010/main" val="23107296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8DF0C-0AB4-882E-EFA7-168FF64016E3}"/>
              </a:ext>
            </a:extLst>
          </p:cNvPr>
          <p:cNvSpPr>
            <a:spLocks noGrp="1"/>
          </p:cNvSpPr>
          <p:nvPr>
            <p:ph type="title"/>
          </p:nvPr>
        </p:nvSpPr>
        <p:spPr/>
        <p:txBody>
          <a:bodyPr/>
          <a:lstStyle/>
          <a:p>
            <a:pPr algn="ctr"/>
            <a:r>
              <a:rPr lang="en-GB" dirty="0"/>
              <a:t>In the UK…</a:t>
            </a:r>
          </a:p>
        </p:txBody>
      </p:sp>
      <p:sp>
        <p:nvSpPr>
          <p:cNvPr id="3" name="Content Placeholder 2">
            <a:extLst>
              <a:ext uri="{FF2B5EF4-FFF2-40B4-BE49-F238E27FC236}">
                <a16:creationId xmlns:a16="http://schemas.microsoft.com/office/drawing/2014/main" id="{58044DE6-9285-D198-B2FF-4B05440207CA}"/>
              </a:ext>
            </a:extLst>
          </p:cNvPr>
          <p:cNvSpPr>
            <a:spLocks noGrp="1"/>
          </p:cNvSpPr>
          <p:nvPr>
            <p:ph idx="1"/>
          </p:nvPr>
        </p:nvSpPr>
        <p:spPr/>
        <p:txBody>
          <a:bodyPr>
            <a:normAutofit fontScale="92500" lnSpcReduction="20000"/>
          </a:bodyPr>
          <a:lstStyle/>
          <a:p>
            <a:r>
              <a:rPr lang="en-GB" sz="2200" kern="100" dirty="0">
                <a:effectLst/>
                <a:latin typeface="Aptos" panose="020B0004020202020204" pitchFamily="34" charset="0"/>
                <a:ea typeface="Aptos" panose="020B0004020202020204" pitchFamily="34" charset="0"/>
                <a:cs typeface="Times New Roman" panose="02020603050405020304" pitchFamily="18" charset="0"/>
              </a:rPr>
              <a:t>As early as 1776, the House of Commons debated a motion “that the slave trade is contrary to the laws of God and the rights of men.”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Slave trade in the British empire was abolished in 1807, but not slavery itself.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In 1833, a law called the Slavery Abolition Act was passed. It emancipated all slaves throughout the British colonial empire with the exception of those held by the East India Company, the island of Ceylon (Sri Lanka), and Saint Helena.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Slaveowners were provided compensation in exchange for the freedom of their slaves. The British government took out a loan and paid at least 20 million pounds for the emancipation of slaves.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The Act also reassigned slaves as apprentices, made to work, given board and lodging for another 6 years (until 1840).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It was not until 1838 that slaves in the colonies were freed and full legal emancipation granted.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In 1998, the Slave Abolition Act was repealed. Slavery is still illegal and was incorporated into the Human Rights Act of 1998.</a:t>
            </a:r>
          </a:p>
          <a:p>
            <a:endParaRPr lang="en-GB" dirty="0"/>
          </a:p>
        </p:txBody>
      </p:sp>
    </p:spTree>
    <p:extLst>
      <p:ext uri="{BB962C8B-B14F-4D97-AF65-F5344CB8AC3E}">
        <p14:creationId xmlns:p14="http://schemas.microsoft.com/office/powerpoint/2010/main" val="25637869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185</TotalTime>
  <Words>5540</Words>
  <Application>Microsoft Office PowerPoint</Application>
  <PresentationFormat>Widescreen</PresentationFormat>
  <Paragraphs>188</Paragraphs>
  <Slides>38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38</vt:i4>
      </vt:variant>
    </vt:vector>
  </HeadingPairs>
  <TitlesOfParts>
    <vt:vector size="42" baseType="lpstr">
      <vt:lpstr>Aptos</vt:lpstr>
      <vt:lpstr>Aptos Display</vt:lpstr>
      <vt:lpstr>Arial</vt:lpstr>
      <vt:lpstr>Office Theme</vt:lpstr>
      <vt:lpstr>Power and Inequality</vt:lpstr>
      <vt:lpstr>Slavery in the Ancient World</vt:lpstr>
      <vt:lpstr>Slavery in the Ancient World</vt:lpstr>
      <vt:lpstr>Slavery and the State</vt:lpstr>
      <vt:lpstr>Slavery and the State</vt:lpstr>
      <vt:lpstr>Slavery and the State</vt:lpstr>
      <vt:lpstr>Evidence of Slavery in pre-State societies</vt:lpstr>
      <vt:lpstr>Evidence of Slavery in pre-State societies</vt:lpstr>
      <vt:lpstr>Definitions of Slavery</vt:lpstr>
      <vt:lpstr>Definitions of Slavery</vt:lpstr>
      <vt:lpstr>Definitions of Slavery</vt:lpstr>
      <vt:lpstr>Definitions of Slavery</vt:lpstr>
      <vt:lpstr>Functions of Slaves in Society</vt:lpstr>
      <vt:lpstr>State-Related Functions of Slaves</vt:lpstr>
      <vt:lpstr>State-Related Functions of Slaves</vt:lpstr>
      <vt:lpstr>State-Related Functions of Slaves</vt:lpstr>
      <vt:lpstr>Military Slavery</vt:lpstr>
      <vt:lpstr>Military Slavery</vt:lpstr>
      <vt:lpstr>Military Slavery</vt:lpstr>
      <vt:lpstr>Military Slavery</vt:lpstr>
      <vt:lpstr>Slavery and Trade</vt:lpstr>
      <vt:lpstr>Slavery and Trade</vt:lpstr>
      <vt:lpstr>Slavery and Empire</vt:lpstr>
      <vt:lpstr>Slavery and Economic Growth</vt:lpstr>
      <vt:lpstr>Africa and the Transatlantic Slave Trade</vt:lpstr>
      <vt:lpstr>Africa and the Transatlantic Slave Trade</vt:lpstr>
      <vt:lpstr>Africa and the Transatlantic Slave Trade</vt:lpstr>
      <vt:lpstr>The Spread of Revolution</vt:lpstr>
      <vt:lpstr>The Spread of Revolution</vt:lpstr>
      <vt:lpstr>The Spread of Revolution</vt:lpstr>
      <vt:lpstr>PowerPoint Presentation</vt:lpstr>
      <vt:lpstr>Abraham Lincoln</vt:lpstr>
      <vt:lpstr>PowerPoint Presentation</vt:lpstr>
      <vt:lpstr>PowerPoint Presentation</vt:lpstr>
      <vt:lpstr>A Broiling Constitutional Crisis</vt:lpstr>
      <vt:lpstr>The Thirteenth Amendment</vt:lpstr>
      <vt:lpstr>The Thirteenth Amendment</vt:lpstr>
      <vt:lpstr>In the UK…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janieyh 10</dc:creator>
  <cp:lastModifiedBy>janieyh 10</cp:lastModifiedBy>
  <cp:revision>51</cp:revision>
  <dcterms:created xsi:type="dcterms:W3CDTF">2025-06-18T00:41:33Z</dcterms:created>
  <dcterms:modified xsi:type="dcterms:W3CDTF">2025-07-09T16:43:08Z</dcterms:modified>
</cp:coreProperties>
</file>