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5"/>
  </p:sldMasterIdLst>
  <p:notesMasterIdLst>
    <p:notesMasterId r:id="rId39"/>
  </p:notesMasterIdLst>
  <p:handoutMasterIdLst>
    <p:handoutMasterId r:id="rId40"/>
  </p:handoutMasterIdLst>
  <p:sldIdLst>
    <p:sldId id="256" r:id="rId6"/>
    <p:sldId id="257" r:id="rId7"/>
    <p:sldId id="293" r:id="rId8"/>
    <p:sldId id="295" r:id="rId9"/>
    <p:sldId id="296" r:id="rId10"/>
    <p:sldId id="298" r:id="rId11"/>
    <p:sldId id="299" r:id="rId12"/>
    <p:sldId id="300" r:id="rId13"/>
    <p:sldId id="301" r:id="rId14"/>
    <p:sldId id="303" r:id="rId15"/>
    <p:sldId id="304" r:id="rId16"/>
    <p:sldId id="305" r:id="rId17"/>
    <p:sldId id="306" r:id="rId18"/>
    <p:sldId id="307" r:id="rId19"/>
    <p:sldId id="308" r:id="rId20"/>
    <p:sldId id="309" r:id="rId21"/>
    <p:sldId id="310" r:id="rId22"/>
    <p:sldId id="311" r:id="rId23"/>
    <p:sldId id="313" r:id="rId24"/>
    <p:sldId id="314" r:id="rId25"/>
    <p:sldId id="316" r:id="rId26"/>
    <p:sldId id="315" r:id="rId27"/>
    <p:sldId id="319" r:id="rId28"/>
    <p:sldId id="320" r:id="rId29"/>
    <p:sldId id="323" r:id="rId30"/>
    <p:sldId id="297" r:id="rId31"/>
    <p:sldId id="317" r:id="rId32"/>
    <p:sldId id="302" r:id="rId33"/>
    <p:sldId id="318" r:id="rId34"/>
    <p:sldId id="322" r:id="rId35"/>
    <p:sldId id="321" r:id="rId36"/>
    <p:sldId id="324" r:id="rId37"/>
    <p:sldId id="292" r:id="rId3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1491" autoAdjust="0"/>
  </p:normalViewPr>
  <p:slideViewPr>
    <p:cSldViewPr>
      <p:cViewPr varScale="1">
        <p:scale>
          <a:sx n="95" d="100"/>
          <a:sy n="95" d="100"/>
        </p:scale>
        <p:origin x="2064" y="78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viewProps" Target="viewProps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handoutMaster" Target="handoutMasters/handoutMaster1.xml"/><Relationship Id="rId5" Type="http://schemas.openxmlformats.org/officeDocument/2006/relationships/slideMaster" Target="slideMasters/slideMaster1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ableStyles" Target="tableStyles.xml"/><Relationship Id="rId4" Type="http://schemas.openxmlformats.org/officeDocument/2006/relationships/customXml" Target="../customXml/item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theme" Target="theme/theme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07/11/2016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adapted</a:t>
            </a:r>
            <a:r>
              <a:rPr lang="en-GB" baseline="0" dirty="0"/>
              <a:t> from http://www.w3schools.com/ajax/ajax_intro.asp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0983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7013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jQuery’s AJAX: http://api.jquery.com/category/ajax/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7606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Prior</a:t>
            </a:r>
            <a:r>
              <a:rPr lang="en-GB" baseline="0" dirty="0"/>
              <a:t> to the </a:t>
            </a:r>
            <a:r>
              <a:rPr lang="en-GB" dirty="0" err="1"/>
              <a:t>jqXHR</a:t>
            </a:r>
            <a:r>
              <a:rPr lang="en-GB" baseline="0" dirty="0"/>
              <a:t> object being available (before jQuery 1.5), the following </a:t>
            </a:r>
            <a:r>
              <a:rPr lang="en-GB" baseline="0" dirty="0" err="1"/>
              <a:t>callback</a:t>
            </a:r>
            <a:r>
              <a:rPr lang="en-GB" baseline="0" dirty="0"/>
              <a:t> methods were used: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jqXHR.fail</a:t>
            </a:r>
            <a:r>
              <a:rPr lang="en-GB" baseline="0" dirty="0"/>
              <a:t> – error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jqXHR.done</a:t>
            </a:r>
            <a:r>
              <a:rPr lang="en-GB" baseline="0" dirty="0"/>
              <a:t> – success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jqXHR.always</a:t>
            </a:r>
            <a:r>
              <a:rPr lang="en-GB" baseline="0" dirty="0"/>
              <a:t> - complete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040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jqXHR</a:t>
            </a:r>
            <a:r>
              <a:rPr lang="en-GB" dirty="0"/>
              <a:t> – jQuery </a:t>
            </a:r>
            <a:r>
              <a:rPr lang="en-GB" dirty="0" err="1"/>
              <a:t>XMLHttpRequestObject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6433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/>
              <a:t>http://www.w3schools.com/jquery/jquery_ajax_load.asp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http://api.jquery.com/load/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29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http://devproconnections.com/aspnet/two-methods-handling-cross-domain-ajax-calls</a:t>
            </a:r>
          </a:p>
          <a:p>
            <a:endParaRPr lang="en-GB" dirty="0"/>
          </a:p>
          <a:p>
            <a:r>
              <a:rPr lang="en-GB" dirty="0"/>
              <a:t>https://www.w3.org/TR/cors/</a:t>
            </a:r>
          </a:p>
          <a:p>
            <a:r>
              <a:rPr lang="en-GB" dirty="0"/>
              <a:t>https://www.w3.org/wiki/CORS_Enabled</a:t>
            </a:r>
          </a:p>
          <a:p>
            <a:r>
              <a:rPr lang="en-GB" dirty="0"/>
              <a:t>https://www.w3.org/wiki/CORS</a:t>
            </a:r>
          </a:p>
          <a:p>
            <a:r>
              <a:rPr lang="en-GB" dirty="0"/>
              <a:t>https://developer.mozilla.org/en-US/docs/Web/HTTP/Access_control_CORS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6830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https://www.sitepoint.com/jsonp-examples/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3955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5636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Useful APIs</a:t>
            </a:r>
            <a:r>
              <a:rPr lang="en-GB" baseline="0" dirty="0"/>
              <a:t> Directory: http://www.programmableweb.com/apis/directory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93825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571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7.png"/><Relationship Id="rId2" Type="http://schemas.openxmlformats.org/officeDocument/2006/relationships/customXml" Target="../../customXml/item3.xml"/><Relationship Id="rId1" Type="http://schemas.openxmlformats.org/officeDocument/2006/relationships/customXml" Target="../../customXml/item4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tags/ref_httpmessages.asp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api.jquery.com/category/ajax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api.jquery.com/on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webhp?sourceid=chrome-instant&amp;ion=1&amp;espv=2&amp;ie=UTF-8#q=owasp%20top%2010%202016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js/js_regexp.asp" TargetMode="Externa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AJAX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5: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07-Nov-2016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XMLHttpRequest</a:t>
            </a:r>
            <a:r>
              <a:rPr lang="en-GB" dirty="0"/>
              <a:t> Object</a:t>
            </a:r>
          </a:p>
          <a:p>
            <a:r>
              <a:rPr lang="en-GB" dirty="0"/>
              <a:t>jQuery’s AJAX Methods</a:t>
            </a:r>
          </a:p>
          <a:p>
            <a:r>
              <a:rPr lang="en-GB" dirty="0"/>
              <a:t>JSONP</a:t>
            </a:r>
          </a:p>
          <a:p>
            <a:r>
              <a:rPr lang="en-GB" dirty="0"/>
              <a:t>Event Handlers for Dynamic Content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Stands for </a:t>
            </a:r>
            <a:r>
              <a:rPr lang="en-GB" b="1" dirty="0"/>
              <a:t>A</a:t>
            </a:r>
            <a:r>
              <a:rPr lang="en-GB" dirty="0"/>
              <a:t>synchronous </a:t>
            </a:r>
            <a:r>
              <a:rPr lang="en-GB" b="1" dirty="0"/>
              <a:t>J</a:t>
            </a:r>
            <a:r>
              <a:rPr lang="en-GB" dirty="0"/>
              <a:t>avaScript </a:t>
            </a:r>
            <a:r>
              <a:rPr lang="en-GB" b="1" dirty="0"/>
              <a:t>A</a:t>
            </a:r>
            <a:r>
              <a:rPr lang="en-GB" dirty="0"/>
              <a:t>nd </a:t>
            </a:r>
            <a:r>
              <a:rPr lang="en-GB" b="1" dirty="0"/>
              <a:t>X</a:t>
            </a:r>
            <a:r>
              <a:rPr lang="en-GB" dirty="0"/>
              <a:t>ML</a:t>
            </a:r>
          </a:p>
          <a:p>
            <a:r>
              <a:rPr lang="en-GB" dirty="0"/>
              <a:t>It is a technique for:</a:t>
            </a:r>
          </a:p>
          <a:p>
            <a:pPr lvl="1"/>
            <a:r>
              <a:rPr lang="en-GB" dirty="0"/>
              <a:t>Accessing web servers from a page, and</a:t>
            </a:r>
          </a:p>
          <a:p>
            <a:pPr lvl="1"/>
            <a:r>
              <a:rPr lang="en-GB" dirty="0"/>
              <a:t>Creating fast and dynamic web page content without having to reload the entire page.</a:t>
            </a:r>
          </a:p>
          <a:p>
            <a:r>
              <a:rPr lang="en-GB" dirty="0"/>
              <a:t>Traditional web pages required the entire page to be reloaded if the content changed.</a:t>
            </a:r>
          </a:p>
          <a:p>
            <a:r>
              <a:rPr lang="en-GB" dirty="0"/>
              <a:t>AJAX enables:</a:t>
            </a:r>
          </a:p>
          <a:p>
            <a:pPr lvl="1"/>
            <a:r>
              <a:rPr lang="en-GB" dirty="0"/>
              <a:t>Updates to a page without reloading it.</a:t>
            </a:r>
          </a:p>
          <a:p>
            <a:pPr lvl="1"/>
            <a:r>
              <a:rPr lang="en-GB" dirty="0"/>
              <a:t>Request/Receive data from a server after the page has loaded.</a:t>
            </a:r>
          </a:p>
          <a:p>
            <a:pPr lvl="1"/>
            <a:r>
              <a:rPr lang="en-GB" dirty="0"/>
              <a:t>Send data to a server in the background.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6369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AJAX, How Does it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AJAX relies on the following standards:</a:t>
            </a:r>
          </a:p>
          <a:p>
            <a:r>
              <a:rPr lang="en-GB" sz="2600" b="1" dirty="0" err="1"/>
              <a:t>XMLHttpRequest</a:t>
            </a:r>
            <a:r>
              <a:rPr lang="en-GB" sz="2600" dirty="0"/>
              <a:t> Object: to retrieve data from a web server.</a:t>
            </a:r>
          </a:p>
          <a:p>
            <a:r>
              <a:rPr lang="en-GB" sz="2600" b="1" dirty="0"/>
              <a:t>JavaScript/DOM</a:t>
            </a:r>
            <a:r>
              <a:rPr lang="en-GB" sz="2600" dirty="0"/>
              <a:t>: to display or use the retrieved data.</a:t>
            </a:r>
          </a:p>
        </p:txBody>
      </p:sp>
      <p:grpSp>
        <p:nvGrpSpPr>
          <p:cNvPr id="4" name="WebBrowser"/>
          <p:cNvGrpSpPr>
            <a:grpSpLocks noChangeAspect="1"/>
          </p:cNvGrpSpPr>
          <p:nvPr>
            <p:custDataLst>
              <p:custData r:id="rId1"/>
            </p:custDataLst>
          </p:nvPr>
        </p:nvGrpSpPr>
        <p:grpSpPr>
          <a:xfrm>
            <a:off x="1009409" y="3501008"/>
            <a:ext cx="2743200" cy="1583455"/>
            <a:chOff x="0" y="-971336"/>
            <a:chExt cx="9144000" cy="7829336"/>
          </a:xfrm>
        </p:grpSpPr>
        <p:sp>
          <p:nvSpPr>
            <p:cNvPr id="5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</a:endParaRPr>
            </a:p>
          </p:txBody>
        </p:sp>
        <p:sp>
          <p:nvSpPr>
            <p:cNvPr id="6" name="WindowTitle"/>
            <p:cNvSpPr txBox="1"/>
            <p:nvPr/>
          </p:nvSpPr>
          <p:spPr>
            <a:xfrm>
              <a:off x="22517" y="-971336"/>
              <a:ext cx="2937343" cy="1185728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400" b="1" dirty="0">
                  <a:ea typeface="Segoe UI" pitchFamily="34" charset="0"/>
                  <a:cs typeface="Segoe UI" pitchFamily="34" charset="0"/>
                </a:rPr>
                <a:t>Browser</a:t>
              </a:r>
              <a:endParaRPr lang="en-US" sz="1200" b="1" dirty="0">
                <a:ea typeface="Segoe UI" pitchFamily="34" charset="0"/>
                <a:cs typeface="Segoe UI" pitchFamily="34" charset="0"/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31" name="Oval 30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2" name="Left Arrow 31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8" name="Group 7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30" name="Right Arrow 29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9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24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25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26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7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28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10" name="WebPageBody"/>
            <p:cNvSpPr/>
            <p:nvPr/>
          </p:nvSpPr>
          <p:spPr>
            <a:xfrm>
              <a:off x="76200" y="685160"/>
              <a:ext cx="8991600" cy="6066800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t"/>
            <a:lstStyle/>
            <a:p>
              <a:r>
                <a:rPr lang="en-US" sz="1400" kern="0" dirty="0"/>
                <a:t>An event occurs …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Create an </a:t>
              </a:r>
              <a:r>
                <a:rPr lang="en-US" sz="1400" b="1" kern="0" dirty="0" err="1"/>
                <a:t>XMLHttpRequest</a:t>
              </a:r>
              <a:r>
                <a:rPr lang="en-US" sz="1400" kern="0" dirty="0"/>
                <a:t> Object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Send </a:t>
              </a:r>
              <a:r>
                <a:rPr lang="en-US" sz="1400" kern="0" dirty="0" err="1"/>
                <a:t>HttpRequest</a:t>
              </a:r>
              <a:endParaRPr lang="en-US" sz="1400" kern="0" dirty="0"/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21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2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3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12" name="Group 11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13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</a:rPr>
                  <a:t>http://www.url.com</a:t>
                </a:r>
              </a:p>
            </p:txBody>
          </p:sp>
          <p:grpSp>
            <p:nvGrpSpPr>
              <p:cNvPr id="14" name="Group 13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15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6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17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18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19" name="Straight Connector 18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20" name="Straight Connector 19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grpSp>
        <p:nvGrpSpPr>
          <p:cNvPr id="33" name="WebBrowser"/>
          <p:cNvGrpSpPr>
            <a:grpSpLocks noChangeAspect="1"/>
          </p:cNvGrpSpPr>
          <p:nvPr>
            <p:custDataLst>
              <p:custData r:id="rId2"/>
            </p:custDataLst>
          </p:nvPr>
        </p:nvGrpSpPr>
        <p:grpSpPr>
          <a:xfrm>
            <a:off x="1032269" y="5085184"/>
            <a:ext cx="2743200" cy="1584176"/>
            <a:chOff x="0" y="-974902"/>
            <a:chExt cx="9144000" cy="7832902"/>
          </a:xfrm>
        </p:grpSpPr>
        <p:sp>
          <p:nvSpPr>
            <p:cNvPr id="34" name="Background"/>
            <p:cNvSpPr/>
            <p:nvPr/>
          </p:nvSpPr>
          <p:spPr>
            <a:xfrm>
              <a:off x="0" y="0"/>
              <a:ext cx="9144000" cy="6858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ctr"/>
            <a:lstStyle/>
            <a:p>
              <a:pPr algn="ctr"/>
              <a:endParaRPr lang="en-US" sz="1050" kern="0" dirty="0">
                <a:solidFill>
                  <a:prstClr val="white"/>
                </a:solidFill>
              </a:endParaRPr>
            </a:p>
          </p:txBody>
        </p:sp>
        <p:sp>
          <p:nvSpPr>
            <p:cNvPr id="35" name="WindowTitle"/>
            <p:cNvSpPr txBox="1"/>
            <p:nvPr/>
          </p:nvSpPr>
          <p:spPr>
            <a:xfrm>
              <a:off x="22517" y="-974902"/>
              <a:ext cx="2610330" cy="1046229"/>
            </a:xfrm>
            <a:prstGeom prst="rect">
              <a:avLst/>
            </a:prstGeom>
            <a:noFill/>
          </p:spPr>
          <p:txBody>
            <a:bodyPr wrap="none" lIns="91440" tIns="18288" rIns="91440" bIns="27432" rtlCol="0" anchor="ctr" anchorCtr="0">
              <a:spAutoFit/>
            </a:bodyPr>
            <a:lstStyle/>
            <a:p>
              <a:r>
                <a:rPr lang="en-US" sz="1200" b="1" dirty="0">
                  <a:ea typeface="Segoe UI" pitchFamily="34" charset="0"/>
                  <a:cs typeface="Segoe UI" pitchFamily="34" charset="0"/>
                </a:rPr>
                <a:t>Browser</a:t>
              </a:r>
            </a:p>
          </p:txBody>
        </p:sp>
        <p:grpSp>
          <p:nvGrpSpPr>
            <p:cNvPr id="36" name="Group 35"/>
            <p:cNvGrpSpPr/>
            <p:nvPr/>
          </p:nvGrpSpPr>
          <p:grpSpPr>
            <a:xfrm>
              <a:off x="81598" y="286385"/>
              <a:ext cx="320040" cy="316520"/>
              <a:chOff x="72073" y="221749"/>
              <a:chExt cx="320040" cy="316520"/>
            </a:xfrm>
          </p:grpSpPr>
          <p:sp>
            <p:nvSpPr>
              <p:cNvPr id="60" name="Oval 59"/>
              <p:cNvSpPr/>
              <p:nvPr/>
            </p:nvSpPr>
            <p:spPr>
              <a:xfrm>
                <a:off x="72073" y="221749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61" name="Left Arrow 60"/>
              <p:cNvSpPr/>
              <p:nvPr/>
            </p:nvSpPr>
            <p:spPr>
              <a:xfrm>
                <a:off x="109358" y="275511"/>
                <a:ext cx="223134" cy="208997"/>
              </a:xfrm>
              <a:prstGeom prst="lef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37" name="Group 36"/>
            <p:cNvGrpSpPr/>
            <p:nvPr/>
          </p:nvGrpSpPr>
          <p:grpSpPr>
            <a:xfrm>
              <a:off x="453671" y="286384"/>
              <a:ext cx="320040" cy="316520"/>
              <a:chOff x="444146" y="221748"/>
              <a:chExt cx="320040" cy="316520"/>
            </a:xfrm>
          </p:grpSpPr>
          <p:sp>
            <p:nvSpPr>
              <p:cNvPr id="58" name="Oval 57"/>
              <p:cNvSpPr/>
              <p:nvPr/>
            </p:nvSpPr>
            <p:spPr>
              <a:xfrm>
                <a:off x="444146" y="221748"/>
                <a:ext cx="320040" cy="316520"/>
              </a:xfrm>
              <a:prstGeom prst="ellipse">
                <a:avLst/>
              </a:prstGeom>
              <a:gradFill flip="none" rotWithShape="1">
                <a:gsLst>
                  <a:gs pos="91000">
                    <a:srgbClr val="FFFFFF">
                      <a:lumMod val="85000"/>
                    </a:srgbClr>
                  </a:gs>
                  <a:gs pos="36000">
                    <a:srgbClr val="FFFFFF">
                      <a:lumMod val="95000"/>
                    </a:srgbClr>
                  </a:gs>
                  <a:gs pos="100000">
                    <a:srgbClr val="FFFFFF">
                      <a:lumMod val="95000"/>
                    </a:srgbClr>
                  </a:gs>
                </a:gsLst>
                <a:lin ang="5400000" scaled="0"/>
                <a:tileRect/>
              </a:gradFill>
              <a:ln w="3175">
                <a:solidFill>
                  <a:srgbClr val="000000">
                    <a:lumMod val="50000"/>
                    <a:lumOff val="50000"/>
                  </a:srgbClr>
                </a:solidFill>
              </a:ln>
              <a:effectLst/>
            </p:spPr>
            <p:style>
              <a:lnRef idx="2">
                <a:srgbClr val="4F81BD">
                  <a:shade val="50000"/>
                </a:srgbClr>
              </a:lnRef>
              <a:fillRef idx="1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u="sng">
                  <a:solidFill>
                    <a:prstClr val="white"/>
                  </a:solidFill>
                </a:endParaRPr>
              </a:p>
            </p:txBody>
          </p:sp>
          <p:sp>
            <p:nvSpPr>
              <p:cNvPr id="59" name="Right Arrow 58"/>
              <p:cNvSpPr/>
              <p:nvPr/>
            </p:nvSpPr>
            <p:spPr>
              <a:xfrm>
                <a:off x="481249" y="275509"/>
                <a:ext cx="257146" cy="208999"/>
              </a:xfrm>
              <a:prstGeom prst="rightArrow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ysClr val="windowText" lastClr="000000">
                    <a:lumMod val="75000"/>
                    <a:lumOff val="25000"/>
                  </a:sys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pPr algn="ctr"/>
                <a:endParaRPr lang="en-US" sz="1050" kern="0">
                  <a:solidFill>
                    <a:prstClr val="white"/>
                  </a:solidFill>
                </a:endParaRPr>
              </a:p>
            </p:txBody>
          </p:sp>
        </p:grpSp>
        <p:grpSp>
          <p:nvGrpSpPr>
            <p:cNvPr id="38" name="Minimize - Maximize - Close"/>
            <p:cNvGrpSpPr/>
            <p:nvPr/>
          </p:nvGrpSpPr>
          <p:grpSpPr>
            <a:xfrm>
              <a:off x="8632311" y="92599"/>
              <a:ext cx="384527" cy="78032"/>
              <a:chOff x="9347642" y="131588"/>
              <a:chExt cx="384527" cy="78032"/>
            </a:xfrm>
          </p:grpSpPr>
          <p:cxnSp>
            <p:nvCxnSpPr>
              <p:cNvPr id="53" name="Line"/>
              <p:cNvCxnSpPr/>
              <p:nvPr/>
            </p:nvCxnSpPr>
            <p:spPr>
              <a:xfrm>
                <a:off x="9661396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cxnSp>
            <p:nvCxnSpPr>
              <p:cNvPr id="54" name="Line"/>
              <p:cNvCxnSpPr/>
              <p:nvPr/>
            </p:nvCxnSpPr>
            <p:spPr>
              <a:xfrm flipH="1">
                <a:off x="9661395" y="131588"/>
                <a:ext cx="70773" cy="76200"/>
              </a:xfrm>
              <a:prstGeom prst="line">
                <a:avLst/>
              </a:prstGeom>
              <a:ln w="12700">
                <a:solidFill>
                  <a:srgbClr val="FFFFFF"/>
                </a:solidFill>
              </a:ln>
            </p:spPr>
            <p:style>
              <a:lnRef idx="1">
                <a:srgbClr val="4F81BD"/>
              </a:lnRef>
              <a:fillRef idx="0">
                <a:srgbClr val="4F81BD"/>
              </a:fillRef>
              <a:effectRef idx="0">
                <a:srgbClr val="4F81BD"/>
              </a:effectRef>
              <a:fontRef idx="minor">
                <a:srgbClr val="000000"/>
              </a:fontRef>
            </p:style>
          </p:cxnSp>
          <p:sp>
            <p:nvSpPr>
              <p:cNvPr id="55" name="Line"/>
              <p:cNvSpPr/>
              <p:nvPr/>
            </p:nvSpPr>
            <p:spPr>
              <a:xfrm rot="10800000" flipV="1">
                <a:off x="9499472" y="143255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56" name="Line"/>
              <p:cNvSpPr/>
              <p:nvPr/>
            </p:nvSpPr>
            <p:spPr>
              <a:xfrm rot="10800000" flipV="1">
                <a:off x="9498658" y="135261"/>
                <a:ext cx="91440" cy="72527"/>
              </a:xfrm>
              <a:prstGeom prst="rect">
                <a:avLst/>
              </a:prstGeom>
              <a:noFill/>
              <a:ln w="12700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  <p:sp>
            <p:nvSpPr>
              <p:cNvPr id="57" name="Line"/>
              <p:cNvSpPr/>
              <p:nvPr/>
            </p:nvSpPr>
            <p:spPr>
              <a:xfrm rot="10800000" flipV="1">
                <a:off x="9347642" y="200476"/>
                <a:ext cx="91440" cy="9144"/>
              </a:xfrm>
              <a:prstGeom prst="rect">
                <a:avLst/>
              </a:prstGeom>
              <a:solidFill>
                <a:srgbClr val="919191"/>
              </a:solidFill>
              <a:ln w="3175">
                <a:solidFill>
                  <a:srgbClr val="FFFFFF"/>
                </a:solidFill>
              </a:ln>
            </p:spPr>
            <p:style>
              <a:lnRef idx="2">
                <a:srgbClr val="4F81BD">
                  <a:shade val="50000"/>
                </a:srgbClr>
              </a:lnRef>
              <a:fillRef idx="1001">
                <a:srgbClr val="000000"/>
              </a:fillRef>
              <a:effectRef idx="0">
                <a:srgbClr val="4F81BD"/>
              </a:effectRef>
              <a:fontRef idx="minor">
                <a:srgbClr val="000000"/>
              </a:fontRef>
            </p:style>
            <p:txBody>
              <a:bodyPr rtlCol="0" anchor="ctr"/>
              <a:lstStyle/>
              <a:p>
                <a:pPr algn="ctr"/>
                <a:endParaRPr lang="en-US" sz="1050" dirty="0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39" name="WebPageBody"/>
            <p:cNvSpPr/>
            <p:nvPr/>
          </p:nvSpPr>
          <p:spPr>
            <a:xfrm>
              <a:off x="76200" y="685160"/>
              <a:ext cx="8991600" cy="6066800"/>
            </a:xfrm>
            <a:prstGeom prst="rect">
              <a:avLst/>
            </a:prstGeom>
            <a:solidFill>
              <a:sysClr val="window" lastClr="FFFFFF"/>
            </a:solidFill>
            <a:ln w="3175" cap="flat" cmpd="sng" algn="ctr">
              <a:solidFill>
                <a:srgbClr val="000000">
                  <a:lumMod val="50000"/>
                  <a:lumOff val="50000"/>
                </a:srgbClr>
              </a:solidFill>
              <a:prstDash val="solid"/>
            </a:ln>
            <a:effectLst/>
          </p:spPr>
          <p:txBody>
            <a:bodyPr rtlCol="0" anchor="t"/>
            <a:lstStyle/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Process the returned data using </a:t>
              </a:r>
              <a:r>
                <a:rPr lang="en-US" sz="1400" b="1" kern="0" dirty="0"/>
                <a:t>JavaScript</a:t>
              </a:r>
            </a:p>
            <a:p>
              <a:pPr marL="171450" indent="-171450">
                <a:spcBef>
                  <a:spcPts val="600"/>
                </a:spcBef>
                <a:spcAft>
                  <a:spcPts val="600"/>
                </a:spcAft>
                <a:buFont typeface="Arial" panose="020B0604020202020204" pitchFamily="34" charset="0"/>
                <a:buChar char="•"/>
              </a:pPr>
              <a:r>
                <a:rPr lang="en-US" sz="1400" kern="0" dirty="0"/>
                <a:t>Update page content (</a:t>
              </a:r>
              <a:r>
                <a:rPr lang="en-US" sz="1400" b="1" kern="0" dirty="0"/>
                <a:t>DOM</a:t>
              </a:r>
              <a:r>
                <a:rPr lang="en-US" sz="1400" kern="0" dirty="0"/>
                <a:t>)</a:t>
              </a:r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8386335" y="360579"/>
              <a:ext cx="640645" cy="183940"/>
              <a:chOff x="8303527" y="360579"/>
              <a:chExt cx="640645" cy="183940"/>
            </a:xfrm>
          </p:grpSpPr>
          <p:pic>
            <p:nvPicPr>
              <p:cNvPr id="50" name="Picture 2" descr="C:\Users\t-dantay\Documents\Placeholders\home.png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303527" y="361109"/>
                <a:ext cx="185783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1" name="Picture 2" descr="C:\Users\t-dantay\Documents\Placeholders\setting.png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 t="13480" r="35484"/>
              <a:stretch/>
            </p:blipFill>
            <p:spPr bwMode="auto">
              <a:xfrm>
                <a:off x="8761292" y="360579"/>
                <a:ext cx="182880" cy="18394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52" name="Picture 2" descr="C:\Users\t-dantay\Documents\Placeholders\star.png"/>
              <p:cNvPicPr>
                <a:picLocks noChangeAspect="1" noChangeArrowheads="1"/>
              </p:cNvPicPr>
              <p:nvPr/>
            </p:nvPicPr>
            <p:blipFill>
              <a:blip r:embed="rId7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529364" y="361109"/>
                <a:ext cx="191874" cy="18288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grpSp>
          <p:nvGrpSpPr>
            <p:cNvPr id="41" name="Group 40"/>
            <p:cNvGrpSpPr/>
            <p:nvPr/>
          </p:nvGrpSpPr>
          <p:grpSpPr>
            <a:xfrm>
              <a:off x="923925" y="340846"/>
              <a:ext cx="7142930" cy="228600"/>
              <a:chOff x="923925" y="340846"/>
              <a:chExt cx="7142930" cy="228600"/>
            </a:xfrm>
          </p:grpSpPr>
          <p:sp>
            <p:nvSpPr>
              <p:cNvPr id="42" name="UrlBar"/>
              <p:cNvSpPr/>
              <p:nvPr/>
            </p:nvSpPr>
            <p:spPr>
              <a:xfrm>
                <a:off x="923925" y="340846"/>
                <a:ext cx="7142930" cy="228600"/>
              </a:xfrm>
              <a:prstGeom prst="rect">
                <a:avLst/>
              </a:prstGeom>
              <a:solidFill>
                <a:sysClr val="window" lastClr="FFFFFF"/>
              </a:solidFill>
              <a:ln w="3175" cap="flat" cmpd="sng" algn="ctr">
                <a:solidFill>
                  <a:srgbClr val="000000">
                    <a:lumMod val="50000"/>
                    <a:lumOff val="50000"/>
                  </a:srgbClr>
                </a:solidFill>
                <a:prstDash val="solid"/>
              </a:ln>
              <a:effectLst/>
            </p:spPr>
            <p:txBody>
              <a:bodyPr rtlCol="0" anchor="ctr"/>
              <a:lstStyle/>
              <a:p>
                <a:r>
                  <a:rPr lang="en-US" sz="1200" kern="0" dirty="0">
                    <a:solidFill>
                      <a:prstClr val="black">
                        <a:lumMod val="75000"/>
                        <a:lumOff val="25000"/>
                      </a:prstClr>
                    </a:solidFill>
                  </a:rPr>
                  <a:t>http://www.url.com</a:t>
                </a:r>
              </a:p>
            </p:txBody>
          </p:sp>
          <p:grpSp>
            <p:nvGrpSpPr>
              <p:cNvPr id="43" name="Group 42"/>
              <p:cNvGrpSpPr/>
              <p:nvPr/>
            </p:nvGrpSpPr>
            <p:grpSpPr>
              <a:xfrm>
                <a:off x="7260350" y="363706"/>
                <a:ext cx="744325" cy="182880"/>
                <a:chOff x="7260350" y="363706"/>
                <a:chExt cx="744325" cy="182880"/>
              </a:xfrm>
            </p:grpSpPr>
            <p:pic>
              <p:nvPicPr>
                <p:cNvPr id="44" name="Search" descr="C:\Users\t-dantay\Documents\Placeholders\search.png"/>
                <p:cNvPicPr>
                  <a:picLocks noChangeAspect="1" noChangeArrowheads="1"/>
                </p:cNvPicPr>
                <p:nvPr/>
              </p:nvPicPr>
              <p:blipFill>
                <a:blip r:embed="rId8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flipH="1">
                  <a:off x="726035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5" name="Refresh" descr="C:\Users\t-dantay\Documents\First24\arrowrepeat1.png"/>
                <p:cNvPicPr>
                  <a:picLocks noChangeAspect="1" noChangeArrowheads="1"/>
                </p:cNvPicPr>
                <p:nvPr/>
              </p:nvPicPr>
              <p:blipFill>
                <a:blip r:embed="rId9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644400" y="363706"/>
                  <a:ext cx="182880" cy="18288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pic>
              <p:nvPicPr>
                <p:cNvPr id="46" name="Drop Down" descr="C:\Users\t-dantay\Documents\First24\arrowsimple1.png"/>
                <p:cNvPicPr>
                  <a:picLocks noChangeAspect="1" noChangeArrowheads="1"/>
                </p:cNvPicPr>
                <p:nvPr/>
              </p:nvPicPr>
              <p:blipFill>
                <a:blip r:embed="rId10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 rot="5400000">
                  <a:off x="7476150" y="409426"/>
                  <a:ext cx="91440" cy="91440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  <p:grpSp>
              <p:nvGrpSpPr>
                <p:cNvPr id="47" name="X"/>
                <p:cNvGrpSpPr/>
                <p:nvPr/>
              </p:nvGrpSpPr>
              <p:grpSpPr>
                <a:xfrm>
                  <a:off x="7913235" y="409426"/>
                  <a:ext cx="91440" cy="91440"/>
                  <a:chOff x="4687215" y="1739180"/>
                  <a:chExt cx="91440" cy="91440"/>
                </a:xfrm>
              </p:grpSpPr>
              <p:cxnSp>
                <p:nvCxnSpPr>
                  <p:cNvPr id="48" name="Straight Connector 47"/>
                  <p:cNvCxnSpPr/>
                  <p:nvPr/>
                </p:nvCxnSpPr>
                <p:spPr>
                  <a:xfrm flipV="1"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  <p:cxnSp>
                <p:nvCxnSpPr>
                  <p:cNvPr id="49" name="Straight Connector 48"/>
                  <p:cNvCxnSpPr/>
                  <p:nvPr/>
                </p:nvCxnSpPr>
                <p:spPr>
                  <a:xfrm>
                    <a:off x="4687215" y="1739180"/>
                    <a:ext cx="91440" cy="91440"/>
                  </a:xfrm>
                  <a:prstGeom prst="line">
                    <a:avLst/>
                  </a:prstGeom>
                  <a:ln w="28575">
                    <a:solidFill>
                      <a:srgbClr val="FFFFFF">
                        <a:lumMod val="50000"/>
                      </a:srgbClr>
                    </a:solidFill>
                  </a:ln>
                </p:spPr>
                <p:style>
                  <a:lnRef idx="1">
                    <a:srgbClr val="FFFFFF"/>
                  </a:lnRef>
                  <a:fillRef idx="0">
                    <a:srgbClr val="FFFFFF"/>
                  </a:fillRef>
                  <a:effectRef idx="0">
                    <a:srgbClr val="FFFFFF"/>
                  </a:effectRef>
                  <a:fontRef idx="minor">
                    <a:srgbClr val="000000"/>
                  </a:fontRef>
                </p:style>
              </p:cxnSp>
            </p:grpSp>
          </p:grpSp>
        </p:grpSp>
      </p:grpSp>
      <p:sp>
        <p:nvSpPr>
          <p:cNvPr id="62" name="Cloud 61"/>
          <p:cNvSpPr/>
          <p:nvPr/>
        </p:nvSpPr>
        <p:spPr>
          <a:xfrm>
            <a:off x="4572000" y="3751784"/>
            <a:ext cx="1512168" cy="1261392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Internet</a:t>
            </a:r>
          </a:p>
        </p:txBody>
      </p:sp>
      <p:sp>
        <p:nvSpPr>
          <p:cNvPr id="63" name="Cloud 62"/>
          <p:cNvSpPr/>
          <p:nvPr/>
        </p:nvSpPr>
        <p:spPr>
          <a:xfrm>
            <a:off x="4510768" y="5335960"/>
            <a:ext cx="1512168" cy="1261392"/>
          </a:xfrm>
          <a:prstGeom prst="cloud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Internet</a:t>
            </a:r>
          </a:p>
        </p:txBody>
      </p:sp>
      <p:sp>
        <p:nvSpPr>
          <p:cNvPr id="64" name="TextBox 63"/>
          <p:cNvSpPr txBox="1"/>
          <p:nvPr/>
        </p:nvSpPr>
        <p:spPr>
          <a:xfrm>
            <a:off x="6516216" y="3915053"/>
            <a:ext cx="2467419" cy="95410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Process </a:t>
            </a:r>
            <a:r>
              <a:rPr lang="en-GB" sz="1400" dirty="0" err="1"/>
              <a:t>HttpRequest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Create a Response and send data back to the browser</a:t>
            </a:r>
          </a:p>
        </p:txBody>
      </p:sp>
      <p:cxnSp>
        <p:nvCxnSpPr>
          <p:cNvPr id="66" name="Straight Arrow Connector 65"/>
          <p:cNvCxnSpPr>
            <a:stCxn id="5" idx="3"/>
            <a:endCxn id="62" idx="2"/>
          </p:cNvCxnSpPr>
          <p:nvPr/>
        </p:nvCxnSpPr>
        <p:spPr>
          <a:xfrm flipV="1">
            <a:off x="3752609" y="4382480"/>
            <a:ext cx="824082" cy="84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>
            <a:stCxn id="62" idx="0"/>
            <a:endCxn id="64" idx="1"/>
          </p:cNvCxnSpPr>
          <p:nvPr/>
        </p:nvCxnSpPr>
        <p:spPr>
          <a:xfrm>
            <a:off x="6082908" y="4382480"/>
            <a:ext cx="433308" cy="962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Elbow Connector 70"/>
          <p:cNvCxnSpPr>
            <a:stCxn id="64" idx="2"/>
            <a:endCxn id="63" idx="0"/>
          </p:cNvCxnSpPr>
          <p:nvPr/>
        </p:nvCxnSpPr>
        <p:spPr>
          <a:xfrm rot="5400000">
            <a:off x="6337053" y="4553783"/>
            <a:ext cx="1097496" cy="1728250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/>
          <p:cNvCxnSpPr>
            <a:stCxn id="63" idx="2"/>
            <a:endCxn id="34" idx="3"/>
          </p:cNvCxnSpPr>
          <p:nvPr/>
        </p:nvCxnSpPr>
        <p:spPr>
          <a:xfrm flipH="1">
            <a:off x="3775469" y="5966656"/>
            <a:ext cx="739990" cy="92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7236296" y="3595595"/>
            <a:ext cx="8022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/>
              <a:t>Server</a:t>
            </a:r>
          </a:p>
        </p:txBody>
      </p:sp>
    </p:spTree>
    <p:extLst>
      <p:ext uri="{BB962C8B-B14F-4D97-AF65-F5344CB8AC3E}">
        <p14:creationId xmlns:p14="http://schemas.microsoft.com/office/powerpoint/2010/main" val="761429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2" grpId="0" animBg="1"/>
      <p:bldP spid="63" grpId="0" animBg="1"/>
      <p:bldP spid="64" grpId="0" animBg="1"/>
      <p:bldP spid="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XMLHttpRequest</a:t>
            </a:r>
            <a:r>
              <a:rPr lang="en-GB" dirty="0"/>
              <a:t>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It is used to exchange data behind the scenes.</a:t>
            </a:r>
          </a:p>
          <a:p>
            <a:r>
              <a:rPr lang="en-GB" dirty="0"/>
              <a:t>To create: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if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// Modern browsers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else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// IE6, IE5 (if you must)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ActiveXObject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Microsoft.XMLHTTP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32212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Sending Requests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To send a Http Request to the server, you use the Open() and Send() methods.</a:t>
            </a:r>
          </a:p>
          <a:p>
            <a:r>
              <a:rPr lang="en-GB" b="1" dirty="0"/>
              <a:t>Open</a:t>
            </a:r>
            <a:r>
              <a:rPr lang="en-GB" dirty="0"/>
              <a:t>(method, </a:t>
            </a:r>
            <a:r>
              <a:rPr lang="en-GB" dirty="0" err="1"/>
              <a:t>url</a:t>
            </a:r>
            <a:r>
              <a:rPr lang="en-GB" dirty="0"/>
              <a:t>, </a:t>
            </a:r>
            <a:r>
              <a:rPr lang="en-GB" dirty="0" err="1"/>
              <a:t>async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method: the type of request i.e. GET or POST</a:t>
            </a:r>
          </a:p>
          <a:p>
            <a:pPr lvl="1"/>
            <a:r>
              <a:rPr lang="en-GB" dirty="0"/>
              <a:t>url: the server (file) location</a:t>
            </a:r>
          </a:p>
          <a:p>
            <a:pPr lvl="1"/>
            <a:r>
              <a:rPr lang="en-GB" dirty="0" err="1"/>
              <a:t>async</a:t>
            </a:r>
            <a:r>
              <a:rPr lang="en-GB" dirty="0"/>
              <a:t>: true (asynchronous request), false (synchronous)</a:t>
            </a:r>
          </a:p>
          <a:p>
            <a:r>
              <a:rPr lang="en-GB" b="1" dirty="0"/>
              <a:t>Send</a:t>
            </a:r>
            <a:r>
              <a:rPr lang="en-GB" dirty="0"/>
              <a:t>(), two variants:</a:t>
            </a:r>
          </a:p>
          <a:p>
            <a:pPr lvl="1"/>
            <a:r>
              <a:rPr lang="en-GB" dirty="0"/>
              <a:t>send(): typically used for GET requests</a:t>
            </a:r>
          </a:p>
          <a:p>
            <a:pPr lvl="1"/>
            <a:r>
              <a:rPr lang="en-GB" dirty="0"/>
              <a:t>send(</a:t>
            </a:r>
            <a:r>
              <a:rPr lang="en-GB" dirty="0" err="1"/>
              <a:t>data_string</a:t>
            </a:r>
            <a:r>
              <a:rPr lang="en-GB" dirty="0"/>
              <a:t>): used for POST requests. The </a:t>
            </a:r>
            <a:r>
              <a:rPr lang="en-GB" dirty="0" err="1"/>
              <a:t>data_string</a:t>
            </a:r>
            <a:r>
              <a:rPr lang="en-GB" dirty="0"/>
              <a:t> represents the data being sent for processing.</a:t>
            </a:r>
          </a:p>
        </p:txBody>
      </p:sp>
    </p:spTree>
    <p:extLst>
      <p:ext uri="{BB962C8B-B14F-4D97-AF65-F5344CB8AC3E}">
        <p14:creationId xmlns:p14="http://schemas.microsoft.com/office/powerpoint/2010/main" val="3968822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 Server Response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When you send a </a:t>
            </a:r>
            <a:r>
              <a:rPr lang="en-GB" dirty="0" err="1"/>
              <a:t>XMLHttpRequest</a:t>
            </a:r>
            <a:r>
              <a:rPr lang="en-GB" dirty="0"/>
              <a:t> to the server, you can access the response </a:t>
            </a:r>
            <a:r>
              <a:rPr lang="en-GB" b="1" dirty="0"/>
              <a:t>via a </a:t>
            </a:r>
            <a:r>
              <a:rPr lang="en-GB" b="1" dirty="0" err="1"/>
              <a:t>callback</a:t>
            </a:r>
            <a:r>
              <a:rPr lang="en-GB" b="1" dirty="0"/>
              <a:t> </a:t>
            </a:r>
            <a:r>
              <a:rPr lang="en-GB" dirty="0"/>
              <a:t>once the server responds.</a:t>
            </a:r>
          </a:p>
          <a:p>
            <a:r>
              <a:rPr lang="en-GB" dirty="0"/>
              <a:t>To get the response, you read the following properties of the </a:t>
            </a:r>
            <a:r>
              <a:rPr lang="en-GB" dirty="0" err="1"/>
              <a:t>XMLHttpRequest</a:t>
            </a:r>
            <a:r>
              <a:rPr lang="en-GB" dirty="0"/>
              <a:t> object, as applicable:</a:t>
            </a:r>
          </a:p>
          <a:p>
            <a:pPr lvl="1"/>
            <a:r>
              <a:rPr lang="en-GB" b="1" dirty="0" err="1"/>
              <a:t>responseText</a:t>
            </a:r>
            <a:r>
              <a:rPr lang="en-GB" dirty="0"/>
              <a:t>: gets the response data as a string (use when response from server is not XML e.g. string, JSON, etc.).</a:t>
            </a:r>
          </a:p>
          <a:p>
            <a:pPr lvl="1"/>
            <a:r>
              <a:rPr lang="en-GB" b="1" dirty="0" err="1"/>
              <a:t>responseXML</a:t>
            </a:r>
            <a:r>
              <a:rPr lang="en-GB" dirty="0"/>
              <a:t>: gets the response data as XML data (use when response from server is in XML).</a:t>
            </a:r>
          </a:p>
          <a:p>
            <a:r>
              <a:rPr lang="en-GB" dirty="0"/>
              <a:t>Parse the response as required.</a:t>
            </a:r>
          </a:p>
        </p:txBody>
      </p:sp>
    </p:spTree>
    <p:extLst>
      <p:ext uri="{BB962C8B-B14F-4D97-AF65-F5344CB8AC3E}">
        <p14:creationId xmlns:p14="http://schemas.microsoft.com/office/powerpoint/2010/main" val="3713651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XMLHttpRequest</a:t>
            </a:r>
            <a:r>
              <a:rPr lang="en-GB" dirty="0"/>
              <a:t> Object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XMLHttpRequest</a:t>
            </a:r>
            <a:r>
              <a:rPr lang="en-GB" dirty="0"/>
              <a:t> object has three important properties for sending requests and processing responses:</a:t>
            </a:r>
          </a:p>
          <a:p>
            <a:r>
              <a:rPr lang="en-GB" dirty="0"/>
              <a:t>They are:</a:t>
            </a:r>
          </a:p>
          <a:p>
            <a:pPr lvl="1"/>
            <a:r>
              <a:rPr lang="en-GB" dirty="0" err="1"/>
              <a:t>readyState</a:t>
            </a:r>
            <a:endParaRPr lang="en-GB" dirty="0"/>
          </a:p>
          <a:p>
            <a:pPr lvl="1"/>
            <a:r>
              <a:rPr lang="en-GB" dirty="0" err="1"/>
              <a:t>onreadystatechange</a:t>
            </a:r>
            <a:endParaRPr lang="en-GB" dirty="0"/>
          </a:p>
          <a:p>
            <a:pPr lvl="1"/>
            <a:r>
              <a:rPr lang="en-GB" dirty="0"/>
              <a:t>status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4193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status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Indicates the status of the request, e.g.:</a:t>
            </a:r>
          </a:p>
          <a:p>
            <a:pPr lvl="1"/>
            <a:r>
              <a:rPr lang="en-GB" dirty="0"/>
              <a:t>200: "OK", a successful request.</a:t>
            </a:r>
          </a:p>
          <a:p>
            <a:pPr lvl="1"/>
            <a:r>
              <a:rPr lang="en-GB" dirty="0"/>
              <a:t>404: Page not found</a:t>
            </a:r>
          </a:p>
          <a:p>
            <a:pPr lvl="1"/>
            <a:r>
              <a:rPr lang="en-GB" dirty="0"/>
              <a:t>403: Forbidden</a:t>
            </a:r>
          </a:p>
          <a:p>
            <a:pPr lvl="1"/>
            <a:r>
              <a:rPr lang="en-GB" dirty="0"/>
              <a:t>See </a:t>
            </a:r>
            <a:r>
              <a:rPr lang="en-GB" dirty="0">
                <a:hlinkClick r:id="rId2"/>
              </a:rPr>
              <a:t>more</a:t>
            </a:r>
            <a:endParaRPr lang="en-GB" dirty="0"/>
          </a:p>
          <a:p>
            <a:r>
              <a:rPr lang="en-GB" dirty="0"/>
              <a:t>There is also a </a:t>
            </a:r>
            <a:r>
              <a:rPr lang="en-GB" dirty="0" err="1"/>
              <a:t>statusText</a:t>
            </a:r>
            <a:r>
              <a:rPr lang="en-GB" dirty="0"/>
              <a:t> property, which returns either:</a:t>
            </a:r>
          </a:p>
          <a:p>
            <a:pPr lvl="1"/>
            <a:r>
              <a:rPr lang="en-GB" dirty="0"/>
              <a:t>OK</a:t>
            </a:r>
          </a:p>
          <a:p>
            <a:pPr lvl="1"/>
            <a:r>
              <a:rPr lang="en-GB" dirty="0"/>
              <a:t>Not Found</a:t>
            </a:r>
          </a:p>
        </p:txBody>
      </p:sp>
    </p:spTree>
    <p:extLst>
      <p:ext uri="{BB962C8B-B14F-4D97-AF65-F5344CB8AC3E}">
        <p14:creationId xmlns:p14="http://schemas.microsoft.com/office/powerpoint/2010/main" val="2485024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readyState</a:t>
            </a:r>
            <a:r>
              <a:rPr lang="en-GB" dirty="0"/>
              <a:t> Property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997152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b="1" dirty="0" err="1"/>
              <a:t>readyState</a:t>
            </a:r>
            <a:r>
              <a:rPr lang="en-GB" b="1" dirty="0"/>
              <a:t> property</a:t>
            </a:r>
            <a:r>
              <a:rPr lang="en-GB" dirty="0"/>
              <a:t> holds the status of the </a:t>
            </a:r>
            <a:r>
              <a:rPr lang="en-GB" dirty="0" err="1"/>
              <a:t>XMLHttpRequest</a:t>
            </a:r>
            <a:r>
              <a:rPr lang="en-GB" dirty="0"/>
              <a:t>  object.</a:t>
            </a:r>
          </a:p>
          <a:p>
            <a:r>
              <a:rPr lang="en-GB" dirty="0"/>
              <a:t>The status changes through the following values:</a:t>
            </a:r>
          </a:p>
          <a:p>
            <a:pPr lvl="1"/>
            <a:r>
              <a:rPr lang="en-GB" dirty="0"/>
              <a:t>0: request not initialised</a:t>
            </a:r>
          </a:p>
          <a:p>
            <a:pPr lvl="1"/>
            <a:r>
              <a:rPr lang="en-GB" dirty="0"/>
              <a:t>1: server connection established</a:t>
            </a:r>
          </a:p>
          <a:p>
            <a:pPr lvl="1"/>
            <a:r>
              <a:rPr lang="en-GB" dirty="0"/>
              <a:t>2: request received</a:t>
            </a:r>
          </a:p>
          <a:p>
            <a:pPr lvl="1"/>
            <a:r>
              <a:rPr lang="en-GB" dirty="0"/>
              <a:t>3: processing request</a:t>
            </a:r>
          </a:p>
          <a:p>
            <a:pPr lvl="1"/>
            <a:r>
              <a:rPr lang="en-GB" dirty="0"/>
              <a:t>4: request finished and response is ready</a:t>
            </a:r>
          </a:p>
          <a:p>
            <a:r>
              <a:rPr lang="en-GB" b="1" dirty="0"/>
              <a:t>Note</a:t>
            </a:r>
            <a:r>
              <a:rPr lang="en-GB" dirty="0"/>
              <a:t>: When </a:t>
            </a:r>
            <a:r>
              <a:rPr lang="en-GB" dirty="0" err="1"/>
              <a:t>readyState</a:t>
            </a:r>
            <a:r>
              <a:rPr lang="en-GB" dirty="0"/>
              <a:t> is 4 and status is 200, the response is ready.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3556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onreadystatechange</a:t>
            </a:r>
            <a:r>
              <a:rPr lang="en-GB" dirty="0"/>
              <a:t> Event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495800"/>
          </a:xfrm>
        </p:spPr>
        <p:txBody>
          <a:bodyPr>
            <a:normAutofit/>
          </a:bodyPr>
          <a:lstStyle/>
          <a:p>
            <a:r>
              <a:rPr lang="en-GB" dirty="0"/>
              <a:t>When a request is sent to the server, usually you want to do something with the received response.</a:t>
            </a:r>
          </a:p>
          <a:p>
            <a:r>
              <a:rPr lang="en-GB" dirty="0"/>
              <a:t>The </a:t>
            </a:r>
            <a:r>
              <a:rPr lang="en-GB" b="1" dirty="0" err="1"/>
              <a:t>onreadystatechange</a:t>
            </a:r>
            <a:r>
              <a:rPr lang="en-GB" dirty="0"/>
              <a:t> event is triggered each time the </a:t>
            </a:r>
            <a:r>
              <a:rPr lang="en-GB" dirty="0" err="1"/>
              <a:t>readyState</a:t>
            </a:r>
            <a:r>
              <a:rPr lang="en-GB" dirty="0"/>
              <a:t> property changes.</a:t>
            </a:r>
          </a:p>
          <a:p>
            <a:r>
              <a:rPr lang="en-GB" dirty="0"/>
              <a:t>It stores a </a:t>
            </a:r>
            <a:r>
              <a:rPr lang="en-GB" dirty="0" err="1"/>
              <a:t>callback</a:t>
            </a:r>
            <a:r>
              <a:rPr lang="en-GB" dirty="0"/>
              <a:t> function to be called each time the </a:t>
            </a:r>
            <a:r>
              <a:rPr lang="en-GB" dirty="0" err="1"/>
              <a:t>readyState</a:t>
            </a:r>
            <a:r>
              <a:rPr lang="en-GB" dirty="0"/>
              <a:t> property changes.</a:t>
            </a:r>
          </a:p>
          <a:p>
            <a:r>
              <a:rPr lang="en-GB" dirty="0"/>
              <a:t>More importantly, you use it to specify what you want to happen when the server response is ready to be processed (</a:t>
            </a:r>
            <a:r>
              <a:rPr lang="en-GB" dirty="0" err="1"/>
              <a:t>readyState</a:t>
            </a:r>
            <a:r>
              <a:rPr lang="en-GB" dirty="0"/>
              <a:t>=4, status=200).</a:t>
            </a:r>
          </a:p>
        </p:txBody>
      </p:sp>
    </p:spTree>
    <p:extLst>
      <p:ext uri="{BB962C8B-B14F-4D97-AF65-F5344CB8AC3E}">
        <p14:creationId xmlns:p14="http://schemas.microsoft.com/office/powerpoint/2010/main" val="383061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Sending GET Requests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20000"/>
          </a:bodyPr>
          <a:lstStyle/>
          <a:p>
            <a:pPr marL="320040" lvl="1" indent="0">
              <a:lnSpc>
                <a:spcPct val="120000"/>
              </a:lnSpc>
              <a:buNone/>
            </a:pP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?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ActiveXObject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Microsoft.XMLHTTP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xmlHttp.onreadystatechange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if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xmlHttp.readyState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4 &amp;&amp;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xmlHttp.status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200)   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console.log(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xmlHttp.responseText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xmlHttp.open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"GET"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data.html?id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=1"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xmlHttp.send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();</a:t>
            </a:r>
            <a:endParaRPr lang="en-GB" sz="1900" dirty="0"/>
          </a:p>
          <a:p>
            <a:r>
              <a:rPr lang="en-GB" dirty="0"/>
              <a:t>Recall if you are sending data in a GET request, it is sent as part of the URL.</a:t>
            </a:r>
          </a:p>
          <a:p>
            <a:r>
              <a:rPr lang="en-GB" b="1" dirty="0"/>
              <a:t>Note</a:t>
            </a:r>
            <a:r>
              <a:rPr lang="en-GB" dirty="0"/>
              <a:t>: if using GET and caching is a problem, include a unique identifier to the </a:t>
            </a:r>
            <a:r>
              <a:rPr lang="en-GB" dirty="0" err="1"/>
              <a:t>url</a:t>
            </a:r>
            <a:r>
              <a:rPr lang="en-GB" dirty="0"/>
              <a:t> being requested e.g.:</a:t>
            </a:r>
          </a:p>
          <a:p>
            <a:pPr marL="685800" lvl="2" indent="0">
              <a:buNone/>
            </a:pPr>
            <a:r>
              <a:rPr lang="en-GB" sz="24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data.html?id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=1&amp;t="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&amp; </a:t>
            </a:r>
            <a:r>
              <a:rPr lang="en-GB" sz="22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Math.random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</a:t>
            </a:r>
            <a:endParaRPr lang="en-GB" sz="22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5202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Sending POST Requests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To POST data like </a:t>
            </a:r>
            <a:r>
              <a:rPr lang="en-GB" dirty="0" smtClean="0"/>
              <a:t>e.g. </a:t>
            </a:r>
            <a:r>
              <a:rPr lang="en-GB" dirty="0" smtClean="0"/>
              <a:t>HTML form data, </a:t>
            </a:r>
            <a:r>
              <a:rPr lang="en-GB" dirty="0"/>
              <a:t>you need to:</a:t>
            </a:r>
          </a:p>
          <a:p>
            <a:r>
              <a:rPr lang="en-GB" dirty="0"/>
              <a:t>Add a HTTP header with .</a:t>
            </a:r>
            <a:r>
              <a:rPr lang="en-GB" dirty="0" err="1"/>
              <a:t>setRequestHeader</a:t>
            </a:r>
            <a:r>
              <a:rPr lang="en-GB" dirty="0"/>
              <a:t>()</a:t>
            </a:r>
          </a:p>
          <a:p>
            <a:r>
              <a:rPr lang="en-GB" dirty="0"/>
              <a:t>Specify the data to send as part of the send() </a:t>
            </a:r>
          </a:p>
          <a:p>
            <a:pPr marL="320040" lvl="1" indent="0">
              <a:lnSpc>
                <a:spcPct val="120000"/>
              </a:lnSpc>
              <a:buNone/>
            </a:pPr>
            <a:r>
              <a:rPr lang="en-GB" sz="19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window.XMLHttpRequest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?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XMLHttpRequest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() :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new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ActiveXObject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Microsoft.XMLHTTP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xmlHttp.onreadystatechange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if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xmlHttp.readyState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4 &amp;&amp; 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xmlHttp.status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== 200)   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{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console.log(</a:t>
            </a: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xmlHttp.responseText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xmlHttp.open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"POST"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process.php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true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xmlHttp.setRequestHeader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"Content-type"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"application/x-www-form-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-encoded"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19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xmlHttp.send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"email=</a:t>
            </a:r>
            <a:r>
              <a:rPr lang="en-GB" sz="1900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jb@somewhere.com&amp;postcode</a:t>
            </a:r>
            <a:r>
              <a:rPr lang="en-GB" sz="19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=sa16ed"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19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2757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Should I Use GET or POST?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GET is simpler and faster </a:t>
            </a:r>
            <a:r>
              <a:rPr lang="en-GB" dirty="0" smtClean="0"/>
              <a:t>than </a:t>
            </a:r>
            <a:r>
              <a:rPr lang="en-GB" dirty="0"/>
              <a:t>POST requests</a:t>
            </a:r>
          </a:p>
          <a:p>
            <a:pPr lvl="1"/>
            <a:r>
              <a:rPr lang="en-GB" dirty="0"/>
              <a:t>It can be used in most cases.</a:t>
            </a:r>
          </a:p>
          <a:p>
            <a:r>
              <a:rPr lang="en-GB" dirty="0"/>
              <a:t>But, use POST requests when:</a:t>
            </a:r>
          </a:p>
          <a:p>
            <a:pPr lvl="1"/>
            <a:r>
              <a:rPr lang="en-GB" dirty="0"/>
              <a:t>You don’t want a cached response (e.g. updating a file or database or you want an updated response)</a:t>
            </a:r>
          </a:p>
          <a:p>
            <a:pPr lvl="1"/>
            <a:r>
              <a:rPr lang="en-GB" dirty="0"/>
              <a:t>Sending a large amount of data (POST has no size limitations, while GET does)</a:t>
            </a:r>
          </a:p>
          <a:p>
            <a:pPr lvl="1"/>
            <a:r>
              <a:rPr lang="en-GB" dirty="0"/>
              <a:t>Sending user input, which may contain unknown </a:t>
            </a:r>
            <a:r>
              <a:rPr lang="en-GB" dirty="0" smtClean="0"/>
              <a:t>characters or sensitive data. </a:t>
            </a:r>
            <a:r>
              <a:rPr lang="en-GB" dirty="0"/>
              <a:t>(POST is more robust and secure).</a:t>
            </a:r>
          </a:p>
        </p:txBody>
      </p:sp>
    </p:spTree>
    <p:extLst>
      <p:ext uri="{BB962C8B-B14F-4D97-AF65-F5344CB8AC3E}">
        <p14:creationId xmlns:p14="http://schemas.microsoft.com/office/powerpoint/2010/main" val="15337978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jQuery’s AJAX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jQuery provides all kinds of </a:t>
            </a:r>
            <a:r>
              <a:rPr lang="en-GB" dirty="0">
                <a:hlinkClick r:id="rId3"/>
              </a:rPr>
              <a:t>AJAX functionality</a:t>
            </a:r>
            <a:r>
              <a:rPr lang="en-GB" dirty="0"/>
              <a:t>.</a:t>
            </a:r>
          </a:p>
          <a:p>
            <a:r>
              <a:rPr lang="en-GB" dirty="0"/>
              <a:t>The .ajax() method is </a:t>
            </a:r>
            <a:r>
              <a:rPr lang="en-GB" dirty="0" smtClean="0"/>
              <a:t>the full version used </a:t>
            </a:r>
            <a:r>
              <a:rPr lang="en-GB" dirty="0"/>
              <a:t>to perform an asynchronous HTTP (AJAX) request.</a:t>
            </a:r>
          </a:p>
          <a:p>
            <a:r>
              <a:rPr lang="en-GB" dirty="0"/>
              <a:t>The syntax is:</a:t>
            </a:r>
          </a:p>
          <a:p>
            <a:pPr lvl="1"/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$.</a:t>
            </a:r>
            <a:r>
              <a:rPr lang="en-GB" sz="2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ajax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8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8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[settings]);</a:t>
            </a:r>
            <a:endParaRPr lang="en-GB" sz="2800" dirty="0"/>
          </a:p>
          <a:p>
            <a:pPr lvl="1"/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$.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ajax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([settings]);</a:t>
            </a:r>
            <a:endParaRPr lang="en-GB" sz="2400" dirty="0"/>
          </a:p>
          <a:p>
            <a:r>
              <a:rPr lang="en-GB" dirty="0"/>
              <a:t>The settings are a set of key/value pairs that are used to configure the AJAX request.</a:t>
            </a:r>
          </a:p>
          <a:p>
            <a:pPr lvl="1"/>
            <a:r>
              <a:rPr lang="en-GB" dirty="0"/>
              <a:t>All settings are optional.</a:t>
            </a:r>
          </a:p>
          <a:p>
            <a:pPr lvl="1"/>
            <a:r>
              <a:rPr lang="en-GB" dirty="0"/>
              <a:t>If no </a:t>
            </a:r>
            <a:r>
              <a:rPr lang="en-GB" dirty="0" err="1"/>
              <a:t>url</a:t>
            </a:r>
            <a:r>
              <a:rPr lang="en-GB" dirty="0"/>
              <a:t> (where to send request to) is set, it defaults to the current page.</a:t>
            </a:r>
          </a:p>
          <a:p>
            <a:r>
              <a:rPr lang="en-GB" dirty="0"/>
              <a:t>The </a:t>
            </a:r>
            <a:r>
              <a:rPr lang="en-GB" dirty="0" err="1"/>
              <a:t>ajax</a:t>
            </a:r>
            <a:r>
              <a:rPr lang="en-GB" dirty="0"/>
              <a:t>() method returns a </a:t>
            </a:r>
            <a:r>
              <a:rPr lang="en-GB" b="1" dirty="0" err="1"/>
              <a:t>jqXHR</a:t>
            </a:r>
            <a:r>
              <a:rPr lang="en-GB" dirty="0"/>
              <a:t> object.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1563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jQuery AJAX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/>
          </a:bodyPr>
          <a:lstStyle/>
          <a:p>
            <a:r>
              <a:rPr lang="en-GB" b="1" dirty="0"/>
              <a:t>data</a:t>
            </a:r>
            <a:r>
              <a:rPr lang="en-GB" dirty="0"/>
              <a:t>: the data to be sent to the server.</a:t>
            </a:r>
          </a:p>
          <a:p>
            <a:r>
              <a:rPr lang="en-GB" b="1" dirty="0" err="1"/>
              <a:t>contentType</a:t>
            </a:r>
            <a:r>
              <a:rPr lang="en-GB" dirty="0"/>
              <a:t>: used when sending data to the server. "application/x-www-form-</a:t>
            </a:r>
            <a:r>
              <a:rPr lang="en-GB" dirty="0" err="1"/>
              <a:t>urlencoded</a:t>
            </a:r>
            <a:r>
              <a:rPr lang="en-GB" dirty="0"/>
              <a:t>; charset=UTF-8“ is okay for most cases.</a:t>
            </a:r>
          </a:p>
          <a:p>
            <a:r>
              <a:rPr lang="en-GB" b="1" dirty="0" err="1"/>
              <a:t>beforeSend</a:t>
            </a:r>
            <a:r>
              <a:rPr lang="en-GB" dirty="0"/>
              <a:t>: pre-request </a:t>
            </a:r>
            <a:r>
              <a:rPr lang="en-GB" dirty="0" err="1"/>
              <a:t>callback</a:t>
            </a:r>
            <a:r>
              <a:rPr lang="en-GB" dirty="0"/>
              <a:t> function that can be used to modify the </a:t>
            </a:r>
            <a:r>
              <a:rPr lang="en-GB" dirty="0" err="1"/>
              <a:t>jqXHR</a:t>
            </a:r>
            <a:r>
              <a:rPr lang="en-GB" dirty="0"/>
              <a:t> object.</a:t>
            </a:r>
          </a:p>
          <a:p>
            <a:r>
              <a:rPr lang="en-GB" b="1" dirty="0" err="1"/>
              <a:t>jqXHR.fail</a:t>
            </a:r>
            <a:r>
              <a:rPr lang="en-GB" dirty="0"/>
              <a:t>: function to call if the request fails.</a:t>
            </a:r>
          </a:p>
          <a:p>
            <a:r>
              <a:rPr lang="en-GB" b="1" dirty="0" err="1"/>
              <a:t>jqXHR.done</a:t>
            </a:r>
            <a:r>
              <a:rPr lang="en-GB" dirty="0"/>
              <a:t>: function to call if request succeeds.</a:t>
            </a:r>
          </a:p>
          <a:p>
            <a:r>
              <a:rPr lang="en-GB" b="1" dirty="0" err="1"/>
              <a:t>jqXHR.always</a:t>
            </a:r>
            <a:r>
              <a:rPr lang="en-GB" dirty="0"/>
              <a:t>: function to be called when the request finishes (but after success and error).</a:t>
            </a:r>
          </a:p>
        </p:txBody>
      </p:sp>
    </p:spTree>
    <p:extLst>
      <p:ext uri="{BB962C8B-B14F-4D97-AF65-F5344CB8AC3E}">
        <p14:creationId xmlns:p14="http://schemas.microsoft.com/office/powerpoint/2010/main" val="2335090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jqXHR</a:t>
            </a:r>
            <a:r>
              <a:rPr lang="en-GB" dirty="0"/>
              <a:t> </a:t>
            </a:r>
            <a:r>
              <a:rPr lang="en-GB" dirty="0" err="1"/>
              <a:t>Callback</a:t>
            </a:r>
            <a:r>
              <a:rPr lang="en-GB" dirty="0"/>
              <a:t> Functions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The </a:t>
            </a:r>
            <a:r>
              <a:rPr lang="en-GB" dirty="0" err="1"/>
              <a:t>callback</a:t>
            </a:r>
            <a:r>
              <a:rPr lang="en-GB" dirty="0"/>
              <a:t> functions (fail, done and always) accept the following function arguments:</a:t>
            </a:r>
          </a:p>
          <a:p>
            <a:r>
              <a:rPr lang="en-GB" b="1" dirty="0"/>
              <a:t>data</a:t>
            </a:r>
            <a:r>
              <a:rPr lang="en-GB" dirty="0"/>
              <a:t>: the data returned by the server request</a:t>
            </a:r>
          </a:p>
          <a:p>
            <a:r>
              <a:rPr lang="en-GB" b="1" dirty="0" err="1"/>
              <a:t>textStatus</a:t>
            </a:r>
            <a:r>
              <a:rPr lang="en-GB" dirty="0"/>
              <a:t>: the status of the request i.e. success, not modified, </a:t>
            </a:r>
            <a:r>
              <a:rPr lang="en-GB" dirty="0" err="1"/>
              <a:t>nocontent</a:t>
            </a:r>
            <a:r>
              <a:rPr lang="en-GB" dirty="0"/>
              <a:t>, error, timeout, etc.</a:t>
            </a:r>
          </a:p>
          <a:p>
            <a:r>
              <a:rPr lang="en-GB" b="1" dirty="0" err="1"/>
              <a:t>jqXHR</a:t>
            </a:r>
            <a:r>
              <a:rPr lang="en-GB" dirty="0"/>
              <a:t>: the </a:t>
            </a:r>
            <a:r>
              <a:rPr lang="en-GB" dirty="0" err="1"/>
              <a:t>jqXHR</a:t>
            </a:r>
            <a:r>
              <a:rPr lang="en-GB" dirty="0"/>
              <a:t> object returned by the </a:t>
            </a:r>
            <a:r>
              <a:rPr lang="en-GB" dirty="0" err="1"/>
              <a:t>ajax</a:t>
            </a:r>
            <a:r>
              <a:rPr lang="en-GB" dirty="0"/>
              <a:t> request.</a:t>
            </a:r>
          </a:p>
          <a:p>
            <a:pPr lvl="1"/>
            <a:r>
              <a:rPr lang="en-GB" dirty="0"/>
              <a:t>It contains all the properties of </a:t>
            </a:r>
            <a:r>
              <a:rPr lang="en-GB" dirty="0" err="1"/>
              <a:t>XMLHttpRequest</a:t>
            </a:r>
            <a:r>
              <a:rPr lang="en-GB" dirty="0"/>
              <a:t> and more.</a:t>
            </a:r>
          </a:p>
          <a:p>
            <a:r>
              <a:rPr lang="en-GB" b="1" dirty="0" err="1"/>
              <a:t>errorThrown</a:t>
            </a:r>
            <a:r>
              <a:rPr lang="en-GB" dirty="0"/>
              <a:t>: if a HTTP error occurs, a textual description of the error e.g. “Not Found”.</a:t>
            </a:r>
          </a:p>
        </p:txBody>
      </p:sp>
    </p:spTree>
    <p:extLst>
      <p:ext uri="{BB962C8B-B14F-4D97-AF65-F5344CB8AC3E}">
        <p14:creationId xmlns:p14="http://schemas.microsoft.com/office/powerpoint/2010/main" val="239064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jQuery AJAX </a:t>
            </a:r>
            <a:r>
              <a:rPr lang="en-GB" dirty="0" err="1"/>
              <a:t>Callback</a:t>
            </a:r>
            <a:r>
              <a:rPr lang="en-GB" dirty="0"/>
              <a:t>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method definitions for the </a:t>
            </a:r>
            <a:r>
              <a:rPr lang="en-GB" dirty="0" err="1"/>
              <a:t>callback</a:t>
            </a:r>
            <a:r>
              <a:rPr lang="en-GB" dirty="0"/>
              <a:t> methods:</a:t>
            </a:r>
          </a:p>
          <a:p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jqXHR.done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});</a:t>
            </a:r>
            <a:endParaRPr lang="en-GB" sz="2400" dirty="0"/>
          </a:p>
          <a:p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jqXHR.fail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});</a:t>
            </a:r>
            <a:endParaRPr lang="en-GB" sz="2400" dirty="0"/>
          </a:p>
          <a:p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jqXHR.always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data|jqXHR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jqXHR|errorThrown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});</a:t>
            </a:r>
          </a:p>
          <a:p>
            <a:pPr lvl="1"/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First argument is either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or data</a:t>
            </a:r>
          </a:p>
          <a:p>
            <a:pPr lvl="1"/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Third argument is either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or 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endParaRPr lang="en-GB" sz="2100" dirty="0"/>
          </a:p>
          <a:p>
            <a:r>
              <a:rPr lang="en-GB" dirty="0"/>
              <a:t>There is a fourth </a:t>
            </a:r>
            <a:r>
              <a:rPr lang="en-GB" dirty="0" err="1"/>
              <a:t>callback</a:t>
            </a:r>
            <a:r>
              <a:rPr lang="en-GB" dirty="0"/>
              <a:t> function </a:t>
            </a:r>
            <a:r>
              <a:rPr lang="en-GB" dirty="0" err="1"/>
              <a:t>jqXHR.then</a:t>
            </a:r>
            <a:r>
              <a:rPr lang="en-GB" dirty="0"/>
              <a:t>() – a merger of done and fail.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515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AJAX Example 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 lnSpcReduction="10000"/>
          </a:bodyPr>
          <a:lstStyle/>
          <a:p>
            <a:pPr marL="320040" lvl="1" indent="0">
              <a:buNone/>
            </a:pP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= $.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ajax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"data.html"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.done(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alert(data);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sz="20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.fail(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"error"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.always(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sz="20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"complete"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  <a:endParaRPr lang="en-GB" sz="2000" dirty="0"/>
          </a:p>
          <a:p>
            <a:r>
              <a:rPr lang="en-GB" dirty="0"/>
              <a:t>The done, fail and always properties are chained on to </a:t>
            </a:r>
            <a:r>
              <a:rPr lang="en-GB" dirty="0" err="1"/>
              <a:t>the.ajax</a:t>
            </a:r>
            <a:r>
              <a:rPr lang="en-GB" dirty="0"/>
              <a:t>()method using the dot operator:</a:t>
            </a:r>
          </a:p>
          <a:p>
            <a:pPr marL="365760" lvl="1" indent="0">
              <a:buNone/>
            </a:pPr>
            <a:r>
              <a:rPr lang="en-GB" dirty="0"/>
              <a:t>.</a:t>
            </a:r>
            <a:r>
              <a:rPr lang="en-GB" dirty="0" err="1"/>
              <a:t>ajax</a:t>
            </a:r>
            <a:r>
              <a:rPr lang="en-GB" dirty="0"/>
              <a:t>().done(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</a:t>
            </a:r>
            <a:r>
              <a:rPr lang="en-GB" sz="22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callback</a:t>
            </a:r>
            <a:r>
              <a:rPr lang="en-GB" dirty="0"/>
              <a:t>).fail</a:t>
            </a:r>
            <a:r>
              <a:rPr lang="en-GB" sz="2200" dirty="0"/>
              <a:t>(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</a:t>
            </a:r>
            <a:r>
              <a:rPr lang="en-GB" sz="22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callback</a:t>
            </a:r>
            <a:r>
              <a:rPr lang="en-GB" dirty="0"/>
              <a:t>).always</a:t>
            </a:r>
            <a:r>
              <a:rPr lang="en-GB" sz="1900" dirty="0"/>
              <a:t>(</a:t>
            </a:r>
            <a:r>
              <a:rPr lang="en-GB" sz="22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</a:t>
            </a:r>
            <a:r>
              <a:rPr lang="en-GB" sz="2200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callback</a:t>
            </a:r>
            <a:r>
              <a:rPr lang="en-GB" dirty="0"/>
              <a:t>);</a:t>
            </a:r>
          </a:p>
        </p:txBody>
      </p:sp>
    </p:spTree>
    <p:extLst>
      <p:ext uri="{BB962C8B-B14F-4D97-AF65-F5344CB8AC3E}">
        <p14:creationId xmlns:p14="http://schemas.microsoft.com/office/powerpoint/2010/main" val="3422287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AJAX Example II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70000" lnSpcReduction="20000"/>
          </a:bodyPr>
          <a:lstStyle/>
          <a:p>
            <a:pPr marL="320040" lvl="1" indent="0">
              <a:buNone/>
            </a:pP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var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jqxhr2 = $.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ajax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"data2.html"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beforeSend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jqxhr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//do something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.done(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alert(data);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.fail(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(data,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textStatus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errorThrown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.always(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() 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alert(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"complete"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</a:p>
          <a:p>
            <a:pPr>
              <a:spcBef>
                <a:spcPts val="1200"/>
              </a:spcBef>
            </a:pPr>
            <a:r>
              <a:rPr lang="en-GB" sz="3900" dirty="0"/>
              <a:t>This example uses key/value pairs to set properties (</a:t>
            </a:r>
            <a:r>
              <a:rPr lang="en-GB" sz="3900" dirty="0" err="1"/>
              <a:t>url</a:t>
            </a:r>
            <a:r>
              <a:rPr lang="en-GB" sz="3900" dirty="0"/>
              <a:t> and </a:t>
            </a:r>
            <a:r>
              <a:rPr lang="en-GB" sz="3900" dirty="0" err="1"/>
              <a:t>beforeSend</a:t>
            </a:r>
            <a:r>
              <a:rPr lang="en-GB" sz="3900" dirty="0"/>
              <a:t>) of the ajax() method</a:t>
            </a:r>
            <a:r>
              <a:rPr lang="en-GB" sz="3900" dirty="0" smtClean="0"/>
              <a:t>.</a:t>
            </a:r>
          </a:p>
          <a:p>
            <a:pPr>
              <a:spcBef>
                <a:spcPts val="1200"/>
              </a:spcBef>
            </a:pPr>
            <a:r>
              <a:rPr lang="en-GB" sz="3900" dirty="0" smtClean="0"/>
              <a:t>The key/value pairs are specified as a JSON object.</a:t>
            </a:r>
            <a:endParaRPr lang="en-GB" sz="39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7517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Simpler jQuery AJAX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fontScale="92500"/>
          </a:bodyPr>
          <a:lstStyle/>
          <a:p>
            <a:r>
              <a:rPr lang="en-GB" dirty="0"/>
              <a:t>The $.ajax() method is the full implementation of jQuery’s AJAX.</a:t>
            </a:r>
          </a:p>
          <a:p>
            <a:r>
              <a:rPr lang="en-GB" dirty="0"/>
              <a:t>There are, however, simpler implementation methods that you can use e.g.</a:t>
            </a:r>
          </a:p>
          <a:p>
            <a:pPr lvl="1"/>
            <a:r>
              <a:rPr lang="en-GB" b="1" dirty="0"/>
              <a:t>$.get()</a:t>
            </a:r>
            <a:r>
              <a:rPr lang="en-GB" dirty="0"/>
              <a:t> – load data from the server using a GET request.</a:t>
            </a:r>
          </a:p>
          <a:p>
            <a:pPr lvl="1"/>
            <a:r>
              <a:rPr lang="en-GB" b="1" dirty="0"/>
              <a:t>$.post()</a:t>
            </a:r>
            <a:r>
              <a:rPr lang="en-GB" dirty="0"/>
              <a:t> – load data from the server using a POST request.</a:t>
            </a:r>
          </a:p>
          <a:p>
            <a:pPr lvl="1"/>
            <a:r>
              <a:rPr lang="en-GB" b="1" dirty="0"/>
              <a:t>$.</a:t>
            </a:r>
            <a:r>
              <a:rPr lang="en-GB" b="1" dirty="0" err="1"/>
              <a:t>getJSON</a:t>
            </a:r>
            <a:r>
              <a:rPr lang="en-GB" b="1" dirty="0"/>
              <a:t>()</a:t>
            </a:r>
            <a:r>
              <a:rPr lang="en-GB" dirty="0"/>
              <a:t> – load JSON-encoded data from the server using a GET request.</a:t>
            </a:r>
          </a:p>
          <a:p>
            <a:pPr lvl="1"/>
            <a:r>
              <a:rPr lang="en-GB" b="1" dirty="0"/>
              <a:t>$.load()</a:t>
            </a:r>
            <a:r>
              <a:rPr lang="en-GB" dirty="0"/>
              <a:t> – retrieve data, typically HTML, from a server to load into (update) a HTML element matching a selector.</a:t>
            </a:r>
          </a:p>
        </p:txBody>
      </p:sp>
    </p:spTree>
    <p:extLst>
      <p:ext uri="{BB962C8B-B14F-4D97-AF65-F5344CB8AC3E}">
        <p14:creationId xmlns:p14="http://schemas.microsoft.com/office/powerpoint/2010/main" val="968955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.load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Syntax:</a:t>
            </a:r>
          </a:p>
          <a:p>
            <a:pPr marL="0" indent="0" algn="ctr">
              <a:buNone/>
            </a:pPr>
            <a:r>
              <a:rPr lang="en-GB" dirty="0"/>
              <a:t>.load(</a:t>
            </a:r>
            <a:r>
              <a:rPr lang="en-GB" dirty="0" err="1"/>
              <a:t>url</a:t>
            </a:r>
            <a:r>
              <a:rPr lang="en-GB" dirty="0"/>
              <a:t>, [data][,complete])</a:t>
            </a:r>
          </a:p>
          <a:p>
            <a:pPr lvl="1"/>
            <a:r>
              <a:rPr lang="en-GB" dirty="0"/>
              <a:t>url: to send AJAX request to</a:t>
            </a:r>
          </a:p>
          <a:p>
            <a:pPr lvl="1"/>
            <a:r>
              <a:rPr lang="en-GB" dirty="0"/>
              <a:t>data: any data to be sent as part of the request</a:t>
            </a:r>
          </a:p>
          <a:p>
            <a:pPr lvl="1"/>
            <a:r>
              <a:rPr lang="en-GB" dirty="0"/>
              <a:t>complete: </a:t>
            </a:r>
            <a:r>
              <a:rPr lang="en-GB" dirty="0" err="1"/>
              <a:t>callback</a:t>
            </a:r>
            <a:r>
              <a:rPr lang="en-GB" dirty="0"/>
              <a:t> function to execute when request completes.</a:t>
            </a:r>
          </a:p>
          <a:p>
            <a:r>
              <a:rPr lang="en-GB" dirty="0"/>
              <a:t>If successful, it returns the requested data.</a:t>
            </a:r>
          </a:p>
          <a:p>
            <a:r>
              <a:rPr lang="en-GB" dirty="0"/>
              <a:t>Useful for updating HTML content dynamically.</a:t>
            </a:r>
          </a:p>
          <a:p>
            <a:pPr marL="320040" lvl="1" indent="0">
              <a:buNone/>
            </a:pPr>
            <a:r>
              <a:rPr lang="en-GB" sz="19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Loads content of desc.html into element with id div1</a:t>
            </a:r>
            <a:endParaRPr lang="en-GB" sz="1700" dirty="0"/>
          </a:p>
          <a:p>
            <a:pPr lvl="1"/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"#div1"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).load(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"desc.html"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365760" lvl="1" indent="0">
              <a:buNone/>
            </a:pPr>
            <a:r>
              <a:rPr lang="en-GB" sz="1800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Loads content of desc.html and element with id product1</a:t>
            </a:r>
            <a:endParaRPr lang="en-GB" sz="16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1"/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"#div1"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).load(</a:t>
            </a:r>
            <a:r>
              <a:rPr lang="en-GB" sz="2200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"desc.html #product1"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93127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Loading Partial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If you recall, in HTML an id element is used to identify a single element on the page.</a:t>
            </a:r>
          </a:p>
          <a:p>
            <a:r>
              <a:rPr lang="en-GB" dirty="0"/>
              <a:t>If you point a link to an address with an id selector at the end </a:t>
            </a:r>
            <a:r>
              <a:rPr lang="en-GB" dirty="0" smtClean="0"/>
              <a:t>e.g.:  </a:t>
            </a:r>
            <a:r>
              <a:rPr lang="en-GB" dirty="0"/>
              <a:t>page1.html</a:t>
            </a:r>
            <a:r>
              <a:rPr lang="en-GB" b="1" dirty="0">
                <a:highlight>
                  <a:srgbClr val="FFFF00"/>
                </a:highlight>
              </a:rPr>
              <a:t>#container</a:t>
            </a:r>
            <a:endParaRPr lang="en-GB" dirty="0">
              <a:highlight>
                <a:srgbClr val="FFFF00"/>
              </a:highlight>
            </a:endParaRPr>
          </a:p>
          <a:p>
            <a:pPr lvl="1"/>
            <a:r>
              <a:rPr lang="en-GB" dirty="0"/>
              <a:t>the page will load and focus on the element with id=container (noticeable when the page is long)</a:t>
            </a:r>
          </a:p>
          <a:p>
            <a:r>
              <a:rPr lang="en-GB" dirty="0"/>
              <a:t>In jQuery, you can use this syntax to load selected content from a page using the .load() method.</a:t>
            </a:r>
          </a:p>
          <a:p>
            <a:pPr lvl="1"/>
            <a:r>
              <a:rPr lang="en-GB" b="1" dirty="0"/>
              <a:t>But</a:t>
            </a:r>
            <a:r>
              <a:rPr lang="en-GB" dirty="0"/>
              <a:t>, you must add a space character before the # symbol</a:t>
            </a:r>
          </a:p>
          <a:p>
            <a:pPr marL="365760" lvl="1" indent="0" algn="ctr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$(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"#content"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).load(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"page1.html</a:t>
            </a:r>
            <a:r>
              <a:rPr lang="en-GB" sz="2400" dirty="0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#container"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000" dirty="0"/>
          </a:p>
          <a:p>
            <a:pPr lvl="1"/>
            <a:r>
              <a:rPr lang="en-GB" dirty="0"/>
              <a:t>The partial content will be loaded into the element with id=content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242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Event Handlers for Dynamic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It is common to set up event handler functions when the page initially loads.</a:t>
            </a:r>
          </a:p>
          <a:p>
            <a:r>
              <a:rPr lang="en-GB" dirty="0"/>
              <a:t>So how do you add event handler functions for dynamic content </a:t>
            </a:r>
            <a:r>
              <a:rPr lang="en-GB" dirty="0" smtClean="0"/>
              <a:t>added later on as </a:t>
            </a:r>
            <a:r>
              <a:rPr lang="en-GB" dirty="0"/>
              <a:t>the user interacts with the page?</a:t>
            </a:r>
          </a:p>
          <a:p>
            <a:r>
              <a:rPr lang="en-GB" dirty="0"/>
              <a:t>Two solutions:</a:t>
            </a:r>
          </a:p>
          <a:p>
            <a:pPr lvl="1"/>
            <a:r>
              <a:rPr lang="en-GB" dirty="0"/>
              <a:t>Add the event handlers after the dynamic content has been added to the page.</a:t>
            </a:r>
          </a:p>
          <a:p>
            <a:pPr lvl="1"/>
            <a:r>
              <a:rPr lang="en-GB" dirty="0"/>
              <a:t>Use jQuery’s </a:t>
            </a:r>
            <a:r>
              <a:rPr lang="en-GB" dirty="0">
                <a:hlinkClick r:id="rId2"/>
              </a:rPr>
              <a:t>on()</a:t>
            </a:r>
            <a:r>
              <a:rPr lang="en-GB" dirty="0"/>
              <a:t> event handler function method.</a:t>
            </a:r>
          </a:p>
          <a:p>
            <a:pPr lvl="2"/>
            <a:r>
              <a:rPr lang="en-GB" dirty="0"/>
              <a:t>It allows you to specify “descendants” </a:t>
            </a:r>
            <a:r>
              <a:rPr lang="en-GB" dirty="0" smtClean="0"/>
              <a:t>of </a:t>
            </a:r>
            <a:r>
              <a:rPr lang="en-GB" dirty="0"/>
              <a:t>the </a:t>
            </a:r>
            <a:r>
              <a:rPr lang="en-GB" dirty="0" smtClean="0"/>
              <a:t>main selector </a:t>
            </a:r>
            <a:r>
              <a:rPr lang="en-GB" dirty="0"/>
              <a:t>which will trigger the event.</a:t>
            </a:r>
          </a:p>
          <a:p>
            <a:pPr lvl="2"/>
            <a:r>
              <a:rPr lang="en-GB" dirty="0"/>
              <a:t>These descendants can be existing or future descendants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2681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jQuerys</a:t>
            </a:r>
            <a:r>
              <a:rPr lang="en-GB" dirty="0"/>
              <a:t> “on()” Event Handler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47811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$(main-selector).on(events [,selector], handler</a:t>
            </a:r>
          </a:p>
          <a:p>
            <a:pPr lvl="1"/>
            <a:r>
              <a:rPr lang="en-GB" dirty="0"/>
              <a:t>Events: the event(s) you want to respond to.</a:t>
            </a:r>
          </a:p>
          <a:p>
            <a:pPr lvl="1"/>
            <a:r>
              <a:rPr lang="en-GB" dirty="0"/>
              <a:t>Selector: descendants selector of the main selector that will trigger the </a:t>
            </a:r>
            <a:r>
              <a:rPr lang="en-GB" dirty="0" smtClean="0"/>
              <a:t>event.</a:t>
            </a:r>
            <a:endParaRPr lang="en-GB" dirty="0"/>
          </a:p>
          <a:p>
            <a:r>
              <a:rPr lang="en-GB" dirty="0"/>
              <a:t>For example,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$(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"#menu"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).on(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"click"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A31515"/>
                </a:solidFill>
                <a:latin typeface="Consolas" panose="020B0609020204030204" pitchFamily="49" charset="0"/>
              </a:rPr>
              <a:t>"li &gt; a"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24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 (e) {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400" dirty="0">
                <a:solidFill>
                  <a:srgbClr val="008000"/>
                </a:solidFill>
                <a:latin typeface="Consolas" panose="020B0609020204030204" pitchFamily="49" charset="0"/>
              </a:rPr>
              <a:t> // do something</a:t>
            </a:r>
            <a:endParaRPr lang="en-GB" sz="24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4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2000" dirty="0"/>
          </a:p>
          <a:p>
            <a:pPr lvl="1"/>
            <a:r>
              <a:rPr lang="en-GB" dirty="0" smtClean="0"/>
              <a:t>Any child </a:t>
            </a:r>
            <a:r>
              <a:rPr lang="en-GB" dirty="0"/>
              <a:t>&lt;a&gt; elements </a:t>
            </a:r>
            <a:r>
              <a:rPr lang="en-GB" dirty="0" smtClean="0"/>
              <a:t>of an </a:t>
            </a:r>
            <a:r>
              <a:rPr lang="en-GB" dirty="0"/>
              <a:t>&lt;li&gt; element contained in a higher-level parent element with id=menu will trigger the click event.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5612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 Security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09120"/>
          </a:xfrm>
        </p:spPr>
        <p:txBody>
          <a:bodyPr>
            <a:normAutofit/>
          </a:bodyPr>
          <a:lstStyle/>
          <a:p>
            <a:r>
              <a:rPr lang="en-GB" dirty="0"/>
              <a:t>For security reasons, modern browsers will </a:t>
            </a:r>
            <a:r>
              <a:rPr lang="en-GB" u="sng" dirty="0"/>
              <a:t>not</a:t>
            </a:r>
            <a:r>
              <a:rPr lang="en-GB" dirty="0"/>
              <a:t> </a:t>
            </a:r>
            <a:r>
              <a:rPr lang="en-GB" dirty="0"/>
              <a:t>by </a:t>
            </a:r>
            <a:r>
              <a:rPr lang="en-GB" dirty="0" smtClean="0"/>
              <a:t>default </a:t>
            </a:r>
            <a:r>
              <a:rPr lang="en-GB" b="1" dirty="0" smtClean="0"/>
              <a:t>allow </a:t>
            </a:r>
            <a:r>
              <a:rPr lang="en-GB" b="1" dirty="0"/>
              <a:t>AJAX access across different </a:t>
            </a:r>
            <a:r>
              <a:rPr lang="en-GB" b="1" dirty="0" smtClean="0"/>
              <a:t>domains</a:t>
            </a:r>
            <a:r>
              <a:rPr lang="en-GB" dirty="0" smtClean="0"/>
              <a:t>.</a:t>
            </a:r>
            <a:endParaRPr lang="en-GB" dirty="0"/>
          </a:p>
          <a:p>
            <a:r>
              <a:rPr lang="en-GB" dirty="0"/>
              <a:t>Thus the web page sending the AJAX request and the target destination </a:t>
            </a:r>
            <a:r>
              <a:rPr lang="en-GB" dirty="0" err="1"/>
              <a:t>url</a:t>
            </a:r>
            <a:r>
              <a:rPr lang="en-GB" dirty="0"/>
              <a:t> must be on the same domain.</a:t>
            </a:r>
          </a:p>
          <a:p>
            <a:r>
              <a:rPr lang="en-GB" dirty="0"/>
              <a:t>There are other security considerations for web applications: look up </a:t>
            </a:r>
            <a:r>
              <a:rPr lang="en-GB" dirty="0">
                <a:hlinkClick r:id="rId2"/>
              </a:rPr>
              <a:t>OWASP Top 10</a:t>
            </a:r>
            <a:r>
              <a:rPr lang="en-GB" dirty="0"/>
              <a:t>.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5996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AJAX Security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There are two solutions to address the same origin policy </a:t>
            </a:r>
            <a:r>
              <a:rPr lang="en-GB" dirty="0" err="1"/>
              <a:t>restricitions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JSONP</a:t>
            </a:r>
            <a:r>
              <a:rPr lang="en-GB" dirty="0"/>
              <a:t> (JSON with Padding) is a method commonly used to bypass the cross-domain restrictions in web </a:t>
            </a:r>
            <a:r>
              <a:rPr lang="en-GB" dirty="0" smtClean="0"/>
              <a:t>browsers.</a:t>
            </a:r>
            <a:endParaRPr lang="en-GB" dirty="0"/>
          </a:p>
          <a:p>
            <a:pPr lvl="2"/>
            <a:r>
              <a:rPr lang="en-GB" dirty="0"/>
              <a:t>With JSONP, you typically specify an agreed </a:t>
            </a:r>
            <a:r>
              <a:rPr lang="en-GB" dirty="0" err="1"/>
              <a:t>callback</a:t>
            </a:r>
            <a:r>
              <a:rPr lang="en-GB" dirty="0"/>
              <a:t> function to send the returned data to as a parameter.</a:t>
            </a:r>
          </a:p>
          <a:p>
            <a:pPr lvl="1"/>
            <a:r>
              <a:rPr lang="en-GB" b="1" dirty="0"/>
              <a:t>Cross-Origin Resource Sharing</a:t>
            </a:r>
            <a:r>
              <a:rPr lang="en-GB" dirty="0"/>
              <a:t> (CORS): a new recommendation by the W3C</a:t>
            </a:r>
          </a:p>
          <a:p>
            <a:pPr lvl="2"/>
            <a:r>
              <a:rPr lang="en-GB" dirty="0" smtClean="0"/>
              <a:t>Clients </a:t>
            </a:r>
            <a:r>
              <a:rPr lang="en-GB" dirty="0" smtClean="0"/>
              <a:t>grant </a:t>
            </a:r>
            <a:r>
              <a:rPr lang="en-GB" dirty="0"/>
              <a:t>access (usually </a:t>
            </a:r>
            <a:r>
              <a:rPr lang="en-GB" dirty="0" smtClean="0"/>
              <a:t>done on the </a:t>
            </a:r>
            <a:r>
              <a:rPr lang="en-GB" i="1" dirty="0" smtClean="0"/>
              <a:t>server-side</a:t>
            </a:r>
            <a:r>
              <a:rPr lang="en-GB" dirty="0" smtClean="0"/>
              <a:t>) to </a:t>
            </a:r>
            <a:r>
              <a:rPr lang="en-GB" dirty="0" smtClean="0"/>
              <a:t>external domains by </a:t>
            </a:r>
            <a:r>
              <a:rPr lang="en-GB" dirty="0"/>
              <a:t>adding the HTTP Response </a:t>
            </a:r>
            <a:r>
              <a:rPr lang="en-GB" dirty="0" smtClean="0"/>
              <a:t>Header:</a:t>
            </a:r>
            <a:endParaRPr lang="en-GB" dirty="0"/>
          </a:p>
          <a:p>
            <a:pPr marL="1143000" lvl="3" indent="0">
              <a:buNone/>
            </a:pPr>
            <a:r>
              <a:rPr lang="en-GB" dirty="0" smtClean="0"/>
              <a:t>Access-Control-Allow-Origin</a:t>
            </a:r>
          </a:p>
          <a:p>
            <a:pPr lvl="2"/>
            <a:r>
              <a:rPr lang="en-GB" dirty="0" smtClean="0"/>
              <a:t>Its value can be set to “*” (all) or to a specific domain.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83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JSONP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/>
          <a:lstStyle/>
          <a:p>
            <a:r>
              <a:rPr lang="en-GB" dirty="0"/>
              <a:t>JSONP request:</a:t>
            </a:r>
          </a:p>
          <a:p>
            <a:pPr lvl="1"/>
            <a:r>
              <a:rPr lang="en-GB" dirty="0"/>
              <a:t>Target URL: </a:t>
            </a:r>
            <a:r>
              <a:rPr lang="en-GB" dirty="0" err="1"/>
              <a:t>somewhere_else.php?</a:t>
            </a:r>
            <a:r>
              <a:rPr lang="en-GB" b="1" dirty="0" err="1"/>
              <a:t>callback</a:t>
            </a:r>
            <a:r>
              <a:rPr lang="en-GB" b="1" dirty="0"/>
              <a:t>=</a:t>
            </a:r>
            <a:r>
              <a:rPr lang="en-GB" b="1" dirty="0" err="1"/>
              <a:t>parseResponse</a:t>
            </a:r>
            <a:endParaRPr lang="en-GB" b="1" dirty="0"/>
          </a:p>
          <a:p>
            <a:pPr lvl="2"/>
            <a:r>
              <a:rPr lang="en-GB" b="1" dirty="0" err="1"/>
              <a:t>callback</a:t>
            </a:r>
            <a:r>
              <a:rPr lang="en-GB" dirty="0"/>
              <a:t> is the agreed parameter for sending a JSONP request.</a:t>
            </a:r>
          </a:p>
          <a:p>
            <a:pPr lvl="2"/>
            <a:r>
              <a:rPr lang="en-GB" b="1" dirty="0" err="1"/>
              <a:t>parseResponse</a:t>
            </a:r>
            <a:r>
              <a:rPr lang="en-GB" dirty="0"/>
              <a:t> is the </a:t>
            </a:r>
            <a:r>
              <a:rPr lang="en-GB" dirty="0" err="1"/>
              <a:t>callback</a:t>
            </a:r>
            <a:r>
              <a:rPr lang="en-GB" dirty="0"/>
              <a:t> function to receive the returned data.</a:t>
            </a:r>
          </a:p>
          <a:p>
            <a:r>
              <a:rPr lang="en-GB" dirty="0"/>
              <a:t>JSONP response:</a:t>
            </a:r>
          </a:p>
          <a:p>
            <a:pPr marL="365760" lvl="1" indent="0">
              <a:buNone/>
            </a:pPr>
            <a:r>
              <a:rPr lang="en-GB" b="1" dirty="0" err="1"/>
              <a:t>parseResponse</a:t>
            </a:r>
            <a:r>
              <a:rPr lang="en-GB" dirty="0"/>
              <a:t>({“Name”: “Joe”, “Id”: 1234, … });</a:t>
            </a:r>
          </a:p>
          <a:p>
            <a:pPr lvl="1"/>
            <a:r>
              <a:rPr lang="en-GB" dirty="0"/>
              <a:t>Will execute the </a:t>
            </a:r>
            <a:r>
              <a:rPr lang="en-GB" dirty="0" err="1"/>
              <a:t>parseResponse</a:t>
            </a:r>
            <a:r>
              <a:rPr lang="en-GB" dirty="0"/>
              <a:t>() function passing in the returned JSON data as a parameter.</a:t>
            </a:r>
          </a:p>
        </p:txBody>
      </p:sp>
    </p:spTree>
    <p:extLst>
      <p:ext uri="{BB962C8B-B14F-4D97-AF65-F5344CB8AC3E}">
        <p14:creationId xmlns:p14="http://schemas.microsoft.com/office/powerpoint/2010/main" val="76046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JSONP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/>
          </a:bodyPr>
          <a:lstStyle/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$.ajax({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"somewhereelse.com/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getdata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dataType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dirty="0" err="1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jsonp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",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"</a:t>
            </a:r>
            <a:r>
              <a:rPr lang="en-GB" dirty="0" err="1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jsonpCallback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":"</a:t>
            </a:r>
            <a:r>
              <a:rPr lang="en-GB" dirty="0" err="1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parseData</a:t>
            </a:r>
            <a:r>
              <a:rPr lang="en-GB" dirty="0">
                <a:solidFill>
                  <a:srgbClr val="A31515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});</a:t>
            </a:r>
          </a:p>
          <a:p>
            <a:pPr marL="320040" lvl="1" indent="0">
              <a:buNone/>
            </a:pP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function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parseData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json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 { </a:t>
            </a: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//do something with </a:t>
            </a:r>
            <a:r>
              <a:rPr lang="en-GB" dirty="0" err="1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json</a:t>
            </a:r>
            <a:r>
              <a:rPr lang="en-GB" dirty="0">
                <a:solidFill>
                  <a:srgbClr val="008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data </a:t>
            </a:r>
            <a:endParaRPr lang="en-GB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23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jQuery JSONP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A1F28"/>
              </a:buClr>
              <a:buNone/>
            </a:pPr>
            <a:r>
              <a:rPr lang="en-GB" sz="2700" dirty="0">
                <a:solidFill>
                  <a:prstClr val="black"/>
                </a:solidFill>
              </a:rPr>
              <a:t>You can also use the </a:t>
            </a:r>
            <a:r>
              <a:rPr lang="en-GB" sz="2700" b="1" i="1" dirty="0">
                <a:solidFill>
                  <a:prstClr val="black"/>
                </a:solidFill>
              </a:rPr>
              <a:t>simpler</a:t>
            </a:r>
            <a:r>
              <a:rPr lang="en-GB" sz="2700" dirty="0">
                <a:solidFill>
                  <a:prstClr val="black"/>
                </a:solidFill>
              </a:rPr>
              <a:t> $.</a:t>
            </a:r>
            <a:r>
              <a:rPr lang="en-GB" sz="2700" dirty="0" err="1">
                <a:solidFill>
                  <a:prstClr val="black"/>
                </a:solidFill>
              </a:rPr>
              <a:t>getJSON</a:t>
            </a:r>
            <a:r>
              <a:rPr lang="en-GB" sz="2700" dirty="0">
                <a:solidFill>
                  <a:prstClr val="black"/>
                </a:solidFill>
              </a:rPr>
              <a:t>() method but you will need to use the ?</a:t>
            </a:r>
            <a:r>
              <a:rPr lang="en-GB" sz="2700" dirty="0" err="1">
                <a:solidFill>
                  <a:prstClr val="black"/>
                </a:solidFill>
              </a:rPr>
              <a:t>callback</a:t>
            </a:r>
            <a:r>
              <a:rPr lang="en-GB" sz="2700" dirty="0">
                <a:solidFill>
                  <a:prstClr val="black"/>
                </a:solidFill>
              </a:rPr>
              <a:t>= parameter in the target URL.</a:t>
            </a:r>
          </a:p>
          <a:p>
            <a:pPr lvl="0">
              <a:buClr>
                <a:srgbClr val="DA1F28"/>
              </a:buClr>
            </a:pPr>
            <a:endParaRPr lang="en-GB" sz="27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$.</a:t>
            </a:r>
            <a:r>
              <a:rPr lang="en-GB" sz="2000" dirty="0" err="1">
                <a:solidFill>
                  <a:srgbClr val="000000"/>
                </a:solidFill>
                <a:latin typeface="Consolas" panose="020B0609020204030204" pitchFamily="49" charset="0"/>
              </a:rPr>
              <a:t>getJSON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({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	"</a:t>
            </a:r>
            <a:r>
              <a:rPr lang="en-GB" sz="2000" dirty="0" err="1">
                <a:solidFill>
                  <a:srgbClr val="A31515"/>
                </a:solidFill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"https://somewhereelse.com</a:t>
            </a:r>
            <a:r>
              <a:rPr lang="en-GB" sz="2000" dirty="0">
                <a:solidFill>
                  <a:srgbClr val="A31515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?callback=?</a:t>
            </a:r>
            <a:r>
              <a:rPr lang="en-GB" sz="20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,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}).done(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function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() {</a:t>
            </a:r>
          </a:p>
          <a:p>
            <a:pPr marL="0" indent="0">
              <a:buNone/>
            </a:pP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	// </a:t>
            </a:r>
            <a:r>
              <a:rPr lang="en-GB" sz="20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 function</a:t>
            </a:r>
            <a:endParaRPr lang="en-GB" sz="20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2000" dirty="0">
                <a:solidFill>
                  <a:srgbClr val="008000"/>
                </a:solidFill>
                <a:latin typeface="Consolas" panose="020B0609020204030204" pitchFamily="49" charset="0"/>
              </a:rPr>
              <a:t>// do something on </a:t>
            </a:r>
            <a:r>
              <a:rPr lang="en-GB" sz="2000" dirty="0" err="1">
                <a:solidFill>
                  <a:srgbClr val="008000"/>
                </a:solidFill>
                <a:latin typeface="Consolas" panose="020B0609020204030204" pitchFamily="49" charset="0"/>
              </a:rPr>
              <a:t>callback</a:t>
            </a:r>
            <a:endParaRPr lang="en-GB" sz="2000" dirty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});</a:t>
            </a: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585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Expressions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1317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</a:t>
            </a:r>
            <a:r>
              <a:rPr lang="en-GB" dirty="0">
                <a:hlinkClick r:id="rId2"/>
              </a:rPr>
              <a:t>regular expression</a:t>
            </a:r>
            <a:r>
              <a:rPr lang="en-GB" dirty="0"/>
              <a:t> sequence of characters that form a search pattern.</a:t>
            </a:r>
          </a:p>
          <a:p>
            <a:r>
              <a:rPr lang="en-GB" dirty="0"/>
              <a:t>They are useful for:</a:t>
            </a:r>
          </a:p>
          <a:p>
            <a:pPr lvl="1"/>
            <a:r>
              <a:rPr lang="en-GB" dirty="0"/>
              <a:t>text search and replace operations</a:t>
            </a:r>
          </a:p>
          <a:p>
            <a:pPr lvl="1"/>
            <a:r>
              <a:rPr lang="en-GB" dirty="0"/>
              <a:t>validation</a:t>
            </a:r>
          </a:p>
          <a:p>
            <a:r>
              <a:rPr lang="en-GB" dirty="0"/>
              <a:t>To create a regular expression:</a:t>
            </a:r>
          </a:p>
          <a:p>
            <a:pPr marL="685800" lvl="2" indent="0">
              <a:buNone/>
            </a:pPr>
            <a:r>
              <a:rPr lang="en-GB" dirty="0" err="1"/>
              <a:t>var</a:t>
            </a:r>
            <a:r>
              <a:rPr lang="en-GB" dirty="0"/>
              <a:t> re = /pattern/modifiers;</a:t>
            </a:r>
          </a:p>
          <a:p>
            <a:pPr lvl="1"/>
            <a:r>
              <a:rPr lang="en-GB" dirty="0"/>
              <a:t>Pattern: the search pattern to match.</a:t>
            </a:r>
          </a:p>
          <a:p>
            <a:pPr lvl="1"/>
            <a:r>
              <a:rPr lang="en-GB" dirty="0"/>
              <a:t>Modifiers: for performing:</a:t>
            </a:r>
          </a:p>
          <a:p>
            <a:pPr lvl="2"/>
            <a:r>
              <a:rPr lang="en-GB" dirty="0"/>
              <a:t>Case-insensitive searches: </a:t>
            </a:r>
            <a:r>
              <a:rPr lang="en-GB" b="1" dirty="0" err="1"/>
              <a:t>i</a:t>
            </a:r>
            <a:endParaRPr lang="en-GB" b="1" dirty="0"/>
          </a:p>
          <a:p>
            <a:pPr lvl="2"/>
            <a:r>
              <a:rPr lang="en-GB" dirty="0"/>
              <a:t>Global searches: </a:t>
            </a:r>
            <a:r>
              <a:rPr lang="en-GB" b="1" dirty="0"/>
              <a:t>g</a:t>
            </a:r>
          </a:p>
          <a:p>
            <a:pPr lvl="2"/>
            <a:r>
              <a:rPr lang="en-GB" dirty="0"/>
              <a:t>Multi-line searches: </a:t>
            </a:r>
            <a:r>
              <a:rPr lang="en-GB" b="1" dirty="0"/>
              <a:t>m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226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Regular Expressions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string to search and replace text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"The quick brown fox jumps over the lazy dog!"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declare a case-insensitive and global regular expression search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re = </a:t>
            </a:r>
            <a:r>
              <a:rPr lang="en-GB" sz="2200" dirty="0">
                <a:solidFill>
                  <a:srgbClr val="800000"/>
                </a:solidFill>
                <a:latin typeface="Consolas" panose="020B0609020204030204" pitchFamily="49" charset="0"/>
              </a:rPr>
              <a:t>/the/</a:t>
            </a:r>
            <a:r>
              <a:rPr lang="en-GB" sz="2200" dirty="0" err="1">
                <a:solidFill>
                  <a:srgbClr val="800000"/>
                </a:solidFill>
                <a:latin typeface="Consolas" panose="020B0609020204030204" pitchFamily="49" charset="0"/>
              </a:rPr>
              <a:t>ig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// use the regular </a:t>
            </a:r>
            <a:r>
              <a:rPr lang="en-GB" sz="2200" dirty="0" err="1">
                <a:solidFill>
                  <a:srgbClr val="008000"/>
                </a:solidFill>
                <a:latin typeface="Consolas" panose="020B0609020204030204" pitchFamily="49" charset="0"/>
              </a:rPr>
              <a:t>expresssion</a:t>
            </a:r>
            <a:r>
              <a:rPr lang="en-GB" sz="2200" dirty="0">
                <a:solidFill>
                  <a:srgbClr val="008000"/>
                </a:solidFill>
                <a:latin typeface="Consolas" panose="020B0609020204030204" pitchFamily="49" charset="0"/>
              </a:rPr>
              <a:t> to replace "The" with "A"</a:t>
            </a:r>
            <a:endParaRPr lang="en-GB" sz="22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200" dirty="0" err="1">
                <a:solidFill>
                  <a:srgbClr val="0000FF"/>
                </a:solidFill>
                <a:latin typeface="Consolas" panose="020B0609020204030204" pitchFamily="49" charset="0"/>
              </a:rPr>
              <a:t>var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 txt = </a:t>
            </a:r>
            <a:r>
              <a:rPr lang="en-GB" sz="2200" dirty="0" err="1">
                <a:solidFill>
                  <a:srgbClr val="000000"/>
                </a:solidFill>
                <a:latin typeface="Consolas" panose="020B0609020204030204" pitchFamily="49" charset="0"/>
              </a:rPr>
              <a:t>str.replace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(re, </a:t>
            </a:r>
            <a:r>
              <a:rPr lang="en-GB" sz="2200" dirty="0">
                <a:solidFill>
                  <a:srgbClr val="A31515"/>
                </a:solidFill>
                <a:latin typeface="Consolas" panose="020B0609020204030204" pitchFamily="49" charset="0"/>
              </a:rPr>
              <a:t>"a"</a:t>
            </a:r>
            <a:r>
              <a:rPr lang="en-GB" sz="2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endParaRPr lang="en-GB" sz="2200" dirty="0"/>
          </a:p>
          <a:p>
            <a:pPr lvl="1"/>
            <a:r>
              <a:rPr lang="en-GB" dirty="0"/>
              <a:t>If the “g” had been omitted, only the first “The” would be replaced.</a:t>
            </a:r>
          </a:p>
          <a:p>
            <a:pPr lvl="1"/>
            <a:r>
              <a:rPr lang="en-GB" dirty="0"/>
              <a:t>If the “</a:t>
            </a:r>
            <a:r>
              <a:rPr lang="en-GB" dirty="0" err="1"/>
              <a:t>i</a:t>
            </a:r>
            <a:r>
              <a:rPr lang="en-GB" dirty="0"/>
              <a:t>“ had been omitted, only the second lowercase “the” would be replaced.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44265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 from Moodle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47268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4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C23EB3E8-A73F-40FD-87B4-D8543D503438}">
  <ds:schemaRefs>
    <ds:schemaRef ds:uri="http://schemas.microsoft.com/VisualStudio/2011/storyboarding/control"/>
  </ds:schemaRefs>
</ds:datastoreItem>
</file>

<file path=customXml/itemProps4.xml><?xml version="1.0" encoding="utf-8"?>
<ds:datastoreItem xmlns:ds="http://schemas.openxmlformats.org/officeDocument/2006/customXml" ds:itemID="{397F6340-54CC-42DD-9A73-C6BE1DBB9860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13970</TotalTime>
  <Words>2165</Words>
  <Application>Microsoft Office PowerPoint</Application>
  <PresentationFormat>On-screen Show (4:3)</PresentationFormat>
  <Paragraphs>326</Paragraphs>
  <Slides>33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Arial</vt:lpstr>
      <vt:lpstr>Calibri</vt:lpstr>
      <vt:lpstr>Cambria</vt:lpstr>
      <vt:lpstr>Consolas</vt:lpstr>
      <vt:lpstr>Segoe UI</vt:lpstr>
      <vt:lpstr>Wingdings</vt:lpstr>
      <vt:lpstr>Wingdings 2</vt:lpstr>
      <vt:lpstr>Median</vt:lpstr>
      <vt:lpstr>AJAX</vt:lpstr>
      <vt:lpstr>Today’s Lecture</vt:lpstr>
      <vt:lpstr>AJAX</vt:lpstr>
      <vt:lpstr>AJAX, How Does it Work?</vt:lpstr>
      <vt:lpstr>The XMLHttpRequest Object</vt:lpstr>
      <vt:lpstr>Sending Requests</vt:lpstr>
      <vt:lpstr>AJAX Server Response</vt:lpstr>
      <vt:lpstr>Using the XMLHttpRequest Object</vt:lpstr>
      <vt:lpstr>The status Property</vt:lpstr>
      <vt:lpstr>The readyState Property</vt:lpstr>
      <vt:lpstr>The onreadystatechange Event</vt:lpstr>
      <vt:lpstr>Sending GET Requests</vt:lpstr>
      <vt:lpstr>Sending POST Requests</vt:lpstr>
      <vt:lpstr>Should I Use GET or POST?</vt:lpstr>
      <vt:lpstr>jQuery’s AJAX</vt:lpstr>
      <vt:lpstr>Some jQuery AJAX properties</vt:lpstr>
      <vt:lpstr>The jqXHR Callback Functions Data</vt:lpstr>
      <vt:lpstr>The jQuery AJAX Callback Methods</vt:lpstr>
      <vt:lpstr>jQuery AJAX Example I</vt:lpstr>
      <vt:lpstr>jQuery AJAX Example II</vt:lpstr>
      <vt:lpstr>Simpler jQuery AJAX Methods</vt:lpstr>
      <vt:lpstr>jQuery .load Example</vt:lpstr>
      <vt:lpstr>Loading Partial Content</vt:lpstr>
      <vt:lpstr>Event Handlers for Dynamic Content</vt:lpstr>
      <vt:lpstr>jQuerys “on()” Event Handler</vt:lpstr>
      <vt:lpstr>AJAX Security Considerations</vt:lpstr>
      <vt:lpstr>AJAX Security Considerations</vt:lpstr>
      <vt:lpstr>JSONP</vt:lpstr>
      <vt:lpstr>jQuery JSONP</vt:lpstr>
      <vt:lpstr>jQuery JSONP</vt:lpstr>
      <vt:lpstr>Regular Expressions</vt:lpstr>
      <vt:lpstr>Regular Expressions Example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1896</cp:revision>
  <cp:lastPrinted>2016-10-12T06:42:58Z</cp:lastPrinted>
  <dcterms:created xsi:type="dcterms:W3CDTF">2013-09-18T07:00:31Z</dcterms:created>
  <dcterms:modified xsi:type="dcterms:W3CDTF">2016-11-07T08:34:44Z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