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4.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8"/>
  </p:notesMasterIdLst>
  <p:sldIdLst>
    <p:sldId id="313" r:id="rId2"/>
    <p:sldId id="314" r:id="rId3"/>
    <p:sldId id="349" r:id="rId4"/>
    <p:sldId id="350" r:id="rId5"/>
    <p:sldId id="326" r:id="rId6"/>
    <p:sldId id="351" r:id="rId7"/>
    <p:sldId id="352" r:id="rId8"/>
    <p:sldId id="270" r:id="rId9"/>
    <p:sldId id="277" r:id="rId10"/>
    <p:sldId id="266" r:id="rId11"/>
    <p:sldId id="353" r:id="rId12"/>
    <p:sldId id="367" r:id="rId13"/>
    <p:sldId id="272" r:id="rId14"/>
    <p:sldId id="271" r:id="rId15"/>
    <p:sldId id="327" r:id="rId16"/>
    <p:sldId id="319" r:id="rId17"/>
    <p:sldId id="274" r:id="rId18"/>
    <p:sldId id="354" r:id="rId19"/>
    <p:sldId id="369" r:id="rId20"/>
    <p:sldId id="355" r:id="rId21"/>
    <p:sldId id="368" r:id="rId22"/>
    <p:sldId id="331" r:id="rId23"/>
    <p:sldId id="332" r:id="rId24"/>
    <p:sldId id="333" r:id="rId25"/>
    <p:sldId id="318" r:id="rId26"/>
    <p:sldId id="328" r:id="rId27"/>
    <p:sldId id="330" r:id="rId28"/>
    <p:sldId id="329" r:id="rId29"/>
    <p:sldId id="316" r:id="rId30"/>
    <p:sldId id="335" r:id="rId31"/>
    <p:sldId id="320" r:id="rId32"/>
    <p:sldId id="337" r:id="rId33"/>
    <p:sldId id="338" r:id="rId34"/>
    <p:sldId id="339" r:id="rId35"/>
    <p:sldId id="370" r:id="rId36"/>
    <p:sldId id="371" r:id="rId37"/>
    <p:sldId id="372" r:id="rId38"/>
    <p:sldId id="334" r:id="rId39"/>
    <p:sldId id="340" r:id="rId40"/>
    <p:sldId id="341" r:id="rId41"/>
    <p:sldId id="342" r:id="rId42"/>
    <p:sldId id="256" r:id="rId43"/>
    <p:sldId id="257" r:id="rId44"/>
    <p:sldId id="258" r:id="rId45"/>
    <p:sldId id="343" r:id="rId46"/>
    <p:sldId id="344" r:id="rId47"/>
    <p:sldId id="345" r:id="rId48"/>
    <p:sldId id="346" r:id="rId49"/>
    <p:sldId id="325" r:id="rId50"/>
    <p:sldId id="323" r:id="rId51"/>
    <p:sldId id="347" r:id="rId52"/>
    <p:sldId id="348" r:id="rId53"/>
    <p:sldId id="374" r:id="rId54"/>
    <p:sldId id="373" r:id="rId55"/>
    <p:sldId id="366" r:id="rId56"/>
    <p:sldId id="336"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2D333E-782E-412E-A496-C7B4EA945939}" v="4" dt="2026-02-11T11:11:06.8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76622" autoAdjust="0"/>
  </p:normalViewPr>
  <p:slideViewPr>
    <p:cSldViewPr snapToGrid="0">
      <p:cViewPr varScale="1">
        <p:scale>
          <a:sx n="52" d="100"/>
          <a:sy n="52" d="100"/>
        </p:scale>
        <p:origin x="1781" y="2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5.xml.rels><?xml version="1.0" encoding="UTF-8" standalone="yes"?>
<Relationships xmlns="http://schemas.openxmlformats.org/package/2006/relationships"><Relationship Id="rId1" Type="http://schemas.openxmlformats.org/officeDocument/2006/relationships/hyperlink" Target="https://gettingitrightfirsttime.co.uk/" TargetMode="External"/></Relationships>
</file>

<file path=ppt/diagrams/_rels/data6.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3.png"/><Relationship Id="rId7" Type="http://schemas.openxmlformats.org/officeDocument/2006/relationships/image" Target="../media/image19.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4.svg"/></Relationships>
</file>

<file path=ppt/diagrams/_rels/data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18.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ata22.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1" Type="http://schemas.openxmlformats.org/officeDocument/2006/relationships/hyperlink" Target="https://gettingitrightfirsttime.co.uk/" TargetMode="External"/></Relationships>
</file>

<file path=ppt/diagrams/_rels/drawing6.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3.png"/><Relationship Id="rId7" Type="http://schemas.openxmlformats.org/officeDocument/2006/relationships/image" Target="../media/image19.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4.svg"/></Relationships>
</file>

<file path=ppt/diagrams/_rels/drawing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18.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rawing22.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B3B646-FD7F-4F6A-8936-2E01DB86B5B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0E746A0-4BA9-445C-8193-3B918DE44F23}">
      <dgm:prSet/>
      <dgm:spPr/>
      <dgm:t>
        <a:bodyPr/>
        <a:lstStyle/>
        <a:p>
          <a:pPr>
            <a:lnSpc>
              <a:spcPct val="100000"/>
            </a:lnSpc>
          </a:pPr>
          <a:r>
            <a:rPr lang="en-US" b="1"/>
            <a:t>Mental health rehabilitation</a:t>
          </a:r>
          <a:endParaRPr lang="en-US"/>
        </a:p>
      </dgm:t>
    </dgm:pt>
    <dgm:pt modelId="{B6B3E8A6-57FC-4B93-AE42-B2008B316B70}" type="parTrans" cxnId="{B5C6BC60-3A48-4871-A6B5-2BA57EF87DAE}">
      <dgm:prSet/>
      <dgm:spPr/>
      <dgm:t>
        <a:bodyPr/>
        <a:lstStyle/>
        <a:p>
          <a:endParaRPr lang="en-US"/>
        </a:p>
      </dgm:t>
    </dgm:pt>
    <dgm:pt modelId="{B19EBE2F-A3FE-4F54-948D-6E818953C234}" type="sibTrans" cxnId="{B5C6BC60-3A48-4871-A6B5-2BA57EF87DAE}">
      <dgm:prSet/>
      <dgm:spPr/>
      <dgm:t>
        <a:bodyPr/>
        <a:lstStyle/>
        <a:p>
          <a:endParaRPr lang="en-US"/>
        </a:p>
      </dgm:t>
    </dgm:pt>
    <dgm:pt modelId="{12F2D4F5-8798-4876-8634-75E7215B8422}">
      <dgm:prSet/>
      <dgm:spPr/>
      <dgm:t>
        <a:bodyPr/>
        <a:lstStyle/>
        <a:p>
          <a:pPr>
            <a:lnSpc>
              <a:spcPct val="100000"/>
            </a:lnSpc>
          </a:pPr>
          <a:r>
            <a:rPr lang="en-US" b="1"/>
            <a:t>Recovery model</a:t>
          </a:r>
          <a:endParaRPr lang="en-US"/>
        </a:p>
      </dgm:t>
    </dgm:pt>
    <dgm:pt modelId="{0DD716C9-EE2A-4CFB-A5BD-7115347E8F34}" type="parTrans" cxnId="{4B172816-DCEE-4E72-885E-883E6BE43949}">
      <dgm:prSet/>
      <dgm:spPr/>
      <dgm:t>
        <a:bodyPr/>
        <a:lstStyle/>
        <a:p>
          <a:endParaRPr lang="en-US"/>
        </a:p>
      </dgm:t>
    </dgm:pt>
    <dgm:pt modelId="{CA039462-9B0B-4D73-A8F9-438ED7840A41}" type="sibTrans" cxnId="{4B172816-DCEE-4E72-885E-883E6BE43949}">
      <dgm:prSet/>
      <dgm:spPr/>
      <dgm:t>
        <a:bodyPr/>
        <a:lstStyle/>
        <a:p>
          <a:endParaRPr lang="en-US"/>
        </a:p>
      </dgm:t>
    </dgm:pt>
    <dgm:pt modelId="{51E98362-93E8-4466-96ED-1F5317B0D62A}">
      <dgm:prSet/>
      <dgm:spPr/>
      <dgm:t>
        <a:bodyPr/>
        <a:lstStyle/>
        <a:p>
          <a:pPr>
            <a:lnSpc>
              <a:spcPct val="100000"/>
            </a:lnSpc>
          </a:pPr>
          <a:r>
            <a:rPr lang="en-US" b="1"/>
            <a:t>Feeding and eating disorders </a:t>
          </a:r>
          <a:endParaRPr lang="en-US"/>
        </a:p>
      </dgm:t>
    </dgm:pt>
    <dgm:pt modelId="{17E6CD94-F252-45D5-BD2F-1A6F75E48295}" type="parTrans" cxnId="{C0AEA302-550F-4235-8BB6-571D567102C8}">
      <dgm:prSet/>
      <dgm:spPr/>
      <dgm:t>
        <a:bodyPr/>
        <a:lstStyle/>
        <a:p>
          <a:endParaRPr lang="en-US"/>
        </a:p>
      </dgm:t>
    </dgm:pt>
    <dgm:pt modelId="{8E61C04B-B697-4836-8C25-36A65219A6E8}" type="sibTrans" cxnId="{C0AEA302-550F-4235-8BB6-571D567102C8}">
      <dgm:prSet/>
      <dgm:spPr/>
      <dgm:t>
        <a:bodyPr/>
        <a:lstStyle/>
        <a:p>
          <a:endParaRPr lang="en-US"/>
        </a:p>
      </dgm:t>
    </dgm:pt>
    <dgm:pt modelId="{093F44B9-26A1-4EDF-881C-273D5E525AC8}" type="pres">
      <dgm:prSet presAssocID="{01B3B646-FD7F-4F6A-8936-2E01DB86B5B4}" presName="root" presStyleCnt="0">
        <dgm:presLayoutVars>
          <dgm:dir/>
          <dgm:resizeHandles val="exact"/>
        </dgm:presLayoutVars>
      </dgm:prSet>
      <dgm:spPr/>
    </dgm:pt>
    <dgm:pt modelId="{742797EE-E732-4FA6-8E09-120D65C373CC}" type="pres">
      <dgm:prSet presAssocID="{60E746A0-4BA9-445C-8193-3B918DE44F23}" presName="compNode" presStyleCnt="0"/>
      <dgm:spPr/>
    </dgm:pt>
    <dgm:pt modelId="{BF700DF7-2B04-40B9-9455-BCF1BDC97424}" type="pres">
      <dgm:prSet presAssocID="{60E746A0-4BA9-445C-8193-3B918DE44F23}" presName="bgRect" presStyleLbl="bgShp" presStyleIdx="0" presStyleCnt="3"/>
      <dgm:spPr/>
    </dgm:pt>
    <dgm:pt modelId="{3D08653C-C899-4E6F-8B99-672410DF0AB3}" type="pres">
      <dgm:prSet presAssocID="{60E746A0-4BA9-445C-8193-3B918DE44F2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in head"/>
        </a:ext>
      </dgm:extLst>
    </dgm:pt>
    <dgm:pt modelId="{F22DDFF9-14B8-4D39-9402-31F816DC9223}" type="pres">
      <dgm:prSet presAssocID="{60E746A0-4BA9-445C-8193-3B918DE44F23}" presName="spaceRect" presStyleCnt="0"/>
      <dgm:spPr/>
    </dgm:pt>
    <dgm:pt modelId="{49087BE3-0FE1-4A6A-AB22-FF30FBAA1853}" type="pres">
      <dgm:prSet presAssocID="{60E746A0-4BA9-445C-8193-3B918DE44F23}" presName="parTx" presStyleLbl="revTx" presStyleIdx="0" presStyleCnt="3">
        <dgm:presLayoutVars>
          <dgm:chMax val="0"/>
          <dgm:chPref val="0"/>
        </dgm:presLayoutVars>
      </dgm:prSet>
      <dgm:spPr/>
    </dgm:pt>
    <dgm:pt modelId="{6D1A219A-B300-416A-9795-2437ADA3ACB0}" type="pres">
      <dgm:prSet presAssocID="{B19EBE2F-A3FE-4F54-948D-6E818953C234}" presName="sibTrans" presStyleCnt="0"/>
      <dgm:spPr/>
    </dgm:pt>
    <dgm:pt modelId="{02677C12-B335-4AB2-8FE2-D94C3002EEC9}" type="pres">
      <dgm:prSet presAssocID="{12F2D4F5-8798-4876-8634-75E7215B8422}" presName="compNode" presStyleCnt="0"/>
      <dgm:spPr/>
    </dgm:pt>
    <dgm:pt modelId="{2FD2259D-91AA-491B-8A3C-30ABDB100506}" type="pres">
      <dgm:prSet presAssocID="{12F2D4F5-8798-4876-8634-75E7215B8422}" presName="bgRect" presStyleLbl="bgShp" presStyleIdx="1" presStyleCnt="3"/>
      <dgm:spPr/>
    </dgm:pt>
    <dgm:pt modelId="{B3509DC4-5F2C-47ED-8D15-0550DFFE3370}" type="pres">
      <dgm:prSet presAssocID="{12F2D4F5-8798-4876-8634-75E7215B842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mark"/>
        </a:ext>
      </dgm:extLst>
    </dgm:pt>
    <dgm:pt modelId="{44F047F4-2351-4383-9562-67AD399AD3E6}" type="pres">
      <dgm:prSet presAssocID="{12F2D4F5-8798-4876-8634-75E7215B8422}" presName="spaceRect" presStyleCnt="0"/>
      <dgm:spPr/>
    </dgm:pt>
    <dgm:pt modelId="{E084E0F6-4B16-4E37-AD06-9B00F2CA6978}" type="pres">
      <dgm:prSet presAssocID="{12F2D4F5-8798-4876-8634-75E7215B8422}" presName="parTx" presStyleLbl="revTx" presStyleIdx="1" presStyleCnt="3">
        <dgm:presLayoutVars>
          <dgm:chMax val="0"/>
          <dgm:chPref val="0"/>
        </dgm:presLayoutVars>
      </dgm:prSet>
      <dgm:spPr/>
    </dgm:pt>
    <dgm:pt modelId="{96CF9EBB-B20A-4AED-BCD8-EB3BFA906B12}" type="pres">
      <dgm:prSet presAssocID="{CA039462-9B0B-4D73-A8F9-438ED7840A41}" presName="sibTrans" presStyleCnt="0"/>
      <dgm:spPr/>
    </dgm:pt>
    <dgm:pt modelId="{94C34D65-2C18-4B02-A024-4450682BD832}" type="pres">
      <dgm:prSet presAssocID="{51E98362-93E8-4466-96ED-1F5317B0D62A}" presName="compNode" presStyleCnt="0"/>
      <dgm:spPr/>
    </dgm:pt>
    <dgm:pt modelId="{E1063AA1-2922-486A-A442-74A305EB7F91}" type="pres">
      <dgm:prSet presAssocID="{51E98362-93E8-4466-96ED-1F5317B0D62A}" presName="bgRect" presStyleLbl="bgShp" presStyleIdx="2" presStyleCnt="3"/>
      <dgm:spPr/>
    </dgm:pt>
    <dgm:pt modelId="{E4204320-1AF7-4992-BA77-5F7CDD51E7C2}" type="pres">
      <dgm:prSet presAssocID="{51E98362-93E8-4466-96ED-1F5317B0D62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ork and knife"/>
        </a:ext>
      </dgm:extLst>
    </dgm:pt>
    <dgm:pt modelId="{E6DD8EB3-E303-470F-9407-BC67271B1160}" type="pres">
      <dgm:prSet presAssocID="{51E98362-93E8-4466-96ED-1F5317B0D62A}" presName="spaceRect" presStyleCnt="0"/>
      <dgm:spPr/>
    </dgm:pt>
    <dgm:pt modelId="{DEFB38D5-88DA-4737-B86E-B144A0D5968A}" type="pres">
      <dgm:prSet presAssocID="{51E98362-93E8-4466-96ED-1F5317B0D62A}" presName="parTx" presStyleLbl="revTx" presStyleIdx="2" presStyleCnt="3">
        <dgm:presLayoutVars>
          <dgm:chMax val="0"/>
          <dgm:chPref val="0"/>
        </dgm:presLayoutVars>
      </dgm:prSet>
      <dgm:spPr/>
    </dgm:pt>
  </dgm:ptLst>
  <dgm:cxnLst>
    <dgm:cxn modelId="{C0AEA302-550F-4235-8BB6-571D567102C8}" srcId="{01B3B646-FD7F-4F6A-8936-2E01DB86B5B4}" destId="{51E98362-93E8-4466-96ED-1F5317B0D62A}" srcOrd="2" destOrd="0" parTransId="{17E6CD94-F252-45D5-BD2F-1A6F75E48295}" sibTransId="{8E61C04B-B697-4836-8C25-36A65219A6E8}"/>
    <dgm:cxn modelId="{74CC6707-32E7-42E2-A9CC-B1C881972615}" type="presOf" srcId="{60E746A0-4BA9-445C-8193-3B918DE44F23}" destId="{49087BE3-0FE1-4A6A-AB22-FF30FBAA1853}" srcOrd="0" destOrd="0" presId="urn:microsoft.com/office/officeart/2018/2/layout/IconVerticalSolidList"/>
    <dgm:cxn modelId="{4B172816-DCEE-4E72-885E-883E6BE43949}" srcId="{01B3B646-FD7F-4F6A-8936-2E01DB86B5B4}" destId="{12F2D4F5-8798-4876-8634-75E7215B8422}" srcOrd="1" destOrd="0" parTransId="{0DD716C9-EE2A-4CFB-A5BD-7115347E8F34}" sibTransId="{CA039462-9B0B-4D73-A8F9-438ED7840A41}"/>
    <dgm:cxn modelId="{B5C6BC60-3A48-4871-A6B5-2BA57EF87DAE}" srcId="{01B3B646-FD7F-4F6A-8936-2E01DB86B5B4}" destId="{60E746A0-4BA9-445C-8193-3B918DE44F23}" srcOrd="0" destOrd="0" parTransId="{B6B3E8A6-57FC-4B93-AE42-B2008B316B70}" sibTransId="{B19EBE2F-A3FE-4F54-948D-6E818953C234}"/>
    <dgm:cxn modelId="{26DDBC5A-764E-4B79-ACFD-647F568EFF8E}" type="presOf" srcId="{51E98362-93E8-4466-96ED-1F5317B0D62A}" destId="{DEFB38D5-88DA-4737-B86E-B144A0D5968A}" srcOrd="0" destOrd="0" presId="urn:microsoft.com/office/officeart/2018/2/layout/IconVerticalSolidList"/>
    <dgm:cxn modelId="{51A4ADAC-DE78-426D-8DAD-7CCC268688DF}" type="presOf" srcId="{12F2D4F5-8798-4876-8634-75E7215B8422}" destId="{E084E0F6-4B16-4E37-AD06-9B00F2CA6978}" srcOrd="0" destOrd="0" presId="urn:microsoft.com/office/officeart/2018/2/layout/IconVerticalSolidList"/>
    <dgm:cxn modelId="{0E8FCEBF-3B9B-4365-AF1F-D13AE3D495CB}" type="presOf" srcId="{01B3B646-FD7F-4F6A-8936-2E01DB86B5B4}" destId="{093F44B9-26A1-4EDF-881C-273D5E525AC8}" srcOrd="0" destOrd="0" presId="urn:microsoft.com/office/officeart/2018/2/layout/IconVerticalSolidList"/>
    <dgm:cxn modelId="{C28E3559-DB65-4D90-B723-AA11EFE3B5CA}" type="presParOf" srcId="{093F44B9-26A1-4EDF-881C-273D5E525AC8}" destId="{742797EE-E732-4FA6-8E09-120D65C373CC}" srcOrd="0" destOrd="0" presId="urn:microsoft.com/office/officeart/2018/2/layout/IconVerticalSolidList"/>
    <dgm:cxn modelId="{774780D9-D06C-4B2F-A726-DDC2BF164420}" type="presParOf" srcId="{742797EE-E732-4FA6-8E09-120D65C373CC}" destId="{BF700DF7-2B04-40B9-9455-BCF1BDC97424}" srcOrd="0" destOrd="0" presId="urn:microsoft.com/office/officeart/2018/2/layout/IconVerticalSolidList"/>
    <dgm:cxn modelId="{2B3E4CA3-94EE-4226-BF6C-AAAC35E7C766}" type="presParOf" srcId="{742797EE-E732-4FA6-8E09-120D65C373CC}" destId="{3D08653C-C899-4E6F-8B99-672410DF0AB3}" srcOrd="1" destOrd="0" presId="urn:microsoft.com/office/officeart/2018/2/layout/IconVerticalSolidList"/>
    <dgm:cxn modelId="{BC467A37-51B7-486D-A7BA-94D038ACD6C2}" type="presParOf" srcId="{742797EE-E732-4FA6-8E09-120D65C373CC}" destId="{F22DDFF9-14B8-4D39-9402-31F816DC9223}" srcOrd="2" destOrd="0" presId="urn:microsoft.com/office/officeart/2018/2/layout/IconVerticalSolidList"/>
    <dgm:cxn modelId="{F678C782-6A00-4D2A-BFA5-97E178B13966}" type="presParOf" srcId="{742797EE-E732-4FA6-8E09-120D65C373CC}" destId="{49087BE3-0FE1-4A6A-AB22-FF30FBAA1853}" srcOrd="3" destOrd="0" presId="urn:microsoft.com/office/officeart/2018/2/layout/IconVerticalSolidList"/>
    <dgm:cxn modelId="{32D665D8-B7B9-4818-92F0-5452D1203D80}" type="presParOf" srcId="{093F44B9-26A1-4EDF-881C-273D5E525AC8}" destId="{6D1A219A-B300-416A-9795-2437ADA3ACB0}" srcOrd="1" destOrd="0" presId="urn:microsoft.com/office/officeart/2018/2/layout/IconVerticalSolidList"/>
    <dgm:cxn modelId="{05E4EE4D-6608-4F1A-9C78-3A0C67773E1C}" type="presParOf" srcId="{093F44B9-26A1-4EDF-881C-273D5E525AC8}" destId="{02677C12-B335-4AB2-8FE2-D94C3002EEC9}" srcOrd="2" destOrd="0" presId="urn:microsoft.com/office/officeart/2018/2/layout/IconVerticalSolidList"/>
    <dgm:cxn modelId="{8D53B49D-F604-497A-B7CD-2D34C638764B}" type="presParOf" srcId="{02677C12-B335-4AB2-8FE2-D94C3002EEC9}" destId="{2FD2259D-91AA-491B-8A3C-30ABDB100506}" srcOrd="0" destOrd="0" presId="urn:microsoft.com/office/officeart/2018/2/layout/IconVerticalSolidList"/>
    <dgm:cxn modelId="{A4510654-820A-41A6-8E10-1341DF90EA00}" type="presParOf" srcId="{02677C12-B335-4AB2-8FE2-D94C3002EEC9}" destId="{B3509DC4-5F2C-47ED-8D15-0550DFFE3370}" srcOrd="1" destOrd="0" presId="urn:microsoft.com/office/officeart/2018/2/layout/IconVerticalSolidList"/>
    <dgm:cxn modelId="{67871D6F-EA17-4465-93FE-1C210451B781}" type="presParOf" srcId="{02677C12-B335-4AB2-8FE2-D94C3002EEC9}" destId="{44F047F4-2351-4383-9562-67AD399AD3E6}" srcOrd="2" destOrd="0" presId="urn:microsoft.com/office/officeart/2018/2/layout/IconVerticalSolidList"/>
    <dgm:cxn modelId="{879F2D09-5AE7-4C45-9F5E-2FEE1DC0923D}" type="presParOf" srcId="{02677C12-B335-4AB2-8FE2-D94C3002EEC9}" destId="{E084E0F6-4B16-4E37-AD06-9B00F2CA6978}" srcOrd="3" destOrd="0" presId="urn:microsoft.com/office/officeart/2018/2/layout/IconVerticalSolidList"/>
    <dgm:cxn modelId="{2FC21D50-503B-40C1-A647-AA3A0212DCD9}" type="presParOf" srcId="{093F44B9-26A1-4EDF-881C-273D5E525AC8}" destId="{96CF9EBB-B20A-4AED-BCD8-EB3BFA906B12}" srcOrd="3" destOrd="0" presId="urn:microsoft.com/office/officeart/2018/2/layout/IconVerticalSolidList"/>
    <dgm:cxn modelId="{28121E1F-BED2-4347-A64E-D77038FF5E08}" type="presParOf" srcId="{093F44B9-26A1-4EDF-881C-273D5E525AC8}" destId="{94C34D65-2C18-4B02-A024-4450682BD832}" srcOrd="4" destOrd="0" presId="urn:microsoft.com/office/officeart/2018/2/layout/IconVerticalSolidList"/>
    <dgm:cxn modelId="{4DC9CEBC-A5C4-4E40-835F-846F3C3D1348}" type="presParOf" srcId="{94C34D65-2C18-4B02-A024-4450682BD832}" destId="{E1063AA1-2922-486A-A442-74A305EB7F91}" srcOrd="0" destOrd="0" presId="urn:microsoft.com/office/officeart/2018/2/layout/IconVerticalSolidList"/>
    <dgm:cxn modelId="{3B84E0BE-A14E-47EF-BF00-3B1D63F2E2E4}" type="presParOf" srcId="{94C34D65-2C18-4B02-A024-4450682BD832}" destId="{E4204320-1AF7-4992-BA77-5F7CDD51E7C2}" srcOrd="1" destOrd="0" presId="urn:microsoft.com/office/officeart/2018/2/layout/IconVerticalSolidList"/>
    <dgm:cxn modelId="{D60533E4-F0C4-4768-877C-3E59090C4F78}" type="presParOf" srcId="{94C34D65-2C18-4B02-A024-4450682BD832}" destId="{E6DD8EB3-E303-470F-9407-BC67271B1160}" srcOrd="2" destOrd="0" presId="urn:microsoft.com/office/officeart/2018/2/layout/IconVerticalSolidList"/>
    <dgm:cxn modelId="{8D824EEC-CFDB-4DA4-869A-30CB0D7BFB70}" type="presParOf" srcId="{94C34D65-2C18-4B02-A024-4450682BD832}" destId="{DEFB38D5-88DA-4737-B86E-B144A0D5968A}"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03020A-7DCF-49BF-AC95-EB209BFC9890}"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0A1D914B-4986-4F47-977E-C6DBB4F496BA}">
      <dgm:prSet/>
      <dgm:spPr/>
      <dgm:t>
        <a:bodyPr/>
        <a:lstStyle/>
        <a:p>
          <a:r>
            <a:rPr lang="en-GB"/>
            <a:t>What it is</a:t>
          </a:r>
          <a:endParaRPr lang="en-US"/>
        </a:p>
      </dgm:t>
    </dgm:pt>
    <dgm:pt modelId="{1F451FBB-8D16-47CD-98DC-932BCC83FF41}" type="parTrans" cxnId="{DF682437-222A-4339-9054-D33D0AE3A974}">
      <dgm:prSet/>
      <dgm:spPr/>
      <dgm:t>
        <a:bodyPr/>
        <a:lstStyle/>
        <a:p>
          <a:endParaRPr lang="en-US"/>
        </a:p>
      </dgm:t>
    </dgm:pt>
    <dgm:pt modelId="{CA1EA064-D988-454F-9B0F-1B61BB91D758}" type="sibTrans" cxnId="{DF682437-222A-4339-9054-D33D0AE3A974}">
      <dgm:prSet/>
      <dgm:spPr/>
      <dgm:t>
        <a:bodyPr/>
        <a:lstStyle/>
        <a:p>
          <a:endParaRPr lang="en-US"/>
        </a:p>
      </dgm:t>
    </dgm:pt>
    <dgm:pt modelId="{6846492E-7715-46A5-BF44-BA3E1B60B45B}">
      <dgm:prSet/>
      <dgm:spPr/>
      <dgm:t>
        <a:bodyPr/>
        <a:lstStyle/>
        <a:p>
          <a:r>
            <a:rPr lang="en-GB"/>
            <a:t>Who needs it</a:t>
          </a:r>
          <a:endParaRPr lang="en-US"/>
        </a:p>
      </dgm:t>
    </dgm:pt>
    <dgm:pt modelId="{DA6EF5BD-F4A3-4C51-8408-0DC7DDDC383A}" type="parTrans" cxnId="{41C3015E-BB93-4A53-886D-A48F9ABF2402}">
      <dgm:prSet/>
      <dgm:spPr/>
      <dgm:t>
        <a:bodyPr/>
        <a:lstStyle/>
        <a:p>
          <a:endParaRPr lang="en-US"/>
        </a:p>
      </dgm:t>
    </dgm:pt>
    <dgm:pt modelId="{35A40574-6808-461F-BAD7-78F8E859BC15}" type="sibTrans" cxnId="{41C3015E-BB93-4A53-886D-A48F9ABF2402}">
      <dgm:prSet/>
      <dgm:spPr/>
      <dgm:t>
        <a:bodyPr/>
        <a:lstStyle/>
        <a:p>
          <a:endParaRPr lang="en-US"/>
        </a:p>
      </dgm:t>
    </dgm:pt>
    <dgm:pt modelId="{2120F5C2-C3A6-4021-8D3B-8B1147B8ADF8}">
      <dgm:prSet/>
      <dgm:spPr/>
      <dgm:t>
        <a:bodyPr/>
        <a:lstStyle/>
        <a:p>
          <a:r>
            <a:rPr lang="en-GB"/>
            <a:t>UK policy landscape</a:t>
          </a:r>
          <a:endParaRPr lang="en-US"/>
        </a:p>
      </dgm:t>
    </dgm:pt>
    <dgm:pt modelId="{AC491894-CAED-4890-85DA-AC7B23E0F88F}" type="parTrans" cxnId="{6D7D322F-2570-4A63-8E97-1ADAFA38CB99}">
      <dgm:prSet/>
      <dgm:spPr/>
      <dgm:t>
        <a:bodyPr/>
        <a:lstStyle/>
        <a:p>
          <a:endParaRPr lang="en-US"/>
        </a:p>
      </dgm:t>
    </dgm:pt>
    <dgm:pt modelId="{CC6E9340-8720-44BD-976E-4A3C83E36D85}" type="sibTrans" cxnId="{6D7D322F-2570-4A63-8E97-1ADAFA38CB99}">
      <dgm:prSet/>
      <dgm:spPr/>
      <dgm:t>
        <a:bodyPr/>
        <a:lstStyle/>
        <a:p>
          <a:endParaRPr lang="en-US"/>
        </a:p>
      </dgm:t>
    </dgm:pt>
    <dgm:pt modelId="{D8BE816D-655C-42E2-8E91-6BD7B54D6C5A}">
      <dgm:prSet/>
      <dgm:spPr/>
      <dgm:t>
        <a:bodyPr/>
        <a:lstStyle/>
        <a:p>
          <a:r>
            <a:rPr lang="en-GB"/>
            <a:t>Workforce and MDT roles</a:t>
          </a:r>
          <a:endParaRPr lang="en-US"/>
        </a:p>
      </dgm:t>
    </dgm:pt>
    <dgm:pt modelId="{FF28149F-5440-4DEF-988A-4241FD52C43B}" type="parTrans" cxnId="{2F410AAE-E047-4FF0-9C44-EC0CFE2C500A}">
      <dgm:prSet/>
      <dgm:spPr/>
      <dgm:t>
        <a:bodyPr/>
        <a:lstStyle/>
        <a:p>
          <a:endParaRPr lang="en-US"/>
        </a:p>
      </dgm:t>
    </dgm:pt>
    <dgm:pt modelId="{DCABEDB5-BD4B-4423-A2AF-50BBE72787AF}" type="sibTrans" cxnId="{2F410AAE-E047-4FF0-9C44-EC0CFE2C500A}">
      <dgm:prSet/>
      <dgm:spPr/>
      <dgm:t>
        <a:bodyPr/>
        <a:lstStyle/>
        <a:p>
          <a:endParaRPr lang="en-US"/>
        </a:p>
      </dgm:t>
    </dgm:pt>
    <dgm:pt modelId="{12D6263A-E045-4EA7-8A4E-7F6DC33EDE05}">
      <dgm:prSet/>
      <dgm:spPr/>
      <dgm:t>
        <a:bodyPr/>
        <a:lstStyle/>
        <a:p>
          <a:r>
            <a:rPr lang="en-GB"/>
            <a:t>Recovery model</a:t>
          </a:r>
          <a:endParaRPr lang="en-US"/>
        </a:p>
      </dgm:t>
    </dgm:pt>
    <dgm:pt modelId="{D16246A1-BA97-406E-BA6A-80B351E0AD9C}" type="parTrans" cxnId="{9BEFFF8C-8D11-452A-95DB-206F1D6AA9A2}">
      <dgm:prSet/>
      <dgm:spPr/>
      <dgm:t>
        <a:bodyPr/>
        <a:lstStyle/>
        <a:p>
          <a:endParaRPr lang="en-US"/>
        </a:p>
      </dgm:t>
    </dgm:pt>
    <dgm:pt modelId="{FBC665D0-A18E-42F3-9C38-BC6DC914EFAD}" type="sibTrans" cxnId="{9BEFFF8C-8D11-452A-95DB-206F1D6AA9A2}">
      <dgm:prSet/>
      <dgm:spPr/>
      <dgm:t>
        <a:bodyPr/>
        <a:lstStyle/>
        <a:p>
          <a:endParaRPr lang="en-US"/>
        </a:p>
      </dgm:t>
    </dgm:pt>
    <dgm:pt modelId="{D377E922-4497-41FB-B65F-DE6B457E2FBB}">
      <dgm:prSet/>
      <dgm:spPr/>
      <dgm:t>
        <a:bodyPr/>
        <a:lstStyle/>
        <a:p>
          <a:r>
            <a:rPr lang="en-GB"/>
            <a:t>Current debates and challenges</a:t>
          </a:r>
          <a:endParaRPr lang="en-US"/>
        </a:p>
      </dgm:t>
    </dgm:pt>
    <dgm:pt modelId="{3B8F3B97-6F1A-4979-8C50-CAD717B7921B}" type="parTrans" cxnId="{19F7F355-BAE4-4D86-B235-088215A5871C}">
      <dgm:prSet/>
      <dgm:spPr/>
      <dgm:t>
        <a:bodyPr/>
        <a:lstStyle/>
        <a:p>
          <a:endParaRPr lang="en-US"/>
        </a:p>
      </dgm:t>
    </dgm:pt>
    <dgm:pt modelId="{551A7382-20F5-48B9-853C-6EBFAF032947}" type="sibTrans" cxnId="{19F7F355-BAE4-4D86-B235-088215A5871C}">
      <dgm:prSet/>
      <dgm:spPr/>
      <dgm:t>
        <a:bodyPr/>
        <a:lstStyle/>
        <a:p>
          <a:endParaRPr lang="en-US"/>
        </a:p>
      </dgm:t>
    </dgm:pt>
    <dgm:pt modelId="{FFC7BFDD-8A44-46AB-B8DF-E662335D65E1}" type="pres">
      <dgm:prSet presAssocID="{9F03020A-7DCF-49BF-AC95-EB209BFC9890}" presName="linear" presStyleCnt="0">
        <dgm:presLayoutVars>
          <dgm:animLvl val="lvl"/>
          <dgm:resizeHandles val="exact"/>
        </dgm:presLayoutVars>
      </dgm:prSet>
      <dgm:spPr/>
    </dgm:pt>
    <dgm:pt modelId="{F61403C1-2F07-4E76-955C-DF8C7116FD81}" type="pres">
      <dgm:prSet presAssocID="{0A1D914B-4986-4F47-977E-C6DBB4F496BA}" presName="parentText" presStyleLbl="node1" presStyleIdx="0" presStyleCnt="6">
        <dgm:presLayoutVars>
          <dgm:chMax val="0"/>
          <dgm:bulletEnabled val="1"/>
        </dgm:presLayoutVars>
      </dgm:prSet>
      <dgm:spPr/>
    </dgm:pt>
    <dgm:pt modelId="{8B3F7534-ECFB-4A19-9232-177364EFA71D}" type="pres">
      <dgm:prSet presAssocID="{CA1EA064-D988-454F-9B0F-1B61BB91D758}" presName="spacer" presStyleCnt="0"/>
      <dgm:spPr/>
    </dgm:pt>
    <dgm:pt modelId="{A6281E5E-1F9B-4122-98E6-19E4921650EF}" type="pres">
      <dgm:prSet presAssocID="{6846492E-7715-46A5-BF44-BA3E1B60B45B}" presName="parentText" presStyleLbl="node1" presStyleIdx="1" presStyleCnt="6">
        <dgm:presLayoutVars>
          <dgm:chMax val="0"/>
          <dgm:bulletEnabled val="1"/>
        </dgm:presLayoutVars>
      </dgm:prSet>
      <dgm:spPr/>
    </dgm:pt>
    <dgm:pt modelId="{F78414F1-CE11-4363-8F91-1B00F77507E4}" type="pres">
      <dgm:prSet presAssocID="{35A40574-6808-461F-BAD7-78F8E859BC15}" presName="spacer" presStyleCnt="0"/>
      <dgm:spPr/>
    </dgm:pt>
    <dgm:pt modelId="{1DFD9AD6-F3F3-40A8-881A-44B9CE983474}" type="pres">
      <dgm:prSet presAssocID="{2120F5C2-C3A6-4021-8D3B-8B1147B8ADF8}" presName="parentText" presStyleLbl="node1" presStyleIdx="2" presStyleCnt="6">
        <dgm:presLayoutVars>
          <dgm:chMax val="0"/>
          <dgm:bulletEnabled val="1"/>
        </dgm:presLayoutVars>
      </dgm:prSet>
      <dgm:spPr/>
    </dgm:pt>
    <dgm:pt modelId="{9C59BDAC-8FE5-4AEB-826B-07DAD0A7B693}" type="pres">
      <dgm:prSet presAssocID="{CC6E9340-8720-44BD-976E-4A3C83E36D85}" presName="spacer" presStyleCnt="0"/>
      <dgm:spPr/>
    </dgm:pt>
    <dgm:pt modelId="{2AC5A6DE-EA23-4601-AF2C-709663B348F4}" type="pres">
      <dgm:prSet presAssocID="{D8BE816D-655C-42E2-8E91-6BD7B54D6C5A}" presName="parentText" presStyleLbl="node1" presStyleIdx="3" presStyleCnt="6">
        <dgm:presLayoutVars>
          <dgm:chMax val="0"/>
          <dgm:bulletEnabled val="1"/>
        </dgm:presLayoutVars>
      </dgm:prSet>
      <dgm:spPr/>
    </dgm:pt>
    <dgm:pt modelId="{7CF262D6-2566-4B0B-AF8D-C2186BD311ED}" type="pres">
      <dgm:prSet presAssocID="{DCABEDB5-BD4B-4423-A2AF-50BBE72787AF}" presName="spacer" presStyleCnt="0"/>
      <dgm:spPr/>
    </dgm:pt>
    <dgm:pt modelId="{B83280AA-D2D9-4C86-A25C-76D7F8BD0817}" type="pres">
      <dgm:prSet presAssocID="{12D6263A-E045-4EA7-8A4E-7F6DC33EDE05}" presName="parentText" presStyleLbl="node1" presStyleIdx="4" presStyleCnt="6">
        <dgm:presLayoutVars>
          <dgm:chMax val="0"/>
          <dgm:bulletEnabled val="1"/>
        </dgm:presLayoutVars>
      </dgm:prSet>
      <dgm:spPr/>
    </dgm:pt>
    <dgm:pt modelId="{7A4E6CD1-1A52-4DAE-B668-99F80D24BFF8}" type="pres">
      <dgm:prSet presAssocID="{FBC665D0-A18E-42F3-9C38-BC6DC914EFAD}" presName="spacer" presStyleCnt="0"/>
      <dgm:spPr/>
    </dgm:pt>
    <dgm:pt modelId="{63100190-15B7-4088-B668-BEBD5BDEEECB}" type="pres">
      <dgm:prSet presAssocID="{D377E922-4497-41FB-B65F-DE6B457E2FBB}" presName="parentText" presStyleLbl="node1" presStyleIdx="5" presStyleCnt="6">
        <dgm:presLayoutVars>
          <dgm:chMax val="0"/>
          <dgm:bulletEnabled val="1"/>
        </dgm:presLayoutVars>
      </dgm:prSet>
      <dgm:spPr/>
    </dgm:pt>
  </dgm:ptLst>
  <dgm:cxnLst>
    <dgm:cxn modelId="{E807F60B-C023-4518-A9CF-9F5F37765972}" type="presOf" srcId="{12D6263A-E045-4EA7-8A4E-7F6DC33EDE05}" destId="{B83280AA-D2D9-4C86-A25C-76D7F8BD0817}" srcOrd="0" destOrd="0" presId="urn:microsoft.com/office/officeart/2005/8/layout/vList2"/>
    <dgm:cxn modelId="{6D7D322F-2570-4A63-8E97-1ADAFA38CB99}" srcId="{9F03020A-7DCF-49BF-AC95-EB209BFC9890}" destId="{2120F5C2-C3A6-4021-8D3B-8B1147B8ADF8}" srcOrd="2" destOrd="0" parTransId="{AC491894-CAED-4890-85DA-AC7B23E0F88F}" sibTransId="{CC6E9340-8720-44BD-976E-4A3C83E36D85}"/>
    <dgm:cxn modelId="{DF682437-222A-4339-9054-D33D0AE3A974}" srcId="{9F03020A-7DCF-49BF-AC95-EB209BFC9890}" destId="{0A1D914B-4986-4F47-977E-C6DBB4F496BA}" srcOrd="0" destOrd="0" parTransId="{1F451FBB-8D16-47CD-98DC-932BCC83FF41}" sibTransId="{CA1EA064-D988-454F-9B0F-1B61BB91D758}"/>
    <dgm:cxn modelId="{D2979A3D-D53A-4E4E-BE0A-F9248671A208}" type="presOf" srcId="{D377E922-4497-41FB-B65F-DE6B457E2FBB}" destId="{63100190-15B7-4088-B668-BEBD5BDEEECB}" srcOrd="0" destOrd="0" presId="urn:microsoft.com/office/officeart/2005/8/layout/vList2"/>
    <dgm:cxn modelId="{41C3015E-BB93-4A53-886D-A48F9ABF2402}" srcId="{9F03020A-7DCF-49BF-AC95-EB209BFC9890}" destId="{6846492E-7715-46A5-BF44-BA3E1B60B45B}" srcOrd="1" destOrd="0" parTransId="{DA6EF5BD-F4A3-4C51-8408-0DC7DDDC383A}" sibTransId="{35A40574-6808-461F-BAD7-78F8E859BC15}"/>
    <dgm:cxn modelId="{4277AF74-D7F5-42C2-9463-083D0E364CF1}" type="presOf" srcId="{D8BE816D-655C-42E2-8E91-6BD7B54D6C5A}" destId="{2AC5A6DE-EA23-4601-AF2C-709663B348F4}" srcOrd="0" destOrd="0" presId="urn:microsoft.com/office/officeart/2005/8/layout/vList2"/>
    <dgm:cxn modelId="{19F7F355-BAE4-4D86-B235-088215A5871C}" srcId="{9F03020A-7DCF-49BF-AC95-EB209BFC9890}" destId="{D377E922-4497-41FB-B65F-DE6B457E2FBB}" srcOrd="5" destOrd="0" parTransId="{3B8F3B97-6F1A-4979-8C50-CAD717B7921B}" sibTransId="{551A7382-20F5-48B9-853C-6EBFAF032947}"/>
    <dgm:cxn modelId="{C434C985-2A12-4C10-B79A-8D6B7872AD47}" type="presOf" srcId="{9F03020A-7DCF-49BF-AC95-EB209BFC9890}" destId="{FFC7BFDD-8A44-46AB-B8DF-E662335D65E1}" srcOrd="0" destOrd="0" presId="urn:microsoft.com/office/officeart/2005/8/layout/vList2"/>
    <dgm:cxn modelId="{9BEFFF8C-8D11-452A-95DB-206F1D6AA9A2}" srcId="{9F03020A-7DCF-49BF-AC95-EB209BFC9890}" destId="{12D6263A-E045-4EA7-8A4E-7F6DC33EDE05}" srcOrd="4" destOrd="0" parTransId="{D16246A1-BA97-406E-BA6A-80B351E0AD9C}" sibTransId="{FBC665D0-A18E-42F3-9C38-BC6DC914EFAD}"/>
    <dgm:cxn modelId="{CC97D898-561F-4BD8-9B39-B782F5A776CD}" type="presOf" srcId="{0A1D914B-4986-4F47-977E-C6DBB4F496BA}" destId="{F61403C1-2F07-4E76-955C-DF8C7116FD81}" srcOrd="0" destOrd="0" presId="urn:microsoft.com/office/officeart/2005/8/layout/vList2"/>
    <dgm:cxn modelId="{5CBC809F-77A2-450B-82BA-FC80E484D452}" type="presOf" srcId="{2120F5C2-C3A6-4021-8D3B-8B1147B8ADF8}" destId="{1DFD9AD6-F3F3-40A8-881A-44B9CE983474}" srcOrd="0" destOrd="0" presId="urn:microsoft.com/office/officeart/2005/8/layout/vList2"/>
    <dgm:cxn modelId="{2F410AAE-E047-4FF0-9C44-EC0CFE2C500A}" srcId="{9F03020A-7DCF-49BF-AC95-EB209BFC9890}" destId="{D8BE816D-655C-42E2-8E91-6BD7B54D6C5A}" srcOrd="3" destOrd="0" parTransId="{FF28149F-5440-4DEF-988A-4241FD52C43B}" sibTransId="{DCABEDB5-BD4B-4423-A2AF-50BBE72787AF}"/>
    <dgm:cxn modelId="{893B80E6-1426-4D0F-BD08-FD05DDFE9744}" type="presOf" srcId="{6846492E-7715-46A5-BF44-BA3E1B60B45B}" destId="{A6281E5E-1F9B-4122-98E6-19E4921650EF}" srcOrd="0" destOrd="0" presId="urn:microsoft.com/office/officeart/2005/8/layout/vList2"/>
    <dgm:cxn modelId="{D9A867DC-C091-49DD-A80F-8F6C8CD9C163}" type="presParOf" srcId="{FFC7BFDD-8A44-46AB-B8DF-E662335D65E1}" destId="{F61403C1-2F07-4E76-955C-DF8C7116FD81}" srcOrd="0" destOrd="0" presId="urn:microsoft.com/office/officeart/2005/8/layout/vList2"/>
    <dgm:cxn modelId="{43FD1B09-C0D5-4CC5-99B9-32334EC45238}" type="presParOf" srcId="{FFC7BFDD-8A44-46AB-B8DF-E662335D65E1}" destId="{8B3F7534-ECFB-4A19-9232-177364EFA71D}" srcOrd="1" destOrd="0" presId="urn:microsoft.com/office/officeart/2005/8/layout/vList2"/>
    <dgm:cxn modelId="{DA2CBD84-7F4E-4164-81DD-C23063689F31}" type="presParOf" srcId="{FFC7BFDD-8A44-46AB-B8DF-E662335D65E1}" destId="{A6281E5E-1F9B-4122-98E6-19E4921650EF}" srcOrd="2" destOrd="0" presId="urn:microsoft.com/office/officeart/2005/8/layout/vList2"/>
    <dgm:cxn modelId="{CA67704F-F5D0-448A-AD8C-37A4471401DC}" type="presParOf" srcId="{FFC7BFDD-8A44-46AB-B8DF-E662335D65E1}" destId="{F78414F1-CE11-4363-8F91-1B00F77507E4}" srcOrd="3" destOrd="0" presId="urn:microsoft.com/office/officeart/2005/8/layout/vList2"/>
    <dgm:cxn modelId="{3DEC1EFD-15D6-455B-9BF1-7F050ADF48EC}" type="presParOf" srcId="{FFC7BFDD-8A44-46AB-B8DF-E662335D65E1}" destId="{1DFD9AD6-F3F3-40A8-881A-44B9CE983474}" srcOrd="4" destOrd="0" presId="urn:microsoft.com/office/officeart/2005/8/layout/vList2"/>
    <dgm:cxn modelId="{064568D2-2A64-41E9-8AAB-884D17B8A3D1}" type="presParOf" srcId="{FFC7BFDD-8A44-46AB-B8DF-E662335D65E1}" destId="{9C59BDAC-8FE5-4AEB-826B-07DAD0A7B693}" srcOrd="5" destOrd="0" presId="urn:microsoft.com/office/officeart/2005/8/layout/vList2"/>
    <dgm:cxn modelId="{C624A1C2-BCDA-4DDD-BF0A-0EEC7F2F7DEA}" type="presParOf" srcId="{FFC7BFDD-8A44-46AB-B8DF-E662335D65E1}" destId="{2AC5A6DE-EA23-4601-AF2C-709663B348F4}" srcOrd="6" destOrd="0" presId="urn:microsoft.com/office/officeart/2005/8/layout/vList2"/>
    <dgm:cxn modelId="{3E7CD08B-633E-4720-B949-C422B8A6BCA0}" type="presParOf" srcId="{FFC7BFDD-8A44-46AB-B8DF-E662335D65E1}" destId="{7CF262D6-2566-4B0B-AF8D-C2186BD311ED}" srcOrd="7" destOrd="0" presId="urn:microsoft.com/office/officeart/2005/8/layout/vList2"/>
    <dgm:cxn modelId="{9D953532-32C0-4D79-BCB5-B8F3F913856E}" type="presParOf" srcId="{FFC7BFDD-8A44-46AB-B8DF-E662335D65E1}" destId="{B83280AA-D2D9-4C86-A25C-76D7F8BD0817}" srcOrd="8" destOrd="0" presId="urn:microsoft.com/office/officeart/2005/8/layout/vList2"/>
    <dgm:cxn modelId="{C1D597D2-100E-4E32-9A91-A65011A3EE97}" type="presParOf" srcId="{FFC7BFDD-8A44-46AB-B8DF-E662335D65E1}" destId="{7A4E6CD1-1A52-4DAE-B668-99F80D24BFF8}" srcOrd="9" destOrd="0" presId="urn:microsoft.com/office/officeart/2005/8/layout/vList2"/>
    <dgm:cxn modelId="{7B9E0CC9-4198-4581-9263-66D91808E238}" type="presParOf" srcId="{FFC7BFDD-8A44-46AB-B8DF-E662335D65E1}" destId="{63100190-15B7-4088-B668-BEBD5BDEEECB}"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553142E-502D-4246-BF81-1E6D9C18A74D}" type="doc">
      <dgm:prSet loTypeId="urn:microsoft.com/office/officeart/2005/8/layout/vList5" loCatId="list" qsTypeId="urn:microsoft.com/office/officeart/2005/8/quickstyle/simple1" qsCatId="simple" csTypeId="urn:microsoft.com/office/officeart/2005/8/colors/colorful3" csCatId="colorful" phldr="1"/>
      <dgm:spPr/>
      <dgm:t>
        <a:bodyPr/>
        <a:lstStyle/>
        <a:p>
          <a:endParaRPr lang="en-GB"/>
        </a:p>
      </dgm:t>
    </dgm:pt>
    <dgm:pt modelId="{770622D9-8134-4FEB-95C1-CC49A28B9036}">
      <dgm:prSet phldrT="[Text]"/>
      <dgm:spPr/>
      <dgm:t>
        <a:bodyPr/>
        <a:lstStyle/>
        <a:p>
          <a:pPr>
            <a:buFont typeface="Arial" panose="020B0604020202020204" pitchFamily="34" charset="0"/>
            <a:buChar char="•"/>
          </a:pPr>
          <a:r>
            <a:rPr lang="en-GB" dirty="0"/>
            <a:t>Relearning</a:t>
          </a:r>
        </a:p>
      </dgm:t>
    </dgm:pt>
    <dgm:pt modelId="{4EA2E399-7901-421D-8062-B278CFDEDE3B}" type="parTrans" cxnId="{BDB3CA8B-3291-4F25-A16B-144C6BA934C1}">
      <dgm:prSet/>
      <dgm:spPr/>
      <dgm:t>
        <a:bodyPr/>
        <a:lstStyle/>
        <a:p>
          <a:endParaRPr lang="en-GB"/>
        </a:p>
      </dgm:t>
    </dgm:pt>
    <dgm:pt modelId="{8198CCED-346B-4304-8ECE-716349576983}" type="sibTrans" cxnId="{BDB3CA8B-3291-4F25-A16B-144C6BA934C1}">
      <dgm:prSet/>
      <dgm:spPr/>
      <dgm:t>
        <a:bodyPr/>
        <a:lstStyle/>
        <a:p>
          <a:endParaRPr lang="en-GB"/>
        </a:p>
      </dgm:t>
    </dgm:pt>
    <dgm:pt modelId="{DE4B18A6-EA47-4F9D-B64F-E1A6A764342F}">
      <dgm:prSet/>
      <dgm:spPr/>
      <dgm:t>
        <a:bodyPr/>
        <a:lstStyle/>
        <a:p>
          <a:r>
            <a:rPr lang="en-GB" dirty="0"/>
            <a:t>Confidence Building</a:t>
          </a:r>
        </a:p>
      </dgm:t>
    </dgm:pt>
    <dgm:pt modelId="{E1FEE8CA-F1B5-4B5C-9B9F-7BAEF91E8F02}" type="parTrans" cxnId="{60FDBE78-87CA-4392-A330-77399BEB6D0E}">
      <dgm:prSet/>
      <dgm:spPr/>
      <dgm:t>
        <a:bodyPr/>
        <a:lstStyle/>
        <a:p>
          <a:endParaRPr lang="en-GB"/>
        </a:p>
      </dgm:t>
    </dgm:pt>
    <dgm:pt modelId="{95AE046D-BF08-449C-AF35-80D2B556AA6B}" type="sibTrans" cxnId="{60FDBE78-87CA-4392-A330-77399BEB6D0E}">
      <dgm:prSet/>
      <dgm:spPr/>
      <dgm:t>
        <a:bodyPr/>
        <a:lstStyle/>
        <a:p>
          <a:endParaRPr lang="en-GB"/>
        </a:p>
      </dgm:t>
    </dgm:pt>
    <dgm:pt modelId="{EC6B2860-15A6-48E0-8138-BF9A786A3D25}">
      <dgm:prSet/>
      <dgm:spPr/>
      <dgm:t>
        <a:bodyPr/>
        <a:lstStyle/>
        <a:p>
          <a:r>
            <a:rPr lang="en-GB" dirty="0"/>
            <a:t>Self-Dependence</a:t>
          </a:r>
        </a:p>
      </dgm:t>
    </dgm:pt>
    <dgm:pt modelId="{68C764CB-3CE8-469A-9186-67603715023D}" type="parTrans" cxnId="{C8DC51CA-3FBF-4F29-BC66-DBCC55FCC441}">
      <dgm:prSet/>
      <dgm:spPr/>
      <dgm:t>
        <a:bodyPr/>
        <a:lstStyle/>
        <a:p>
          <a:endParaRPr lang="en-GB"/>
        </a:p>
      </dgm:t>
    </dgm:pt>
    <dgm:pt modelId="{498624E1-AC7D-4FEA-9088-A68EC08CC2FD}" type="sibTrans" cxnId="{C8DC51CA-3FBF-4F29-BC66-DBCC55FCC441}">
      <dgm:prSet/>
      <dgm:spPr/>
      <dgm:t>
        <a:bodyPr/>
        <a:lstStyle/>
        <a:p>
          <a:endParaRPr lang="en-GB"/>
        </a:p>
      </dgm:t>
    </dgm:pt>
    <dgm:pt modelId="{B50C9D55-232A-4785-93C6-B72C6D8B627F}">
      <dgm:prSet/>
      <dgm:spPr/>
      <dgm:t>
        <a:bodyPr/>
        <a:lstStyle/>
        <a:p>
          <a:r>
            <a:rPr lang="en-GB" dirty="0"/>
            <a:t>Empowerment</a:t>
          </a:r>
        </a:p>
      </dgm:t>
    </dgm:pt>
    <dgm:pt modelId="{975B5744-CC1C-4A95-A9E3-E22404D08A6E}" type="parTrans" cxnId="{2946D55F-BFB2-442D-8025-A0EEEAB48E7C}">
      <dgm:prSet/>
      <dgm:spPr/>
      <dgm:t>
        <a:bodyPr/>
        <a:lstStyle/>
        <a:p>
          <a:endParaRPr lang="en-GB"/>
        </a:p>
      </dgm:t>
    </dgm:pt>
    <dgm:pt modelId="{B7CB2C4E-D169-446D-BC8F-C5920C22AC1B}" type="sibTrans" cxnId="{2946D55F-BFB2-442D-8025-A0EEEAB48E7C}">
      <dgm:prSet/>
      <dgm:spPr/>
      <dgm:t>
        <a:bodyPr/>
        <a:lstStyle/>
        <a:p>
          <a:endParaRPr lang="en-GB"/>
        </a:p>
      </dgm:t>
    </dgm:pt>
    <dgm:pt modelId="{A52E9311-94F0-44DC-8713-4ED6BE1006CA}">
      <dgm:prSet/>
      <dgm:spPr/>
      <dgm:t>
        <a:bodyPr/>
        <a:lstStyle/>
        <a:p>
          <a:r>
            <a:rPr lang="en-GB" dirty="0"/>
            <a:t>Promoting Self-esteem and independent living</a:t>
          </a:r>
        </a:p>
      </dgm:t>
    </dgm:pt>
    <dgm:pt modelId="{99DCA145-1CD0-4CEB-A720-5B5874846A59}" type="parTrans" cxnId="{5FE4203E-D27E-4A4B-8E7D-97BD0A246B3F}">
      <dgm:prSet/>
      <dgm:spPr/>
      <dgm:t>
        <a:bodyPr/>
        <a:lstStyle/>
        <a:p>
          <a:endParaRPr lang="en-GB"/>
        </a:p>
      </dgm:t>
    </dgm:pt>
    <dgm:pt modelId="{4E5D5BAB-CD3F-4226-92FC-E520A5FA2EBC}" type="sibTrans" cxnId="{5FE4203E-D27E-4A4B-8E7D-97BD0A246B3F}">
      <dgm:prSet/>
      <dgm:spPr/>
      <dgm:t>
        <a:bodyPr/>
        <a:lstStyle/>
        <a:p>
          <a:endParaRPr lang="en-GB"/>
        </a:p>
      </dgm:t>
    </dgm:pt>
    <dgm:pt modelId="{3C3B4E03-C262-40B7-98E6-2C0957FD3A95}">
      <dgm:prSet phldrT="[Text]" custT="1"/>
      <dgm:spPr/>
      <dgm:t>
        <a:bodyPr/>
        <a:lstStyle/>
        <a:p>
          <a:pPr>
            <a:buFont typeface="Arial" panose="020B0604020202020204" pitchFamily="34" charset="0"/>
            <a:buChar char="•"/>
          </a:pPr>
          <a:r>
            <a:rPr lang="en-GB" sz="2800" dirty="0"/>
            <a:t>To help patients learn or re-learn life skills.</a:t>
          </a:r>
        </a:p>
      </dgm:t>
    </dgm:pt>
    <dgm:pt modelId="{E345F255-781B-4162-846E-4B0D95639A7C}" type="parTrans" cxnId="{894792DC-3841-44F4-BEA5-832A19B05DDF}">
      <dgm:prSet/>
      <dgm:spPr/>
      <dgm:t>
        <a:bodyPr/>
        <a:lstStyle/>
        <a:p>
          <a:endParaRPr lang="en-GB"/>
        </a:p>
      </dgm:t>
    </dgm:pt>
    <dgm:pt modelId="{95BA0E56-AED8-466A-BAA5-D2E74BC44576}" type="sibTrans" cxnId="{894792DC-3841-44F4-BEA5-832A19B05DDF}">
      <dgm:prSet/>
      <dgm:spPr/>
      <dgm:t>
        <a:bodyPr/>
        <a:lstStyle/>
        <a:p>
          <a:endParaRPr lang="en-GB"/>
        </a:p>
      </dgm:t>
    </dgm:pt>
    <dgm:pt modelId="{4580F512-9369-4446-A61A-F327B2957756}">
      <dgm:prSet custT="1"/>
      <dgm:spPr/>
      <dgm:t>
        <a:bodyPr/>
        <a:lstStyle/>
        <a:p>
          <a:r>
            <a:rPr lang="en-GB" sz="2800" dirty="0"/>
            <a:t>To help patients get their confidence back.</a:t>
          </a:r>
        </a:p>
      </dgm:t>
    </dgm:pt>
    <dgm:pt modelId="{BC896A7C-9408-4ED7-95E1-DCB4708E1EB6}" type="parTrans" cxnId="{270E1D41-9A97-4A1D-B149-D06D2B18341A}">
      <dgm:prSet/>
      <dgm:spPr/>
      <dgm:t>
        <a:bodyPr/>
        <a:lstStyle/>
        <a:p>
          <a:endParaRPr lang="en-GB"/>
        </a:p>
      </dgm:t>
    </dgm:pt>
    <dgm:pt modelId="{E65A04F5-AD02-45D2-8F79-CC65A1CD10F3}" type="sibTrans" cxnId="{270E1D41-9A97-4A1D-B149-D06D2B18341A}">
      <dgm:prSet/>
      <dgm:spPr/>
      <dgm:t>
        <a:bodyPr/>
        <a:lstStyle/>
        <a:p>
          <a:endParaRPr lang="en-GB"/>
        </a:p>
      </dgm:t>
    </dgm:pt>
    <dgm:pt modelId="{E65D82B1-05DD-40E8-A11D-FEADA0A5B71B}">
      <dgm:prSet custT="1"/>
      <dgm:spPr/>
      <dgm:t>
        <a:bodyPr/>
        <a:lstStyle/>
        <a:p>
          <a:r>
            <a:rPr lang="en-GB" sz="2800" dirty="0"/>
            <a:t>To help them cope better without much help.</a:t>
          </a:r>
        </a:p>
      </dgm:t>
    </dgm:pt>
    <dgm:pt modelId="{D591D555-0453-4D5D-8E4C-D0542A1F0A68}" type="parTrans" cxnId="{BD78AACC-FFA9-49BA-9DFD-84D171911FF8}">
      <dgm:prSet/>
      <dgm:spPr/>
      <dgm:t>
        <a:bodyPr/>
        <a:lstStyle/>
        <a:p>
          <a:endParaRPr lang="en-GB"/>
        </a:p>
      </dgm:t>
    </dgm:pt>
    <dgm:pt modelId="{6410FBAC-2867-4D9D-85AA-C0F16C79167A}" type="sibTrans" cxnId="{BD78AACC-FFA9-49BA-9DFD-84D171911FF8}">
      <dgm:prSet/>
      <dgm:spPr/>
      <dgm:t>
        <a:bodyPr/>
        <a:lstStyle/>
        <a:p>
          <a:endParaRPr lang="en-GB"/>
        </a:p>
      </dgm:t>
    </dgm:pt>
    <dgm:pt modelId="{8DA3A48F-1435-42E2-8697-77F5988C5183}">
      <dgm:prSet custT="1"/>
      <dgm:spPr/>
      <dgm:t>
        <a:bodyPr/>
        <a:lstStyle/>
        <a:p>
          <a:r>
            <a:rPr lang="en-GB" sz="2400" dirty="0"/>
            <a:t>To achieve the things patients want or dream about-like living in their own flat, getting a job or having a family.</a:t>
          </a:r>
        </a:p>
      </dgm:t>
    </dgm:pt>
    <dgm:pt modelId="{7DCCF4D6-01D8-488B-AE4C-D2E4C9367D98}" type="parTrans" cxnId="{6DA7DED1-73CE-4D7E-B035-179B9C6E480C}">
      <dgm:prSet/>
      <dgm:spPr/>
      <dgm:t>
        <a:bodyPr/>
        <a:lstStyle/>
        <a:p>
          <a:endParaRPr lang="en-GB"/>
        </a:p>
      </dgm:t>
    </dgm:pt>
    <dgm:pt modelId="{4F4D034D-2AE5-4B9E-BE70-38A59953498C}" type="sibTrans" cxnId="{6DA7DED1-73CE-4D7E-B035-179B9C6E480C}">
      <dgm:prSet/>
      <dgm:spPr/>
      <dgm:t>
        <a:bodyPr/>
        <a:lstStyle/>
        <a:p>
          <a:endParaRPr lang="en-GB"/>
        </a:p>
      </dgm:t>
    </dgm:pt>
    <dgm:pt modelId="{069C1C61-FB84-454B-8055-DEDEDAB3EC5B}">
      <dgm:prSet custT="1"/>
      <dgm:spPr/>
      <dgm:t>
        <a:bodyPr/>
        <a:lstStyle/>
        <a:p>
          <a:r>
            <a:rPr lang="en-GB" sz="2800" dirty="0"/>
            <a:t>To feel independent and comfortable with life.</a:t>
          </a:r>
        </a:p>
      </dgm:t>
    </dgm:pt>
    <dgm:pt modelId="{0FDC5326-D1CF-49C3-9784-3DE80BF579C4}" type="parTrans" cxnId="{71F36342-2735-4F7B-92B8-C441A959900B}">
      <dgm:prSet/>
      <dgm:spPr/>
      <dgm:t>
        <a:bodyPr/>
        <a:lstStyle/>
        <a:p>
          <a:endParaRPr lang="en-GB"/>
        </a:p>
      </dgm:t>
    </dgm:pt>
    <dgm:pt modelId="{25C609DF-B305-4C6E-AF19-167112E75B3C}" type="sibTrans" cxnId="{71F36342-2735-4F7B-92B8-C441A959900B}">
      <dgm:prSet/>
      <dgm:spPr/>
      <dgm:t>
        <a:bodyPr/>
        <a:lstStyle/>
        <a:p>
          <a:endParaRPr lang="en-GB"/>
        </a:p>
      </dgm:t>
    </dgm:pt>
    <dgm:pt modelId="{66293E99-15D0-4A10-B365-B95234E548B1}" type="pres">
      <dgm:prSet presAssocID="{D553142E-502D-4246-BF81-1E6D9C18A74D}" presName="Name0" presStyleCnt="0">
        <dgm:presLayoutVars>
          <dgm:dir/>
          <dgm:animLvl val="lvl"/>
          <dgm:resizeHandles val="exact"/>
        </dgm:presLayoutVars>
      </dgm:prSet>
      <dgm:spPr/>
    </dgm:pt>
    <dgm:pt modelId="{69254144-CF14-4BB3-80DA-1D97D477A2CB}" type="pres">
      <dgm:prSet presAssocID="{770622D9-8134-4FEB-95C1-CC49A28B9036}" presName="linNode" presStyleCnt="0"/>
      <dgm:spPr/>
    </dgm:pt>
    <dgm:pt modelId="{68E71433-1023-4DB7-B315-6B95D898AA92}" type="pres">
      <dgm:prSet presAssocID="{770622D9-8134-4FEB-95C1-CC49A28B9036}" presName="parentText" presStyleLbl="node1" presStyleIdx="0" presStyleCnt="5">
        <dgm:presLayoutVars>
          <dgm:chMax val="1"/>
          <dgm:bulletEnabled val="1"/>
        </dgm:presLayoutVars>
      </dgm:prSet>
      <dgm:spPr/>
    </dgm:pt>
    <dgm:pt modelId="{6E1F0B26-3748-4169-8673-B1A0AE0A34AD}" type="pres">
      <dgm:prSet presAssocID="{770622D9-8134-4FEB-95C1-CC49A28B9036}" presName="descendantText" presStyleLbl="alignAccFollowNode1" presStyleIdx="0" presStyleCnt="5">
        <dgm:presLayoutVars>
          <dgm:bulletEnabled val="1"/>
        </dgm:presLayoutVars>
      </dgm:prSet>
      <dgm:spPr/>
    </dgm:pt>
    <dgm:pt modelId="{8B5418C1-41A2-4DB8-8109-712F121A3BBF}" type="pres">
      <dgm:prSet presAssocID="{8198CCED-346B-4304-8ECE-716349576983}" presName="sp" presStyleCnt="0"/>
      <dgm:spPr/>
    </dgm:pt>
    <dgm:pt modelId="{E68B3FE5-9929-4D93-AA1A-9BEA749B63CA}" type="pres">
      <dgm:prSet presAssocID="{DE4B18A6-EA47-4F9D-B64F-E1A6A764342F}" presName="linNode" presStyleCnt="0"/>
      <dgm:spPr/>
    </dgm:pt>
    <dgm:pt modelId="{BBC6B20D-F1E4-4A27-9E62-1521EF0E5707}" type="pres">
      <dgm:prSet presAssocID="{DE4B18A6-EA47-4F9D-B64F-E1A6A764342F}" presName="parentText" presStyleLbl="node1" presStyleIdx="1" presStyleCnt="5">
        <dgm:presLayoutVars>
          <dgm:chMax val="1"/>
          <dgm:bulletEnabled val="1"/>
        </dgm:presLayoutVars>
      </dgm:prSet>
      <dgm:spPr/>
    </dgm:pt>
    <dgm:pt modelId="{F26D0714-AA85-4C2B-BE1D-74784E4E1E7A}" type="pres">
      <dgm:prSet presAssocID="{DE4B18A6-EA47-4F9D-B64F-E1A6A764342F}" presName="descendantText" presStyleLbl="alignAccFollowNode1" presStyleIdx="1" presStyleCnt="5">
        <dgm:presLayoutVars>
          <dgm:bulletEnabled val="1"/>
        </dgm:presLayoutVars>
      </dgm:prSet>
      <dgm:spPr/>
    </dgm:pt>
    <dgm:pt modelId="{CE2957BD-F0F9-4F59-8DF9-7F7D021FEE9C}" type="pres">
      <dgm:prSet presAssocID="{95AE046D-BF08-449C-AF35-80D2B556AA6B}" presName="sp" presStyleCnt="0"/>
      <dgm:spPr/>
    </dgm:pt>
    <dgm:pt modelId="{20B6A498-808F-40BE-B285-5CCBC503600C}" type="pres">
      <dgm:prSet presAssocID="{EC6B2860-15A6-48E0-8138-BF9A786A3D25}" presName="linNode" presStyleCnt="0"/>
      <dgm:spPr/>
    </dgm:pt>
    <dgm:pt modelId="{1DBFB5A9-0315-404E-B961-829942B28752}" type="pres">
      <dgm:prSet presAssocID="{EC6B2860-15A6-48E0-8138-BF9A786A3D25}" presName="parentText" presStyleLbl="node1" presStyleIdx="2" presStyleCnt="5">
        <dgm:presLayoutVars>
          <dgm:chMax val="1"/>
          <dgm:bulletEnabled val="1"/>
        </dgm:presLayoutVars>
      </dgm:prSet>
      <dgm:spPr/>
    </dgm:pt>
    <dgm:pt modelId="{B1EB23DE-A04A-42B9-8F1C-177F43EE6C9A}" type="pres">
      <dgm:prSet presAssocID="{EC6B2860-15A6-48E0-8138-BF9A786A3D25}" presName="descendantText" presStyleLbl="alignAccFollowNode1" presStyleIdx="2" presStyleCnt="5">
        <dgm:presLayoutVars>
          <dgm:bulletEnabled val="1"/>
        </dgm:presLayoutVars>
      </dgm:prSet>
      <dgm:spPr/>
    </dgm:pt>
    <dgm:pt modelId="{BC1DB620-551A-45F9-9EBF-159570B51769}" type="pres">
      <dgm:prSet presAssocID="{498624E1-AC7D-4FEA-9088-A68EC08CC2FD}" presName="sp" presStyleCnt="0"/>
      <dgm:spPr/>
    </dgm:pt>
    <dgm:pt modelId="{22BDA23F-60CB-4AEA-AF73-FC7B6801071A}" type="pres">
      <dgm:prSet presAssocID="{B50C9D55-232A-4785-93C6-B72C6D8B627F}" presName="linNode" presStyleCnt="0"/>
      <dgm:spPr/>
    </dgm:pt>
    <dgm:pt modelId="{06EF3CE5-36DB-4BFC-BE08-9F2D5CAEBEC3}" type="pres">
      <dgm:prSet presAssocID="{B50C9D55-232A-4785-93C6-B72C6D8B627F}" presName="parentText" presStyleLbl="node1" presStyleIdx="3" presStyleCnt="5">
        <dgm:presLayoutVars>
          <dgm:chMax val="1"/>
          <dgm:bulletEnabled val="1"/>
        </dgm:presLayoutVars>
      </dgm:prSet>
      <dgm:spPr/>
    </dgm:pt>
    <dgm:pt modelId="{C882868E-6378-412F-B05F-374211996992}" type="pres">
      <dgm:prSet presAssocID="{B50C9D55-232A-4785-93C6-B72C6D8B627F}" presName="descendantText" presStyleLbl="alignAccFollowNode1" presStyleIdx="3" presStyleCnt="5">
        <dgm:presLayoutVars>
          <dgm:bulletEnabled val="1"/>
        </dgm:presLayoutVars>
      </dgm:prSet>
      <dgm:spPr/>
    </dgm:pt>
    <dgm:pt modelId="{C3494640-8528-4E62-8EDA-57B30FA9AA81}" type="pres">
      <dgm:prSet presAssocID="{B7CB2C4E-D169-446D-BC8F-C5920C22AC1B}" presName="sp" presStyleCnt="0"/>
      <dgm:spPr/>
    </dgm:pt>
    <dgm:pt modelId="{C8F3099C-A108-4E71-AA89-1CCDA1633411}" type="pres">
      <dgm:prSet presAssocID="{A52E9311-94F0-44DC-8713-4ED6BE1006CA}" presName="linNode" presStyleCnt="0"/>
      <dgm:spPr/>
    </dgm:pt>
    <dgm:pt modelId="{DB9A3FBF-4BD8-4E94-8290-ED01134BCB3F}" type="pres">
      <dgm:prSet presAssocID="{A52E9311-94F0-44DC-8713-4ED6BE1006CA}" presName="parentText" presStyleLbl="node1" presStyleIdx="4" presStyleCnt="5">
        <dgm:presLayoutVars>
          <dgm:chMax val="1"/>
          <dgm:bulletEnabled val="1"/>
        </dgm:presLayoutVars>
      </dgm:prSet>
      <dgm:spPr/>
    </dgm:pt>
    <dgm:pt modelId="{394527E4-C5E5-4D7F-BFFA-05EF2B783E46}" type="pres">
      <dgm:prSet presAssocID="{A52E9311-94F0-44DC-8713-4ED6BE1006CA}" presName="descendantText" presStyleLbl="alignAccFollowNode1" presStyleIdx="4" presStyleCnt="5">
        <dgm:presLayoutVars>
          <dgm:bulletEnabled val="1"/>
        </dgm:presLayoutVars>
      </dgm:prSet>
      <dgm:spPr/>
    </dgm:pt>
  </dgm:ptLst>
  <dgm:cxnLst>
    <dgm:cxn modelId="{19DEC10B-951B-4ABA-8032-8C9E4867BB88}" type="presOf" srcId="{770622D9-8134-4FEB-95C1-CC49A28B9036}" destId="{68E71433-1023-4DB7-B315-6B95D898AA92}" srcOrd="0" destOrd="0" presId="urn:microsoft.com/office/officeart/2005/8/layout/vList5"/>
    <dgm:cxn modelId="{2BDBA617-4611-4801-B067-088DAF7BBB85}" type="presOf" srcId="{B50C9D55-232A-4785-93C6-B72C6D8B627F}" destId="{06EF3CE5-36DB-4BFC-BE08-9F2D5CAEBEC3}" srcOrd="0" destOrd="0" presId="urn:microsoft.com/office/officeart/2005/8/layout/vList5"/>
    <dgm:cxn modelId="{4E1AAD18-DFF8-4818-967C-66B2BEF9739C}" type="presOf" srcId="{EC6B2860-15A6-48E0-8138-BF9A786A3D25}" destId="{1DBFB5A9-0315-404E-B961-829942B28752}" srcOrd="0" destOrd="0" presId="urn:microsoft.com/office/officeart/2005/8/layout/vList5"/>
    <dgm:cxn modelId="{5FE4203E-D27E-4A4B-8E7D-97BD0A246B3F}" srcId="{D553142E-502D-4246-BF81-1E6D9C18A74D}" destId="{A52E9311-94F0-44DC-8713-4ED6BE1006CA}" srcOrd="4" destOrd="0" parTransId="{99DCA145-1CD0-4CEB-A720-5B5874846A59}" sibTransId="{4E5D5BAB-CD3F-4226-92FC-E520A5FA2EBC}"/>
    <dgm:cxn modelId="{3713585B-9DEF-48E7-80F8-4297994C0F8B}" type="presOf" srcId="{069C1C61-FB84-454B-8055-DEDEDAB3EC5B}" destId="{394527E4-C5E5-4D7F-BFFA-05EF2B783E46}" srcOrd="0" destOrd="0" presId="urn:microsoft.com/office/officeart/2005/8/layout/vList5"/>
    <dgm:cxn modelId="{2946D55F-BFB2-442D-8025-A0EEEAB48E7C}" srcId="{D553142E-502D-4246-BF81-1E6D9C18A74D}" destId="{B50C9D55-232A-4785-93C6-B72C6D8B627F}" srcOrd="3" destOrd="0" parTransId="{975B5744-CC1C-4A95-A9E3-E22404D08A6E}" sibTransId="{B7CB2C4E-D169-446D-BC8F-C5920C22AC1B}"/>
    <dgm:cxn modelId="{270E1D41-9A97-4A1D-B149-D06D2B18341A}" srcId="{DE4B18A6-EA47-4F9D-B64F-E1A6A764342F}" destId="{4580F512-9369-4446-A61A-F327B2957756}" srcOrd="0" destOrd="0" parTransId="{BC896A7C-9408-4ED7-95E1-DCB4708E1EB6}" sibTransId="{E65A04F5-AD02-45D2-8F79-CC65A1CD10F3}"/>
    <dgm:cxn modelId="{71F36342-2735-4F7B-92B8-C441A959900B}" srcId="{A52E9311-94F0-44DC-8713-4ED6BE1006CA}" destId="{069C1C61-FB84-454B-8055-DEDEDAB3EC5B}" srcOrd="0" destOrd="0" parTransId="{0FDC5326-D1CF-49C3-9784-3DE80BF579C4}" sibTransId="{25C609DF-B305-4C6E-AF19-167112E75B3C}"/>
    <dgm:cxn modelId="{550ED966-516D-43B6-AAAE-FCB02223E558}" type="presOf" srcId="{D553142E-502D-4246-BF81-1E6D9C18A74D}" destId="{66293E99-15D0-4A10-B365-B95234E548B1}" srcOrd="0" destOrd="0" presId="urn:microsoft.com/office/officeart/2005/8/layout/vList5"/>
    <dgm:cxn modelId="{60FDBE78-87CA-4392-A330-77399BEB6D0E}" srcId="{D553142E-502D-4246-BF81-1E6D9C18A74D}" destId="{DE4B18A6-EA47-4F9D-B64F-E1A6A764342F}" srcOrd="1" destOrd="0" parTransId="{E1FEE8CA-F1B5-4B5C-9B9F-7BAEF91E8F02}" sibTransId="{95AE046D-BF08-449C-AF35-80D2B556AA6B}"/>
    <dgm:cxn modelId="{71F42A8A-69A8-4212-8EFF-50F8EFBE57A3}" type="presOf" srcId="{4580F512-9369-4446-A61A-F327B2957756}" destId="{F26D0714-AA85-4C2B-BE1D-74784E4E1E7A}" srcOrd="0" destOrd="0" presId="urn:microsoft.com/office/officeart/2005/8/layout/vList5"/>
    <dgm:cxn modelId="{BDB3CA8B-3291-4F25-A16B-144C6BA934C1}" srcId="{D553142E-502D-4246-BF81-1E6D9C18A74D}" destId="{770622D9-8134-4FEB-95C1-CC49A28B9036}" srcOrd="0" destOrd="0" parTransId="{4EA2E399-7901-421D-8062-B278CFDEDE3B}" sibTransId="{8198CCED-346B-4304-8ECE-716349576983}"/>
    <dgm:cxn modelId="{CD5AB88F-AB16-46EF-B06C-DFA4D80B71D5}" type="presOf" srcId="{E65D82B1-05DD-40E8-A11D-FEADA0A5B71B}" destId="{B1EB23DE-A04A-42B9-8F1C-177F43EE6C9A}" srcOrd="0" destOrd="0" presId="urn:microsoft.com/office/officeart/2005/8/layout/vList5"/>
    <dgm:cxn modelId="{90CEE0C4-13BE-49C3-8B0B-256D6F396BE9}" type="presOf" srcId="{A52E9311-94F0-44DC-8713-4ED6BE1006CA}" destId="{DB9A3FBF-4BD8-4E94-8290-ED01134BCB3F}" srcOrd="0" destOrd="0" presId="urn:microsoft.com/office/officeart/2005/8/layout/vList5"/>
    <dgm:cxn modelId="{C8DC51CA-3FBF-4F29-BC66-DBCC55FCC441}" srcId="{D553142E-502D-4246-BF81-1E6D9C18A74D}" destId="{EC6B2860-15A6-48E0-8138-BF9A786A3D25}" srcOrd="2" destOrd="0" parTransId="{68C764CB-3CE8-469A-9186-67603715023D}" sibTransId="{498624E1-AC7D-4FEA-9088-A68EC08CC2FD}"/>
    <dgm:cxn modelId="{BD78AACC-FFA9-49BA-9DFD-84D171911FF8}" srcId="{EC6B2860-15A6-48E0-8138-BF9A786A3D25}" destId="{E65D82B1-05DD-40E8-A11D-FEADA0A5B71B}" srcOrd="0" destOrd="0" parTransId="{D591D555-0453-4D5D-8E4C-D0542A1F0A68}" sibTransId="{6410FBAC-2867-4D9D-85AA-C0F16C79167A}"/>
    <dgm:cxn modelId="{6DA7DED1-73CE-4D7E-B035-179B9C6E480C}" srcId="{B50C9D55-232A-4785-93C6-B72C6D8B627F}" destId="{8DA3A48F-1435-42E2-8697-77F5988C5183}" srcOrd="0" destOrd="0" parTransId="{7DCCF4D6-01D8-488B-AE4C-D2E4C9367D98}" sibTransId="{4F4D034D-2AE5-4B9E-BE70-38A59953498C}"/>
    <dgm:cxn modelId="{D369CAD8-9FCC-4282-99C5-629624571CE2}" type="presOf" srcId="{8DA3A48F-1435-42E2-8697-77F5988C5183}" destId="{C882868E-6378-412F-B05F-374211996992}" srcOrd="0" destOrd="0" presId="urn:microsoft.com/office/officeart/2005/8/layout/vList5"/>
    <dgm:cxn modelId="{72E777DC-5C19-480B-847A-AABE881154CE}" type="presOf" srcId="{3C3B4E03-C262-40B7-98E6-2C0957FD3A95}" destId="{6E1F0B26-3748-4169-8673-B1A0AE0A34AD}" srcOrd="0" destOrd="0" presId="urn:microsoft.com/office/officeart/2005/8/layout/vList5"/>
    <dgm:cxn modelId="{894792DC-3841-44F4-BEA5-832A19B05DDF}" srcId="{770622D9-8134-4FEB-95C1-CC49A28B9036}" destId="{3C3B4E03-C262-40B7-98E6-2C0957FD3A95}" srcOrd="0" destOrd="0" parTransId="{E345F255-781B-4162-846E-4B0D95639A7C}" sibTransId="{95BA0E56-AED8-466A-BAA5-D2E74BC44576}"/>
    <dgm:cxn modelId="{0F0C8DE5-7270-432F-8965-03CB07906CA3}" type="presOf" srcId="{DE4B18A6-EA47-4F9D-B64F-E1A6A764342F}" destId="{BBC6B20D-F1E4-4A27-9E62-1521EF0E5707}" srcOrd="0" destOrd="0" presId="urn:microsoft.com/office/officeart/2005/8/layout/vList5"/>
    <dgm:cxn modelId="{88E5417B-D6F4-4DFE-A564-B6542C2F9173}" type="presParOf" srcId="{66293E99-15D0-4A10-B365-B95234E548B1}" destId="{69254144-CF14-4BB3-80DA-1D97D477A2CB}" srcOrd="0" destOrd="0" presId="urn:microsoft.com/office/officeart/2005/8/layout/vList5"/>
    <dgm:cxn modelId="{1EA7899F-D167-4201-BDB5-4B1B995C8E52}" type="presParOf" srcId="{69254144-CF14-4BB3-80DA-1D97D477A2CB}" destId="{68E71433-1023-4DB7-B315-6B95D898AA92}" srcOrd="0" destOrd="0" presId="urn:microsoft.com/office/officeart/2005/8/layout/vList5"/>
    <dgm:cxn modelId="{B5AA8594-0556-48CD-A6A9-3F44602CD334}" type="presParOf" srcId="{69254144-CF14-4BB3-80DA-1D97D477A2CB}" destId="{6E1F0B26-3748-4169-8673-B1A0AE0A34AD}" srcOrd="1" destOrd="0" presId="urn:microsoft.com/office/officeart/2005/8/layout/vList5"/>
    <dgm:cxn modelId="{30A4B853-8C04-479A-AA3A-D19C4BE97CB7}" type="presParOf" srcId="{66293E99-15D0-4A10-B365-B95234E548B1}" destId="{8B5418C1-41A2-4DB8-8109-712F121A3BBF}" srcOrd="1" destOrd="0" presId="urn:microsoft.com/office/officeart/2005/8/layout/vList5"/>
    <dgm:cxn modelId="{96841A95-63A0-478E-B754-81BBBA21D09F}" type="presParOf" srcId="{66293E99-15D0-4A10-B365-B95234E548B1}" destId="{E68B3FE5-9929-4D93-AA1A-9BEA749B63CA}" srcOrd="2" destOrd="0" presId="urn:microsoft.com/office/officeart/2005/8/layout/vList5"/>
    <dgm:cxn modelId="{73578A02-4FAB-4468-B847-6D6A6C0F3FB4}" type="presParOf" srcId="{E68B3FE5-9929-4D93-AA1A-9BEA749B63CA}" destId="{BBC6B20D-F1E4-4A27-9E62-1521EF0E5707}" srcOrd="0" destOrd="0" presId="urn:microsoft.com/office/officeart/2005/8/layout/vList5"/>
    <dgm:cxn modelId="{FF559E95-412E-40CB-8D23-7003FA0A9485}" type="presParOf" srcId="{E68B3FE5-9929-4D93-AA1A-9BEA749B63CA}" destId="{F26D0714-AA85-4C2B-BE1D-74784E4E1E7A}" srcOrd="1" destOrd="0" presId="urn:microsoft.com/office/officeart/2005/8/layout/vList5"/>
    <dgm:cxn modelId="{A2A6FEF2-3335-47E1-88BA-1E3589C207FF}" type="presParOf" srcId="{66293E99-15D0-4A10-B365-B95234E548B1}" destId="{CE2957BD-F0F9-4F59-8DF9-7F7D021FEE9C}" srcOrd="3" destOrd="0" presId="urn:microsoft.com/office/officeart/2005/8/layout/vList5"/>
    <dgm:cxn modelId="{BB03D5A0-AE92-4EB7-A7E3-8697B76591EA}" type="presParOf" srcId="{66293E99-15D0-4A10-B365-B95234E548B1}" destId="{20B6A498-808F-40BE-B285-5CCBC503600C}" srcOrd="4" destOrd="0" presId="urn:microsoft.com/office/officeart/2005/8/layout/vList5"/>
    <dgm:cxn modelId="{CDBC7ECD-F3F3-4927-BC38-161B70CF65E5}" type="presParOf" srcId="{20B6A498-808F-40BE-B285-5CCBC503600C}" destId="{1DBFB5A9-0315-404E-B961-829942B28752}" srcOrd="0" destOrd="0" presId="urn:microsoft.com/office/officeart/2005/8/layout/vList5"/>
    <dgm:cxn modelId="{9876394F-E6FF-4310-8026-D193C6F3B20F}" type="presParOf" srcId="{20B6A498-808F-40BE-B285-5CCBC503600C}" destId="{B1EB23DE-A04A-42B9-8F1C-177F43EE6C9A}" srcOrd="1" destOrd="0" presId="urn:microsoft.com/office/officeart/2005/8/layout/vList5"/>
    <dgm:cxn modelId="{0A76746C-E7F5-48DF-B5F2-39169CEE2102}" type="presParOf" srcId="{66293E99-15D0-4A10-B365-B95234E548B1}" destId="{BC1DB620-551A-45F9-9EBF-159570B51769}" srcOrd="5" destOrd="0" presId="urn:microsoft.com/office/officeart/2005/8/layout/vList5"/>
    <dgm:cxn modelId="{881DE5F6-341E-4F57-8F19-C60F7C0F95FF}" type="presParOf" srcId="{66293E99-15D0-4A10-B365-B95234E548B1}" destId="{22BDA23F-60CB-4AEA-AF73-FC7B6801071A}" srcOrd="6" destOrd="0" presId="urn:microsoft.com/office/officeart/2005/8/layout/vList5"/>
    <dgm:cxn modelId="{DAFAFA44-8394-487A-87BF-008F3C05093C}" type="presParOf" srcId="{22BDA23F-60CB-4AEA-AF73-FC7B6801071A}" destId="{06EF3CE5-36DB-4BFC-BE08-9F2D5CAEBEC3}" srcOrd="0" destOrd="0" presId="urn:microsoft.com/office/officeart/2005/8/layout/vList5"/>
    <dgm:cxn modelId="{12C43013-41F6-4F5D-9B61-6B18F6AC7781}" type="presParOf" srcId="{22BDA23F-60CB-4AEA-AF73-FC7B6801071A}" destId="{C882868E-6378-412F-B05F-374211996992}" srcOrd="1" destOrd="0" presId="urn:microsoft.com/office/officeart/2005/8/layout/vList5"/>
    <dgm:cxn modelId="{144DBA9E-E4D8-47C2-9A0B-4F1546F77A1F}" type="presParOf" srcId="{66293E99-15D0-4A10-B365-B95234E548B1}" destId="{C3494640-8528-4E62-8EDA-57B30FA9AA81}" srcOrd="7" destOrd="0" presId="urn:microsoft.com/office/officeart/2005/8/layout/vList5"/>
    <dgm:cxn modelId="{7F556F7F-C562-471E-BC70-AC6CAFC9F6A6}" type="presParOf" srcId="{66293E99-15D0-4A10-B365-B95234E548B1}" destId="{C8F3099C-A108-4E71-AA89-1CCDA1633411}" srcOrd="8" destOrd="0" presId="urn:microsoft.com/office/officeart/2005/8/layout/vList5"/>
    <dgm:cxn modelId="{018F1582-B655-404D-9689-61A13FFC2F07}" type="presParOf" srcId="{C8F3099C-A108-4E71-AA89-1CCDA1633411}" destId="{DB9A3FBF-4BD8-4E94-8290-ED01134BCB3F}" srcOrd="0" destOrd="0" presId="urn:microsoft.com/office/officeart/2005/8/layout/vList5"/>
    <dgm:cxn modelId="{04292A54-8307-494B-9B9A-AFD1EFE3586B}" type="presParOf" srcId="{C8F3099C-A108-4E71-AA89-1CCDA1633411}" destId="{394527E4-C5E5-4D7F-BFFA-05EF2B783E46}"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729529E-19F8-4D29-BC14-EBDDEAE3FC5E}"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2B377899-FBE2-4810-8485-F0C438F1463B}">
      <dgm:prSet/>
      <dgm:spPr/>
      <dgm:t>
        <a:bodyPr/>
        <a:lstStyle/>
        <a:p>
          <a:r>
            <a:rPr lang="en-GB"/>
            <a:t>The rehabilitation team includes psychiatrists, nurses, occupational therapists, psychologists and social workers.</a:t>
          </a:r>
          <a:endParaRPr lang="en-US"/>
        </a:p>
      </dgm:t>
    </dgm:pt>
    <dgm:pt modelId="{64CD17E9-CABF-44EC-B3B5-F8F4526A0D55}" type="parTrans" cxnId="{D12D41B2-4574-48D1-A8F6-65B5566ED49E}">
      <dgm:prSet/>
      <dgm:spPr/>
      <dgm:t>
        <a:bodyPr/>
        <a:lstStyle/>
        <a:p>
          <a:endParaRPr lang="en-US"/>
        </a:p>
      </dgm:t>
    </dgm:pt>
    <dgm:pt modelId="{954A6BE9-9869-4AA7-A214-C9D3A217E47F}" type="sibTrans" cxnId="{D12D41B2-4574-48D1-A8F6-65B5566ED49E}">
      <dgm:prSet/>
      <dgm:spPr/>
      <dgm:t>
        <a:bodyPr/>
        <a:lstStyle/>
        <a:p>
          <a:endParaRPr lang="en-US"/>
        </a:p>
      </dgm:t>
    </dgm:pt>
    <dgm:pt modelId="{13279881-543F-4236-9778-82CA782E8529}">
      <dgm:prSet/>
      <dgm:spPr/>
      <dgm:t>
        <a:bodyPr/>
        <a:lstStyle/>
        <a:p>
          <a:r>
            <a:rPr lang="en-GB"/>
            <a:t>In the UK, just over half mental health rehabilitation units are based in the community with the rest based in hospital sites (In-patient Rehabilitation).</a:t>
          </a:r>
          <a:endParaRPr lang="en-US"/>
        </a:p>
      </dgm:t>
    </dgm:pt>
    <dgm:pt modelId="{184FBCA1-AC12-4262-B9F6-BF561CCFE1E7}" type="parTrans" cxnId="{EF4ACA77-4D27-4D88-A699-68C0CA7DD8D3}">
      <dgm:prSet/>
      <dgm:spPr/>
      <dgm:t>
        <a:bodyPr/>
        <a:lstStyle/>
        <a:p>
          <a:endParaRPr lang="en-US"/>
        </a:p>
      </dgm:t>
    </dgm:pt>
    <dgm:pt modelId="{D679A243-5B6B-4D0C-9080-FBB4A6B508E7}" type="sibTrans" cxnId="{EF4ACA77-4D27-4D88-A699-68C0CA7DD8D3}">
      <dgm:prSet/>
      <dgm:spPr/>
      <dgm:t>
        <a:bodyPr/>
        <a:lstStyle/>
        <a:p>
          <a:endParaRPr lang="en-US"/>
        </a:p>
      </dgm:t>
    </dgm:pt>
    <dgm:pt modelId="{E7085F56-F1A6-4260-B86C-BC4C066E655F}">
      <dgm:prSet/>
      <dgm:spPr/>
      <dgm:t>
        <a:bodyPr/>
        <a:lstStyle/>
        <a:p>
          <a:r>
            <a:rPr lang="en-GB"/>
            <a:t>Placements are usually for months or years till the patients feel more confident and their condition improved.</a:t>
          </a:r>
          <a:endParaRPr lang="en-US"/>
        </a:p>
      </dgm:t>
    </dgm:pt>
    <dgm:pt modelId="{D8D1C8E1-D878-40B0-B8FA-92BC16C4C563}" type="parTrans" cxnId="{95CFD413-5DB0-4924-8101-ECE62F25C1B7}">
      <dgm:prSet/>
      <dgm:spPr/>
      <dgm:t>
        <a:bodyPr/>
        <a:lstStyle/>
        <a:p>
          <a:endParaRPr lang="en-US"/>
        </a:p>
      </dgm:t>
    </dgm:pt>
    <dgm:pt modelId="{EB28D7C8-F2C9-4087-A44A-2D994312F404}" type="sibTrans" cxnId="{95CFD413-5DB0-4924-8101-ECE62F25C1B7}">
      <dgm:prSet/>
      <dgm:spPr/>
      <dgm:t>
        <a:bodyPr/>
        <a:lstStyle/>
        <a:p>
          <a:endParaRPr lang="en-US"/>
        </a:p>
      </dgm:t>
    </dgm:pt>
    <dgm:pt modelId="{CD8B7E96-2D70-4FE6-A129-0498A87CE6E2}">
      <dgm:prSet/>
      <dgm:spPr/>
      <dgm:t>
        <a:bodyPr/>
        <a:lstStyle/>
        <a:p>
          <a:r>
            <a:rPr lang="en-GB"/>
            <a:t>These services assist one to recover, while accepting that some individuals may still have serious difficulties that need continuing help and support (RCP, 2019)</a:t>
          </a:r>
          <a:endParaRPr lang="en-US"/>
        </a:p>
      </dgm:t>
    </dgm:pt>
    <dgm:pt modelId="{8774E6EF-1893-4D99-B99F-A7A2B5164FFC}" type="parTrans" cxnId="{CEF0396E-1B5C-4AD8-A33E-ADBA28731039}">
      <dgm:prSet/>
      <dgm:spPr/>
      <dgm:t>
        <a:bodyPr/>
        <a:lstStyle/>
        <a:p>
          <a:endParaRPr lang="en-US"/>
        </a:p>
      </dgm:t>
    </dgm:pt>
    <dgm:pt modelId="{413A7E0D-A572-4D0E-88BD-F6590C1DC474}" type="sibTrans" cxnId="{CEF0396E-1B5C-4AD8-A33E-ADBA28731039}">
      <dgm:prSet/>
      <dgm:spPr/>
      <dgm:t>
        <a:bodyPr/>
        <a:lstStyle/>
        <a:p>
          <a:endParaRPr lang="en-US"/>
        </a:p>
      </dgm:t>
    </dgm:pt>
    <dgm:pt modelId="{5948B30D-180C-4608-8120-E7DCFBFC78F9}" type="pres">
      <dgm:prSet presAssocID="{E729529E-19F8-4D29-BC14-EBDDEAE3FC5E}" presName="Name0" presStyleCnt="0">
        <dgm:presLayoutVars>
          <dgm:dir/>
          <dgm:animLvl val="lvl"/>
          <dgm:resizeHandles val="exact"/>
        </dgm:presLayoutVars>
      </dgm:prSet>
      <dgm:spPr/>
    </dgm:pt>
    <dgm:pt modelId="{E1D341FB-3948-499E-8539-941A8598DCB8}" type="pres">
      <dgm:prSet presAssocID="{CD8B7E96-2D70-4FE6-A129-0498A87CE6E2}" presName="boxAndChildren" presStyleCnt="0"/>
      <dgm:spPr/>
    </dgm:pt>
    <dgm:pt modelId="{406052BB-92B3-4839-85D8-860EE13D683C}" type="pres">
      <dgm:prSet presAssocID="{CD8B7E96-2D70-4FE6-A129-0498A87CE6E2}" presName="parentTextBox" presStyleLbl="node1" presStyleIdx="0" presStyleCnt="2"/>
      <dgm:spPr/>
    </dgm:pt>
    <dgm:pt modelId="{6EDEBA7E-2D28-40EE-90E2-321EF5EEC9E6}" type="pres">
      <dgm:prSet presAssocID="{954A6BE9-9869-4AA7-A214-C9D3A217E47F}" presName="sp" presStyleCnt="0"/>
      <dgm:spPr/>
    </dgm:pt>
    <dgm:pt modelId="{24A3ED07-F383-4F63-90FB-DD124FA7FBD8}" type="pres">
      <dgm:prSet presAssocID="{2B377899-FBE2-4810-8485-F0C438F1463B}" presName="arrowAndChildren" presStyleCnt="0"/>
      <dgm:spPr/>
    </dgm:pt>
    <dgm:pt modelId="{D6B83826-71FB-4B39-96AD-27DE1AEEF873}" type="pres">
      <dgm:prSet presAssocID="{2B377899-FBE2-4810-8485-F0C438F1463B}" presName="parentTextArrow" presStyleLbl="node1" presStyleIdx="0" presStyleCnt="2"/>
      <dgm:spPr/>
    </dgm:pt>
    <dgm:pt modelId="{3367B270-3BCE-4632-97F8-01DF9159C974}" type="pres">
      <dgm:prSet presAssocID="{2B377899-FBE2-4810-8485-F0C438F1463B}" presName="arrow" presStyleLbl="node1" presStyleIdx="1" presStyleCnt="2"/>
      <dgm:spPr/>
    </dgm:pt>
    <dgm:pt modelId="{C482CF34-9956-4B94-9653-2A5CD82E874C}" type="pres">
      <dgm:prSet presAssocID="{2B377899-FBE2-4810-8485-F0C438F1463B}" presName="descendantArrow" presStyleCnt="0"/>
      <dgm:spPr/>
    </dgm:pt>
    <dgm:pt modelId="{F0DF470B-435F-45DE-941A-B3C8C4B0A187}" type="pres">
      <dgm:prSet presAssocID="{13279881-543F-4236-9778-82CA782E8529}" presName="childTextArrow" presStyleLbl="fgAccFollowNode1" presStyleIdx="0" presStyleCnt="2">
        <dgm:presLayoutVars>
          <dgm:bulletEnabled val="1"/>
        </dgm:presLayoutVars>
      </dgm:prSet>
      <dgm:spPr/>
    </dgm:pt>
    <dgm:pt modelId="{3BB8198A-3B79-41B4-8463-86A51B84149E}" type="pres">
      <dgm:prSet presAssocID="{E7085F56-F1A6-4260-B86C-BC4C066E655F}" presName="childTextArrow" presStyleLbl="fgAccFollowNode1" presStyleIdx="1" presStyleCnt="2">
        <dgm:presLayoutVars>
          <dgm:bulletEnabled val="1"/>
        </dgm:presLayoutVars>
      </dgm:prSet>
      <dgm:spPr/>
    </dgm:pt>
  </dgm:ptLst>
  <dgm:cxnLst>
    <dgm:cxn modelId="{3B6A7204-4C4E-4F34-AADC-B36B77C30460}" type="presOf" srcId="{E729529E-19F8-4D29-BC14-EBDDEAE3FC5E}" destId="{5948B30D-180C-4608-8120-E7DCFBFC78F9}" srcOrd="0" destOrd="0" presId="urn:microsoft.com/office/officeart/2005/8/layout/process4"/>
    <dgm:cxn modelId="{B7CDB506-66CA-49B3-BCF0-84C8E1C8580B}" type="presOf" srcId="{E7085F56-F1A6-4260-B86C-BC4C066E655F}" destId="{3BB8198A-3B79-41B4-8463-86A51B84149E}" srcOrd="0" destOrd="0" presId="urn:microsoft.com/office/officeart/2005/8/layout/process4"/>
    <dgm:cxn modelId="{879D5F0E-BBA7-40A7-B10B-E91E09F4630A}" type="presOf" srcId="{2B377899-FBE2-4810-8485-F0C438F1463B}" destId="{3367B270-3BCE-4632-97F8-01DF9159C974}" srcOrd="1" destOrd="0" presId="urn:microsoft.com/office/officeart/2005/8/layout/process4"/>
    <dgm:cxn modelId="{95CFD413-5DB0-4924-8101-ECE62F25C1B7}" srcId="{2B377899-FBE2-4810-8485-F0C438F1463B}" destId="{E7085F56-F1A6-4260-B86C-BC4C066E655F}" srcOrd="1" destOrd="0" parTransId="{D8D1C8E1-D878-40B0-B8FA-92BC16C4C563}" sibTransId="{EB28D7C8-F2C9-4087-A44A-2D994312F404}"/>
    <dgm:cxn modelId="{9834484D-96AF-40B4-AF72-6242474DC0DA}" type="presOf" srcId="{2B377899-FBE2-4810-8485-F0C438F1463B}" destId="{D6B83826-71FB-4B39-96AD-27DE1AEEF873}" srcOrd="0" destOrd="0" presId="urn:microsoft.com/office/officeart/2005/8/layout/process4"/>
    <dgm:cxn modelId="{CEF0396E-1B5C-4AD8-A33E-ADBA28731039}" srcId="{E729529E-19F8-4D29-BC14-EBDDEAE3FC5E}" destId="{CD8B7E96-2D70-4FE6-A129-0498A87CE6E2}" srcOrd="1" destOrd="0" parTransId="{8774E6EF-1893-4D99-B99F-A7A2B5164FFC}" sibTransId="{413A7E0D-A572-4D0E-88BD-F6590C1DC474}"/>
    <dgm:cxn modelId="{28251770-BD57-4666-B978-43FAEE43DCC5}" type="presOf" srcId="{CD8B7E96-2D70-4FE6-A129-0498A87CE6E2}" destId="{406052BB-92B3-4839-85D8-860EE13D683C}" srcOrd="0" destOrd="0" presId="urn:microsoft.com/office/officeart/2005/8/layout/process4"/>
    <dgm:cxn modelId="{EF4ACA77-4D27-4D88-A699-68C0CA7DD8D3}" srcId="{2B377899-FBE2-4810-8485-F0C438F1463B}" destId="{13279881-543F-4236-9778-82CA782E8529}" srcOrd="0" destOrd="0" parTransId="{184FBCA1-AC12-4262-B9F6-BF561CCFE1E7}" sibTransId="{D679A243-5B6B-4D0C-9080-FBB4A6B508E7}"/>
    <dgm:cxn modelId="{D12D41B2-4574-48D1-A8F6-65B5566ED49E}" srcId="{E729529E-19F8-4D29-BC14-EBDDEAE3FC5E}" destId="{2B377899-FBE2-4810-8485-F0C438F1463B}" srcOrd="0" destOrd="0" parTransId="{64CD17E9-CABF-44EC-B3B5-F8F4526A0D55}" sibTransId="{954A6BE9-9869-4AA7-A214-C9D3A217E47F}"/>
    <dgm:cxn modelId="{785389C1-0258-4151-A896-36C06EE174D0}" type="presOf" srcId="{13279881-543F-4236-9778-82CA782E8529}" destId="{F0DF470B-435F-45DE-941A-B3C8C4B0A187}" srcOrd="0" destOrd="0" presId="urn:microsoft.com/office/officeart/2005/8/layout/process4"/>
    <dgm:cxn modelId="{4AE87ECF-4503-41F3-90F0-7DB3C739A2AB}" type="presParOf" srcId="{5948B30D-180C-4608-8120-E7DCFBFC78F9}" destId="{E1D341FB-3948-499E-8539-941A8598DCB8}" srcOrd="0" destOrd="0" presId="urn:microsoft.com/office/officeart/2005/8/layout/process4"/>
    <dgm:cxn modelId="{83071DDD-949F-42BD-9C08-3FF38DD5299E}" type="presParOf" srcId="{E1D341FB-3948-499E-8539-941A8598DCB8}" destId="{406052BB-92B3-4839-85D8-860EE13D683C}" srcOrd="0" destOrd="0" presId="urn:microsoft.com/office/officeart/2005/8/layout/process4"/>
    <dgm:cxn modelId="{B7DCB1B4-F6B5-4822-803C-D53184BD8558}" type="presParOf" srcId="{5948B30D-180C-4608-8120-E7DCFBFC78F9}" destId="{6EDEBA7E-2D28-40EE-90E2-321EF5EEC9E6}" srcOrd="1" destOrd="0" presId="urn:microsoft.com/office/officeart/2005/8/layout/process4"/>
    <dgm:cxn modelId="{406B97AE-473C-4AB3-B0BD-F72DCE2B369C}" type="presParOf" srcId="{5948B30D-180C-4608-8120-E7DCFBFC78F9}" destId="{24A3ED07-F383-4F63-90FB-DD124FA7FBD8}" srcOrd="2" destOrd="0" presId="urn:microsoft.com/office/officeart/2005/8/layout/process4"/>
    <dgm:cxn modelId="{97BBD888-4224-41B8-9BDF-F3BCD5C1FAB1}" type="presParOf" srcId="{24A3ED07-F383-4F63-90FB-DD124FA7FBD8}" destId="{D6B83826-71FB-4B39-96AD-27DE1AEEF873}" srcOrd="0" destOrd="0" presId="urn:microsoft.com/office/officeart/2005/8/layout/process4"/>
    <dgm:cxn modelId="{74C57B8E-0D78-439E-8E10-1E6E13220A76}" type="presParOf" srcId="{24A3ED07-F383-4F63-90FB-DD124FA7FBD8}" destId="{3367B270-3BCE-4632-97F8-01DF9159C974}" srcOrd="1" destOrd="0" presId="urn:microsoft.com/office/officeart/2005/8/layout/process4"/>
    <dgm:cxn modelId="{D22E507C-C363-45E3-B9A8-8E38DCF05C7B}" type="presParOf" srcId="{24A3ED07-F383-4F63-90FB-DD124FA7FBD8}" destId="{C482CF34-9956-4B94-9653-2A5CD82E874C}" srcOrd="2" destOrd="0" presId="urn:microsoft.com/office/officeart/2005/8/layout/process4"/>
    <dgm:cxn modelId="{64E65036-4158-4622-83BD-052E67927735}" type="presParOf" srcId="{C482CF34-9956-4B94-9653-2A5CD82E874C}" destId="{F0DF470B-435F-45DE-941A-B3C8C4B0A187}" srcOrd="0" destOrd="0" presId="urn:microsoft.com/office/officeart/2005/8/layout/process4"/>
    <dgm:cxn modelId="{B36923E3-C017-4818-9A52-BD5F2F6AE746}" type="presParOf" srcId="{C482CF34-9956-4B94-9653-2A5CD82E874C}" destId="{3BB8198A-3B79-41B4-8463-86A51B84149E}" srcOrd="1"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A22A444-489B-47AA-9E0B-35CEE42F8DB1}"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2B08D44C-04BE-4850-A38E-2E7024DC40C7}">
      <dgm:prSet/>
      <dgm:spPr/>
      <dgm:t>
        <a:bodyPr/>
        <a:lstStyle/>
        <a:p>
          <a:r>
            <a:rPr lang="en-GB"/>
            <a:t>The </a:t>
          </a:r>
          <a:r>
            <a:rPr lang="en-GB" b="1"/>
            <a:t>Getting It Right First Time (GIRFT) Mental Health Programme (2022–2024)</a:t>
          </a:r>
          <a:r>
            <a:rPr lang="en-GB"/>
            <a:t> emphasises standardised pathways and reducing variation in rehabilitation provision. </a:t>
          </a:r>
          <a:r>
            <a:rPr lang="en-GB">
              <a:hlinkClick xmlns:r="http://schemas.openxmlformats.org/officeDocument/2006/relationships" r:id="rId1"/>
            </a:rPr>
            <a:t>Getting It Right First Time – GIRFT</a:t>
          </a:r>
          <a:endParaRPr lang="en-US"/>
        </a:p>
      </dgm:t>
    </dgm:pt>
    <dgm:pt modelId="{EA24B172-51E6-444E-B5AD-D95CE054CC6F}" type="parTrans" cxnId="{3522592E-0E04-41D2-861C-60FCDDA73237}">
      <dgm:prSet/>
      <dgm:spPr/>
      <dgm:t>
        <a:bodyPr/>
        <a:lstStyle/>
        <a:p>
          <a:endParaRPr lang="en-US"/>
        </a:p>
      </dgm:t>
    </dgm:pt>
    <dgm:pt modelId="{2234B580-2416-41D3-BCD0-097FDBA66774}" type="sibTrans" cxnId="{3522592E-0E04-41D2-861C-60FCDDA73237}">
      <dgm:prSet/>
      <dgm:spPr/>
      <dgm:t>
        <a:bodyPr/>
        <a:lstStyle/>
        <a:p>
          <a:endParaRPr lang="en-US"/>
        </a:p>
      </dgm:t>
    </dgm:pt>
    <dgm:pt modelId="{7EDBC4C7-54C1-414C-AEA1-A3FA31FB77CE}">
      <dgm:prSet/>
      <dgm:spPr/>
      <dgm:t>
        <a:bodyPr/>
        <a:lstStyle/>
        <a:p>
          <a:r>
            <a:rPr lang="en-GB"/>
            <a:t>ICSs now commission </a:t>
          </a:r>
          <a:r>
            <a:rPr lang="en-GB" b="1"/>
            <a:t>tiered supported accommodation</a:t>
          </a:r>
          <a:r>
            <a:rPr lang="en-GB"/>
            <a:t> (high‑support, medium‑support, floating support).</a:t>
          </a:r>
          <a:endParaRPr lang="en-US"/>
        </a:p>
      </dgm:t>
    </dgm:pt>
    <dgm:pt modelId="{E2DED32E-02DF-4113-99B0-1CB6880555C1}" type="parTrans" cxnId="{21D95051-747C-45CA-AADD-DACFDD189B2F}">
      <dgm:prSet/>
      <dgm:spPr/>
      <dgm:t>
        <a:bodyPr/>
        <a:lstStyle/>
        <a:p>
          <a:endParaRPr lang="en-US"/>
        </a:p>
      </dgm:t>
    </dgm:pt>
    <dgm:pt modelId="{55BE68BC-5138-4071-89A9-6ADEFEC58191}" type="sibTrans" cxnId="{21D95051-747C-45CA-AADD-DACFDD189B2F}">
      <dgm:prSet/>
      <dgm:spPr/>
      <dgm:t>
        <a:bodyPr/>
        <a:lstStyle/>
        <a:p>
          <a:endParaRPr lang="en-US"/>
        </a:p>
      </dgm:t>
    </dgm:pt>
    <dgm:pt modelId="{CFBE6376-D077-4A3D-9AB6-EF05D6BA099E}" type="pres">
      <dgm:prSet presAssocID="{8A22A444-489B-47AA-9E0B-35CEE42F8DB1}" presName="hierChild1" presStyleCnt="0">
        <dgm:presLayoutVars>
          <dgm:chPref val="1"/>
          <dgm:dir/>
          <dgm:animOne val="branch"/>
          <dgm:animLvl val="lvl"/>
          <dgm:resizeHandles/>
        </dgm:presLayoutVars>
      </dgm:prSet>
      <dgm:spPr/>
    </dgm:pt>
    <dgm:pt modelId="{8A62BD10-F68B-439C-8B36-D60B98F80255}" type="pres">
      <dgm:prSet presAssocID="{2B08D44C-04BE-4850-A38E-2E7024DC40C7}" presName="hierRoot1" presStyleCnt="0"/>
      <dgm:spPr/>
    </dgm:pt>
    <dgm:pt modelId="{73A9189B-7A12-4CBC-85E7-2AD0B1E2AB1A}" type="pres">
      <dgm:prSet presAssocID="{2B08D44C-04BE-4850-A38E-2E7024DC40C7}" presName="composite" presStyleCnt="0"/>
      <dgm:spPr/>
    </dgm:pt>
    <dgm:pt modelId="{DEC35854-9113-4C0B-83AC-B9A10469E25C}" type="pres">
      <dgm:prSet presAssocID="{2B08D44C-04BE-4850-A38E-2E7024DC40C7}" presName="background" presStyleLbl="node0" presStyleIdx="0" presStyleCnt="2"/>
      <dgm:spPr/>
    </dgm:pt>
    <dgm:pt modelId="{0D9851B5-011D-4A74-B084-6ABE942D7C2A}" type="pres">
      <dgm:prSet presAssocID="{2B08D44C-04BE-4850-A38E-2E7024DC40C7}" presName="text" presStyleLbl="fgAcc0" presStyleIdx="0" presStyleCnt="2">
        <dgm:presLayoutVars>
          <dgm:chPref val="3"/>
        </dgm:presLayoutVars>
      </dgm:prSet>
      <dgm:spPr/>
    </dgm:pt>
    <dgm:pt modelId="{7F84A846-6200-4353-AFD9-2B6DA468A94F}" type="pres">
      <dgm:prSet presAssocID="{2B08D44C-04BE-4850-A38E-2E7024DC40C7}" presName="hierChild2" presStyleCnt="0"/>
      <dgm:spPr/>
    </dgm:pt>
    <dgm:pt modelId="{FA9F2063-C23F-498F-B516-964D3553D6BC}" type="pres">
      <dgm:prSet presAssocID="{7EDBC4C7-54C1-414C-AEA1-A3FA31FB77CE}" presName="hierRoot1" presStyleCnt="0"/>
      <dgm:spPr/>
    </dgm:pt>
    <dgm:pt modelId="{B0217C48-7C2C-45A9-94BD-2355B4DCFED5}" type="pres">
      <dgm:prSet presAssocID="{7EDBC4C7-54C1-414C-AEA1-A3FA31FB77CE}" presName="composite" presStyleCnt="0"/>
      <dgm:spPr/>
    </dgm:pt>
    <dgm:pt modelId="{8B929960-24BE-4F0E-89EC-1C1B8257A2CE}" type="pres">
      <dgm:prSet presAssocID="{7EDBC4C7-54C1-414C-AEA1-A3FA31FB77CE}" presName="background" presStyleLbl="node0" presStyleIdx="1" presStyleCnt="2"/>
      <dgm:spPr/>
    </dgm:pt>
    <dgm:pt modelId="{5B0132CA-1E9F-470B-916D-1837B22E2299}" type="pres">
      <dgm:prSet presAssocID="{7EDBC4C7-54C1-414C-AEA1-A3FA31FB77CE}" presName="text" presStyleLbl="fgAcc0" presStyleIdx="1" presStyleCnt="2">
        <dgm:presLayoutVars>
          <dgm:chPref val="3"/>
        </dgm:presLayoutVars>
      </dgm:prSet>
      <dgm:spPr/>
    </dgm:pt>
    <dgm:pt modelId="{2F8386F6-27D0-44D6-A19C-E5D9F90BF29B}" type="pres">
      <dgm:prSet presAssocID="{7EDBC4C7-54C1-414C-AEA1-A3FA31FB77CE}" presName="hierChild2" presStyleCnt="0"/>
      <dgm:spPr/>
    </dgm:pt>
  </dgm:ptLst>
  <dgm:cxnLst>
    <dgm:cxn modelId="{3522592E-0E04-41D2-861C-60FCDDA73237}" srcId="{8A22A444-489B-47AA-9E0B-35CEE42F8DB1}" destId="{2B08D44C-04BE-4850-A38E-2E7024DC40C7}" srcOrd="0" destOrd="0" parTransId="{EA24B172-51E6-444E-B5AD-D95CE054CC6F}" sibTransId="{2234B580-2416-41D3-BCD0-097FDBA66774}"/>
    <dgm:cxn modelId="{21D95051-747C-45CA-AADD-DACFDD189B2F}" srcId="{8A22A444-489B-47AA-9E0B-35CEE42F8DB1}" destId="{7EDBC4C7-54C1-414C-AEA1-A3FA31FB77CE}" srcOrd="1" destOrd="0" parTransId="{E2DED32E-02DF-4113-99B0-1CB6880555C1}" sibTransId="{55BE68BC-5138-4071-89A9-6ADEFEC58191}"/>
    <dgm:cxn modelId="{996B5CAA-38F4-4CF7-AF2F-4BBB2EDC1583}" type="presOf" srcId="{2B08D44C-04BE-4850-A38E-2E7024DC40C7}" destId="{0D9851B5-011D-4A74-B084-6ABE942D7C2A}" srcOrd="0" destOrd="0" presId="urn:microsoft.com/office/officeart/2005/8/layout/hierarchy1"/>
    <dgm:cxn modelId="{E223AAB3-20C7-471C-BFFA-372B485286C3}" type="presOf" srcId="{8A22A444-489B-47AA-9E0B-35CEE42F8DB1}" destId="{CFBE6376-D077-4A3D-9AB6-EF05D6BA099E}" srcOrd="0" destOrd="0" presId="urn:microsoft.com/office/officeart/2005/8/layout/hierarchy1"/>
    <dgm:cxn modelId="{6EE190CD-2D7D-4D1F-97B4-D065186DB3E3}" type="presOf" srcId="{7EDBC4C7-54C1-414C-AEA1-A3FA31FB77CE}" destId="{5B0132CA-1E9F-470B-916D-1837B22E2299}" srcOrd="0" destOrd="0" presId="urn:microsoft.com/office/officeart/2005/8/layout/hierarchy1"/>
    <dgm:cxn modelId="{7FFBE1D1-80A4-4FA0-9B15-B7515C80D611}" type="presParOf" srcId="{CFBE6376-D077-4A3D-9AB6-EF05D6BA099E}" destId="{8A62BD10-F68B-439C-8B36-D60B98F80255}" srcOrd="0" destOrd="0" presId="urn:microsoft.com/office/officeart/2005/8/layout/hierarchy1"/>
    <dgm:cxn modelId="{C4B0443F-2D98-4CD9-B297-7B372E42A8D6}" type="presParOf" srcId="{8A62BD10-F68B-439C-8B36-D60B98F80255}" destId="{73A9189B-7A12-4CBC-85E7-2AD0B1E2AB1A}" srcOrd="0" destOrd="0" presId="urn:microsoft.com/office/officeart/2005/8/layout/hierarchy1"/>
    <dgm:cxn modelId="{909D963D-CDE3-4FE5-A9D3-C7070E3B0814}" type="presParOf" srcId="{73A9189B-7A12-4CBC-85E7-2AD0B1E2AB1A}" destId="{DEC35854-9113-4C0B-83AC-B9A10469E25C}" srcOrd="0" destOrd="0" presId="urn:microsoft.com/office/officeart/2005/8/layout/hierarchy1"/>
    <dgm:cxn modelId="{C56F9C50-A67B-4364-A21D-A4B994E2EB62}" type="presParOf" srcId="{73A9189B-7A12-4CBC-85E7-2AD0B1E2AB1A}" destId="{0D9851B5-011D-4A74-B084-6ABE942D7C2A}" srcOrd="1" destOrd="0" presId="urn:microsoft.com/office/officeart/2005/8/layout/hierarchy1"/>
    <dgm:cxn modelId="{45AE70A7-40FA-4999-AF14-70E08AACDEBE}" type="presParOf" srcId="{8A62BD10-F68B-439C-8B36-D60B98F80255}" destId="{7F84A846-6200-4353-AFD9-2B6DA468A94F}" srcOrd="1" destOrd="0" presId="urn:microsoft.com/office/officeart/2005/8/layout/hierarchy1"/>
    <dgm:cxn modelId="{058C0C89-3AB4-4170-B903-1F299D15322D}" type="presParOf" srcId="{CFBE6376-D077-4A3D-9AB6-EF05D6BA099E}" destId="{FA9F2063-C23F-498F-B516-964D3553D6BC}" srcOrd="1" destOrd="0" presId="urn:microsoft.com/office/officeart/2005/8/layout/hierarchy1"/>
    <dgm:cxn modelId="{F7033D42-D906-4084-A937-7B768E64D93A}" type="presParOf" srcId="{FA9F2063-C23F-498F-B516-964D3553D6BC}" destId="{B0217C48-7C2C-45A9-94BD-2355B4DCFED5}" srcOrd="0" destOrd="0" presId="urn:microsoft.com/office/officeart/2005/8/layout/hierarchy1"/>
    <dgm:cxn modelId="{22EE753C-7A56-4EFF-88C2-2865DE7DC00F}" type="presParOf" srcId="{B0217C48-7C2C-45A9-94BD-2355B4DCFED5}" destId="{8B929960-24BE-4F0E-89EC-1C1B8257A2CE}" srcOrd="0" destOrd="0" presId="urn:microsoft.com/office/officeart/2005/8/layout/hierarchy1"/>
    <dgm:cxn modelId="{DD282AD4-C86E-4BE8-A0A9-B78AE6988F07}" type="presParOf" srcId="{B0217C48-7C2C-45A9-94BD-2355B4DCFED5}" destId="{5B0132CA-1E9F-470B-916D-1837B22E2299}" srcOrd="1" destOrd="0" presId="urn:microsoft.com/office/officeart/2005/8/layout/hierarchy1"/>
    <dgm:cxn modelId="{2848A25B-DC30-426D-9F1F-DE4696274D51}" type="presParOf" srcId="{FA9F2063-C23F-498F-B516-964D3553D6BC}" destId="{2F8386F6-27D0-44D6-A19C-E5D9F90BF29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C1C2DB4-108A-41B8-B0B0-088DBF861516}" type="doc">
      <dgm:prSet loTypeId="urn:microsoft.com/office/officeart/2018/2/layout/IconLabelList" loCatId="icon" qsTypeId="urn:microsoft.com/office/officeart/2005/8/quickstyle/simple1" qsCatId="simple" csTypeId="urn:microsoft.com/office/officeart/2005/8/colors/colorful2" csCatId="colorful" phldr="1"/>
      <dgm:spPr/>
      <dgm:t>
        <a:bodyPr/>
        <a:lstStyle/>
        <a:p>
          <a:endParaRPr lang="en-US"/>
        </a:p>
      </dgm:t>
    </dgm:pt>
    <dgm:pt modelId="{6191FD7B-9952-481E-B639-2F06F2D4C0A6}">
      <dgm:prSet custT="1"/>
      <dgm:spPr/>
      <dgm:t>
        <a:bodyPr/>
        <a:lstStyle/>
        <a:p>
          <a:pPr>
            <a:lnSpc>
              <a:spcPct val="100000"/>
            </a:lnSpc>
          </a:pPr>
          <a:r>
            <a:rPr lang="en-GB" sz="1800"/>
            <a:t>have specialist expertise in the long-term treatment and care of people with severe mental illness and complex needs. </a:t>
          </a:r>
          <a:endParaRPr lang="en-US" sz="1800"/>
        </a:p>
      </dgm:t>
    </dgm:pt>
    <dgm:pt modelId="{C79895D6-FDDC-4FF0-995D-D484C8155834}" type="parTrans" cxnId="{FD314E00-B864-4B30-96AC-A58CB0D2B32C}">
      <dgm:prSet/>
      <dgm:spPr/>
      <dgm:t>
        <a:bodyPr/>
        <a:lstStyle/>
        <a:p>
          <a:endParaRPr lang="en-US"/>
        </a:p>
      </dgm:t>
    </dgm:pt>
    <dgm:pt modelId="{95C29850-025B-4DFA-85BD-C609505DE02D}" type="sibTrans" cxnId="{FD314E00-B864-4B30-96AC-A58CB0D2B32C}">
      <dgm:prSet phldrT="01"/>
      <dgm:spPr/>
      <dgm:t>
        <a:bodyPr/>
        <a:lstStyle/>
        <a:p>
          <a:endParaRPr lang="en-US"/>
        </a:p>
      </dgm:t>
    </dgm:pt>
    <dgm:pt modelId="{0A89D7A7-415C-4370-81E2-E82E4B8774EB}">
      <dgm:prSet custT="1"/>
      <dgm:spPr/>
      <dgm:t>
        <a:bodyPr/>
        <a:lstStyle/>
        <a:p>
          <a:pPr>
            <a:lnSpc>
              <a:spcPct val="100000"/>
            </a:lnSpc>
          </a:pPr>
          <a:r>
            <a:rPr lang="en-GB" sz="1800" dirty="0"/>
            <a:t>Look at  long-term possibilities for the patient, not just symptoms of the illness, and work closely within a team of other professionals. </a:t>
          </a:r>
          <a:endParaRPr lang="en-US" sz="1800" dirty="0"/>
        </a:p>
      </dgm:t>
    </dgm:pt>
    <dgm:pt modelId="{7CA5F4FB-511A-4EB6-9CAD-A2600588D9D1}" type="parTrans" cxnId="{28F16636-7811-4299-9BCB-F44B57256271}">
      <dgm:prSet/>
      <dgm:spPr/>
      <dgm:t>
        <a:bodyPr/>
        <a:lstStyle/>
        <a:p>
          <a:endParaRPr lang="en-US"/>
        </a:p>
      </dgm:t>
    </dgm:pt>
    <dgm:pt modelId="{BBE7FBEF-65CD-4181-9D66-1AD4F448AF0A}" type="sibTrans" cxnId="{28F16636-7811-4299-9BCB-F44B57256271}">
      <dgm:prSet phldrT="02"/>
      <dgm:spPr/>
      <dgm:t>
        <a:bodyPr/>
        <a:lstStyle/>
        <a:p>
          <a:endParaRPr lang="en-US"/>
        </a:p>
      </dgm:t>
    </dgm:pt>
    <dgm:pt modelId="{FCD305EA-C90E-4F37-B980-FF55A17CFD39}">
      <dgm:prSet custT="1"/>
      <dgm:spPr/>
      <dgm:t>
        <a:bodyPr/>
        <a:lstStyle/>
        <a:p>
          <a:pPr>
            <a:lnSpc>
              <a:spcPct val="100000"/>
            </a:lnSpc>
          </a:pPr>
          <a:r>
            <a:rPr lang="en-GB" sz="1800"/>
            <a:t>advise colleagues on the diagnosis and management of severe and complex mental health problems for people who are not helped quickly by standard treatments</a:t>
          </a:r>
          <a:endParaRPr lang="en-US" sz="1800"/>
        </a:p>
      </dgm:t>
    </dgm:pt>
    <dgm:pt modelId="{F015A5E0-A540-461F-9AC4-712A2A381C28}" type="parTrans" cxnId="{65DE278F-1738-4AEF-92E3-48292557E0C6}">
      <dgm:prSet/>
      <dgm:spPr/>
      <dgm:t>
        <a:bodyPr/>
        <a:lstStyle/>
        <a:p>
          <a:endParaRPr lang="en-US"/>
        </a:p>
      </dgm:t>
    </dgm:pt>
    <dgm:pt modelId="{3693AA9F-044E-4D75-AFD3-87ABECED09DE}" type="sibTrans" cxnId="{65DE278F-1738-4AEF-92E3-48292557E0C6}">
      <dgm:prSet phldrT="04"/>
      <dgm:spPr/>
      <dgm:t>
        <a:bodyPr/>
        <a:lstStyle/>
        <a:p>
          <a:endParaRPr lang="en-US"/>
        </a:p>
      </dgm:t>
    </dgm:pt>
    <dgm:pt modelId="{D1D5CEB5-0FE5-4581-8707-56752FDFF0C6}">
      <dgm:prSet custT="1"/>
      <dgm:spPr/>
      <dgm:t>
        <a:bodyPr/>
        <a:lstStyle/>
        <a:p>
          <a:pPr>
            <a:lnSpc>
              <a:spcPct val="100000"/>
            </a:lnSpc>
          </a:pPr>
          <a:r>
            <a:rPr lang="en-GB" sz="1800" dirty="0"/>
            <a:t>Carry out thorough assessment and treatment</a:t>
          </a:r>
          <a:endParaRPr lang="en-US" sz="1800" dirty="0"/>
        </a:p>
        <a:p>
          <a:pPr>
            <a:lnSpc>
              <a:spcPct val="100000"/>
            </a:lnSpc>
          </a:pPr>
          <a:r>
            <a:rPr lang="en-GB" sz="1800" dirty="0"/>
            <a:t>Shared decision‑making</a:t>
          </a:r>
        </a:p>
        <a:p>
          <a:pPr>
            <a:lnSpc>
              <a:spcPct val="100000"/>
            </a:lnSpc>
          </a:pPr>
          <a:r>
            <a:rPr lang="en-GB" sz="1800" dirty="0"/>
            <a:t>Use of outcome measures such as </a:t>
          </a:r>
          <a:r>
            <a:rPr lang="en-GB" sz="1800" dirty="0" err="1"/>
            <a:t>HoNOS</a:t>
          </a:r>
          <a:r>
            <a:rPr lang="en-GB" sz="1800" dirty="0"/>
            <a:t>, DIALOG+, and </a:t>
          </a:r>
          <a:r>
            <a:rPr lang="en-GB" sz="1800" dirty="0" err="1"/>
            <a:t>ReQoL</a:t>
          </a:r>
          <a:endParaRPr lang="en-US" sz="1800" dirty="0"/>
        </a:p>
      </dgm:t>
    </dgm:pt>
    <dgm:pt modelId="{6D5F0508-FB6D-4381-9A7F-26C14848A777}" type="parTrans" cxnId="{A9ED9F10-4D1C-437B-BF42-B0F79C2D97AD}">
      <dgm:prSet/>
      <dgm:spPr/>
      <dgm:t>
        <a:bodyPr/>
        <a:lstStyle/>
        <a:p>
          <a:endParaRPr lang="en-GB"/>
        </a:p>
      </dgm:t>
    </dgm:pt>
    <dgm:pt modelId="{A3ECF2DE-F0B2-48BE-ABF8-4893FF301834}" type="sibTrans" cxnId="{A9ED9F10-4D1C-437B-BF42-B0F79C2D97AD}">
      <dgm:prSet phldrT="03"/>
      <dgm:spPr/>
      <dgm:t>
        <a:bodyPr/>
        <a:lstStyle/>
        <a:p>
          <a:endParaRPr lang="en-GB"/>
        </a:p>
      </dgm:t>
    </dgm:pt>
    <dgm:pt modelId="{0C2314FD-EC42-4736-9059-A2EBF5370888}" type="pres">
      <dgm:prSet presAssocID="{BC1C2DB4-108A-41B8-B0B0-088DBF861516}" presName="root" presStyleCnt="0">
        <dgm:presLayoutVars>
          <dgm:dir/>
          <dgm:resizeHandles val="exact"/>
        </dgm:presLayoutVars>
      </dgm:prSet>
      <dgm:spPr/>
    </dgm:pt>
    <dgm:pt modelId="{29D7D332-2B8D-4B1C-8D55-7A8E4664B67D}" type="pres">
      <dgm:prSet presAssocID="{6191FD7B-9952-481E-B639-2F06F2D4C0A6}" presName="compNode" presStyleCnt="0"/>
      <dgm:spPr/>
    </dgm:pt>
    <dgm:pt modelId="{716B1A34-B01E-4D31-90B2-342B6A90072A}" type="pres">
      <dgm:prSet presAssocID="{6191FD7B-9952-481E-B639-2F06F2D4C0A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5EF39AF5-904C-4EB1-B4B9-22BA301F00DE}" type="pres">
      <dgm:prSet presAssocID="{6191FD7B-9952-481E-B639-2F06F2D4C0A6}" presName="spaceRect" presStyleCnt="0"/>
      <dgm:spPr/>
    </dgm:pt>
    <dgm:pt modelId="{8F36B906-5E94-4B55-8692-8FA1E5D77B28}" type="pres">
      <dgm:prSet presAssocID="{6191FD7B-9952-481E-B639-2F06F2D4C0A6}" presName="textRect" presStyleLbl="revTx" presStyleIdx="0" presStyleCnt="4">
        <dgm:presLayoutVars>
          <dgm:chMax val="1"/>
          <dgm:chPref val="1"/>
        </dgm:presLayoutVars>
      </dgm:prSet>
      <dgm:spPr/>
    </dgm:pt>
    <dgm:pt modelId="{9F4F1979-BE80-4426-B098-DEA8E8082C68}" type="pres">
      <dgm:prSet presAssocID="{95C29850-025B-4DFA-85BD-C609505DE02D}" presName="sibTrans" presStyleCnt="0"/>
      <dgm:spPr/>
    </dgm:pt>
    <dgm:pt modelId="{B67DA98F-66FC-4CD2-87E8-6021AEBC31E0}" type="pres">
      <dgm:prSet presAssocID="{D1D5CEB5-0FE5-4581-8707-56752FDFF0C6}" presName="compNode" presStyleCnt="0"/>
      <dgm:spPr/>
    </dgm:pt>
    <dgm:pt modelId="{9FCA600C-ABDA-4C87-982F-BC1A28E280F3}" type="pres">
      <dgm:prSet presAssocID="{D1D5CEB5-0FE5-4581-8707-56752FDFF0C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in in head"/>
        </a:ext>
      </dgm:extLst>
    </dgm:pt>
    <dgm:pt modelId="{05032D45-FE64-43F5-AE01-1A4DCF6DD120}" type="pres">
      <dgm:prSet presAssocID="{D1D5CEB5-0FE5-4581-8707-56752FDFF0C6}" presName="spaceRect" presStyleCnt="0"/>
      <dgm:spPr/>
    </dgm:pt>
    <dgm:pt modelId="{F6E6049E-CBEE-40E5-9487-D0B869004FDD}" type="pres">
      <dgm:prSet presAssocID="{D1D5CEB5-0FE5-4581-8707-56752FDFF0C6}" presName="textRect" presStyleLbl="revTx" presStyleIdx="1" presStyleCnt="4">
        <dgm:presLayoutVars>
          <dgm:chMax val="1"/>
          <dgm:chPref val="1"/>
        </dgm:presLayoutVars>
      </dgm:prSet>
      <dgm:spPr/>
    </dgm:pt>
    <dgm:pt modelId="{050B45A7-8C02-4858-94FB-5BC270EAAF0F}" type="pres">
      <dgm:prSet presAssocID="{A3ECF2DE-F0B2-48BE-ABF8-4893FF301834}" presName="sibTrans" presStyleCnt="0"/>
      <dgm:spPr/>
    </dgm:pt>
    <dgm:pt modelId="{4299A241-0552-492B-AB1A-9C04B6184638}" type="pres">
      <dgm:prSet presAssocID="{0A89D7A7-415C-4370-81E2-E82E4B8774EB}" presName="compNode" presStyleCnt="0"/>
      <dgm:spPr/>
    </dgm:pt>
    <dgm:pt modelId="{41BBB75B-4566-49F3-85D7-A2283D59E6D3}" type="pres">
      <dgm:prSet presAssocID="{0A89D7A7-415C-4370-81E2-E82E4B8774E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ethoscope"/>
        </a:ext>
      </dgm:extLst>
    </dgm:pt>
    <dgm:pt modelId="{9388FB9E-15E2-42FA-9724-5473E7BBF03D}" type="pres">
      <dgm:prSet presAssocID="{0A89D7A7-415C-4370-81E2-E82E4B8774EB}" presName="spaceRect" presStyleCnt="0"/>
      <dgm:spPr/>
    </dgm:pt>
    <dgm:pt modelId="{C495D372-F176-44B8-8D97-32A9071C4AB2}" type="pres">
      <dgm:prSet presAssocID="{0A89D7A7-415C-4370-81E2-E82E4B8774EB}" presName="textRect" presStyleLbl="revTx" presStyleIdx="2" presStyleCnt="4">
        <dgm:presLayoutVars>
          <dgm:chMax val="1"/>
          <dgm:chPref val="1"/>
        </dgm:presLayoutVars>
      </dgm:prSet>
      <dgm:spPr/>
    </dgm:pt>
    <dgm:pt modelId="{73D0DC29-8FA7-4FDC-848F-DCC80B08F448}" type="pres">
      <dgm:prSet presAssocID="{BBE7FBEF-65CD-4181-9D66-1AD4F448AF0A}" presName="sibTrans" presStyleCnt="0"/>
      <dgm:spPr/>
    </dgm:pt>
    <dgm:pt modelId="{B389BA33-71FB-4905-BBFE-CA68452B1423}" type="pres">
      <dgm:prSet presAssocID="{FCD305EA-C90E-4F37-B980-FF55A17CFD39}" presName="compNode" presStyleCnt="0"/>
      <dgm:spPr/>
    </dgm:pt>
    <dgm:pt modelId="{DA6383D3-3EB0-409E-BBF8-9CCFEAB7C4D7}" type="pres">
      <dgm:prSet presAssocID="{FCD305EA-C90E-4F37-B980-FF55A17CFD3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agnifying glass"/>
        </a:ext>
      </dgm:extLst>
    </dgm:pt>
    <dgm:pt modelId="{120B2A72-F5BE-47BA-A5CA-BC60CFD9F9E2}" type="pres">
      <dgm:prSet presAssocID="{FCD305EA-C90E-4F37-B980-FF55A17CFD39}" presName="spaceRect" presStyleCnt="0"/>
      <dgm:spPr/>
    </dgm:pt>
    <dgm:pt modelId="{E55971D7-738C-4ABD-902F-A310C85A693A}" type="pres">
      <dgm:prSet presAssocID="{FCD305EA-C90E-4F37-B980-FF55A17CFD39}" presName="textRect" presStyleLbl="revTx" presStyleIdx="3" presStyleCnt="4">
        <dgm:presLayoutVars>
          <dgm:chMax val="1"/>
          <dgm:chPref val="1"/>
        </dgm:presLayoutVars>
      </dgm:prSet>
      <dgm:spPr/>
    </dgm:pt>
  </dgm:ptLst>
  <dgm:cxnLst>
    <dgm:cxn modelId="{FD314E00-B864-4B30-96AC-A58CB0D2B32C}" srcId="{BC1C2DB4-108A-41B8-B0B0-088DBF861516}" destId="{6191FD7B-9952-481E-B639-2F06F2D4C0A6}" srcOrd="0" destOrd="0" parTransId="{C79895D6-FDDC-4FF0-995D-D484C8155834}" sibTransId="{95C29850-025B-4DFA-85BD-C609505DE02D}"/>
    <dgm:cxn modelId="{A9ED9F10-4D1C-437B-BF42-B0F79C2D97AD}" srcId="{BC1C2DB4-108A-41B8-B0B0-088DBF861516}" destId="{D1D5CEB5-0FE5-4581-8707-56752FDFF0C6}" srcOrd="1" destOrd="0" parTransId="{6D5F0508-FB6D-4381-9A7F-26C14848A777}" sibTransId="{A3ECF2DE-F0B2-48BE-ABF8-4893FF301834}"/>
    <dgm:cxn modelId="{D5D13214-0EC1-4D07-9A57-D18ED12240B1}" type="presOf" srcId="{0A89D7A7-415C-4370-81E2-E82E4B8774EB}" destId="{C495D372-F176-44B8-8D97-32A9071C4AB2}" srcOrd="0" destOrd="0" presId="urn:microsoft.com/office/officeart/2018/2/layout/IconLabelList"/>
    <dgm:cxn modelId="{3CE02D22-0A11-4F52-BC28-045698D04BD1}" type="presOf" srcId="{BC1C2DB4-108A-41B8-B0B0-088DBF861516}" destId="{0C2314FD-EC42-4736-9059-A2EBF5370888}" srcOrd="0" destOrd="0" presId="urn:microsoft.com/office/officeart/2018/2/layout/IconLabelList"/>
    <dgm:cxn modelId="{28F16636-7811-4299-9BCB-F44B57256271}" srcId="{BC1C2DB4-108A-41B8-B0B0-088DBF861516}" destId="{0A89D7A7-415C-4370-81E2-E82E4B8774EB}" srcOrd="2" destOrd="0" parTransId="{7CA5F4FB-511A-4EB6-9CAD-A2600588D9D1}" sibTransId="{BBE7FBEF-65CD-4181-9D66-1AD4F448AF0A}"/>
    <dgm:cxn modelId="{A57CE98D-5910-4E46-9DEB-A3422C4FB602}" type="presOf" srcId="{6191FD7B-9952-481E-B639-2F06F2D4C0A6}" destId="{8F36B906-5E94-4B55-8692-8FA1E5D77B28}" srcOrd="0" destOrd="0" presId="urn:microsoft.com/office/officeart/2018/2/layout/IconLabelList"/>
    <dgm:cxn modelId="{65DE278F-1738-4AEF-92E3-48292557E0C6}" srcId="{BC1C2DB4-108A-41B8-B0B0-088DBF861516}" destId="{FCD305EA-C90E-4F37-B980-FF55A17CFD39}" srcOrd="3" destOrd="0" parTransId="{F015A5E0-A540-461F-9AC4-712A2A381C28}" sibTransId="{3693AA9F-044E-4D75-AFD3-87ABECED09DE}"/>
    <dgm:cxn modelId="{98B9C99F-AE89-4450-BACA-13F89EEB498C}" type="presOf" srcId="{FCD305EA-C90E-4F37-B980-FF55A17CFD39}" destId="{E55971D7-738C-4ABD-902F-A310C85A693A}" srcOrd="0" destOrd="0" presId="urn:microsoft.com/office/officeart/2018/2/layout/IconLabelList"/>
    <dgm:cxn modelId="{2BA769ED-7D3A-4CD1-8FE8-02D85AC1D1D8}" type="presOf" srcId="{D1D5CEB5-0FE5-4581-8707-56752FDFF0C6}" destId="{F6E6049E-CBEE-40E5-9487-D0B869004FDD}" srcOrd="0" destOrd="0" presId="urn:microsoft.com/office/officeart/2018/2/layout/IconLabelList"/>
    <dgm:cxn modelId="{B23B0156-8B8F-4870-BF54-ED1116F07AB1}" type="presParOf" srcId="{0C2314FD-EC42-4736-9059-A2EBF5370888}" destId="{29D7D332-2B8D-4B1C-8D55-7A8E4664B67D}" srcOrd="0" destOrd="0" presId="urn:microsoft.com/office/officeart/2018/2/layout/IconLabelList"/>
    <dgm:cxn modelId="{7622C011-AFB3-4127-A49E-3FA560BDF5DA}" type="presParOf" srcId="{29D7D332-2B8D-4B1C-8D55-7A8E4664B67D}" destId="{716B1A34-B01E-4D31-90B2-342B6A90072A}" srcOrd="0" destOrd="0" presId="urn:microsoft.com/office/officeart/2018/2/layout/IconLabelList"/>
    <dgm:cxn modelId="{E600F89C-B4BB-44D0-9709-C41331614B6A}" type="presParOf" srcId="{29D7D332-2B8D-4B1C-8D55-7A8E4664B67D}" destId="{5EF39AF5-904C-4EB1-B4B9-22BA301F00DE}" srcOrd="1" destOrd="0" presId="urn:microsoft.com/office/officeart/2018/2/layout/IconLabelList"/>
    <dgm:cxn modelId="{5A1956A8-92CB-452E-813B-70859BAFEAFD}" type="presParOf" srcId="{29D7D332-2B8D-4B1C-8D55-7A8E4664B67D}" destId="{8F36B906-5E94-4B55-8692-8FA1E5D77B28}" srcOrd="2" destOrd="0" presId="urn:microsoft.com/office/officeart/2018/2/layout/IconLabelList"/>
    <dgm:cxn modelId="{DD0487AF-2CF3-485A-BF06-BA0C929A6D71}" type="presParOf" srcId="{0C2314FD-EC42-4736-9059-A2EBF5370888}" destId="{9F4F1979-BE80-4426-B098-DEA8E8082C68}" srcOrd="1" destOrd="0" presId="urn:microsoft.com/office/officeart/2018/2/layout/IconLabelList"/>
    <dgm:cxn modelId="{E048FE6E-220E-40E6-B851-9512221DCF3D}" type="presParOf" srcId="{0C2314FD-EC42-4736-9059-A2EBF5370888}" destId="{B67DA98F-66FC-4CD2-87E8-6021AEBC31E0}" srcOrd="2" destOrd="0" presId="urn:microsoft.com/office/officeart/2018/2/layout/IconLabelList"/>
    <dgm:cxn modelId="{55E4443F-EF33-40A1-9D68-F90D2DE5C721}" type="presParOf" srcId="{B67DA98F-66FC-4CD2-87E8-6021AEBC31E0}" destId="{9FCA600C-ABDA-4C87-982F-BC1A28E280F3}" srcOrd="0" destOrd="0" presId="urn:microsoft.com/office/officeart/2018/2/layout/IconLabelList"/>
    <dgm:cxn modelId="{CFB1F1CC-71F4-4B66-806D-1779F84610A5}" type="presParOf" srcId="{B67DA98F-66FC-4CD2-87E8-6021AEBC31E0}" destId="{05032D45-FE64-43F5-AE01-1A4DCF6DD120}" srcOrd="1" destOrd="0" presId="urn:microsoft.com/office/officeart/2018/2/layout/IconLabelList"/>
    <dgm:cxn modelId="{6F286016-4784-4EEA-9E0F-4A525C959D46}" type="presParOf" srcId="{B67DA98F-66FC-4CD2-87E8-6021AEBC31E0}" destId="{F6E6049E-CBEE-40E5-9487-D0B869004FDD}" srcOrd="2" destOrd="0" presId="urn:microsoft.com/office/officeart/2018/2/layout/IconLabelList"/>
    <dgm:cxn modelId="{2AC3A569-C60E-42B4-816C-6431762EFE1B}" type="presParOf" srcId="{0C2314FD-EC42-4736-9059-A2EBF5370888}" destId="{050B45A7-8C02-4858-94FB-5BC270EAAF0F}" srcOrd="3" destOrd="0" presId="urn:microsoft.com/office/officeart/2018/2/layout/IconLabelList"/>
    <dgm:cxn modelId="{28DEE7A4-0801-4462-B0BB-3453CBAE356E}" type="presParOf" srcId="{0C2314FD-EC42-4736-9059-A2EBF5370888}" destId="{4299A241-0552-492B-AB1A-9C04B6184638}" srcOrd="4" destOrd="0" presId="urn:microsoft.com/office/officeart/2018/2/layout/IconLabelList"/>
    <dgm:cxn modelId="{FDA6CDAB-9076-42C8-94C6-BA642AB97C20}" type="presParOf" srcId="{4299A241-0552-492B-AB1A-9C04B6184638}" destId="{41BBB75B-4566-49F3-85D7-A2283D59E6D3}" srcOrd="0" destOrd="0" presId="urn:microsoft.com/office/officeart/2018/2/layout/IconLabelList"/>
    <dgm:cxn modelId="{AF933349-7E3E-459C-B668-5C60ABB6D794}" type="presParOf" srcId="{4299A241-0552-492B-AB1A-9C04B6184638}" destId="{9388FB9E-15E2-42FA-9724-5473E7BBF03D}" srcOrd="1" destOrd="0" presId="urn:microsoft.com/office/officeart/2018/2/layout/IconLabelList"/>
    <dgm:cxn modelId="{BE31D52C-0410-42AB-B840-C8041EF6BAC8}" type="presParOf" srcId="{4299A241-0552-492B-AB1A-9C04B6184638}" destId="{C495D372-F176-44B8-8D97-32A9071C4AB2}" srcOrd="2" destOrd="0" presId="urn:microsoft.com/office/officeart/2018/2/layout/IconLabelList"/>
    <dgm:cxn modelId="{CE68A734-07B0-4B03-96AE-EAF5AE2AF77E}" type="presParOf" srcId="{0C2314FD-EC42-4736-9059-A2EBF5370888}" destId="{73D0DC29-8FA7-4FDC-848F-DCC80B08F448}" srcOrd="5" destOrd="0" presId="urn:microsoft.com/office/officeart/2018/2/layout/IconLabelList"/>
    <dgm:cxn modelId="{4D3EA73A-7CA7-4559-8A7B-B33FE5058966}" type="presParOf" srcId="{0C2314FD-EC42-4736-9059-A2EBF5370888}" destId="{B389BA33-71FB-4905-BBFE-CA68452B1423}" srcOrd="6" destOrd="0" presId="urn:microsoft.com/office/officeart/2018/2/layout/IconLabelList"/>
    <dgm:cxn modelId="{8D33420D-FA79-4B9D-9B09-1B514EE5468C}" type="presParOf" srcId="{B389BA33-71FB-4905-BBFE-CA68452B1423}" destId="{DA6383D3-3EB0-409E-BBF8-9CCFEAB7C4D7}" srcOrd="0" destOrd="0" presId="urn:microsoft.com/office/officeart/2018/2/layout/IconLabelList"/>
    <dgm:cxn modelId="{CB821DDB-72A5-43AE-836A-6BC6715B2EE0}" type="presParOf" srcId="{B389BA33-71FB-4905-BBFE-CA68452B1423}" destId="{120B2A72-F5BE-47BA-A5CA-BC60CFD9F9E2}" srcOrd="1" destOrd="0" presId="urn:microsoft.com/office/officeart/2018/2/layout/IconLabelList"/>
    <dgm:cxn modelId="{B3A4EAE3-683C-4900-96B6-D4E50A0B2B34}" type="presParOf" srcId="{B389BA33-71FB-4905-BBFE-CA68452B1423}" destId="{E55971D7-738C-4ABD-902F-A310C85A693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F850881-7435-4871-B1B1-64EAF1AE3532}" type="doc">
      <dgm:prSet loTypeId="urn:microsoft.com/office/officeart/2005/8/layout/vList5" loCatId="list" qsTypeId="urn:microsoft.com/office/officeart/2005/8/quickstyle/simple1" qsCatId="simple" csTypeId="urn:microsoft.com/office/officeart/2005/8/colors/colorful4" csCatId="colorful" phldr="1"/>
      <dgm:spPr/>
      <dgm:t>
        <a:bodyPr/>
        <a:lstStyle/>
        <a:p>
          <a:endParaRPr lang="en-GB"/>
        </a:p>
      </dgm:t>
    </dgm:pt>
    <dgm:pt modelId="{FBD28F8F-FDFC-4E74-981F-298518196B32}">
      <dgm:prSet phldrT="[Text]" custT="1"/>
      <dgm:spPr/>
      <dgm:t>
        <a:bodyPr/>
        <a:lstStyle/>
        <a:p>
          <a:r>
            <a:rPr lang="en-GB" sz="4000" dirty="0"/>
            <a:t>Treatments</a:t>
          </a:r>
        </a:p>
      </dgm:t>
    </dgm:pt>
    <dgm:pt modelId="{58208450-1688-47C8-A8E6-EB64E39A1423}" type="parTrans" cxnId="{562DDEFE-2358-4455-B513-3080BD21873C}">
      <dgm:prSet/>
      <dgm:spPr/>
      <dgm:t>
        <a:bodyPr/>
        <a:lstStyle/>
        <a:p>
          <a:endParaRPr lang="en-GB"/>
        </a:p>
      </dgm:t>
    </dgm:pt>
    <dgm:pt modelId="{2253DF2E-97CD-472C-BDA8-85889F719260}" type="sibTrans" cxnId="{562DDEFE-2358-4455-B513-3080BD21873C}">
      <dgm:prSet/>
      <dgm:spPr/>
      <dgm:t>
        <a:bodyPr/>
        <a:lstStyle/>
        <a:p>
          <a:endParaRPr lang="en-GB"/>
        </a:p>
      </dgm:t>
    </dgm:pt>
    <dgm:pt modelId="{0AB873B4-C331-4830-AF9E-4BD32C9286BA}">
      <dgm:prSet phldrT="[Text]" custT="1"/>
      <dgm:spPr/>
      <dgm:t>
        <a:bodyPr/>
        <a:lstStyle/>
        <a:p>
          <a:pPr>
            <a:buFont typeface="Arial" panose="020B0604020202020204" pitchFamily="34" charset="0"/>
            <a:buChar char="•"/>
          </a:pPr>
          <a:r>
            <a:rPr lang="en-GB" sz="2000" dirty="0"/>
            <a:t>Medication Management</a:t>
          </a:r>
        </a:p>
      </dgm:t>
    </dgm:pt>
    <dgm:pt modelId="{111F300D-DF48-4D2F-9234-719815AF53B9}" type="parTrans" cxnId="{879717AE-DA39-4DAF-8619-3D68B287ACA5}">
      <dgm:prSet/>
      <dgm:spPr/>
      <dgm:t>
        <a:bodyPr/>
        <a:lstStyle/>
        <a:p>
          <a:endParaRPr lang="en-GB"/>
        </a:p>
      </dgm:t>
    </dgm:pt>
    <dgm:pt modelId="{CDE5F4D5-20D6-454C-9DBD-9034A0D31E22}" type="sibTrans" cxnId="{879717AE-DA39-4DAF-8619-3D68B287ACA5}">
      <dgm:prSet/>
      <dgm:spPr/>
      <dgm:t>
        <a:bodyPr/>
        <a:lstStyle/>
        <a:p>
          <a:endParaRPr lang="en-GB"/>
        </a:p>
      </dgm:t>
    </dgm:pt>
    <dgm:pt modelId="{72A2BCD1-7D71-4AE3-84F6-D91AB3EC67D2}">
      <dgm:prSet phldrT="[Text]" custT="1"/>
      <dgm:spPr/>
      <dgm:t>
        <a:bodyPr/>
        <a:lstStyle/>
        <a:p>
          <a:r>
            <a:rPr lang="en-GB" sz="3600" dirty="0"/>
            <a:t>Support and help</a:t>
          </a:r>
        </a:p>
      </dgm:t>
    </dgm:pt>
    <dgm:pt modelId="{26539FBA-7B97-41E9-B7DF-AE580855F0D7}" type="parTrans" cxnId="{FF384206-9430-44FD-9F74-BD96282005BD}">
      <dgm:prSet/>
      <dgm:spPr/>
      <dgm:t>
        <a:bodyPr/>
        <a:lstStyle/>
        <a:p>
          <a:endParaRPr lang="en-GB"/>
        </a:p>
      </dgm:t>
    </dgm:pt>
    <dgm:pt modelId="{00DF1FD7-66AE-4F8C-8378-982385AD5589}" type="sibTrans" cxnId="{FF384206-9430-44FD-9F74-BD96282005BD}">
      <dgm:prSet/>
      <dgm:spPr/>
      <dgm:t>
        <a:bodyPr/>
        <a:lstStyle/>
        <a:p>
          <a:endParaRPr lang="en-GB"/>
        </a:p>
      </dgm:t>
    </dgm:pt>
    <dgm:pt modelId="{6DFDB44A-1B74-413A-9462-7E92F7DC42BA}">
      <dgm:prSet phldrT="[Text]" custT="1"/>
      <dgm:spPr/>
      <dgm:t>
        <a:bodyPr/>
        <a:lstStyle/>
        <a:p>
          <a:pPr>
            <a:buFont typeface="Arial" panose="020B0604020202020204" pitchFamily="34" charset="0"/>
            <a:buChar char="•"/>
          </a:pPr>
          <a:r>
            <a:rPr lang="en-GB" sz="2000" dirty="0"/>
            <a:t>Reduce or stop alcohol and street drug use.</a:t>
          </a:r>
        </a:p>
      </dgm:t>
    </dgm:pt>
    <dgm:pt modelId="{DCB6E820-C457-4F1B-88F5-F83295751188}" type="parTrans" cxnId="{5210A57C-13D1-43DB-8417-E3E6D51D478D}">
      <dgm:prSet/>
      <dgm:spPr/>
      <dgm:t>
        <a:bodyPr/>
        <a:lstStyle/>
        <a:p>
          <a:endParaRPr lang="en-GB"/>
        </a:p>
      </dgm:t>
    </dgm:pt>
    <dgm:pt modelId="{A13FF544-793A-4F8C-A8A1-E411D0E2875C}" type="sibTrans" cxnId="{5210A57C-13D1-43DB-8417-E3E6D51D478D}">
      <dgm:prSet/>
      <dgm:spPr/>
      <dgm:t>
        <a:bodyPr/>
        <a:lstStyle/>
        <a:p>
          <a:endParaRPr lang="en-GB"/>
        </a:p>
      </dgm:t>
    </dgm:pt>
    <dgm:pt modelId="{DD76331C-DAC6-46D8-B5F1-B616B42ACA4B}">
      <dgm:prSet phldrT="[Text]" custT="1"/>
      <dgm:spPr/>
      <dgm:t>
        <a:bodyPr/>
        <a:lstStyle/>
        <a:p>
          <a:r>
            <a:rPr lang="en-GB" sz="3600" dirty="0"/>
            <a:t>Advice and guidance</a:t>
          </a:r>
        </a:p>
      </dgm:t>
    </dgm:pt>
    <dgm:pt modelId="{DDF2B4B7-E9BF-41B8-BD34-B9424BA8855E}" type="parTrans" cxnId="{C5A8FA4F-0D80-4779-B46D-FF5AF15BDA64}">
      <dgm:prSet/>
      <dgm:spPr/>
      <dgm:t>
        <a:bodyPr/>
        <a:lstStyle/>
        <a:p>
          <a:endParaRPr lang="en-GB"/>
        </a:p>
      </dgm:t>
    </dgm:pt>
    <dgm:pt modelId="{69B189FD-2E33-430E-8E02-D910ACAA5E21}" type="sibTrans" cxnId="{C5A8FA4F-0D80-4779-B46D-FF5AF15BDA64}">
      <dgm:prSet/>
      <dgm:spPr/>
      <dgm:t>
        <a:bodyPr/>
        <a:lstStyle/>
        <a:p>
          <a:endParaRPr lang="en-GB"/>
        </a:p>
      </dgm:t>
    </dgm:pt>
    <dgm:pt modelId="{008386B6-EC5F-4A62-9699-60D824F9AE1A}">
      <dgm:prSet phldrT="[Text]" custT="1"/>
      <dgm:spPr/>
      <dgm:t>
        <a:bodyPr/>
        <a:lstStyle/>
        <a:p>
          <a:pPr>
            <a:buFont typeface="Arial" panose="020B0604020202020204" pitchFamily="34" charset="0"/>
            <a:buChar char="•"/>
          </a:pPr>
          <a:r>
            <a:rPr lang="en-GB" sz="2000" dirty="0"/>
            <a:t>Healthy living: diet, exercise and stopping smoking).</a:t>
          </a:r>
        </a:p>
      </dgm:t>
    </dgm:pt>
    <dgm:pt modelId="{E88F7B1A-3028-4ABF-91B8-531244D230EE}" type="parTrans" cxnId="{0435BD6E-FA4D-4EFC-BC63-47C9172A8980}">
      <dgm:prSet/>
      <dgm:spPr/>
      <dgm:t>
        <a:bodyPr/>
        <a:lstStyle/>
        <a:p>
          <a:endParaRPr lang="en-GB"/>
        </a:p>
      </dgm:t>
    </dgm:pt>
    <dgm:pt modelId="{B951DC43-82DD-4B29-BBF5-3F3591190BB5}" type="sibTrans" cxnId="{0435BD6E-FA4D-4EFC-BC63-47C9172A8980}">
      <dgm:prSet/>
      <dgm:spPr/>
      <dgm:t>
        <a:bodyPr/>
        <a:lstStyle/>
        <a:p>
          <a:endParaRPr lang="en-GB"/>
        </a:p>
      </dgm:t>
    </dgm:pt>
    <dgm:pt modelId="{A1D2F4C5-97BD-4B5A-AA26-E571A5531192}">
      <dgm:prSet phldrT="[Text]" custT="1"/>
      <dgm:spPr/>
      <dgm:t>
        <a:bodyPr/>
        <a:lstStyle/>
        <a:p>
          <a:pPr>
            <a:buFont typeface="Arial" panose="020B0604020202020204" pitchFamily="34" charset="0"/>
            <a:buChar char="•"/>
          </a:pPr>
          <a:r>
            <a:rPr lang="en-GB" sz="2000" dirty="0"/>
            <a:t>Help with accommodation and social security benefits.</a:t>
          </a:r>
        </a:p>
      </dgm:t>
    </dgm:pt>
    <dgm:pt modelId="{547702B7-9E0E-4405-B34A-EBE198D19EB7}" type="parTrans" cxnId="{BED3A679-628E-4EF7-B53A-BCE1DAF142D3}">
      <dgm:prSet/>
      <dgm:spPr/>
      <dgm:t>
        <a:bodyPr/>
        <a:lstStyle/>
        <a:p>
          <a:endParaRPr lang="en-GB"/>
        </a:p>
      </dgm:t>
    </dgm:pt>
    <dgm:pt modelId="{BF7DF32A-7C0A-4B2D-8804-9CFEA5DCE47B}" type="sibTrans" cxnId="{BED3A679-628E-4EF7-B53A-BCE1DAF142D3}">
      <dgm:prSet/>
      <dgm:spPr/>
      <dgm:t>
        <a:bodyPr/>
        <a:lstStyle/>
        <a:p>
          <a:endParaRPr lang="en-GB"/>
        </a:p>
      </dgm:t>
    </dgm:pt>
    <dgm:pt modelId="{E777592A-5C21-4A55-B183-B6136B05C362}">
      <dgm:prSet custT="1"/>
      <dgm:spPr/>
      <dgm:t>
        <a:bodyPr/>
        <a:lstStyle/>
        <a:p>
          <a:r>
            <a:rPr lang="en-GB" sz="2000" dirty="0"/>
            <a:t>Talking therapies: CBT and specific work with families and carers).</a:t>
          </a:r>
        </a:p>
      </dgm:t>
    </dgm:pt>
    <dgm:pt modelId="{A0885236-B095-4B88-8E9C-399E283C4164}" type="parTrans" cxnId="{53725D27-A872-4EAF-851E-8D3C628B04CB}">
      <dgm:prSet/>
      <dgm:spPr/>
      <dgm:t>
        <a:bodyPr/>
        <a:lstStyle/>
        <a:p>
          <a:endParaRPr lang="en-GB"/>
        </a:p>
      </dgm:t>
    </dgm:pt>
    <dgm:pt modelId="{986B8D4C-90BB-4E74-91FB-29E589138719}" type="sibTrans" cxnId="{53725D27-A872-4EAF-851E-8D3C628B04CB}">
      <dgm:prSet/>
      <dgm:spPr/>
      <dgm:t>
        <a:bodyPr/>
        <a:lstStyle/>
        <a:p>
          <a:endParaRPr lang="en-GB"/>
        </a:p>
      </dgm:t>
    </dgm:pt>
    <dgm:pt modelId="{A9BF46DD-3C8A-4845-9A43-5C0D7E9B41C8}">
      <dgm:prSet custT="1"/>
      <dgm:spPr/>
      <dgm:t>
        <a:bodyPr/>
        <a:lstStyle/>
        <a:p>
          <a:r>
            <a:rPr lang="en-GB" sz="2000" dirty="0"/>
            <a:t>Manage everyday activities: personal hygiene, laundry and more complex living skills such as budgeting, shopping and cooking.</a:t>
          </a:r>
          <a:r>
            <a:rPr lang="en-GB" sz="2000" b="0" i="0" dirty="0"/>
            <a:t> </a:t>
          </a:r>
          <a:endParaRPr lang="en-GB" sz="2000" dirty="0"/>
        </a:p>
      </dgm:t>
    </dgm:pt>
    <dgm:pt modelId="{CA2710A5-B073-4815-BFD9-ACD2035F5827}" type="parTrans" cxnId="{06CE9C21-8A77-4F8C-A64F-04AFE1DE8ADF}">
      <dgm:prSet/>
      <dgm:spPr/>
      <dgm:t>
        <a:bodyPr/>
        <a:lstStyle/>
        <a:p>
          <a:endParaRPr lang="en-GB"/>
        </a:p>
      </dgm:t>
    </dgm:pt>
    <dgm:pt modelId="{8287D6F7-1FCE-4031-9643-7CC240EDEBDD}" type="sibTrans" cxnId="{06CE9C21-8A77-4F8C-A64F-04AFE1DE8ADF}">
      <dgm:prSet/>
      <dgm:spPr/>
      <dgm:t>
        <a:bodyPr/>
        <a:lstStyle/>
        <a:p>
          <a:endParaRPr lang="en-GB"/>
        </a:p>
      </dgm:t>
    </dgm:pt>
    <dgm:pt modelId="{CF27C80E-C64E-4062-8B5E-9DBA70E54F0C}">
      <dgm:prSet phldrT="[Text]" custT="1"/>
      <dgm:spPr/>
      <dgm:t>
        <a:bodyPr/>
        <a:lstStyle/>
        <a:p>
          <a:pPr>
            <a:buFont typeface="Arial" panose="020B0604020202020204" pitchFamily="34" charset="0"/>
            <a:buChar char="•"/>
          </a:pPr>
          <a:r>
            <a:rPr lang="en-GB" sz="2000" dirty="0"/>
            <a:t>Legal advice</a:t>
          </a:r>
        </a:p>
      </dgm:t>
    </dgm:pt>
    <dgm:pt modelId="{8F1C3511-B488-40AF-8519-C48D4C5F9E43}" type="parTrans" cxnId="{DACECAAC-E8FD-4C4F-95C1-5DA7DCDCB67C}">
      <dgm:prSet/>
      <dgm:spPr/>
      <dgm:t>
        <a:bodyPr/>
        <a:lstStyle/>
        <a:p>
          <a:endParaRPr lang="en-GB"/>
        </a:p>
      </dgm:t>
    </dgm:pt>
    <dgm:pt modelId="{6B61D317-6869-4365-B395-90634B9F4980}" type="sibTrans" cxnId="{DACECAAC-E8FD-4C4F-95C1-5DA7DCDCB67C}">
      <dgm:prSet/>
      <dgm:spPr/>
      <dgm:t>
        <a:bodyPr/>
        <a:lstStyle/>
        <a:p>
          <a:endParaRPr lang="en-GB"/>
        </a:p>
      </dgm:t>
    </dgm:pt>
    <dgm:pt modelId="{1E671FCC-4A8E-449B-A9A0-3593782B2BAA}">
      <dgm:prSet custT="1"/>
      <dgm:spPr/>
      <dgm:t>
        <a:bodyPr/>
        <a:lstStyle/>
        <a:p>
          <a:r>
            <a:rPr lang="en-GB" sz="2000" dirty="0"/>
            <a:t>Digital tools (e.g., recovery apps, remote CBT)</a:t>
          </a:r>
        </a:p>
      </dgm:t>
    </dgm:pt>
    <dgm:pt modelId="{CD5CE030-B4B0-4FF6-9A18-730ABD5D181A}" type="parTrans" cxnId="{E8DE921D-E201-455F-A88C-ADC5402F4D4C}">
      <dgm:prSet/>
      <dgm:spPr/>
    </dgm:pt>
    <dgm:pt modelId="{5BA37CD4-FCD4-44F6-9B7E-0EF4939971F8}" type="sibTrans" cxnId="{E8DE921D-E201-455F-A88C-ADC5402F4D4C}">
      <dgm:prSet/>
      <dgm:spPr/>
    </dgm:pt>
    <dgm:pt modelId="{381567EE-80FB-42D7-A06D-973C57504DC8}">
      <dgm:prSet custT="1"/>
      <dgm:spPr/>
      <dgm:t>
        <a:bodyPr/>
        <a:lstStyle/>
        <a:p>
          <a:r>
            <a:rPr lang="en-GB" sz="2000" b="0" i="0" dirty="0"/>
            <a:t>Physical health monitoring aligned with </a:t>
          </a:r>
          <a:r>
            <a:rPr lang="en-GB" sz="2000" b="1" i="0" dirty="0"/>
            <a:t>NICE NG181 (2021)</a:t>
          </a:r>
          <a:r>
            <a:rPr lang="en-GB" sz="2000" b="0" i="0" dirty="0"/>
            <a:t> for severe mental illness</a:t>
          </a:r>
          <a:endParaRPr lang="en-GB" sz="2000" dirty="0"/>
        </a:p>
      </dgm:t>
    </dgm:pt>
    <dgm:pt modelId="{B1D66965-C718-40F9-A179-2D03C784DC46}" type="parTrans" cxnId="{77BF85B5-B386-4B9F-8605-9D5DC5844677}">
      <dgm:prSet/>
      <dgm:spPr/>
    </dgm:pt>
    <dgm:pt modelId="{79E437AA-3A29-4D75-A0FE-5D9AFA8195FD}" type="sibTrans" cxnId="{77BF85B5-B386-4B9F-8605-9D5DC5844677}">
      <dgm:prSet/>
      <dgm:spPr/>
    </dgm:pt>
    <dgm:pt modelId="{D054EA01-1914-4B72-8AC4-7FFDB7FFE635}" type="pres">
      <dgm:prSet presAssocID="{5F850881-7435-4871-B1B1-64EAF1AE3532}" presName="Name0" presStyleCnt="0">
        <dgm:presLayoutVars>
          <dgm:dir/>
          <dgm:animLvl val="lvl"/>
          <dgm:resizeHandles val="exact"/>
        </dgm:presLayoutVars>
      </dgm:prSet>
      <dgm:spPr/>
    </dgm:pt>
    <dgm:pt modelId="{FE6AAE32-6C02-4588-9C24-610E1DFB230D}" type="pres">
      <dgm:prSet presAssocID="{FBD28F8F-FDFC-4E74-981F-298518196B32}" presName="linNode" presStyleCnt="0"/>
      <dgm:spPr/>
    </dgm:pt>
    <dgm:pt modelId="{F337CEB8-0929-488B-98AE-9A023A22BE32}" type="pres">
      <dgm:prSet presAssocID="{FBD28F8F-FDFC-4E74-981F-298518196B32}" presName="parentText" presStyleLbl="node1" presStyleIdx="0" presStyleCnt="3">
        <dgm:presLayoutVars>
          <dgm:chMax val="1"/>
          <dgm:bulletEnabled val="1"/>
        </dgm:presLayoutVars>
      </dgm:prSet>
      <dgm:spPr/>
    </dgm:pt>
    <dgm:pt modelId="{90CCD34D-441E-4A7E-8146-3D285A206A2A}" type="pres">
      <dgm:prSet presAssocID="{FBD28F8F-FDFC-4E74-981F-298518196B32}" presName="descendantText" presStyleLbl="alignAccFollowNode1" presStyleIdx="0" presStyleCnt="3">
        <dgm:presLayoutVars>
          <dgm:bulletEnabled val="1"/>
        </dgm:presLayoutVars>
      </dgm:prSet>
      <dgm:spPr/>
    </dgm:pt>
    <dgm:pt modelId="{74FEC3F8-DEC4-46EB-966D-B88A9B121ADE}" type="pres">
      <dgm:prSet presAssocID="{2253DF2E-97CD-472C-BDA8-85889F719260}" presName="sp" presStyleCnt="0"/>
      <dgm:spPr/>
    </dgm:pt>
    <dgm:pt modelId="{5A94FD4E-0DFB-450C-92F0-4DD05433DCC4}" type="pres">
      <dgm:prSet presAssocID="{72A2BCD1-7D71-4AE3-84F6-D91AB3EC67D2}" presName="linNode" presStyleCnt="0"/>
      <dgm:spPr/>
    </dgm:pt>
    <dgm:pt modelId="{AC62E06A-2FD9-4875-BB7A-F47BE45E89D7}" type="pres">
      <dgm:prSet presAssocID="{72A2BCD1-7D71-4AE3-84F6-D91AB3EC67D2}" presName="parentText" presStyleLbl="node1" presStyleIdx="1" presStyleCnt="3">
        <dgm:presLayoutVars>
          <dgm:chMax val="1"/>
          <dgm:bulletEnabled val="1"/>
        </dgm:presLayoutVars>
      </dgm:prSet>
      <dgm:spPr/>
    </dgm:pt>
    <dgm:pt modelId="{6FD5407A-105F-45AC-B6A5-10A2A4E6D008}" type="pres">
      <dgm:prSet presAssocID="{72A2BCD1-7D71-4AE3-84F6-D91AB3EC67D2}" presName="descendantText" presStyleLbl="alignAccFollowNode1" presStyleIdx="1" presStyleCnt="3">
        <dgm:presLayoutVars>
          <dgm:bulletEnabled val="1"/>
        </dgm:presLayoutVars>
      </dgm:prSet>
      <dgm:spPr/>
    </dgm:pt>
    <dgm:pt modelId="{1D2EF714-9404-4A08-A802-B2690C409CE0}" type="pres">
      <dgm:prSet presAssocID="{00DF1FD7-66AE-4F8C-8378-982385AD5589}" presName="sp" presStyleCnt="0"/>
      <dgm:spPr/>
    </dgm:pt>
    <dgm:pt modelId="{7E9C88DE-E2F2-429C-B401-527A509BA533}" type="pres">
      <dgm:prSet presAssocID="{DD76331C-DAC6-46D8-B5F1-B616B42ACA4B}" presName="linNode" presStyleCnt="0"/>
      <dgm:spPr/>
    </dgm:pt>
    <dgm:pt modelId="{939EE09D-A00B-4F2C-8812-87C2A42707C7}" type="pres">
      <dgm:prSet presAssocID="{DD76331C-DAC6-46D8-B5F1-B616B42ACA4B}" presName="parentText" presStyleLbl="node1" presStyleIdx="2" presStyleCnt="3">
        <dgm:presLayoutVars>
          <dgm:chMax val="1"/>
          <dgm:bulletEnabled val="1"/>
        </dgm:presLayoutVars>
      </dgm:prSet>
      <dgm:spPr/>
    </dgm:pt>
    <dgm:pt modelId="{EC61B4BA-44A1-479B-9919-4F8E29F22559}" type="pres">
      <dgm:prSet presAssocID="{DD76331C-DAC6-46D8-B5F1-B616B42ACA4B}" presName="descendantText" presStyleLbl="alignAccFollowNode1" presStyleIdx="2" presStyleCnt="3">
        <dgm:presLayoutVars>
          <dgm:bulletEnabled val="1"/>
        </dgm:presLayoutVars>
      </dgm:prSet>
      <dgm:spPr/>
    </dgm:pt>
  </dgm:ptLst>
  <dgm:cxnLst>
    <dgm:cxn modelId="{FF384206-9430-44FD-9F74-BD96282005BD}" srcId="{5F850881-7435-4871-B1B1-64EAF1AE3532}" destId="{72A2BCD1-7D71-4AE3-84F6-D91AB3EC67D2}" srcOrd="1" destOrd="0" parTransId="{26539FBA-7B97-41E9-B7DF-AE580855F0D7}" sibTransId="{00DF1FD7-66AE-4F8C-8378-982385AD5589}"/>
    <dgm:cxn modelId="{E8DE921D-E201-455F-A88C-ADC5402F4D4C}" srcId="{FBD28F8F-FDFC-4E74-981F-298518196B32}" destId="{1E671FCC-4A8E-449B-A9A0-3593782B2BAA}" srcOrd="2" destOrd="0" parTransId="{CD5CE030-B4B0-4FF6-9A18-730ABD5D181A}" sibTransId="{5BA37CD4-FCD4-44F6-9B7E-0EF4939971F8}"/>
    <dgm:cxn modelId="{06CE9C21-8A77-4F8C-A64F-04AFE1DE8ADF}" srcId="{72A2BCD1-7D71-4AE3-84F6-D91AB3EC67D2}" destId="{A9BF46DD-3C8A-4845-9A43-5C0D7E9B41C8}" srcOrd="1" destOrd="0" parTransId="{CA2710A5-B073-4815-BFD9-ACD2035F5827}" sibTransId="{8287D6F7-1FCE-4031-9643-7CC240EDEBDD}"/>
    <dgm:cxn modelId="{53725D27-A872-4EAF-851E-8D3C628B04CB}" srcId="{FBD28F8F-FDFC-4E74-981F-298518196B32}" destId="{E777592A-5C21-4A55-B183-B6136B05C362}" srcOrd="1" destOrd="0" parTransId="{A0885236-B095-4B88-8E9C-399E283C4164}" sibTransId="{986B8D4C-90BB-4E74-91FB-29E589138719}"/>
    <dgm:cxn modelId="{C278D645-1428-45A3-88D2-52A08688BF57}" type="presOf" srcId="{1E671FCC-4A8E-449B-A9A0-3593782B2BAA}" destId="{90CCD34D-441E-4A7E-8146-3D285A206A2A}" srcOrd="0" destOrd="2" presId="urn:microsoft.com/office/officeart/2005/8/layout/vList5"/>
    <dgm:cxn modelId="{0435BD6E-FA4D-4EFC-BC63-47C9172A8980}" srcId="{DD76331C-DAC6-46D8-B5F1-B616B42ACA4B}" destId="{008386B6-EC5F-4A62-9699-60D824F9AE1A}" srcOrd="0" destOrd="0" parTransId="{E88F7B1A-3028-4ABF-91B8-531244D230EE}" sibTransId="{B951DC43-82DD-4B29-BBF5-3F3591190BB5}"/>
    <dgm:cxn modelId="{C5A8FA4F-0D80-4779-B46D-FF5AF15BDA64}" srcId="{5F850881-7435-4871-B1B1-64EAF1AE3532}" destId="{DD76331C-DAC6-46D8-B5F1-B616B42ACA4B}" srcOrd="2" destOrd="0" parTransId="{DDF2B4B7-E9BF-41B8-BD34-B9424BA8855E}" sibTransId="{69B189FD-2E33-430E-8E02-D910ACAA5E21}"/>
    <dgm:cxn modelId="{10F6ED55-A6D8-4470-A1B7-521B3F08B65F}" type="presOf" srcId="{0AB873B4-C331-4830-AF9E-4BD32C9286BA}" destId="{90CCD34D-441E-4A7E-8146-3D285A206A2A}" srcOrd="0" destOrd="0" presId="urn:microsoft.com/office/officeart/2005/8/layout/vList5"/>
    <dgm:cxn modelId="{BED3A679-628E-4EF7-B53A-BCE1DAF142D3}" srcId="{DD76331C-DAC6-46D8-B5F1-B616B42ACA4B}" destId="{A1D2F4C5-97BD-4B5A-AA26-E571A5531192}" srcOrd="1" destOrd="0" parTransId="{547702B7-9E0E-4405-B34A-EBE198D19EB7}" sibTransId="{BF7DF32A-7C0A-4B2D-8804-9CFEA5DCE47B}"/>
    <dgm:cxn modelId="{5210A57C-13D1-43DB-8417-E3E6D51D478D}" srcId="{72A2BCD1-7D71-4AE3-84F6-D91AB3EC67D2}" destId="{6DFDB44A-1B74-413A-9462-7E92F7DC42BA}" srcOrd="0" destOrd="0" parTransId="{DCB6E820-C457-4F1B-88F5-F83295751188}" sibTransId="{A13FF544-793A-4F8C-A8A1-E411D0E2875C}"/>
    <dgm:cxn modelId="{A00F578B-CB1A-4ED2-A1F6-6FC845605731}" type="presOf" srcId="{A1D2F4C5-97BD-4B5A-AA26-E571A5531192}" destId="{EC61B4BA-44A1-479B-9919-4F8E29F22559}" srcOrd="0" destOrd="1" presId="urn:microsoft.com/office/officeart/2005/8/layout/vList5"/>
    <dgm:cxn modelId="{566AD290-A887-4F9F-926F-DC4350ACD11B}" type="presOf" srcId="{E777592A-5C21-4A55-B183-B6136B05C362}" destId="{90CCD34D-441E-4A7E-8146-3D285A206A2A}" srcOrd="0" destOrd="1" presId="urn:microsoft.com/office/officeart/2005/8/layout/vList5"/>
    <dgm:cxn modelId="{C84C139A-A2B6-4FC7-BCCC-EA0FC14A341C}" type="presOf" srcId="{72A2BCD1-7D71-4AE3-84F6-D91AB3EC67D2}" destId="{AC62E06A-2FD9-4875-BB7A-F47BE45E89D7}" srcOrd="0" destOrd="0" presId="urn:microsoft.com/office/officeart/2005/8/layout/vList5"/>
    <dgm:cxn modelId="{AA0FDDA3-2949-44C7-BF95-4B86DB54B442}" type="presOf" srcId="{CF27C80E-C64E-4062-8B5E-9DBA70E54F0C}" destId="{EC61B4BA-44A1-479B-9919-4F8E29F22559}" srcOrd="0" destOrd="2" presId="urn:microsoft.com/office/officeart/2005/8/layout/vList5"/>
    <dgm:cxn modelId="{13753FA6-C67F-415E-8CC4-0111E72DD0CC}" type="presOf" srcId="{A9BF46DD-3C8A-4845-9A43-5C0D7E9B41C8}" destId="{6FD5407A-105F-45AC-B6A5-10A2A4E6D008}" srcOrd="0" destOrd="1" presId="urn:microsoft.com/office/officeart/2005/8/layout/vList5"/>
    <dgm:cxn modelId="{DACECAAC-E8FD-4C4F-95C1-5DA7DCDCB67C}" srcId="{DD76331C-DAC6-46D8-B5F1-B616B42ACA4B}" destId="{CF27C80E-C64E-4062-8B5E-9DBA70E54F0C}" srcOrd="2" destOrd="0" parTransId="{8F1C3511-B488-40AF-8519-C48D4C5F9E43}" sibTransId="{6B61D317-6869-4365-B395-90634B9F4980}"/>
    <dgm:cxn modelId="{879717AE-DA39-4DAF-8619-3D68B287ACA5}" srcId="{FBD28F8F-FDFC-4E74-981F-298518196B32}" destId="{0AB873B4-C331-4830-AF9E-4BD32C9286BA}" srcOrd="0" destOrd="0" parTransId="{111F300D-DF48-4D2F-9234-719815AF53B9}" sibTransId="{CDE5F4D5-20D6-454C-9DBD-9034A0D31E22}"/>
    <dgm:cxn modelId="{77BF85B5-B386-4B9F-8605-9D5DC5844677}" srcId="{72A2BCD1-7D71-4AE3-84F6-D91AB3EC67D2}" destId="{381567EE-80FB-42D7-A06D-973C57504DC8}" srcOrd="2" destOrd="0" parTransId="{B1D66965-C718-40F9-A179-2D03C784DC46}" sibTransId="{79E437AA-3A29-4D75-A0FE-5D9AFA8195FD}"/>
    <dgm:cxn modelId="{18CDF1B8-4F40-4142-BF0B-D614B3EECEC9}" type="presOf" srcId="{5F850881-7435-4871-B1B1-64EAF1AE3532}" destId="{D054EA01-1914-4B72-8AC4-7FFDB7FFE635}" srcOrd="0" destOrd="0" presId="urn:microsoft.com/office/officeart/2005/8/layout/vList5"/>
    <dgm:cxn modelId="{9E67DBC0-6ADC-41A4-BB74-9C5EE1A196E4}" type="presOf" srcId="{008386B6-EC5F-4A62-9699-60D824F9AE1A}" destId="{EC61B4BA-44A1-479B-9919-4F8E29F22559}" srcOrd="0" destOrd="0" presId="urn:microsoft.com/office/officeart/2005/8/layout/vList5"/>
    <dgm:cxn modelId="{1723DBC6-FE07-4425-9B7E-D5D04AEFA765}" type="presOf" srcId="{6DFDB44A-1B74-413A-9462-7E92F7DC42BA}" destId="{6FD5407A-105F-45AC-B6A5-10A2A4E6D008}" srcOrd="0" destOrd="0" presId="urn:microsoft.com/office/officeart/2005/8/layout/vList5"/>
    <dgm:cxn modelId="{092176DB-A931-4A03-BAC9-7DB6C9AC475D}" type="presOf" srcId="{381567EE-80FB-42D7-A06D-973C57504DC8}" destId="{6FD5407A-105F-45AC-B6A5-10A2A4E6D008}" srcOrd="0" destOrd="2" presId="urn:microsoft.com/office/officeart/2005/8/layout/vList5"/>
    <dgm:cxn modelId="{FCA35CE1-6CDD-45E8-A0F9-0C1E3939D632}" type="presOf" srcId="{DD76331C-DAC6-46D8-B5F1-B616B42ACA4B}" destId="{939EE09D-A00B-4F2C-8812-87C2A42707C7}" srcOrd="0" destOrd="0" presId="urn:microsoft.com/office/officeart/2005/8/layout/vList5"/>
    <dgm:cxn modelId="{7BAE8CF8-AE63-4E8C-BBC8-B4D48EAB839A}" type="presOf" srcId="{FBD28F8F-FDFC-4E74-981F-298518196B32}" destId="{F337CEB8-0929-488B-98AE-9A023A22BE32}" srcOrd="0" destOrd="0" presId="urn:microsoft.com/office/officeart/2005/8/layout/vList5"/>
    <dgm:cxn modelId="{562DDEFE-2358-4455-B513-3080BD21873C}" srcId="{5F850881-7435-4871-B1B1-64EAF1AE3532}" destId="{FBD28F8F-FDFC-4E74-981F-298518196B32}" srcOrd="0" destOrd="0" parTransId="{58208450-1688-47C8-A8E6-EB64E39A1423}" sibTransId="{2253DF2E-97CD-472C-BDA8-85889F719260}"/>
    <dgm:cxn modelId="{50782C48-ED7D-4699-8E4C-4AD7470B66DD}" type="presParOf" srcId="{D054EA01-1914-4B72-8AC4-7FFDB7FFE635}" destId="{FE6AAE32-6C02-4588-9C24-610E1DFB230D}" srcOrd="0" destOrd="0" presId="urn:microsoft.com/office/officeart/2005/8/layout/vList5"/>
    <dgm:cxn modelId="{29A5C309-F0C8-4C77-8D19-8E97B54A95DC}" type="presParOf" srcId="{FE6AAE32-6C02-4588-9C24-610E1DFB230D}" destId="{F337CEB8-0929-488B-98AE-9A023A22BE32}" srcOrd="0" destOrd="0" presId="urn:microsoft.com/office/officeart/2005/8/layout/vList5"/>
    <dgm:cxn modelId="{80D8917C-238D-49A0-B2D4-387895E10B09}" type="presParOf" srcId="{FE6AAE32-6C02-4588-9C24-610E1DFB230D}" destId="{90CCD34D-441E-4A7E-8146-3D285A206A2A}" srcOrd="1" destOrd="0" presId="urn:microsoft.com/office/officeart/2005/8/layout/vList5"/>
    <dgm:cxn modelId="{A20DD462-7F32-478B-BB59-CF2C073039E8}" type="presParOf" srcId="{D054EA01-1914-4B72-8AC4-7FFDB7FFE635}" destId="{74FEC3F8-DEC4-46EB-966D-B88A9B121ADE}" srcOrd="1" destOrd="0" presId="urn:microsoft.com/office/officeart/2005/8/layout/vList5"/>
    <dgm:cxn modelId="{15A0F57A-541E-4215-AA61-8746E27B8A6B}" type="presParOf" srcId="{D054EA01-1914-4B72-8AC4-7FFDB7FFE635}" destId="{5A94FD4E-0DFB-450C-92F0-4DD05433DCC4}" srcOrd="2" destOrd="0" presId="urn:microsoft.com/office/officeart/2005/8/layout/vList5"/>
    <dgm:cxn modelId="{DF423AE5-484D-4B07-8C98-AD90303747BF}" type="presParOf" srcId="{5A94FD4E-0DFB-450C-92F0-4DD05433DCC4}" destId="{AC62E06A-2FD9-4875-BB7A-F47BE45E89D7}" srcOrd="0" destOrd="0" presId="urn:microsoft.com/office/officeart/2005/8/layout/vList5"/>
    <dgm:cxn modelId="{186CA25D-4A46-45A3-8CE0-3D8AD3838C82}" type="presParOf" srcId="{5A94FD4E-0DFB-450C-92F0-4DD05433DCC4}" destId="{6FD5407A-105F-45AC-B6A5-10A2A4E6D008}" srcOrd="1" destOrd="0" presId="urn:microsoft.com/office/officeart/2005/8/layout/vList5"/>
    <dgm:cxn modelId="{9FFC48D2-EE1A-4D37-BBDB-A2472AD0B811}" type="presParOf" srcId="{D054EA01-1914-4B72-8AC4-7FFDB7FFE635}" destId="{1D2EF714-9404-4A08-A802-B2690C409CE0}" srcOrd="3" destOrd="0" presId="urn:microsoft.com/office/officeart/2005/8/layout/vList5"/>
    <dgm:cxn modelId="{CC62F0FD-6CE0-47F8-A2EB-D8395F136B3A}" type="presParOf" srcId="{D054EA01-1914-4B72-8AC4-7FFDB7FFE635}" destId="{7E9C88DE-E2F2-429C-B401-527A509BA533}" srcOrd="4" destOrd="0" presId="urn:microsoft.com/office/officeart/2005/8/layout/vList5"/>
    <dgm:cxn modelId="{9B64F190-1AAF-4096-8449-6E66A55F3E24}" type="presParOf" srcId="{7E9C88DE-E2F2-429C-B401-527A509BA533}" destId="{939EE09D-A00B-4F2C-8812-87C2A42707C7}" srcOrd="0" destOrd="0" presId="urn:microsoft.com/office/officeart/2005/8/layout/vList5"/>
    <dgm:cxn modelId="{2C666125-4651-4D87-A732-600CE69CF868}" type="presParOf" srcId="{7E9C88DE-E2F2-429C-B401-527A509BA533}" destId="{EC61B4BA-44A1-479B-9919-4F8E29F22559}"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A215CD9-01C9-4E2D-98D1-70ED9C88454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743FDE5-D5AB-40FD-9EEC-D240194E4B6B}">
      <dgm:prSet/>
      <dgm:spPr/>
      <dgm:t>
        <a:bodyPr/>
        <a:lstStyle/>
        <a:p>
          <a:r>
            <a:rPr lang="en-GB"/>
            <a:t>Advise on residential and community support services</a:t>
          </a:r>
          <a:endParaRPr lang="en-US"/>
        </a:p>
      </dgm:t>
    </dgm:pt>
    <dgm:pt modelId="{DB53462E-AE2E-4154-8DE6-5079A5C65384}" type="parTrans" cxnId="{34918301-1949-4791-BC6A-9181A5D1C5A7}">
      <dgm:prSet/>
      <dgm:spPr/>
      <dgm:t>
        <a:bodyPr/>
        <a:lstStyle/>
        <a:p>
          <a:endParaRPr lang="en-US"/>
        </a:p>
      </dgm:t>
    </dgm:pt>
    <dgm:pt modelId="{8C3B7B73-E5E0-4F3E-A80D-5E3F4DE16440}" type="sibTrans" cxnId="{34918301-1949-4791-BC6A-9181A5D1C5A7}">
      <dgm:prSet/>
      <dgm:spPr/>
      <dgm:t>
        <a:bodyPr/>
        <a:lstStyle/>
        <a:p>
          <a:endParaRPr lang="en-US"/>
        </a:p>
      </dgm:t>
    </dgm:pt>
    <dgm:pt modelId="{63333B9A-58C0-4A93-B53A-157A45CDBCE3}">
      <dgm:prSet/>
      <dgm:spPr/>
      <dgm:t>
        <a:bodyPr/>
        <a:lstStyle/>
        <a:p>
          <a:r>
            <a:rPr lang="en-GB"/>
            <a:t>Assist in joint working with voluntary sector agencies that provide supported housing and work opportunities for rehabilitation patients as they recover.</a:t>
          </a:r>
          <a:endParaRPr lang="en-US"/>
        </a:p>
      </dgm:t>
    </dgm:pt>
    <dgm:pt modelId="{00B776B7-6918-4B37-9271-C9FF41B2F8CF}" type="parTrans" cxnId="{29869D63-601B-462E-AB7C-B893CCA3F3AE}">
      <dgm:prSet/>
      <dgm:spPr/>
      <dgm:t>
        <a:bodyPr/>
        <a:lstStyle/>
        <a:p>
          <a:endParaRPr lang="en-US"/>
        </a:p>
      </dgm:t>
    </dgm:pt>
    <dgm:pt modelId="{E925C87A-A145-4FE2-BEFA-99C188BE9615}" type="sibTrans" cxnId="{29869D63-601B-462E-AB7C-B893CCA3F3AE}">
      <dgm:prSet/>
      <dgm:spPr/>
      <dgm:t>
        <a:bodyPr/>
        <a:lstStyle/>
        <a:p>
          <a:endParaRPr lang="en-US"/>
        </a:p>
      </dgm:t>
    </dgm:pt>
    <dgm:pt modelId="{DD4A9E90-1054-43C4-8615-C62B3C5288D9}">
      <dgm:prSet/>
      <dgm:spPr/>
      <dgm:t>
        <a:bodyPr/>
        <a:lstStyle/>
        <a:p>
          <a:r>
            <a:rPr lang="en-GB"/>
            <a:t>Advice to commissioners about what services should be developed, and how to run high-cost placements</a:t>
          </a:r>
          <a:endParaRPr lang="en-US"/>
        </a:p>
      </dgm:t>
    </dgm:pt>
    <dgm:pt modelId="{4418C38A-B094-4B4A-AFB6-3A3DFD1476AB}" type="parTrans" cxnId="{7A27EA2D-A21A-4D06-B9FA-E625CFFFA43D}">
      <dgm:prSet/>
      <dgm:spPr/>
      <dgm:t>
        <a:bodyPr/>
        <a:lstStyle/>
        <a:p>
          <a:endParaRPr lang="en-US"/>
        </a:p>
      </dgm:t>
    </dgm:pt>
    <dgm:pt modelId="{07542AFF-0DD4-41D3-94F2-93EEBEC719F0}" type="sibTrans" cxnId="{7A27EA2D-A21A-4D06-B9FA-E625CFFFA43D}">
      <dgm:prSet/>
      <dgm:spPr/>
      <dgm:t>
        <a:bodyPr/>
        <a:lstStyle/>
        <a:p>
          <a:endParaRPr lang="en-US"/>
        </a:p>
      </dgm:t>
    </dgm:pt>
    <dgm:pt modelId="{FF7536D1-ABE1-44C4-AAF5-109511676B80}" type="pres">
      <dgm:prSet presAssocID="{5A215CD9-01C9-4E2D-98D1-70ED9C88454B}" presName="linear" presStyleCnt="0">
        <dgm:presLayoutVars>
          <dgm:animLvl val="lvl"/>
          <dgm:resizeHandles val="exact"/>
        </dgm:presLayoutVars>
      </dgm:prSet>
      <dgm:spPr/>
    </dgm:pt>
    <dgm:pt modelId="{957C3A1D-7CD1-4958-A587-52A9A48AE68D}" type="pres">
      <dgm:prSet presAssocID="{1743FDE5-D5AB-40FD-9EEC-D240194E4B6B}" presName="parentText" presStyleLbl="node1" presStyleIdx="0" presStyleCnt="3">
        <dgm:presLayoutVars>
          <dgm:chMax val="0"/>
          <dgm:bulletEnabled val="1"/>
        </dgm:presLayoutVars>
      </dgm:prSet>
      <dgm:spPr/>
    </dgm:pt>
    <dgm:pt modelId="{3E630B3A-2549-4BE7-870B-593AD3705F93}" type="pres">
      <dgm:prSet presAssocID="{8C3B7B73-E5E0-4F3E-A80D-5E3F4DE16440}" presName="spacer" presStyleCnt="0"/>
      <dgm:spPr/>
    </dgm:pt>
    <dgm:pt modelId="{A1A49A8F-18E5-400F-906B-5ACC1C49EA08}" type="pres">
      <dgm:prSet presAssocID="{63333B9A-58C0-4A93-B53A-157A45CDBCE3}" presName="parentText" presStyleLbl="node1" presStyleIdx="1" presStyleCnt="3">
        <dgm:presLayoutVars>
          <dgm:chMax val="0"/>
          <dgm:bulletEnabled val="1"/>
        </dgm:presLayoutVars>
      </dgm:prSet>
      <dgm:spPr/>
    </dgm:pt>
    <dgm:pt modelId="{F3FCB7A7-0089-4D27-A689-31BFDDE6C970}" type="pres">
      <dgm:prSet presAssocID="{E925C87A-A145-4FE2-BEFA-99C188BE9615}" presName="spacer" presStyleCnt="0"/>
      <dgm:spPr/>
    </dgm:pt>
    <dgm:pt modelId="{F4668EBE-24FC-4FD6-A2A5-B3A28F9F9C04}" type="pres">
      <dgm:prSet presAssocID="{DD4A9E90-1054-43C4-8615-C62B3C5288D9}" presName="parentText" presStyleLbl="node1" presStyleIdx="2" presStyleCnt="3">
        <dgm:presLayoutVars>
          <dgm:chMax val="0"/>
          <dgm:bulletEnabled val="1"/>
        </dgm:presLayoutVars>
      </dgm:prSet>
      <dgm:spPr/>
    </dgm:pt>
  </dgm:ptLst>
  <dgm:cxnLst>
    <dgm:cxn modelId="{34918301-1949-4791-BC6A-9181A5D1C5A7}" srcId="{5A215CD9-01C9-4E2D-98D1-70ED9C88454B}" destId="{1743FDE5-D5AB-40FD-9EEC-D240194E4B6B}" srcOrd="0" destOrd="0" parTransId="{DB53462E-AE2E-4154-8DE6-5079A5C65384}" sibTransId="{8C3B7B73-E5E0-4F3E-A80D-5E3F4DE16440}"/>
    <dgm:cxn modelId="{6CBF0110-9054-4A8D-A425-77ADB87E2962}" type="presOf" srcId="{5A215CD9-01C9-4E2D-98D1-70ED9C88454B}" destId="{FF7536D1-ABE1-44C4-AAF5-109511676B80}" srcOrd="0" destOrd="0" presId="urn:microsoft.com/office/officeart/2005/8/layout/vList2"/>
    <dgm:cxn modelId="{7A27EA2D-A21A-4D06-B9FA-E625CFFFA43D}" srcId="{5A215CD9-01C9-4E2D-98D1-70ED9C88454B}" destId="{DD4A9E90-1054-43C4-8615-C62B3C5288D9}" srcOrd="2" destOrd="0" parTransId="{4418C38A-B094-4B4A-AFB6-3A3DFD1476AB}" sibTransId="{07542AFF-0DD4-41D3-94F2-93EEBEC719F0}"/>
    <dgm:cxn modelId="{3D30DF41-1DB2-44EB-914F-8BF7915FEE0E}" type="presOf" srcId="{63333B9A-58C0-4A93-B53A-157A45CDBCE3}" destId="{A1A49A8F-18E5-400F-906B-5ACC1C49EA08}" srcOrd="0" destOrd="0" presId="urn:microsoft.com/office/officeart/2005/8/layout/vList2"/>
    <dgm:cxn modelId="{29869D63-601B-462E-AB7C-B893CCA3F3AE}" srcId="{5A215CD9-01C9-4E2D-98D1-70ED9C88454B}" destId="{63333B9A-58C0-4A93-B53A-157A45CDBCE3}" srcOrd="1" destOrd="0" parTransId="{00B776B7-6918-4B37-9271-C9FF41B2F8CF}" sibTransId="{E925C87A-A145-4FE2-BEFA-99C188BE9615}"/>
    <dgm:cxn modelId="{01ACCC75-831D-4FAC-97E5-87F5F08265F9}" type="presOf" srcId="{DD4A9E90-1054-43C4-8615-C62B3C5288D9}" destId="{F4668EBE-24FC-4FD6-A2A5-B3A28F9F9C04}" srcOrd="0" destOrd="0" presId="urn:microsoft.com/office/officeart/2005/8/layout/vList2"/>
    <dgm:cxn modelId="{4B1459A5-809E-4221-9AB4-D10A2C1FBCF0}" type="presOf" srcId="{1743FDE5-D5AB-40FD-9EEC-D240194E4B6B}" destId="{957C3A1D-7CD1-4958-A587-52A9A48AE68D}" srcOrd="0" destOrd="0" presId="urn:microsoft.com/office/officeart/2005/8/layout/vList2"/>
    <dgm:cxn modelId="{8DC5ED42-3C38-4E63-B24F-690C375C5C91}" type="presParOf" srcId="{FF7536D1-ABE1-44C4-AAF5-109511676B80}" destId="{957C3A1D-7CD1-4958-A587-52A9A48AE68D}" srcOrd="0" destOrd="0" presId="urn:microsoft.com/office/officeart/2005/8/layout/vList2"/>
    <dgm:cxn modelId="{6BB65FB5-CF5C-4F8F-B95E-7F1D8CFC92BE}" type="presParOf" srcId="{FF7536D1-ABE1-44C4-AAF5-109511676B80}" destId="{3E630B3A-2549-4BE7-870B-593AD3705F93}" srcOrd="1" destOrd="0" presId="urn:microsoft.com/office/officeart/2005/8/layout/vList2"/>
    <dgm:cxn modelId="{27E76B65-AB41-4EC8-9F5C-19B8B023BAEC}" type="presParOf" srcId="{FF7536D1-ABE1-44C4-AAF5-109511676B80}" destId="{A1A49A8F-18E5-400F-906B-5ACC1C49EA08}" srcOrd="2" destOrd="0" presId="urn:microsoft.com/office/officeart/2005/8/layout/vList2"/>
    <dgm:cxn modelId="{1472F35F-5D0A-4834-843D-08C9C2C84A0C}" type="presParOf" srcId="{FF7536D1-ABE1-44C4-AAF5-109511676B80}" destId="{F3FCB7A7-0089-4D27-A689-31BFDDE6C970}" srcOrd="3" destOrd="0" presId="urn:microsoft.com/office/officeart/2005/8/layout/vList2"/>
    <dgm:cxn modelId="{46BCE139-37B5-4782-BD20-E33E02D7AC46}" type="presParOf" srcId="{FF7536D1-ABE1-44C4-AAF5-109511676B80}" destId="{F4668EBE-24FC-4FD6-A2A5-B3A28F9F9C0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7EF7E40-CBCC-431E-BDE1-6DE8A82348C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44B4A8A-9E43-4AC0-AF14-11A8B31F1B20}">
      <dgm:prSet/>
      <dgm:spPr/>
      <dgm:t>
        <a:bodyPr/>
        <a:lstStyle/>
        <a:p>
          <a:r>
            <a:rPr lang="en-US"/>
            <a:t>CQC found in 2018 that ~63% of residential rehab placements were out of area; high cost, longer stays, poorer continuity</a:t>
          </a:r>
        </a:p>
      </dgm:t>
    </dgm:pt>
    <dgm:pt modelId="{924D7E7C-287B-42C1-93CC-F2D590471319}" type="parTrans" cxnId="{5F9B21F7-AE2F-4503-9BBB-7C391353E776}">
      <dgm:prSet/>
      <dgm:spPr/>
      <dgm:t>
        <a:bodyPr/>
        <a:lstStyle/>
        <a:p>
          <a:endParaRPr lang="en-US"/>
        </a:p>
      </dgm:t>
    </dgm:pt>
    <dgm:pt modelId="{3309EAC2-95A1-4091-A14F-068AF5956137}" type="sibTrans" cxnId="{5F9B21F7-AE2F-4503-9BBB-7C391353E776}">
      <dgm:prSet/>
      <dgm:spPr/>
      <dgm:t>
        <a:bodyPr/>
        <a:lstStyle/>
        <a:p>
          <a:endParaRPr lang="en-US"/>
        </a:p>
      </dgm:t>
    </dgm:pt>
    <dgm:pt modelId="{9193421B-ED92-4FC2-B285-3B190875767F}">
      <dgm:prSet/>
      <dgm:spPr/>
      <dgm:t>
        <a:bodyPr/>
        <a:lstStyle/>
        <a:p>
          <a:r>
            <a:rPr lang="en-US"/>
            <a:t>NHSE monthly statistics show acute OAPs persist nationally; reducing distance and length of stay remains a key quality &amp; safety goal</a:t>
          </a:r>
        </a:p>
      </dgm:t>
    </dgm:pt>
    <dgm:pt modelId="{A386C9DB-0AC4-423F-B7DA-59441372014E}" type="parTrans" cxnId="{DA558435-52F1-4BFD-960F-842071FCEEBE}">
      <dgm:prSet/>
      <dgm:spPr/>
      <dgm:t>
        <a:bodyPr/>
        <a:lstStyle/>
        <a:p>
          <a:endParaRPr lang="en-US"/>
        </a:p>
      </dgm:t>
    </dgm:pt>
    <dgm:pt modelId="{CC7D4C23-52FF-4711-B41D-00AFD0A1CD3C}" type="sibTrans" cxnId="{DA558435-52F1-4BFD-960F-842071FCEEBE}">
      <dgm:prSet/>
      <dgm:spPr/>
      <dgm:t>
        <a:bodyPr/>
        <a:lstStyle/>
        <a:p>
          <a:endParaRPr lang="en-US"/>
        </a:p>
      </dgm:t>
    </dgm:pt>
    <dgm:pt modelId="{A7E60DE9-EBB3-4398-A2F9-4202675B28C3}">
      <dgm:prSet/>
      <dgm:spPr/>
      <dgm:t>
        <a:bodyPr/>
        <a:lstStyle/>
        <a:p>
          <a:r>
            <a:rPr lang="en-US"/>
            <a:t>Commissioner guidance (2024) expects local access wherever possible and alignment with whole‑pathway housing/support</a:t>
          </a:r>
        </a:p>
      </dgm:t>
    </dgm:pt>
    <dgm:pt modelId="{AF95F207-6AC2-44DB-838B-E77974DFB48C}" type="parTrans" cxnId="{58D2BE4A-93BE-453C-9C2F-88D0598C1764}">
      <dgm:prSet/>
      <dgm:spPr/>
      <dgm:t>
        <a:bodyPr/>
        <a:lstStyle/>
        <a:p>
          <a:endParaRPr lang="en-US"/>
        </a:p>
      </dgm:t>
    </dgm:pt>
    <dgm:pt modelId="{99B82981-F964-4AF2-9273-83642EB4CCF6}" type="sibTrans" cxnId="{58D2BE4A-93BE-453C-9C2F-88D0598C1764}">
      <dgm:prSet/>
      <dgm:spPr/>
      <dgm:t>
        <a:bodyPr/>
        <a:lstStyle/>
        <a:p>
          <a:endParaRPr lang="en-US"/>
        </a:p>
      </dgm:t>
    </dgm:pt>
    <dgm:pt modelId="{93D953C9-9CB6-43CC-ADAB-F236AA824F14}" type="pres">
      <dgm:prSet presAssocID="{87EF7E40-CBCC-431E-BDE1-6DE8A82348CC}" presName="root" presStyleCnt="0">
        <dgm:presLayoutVars>
          <dgm:dir/>
          <dgm:resizeHandles val="exact"/>
        </dgm:presLayoutVars>
      </dgm:prSet>
      <dgm:spPr/>
    </dgm:pt>
    <dgm:pt modelId="{6BE4DD9C-A340-4A61-A2B1-D01E0CCAFE9B}" type="pres">
      <dgm:prSet presAssocID="{244B4A8A-9E43-4AC0-AF14-11A8B31F1B20}" presName="compNode" presStyleCnt="0"/>
      <dgm:spPr/>
    </dgm:pt>
    <dgm:pt modelId="{C9D7C9B3-50DC-4032-9632-22D646319D4F}" type="pres">
      <dgm:prSet presAssocID="{244B4A8A-9E43-4AC0-AF14-11A8B31F1B20}" presName="bgRect" presStyleLbl="bgShp" presStyleIdx="0" presStyleCnt="3"/>
      <dgm:spPr/>
    </dgm:pt>
    <dgm:pt modelId="{CC0A2EF6-0EF3-4CCF-97A6-C35F9BAD83AE}" type="pres">
      <dgm:prSet presAssocID="{244B4A8A-9E43-4AC0-AF14-11A8B31F1B2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burban scene"/>
        </a:ext>
      </dgm:extLst>
    </dgm:pt>
    <dgm:pt modelId="{AE441EA5-782A-4701-93A3-9374DEBDB0F4}" type="pres">
      <dgm:prSet presAssocID="{244B4A8A-9E43-4AC0-AF14-11A8B31F1B20}" presName="spaceRect" presStyleCnt="0"/>
      <dgm:spPr/>
    </dgm:pt>
    <dgm:pt modelId="{1668C7BB-BF70-48DC-97F1-8CD2FF2AEF48}" type="pres">
      <dgm:prSet presAssocID="{244B4A8A-9E43-4AC0-AF14-11A8B31F1B20}" presName="parTx" presStyleLbl="revTx" presStyleIdx="0" presStyleCnt="3">
        <dgm:presLayoutVars>
          <dgm:chMax val="0"/>
          <dgm:chPref val="0"/>
        </dgm:presLayoutVars>
      </dgm:prSet>
      <dgm:spPr/>
    </dgm:pt>
    <dgm:pt modelId="{CA93DFEF-F9E4-4300-A5CD-C7A67F953E3B}" type="pres">
      <dgm:prSet presAssocID="{3309EAC2-95A1-4091-A14F-068AF5956137}" presName="sibTrans" presStyleCnt="0"/>
      <dgm:spPr/>
    </dgm:pt>
    <dgm:pt modelId="{5B2F3FE5-9FA4-4D60-8CB0-68621C4E3590}" type="pres">
      <dgm:prSet presAssocID="{9193421B-ED92-4FC2-B285-3B190875767F}" presName="compNode" presStyleCnt="0"/>
      <dgm:spPr/>
    </dgm:pt>
    <dgm:pt modelId="{067B6B98-00F2-483C-8E17-EC238087942A}" type="pres">
      <dgm:prSet presAssocID="{9193421B-ED92-4FC2-B285-3B190875767F}" presName="bgRect" presStyleLbl="bgShp" presStyleIdx="1" presStyleCnt="3"/>
      <dgm:spPr/>
    </dgm:pt>
    <dgm:pt modelId="{430358E9-4C27-4989-BC10-F46D01F1B73C}" type="pres">
      <dgm:prSet presAssocID="{9193421B-ED92-4FC2-B285-3B190875767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mbulance"/>
        </a:ext>
      </dgm:extLst>
    </dgm:pt>
    <dgm:pt modelId="{B9910028-4DEE-4D0A-B4DF-AEB82BEDA002}" type="pres">
      <dgm:prSet presAssocID="{9193421B-ED92-4FC2-B285-3B190875767F}" presName="spaceRect" presStyleCnt="0"/>
      <dgm:spPr/>
    </dgm:pt>
    <dgm:pt modelId="{FE482285-1373-490B-A815-C92B16E0E1BF}" type="pres">
      <dgm:prSet presAssocID="{9193421B-ED92-4FC2-B285-3B190875767F}" presName="parTx" presStyleLbl="revTx" presStyleIdx="1" presStyleCnt="3">
        <dgm:presLayoutVars>
          <dgm:chMax val="0"/>
          <dgm:chPref val="0"/>
        </dgm:presLayoutVars>
      </dgm:prSet>
      <dgm:spPr/>
    </dgm:pt>
    <dgm:pt modelId="{0F3B835E-1F2D-447E-8DA0-64978424ADDE}" type="pres">
      <dgm:prSet presAssocID="{CC7D4C23-52FF-4711-B41D-00AFD0A1CD3C}" presName="sibTrans" presStyleCnt="0"/>
      <dgm:spPr/>
    </dgm:pt>
    <dgm:pt modelId="{59396179-5411-40E2-B021-4CD475CDD60C}" type="pres">
      <dgm:prSet presAssocID="{A7E60DE9-EBB3-4398-A2F9-4202675B28C3}" presName="compNode" presStyleCnt="0"/>
      <dgm:spPr/>
    </dgm:pt>
    <dgm:pt modelId="{180A6518-3A46-4C78-8FB0-5905962DAF7D}" type="pres">
      <dgm:prSet presAssocID="{A7E60DE9-EBB3-4398-A2F9-4202675B28C3}" presName="bgRect" presStyleLbl="bgShp" presStyleIdx="2" presStyleCnt="3"/>
      <dgm:spPr/>
    </dgm:pt>
    <dgm:pt modelId="{94F63FBF-281D-410F-A31E-233FDDE9203D}" type="pres">
      <dgm:prSet presAssocID="{A7E60DE9-EBB3-4398-A2F9-4202675B28C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hoolhouse"/>
        </a:ext>
      </dgm:extLst>
    </dgm:pt>
    <dgm:pt modelId="{687F24E3-C789-49A9-9395-2B6A50F214CB}" type="pres">
      <dgm:prSet presAssocID="{A7E60DE9-EBB3-4398-A2F9-4202675B28C3}" presName="spaceRect" presStyleCnt="0"/>
      <dgm:spPr/>
    </dgm:pt>
    <dgm:pt modelId="{AA9CA03F-5DF5-4C0F-B156-6841B4F7C729}" type="pres">
      <dgm:prSet presAssocID="{A7E60DE9-EBB3-4398-A2F9-4202675B28C3}" presName="parTx" presStyleLbl="revTx" presStyleIdx="2" presStyleCnt="3">
        <dgm:presLayoutVars>
          <dgm:chMax val="0"/>
          <dgm:chPref val="0"/>
        </dgm:presLayoutVars>
      </dgm:prSet>
      <dgm:spPr/>
    </dgm:pt>
  </dgm:ptLst>
  <dgm:cxnLst>
    <dgm:cxn modelId="{B8B8980E-A629-4E8B-925B-15B0CEE478A9}" type="presOf" srcId="{9193421B-ED92-4FC2-B285-3B190875767F}" destId="{FE482285-1373-490B-A815-C92B16E0E1BF}" srcOrd="0" destOrd="0" presId="urn:microsoft.com/office/officeart/2018/2/layout/IconVerticalSolidList"/>
    <dgm:cxn modelId="{DA558435-52F1-4BFD-960F-842071FCEEBE}" srcId="{87EF7E40-CBCC-431E-BDE1-6DE8A82348CC}" destId="{9193421B-ED92-4FC2-B285-3B190875767F}" srcOrd="1" destOrd="0" parTransId="{A386C9DB-0AC4-423F-B7DA-59441372014E}" sibTransId="{CC7D4C23-52FF-4711-B41D-00AFD0A1CD3C}"/>
    <dgm:cxn modelId="{B713A964-BA05-4ABE-BBAE-0F3E39A03EDD}" type="presOf" srcId="{A7E60DE9-EBB3-4398-A2F9-4202675B28C3}" destId="{AA9CA03F-5DF5-4C0F-B156-6841B4F7C729}" srcOrd="0" destOrd="0" presId="urn:microsoft.com/office/officeart/2018/2/layout/IconVerticalSolidList"/>
    <dgm:cxn modelId="{58D2BE4A-93BE-453C-9C2F-88D0598C1764}" srcId="{87EF7E40-CBCC-431E-BDE1-6DE8A82348CC}" destId="{A7E60DE9-EBB3-4398-A2F9-4202675B28C3}" srcOrd="2" destOrd="0" parTransId="{AF95F207-6AC2-44DB-838B-E77974DFB48C}" sibTransId="{99B82981-F964-4AF2-9273-83642EB4CCF6}"/>
    <dgm:cxn modelId="{74A563B6-B514-4011-89B2-7F05F091EC08}" type="presOf" srcId="{87EF7E40-CBCC-431E-BDE1-6DE8A82348CC}" destId="{93D953C9-9CB6-43CC-ADAB-F236AA824F14}" srcOrd="0" destOrd="0" presId="urn:microsoft.com/office/officeart/2018/2/layout/IconVerticalSolidList"/>
    <dgm:cxn modelId="{42B068C7-393B-4468-86FD-2D9888FB3A87}" type="presOf" srcId="{244B4A8A-9E43-4AC0-AF14-11A8B31F1B20}" destId="{1668C7BB-BF70-48DC-97F1-8CD2FF2AEF48}" srcOrd="0" destOrd="0" presId="urn:microsoft.com/office/officeart/2018/2/layout/IconVerticalSolidList"/>
    <dgm:cxn modelId="{5F9B21F7-AE2F-4503-9BBB-7C391353E776}" srcId="{87EF7E40-CBCC-431E-BDE1-6DE8A82348CC}" destId="{244B4A8A-9E43-4AC0-AF14-11A8B31F1B20}" srcOrd="0" destOrd="0" parTransId="{924D7E7C-287B-42C1-93CC-F2D590471319}" sibTransId="{3309EAC2-95A1-4091-A14F-068AF5956137}"/>
    <dgm:cxn modelId="{9101BC36-21A4-4371-BC4D-B5F9D91E95E6}" type="presParOf" srcId="{93D953C9-9CB6-43CC-ADAB-F236AA824F14}" destId="{6BE4DD9C-A340-4A61-A2B1-D01E0CCAFE9B}" srcOrd="0" destOrd="0" presId="urn:microsoft.com/office/officeart/2018/2/layout/IconVerticalSolidList"/>
    <dgm:cxn modelId="{41A28954-8084-429F-9FCA-4D3F0ABBA76C}" type="presParOf" srcId="{6BE4DD9C-A340-4A61-A2B1-D01E0CCAFE9B}" destId="{C9D7C9B3-50DC-4032-9632-22D646319D4F}" srcOrd="0" destOrd="0" presId="urn:microsoft.com/office/officeart/2018/2/layout/IconVerticalSolidList"/>
    <dgm:cxn modelId="{9B9FD6DC-1C32-420D-9C16-FD55D5002EAE}" type="presParOf" srcId="{6BE4DD9C-A340-4A61-A2B1-D01E0CCAFE9B}" destId="{CC0A2EF6-0EF3-4CCF-97A6-C35F9BAD83AE}" srcOrd="1" destOrd="0" presId="urn:microsoft.com/office/officeart/2018/2/layout/IconVerticalSolidList"/>
    <dgm:cxn modelId="{0CE92375-85D4-4B7D-B226-2CEDBC852AA3}" type="presParOf" srcId="{6BE4DD9C-A340-4A61-A2B1-D01E0CCAFE9B}" destId="{AE441EA5-782A-4701-93A3-9374DEBDB0F4}" srcOrd="2" destOrd="0" presId="urn:microsoft.com/office/officeart/2018/2/layout/IconVerticalSolidList"/>
    <dgm:cxn modelId="{41694457-92E1-482A-8DEF-889B089F28C6}" type="presParOf" srcId="{6BE4DD9C-A340-4A61-A2B1-D01E0CCAFE9B}" destId="{1668C7BB-BF70-48DC-97F1-8CD2FF2AEF48}" srcOrd="3" destOrd="0" presId="urn:microsoft.com/office/officeart/2018/2/layout/IconVerticalSolidList"/>
    <dgm:cxn modelId="{E234BEBA-2D44-4F6C-B8B7-33FA80CB5193}" type="presParOf" srcId="{93D953C9-9CB6-43CC-ADAB-F236AA824F14}" destId="{CA93DFEF-F9E4-4300-A5CD-C7A67F953E3B}" srcOrd="1" destOrd="0" presId="urn:microsoft.com/office/officeart/2018/2/layout/IconVerticalSolidList"/>
    <dgm:cxn modelId="{C64AA6BB-A91B-45DE-B8EC-B3E5F9D81FDB}" type="presParOf" srcId="{93D953C9-9CB6-43CC-ADAB-F236AA824F14}" destId="{5B2F3FE5-9FA4-4D60-8CB0-68621C4E3590}" srcOrd="2" destOrd="0" presId="urn:microsoft.com/office/officeart/2018/2/layout/IconVerticalSolidList"/>
    <dgm:cxn modelId="{E445F035-7290-4F19-BDCB-4757E8D625A0}" type="presParOf" srcId="{5B2F3FE5-9FA4-4D60-8CB0-68621C4E3590}" destId="{067B6B98-00F2-483C-8E17-EC238087942A}" srcOrd="0" destOrd="0" presId="urn:microsoft.com/office/officeart/2018/2/layout/IconVerticalSolidList"/>
    <dgm:cxn modelId="{D9369EDC-D25B-42D2-B7CA-F9D78FD00127}" type="presParOf" srcId="{5B2F3FE5-9FA4-4D60-8CB0-68621C4E3590}" destId="{430358E9-4C27-4989-BC10-F46D01F1B73C}" srcOrd="1" destOrd="0" presId="urn:microsoft.com/office/officeart/2018/2/layout/IconVerticalSolidList"/>
    <dgm:cxn modelId="{E23804DE-B78F-4772-AAF5-6148D878B37A}" type="presParOf" srcId="{5B2F3FE5-9FA4-4D60-8CB0-68621C4E3590}" destId="{B9910028-4DEE-4D0A-B4DF-AEB82BEDA002}" srcOrd="2" destOrd="0" presId="urn:microsoft.com/office/officeart/2018/2/layout/IconVerticalSolidList"/>
    <dgm:cxn modelId="{37EEDC88-1DA3-47C3-90AF-225461FD12C6}" type="presParOf" srcId="{5B2F3FE5-9FA4-4D60-8CB0-68621C4E3590}" destId="{FE482285-1373-490B-A815-C92B16E0E1BF}" srcOrd="3" destOrd="0" presId="urn:microsoft.com/office/officeart/2018/2/layout/IconVerticalSolidList"/>
    <dgm:cxn modelId="{2AA32D8B-8D9D-4700-8015-B1E29947F649}" type="presParOf" srcId="{93D953C9-9CB6-43CC-ADAB-F236AA824F14}" destId="{0F3B835E-1F2D-447E-8DA0-64978424ADDE}" srcOrd="3" destOrd="0" presId="urn:microsoft.com/office/officeart/2018/2/layout/IconVerticalSolidList"/>
    <dgm:cxn modelId="{65FA1874-DC16-4838-AE8D-49B9C22D1BE3}" type="presParOf" srcId="{93D953C9-9CB6-43CC-ADAB-F236AA824F14}" destId="{59396179-5411-40E2-B021-4CD475CDD60C}" srcOrd="4" destOrd="0" presId="urn:microsoft.com/office/officeart/2018/2/layout/IconVerticalSolidList"/>
    <dgm:cxn modelId="{C9F18937-AEE3-4615-B7DC-EB6BEB697BB4}" type="presParOf" srcId="{59396179-5411-40E2-B021-4CD475CDD60C}" destId="{180A6518-3A46-4C78-8FB0-5905962DAF7D}" srcOrd="0" destOrd="0" presId="urn:microsoft.com/office/officeart/2018/2/layout/IconVerticalSolidList"/>
    <dgm:cxn modelId="{186379BC-D252-435A-9BF4-48530F573E84}" type="presParOf" srcId="{59396179-5411-40E2-B021-4CD475CDD60C}" destId="{94F63FBF-281D-410F-A31E-233FDDE9203D}" srcOrd="1" destOrd="0" presId="urn:microsoft.com/office/officeart/2018/2/layout/IconVerticalSolidList"/>
    <dgm:cxn modelId="{A1A0437E-609F-40E3-82ED-6B17C816E58E}" type="presParOf" srcId="{59396179-5411-40E2-B021-4CD475CDD60C}" destId="{687F24E3-C789-49A9-9395-2B6A50F214CB}" srcOrd="2" destOrd="0" presId="urn:microsoft.com/office/officeart/2018/2/layout/IconVerticalSolidList"/>
    <dgm:cxn modelId="{81E73FC1-9BA1-4530-A25B-FD6FD3D123CF}" type="presParOf" srcId="{59396179-5411-40E2-B021-4CD475CDD60C}" destId="{AA9CA03F-5DF5-4C0F-B156-6841B4F7C72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F3078DB-6EB7-4A02-A7C4-AB1A969ACA90}" type="doc">
      <dgm:prSet loTypeId="urn:microsoft.com/office/officeart/2011/layout/CircleProcess" loCatId="process" qsTypeId="urn:microsoft.com/office/officeart/2005/8/quickstyle/simple1" qsCatId="simple" csTypeId="urn:microsoft.com/office/officeart/2005/8/colors/colorful1" csCatId="colorful" phldr="1"/>
      <dgm:spPr/>
      <dgm:t>
        <a:bodyPr/>
        <a:lstStyle/>
        <a:p>
          <a:endParaRPr lang="en-GB"/>
        </a:p>
      </dgm:t>
    </dgm:pt>
    <dgm:pt modelId="{C6F0BCCD-6A57-4434-BB50-2D4CC3751DF5}">
      <dgm:prSet phldrT="[Text]" custT="1"/>
      <dgm:spPr/>
      <dgm:t>
        <a:bodyPr/>
        <a:lstStyle/>
        <a:p>
          <a:r>
            <a:rPr lang="en-GB" sz="2000" dirty="0"/>
            <a:t>End inappropriate out-of-area placements </a:t>
          </a:r>
        </a:p>
      </dgm:t>
    </dgm:pt>
    <dgm:pt modelId="{34B88853-58C9-4161-B8C5-DC171B45D813}" type="parTrans" cxnId="{C6569C61-A84B-49F1-8566-79F014DAABBC}">
      <dgm:prSet/>
      <dgm:spPr/>
      <dgm:t>
        <a:bodyPr/>
        <a:lstStyle/>
        <a:p>
          <a:endParaRPr lang="en-GB"/>
        </a:p>
      </dgm:t>
    </dgm:pt>
    <dgm:pt modelId="{35743EC7-1DD3-4729-88BE-5A511482E7CC}" type="sibTrans" cxnId="{C6569C61-A84B-49F1-8566-79F014DAABBC}">
      <dgm:prSet/>
      <dgm:spPr/>
      <dgm:t>
        <a:bodyPr/>
        <a:lstStyle/>
        <a:p>
          <a:endParaRPr lang="en-GB"/>
        </a:p>
      </dgm:t>
    </dgm:pt>
    <dgm:pt modelId="{899783C4-7113-4F56-A309-728EFB54C720}">
      <dgm:prSet phldrT="[Text]" custT="1"/>
      <dgm:spPr/>
      <dgm:t>
        <a:bodyPr/>
        <a:lstStyle/>
        <a:p>
          <a:r>
            <a:rPr lang="en-GB" sz="2000" dirty="0"/>
            <a:t>Person cared for in community by local experts </a:t>
          </a:r>
        </a:p>
      </dgm:t>
    </dgm:pt>
    <dgm:pt modelId="{2B09077A-487F-4F8E-BB95-0236F34DBDE8}" type="parTrans" cxnId="{36AD3546-372A-4741-9A3A-6C6D2E9C9D89}">
      <dgm:prSet/>
      <dgm:spPr/>
      <dgm:t>
        <a:bodyPr/>
        <a:lstStyle/>
        <a:p>
          <a:endParaRPr lang="en-GB"/>
        </a:p>
      </dgm:t>
    </dgm:pt>
    <dgm:pt modelId="{A53BA301-9C51-4CE9-A87D-3E53972C1E29}" type="sibTrans" cxnId="{36AD3546-372A-4741-9A3A-6C6D2E9C9D89}">
      <dgm:prSet/>
      <dgm:spPr/>
      <dgm:t>
        <a:bodyPr/>
        <a:lstStyle/>
        <a:p>
          <a:endParaRPr lang="en-GB"/>
        </a:p>
      </dgm:t>
    </dgm:pt>
    <dgm:pt modelId="{B1F1C6D2-2166-4F10-9DAF-DE87B89D226A}">
      <dgm:prSet phldrT="[Text]" custT="1"/>
      <dgm:spPr/>
      <dgm:t>
        <a:bodyPr/>
        <a:lstStyle/>
        <a:p>
          <a:r>
            <a:rPr lang="en-GB" sz="2000" dirty="0"/>
            <a:t>Health, housing and social care must work together locally and nationally </a:t>
          </a:r>
        </a:p>
      </dgm:t>
    </dgm:pt>
    <dgm:pt modelId="{474EB696-5925-4E9E-984B-1CCEF6FD2CC4}" type="parTrans" cxnId="{F58C7F54-748E-4863-ACDC-E3B324628A2E}">
      <dgm:prSet/>
      <dgm:spPr/>
      <dgm:t>
        <a:bodyPr/>
        <a:lstStyle/>
        <a:p>
          <a:endParaRPr lang="en-GB"/>
        </a:p>
      </dgm:t>
    </dgm:pt>
    <dgm:pt modelId="{10FD3361-0799-4500-83BE-F85BE62EC205}" type="sibTrans" cxnId="{F58C7F54-748E-4863-ACDC-E3B324628A2E}">
      <dgm:prSet/>
      <dgm:spPr/>
      <dgm:t>
        <a:bodyPr/>
        <a:lstStyle/>
        <a:p>
          <a:endParaRPr lang="en-GB"/>
        </a:p>
      </dgm:t>
    </dgm:pt>
    <dgm:pt modelId="{DE84B8CE-F9FF-4F5A-917C-A6F755FB7DDE}">
      <dgm:prSet phldrT="[Text]" custT="1"/>
      <dgm:spPr/>
      <dgm:t>
        <a:bodyPr/>
        <a:lstStyle/>
        <a:p>
          <a:r>
            <a:rPr lang="en-GB" sz="2000" dirty="0"/>
            <a:t>A whole system approach to end the out-of-area placements</a:t>
          </a:r>
        </a:p>
      </dgm:t>
    </dgm:pt>
    <dgm:pt modelId="{A060D212-2BFE-498F-9D98-78EAA0BE94AF}" type="parTrans" cxnId="{88D50928-CABC-4857-8F94-8BDCB37C4D26}">
      <dgm:prSet/>
      <dgm:spPr/>
      <dgm:t>
        <a:bodyPr/>
        <a:lstStyle/>
        <a:p>
          <a:endParaRPr lang="en-GB"/>
        </a:p>
      </dgm:t>
    </dgm:pt>
    <dgm:pt modelId="{81A3432A-72D0-4AF3-B6DB-7ECECB3E957E}" type="sibTrans" cxnId="{88D50928-CABC-4857-8F94-8BDCB37C4D26}">
      <dgm:prSet/>
      <dgm:spPr/>
      <dgm:t>
        <a:bodyPr/>
        <a:lstStyle/>
        <a:p>
          <a:endParaRPr lang="en-GB"/>
        </a:p>
      </dgm:t>
    </dgm:pt>
    <dgm:pt modelId="{2555F62A-B129-4E46-9E97-8014C8D12452}" type="pres">
      <dgm:prSet presAssocID="{1F3078DB-6EB7-4A02-A7C4-AB1A969ACA90}" presName="Name0" presStyleCnt="0">
        <dgm:presLayoutVars>
          <dgm:chMax val="11"/>
          <dgm:chPref val="11"/>
          <dgm:dir/>
          <dgm:resizeHandles/>
        </dgm:presLayoutVars>
      </dgm:prSet>
      <dgm:spPr/>
    </dgm:pt>
    <dgm:pt modelId="{8D164E0E-92CA-42A8-A5B5-CE9949AED691}" type="pres">
      <dgm:prSet presAssocID="{B1F1C6D2-2166-4F10-9DAF-DE87B89D226A}" presName="Accent4" presStyleCnt="0"/>
      <dgm:spPr/>
    </dgm:pt>
    <dgm:pt modelId="{A17678B7-28B0-4CE0-BD25-299CBA56DD82}" type="pres">
      <dgm:prSet presAssocID="{B1F1C6D2-2166-4F10-9DAF-DE87B89D226A}" presName="Accent" presStyleLbl="node1" presStyleIdx="0" presStyleCnt="4"/>
      <dgm:spPr/>
    </dgm:pt>
    <dgm:pt modelId="{4585514C-CACB-456F-944B-DA6EB63B5763}" type="pres">
      <dgm:prSet presAssocID="{B1F1C6D2-2166-4F10-9DAF-DE87B89D226A}" presName="ParentBackground4" presStyleCnt="0"/>
      <dgm:spPr/>
    </dgm:pt>
    <dgm:pt modelId="{1788F1AC-8E0A-45DA-A7DF-95A21CD337DD}" type="pres">
      <dgm:prSet presAssocID="{B1F1C6D2-2166-4F10-9DAF-DE87B89D226A}" presName="ParentBackground" presStyleLbl="fgAcc1" presStyleIdx="0" presStyleCnt="4"/>
      <dgm:spPr/>
    </dgm:pt>
    <dgm:pt modelId="{27FB60D9-55C2-4747-B6B6-1AA6402EA961}" type="pres">
      <dgm:prSet presAssocID="{B1F1C6D2-2166-4F10-9DAF-DE87B89D226A}" presName="Parent4" presStyleLbl="revTx" presStyleIdx="0" presStyleCnt="0">
        <dgm:presLayoutVars>
          <dgm:chMax val="1"/>
          <dgm:chPref val="1"/>
          <dgm:bulletEnabled val="1"/>
        </dgm:presLayoutVars>
      </dgm:prSet>
      <dgm:spPr/>
    </dgm:pt>
    <dgm:pt modelId="{1B6C4E7C-96F5-48F6-8D7F-1FB2CA834B05}" type="pres">
      <dgm:prSet presAssocID="{899783C4-7113-4F56-A309-728EFB54C720}" presName="Accent3" presStyleCnt="0"/>
      <dgm:spPr/>
    </dgm:pt>
    <dgm:pt modelId="{90D5A117-8CAF-4C3F-8F62-6E74BE72CB40}" type="pres">
      <dgm:prSet presAssocID="{899783C4-7113-4F56-A309-728EFB54C720}" presName="Accent" presStyleLbl="node1" presStyleIdx="1" presStyleCnt="4"/>
      <dgm:spPr/>
    </dgm:pt>
    <dgm:pt modelId="{4E2C58DB-FCC6-454A-B06A-B1A7421360D6}" type="pres">
      <dgm:prSet presAssocID="{899783C4-7113-4F56-A309-728EFB54C720}" presName="ParentBackground3" presStyleCnt="0"/>
      <dgm:spPr/>
    </dgm:pt>
    <dgm:pt modelId="{7462D0C2-A0B7-42D7-A6D9-E9EE870D0581}" type="pres">
      <dgm:prSet presAssocID="{899783C4-7113-4F56-A309-728EFB54C720}" presName="ParentBackground" presStyleLbl="fgAcc1" presStyleIdx="1" presStyleCnt="4"/>
      <dgm:spPr/>
    </dgm:pt>
    <dgm:pt modelId="{14A91D20-8AA7-449E-91C9-36C7AC57AF8F}" type="pres">
      <dgm:prSet presAssocID="{899783C4-7113-4F56-A309-728EFB54C720}" presName="Parent3" presStyleLbl="revTx" presStyleIdx="0" presStyleCnt="0">
        <dgm:presLayoutVars>
          <dgm:chMax val="1"/>
          <dgm:chPref val="1"/>
          <dgm:bulletEnabled val="1"/>
        </dgm:presLayoutVars>
      </dgm:prSet>
      <dgm:spPr/>
    </dgm:pt>
    <dgm:pt modelId="{C4113DFF-F1F7-4F2E-9C9F-0DB0E8A7C21F}" type="pres">
      <dgm:prSet presAssocID="{DE84B8CE-F9FF-4F5A-917C-A6F755FB7DDE}" presName="Accent2" presStyleCnt="0"/>
      <dgm:spPr/>
    </dgm:pt>
    <dgm:pt modelId="{41F81BD5-BC5D-4977-8ACF-41DF862F9170}" type="pres">
      <dgm:prSet presAssocID="{DE84B8CE-F9FF-4F5A-917C-A6F755FB7DDE}" presName="Accent" presStyleLbl="node1" presStyleIdx="2" presStyleCnt="4"/>
      <dgm:spPr/>
    </dgm:pt>
    <dgm:pt modelId="{822DF7DB-E436-4748-8983-37DF6D2882DA}" type="pres">
      <dgm:prSet presAssocID="{DE84B8CE-F9FF-4F5A-917C-A6F755FB7DDE}" presName="ParentBackground2" presStyleCnt="0"/>
      <dgm:spPr/>
    </dgm:pt>
    <dgm:pt modelId="{0D251A67-1327-4E0C-86AB-34C9FBDB172A}" type="pres">
      <dgm:prSet presAssocID="{DE84B8CE-F9FF-4F5A-917C-A6F755FB7DDE}" presName="ParentBackground" presStyleLbl="fgAcc1" presStyleIdx="2" presStyleCnt="4"/>
      <dgm:spPr/>
    </dgm:pt>
    <dgm:pt modelId="{94E0D2FD-2DA5-46BE-AF53-8C1CC79721E3}" type="pres">
      <dgm:prSet presAssocID="{DE84B8CE-F9FF-4F5A-917C-A6F755FB7DDE}" presName="Parent2" presStyleLbl="revTx" presStyleIdx="0" presStyleCnt="0">
        <dgm:presLayoutVars>
          <dgm:chMax val="1"/>
          <dgm:chPref val="1"/>
          <dgm:bulletEnabled val="1"/>
        </dgm:presLayoutVars>
      </dgm:prSet>
      <dgm:spPr/>
    </dgm:pt>
    <dgm:pt modelId="{68B6B631-8D10-4597-BDA1-C92CC045A3B4}" type="pres">
      <dgm:prSet presAssocID="{C6F0BCCD-6A57-4434-BB50-2D4CC3751DF5}" presName="Accent1" presStyleCnt="0"/>
      <dgm:spPr/>
    </dgm:pt>
    <dgm:pt modelId="{91E1EC5A-9A9A-416B-9C13-7324B458C484}" type="pres">
      <dgm:prSet presAssocID="{C6F0BCCD-6A57-4434-BB50-2D4CC3751DF5}" presName="Accent" presStyleLbl="node1" presStyleIdx="3" presStyleCnt="4"/>
      <dgm:spPr/>
    </dgm:pt>
    <dgm:pt modelId="{7FE9A547-3CDE-4F48-AFE9-687593309A92}" type="pres">
      <dgm:prSet presAssocID="{C6F0BCCD-6A57-4434-BB50-2D4CC3751DF5}" presName="ParentBackground1" presStyleCnt="0"/>
      <dgm:spPr/>
    </dgm:pt>
    <dgm:pt modelId="{E073AE5A-9E2B-4A60-BEA1-21305A059CC2}" type="pres">
      <dgm:prSet presAssocID="{C6F0BCCD-6A57-4434-BB50-2D4CC3751DF5}" presName="ParentBackground" presStyleLbl="fgAcc1" presStyleIdx="3" presStyleCnt="4"/>
      <dgm:spPr/>
    </dgm:pt>
    <dgm:pt modelId="{13F17D4C-EEE8-4367-BA7C-76903EF037E6}" type="pres">
      <dgm:prSet presAssocID="{C6F0BCCD-6A57-4434-BB50-2D4CC3751DF5}" presName="Parent1" presStyleLbl="revTx" presStyleIdx="0" presStyleCnt="0">
        <dgm:presLayoutVars>
          <dgm:chMax val="1"/>
          <dgm:chPref val="1"/>
          <dgm:bulletEnabled val="1"/>
        </dgm:presLayoutVars>
      </dgm:prSet>
      <dgm:spPr/>
    </dgm:pt>
  </dgm:ptLst>
  <dgm:cxnLst>
    <dgm:cxn modelId="{2497CC23-1601-4EAC-9015-4E108564D67F}" type="presOf" srcId="{899783C4-7113-4F56-A309-728EFB54C720}" destId="{7462D0C2-A0B7-42D7-A6D9-E9EE870D0581}" srcOrd="0" destOrd="0" presId="urn:microsoft.com/office/officeart/2011/layout/CircleProcess"/>
    <dgm:cxn modelId="{88D50928-CABC-4857-8F94-8BDCB37C4D26}" srcId="{1F3078DB-6EB7-4A02-A7C4-AB1A969ACA90}" destId="{DE84B8CE-F9FF-4F5A-917C-A6F755FB7DDE}" srcOrd="1" destOrd="0" parTransId="{A060D212-2BFE-498F-9D98-78EAA0BE94AF}" sibTransId="{81A3432A-72D0-4AF3-B6DB-7ECECB3E957E}"/>
    <dgm:cxn modelId="{C6569C61-A84B-49F1-8566-79F014DAABBC}" srcId="{1F3078DB-6EB7-4A02-A7C4-AB1A969ACA90}" destId="{C6F0BCCD-6A57-4434-BB50-2D4CC3751DF5}" srcOrd="0" destOrd="0" parTransId="{34B88853-58C9-4161-B8C5-DC171B45D813}" sibTransId="{35743EC7-1DD3-4729-88BE-5A511482E7CC}"/>
    <dgm:cxn modelId="{36AD3546-372A-4741-9A3A-6C6D2E9C9D89}" srcId="{1F3078DB-6EB7-4A02-A7C4-AB1A969ACA90}" destId="{899783C4-7113-4F56-A309-728EFB54C720}" srcOrd="2" destOrd="0" parTransId="{2B09077A-487F-4F8E-BB95-0236F34DBDE8}" sibTransId="{A53BA301-9C51-4CE9-A87D-3E53972C1E29}"/>
    <dgm:cxn modelId="{2CA2A76D-C851-4D70-ACC1-5F1C14570A1D}" type="presOf" srcId="{C6F0BCCD-6A57-4434-BB50-2D4CC3751DF5}" destId="{E073AE5A-9E2B-4A60-BEA1-21305A059CC2}" srcOrd="0" destOrd="0" presId="urn:microsoft.com/office/officeart/2011/layout/CircleProcess"/>
    <dgm:cxn modelId="{5E4A2D50-C264-4DB6-8027-F7467299047F}" type="presOf" srcId="{899783C4-7113-4F56-A309-728EFB54C720}" destId="{14A91D20-8AA7-449E-91C9-36C7AC57AF8F}" srcOrd="1" destOrd="0" presId="urn:microsoft.com/office/officeart/2011/layout/CircleProcess"/>
    <dgm:cxn modelId="{A9B30873-F3D2-4152-98E6-657DD7D30040}" type="presOf" srcId="{DE84B8CE-F9FF-4F5A-917C-A6F755FB7DDE}" destId="{0D251A67-1327-4E0C-86AB-34C9FBDB172A}" srcOrd="0" destOrd="0" presId="urn:microsoft.com/office/officeart/2011/layout/CircleProcess"/>
    <dgm:cxn modelId="{F58C7F54-748E-4863-ACDC-E3B324628A2E}" srcId="{1F3078DB-6EB7-4A02-A7C4-AB1A969ACA90}" destId="{B1F1C6D2-2166-4F10-9DAF-DE87B89D226A}" srcOrd="3" destOrd="0" parTransId="{474EB696-5925-4E9E-984B-1CCEF6FD2CC4}" sibTransId="{10FD3361-0799-4500-83BE-F85BE62EC205}"/>
    <dgm:cxn modelId="{8F37EB9B-6976-4FA4-A2D9-43B41C9AB48F}" type="presOf" srcId="{B1F1C6D2-2166-4F10-9DAF-DE87B89D226A}" destId="{1788F1AC-8E0A-45DA-A7DF-95A21CD337DD}" srcOrd="0" destOrd="0" presId="urn:microsoft.com/office/officeart/2011/layout/CircleProcess"/>
    <dgm:cxn modelId="{1E6A409C-0AAA-4C5E-B7AE-30597D0AD01A}" type="presOf" srcId="{C6F0BCCD-6A57-4434-BB50-2D4CC3751DF5}" destId="{13F17D4C-EEE8-4367-BA7C-76903EF037E6}" srcOrd="1" destOrd="0" presId="urn:microsoft.com/office/officeart/2011/layout/CircleProcess"/>
    <dgm:cxn modelId="{565273A7-50FA-45A5-9585-F339A2BC529D}" type="presOf" srcId="{B1F1C6D2-2166-4F10-9DAF-DE87B89D226A}" destId="{27FB60D9-55C2-4747-B6B6-1AA6402EA961}" srcOrd="1" destOrd="0" presId="urn:microsoft.com/office/officeart/2011/layout/CircleProcess"/>
    <dgm:cxn modelId="{3E8F4FB6-0E55-4344-8FE4-40702193BFFD}" type="presOf" srcId="{DE84B8CE-F9FF-4F5A-917C-A6F755FB7DDE}" destId="{94E0D2FD-2DA5-46BE-AF53-8C1CC79721E3}" srcOrd="1" destOrd="0" presId="urn:microsoft.com/office/officeart/2011/layout/CircleProcess"/>
    <dgm:cxn modelId="{336235ED-4918-4412-8DFE-66B4A2E4D808}" type="presOf" srcId="{1F3078DB-6EB7-4A02-A7C4-AB1A969ACA90}" destId="{2555F62A-B129-4E46-9E97-8014C8D12452}" srcOrd="0" destOrd="0" presId="urn:microsoft.com/office/officeart/2011/layout/CircleProcess"/>
    <dgm:cxn modelId="{24F9B533-E115-4C62-9E60-8E2C87BC891D}" type="presParOf" srcId="{2555F62A-B129-4E46-9E97-8014C8D12452}" destId="{8D164E0E-92CA-42A8-A5B5-CE9949AED691}" srcOrd="0" destOrd="0" presId="urn:microsoft.com/office/officeart/2011/layout/CircleProcess"/>
    <dgm:cxn modelId="{4C6C1809-DA9C-49BE-9E65-1086B2A652AC}" type="presParOf" srcId="{8D164E0E-92CA-42A8-A5B5-CE9949AED691}" destId="{A17678B7-28B0-4CE0-BD25-299CBA56DD82}" srcOrd="0" destOrd="0" presId="urn:microsoft.com/office/officeart/2011/layout/CircleProcess"/>
    <dgm:cxn modelId="{37E71722-B26E-4781-B73D-4D8898F9CE88}" type="presParOf" srcId="{2555F62A-B129-4E46-9E97-8014C8D12452}" destId="{4585514C-CACB-456F-944B-DA6EB63B5763}" srcOrd="1" destOrd="0" presId="urn:microsoft.com/office/officeart/2011/layout/CircleProcess"/>
    <dgm:cxn modelId="{B6DE68C5-8C66-4432-B34A-4968B349C9DF}" type="presParOf" srcId="{4585514C-CACB-456F-944B-DA6EB63B5763}" destId="{1788F1AC-8E0A-45DA-A7DF-95A21CD337DD}" srcOrd="0" destOrd="0" presId="urn:microsoft.com/office/officeart/2011/layout/CircleProcess"/>
    <dgm:cxn modelId="{5B624E68-7F2A-408D-8451-A5B6B36DC26F}" type="presParOf" srcId="{2555F62A-B129-4E46-9E97-8014C8D12452}" destId="{27FB60D9-55C2-4747-B6B6-1AA6402EA961}" srcOrd="2" destOrd="0" presId="urn:microsoft.com/office/officeart/2011/layout/CircleProcess"/>
    <dgm:cxn modelId="{804E1A0E-2DDB-4C9C-B780-E2031A57DE32}" type="presParOf" srcId="{2555F62A-B129-4E46-9E97-8014C8D12452}" destId="{1B6C4E7C-96F5-48F6-8D7F-1FB2CA834B05}" srcOrd="3" destOrd="0" presId="urn:microsoft.com/office/officeart/2011/layout/CircleProcess"/>
    <dgm:cxn modelId="{FAF2B0DC-0C80-4D45-9683-79A9AAE519E5}" type="presParOf" srcId="{1B6C4E7C-96F5-48F6-8D7F-1FB2CA834B05}" destId="{90D5A117-8CAF-4C3F-8F62-6E74BE72CB40}" srcOrd="0" destOrd="0" presId="urn:microsoft.com/office/officeart/2011/layout/CircleProcess"/>
    <dgm:cxn modelId="{6F3A67E4-E5F3-499C-9537-D98238F33193}" type="presParOf" srcId="{2555F62A-B129-4E46-9E97-8014C8D12452}" destId="{4E2C58DB-FCC6-454A-B06A-B1A7421360D6}" srcOrd="4" destOrd="0" presId="urn:microsoft.com/office/officeart/2011/layout/CircleProcess"/>
    <dgm:cxn modelId="{467651A4-D31E-4F08-BC7D-CBD44592F8EA}" type="presParOf" srcId="{4E2C58DB-FCC6-454A-B06A-B1A7421360D6}" destId="{7462D0C2-A0B7-42D7-A6D9-E9EE870D0581}" srcOrd="0" destOrd="0" presId="urn:microsoft.com/office/officeart/2011/layout/CircleProcess"/>
    <dgm:cxn modelId="{FAE896E1-9466-4E4A-85D6-F04F9F10E22E}" type="presParOf" srcId="{2555F62A-B129-4E46-9E97-8014C8D12452}" destId="{14A91D20-8AA7-449E-91C9-36C7AC57AF8F}" srcOrd="5" destOrd="0" presId="urn:microsoft.com/office/officeart/2011/layout/CircleProcess"/>
    <dgm:cxn modelId="{36680228-5AFC-4225-9EA7-0125F055C35B}" type="presParOf" srcId="{2555F62A-B129-4E46-9E97-8014C8D12452}" destId="{C4113DFF-F1F7-4F2E-9C9F-0DB0E8A7C21F}" srcOrd="6" destOrd="0" presId="urn:microsoft.com/office/officeart/2011/layout/CircleProcess"/>
    <dgm:cxn modelId="{41A8BF7A-38FC-4CBA-95F0-1514FB116B4D}" type="presParOf" srcId="{C4113DFF-F1F7-4F2E-9C9F-0DB0E8A7C21F}" destId="{41F81BD5-BC5D-4977-8ACF-41DF862F9170}" srcOrd="0" destOrd="0" presId="urn:microsoft.com/office/officeart/2011/layout/CircleProcess"/>
    <dgm:cxn modelId="{E931A2E1-FAB3-461E-BECC-17541184EA08}" type="presParOf" srcId="{2555F62A-B129-4E46-9E97-8014C8D12452}" destId="{822DF7DB-E436-4748-8983-37DF6D2882DA}" srcOrd="7" destOrd="0" presId="urn:microsoft.com/office/officeart/2011/layout/CircleProcess"/>
    <dgm:cxn modelId="{13DC674D-A4E5-4793-8694-C7307F4E3A78}" type="presParOf" srcId="{822DF7DB-E436-4748-8983-37DF6D2882DA}" destId="{0D251A67-1327-4E0C-86AB-34C9FBDB172A}" srcOrd="0" destOrd="0" presId="urn:microsoft.com/office/officeart/2011/layout/CircleProcess"/>
    <dgm:cxn modelId="{42FC7974-2497-4D0E-BDE6-C87034D21885}" type="presParOf" srcId="{2555F62A-B129-4E46-9E97-8014C8D12452}" destId="{94E0D2FD-2DA5-46BE-AF53-8C1CC79721E3}" srcOrd="8" destOrd="0" presId="urn:microsoft.com/office/officeart/2011/layout/CircleProcess"/>
    <dgm:cxn modelId="{B3EF048A-1494-4BD9-8E1B-98D0631D4DA5}" type="presParOf" srcId="{2555F62A-B129-4E46-9E97-8014C8D12452}" destId="{68B6B631-8D10-4597-BDA1-C92CC045A3B4}" srcOrd="9" destOrd="0" presId="urn:microsoft.com/office/officeart/2011/layout/CircleProcess"/>
    <dgm:cxn modelId="{221CE3B9-FAF7-44E3-AC80-CEE6C5DB56BC}" type="presParOf" srcId="{68B6B631-8D10-4597-BDA1-C92CC045A3B4}" destId="{91E1EC5A-9A9A-416B-9C13-7324B458C484}" srcOrd="0" destOrd="0" presId="urn:microsoft.com/office/officeart/2011/layout/CircleProcess"/>
    <dgm:cxn modelId="{15CF2015-F7FD-4B1B-A8D4-1E7FBB8EC917}" type="presParOf" srcId="{2555F62A-B129-4E46-9E97-8014C8D12452}" destId="{7FE9A547-3CDE-4F48-AFE9-687593309A92}" srcOrd="10" destOrd="0" presId="urn:microsoft.com/office/officeart/2011/layout/CircleProcess"/>
    <dgm:cxn modelId="{96E61C97-F687-4185-BF83-0292EA0E5DA8}" type="presParOf" srcId="{7FE9A547-3CDE-4F48-AFE9-687593309A92}" destId="{E073AE5A-9E2B-4A60-BEA1-21305A059CC2}" srcOrd="0" destOrd="0" presId="urn:microsoft.com/office/officeart/2011/layout/CircleProcess"/>
    <dgm:cxn modelId="{BD49E726-668B-4D74-BF90-7FB6D679F556}" type="presParOf" srcId="{2555F62A-B129-4E46-9E97-8014C8D12452}" destId="{13F17D4C-EEE8-4367-BA7C-76903EF037E6}" srcOrd="11"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683FEE1-B6F6-499F-BBCF-7B0F227331AF}" type="doc">
      <dgm:prSet loTypeId="urn:microsoft.com/office/officeart/2005/8/layout/arrow5" loCatId="process" qsTypeId="urn:microsoft.com/office/officeart/2005/8/quickstyle/simple1" qsCatId="simple" csTypeId="urn:microsoft.com/office/officeart/2005/8/colors/colorful1" csCatId="colorful" phldr="1"/>
      <dgm:spPr/>
      <dgm:t>
        <a:bodyPr/>
        <a:lstStyle/>
        <a:p>
          <a:endParaRPr lang="en-GB"/>
        </a:p>
      </dgm:t>
    </dgm:pt>
    <dgm:pt modelId="{C1729B7D-B6CB-4985-ADD5-19DDB963BB00}">
      <dgm:prSet phldrT="[Text]"/>
      <dgm:spPr/>
      <dgm:t>
        <a:bodyPr/>
        <a:lstStyle/>
        <a:p>
          <a:r>
            <a:rPr lang="en-GB" dirty="0"/>
            <a:t>Medical model (rehabilitation)</a:t>
          </a:r>
        </a:p>
      </dgm:t>
    </dgm:pt>
    <dgm:pt modelId="{5AA002C5-575F-4E0D-863B-698843ECD40B}" type="parTrans" cxnId="{4CECC4D3-0D9A-4520-8763-6C58EA634414}">
      <dgm:prSet/>
      <dgm:spPr/>
      <dgm:t>
        <a:bodyPr/>
        <a:lstStyle/>
        <a:p>
          <a:endParaRPr lang="en-GB"/>
        </a:p>
      </dgm:t>
    </dgm:pt>
    <dgm:pt modelId="{F046FBC4-F5A3-4612-813E-3EF55341672D}" type="sibTrans" cxnId="{4CECC4D3-0D9A-4520-8763-6C58EA634414}">
      <dgm:prSet/>
      <dgm:spPr/>
      <dgm:t>
        <a:bodyPr/>
        <a:lstStyle/>
        <a:p>
          <a:endParaRPr lang="en-GB"/>
        </a:p>
      </dgm:t>
    </dgm:pt>
    <dgm:pt modelId="{6E13249B-41E6-4D10-9EFC-18539B57E158}">
      <dgm:prSet phldrT="[Text]"/>
      <dgm:spPr/>
      <dgm:t>
        <a:bodyPr/>
        <a:lstStyle/>
        <a:p>
          <a:r>
            <a:rPr lang="en-GB" dirty="0"/>
            <a:t>Recovery model </a:t>
          </a:r>
        </a:p>
      </dgm:t>
    </dgm:pt>
    <dgm:pt modelId="{2A716174-EF9F-4033-8A0E-6C0C188F8210}" type="parTrans" cxnId="{7FA581EA-6170-4568-8F10-6487EE9ADD95}">
      <dgm:prSet/>
      <dgm:spPr/>
      <dgm:t>
        <a:bodyPr/>
        <a:lstStyle/>
        <a:p>
          <a:endParaRPr lang="en-GB"/>
        </a:p>
      </dgm:t>
    </dgm:pt>
    <dgm:pt modelId="{462D0D92-5ED5-42D3-92D2-8716F3E0D453}" type="sibTrans" cxnId="{7FA581EA-6170-4568-8F10-6487EE9ADD95}">
      <dgm:prSet/>
      <dgm:spPr/>
      <dgm:t>
        <a:bodyPr/>
        <a:lstStyle/>
        <a:p>
          <a:endParaRPr lang="en-GB"/>
        </a:p>
      </dgm:t>
    </dgm:pt>
    <dgm:pt modelId="{CA276948-0E36-4C1F-B0B5-2302392DC9C4}" type="pres">
      <dgm:prSet presAssocID="{3683FEE1-B6F6-499F-BBCF-7B0F227331AF}" presName="diagram" presStyleCnt="0">
        <dgm:presLayoutVars>
          <dgm:dir/>
          <dgm:resizeHandles val="exact"/>
        </dgm:presLayoutVars>
      </dgm:prSet>
      <dgm:spPr/>
    </dgm:pt>
    <dgm:pt modelId="{55898A92-0013-4898-BE11-C6BA755C3D5E}" type="pres">
      <dgm:prSet presAssocID="{C1729B7D-B6CB-4985-ADD5-19DDB963BB00}" presName="arrow" presStyleLbl="node1" presStyleIdx="0" presStyleCnt="2">
        <dgm:presLayoutVars>
          <dgm:bulletEnabled val="1"/>
        </dgm:presLayoutVars>
      </dgm:prSet>
      <dgm:spPr/>
    </dgm:pt>
    <dgm:pt modelId="{54596D8F-36D6-4B1C-97B0-CB7F3CCF5B9B}" type="pres">
      <dgm:prSet presAssocID="{6E13249B-41E6-4D10-9EFC-18539B57E158}" presName="arrow" presStyleLbl="node1" presStyleIdx="1" presStyleCnt="2">
        <dgm:presLayoutVars>
          <dgm:bulletEnabled val="1"/>
        </dgm:presLayoutVars>
      </dgm:prSet>
      <dgm:spPr/>
    </dgm:pt>
  </dgm:ptLst>
  <dgm:cxnLst>
    <dgm:cxn modelId="{F8156D58-370D-4E26-B8A5-DAB3E576210E}" type="presOf" srcId="{C1729B7D-B6CB-4985-ADD5-19DDB963BB00}" destId="{55898A92-0013-4898-BE11-C6BA755C3D5E}" srcOrd="0" destOrd="0" presId="urn:microsoft.com/office/officeart/2005/8/layout/arrow5"/>
    <dgm:cxn modelId="{BA779C7B-6B10-4807-99B4-CB8ED276BD74}" type="presOf" srcId="{6E13249B-41E6-4D10-9EFC-18539B57E158}" destId="{54596D8F-36D6-4B1C-97B0-CB7F3CCF5B9B}" srcOrd="0" destOrd="0" presId="urn:microsoft.com/office/officeart/2005/8/layout/arrow5"/>
    <dgm:cxn modelId="{3D1E71D0-1E85-475A-BE83-7D210061D3BE}" type="presOf" srcId="{3683FEE1-B6F6-499F-BBCF-7B0F227331AF}" destId="{CA276948-0E36-4C1F-B0B5-2302392DC9C4}" srcOrd="0" destOrd="0" presId="urn:microsoft.com/office/officeart/2005/8/layout/arrow5"/>
    <dgm:cxn modelId="{4CECC4D3-0D9A-4520-8763-6C58EA634414}" srcId="{3683FEE1-B6F6-499F-BBCF-7B0F227331AF}" destId="{C1729B7D-B6CB-4985-ADD5-19DDB963BB00}" srcOrd="0" destOrd="0" parTransId="{5AA002C5-575F-4E0D-863B-698843ECD40B}" sibTransId="{F046FBC4-F5A3-4612-813E-3EF55341672D}"/>
    <dgm:cxn modelId="{7FA581EA-6170-4568-8F10-6487EE9ADD95}" srcId="{3683FEE1-B6F6-499F-BBCF-7B0F227331AF}" destId="{6E13249B-41E6-4D10-9EFC-18539B57E158}" srcOrd="1" destOrd="0" parTransId="{2A716174-EF9F-4033-8A0E-6C0C188F8210}" sibTransId="{462D0D92-5ED5-42D3-92D2-8716F3E0D453}"/>
    <dgm:cxn modelId="{4CBC7C16-5330-476F-83CC-D9D224D8FB5F}" type="presParOf" srcId="{CA276948-0E36-4C1F-B0B5-2302392DC9C4}" destId="{55898A92-0013-4898-BE11-C6BA755C3D5E}" srcOrd="0" destOrd="0" presId="urn:microsoft.com/office/officeart/2005/8/layout/arrow5"/>
    <dgm:cxn modelId="{DDB92143-10D5-4B31-BC46-320554E4BC9B}" type="presParOf" srcId="{CA276948-0E36-4C1F-B0B5-2302392DC9C4}" destId="{54596D8F-36D6-4B1C-97B0-CB7F3CCF5B9B}"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5008474-5530-4FB6-AC19-89263F794645}" type="doc">
      <dgm:prSet loTypeId="urn:microsoft.com/office/officeart/2005/8/layout/arrow4" loCatId="process" qsTypeId="urn:microsoft.com/office/officeart/2005/8/quickstyle/simple1" qsCatId="simple" csTypeId="urn:microsoft.com/office/officeart/2005/8/colors/colorful1" csCatId="colorful" phldr="1"/>
      <dgm:spPr/>
    </dgm:pt>
    <dgm:pt modelId="{F572E108-4654-401B-8C52-A0EB67685F55}">
      <dgm:prSet phldrT="[Text]" custT="1"/>
      <dgm:spPr/>
      <dgm:t>
        <a:bodyPr/>
        <a:lstStyle/>
        <a:p>
          <a:r>
            <a:rPr lang="en-GB" sz="2400" dirty="0"/>
            <a:t>Complete medical recovery and the absence of all symptoms are not achievable for many. </a:t>
          </a:r>
        </a:p>
      </dgm:t>
    </dgm:pt>
    <dgm:pt modelId="{A1CE7531-A3B2-4CE8-A548-E6AB328C55A8}" type="parTrans" cxnId="{9BFD342D-1EDF-4E90-9DBB-874275075AEE}">
      <dgm:prSet/>
      <dgm:spPr/>
      <dgm:t>
        <a:bodyPr/>
        <a:lstStyle/>
        <a:p>
          <a:endParaRPr lang="en-GB"/>
        </a:p>
      </dgm:t>
    </dgm:pt>
    <dgm:pt modelId="{AB308D49-F0EB-4309-8DD7-551D27236C27}" type="sibTrans" cxnId="{9BFD342D-1EDF-4E90-9DBB-874275075AEE}">
      <dgm:prSet/>
      <dgm:spPr/>
      <dgm:t>
        <a:bodyPr/>
        <a:lstStyle/>
        <a:p>
          <a:endParaRPr lang="en-GB"/>
        </a:p>
      </dgm:t>
    </dgm:pt>
    <dgm:pt modelId="{51130FE9-2818-42B1-970F-100FB04D87D0}">
      <dgm:prSet custT="1"/>
      <dgm:spPr/>
      <dgm:t>
        <a:bodyPr/>
        <a:lstStyle/>
        <a:p>
          <a:r>
            <a:rPr lang="en-GB" sz="2400" dirty="0"/>
            <a:t>The chance of living a full and meaningful life in spite of the symptoms is achievable </a:t>
          </a:r>
        </a:p>
      </dgm:t>
    </dgm:pt>
    <dgm:pt modelId="{AEAAB45C-FBD1-4C64-BABF-2A32E2D54233}" type="parTrans" cxnId="{BCBD45FD-B458-4D6D-B165-683FC525DE0F}">
      <dgm:prSet/>
      <dgm:spPr/>
      <dgm:t>
        <a:bodyPr/>
        <a:lstStyle/>
        <a:p>
          <a:endParaRPr lang="en-GB"/>
        </a:p>
      </dgm:t>
    </dgm:pt>
    <dgm:pt modelId="{7DECF8AC-22CA-4680-A17E-F0C1308A6084}" type="sibTrans" cxnId="{BCBD45FD-B458-4D6D-B165-683FC525DE0F}">
      <dgm:prSet/>
      <dgm:spPr/>
      <dgm:t>
        <a:bodyPr/>
        <a:lstStyle/>
        <a:p>
          <a:endParaRPr lang="en-GB"/>
        </a:p>
      </dgm:t>
    </dgm:pt>
    <dgm:pt modelId="{3D2828A0-38DC-4723-8219-96414129FFD1}" type="pres">
      <dgm:prSet presAssocID="{A5008474-5530-4FB6-AC19-89263F794645}" presName="compositeShape" presStyleCnt="0">
        <dgm:presLayoutVars>
          <dgm:chMax val="2"/>
          <dgm:dir/>
          <dgm:resizeHandles val="exact"/>
        </dgm:presLayoutVars>
      </dgm:prSet>
      <dgm:spPr/>
    </dgm:pt>
    <dgm:pt modelId="{7D025DF6-A0C3-4A80-9C27-CDF980F1EB50}" type="pres">
      <dgm:prSet presAssocID="{51130FE9-2818-42B1-970F-100FB04D87D0}" presName="upArrow" presStyleLbl="node1" presStyleIdx="0" presStyleCnt="2" custLinFactNeighborX="6923" custLinFactNeighborY="-33602"/>
      <dgm:spPr/>
    </dgm:pt>
    <dgm:pt modelId="{8E63C104-0867-4BEB-8E26-C4EC1916E35F}" type="pres">
      <dgm:prSet presAssocID="{51130FE9-2818-42B1-970F-100FB04D87D0}" presName="upArrowText" presStyleLbl="revTx" presStyleIdx="0" presStyleCnt="2">
        <dgm:presLayoutVars>
          <dgm:chMax val="0"/>
          <dgm:bulletEnabled val="1"/>
        </dgm:presLayoutVars>
      </dgm:prSet>
      <dgm:spPr/>
    </dgm:pt>
    <dgm:pt modelId="{BA6E7088-B9A5-4699-BC5E-3025A908397E}" type="pres">
      <dgm:prSet presAssocID="{F572E108-4654-401B-8C52-A0EB67685F55}" presName="downArrow" presStyleLbl="node1" presStyleIdx="1" presStyleCnt="2"/>
      <dgm:spPr/>
    </dgm:pt>
    <dgm:pt modelId="{E64608DB-0FCC-40B7-93FA-76D2F98D5404}" type="pres">
      <dgm:prSet presAssocID="{F572E108-4654-401B-8C52-A0EB67685F55}" presName="downArrowText" presStyleLbl="revTx" presStyleIdx="1" presStyleCnt="2">
        <dgm:presLayoutVars>
          <dgm:chMax val="0"/>
          <dgm:bulletEnabled val="1"/>
        </dgm:presLayoutVars>
      </dgm:prSet>
      <dgm:spPr/>
    </dgm:pt>
  </dgm:ptLst>
  <dgm:cxnLst>
    <dgm:cxn modelId="{9BFD342D-1EDF-4E90-9DBB-874275075AEE}" srcId="{A5008474-5530-4FB6-AC19-89263F794645}" destId="{F572E108-4654-401B-8C52-A0EB67685F55}" srcOrd="1" destOrd="0" parTransId="{A1CE7531-A3B2-4CE8-A548-E6AB328C55A8}" sibTransId="{AB308D49-F0EB-4309-8DD7-551D27236C27}"/>
    <dgm:cxn modelId="{CFD41E61-BCBD-405E-9395-831990258743}" type="presOf" srcId="{A5008474-5530-4FB6-AC19-89263F794645}" destId="{3D2828A0-38DC-4723-8219-96414129FFD1}" srcOrd="0" destOrd="0" presId="urn:microsoft.com/office/officeart/2005/8/layout/arrow4"/>
    <dgm:cxn modelId="{6D9A9758-ABA1-4493-8D5D-6ADD227D6D0D}" type="presOf" srcId="{F572E108-4654-401B-8C52-A0EB67685F55}" destId="{E64608DB-0FCC-40B7-93FA-76D2F98D5404}" srcOrd="0" destOrd="0" presId="urn:microsoft.com/office/officeart/2005/8/layout/arrow4"/>
    <dgm:cxn modelId="{08C5CEDA-7666-476F-B154-30098614564E}" type="presOf" srcId="{51130FE9-2818-42B1-970F-100FB04D87D0}" destId="{8E63C104-0867-4BEB-8E26-C4EC1916E35F}" srcOrd="0" destOrd="0" presId="urn:microsoft.com/office/officeart/2005/8/layout/arrow4"/>
    <dgm:cxn modelId="{BCBD45FD-B458-4D6D-B165-683FC525DE0F}" srcId="{A5008474-5530-4FB6-AC19-89263F794645}" destId="{51130FE9-2818-42B1-970F-100FB04D87D0}" srcOrd="0" destOrd="0" parTransId="{AEAAB45C-FBD1-4C64-BABF-2A32E2D54233}" sibTransId="{7DECF8AC-22CA-4680-A17E-F0C1308A6084}"/>
    <dgm:cxn modelId="{0679668A-8345-465D-99C1-DB41E16FFF48}" type="presParOf" srcId="{3D2828A0-38DC-4723-8219-96414129FFD1}" destId="{7D025DF6-A0C3-4A80-9C27-CDF980F1EB50}" srcOrd="0" destOrd="0" presId="urn:microsoft.com/office/officeart/2005/8/layout/arrow4"/>
    <dgm:cxn modelId="{02BC091D-456D-42E3-9DE4-B1A83A025D93}" type="presParOf" srcId="{3D2828A0-38DC-4723-8219-96414129FFD1}" destId="{8E63C104-0867-4BEB-8E26-C4EC1916E35F}" srcOrd="1" destOrd="0" presId="urn:microsoft.com/office/officeart/2005/8/layout/arrow4"/>
    <dgm:cxn modelId="{5088FABB-DEB3-4AD8-B7DD-F12C59F38396}" type="presParOf" srcId="{3D2828A0-38DC-4723-8219-96414129FFD1}" destId="{BA6E7088-B9A5-4699-BC5E-3025A908397E}" srcOrd="2" destOrd="0" presId="urn:microsoft.com/office/officeart/2005/8/layout/arrow4"/>
    <dgm:cxn modelId="{93A317A8-0ED5-4775-B68F-D97D3170D6B6}" type="presParOf" srcId="{3D2828A0-38DC-4723-8219-96414129FFD1}" destId="{E64608DB-0FCC-40B7-93FA-76D2F98D5404}" srcOrd="3" destOrd="0" presId="urn:microsoft.com/office/officeart/2005/8/layout/arrow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32099F9-2D8B-4BD2-BBE2-55C1B35F13FE}" type="doc">
      <dgm:prSet loTypeId="urn:microsoft.com/office/officeart/2005/8/layout/equation2" loCatId="process" qsTypeId="urn:microsoft.com/office/officeart/2005/8/quickstyle/simple1" qsCatId="simple" csTypeId="urn:microsoft.com/office/officeart/2005/8/colors/colorful1" csCatId="colorful" phldr="1"/>
      <dgm:spPr/>
    </dgm:pt>
    <dgm:pt modelId="{92EDD407-5548-4E07-8C00-ADF14AF398DF}">
      <dgm:prSet phldrT="[Text]"/>
      <dgm:spPr/>
      <dgm:t>
        <a:bodyPr/>
        <a:lstStyle/>
        <a:p>
          <a:r>
            <a:rPr lang="en-GB" dirty="0"/>
            <a:t>Social recovery </a:t>
          </a:r>
        </a:p>
      </dgm:t>
    </dgm:pt>
    <dgm:pt modelId="{F3101AD4-03C6-4284-BEAC-FD532A8095FB}" type="parTrans" cxnId="{7141A2DB-4E64-4AEE-8FA3-33D9E62CA2F2}">
      <dgm:prSet/>
      <dgm:spPr/>
      <dgm:t>
        <a:bodyPr/>
        <a:lstStyle/>
        <a:p>
          <a:endParaRPr lang="en-GB"/>
        </a:p>
      </dgm:t>
    </dgm:pt>
    <dgm:pt modelId="{C658F08F-E43F-42F0-9C96-1DAB12C89288}" type="sibTrans" cxnId="{7141A2DB-4E64-4AEE-8FA3-33D9E62CA2F2}">
      <dgm:prSet/>
      <dgm:spPr/>
      <dgm:t>
        <a:bodyPr/>
        <a:lstStyle/>
        <a:p>
          <a:endParaRPr lang="en-GB"/>
        </a:p>
      </dgm:t>
    </dgm:pt>
    <dgm:pt modelId="{2AC49ABB-03E3-4743-94FF-DAB7DE5DFEBC}">
      <dgm:prSet phldrT="[Text]" custT="1"/>
      <dgm:spPr/>
      <dgm:t>
        <a:bodyPr/>
        <a:lstStyle/>
        <a:p>
          <a:r>
            <a:rPr lang="en-GB" sz="2900" dirty="0"/>
            <a:t>Recovery in illness </a:t>
          </a:r>
        </a:p>
        <a:p>
          <a:r>
            <a:rPr lang="en-GB" sz="1800" dirty="0"/>
            <a:t>(Perkins &amp; Slade, 2012) </a:t>
          </a:r>
        </a:p>
      </dgm:t>
    </dgm:pt>
    <dgm:pt modelId="{15FFC72E-9A80-4F48-8691-DB5E9ABB1AF8}" type="parTrans" cxnId="{CF400086-FBCD-42F1-895E-8F342A3E16D8}">
      <dgm:prSet/>
      <dgm:spPr/>
      <dgm:t>
        <a:bodyPr/>
        <a:lstStyle/>
        <a:p>
          <a:endParaRPr lang="en-GB"/>
        </a:p>
      </dgm:t>
    </dgm:pt>
    <dgm:pt modelId="{876D27E7-F442-4958-A0E7-89EAF1CB3F31}" type="sibTrans" cxnId="{CF400086-FBCD-42F1-895E-8F342A3E16D8}">
      <dgm:prSet/>
      <dgm:spPr/>
      <dgm:t>
        <a:bodyPr/>
        <a:lstStyle/>
        <a:p>
          <a:endParaRPr lang="en-GB"/>
        </a:p>
      </dgm:t>
    </dgm:pt>
    <dgm:pt modelId="{A34678C9-3C4E-4CE4-8FC7-00A2C3893DB6}">
      <dgm:prSet phldrT="[Text]"/>
      <dgm:spPr/>
      <dgm:t>
        <a:bodyPr/>
        <a:lstStyle/>
        <a:p>
          <a:r>
            <a:rPr lang="en-GB" dirty="0"/>
            <a:t>Personal recovery </a:t>
          </a:r>
        </a:p>
      </dgm:t>
    </dgm:pt>
    <dgm:pt modelId="{4C2AB3AA-6234-4314-BA7A-657B94E6E367}" type="parTrans" cxnId="{5CE3E2DE-A020-47BA-AC44-F78DD155CE1C}">
      <dgm:prSet/>
      <dgm:spPr/>
      <dgm:t>
        <a:bodyPr/>
        <a:lstStyle/>
        <a:p>
          <a:endParaRPr lang="en-GB"/>
        </a:p>
      </dgm:t>
    </dgm:pt>
    <dgm:pt modelId="{CD89998E-1B61-47DE-A802-0A659805687E}" type="sibTrans" cxnId="{5CE3E2DE-A020-47BA-AC44-F78DD155CE1C}">
      <dgm:prSet/>
      <dgm:spPr/>
      <dgm:t>
        <a:bodyPr/>
        <a:lstStyle/>
        <a:p>
          <a:endParaRPr lang="en-GB"/>
        </a:p>
      </dgm:t>
    </dgm:pt>
    <dgm:pt modelId="{86218C3F-ECA1-4620-9D72-A90B44B32587}" type="pres">
      <dgm:prSet presAssocID="{D32099F9-2D8B-4BD2-BBE2-55C1B35F13FE}" presName="Name0" presStyleCnt="0">
        <dgm:presLayoutVars>
          <dgm:dir/>
          <dgm:resizeHandles val="exact"/>
        </dgm:presLayoutVars>
      </dgm:prSet>
      <dgm:spPr/>
    </dgm:pt>
    <dgm:pt modelId="{E1C2CABC-FEC0-499E-B143-F07D93065914}" type="pres">
      <dgm:prSet presAssocID="{D32099F9-2D8B-4BD2-BBE2-55C1B35F13FE}" presName="vNodes" presStyleCnt="0"/>
      <dgm:spPr/>
    </dgm:pt>
    <dgm:pt modelId="{11E12111-E542-4E37-B3D0-A9EF59D9A96E}" type="pres">
      <dgm:prSet presAssocID="{A34678C9-3C4E-4CE4-8FC7-00A2C3893DB6}" presName="node" presStyleLbl="node1" presStyleIdx="0" presStyleCnt="3">
        <dgm:presLayoutVars>
          <dgm:bulletEnabled val="1"/>
        </dgm:presLayoutVars>
      </dgm:prSet>
      <dgm:spPr/>
    </dgm:pt>
    <dgm:pt modelId="{1A798571-5D12-43E1-9662-F33D8379A6FF}" type="pres">
      <dgm:prSet presAssocID="{CD89998E-1B61-47DE-A802-0A659805687E}" presName="spacerT" presStyleCnt="0"/>
      <dgm:spPr/>
    </dgm:pt>
    <dgm:pt modelId="{57E38497-FD86-43EB-BE2D-159271E67D16}" type="pres">
      <dgm:prSet presAssocID="{CD89998E-1B61-47DE-A802-0A659805687E}" presName="sibTrans" presStyleLbl="sibTrans2D1" presStyleIdx="0" presStyleCnt="2"/>
      <dgm:spPr/>
    </dgm:pt>
    <dgm:pt modelId="{908CAAFA-83A4-4CC2-8120-0E2A6CB0443B}" type="pres">
      <dgm:prSet presAssocID="{CD89998E-1B61-47DE-A802-0A659805687E}" presName="spacerB" presStyleCnt="0"/>
      <dgm:spPr/>
    </dgm:pt>
    <dgm:pt modelId="{44C802A8-5D5D-4797-B4DE-2E0D7F2B794B}" type="pres">
      <dgm:prSet presAssocID="{92EDD407-5548-4E07-8C00-ADF14AF398DF}" presName="node" presStyleLbl="node1" presStyleIdx="1" presStyleCnt="3">
        <dgm:presLayoutVars>
          <dgm:bulletEnabled val="1"/>
        </dgm:presLayoutVars>
      </dgm:prSet>
      <dgm:spPr/>
    </dgm:pt>
    <dgm:pt modelId="{DCFA8475-07CC-427E-B0E7-99514D6A183A}" type="pres">
      <dgm:prSet presAssocID="{D32099F9-2D8B-4BD2-BBE2-55C1B35F13FE}" presName="sibTransLast" presStyleLbl="sibTrans2D1" presStyleIdx="1" presStyleCnt="2"/>
      <dgm:spPr/>
    </dgm:pt>
    <dgm:pt modelId="{42FFDBFB-B5BC-444D-A6A8-599F0CE64961}" type="pres">
      <dgm:prSet presAssocID="{D32099F9-2D8B-4BD2-BBE2-55C1B35F13FE}" presName="connectorText" presStyleLbl="sibTrans2D1" presStyleIdx="1" presStyleCnt="2"/>
      <dgm:spPr/>
    </dgm:pt>
    <dgm:pt modelId="{3AC31402-CAE8-4B29-BD02-E7C3D1224600}" type="pres">
      <dgm:prSet presAssocID="{D32099F9-2D8B-4BD2-BBE2-55C1B35F13FE}" presName="lastNode" presStyleLbl="node1" presStyleIdx="2" presStyleCnt="3">
        <dgm:presLayoutVars>
          <dgm:bulletEnabled val="1"/>
        </dgm:presLayoutVars>
      </dgm:prSet>
      <dgm:spPr/>
    </dgm:pt>
  </dgm:ptLst>
  <dgm:cxnLst>
    <dgm:cxn modelId="{CC662833-0C8A-459A-966E-AD25EF4CC079}" type="presOf" srcId="{92EDD407-5548-4E07-8C00-ADF14AF398DF}" destId="{44C802A8-5D5D-4797-B4DE-2E0D7F2B794B}" srcOrd="0" destOrd="0" presId="urn:microsoft.com/office/officeart/2005/8/layout/equation2"/>
    <dgm:cxn modelId="{97BAF95C-A83B-4EE3-9398-9BD74BC5B751}" type="presOf" srcId="{C658F08F-E43F-42F0-9C96-1DAB12C89288}" destId="{42FFDBFB-B5BC-444D-A6A8-599F0CE64961}" srcOrd="1" destOrd="0" presId="urn:microsoft.com/office/officeart/2005/8/layout/equation2"/>
    <dgm:cxn modelId="{7AA02A44-D9C7-4D55-BE7E-0B9CBA0C7FBD}" type="presOf" srcId="{C658F08F-E43F-42F0-9C96-1DAB12C89288}" destId="{DCFA8475-07CC-427E-B0E7-99514D6A183A}" srcOrd="0" destOrd="0" presId="urn:microsoft.com/office/officeart/2005/8/layout/equation2"/>
    <dgm:cxn modelId="{FFA9014E-2569-40C4-A3FC-70628E8815ED}" type="presOf" srcId="{2AC49ABB-03E3-4743-94FF-DAB7DE5DFEBC}" destId="{3AC31402-CAE8-4B29-BD02-E7C3D1224600}" srcOrd="0" destOrd="0" presId="urn:microsoft.com/office/officeart/2005/8/layout/equation2"/>
    <dgm:cxn modelId="{C6706477-0D35-4EBD-8E27-BFB8334426ED}" type="presOf" srcId="{CD89998E-1B61-47DE-A802-0A659805687E}" destId="{57E38497-FD86-43EB-BE2D-159271E67D16}" srcOrd="0" destOrd="0" presId="urn:microsoft.com/office/officeart/2005/8/layout/equation2"/>
    <dgm:cxn modelId="{CF400086-FBCD-42F1-895E-8F342A3E16D8}" srcId="{D32099F9-2D8B-4BD2-BBE2-55C1B35F13FE}" destId="{2AC49ABB-03E3-4743-94FF-DAB7DE5DFEBC}" srcOrd="2" destOrd="0" parTransId="{15FFC72E-9A80-4F48-8691-DB5E9ABB1AF8}" sibTransId="{876D27E7-F442-4958-A0E7-89EAF1CB3F31}"/>
    <dgm:cxn modelId="{24FCFF8F-B33D-4442-BDD2-AFA240C2EE29}" type="presOf" srcId="{A34678C9-3C4E-4CE4-8FC7-00A2C3893DB6}" destId="{11E12111-E542-4E37-B3D0-A9EF59D9A96E}" srcOrd="0" destOrd="0" presId="urn:microsoft.com/office/officeart/2005/8/layout/equation2"/>
    <dgm:cxn modelId="{7141A2DB-4E64-4AEE-8FA3-33D9E62CA2F2}" srcId="{D32099F9-2D8B-4BD2-BBE2-55C1B35F13FE}" destId="{92EDD407-5548-4E07-8C00-ADF14AF398DF}" srcOrd="1" destOrd="0" parTransId="{F3101AD4-03C6-4284-BEAC-FD532A8095FB}" sibTransId="{C658F08F-E43F-42F0-9C96-1DAB12C89288}"/>
    <dgm:cxn modelId="{5CE3E2DE-A020-47BA-AC44-F78DD155CE1C}" srcId="{D32099F9-2D8B-4BD2-BBE2-55C1B35F13FE}" destId="{A34678C9-3C4E-4CE4-8FC7-00A2C3893DB6}" srcOrd="0" destOrd="0" parTransId="{4C2AB3AA-6234-4314-BA7A-657B94E6E367}" sibTransId="{CD89998E-1B61-47DE-A802-0A659805687E}"/>
    <dgm:cxn modelId="{7E864BE0-20A8-4A0D-96D1-AB2C5F99E42E}" type="presOf" srcId="{D32099F9-2D8B-4BD2-BBE2-55C1B35F13FE}" destId="{86218C3F-ECA1-4620-9D72-A90B44B32587}" srcOrd="0" destOrd="0" presId="urn:microsoft.com/office/officeart/2005/8/layout/equation2"/>
    <dgm:cxn modelId="{7A86B465-53B5-4D76-968E-0B86731EF1A5}" type="presParOf" srcId="{86218C3F-ECA1-4620-9D72-A90B44B32587}" destId="{E1C2CABC-FEC0-499E-B143-F07D93065914}" srcOrd="0" destOrd="0" presId="urn:microsoft.com/office/officeart/2005/8/layout/equation2"/>
    <dgm:cxn modelId="{43E65EDB-4963-4D54-8FE4-FF8FCEDA0B16}" type="presParOf" srcId="{E1C2CABC-FEC0-499E-B143-F07D93065914}" destId="{11E12111-E542-4E37-B3D0-A9EF59D9A96E}" srcOrd="0" destOrd="0" presId="urn:microsoft.com/office/officeart/2005/8/layout/equation2"/>
    <dgm:cxn modelId="{6F9B8527-2A8C-4C2C-BBCF-C8593C385BFC}" type="presParOf" srcId="{E1C2CABC-FEC0-499E-B143-F07D93065914}" destId="{1A798571-5D12-43E1-9662-F33D8379A6FF}" srcOrd="1" destOrd="0" presId="urn:microsoft.com/office/officeart/2005/8/layout/equation2"/>
    <dgm:cxn modelId="{BF242B66-EDF9-4C61-B489-832BAB316BAF}" type="presParOf" srcId="{E1C2CABC-FEC0-499E-B143-F07D93065914}" destId="{57E38497-FD86-43EB-BE2D-159271E67D16}" srcOrd="2" destOrd="0" presId="urn:microsoft.com/office/officeart/2005/8/layout/equation2"/>
    <dgm:cxn modelId="{EA339AAA-AC6C-40AD-AC74-C9CEF01F2757}" type="presParOf" srcId="{E1C2CABC-FEC0-499E-B143-F07D93065914}" destId="{908CAAFA-83A4-4CC2-8120-0E2A6CB0443B}" srcOrd="3" destOrd="0" presId="urn:microsoft.com/office/officeart/2005/8/layout/equation2"/>
    <dgm:cxn modelId="{78C8B189-CA3E-4246-A204-415BE7603049}" type="presParOf" srcId="{E1C2CABC-FEC0-499E-B143-F07D93065914}" destId="{44C802A8-5D5D-4797-B4DE-2E0D7F2B794B}" srcOrd="4" destOrd="0" presId="urn:microsoft.com/office/officeart/2005/8/layout/equation2"/>
    <dgm:cxn modelId="{E7905D73-C880-41C1-8503-C973FF3C84A5}" type="presParOf" srcId="{86218C3F-ECA1-4620-9D72-A90B44B32587}" destId="{DCFA8475-07CC-427E-B0E7-99514D6A183A}" srcOrd="1" destOrd="0" presId="urn:microsoft.com/office/officeart/2005/8/layout/equation2"/>
    <dgm:cxn modelId="{BF4F93A9-B97A-4966-91E6-4D15DE1CB42E}" type="presParOf" srcId="{DCFA8475-07CC-427E-B0E7-99514D6A183A}" destId="{42FFDBFB-B5BC-444D-A6A8-599F0CE64961}" srcOrd="0" destOrd="0" presId="urn:microsoft.com/office/officeart/2005/8/layout/equation2"/>
    <dgm:cxn modelId="{CC1764A7-C358-40CB-AB73-D635CABE23EC}" type="presParOf" srcId="{86218C3F-ECA1-4620-9D72-A90B44B32587}" destId="{3AC31402-CAE8-4B29-BD02-E7C3D1224600}" srcOrd="2" destOrd="0" presId="urn:microsoft.com/office/officeart/2005/8/layout/equation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BEAB89B-AEA5-497E-9666-88D5AC72C90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09E48BF-BDF1-47A8-82E1-F810C01BB7F3}">
      <dgm:prSet/>
      <dgm:spPr/>
      <dgm:t>
        <a:bodyPr/>
        <a:lstStyle/>
        <a:p>
          <a:r>
            <a:rPr lang="en-GB"/>
            <a:t>Measuring the quality of Supported Accommodation using Quality Indicator for Rehabilitative Care (QuIRC-SA): living environment, therapeutic environment, treatments and interventions, self-management and autonomy, social interface, human rights and recovery-based practice.</a:t>
          </a:r>
          <a:endParaRPr lang="en-US"/>
        </a:p>
      </dgm:t>
    </dgm:pt>
    <dgm:pt modelId="{C5D501EA-F2F8-4ED7-8C55-272EEAE5FDAE}" type="parTrans" cxnId="{1BFA5146-6E20-4548-96C7-6B1AB7979610}">
      <dgm:prSet/>
      <dgm:spPr/>
      <dgm:t>
        <a:bodyPr/>
        <a:lstStyle/>
        <a:p>
          <a:endParaRPr lang="en-US"/>
        </a:p>
      </dgm:t>
    </dgm:pt>
    <dgm:pt modelId="{4B76D9EC-BA60-40D5-9193-29D3698E3E94}" type="sibTrans" cxnId="{1BFA5146-6E20-4548-96C7-6B1AB7979610}">
      <dgm:prSet/>
      <dgm:spPr/>
      <dgm:t>
        <a:bodyPr/>
        <a:lstStyle/>
        <a:p>
          <a:endParaRPr lang="en-US"/>
        </a:p>
      </dgm:t>
    </dgm:pt>
    <dgm:pt modelId="{50DD9721-24DD-4B66-A64E-523243A96CC6}">
      <dgm:prSet/>
      <dgm:spPr/>
      <dgm:t>
        <a:bodyPr/>
        <a:lstStyle/>
        <a:p>
          <a:r>
            <a:rPr lang="en-GB"/>
            <a:t>Patients ‘moving on’ was facilitated in services where recovery-based practice was used more and human right were promoted</a:t>
          </a:r>
          <a:endParaRPr lang="en-US"/>
        </a:p>
      </dgm:t>
    </dgm:pt>
    <dgm:pt modelId="{B919345B-9CDF-4927-91E1-C0A6AE15C5BC}" type="parTrans" cxnId="{D32D082F-A417-411B-9B0D-27BCE1ECC57C}">
      <dgm:prSet/>
      <dgm:spPr/>
      <dgm:t>
        <a:bodyPr/>
        <a:lstStyle/>
        <a:p>
          <a:endParaRPr lang="en-US"/>
        </a:p>
      </dgm:t>
    </dgm:pt>
    <dgm:pt modelId="{C9B411D4-78CA-4EF3-B801-F9659C1C1D77}" type="sibTrans" cxnId="{D32D082F-A417-411B-9B0D-27BCE1ECC57C}">
      <dgm:prSet/>
      <dgm:spPr/>
      <dgm:t>
        <a:bodyPr/>
        <a:lstStyle/>
        <a:p>
          <a:endParaRPr lang="en-US"/>
        </a:p>
      </dgm:t>
    </dgm:pt>
    <dgm:pt modelId="{2AA30573-1FAF-4A15-850C-FD4837D4FCAF}">
      <dgm:prSet/>
      <dgm:spPr/>
      <dgm:t>
        <a:bodyPr/>
        <a:lstStyle/>
        <a:p>
          <a:r>
            <a:rPr lang="en-GB" dirty="0"/>
            <a:t>Service promotes collaboration between staff and service users in care planning and running of the service  </a:t>
          </a:r>
          <a:endParaRPr lang="en-US" dirty="0"/>
        </a:p>
      </dgm:t>
    </dgm:pt>
    <dgm:pt modelId="{620C577C-8983-4E33-A0CF-3477049AC654}" type="parTrans" cxnId="{72D3CCBC-D8AC-4345-AE95-91DC5BC35BC9}">
      <dgm:prSet/>
      <dgm:spPr/>
      <dgm:t>
        <a:bodyPr/>
        <a:lstStyle/>
        <a:p>
          <a:endParaRPr lang="en-US"/>
        </a:p>
      </dgm:t>
    </dgm:pt>
    <dgm:pt modelId="{EB1A839E-F9B7-4794-B2E0-7019F69DFD4C}" type="sibTrans" cxnId="{72D3CCBC-D8AC-4345-AE95-91DC5BC35BC9}">
      <dgm:prSet/>
      <dgm:spPr/>
      <dgm:t>
        <a:bodyPr/>
        <a:lstStyle/>
        <a:p>
          <a:endParaRPr lang="en-US"/>
        </a:p>
      </dgm:t>
    </dgm:pt>
    <dgm:pt modelId="{427AF9C0-630D-4636-80A1-1BF7679D2627}">
      <dgm:prSet/>
      <dgm:spPr/>
      <dgm:t>
        <a:bodyPr/>
        <a:lstStyle/>
        <a:p>
          <a:r>
            <a:rPr lang="en-GB"/>
            <a:t>Government set target of 2 years in rehabilitation may lead to some service users’ needs not being met as they may need longer term support  </a:t>
          </a:r>
          <a:endParaRPr lang="en-US"/>
        </a:p>
      </dgm:t>
    </dgm:pt>
    <dgm:pt modelId="{6DB8D04D-4226-484F-A39F-386E936BCFCE}" type="parTrans" cxnId="{185A9866-E412-41CA-87F0-276879519221}">
      <dgm:prSet/>
      <dgm:spPr/>
      <dgm:t>
        <a:bodyPr/>
        <a:lstStyle/>
        <a:p>
          <a:endParaRPr lang="en-US"/>
        </a:p>
      </dgm:t>
    </dgm:pt>
    <dgm:pt modelId="{F48176D5-1C08-4632-90A8-7555E536BD3F}" type="sibTrans" cxnId="{185A9866-E412-41CA-87F0-276879519221}">
      <dgm:prSet/>
      <dgm:spPr/>
      <dgm:t>
        <a:bodyPr/>
        <a:lstStyle/>
        <a:p>
          <a:endParaRPr lang="en-US"/>
        </a:p>
      </dgm:t>
    </dgm:pt>
    <dgm:pt modelId="{E7471572-F5C3-4BFC-8BA3-326C1957AF92}" type="pres">
      <dgm:prSet presAssocID="{1BEAB89B-AEA5-497E-9666-88D5AC72C900}" presName="linear" presStyleCnt="0">
        <dgm:presLayoutVars>
          <dgm:animLvl val="lvl"/>
          <dgm:resizeHandles val="exact"/>
        </dgm:presLayoutVars>
      </dgm:prSet>
      <dgm:spPr/>
    </dgm:pt>
    <dgm:pt modelId="{F91ABD95-C296-449B-91F3-392943B4CF58}" type="pres">
      <dgm:prSet presAssocID="{D09E48BF-BDF1-47A8-82E1-F810C01BB7F3}" presName="parentText" presStyleLbl="node1" presStyleIdx="0" presStyleCnt="4">
        <dgm:presLayoutVars>
          <dgm:chMax val="0"/>
          <dgm:bulletEnabled val="1"/>
        </dgm:presLayoutVars>
      </dgm:prSet>
      <dgm:spPr/>
    </dgm:pt>
    <dgm:pt modelId="{F1DFB8BD-DC9E-4003-89CC-3EF015561E62}" type="pres">
      <dgm:prSet presAssocID="{4B76D9EC-BA60-40D5-9193-29D3698E3E94}" presName="spacer" presStyleCnt="0"/>
      <dgm:spPr/>
    </dgm:pt>
    <dgm:pt modelId="{F72D8CD7-81FB-4F05-A800-AB4B7F2934D1}" type="pres">
      <dgm:prSet presAssocID="{50DD9721-24DD-4B66-A64E-523243A96CC6}" presName="parentText" presStyleLbl="node1" presStyleIdx="1" presStyleCnt="4">
        <dgm:presLayoutVars>
          <dgm:chMax val="0"/>
          <dgm:bulletEnabled val="1"/>
        </dgm:presLayoutVars>
      </dgm:prSet>
      <dgm:spPr/>
    </dgm:pt>
    <dgm:pt modelId="{70A1A395-6A6B-4307-9BCF-B3009FCBF495}" type="pres">
      <dgm:prSet presAssocID="{C9B411D4-78CA-4EF3-B801-F9659C1C1D77}" presName="spacer" presStyleCnt="0"/>
      <dgm:spPr/>
    </dgm:pt>
    <dgm:pt modelId="{DD63ECFD-38A4-4947-AD74-119183C1EC1B}" type="pres">
      <dgm:prSet presAssocID="{2AA30573-1FAF-4A15-850C-FD4837D4FCAF}" presName="parentText" presStyleLbl="node1" presStyleIdx="2" presStyleCnt="4">
        <dgm:presLayoutVars>
          <dgm:chMax val="0"/>
          <dgm:bulletEnabled val="1"/>
        </dgm:presLayoutVars>
      </dgm:prSet>
      <dgm:spPr/>
    </dgm:pt>
    <dgm:pt modelId="{FD2DAF68-7652-40B8-BBC1-396EDBCA7A8D}" type="pres">
      <dgm:prSet presAssocID="{EB1A839E-F9B7-4794-B2E0-7019F69DFD4C}" presName="spacer" presStyleCnt="0"/>
      <dgm:spPr/>
    </dgm:pt>
    <dgm:pt modelId="{B460F288-8EA8-4A28-8700-6AD960B1BD03}" type="pres">
      <dgm:prSet presAssocID="{427AF9C0-630D-4636-80A1-1BF7679D2627}" presName="parentText" presStyleLbl="node1" presStyleIdx="3" presStyleCnt="4">
        <dgm:presLayoutVars>
          <dgm:chMax val="0"/>
          <dgm:bulletEnabled val="1"/>
        </dgm:presLayoutVars>
      </dgm:prSet>
      <dgm:spPr/>
    </dgm:pt>
  </dgm:ptLst>
  <dgm:cxnLst>
    <dgm:cxn modelId="{7903D61E-CBB3-44F0-AC61-CE970FE2D40C}" type="presOf" srcId="{D09E48BF-BDF1-47A8-82E1-F810C01BB7F3}" destId="{F91ABD95-C296-449B-91F3-392943B4CF58}" srcOrd="0" destOrd="0" presId="urn:microsoft.com/office/officeart/2005/8/layout/vList2"/>
    <dgm:cxn modelId="{D32D082F-A417-411B-9B0D-27BCE1ECC57C}" srcId="{1BEAB89B-AEA5-497E-9666-88D5AC72C900}" destId="{50DD9721-24DD-4B66-A64E-523243A96CC6}" srcOrd="1" destOrd="0" parTransId="{B919345B-9CDF-4927-91E1-C0A6AE15C5BC}" sibTransId="{C9B411D4-78CA-4EF3-B801-F9659C1C1D77}"/>
    <dgm:cxn modelId="{1BFA5146-6E20-4548-96C7-6B1AB7979610}" srcId="{1BEAB89B-AEA5-497E-9666-88D5AC72C900}" destId="{D09E48BF-BDF1-47A8-82E1-F810C01BB7F3}" srcOrd="0" destOrd="0" parTransId="{C5D501EA-F2F8-4ED7-8C55-272EEAE5FDAE}" sibTransId="{4B76D9EC-BA60-40D5-9193-29D3698E3E94}"/>
    <dgm:cxn modelId="{185A9866-E412-41CA-87F0-276879519221}" srcId="{1BEAB89B-AEA5-497E-9666-88D5AC72C900}" destId="{427AF9C0-630D-4636-80A1-1BF7679D2627}" srcOrd="3" destOrd="0" parTransId="{6DB8D04D-4226-484F-A39F-386E936BCFCE}" sibTransId="{F48176D5-1C08-4632-90A8-7555E536BD3F}"/>
    <dgm:cxn modelId="{43F80B50-8B3C-4235-BA74-42287E878616}" type="presOf" srcId="{1BEAB89B-AEA5-497E-9666-88D5AC72C900}" destId="{E7471572-F5C3-4BFC-8BA3-326C1957AF92}" srcOrd="0" destOrd="0" presId="urn:microsoft.com/office/officeart/2005/8/layout/vList2"/>
    <dgm:cxn modelId="{CEDD3D93-5A1C-4BA8-8422-9D3CF88E4527}" type="presOf" srcId="{50DD9721-24DD-4B66-A64E-523243A96CC6}" destId="{F72D8CD7-81FB-4F05-A800-AB4B7F2934D1}" srcOrd="0" destOrd="0" presId="urn:microsoft.com/office/officeart/2005/8/layout/vList2"/>
    <dgm:cxn modelId="{7B440498-489C-44D3-A68A-B081EEC0BFA4}" type="presOf" srcId="{427AF9C0-630D-4636-80A1-1BF7679D2627}" destId="{B460F288-8EA8-4A28-8700-6AD960B1BD03}" srcOrd="0" destOrd="0" presId="urn:microsoft.com/office/officeart/2005/8/layout/vList2"/>
    <dgm:cxn modelId="{1150F19E-BA24-488C-A86A-FB6E00BC8B8E}" type="presOf" srcId="{2AA30573-1FAF-4A15-850C-FD4837D4FCAF}" destId="{DD63ECFD-38A4-4947-AD74-119183C1EC1B}" srcOrd="0" destOrd="0" presId="urn:microsoft.com/office/officeart/2005/8/layout/vList2"/>
    <dgm:cxn modelId="{72D3CCBC-D8AC-4345-AE95-91DC5BC35BC9}" srcId="{1BEAB89B-AEA5-497E-9666-88D5AC72C900}" destId="{2AA30573-1FAF-4A15-850C-FD4837D4FCAF}" srcOrd="2" destOrd="0" parTransId="{620C577C-8983-4E33-A0CF-3477049AC654}" sibTransId="{EB1A839E-F9B7-4794-B2E0-7019F69DFD4C}"/>
    <dgm:cxn modelId="{941827B0-A9DA-4642-A7AB-8914719D7D57}" type="presParOf" srcId="{E7471572-F5C3-4BFC-8BA3-326C1957AF92}" destId="{F91ABD95-C296-449B-91F3-392943B4CF58}" srcOrd="0" destOrd="0" presId="urn:microsoft.com/office/officeart/2005/8/layout/vList2"/>
    <dgm:cxn modelId="{8C3107C4-5004-4038-9C34-41DAE29C8B06}" type="presParOf" srcId="{E7471572-F5C3-4BFC-8BA3-326C1957AF92}" destId="{F1DFB8BD-DC9E-4003-89CC-3EF015561E62}" srcOrd="1" destOrd="0" presId="urn:microsoft.com/office/officeart/2005/8/layout/vList2"/>
    <dgm:cxn modelId="{33C3862A-8305-486C-83A8-BE67B21A5514}" type="presParOf" srcId="{E7471572-F5C3-4BFC-8BA3-326C1957AF92}" destId="{F72D8CD7-81FB-4F05-A800-AB4B7F2934D1}" srcOrd="2" destOrd="0" presId="urn:microsoft.com/office/officeart/2005/8/layout/vList2"/>
    <dgm:cxn modelId="{31D2EEC4-F8FF-4055-BB14-343CCE68CEEC}" type="presParOf" srcId="{E7471572-F5C3-4BFC-8BA3-326C1957AF92}" destId="{70A1A395-6A6B-4307-9BCF-B3009FCBF495}" srcOrd="3" destOrd="0" presId="urn:microsoft.com/office/officeart/2005/8/layout/vList2"/>
    <dgm:cxn modelId="{F4455465-2F07-438A-9A13-B3CDE4F1BFD8}" type="presParOf" srcId="{E7471572-F5C3-4BFC-8BA3-326C1957AF92}" destId="{DD63ECFD-38A4-4947-AD74-119183C1EC1B}" srcOrd="4" destOrd="0" presId="urn:microsoft.com/office/officeart/2005/8/layout/vList2"/>
    <dgm:cxn modelId="{EC0CC1FD-5E4F-42DF-B17B-7EB5230584C1}" type="presParOf" srcId="{E7471572-F5C3-4BFC-8BA3-326C1957AF92}" destId="{FD2DAF68-7652-40B8-BBC1-396EDBCA7A8D}" srcOrd="5" destOrd="0" presId="urn:microsoft.com/office/officeart/2005/8/layout/vList2"/>
    <dgm:cxn modelId="{76B559DD-3826-40FE-A6A0-056831800C3F}" type="presParOf" srcId="{E7471572-F5C3-4BFC-8BA3-326C1957AF92}" destId="{B460F288-8EA8-4A28-8700-6AD960B1BD0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83E0F5B-2256-4699-A72D-D918AD2AF3EB}" type="doc">
      <dgm:prSet loTypeId="urn:microsoft.com/office/officeart/2005/8/layout/radial5" loCatId="cycle" qsTypeId="urn:microsoft.com/office/officeart/2005/8/quickstyle/simple1" qsCatId="simple" csTypeId="urn:microsoft.com/office/officeart/2005/8/colors/colorful1" csCatId="colorful" phldr="1"/>
      <dgm:spPr/>
      <dgm:t>
        <a:bodyPr/>
        <a:lstStyle/>
        <a:p>
          <a:endParaRPr lang="en-GB"/>
        </a:p>
      </dgm:t>
    </dgm:pt>
    <dgm:pt modelId="{D94CCE83-C8B4-43E4-9ABB-579508DB1E10}">
      <dgm:prSet phldrT="[Text]"/>
      <dgm:spPr/>
      <dgm:t>
        <a:bodyPr/>
        <a:lstStyle/>
        <a:p>
          <a:r>
            <a:rPr lang="en-GB" dirty="0"/>
            <a:t>Feeding or eating disorders </a:t>
          </a:r>
        </a:p>
      </dgm:t>
    </dgm:pt>
    <dgm:pt modelId="{04A4F3CA-E86E-4368-B7FD-7526D12C53E6}" type="parTrans" cxnId="{325D3880-528D-4A09-B119-594D383BBA1F}">
      <dgm:prSet/>
      <dgm:spPr/>
      <dgm:t>
        <a:bodyPr/>
        <a:lstStyle/>
        <a:p>
          <a:endParaRPr lang="en-GB"/>
        </a:p>
      </dgm:t>
    </dgm:pt>
    <dgm:pt modelId="{D1F8E32C-3058-4658-A5CA-2BFC924CD70D}" type="sibTrans" cxnId="{325D3880-528D-4A09-B119-594D383BBA1F}">
      <dgm:prSet/>
      <dgm:spPr/>
      <dgm:t>
        <a:bodyPr/>
        <a:lstStyle/>
        <a:p>
          <a:endParaRPr lang="en-GB"/>
        </a:p>
      </dgm:t>
    </dgm:pt>
    <dgm:pt modelId="{ED846A87-E698-471E-9E23-7F119B755968}">
      <dgm:prSet phldrT="[Text]" custT="1"/>
      <dgm:spPr/>
      <dgm:t>
        <a:bodyPr/>
        <a:lstStyle/>
        <a:p>
          <a:r>
            <a:rPr lang="en-GB" sz="1800" b="1" i="0" dirty="0"/>
            <a:t>6B80 Anorexia Nervosa (AN)</a:t>
          </a:r>
          <a:endParaRPr lang="en-GB" sz="1800" dirty="0"/>
        </a:p>
      </dgm:t>
    </dgm:pt>
    <dgm:pt modelId="{B09FE386-D445-4228-A72D-C412A088FE27}" type="parTrans" cxnId="{FC654C44-D739-470E-A95D-EA120E9E2E39}">
      <dgm:prSet/>
      <dgm:spPr/>
      <dgm:t>
        <a:bodyPr/>
        <a:lstStyle/>
        <a:p>
          <a:endParaRPr lang="en-GB"/>
        </a:p>
      </dgm:t>
    </dgm:pt>
    <dgm:pt modelId="{EB3C0202-9348-45AE-87AF-781945A776B2}" type="sibTrans" cxnId="{FC654C44-D739-470E-A95D-EA120E9E2E39}">
      <dgm:prSet/>
      <dgm:spPr/>
      <dgm:t>
        <a:bodyPr/>
        <a:lstStyle/>
        <a:p>
          <a:endParaRPr lang="en-GB"/>
        </a:p>
      </dgm:t>
    </dgm:pt>
    <dgm:pt modelId="{12082F6D-FEC2-484E-AC88-99CEEF6396A9}">
      <dgm:prSet phldrT="[Text]" custT="1"/>
      <dgm:spPr/>
      <dgm:t>
        <a:bodyPr/>
        <a:lstStyle/>
        <a:p>
          <a:r>
            <a:rPr lang="en-GB" sz="1800" b="1" i="0" dirty="0"/>
            <a:t>6B82 Binge eating disorder (BED)</a:t>
          </a:r>
          <a:endParaRPr lang="en-GB" sz="1800" dirty="0"/>
        </a:p>
      </dgm:t>
    </dgm:pt>
    <dgm:pt modelId="{120E3F1F-8F29-4DDD-ACF0-A63723977485}" type="parTrans" cxnId="{6877D199-9B2B-4010-8862-F45414AEBA42}">
      <dgm:prSet/>
      <dgm:spPr/>
      <dgm:t>
        <a:bodyPr/>
        <a:lstStyle/>
        <a:p>
          <a:endParaRPr lang="en-GB"/>
        </a:p>
      </dgm:t>
    </dgm:pt>
    <dgm:pt modelId="{D56DCA72-075F-4B7A-9725-DA8B45230451}" type="sibTrans" cxnId="{6877D199-9B2B-4010-8862-F45414AEBA42}">
      <dgm:prSet/>
      <dgm:spPr/>
      <dgm:t>
        <a:bodyPr/>
        <a:lstStyle/>
        <a:p>
          <a:endParaRPr lang="en-GB"/>
        </a:p>
      </dgm:t>
    </dgm:pt>
    <dgm:pt modelId="{EE054E87-21C6-4A32-A833-A7CD730E828B}">
      <dgm:prSet phldrT="[Text]" custT="1"/>
      <dgm:spPr/>
      <dgm:t>
        <a:bodyPr/>
        <a:lstStyle/>
        <a:p>
          <a:r>
            <a:rPr lang="en-GB" sz="1800" b="1" i="0" dirty="0"/>
            <a:t>6B83 Avoidant-restrictive food intake disorder</a:t>
          </a:r>
          <a:endParaRPr lang="en-GB" sz="1800" dirty="0"/>
        </a:p>
      </dgm:t>
    </dgm:pt>
    <dgm:pt modelId="{33646513-0D0E-4912-81B4-6C70023F1DB5}" type="parTrans" cxnId="{7BF06D74-6624-4077-B696-C4F59B4FE605}">
      <dgm:prSet/>
      <dgm:spPr/>
      <dgm:t>
        <a:bodyPr/>
        <a:lstStyle/>
        <a:p>
          <a:endParaRPr lang="en-GB"/>
        </a:p>
      </dgm:t>
    </dgm:pt>
    <dgm:pt modelId="{135C2901-42A5-4688-A89B-41FD09E9A6E3}" type="sibTrans" cxnId="{7BF06D74-6624-4077-B696-C4F59B4FE605}">
      <dgm:prSet/>
      <dgm:spPr/>
      <dgm:t>
        <a:bodyPr/>
        <a:lstStyle/>
        <a:p>
          <a:endParaRPr lang="en-GB"/>
        </a:p>
      </dgm:t>
    </dgm:pt>
    <dgm:pt modelId="{768B9C49-6870-47C3-9406-9B19342F83A6}">
      <dgm:prSet phldrT="[Text]" custT="1"/>
      <dgm:spPr/>
      <dgm:t>
        <a:bodyPr/>
        <a:lstStyle/>
        <a:p>
          <a:r>
            <a:rPr lang="en-GB" sz="1800" b="1" i="0" dirty="0"/>
            <a:t>Rumination-regurgitation disorder</a:t>
          </a:r>
          <a:endParaRPr lang="en-GB" sz="1800" dirty="0"/>
        </a:p>
      </dgm:t>
    </dgm:pt>
    <dgm:pt modelId="{5BA64137-DDF9-4183-BBEA-42BFFD141605}" type="parTrans" cxnId="{0B970B48-3233-44CC-8767-CCB239E667F6}">
      <dgm:prSet/>
      <dgm:spPr/>
      <dgm:t>
        <a:bodyPr/>
        <a:lstStyle/>
        <a:p>
          <a:endParaRPr lang="en-GB"/>
        </a:p>
      </dgm:t>
    </dgm:pt>
    <dgm:pt modelId="{1FDCFE5F-B0EC-48A0-BB01-860CD9ED7B1B}" type="sibTrans" cxnId="{0B970B48-3233-44CC-8767-CCB239E667F6}">
      <dgm:prSet/>
      <dgm:spPr/>
      <dgm:t>
        <a:bodyPr/>
        <a:lstStyle/>
        <a:p>
          <a:endParaRPr lang="en-GB"/>
        </a:p>
      </dgm:t>
    </dgm:pt>
    <dgm:pt modelId="{CB4600FA-6344-44AB-97BC-E15559D3180E}">
      <dgm:prSet phldrT="[Text]" custT="1"/>
      <dgm:spPr/>
      <dgm:t>
        <a:bodyPr/>
        <a:lstStyle/>
        <a:p>
          <a:r>
            <a:rPr lang="en-GB" sz="1800" b="1" i="0" dirty="0"/>
            <a:t>6B84 Pica</a:t>
          </a:r>
          <a:endParaRPr lang="en-GB" sz="1800" dirty="0"/>
        </a:p>
      </dgm:t>
    </dgm:pt>
    <dgm:pt modelId="{BDAC85B1-9A08-40D8-973B-9824E151D68A}" type="parTrans" cxnId="{D85B78F7-1774-4C76-811D-5414DB26CD3A}">
      <dgm:prSet/>
      <dgm:spPr/>
      <dgm:t>
        <a:bodyPr/>
        <a:lstStyle/>
        <a:p>
          <a:endParaRPr lang="en-GB"/>
        </a:p>
      </dgm:t>
    </dgm:pt>
    <dgm:pt modelId="{3ED9397E-5885-4ED2-89AF-63479D41AEE7}" type="sibTrans" cxnId="{D85B78F7-1774-4C76-811D-5414DB26CD3A}">
      <dgm:prSet/>
      <dgm:spPr/>
      <dgm:t>
        <a:bodyPr/>
        <a:lstStyle/>
        <a:p>
          <a:endParaRPr lang="en-GB"/>
        </a:p>
      </dgm:t>
    </dgm:pt>
    <dgm:pt modelId="{12156277-E759-4297-BAB9-7EDA5DA34D52}">
      <dgm:prSet phldrT="[Text]" custT="1"/>
      <dgm:spPr/>
      <dgm:t>
        <a:bodyPr/>
        <a:lstStyle/>
        <a:p>
          <a:r>
            <a:rPr lang="en-GB" sz="1800" b="1" i="0" dirty="0"/>
            <a:t>6B8Y Other specified feeding or eating disorders</a:t>
          </a:r>
          <a:endParaRPr lang="en-GB" sz="1800" dirty="0"/>
        </a:p>
      </dgm:t>
    </dgm:pt>
    <dgm:pt modelId="{0115A782-1103-4F50-BE2F-70FD854063D4}" type="parTrans" cxnId="{D8FBEA68-0289-4C22-9166-9DA3070F5B97}">
      <dgm:prSet/>
      <dgm:spPr/>
      <dgm:t>
        <a:bodyPr/>
        <a:lstStyle/>
        <a:p>
          <a:endParaRPr lang="en-GB"/>
        </a:p>
      </dgm:t>
    </dgm:pt>
    <dgm:pt modelId="{BA5725E6-A42A-4EEB-94CD-2A07691F51DC}" type="sibTrans" cxnId="{D8FBEA68-0289-4C22-9166-9DA3070F5B97}">
      <dgm:prSet/>
      <dgm:spPr/>
      <dgm:t>
        <a:bodyPr/>
        <a:lstStyle/>
        <a:p>
          <a:endParaRPr lang="en-GB"/>
        </a:p>
      </dgm:t>
    </dgm:pt>
    <dgm:pt modelId="{A377A109-49DB-4B76-9116-17417A8F84D7}">
      <dgm:prSet phldrT="[Text]" custT="1"/>
      <dgm:spPr/>
      <dgm:t>
        <a:bodyPr/>
        <a:lstStyle/>
        <a:p>
          <a:r>
            <a:rPr lang="en-GB" sz="1800" b="1" i="0" dirty="0"/>
            <a:t>6B81 Bulimia Nervosa</a:t>
          </a:r>
          <a:endParaRPr lang="en-GB" sz="1800" dirty="0"/>
        </a:p>
      </dgm:t>
    </dgm:pt>
    <dgm:pt modelId="{B2370CD5-894D-40F0-9593-7F5B0CCF03A2}" type="parTrans" cxnId="{1F1FA9C4-1515-4225-B2FE-65DB74F49A1E}">
      <dgm:prSet/>
      <dgm:spPr/>
      <dgm:t>
        <a:bodyPr/>
        <a:lstStyle/>
        <a:p>
          <a:endParaRPr lang="en-GB"/>
        </a:p>
      </dgm:t>
    </dgm:pt>
    <dgm:pt modelId="{E78BE616-DA2F-4243-B5C2-5800FC251B16}" type="sibTrans" cxnId="{1F1FA9C4-1515-4225-B2FE-65DB74F49A1E}">
      <dgm:prSet/>
      <dgm:spPr/>
      <dgm:t>
        <a:bodyPr/>
        <a:lstStyle/>
        <a:p>
          <a:endParaRPr lang="en-GB"/>
        </a:p>
      </dgm:t>
    </dgm:pt>
    <dgm:pt modelId="{0B4A2C98-D3E0-446A-8747-376A84134D27}" type="pres">
      <dgm:prSet presAssocID="{A83E0F5B-2256-4699-A72D-D918AD2AF3EB}" presName="Name0" presStyleCnt="0">
        <dgm:presLayoutVars>
          <dgm:chMax val="1"/>
          <dgm:dir/>
          <dgm:animLvl val="ctr"/>
          <dgm:resizeHandles val="exact"/>
        </dgm:presLayoutVars>
      </dgm:prSet>
      <dgm:spPr/>
    </dgm:pt>
    <dgm:pt modelId="{B9D2996E-6426-4FC2-8D62-7FAF10EFBEAB}" type="pres">
      <dgm:prSet presAssocID="{D94CCE83-C8B4-43E4-9ABB-579508DB1E10}" presName="centerShape" presStyleLbl="node0" presStyleIdx="0" presStyleCnt="1"/>
      <dgm:spPr/>
    </dgm:pt>
    <dgm:pt modelId="{A4ED4864-29F5-4551-8F60-A87423EE3D3B}" type="pres">
      <dgm:prSet presAssocID="{B09FE386-D445-4228-A72D-C412A088FE27}" presName="parTrans" presStyleLbl="sibTrans2D1" presStyleIdx="0" presStyleCnt="7"/>
      <dgm:spPr/>
    </dgm:pt>
    <dgm:pt modelId="{CB23C312-FF28-4C77-B6B2-F41941C8856C}" type="pres">
      <dgm:prSet presAssocID="{B09FE386-D445-4228-A72D-C412A088FE27}" presName="connectorText" presStyleLbl="sibTrans2D1" presStyleIdx="0" presStyleCnt="7"/>
      <dgm:spPr/>
    </dgm:pt>
    <dgm:pt modelId="{49EDEE0F-F0D2-45E2-9629-298EFF0C9700}" type="pres">
      <dgm:prSet presAssocID="{ED846A87-E698-471E-9E23-7F119B755968}" presName="node" presStyleLbl="node1" presStyleIdx="0" presStyleCnt="7" custScaleX="125419">
        <dgm:presLayoutVars>
          <dgm:bulletEnabled val="1"/>
        </dgm:presLayoutVars>
      </dgm:prSet>
      <dgm:spPr/>
    </dgm:pt>
    <dgm:pt modelId="{5CCB32A4-BDC7-4DE6-86FA-AD954A435FCC}" type="pres">
      <dgm:prSet presAssocID="{B2370CD5-894D-40F0-9593-7F5B0CCF03A2}" presName="parTrans" presStyleLbl="sibTrans2D1" presStyleIdx="1" presStyleCnt="7"/>
      <dgm:spPr/>
    </dgm:pt>
    <dgm:pt modelId="{0DBD2B5D-4F3B-49ED-8AB6-800B980726AE}" type="pres">
      <dgm:prSet presAssocID="{B2370CD5-894D-40F0-9593-7F5B0CCF03A2}" presName="connectorText" presStyleLbl="sibTrans2D1" presStyleIdx="1" presStyleCnt="7"/>
      <dgm:spPr/>
    </dgm:pt>
    <dgm:pt modelId="{B61E1EEC-5C5F-4950-9677-DCDA60D2485E}" type="pres">
      <dgm:prSet presAssocID="{A377A109-49DB-4B76-9116-17417A8F84D7}" presName="node" presStyleLbl="node1" presStyleIdx="1" presStyleCnt="7" custScaleX="130754">
        <dgm:presLayoutVars>
          <dgm:bulletEnabled val="1"/>
        </dgm:presLayoutVars>
      </dgm:prSet>
      <dgm:spPr/>
    </dgm:pt>
    <dgm:pt modelId="{97ACA389-3542-4792-8100-122AAA00CE4D}" type="pres">
      <dgm:prSet presAssocID="{120E3F1F-8F29-4DDD-ACF0-A63723977485}" presName="parTrans" presStyleLbl="sibTrans2D1" presStyleIdx="2" presStyleCnt="7"/>
      <dgm:spPr/>
    </dgm:pt>
    <dgm:pt modelId="{6ADD8937-E323-4460-9173-11CBB09FD435}" type="pres">
      <dgm:prSet presAssocID="{120E3F1F-8F29-4DDD-ACF0-A63723977485}" presName="connectorText" presStyleLbl="sibTrans2D1" presStyleIdx="2" presStyleCnt="7"/>
      <dgm:spPr/>
    </dgm:pt>
    <dgm:pt modelId="{8FB60C5A-043A-4F61-A8A7-B4C7D5F1CC45}" type="pres">
      <dgm:prSet presAssocID="{12082F6D-FEC2-484E-AC88-99CEEF6396A9}" presName="node" presStyleLbl="node1" presStyleIdx="2" presStyleCnt="7" custScaleX="116127">
        <dgm:presLayoutVars>
          <dgm:bulletEnabled val="1"/>
        </dgm:presLayoutVars>
      </dgm:prSet>
      <dgm:spPr/>
    </dgm:pt>
    <dgm:pt modelId="{BDBEFE45-AD7E-4518-9D15-C3F62F7E197F}" type="pres">
      <dgm:prSet presAssocID="{33646513-0D0E-4912-81B4-6C70023F1DB5}" presName="parTrans" presStyleLbl="sibTrans2D1" presStyleIdx="3" presStyleCnt="7"/>
      <dgm:spPr/>
    </dgm:pt>
    <dgm:pt modelId="{9EBF5CB1-8882-4098-BE96-959FBC10EFC6}" type="pres">
      <dgm:prSet presAssocID="{33646513-0D0E-4912-81B4-6C70023F1DB5}" presName="connectorText" presStyleLbl="sibTrans2D1" presStyleIdx="3" presStyleCnt="7"/>
      <dgm:spPr/>
    </dgm:pt>
    <dgm:pt modelId="{9D462A19-9B6E-403E-AA7B-B67F101D76FE}" type="pres">
      <dgm:prSet presAssocID="{EE054E87-21C6-4A32-A833-A7CD730E828B}" presName="node" presStyleLbl="node1" presStyleIdx="3" presStyleCnt="7" custScaleX="125473" custRadScaleRad="104588" custRadScaleInc="-23042">
        <dgm:presLayoutVars>
          <dgm:bulletEnabled val="1"/>
        </dgm:presLayoutVars>
      </dgm:prSet>
      <dgm:spPr/>
    </dgm:pt>
    <dgm:pt modelId="{7E250934-03FB-405E-A002-B3E8807F14A0}" type="pres">
      <dgm:prSet presAssocID="{5BA64137-DDF9-4183-BBEA-42BFFD141605}" presName="parTrans" presStyleLbl="sibTrans2D1" presStyleIdx="4" presStyleCnt="7"/>
      <dgm:spPr/>
    </dgm:pt>
    <dgm:pt modelId="{172072EF-4D0F-433F-9343-99D533FE94DF}" type="pres">
      <dgm:prSet presAssocID="{5BA64137-DDF9-4183-BBEA-42BFFD141605}" presName="connectorText" presStyleLbl="sibTrans2D1" presStyleIdx="4" presStyleCnt="7"/>
      <dgm:spPr/>
    </dgm:pt>
    <dgm:pt modelId="{AFFE5117-A8B0-4CD2-904E-61850D768D5F}" type="pres">
      <dgm:prSet presAssocID="{768B9C49-6870-47C3-9406-9B19342F83A6}" presName="node" presStyleLbl="node1" presStyleIdx="4" presStyleCnt="7" custScaleX="141077">
        <dgm:presLayoutVars>
          <dgm:bulletEnabled val="1"/>
        </dgm:presLayoutVars>
      </dgm:prSet>
      <dgm:spPr/>
    </dgm:pt>
    <dgm:pt modelId="{898A395E-27E4-47AE-B251-526B42C52D37}" type="pres">
      <dgm:prSet presAssocID="{BDAC85B1-9A08-40D8-973B-9824E151D68A}" presName="parTrans" presStyleLbl="sibTrans2D1" presStyleIdx="5" presStyleCnt="7"/>
      <dgm:spPr/>
    </dgm:pt>
    <dgm:pt modelId="{4251D0A0-B2DD-41AB-B638-887572525CC3}" type="pres">
      <dgm:prSet presAssocID="{BDAC85B1-9A08-40D8-973B-9824E151D68A}" presName="connectorText" presStyleLbl="sibTrans2D1" presStyleIdx="5" presStyleCnt="7"/>
      <dgm:spPr/>
    </dgm:pt>
    <dgm:pt modelId="{EA0EA9BD-2EDC-4386-BC31-2B3DC90451BD}" type="pres">
      <dgm:prSet presAssocID="{CB4600FA-6344-44AB-97BC-E15559D3180E}" presName="node" presStyleLbl="node1" presStyleIdx="5" presStyleCnt="7" custScaleX="116171">
        <dgm:presLayoutVars>
          <dgm:bulletEnabled val="1"/>
        </dgm:presLayoutVars>
      </dgm:prSet>
      <dgm:spPr/>
    </dgm:pt>
    <dgm:pt modelId="{3D52B65C-B467-461B-8F25-8C9BF8BAD922}" type="pres">
      <dgm:prSet presAssocID="{0115A782-1103-4F50-BE2F-70FD854063D4}" presName="parTrans" presStyleLbl="sibTrans2D1" presStyleIdx="6" presStyleCnt="7"/>
      <dgm:spPr/>
    </dgm:pt>
    <dgm:pt modelId="{5258359C-687A-4BA3-BAF3-67093E9B91C2}" type="pres">
      <dgm:prSet presAssocID="{0115A782-1103-4F50-BE2F-70FD854063D4}" presName="connectorText" presStyleLbl="sibTrans2D1" presStyleIdx="6" presStyleCnt="7"/>
      <dgm:spPr/>
    </dgm:pt>
    <dgm:pt modelId="{20A055B1-2328-4D93-8196-5F2911FB5413}" type="pres">
      <dgm:prSet presAssocID="{12156277-E759-4297-BAB9-7EDA5DA34D52}" presName="node" presStyleLbl="node1" presStyleIdx="6" presStyleCnt="7" custScaleX="124437">
        <dgm:presLayoutVars>
          <dgm:bulletEnabled val="1"/>
        </dgm:presLayoutVars>
      </dgm:prSet>
      <dgm:spPr/>
    </dgm:pt>
  </dgm:ptLst>
  <dgm:cxnLst>
    <dgm:cxn modelId="{9ACAEC06-A1A1-4E0D-B6BC-3C51313B6723}" type="presOf" srcId="{120E3F1F-8F29-4DDD-ACF0-A63723977485}" destId="{6ADD8937-E323-4460-9173-11CBB09FD435}" srcOrd="1" destOrd="0" presId="urn:microsoft.com/office/officeart/2005/8/layout/radial5"/>
    <dgm:cxn modelId="{56E0D307-627C-4529-8A1C-5F899D06C869}" type="presOf" srcId="{33646513-0D0E-4912-81B4-6C70023F1DB5}" destId="{BDBEFE45-AD7E-4518-9D15-C3F62F7E197F}" srcOrd="0" destOrd="0" presId="urn:microsoft.com/office/officeart/2005/8/layout/radial5"/>
    <dgm:cxn modelId="{2DB6090C-A46A-4BD1-8536-4AD8182CE712}" type="presOf" srcId="{B09FE386-D445-4228-A72D-C412A088FE27}" destId="{A4ED4864-29F5-4551-8F60-A87423EE3D3B}" srcOrd="0" destOrd="0" presId="urn:microsoft.com/office/officeart/2005/8/layout/radial5"/>
    <dgm:cxn modelId="{C436C521-AC1B-42DA-86D2-C8D849A3A944}" type="presOf" srcId="{D94CCE83-C8B4-43E4-9ABB-579508DB1E10}" destId="{B9D2996E-6426-4FC2-8D62-7FAF10EFBEAB}" srcOrd="0" destOrd="0" presId="urn:microsoft.com/office/officeart/2005/8/layout/radial5"/>
    <dgm:cxn modelId="{A7B38924-6FA0-4038-B6B7-0202CB1A4A60}" type="presOf" srcId="{B2370CD5-894D-40F0-9593-7F5B0CCF03A2}" destId="{0DBD2B5D-4F3B-49ED-8AB6-800B980726AE}" srcOrd="1" destOrd="0" presId="urn:microsoft.com/office/officeart/2005/8/layout/radial5"/>
    <dgm:cxn modelId="{6A766435-901B-4DB6-94CC-3988FA0F6599}" type="presOf" srcId="{ED846A87-E698-471E-9E23-7F119B755968}" destId="{49EDEE0F-F0D2-45E2-9629-298EFF0C9700}" srcOrd="0" destOrd="0" presId="urn:microsoft.com/office/officeart/2005/8/layout/radial5"/>
    <dgm:cxn modelId="{FC654C44-D739-470E-A95D-EA120E9E2E39}" srcId="{D94CCE83-C8B4-43E4-9ABB-579508DB1E10}" destId="{ED846A87-E698-471E-9E23-7F119B755968}" srcOrd="0" destOrd="0" parTransId="{B09FE386-D445-4228-A72D-C412A088FE27}" sibTransId="{EB3C0202-9348-45AE-87AF-781945A776B2}"/>
    <dgm:cxn modelId="{515FCA45-ACF2-47B6-B5B8-A22E89FD1372}" type="presOf" srcId="{CB4600FA-6344-44AB-97BC-E15559D3180E}" destId="{EA0EA9BD-2EDC-4386-BC31-2B3DC90451BD}" srcOrd="0" destOrd="0" presId="urn:microsoft.com/office/officeart/2005/8/layout/radial5"/>
    <dgm:cxn modelId="{0B970B48-3233-44CC-8767-CCB239E667F6}" srcId="{D94CCE83-C8B4-43E4-9ABB-579508DB1E10}" destId="{768B9C49-6870-47C3-9406-9B19342F83A6}" srcOrd="4" destOrd="0" parTransId="{5BA64137-DDF9-4183-BBEA-42BFFD141605}" sibTransId="{1FDCFE5F-B0EC-48A0-BB01-860CD9ED7B1B}"/>
    <dgm:cxn modelId="{D8FBEA68-0289-4C22-9166-9DA3070F5B97}" srcId="{D94CCE83-C8B4-43E4-9ABB-579508DB1E10}" destId="{12156277-E759-4297-BAB9-7EDA5DA34D52}" srcOrd="6" destOrd="0" parTransId="{0115A782-1103-4F50-BE2F-70FD854063D4}" sibTransId="{BA5725E6-A42A-4EEB-94CD-2A07691F51DC}"/>
    <dgm:cxn modelId="{EDA22549-523A-4BD8-B3F2-56587B700211}" type="presOf" srcId="{B09FE386-D445-4228-A72D-C412A088FE27}" destId="{CB23C312-FF28-4C77-B6B2-F41941C8856C}" srcOrd="1" destOrd="0" presId="urn:microsoft.com/office/officeart/2005/8/layout/radial5"/>
    <dgm:cxn modelId="{86330E6F-753F-41FF-9E94-7085BF9F6994}" type="presOf" srcId="{120E3F1F-8F29-4DDD-ACF0-A63723977485}" destId="{97ACA389-3542-4792-8100-122AAA00CE4D}" srcOrd="0" destOrd="0" presId="urn:microsoft.com/office/officeart/2005/8/layout/radial5"/>
    <dgm:cxn modelId="{7BF06D74-6624-4077-B696-C4F59B4FE605}" srcId="{D94CCE83-C8B4-43E4-9ABB-579508DB1E10}" destId="{EE054E87-21C6-4A32-A833-A7CD730E828B}" srcOrd="3" destOrd="0" parTransId="{33646513-0D0E-4912-81B4-6C70023F1DB5}" sibTransId="{135C2901-42A5-4688-A89B-41FD09E9A6E3}"/>
    <dgm:cxn modelId="{5B920379-FD05-48F9-AEB6-DCCC8626101E}" type="presOf" srcId="{0115A782-1103-4F50-BE2F-70FD854063D4}" destId="{3D52B65C-B467-461B-8F25-8C9BF8BAD922}" srcOrd="0" destOrd="0" presId="urn:microsoft.com/office/officeart/2005/8/layout/radial5"/>
    <dgm:cxn modelId="{F2B71F7A-1E20-4FFF-AFC4-69E9BAE07A79}" type="presOf" srcId="{EE054E87-21C6-4A32-A833-A7CD730E828B}" destId="{9D462A19-9B6E-403E-AA7B-B67F101D76FE}" srcOrd="0" destOrd="0" presId="urn:microsoft.com/office/officeart/2005/8/layout/radial5"/>
    <dgm:cxn modelId="{325D3880-528D-4A09-B119-594D383BBA1F}" srcId="{A83E0F5B-2256-4699-A72D-D918AD2AF3EB}" destId="{D94CCE83-C8B4-43E4-9ABB-579508DB1E10}" srcOrd="0" destOrd="0" parTransId="{04A4F3CA-E86E-4368-B7FD-7526D12C53E6}" sibTransId="{D1F8E32C-3058-4658-A5CA-2BFC924CD70D}"/>
    <dgm:cxn modelId="{28265D8F-E68D-409D-8373-FA2BE55C964D}" type="presOf" srcId="{BDAC85B1-9A08-40D8-973B-9824E151D68A}" destId="{898A395E-27E4-47AE-B251-526B42C52D37}" srcOrd="0" destOrd="0" presId="urn:microsoft.com/office/officeart/2005/8/layout/radial5"/>
    <dgm:cxn modelId="{76D3C58F-5451-4088-BF0E-9EFF6165F592}" type="presOf" srcId="{768B9C49-6870-47C3-9406-9B19342F83A6}" destId="{AFFE5117-A8B0-4CD2-904E-61850D768D5F}" srcOrd="0" destOrd="0" presId="urn:microsoft.com/office/officeart/2005/8/layout/radial5"/>
    <dgm:cxn modelId="{CD2DB191-C3C3-42FA-9E35-6DE408344AED}" type="presOf" srcId="{33646513-0D0E-4912-81B4-6C70023F1DB5}" destId="{9EBF5CB1-8882-4098-BE96-959FBC10EFC6}" srcOrd="1" destOrd="0" presId="urn:microsoft.com/office/officeart/2005/8/layout/radial5"/>
    <dgm:cxn modelId="{6877D199-9B2B-4010-8862-F45414AEBA42}" srcId="{D94CCE83-C8B4-43E4-9ABB-579508DB1E10}" destId="{12082F6D-FEC2-484E-AC88-99CEEF6396A9}" srcOrd="2" destOrd="0" parTransId="{120E3F1F-8F29-4DDD-ACF0-A63723977485}" sibTransId="{D56DCA72-075F-4B7A-9725-DA8B45230451}"/>
    <dgm:cxn modelId="{7798E5A4-1187-4BB9-8CBB-BD532BB1A91C}" type="presOf" srcId="{12156277-E759-4297-BAB9-7EDA5DA34D52}" destId="{20A055B1-2328-4D93-8196-5F2911FB5413}" srcOrd="0" destOrd="0" presId="urn:microsoft.com/office/officeart/2005/8/layout/radial5"/>
    <dgm:cxn modelId="{B66F5EA7-BAAB-401F-BB6E-6EE3B8826629}" type="presOf" srcId="{5BA64137-DDF9-4183-BBEA-42BFFD141605}" destId="{172072EF-4D0F-433F-9343-99D533FE94DF}" srcOrd="1" destOrd="0" presId="urn:microsoft.com/office/officeart/2005/8/layout/radial5"/>
    <dgm:cxn modelId="{05F8FCB9-2714-4072-9FE7-7FAC98F31C14}" type="presOf" srcId="{12082F6D-FEC2-484E-AC88-99CEEF6396A9}" destId="{8FB60C5A-043A-4F61-A8A7-B4C7D5F1CC45}" srcOrd="0" destOrd="0" presId="urn:microsoft.com/office/officeart/2005/8/layout/radial5"/>
    <dgm:cxn modelId="{1F1FA9C4-1515-4225-B2FE-65DB74F49A1E}" srcId="{D94CCE83-C8B4-43E4-9ABB-579508DB1E10}" destId="{A377A109-49DB-4B76-9116-17417A8F84D7}" srcOrd="1" destOrd="0" parTransId="{B2370CD5-894D-40F0-9593-7F5B0CCF03A2}" sibTransId="{E78BE616-DA2F-4243-B5C2-5800FC251B16}"/>
    <dgm:cxn modelId="{01739DCA-730C-4EAA-8B44-66D10432580A}" type="presOf" srcId="{BDAC85B1-9A08-40D8-973B-9824E151D68A}" destId="{4251D0A0-B2DD-41AB-B638-887572525CC3}" srcOrd="1" destOrd="0" presId="urn:microsoft.com/office/officeart/2005/8/layout/radial5"/>
    <dgm:cxn modelId="{7B162ED5-C781-4C2D-9F76-65B579BB10CB}" type="presOf" srcId="{A83E0F5B-2256-4699-A72D-D918AD2AF3EB}" destId="{0B4A2C98-D3E0-446A-8747-376A84134D27}" srcOrd="0" destOrd="0" presId="urn:microsoft.com/office/officeart/2005/8/layout/radial5"/>
    <dgm:cxn modelId="{BC8D8FE5-3030-42A0-B5A8-88B2192467D8}" type="presOf" srcId="{B2370CD5-894D-40F0-9593-7F5B0CCF03A2}" destId="{5CCB32A4-BDC7-4DE6-86FA-AD954A435FCC}" srcOrd="0" destOrd="0" presId="urn:microsoft.com/office/officeart/2005/8/layout/radial5"/>
    <dgm:cxn modelId="{AE2ABAE8-872C-41E2-A9FE-26AAA27B704E}" type="presOf" srcId="{5BA64137-DDF9-4183-BBEA-42BFFD141605}" destId="{7E250934-03FB-405E-A002-B3E8807F14A0}" srcOrd="0" destOrd="0" presId="urn:microsoft.com/office/officeart/2005/8/layout/radial5"/>
    <dgm:cxn modelId="{8D0719F5-55D0-455B-B659-561FA456AE9F}" type="presOf" srcId="{A377A109-49DB-4B76-9116-17417A8F84D7}" destId="{B61E1EEC-5C5F-4950-9677-DCDA60D2485E}" srcOrd="0" destOrd="0" presId="urn:microsoft.com/office/officeart/2005/8/layout/radial5"/>
    <dgm:cxn modelId="{D85B78F7-1774-4C76-811D-5414DB26CD3A}" srcId="{D94CCE83-C8B4-43E4-9ABB-579508DB1E10}" destId="{CB4600FA-6344-44AB-97BC-E15559D3180E}" srcOrd="5" destOrd="0" parTransId="{BDAC85B1-9A08-40D8-973B-9824E151D68A}" sibTransId="{3ED9397E-5885-4ED2-89AF-63479D41AEE7}"/>
    <dgm:cxn modelId="{B900B5FE-1253-41D7-B3A6-854D26C2AA94}" type="presOf" srcId="{0115A782-1103-4F50-BE2F-70FD854063D4}" destId="{5258359C-687A-4BA3-BAF3-67093E9B91C2}" srcOrd="1" destOrd="0" presId="urn:microsoft.com/office/officeart/2005/8/layout/radial5"/>
    <dgm:cxn modelId="{F0927A4A-15C3-47EC-97F2-A6A8271E1460}" type="presParOf" srcId="{0B4A2C98-D3E0-446A-8747-376A84134D27}" destId="{B9D2996E-6426-4FC2-8D62-7FAF10EFBEAB}" srcOrd="0" destOrd="0" presId="urn:microsoft.com/office/officeart/2005/8/layout/radial5"/>
    <dgm:cxn modelId="{3E3516B4-8FB3-46C1-A0AC-68101CAC3C5D}" type="presParOf" srcId="{0B4A2C98-D3E0-446A-8747-376A84134D27}" destId="{A4ED4864-29F5-4551-8F60-A87423EE3D3B}" srcOrd="1" destOrd="0" presId="urn:microsoft.com/office/officeart/2005/8/layout/radial5"/>
    <dgm:cxn modelId="{39101EFB-9915-46A4-8836-58FD2BB5083C}" type="presParOf" srcId="{A4ED4864-29F5-4551-8F60-A87423EE3D3B}" destId="{CB23C312-FF28-4C77-B6B2-F41941C8856C}" srcOrd="0" destOrd="0" presId="urn:microsoft.com/office/officeart/2005/8/layout/radial5"/>
    <dgm:cxn modelId="{0C8A97E3-ECAA-4E53-8D09-AE176640836E}" type="presParOf" srcId="{0B4A2C98-D3E0-446A-8747-376A84134D27}" destId="{49EDEE0F-F0D2-45E2-9629-298EFF0C9700}" srcOrd="2" destOrd="0" presId="urn:microsoft.com/office/officeart/2005/8/layout/radial5"/>
    <dgm:cxn modelId="{4DA9B09D-0522-4A26-9980-D5FC838FEED7}" type="presParOf" srcId="{0B4A2C98-D3E0-446A-8747-376A84134D27}" destId="{5CCB32A4-BDC7-4DE6-86FA-AD954A435FCC}" srcOrd="3" destOrd="0" presId="urn:microsoft.com/office/officeart/2005/8/layout/radial5"/>
    <dgm:cxn modelId="{064E6A57-EA24-4609-B08D-9F7613A603BB}" type="presParOf" srcId="{5CCB32A4-BDC7-4DE6-86FA-AD954A435FCC}" destId="{0DBD2B5D-4F3B-49ED-8AB6-800B980726AE}" srcOrd="0" destOrd="0" presId="urn:microsoft.com/office/officeart/2005/8/layout/radial5"/>
    <dgm:cxn modelId="{C31592AC-7410-4CAD-B818-ABB2445B5E97}" type="presParOf" srcId="{0B4A2C98-D3E0-446A-8747-376A84134D27}" destId="{B61E1EEC-5C5F-4950-9677-DCDA60D2485E}" srcOrd="4" destOrd="0" presId="urn:microsoft.com/office/officeart/2005/8/layout/radial5"/>
    <dgm:cxn modelId="{5C85FA1B-DD74-46FB-A6DF-9480E9CAA9BE}" type="presParOf" srcId="{0B4A2C98-D3E0-446A-8747-376A84134D27}" destId="{97ACA389-3542-4792-8100-122AAA00CE4D}" srcOrd="5" destOrd="0" presId="urn:microsoft.com/office/officeart/2005/8/layout/radial5"/>
    <dgm:cxn modelId="{15687B3B-DD25-4E7F-A54E-CE1808261E52}" type="presParOf" srcId="{97ACA389-3542-4792-8100-122AAA00CE4D}" destId="{6ADD8937-E323-4460-9173-11CBB09FD435}" srcOrd="0" destOrd="0" presId="urn:microsoft.com/office/officeart/2005/8/layout/radial5"/>
    <dgm:cxn modelId="{2C41495B-FE5F-4F6B-8E3E-6FA083174633}" type="presParOf" srcId="{0B4A2C98-D3E0-446A-8747-376A84134D27}" destId="{8FB60C5A-043A-4F61-A8A7-B4C7D5F1CC45}" srcOrd="6" destOrd="0" presId="urn:microsoft.com/office/officeart/2005/8/layout/radial5"/>
    <dgm:cxn modelId="{FEE77979-661B-48C7-8BEB-C6C9D358E197}" type="presParOf" srcId="{0B4A2C98-D3E0-446A-8747-376A84134D27}" destId="{BDBEFE45-AD7E-4518-9D15-C3F62F7E197F}" srcOrd="7" destOrd="0" presId="urn:microsoft.com/office/officeart/2005/8/layout/radial5"/>
    <dgm:cxn modelId="{9D391951-4F82-451E-BF98-86F91F015DD0}" type="presParOf" srcId="{BDBEFE45-AD7E-4518-9D15-C3F62F7E197F}" destId="{9EBF5CB1-8882-4098-BE96-959FBC10EFC6}" srcOrd="0" destOrd="0" presId="urn:microsoft.com/office/officeart/2005/8/layout/radial5"/>
    <dgm:cxn modelId="{545F5E5C-C5C1-4D90-B300-657E979729CA}" type="presParOf" srcId="{0B4A2C98-D3E0-446A-8747-376A84134D27}" destId="{9D462A19-9B6E-403E-AA7B-B67F101D76FE}" srcOrd="8" destOrd="0" presId="urn:microsoft.com/office/officeart/2005/8/layout/radial5"/>
    <dgm:cxn modelId="{5A0EEB50-66C7-4EC3-A9E0-A7FDCF702427}" type="presParOf" srcId="{0B4A2C98-D3E0-446A-8747-376A84134D27}" destId="{7E250934-03FB-405E-A002-B3E8807F14A0}" srcOrd="9" destOrd="0" presId="urn:microsoft.com/office/officeart/2005/8/layout/radial5"/>
    <dgm:cxn modelId="{E65D1C82-C2BE-4F9C-B5E8-21AEE202DDD9}" type="presParOf" srcId="{7E250934-03FB-405E-A002-B3E8807F14A0}" destId="{172072EF-4D0F-433F-9343-99D533FE94DF}" srcOrd="0" destOrd="0" presId="urn:microsoft.com/office/officeart/2005/8/layout/radial5"/>
    <dgm:cxn modelId="{7A3E5CA6-12E1-44DD-86D7-354DED794E7C}" type="presParOf" srcId="{0B4A2C98-D3E0-446A-8747-376A84134D27}" destId="{AFFE5117-A8B0-4CD2-904E-61850D768D5F}" srcOrd="10" destOrd="0" presId="urn:microsoft.com/office/officeart/2005/8/layout/radial5"/>
    <dgm:cxn modelId="{3FA3EE5B-9B73-4FD3-90A0-FDA983100E75}" type="presParOf" srcId="{0B4A2C98-D3E0-446A-8747-376A84134D27}" destId="{898A395E-27E4-47AE-B251-526B42C52D37}" srcOrd="11" destOrd="0" presId="urn:microsoft.com/office/officeart/2005/8/layout/radial5"/>
    <dgm:cxn modelId="{58A275AE-7319-4D4F-B191-4FC6882E1557}" type="presParOf" srcId="{898A395E-27E4-47AE-B251-526B42C52D37}" destId="{4251D0A0-B2DD-41AB-B638-887572525CC3}" srcOrd="0" destOrd="0" presId="urn:microsoft.com/office/officeart/2005/8/layout/radial5"/>
    <dgm:cxn modelId="{57AEDCDF-4720-44B4-86E4-664E2A460CD8}" type="presParOf" srcId="{0B4A2C98-D3E0-446A-8747-376A84134D27}" destId="{EA0EA9BD-2EDC-4386-BC31-2B3DC90451BD}" srcOrd="12" destOrd="0" presId="urn:microsoft.com/office/officeart/2005/8/layout/radial5"/>
    <dgm:cxn modelId="{E8D598D5-9C70-4525-AF15-03A14349A619}" type="presParOf" srcId="{0B4A2C98-D3E0-446A-8747-376A84134D27}" destId="{3D52B65C-B467-461B-8F25-8C9BF8BAD922}" srcOrd="13" destOrd="0" presId="urn:microsoft.com/office/officeart/2005/8/layout/radial5"/>
    <dgm:cxn modelId="{2AB19C0F-FAC6-4516-A08B-275AB7EE2E82}" type="presParOf" srcId="{3D52B65C-B467-461B-8F25-8C9BF8BAD922}" destId="{5258359C-687A-4BA3-BAF3-67093E9B91C2}" srcOrd="0" destOrd="0" presId="urn:microsoft.com/office/officeart/2005/8/layout/radial5"/>
    <dgm:cxn modelId="{2C54C9E3-714D-4A21-868E-98C3BF3139D6}" type="presParOf" srcId="{0B4A2C98-D3E0-446A-8747-376A84134D27}" destId="{20A055B1-2328-4D93-8196-5F2911FB5413}" srcOrd="14"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BFAF05F-33C7-487A-AC89-F108002EC2F5}"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B2967904-9B6D-44FA-A697-E9152D0D8DD1}">
      <dgm:prSet/>
      <dgm:spPr/>
      <dgm:t>
        <a:bodyPr/>
        <a:lstStyle/>
        <a:p>
          <a:r>
            <a:rPr lang="en-US"/>
            <a:t>At least 1.25 million people in the UK are affected; ~25% are male (recognised under‑diagnosis in men)</a:t>
          </a:r>
        </a:p>
      </dgm:t>
    </dgm:pt>
    <dgm:pt modelId="{9C1B4028-26D7-4696-988D-4B5AAA05CCCA}" type="parTrans" cxnId="{3427098C-F6C7-4AED-913D-858FD88802E3}">
      <dgm:prSet/>
      <dgm:spPr/>
      <dgm:t>
        <a:bodyPr/>
        <a:lstStyle/>
        <a:p>
          <a:endParaRPr lang="en-US"/>
        </a:p>
      </dgm:t>
    </dgm:pt>
    <dgm:pt modelId="{40CAA4CF-1EE0-4621-B52C-C21F9BD3A983}" type="sibTrans" cxnId="{3427098C-F6C7-4AED-913D-858FD88802E3}">
      <dgm:prSet/>
      <dgm:spPr/>
      <dgm:t>
        <a:bodyPr/>
        <a:lstStyle/>
        <a:p>
          <a:endParaRPr lang="en-US"/>
        </a:p>
      </dgm:t>
    </dgm:pt>
    <dgm:pt modelId="{EF5B4C08-D108-4309-B3EE-0A1FB32D3924}">
      <dgm:prSet/>
      <dgm:spPr/>
      <dgm:t>
        <a:bodyPr/>
        <a:lstStyle/>
        <a:p>
          <a:r>
            <a:rPr lang="en-US"/>
            <a:t>NHS Digital survey data show increasing eating problems/disorders among children and young people since 2017</a:t>
          </a:r>
        </a:p>
      </dgm:t>
    </dgm:pt>
    <dgm:pt modelId="{062F30EA-7160-4E9E-9189-10EE40F4BEC3}" type="parTrans" cxnId="{B6C829FE-4264-460C-9299-27D0DAC8E67C}">
      <dgm:prSet/>
      <dgm:spPr/>
      <dgm:t>
        <a:bodyPr/>
        <a:lstStyle/>
        <a:p>
          <a:endParaRPr lang="en-US"/>
        </a:p>
      </dgm:t>
    </dgm:pt>
    <dgm:pt modelId="{1FF1A0C9-B9C6-4882-BEAA-EF3DF31CF2C2}" type="sibTrans" cxnId="{B6C829FE-4264-460C-9299-27D0DAC8E67C}">
      <dgm:prSet/>
      <dgm:spPr/>
      <dgm:t>
        <a:bodyPr/>
        <a:lstStyle/>
        <a:p>
          <a:endParaRPr lang="en-US"/>
        </a:p>
      </dgm:t>
    </dgm:pt>
    <dgm:pt modelId="{5E4F7DDA-948B-4129-8885-07880B9F661B}">
      <dgm:prSet/>
      <dgm:spPr/>
      <dgm:t>
        <a:bodyPr/>
        <a:lstStyle/>
        <a:p>
          <a:r>
            <a:rPr lang="en-US"/>
            <a:t>Hospital activity and referrals have risen; capacity and workforce constraints impact waiting times</a:t>
          </a:r>
        </a:p>
      </dgm:t>
    </dgm:pt>
    <dgm:pt modelId="{FA8834C0-5EF9-4DC8-BACA-51CA6C64B921}" type="parTrans" cxnId="{20CD3C7B-E437-4391-9134-288E63CC60BC}">
      <dgm:prSet/>
      <dgm:spPr/>
      <dgm:t>
        <a:bodyPr/>
        <a:lstStyle/>
        <a:p>
          <a:endParaRPr lang="en-US"/>
        </a:p>
      </dgm:t>
    </dgm:pt>
    <dgm:pt modelId="{278B0BF8-09CB-4C2E-83EB-2B2508C2A1F5}" type="sibTrans" cxnId="{20CD3C7B-E437-4391-9134-288E63CC60BC}">
      <dgm:prSet/>
      <dgm:spPr/>
      <dgm:t>
        <a:bodyPr/>
        <a:lstStyle/>
        <a:p>
          <a:endParaRPr lang="en-US"/>
        </a:p>
      </dgm:t>
    </dgm:pt>
    <dgm:pt modelId="{C8A86865-4385-4898-B16E-F36559808D27}" type="pres">
      <dgm:prSet presAssocID="{5BFAF05F-33C7-487A-AC89-F108002EC2F5}" presName="hierChild1" presStyleCnt="0">
        <dgm:presLayoutVars>
          <dgm:chPref val="1"/>
          <dgm:dir/>
          <dgm:animOne val="branch"/>
          <dgm:animLvl val="lvl"/>
          <dgm:resizeHandles/>
        </dgm:presLayoutVars>
      </dgm:prSet>
      <dgm:spPr/>
    </dgm:pt>
    <dgm:pt modelId="{310304F4-4366-4D0D-9A8F-B310833A1E3F}" type="pres">
      <dgm:prSet presAssocID="{B2967904-9B6D-44FA-A697-E9152D0D8DD1}" presName="hierRoot1" presStyleCnt="0"/>
      <dgm:spPr/>
    </dgm:pt>
    <dgm:pt modelId="{A1486CD0-7331-474F-8005-7D7EC54A99B6}" type="pres">
      <dgm:prSet presAssocID="{B2967904-9B6D-44FA-A697-E9152D0D8DD1}" presName="composite" presStyleCnt="0"/>
      <dgm:spPr/>
    </dgm:pt>
    <dgm:pt modelId="{941DE58F-5AD6-40E3-9898-41437501882E}" type="pres">
      <dgm:prSet presAssocID="{B2967904-9B6D-44FA-A697-E9152D0D8DD1}" presName="background" presStyleLbl="node0" presStyleIdx="0" presStyleCnt="3"/>
      <dgm:spPr/>
    </dgm:pt>
    <dgm:pt modelId="{F5ED09F6-C825-4692-8F6D-BAAF4A77B0C3}" type="pres">
      <dgm:prSet presAssocID="{B2967904-9B6D-44FA-A697-E9152D0D8DD1}" presName="text" presStyleLbl="fgAcc0" presStyleIdx="0" presStyleCnt="3">
        <dgm:presLayoutVars>
          <dgm:chPref val="3"/>
        </dgm:presLayoutVars>
      </dgm:prSet>
      <dgm:spPr/>
    </dgm:pt>
    <dgm:pt modelId="{276F69E4-E7D1-47DE-8040-A9A71956DD58}" type="pres">
      <dgm:prSet presAssocID="{B2967904-9B6D-44FA-A697-E9152D0D8DD1}" presName="hierChild2" presStyleCnt="0"/>
      <dgm:spPr/>
    </dgm:pt>
    <dgm:pt modelId="{B51C2511-DA87-4F01-859E-FB00E278D57E}" type="pres">
      <dgm:prSet presAssocID="{EF5B4C08-D108-4309-B3EE-0A1FB32D3924}" presName="hierRoot1" presStyleCnt="0"/>
      <dgm:spPr/>
    </dgm:pt>
    <dgm:pt modelId="{C3788920-B6AF-414F-9D42-F2A35DD405A4}" type="pres">
      <dgm:prSet presAssocID="{EF5B4C08-D108-4309-B3EE-0A1FB32D3924}" presName="composite" presStyleCnt="0"/>
      <dgm:spPr/>
    </dgm:pt>
    <dgm:pt modelId="{EBCC159D-6537-4AF4-B659-227309ABF0FF}" type="pres">
      <dgm:prSet presAssocID="{EF5B4C08-D108-4309-B3EE-0A1FB32D3924}" presName="background" presStyleLbl="node0" presStyleIdx="1" presStyleCnt="3"/>
      <dgm:spPr/>
    </dgm:pt>
    <dgm:pt modelId="{5BF63A5A-3ABD-44EA-B295-8B8FC6C2A26F}" type="pres">
      <dgm:prSet presAssocID="{EF5B4C08-D108-4309-B3EE-0A1FB32D3924}" presName="text" presStyleLbl="fgAcc0" presStyleIdx="1" presStyleCnt="3">
        <dgm:presLayoutVars>
          <dgm:chPref val="3"/>
        </dgm:presLayoutVars>
      </dgm:prSet>
      <dgm:spPr/>
    </dgm:pt>
    <dgm:pt modelId="{105E315E-37C8-449E-A231-80AE8196F1A4}" type="pres">
      <dgm:prSet presAssocID="{EF5B4C08-D108-4309-B3EE-0A1FB32D3924}" presName="hierChild2" presStyleCnt="0"/>
      <dgm:spPr/>
    </dgm:pt>
    <dgm:pt modelId="{0CE46990-AA84-4A23-958C-E4B98787668D}" type="pres">
      <dgm:prSet presAssocID="{5E4F7DDA-948B-4129-8885-07880B9F661B}" presName="hierRoot1" presStyleCnt="0"/>
      <dgm:spPr/>
    </dgm:pt>
    <dgm:pt modelId="{5414F525-5D18-4530-ADEB-6E3ECCC94D3B}" type="pres">
      <dgm:prSet presAssocID="{5E4F7DDA-948B-4129-8885-07880B9F661B}" presName="composite" presStyleCnt="0"/>
      <dgm:spPr/>
    </dgm:pt>
    <dgm:pt modelId="{BECFFA3E-4E67-462E-84D9-44D83D4A7DB7}" type="pres">
      <dgm:prSet presAssocID="{5E4F7DDA-948B-4129-8885-07880B9F661B}" presName="background" presStyleLbl="node0" presStyleIdx="2" presStyleCnt="3"/>
      <dgm:spPr/>
    </dgm:pt>
    <dgm:pt modelId="{8FFD21C0-C925-4CC3-82AD-A0E7E2077F9C}" type="pres">
      <dgm:prSet presAssocID="{5E4F7DDA-948B-4129-8885-07880B9F661B}" presName="text" presStyleLbl="fgAcc0" presStyleIdx="2" presStyleCnt="3">
        <dgm:presLayoutVars>
          <dgm:chPref val="3"/>
        </dgm:presLayoutVars>
      </dgm:prSet>
      <dgm:spPr/>
    </dgm:pt>
    <dgm:pt modelId="{542BF532-0DFA-4A4A-9B49-152E98A324C3}" type="pres">
      <dgm:prSet presAssocID="{5E4F7DDA-948B-4129-8885-07880B9F661B}" presName="hierChild2" presStyleCnt="0"/>
      <dgm:spPr/>
    </dgm:pt>
  </dgm:ptLst>
  <dgm:cxnLst>
    <dgm:cxn modelId="{2F74E401-93D8-4365-86CB-57AE9AB273F0}" type="presOf" srcId="{EF5B4C08-D108-4309-B3EE-0A1FB32D3924}" destId="{5BF63A5A-3ABD-44EA-B295-8B8FC6C2A26F}" srcOrd="0" destOrd="0" presId="urn:microsoft.com/office/officeart/2005/8/layout/hierarchy1"/>
    <dgm:cxn modelId="{CDE48623-69C2-4DAA-A86C-D3316C3A84AE}" type="presOf" srcId="{5BFAF05F-33C7-487A-AC89-F108002EC2F5}" destId="{C8A86865-4385-4898-B16E-F36559808D27}" srcOrd="0" destOrd="0" presId="urn:microsoft.com/office/officeart/2005/8/layout/hierarchy1"/>
    <dgm:cxn modelId="{4A215572-470E-4C03-9EAB-3051FFF3C381}" type="presOf" srcId="{5E4F7DDA-948B-4129-8885-07880B9F661B}" destId="{8FFD21C0-C925-4CC3-82AD-A0E7E2077F9C}" srcOrd="0" destOrd="0" presId="urn:microsoft.com/office/officeart/2005/8/layout/hierarchy1"/>
    <dgm:cxn modelId="{20CD3C7B-E437-4391-9134-288E63CC60BC}" srcId="{5BFAF05F-33C7-487A-AC89-F108002EC2F5}" destId="{5E4F7DDA-948B-4129-8885-07880B9F661B}" srcOrd="2" destOrd="0" parTransId="{FA8834C0-5EF9-4DC8-BACA-51CA6C64B921}" sibTransId="{278B0BF8-09CB-4C2E-83EB-2B2508C2A1F5}"/>
    <dgm:cxn modelId="{3427098C-F6C7-4AED-913D-858FD88802E3}" srcId="{5BFAF05F-33C7-487A-AC89-F108002EC2F5}" destId="{B2967904-9B6D-44FA-A697-E9152D0D8DD1}" srcOrd="0" destOrd="0" parTransId="{9C1B4028-26D7-4696-988D-4B5AAA05CCCA}" sibTransId="{40CAA4CF-1EE0-4621-B52C-C21F9BD3A983}"/>
    <dgm:cxn modelId="{CB2052A4-6342-4FCE-8CE1-38F4F60FD31C}" type="presOf" srcId="{B2967904-9B6D-44FA-A697-E9152D0D8DD1}" destId="{F5ED09F6-C825-4692-8F6D-BAAF4A77B0C3}" srcOrd="0" destOrd="0" presId="urn:microsoft.com/office/officeart/2005/8/layout/hierarchy1"/>
    <dgm:cxn modelId="{B6C829FE-4264-460C-9299-27D0DAC8E67C}" srcId="{5BFAF05F-33C7-487A-AC89-F108002EC2F5}" destId="{EF5B4C08-D108-4309-B3EE-0A1FB32D3924}" srcOrd="1" destOrd="0" parTransId="{062F30EA-7160-4E9E-9189-10EE40F4BEC3}" sibTransId="{1FF1A0C9-B9C6-4882-BEAA-EF3DF31CF2C2}"/>
    <dgm:cxn modelId="{31FE27B2-0A07-4DC5-B6F9-3E6DD6DB3D72}" type="presParOf" srcId="{C8A86865-4385-4898-B16E-F36559808D27}" destId="{310304F4-4366-4D0D-9A8F-B310833A1E3F}" srcOrd="0" destOrd="0" presId="urn:microsoft.com/office/officeart/2005/8/layout/hierarchy1"/>
    <dgm:cxn modelId="{F8ED561B-0227-44EF-831A-62F7959FC663}" type="presParOf" srcId="{310304F4-4366-4D0D-9A8F-B310833A1E3F}" destId="{A1486CD0-7331-474F-8005-7D7EC54A99B6}" srcOrd="0" destOrd="0" presId="urn:microsoft.com/office/officeart/2005/8/layout/hierarchy1"/>
    <dgm:cxn modelId="{CF0FA154-47A3-4545-AD75-984C367DDF72}" type="presParOf" srcId="{A1486CD0-7331-474F-8005-7D7EC54A99B6}" destId="{941DE58F-5AD6-40E3-9898-41437501882E}" srcOrd="0" destOrd="0" presId="urn:microsoft.com/office/officeart/2005/8/layout/hierarchy1"/>
    <dgm:cxn modelId="{E2529A4B-EE7C-465F-816A-56C959C3CC2E}" type="presParOf" srcId="{A1486CD0-7331-474F-8005-7D7EC54A99B6}" destId="{F5ED09F6-C825-4692-8F6D-BAAF4A77B0C3}" srcOrd="1" destOrd="0" presId="urn:microsoft.com/office/officeart/2005/8/layout/hierarchy1"/>
    <dgm:cxn modelId="{8958F6B8-90AC-40D5-878C-9EC449CD645F}" type="presParOf" srcId="{310304F4-4366-4D0D-9A8F-B310833A1E3F}" destId="{276F69E4-E7D1-47DE-8040-A9A71956DD58}" srcOrd="1" destOrd="0" presId="urn:microsoft.com/office/officeart/2005/8/layout/hierarchy1"/>
    <dgm:cxn modelId="{6325CD70-563E-4FF2-BBE1-E7FA645DA4A1}" type="presParOf" srcId="{C8A86865-4385-4898-B16E-F36559808D27}" destId="{B51C2511-DA87-4F01-859E-FB00E278D57E}" srcOrd="1" destOrd="0" presId="urn:microsoft.com/office/officeart/2005/8/layout/hierarchy1"/>
    <dgm:cxn modelId="{32F7F9A6-EC0C-44D6-8497-1438B6B41624}" type="presParOf" srcId="{B51C2511-DA87-4F01-859E-FB00E278D57E}" destId="{C3788920-B6AF-414F-9D42-F2A35DD405A4}" srcOrd="0" destOrd="0" presId="urn:microsoft.com/office/officeart/2005/8/layout/hierarchy1"/>
    <dgm:cxn modelId="{F3C823A1-9C5E-40F3-ACDA-B62D92C1B501}" type="presParOf" srcId="{C3788920-B6AF-414F-9D42-F2A35DD405A4}" destId="{EBCC159D-6537-4AF4-B659-227309ABF0FF}" srcOrd="0" destOrd="0" presId="urn:microsoft.com/office/officeart/2005/8/layout/hierarchy1"/>
    <dgm:cxn modelId="{3B4BE96E-55CF-47EC-A18C-21A8C25F9E4F}" type="presParOf" srcId="{C3788920-B6AF-414F-9D42-F2A35DD405A4}" destId="{5BF63A5A-3ABD-44EA-B295-8B8FC6C2A26F}" srcOrd="1" destOrd="0" presId="urn:microsoft.com/office/officeart/2005/8/layout/hierarchy1"/>
    <dgm:cxn modelId="{FDE72A3D-EC46-42C0-8BB3-4F25880D53E0}" type="presParOf" srcId="{B51C2511-DA87-4F01-859E-FB00E278D57E}" destId="{105E315E-37C8-449E-A231-80AE8196F1A4}" srcOrd="1" destOrd="0" presId="urn:microsoft.com/office/officeart/2005/8/layout/hierarchy1"/>
    <dgm:cxn modelId="{545557AE-B455-45B9-B5AE-F1569ECD251A}" type="presParOf" srcId="{C8A86865-4385-4898-B16E-F36559808D27}" destId="{0CE46990-AA84-4A23-958C-E4B98787668D}" srcOrd="2" destOrd="0" presId="urn:microsoft.com/office/officeart/2005/8/layout/hierarchy1"/>
    <dgm:cxn modelId="{47D36108-479B-4CC9-9D18-D46A2C4990AF}" type="presParOf" srcId="{0CE46990-AA84-4A23-958C-E4B98787668D}" destId="{5414F525-5D18-4530-ADEB-6E3ECCC94D3B}" srcOrd="0" destOrd="0" presId="urn:microsoft.com/office/officeart/2005/8/layout/hierarchy1"/>
    <dgm:cxn modelId="{51AA9D23-DA6F-46CF-ACC4-C5847768F64F}" type="presParOf" srcId="{5414F525-5D18-4530-ADEB-6E3ECCC94D3B}" destId="{BECFFA3E-4E67-462E-84D9-44D83D4A7DB7}" srcOrd="0" destOrd="0" presId="urn:microsoft.com/office/officeart/2005/8/layout/hierarchy1"/>
    <dgm:cxn modelId="{1B32E38F-A03A-4290-9776-3527A786AC82}" type="presParOf" srcId="{5414F525-5D18-4530-ADEB-6E3ECCC94D3B}" destId="{8FFD21C0-C925-4CC3-82AD-A0E7E2077F9C}" srcOrd="1" destOrd="0" presId="urn:microsoft.com/office/officeart/2005/8/layout/hierarchy1"/>
    <dgm:cxn modelId="{A78E4A37-DCB7-4D0E-90B3-F52489319C51}" type="presParOf" srcId="{0CE46990-AA84-4A23-958C-E4B98787668D}" destId="{542BF532-0DFA-4A4A-9B49-152E98A324C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E42F93C-AE53-4E04-8AF3-FFD38327C15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E875786-DB21-4481-905C-1F562EEF10D5}">
      <dgm:prSet/>
      <dgm:spPr/>
      <dgm:t>
        <a:bodyPr/>
        <a:lstStyle/>
        <a:p>
          <a:r>
            <a:rPr lang="en-US"/>
            <a:t>AN has the highest mortality among psychiatric disorders; suicide and medical complications are leading causes</a:t>
          </a:r>
        </a:p>
      </dgm:t>
    </dgm:pt>
    <dgm:pt modelId="{C310E894-86D4-4FFB-8142-F9F47F49116F}" type="parTrans" cxnId="{75ED3E22-2C26-4023-9DCC-582DB56454DD}">
      <dgm:prSet/>
      <dgm:spPr/>
      <dgm:t>
        <a:bodyPr/>
        <a:lstStyle/>
        <a:p>
          <a:endParaRPr lang="en-US"/>
        </a:p>
      </dgm:t>
    </dgm:pt>
    <dgm:pt modelId="{13BEF04E-91AB-4F9A-AF9C-D0DD8AF8B936}" type="sibTrans" cxnId="{75ED3E22-2C26-4023-9DCC-582DB56454DD}">
      <dgm:prSet/>
      <dgm:spPr/>
      <dgm:t>
        <a:bodyPr/>
        <a:lstStyle/>
        <a:p>
          <a:endParaRPr lang="en-US"/>
        </a:p>
      </dgm:t>
    </dgm:pt>
    <dgm:pt modelId="{69D41A83-008E-4AB2-B1D2-EF1E948BAE74}">
      <dgm:prSet/>
      <dgm:spPr/>
      <dgm:t>
        <a:bodyPr/>
        <a:lstStyle/>
        <a:p>
          <a:r>
            <a:rPr lang="en-US"/>
            <a:t>Meta‑analysis: SMR ≈5.9 for AN; ≈1.9 for BN and EDNOS (Arcelus et al., 2011)</a:t>
          </a:r>
        </a:p>
      </dgm:t>
    </dgm:pt>
    <dgm:pt modelId="{960FCFEA-6084-4969-A6DF-66A2F8A60DC5}" type="parTrans" cxnId="{C98D97D0-E12A-4927-801C-7A0C1C5C18D2}">
      <dgm:prSet/>
      <dgm:spPr/>
      <dgm:t>
        <a:bodyPr/>
        <a:lstStyle/>
        <a:p>
          <a:endParaRPr lang="en-US"/>
        </a:p>
      </dgm:t>
    </dgm:pt>
    <dgm:pt modelId="{A32EBBBD-6624-495C-92B1-C79A82471358}" type="sibTrans" cxnId="{C98D97D0-E12A-4927-801C-7A0C1C5C18D2}">
      <dgm:prSet/>
      <dgm:spPr/>
      <dgm:t>
        <a:bodyPr/>
        <a:lstStyle/>
        <a:p>
          <a:endParaRPr lang="en-US"/>
        </a:p>
      </dgm:t>
    </dgm:pt>
    <dgm:pt modelId="{5CB672B7-3F33-4012-BD2F-678A37CB567D}">
      <dgm:prSet/>
      <dgm:spPr/>
      <dgm:t>
        <a:bodyPr/>
        <a:lstStyle/>
        <a:p>
          <a:r>
            <a:rPr lang="en-US"/>
            <a:t>MEED guidance: structured risk assessment, higher‑calorie refeeding protocols with monitoring for refeeding syndrome</a:t>
          </a:r>
        </a:p>
      </dgm:t>
    </dgm:pt>
    <dgm:pt modelId="{88B45961-5B20-4F2F-9EB2-A480D5769BB4}" type="parTrans" cxnId="{2101A3F0-18D7-4B07-9C76-81499542DB44}">
      <dgm:prSet/>
      <dgm:spPr/>
      <dgm:t>
        <a:bodyPr/>
        <a:lstStyle/>
        <a:p>
          <a:endParaRPr lang="en-US"/>
        </a:p>
      </dgm:t>
    </dgm:pt>
    <dgm:pt modelId="{0AFC1B47-0E04-4815-B79A-D68A1EE1AB77}" type="sibTrans" cxnId="{2101A3F0-18D7-4B07-9C76-81499542DB44}">
      <dgm:prSet/>
      <dgm:spPr/>
      <dgm:t>
        <a:bodyPr/>
        <a:lstStyle/>
        <a:p>
          <a:endParaRPr lang="en-US"/>
        </a:p>
      </dgm:t>
    </dgm:pt>
    <dgm:pt modelId="{072D3CAB-9834-4B4C-8A92-5630EFD794A4}">
      <dgm:prSet/>
      <dgm:spPr/>
      <dgm:t>
        <a:bodyPr/>
        <a:lstStyle/>
        <a:p>
          <a:r>
            <a:rPr lang="en-GB"/>
            <a:t>(Micali &amp; Herle, 2023)</a:t>
          </a:r>
          <a:endParaRPr lang="en-US"/>
        </a:p>
      </dgm:t>
    </dgm:pt>
    <dgm:pt modelId="{370A6CBF-5E99-47FC-829A-587D98675800}" type="parTrans" cxnId="{02F8CC9C-E046-4393-8F69-867694B9FF5F}">
      <dgm:prSet/>
      <dgm:spPr/>
      <dgm:t>
        <a:bodyPr/>
        <a:lstStyle/>
        <a:p>
          <a:endParaRPr lang="en-US"/>
        </a:p>
      </dgm:t>
    </dgm:pt>
    <dgm:pt modelId="{56E12DF4-3BAA-4346-AF18-6D75FC30E3BE}" type="sibTrans" cxnId="{02F8CC9C-E046-4393-8F69-867694B9FF5F}">
      <dgm:prSet/>
      <dgm:spPr/>
      <dgm:t>
        <a:bodyPr/>
        <a:lstStyle/>
        <a:p>
          <a:endParaRPr lang="en-US"/>
        </a:p>
      </dgm:t>
    </dgm:pt>
    <dgm:pt modelId="{9623E82C-7044-44CA-A2A5-E53245203B9D}" type="pres">
      <dgm:prSet presAssocID="{9E42F93C-AE53-4E04-8AF3-FFD38327C15B}" presName="linear" presStyleCnt="0">
        <dgm:presLayoutVars>
          <dgm:animLvl val="lvl"/>
          <dgm:resizeHandles val="exact"/>
        </dgm:presLayoutVars>
      </dgm:prSet>
      <dgm:spPr/>
    </dgm:pt>
    <dgm:pt modelId="{AB65353E-9ADB-456A-96B8-762759CBBEB0}" type="pres">
      <dgm:prSet presAssocID="{8E875786-DB21-4481-905C-1F562EEF10D5}" presName="parentText" presStyleLbl="node1" presStyleIdx="0" presStyleCnt="4">
        <dgm:presLayoutVars>
          <dgm:chMax val="0"/>
          <dgm:bulletEnabled val="1"/>
        </dgm:presLayoutVars>
      </dgm:prSet>
      <dgm:spPr/>
    </dgm:pt>
    <dgm:pt modelId="{CA40D252-367E-4BF9-A4E0-6AE4025275ED}" type="pres">
      <dgm:prSet presAssocID="{13BEF04E-91AB-4F9A-AF9C-D0DD8AF8B936}" presName="spacer" presStyleCnt="0"/>
      <dgm:spPr/>
    </dgm:pt>
    <dgm:pt modelId="{BE0B2C38-DEEF-4F64-8373-99553B2D6768}" type="pres">
      <dgm:prSet presAssocID="{69D41A83-008E-4AB2-B1D2-EF1E948BAE74}" presName="parentText" presStyleLbl="node1" presStyleIdx="1" presStyleCnt="4">
        <dgm:presLayoutVars>
          <dgm:chMax val="0"/>
          <dgm:bulletEnabled val="1"/>
        </dgm:presLayoutVars>
      </dgm:prSet>
      <dgm:spPr/>
    </dgm:pt>
    <dgm:pt modelId="{296BE55E-B023-475E-B571-D68E4F6C6559}" type="pres">
      <dgm:prSet presAssocID="{A32EBBBD-6624-495C-92B1-C79A82471358}" presName="spacer" presStyleCnt="0"/>
      <dgm:spPr/>
    </dgm:pt>
    <dgm:pt modelId="{01FEDC87-6E60-4FF7-82CB-9655A98D6310}" type="pres">
      <dgm:prSet presAssocID="{5CB672B7-3F33-4012-BD2F-678A37CB567D}" presName="parentText" presStyleLbl="node1" presStyleIdx="2" presStyleCnt="4">
        <dgm:presLayoutVars>
          <dgm:chMax val="0"/>
          <dgm:bulletEnabled val="1"/>
        </dgm:presLayoutVars>
      </dgm:prSet>
      <dgm:spPr/>
    </dgm:pt>
    <dgm:pt modelId="{D0CD17E5-98CC-4A24-94FE-F7E162AE4600}" type="pres">
      <dgm:prSet presAssocID="{0AFC1B47-0E04-4815-B79A-D68A1EE1AB77}" presName="spacer" presStyleCnt="0"/>
      <dgm:spPr/>
    </dgm:pt>
    <dgm:pt modelId="{F63124D9-779C-49E5-A22C-AC83E7C25A3A}" type="pres">
      <dgm:prSet presAssocID="{072D3CAB-9834-4B4C-8A92-5630EFD794A4}" presName="parentText" presStyleLbl="node1" presStyleIdx="3" presStyleCnt="4">
        <dgm:presLayoutVars>
          <dgm:chMax val="0"/>
          <dgm:bulletEnabled val="1"/>
        </dgm:presLayoutVars>
      </dgm:prSet>
      <dgm:spPr/>
    </dgm:pt>
  </dgm:ptLst>
  <dgm:cxnLst>
    <dgm:cxn modelId="{C48DA812-BB2E-4F45-A0F2-C064B761D068}" type="presOf" srcId="{9E42F93C-AE53-4E04-8AF3-FFD38327C15B}" destId="{9623E82C-7044-44CA-A2A5-E53245203B9D}" srcOrd="0" destOrd="0" presId="urn:microsoft.com/office/officeart/2005/8/layout/vList2"/>
    <dgm:cxn modelId="{C387AE1D-F19B-4BD5-8A41-982775FF0C96}" type="presOf" srcId="{69D41A83-008E-4AB2-B1D2-EF1E948BAE74}" destId="{BE0B2C38-DEEF-4F64-8373-99553B2D6768}" srcOrd="0" destOrd="0" presId="urn:microsoft.com/office/officeart/2005/8/layout/vList2"/>
    <dgm:cxn modelId="{75ED3E22-2C26-4023-9DCC-582DB56454DD}" srcId="{9E42F93C-AE53-4E04-8AF3-FFD38327C15B}" destId="{8E875786-DB21-4481-905C-1F562EEF10D5}" srcOrd="0" destOrd="0" parTransId="{C310E894-86D4-4FFB-8142-F9F47F49116F}" sibTransId="{13BEF04E-91AB-4F9A-AF9C-D0DD8AF8B936}"/>
    <dgm:cxn modelId="{18E17D23-25B0-4BC7-9A2D-32B14CF13E03}" type="presOf" srcId="{072D3CAB-9834-4B4C-8A92-5630EFD794A4}" destId="{F63124D9-779C-49E5-A22C-AC83E7C25A3A}" srcOrd="0" destOrd="0" presId="urn:microsoft.com/office/officeart/2005/8/layout/vList2"/>
    <dgm:cxn modelId="{02F8CC9C-E046-4393-8F69-867694B9FF5F}" srcId="{9E42F93C-AE53-4E04-8AF3-FFD38327C15B}" destId="{072D3CAB-9834-4B4C-8A92-5630EFD794A4}" srcOrd="3" destOrd="0" parTransId="{370A6CBF-5E99-47FC-829A-587D98675800}" sibTransId="{56E12DF4-3BAA-4346-AF18-6D75FC30E3BE}"/>
    <dgm:cxn modelId="{2D81FCA0-F6B9-4F1C-9ECB-4A78815A2C8E}" type="presOf" srcId="{8E875786-DB21-4481-905C-1F562EEF10D5}" destId="{AB65353E-9ADB-456A-96B8-762759CBBEB0}" srcOrd="0" destOrd="0" presId="urn:microsoft.com/office/officeart/2005/8/layout/vList2"/>
    <dgm:cxn modelId="{4C6A21CE-0C1F-44D8-889A-D49D445737D8}" type="presOf" srcId="{5CB672B7-3F33-4012-BD2F-678A37CB567D}" destId="{01FEDC87-6E60-4FF7-82CB-9655A98D6310}" srcOrd="0" destOrd="0" presId="urn:microsoft.com/office/officeart/2005/8/layout/vList2"/>
    <dgm:cxn modelId="{C98D97D0-E12A-4927-801C-7A0C1C5C18D2}" srcId="{9E42F93C-AE53-4E04-8AF3-FFD38327C15B}" destId="{69D41A83-008E-4AB2-B1D2-EF1E948BAE74}" srcOrd="1" destOrd="0" parTransId="{960FCFEA-6084-4969-A6DF-66A2F8A60DC5}" sibTransId="{A32EBBBD-6624-495C-92B1-C79A82471358}"/>
    <dgm:cxn modelId="{2101A3F0-18D7-4B07-9C76-81499542DB44}" srcId="{9E42F93C-AE53-4E04-8AF3-FFD38327C15B}" destId="{5CB672B7-3F33-4012-BD2F-678A37CB567D}" srcOrd="2" destOrd="0" parTransId="{88B45961-5B20-4F2F-9EB2-A480D5769BB4}" sibTransId="{0AFC1B47-0E04-4815-B79A-D68A1EE1AB77}"/>
    <dgm:cxn modelId="{A08A32FF-C8B5-4514-88E4-2E87231FE42D}" type="presParOf" srcId="{9623E82C-7044-44CA-A2A5-E53245203B9D}" destId="{AB65353E-9ADB-456A-96B8-762759CBBEB0}" srcOrd="0" destOrd="0" presId="urn:microsoft.com/office/officeart/2005/8/layout/vList2"/>
    <dgm:cxn modelId="{C5D8707F-4F91-4E89-B687-C515052745CF}" type="presParOf" srcId="{9623E82C-7044-44CA-A2A5-E53245203B9D}" destId="{CA40D252-367E-4BF9-A4E0-6AE4025275ED}" srcOrd="1" destOrd="0" presId="urn:microsoft.com/office/officeart/2005/8/layout/vList2"/>
    <dgm:cxn modelId="{A3CBB338-A889-48A6-BDA7-60808E58AB74}" type="presParOf" srcId="{9623E82C-7044-44CA-A2A5-E53245203B9D}" destId="{BE0B2C38-DEEF-4F64-8373-99553B2D6768}" srcOrd="2" destOrd="0" presId="urn:microsoft.com/office/officeart/2005/8/layout/vList2"/>
    <dgm:cxn modelId="{CB2E865E-68CA-46DE-B8EC-48C611B02290}" type="presParOf" srcId="{9623E82C-7044-44CA-A2A5-E53245203B9D}" destId="{296BE55E-B023-475E-B571-D68E4F6C6559}" srcOrd="3" destOrd="0" presId="urn:microsoft.com/office/officeart/2005/8/layout/vList2"/>
    <dgm:cxn modelId="{DEBFB225-4FC7-48C1-B693-F905EFD98B8C}" type="presParOf" srcId="{9623E82C-7044-44CA-A2A5-E53245203B9D}" destId="{01FEDC87-6E60-4FF7-82CB-9655A98D6310}" srcOrd="4" destOrd="0" presId="urn:microsoft.com/office/officeart/2005/8/layout/vList2"/>
    <dgm:cxn modelId="{5A1F3224-3608-4C35-A9BB-ED6309F71489}" type="presParOf" srcId="{9623E82C-7044-44CA-A2A5-E53245203B9D}" destId="{D0CD17E5-98CC-4A24-94FE-F7E162AE4600}" srcOrd="5" destOrd="0" presId="urn:microsoft.com/office/officeart/2005/8/layout/vList2"/>
    <dgm:cxn modelId="{3C968264-D108-49F4-BB01-BF45E3062070}" type="presParOf" srcId="{9623E82C-7044-44CA-A2A5-E53245203B9D}" destId="{F63124D9-779C-49E5-A22C-AC83E7C25A3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F2ECB76C-01B3-43BF-996E-243936CBA969}"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9E97368F-790F-4880-8D59-DE287512DC26}">
      <dgm:prSet/>
      <dgm:spPr/>
      <dgm:t>
        <a:bodyPr/>
        <a:lstStyle/>
        <a:p>
          <a:pPr>
            <a:defRPr cap="all"/>
          </a:pPr>
          <a:r>
            <a:rPr lang="en-GB"/>
            <a:t>OCD:</a:t>
          </a:r>
          <a:endParaRPr lang="en-US"/>
        </a:p>
      </dgm:t>
    </dgm:pt>
    <dgm:pt modelId="{EC43D2AF-F0AA-43E8-8D86-D2D6DCE477C5}" type="parTrans" cxnId="{84E56593-0ADC-48B7-89CE-A174D22151EF}">
      <dgm:prSet/>
      <dgm:spPr/>
      <dgm:t>
        <a:bodyPr/>
        <a:lstStyle/>
        <a:p>
          <a:endParaRPr lang="en-US"/>
        </a:p>
      </dgm:t>
    </dgm:pt>
    <dgm:pt modelId="{E817BB3B-0BC5-4F99-BF6C-1633294F135F}" type="sibTrans" cxnId="{84E56593-0ADC-48B7-89CE-A174D22151EF}">
      <dgm:prSet/>
      <dgm:spPr/>
      <dgm:t>
        <a:bodyPr/>
        <a:lstStyle/>
        <a:p>
          <a:endParaRPr lang="en-US"/>
        </a:p>
      </dgm:t>
    </dgm:pt>
    <dgm:pt modelId="{F691CD1F-A62A-4118-94C7-AE0E54FFB811}">
      <dgm:prSet/>
      <dgm:spPr/>
      <dgm:t>
        <a:bodyPr/>
        <a:lstStyle/>
        <a:p>
          <a:pPr>
            <a:defRPr cap="all"/>
          </a:pPr>
          <a:r>
            <a:rPr lang="en-GB"/>
            <a:t>Anxiety </a:t>
          </a:r>
          <a:endParaRPr lang="en-US"/>
        </a:p>
      </dgm:t>
    </dgm:pt>
    <dgm:pt modelId="{55475E1A-4A7B-4A58-875F-B189C7F76112}" type="parTrans" cxnId="{0355417B-8029-4563-9903-E43C5131DD5E}">
      <dgm:prSet/>
      <dgm:spPr/>
      <dgm:t>
        <a:bodyPr/>
        <a:lstStyle/>
        <a:p>
          <a:endParaRPr lang="en-US"/>
        </a:p>
      </dgm:t>
    </dgm:pt>
    <dgm:pt modelId="{FC6F748D-28BA-4610-85AC-CEDC357BC9AD}" type="sibTrans" cxnId="{0355417B-8029-4563-9903-E43C5131DD5E}">
      <dgm:prSet/>
      <dgm:spPr/>
      <dgm:t>
        <a:bodyPr/>
        <a:lstStyle/>
        <a:p>
          <a:endParaRPr lang="en-US"/>
        </a:p>
      </dgm:t>
    </dgm:pt>
    <dgm:pt modelId="{C7106E05-2864-43D6-ADA4-DC4A0040B78B}">
      <dgm:prSet/>
      <dgm:spPr/>
      <dgm:t>
        <a:bodyPr/>
        <a:lstStyle/>
        <a:p>
          <a:pPr>
            <a:defRPr cap="all"/>
          </a:pPr>
          <a:r>
            <a:rPr lang="en-GB"/>
            <a:t>Depression  </a:t>
          </a:r>
          <a:endParaRPr lang="en-US"/>
        </a:p>
      </dgm:t>
    </dgm:pt>
    <dgm:pt modelId="{7CDF76D6-C456-4A56-9793-7B0E2AE4B2E1}" type="parTrans" cxnId="{280DBE6C-FF24-473E-84D2-2A92C7E76540}">
      <dgm:prSet/>
      <dgm:spPr/>
      <dgm:t>
        <a:bodyPr/>
        <a:lstStyle/>
        <a:p>
          <a:endParaRPr lang="en-US"/>
        </a:p>
      </dgm:t>
    </dgm:pt>
    <dgm:pt modelId="{E131D7B0-735D-43BB-B575-84C4477716D2}" type="sibTrans" cxnId="{280DBE6C-FF24-473E-84D2-2A92C7E76540}">
      <dgm:prSet/>
      <dgm:spPr/>
      <dgm:t>
        <a:bodyPr/>
        <a:lstStyle/>
        <a:p>
          <a:endParaRPr lang="en-US"/>
        </a:p>
      </dgm:t>
    </dgm:pt>
    <dgm:pt modelId="{EAAD5086-948A-43D1-B8AD-8D8010B05C54}">
      <dgm:prSet/>
      <dgm:spPr/>
      <dgm:t>
        <a:bodyPr/>
        <a:lstStyle/>
        <a:p>
          <a:pPr>
            <a:defRPr cap="all"/>
          </a:pPr>
          <a:r>
            <a:rPr lang="en-GB"/>
            <a:t>Guilt and shame </a:t>
          </a:r>
          <a:endParaRPr lang="en-US"/>
        </a:p>
      </dgm:t>
    </dgm:pt>
    <dgm:pt modelId="{8517DC67-F857-4F87-B12E-6C235C2AF560}" type="parTrans" cxnId="{FDFE15DE-C663-4C42-94C6-6A4C16970133}">
      <dgm:prSet/>
      <dgm:spPr/>
      <dgm:t>
        <a:bodyPr/>
        <a:lstStyle/>
        <a:p>
          <a:endParaRPr lang="en-US"/>
        </a:p>
      </dgm:t>
    </dgm:pt>
    <dgm:pt modelId="{DC51C7A1-40B7-4872-ACE5-32EEBCCB233E}" type="sibTrans" cxnId="{FDFE15DE-C663-4C42-94C6-6A4C16970133}">
      <dgm:prSet/>
      <dgm:spPr/>
      <dgm:t>
        <a:bodyPr/>
        <a:lstStyle/>
        <a:p>
          <a:endParaRPr lang="en-US"/>
        </a:p>
      </dgm:t>
    </dgm:pt>
    <dgm:pt modelId="{77D64E6C-ADA1-4FE2-849B-B687CE929C9A}" type="pres">
      <dgm:prSet presAssocID="{F2ECB76C-01B3-43BF-996E-243936CBA969}" presName="root" presStyleCnt="0">
        <dgm:presLayoutVars>
          <dgm:dir/>
          <dgm:resizeHandles val="exact"/>
        </dgm:presLayoutVars>
      </dgm:prSet>
      <dgm:spPr/>
    </dgm:pt>
    <dgm:pt modelId="{E2317067-F055-47C9-BCAB-CA86C122C16D}" type="pres">
      <dgm:prSet presAssocID="{9E97368F-790F-4880-8D59-DE287512DC26}" presName="compNode" presStyleCnt="0"/>
      <dgm:spPr/>
    </dgm:pt>
    <dgm:pt modelId="{28EB57F2-143E-4813-A95E-3B6B133DA9C4}" type="pres">
      <dgm:prSet presAssocID="{9E97368F-790F-4880-8D59-DE287512DC26}" presName="iconBgRect" presStyleLbl="bgShp" presStyleIdx="0" presStyleCnt="4"/>
      <dgm:spPr/>
    </dgm:pt>
    <dgm:pt modelId="{332F84E1-E17A-49C2-A0A7-39770C4C83F1}" type="pres">
      <dgm:prSet presAssocID="{9E97368F-790F-4880-8D59-DE287512DC2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lationship"/>
        </a:ext>
      </dgm:extLst>
    </dgm:pt>
    <dgm:pt modelId="{C6EB4995-0521-418E-8D23-C4740A2DA4A2}" type="pres">
      <dgm:prSet presAssocID="{9E97368F-790F-4880-8D59-DE287512DC26}" presName="spaceRect" presStyleCnt="0"/>
      <dgm:spPr/>
    </dgm:pt>
    <dgm:pt modelId="{29E04C44-0711-4A38-AE0E-CE52D51EAE84}" type="pres">
      <dgm:prSet presAssocID="{9E97368F-790F-4880-8D59-DE287512DC26}" presName="textRect" presStyleLbl="revTx" presStyleIdx="0" presStyleCnt="4">
        <dgm:presLayoutVars>
          <dgm:chMax val="1"/>
          <dgm:chPref val="1"/>
        </dgm:presLayoutVars>
      </dgm:prSet>
      <dgm:spPr/>
    </dgm:pt>
    <dgm:pt modelId="{7705B4C8-0F56-4366-8936-7B8643468DDE}" type="pres">
      <dgm:prSet presAssocID="{E817BB3B-0BC5-4F99-BF6C-1633294F135F}" presName="sibTrans" presStyleCnt="0"/>
      <dgm:spPr/>
    </dgm:pt>
    <dgm:pt modelId="{A43CC1EB-E8EE-4172-83DF-6A9FFB1939BA}" type="pres">
      <dgm:prSet presAssocID="{F691CD1F-A62A-4118-94C7-AE0E54FFB811}" presName="compNode" presStyleCnt="0"/>
      <dgm:spPr/>
    </dgm:pt>
    <dgm:pt modelId="{3D16DDFA-A02B-4EA2-AD62-D0CD4986FE00}" type="pres">
      <dgm:prSet presAssocID="{F691CD1F-A62A-4118-94C7-AE0E54FFB811}" presName="iconBgRect" presStyleLbl="bgShp" presStyleIdx="1" presStyleCnt="4"/>
      <dgm:spPr/>
    </dgm:pt>
    <dgm:pt modelId="{DAC02DF7-B117-4CC0-A924-CD7AEA0DE472}" type="pres">
      <dgm:prSet presAssocID="{F691CD1F-A62A-4118-94C7-AE0E54FFB81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lth"/>
        </a:ext>
      </dgm:extLst>
    </dgm:pt>
    <dgm:pt modelId="{3512C664-6E56-4CC2-AC10-D3F0B82C5A42}" type="pres">
      <dgm:prSet presAssocID="{F691CD1F-A62A-4118-94C7-AE0E54FFB811}" presName="spaceRect" presStyleCnt="0"/>
      <dgm:spPr/>
    </dgm:pt>
    <dgm:pt modelId="{3DFC8E11-3618-4DFF-80D1-3A2ED693F960}" type="pres">
      <dgm:prSet presAssocID="{F691CD1F-A62A-4118-94C7-AE0E54FFB811}" presName="textRect" presStyleLbl="revTx" presStyleIdx="1" presStyleCnt="4">
        <dgm:presLayoutVars>
          <dgm:chMax val="1"/>
          <dgm:chPref val="1"/>
        </dgm:presLayoutVars>
      </dgm:prSet>
      <dgm:spPr/>
    </dgm:pt>
    <dgm:pt modelId="{FA111811-4910-4E92-AB0A-226D5C09FFFA}" type="pres">
      <dgm:prSet presAssocID="{FC6F748D-28BA-4610-85AC-CEDC357BC9AD}" presName="sibTrans" presStyleCnt="0"/>
      <dgm:spPr/>
    </dgm:pt>
    <dgm:pt modelId="{AA81A441-2488-4B67-843E-EDF85BA16110}" type="pres">
      <dgm:prSet presAssocID="{C7106E05-2864-43D6-ADA4-DC4A0040B78B}" presName="compNode" presStyleCnt="0"/>
      <dgm:spPr/>
    </dgm:pt>
    <dgm:pt modelId="{B6E48BC2-DD46-4BA8-A02E-11B132177312}" type="pres">
      <dgm:prSet presAssocID="{C7106E05-2864-43D6-ADA4-DC4A0040B78B}" presName="iconBgRect" presStyleLbl="bgShp" presStyleIdx="2" presStyleCnt="4"/>
      <dgm:spPr/>
    </dgm:pt>
    <dgm:pt modelId="{B60BD7D4-485C-46AB-B604-FCD666648BAB}" type="pres">
      <dgm:prSet presAssocID="{C7106E05-2864-43D6-ADA4-DC4A0040B78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ne Chart"/>
        </a:ext>
      </dgm:extLst>
    </dgm:pt>
    <dgm:pt modelId="{FC40967D-B00A-4D1A-926E-FA4251A6226F}" type="pres">
      <dgm:prSet presAssocID="{C7106E05-2864-43D6-ADA4-DC4A0040B78B}" presName="spaceRect" presStyleCnt="0"/>
      <dgm:spPr/>
    </dgm:pt>
    <dgm:pt modelId="{BA7615A1-239C-48BD-952F-F081B28C005F}" type="pres">
      <dgm:prSet presAssocID="{C7106E05-2864-43D6-ADA4-DC4A0040B78B}" presName="textRect" presStyleLbl="revTx" presStyleIdx="2" presStyleCnt="4">
        <dgm:presLayoutVars>
          <dgm:chMax val="1"/>
          <dgm:chPref val="1"/>
        </dgm:presLayoutVars>
      </dgm:prSet>
      <dgm:spPr/>
    </dgm:pt>
    <dgm:pt modelId="{A7965EF7-92ED-4A8C-B0E9-22F640E068D6}" type="pres">
      <dgm:prSet presAssocID="{E131D7B0-735D-43BB-B575-84C4477716D2}" presName="sibTrans" presStyleCnt="0"/>
      <dgm:spPr/>
    </dgm:pt>
    <dgm:pt modelId="{4AAA30B4-37D7-4C8C-AEA7-1658B6FD28C0}" type="pres">
      <dgm:prSet presAssocID="{EAAD5086-948A-43D1-B8AD-8D8010B05C54}" presName="compNode" presStyleCnt="0"/>
      <dgm:spPr/>
    </dgm:pt>
    <dgm:pt modelId="{C0F7C29F-45DD-4A1E-9FD9-5B80E3741741}" type="pres">
      <dgm:prSet presAssocID="{EAAD5086-948A-43D1-B8AD-8D8010B05C54}" presName="iconBgRect" presStyleLbl="bgShp" presStyleIdx="3" presStyleCnt="4"/>
      <dgm:spPr/>
    </dgm:pt>
    <dgm:pt modelId="{D92E31BC-310A-444A-B225-8CE708513997}" type="pres">
      <dgm:prSet presAssocID="{EAAD5086-948A-43D1-B8AD-8D8010B05C5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amily"/>
        </a:ext>
      </dgm:extLst>
    </dgm:pt>
    <dgm:pt modelId="{D9B5C79C-469D-4C3F-BEAF-842781B34903}" type="pres">
      <dgm:prSet presAssocID="{EAAD5086-948A-43D1-B8AD-8D8010B05C54}" presName="spaceRect" presStyleCnt="0"/>
      <dgm:spPr/>
    </dgm:pt>
    <dgm:pt modelId="{323880E2-8AD1-45FC-84E1-09D5551F16FF}" type="pres">
      <dgm:prSet presAssocID="{EAAD5086-948A-43D1-B8AD-8D8010B05C54}" presName="textRect" presStyleLbl="revTx" presStyleIdx="3" presStyleCnt="4">
        <dgm:presLayoutVars>
          <dgm:chMax val="1"/>
          <dgm:chPref val="1"/>
        </dgm:presLayoutVars>
      </dgm:prSet>
      <dgm:spPr/>
    </dgm:pt>
  </dgm:ptLst>
  <dgm:cxnLst>
    <dgm:cxn modelId="{5E65D122-210A-4784-83D0-90A48C65C6C6}" type="presOf" srcId="{EAAD5086-948A-43D1-B8AD-8D8010B05C54}" destId="{323880E2-8AD1-45FC-84E1-09D5551F16FF}" srcOrd="0" destOrd="0" presId="urn:microsoft.com/office/officeart/2018/5/layout/IconCircleLabelList"/>
    <dgm:cxn modelId="{F1536827-5FE3-4926-8BC8-6F388571D17A}" type="presOf" srcId="{C7106E05-2864-43D6-ADA4-DC4A0040B78B}" destId="{BA7615A1-239C-48BD-952F-F081B28C005F}" srcOrd="0" destOrd="0" presId="urn:microsoft.com/office/officeart/2018/5/layout/IconCircleLabelList"/>
    <dgm:cxn modelId="{280DBE6C-FF24-473E-84D2-2A92C7E76540}" srcId="{F2ECB76C-01B3-43BF-996E-243936CBA969}" destId="{C7106E05-2864-43D6-ADA4-DC4A0040B78B}" srcOrd="2" destOrd="0" parTransId="{7CDF76D6-C456-4A56-9793-7B0E2AE4B2E1}" sibTransId="{E131D7B0-735D-43BB-B575-84C4477716D2}"/>
    <dgm:cxn modelId="{0355417B-8029-4563-9903-E43C5131DD5E}" srcId="{F2ECB76C-01B3-43BF-996E-243936CBA969}" destId="{F691CD1F-A62A-4118-94C7-AE0E54FFB811}" srcOrd="1" destOrd="0" parTransId="{55475E1A-4A7B-4A58-875F-B189C7F76112}" sibTransId="{FC6F748D-28BA-4610-85AC-CEDC357BC9AD}"/>
    <dgm:cxn modelId="{84E56593-0ADC-48B7-89CE-A174D22151EF}" srcId="{F2ECB76C-01B3-43BF-996E-243936CBA969}" destId="{9E97368F-790F-4880-8D59-DE287512DC26}" srcOrd="0" destOrd="0" parTransId="{EC43D2AF-F0AA-43E8-8D86-D2D6DCE477C5}" sibTransId="{E817BB3B-0BC5-4F99-BF6C-1633294F135F}"/>
    <dgm:cxn modelId="{ED878DB3-B408-4703-9BBE-A6B191726A0C}" type="presOf" srcId="{F2ECB76C-01B3-43BF-996E-243936CBA969}" destId="{77D64E6C-ADA1-4FE2-849B-B687CE929C9A}" srcOrd="0" destOrd="0" presId="urn:microsoft.com/office/officeart/2018/5/layout/IconCircleLabelList"/>
    <dgm:cxn modelId="{AADC40BC-FB19-48D5-A6F6-904BC763DBB6}" type="presOf" srcId="{F691CD1F-A62A-4118-94C7-AE0E54FFB811}" destId="{3DFC8E11-3618-4DFF-80D1-3A2ED693F960}" srcOrd="0" destOrd="0" presId="urn:microsoft.com/office/officeart/2018/5/layout/IconCircleLabelList"/>
    <dgm:cxn modelId="{9140C6D8-4208-4C97-8AFA-81C0BDB54CA9}" type="presOf" srcId="{9E97368F-790F-4880-8D59-DE287512DC26}" destId="{29E04C44-0711-4A38-AE0E-CE52D51EAE84}" srcOrd="0" destOrd="0" presId="urn:microsoft.com/office/officeart/2018/5/layout/IconCircleLabelList"/>
    <dgm:cxn modelId="{FDFE15DE-C663-4C42-94C6-6A4C16970133}" srcId="{F2ECB76C-01B3-43BF-996E-243936CBA969}" destId="{EAAD5086-948A-43D1-B8AD-8D8010B05C54}" srcOrd="3" destOrd="0" parTransId="{8517DC67-F857-4F87-B12E-6C235C2AF560}" sibTransId="{DC51C7A1-40B7-4872-ACE5-32EEBCCB233E}"/>
    <dgm:cxn modelId="{28BE92E1-3D2B-4345-BDF1-369406BD322E}" type="presParOf" srcId="{77D64E6C-ADA1-4FE2-849B-B687CE929C9A}" destId="{E2317067-F055-47C9-BCAB-CA86C122C16D}" srcOrd="0" destOrd="0" presId="urn:microsoft.com/office/officeart/2018/5/layout/IconCircleLabelList"/>
    <dgm:cxn modelId="{29D29305-4968-4725-B017-DF6450CF09FF}" type="presParOf" srcId="{E2317067-F055-47C9-BCAB-CA86C122C16D}" destId="{28EB57F2-143E-4813-A95E-3B6B133DA9C4}" srcOrd="0" destOrd="0" presId="urn:microsoft.com/office/officeart/2018/5/layout/IconCircleLabelList"/>
    <dgm:cxn modelId="{20E1C31B-CEC5-443F-9414-FF96E9CC5D18}" type="presParOf" srcId="{E2317067-F055-47C9-BCAB-CA86C122C16D}" destId="{332F84E1-E17A-49C2-A0A7-39770C4C83F1}" srcOrd="1" destOrd="0" presId="urn:microsoft.com/office/officeart/2018/5/layout/IconCircleLabelList"/>
    <dgm:cxn modelId="{0365232C-4042-4160-9670-3D9E0F70397C}" type="presParOf" srcId="{E2317067-F055-47C9-BCAB-CA86C122C16D}" destId="{C6EB4995-0521-418E-8D23-C4740A2DA4A2}" srcOrd="2" destOrd="0" presId="urn:microsoft.com/office/officeart/2018/5/layout/IconCircleLabelList"/>
    <dgm:cxn modelId="{9D6F138D-8BD1-4689-8CB3-EB1CC6FF3466}" type="presParOf" srcId="{E2317067-F055-47C9-BCAB-CA86C122C16D}" destId="{29E04C44-0711-4A38-AE0E-CE52D51EAE84}" srcOrd="3" destOrd="0" presId="urn:microsoft.com/office/officeart/2018/5/layout/IconCircleLabelList"/>
    <dgm:cxn modelId="{31D59503-4F95-4C49-8FDD-5A53A88133EA}" type="presParOf" srcId="{77D64E6C-ADA1-4FE2-849B-B687CE929C9A}" destId="{7705B4C8-0F56-4366-8936-7B8643468DDE}" srcOrd="1" destOrd="0" presId="urn:microsoft.com/office/officeart/2018/5/layout/IconCircleLabelList"/>
    <dgm:cxn modelId="{AFAE8C10-AD39-4231-AA84-E22CCBD4AB3A}" type="presParOf" srcId="{77D64E6C-ADA1-4FE2-849B-B687CE929C9A}" destId="{A43CC1EB-E8EE-4172-83DF-6A9FFB1939BA}" srcOrd="2" destOrd="0" presId="urn:microsoft.com/office/officeart/2018/5/layout/IconCircleLabelList"/>
    <dgm:cxn modelId="{DF09EABA-410C-4B7C-929F-C1BF52AAEF1F}" type="presParOf" srcId="{A43CC1EB-E8EE-4172-83DF-6A9FFB1939BA}" destId="{3D16DDFA-A02B-4EA2-AD62-D0CD4986FE00}" srcOrd="0" destOrd="0" presId="urn:microsoft.com/office/officeart/2018/5/layout/IconCircleLabelList"/>
    <dgm:cxn modelId="{F5C7DCBD-8595-4900-B5D6-8FE0473247BC}" type="presParOf" srcId="{A43CC1EB-E8EE-4172-83DF-6A9FFB1939BA}" destId="{DAC02DF7-B117-4CC0-A924-CD7AEA0DE472}" srcOrd="1" destOrd="0" presId="urn:microsoft.com/office/officeart/2018/5/layout/IconCircleLabelList"/>
    <dgm:cxn modelId="{36CB3008-18FF-4A4C-9962-3302F3A77C60}" type="presParOf" srcId="{A43CC1EB-E8EE-4172-83DF-6A9FFB1939BA}" destId="{3512C664-6E56-4CC2-AC10-D3F0B82C5A42}" srcOrd="2" destOrd="0" presId="urn:microsoft.com/office/officeart/2018/5/layout/IconCircleLabelList"/>
    <dgm:cxn modelId="{1D06DAD3-4B68-4E6E-932F-625E462F49D3}" type="presParOf" srcId="{A43CC1EB-E8EE-4172-83DF-6A9FFB1939BA}" destId="{3DFC8E11-3618-4DFF-80D1-3A2ED693F960}" srcOrd="3" destOrd="0" presId="urn:microsoft.com/office/officeart/2018/5/layout/IconCircleLabelList"/>
    <dgm:cxn modelId="{404079E3-6E70-4306-96CA-16C5DE93B39D}" type="presParOf" srcId="{77D64E6C-ADA1-4FE2-849B-B687CE929C9A}" destId="{FA111811-4910-4E92-AB0A-226D5C09FFFA}" srcOrd="3" destOrd="0" presId="urn:microsoft.com/office/officeart/2018/5/layout/IconCircleLabelList"/>
    <dgm:cxn modelId="{5673B74D-6924-4BDB-A215-49FC31B22C9E}" type="presParOf" srcId="{77D64E6C-ADA1-4FE2-849B-B687CE929C9A}" destId="{AA81A441-2488-4B67-843E-EDF85BA16110}" srcOrd="4" destOrd="0" presId="urn:microsoft.com/office/officeart/2018/5/layout/IconCircleLabelList"/>
    <dgm:cxn modelId="{4E1E84F6-5806-4D45-B0F8-509137267208}" type="presParOf" srcId="{AA81A441-2488-4B67-843E-EDF85BA16110}" destId="{B6E48BC2-DD46-4BA8-A02E-11B132177312}" srcOrd="0" destOrd="0" presId="urn:microsoft.com/office/officeart/2018/5/layout/IconCircleLabelList"/>
    <dgm:cxn modelId="{EC7F9121-87C8-4F3C-81E7-B6D9F9232B66}" type="presParOf" srcId="{AA81A441-2488-4B67-843E-EDF85BA16110}" destId="{B60BD7D4-485C-46AB-B604-FCD666648BAB}" srcOrd="1" destOrd="0" presId="urn:microsoft.com/office/officeart/2018/5/layout/IconCircleLabelList"/>
    <dgm:cxn modelId="{F2DE17C3-AEC1-4C29-8BCB-DD1DC971606B}" type="presParOf" srcId="{AA81A441-2488-4B67-843E-EDF85BA16110}" destId="{FC40967D-B00A-4D1A-926E-FA4251A6226F}" srcOrd="2" destOrd="0" presId="urn:microsoft.com/office/officeart/2018/5/layout/IconCircleLabelList"/>
    <dgm:cxn modelId="{ECD1DAA6-8D7E-4BBC-8801-1D2A182F7A58}" type="presParOf" srcId="{AA81A441-2488-4B67-843E-EDF85BA16110}" destId="{BA7615A1-239C-48BD-952F-F081B28C005F}" srcOrd="3" destOrd="0" presId="urn:microsoft.com/office/officeart/2018/5/layout/IconCircleLabelList"/>
    <dgm:cxn modelId="{D74FA522-8568-4176-B619-F73F2CF26E67}" type="presParOf" srcId="{77D64E6C-ADA1-4FE2-849B-B687CE929C9A}" destId="{A7965EF7-92ED-4A8C-B0E9-22F640E068D6}" srcOrd="5" destOrd="0" presId="urn:microsoft.com/office/officeart/2018/5/layout/IconCircleLabelList"/>
    <dgm:cxn modelId="{40E8DE60-7A79-4DD5-ACEF-FFC161BAB96E}" type="presParOf" srcId="{77D64E6C-ADA1-4FE2-849B-B687CE929C9A}" destId="{4AAA30B4-37D7-4C8C-AEA7-1658B6FD28C0}" srcOrd="6" destOrd="0" presId="urn:microsoft.com/office/officeart/2018/5/layout/IconCircleLabelList"/>
    <dgm:cxn modelId="{430A2EDE-53D5-48F0-8759-B54CCDC511CF}" type="presParOf" srcId="{4AAA30B4-37D7-4C8C-AEA7-1658B6FD28C0}" destId="{C0F7C29F-45DD-4A1E-9FD9-5B80E3741741}" srcOrd="0" destOrd="0" presId="urn:microsoft.com/office/officeart/2018/5/layout/IconCircleLabelList"/>
    <dgm:cxn modelId="{F1B294CD-E1BA-4D4A-93CD-A3F905BB7EDE}" type="presParOf" srcId="{4AAA30B4-37D7-4C8C-AEA7-1658B6FD28C0}" destId="{D92E31BC-310A-444A-B225-8CE708513997}" srcOrd="1" destOrd="0" presId="urn:microsoft.com/office/officeart/2018/5/layout/IconCircleLabelList"/>
    <dgm:cxn modelId="{F58579C7-FBF6-499E-BCB7-B889533EA179}" type="presParOf" srcId="{4AAA30B4-37D7-4C8C-AEA7-1658B6FD28C0}" destId="{D9B5C79C-469D-4C3F-BEAF-842781B34903}" srcOrd="2" destOrd="0" presId="urn:microsoft.com/office/officeart/2018/5/layout/IconCircleLabelList"/>
    <dgm:cxn modelId="{8F671DD6-F5D6-4769-9147-9BE24A3980BC}" type="presParOf" srcId="{4AAA30B4-37D7-4C8C-AEA7-1658B6FD28C0}" destId="{323880E2-8AD1-45FC-84E1-09D5551F16FF}"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4CA6A589-D45C-4A28-A008-828B561F92C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6C392E3-E535-47DA-A33D-CA8ACF9BC0AA}">
      <dgm:prSet/>
      <dgm:spPr/>
      <dgm:t>
        <a:bodyPr/>
        <a:lstStyle/>
        <a:p>
          <a:r>
            <a:rPr lang="en-GB"/>
            <a:t>Claudino et al (2019) compared clinicians’ diagnosis of different eating disorders between ICD-10 and ICD-11</a:t>
          </a:r>
          <a:endParaRPr lang="en-US"/>
        </a:p>
      </dgm:t>
    </dgm:pt>
    <dgm:pt modelId="{E0E0FDE2-5826-4967-988D-3664356F45A6}" type="parTrans" cxnId="{3173F0EB-4D29-4D76-81D6-5BB2ACE4B1ED}">
      <dgm:prSet/>
      <dgm:spPr/>
      <dgm:t>
        <a:bodyPr/>
        <a:lstStyle/>
        <a:p>
          <a:endParaRPr lang="en-US"/>
        </a:p>
      </dgm:t>
    </dgm:pt>
    <dgm:pt modelId="{161855E2-2B76-43EA-B018-9B0FE9FFE44B}" type="sibTrans" cxnId="{3173F0EB-4D29-4D76-81D6-5BB2ACE4B1ED}">
      <dgm:prSet/>
      <dgm:spPr/>
      <dgm:t>
        <a:bodyPr/>
        <a:lstStyle/>
        <a:p>
          <a:endParaRPr lang="en-US"/>
        </a:p>
      </dgm:t>
    </dgm:pt>
    <dgm:pt modelId="{84260BDB-8EE2-4A95-B6BA-AEB028AAACB0}">
      <dgm:prSet/>
      <dgm:spPr/>
      <dgm:t>
        <a:bodyPr/>
        <a:lstStyle/>
        <a:p>
          <a:r>
            <a:rPr lang="en-GB" dirty="0"/>
            <a:t>No difference in AN </a:t>
          </a:r>
          <a:endParaRPr lang="en-US" dirty="0"/>
        </a:p>
      </dgm:t>
    </dgm:pt>
    <dgm:pt modelId="{F716BABC-19AD-4E44-A241-7D34D929B309}" type="parTrans" cxnId="{42B4691E-4E48-4434-88D1-DA17DB036B23}">
      <dgm:prSet/>
      <dgm:spPr/>
      <dgm:t>
        <a:bodyPr/>
        <a:lstStyle/>
        <a:p>
          <a:endParaRPr lang="en-US"/>
        </a:p>
      </dgm:t>
    </dgm:pt>
    <dgm:pt modelId="{1BBBED3C-215E-4DA8-A16B-95BE96E8FF90}" type="sibTrans" cxnId="{42B4691E-4E48-4434-88D1-DA17DB036B23}">
      <dgm:prSet/>
      <dgm:spPr/>
      <dgm:t>
        <a:bodyPr/>
        <a:lstStyle/>
        <a:p>
          <a:endParaRPr lang="en-US"/>
        </a:p>
      </dgm:t>
    </dgm:pt>
    <dgm:pt modelId="{00F26B87-1D1D-48B5-B0FB-34642B6BA03F}">
      <dgm:prSet/>
      <dgm:spPr/>
      <dgm:t>
        <a:bodyPr/>
        <a:lstStyle/>
        <a:p>
          <a:r>
            <a:rPr lang="en-GB"/>
            <a:t>Clinicians more likely to classify Binge Eating disorder as Obesity using ICD-10 </a:t>
          </a:r>
          <a:endParaRPr lang="en-US"/>
        </a:p>
      </dgm:t>
    </dgm:pt>
    <dgm:pt modelId="{751AFBB8-167E-4F1D-AD37-D328238FFCBA}" type="parTrans" cxnId="{6BA9DC1D-3505-4119-BE41-78BBD76E8CA5}">
      <dgm:prSet/>
      <dgm:spPr/>
      <dgm:t>
        <a:bodyPr/>
        <a:lstStyle/>
        <a:p>
          <a:endParaRPr lang="en-US"/>
        </a:p>
      </dgm:t>
    </dgm:pt>
    <dgm:pt modelId="{7FF00549-BF4A-487C-9CBC-81503BEFB52F}" type="sibTrans" cxnId="{6BA9DC1D-3505-4119-BE41-78BBD76E8CA5}">
      <dgm:prSet/>
      <dgm:spPr/>
      <dgm:t>
        <a:bodyPr/>
        <a:lstStyle/>
        <a:p>
          <a:endParaRPr lang="en-US"/>
        </a:p>
      </dgm:t>
    </dgm:pt>
    <dgm:pt modelId="{447F277B-F183-4CD5-A66E-3833B686A9E1}" type="pres">
      <dgm:prSet presAssocID="{4CA6A589-D45C-4A28-A008-828B561F92CB}" presName="linear" presStyleCnt="0">
        <dgm:presLayoutVars>
          <dgm:animLvl val="lvl"/>
          <dgm:resizeHandles val="exact"/>
        </dgm:presLayoutVars>
      </dgm:prSet>
      <dgm:spPr/>
    </dgm:pt>
    <dgm:pt modelId="{E1D4DF22-2FA9-409B-A0EE-ECF9261055D9}" type="pres">
      <dgm:prSet presAssocID="{C6C392E3-E535-47DA-A33D-CA8ACF9BC0AA}" presName="parentText" presStyleLbl="node1" presStyleIdx="0" presStyleCnt="3">
        <dgm:presLayoutVars>
          <dgm:chMax val="0"/>
          <dgm:bulletEnabled val="1"/>
        </dgm:presLayoutVars>
      </dgm:prSet>
      <dgm:spPr/>
    </dgm:pt>
    <dgm:pt modelId="{52AD6AEF-7433-4B27-A1A0-DB1D1EECA2F8}" type="pres">
      <dgm:prSet presAssocID="{161855E2-2B76-43EA-B018-9B0FE9FFE44B}" presName="spacer" presStyleCnt="0"/>
      <dgm:spPr/>
    </dgm:pt>
    <dgm:pt modelId="{85CD7017-3EDB-458D-9B6B-1FC3D39B6966}" type="pres">
      <dgm:prSet presAssocID="{84260BDB-8EE2-4A95-B6BA-AEB028AAACB0}" presName="parentText" presStyleLbl="node1" presStyleIdx="1" presStyleCnt="3">
        <dgm:presLayoutVars>
          <dgm:chMax val="0"/>
          <dgm:bulletEnabled val="1"/>
        </dgm:presLayoutVars>
      </dgm:prSet>
      <dgm:spPr/>
    </dgm:pt>
    <dgm:pt modelId="{035A1E89-8B7A-46F2-95E2-827A563E3D65}" type="pres">
      <dgm:prSet presAssocID="{1BBBED3C-215E-4DA8-A16B-95BE96E8FF90}" presName="spacer" presStyleCnt="0"/>
      <dgm:spPr/>
    </dgm:pt>
    <dgm:pt modelId="{43A88C10-4513-4D09-8916-9A1C2CA4888A}" type="pres">
      <dgm:prSet presAssocID="{00F26B87-1D1D-48B5-B0FB-34642B6BA03F}" presName="parentText" presStyleLbl="node1" presStyleIdx="2" presStyleCnt="3">
        <dgm:presLayoutVars>
          <dgm:chMax val="0"/>
          <dgm:bulletEnabled val="1"/>
        </dgm:presLayoutVars>
      </dgm:prSet>
      <dgm:spPr/>
    </dgm:pt>
  </dgm:ptLst>
  <dgm:cxnLst>
    <dgm:cxn modelId="{6BA9DC1D-3505-4119-BE41-78BBD76E8CA5}" srcId="{4CA6A589-D45C-4A28-A008-828B561F92CB}" destId="{00F26B87-1D1D-48B5-B0FB-34642B6BA03F}" srcOrd="2" destOrd="0" parTransId="{751AFBB8-167E-4F1D-AD37-D328238FFCBA}" sibTransId="{7FF00549-BF4A-487C-9CBC-81503BEFB52F}"/>
    <dgm:cxn modelId="{42B4691E-4E48-4434-88D1-DA17DB036B23}" srcId="{4CA6A589-D45C-4A28-A008-828B561F92CB}" destId="{84260BDB-8EE2-4A95-B6BA-AEB028AAACB0}" srcOrd="1" destOrd="0" parTransId="{F716BABC-19AD-4E44-A241-7D34D929B309}" sibTransId="{1BBBED3C-215E-4DA8-A16B-95BE96E8FF90}"/>
    <dgm:cxn modelId="{6B0BDA26-0814-4A16-8241-A42D8AD58837}" type="presOf" srcId="{84260BDB-8EE2-4A95-B6BA-AEB028AAACB0}" destId="{85CD7017-3EDB-458D-9B6B-1FC3D39B6966}" srcOrd="0" destOrd="0" presId="urn:microsoft.com/office/officeart/2005/8/layout/vList2"/>
    <dgm:cxn modelId="{9225426F-21E2-44E5-A470-81C7B957E4EE}" type="presOf" srcId="{00F26B87-1D1D-48B5-B0FB-34642B6BA03F}" destId="{43A88C10-4513-4D09-8916-9A1C2CA4888A}" srcOrd="0" destOrd="0" presId="urn:microsoft.com/office/officeart/2005/8/layout/vList2"/>
    <dgm:cxn modelId="{30323355-4D56-4836-9BF1-60E9BF4FC138}" type="presOf" srcId="{C6C392E3-E535-47DA-A33D-CA8ACF9BC0AA}" destId="{E1D4DF22-2FA9-409B-A0EE-ECF9261055D9}" srcOrd="0" destOrd="0" presId="urn:microsoft.com/office/officeart/2005/8/layout/vList2"/>
    <dgm:cxn modelId="{C4A4CDCE-CC74-458C-9F54-D766AB77040C}" type="presOf" srcId="{4CA6A589-D45C-4A28-A008-828B561F92CB}" destId="{447F277B-F183-4CD5-A66E-3833B686A9E1}" srcOrd="0" destOrd="0" presId="urn:microsoft.com/office/officeart/2005/8/layout/vList2"/>
    <dgm:cxn modelId="{3173F0EB-4D29-4D76-81D6-5BB2ACE4B1ED}" srcId="{4CA6A589-D45C-4A28-A008-828B561F92CB}" destId="{C6C392E3-E535-47DA-A33D-CA8ACF9BC0AA}" srcOrd="0" destOrd="0" parTransId="{E0E0FDE2-5826-4967-988D-3664356F45A6}" sibTransId="{161855E2-2B76-43EA-B018-9B0FE9FFE44B}"/>
    <dgm:cxn modelId="{7034F331-8070-4B26-9442-48B005BA2568}" type="presParOf" srcId="{447F277B-F183-4CD5-A66E-3833B686A9E1}" destId="{E1D4DF22-2FA9-409B-A0EE-ECF9261055D9}" srcOrd="0" destOrd="0" presId="urn:microsoft.com/office/officeart/2005/8/layout/vList2"/>
    <dgm:cxn modelId="{850D41F4-1246-4E41-AD88-4E90CD381C92}" type="presParOf" srcId="{447F277B-F183-4CD5-A66E-3833B686A9E1}" destId="{52AD6AEF-7433-4B27-A1A0-DB1D1EECA2F8}" srcOrd="1" destOrd="0" presId="urn:microsoft.com/office/officeart/2005/8/layout/vList2"/>
    <dgm:cxn modelId="{379AAC4B-BD7C-47C3-B893-DB5A21843AA1}" type="presParOf" srcId="{447F277B-F183-4CD5-A66E-3833B686A9E1}" destId="{85CD7017-3EDB-458D-9B6B-1FC3D39B6966}" srcOrd="2" destOrd="0" presId="urn:microsoft.com/office/officeart/2005/8/layout/vList2"/>
    <dgm:cxn modelId="{8BA69A6C-7970-4F05-BB58-E862DDA5D504}" type="presParOf" srcId="{447F277B-F183-4CD5-A66E-3833B686A9E1}" destId="{035A1E89-8B7A-46F2-95E2-827A563E3D65}" srcOrd="3" destOrd="0" presId="urn:microsoft.com/office/officeart/2005/8/layout/vList2"/>
    <dgm:cxn modelId="{0B154397-FA3E-4BA4-93BB-837D4A4DD4F9}" type="presParOf" srcId="{447F277B-F183-4CD5-A66E-3833B686A9E1}" destId="{43A88C10-4513-4D09-8916-9A1C2CA4888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AAEF86C5-9D8B-433C-AED4-6232EC26BD51}" type="doc">
      <dgm:prSet loTypeId="urn:microsoft.com/office/officeart/2005/8/layout/hList1" loCatId="list" qsTypeId="urn:microsoft.com/office/officeart/2005/8/quickstyle/simple1" qsCatId="simple" csTypeId="urn:microsoft.com/office/officeart/2005/8/colors/colorful5" csCatId="colorful"/>
      <dgm:spPr/>
      <dgm:t>
        <a:bodyPr/>
        <a:lstStyle/>
        <a:p>
          <a:endParaRPr lang="en-US"/>
        </a:p>
      </dgm:t>
    </dgm:pt>
    <dgm:pt modelId="{1D1F96C6-F113-4F9E-A2DC-CAEBF9DE3BC5}">
      <dgm:prSet/>
      <dgm:spPr/>
      <dgm:t>
        <a:bodyPr/>
        <a:lstStyle/>
        <a:p>
          <a:r>
            <a:rPr lang="en-GB"/>
            <a:t>Differentiated across the subtypes </a:t>
          </a:r>
          <a:endParaRPr lang="en-US"/>
        </a:p>
      </dgm:t>
    </dgm:pt>
    <dgm:pt modelId="{1083E29C-1FD1-4F28-A63C-F14FE72F23BA}" type="parTrans" cxnId="{71097A38-ABFB-491D-9D02-8A03AE90954E}">
      <dgm:prSet/>
      <dgm:spPr/>
      <dgm:t>
        <a:bodyPr/>
        <a:lstStyle/>
        <a:p>
          <a:endParaRPr lang="en-US"/>
        </a:p>
      </dgm:t>
    </dgm:pt>
    <dgm:pt modelId="{729AD838-D4A2-4D52-A7CF-D0E02BA8AC8B}" type="sibTrans" cxnId="{71097A38-ABFB-491D-9D02-8A03AE90954E}">
      <dgm:prSet/>
      <dgm:spPr/>
      <dgm:t>
        <a:bodyPr/>
        <a:lstStyle/>
        <a:p>
          <a:endParaRPr lang="en-US"/>
        </a:p>
      </dgm:t>
    </dgm:pt>
    <dgm:pt modelId="{A46F0516-3C21-4E25-A9C4-BEAB016A8A99}">
      <dgm:prSet/>
      <dgm:spPr/>
      <dgm:t>
        <a:bodyPr/>
        <a:lstStyle/>
        <a:p>
          <a:r>
            <a:rPr lang="en-GB"/>
            <a:t>Also depend on the severity and impacts on the person’s psychological and physical health </a:t>
          </a:r>
          <a:endParaRPr lang="en-US"/>
        </a:p>
      </dgm:t>
    </dgm:pt>
    <dgm:pt modelId="{7AF36D7D-97A0-458F-B852-4FE3902FCDC7}" type="parTrans" cxnId="{22D5003F-0A6A-49ED-A40E-C739EA7BB0BC}">
      <dgm:prSet/>
      <dgm:spPr/>
      <dgm:t>
        <a:bodyPr/>
        <a:lstStyle/>
        <a:p>
          <a:endParaRPr lang="en-US"/>
        </a:p>
      </dgm:t>
    </dgm:pt>
    <dgm:pt modelId="{7E89AA38-9FA6-4465-818D-78227E13A1BF}" type="sibTrans" cxnId="{22D5003F-0A6A-49ED-A40E-C739EA7BB0BC}">
      <dgm:prSet/>
      <dgm:spPr/>
      <dgm:t>
        <a:bodyPr/>
        <a:lstStyle/>
        <a:p>
          <a:endParaRPr lang="en-US"/>
        </a:p>
      </dgm:t>
    </dgm:pt>
    <dgm:pt modelId="{1921BAEE-5D5F-45C7-81F2-A210E58D8B37}">
      <dgm:prSet/>
      <dgm:spPr/>
      <dgm:t>
        <a:bodyPr/>
        <a:lstStyle/>
        <a:p>
          <a:r>
            <a:rPr lang="en-GB"/>
            <a:t>In severe cases, medical interventions may be risky as the body been worn down by malnutrition or acid damaged </a:t>
          </a:r>
          <a:endParaRPr lang="en-US"/>
        </a:p>
      </dgm:t>
    </dgm:pt>
    <dgm:pt modelId="{562E96EC-D466-4DA6-85C9-11CD4426E948}" type="parTrans" cxnId="{7FACEC15-A077-40B4-9704-3CF37110FA79}">
      <dgm:prSet/>
      <dgm:spPr/>
      <dgm:t>
        <a:bodyPr/>
        <a:lstStyle/>
        <a:p>
          <a:endParaRPr lang="en-US"/>
        </a:p>
      </dgm:t>
    </dgm:pt>
    <dgm:pt modelId="{8F697DF6-09C6-4D67-B978-128CDDDC0D44}" type="sibTrans" cxnId="{7FACEC15-A077-40B4-9704-3CF37110FA79}">
      <dgm:prSet/>
      <dgm:spPr/>
      <dgm:t>
        <a:bodyPr/>
        <a:lstStyle/>
        <a:p>
          <a:endParaRPr lang="en-US"/>
        </a:p>
      </dgm:t>
    </dgm:pt>
    <dgm:pt modelId="{4808C891-9DC6-445E-BDC7-2FBF099C6E3A}" type="pres">
      <dgm:prSet presAssocID="{AAEF86C5-9D8B-433C-AED4-6232EC26BD51}" presName="Name0" presStyleCnt="0">
        <dgm:presLayoutVars>
          <dgm:dir/>
          <dgm:animLvl val="lvl"/>
          <dgm:resizeHandles val="exact"/>
        </dgm:presLayoutVars>
      </dgm:prSet>
      <dgm:spPr/>
    </dgm:pt>
    <dgm:pt modelId="{BA74C153-E512-4D48-AA22-31D9868DD25A}" type="pres">
      <dgm:prSet presAssocID="{1D1F96C6-F113-4F9E-A2DC-CAEBF9DE3BC5}" presName="composite" presStyleCnt="0"/>
      <dgm:spPr/>
    </dgm:pt>
    <dgm:pt modelId="{E566535F-C880-4AEC-A45C-D36A7FC9541E}" type="pres">
      <dgm:prSet presAssocID="{1D1F96C6-F113-4F9E-A2DC-CAEBF9DE3BC5}" presName="parTx" presStyleLbl="alignNode1" presStyleIdx="0" presStyleCnt="2">
        <dgm:presLayoutVars>
          <dgm:chMax val="0"/>
          <dgm:chPref val="0"/>
          <dgm:bulletEnabled val="1"/>
        </dgm:presLayoutVars>
      </dgm:prSet>
      <dgm:spPr/>
    </dgm:pt>
    <dgm:pt modelId="{3A49D988-A731-4537-AE6C-6F301D79ED84}" type="pres">
      <dgm:prSet presAssocID="{1D1F96C6-F113-4F9E-A2DC-CAEBF9DE3BC5}" presName="desTx" presStyleLbl="alignAccFollowNode1" presStyleIdx="0" presStyleCnt="2">
        <dgm:presLayoutVars>
          <dgm:bulletEnabled val="1"/>
        </dgm:presLayoutVars>
      </dgm:prSet>
      <dgm:spPr/>
    </dgm:pt>
    <dgm:pt modelId="{73E3FC8A-E916-41A3-AE67-EA824C7A994E}" type="pres">
      <dgm:prSet presAssocID="{729AD838-D4A2-4D52-A7CF-D0E02BA8AC8B}" presName="space" presStyleCnt="0"/>
      <dgm:spPr/>
    </dgm:pt>
    <dgm:pt modelId="{8B6B3B9C-BAE3-45D0-AF49-7D3678C0EF0C}" type="pres">
      <dgm:prSet presAssocID="{1921BAEE-5D5F-45C7-81F2-A210E58D8B37}" presName="composite" presStyleCnt="0"/>
      <dgm:spPr/>
    </dgm:pt>
    <dgm:pt modelId="{4F1018E4-3000-4450-A4AB-1CD84B4FA063}" type="pres">
      <dgm:prSet presAssocID="{1921BAEE-5D5F-45C7-81F2-A210E58D8B37}" presName="parTx" presStyleLbl="alignNode1" presStyleIdx="1" presStyleCnt="2">
        <dgm:presLayoutVars>
          <dgm:chMax val="0"/>
          <dgm:chPref val="0"/>
          <dgm:bulletEnabled val="1"/>
        </dgm:presLayoutVars>
      </dgm:prSet>
      <dgm:spPr/>
    </dgm:pt>
    <dgm:pt modelId="{48B445DE-13F1-4728-8BCB-5E98D140467E}" type="pres">
      <dgm:prSet presAssocID="{1921BAEE-5D5F-45C7-81F2-A210E58D8B37}" presName="desTx" presStyleLbl="alignAccFollowNode1" presStyleIdx="1" presStyleCnt="2">
        <dgm:presLayoutVars>
          <dgm:bulletEnabled val="1"/>
        </dgm:presLayoutVars>
      </dgm:prSet>
      <dgm:spPr/>
    </dgm:pt>
  </dgm:ptLst>
  <dgm:cxnLst>
    <dgm:cxn modelId="{7FACEC15-A077-40B4-9704-3CF37110FA79}" srcId="{AAEF86C5-9D8B-433C-AED4-6232EC26BD51}" destId="{1921BAEE-5D5F-45C7-81F2-A210E58D8B37}" srcOrd="1" destOrd="0" parTransId="{562E96EC-D466-4DA6-85C9-11CD4426E948}" sibTransId="{8F697DF6-09C6-4D67-B978-128CDDDC0D44}"/>
    <dgm:cxn modelId="{71097A38-ABFB-491D-9D02-8A03AE90954E}" srcId="{AAEF86C5-9D8B-433C-AED4-6232EC26BD51}" destId="{1D1F96C6-F113-4F9E-A2DC-CAEBF9DE3BC5}" srcOrd="0" destOrd="0" parTransId="{1083E29C-1FD1-4F28-A63C-F14FE72F23BA}" sibTransId="{729AD838-D4A2-4D52-A7CF-D0E02BA8AC8B}"/>
    <dgm:cxn modelId="{22D5003F-0A6A-49ED-A40E-C739EA7BB0BC}" srcId="{1D1F96C6-F113-4F9E-A2DC-CAEBF9DE3BC5}" destId="{A46F0516-3C21-4E25-A9C4-BEAB016A8A99}" srcOrd="0" destOrd="0" parTransId="{7AF36D7D-97A0-458F-B852-4FE3902FCDC7}" sibTransId="{7E89AA38-9FA6-4465-818D-78227E13A1BF}"/>
    <dgm:cxn modelId="{57DAAECF-F4B4-4CA1-A2AD-04881EF35A07}" type="presOf" srcId="{1921BAEE-5D5F-45C7-81F2-A210E58D8B37}" destId="{4F1018E4-3000-4450-A4AB-1CD84B4FA063}" srcOrd="0" destOrd="0" presId="urn:microsoft.com/office/officeart/2005/8/layout/hList1"/>
    <dgm:cxn modelId="{26673ED0-583A-4AE4-9F79-F190B1BD3084}" type="presOf" srcId="{1D1F96C6-F113-4F9E-A2DC-CAEBF9DE3BC5}" destId="{E566535F-C880-4AEC-A45C-D36A7FC9541E}" srcOrd="0" destOrd="0" presId="urn:microsoft.com/office/officeart/2005/8/layout/hList1"/>
    <dgm:cxn modelId="{E3D19DE4-E57D-43B4-A9FC-DAFF6D599BBF}" type="presOf" srcId="{A46F0516-3C21-4E25-A9C4-BEAB016A8A99}" destId="{3A49D988-A731-4537-AE6C-6F301D79ED84}" srcOrd="0" destOrd="0" presId="urn:microsoft.com/office/officeart/2005/8/layout/hList1"/>
    <dgm:cxn modelId="{0E431EF4-D2FA-4072-B159-726BC309E49A}" type="presOf" srcId="{AAEF86C5-9D8B-433C-AED4-6232EC26BD51}" destId="{4808C891-9DC6-445E-BDC7-2FBF099C6E3A}" srcOrd="0" destOrd="0" presId="urn:microsoft.com/office/officeart/2005/8/layout/hList1"/>
    <dgm:cxn modelId="{A93BFA94-148C-436A-B4CE-4D90450AAE87}" type="presParOf" srcId="{4808C891-9DC6-445E-BDC7-2FBF099C6E3A}" destId="{BA74C153-E512-4D48-AA22-31D9868DD25A}" srcOrd="0" destOrd="0" presId="urn:microsoft.com/office/officeart/2005/8/layout/hList1"/>
    <dgm:cxn modelId="{29D63E79-E451-4B8E-91D9-0054F2A241F7}" type="presParOf" srcId="{BA74C153-E512-4D48-AA22-31D9868DD25A}" destId="{E566535F-C880-4AEC-A45C-D36A7FC9541E}" srcOrd="0" destOrd="0" presId="urn:microsoft.com/office/officeart/2005/8/layout/hList1"/>
    <dgm:cxn modelId="{B11C4A68-BD03-424F-B406-B8A519F6A90E}" type="presParOf" srcId="{BA74C153-E512-4D48-AA22-31D9868DD25A}" destId="{3A49D988-A731-4537-AE6C-6F301D79ED84}" srcOrd="1" destOrd="0" presId="urn:microsoft.com/office/officeart/2005/8/layout/hList1"/>
    <dgm:cxn modelId="{31576C05-EC74-4158-8A43-4F5A9D98964F}" type="presParOf" srcId="{4808C891-9DC6-445E-BDC7-2FBF099C6E3A}" destId="{73E3FC8A-E916-41A3-AE67-EA824C7A994E}" srcOrd="1" destOrd="0" presId="urn:microsoft.com/office/officeart/2005/8/layout/hList1"/>
    <dgm:cxn modelId="{E3312141-7D21-40A1-8A48-D35E51C1BDFA}" type="presParOf" srcId="{4808C891-9DC6-445E-BDC7-2FBF099C6E3A}" destId="{8B6B3B9C-BAE3-45D0-AF49-7D3678C0EF0C}" srcOrd="2" destOrd="0" presId="urn:microsoft.com/office/officeart/2005/8/layout/hList1"/>
    <dgm:cxn modelId="{06351217-721E-48D2-9F66-6884E9C8E02C}" type="presParOf" srcId="{8B6B3B9C-BAE3-45D0-AF49-7D3678C0EF0C}" destId="{4F1018E4-3000-4450-A4AB-1CD84B4FA063}" srcOrd="0" destOrd="0" presId="urn:microsoft.com/office/officeart/2005/8/layout/hList1"/>
    <dgm:cxn modelId="{1EA237AC-4D3C-43C2-AB81-B0CC4EBB66BB}" type="presParOf" srcId="{8B6B3B9C-BAE3-45D0-AF49-7D3678C0EF0C}" destId="{48B445DE-13F1-4728-8BCB-5E98D140467E}"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178E408F-33CB-44ED-B7D3-DF8B021C9EC3}"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EAB95CAF-094A-48A0-9A66-DC5DE41B4EEB}">
      <dgm:prSet/>
      <dgm:spPr/>
      <dgm:t>
        <a:bodyPr/>
        <a:lstStyle/>
        <a:p>
          <a:r>
            <a:rPr lang="en-US"/>
            <a:t>CBT-ED as first-line therapy for AN, BN, and BED (NICE NG69).</a:t>
          </a:r>
        </a:p>
      </dgm:t>
    </dgm:pt>
    <dgm:pt modelId="{91459DA7-D205-4D99-9875-40AEEFBC2A28}" type="parTrans" cxnId="{E2E49C58-9604-4554-9875-97AE6AD24CE0}">
      <dgm:prSet/>
      <dgm:spPr/>
      <dgm:t>
        <a:bodyPr/>
        <a:lstStyle/>
        <a:p>
          <a:endParaRPr lang="en-US"/>
        </a:p>
      </dgm:t>
    </dgm:pt>
    <dgm:pt modelId="{7F2ED64B-06CF-42C1-BD0D-A3C421F284A4}" type="sibTrans" cxnId="{E2E49C58-9604-4554-9875-97AE6AD24CE0}">
      <dgm:prSet/>
      <dgm:spPr/>
      <dgm:t>
        <a:bodyPr/>
        <a:lstStyle/>
        <a:p>
          <a:endParaRPr lang="en-US"/>
        </a:p>
      </dgm:t>
    </dgm:pt>
    <dgm:pt modelId="{EF252D3F-AC1F-4BCB-B593-37EA42813747}">
      <dgm:prSet/>
      <dgm:spPr/>
      <dgm:t>
        <a:bodyPr/>
        <a:lstStyle/>
        <a:p>
          <a:r>
            <a:rPr lang="en-US"/>
            <a:t>MANTRA and FPT as alternatives for AN; FBT for children/adolescents.</a:t>
          </a:r>
        </a:p>
      </dgm:t>
    </dgm:pt>
    <dgm:pt modelId="{2F784AA5-CFC6-4378-A463-AE1F3D9476C4}" type="parTrans" cxnId="{F71F55BC-0A72-4B80-9282-B94BC4C25778}">
      <dgm:prSet/>
      <dgm:spPr/>
      <dgm:t>
        <a:bodyPr/>
        <a:lstStyle/>
        <a:p>
          <a:endParaRPr lang="en-US"/>
        </a:p>
      </dgm:t>
    </dgm:pt>
    <dgm:pt modelId="{ACDED752-C0E6-4DB5-B37C-9106F6C4D9EF}" type="sibTrans" cxnId="{F71F55BC-0A72-4B80-9282-B94BC4C25778}">
      <dgm:prSet/>
      <dgm:spPr/>
      <dgm:t>
        <a:bodyPr/>
        <a:lstStyle/>
        <a:p>
          <a:endParaRPr lang="en-US"/>
        </a:p>
      </dgm:t>
    </dgm:pt>
    <dgm:pt modelId="{717BD0C1-A371-43CE-AE96-04E5E78DFC66}">
      <dgm:prSet/>
      <dgm:spPr/>
      <dgm:t>
        <a:bodyPr/>
        <a:lstStyle/>
        <a:p>
          <a:r>
            <a:rPr lang="en-US"/>
            <a:t>ARFID: ARFID-specific CBT, exposure-based work, dietetics, and family involvement.</a:t>
          </a:r>
        </a:p>
      </dgm:t>
    </dgm:pt>
    <dgm:pt modelId="{C4E2B103-D751-4E2D-90B5-F48E13BC87D8}" type="parTrans" cxnId="{3F7B4C74-78AB-46DA-9EC1-EE765C1E69E1}">
      <dgm:prSet/>
      <dgm:spPr/>
      <dgm:t>
        <a:bodyPr/>
        <a:lstStyle/>
        <a:p>
          <a:endParaRPr lang="en-US"/>
        </a:p>
      </dgm:t>
    </dgm:pt>
    <dgm:pt modelId="{064C07E2-8465-40A9-B7CE-3345039AB743}" type="sibTrans" cxnId="{3F7B4C74-78AB-46DA-9EC1-EE765C1E69E1}">
      <dgm:prSet/>
      <dgm:spPr/>
      <dgm:t>
        <a:bodyPr/>
        <a:lstStyle/>
        <a:p>
          <a:endParaRPr lang="en-US"/>
        </a:p>
      </dgm:t>
    </dgm:pt>
    <dgm:pt modelId="{0AB7AEC4-38CB-4294-AB39-9AF05D2433B8}">
      <dgm:prSet/>
      <dgm:spPr/>
      <dgm:t>
        <a:bodyPr/>
        <a:lstStyle/>
        <a:p>
          <a:r>
            <a:rPr lang="en-US"/>
            <a:t>Nutritional rehabilitation: normalise eating, correct deficiencies, support weight restoration.</a:t>
          </a:r>
        </a:p>
      </dgm:t>
    </dgm:pt>
    <dgm:pt modelId="{8780442E-893D-482A-949D-9B0FCA7635A0}" type="parTrans" cxnId="{F944E1A6-A6F4-41C0-AC06-D3BAB11C8994}">
      <dgm:prSet/>
      <dgm:spPr/>
      <dgm:t>
        <a:bodyPr/>
        <a:lstStyle/>
        <a:p>
          <a:endParaRPr lang="en-US"/>
        </a:p>
      </dgm:t>
    </dgm:pt>
    <dgm:pt modelId="{EAA6D753-D2F9-4EE3-9017-BB512A675902}" type="sibTrans" cxnId="{F944E1A6-A6F4-41C0-AC06-D3BAB11C8994}">
      <dgm:prSet/>
      <dgm:spPr/>
      <dgm:t>
        <a:bodyPr/>
        <a:lstStyle/>
        <a:p>
          <a:endParaRPr lang="en-US"/>
        </a:p>
      </dgm:t>
    </dgm:pt>
    <dgm:pt modelId="{E172B483-D966-4286-8661-DE6AB568508C}" type="pres">
      <dgm:prSet presAssocID="{178E408F-33CB-44ED-B7D3-DF8B021C9EC3}" presName="outerComposite" presStyleCnt="0">
        <dgm:presLayoutVars>
          <dgm:chMax val="5"/>
          <dgm:dir/>
          <dgm:resizeHandles val="exact"/>
        </dgm:presLayoutVars>
      </dgm:prSet>
      <dgm:spPr/>
    </dgm:pt>
    <dgm:pt modelId="{99B525BF-4FD9-49E5-A1FA-E8A132DB7C5F}" type="pres">
      <dgm:prSet presAssocID="{178E408F-33CB-44ED-B7D3-DF8B021C9EC3}" presName="dummyMaxCanvas" presStyleCnt="0">
        <dgm:presLayoutVars/>
      </dgm:prSet>
      <dgm:spPr/>
    </dgm:pt>
    <dgm:pt modelId="{2B0A7201-3F3D-49A2-B78A-3F17808E2A96}" type="pres">
      <dgm:prSet presAssocID="{178E408F-33CB-44ED-B7D3-DF8B021C9EC3}" presName="FourNodes_1" presStyleLbl="node1" presStyleIdx="0" presStyleCnt="4">
        <dgm:presLayoutVars>
          <dgm:bulletEnabled val="1"/>
        </dgm:presLayoutVars>
      </dgm:prSet>
      <dgm:spPr/>
    </dgm:pt>
    <dgm:pt modelId="{11AA0F45-8D83-4637-B49B-8D1E2B382A94}" type="pres">
      <dgm:prSet presAssocID="{178E408F-33CB-44ED-B7D3-DF8B021C9EC3}" presName="FourNodes_2" presStyleLbl="node1" presStyleIdx="1" presStyleCnt="4">
        <dgm:presLayoutVars>
          <dgm:bulletEnabled val="1"/>
        </dgm:presLayoutVars>
      </dgm:prSet>
      <dgm:spPr/>
    </dgm:pt>
    <dgm:pt modelId="{3C6CFF45-44DB-4D68-8E95-54281E537D5C}" type="pres">
      <dgm:prSet presAssocID="{178E408F-33CB-44ED-B7D3-DF8B021C9EC3}" presName="FourNodes_3" presStyleLbl="node1" presStyleIdx="2" presStyleCnt="4">
        <dgm:presLayoutVars>
          <dgm:bulletEnabled val="1"/>
        </dgm:presLayoutVars>
      </dgm:prSet>
      <dgm:spPr/>
    </dgm:pt>
    <dgm:pt modelId="{4B25B803-EFBF-4DC9-98C6-C86D9D9B3DF6}" type="pres">
      <dgm:prSet presAssocID="{178E408F-33CB-44ED-B7D3-DF8B021C9EC3}" presName="FourNodes_4" presStyleLbl="node1" presStyleIdx="3" presStyleCnt="4">
        <dgm:presLayoutVars>
          <dgm:bulletEnabled val="1"/>
        </dgm:presLayoutVars>
      </dgm:prSet>
      <dgm:spPr/>
    </dgm:pt>
    <dgm:pt modelId="{C2B19D45-0466-47BE-999D-240B020B4F11}" type="pres">
      <dgm:prSet presAssocID="{178E408F-33CB-44ED-B7D3-DF8B021C9EC3}" presName="FourConn_1-2" presStyleLbl="fgAccFollowNode1" presStyleIdx="0" presStyleCnt="3">
        <dgm:presLayoutVars>
          <dgm:bulletEnabled val="1"/>
        </dgm:presLayoutVars>
      </dgm:prSet>
      <dgm:spPr/>
    </dgm:pt>
    <dgm:pt modelId="{C450DC5C-2B85-421F-8A39-3AA9E929E39E}" type="pres">
      <dgm:prSet presAssocID="{178E408F-33CB-44ED-B7D3-DF8B021C9EC3}" presName="FourConn_2-3" presStyleLbl="fgAccFollowNode1" presStyleIdx="1" presStyleCnt="3">
        <dgm:presLayoutVars>
          <dgm:bulletEnabled val="1"/>
        </dgm:presLayoutVars>
      </dgm:prSet>
      <dgm:spPr/>
    </dgm:pt>
    <dgm:pt modelId="{0B574BD7-BD24-49B6-9644-30A96435C8DE}" type="pres">
      <dgm:prSet presAssocID="{178E408F-33CB-44ED-B7D3-DF8B021C9EC3}" presName="FourConn_3-4" presStyleLbl="fgAccFollowNode1" presStyleIdx="2" presStyleCnt="3">
        <dgm:presLayoutVars>
          <dgm:bulletEnabled val="1"/>
        </dgm:presLayoutVars>
      </dgm:prSet>
      <dgm:spPr/>
    </dgm:pt>
    <dgm:pt modelId="{00812B7F-EAF3-4891-82D3-6CD71AAEC127}" type="pres">
      <dgm:prSet presAssocID="{178E408F-33CB-44ED-B7D3-DF8B021C9EC3}" presName="FourNodes_1_text" presStyleLbl="node1" presStyleIdx="3" presStyleCnt="4">
        <dgm:presLayoutVars>
          <dgm:bulletEnabled val="1"/>
        </dgm:presLayoutVars>
      </dgm:prSet>
      <dgm:spPr/>
    </dgm:pt>
    <dgm:pt modelId="{69A32BB0-01A1-4A14-B83C-04AB1179AB32}" type="pres">
      <dgm:prSet presAssocID="{178E408F-33CB-44ED-B7D3-DF8B021C9EC3}" presName="FourNodes_2_text" presStyleLbl="node1" presStyleIdx="3" presStyleCnt="4">
        <dgm:presLayoutVars>
          <dgm:bulletEnabled val="1"/>
        </dgm:presLayoutVars>
      </dgm:prSet>
      <dgm:spPr/>
    </dgm:pt>
    <dgm:pt modelId="{B384A377-3F34-45FD-B2AE-70AE7074A579}" type="pres">
      <dgm:prSet presAssocID="{178E408F-33CB-44ED-B7D3-DF8B021C9EC3}" presName="FourNodes_3_text" presStyleLbl="node1" presStyleIdx="3" presStyleCnt="4">
        <dgm:presLayoutVars>
          <dgm:bulletEnabled val="1"/>
        </dgm:presLayoutVars>
      </dgm:prSet>
      <dgm:spPr/>
    </dgm:pt>
    <dgm:pt modelId="{3ED0A848-65A5-464B-A921-7838A63ECE4E}" type="pres">
      <dgm:prSet presAssocID="{178E408F-33CB-44ED-B7D3-DF8B021C9EC3}" presName="FourNodes_4_text" presStyleLbl="node1" presStyleIdx="3" presStyleCnt="4">
        <dgm:presLayoutVars>
          <dgm:bulletEnabled val="1"/>
        </dgm:presLayoutVars>
      </dgm:prSet>
      <dgm:spPr/>
    </dgm:pt>
  </dgm:ptLst>
  <dgm:cxnLst>
    <dgm:cxn modelId="{E1F35D2A-4FB6-4167-BA80-93B63FBDC7DF}" type="presOf" srcId="{0AB7AEC4-38CB-4294-AB39-9AF05D2433B8}" destId="{3ED0A848-65A5-464B-A921-7838A63ECE4E}" srcOrd="1" destOrd="0" presId="urn:microsoft.com/office/officeart/2005/8/layout/vProcess5"/>
    <dgm:cxn modelId="{6298F931-0205-4297-BAD3-19B7BCD360CE}" type="presOf" srcId="{EAB95CAF-094A-48A0-9A66-DC5DE41B4EEB}" destId="{2B0A7201-3F3D-49A2-B78A-3F17808E2A96}" srcOrd="0" destOrd="0" presId="urn:microsoft.com/office/officeart/2005/8/layout/vProcess5"/>
    <dgm:cxn modelId="{54655632-8D4B-456A-AA58-C3BF67BEE529}" type="presOf" srcId="{0AB7AEC4-38CB-4294-AB39-9AF05D2433B8}" destId="{4B25B803-EFBF-4DC9-98C6-C86D9D9B3DF6}" srcOrd="0" destOrd="0" presId="urn:microsoft.com/office/officeart/2005/8/layout/vProcess5"/>
    <dgm:cxn modelId="{5A1CEB36-192A-4B40-9E74-232224742984}" type="presOf" srcId="{178E408F-33CB-44ED-B7D3-DF8B021C9EC3}" destId="{E172B483-D966-4286-8661-DE6AB568508C}" srcOrd="0" destOrd="0" presId="urn:microsoft.com/office/officeart/2005/8/layout/vProcess5"/>
    <dgm:cxn modelId="{AF60A161-FA60-4815-BCA6-3D13592FC91B}" type="presOf" srcId="{EF252D3F-AC1F-4BCB-B593-37EA42813747}" destId="{11AA0F45-8D83-4637-B49B-8D1E2B382A94}" srcOrd="0" destOrd="0" presId="urn:microsoft.com/office/officeart/2005/8/layout/vProcess5"/>
    <dgm:cxn modelId="{3F7B4C74-78AB-46DA-9EC1-EE765C1E69E1}" srcId="{178E408F-33CB-44ED-B7D3-DF8B021C9EC3}" destId="{717BD0C1-A371-43CE-AE96-04E5E78DFC66}" srcOrd="2" destOrd="0" parTransId="{C4E2B103-D751-4E2D-90B5-F48E13BC87D8}" sibTransId="{064C07E2-8465-40A9-B7CE-3345039AB743}"/>
    <dgm:cxn modelId="{E2E49C58-9604-4554-9875-97AE6AD24CE0}" srcId="{178E408F-33CB-44ED-B7D3-DF8B021C9EC3}" destId="{EAB95CAF-094A-48A0-9A66-DC5DE41B4EEB}" srcOrd="0" destOrd="0" parTransId="{91459DA7-D205-4D99-9875-40AEEFBC2A28}" sibTransId="{7F2ED64B-06CF-42C1-BD0D-A3C421F284A4}"/>
    <dgm:cxn modelId="{F944E1A6-A6F4-41C0-AC06-D3BAB11C8994}" srcId="{178E408F-33CB-44ED-B7D3-DF8B021C9EC3}" destId="{0AB7AEC4-38CB-4294-AB39-9AF05D2433B8}" srcOrd="3" destOrd="0" parTransId="{8780442E-893D-482A-949D-9B0FCA7635A0}" sibTransId="{EAA6D753-D2F9-4EE3-9017-BB512A675902}"/>
    <dgm:cxn modelId="{1B0672BA-7C47-456B-8CDC-AA8039278006}" type="presOf" srcId="{EAB95CAF-094A-48A0-9A66-DC5DE41B4EEB}" destId="{00812B7F-EAF3-4891-82D3-6CD71AAEC127}" srcOrd="1" destOrd="0" presId="urn:microsoft.com/office/officeart/2005/8/layout/vProcess5"/>
    <dgm:cxn modelId="{F71F55BC-0A72-4B80-9282-B94BC4C25778}" srcId="{178E408F-33CB-44ED-B7D3-DF8B021C9EC3}" destId="{EF252D3F-AC1F-4BCB-B593-37EA42813747}" srcOrd="1" destOrd="0" parTransId="{2F784AA5-CFC6-4378-A463-AE1F3D9476C4}" sibTransId="{ACDED752-C0E6-4DB5-B37C-9106F6C4D9EF}"/>
    <dgm:cxn modelId="{E73492C7-C40E-461C-9269-6284B6845007}" type="presOf" srcId="{EF252D3F-AC1F-4BCB-B593-37EA42813747}" destId="{69A32BB0-01A1-4A14-B83C-04AB1179AB32}" srcOrd="1" destOrd="0" presId="urn:microsoft.com/office/officeart/2005/8/layout/vProcess5"/>
    <dgm:cxn modelId="{A62066D2-DB04-4B75-8105-E06B7FC5151A}" type="presOf" srcId="{ACDED752-C0E6-4DB5-B37C-9106F6C4D9EF}" destId="{C450DC5C-2B85-421F-8A39-3AA9E929E39E}" srcOrd="0" destOrd="0" presId="urn:microsoft.com/office/officeart/2005/8/layout/vProcess5"/>
    <dgm:cxn modelId="{F1ECD5DA-2C5D-4E6D-9A86-5631082C949B}" type="presOf" srcId="{717BD0C1-A371-43CE-AE96-04E5E78DFC66}" destId="{B384A377-3F34-45FD-B2AE-70AE7074A579}" srcOrd="1" destOrd="0" presId="urn:microsoft.com/office/officeart/2005/8/layout/vProcess5"/>
    <dgm:cxn modelId="{D67BA3DF-345F-405A-8E88-6DD81AF92797}" type="presOf" srcId="{717BD0C1-A371-43CE-AE96-04E5E78DFC66}" destId="{3C6CFF45-44DB-4D68-8E95-54281E537D5C}" srcOrd="0" destOrd="0" presId="urn:microsoft.com/office/officeart/2005/8/layout/vProcess5"/>
    <dgm:cxn modelId="{105468EA-854A-4730-8947-C43634330567}" type="presOf" srcId="{7F2ED64B-06CF-42C1-BD0D-A3C421F284A4}" destId="{C2B19D45-0466-47BE-999D-240B020B4F11}" srcOrd="0" destOrd="0" presId="urn:microsoft.com/office/officeart/2005/8/layout/vProcess5"/>
    <dgm:cxn modelId="{E452DCF9-480C-4384-98D3-FDA295C35201}" type="presOf" srcId="{064C07E2-8465-40A9-B7CE-3345039AB743}" destId="{0B574BD7-BD24-49B6-9644-30A96435C8DE}" srcOrd="0" destOrd="0" presId="urn:microsoft.com/office/officeart/2005/8/layout/vProcess5"/>
    <dgm:cxn modelId="{62B1DDC2-3A71-4FBE-8D45-6D3458764A13}" type="presParOf" srcId="{E172B483-D966-4286-8661-DE6AB568508C}" destId="{99B525BF-4FD9-49E5-A1FA-E8A132DB7C5F}" srcOrd="0" destOrd="0" presId="urn:microsoft.com/office/officeart/2005/8/layout/vProcess5"/>
    <dgm:cxn modelId="{BAA5019F-9B7E-4091-B86A-BBA20D98F448}" type="presParOf" srcId="{E172B483-D966-4286-8661-DE6AB568508C}" destId="{2B0A7201-3F3D-49A2-B78A-3F17808E2A96}" srcOrd="1" destOrd="0" presId="urn:microsoft.com/office/officeart/2005/8/layout/vProcess5"/>
    <dgm:cxn modelId="{70B3B37D-3369-4FC6-8EB6-6800F91B25A7}" type="presParOf" srcId="{E172B483-D966-4286-8661-DE6AB568508C}" destId="{11AA0F45-8D83-4637-B49B-8D1E2B382A94}" srcOrd="2" destOrd="0" presId="urn:microsoft.com/office/officeart/2005/8/layout/vProcess5"/>
    <dgm:cxn modelId="{F0F5AB4C-2CAB-418D-9A5E-50A411469241}" type="presParOf" srcId="{E172B483-D966-4286-8661-DE6AB568508C}" destId="{3C6CFF45-44DB-4D68-8E95-54281E537D5C}" srcOrd="3" destOrd="0" presId="urn:microsoft.com/office/officeart/2005/8/layout/vProcess5"/>
    <dgm:cxn modelId="{64168DC6-53E2-4D6C-9872-81771FC6BF0F}" type="presParOf" srcId="{E172B483-D966-4286-8661-DE6AB568508C}" destId="{4B25B803-EFBF-4DC9-98C6-C86D9D9B3DF6}" srcOrd="4" destOrd="0" presId="urn:microsoft.com/office/officeart/2005/8/layout/vProcess5"/>
    <dgm:cxn modelId="{8085ADFF-8AD5-4C77-A117-BDB868FAA493}" type="presParOf" srcId="{E172B483-D966-4286-8661-DE6AB568508C}" destId="{C2B19D45-0466-47BE-999D-240B020B4F11}" srcOrd="5" destOrd="0" presId="urn:microsoft.com/office/officeart/2005/8/layout/vProcess5"/>
    <dgm:cxn modelId="{1AB61A34-A70F-4B59-A5AA-FEABB8BD0CB3}" type="presParOf" srcId="{E172B483-D966-4286-8661-DE6AB568508C}" destId="{C450DC5C-2B85-421F-8A39-3AA9E929E39E}" srcOrd="6" destOrd="0" presId="urn:microsoft.com/office/officeart/2005/8/layout/vProcess5"/>
    <dgm:cxn modelId="{51B8649A-6C71-481A-A736-7EC9B2A2DAD6}" type="presParOf" srcId="{E172B483-D966-4286-8661-DE6AB568508C}" destId="{0B574BD7-BD24-49B6-9644-30A96435C8DE}" srcOrd="7" destOrd="0" presId="urn:microsoft.com/office/officeart/2005/8/layout/vProcess5"/>
    <dgm:cxn modelId="{046504F6-4354-4720-A014-D854F37FBF78}" type="presParOf" srcId="{E172B483-D966-4286-8661-DE6AB568508C}" destId="{00812B7F-EAF3-4891-82D3-6CD71AAEC127}" srcOrd="8" destOrd="0" presId="urn:microsoft.com/office/officeart/2005/8/layout/vProcess5"/>
    <dgm:cxn modelId="{1063E900-CED5-4DB3-A093-6D025D9B0741}" type="presParOf" srcId="{E172B483-D966-4286-8661-DE6AB568508C}" destId="{69A32BB0-01A1-4A14-B83C-04AB1179AB32}" srcOrd="9" destOrd="0" presId="urn:microsoft.com/office/officeart/2005/8/layout/vProcess5"/>
    <dgm:cxn modelId="{1B8972F9-D020-4490-8958-CB01B5715241}" type="presParOf" srcId="{E172B483-D966-4286-8661-DE6AB568508C}" destId="{B384A377-3F34-45FD-B2AE-70AE7074A579}" srcOrd="10" destOrd="0" presId="urn:microsoft.com/office/officeart/2005/8/layout/vProcess5"/>
    <dgm:cxn modelId="{9540584B-B018-4B42-8313-85D684D8FE20}" type="presParOf" srcId="{E172B483-D966-4286-8661-DE6AB568508C}" destId="{3ED0A848-65A5-464B-A921-7838A63ECE4E}"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19BD452F-9C8D-4911-ACF1-87076A29C1C2}" type="doc">
      <dgm:prSet loTypeId="urn:microsoft.com/office/officeart/2018/2/layout/IconCircleList" loCatId="icon" qsTypeId="urn:microsoft.com/office/officeart/2005/8/quickstyle/simple1" qsCatId="simple" csTypeId="urn:microsoft.com/office/officeart/2018/5/colors/Iconchunking_neutralbg_colorful2" csCatId="colorful" phldr="1"/>
      <dgm:spPr/>
      <dgm:t>
        <a:bodyPr/>
        <a:lstStyle/>
        <a:p>
          <a:endParaRPr lang="en-US"/>
        </a:p>
      </dgm:t>
    </dgm:pt>
    <dgm:pt modelId="{96222152-1412-452A-A1B4-C194ACC1A48B}">
      <dgm:prSet/>
      <dgm:spPr/>
      <dgm:t>
        <a:bodyPr/>
        <a:lstStyle/>
        <a:p>
          <a:r>
            <a:rPr lang="en-US"/>
            <a:t>Medical monitoring (vitals, ECG, hydration, electrolytes)</a:t>
          </a:r>
        </a:p>
      </dgm:t>
    </dgm:pt>
    <dgm:pt modelId="{DB9F55D0-93B6-4589-B064-024197A08BE6}" type="parTrans" cxnId="{E46874F4-BA78-409D-BFF5-756EFFC45090}">
      <dgm:prSet/>
      <dgm:spPr/>
      <dgm:t>
        <a:bodyPr/>
        <a:lstStyle/>
        <a:p>
          <a:endParaRPr lang="en-US"/>
        </a:p>
      </dgm:t>
    </dgm:pt>
    <dgm:pt modelId="{2335CF09-0616-45E5-A02F-57B4D5FED61F}" type="sibTrans" cxnId="{E46874F4-BA78-409D-BFF5-756EFFC45090}">
      <dgm:prSet/>
      <dgm:spPr/>
      <dgm:t>
        <a:bodyPr/>
        <a:lstStyle/>
        <a:p>
          <a:endParaRPr lang="en-US"/>
        </a:p>
      </dgm:t>
    </dgm:pt>
    <dgm:pt modelId="{691F30C2-454A-4045-B83D-28A5865DD89F}">
      <dgm:prSet/>
      <dgm:spPr/>
      <dgm:t>
        <a:bodyPr/>
        <a:lstStyle/>
        <a:p>
          <a:r>
            <a:rPr lang="en-US"/>
            <a:t>Refeeding syndrome prevention (monitor phosphate, potassium, magnesium)</a:t>
          </a:r>
        </a:p>
      </dgm:t>
    </dgm:pt>
    <dgm:pt modelId="{F716FFAB-3FE9-4C5C-AD74-FC0B1FD15FA3}" type="parTrans" cxnId="{866CA766-8A3E-44D4-A77B-8C36F507AE3C}">
      <dgm:prSet/>
      <dgm:spPr/>
      <dgm:t>
        <a:bodyPr/>
        <a:lstStyle/>
        <a:p>
          <a:endParaRPr lang="en-US"/>
        </a:p>
      </dgm:t>
    </dgm:pt>
    <dgm:pt modelId="{BCF696A4-F386-4F3B-B74D-F282FF70D308}" type="sibTrans" cxnId="{866CA766-8A3E-44D4-A77B-8C36F507AE3C}">
      <dgm:prSet/>
      <dgm:spPr/>
      <dgm:t>
        <a:bodyPr/>
        <a:lstStyle/>
        <a:p>
          <a:endParaRPr lang="en-US"/>
        </a:p>
      </dgm:t>
    </dgm:pt>
    <dgm:pt modelId="{FBF5CDBD-C77F-450C-9703-0941441235A5}">
      <dgm:prSet/>
      <dgm:spPr/>
      <dgm:t>
        <a:bodyPr/>
        <a:lstStyle/>
        <a:p>
          <a:r>
            <a:rPr lang="en-US"/>
            <a:t>MEED traffic-light system to identify medical instability.</a:t>
          </a:r>
        </a:p>
      </dgm:t>
    </dgm:pt>
    <dgm:pt modelId="{8B124391-49C8-4D6B-A63A-178B321B80F0}" type="parTrans" cxnId="{D15A5B48-0050-45AD-9803-FD0951C1BE54}">
      <dgm:prSet/>
      <dgm:spPr/>
      <dgm:t>
        <a:bodyPr/>
        <a:lstStyle/>
        <a:p>
          <a:endParaRPr lang="en-US"/>
        </a:p>
      </dgm:t>
    </dgm:pt>
    <dgm:pt modelId="{1CA04E14-DA6E-4CEA-AD6C-5EBEE4F94174}" type="sibTrans" cxnId="{D15A5B48-0050-45AD-9803-FD0951C1BE54}">
      <dgm:prSet/>
      <dgm:spPr/>
      <dgm:t>
        <a:bodyPr/>
        <a:lstStyle/>
        <a:p>
          <a:endParaRPr lang="en-US"/>
        </a:p>
      </dgm:t>
    </dgm:pt>
    <dgm:pt modelId="{BFF50BC3-A9EC-44E2-9885-4C7C38106739}">
      <dgm:prSet/>
      <dgm:spPr/>
      <dgm:t>
        <a:bodyPr/>
        <a:lstStyle/>
        <a:p>
          <a:r>
            <a:rPr lang="en-US"/>
            <a:t>Indications for inpatient/day patient care: medical risk, suicidality, failure of outpatient care.</a:t>
          </a:r>
        </a:p>
      </dgm:t>
    </dgm:pt>
    <dgm:pt modelId="{9B131398-FD09-4350-9FA5-05E1F4F09373}" type="parTrans" cxnId="{2377DF53-70CD-461D-93F1-86F2120424E9}">
      <dgm:prSet/>
      <dgm:spPr/>
      <dgm:t>
        <a:bodyPr/>
        <a:lstStyle/>
        <a:p>
          <a:endParaRPr lang="en-US"/>
        </a:p>
      </dgm:t>
    </dgm:pt>
    <dgm:pt modelId="{DCB23E9F-D0E5-49F7-9764-6B0705A22B5F}" type="sibTrans" cxnId="{2377DF53-70CD-461D-93F1-86F2120424E9}">
      <dgm:prSet/>
      <dgm:spPr/>
      <dgm:t>
        <a:bodyPr/>
        <a:lstStyle/>
        <a:p>
          <a:endParaRPr lang="en-US"/>
        </a:p>
      </dgm:t>
    </dgm:pt>
    <dgm:pt modelId="{B2251D67-3A57-407D-91FC-2BAA5C9AEBBA}" type="pres">
      <dgm:prSet presAssocID="{19BD452F-9C8D-4911-ACF1-87076A29C1C2}" presName="root" presStyleCnt="0">
        <dgm:presLayoutVars>
          <dgm:dir/>
          <dgm:resizeHandles val="exact"/>
        </dgm:presLayoutVars>
      </dgm:prSet>
      <dgm:spPr/>
    </dgm:pt>
    <dgm:pt modelId="{B86B3C4A-A768-4765-8490-1B01BC2C2F3F}" type="pres">
      <dgm:prSet presAssocID="{19BD452F-9C8D-4911-ACF1-87076A29C1C2}" presName="container" presStyleCnt="0">
        <dgm:presLayoutVars>
          <dgm:dir/>
          <dgm:resizeHandles val="exact"/>
        </dgm:presLayoutVars>
      </dgm:prSet>
      <dgm:spPr/>
    </dgm:pt>
    <dgm:pt modelId="{ED511945-5AD5-437F-B405-B3DE1A8C0099}" type="pres">
      <dgm:prSet presAssocID="{96222152-1412-452A-A1B4-C194ACC1A48B}" presName="compNode" presStyleCnt="0"/>
      <dgm:spPr/>
    </dgm:pt>
    <dgm:pt modelId="{A8DE6711-43E3-43D7-835B-64CD0DA09071}" type="pres">
      <dgm:prSet presAssocID="{96222152-1412-452A-A1B4-C194ACC1A48B}" presName="iconBgRect" presStyleLbl="bgShp" presStyleIdx="0" presStyleCnt="4"/>
      <dgm:spPr/>
    </dgm:pt>
    <dgm:pt modelId="{F7700CF6-6D98-4061-ABA1-8AA1CD3C0728}" type="pres">
      <dgm:prSet presAssocID="{96222152-1412-452A-A1B4-C194ACC1A48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with Pulse"/>
        </a:ext>
      </dgm:extLst>
    </dgm:pt>
    <dgm:pt modelId="{DF8D2EEA-EFBC-410A-B7BF-E018018D4BB0}" type="pres">
      <dgm:prSet presAssocID="{96222152-1412-452A-A1B4-C194ACC1A48B}" presName="spaceRect" presStyleCnt="0"/>
      <dgm:spPr/>
    </dgm:pt>
    <dgm:pt modelId="{DB2DCB6F-465E-4555-96ED-AA447DFA4B20}" type="pres">
      <dgm:prSet presAssocID="{96222152-1412-452A-A1B4-C194ACC1A48B}" presName="textRect" presStyleLbl="revTx" presStyleIdx="0" presStyleCnt="4">
        <dgm:presLayoutVars>
          <dgm:chMax val="1"/>
          <dgm:chPref val="1"/>
        </dgm:presLayoutVars>
      </dgm:prSet>
      <dgm:spPr/>
    </dgm:pt>
    <dgm:pt modelId="{E951DC68-2FD6-43E9-B63E-13942B717B09}" type="pres">
      <dgm:prSet presAssocID="{2335CF09-0616-45E5-A02F-57B4D5FED61F}" presName="sibTrans" presStyleLbl="sibTrans2D1" presStyleIdx="0" presStyleCnt="0"/>
      <dgm:spPr/>
    </dgm:pt>
    <dgm:pt modelId="{5883026D-AFCA-496D-87BA-5B24EFBEC612}" type="pres">
      <dgm:prSet presAssocID="{691F30C2-454A-4045-B83D-28A5865DD89F}" presName="compNode" presStyleCnt="0"/>
      <dgm:spPr/>
    </dgm:pt>
    <dgm:pt modelId="{958A08C4-E653-45C8-ADCF-90864607446F}" type="pres">
      <dgm:prSet presAssocID="{691F30C2-454A-4045-B83D-28A5865DD89F}" presName="iconBgRect" presStyleLbl="bgShp" presStyleIdx="1" presStyleCnt="4"/>
      <dgm:spPr/>
    </dgm:pt>
    <dgm:pt modelId="{021A65D4-7DFD-47FF-BA11-744F7A941F1B}" type="pres">
      <dgm:prSet presAssocID="{691F30C2-454A-4045-B83D-28A5865DD89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ientist"/>
        </a:ext>
      </dgm:extLst>
    </dgm:pt>
    <dgm:pt modelId="{3C382AA8-41CA-4864-AC01-1156B4F586A7}" type="pres">
      <dgm:prSet presAssocID="{691F30C2-454A-4045-B83D-28A5865DD89F}" presName="spaceRect" presStyleCnt="0"/>
      <dgm:spPr/>
    </dgm:pt>
    <dgm:pt modelId="{D1CA5CFC-AE66-4D03-A384-46F95C530D7D}" type="pres">
      <dgm:prSet presAssocID="{691F30C2-454A-4045-B83D-28A5865DD89F}" presName="textRect" presStyleLbl="revTx" presStyleIdx="1" presStyleCnt="4">
        <dgm:presLayoutVars>
          <dgm:chMax val="1"/>
          <dgm:chPref val="1"/>
        </dgm:presLayoutVars>
      </dgm:prSet>
      <dgm:spPr/>
    </dgm:pt>
    <dgm:pt modelId="{A7ED5357-CBE3-499F-B198-09246E60B63B}" type="pres">
      <dgm:prSet presAssocID="{BCF696A4-F386-4F3B-B74D-F282FF70D308}" presName="sibTrans" presStyleLbl="sibTrans2D1" presStyleIdx="0" presStyleCnt="0"/>
      <dgm:spPr/>
    </dgm:pt>
    <dgm:pt modelId="{3F4115E9-9A69-4F37-A8C6-0BEE7A7E2F6B}" type="pres">
      <dgm:prSet presAssocID="{FBF5CDBD-C77F-450C-9703-0941441235A5}" presName="compNode" presStyleCnt="0"/>
      <dgm:spPr/>
    </dgm:pt>
    <dgm:pt modelId="{EAF23788-9B04-430A-AFA6-ED8A28F22214}" type="pres">
      <dgm:prSet presAssocID="{FBF5CDBD-C77F-450C-9703-0941441235A5}" presName="iconBgRect" presStyleLbl="bgShp" presStyleIdx="2" presStyleCnt="4"/>
      <dgm:spPr/>
    </dgm:pt>
    <dgm:pt modelId="{245BA158-D8A8-4A2E-A6BE-78006F3374B0}" type="pres">
      <dgm:prSet presAssocID="{FBF5CDBD-C77F-450C-9703-0941441235A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raffic Light"/>
        </a:ext>
      </dgm:extLst>
    </dgm:pt>
    <dgm:pt modelId="{2B1FAFBC-E7A0-4C99-A778-623C1578CF92}" type="pres">
      <dgm:prSet presAssocID="{FBF5CDBD-C77F-450C-9703-0941441235A5}" presName="spaceRect" presStyleCnt="0"/>
      <dgm:spPr/>
    </dgm:pt>
    <dgm:pt modelId="{0DB4F9F5-8E59-4417-B022-639B680A1135}" type="pres">
      <dgm:prSet presAssocID="{FBF5CDBD-C77F-450C-9703-0941441235A5}" presName="textRect" presStyleLbl="revTx" presStyleIdx="2" presStyleCnt="4">
        <dgm:presLayoutVars>
          <dgm:chMax val="1"/>
          <dgm:chPref val="1"/>
        </dgm:presLayoutVars>
      </dgm:prSet>
      <dgm:spPr/>
    </dgm:pt>
    <dgm:pt modelId="{34542E14-4E44-45D6-843C-2A14D69F6369}" type="pres">
      <dgm:prSet presAssocID="{1CA04E14-DA6E-4CEA-AD6C-5EBEE4F94174}" presName="sibTrans" presStyleLbl="sibTrans2D1" presStyleIdx="0" presStyleCnt="0"/>
      <dgm:spPr/>
    </dgm:pt>
    <dgm:pt modelId="{A4B8A8F6-B01B-438F-A7D8-B3F8B1EBF976}" type="pres">
      <dgm:prSet presAssocID="{BFF50BC3-A9EC-44E2-9885-4C7C38106739}" presName="compNode" presStyleCnt="0"/>
      <dgm:spPr/>
    </dgm:pt>
    <dgm:pt modelId="{24CCB561-F94B-4777-A58A-DB5A9B58889E}" type="pres">
      <dgm:prSet presAssocID="{BFF50BC3-A9EC-44E2-9885-4C7C38106739}" presName="iconBgRect" presStyleLbl="bgShp" presStyleIdx="3" presStyleCnt="4"/>
      <dgm:spPr/>
    </dgm:pt>
    <dgm:pt modelId="{E5747AA0-01B8-45EC-AAE9-09BD426C2A9C}" type="pres">
      <dgm:prSet presAssocID="{BFF50BC3-A9EC-44E2-9885-4C7C3810673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spital"/>
        </a:ext>
      </dgm:extLst>
    </dgm:pt>
    <dgm:pt modelId="{8B4AFD5E-E077-49DF-B461-730DF75004DC}" type="pres">
      <dgm:prSet presAssocID="{BFF50BC3-A9EC-44E2-9885-4C7C38106739}" presName="spaceRect" presStyleCnt="0"/>
      <dgm:spPr/>
    </dgm:pt>
    <dgm:pt modelId="{0BF5A1B1-8A23-4980-A72B-9C3058C9F6DB}" type="pres">
      <dgm:prSet presAssocID="{BFF50BC3-A9EC-44E2-9885-4C7C38106739}" presName="textRect" presStyleLbl="revTx" presStyleIdx="3" presStyleCnt="4">
        <dgm:presLayoutVars>
          <dgm:chMax val="1"/>
          <dgm:chPref val="1"/>
        </dgm:presLayoutVars>
      </dgm:prSet>
      <dgm:spPr/>
    </dgm:pt>
  </dgm:ptLst>
  <dgm:cxnLst>
    <dgm:cxn modelId="{E820A506-E8AE-4AB6-BD76-64C529C2BA78}" type="presOf" srcId="{96222152-1412-452A-A1B4-C194ACC1A48B}" destId="{DB2DCB6F-465E-4555-96ED-AA447DFA4B20}" srcOrd="0" destOrd="0" presId="urn:microsoft.com/office/officeart/2018/2/layout/IconCircleList"/>
    <dgm:cxn modelId="{841CBD0D-B92A-40FA-B959-8DF76BABB068}" type="presOf" srcId="{BFF50BC3-A9EC-44E2-9885-4C7C38106739}" destId="{0BF5A1B1-8A23-4980-A72B-9C3058C9F6DB}" srcOrd="0" destOrd="0" presId="urn:microsoft.com/office/officeart/2018/2/layout/IconCircleList"/>
    <dgm:cxn modelId="{7B8A8018-921E-40D9-B968-55379CA033D2}" type="presOf" srcId="{1CA04E14-DA6E-4CEA-AD6C-5EBEE4F94174}" destId="{34542E14-4E44-45D6-843C-2A14D69F6369}" srcOrd="0" destOrd="0" presId="urn:microsoft.com/office/officeart/2018/2/layout/IconCircleList"/>
    <dgm:cxn modelId="{8942D720-E698-48C4-9CC7-D9051288BE18}" type="presOf" srcId="{19BD452F-9C8D-4911-ACF1-87076A29C1C2}" destId="{B2251D67-3A57-407D-91FC-2BAA5C9AEBBA}" srcOrd="0" destOrd="0" presId="urn:microsoft.com/office/officeart/2018/2/layout/IconCircleList"/>
    <dgm:cxn modelId="{866CA766-8A3E-44D4-A77B-8C36F507AE3C}" srcId="{19BD452F-9C8D-4911-ACF1-87076A29C1C2}" destId="{691F30C2-454A-4045-B83D-28A5865DD89F}" srcOrd="1" destOrd="0" parTransId="{F716FFAB-3FE9-4C5C-AD74-FC0B1FD15FA3}" sibTransId="{BCF696A4-F386-4F3B-B74D-F282FF70D308}"/>
    <dgm:cxn modelId="{14E91D68-AB2A-4E73-A1A7-1F42BCDEAEA1}" type="presOf" srcId="{FBF5CDBD-C77F-450C-9703-0941441235A5}" destId="{0DB4F9F5-8E59-4417-B022-639B680A1135}" srcOrd="0" destOrd="0" presId="urn:microsoft.com/office/officeart/2018/2/layout/IconCircleList"/>
    <dgm:cxn modelId="{D15A5B48-0050-45AD-9803-FD0951C1BE54}" srcId="{19BD452F-9C8D-4911-ACF1-87076A29C1C2}" destId="{FBF5CDBD-C77F-450C-9703-0941441235A5}" srcOrd="2" destOrd="0" parTransId="{8B124391-49C8-4D6B-A63A-178B321B80F0}" sibTransId="{1CA04E14-DA6E-4CEA-AD6C-5EBEE4F94174}"/>
    <dgm:cxn modelId="{2377DF53-70CD-461D-93F1-86F2120424E9}" srcId="{19BD452F-9C8D-4911-ACF1-87076A29C1C2}" destId="{BFF50BC3-A9EC-44E2-9885-4C7C38106739}" srcOrd="3" destOrd="0" parTransId="{9B131398-FD09-4350-9FA5-05E1F4F09373}" sibTransId="{DCB23E9F-D0E5-49F7-9764-6B0705A22B5F}"/>
    <dgm:cxn modelId="{46DC3184-8FB2-417A-844A-0A8AA69941A3}" type="presOf" srcId="{BCF696A4-F386-4F3B-B74D-F282FF70D308}" destId="{A7ED5357-CBE3-499F-B198-09246E60B63B}" srcOrd="0" destOrd="0" presId="urn:microsoft.com/office/officeart/2018/2/layout/IconCircleList"/>
    <dgm:cxn modelId="{E4099896-09BE-4E93-A8A5-21FA9BAE137D}" type="presOf" srcId="{691F30C2-454A-4045-B83D-28A5865DD89F}" destId="{D1CA5CFC-AE66-4D03-A384-46F95C530D7D}" srcOrd="0" destOrd="0" presId="urn:microsoft.com/office/officeart/2018/2/layout/IconCircleList"/>
    <dgm:cxn modelId="{4051DED0-F5BA-4551-A307-548B4211F419}" type="presOf" srcId="{2335CF09-0616-45E5-A02F-57B4D5FED61F}" destId="{E951DC68-2FD6-43E9-B63E-13942B717B09}" srcOrd="0" destOrd="0" presId="urn:microsoft.com/office/officeart/2018/2/layout/IconCircleList"/>
    <dgm:cxn modelId="{E46874F4-BA78-409D-BFF5-756EFFC45090}" srcId="{19BD452F-9C8D-4911-ACF1-87076A29C1C2}" destId="{96222152-1412-452A-A1B4-C194ACC1A48B}" srcOrd="0" destOrd="0" parTransId="{DB9F55D0-93B6-4589-B064-024197A08BE6}" sibTransId="{2335CF09-0616-45E5-A02F-57B4D5FED61F}"/>
    <dgm:cxn modelId="{982592D4-0A43-4639-B2A6-95CEEE8758BA}" type="presParOf" srcId="{B2251D67-3A57-407D-91FC-2BAA5C9AEBBA}" destId="{B86B3C4A-A768-4765-8490-1B01BC2C2F3F}" srcOrd="0" destOrd="0" presId="urn:microsoft.com/office/officeart/2018/2/layout/IconCircleList"/>
    <dgm:cxn modelId="{0A5F0173-0915-460E-9476-23E8F4435C0C}" type="presParOf" srcId="{B86B3C4A-A768-4765-8490-1B01BC2C2F3F}" destId="{ED511945-5AD5-437F-B405-B3DE1A8C0099}" srcOrd="0" destOrd="0" presId="urn:microsoft.com/office/officeart/2018/2/layout/IconCircleList"/>
    <dgm:cxn modelId="{0C2A9AE7-5F0A-476E-A30D-E6008C33DF94}" type="presParOf" srcId="{ED511945-5AD5-437F-B405-B3DE1A8C0099}" destId="{A8DE6711-43E3-43D7-835B-64CD0DA09071}" srcOrd="0" destOrd="0" presId="urn:microsoft.com/office/officeart/2018/2/layout/IconCircleList"/>
    <dgm:cxn modelId="{684724D5-C18F-4593-A109-FBB8A4ED7EEF}" type="presParOf" srcId="{ED511945-5AD5-437F-B405-B3DE1A8C0099}" destId="{F7700CF6-6D98-4061-ABA1-8AA1CD3C0728}" srcOrd="1" destOrd="0" presId="urn:microsoft.com/office/officeart/2018/2/layout/IconCircleList"/>
    <dgm:cxn modelId="{049CA5FE-50ED-478A-AC6E-8EE760B62D74}" type="presParOf" srcId="{ED511945-5AD5-437F-B405-B3DE1A8C0099}" destId="{DF8D2EEA-EFBC-410A-B7BF-E018018D4BB0}" srcOrd="2" destOrd="0" presId="urn:microsoft.com/office/officeart/2018/2/layout/IconCircleList"/>
    <dgm:cxn modelId="{6855E9EA-51ED-43AA-883E-6A9CCF47CF4B}" type="presParOf" srcId="{ED511945-5AD5-437F-B405-B3DE1A8C0099}" destId="{DB2DCB6F-465E-4555-96ED-AA447DFA4B20}" srcOrd="3" destOrd="0" presId="urn:microsoft.com/office/officeart/2018/2/layout/IconCircleList"/>
    <dgm:cxn modelId="{9AA773A1-40FA-4D42-9799-A781F3CF52B3}" type="presParOf" srcId="{B86B3C4A-A768-4765-8490-1B01BC2C2F3F}" destId="{E951DC68-2FD6-43E9-B63E-13942B717B09}" srcOrd="1" destOrd="0" presId="urn:microsoft.com/office/officeart/2018/2/layout/IconCircleList"/>
    <dgm:cxn modelId="{4171289C-3062-46FD-B95D-FFD35B717563}" type="presParOf" srcId="{B86B3C4A-A768-4765-8490-1B01BC2C2F3F}" destId="{5883026D-AFCA-496D-87BA-5B24EFBEC612}" srcOrd="2" destOrd="0" presId="urn:microsoft.com/office/officeart/2018/2/layout/IconCircleList"/>
    <dgm:cxn modelId="{E8471A40-B624-4DCE-972A-5586401A3172}" type="presParOf" srcId="{5883026D-AFCA-496D-87BA-5B24EFBEC612}" destId="{958A08C4-E653-45C8-ADCF-90864607446F}" srcOrd="0" destOrd="0" presId="urn:microsoft.com/office/officeart/2018/2/layout/IconCircleList"/>
    <dgm:cxn modelId="{67947C14-31F3-4447-99B9-B60AEAF5E9FC}" type="presParOf" srcId="{5883026D-AFCA-496D-87BA-5B24EFBEC612}" destId="{021A65D4-7DFD-47FF-BA11-744F7A941F1B}" srcOrd="1" destOrd="0" presId="urn:microsoft.com/office/officeart/2018/2/layout/IconCircleList"/>
    <dgm:cxn modelId="{E8E9CE84-42C5-493A-BAD8-918E46F5FF4C}" type="presParOf" srcId="{5883026D-AFCA-496D-87BA-5B24EFBEC612}" destId="{3C382AA8-41CA-4864-AC01-1156B4F586A7}" srcOrd="2" destOrd="0" presId="urn:microsoft.com/office/officeart/2018/2/layout/IconCircleList"/>
    <dgm:cxn modelId="{CC15F6BB-1A2C-4A18-B10E-150BB6C91E22}" type="presParOf" srcId="{5883026D-AFCA-496D-87BA-5B24EFBEC612}" destId="{D1CA5CFC-AE66-4D03-A384-46F95C530D7D}" srcOrd="3" destOrd="0" presId="urn:microsoft.com/office/officeart/2018/2/layout/IconCircleList"/>
    <dgm:cxn modelId="{36937ECF-C2D2-42A9-801A-A098765C102A}" type="presParOf" srcId="{B86B3C4A-A768-4765-8490-1B01BC2C2F3F}" destId="{A7ED5357-CBE3-499F-B198-09246E60B63B}" srcOrd="3" destOrd="0" presId="urn:microsoft.com/office/officeart/2018/2/layout/IconCircleList"/>
    <dgm:cxn modelId="{9C35FCFB-D384-44AD-968B-FB32CEB5A25B}" type="presParOf" srcId="{B86B3C4A-A768-4765-8490-1B01BC2C2F3F}" destId="{3F4115E9-9A69-4F37-A8C6-0BEE7A7E2F6B}" srcOrd="4" destOrd="0" presId="urn:microsoft.com/office/officeart/2018/2/layout/IconCircleList"/>
    <dgm:cxn modelId="{ADCB914D-FB19-4A75-88D2-2720D7841E11}" type="presParOf" srcId="{3F4115E9-9A69-4F37-A8C6-0BEE7A7E2F6B}" destId="{EAF23788-9B04-430A-AFA6-ED8A28F22214}" srcOrd="0" destOrd="0" presId="urn:microsoft.com/office/officeart/2018/2/layout/IconCircleList"/>
    <dgm:cxn modelId="{18BBF993-B786-48AB-80E6-6C6B9922DECD}" type="presParOf" srcId="{3F4115E9-9A69-4F37-A8C6-0BEE7A7E2F6B}" destId="{245BA158-D8A8-4A2E-A6BE-78006F3374B0}" srcOrd="1" destOrd="0" presId="urn:microsoft.com/office/officeart/2018/2/layout/IconCircleList"/>
    <dgm:cxn modelId="{B36A1257-CA24-48D4-9FA2-642C910E5840}" type="presParOf" srcId="{3F4115E9-9A69-4F37-A8C6-0BEE7A7E2F6B}" destId="{2B1FAFBC-E7A0-4C99-A778-623C1578CF92}" srcOrd="2" destOrd="0" presId="urn:microsoft.com/office/officeart/2018/2/layout/IconCircleList"/>
    <dgm:cxn modelId="{DC50AE02-209E-409A-A03F-7BA6F3DE207D}" type="presParOf" srcId="{3F4115E9-9A69-4F37-A8C6-0BEE7A7E2F6B}" destId="{0DB4F9F5-8E59-4417-B022-639B680A1135}" srcOrd="3" destOrd="0" presId="urn:microsoft.com/office/officeart/2018/2/layout/IconCircleList"/>
    <dgm:cxn modelId="{D6B04366-9C55-4A18-B92A-58BA1A4521F6}" type="presParOf" srcId="{B86B3C4A-A768-4765-8490-1B01BC2C2F3F}" destId="{34542E14-4E44-45D6-843C-2A14D69F6369}" srcOrd="5" destOrd="0" presId="urn:microsoft.com/office/officeart/2018/2/layout/IconCircleList"/>
    <dgm:cxn modelId="{553CC389-0F7F-48E8-9475-D734FA6947FD}" type="presParOf" srcId="{B86B3C4A-A768-4765-8490-1B01BC2C2F3F}" destId="{A4B8A8F6-B01B-438F-A7D8-B3F8B1EBF976}" srcOrd="6" destOrd="0" presId="urn:microsoft.com/office/officeart/2018/2/layout/IconCircleList"/>
    <dgm:cxn modelId="{E9BA7AC1-5650-4767-B8BC-E8C7918A9961}" type="presParOf" srcId="{A4B8A8F6-B01B-438F-A7D8-B3F8B1EBF976}" destId="{24CCB561-F94B-4777-A58A-DB5A9B58889E}" srcOrd="0" destOrd="0" presId="urn:microsoft.com/office/officeart/2018/2/layout/IconCircleList"/>
    <dgm:cxn modelId="{B991DF4E-E745-4E22-B4BC-1AD9E46E40A3}" type="presParOf" srcId="{A4B8A8F6-B01B-438F-A7D8-B3F8B1EBF976}" destId="{E5747AA0-01B8-45EC-AAE9-09BD426C2A9C}" srcOrd="1" destOrd="0" presId="urn:microsoft.com/office/officeart/2018/2/layout/IconCircleList"/>
    <dgm:cxn modelId="{FAEB8652-DBE7-496E-9BCF-48C9A2CD8279}" type="presParOf" srcId="{A4B8A8F6-B01B-438F-A7D8-B3F8B1EBF976}" destId="{8B4AFD5E-E077-49DF-B461-730DF75004DC}" srcOrd="2" destOrd="0" presId="urn:microsoft.com/office/officeart/2018/2/layout/IconCircleList"/>
    <dgm:cxn modelId="{F0B0BEC7-D0EE-4287-B816-94A2A6789F54}" type="presParOf" srcId="{A4B8A8F6-B01B-438F-A7D8-B3F8B1EBF976}" destId="{0BF5A1B1-8A23-4980-A72B-9C3058C9F6D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700DF7-2B04-40B9-9455-BCF1BDC97424}">
      <dsp:nvSpPr>
        <dsp:cNvPr id="0" name=""/>
        <dsp:cNvSpPr/>
      </dsp:nvSpPr>
      <dsp:spPr>
        <a:xfrm>
          <a:off x="0" y="456"/>
          <a:ext cx="5444544" cy="106909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08653C-C899-4E6F-8B99-672410DF0AB3}">
      <dsp:nvSpPr>
        <dsp:cNvPr id="0" name=""/>
        <dsp:cNvSpPr/>
      </dsp:nvSpPr>
      <dsp:spPr>
        <a:xfrm>
          <a:off x="323402" y="241004"/>
          <a:ext cx="588004" cy="5880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087BE3-0FE1-4A6A-AB22-FF30FBAA1853}">
      <dsp:nvSpPr>
        <dsp:cNvPr id="0" name=""/>
        <dsp:cNvSpPr/>
      </dsp:nvSpPr>
      <dsp:spPr>
        <a:xfrm>
          <a:off x="1234809" y="456"/>
          <a:ext cx="4209734" cy="1069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46" tIns="113146" rIns="113146" bIns="113146" numCol="1" spcCol="1270" anchor="ctr" anchorCtr="0">
          <a:noAutofit/>
        </a:bodyPr>
        <a:lstStyle/>
        <a:p>
          <a:pPr marL="0" lvl="0" indent="0" algn="l" defTabSz="1111250">
            <a:lnSpc>
              <a:spcPct val="100000"/>
            </a:lnSpc>
            <a:spcBef>
              <a:spcPct val="0"/>
            </a:spcBef>
            <a:spcAft>
              <a:spcPct val="35000"/>
            </a:spcAft>
            <a:buNone/>
          </a:pPr>
          <a:r>
            <a:rPr lang="en-US" sz="2500" b="1" kern="1200"/>
            <a:t>Mental health rehabilitation</a:t>
          </a:r>
          <a:endParaRPr lang="en-US" sz="2500" kern="1200"/>
        </a:p>
      </dsp:txBody>
      <dsp:txXfrm>
        <a:off x="1234809" y="456"/>
        <a:ext cx="4209734" cy="1069099"/>
      </dsp:txXfrm>
    </dsp:sp>
    <dsp:sp modelId="{2FD2259D-91AA-491B-8A3C-30ABDB100506}">
      <dsp:nvSpPr>
        <dsp:cNvPr id="0" name=""/>
        <dsp:cNvSpPr/>
      </dsp:nvSpPr>
      <dsp:spPr>
        <a:xfrm>
          <a:off x="0" y="1336831"/>
          <a:ext cx="5444544" cy="106909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509DC4-5F2C-47ED-8D15-0550DFFE3370}">
      <dsp:nvSpPr>
        <dsp:cNvPr id="0" name=""/>
        <dsp:cNvSpPr/>
      </dsp:nvSpPr>
      <dsp:spPr>
        <a:xfrm>
          <a:off x="323402" y="1577378"/>
          <a:ext cx="588004" cy="5880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84E0F6-4B16-4E37-AD06-9B00F2CA6978}">
      <dsp:nvSpPr>
        <dsp:cNvPr id="0" name=""/>
        <dsp:cNvSpPr/>
      </dsp:nvSpPr>
      <dsp:spPr>
        <a:xfrm>
          <a:off x="1234809" y="1336831"/>
          <a:ext cx="4209734" cy="1069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46" tIns="113146" rIns="113146" bIns="113146" numCol="1" spcCol="1270" anchor="ctr" anchorCtr="0">
          <a:noAutofit/>
        </a:bodyPr>
        <a:lstStyle/>
        <a:p>
          <a:pPr marL="0" lvl="0" indent="0" algn="l" defTabSz="1111250">
            <a:lnSpc>
              <a:spcPct val="100000"/>
            </a:lnSpc>
            <a:spcBef>
              <a:spcPct val="0"/>
            </a:spcBef>
            <a:spcAft>
              <a:spcPct val="35000"/>
            </a:spcAft>
            <a:buNone/>
          </a:pPr>
          <a:r>
            <a:rPr lang="en-US" sz="2500" b="1" kern="1200"/>
            <a:t>Recovery model</a:t>
          </a:r>
          <a:endParaRPr lang="en-US" sz="2500" kern="1200"/>
        </a:p>
      </dsp:txBody>
      <dsp:txXfrm>
        <a:off x="1234809" y="1336831"/>
        <a:ext cx="4209734" cy="1069099"/>
      </dsp:txXfrm>
    </dsp:sp>
    <dsp:sp modelId="{E1063AA1-2922-486A-A442-74A305EB7F91}">
      <dsp:nvSpPr>
        <dsp:cNvPr id="0" name=""/>
        <dsp:cNvSpPr/>
      </dsp:nvSpPr>
      <dsp:spPr>
        <a:xfrm>
          <a:off x="0" y="2673205"/>
          <a:ext cx="5444544" cy="106909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204320-1AF7-4992-BA77-5F7CDD51E7C2}">
      <dsp:nvSpPr>
        <dsp:cNvPr id="0" name=""/>
        <dsp:cNvSpPr/>
      </dsp:nvSpPr>
      <dsp:spPr>
        <a:xfrm>
          <a:off x="323402" y="2913753"/>
          <a:ext cx="588004" cy="5880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FB38D5-88DA-4737-B86E-B144A0D5968A}">
      <dsp:nvSpPr>
        <dsp:cNvPr id="0" name=""/>
        <dsp:cNvSpPr/>
      </dsp:nvSpPr>
      <dsp:spPr>
        <a:xfrm>
          <a:off x="1234809" y="2673205"/>
          <a:ext cx="4209734" cy="1069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46" tIns="113146" rIns="113146" bIns="113146" numCol="1" spcCol="1270" anchor="ctr" anchorCtr="0">
          <a:noAutofit/>
        </a:bodyPr>
        <a:lstStyle/>
        <a:p>
          <a:pPr marL="0" lvl="0" indent="0" algn="l" defTabSz="1111250">
            <a:lnSpc>
              <a:spcPct val="100000"/>
            </a:lnSpc>
            <a:spcBef>
              <a:spcPct val="0"/>
            </a:spcBef>
            <a:spcAft>
              <a:spcPct val="35000"/>
            </a:spcAft>
            <a:buNone/>
          </a:pPr>
          <a:r>
            <a:rPr lang="en-US" sz="2500" b="1" kern="1200"/>
            <a:t>Feeding and eating disorders </a:t>
          </a:r>
          <a:endParaRPr lang="en-US" sz="2500" kern="1200"/>
        </a:p>
      </dsp:txBody>
      <dsp:txXfrm>
        <a:off x="1234809" y="2673205"/>
        <a:ext cx="4209734" cy="10690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403C1-2F07-4E76-955C-DF8C7116FD81}">
      <dsp:nvSpPr>
        <dsp:cNvPr id="0" name=""/>
        <dsp:cNvSpPr/>
      </dsp:nvSpPr>
      <dsp:spPr>
        <a:xfrm>
          <a:off x="0" y="68068"/>
          <a:ext cx="7559504" cy="9336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What it is</a:t>
          </a:r>
          <a:endParaRPr lang="en-US" sz="3800" kern="1200"/>
        </a:p>
      </dsp:txBody>
      <dsp:txXfrm>
        <a:off x="45578" y="113646"/>
        <a:ext cx="7468348" cy="842504"/>
      </dsp:txXfrm>
    </dsp:sp>
    <dsp:sp modelId="{A6281E5E-1F9B-4122-98E6-19E4921650EF}">
      <dsp:nvSpPr>
        <dsp:cNvPr id="0" name=""/>
        <dsp:cNvSpPr/>
      </dsp:nvSpPr>
      <dsp:spPr>
        <a:xfrm>
          <a:off x="0" y="1111168"/>
          <a:ext cx="7559504" cy="93366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Who needs it</a:t>
          </a:r>
          <a:endParaRPr lang="en-US" sz="3800" kern="1200"/>
        </a:p>
      </dsp:txBody>
      <dsp:txXfrm>
        <a:off x="45578" y="1156746"/>
        <a:ext cx="7468348" cy="842504"/>
      </dsp:txXfrm>
    </dsp:sp>
    <dsp:sp modelId="{1DFD9AD6-F3F3-40A8-881A-44B9CE983474}">
      <dsp:nvSpPr>
        <dsp:cNvPr id="0" name=""/>
        <dsp:cNvSpPr/>
      </dsp:nvSpPr>
      <dsp:spPr>
        <a:xfrm>
          <a:off x="0" y="2154268"/>
          <a:ext cx="7559504" cy="93366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UK policy landscape</a:t>
          </a:r>
          <a:endParaRPr lang="en-US" sz="3800" kern="1200"/>
        </a:p>
      </dsp:txBody>
      <dsp:txXfrm>
        <a:off x="45578" y="2199846"/>
        <a:ext cx="7468348" cy="842504"/>
      </dsp:txXfrm>
    </dsp:sp>
    <dsp:sp modelId="{2AC5A6DE-EA23-4601-AF2C-709663B348F4}">
      <dsp:nvSpPr>
        <dsp:cNvPr id="0" name=""/>
        <dsp:cNvSpPr/>
      </dsp:nvSpPr>
      <dsp:spPr>
        <a:xfrm>
          <a:off x="0" y="3197368"/>
          <a:ext cx="7559504" cy="9336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Workforce and MDT roles</a:t>
          </a:r>
          <a:endParaRPr lang="en-US" sz="3800" kern="1200"/>
        </a:p>
      </dsp:txBody>
      <dsp:txXfrm>
        <a:off x="45578" y="3242946"/>
        <a:ext cx="7468348" cy="842504"/>
      </dsp:txXfrm>
    </dsp:sp>
    <dsp:sp modelId="{B83280AA-D2D9-4C86-A25C-76D7F8BD0817}">
      <dsp:nvSpPr>
        <dsp:cNvPr id="0" name=""/>
        <dsp:cNvSpPr/>
      </dsp:nvSpPr>
      <dsp:spPr>
        <a:xfrm>
          <a:off x="0" y="4240468"/>
          <a:ext cx="7559504" cy="933660"/>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Recovery model</a:t>
          </a:r>
          <a:endParaRPr lang="en-US" sz="3800" kern="1200"/>
        </a:p>
      </dsp:txBody>
      <dsp:txXfrm>
        <a:off x="45578" y="4286046"/>
        <a:ext cx="7468348" cy="842504"/>
      </dsp:txXfrm>
    </dsp:sp>
    <dsp:sp modelId="{63100190-15B7-4088-B668-BEBD5BDEEECB}">
      <dsp:nvSpPr>
        <dsp:cNvPr id="0" name=""/>
        <dsp:cNvSpPr/>
      </dsp:nvSpPr>
      <dsp:spPr>
        <a:xfrm>
          <a:off x="0" y="5283568"/>
          <a:ext cx="7559504" cy="9336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Current debates and challenges</a:t>
          </a:r>
          <a:endParaRPr lang="en-US" sz="3800" kern="1200"/>
        </a:p>
      </dsp:txBody>
      <dsp:txXfrm>
        <a:off x="45578" y="5329146"/>
        <a:ext cx="7468348" cy="8425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1F0B26-3748-4169-8673-B1A0AE0A34AD}">
      <dsp:nvSpPr>
        <dsp:cNvPr id="0" name=""/>
        <dsp:cNvSpPr/>
      </dsp:nvSpPr>
      <dsp:spPr>
        <a:xfrm rot="5400000">
          <a:off x="6499254" y="-2731502"/>
          <a:ext cx="832908" cy="6508902"/>
        </a:xfrm>
        <a:prstGeom prst="round2Same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l" defTabSz="1244600">
            <a:lnSpc>
              <a:spcPct val="90000"/>
            </a:lnSpc>
            <a:spcBef>
              <a:spcPct val="0"/>
            </a:spcBef>
            <a:spcAft>
              <a:spcPct val="15000"/>
            </a:spcAft>
            <a:buFont typeface="Arial" panose="020B0604020202020204" pitchFamily="34" charset="0"/>
            <a:buChar char="•"/>
          </a:pPr>
          <a:r>
            <a:rPr lang="en-GB" sz="2800" kern="1200" dirty="0"/>
            <a:t>To help patients learn or re-learn life skills.</a:t>
          </a:r>
        </a:p>
      </dsp:txBody>
      <dsp:txXfrm rot="-5400000">
        <a:off x="3661258" y="147153"/>
        <a:ext cx="6468243" cy="751590"/>
      </dsp:txXfrm>
    </dsp:sp>
    <dsp:sp modelId="{68E71433-1023-4DB7-B315-6B95D898AA92}">
      <dsp:nvSpPr>
        <dsp:cNvPr id="0" name=""/>
        <dsp:cNvSpPr/>
      </dsp:nvSpPr>
      <dsp:spPr>
        <a:xfrm>
          <a:off x="0" y="2381"/>
          <a:ext cx="3661257" cy="1041135"/>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Font typeface="Arial" panose="020B0604020202020204" pitchFamily="34" charset="0"/>
            <a:buNone/>
          </a:pPr>
          <a:r>
            <a:rPr lang="en-GB" sz="2600" kern="1200" dirty="0"/>
            <a:t>Relearning</a:t>
          </a:r>
        </a:p>
      </dsp:txBody>
      <dsp:txXfrm>
        <a:off x="50824" y="53205"/>
        <a:ext cx="3559609" cy="939487"/>
      </dsp:txXfrm>
    </dsp:sp>
    <dsp:sp modelId="{F26D0714-AA85-4C2B-BE1D-74784E4E1E7A}">
      <dsp:nvSpPr>
        <dsp:cNvPr id="0" name=""/>
        <dsp:cNvSpPr/>
      </dsp:nvSpPr>
      <dsp:spPr>
        <a:xfrm rot="5400000">
          <a:off x="6499254" y="-1638309"/>
          <a:ext cx="832908" cy="6508902"/>
        </a:xfrm>
        <a:prstGeom prst="round2SameRect">
          <a:avLst/>
        </a:prstGeom>
        <a:solidFill>
          <a:schemeClr val="accent3">
            <a:tint val="40000"/>
            <a:alpha val="90000"/>
            <a:hueOff val="1263789"/>
            <a:satOff val="11176"/>
            <a:lumOff val="1324"/>
            <a:alphaOff val="0"/>
          </a:schemeClr>
        </a:solidFill>
        <a:ln w="19050" cap="flat" cmpd="sng" algn="ctr">
          <a:solidFill>
            <a:schemeClr val="accent3">
              <a:tint val="40000"/>
              <a:alpha val="90000"/>
              <a:hueOff val="1263789"/>
              <a:satOff val="11176"/>
              <a:lumOff val="132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l" defTabSz="1244600">
            <a:lnSpc>
              <a:spcPct val="90000"/>
            </a:lnSpc>
            <a:spcBef>
              <a:spcPct val="0"/>
            </a:spcBef>
            <a:spcAft>
              <a:spcPct val="15000"/>
            </a:spcAft>
            <a:buChar char="•"/>
          </a:pPr>
          <a:r>
            <a:rPr lang="en-GB" sz="2800" kern="1200" dirty="0"/>
            <a:t>To help patients get their confidence back.</a:t>
          </a:r>
        </a:p>
      </dsp:txBody>
      <dsp:txXfrm rot="-5400000">
        <a:off x="3661258" y="1240346"/>
        <a:ext cx="6468243" cy="751590"/>
      </dsp:txXfrm>
    </dsp:sp>
    <dsp:sp modelId="{BBC6B20D-F1E4-4A27-9E62-1521EF0E5707}">
      <dsp:nvSpPr>
        <dsp:cNvPr id="0" name=""/>
        <dsp:cNvSpPr/>
      </dsp:nvSpPr>
      <dsp:spPr>
        <a:xfrm>
          <a:off x="0" y="1095573"/>
          <a:ext cx="3661257" cy="1041135"/>
        </a:xfrm>
        <a:prstGeom prst="roundRect">
          <a:avLst/>
        </a:prstGeom>
        <a:solidFill>
          <a:schemeClr val="accent3">
            <a:hueOff val="1029291"/>
            <a:satOff val="6178"/>
            <a:lumOff val="470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Confidence Building</a:t>
          </a:r>
        </a:p>
      </dsp:txBody>
      <dsp:txXfrm>
        <a:off x="50824" y="1146397"/>
        <a:ext cx="3559609" cy="939487"/>
      </dsp:txXfrm>
    </dsp:sp>
    <dsp:sp modelId="{B1EB23DE-A04A-42B9-8F1C-177F43EE6C9A}">
      <dsp:nvSpPr>
        <dsp:cNvPr id="0" name=""/>
        <dsp:cNvSpPr/>
      </dsp:nvSpPr>
      <dsp:spPr>
        <a:xfrm rot="5400000">
          <a:off x="6499254" y="-545117"/>
          <a:ext cx="832908" cy="6508902"/>
        </a:xfrm>
        <a:prstGeom prst="round2SameRect">
          <a:avLst/>
        </a:prstGeom>
        <a:solidFill>
          <a:schemeClr val="accent3">
            <a:tint val="40000"/>
            <a:alpha val="90000"/>
            <a:hueOff val="2527578"/>
            <a:satOff val="22352"/>
            <a:lumOff val="2648"/>
            <a:alphaOff val="0"/>
          </a:schemeClr>
        </a:solidFill>
        <a:ln w="19050" cap="flat" cmpd="sng" algn="ctr">
          <a:solidFill>
            <a:schemeClr val="accent3">
              <a:tint val="40000"/>
              <a:alpha val="90000"/>
              <a:hueOff val="2527578"/>
              <a:satOff val="22352"/>
              <a:lumOff val="264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l" defTabSz="1244600">
            <a:lnSpc>
              <a:spcPct val="90000"/>
            </a:lnSpc>
            <a:spcBef>
              <a:spcPct val="0"/>
            </a:spcBef>
            <a:spcAft>
              <a:spcPct val="15000"/>
            </a:spcAft>
            <a:buChar char="•"/>
          </a:pPr>
          <a:r>
            <a:rPr lang="en-GB" sz="2800" kern="1200" dirty="0"/>
            <a:t>To help them cope better without much help.</a:t>
          </a:r>
        </a:p>
      </dsp:txBody>
      <dsp:txXfrm rot="-5400000">
        <a:off x="3661258" y="2333538"/>
        <a:ext cx="6468243" cy="751590"/>
      </dsp:txXfrm>
    </dsp:sp>
    <dsp:sp modelId="{1DBFB5A9-0315-404E-B961-829942B28752}">
      <dsp:nvSpPr>
        <dsp:cNvPr id="0" name=""/>
        <dsp:cNvSpPr/>
      </dsp:nvSpPr>
      <dsp:spPr>
        <a:xfrm>
          <a:off x="0" y="2188765"/>
          <a:ext cx="3661257" cy="1041135"/>
        </a:xfrm>
        <a:prstGeom prst="roundRect">
          <a:avLst/>
        </a:prstGeom>
        <a:solidFill>
          <a:schemeClr val="accent3">
            <a:hueOff val="2058582"/>
            <a:satOff val="12356"/>
            <a:lumOff val="94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Self-Dependence</a:t>
          </a:r>
        </a:p>
      </dsp:txBody>
      <dsp:txXfrm>
        <a:off x="50824" y="2239589"/>
        <a:ext cx="3559609" cy="939487"/>
      </dsp:txXfrm>
    </dsp:sp>
    <dsp:sp modelId="{C882868E-6378-412F-B05F-374211996992}">
      <dsp:nvSpPr>
        <dsp:cNvPr id="0" name=""/>
        <dsp:cNvSpPr/>
      </dsp:nvSpPr>
      <dsp:spPr>
        <a:xfrm rot="5400000">
          <a:off x="6499254" y="548074"/>
          <a:ext cx="832908" cy="6508902"/>
        </a:xfrm>
        <a:prstGeom prst="round2SameRect">
          <a:avLst/>
        </a:prstGeom>
        <a:solidFill>
          <a:schemeClr val="accent3">
            <a:tint val="40000"/>
            <a:alpha val="90000"/>
            <a:hueOff val="3791366"/>
            <a:satOff val="33529"/>
            <a:lumOff val="3971"/>
            <a:alphaOff val="0"/>
          </a:schemeClr>
        </a:solidFill>
        <a:ln w="19050" cap="flat" cmpd="sng" algn="ctr">
          <a:solidFill>
            <a:schemeClr val="accent3">
              <a:tint val="40000"/>
              <a:alpha val="90000"/>
              <a:hueOff val="3791366"/>
              <a:satOff val="33529"/>
              <a:lumOff val="397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t>To achieve the things patients want or dream about-like living in their own flat, getting a job or having a family.</a:t>
          </a:r>
        </a:p>
      </dsp:txBody>
      <dsp:txXfrm rot="-5400000">
        <a:off x="3661258" y="3426730"/>
        <a:ext cx="6468243" cy="751590"/>
      </dsp:txXfrm>
    </dsp:sp>
    <dsp:sp modelId="{06EF3CE5-36DB-4BFC-BE08-9F2D5CAEBEC3}">
      <dsp:nvSpPr>
        <dsp:cNvPr id="0" name=""/>
        <dsp:cNvSpPr/>
      </dsp:nvSpPr>
      <dsp:spPr>
        <a:xfrm>
          <a:off x="0" y="3281958"/>
          <a:ext cx="3661257" cy="1041135"/>
        </a:xfrm>
        <a:prstGeom prst="roundRect">
          <a:avLst/>
        </a:prstGeom>
        <a:solidFill>
          <a:schemeClr val="accent3">
            <a:hueOff val="3087872"/>
            <a:satOff val="18534"/>
            <a:lumOff val="1411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Empowerment</a:t>
          </a:r>
        </a:p>
      </dsp:txBody>
      <dsp:txXfrm>
        <a:off x="50824" y="3332782"/>
        <a:ext cx="3559609" cy="939487"/>
      </dsp:txXfrm>
    </dsp:sp>
    <dsp:sp modelId="{394527E4-C5E5-4D7F-BFFA-05EF2B783E46}">
      <dsp:nvSpPr>
        <dsp:cNvPr id="0" name=""/>
        <dsp:cNvSpPr/>
      </dsp:nvSpPr>
      <dsp:spPr>
        <a:xfrm rot="5400000">
          <a:off x="6499254" y="1641266"/>
          <a:ext cx="832908" cy="6508902"/>
        </a:xfrm>
        <a:prstGeom prst="round2SameRect">
          <a:avLst/>
        </a:prstGeom>
        <a:solidFill>
          <a:schemeClr val="accent3">
            <a:tint val="40000"/>
            <a:alpha val="90000"/>
            <a:hueOff val="5055155"/>
            <a:satOff val="44705"/>
            <a:lumOff val="5295"/>
            <a:alphaOff val="0"/>
          </a:schemeClr>
        </a:solidFill>
        <a:ln w="19050" cap="flat" cmpd="sng" algn="ctr">
          <a:solidFill>
            <a:schemeClr val="accent3">
              <a:tint val="40000"/>
              <a:alpha val="90000"/>
              <a:hueOff val="5055155"/>
              <a:satOff val="44705"/>
              <a:lumOff val="529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l" defTabSz="1244600">
            <a:lnSpc>
              <a:spcPct val="90000"/>
            </a:lnSpc>
            <a:spcBef>
              <a:spcPct val="0"/>
            </a:spcBef>
            <a:spcAft>
              <a:spcPct val="15000"/>
            </a:spcAft>
            <a:buChar char="•"/>
          </a:pPr>
          <a:r>
            <a:rPr lang="en-GB" sz="2800" kern="1200" dirty="0"/>
            <a:t>To feel independent and comfortable with life.</a:t>
          </a:r>
        </a:p>
      </dsp:txBody>
      <dsp:txXfrm rot="-5400000">
        <a:off x="3661258" y="4519922"/>
        <a:ext cx="6468243" cy="751590"/>
      </dsp:txXfrm>
    </dsp:sp>
    <dsp:sp modelId="{DB9A3FBF-4BD8-4E94-8290-ED01134BCB3F}">
      <dsp:nvSpPr>
        <dsp:cNvPr id="0" name=""/>
        <dsp:cNvSpPr/>
      </dsp:nvSpPr>
      <dsp:spPr>
        <a:xfrm>
          <a:off x="0" y="4375150"/>
          <a:ext cx="3661257" cy="1041135"/>
        </a:xfrm>
        <a:prstGeom prst="roundRect">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Promoting Self-esteem and independent living</a:t>
          </a:r>
        </a:p>
      </dsp:txBody>
      <dsp:txXfrm>
        <a:off x="50824" y="4425974"/>
        <a:ext cx="3559609" cy="9394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6052BB-92B3-4839-85D8-860EE13D683C}">
      <dsp:nvSpPr>
        <dsp:cNvPr id="0" name=""/>
        <dsp:cNvSpPr/>
      </dsp:nvSpPr>
      <dsp:spPr>
        <a:xfrm>
          <a:off x="0" y="2917780"/>
          <a:ext cx="10396535" cy="191438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These services assist one to recover, while accepting that some individuals may still have serious difficulties that need continuing help and support (RCP, 2019)</a:t>
          </a:r>
          <a:endParaRPr lang="en-US" sz="2400" kern="1200"/>
        </a:p>
      </dsp:txBody>
      <dsp:txXfrm>
        <a:off x="0" y="2917780"/>
        <a:ext cx="10396535" cy="1914380"/>
      </dsp:txXfrm>
    </dsp:sp>
    <dsp:sp modelId="{3367B270-3BCE-4632-97F8-01DF9159C974}">
      <dsp:nvSpPr>
        <dsp:cNvPr id="0" name=""/>
        <dsp:cNvSpPr/>
      </dsp:nvSpPr>
      <dsp:spPr>
        <a:xfrm rot="10800000">
          <a:off x="0" y="2179"/>
          <a:ext cx="10396535" cy="2944316"/>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The rehabilitation team includes psychiatrists, nurses, occupational therapists, psychologists and social workers.</a:t>
          </a:r>
          <a:endParaRPr lang="en-US" sz="2400" kern="1200"/>
        </a:p>
      </dsp:txBody>
      <dsp:txXfrm rot="-10800000">
        <a:off x="0" y="2179"/>
        <a:ext cx="10396535" cy="1033455"/>
      </dsp:txXfrm>
    </dsp:sp>
    <dsp:sp modelId="{F0DF470B-435F-45DE-941A-B3C8C4B0A187}">
      <dsp:nvSpPr>
        <dsp:cNvPr id="0" name=""/>
        <dsp:cNvSpPr/>
      </dsp:nvSpPr>
      <dsp:spPr>
        <a:xfrm>
          <a:off x="0" y="1035635"/>
          <a:ext cx="5198267" cy="88035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In the UK, just over half mental health rehabilitation units are based in the community with the rest based in hospital sites (In-patient Rehabilitation).</a:t>
          </a:r>
          <a:endParaRPr lang="en-US" sz="1700" kern="1200"/>
        </a:p>
      </dsp:txBody>
      <dsp:txXfrm>
        <a:off x="0" y="1035635"/>
        <a:ext cx="5198267" cy="880350"/>
      </dsp:txXfrm>
    </dsp:sp>
    <dsp:sp modelId="{3BB8198A-3B79-41B4-8463-86A51B84149E}">
      <dsp:nvSpPr>
        <dsp:cNvPr id="0" name=""/>
        <dsp:cNvSpPr/>
      </dsp:nvSpPr>
      <dsp:spPr>
        <a:xfrm>
          <a:off x="5198267" y="1035635"/>
          <a:ext cx="5198267" cy="88035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Placements are usually for months or years till the patients feel more confident and their condition improved.</a:t>
          </a:r>
          <a:endParaRPr lang="en-US" sz="1700" kern="1200"/>
        </a:p>
      </dsp:txBody>
      <dsp:txXfrm>
        <a:off x="5198267" y="1035635"/>
        <a:ext cx="5198267" cy="8803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C35854-9113-4C0B-83AC-B9A10469E25C}">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9851B5-011D-4A74-B084-6ABE942D7C2A}">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a:t>
          </a:r>
          <a:r>
            <a:rPr lang="en-GB" sz="2400" b="1" kern="1200"/>
            <a:t>Getting It Right First Time (GIRFT) Mental Health Programme (2022–2024)</a:t>
          </a:r>
          <a:r>
            <a:rPr lang="en-GB" sz="2400" kern="1200"/>
            <a:t> emphasises standardised pathways and reducing variation in rehabilitation provision. </a:t>
          </a:r>
          <a:r>
            <a:rPr lang="en-GB" sz="2400" kern="1200">
              <a:hlinkClick xmlns:r="http://schemas.openxmlformats.org/officeDocument/2006/relationships" r:id="rId1"/>
            </a:rPr>
            <a:t>Getting It Right First Time – GIRFT</a:t>
          </a:r>
          <a:endParaRPr lang="en-US" sz="2400" kern="1200"/>
        </a:p>
      </dsp:txBody>
      <dsp:txXfrm>
        <a:off x="608661" y="692298"/>
        <a:ext cx="4508047" cy="2799040"/>
      </dsp:txXfrm>
    </dsp:sp>
    <dsp:sp modelId="{8B929960-24BE-4F0E-89EC-1C1B8257A2CE}">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0132CA-1E9F-470B-916D-1837B22E2299}">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ICSs now commission </a:t>
          </a:r>
          <a:r>
            <a:rPr lang="en-GB" sz="2400" b="1" kern="1200"/>
            <a:t>tiered supported accommodation</a:t>
          </a:r>
          <a:r>
            <a:rPr lang="en-GB" sz="2400" kern="1200"/>
            <a:t> (high‑support, medium‑support, floating support).</a:t>
          </a:r>
          <a:endParaRPr lang="en-US" sz="2400" kern="1200"/>
        </a:p>
      </dsp:txBody>
      <dsp:txXfrm>
        <a:off x="6331365" y="692298"/>
        <a:ext cx="4508047" cy="27990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6B1A34-B01E-4D31-90B2-342B6A90072A}">
      <dsp:nvSpPr>
        <dsp:cNvPr id="0" name=""/>
        <dsp:cNvSpPr/>
      </dsp:nvSpPr>
      <dsp:spPr>
        <a:xfrm>
          <a:off x="1134549" y="2224051"/>
          <a:ext cx="1095309" cy="10953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36B906-5E94-4B55-8692-8FA1E5D77B28}">
      <dsp:nvSpPr>
        <dsp:cNvPr id="0" name=""/>
        <dsp:cNvSpPr/>
      </dsp:nvSpPr>
      <dsp:spPr>
        <a:xfrm>
          <a:off x="465193" y="3944815"/>
          <a:ext cx="2434020" cy="2446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t>have specialist expertise in the long-term treatment and care of people with severe mental illness and complex needs. </a:t>
          </a:r>
          <a:endParaRPr lang="en-US" sz="1800" kern="1200"/>
        </a:p>
      </dsp:txBody>
      <dsp:txXfrm>
        <a:off x="465193" y="3944815"/>
        <a:ext cx="2434020" cy="2446495"/>
      </dsp:txXfrm>
    </dsp:sp>
    <dsp:sp modelId="{9FCA600C-ABDA-4C87-982F-BC1A28E280F3}">
      <dsp:nvSpPr>
        <dsp:cNvPr id="0" name=""/>
        <dsp:cNvSpPr/>
      </dsp:nvSpPr>
      <dsp:spPr>
        <a:xfrm>
          <a:off x="3994523" y="2224051"/>
          <a:ext cx="1095309" cy="10953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E6049E-CBEE-40E5-9487-D0B869004FDD}">
      <dsp:nvSpPr>
        <dsp:cNvPr id="0" name=""/>
        <dsp:cNvSpPr/>
      </dsp:nvSpPr>
      <dsp:spPr>
        <a:xfrm>
          <a:off x="3325167" y="3944815"/>
          <a:ext cx="2434020" cy="2446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t>Carry out thorough assessment and treatment</a:t>
          </a:r>
          <a:endParaRPr lang="en-US" sz="1800" kern="1200" dirty="0"/>
        </a:p>
        <a:p>
          <a:pPr marL="0" lvl="0" indent="0" algn="ctr" defTabSz="800100">
            <a:lnSpc>
              <a:spcPct val="100000"/>
            </a:lnSpc>
            <a:spcBef>
              <a:spcPct val="0"/>
            </a:spcBef>
            <a:spcAft>
              <a:spcPct val="35000"/>
            </a:spcAft>
            <a:buNone/>
          </a:pPr>
          <a:r>
            <a:rPr lang="en-GB" sz="1800" kern="1200" dirty="0"/>
            <a:t>Shared decision‑making</a:t>
          </a:r>
        </a:p>
        <a:p>
          <a:pPr marL="0" lvl="0" indent="0" algn="ctr" defTabSz="800100">
            <a:lnSpc>
              <a:spcPct val="100000"/>
            </a:lnSpc>
            <a:spcBef>
              <a:spcPct val="0"/>
            </a:spcBef>
            <a:spcAft>
              <a:spcPct val="35000"/>
            </a:spcAft>
            <a:buNone/>
          </a:pPr>
          <a:r>
            <a:rPr lang="en-GB" sz="1800" kern="1200" dirty="0"/>
            <a:t>Use of outcome measures such as </a:t>
          </a:r>
          <a:r>
            <a:rPr lang="en-GB" sz="1800" kern="1200" dirty="0" err="1"/>
            <a:t>HoNOS</a:t>
          </a:r>
          <a:r>
            <a:rPr lang="en-GB" sz="1800" kern="1200" dirty="0"/>
            <a:t>, DIALOG+, and </a:t>
          </a:r>
          <a:r>
            <a:rPr lang="en-GB" sz="1800" kern="1200" dirty="0" err="1"/>
            <a:t>ReQoL</a:t>
          </a:r>
          <a:endParaRPr lang="en-US" sz="1800" kern="1200" dirty="0"/>
        </a:p>
      </dsp:txBody>
      <dsp:txXfrm>
        <a:off x="3325167" y="3944815"/>
        <a:ext cx="2434020" cy="2446495"/>
      </dsp:txXfrm>
    </dsp:sp>
    <dsp:sp modelId="{41BBB75B-4566-49F3-85D7-A2283D59E6D3}">
      <dsp:nvSpPr>
        <dsp:cNvPr id="0" name=""/>
        <dsp:cNvSpPr/>
      </dsp:nvSpPr>
      <dsp:spPr>
        <a:xfrm>
          <a:off x="6854497" y="2224051"/>
          <a:ext cx="1095309" cy="10953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95D372-F176-44B8-8D97-32A9071C4AB2}">
      <dsp:nvSpPr>
        <dsp:cNvPr id="0" name=""/>
        <dsp:cNvSpPr/>
      </dsp:nvSpPr>
      <dsp:spPr>
        <a:xfrm>
          <a:off x="6185141" y="3944815"/>
          <a:ext cx="2434020" cy="2446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t>Look at  long-term possibilities for the patient, not just symptoms of the illness, and work closely within a team of other professionals. </a:t>
          </a:r>
          <a:endParaRPr lang="en-US" sz="1800" kern="1200" dirty="0"/>
        </a:p>
      </dsp:txBody>
      <dsp:txXfrm>
        <a:off x="6185141" y="3944815"/>
        <a:ext cx="2434020" cy="2446495"/>
      </dsp:txXfrm>
    </dsp:sp>
    <dsp:sp modelId="{DA6383D3-3EB0-409E-BBF8-9CCFEAB7C4D7}">
      <dsp:nvSpPr>
        <dsp:cNvPr id="0" name=""/>
        <dsp:cNvSpPr/>
      </dsp:nvSpPr>
      <dsp:spPr>
        <a:xfrm>
          <a:off x="9714471" y="2224051"/>
          <a:ext cx="1095309" cy="10953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5971D7-738C-4ABD-902F-A310C85A693A}">
      <dsp:nvSpPr>
        <dsp:cNvPr id="0" name=""/>
        <dsp:cNvSpPr/>
      </dsp:nvSpPr>
      <dsp:spPr>
        <a:xfrm>
          <a:off x="9045116" y="3944815"/>
          <a:ext cx="2434020" cy="2446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t>advise colleagues on the diagnosis and management of severe and complex mental health problems for people who are not helped quickly by standard treatments</a:t>
          </a:r>
          <a:endParaRPr lang="en-US" sz="1800" kern="1200"/>
        </a:p>
      </dsp:txBody>
      <dsp:txXfrm>
        <a:off x="9045116" y="3944815"/>
        <a:ext cx="2434020" cy="244649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CCD34D-441E-4A7E-8146-3D285A206A2A}">
      <dsp:nvSpPr>
        <dsp:cNvPr id="0" name=""/>
        <dsp:cNvSpPr/>
      </dsp:nvSpPr>
      <dsp:spPr>
        <a:xfrm rot="5400000">
          <a:off x="7025571" y="-2749134"/>
          <a:ext cx="1422411" cy="7281672"/>
        </a:xfrm>
        <a:prstGeom prst="round2Same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Font typeface="Arial" panose="020B0604020202020204" pitchFamily="34" charset="0"/>
            <a:buChar char="•"/>
          </a:pPr>
          <a:r>
            <a:rPr lang="en-GB" sz="2000" kern="1200" dirty="0"/>
            <a:t>Medication Management</a:t>
          </a:r>
        </a:p>
        <a:p>
          <a:pPr marL="228600" lvl="1" indent="-228600" algn="l" defTabSz="889000">
            <a:lnSpc>
              <a:spcPct val="90000"/>
            </a:lnSpc>
            <a:spcBef>
              <a:spcPct val="0"/>
            </a:spcBef>
            <a:spcAft>
              <a:spcPct val="15000"/>
            </a:spcAft>
            <a:buChar char="•"/>
          </a:pPr>
          <a:r>
            <a:rPr lang="en-GB" sz="2000" kern="1200" dirty="0"/>
            <a:t>Talking therapies: CBT and specific work with families and carers).</a:t>
          </a:r>
        </a:p>
        <a:p>
          <a:pPr marL="228600" lvl="1" indent="-228600" algn="l" defTabSz="889000">
            <a:lnSpc>
              <a:spcPct val="90000"/>
            </a:lnSpc>
            <a:spcBef>
              <a:spcPct val="0"/>
            </a:spcBef>
            <a:spcAft>
              <a:spcPct val="15000"/>
            </a:spcAft>
            <a:buChar char="•"/>
          </a:pPr>
          <a:r>
            <a:rPr lang="en-GB" sz="2000" kern="1200" dirty="0"/>
            <a:t>Digital tools (e.g., recovery apps, remote CBT)</a:t>
          </a:r>
        </a:p>
      </dsp:txBody>
      <dsp:txXfrm rot="-5400000">
        <a:off x="4095941" y="249932"/>
        <a:ext cx="7212236" cy="1283539"/>
      </dsp:txXfrm>
    </dsp:sp>
    <dsp:sp modelId="{F337CEB8-0929-488B-98AE-9A023A22BE32}">
      <dsp:nvSpPr>
        <dsp:cNvPr id="0" name=""/>
        <dsp:cNvSpPr/>
      </dsp:nvSpPr>
      <dsp:spPr>
        <a:xfrm>
          <a:off x="0" y="2693"/>
          <a:ext cx="4095940" cy="1778014"/>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76200" rIns="152400" bIns="76200" numCol="1" spcCol="1270" anchor="ctr" anchorCtr="0">
          <a:noAutofit/>
        </a:bodyPr>
        <a:lstStyle/>
        <a:p>
          <a:pPr marL="0" lvl="0" indent="0" algn="ctr" defTabSz="1778000">
            <a:lnSpc>
              <a:spcPct val="90000"/>
            </a:lnSpc>
            <a:spcBef>
              <a:spcPct val="0"/>
            </a:spcBef>
            <a:spcAft>
              <a:spcPct val="35000"/>
            </a:spcAft>
            <a:buNone/>
          </a:pPr>
          <a:r>
            <a:rPr lang="en-GB" sz="4000" kern="1200" dirty="0"/>
            <a:t>Treatments</a:t>
          </a:r>
        </a:p>
      </dsp:txBody>
      <dsp:txXfrm>
        <a:off x="86795" y="89488"/>
        <a:ext cx="3922350" cy="1604424"/>
      </dsp:txXfrm>
    </dsp:sp>
    <dsp:sp modelId="{6FD5407A-105F-45AC-B6A5-10A2A4E6D008}">
      <dsp:nvSpPr>
        <dsp:cNvPr id="0" name=""/>
        <dsp:cNvSpPr/>
      </dsp:nvSpPr>
      <dsp:spPr>
        <a:xfrm rot="5400000">
          <a:off x="7025571" y="-882219"/>
          <a:ext cx="1422411" cy="7281672"/>
        </a:xfrm>
        <a:prstGeom prst="round2SameRect">
          <a:avLst/>
        </a:prstGeom>
        <a:solidFill>
          <a:schemeClr val="accent4">
            <a:tint val="40000"/>
            <a:alpha val="90000"/>
            <a:hueOff val="3079768"/>
            <a:satOff val="-15334"/>
            <a:lumOff val="-1455"/>
            <a:alphaOff val="0"/>
          </a:schemeClr>
        </a:solidFill>
        <a:ln w="19050" cap="flat" cmpd="sng" algn="ctr">
          <a:solidFill>
            <a:schemeClr val="accent4">
              <a:tint val="40000"/>
              <a:alpha val="90000"/>
              <a:hueOff val="3079768"/>
              <a:satOff val="-15334"/>
              <a:lumOff val="-145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Font typeface="Arial" panose="020B0604020202020204" pitchFamily="34" charset="0"/>
            <a:buChar char="•"/>
          </a:pPr>
          <a:r>
            <a:rPr lang="en-GB" sz="2000" kern="1200" dirty="0"/>
            <a:t>Reduce or stop alcohol and street drug use.</a:t>
          </a:r>
        </a:p>
        <a:p>
          <a:pPr marL="228600" lvl="1" indent="-228600" algn="l" defTabSz="889000">
            <a:lnSpc>
              <a:spcPct val="90000"/>
            </a:lnSpc>
            <a:spcBef>
              <a:spcPct val="0"/>
            </a:spcBef>
            <a:spcAft>
              <a:spcPct val="15000"/>
            </a:spcAft>
            <a:buChar char="•"/>
          </a:pPr>
          <a:r>
            <a:rPr lang="en-GB" sz="2000" kern="1200" dirty="0"/>
            <a:t>Manage everyday activities: personal hygiene, laundry and more complex living skills such as budgeting, shopping and cooking.</a:t>
          </a:r>
          <a:r>
            <a:rPr lang="en-GB" sz="2000" b="0" i="0" kern="1200" dirty="0"/>
            <a:t> </a:t>
          </a:r>
          <a:endParaRPr lang="en-GB" sz="2000" kern="1200" dirty="0"/>
        </a:p>
        <a:p>
          <a:pPr marL="228600" lvl="1" indent="-228600" algn="l" defTabSz="889000">
            <a:lnSpc>
              <a:spcPct val="90000"/>
            </a:lnSpc>
            <a:spcBef>
              <a:spcPct val="0"/>
            </a:spcBef>
            <a:spcAft>
              <a:spcPct val="15000"/>
            </a:spcAft>
            <a:buChar char="•"/>
          </a:pPr>
          <a:r>
            <a:rPr lang="en-GB" sz="2000" b="0" i="0" kern="1200" dirty="0"/>
            <a:t>Physical health monitoring aligned with </a:t>
          </a:r>
          <a:r>
            <a:rPr lang="en-GB" sz="2000" b="1" i="0" kern="1200" dirty="0"/>
            <a:t>NICE NG181 (2021)</a:t>
          </a:r>
          <a:r>
            <a:rPr lang="en-GB" sz="2000" b="0" i="0" kern="1200" dirty="0"/>
            <a:t> for severe mental illness</a:t>
          </a:r>
          <a:endParaRPr lang="en-GB" sz="2000" kern="1200" dirty="0"/>
        </a:p>
      </dsp:txBody>
      <dsp:txXfrm rot="-5400000">
        <a:off x="4095941" y="2116847"/>
        <a:ext cx="7212236" cy="1283539"/>
      </dsp:txXfrm>
    </dsp:sp>
    <dsp:sp modelId="{AC62E06A-2FD9-4875-BB7A-F47BE45E89D7}">
      <dsp:nvSpPr>
        <dsp:cNvPr id="0" name=""/>
        <dsp:cNvSpPr/>
      </dsp:nvSpPr>
      <dsp:spPr>
        <a:xfrm>
          <a:off x="0" y="1869609"/>
          <a:ext cx="4095940" cy="1778014"/>
        </a:xfrm>
        <a:prstGeom prst="roundRect">
          <a:avLst/>
        </a:prstGeom>
        <a:solidFill>
          <a:schemeClr val="accent4">
            <a:hueOff val="3299968"/>
            <a:satOff val="-14601"/>
            <a:lumOff val="-245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dirty="0"/>
            <a:t>Support and help</a:t>
          </a:r>
        </a:p>
      </dsp:txBody>
      <dsp:txXfrm>
        <a:off x="86795" y="1956404"/>
        <a:ext cx="3922350" cy="1604424"/>
      </dsp:txXfrm>
    </dsp:sp>
    <dsp:sp modelId="{EC61B4BA-44A1-479B-9919-4F8E29F22559}">
      <dsp:nvSpPr>
        <dsp:cNvPr id="0" name=""/>
        <dsp:cNvSpPr/>
      </dsp:nvSpPr>
      <dsp:spPr>
        <a:xfrm rot="5400000">
          <a:off x="7025571" y="984695"/>
          <a:ext cx="1422411" cy="7281672"/>
        </a:xfrm>
        <a:prstGeom prst="round2SameRect">
          <a:avLst/>
        </a:prstGeom>
        <a:solidFill>
          <a:schemeClr val="accent4">
            <a:tint val="40000"/>
            <a:alpha val="90000"/>
            <a:hueOff val="6159535"/>
            <a:satOff val="-30669"/>
            <a:lumOff val="-2910"/>
            <a:alphaOff val="0"/>
          </a:schemeClr>
        </a:solidFill>
        <a:ln w="19050" cap="flat" cmpd="sng" algn="ctr">
          <a:solidFill>
            <a:schemeClr val="accent4">
              <a:tint val="40000"/>
              <a:alpha val="90000"/>
              <a:hueOff val="6159535"/>
              <a:satOff val="-30669"/>
              <a:lumOff val="-291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Font typeface="Arial" panose="020B0604020202020204" pitchFamily="34" charset="0"/>
            <a:buChar char="•"/>
          </a:pPr>
          <a:r>
            <a:rPr lang="en-GB" sz="2000" kern="1200" dirty="0"/>
            <a:t>Healthy living: diet, exercise and stopping smoking).</a:t>
          </a:r>
        </a:p>
        <a:p>
          <a:pPr marL="228600" lvl="1" indent="-228600" algn="l" defTabSz="889000">
            <a:lnSpc>
              <a:spcPct val="90000"/>
            </a:lnSpc>
            <a:spcBef>
              <a:spcPct val="0"/>
            </a:spcBef>
            <a:spcAft>
              <a:spcPct val="15000"/>
            </a:spcAft>
            <a:buFont typeface="Arial" panose="020B0604020202020204" pitchFamily="34" charset="0"/>
            <a:buChar char="•"/>
          </a:pPr>
          <a:r>
            <a:rPr lang="en-GB" sz="2000" kern="1200" dirty="0"/>
            <a:t>Help with accommodation and social security benefits.</a:t>
          </a:r>
        </a:p>
        <a:p>
          <a:pPr marL="228600" lvl="1" indent="-228600" algn="l" defTabSz="889000">
            <a:lnSpc>
              <a:spcPct val="90000"/>
            </a:lnSpc>
            <a:spcBef>
              <a:spcPct val="0"/>
            </a:spcBef>
            <a:spcAft>
              <a:spcPct val="15000"/>
            </a:spcAft>
            <a:buFont typeface="Arial" panose="020B0604020202020204" pitchFamily="34" charset="0"/>
            <a:buChar char="•"/>
          </a:pPr>
          <a:r>
            <a:rPr lang="en-GB" sz="2000" kern="1200" dirty="0"/>
            <a:t>Legal advice</a:t>
          </a:r>
        </a:p>
      </dsp:txBody>
      <dsp:txXfrm rot="-5400000">
        <a:off x="4095941" y="3983761"/>
        <a:ext cx="7212236" cy="1283539"/>
      </dsp:txXfrm>
    </dsp:sp>
    <dsp:sp modelId="{939EE09D-A00B-4F2C-8812-87C2A42707C7}">
      <dsp:nvSpPr>
        <dsp:cNvPr id="0" name=""/>
        <dsp:cNvSpPr/>
      </dsp:nvSpPr>
      <dsp:spPr>
        <a:xfrm>
          <a:off x="0" y="3736524"/>
          <a:ext cx="4095940" cy="1778014"/>
        </a:xfrm>
        <a:prstGeom prst="roundRec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dirty="0"/>
            <a:t>Advice and guidance</a:t>
          </a:r>
        </a:p>
      </dsp:txBody>
      <dsp:txXfrm>
        <a:off x="86795" y="3823319"/>
        <a:ext cx="3922350" cy="160442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7C3A1D-7CD1-4958-A587-52A9A48AE68D}">
      <dsp:nvSpPr>
        <dsp:cNvPr id="0" name=""/>
        <dsp:cNvSpPr/>
      </dsp:nvSpPr>
      <dsp:spPr>
        <a:xfrm>
          <a:off x="0" y="358957"/>
          <a:ext cx="6902364" cy="121621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Advise on residential and community support services</a:t>
          </a:r>
          <a:endParaRPr lang="en-US" sz="2200" kern="1200"/>
        </a:p>
      </dsp:txBody>
      <dsp:txXfrm>
        <a:off x="59371" y="418328"/>
        <a:ext cx="6783622" cy="1097473"/>
      </dsp:txXfrm>
    </dsp:sp>
    <dsp:sp modelId="{A1A49A8F-18E5-400F-906B-5ACC1C49EA08}">
      <dsp:nvSpPr>
        <dsp:cNvPr id="0" name=""/>
        <dsp:cNvSpPr/>
      </dsp:nvSpPr>
      <dsp:spPr>
        <a:xfrm>
          <a:off x="0" y="1638532"/>
          <a:ext cx="6902364" cy="121621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Assist in joint working with voluntary sector agencies that provide supported housing and work opportunities for rehabilitation patients as they recover.</a:t>
          </a:r>
          <a:endParaRPr lang="en-US" sz="2200" kern="1200"/>
        </a:p>
      </dsp:txBody>
      <dsp:txXfrm>
        <a:off x="59371" y="1697903"/>
        <a:ext cx="6783622" cy="1097473"/>
      </dsp:txXfrm>
    </dsp:sp>
    <dsp:sp modelId="{F4668EBE-24FC-4FD6-A2A5-B3A28F9F9C04}">
      <dsp:nvSpPr>
        <dsp:cNvPr id="0" name=""/>
        <dsp:cNvSpPr/>
      </dsp:nvSpPr>
      <dsp:spPr>
        <a:xfrm>
          <a:off x="0" y="2918107"/>
          <a:ext cx="6902364" cy="121621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Advice to commissioners about what services should be developed, and how to run high-cost placements</a:t>
          </a:r>
          <a:endParaRPr lang="en-US" sz="2200" kern="1200"/>
        </a:p>
      </dsp:txBody>
      <dsp:txXfrm>
        <a:off x="59371" y="2977478"/>
        <a:ext cx="6783622" cy="109747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D7C9B3-50DC-4032-9632-22D646319D4F}">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0A2EF6-0EF3-4CCF-97A6-C35F9BAD83AE}">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68C7BB-BF70-48DC-97F1-8CD2FF2AEF48}">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a:t>CQC found in 2018 that ~63% of residential rehab placements were out of area; high cost, longer stays, poorer continuity</a:t>
          </a:r>
        </a:p>
      </dsp:txBody>
      <dsp:txXfrm>
        <a:off x="1437631" y="531"/>
        <a:ext cx="9077968" cy="1244702"/>
      </dsp:txXfrm>
    </dsp:sp>
    <dsp:sp modelId="{067B6B98-00F2-483C-8E17-EC238087942A}">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0358E9-4C27-4989-BC10-F46D01F1B73C}">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482285-1373-490B-A815-C92B16E0E1BF}">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a:t>NHSE monthly statistics show acute OAPs persist nationally; reducing distance and length of stay remains a key quality &amp; safety goal</a:t>
          </a:r>
        </a:p>
      </dsp:txBody>
      <dsp:txXfrm>
        <a:off x="1437631" y="1556410"/>
        <a:ext cx="9077968" cy="1244702"/>
      </dsp:txXfrm>
    </dsp:sp>
    <dsp:sp modelId="{180A6518-3A46-4C78-8FB0-5905962DAF7D}">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F63FBF-281D-410F-A31E-233FDDE9203D}">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9CA03F-5DF5-4C0F-B156-6841B4F7C729}">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a:t>Commissioner guidance (2024) expects local access wherever possible and alignment with whole‑pathway housing/support</a:t>
          </a:r>
        </a:p>
      </dsp:txBody>
      <dsp:txXfrm>
        <a:off x="1437631" y="3112289"/>
        <a:ext cx="9077968" cy="124470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7678B7-28B0-4CE0-BD25-299CBA56DD82}">
      <dsp:nvSpPr>
        <dsp:cNvPr id="0" name=""/>
        <dsp:cNvSpPr/>
      </dsp:nvSpPr>
      <dsp:spPr>
        <a:xfrm>
          <a:off x="8153328" y="1489429"/>
          <a:ext cx="2440111" cy="2440236"/>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88F1AC-8E0A-45DA-A7DF-95A21CD337DD}">
      <dsp:nvSpPr>
        <dsp:cNvPr id="0" name=""/>
        <dsp:cNvSpPr/>
      </dsp:nvSpPr>
      <dsp:spPr>
        <a:xfrm>
          <a:off x="8234944" y="1570784"/>
          <a:ext cx="2277925" cy="2277525"/>
        </a:xfrm>
        <a:prstGeom prst="ellipse">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Health, housing and social care must work together locally and nationally </a:t>
          </a:r>
        </a:p>
      </dsp:txBody>
      <dsp:txXfrm>
        <a:off x="8560362" y="1896206"/>
        <a:ext cx="1627089" cy="1626681"/>
      </dsp:txXfrm>
    </dsp:sp>
    <dsp:sp modelId="{90D5A117-8CAF-4C3F-8F62-6E74BE72CB40}">
      <dsp:nvSpPr>
        <dsp:cNvPr id="0" name=""/>
        <dsp:cNvSpPr/>
      </dsp:nvSpPr>
      <dsp:spPr>
        <a:xfrm rot="2700000">
          <a:off x="5621117" y="1489257"/>
          <a:ext cx="2440151" cy="2440151"/>
        </a:xfrm>
        <a:prstGeom prst="teardrop">
          <a:avLst>
            <a:gd name="adj" fmla="val 10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62D0C2-A0B7-42D7-A6D9-E9EE870D0581}">
      <dsp:nvSpPr>
        <dsp:cNvPr id="0" name=""/>
        <dsp:cNvSpPr/>
      </dsp:nvSpPr>
      <dsp:spPr>
        <a:xfrm>
          <a:off x="5713217" y="1570784"/>
          <a:ext cx="2277925" cy="2277525"/>
        </a:xfrm>
        <a:prstGeom prst="ellipse">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Person cared for in community by local experts </a:t>
          </a:r>
        </a:p>
      </dsp:txBody>
      <dsp:txXfrm>
        <a:off x="6038635" y="1896206"/>
        <a:ext cx="1627089" cy="1626681"/>
      </dsp:txXfrm>
    </dsp:sp>
    <dsp:sp modelId="{41F81BD5-BC5D-4977-8ACF-41DF862F9170}">
      <dsp:nvSpPr>
        <dsp:cNvPr id="0" name=""/>
        <dsp:cNvSpPr/>
      </dsp:nvSpPr>
      <dsp:spPr>
        <a:xfrm rot="2700000">
          <a:off x="3109854" y="1489257"/>
          <a:ext cx="2440151" cy="2440151"/>
        </a:xfrm>
        <a:prstGeom prst="teardrop">
          <a:avLst>
            <a:gd name="adj" fmla="val 10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251A67-1327-4E0C-86AB-34C9FBDB172A}">
      <dsp:nvSpPr>
        <dsp:cNvPr id="0" name=""/>
        <dsp:cNvSpPr/>
      </dsp:nvSpPr>
      <dsp:spPr>
        <a:xfrm>
          <a:off x="3191490" y="1570784"/>
          <a:ext cx="2277925" cy="2277525"/>
        </a:xfrm>
        <a:prstGeom prst="ellipse">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A whole system approach to end the out-of-area placements</a:t>
          </a:r>
        </a:p>
      </dsp:txBody>
      <dsp:txXfrm>
        <a:off x="3516908" y="1896206"/>
        <a:ext cx="1627089" cy="1626681"/>
      </dsp:txXfrm>
    </dsp:sp>
    <dsp:sp modelId="{91E1EC5A-9A9A-416B-9C13-7324B458C484}">
      <dsp:nvSpPr>
        <dsp:cNvPr id="0" name=""/>
        <dsp:cNvSpPr/>
      </dsp:nvSpPr>
      <dsp:spPr>
        <a:xfrm rot="2700000">
          <a:off x="588126" y="1489257"/>
          <a:ext cx="2440151" cy="2440151"/>
        </a:xfrm>
        <a:prstGeom prst="teardrop">
          <a:avLst>
            <a:gd name="adj" fmla="val 10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73AE5A-9E2B-4A60-BEA1-21305A059CC2}">
      <dsp:nvSpPr>
        <dsp:cNvPr id="0" name=""/>
        <dsp:cNvSpPr/>
      </dsp:nvSpPr>
      <dsp:spPr>
        <a:xfrm>
          <a:off x="669762" y="1570784"/>
          <a:ext cx="2277925" cy="2277525"/>
        </a:xfrm>
        <a:prstGeom prst="ellipse">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End inappropriate out-of-area placements </a:t>
          </a:r>
        </a:p>
      </dsp:txBody>
      <dsp:txXfrm>
        <a:off x="995180" y="1896206"/>
        <a:ext cx="1627089" cy="162668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898A92-0013-4898-BE11-C6BA755C3D5E}">
      <dsp:nvSpPr>
        <dsp:cNvPr id="0" name=""/>
        <dsp:cNvSpPr/>
      </dsp:nvSpPr>
      <dsp:spPr>
        <a:xfrm rot="16200000">
          <a:off x="2338" y="1178"/>
          <a:ext cx="4348981" cy="4348981"/>
        </a:xfrm>
        <a:prstGeom prst="downArrow">
          <a:avLst>
            <a:gd name="adj1" fmla="val 50000"/>
            <a:gd name="adj2" fmla="val 35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3144" tIns="263144" rIns="263144" bIns="263144" numCol="1" spcCol="1270" anchor="ctr" anchorCtr="0">
          <a:noAutofit/>
        </a:bodyPr>
        <a:lstStyle/>
        <a:p>
          <a:pPr marL="0" lvl="0" indent="0" algn="ctr" defTabSz="1644650">
            <a:lnSpc>
              <a:spcPct val="90000"/>
            </a:lnSpc>
            <a:spcBef>
              <a:spcPct val="0"/>
            </a:spcBef>
            <a:spcAft>
              <a:spcPct val="35000"/>
            </a:spcAft>
            <a:buNone/>
          </a:pPr>
          <a:r>
            <a:rPr lang="en-GB" sz="3700" kern="1200" dirty="0"/>
            <a:t>Medical model (rehabilitation)</a:t>
          </a:r>
        </a:p>
      </dsp:txBody>
      <dsp:txXfrm rot="5400000">
        <a:off x="2338" y="1088423"/>
        <a:ext cx="3587909" cy="2174491"/>
      </dsp:txXfrm>
    </dsp:sp>
    <dsp:sp modelId="{54596D8F-36D6-4B1C-97B0-CB7F3CCF5B9B}">
      <dsp:nvSpPr>
        <dsp:cNvPr id="0" name=""/>
        <dsp:cNvSpPr/>
      </dsp:nvSpPr>
      <dsp:spPr>
        <a:xfrm rot="5400000">
          <a:off x="6164280" y="1178"/>
          <a:ext cx="4348981" cy="4348981"/>
        </a:xfrm>
        <a:prstGeom prst="downArrow">
          <a:avLst>
            <a:gd name="adj1" fmla="val 50000"/>
            <a:gd name="adj2" fmla="val 3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3144" tIns="263144" rIns="263144" bIns="263144" numCol="1" spcCol="1270" anchor="ctr" anchorCtr="0">
          <a:noAutofit/>
        </a:bodyPr>
        <a:lstStyle/>
        <a:p>
          <a:pPr marL="0" lvl="0" indent="0" algn="ctr" defTabSz="1644650">
            <a:lnSpc>
              <a:spcPct val="90000"/>
            </a:lnSpc>
            <a:spcBef>
              <a:spcPct val="0"/>
            </a:spcBef>
            <a:spcAft>
              <a:spcPct val="35000"/>
            </a:spcAft>
            <a:buNone/>
          </a:pPr>
          <a:r>
            <a:rPr lang="en-GB" sz="3700" kern="1200" dirty="0"/>
            <a:t>Recovery model </a:t>
          </a:r>
        </a:p>
      </dsp:txBody>
      <dsp:txXfrm rot="-5400000">
        <a:off x="6925352" y="1088423"/>
        <a:ext cx="3587909" cy="217449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025DF6-A0C3-4A80-9C27-CDF980F1EB50}">
      <dsp:nvSpPr>
        <dsp:cNvPr id="0" name=""/>
        <dsp:cNvSpPr/>
      </dsp:nvSpPr>
      <dsp:spPr>
        <a:xfrm>
          <a:off x="280654" y="0"/>
          <a:ext cx="2311081" cy="1733311"/>
        </a:xfrm>
        <a:prstGeom prst="upArrow">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63C104-0867-4BEB-8E26-C4EC1916E35F}">
      <dsp:nvSpPr>
        <dsp:cNvPr id="0" name=""/>
        <dsp:cNvSpPr/>
      </dsp:nvSpPr>
      <dsp:spPr>
        <a:xfrm>
          <a:off x="2501072" y="0"/>
          <a:ext cx="4219161" cy="17333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0" rIns="170688" bIns="170688" numCol="1" spcCol="1270" anchor="ctr" anchorCtr="0">
          <a:noAutofit/>
        </a:bodyPr>
        <a:lstStyle/>
        <a:p>
          <a:pPr marL="0" lvl="0" indent="0" algn="l" defTabSz="1066800">
            <a:lnSpc>
              <a:spcPct val="90000"/>
            </a:lnSpc>
            <a:spcBef>
              <a:spcPct val="0"/>
            </a:spcBef>
            <a:spcAft>
              <a:spcPct val="35000"/>
            </a:spcAft>
            <a:buNone/>
          </a:pPr>
          <a:r>
            <a:rPr lang="en-GB" sz="2400" kern="1200" dirty="0"/>
            <a:t>The chance of living a full and meaningful life in spite of the symptoms is achievable </a:t>
          </a:r>
        </a:p>
      </dsp:txBody>
      <dsp:txXfrm>
        <a:off x="2501072" y="0"/>
        <a:ext cx="4219161" cy="1733311"/>
      </dsp:txXfrm>
    </dsp:sp>
    <dsp:sp modelId="{BA6E7088-B9A5-4699-BC5E-3025A908397E}">
      <dsp:nvSpPr>
        <dsp:cNvPr id="0" name=""/>
        <dsp:cNvSpPr/>
      </dsp:nvSpPr>
      <dsp:spPr>
        <a:xfrm>
          <a:off x="813982" y="1877753"/>
          <a:ext cx="2311081" cy="1733311"/>
        </a:xfrm>
        <a:prstGeom prst="downArrow">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4608DB-0FCC-40B7-93FA-76D2F98D5404}">
      <dsp:nvSpPr>
        <dsp:cNvPr id="0" name=""/>
        <dsp:cNvSpPr/>
      </dsp:nvSpPr>
      <dsp:spPr>
        <a:xfrm>
          <a:off x="3194397" y="1877753"/>
          <a:ext cx="4219161" cy="17333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0" rIns="170688" bIns="170688" numCol="1" spcCol="1270" anchor="ctr" anchorCtr="0">
          <a:noAutofit/>
        </a:bodyPr>
        <a:lstStyle/>
        <a:p>
          <a:pPr marL="0" lvl="0" indent="0" algn="l" defTabSz="1066800">
            <a:lnSpc>
              <a:spcPct val="90000"/>
            </a:lnSpc>
            <a:spcBef>
              <a:spcPct val="0"/>
            </a:spcBef>
            <a:spcAft>
              <a:spcPct val="35000"/>
            </a:spcAft>
            <a:buNone/>
          </a:pPr>
          <a:r>
            <a:rPr lang="en-GB" sz="2400" kern="1200" dirty="0"/>
            <a:t>Complete medical recovery and the absence of all symptoms are not achievable for many. </a:t>
          </a:r>
        </a:p>
      </dsp:txBody>
      <dsp:txXfrm>
        <a:off x="3194397" y="1877753"/>
        <a:ext cx="4219161" cy="173331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E12111-E542-4E37-B3D0-A9EF59D9A96E}">
      <dsp:nvSpPr>
        <dsp:cNvPr id="0" name=""/>
        <dsp:cNvSpPr/>
      </dsp:nvSpPr>
      <dsp:spPr>
        <a:xfrm>
          <a:off x="249403" y="2307"/>
          <a:ext cx="1441431" cy="1441431"/>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Personal recovery </a:t>
          </a:r>
        </a:p>
      </dsp:txBody>
      <dsp:txXfrm>
        <a:off x="460496" y="213400"/>
        <a:ext cx="1019245" cy="1019245"/>
      </dsp:txXfrm>
    </dsp:sp>
    <dsp:sp modelId="{57E38497-FD86-43EB-BE2D-159271E67D16}">
      <dsp:nvSpPr>
        <dsp:cNvPr id="0" name=""/>
        <dsp:cNvSpPr/>
      </dsp:nvSpPr>
      <dsp:spPr>
        <a:xfrm>
          <a:off x="552104" y="1560782"/>
          <a:ext cx="836030" cy="836030"/>
        </a:xfrm>
        <a:prstGeom prst="mathPlus">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662920" y="1880480"/>
        <a:ext cx="614398" cy="196634"/>
      </dsp:txXfrm>
    </dsp:sp>
    <dsp:sp modelId="{44C802A8-5D5D-4797-B4DE-2E0D7F2B794B}">
      <dsp:nvSpPr>
        <dsp:cNvPr id="0" name=""/>
        <dsp:cNvSpPr/>
      </dsp:nvSpPr>
      <dsp:spPr>
        <a:xfrm>
          <a:off x="249403" y="2513857"/>
          <a:ext cx="1441431" cy="1441431"/>
        </a:xfrm>
        <a:prstGeom prst="ellipse">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Social recovery </a:t>
          </a:r>
        </a:p>
      </dsp:txBody>
      <dsp:txXfrm>
        <a:off x="460496" y="2724950"/>
        <a:ext cx="1019245" cy="1019245"/>
      </dsp:txXfrm>
    </dsp:sp>
    <dsp:sp modelId="{DCFA8475-07CC-427E-B0E7-99514D6A183A}">
      <dsp:nvSpPr>
        <dsp:cNvPr id="0" name=""/>
        <dsp:cNvSpPr/>
      </dsp:nvSpPr>
      <dsp:spPr>
        <a:xfrm>
          <a:off x="1907049" y="1710691"/>
          <a:ext cx="458375" cy="536212"/>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1907049" y="1817933"/>
        <a:ext cx="320863" cy="321728"/>
      </dsp:txXfrm>
    </dsp:sp>
    <dsp:sp modelId="{3AC31402-CAE8-4B29-BD02-E7C3D1224600}">
      <dsp:nvSpPr>
        <dsp:cNvPr id="0" name=""/>
        <dsp:cNvSpPr/>
      </dsp:nvSpPr>
      <dsp:spPr>
        <a:xfrm>
          <a:off x="2555693" y="537366"/>
          <a:ext cx="2882862" cy="2882862"/>
        </a:xfrm>
        <a:prstGeom prst="ellipse">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r>
            <a:rPr lang="en-GB" sz="2900" kern="1200" dirty="0"/>
            <a:t>Recovery in illness </a:t>
          </a:r>
        </a:p>
        <a:p>
          <a:pPr marL="0" lvl="0" indent="0" algn="ctr" defTabSz="1289050">
            <a:lnSpc>
              <a:spcPct val="90000"/>
            </a:lnSpc>
            <a:spcBef>
              <a:spcPct val="0"/>
            </a:spcBef>
            <a:spcAft>
              <a:spcPct val="35000"/>
            </a:spcAft>
            <a:buNone/>
          </a:pPr>
          <a:r>
            <a:rPr lang="en-GB" sz="1800" kern="1200" dirty="0"/>
            <a:t>(Perkins &amp; Slade, 2012) </a:t>
          </a:r>
        </a:p>
      </dsp:txBody>
      <dsp:txXfrm>
        <a:off x="2977878" y="959551"/>
        <a:ext cx="2038492" cy="203849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1ABD95-C296-449B-91F3-392943B4CF58}">
      <dsp:nvSpPr>
        <dsp:cNvPr id="0" name=""/>
        <dsp:cNvSpPr/>
      </dsp:nvSpPr>
      <dsp:spPr>
        <a:xfrm>
          <a:off x="0" y="163819"/>
          <a:ext cx="10515600" cy="1099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Measuring the quality of Supported Accommodation using Quality Indicator for Rehabilitative Care (QuIRC-SA): living environment, therapeutic environment, treatments and interventions, self-management and autonomy, social interface, human rights and recovery-based practice.</a:t>
          </a:r>
          <a:endParaRPr lang="en-US" sz="2000" kern="1200"/>
        </a:p>
      </dsp:txBody>
      <dsp:txXfrm>
        <a:off x="53688" y="217507"/>
        <a:ext cx="10408224" cy="992424"/>
      </dsp:txXfrm>
    </dsp:sp>
    <dsp:sp modelId="{F72D8CD7-81FB-4F05-A800-AB4B7F2934D1}">
      <dsp:nvSpPr>
        <dsp:cNvPr id="0" name=""/>
        <dsp:cNvSpPr/>
      </dsp:nvSpPr>
      <dsp:spPr>
        <a:xfrm>
          <a:off x="0" y="1321220"/>
          <a:ext cx="10515600" cy="1099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Patients ‘moving on’ was facilitated in services where recovery-based practice was used more and human right were promoted</a:t>
          </a:r>
          <a:endParaRPr lang="en-US" sz="2000" kern="1200"/>
        </a:p>
      </dsp:txBody>
      <dsp:txXfrm>
        <a:off x="53688" y="1374908"/>
        <a:ext cx="10408224" cy="992424"/>
      </dsp:txXfrm>
    </dsp:sp>
    <dsp:sp modelId="{DD63ECFD-38A4-4947-AD74-119183C1EC1B}">
      <dsp:nvSpPr>
        <dsp:cNvPr id="0" name=""/>
        <dsp:cNvSpPr/>
      </dsp:nvSpPr>
      <dsp:spPr>
        <a:xfrm>
          <a:off x="0" y="2478620"/>
          <a:ext cx="10515600" cy="1099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Service promotes collaboration between staff and service users in care planning and running of the service  </a:t>
          </a:r>
          <a:endParaRPr lang="en-US" sz="2000" kern="1200" dirty="0"/>
        </a:p>
      </dsp:txBody>
      <dsp:txXfrm>
        <a:off x="53688" y="2532308"/>
        <a:ext cx="10408224" cy="992424"/>
      </dsp:txXfrm>
    </dsp:sp>
    <dsp:sp modelId="{B460F288-8EA8-4A28-8700-6AD960B1BD03}">
      <dsp:nvSpPr>
        <dsp:cNvPr id="0" name=""/>
        <dsp:cNvSpPr/>
      </dsp:nvSpPr>
      <dsp:spPr>
        <a:xfrm>
          <a:off x="0" y="3636020"/>
          <a:ext cx="10515600" cy="1099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Government set target of 2 years in rehabilitation may lead to some service users’ needs not being met as they may need longer term support  </a:t>
          </a:r>
          <a:endParaRPr lang="en-US" sz="2000" kern="1200"/>
        </a:p>
      </dsp:txBody>
      <dsp:txXfrm>
        <a:off x="53688" y="3689708"/>
        <a:ext cx="10408224" cy="99242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D2996E-6426-4FC2-8D62-7FAF10EFBEAB}">
      <dsp:nvSpPr>
        <dsp:cNvPr id="0" name=""/>
        <dsp:cNvSpPr/>
      </dsp:nvSpPr>
      <dsp:spPr>
        <a:xfrm>
          <a:off x="4783655" y="2580930"/>
          <a:ext cx="1706398" cy="1706398"/>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t>Feeding or eating disorders </a:t>
          </a:r>
        </a:p>
      </dsp:txBody>
      <dsp:txXfrm>
        <a:off x="5033551" y="2830826"/>
        <a:ext cx="1206606" cy="1206606"/>
      </dsp:txXfrm>
    </dsp:sp>
    <dsp:sp modelId="{A4ED4864-29F5-4551-8F60-A87423EE3D3B}">
      <dsp:nvSpPr>
        <dsp:cNvPr id="0" name=""/>
        <dsp:cNvSpPr/>
      </dsp:nvSpPr>
      <dsp:spPr>
        <a:xfrm rot="16200000">
          <a:off x="5408220" y="1838710"/>
          <a:ext cx="457267" cy="64755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5476810" y="2036811"/>
        <a:ext cx="320087" cy="388534"/>
      </dsp:txXfrm>
    </dsp:sp>
    <dsp:sp modelId="{49EDEE0F-F0D2-45E2-9629-298EFF0C9700}">
      <dsp:nvSpPr>
        <dsp:cNvPr id="0" name=""/>
        <dsp:cNvSpPr/>
      </dsp:nvSpPr>
      <dsp:spPr>
        <a:xfrm>
          <a:off x="4561939" y="4043"/>
          <a:ext cx="2149830" cy="1714118"/>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i="0" kern="1200" dirty="0"/>
            <a:t>6B80 Anorexia Nervosa (AN)</a:t>
          </a:r>
          <a:endParaRPr lang="en-GB" sz="1800" kern="1200" dirty="0"/>
        </a:p>
      </dsp:txBody>
      <dsp:txXfrm>
        <a:off x="4876774" y="255070"/>
        <a:ext cx="1520160" cy="1212064"/>
      </dsp:txXfrm>
    </dsp:sp>
    <dsp:sp modelId="{5CCB32A4-BDC7-4DE6-86FA-AD954A435FCC}">
      <dsp:nvSpPr>
        <dsp:cNvPr id="0" name=""/>
        <dsp:cNvSpPr/>
      </dsp:nvSpPr>
      <dsp:spPr>
        <a:xfrm rot="19285714">
          <a:off x="6387008" y="2358336"/>
          <a:ext cx="385687" cy="647556"/>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6399630" y="2523918"/>
        <a:ext cx="269981" cy="388534"/>
      </dsp:txXfrm>
    </dsp:sp>
    <dsp:sp modelId="{B61E1EEC-5C5F-4950-9677-DCDA60D2485E}">
      <dsp:nvSpPr>
        <dsp:cNvPr id="0" name=""/>
        <dsp:cNvSpPr/>
      </dsp:nvSpPr>
      <dsp:spPr>
        <a:xfrm>
          <a:off x="6527888" y="972814"/>
          <a:ext cx="2241279" cy="1714118"/>
        </a:xfrm>
        <a:prstGeom prst="ellipse">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i="0" kern="1200" dirty="0"/>
            <a:t>6B81 Bulimia Nervosa</a:t>
          </a:r>
          <a:endParaRPr lang="en-GB" sz="1800" kern="1200" dirty="0"/>
        </a:p>
      </dsp:txBody>
      <dsp:txXfrm>
        <a:off x="6856116" y="1223841"/>
        <a:ext cx="1584823" cy="1212064"/>
      </dsp:txXfrm>
    </dsp:sp>
    <dsp:sp modelId="{97ACA389-3542-4792-8100-122AAA00CE4D}">
      <dsp:nvSpPr>
        <dsp:cNvPr id="0" name=""/>
        <dsp:cNvSpPr/>
      </dsp:nvSpPr>
      <dsp:spPr>
        <a:xfrm rot="771429">
          <a:off x="6621015" y="3379317"/>
          <a:ext cx="388505" cy="647556"/>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6622476" y="3495860"/>
        <a:ext cx="271954" cy="388534"/>
      </dsp:txXfrm>
    </dsp:sp>
    <dsp:sp modelId="{8FB60C5A-043A-4F61-A8A7-B4C7D5F1CC45}">
      <dsp:nvSpPr>
        <dsp:cNvPr id="0" name=""/>
        <dsp:cNvSpPr/>
      </dsp:nvSpPr>
      <dsp:spPr>
        <a:xfrm>
          <a:off x="7150092" y="3149622"/>
          <a:ext cx="1990554" cy="1714118"/>
        </a:xfrm>
        <a:prstGeom prst="ellipse">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i="0" kern="1200" dirty="0"/>
            <a:t>6B82 Binge eating disorder (BED)</a:t>
          </a:r>
          <a:endParaRPr lang="en-GB" sz="1800" kern="1200" dirty="0"/>
        </a:p>
      </dsp:txBody>
      <dsp:txXfrm>
        <a:off x="7441602" y="3400649"/>
        <a:ext cx="1407534" cy="1212064"/>
      </dsp:txXfrm>
    </dsp:sp>
    <dsp:sp modelId="{BDBEFE45-AD7E-4518-9D15-C3F62F7E197F}">
      <dsp:nvSpPr>
        <dsp:cNvPr id="0" name=""/>
        <dsp:cNvSpPr/>
      </dsp:nvSpPr>
      <dsp:spPr>
        <a:xfrm rot="3501638">
          <a:off x="6074530" y="4222506"/>
          <a:ext cx="495159" cy="647556"/>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6109842" y="4288783"/>
        <a:ext cx="346611" cy="388534"/>
      </dsp:txXfrm>
    </dsp:sp>
    <dsp:sp modelId="{9D462A19-9B6E-403E-AA7B-B67F101D76FE}">
      <dsp:nvSpPr>
        <dsp:cNvPr id="0" name=""/>
        <dsp:cNvSpPr/>
      </dsp:nvSpPr>
      <dsp:spPr>
        <a:xfrm>
          <a:off x="5973137" y="4868164"/>
          <a:ext cx="2150756" cy="1714118"/>
        </a:xfrm>
        <a:prstGeom prst="ellipse">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i="0" kern="1200" dirty="0"/>
            <a:t>6B83 Avoidant-restrictive food intake disorder</a:t>
          </a:r>
          <a:endParaRPr lang="en-GB" sz="1800" kern="1200" dirty="0"/>
        </a:p>
      </dsp:txBody>
      <dsp:txXfrm>
        <a:off x="6288108" y="5119191"/>
        <a:ext cx="1520814" cy="1212064"/>
      </dsp:txXfrm>
    </dsp:sp>
    <dsp:sp modelId="{7E250934-03FB-405E-A002-B3E8807F14A0}">
      <dsp:nvSpPr>
        <dsp:cNvPr id="0" name=""/>
        <dsp:cNvSpPr/>
      </dsp:nvSpPr>
      <dsp:spPr>
        <a:xfrm rot="6942857">
          <a:off x="4877014" y="4237184"/>
          <a:ext cx="434371" cy="647556"/>
        </a:xfrm>
        <a:prstGeom prst="rightArrow">
          <a:avLst>
            <a:gd name="adj1" fmla="val 60000"/>
            <a:gd name="adj2" fmla="val 5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rot="10800000">
        <a:off x="4970439" y="4307992"/>
        <a:ext cx="304060" cy="388534"/>
      </dsp:txXfrm>
    </dsp:sp>
    <dsp:sp modelId="{AFFE5117-A8B0-4CD2-904E-61850D768D5F}">
      <dsp:nvSpPr>
        <dsp:cNvPr id="0" name=""/>
        <dsp:cNvSpPr/>
      </dsp:nvSpPr>
      <dsp:spPr>
        <a:xfrm>
          <a:off x="3311346" y="4895287"/>
          <a:ext cx="2418227" cy="1714118"/>
        </a:xfrm>
        <a:prstGeom prst="ellipse">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i="0" kern="1200" dirty="0"/>
            <a:t>Rumination-regurgitation disorder</a:t>
          </a:r>
          <a:endParaRPr lang="en-GB" sz="1800" kern="1200" dirty="0"/>
        </a:p>
      </dsp:txBody>
      <dsp:txXfrm>
        <a:off x="3665487" y="5146314"/>
        <a:ext cx="1709945" cy="1212064"/>
      </dsp:txXfrm>
    </dsp:sp>
    <dsp:sp modelId="{898A395E-27E4-47AE-B251-526B42C52D37}">
      <dsp:nvSpPr>
        <dsp:cNvPr id="0" name=""/>
        <dsp:cNvSpPr/>
      </dsp:nvSpPr>
      <dsp:spPr>
        <a:xfrm rot="10028571">
          <a:off x="4264446" y="3379279"/>
          <a:ext cx="388320" cy="64755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rot="10800000">
        <a:off x="4379482" y="3495829"/>
        <a:ext cx="271824" cy="388534"/>
      </dsp:txXfrm>
    </dsp:sp>
    <dsp:sp modelId="{EA0EA9BD-2EDC-4386-BC31-2B3DC90451BD}">
      <dsp:nvSpPr>
        <dsp:cNvPr id="0" name=""/>
        <dsp:cNvSpPr/>
      </dsp:nvSpPr>
      <dsp:spPr>
        <a:xfrm>
          <a:off x="2132684" y="3149622"/>
          <a:ext cx="1991309" cy="1714118"/>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i="0" kern="1200" dirty="0"/>
            <a:t>6B84 Pica</a:t>
          </a:r>
          <a:endParaRPr lang="en-GB" sz="1800" kern="1200" dirty="0"/>
        </a:p>
      </dsp:txBody>
      <dsp:txXfrm>
        <a:off x="2424304" y="3400649"/>
        <a:ext cx="1408069" cy="1212064"/>
      </dsp:txXfrm>
    </dsp:sp>
    <dsp:sp modelId="{3D52B65C-B467-461B-8F25-8C9BF8BAD922}">
      <dsp:nvSpPr>
        <dsp:cNvPr id="0" name=""/>
        <dsp:cNvSpPr/>
      </dsp:nvSpPr>
      <dsp:spPr>
        <a:xfrm rot="13114286">
          <a:off x="4485646" y="2351123"/>
          <a:ext cx="398329" cy="647556"/>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rot="10800000">
        <a:off x="4592110" y="2517887"/>
        <a:ext cx="278830" cy="388534"/>
      </dsp:txXfrm>
    </dsp:sp>
    <dsp:sp modelId="{20A055B1-2328-4D93-8196-5F2911FB5413}">
      <dsp:nvSpPr>
        <dsp:cNvPr id="0" name=""/>
        <dsp:cNvSpPr/>
      </dsp:nvSpPr>
      <dsp:spPr>
        <a:xfrm>
          <a:off x="2558681" y="972814"/>
          <a:ext cx="2132998" cy="1714118"/>
        </a:xfrm>
        <a:prstGeom prst="ellipse">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i="0" kern="1200" dirty="0"/>
            <a:t>6B8Y Other specified feeding or eating disorders</a:t>
          </a:r>
          <a:endParaRPr lang="en-GB" sz="1800" kern="1200" dirty="0"/>
        </a:p>
      </dsp:txBody>
      <dsp:txXfrm>
        <a:off x="2871051" y="1223841"/>
        <a:ext cx="1508258" cy="121206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1DE58F-5AD6-40E3-9898-41437501882E}">
      <dsp:nvSpPr>
        <dsp:cNvPr id="0" name=""/>
        <dsp:cNvSpPr/>
      </dsp:nvSpPr>
      <dsp:spPr>
        <a:xfrm>
          <a:off x="0" y="524133"/>
          <a:ext cx="2918936" cy="185352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ED09F6-C825-4692-8F6D-BAAF4A77B0C3}">
      <dsp:nvSpPr>
        <dsp:cNvPr id="0" name=""/>
        <dsp:cNvSpPr/>
      </dsp:nvSpPr>
      <dsp:spPr>
        <a:xfrm>
          <a:off x="324326" y="832243"/>
          <a:ext cx="2918936" cy="185352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At least 1.25 million people in the UK are affected; ~25% are male (recognised under‑diagnosis in men)</a:t>
          </a:r>
        </a:p>
      </dsp:txBody>
      <dsp:txXfrm>
        <a:off x="378614" y="886531"/>
        <a:ext cx="2810360" cy="1744948"/>
      </dsp:txXfrm>
    </dsp:sp>
    <dsp:sp modelId="{EBCC159D-6537-4AF4-B659-227309ABF0FF}">
      <dsp:nvSpPr>
        <dsp:cNvPr id="0" name=""/>
        <dsp:cNvSpPr/>
      </dsp:nvSpPr>
      <dsp:spPr>
        <a:xfrm>
          <a:off x="3567588" y="524133"/>
          <a:ext cx="2918936" cy="185352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F63A5A-3ABD-44EA-B295-8B8FC6C2A26F}">
      <dsp:nvSpPr>
        <dsp:cNvPr id="0" name=""/>
        <dsp:cNvSpPr/>
      </dsp:nvSpPr>
      <dsp:spPr>
        <a:xfrm>
          <a:off x="3891915" y="832243"/>
          <a:ext cx="2918936" cy="185352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NHS Digital survey data show increasing eating problems/disorders among children and young people since 2017</a:t>
          </a:r>
        </a:p>
      </dsp:txBody>
      <dsp:txXfrm>
        <a:off x="3946203" y="886531"/>
        <a:ext cx="2810360" cy="1744948"/>
      </dsp:txXfrm>
    </dsp:sp>
    <dsp:sp modelId="{BECFFA3E-4E67-462E-84D9-44D83D4A7DB7}">
      <dsp:nvSpPr>
        <dsp:cNvPr id="0" name=""/>
        <dsp:cNvSpPr/>
      </dsp:nvSpPr>
      <dsp:spPr>
        <a:xfrm>
          <a:off x="7135177" y="524133"/>
          <a:ext cx="2918936" cy="185352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FD21C0-C925-4CC3-82AD-A0E7E2077F9C}">
      <dsp:nvSpPr>
        <dsp:cNvPr id="0" name=""/>
        <dsp:cNvSpPr/>
      </dsp:nvSpPr>
      <dsp:spPr>
        <a:xfrm>
          <a:off x="7459503" y="832243"/>
          <a:ext cx="2918936" cy="185352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Hospital activity and referrals have risen; capacity and workforce constraints impact waiting times</a:t>
          </a:r>
        </a:p>
      </dsp:txBody>
      <dsp:txXfrm>
        <a:off x="7513791" y="886531"/>
        <a:ext cx="2810360" cy="174494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65353E-9ADB-456A-96B8-762759CBBEB0}">
      <dsp:nvSpPr>
        <dsp:cNvPr id="0" name=""/>
        <dsp:cNvSpPr/>
      </dsp:nvSpPr>
      <dsp:spPr>
        <a:xfrm>
          <a:off x="0" y="78669"/>
          <a:ext cx="10515600" cy="9945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AN has the highest mortality among psychiatric disorders; suicide and medical complications are leading causes</a:t>
          </a:r>
        </a:p>
      </dsp:txBody>
      <dsp:txXfrm>
        <a:off x="48547" y="127216"/>
        <a:ext cx="10418506" cy="897406"/>
      </dsp:txXfrm>
    </dsp:sp>
    <dsp:sp modelId="{BE0B2C38-DEEF-4F64-8373-99553B2D6768}">
      <dsp:nvSpPr>
        <dsp:cNvPr id="0" name=""/>
        <dsp:cNvSpPr/>
      </dsp:nvSpPr>
      <dsp:spPr>
        <a:xfrm>
          <a:off x="0" y="1145169"/>
          <a:ext cx="10515600" cy="9945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Meta‑analysis: SMR ≈5.9 for AN; ≈1.9 for BN and EDNOS (Arcelus et al., 2011)</a:t>
          </a:r>
        </a:p>
      </dsp:txBody>
      <dsp:txXfrm>
        <a:off x="48547" y="1193716"/>
        <a:ext cx="10418506" cy="897406"/>
      </dsp:txXfrm>
    </dsp:sp>
    <dsp:sp modelId="{01FEDC87-6E60-4FF7-82CB-9655A98D6310}">
      <dsp:nvSpPr>
        <dsp:cNvPr id="0" name=""/>
        <dsp:cNvSpPr/>
      </dsp:nvSpPr>
      <dsp:spPr>
        <a:xfrm>
          <a:off x="0" y="2211669"/>
          <a:ext cx="10515600" cy="9945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MEED guidance: structured risk assessment, higher‑calorie refeeding protocols with monitoring for refeeding syndrome</a:t>
          </a:r>
        </a:p>
      </dsp:txBody>
      <dsp:txXfrm>
        <a:off x="48547" y="2260216"/>
        <a:ext cx="10418506" cy="897406"/>
      </dsp:txXfrm>
    </dsp:sp>
    <dsp:sp modelId="{F63124D9-779C-49E5-A22C-AC83E7C25A3A}">
      <dsp:nvSpPr>
        <dsp:cNvPr id="0" name=""/>
        <dsp:cNvSpPr/>
      </dsp:nvSpPr>
      <dsp:spPr>
        <a:xfrm>
          <a:off x="0" y="3278169"/>
          <a:ext cx="10515600" cy="9945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(Micali &amp; Herle, 2023)</a:t>
          </a:r>
          <a:endParaRPr lang="en-US" sz="2500" kern="1200"/>
        </a:p>
      </dsp:txBody>
      <dsp:txXfrm>
        <a:off x="48547" y="3326716"/>
        <a:ext cx="10418506" cy="89740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EB57F2-143E-4813-A95E-3B6B133DA9C4}">
      <dsp:nvSpPr>
        <dsp:cNvPr id="0" name=""/>
        <dsp:cNvSpPr/>
      </dsp:nvSpPr>
      <dsp:spPr>
        <a:xfrm>
          <a:off x="973190" y="785492"/>
          <a:ext cx="1264141" cy="126414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2F84E1-E17A-49C2-A0A7-39770C4C83F1}">
      <dsp:nvSpPr>
        <dsp:cNvPr id="0" name=""/>
        <dsp:cNvSpPr/>
      </dsp:nvSpPr>
      <dsp:spPr>
        <a:xfrm>
          <a:off x="1242597" y="1054900"/>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E04C44-0711-4A38-AE0E-CE52D51EAE84}">
      <dsp:nvSpPr>
        <dsp:cNvPr id="0" name=""/>
        <dsp:cNvSpPr/>
      </dsp:nvSpPr>
      <dsp:spPr>
        <a:xfrm>
          <a:off x="569079" y="2443382"/>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OCD:</a:t>
          </a:r>
          <a:endParaRPr lang="en-US" sz="2500" kern="1200"/>
        </a:p>
      </dsp:txBody>
      <dsp:txXfrm>
        <a:off x="569079" y="2443382"/>
        <a:ext cx="2072362" cy="720000"/>
      </dsp:txXfrm>
    </dsp:sp>
    <dsp:sp modelId="{3D16DDFA-A02B-4EA2-AD62-D0CD4986FE00}">
      <dsp:nvSpPr>
        <dsp:cNvPr id="0" name=""/>
        <dsp:cNvSpPr/>
      </dsp:nvSpPr>
      <dsp:spPr>
        <a:xfrm>
          <a:off x="3408216" y="785492"/>
          <a:ext cx="1264141" cy="126414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C02DF7-B117-4CC0-A924-CD7AEA0DE472}">
      <dsp:nvSpPr>
        <dsp:cNvPr id="0" name=""/>
        <dsp:cNvSpPr/>
      </dsp:nvSpPr>
      <dsp:spPr>
        <a:xfrm>
          <a:off x="3677623" y="1054900"/>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FC8E11-3618-4DFF-80D1-3A2ED693F960}">
      <dsp:nvSpPr>
        <dsp:cNvPr id="0" name=""/>
        <dsp:cNvSpPr/>
      </dsp:nvSpPr>
      <dsp:spPr>
        <a:xfrm>
          <a:off x="3004105" y="2443382"/>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Anxiety </a:t>
          </a:r>
          <a:endParaRPr lang="en-US" sz="2500" kern="1200"/>
        </a:p>
      </dsp:txBody>
      <dsp:txXfrm>
        <a:off x="3004105" y="2443382"/>
        <a:ext cx="2072362" cy="720000"/>
      </dsp:txXfrm>
    </dsp:sp>
    <dsp:sp modelId="{B6E48BC2-DD46-4BA8-A02E-11B132177312}">
      <dsp:nvSpPr>
        <dsp:cNvPr id="0" name=""/>
        <dsp:cNvSpPr/>
      </dsp:nvSpPr>
      <dsp:spPr>
        <a:xfrm>
          <a:off x="5843242" y="785492"/>
          <a:ext cx="1264141" cy="126414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0BD7D4-485C-46AB-B604-FCD666648BAB}">
      <dsp:nvSpPr>
        <dsp:cNvPr id="0" name=""/>
        <dsp:cNvSpPr/>
      </dsp:nvSpPr>
      <dsp:spPr>
        <a:xfrm>
          <a:off x="6112649" y="1054900"/>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7615A1-239C-48BD-952F-F081B28C005F}">
      <dsp:nvSpPr>
        <dsp:cNvPr id="0" name=""/>
        <dsp:cNvSpPr/>
      </dsp:nvSpPr>
      <dsp:spPr>
        <a:xfrm>
          <a:off x="5439131" y="2443382"/>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Depression  </a:t>
          </a:r>
          <a:endParaRPr lang="en-US" sz="2500" kern="1200"/>
        </a:p>
      </dsp:txBody>
      <dsp:txXfrm>
        <a:off x="5439131" y="2443382"/>
        <a:ext cx="2072362" cy="720000"/>
      </dsp:txXfrm>
    </dsp:sp>
    <dsp:sp modelId="{C0F7C29F-45DD-4A1E-9FD9-5B80E3741741}">
      <dsp:nvSpPr>
        <dsp:cNvPr id="0" name=""/>
        <dsp:cNvSpPr/>
      </dsp:nvSpPr>
      <dsp:spPr>
        <a:xfrm>
          <a:off x="8278268" y="785492"/>
          <a:ext cx="1264141" cy="126414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2E31BC-310A-444A-B225-8CE708513997}">
      <dsp:nvSpPr>
        <dsp:cNvPr id="0" name=""/>
        <dsp:cNvSpPr/>
      </dsp:nvSpPr>
      <dsp:spPr>
        <a:xfrm>
          <a:off x="8547675" y="1054900"/>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3880E2-8AD1-45FC-84E1-09D5551F16FF}">
      <dsp:nvSpPr>
        <dsp:cNvPr id="0" name=""/>
        <dsp:cNvSpPr/>
      </dsp:nvSpPr>
      <dsp:spPr>
        <a:xfrm>
          <a:off x="7874157" y="2443382"/>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Guilt and shame </a:t>
          </a:r>
          <a:endParaRPr lang="en-US" sz="2500" kern="1200"/>
        </a:p>
      </dsp:txBody>
      <dsp:txXfrm>
        <a:off x="7874157" y="2443382"/>
        <a:ext cx="2072362" cy="72000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D4DF22-2FA9-409B-A0EE-ECF9261055D9}">
      <dsp:nvSpPr>
        <dsp:cNvPr id="0" name=""/>
        <dsp:cNvSpPr/>
      </dsp:nvSpPr>
      <dsp:spPr>
        <a:xfrm>
          <a:off x="0" y="35388"/>
          <a:ext cx="10515600" cy="123317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Claudino et al (2019) compared clinicians’ diagnosis of different eating disorders between ICD-10 and ICD-11</a:t>
          </a:r>
          <a:endParaRPr lang="en-US" sz="3100" kern="1200"/>
        </a:p>
      </dsp:txBody>
      <dsp:txXfrm>
        <a:off x="60199" y="95587"/>
        <a:ext cx="10395202" cy="1112781"/>
      </dsp:txXfrm>
    </dsp:sp>
    <dsp:sp modelId="{85CD7017-3EDB-458D-9B6B-1FC3D39B6966}">
      <dsp:nvSpPr>
        <dsp:cNvPr id="0" name=""/>
        <dsp:cNvSpPr/>
      </dsp:nvSpPr>
      <dsp:spPr>
        <a:xfrm>
          <a:off x="0" y="1357848"/>
          <a:ext cx="10515600" cy="1233179"/>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No difference in AN </a:t>
          </a:r>
          <a:endParaRPr lang="en-US" sz="3100" kern="1200" dirty="0"/>
        </a:p>
      </dsp:txBody>
      <dsp:txXfrm>
        <a:off x="60199" y="1418047"/>
        <a:ext cx="10395202" cy="1112781"/>
      </dsp:txXfrm>
    </dsp:sp>
    <dsp:sp modelId="{43A88C10-4513-4D09-8916-9A1C2CA4888A}">
      <dsp:nvSpPr>
        <dsp:cNvPr id="0" name=""/>
        <dsp:cNvSpPr/>
      </dsp:nvSpPr>
      <dsp:spPr>
        <a:xfrm>
          <a:off x="0" y="2680308"/>
          <a:ext cx="10515600" cy="1233179"/>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Clinicians more likely to classify Binge Eating disorder as Obesity using ICD-10 </a:t>
          </a:r>
          <a:endParaRPr lang="en-US" sz="3100" kern="1200"/>
        </a:p>
      </dsp:txBody>
      <dsp:txXfrm>
        <a:off x="60199" y="2740507"/>
        <a:ext cx="10395202" cy="1112781"/>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66535F-C880-4AEC-A45C-D36A7FC9541E}">
      <dsp:nvSpPr>
        <dsp:cNvPr id="0" name=""/>
        <dsp:cNvSpPr/>
      </dsp:nvSpPr>
      <dsp:spPr>
        <a:xfrm>
          <a:off x="51" y="152281"/>
          <a:ext cx="4913783" cy="1754380"/>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GB" sz="2700" kern="1200"/>
            <a:t>Differentiated across the subtypes </a:t>
          </a:r>
          <a:endParaRPr lang="en-US" sz="2700" kern="1200"/>
        </a:p>
      </dsp:txBody>
      <dsp:txXfrm>
        <a:off x="51" y="152281"/>
        <a:ext cx="4913783" cy="1754380"/>
      </dsp:txXfrm>
    </dsp:sp>
    <dsp:sp modelId="{3A49D988-A731-4537-AE6C-6F301D79ED84}">
      <dsp:nvSpPr>
        <dsp:cNvPr id="0" name=""/>
        <dsp:cNvSpPr/>
      </dsp:nvSpPr>
      <dsp:spPr>
        <a:xfrm>
          <a:off x="51" y="1906661"/>
          <a:ext cx="4913783" cy="1889932"/>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a:lnSpc>
              <a:spcPct val="90000"/>
            </a:lnSpc>
            <a:spcBef>
              <a:spcPct val="0"/>
            </a:spcBef>
            <a:spcAft>
              <a:spcPct val="15000"/>
            </a:spcAft>
            <a:buChar char="•"/>
          </a:pPr>
          <a:r>
            <a:rPr lang="en-GB" sz="2700" kern="1200"/>
            <a:t>Also depend on the severity and impacts on the person’s psychological and physical health </a:t>
          </a:r>
          <a:endParaRPr lang="en-US" sz="2700" kern="1200"/>
        </a:p>
      </dsp:txBody>
      <dsp:txXfrm>
        <a:off x="51" y="1906661"/>
        <a:ext cx="4913783" cy="1889932"/>
      </dsp:txXfrm>
    </dsp:sp>
    <dsp:sp modelId="{4F1018E4-3000-4450-A4AB-1CD84B4FA063}">
      <dsp:nvSpPr>
        <dsp:cNvPr id="0" name=""/>
        <dsp:cNvSpPr/>
      </dsp:nvSpPr>
      <dsp:spPr>
        <a:xfrm>
          <a:off x="5601764" y="152281"/>
          <a:ext cx="4913783" cy="1754380"/>
        </a:xfrm>
        <a:prstGeom prst="rect">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GB" sz="2700" kern="1200"/>
            <a:t>In severe cases, medical interventions may be risky as the body been worn down by malnutrition or acid damaged </a:t>
          </a:r>
          <a:endParaRPr lang="en-US" sz="2700" kern="1200"/>
        </a:p>
      </dsp:txBody>
      <dsp:txXfrm>
        <a:off x="5601764" y="152281"/>
        <a:ext cx="4913783" cy="1754380"/>
      </dsp:txXfrm>
    </dsp:sp>
    <dsp:sp modelId="{48B445DE-13F1-4728-8BCB-5E98D140467E}">
      <dsp:nvSpPr>
        <dsp:cNvPr id="0" name=""/>
        <dsp:cNvSpPr/>
      </dsp:nvSpPr>
      <dsp:spPr>
        <a:xfrm>
          <a:off x="5601764" y="1906661"/>
          <a:ext cx="4913783" cy="1889932"/>
        </a:xfrm>
        <a:prstGeom prst="rect">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11944666"/>
              <a:satOff val="2667"/>
              <a:lumOff val="401"/>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0A7201-3F3D-49A2-B78A-3F17808E2A96}">
      <dsp:nvSpPr>
        <dsp:cNvPr id="0" name=""/>
        <dsp:cNvSpPr/>
      </dsp:nvSpPr>
      <dsp:spPr>
        <a:xfrm>
          <a:off x="0" y="0"/>
          <a:ext cx="8412480" cy="958655"/>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CBT-ED as first-line therapy for AN, BN, and BED (NICE NG69).</a:t>
          </a:r>
        </a:p>
      </dsp:txBody>
      <dsp:txXfrm>
        <a:off x="28078" y="28078"/>
        <a:ext cx="7297009" cy="902499"/>
      </dsp:txXfrm>
    </dsp:sp>
    <dsp:sp modelId="{11AA0F45-8D83-4637-B49B-8D1E2B382A94}">
      <dsp:nvSpPr>
        <dsp:cNvPr id="0" name=""/>
        <dsp:cNvSpPr/>
      </dsp:nvSpPr>
      <dsp:spPr>
        <a:xfrm>
          <a:off x="704545" y="1132956"/>
          <a:ext cx="8412480" cy="958655"/>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MANTRA and FPT as alternatives for AN; FBT for children/adolescents.</a:t>
          </a:r>
        </a:p>
      </dsp:txBody>
      <dsp:txXfrm>
        <a:off x="732623" y="1161034"/>
        <a:ext cx="7028652" cy="902499"/>
      </dsp:txXfrm>
    </dsp:sp>
    <dsp:sp modelId="{3C6CFF45-44DB-4D68-8E95-54281E537D5C}">
      <dsp:nvSpPr>
        <dsp:cNvPr id="0" name=""/>
        <dsp:cNvSpPr/>
      </dsp:nvSpPr>
      <dsp:spPr>
        <a:xfrm>
          <a:off x="1398574" y="2265912"/>
          <a:ext cx="8412480" cy="958655"/>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ARFID: ARFID-specific CBT, exposure-based work, dietetics, and family involvement.</a:t>
          </a:r>
        </a:p>
      </dsp:txBody>
      <dsp:txXfrm>
        <a:off x="1426652" y="2293990"/>
        <a:ext cx="7039168" cy="902499"/>
      </dsp:txXfrm>
    </dsp:sp>
    <dsp:sp modelId="{4B25B803-EFBF-4DC9-98C6-C86D9D9B3DF6}">
      <dsp:nvSpPr>
        <dsp:cNvPr id="0" name=""/>
        <dsp:cNvSpPr/>
      </dsp:nvSpPr>
      <dsp:spPr>
        <a:xfrm>
          <a:off x="2103119" y="3398868"/>
          <a:ext cx="8412480" cy="958655"/>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Nutritional rehabilitation: normalise eating, correct deficiencies, support weight restoration.</a:t>
          </a:r>
        </a:p>
      </dsp:txBody>
      <dsp:txXfrm>
        <a:off x="2131197" y="3426946"/>
        <a:ext cx="7028652" cy="902499"/>
      </dsp:txXfrm>
    </dsp:sp>
    <dsp:sp modelId="{C2B19D45-0466-47BE-999D-240B020B4F11}">
      <dsp:nvSpPr>
        <dsp:cNvPr id="0" name=""/>
        <dsp:cNvSpPr/>
      </dsp:nvSpPr>
      <dsp:spPr>
        <a:xfrm>
          <a:off x="7789354" y="734242"/>
          <a:ext cx="623125" cy="623125"/>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929557" y="734242"/>
        <a:ext cx="342719" cy="468902"/>
      </dsp:txXfrm>
    </dsp:sp>
    <dsp:sp modelId="{C450DC5C-2B85-421F-8A39-3AA9E929E39E}">
      <dsp:nvSpPr>
        <dsp:cNvPr id="0" name=""/>
        <dsp:cNvSpPr/>
      </dsp:nvSpPr>
      <dsp:spPr>
        <a:xfrm>
          <a:off x="8493899" y="1867199"/>
          <a:ext cx="623125" cy="623125"/>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634102" y="1867199"/>
        <a:ext cx="342719" cy="468902"/>
      </dsp:txXfrm>
    </dsp:sp>
    <dsp:sp modelId="{0B574BD7-BD24-49B6-9644-30A96435C8DE}">
      <dsp:nvSpPr>
        <dsp:cNvPr id="0" name=""/>
        <dsp:cNvSpPr/>
      </dsp:nvSpPr>
      <dsp:spPr>
        <a:xfrm>
          <a:off x="9187928" y="3000155"/>
          <a:ext cx="623125" cy="623125"/>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328131" y="3000155"/>
        <a:ext cx="342719" cy="468902"/>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DE6711-43E3-43D7-835B-64CD0DA09071}">
      <dsp:nvSpPr>
        <dsp:cNvPr id="0" name=""/>
        <dsp:cNvSpPr/>
      </dsp:nvSpPr>
      <dsp:spPr>
        <a:xfrm>
          <a:off x="212335" y="469890"/>
          <a:ext cx="1335915" cy="133591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700CF6-6D98-4061-ABA1-8AA1CD3C0728}">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2DCB6F-465E-4555-96ED-AA447DFA4B20}">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US" sz="2100" kern="1200"/>
            <a:t>Medical monitoring (vitals, ECG, hydration, electrolytes)</a:t>
          </a:r>
        </a:p>
      </dsp:txBody>
      <dsp:txXfrm>
        <a:off x="1834517" y="469890"/>
        <a:ext cx="3148942" cy="1335915"/>
      </dsp:txXfrm>
    </dsp:sp>
    <dsp:sp modelId="{958A08C4-E653-45C8-ADCF-90864607446F}">
      <dsp:nvSpPr>
        <dsp:cNvPr id="0" name=""/>
        <dsp:cNvSpPr/>
      </dsp:nvSpPr>
      <dsp:spPr>
        <a:xfrm>
          <a:off x="5532139" y="469890"/>
          <a:ext cx="1335915" cy="133591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1A65D4-7DFD-47FF-BA11-744F7A941F1B}">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CA5CFC-AE66-4D03-A384-46F95C530D7D}">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US" sz="2100" kern="1200"/>
            <a:t>Refeeding syndrome prevention (monitor phosphate, potassium, magnesium)</a:t>
          </a:r>
        </a:p>
      </dsp:txBody>
      <dsp:txXfrm>
        <a:off x="7154322" y="469890"/>
        <a:ext cx="3148942" cy="1335915"/>
      </dsp:txXfrm>
    </dsp:sp>
    <dsp:sp modelId="{EAF23788-9B04-430A-AFA6-ED8A28F22214}">
      <dsp:nvSpPr>
        <dsp:cNvPr id="0" name=""/>
        <dsp:cNvSpPr/>
      </dsp:nvSpPr>
      <dsp:spPr>
        <a:xfrm>
          <a:off x="212335" y="2545532"/>
          <a:ext cx="1335915" cy="133591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5BA158-D8A8-4A2E-A6BE-78006F3374B0}">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B4F9F5-8E59-4417-B022-639B680A1135}">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US" sz="2100" kern="1200"/>
            <a:t>MEED traffic-light system to identify medical instability.</a:t>
          </a:r>
        </a:p>
      </dsp:txBody>
      <dsp:txXfrm>
        <a:off x="1834517" y="2545532"/>
        <a:ext cx="3148942" cy="1335915"/>
      </dsp:txXfrm>
    </dsp:sp>
    <dsp:sp modelId="{24CCB561-F94B-4777-A58A-DB5A9B58889E}">
      <dsp:nvSpPr>
        <dsp:cNvPr id="0" name=""/>
        <dsp:cNvSpPr/>
      </dsp:nvSpPr>
      <dsp:spPr>
        <a:xfrm>
          <a:off x="5532139" y="2545532"/>
          <a:ext cx="1335915" cy="133591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747AA0-01B8-45EC-AAE9-09BD426C2A9C}">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F5A1B1-8A23-4980-A72B-9C3058C9F6DB}">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US" sz="2100" kern="1200"/>
            <a:t>Indications for inpatient/day patient care: medical risk, suicidality, failure of outpatient care.</a:t>
          </a:r>
        </a:p>
      </dsp:txBody>
      <dsp:txXfrm>
        <a:off x="7154322" y="2545532"/>
        <a:ext cx="3148942" cy="133591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3A1F5E-861F-4A26-9495-32F577145394}" type="datetimeFigureOut">
              <a:rPr lang="en-GB" smtClean="0"/>
              <a:t>12/02/2026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E79B9E-95E7-4821-888A-41867BB3968F}" type="slidenum">
              <a:rPr lang="en-GB" smtClean="0"/>
              <a:t>‹#›</a:t>
            </a:fld>
            <a:endParaRPr lang="en-GB"/>
          </a:p>
        </p:txBody>
      </p:sp>
    </p:spTree>
    <p:extLst>
      <p:ext uri="{BB962C8B-B14F-4D97-AF65-F5344CB8AC3E}">
        <p14:creationId xmlns:p14="http://schemas.microsoft.com/office/powerpoint/2010/main" val="8996786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gettingitrightfirsttime.co.uk/medical_specialties/mh-rehab/"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rcpsych.ac.uk/docs/default-source/members/faculties/rehabilitation-and-social-psychiatry/rehab-enabling-recovery-for-people-with-complex-mental-health-needs.pdf?sfvrsn=6b90f31_4"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s.telegraph.co.uk/graphics/projects/inside-the-world-of-anorexia-blogging/" TargetMode="External"/><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pubmed.ncbi.nlm.nih.gov/30368814/" TargetMode="External"/><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D2D336-AEAD-4B17-8E06-C445770D75A4}" type="slidenum">
              <a:rPr lang="en-GB" smtClean="0"/>
              <a:t>2</a:t>
            </a:fld>
            <a:endParaRPr lang="en-GB"/>
          </a:p>
        </p:txBody>
      </p:sp>
    </p:spTree>
    <p:extLst>
      <p:ext uri="{BB962C8B-B14F-4D97-AF65-F5344CB8AC3E}">
        <p14:creationId xmlns:p14="http://schemas.microsoft.com/office/powerpoint/2010/main" val="38903119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word Rehabilitation is derived from the Latin word ‘</a:t>
            </a:r>
            <a:r>
              <a:rPr lang="en-GB" dirty="0" err="1"/>
              <a:t>habilitas</a:t>
            </a:r>
            <a:r>
              <a:rPr lang="en-GB" dirty="0"/>
              <a:t>’ and it means to prepare someone to reinstate or resume normal life post illness. </a:t>
            </a:r>
          </a:p>
          <a:p>
            <a:r>
              <a:rPr lang="en-GB" dirty="0"/>
              <a:t>It’s about supporting individuals to restore to their former capacity or pre-illness state. </a:t>
            </a:r>
          </a:p>
          <a:p>
            <a:endParaRPr lang="en-GB" dirty="0"/>
          </a:p>
          <a:p>
            <a:r>
              <a:rPr lang="en-GB" b="0" i="0" dirty="0">
                <a:solidFill>
                  <a:srgbClr val="425563"/>
                </a:solidFill>
                <a:effectLst/>
                <a:latin typeface="Lato" panose="020F0502020204030203" pitchFamily="34" charset="0"/>
              </a:rPr>
              <a:t>community and inpatient treatment and rehabilitation of adults with severe mental illness, </a:t>
            </a:r>
            <a:r>
              <a:rPr lang="en-GB" i="0" dirty="0">
                <a:effectLst/>
                <a:latin typeface="var( --e-global-typography-text-font-family )"/>
              </a:rPr>
              <a:t>predominantly psychosis; around 80% of people have a primary diagnosis of schizophrenia, schizoaffective disorder or other psychosis. </a:t>
            </a:r>
            <a:r>
              <a:rPr lang="en-GB" dirty="0">
                <a:hlinkClick r:id="rId3"/>
              </a:rPr>
              <a:t>Mental Health - Rehabilitation - Getting It Right First Time - GIRFT</a:t>
            </a:r>
            <a:endParaRPr lang="en-GB" dirty="0"/>
          </a:p>
          <a:p>
            <a:endParaRPr lang="en-GB" dirty="0"/>
          </a:p>
        </p:txBody>
      </p:sp>
      <p:sp>
        <p:nvSpPr>
          <p:cNvPr id="4" name="Slide Number Placeholder 3"/>
          <p:cNvSpPr>
            <a:spLocks noGrp="1"/>
          </p:cNvSpPr>
          <p:nvPr>
            <p:ph type="sldNum" sz="quarter" idx="5"/>
          </p:nvPr>
        </p:nvSpPr>
        <p:spPr/>
        <p:txBody>
          <a:bodyPr/>
          <a:lstStyle/>
          <a:p>
            <a:fld id="{6FE79B9E-95E7-4821-888A-41867BB3968F}" type="slidenum">
              <a:rPr lang="en-GB" smtClean="0"/>
              <a:t>4</a:t>
            </a:fld>
            <a:endParaRPr lang="en-GB"/>
          </a:p>
        </p:txBody>
      </p:sp>
    </p:spTree>
    <p:extLst>
      <p:ext uri="{BB962C8B-B14F-4D97-AF65-F5344CB8AC3E}">
        <p14:creationId xmlns:p14="http://schemas.microsoft.com/office/powerpoint/2010/main" val="29495828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report has a very accessible way of explain what MA rehabilitation is</a:t>
            </a:r>
          </a:p>
          <a:p>
            <a:r>
              <a:rPr lang="en-GB" dirty="0"/>
              <a:t>Encourage students to read the text and ask them to explain the concept to each other</a:t>
            </a:r>
          </a:p>
          <a:p>
            <a:endParaRPr lang="en-GB" dirty="0"/>
          </a:p>
          <a:p>
            <a:r>
              <a:rPr lang="en-GB" dirty="0"/>
              <a:t> The diagram/table on page 6 is a helpful way for students to see how it is carried out in real life and be more critical to see how there might barriers in providing treatment and care </a:t>
            </a:r>
          </a:p>
        </p:txBody>
      </p:sp>
      <p:sp>
        <p:nvSpPr>
          <p:cNvPr id="4" name="Slide Number Placeholder 3"/>
          <p:cNvSpPr>
            <a:spLocks noGrp="1"/>
          </p:cNvSpPr>
          <p:nvPr>
            <p:ph type="sldNum" sz="quarter" idx="5"/>
          </p:nvPr>
        </p:nvSpPr>
        <p:spPr/>
        <p:txBody>
          <a:bodyPr/>
          <a:lstStyle/>
          <a:p>
            <a:fld id="{6FE79B9E-95E7-4821-888A-41867BB3968F}" type="slidenum">
              <a:rPr lang="en-GB" smtClean="0"/>
              <a:t>5</a:t>
            </a:fld>
            <a:endParaRPr lang="en-GB"/>
          </a:p>
        </p:txBody>
      </p:sp>
    </p:spTree>
    <p:extLst>
      <p:ext uri="{BB962C8B-B14F-4D97-AF65-F5344CB8AC3E}">
        <p14:creationId xmlns:p14="http://schemas.microsoft.com/office/powerpoint/2010/main" val="19870534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Rehabilitation decisions must align with the </a:t>
            </a:r>
            <a:r>
              <a:rPr lang="en-GB" b="1" dirty="0"/>
              <a:t>Mental Capacity Act (2005)</a:t>
            </a:r>
            <a:r>
              <a:rPr lang="en-GB" dirty="0"/>
              <a:t> principles: presumption of capacity, least restrictive option, and best interests.</a:t>
            </a:r>
          </a:p>
          <a:p>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t>Individuals who have had several hospital admissions or are suffering from mental health problems for a few years.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t>Individuals that recovering from a first episode of illness.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t>Individuals moving to a placement with less support and supervision - Such as leaving a forensic or secure service or when moving from residential care to a more independent home in the community.</a:t>
            </a:r>
          </a:p>
          <a:p>
            <a:endParaRPr lang="en-GB" dirty="0"/>
          </a:p>
        </p:txBody>
      </p:sp>
      <p:sp>
        <p:nvSpPr>
          <p:cNvPr id="4" name="Slide Number Placeholder 3"/>
          <p:cNvSpPr>
            <a:spLocks noGrp="1"/>
          </p:cNvSpPr>
          <p:nvPr>
            <p:ph type="sldNum" sz="quarter" idx="5"/>
          </p:nvPr>
        </p:nvSpPr>
        <p:spPr/>
        <p:txBody>
          <a:bodyPr/>
          <a:lstStyle/>
          <a:p>
            <a:fld id="{6FE79B9E-95E7-4821-888A-41867BB3968F}" type="slidenum">
              <a:rPr lang="en-GB" smtClean="0"/>
              <a:t>7</a:t>
            </a:fld>
            <a:endParaRPr lang="en-GB"/>
          </a:p>
        </p:txBody>
      </p:sp>
    </p:spTree>
    <p:extLst>
      <p:ext uri="{BB962C8B-B14F-4D97-AF65-F5344CB8AC3E}">
        <p14:creationId xmlns:p14="http://schemas.microsoft.com/office/powerpoint/2010/main" val="1626432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discourse you are hearing about rehabilitation? </a:t>
            </a:r>
          </a:p>
          <a:p>
            <a:endParaRPr lang="en-GB" dirty="0"/>
          </a:p>
          <a:p>
            <a:r>
              <a:rPr lang="en-GB" dirty="0"/>
              <a:t>Discussing the broad range of professionals involved in the multidiscipline team. </a:t>
            </a:r>
          </a:p>
          <a:p>
            <a:r>
              <a:rPr lang="en-GB" dirty="0"/>
              <a:t>A positive framework</a:t>
            </a:r>
          </a:p>
          <a:p>
            <a:endParaRPr lang="en-GB" dirty="0"/>
          </a:p>
          <a:p>
            <a:r>
              <a:rPr lang="en-GB" dirty="0"/>
              <a:t>Why did Mark repeatedly mention 'trust' and the importance for them to feel respected during recovering?  </a:t>
            </a:r>
          </a:p>
          <a:p>
            <a:endParaRPr lang="en-GB" dirty="0"/>
          </a:p>
        </p:txBody>
      </p:sp>
      <p:sp>
        <p:nvSpPr>
          <p:cNvPr id="4" name="Slide Number Placeholder 3"/>
          <p:cNvSpPr>
            <a:spLocks noGrp="1"/>
          </p:cNvSpPr>
          <p:nvPr>
            <p:ph type="sldNum" sz="quarter" idx="5"/>
          </p:nvPr>
        </p:nvSpPr>
        <p:spPr/>
        <p:txBody>
          <a:bodyPr/>
          <a:lstStyle/>
          <a:p>
            <a:fld id="{E14F4B47-C3AF-4526-8F28-7B4D8F0B8784}" type="slidenum">
              <a:rPr lang="en-GB" smtClean="0"/>
              <a:t>9</a:t>
            </a:fld>
            <a:endParaRPr lang="en-GB"/>
          </a:p>
        </p:txBody>
      </p:sp>
    </p:spTree>
    <p:extLst>
      <p:ext uri="{BB962C8B-B14F-4D97-AF65-F5344CB8AC3E}">
        <p14:creationId xmlns:p14="http://schemas.microsoft.com/office/powerpoint/2010/main" val="40707551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 </a:t>
            </a:r>
          </a:p>
          <a:p>
            <a:pPr marL="0" indent="0" algn="l">
              <a:buNone/>
            </a:pPr>
            <a:r>
              <a:rPr lang="en-GB" b="1" i="1" dirty="0"/>
              <a:t>1)Inpatient Rehabilitation- </a:t>
            </a:r>
            <a:r>
              <a:rPr lang="en-GB" dirty="0"/>
              <a:t>This service is provided when patients are first admitted to a rehabilitation service. Then a detailed assessment is conducted which will include patients  views and preferences.</a:t>
            </a:r>
          </a:p>
          <a:p>
            <a:pPr algn="l"/>
            <a:r>
              <a:rPr lang="en-GB" dirty="0"/>
              <a:t>The staff will also discuss a care plan with patients and confirm  sometimes with a carer or family members.</a:t>
            </a:r>
          </a:p>
          <a:p>
            <a:pPr marL="0" indent="0" algn="l">
              <a:buNone/>
            </a:pPr>
            <a:r>
              <a:rPr lang="en-GB" b="1" i="1" dirty="0"/>
              <a:t>2) Community Rehabilitation-</a:t>
            </a:r>
            <a:r>
              <a:rPr lang="en-GB" dirty="0"/>
              <a:t>These services support people who have made the move from a rehabilitation unit to some form of supported accommodation, but who require ongoing support with their day-to-day lives, both social and personal.</a:t>
            </a:r>
            <a:r>
              <a:rPr lang="en-GB" b="0" i="0" dirty="0">
                <a:solidFill>
                  <a:srgbClr val="666666"/>
                </a:solidFill>
                <a:effectLst/>
                <a:latin typeface="Montserrat"/>
              </a:rPr>
              <a:t> </a:t>
            </a:r>
          </a:p>
          <a:p>
            <a:pPr algn="l"/>
            <a:r>
              <a:rPr lang="en-GB" sz="1200" dirty="0"/>
              <a:t>The community support teams will continue the work of the rehabilitation unit. They will work with patients to update their care plan and make sure that it progresses. They will support patients with medication management, daily activities and also look after their domestic chores.</a:t>
            </a:r>
          </a:p>
          <a:p>
            <a:endParaRPr lang="en-GB" dirty="0"/>
          </a:p>
        </p:txBody>
      </p:sp>
      <p:sp>
        <p:nvSpPr>
          <p:cNvPr id="4" name="Slide Number Placeholder 3"/>
          <p:cNvSpPr>
            <a:spLocks noGrp="1"/>
          </p:cNvSpPr>
          <p:nvPr>
            <p:ph type="sldNum" sz="quarter" idx="5"/>
          </p:nvPr>
        </p:nvSpPr>
        <p:spPr/>
        <p:txBody>
          <a:bodyPr/>
          <a:lstStyle/>
          <a:p>
            <a:fld id="{E14F4B47-C3AF-4526-8F28-7B4D8F0B8784}" type="slidenum">
              <a:rPr lang="en-GB" smtClean="0"/>
              <a:t>10</a:t>
            </a:fld>
            <a:endParaRPr lang="en-GB"/>
          </a:p>
        </p:txBody>
      </p:sp>
    </p:spTree>
    <p:extLst>
      <p:ext uri="{BB962C8B-B14F-4D97-AF65-F5344CB8AC3E}">
        <p14:creationId xmlns:p14="http://schemas.microsoft.com/office/powerpoint/2010/main" val="27137950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E79B9E-95E7-4821-888A-41867BB3968F}" type="slidenum">
              <a:rPr lang="en-GB" smtClean="0"/>
              <a:t>11</a:t>
            </a:fld>
            <a:endParaRPr lang="en-GB"/>
          </a:p>
        </p:txBody>
      </p:sp>
    </p:spTree>
    <p:extLst>
      <p:ext uri="{BB962C8B-B14F-4D97-AF65-F5344CB8AC3E}">
        <p14:creationId xmlns:p14="http://schemas.microsoft.com/office/powerpoint/2010/main" val="3033242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BD5992-4AAC-3304-5A3F-074E01AE39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8C5ACC-D490-166D-5FDE-9694DC57AACC}"/>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36FD885F-4BA0-844E-F68C-16FC99B48EEF}"/>
              </a:ext>
            </a:extLst>
          </p:cNvPr>
          <p:cNvSpPr>
            <a:spLocks noGrp="1"/>
          </p:cNvSpPr>
          <p:nvPr>
            <p:ph type="body" sz="quarter" idx="3"/>
          </p:nvPr>
        </p:nvSpPr>
        <p:spPr/>
        <p:txBody>
          <a:bodyPr/>
          <a:lstStyle/>
          <a:p>
            <a:r>
              <a:t>NHS England commissioner guidance (Jan 2024) and GIRFT mental health rehabilitation national report. Also see NHSE Community Mental Health Framework pages.</a:t>
            </a:r>
          </a:p>
        </p:txBody>
      </p:sp>
      <p:sp>
        <p:nvSpPr>
          <p:cNvPr id="4" name="Slide Number Placeholder 3">
            <a:extLst>
              <a:ext uri="{FF2B5EF4-FFF2-40B4-BE49-F238E27FC236}">
                <a16:creationId xmlns:a16="http://schemas.microsoft.com/office/drawing/2014/main" id="{72A29ADA-4B94-58E1-0D07-58A8A59A1F82}"/>
              </a:ext>
            </a:extLst>
          </p:cNvPr>
          <p:cNvSpPr>
            <a:spLocks noGrp="1"/>
          </p:cNvSpPr>
          <p:nvPr>
            <p:ph type="sldNum" sz="quarter" idx="5"/>
          </p:nvPr>
        </p:nvSpPr>
        <p:spPr/>
      </p:sp>
    </p:spTree>
    <p:extLst>
      <p:ext uri="{BB962C8B-B14F-4D97-AF65-F5344CB8AC3E}">
        <p14:creationId xmlns:p14="http://schemas.microsoft.com/office/powerpoint/2010/main" val="3247471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14F4B47-C3AF-4526-8F28-7B4D8F0B8784}" type="slidenum">
              <a:rPr lang="en-GB" smtClean="0"/>
              <a:t>14</a:t>
            </a:fld>
            <a:endParaRPr lang="en-GB"/>
          </a:p>
        </p:txBody>
      </p:sp>
    </p:spTree>
    <p:extLst>
      <p:ext uri="{BB962C8B-B14F-4D97-AF65-F5344CB8AC3E}">
        <p14:creationId xmlns:p14="http://schemas.microsoft.com/office/powerpoint/2010/main" val="41010857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https://youtu.be/7u4YEagO9WY?feature=shared</a:t>
            </a:r>
          </a:p>
          <a:p>
            <a:endParaRPr lang="en-GB" dirty="0"/>
          </a:p>
          <a:p>
            <a:endParaRPr lang="en-GB" dirty="0"/>
          </a:p>
        </p:txBody>
      </p:sp>
      <p:sp>
        <p:nvSpPr>
          <p:cNvPr id="4" name="Slide Number Placeholder 3"/>
          <p:cNvSpPr>
            <a:spLocks noGrp="1"/>
          </p:cNvSpPr>
          <p:nvPr>
            <p:ph type="sldNum" sz="quarter" idx="5"/>
          </p:nvPr>
        </p:nvSpPr>
        <p:spPr/>
        <p:txBody>
          <a:bodyPr/>
          <a:lstStyle/>
          <a:p>
            <a:fld id="{6FE79B9E-95E7-4821-888A-41867BB3968F}" type="slidenum">
              <a:rPr lang="en-GB" smtClean="0"/>
              <a:t>16</a:t>
            </a:fld>
            <a:endParaRPr lang="en-GB"/>
          </a:p>
        </p:txBody>
      </p:sp>
    </p:spTree>
    <p:extLst>
      <p:ext uri="{BB962C8B-B14F-4D97-AF65-F5344CB8AC3E}">
        <p14:creationId xmlns:p14="http://schemas.microsoft.com/office/powerpoint/2010/main" val="38527644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As patients get better, they will be encouraged to spend more time in the community- to do some sport, have a social life, do a course, learn some skills for work, or to get a job.</a:t>
            </a:r>
          </a:p>
          <a:p>
            <a:endParaRPr lang="en-GB" dirty="0"/>
          </a:p>
          <a:p>
            <a:r>
              <a:rPr lang="en-GB" dirty="0">
                <a:hlinkClick r:id="rId3"/>
              </a:rPr>
              <a:t>rehab-enabling-recovery-for-people-with-complex-mental-health-needs.pdf (rcpsych.ac.uk)</a:t>
            </a:r>
          </a:p>
          <a:p>
            <a:endParaRPr lang="en-GB" dirty="0"/>
          </a:p>
          <a:p>
            <a:r>
              <a:rPr lang="en-GB" dirty="0"/>
              <a:t>Discussion about specific behaviours that indicate potential return to functioning level</a:t>
            </a:r>
          </a:p>
          <a:p>
            <a:r>
              <a:rPr lang="en-GB" dirty="0"/>
              <a:t>A holistic decision by the team </a:t>
            </a:r>
          </a:p>
          <a:p>
            <a:r>
              <a:rPr lang="en-GB" dirty="0"/>
              <a:t>A gradual process with small steps, supported by the involvement of local 3rd sector agencies </a:t>
            </a:r>
          </a:p>
          <a:p>
            <a:r>
              <a:rPr lang="en-GB" dirty="0"/>
              <a:t>Q1: able to engage with activities outside of the unit: shopping, volunteering (watch out for DBS and safeguarding), supporting local charities; attending regular psychical activities or social events  </a:t>
            </a:r>
          </a:p>
          <a:p>
            <a:endParaRPr lang="en-GB" dirty="0"/>
          </a:p>
          <a:p>
            <a:r>
              <a:rPr lang="en-GB" dirty="0"/>
              <a:t>Q2 Mind, charity shops, Arts &amp; Craft groups, shelters for homeless  </a:t>
            </a:r>
          </a:p>
        </p:txBody>
      </p:sp>
      <p:sp>
        <p:nvSpPr>
          <p:cNvPr id="4" name="Slide Number Placeholder 3"/>
          <p:cNvSpPr>
            <a:spLocks noGrp="1"/>
          </p:cNvSpPr>
          <p:nvPr>
            <p:ph type="sldNum" sz="quarter" idx="5"/>
          </p:nvPr>
        </p:nvSpPr>
        <p:spPr/>
        <p:txBody>
          <a:bodyPr/>
          <a:lstStyle/>
          <a:p>
            <a:fld id="{E14F4B47-C3AF-4526-8F28-7B4D8F0B8784}" type="slidenum">
              <a:rPr lang="en-GB" smtClean="0"/>
              <a:t>17</a:t>
            </a:fld>
            <a:endParaRPr lang="en-GB"/>
          </a:p>
        </p:txBody>
      </p:sp>
    </p:spTree>
    <p:extLst>
      <p:ext uri="{BB962C8B-B14F-4D97-AF65-F5344CB8AC3E}">
        <p14:creationId xmlns:p14="http://schemas.microsoft.com/office/powerpoint/2010/main" val="19336156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E005BF-F162-C76D-B5B9-558F90C66B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CAB88B-CD5A-6FCB-9FA8-436C9F019CCA}"/>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87C20AB3-55C7-F8A5-F82F-15E25C2ECAAC}"/>
              </a:ext>
            </a:extLst>
          </p:cNvPr>
          <p:cNvSpPr>
            <a:spLocks noGrp="1"/>
          </p:cNvSpPr>
          <p:nvPr>
            <p:ph type="body" sz="quarter" idx="3"/>
          </p:nvPr>
        </p:nvSpPr>
        <p:spPr/>
        <p:txBody>
          <a:bodyPr/>
          <a:lstStyle/>
          <a:p>
            <a:r>
              <a:rPr dirty="0"/>
              <a:t>Discharge from mental health inpatient settings (DHSC/NHSE, Jan 2024) with Annex B on s117 responsibilities; Mind/</a:t>
            </a:r>
            <a:r>
              <a:rPr dirty="0" err="1"/>
              <a:t>RiP</a:t>
            </a:r>
            <a:r>
              <a:rPr dirty="0"/>
              <a:t> explainers for practice.</a:t>
            </a:r>
            <a:endParaRPr lang="en-GB" dirty="0"/>
          </a:p>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DHSC</a:t>
            </a:r>
          </a:p>
          <a:p>
            <a:r>
              <a:rPr lang="en-GB" sz="1200" b="1" i="0" kern="1200" dirty="0">
                <a:solidFill>
                  <a:schemeClr val="tx1"/>
                </a:solidFill>
                <a:effectLst/>
                <a:latin typeface="+mn-lt"/>
                <a:ea typeface="+mn-ea"/>
                <a:cs typeface="+mn-cs"/>
              </a:rPr>
              <a:t>Department of Health and Social Care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UK government department.</a:t>
            </a:r>
          </a:p>
          <a:p>
            <a:r>
              <a:rPr lang="en-GB" sz="1200" b="0" i="0" kern="1200" dirty="0">
                <a:solidFill>
                  <a:schemeClr val="tx1"/>
                </a:solidFill>
                <a:effectLst/>
                <a:latin typeface="+mn-lt"/>
                <a:ea typeface="+mn-ea"/>
                <a:cs typeface="+mn-cs"/>
              </a:rPr>
              <a:t>Responsible for national health policy, legislation, and oversight of NHS England, public health, and social care.</a:t>
            </a:r>
          </a:p>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NHSE</a:t>
            </a:r>
          </a:p>
          <a:p>
            <a:r>
              <a:rPr lang="en-GB" sz="1200" b="1" i="0" kern="1200" dirty="0">
                <a:solidFill>
                  <a:schemeClr val="tx1"/>
                </a:solidFill>
                <a:effectLst/>
                <a:latin typeface="+mn-lt"/>
                <a:ea typeface="+mn-ea"/>
                <a:cs typeface="+mn-cs"/>
              </a:rPr>
              <a:t>NHS England</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national body that </a:t>
            </a:r>
            <a:r>
              <a:rPr lang="en-GB" sz="1200" b="0" i="1" kern="1200" dirty="0">
                <a:solidFill>
                  <a:schemeClr val="tx1"/>
                </a:solidFill>
                <a:effectLst/>
                <a:latin typeface="+mn-lt"/>
                <a:ea typeface="+mn-ea"/>
                <a:cs typeface="+mn-cs"/>
              </a:rPr>
              <a:t>runs</a:t>
            </a:r>
            <a:r>
              <a:rPr lang="en-GB" sz="1200" b="0" i="0" kern="1200" dirty="0">
                <a:solidFill>
                  <a:schemeClr val="tx1"/>
                </a:solidFill>
                <a:effectLst/>
                <a:latin typeface="+mn-lt"/>
                <a:ea typeface="+mn-ea"/>
                <a:cs typeface="+mn-cs"/>
              </a:rPr>
              <a:t> the NHS in England.</a:t>
            </a:r>
          </a:p>
          <a:p>
            <a:r>
              <a:rPr lang="en-GB" sz="1200" b="0" i="0" kern="1200" dirty="0">
                <a:solidFill>
                  <a:schemeClr val="tx1"/>
                </a:solidFill>
                <a:effectLst/>
                <a:latin typeface="+mn-lt"/>
                <a:ea typeface="+mn-ea"/>
                <a:cs typeface="+mn-cs"/>
              </a:rPr>
              <a:t>Responsible for commissioning, funding, performance oversight, and delivering the NHS Long Term Plan.</a:t>
            </a:r>
          </a:p>
          <a:p>
            <a:r>
              <a:rPr lang="en-GB" sz="1200" b="0" i="0" kern="1200" dirty="0">
                <a:solidFill>
                  <a:schemeClr val="tx1"/>
                </a:solidFill>
                <a:effectLst/>
                <a:latin typeface="+mn-lt"/>
                <a:ea typeface="+mn-ea"/>
                <a:cs typeface="+mn-cs"/>
              </a:rPr>
              <a:t>Issues operational guidance (e.g., the mental health discharge guidance mentioned in your slides).</a:t>
            </a:r>
          </a:p>
          <a:p>
            <a:r>
              <a:rPr lang="en-GB" sz="1200" b="0" i="0" kern="1200" dirty="0">
                <a:solidFill>
                  <a:schemeClr val="tx1"/>
                </a:solidFill>
                <a:effectLst/>
                <a:latin typeface="+mn-lt"/>
                <a:ea typeface="+mn-ea"/>
                <a:cs typeface="+mn-cs"/>
              </a:rPr>
              <a:t>When guidance is labelled </a:t>
            </a:r>
            <a:r>
              <a:rPr lang="en-GB" sz="1200" b="1" i="0" kern="1200" dirty="0">
                <a:solidFill>
                  <a:schemeClr val="tx1"/>
                </a:solidFill>
                <a:effectLst/>
                <a:latin typeface="+mn-lt"/>
                <a:ea typeface="+mn-ea"/>
                <a:cs typeface="+mn-cs"/>
              </a:rPr>
              <a:t>“DHSC/NHSE”</a:t>
            </a:r>
            <a:r>
              <a:rPr lang="en-GB" sz="1200" b="0" i="0" kern="1200" dirty="0">
                <a:solidFill>
                  <a:schemeClr val="tx1"/>
                </a:solidFill>
                <a:effectLst/>
                <a:latin typeface="+mn-lt"/>
                <a:ea typeface="+mn-ea"/>
                <a:cs typeface="+mn-cs"/>
              </a:rPr>
              <a:t>, it means the policy or document was produced </a:t>
            </a:r>
            <a:r>
              <a:rPr lang="en-GB" sz="1200" b="1" i="0" kern="1200" dirty="0">
                <a:solidFill>
                  <a:schemeClr val="tx1"/>
                </a:solidFill>
                <a:effectLst/>
                <a:latin typeface="+mn-lt"/>
                <a:ea typeface="+mn-ea"/>
                <a:cs typeface="+mn-cs"/>
              </a:rPr>
              <a:t>jointly</a:t>
            </a:r>
            <a:r>
              <a:rPr lang="en-GB" sz="1200" b="0" i="0" kern="1200" dirty="0">
                <a:solidFill>
                  <a:schemeClr val="tx1"/>
                </a:solidFill>
                <a:effectLst/>
                <a:latin typeface="+mn-lt"/>
                <a:ea typeface="+mn-ea"/>
                <a:cs typeface="+mn-cs"/>
              </a:rPr>
              <a:t> by the Department of Health and Social Care </a:t>
            </a:r>
            <a:r>
              <a:rPr lang="en-GB" sz="1200" b="0" i="1" kern="1200" dirty="0">
                <a:solidFill>
                  <a:schemeClr val="tx1"/>
                </a:solidFill>
                <a:effectLst/>
                <a:latin typeface="+mn-lt"/>
                <a:ea typeface="+mn-ea"/>
                <a:cs typeface="+mn-cs"/>
              </a:rPr>
              <a:t>and</a:t>
            </a:r>
            <a:r>
              <a:rPr lang="en-GB" sz="1200" b="0" i="0" kern="1200" dirty="0">
                <a:solidFill>
                  <a:schemeClr val="tx1"/>
                </a:solidFill>
                <a:effectLst/>
                <a:latin typeface="+mn-lt"/>
                <a:ea typeface="+mn-ea"/>
                <a:cs typeface="+mn-cs"/>
              </a:rPr>
              <a:t> NHS England.</a:t>
            </a:r>
          </a:p>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ICBs</a:t>
            </a:r>
          </a:p>
          <a:p>
            <a:r>
              <a:rPr lang="en-GB" sz="1200" b="1" i="0" kern="1200" dirty="0">
                <a:solidFill>
                  <a:schemeClr val="tx1"/>
                </a:solidFill>
                <a:effectLst/>
                <a:latin typeface="+mn-lt"/>
                <a:ea typeface="+mn-ea"/>
                <a:cs typeface="+mn-cs"/>
              </a:rPr>
              <a:t>Integrated Care Boards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Operational bodies within each </a:t>
            </a:r>
            <a:r>
              <a:rPr lang="en-GB" sz="1200" b="1" i="0" kern="1200" dirty="0">
                <a:solidFill>
                  <a:schemeClr val="tx1"/>
                </a:solidFill>
                <a:effectLst/>
                <a:latin typeface="+mn-lt"/>
                <a:ea typeface="+mn-ea"/>
                <a:cs typeface="+mn-cs"/>
              </a:rPr>
              <a:t>Integrated Care System (ICS)</a:t>
            </a:r>
            <a:r>
              <a:rPr lang="en-GB" sz="1200" b="0" i="0" kern="1200" dirty="0">
                <a:solidFill>
                  <a:schemeClr val="tx1"/>
                </a:solidFill>
                <a:effectLst/>
                <a:latin typeface="+mn-lt"/>
                <a:ea typeface="+mn-ea"/>
                <a:cs typeface="+mn-cs"/>
              </a:rPr>
              <a:t> (there are 42 in England).</a:t>
            </a:r>
          </a:p>
          <a:p>
            <a:r>
              <a:rPr lang="en-GB" sz="1200" b="0" i="0" kern="1200" dirty="0">
                <a:solidFill>
                  <a:schemeClr val="tx1"/>
                </a:solidFill>
                <a:effectLst/>
                <a:latin typeface="+mn-lt"/>
                <a:ea typeface="+mn-ea"/>
                <a:cs typeface="+mn-cs"/>
              </a:rPr>
              <a:t>They replaced </a:t>
            </a:r>
            <a:r>
              <a:rPr lang="en-GB" sz="1200" b="1" i="0" kern="1200" dirty="0">
                <a:solidFill>
                  <a:schemeClr val="tx1"/>
                </a:solidFill>
                <a:effectLst/>
                <a:latin typeface="+mn-lt"/>
                <a:ea typeface="+mn-ea"/>
                <a:cs typeface="+mn-cs"/>
              </a:rPr>
              <a:t>Clinical Commissioning Groups (CCGs)</a:t>
            </a:r>
            <a:r>
              <a:rPr lang="en-GB" sz="1200" b="0" i="0" kern="1200" dirty="0">
                <a:solidFill>
                  <a:schemeClr val="tx1"/>
                </a:solidFill>
                <a:effectLst/>
                <a:latin typeface="+mn-lt"/>
                <a:ea typeface="+mn-ea"/>
                <a:cs typeface="+mn-cs"/>
              </a:rPr>
              <a:t> in July 2022.</a:t>
            </a:r>
          </a:p>
          <a:p>
            <a:r>
              <a:rPr lang="en-GB" sz="1200" b="0" i="0" kern="1200" dirty="0">
                <a:solidFill>
                  <a:schemeClr val="tx1"/>
                </a:solidFill>
                <a:effectLst/>
                <a:latin typeface="+mn-lt"/>
                <a:ea typeface="+mn-ea"/>
                <a:cs typeface="+mn-cs"/>
              </a:rPr>
              <a:t>Responsible for planning, commissioning, and funding local NHS services (mental health, community, GP, acute care, etc.).</a:t>
            </a:r>
          </a:p>
          <a:p>
            <a:r>
              <a:rPr lang="en-GB" sz="1200" b="0" i="0" kern="1200" dirty="0">
                <a:solidFill>
                  <a:schemeClr val="tx1"/>
                </a:solidFill>
                <a:effectLst/>
                <a:latin typeface="+mn-lt"/>
                <a:ea typeface="+mn-ea"/>
                <a:cs typeface="+mn-cs"/>
              </a:rPr>
              <a:t>They share key legal duties with local authorities—for example, </a:t>
            </a:r>
            <a:r>
              <a:rPr lang="en-GB" sz="1200" b="1" i="0" kern="1200" dirty="0">
                <a:solidFill>
                  <a:schemeClr val="tx1"/>
                </a:solidFill>
                <a:effectLst/>
                <a:latin typeface="+mn-lt"/>
                <a:ea typeface="+mn-ea"/>
                <a:cs typeface="+mn-cs"/>
              </a:rPr>
              <a:t>Section 117 aftercare</a:t>
            </a:r>
            <a:r>
              <a:rPr lang="en-GB" sz="1200" b="0" i="0" kern="1200" dirty="0">
                <a:solidFill>
                  <a:schemeClr val="tx1"/>
                </a:solidFill>
                <a:effectLst/>
                <a:latin typeface="+mn-lt"/>
                <a:ea typeface="+mn-ea"/>
                <a:cs typeface="+mn-cs"/>
              </a:rPr>
              <a:t> responsibilities in mental health legislation.</a:t>
            </a:r>
          </a:p>
          <a:p>
            <a:br>
              <a:rPr lang="en-GB" sz="1200" b="0" i="0" kern="1200" dirty="0">
                <a:solidFill>
                  <a:schemeClr val="tx1"/>
                </a:solidFill>
                <a:effectLst/>
                <a:latin typeface="+mn-lt"/>
                <a:ea typeface="+mn-ea"/>
                <a:cs typeface="+mn-cs"/>
              </a:rPr>
            </a:br>
            <a:endParaRPr dirty="0"/>
          </a:p>
        </p:txBody>
      </p:sp>
      <p:sp>
        <p:nvSpPr>
          <p:cNvPr id="4" name="Slide Number Placeholder 3">
            <a:extLst>
              <a:ext uri="{FF2B5EF4-FFF2-40B4-BE49-F238E27FC236}">
                <a16:creationId xmlns:a16="http://schemas.microsoft.com/office/drawing/2014/main" id="{2D11B885-4965-7014-D91C-752DB8603BD0}"/>
              </a:ext>
            </a:extLst>
          </p:cNvPr>
          <p:cNvSpPr>
            <a:spLocks noGrp="1"/>
          </p:cNvSpPr>
          <p:nvPr>
            <p:ph type="sldNum" sz="quarter" idx="5"/>
          </p:nvPr>
        </p:nvSpPr>
        <p:spPr/>
      </p:sp>
    </p:spTree>
    <p:extLst>
      <p:ext uri="{BB962C8B-B14F-4D97-AF65-F5344CB8AC3E}">
        <p14:creationId xmlns:p14="http://schemas.microsoft.com/office/powerpoint/2010/main" val="14079796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B273AA-F488-B904-D24A-5B99994E3A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A4B16D-487C-F342-3D24-D2F2AB3101EE}"/>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1F6B72F5-1FEB-C544-2722-63B435D39A8C}"/>
              </a:ext>
            </a:extLst>
          </p:cNvPr>
          <p:cNvSpPr>
            <a:spLocks noGrp="1"/>
          </p:cNvSpPr>
          <p:nvPr>
            <p:ph type="body" sz="quarter" idx="3"/>
          </p:nvPr>
        </p:nvSpPr>
        <p:spPr/>
        <p:txBody>
          <a:bodyPr/>
          <a:lstStyle/>
          <a:p>
            <a:r>
              <a:t>Use CQC 2018 briefing on rehab inpatient services; NHS England Digital OAPs statistical series for acute mental health; link back to 2024 commissioner guidance expectations on local pathways.</a:t>
            </a:r>
          </a:p>
        </p:txBody>
      </p:sp>
      <p:sp>
        <p:nvSpPr>
          <p:cNvPr id="4" name="Slide Number Placeholder 3">
            <a:extLst>
              <a:ext uri="{FF2B5EF4-FFF2-40B4-BE49-F238E27FC236}">
                <a16:creationId xmlns:a16="http://schemas.microsoft.com/office/drawing/2014/main" id="{9E74E32D-5C12-7244-531A-BF2F52E2CEB4}"/>
              </a:ext>
            </a:extLst>
          </p:cNvPr>
          <p:cNvSpPr>
            <a:spLocks noGrp="1"/>
          </p:cNvSpPr>
          <p:nvPr>
            <p:ph type="sldNum" sz="quarter" idx="5"/>
          </p:nvPr>
        </p:nvSpPr>
        <p:spPr/>
      </p:sp>
    </p:spTree>
    <p:extLst>
      <p:ext uri="{BB962C8B-B14F-4D97-AF65-F5344CB8AC3E}">
        <p14:creationId xmlns:p14="http://schemas.microsoft.com/office/powerpoint/2010/main" val="28932580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found that 1,313 people had been placed more than a two-hour round trip from their home and, of those, 141 were placed in a unit that was a round trip of seven hours or more. This makes maintaining contact with loved ones at a vital time extremely challenging – both emotionally and in practical terms – and we have heard first-hand accounts of how psychologically dislocating out-of-area placements can be. </a:t>
            </a:r>
          </a:p>
          <a:p>
            <a:endParaRPr lang="en-GB" dirty="0"/>
          </a:p>
          <a:p>
            <a:r>
              <a:rPr lang="en-GB" dirty="0"/>
              <a:t>One mother told us about her son’s experience: “He was sent for care 30 miles away to a hospital in the middle of the countryside. It was the worst possible thing for him. He was the only young black man in the area, surrounded by countryside rather than the city buildings he had grown up with and felt comfortable around. It was a terrible thing having to drive all that way to see my son and to not know who I’d find when I got there. Being sent so far from home sent his paranoia through the roof, and he admitted to me that he had begun to feel suicidal.</a:t>
            </a:r>
          </a:p>
        </p:txBody>
      </p:sp>
      <p:sp>
        <p:nvSpPr>
          <p:cNvPr id="4" name="Slide Number Placeholder 3"/>
          <p:cNvSpPr>
            <a:spLocks noGrp="1"/>
          </p:cNvSpPr>
          <p:nvPr>
            <p:ph type="sldNum" sz="quarter" idx="5"/>
          </p:nvPr>
        </p:nvSpPr>
        <p:spPr/>
        <p:txBody>
          <a:bodyPr/>
          <a:lstStyle/>
          <a:p>
            <a:fld id="{6FE79B9E-95E7-4821-888A-41867BB3968F}" type="slidenum">
              <a:rPr lang="en-GB" smtClean="0"/>
              <a:t>22</a:t>
            </a:fld>
            <a:endParaRPr lang="en-GB"/>
          </a:p>
        </p:txBody>
      </p:sp>
    </p:spTree>
    <p:extLst>
      <p:ext uri="{BB962C8B-B14F-4D97-AF65-F5344CB8AC3E}">
        <p14:creationId xmlns:p14="http://schemas.microsoft.com/office/powerpoint/2010/main" val="27934296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National Housing Federation has estimated a general shortfall of nearly 35,000 supported housing places in 2020/21 that will rise to 47,000 by 2024/25.8 </a:t>
            </a:r>
          </a:p>
        </p:txBody>
      </p:sp>
      <p:sp>
        <p:nvSpPr>
          <p:cNvPr id="4" name="Slide Number Placeholder 3"/>
          <p:cNvSpPr>
            <a:spLocks noGrp="1"/>
          </p:cNvSpPr>
          <p:nvPr>
            <p:ph type="sldNum" sz="quarter" idx="5"/>
          </p:nvPr>
        </p:nvSpPr>
        <p:spPr/>
        <p:txBody>
          <a:bodyPr/>
          <a:lstStyle/>
          <a:p>
            <a:fld id="{6FE79B9E-95E7-4821-888A-41867BB3968F}" type="slidenum">
              <a:rPr lang="en-GB" smtClean="0"/>
              <a:t>23</a:t>
            </a:fld>
            <a:endParaRPr lang="en-GB"/>
          </a:p>
        </p:txBody>
      </p:sp>
    </p:spTree>
    <p:extLst>
      <p:ext uri="{BB962C8B-B14F-4D97-AF65-F5344CB8AC3E}">
        <p14:creationId xmlns:p14="http://schemas.microsoft.com/office/powerpoint/2010/main" val="8623780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 recommendations </a:t>
            </a:r>
          </a:p>
        </p:txBody>
      </p:sp>
      <p:sp>
        <p:nvSpPr>
          <p:cNvPr id="4" name="Slide Number Placeholder 3"/>
          <p:cNvSpPr>
            <a:spLocks noGrp="1"/>
          </p:cNvSpPr>
          <p:nvPr>
            <p:ph type="sldNum" sz="quarter" idx="5"/>
          </p:nvPr>
        </p:nvSpPr>
        <p:spPr/>
        <p:txBody>
          <a:bodyPr/>
          <a:lstStyle/>
          <a:p>
            <a:fld id="{6FE79B9E-95E7-4821-888A-41867BB3968F}" type="slidenum">
              <a:rPr lang="en-GB" smtClean="0"/>
              <a:t>24</a:t>
            </a:fld>
            <a:endParaRPr lang="en-GB"/>
          </a:p>
        </p:txBody>
      </p:sp>
    </p:spTree>
    <p:extLst>
      <p:ext uri="{BB962C8B-B14F-4D97-AF65-F5344CB8AC3E}">
        <p14:creationId xmlns:p14="http://schemas.microsoft.com/office/powerpoint/2010/main" val="12462007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Rehabilitation is more of a medical model where the goal is to be symptoms free and to regain prior level of functioning</a:t>
            </a:r>
          </a:p>
          <a:p>
            <a:endParaRPr lang="en-GB" dirty="0"/>
          </a:p>
          <a:p>
            <a:r>
              <a:rPr lang="en-GB" dirty="0"/>
              <a:t>On the other hand, the recovery model is more individualistic and focuses more on the process, how best to live life fully with symptoms   </a:t>
            </a:r>
          </a:p>
        </p:txBody>
      </p:sp>
      <p:sp>
        <p:nvSpPr>
          <p:cNvPr id="4" name="Slide Number Placeholder 3"/>
          <p:cNvSpPr>
            <a:spLocks noGrp="1"/>
          </p:cNvSpPr>
          <p:nvPr>
            <p:ph type="sldNum" sz="quarter" idx="5"/>
          </p:nvPr>
        </p:nvSpPr>
        <p:spPr/>
        <p:txBody>
          <a:bodyPr/>
          <a:lstStyle/>
          <a:p>
            <a:fld id="{6FE79B9E-95E7-4821-888A-41867BB3968F}" type="slidenum">
              <a:rPr lang="en-GB" smtClean="0"/>
              <a:t>25</a:t>
            </a:fld>
            <a:endParaRPr lang="en-GB"/>
          </a:p>
        </p:txBody>
      </p:sp>
    </p:spTree>
    <p:extLst>
      <p:ext uri="{BB962C8B-B14F-4D97-AF65-F5344CB8AC3E}">
        <p14:creationId xmlns:p14="http://schemas.microsoft.com/office/powerpoint/2010/main" val="7440338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Anthony’s notion of a recovery focused mental health movement is different from the medical model and it describes the trends of more community based provisions and ‘rehabilitating’ rather than ‘curing’ </a:t>
            </a:r>
          </a:p>
          <a:p>
            <a:endParaRPr lang="en-GB" dirty="0"/>
          </a:p>
          <a:p>
            <a:r>
              <a:rPr lang="en-GB" dirty="0"/>
              <a:t>This led to the social recovery model that acknowledges a cure with no symptom is unachievable, but living a meaningful live with the symptoms is achievement</a:t>
            </a:r>
          </a:p>
          <a:p>
            <a:endParaRPr lang="en-GB" dirty="0"/>
          </a:p>
          <a:p>
            <a:r>
              <a:rPr lang="en-GB" dirty="0"/>
              <a:t>Therefore, recovery and hope (not just for recovery but to actively contribute to society according to Marino, 2015 ) are what we should focus on in treatments and care   </a:t>
            </a:r>
          </a:p>
        </p:txBody>
      </p:sp>
      <p:sp>
        <p:nvSpPr>
          <p:cNvPr id="4" name="Slide Number Placeholder 3"/>
          <p:cNvSpPr>
            <a:spLocks noGrp="1"/>
          </p:cNvSpPr>
          <p:nvPr>
            <p:ph type="sldNum" sz="quarter" idx="5"/>
          </p:nvPr>
        </p:nvSpPr>
        <p:spPr/>
        <p:txBody>
          <a:bodyPr/>
          <a:lstStyle/>
          <a:p>
            <a:fld id="{6FE79B9E-95E7-4821-888A-41867BB3968F}" type="slidenum">
              <a:rPr lang="en-GB" smtClean="0"/>
              <a:t>26</a:t>
            </a:fld>
            <a:endParaRPr lang="en-GB"/>
          </a:p>
        </p:txBody>
      </p:sp>
    </p:spTree>
    <p:extLst>
      <p:ext uri="{BB962C8B-B14F-4D97-AF65-F5344CB8AC3E}">
        <p14:creationId xmlns:p14="http://schemas.microsoft.com/office/powerpoint/2010/main" val="10102620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explains how recovery model differs from the medical model/rehabilitation </a:t>
            </a:r>
          </a:p>
          <a:p>
            <a:endParaRPr lang="en-GB" dirty="0"/>
          </a:p>
          <a:p>
            <a:r>
              <a:rPr lang="en-GB" dirty="0"/>
              <a:t>It is not possible to achieve symptoms free and regain the same level of functioning before the illness </a:t>
            </a:r>
            <a:r>
              <a:rPr lang="en-GB" dirty="0">
                <a:sym typeface="Wingdings" panose="05000000000000000000" pitchFamily="2" charset="2"/>
              </a:rPr>
              <a:t> recover from illness </a:t>
            </a:r>
          </a:p>
          <a:p>
            <a:endParaRPr lang="en-GB" dirty="0">
              <a:sym typeface="Wingdings" panose="05000000000000000000" pitchFamily="2" charset="2"/>
            </a:endParaRPr>
          </a:p>
          <a:p>
            <a:r>
              <a:rPr lang="en-GB" dirty="0">
                <a:sym typeface="Wingdings" panose="05000000000000000000" pitchFamily="2" charset="2"/>
              </a:rPr>
              <a:t>The recovery model has two layers: personal and social recovery </a:t>
            </a:r>
          </a:p>
          <a:p>
            <a:r>
              <a:rPr lang="en-GB" dirty="0">
                <a:sym typeface="Wingdings" panose="05000000000000000000" pitchFamily="2" charset="2"/>
              </a:rPr>
              <a:t>More holistic and more of a journey rather than getting to the destination.   </a:t>
            </a:r>
          </a:p>
          <a:p>
            <a:r>
              <a:rPr lang="en-GB" b="1" dirty="0">
                <a:solidFill>
                  <a:srgbClr val="FF0000"/>
                </a:solidFill>
                <a:sym typeface="Wingdings" panose="05000000000000000000" pitchFamily="2" charset="2"/>
              </a:rPr>
              <a:t>The end goal is to live a meaningful life with purpose and reconnect with society, restore lost skills and remediate deficits in functioning </a:t>
            </a:r>
          </a:p>
          <a:p>
            <a:r>
              <a:rPr lang="en-GB" dirty="0">
                <a:sym typeface="Wingdings" panose="05000000000000000000" pitchFamily="2" charset="2"/>
              </a:rPr>
              <a:t> </a:t>
            </a:r>
          </a:p>
          <a:p>
            <a:endParaRPr lang="en-GB" dirty="0">
              <a:sym typeface="Wingdings" panose="05000000000000000000" pitchFamily="2" charset="2"/>
            </a:endParaRPr>
          </a:p>
          <a:p>
            <a:endParaRPr lang="en-GB" dirty="0">
              <a:sym typeface="Wingdings" panose="05000000000000000000" pitchFamily="2" charset="2"/>
            </a:endParaRPr>
          </a:p>
          <a:p>
            <a:endParaRPr lang="en-GB" dirty="0"/>
          </a:p>
        </p:txBody>
      </p:sp>
      <p:sp>
        <p:nvSpPr>
          <p:cNvPr id="4" name="Slide Number Placeholder 3"/>
          <p:cNvSpPr>
            <a:spLocks noGrp="1"/>
          </p:cNvSpPr>
          <p:nvPr>
            <p:ph type="sldNum" sz="quarter" idx="5"/>
          </p:nvPr>
        </p:nvSpPr>
        <p:spPr/>
        <p:txBody>
          <a:bodyPr/>
          <a:lstStyle/>
          <a:p>
            <a:fld id="{6FE79B9E-95E7-4821-888A-41867BB3968F}" type="slidenum">
              <a:rPr lang="en-GB" smtClean="0"/>
              <a:t>27</a:t>
            </a:fld>
            <a:endParaRPr lang="en-GB"/>
          </a:p>
        </p:txBody>
      </p:sp>
    </p:spTree>
    <p:extLst>
      <p:ext uri="{BB962C8B-B14F-4D97-AF65-F5344CB8AC3E}">
        <p14:creationId xmlns:p14="http://schemas.microsoft.com/office/powerpoint/2010/main" val="3814294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Large scale national study </a:t>
            </a:r>
          </a:p>
          <a:p>
            <a:endParaRPr lang="en-GB" dirty="0"/>
          </a:p>
          <a:p>
            <a:r>
              <a:rPr lang="en-GB" dirty="0"/>
              <a:t>7 domains</a:t>
            </a:r>
          </a:p>
          <a:p>
            <a:endParaRPr lang="en-GB" dirty="0"/>
          </a:p>
          <a:p>
            <a:r>
              <a:rPr lang="en-GB" dirty="0"/>
              <a:t>Moving on to less supported accommodation.   </a:t>
            </a:r>
          </a:p>
          <a:p>
            <a:endParaRPr lang="en-GB" dirty="0"/>
          </a:p>
          <a:p>
            <a:r>
              <a:rPr lang="en-GB" dirty="0"/>
              <a:t>The recovery-based practice domain includes the degree to which the service promotes collaboration between staff and service users in care planning, involves service users in the running of the service, helps service users to gain independent living skills and holds a culture that embodies hope for service users to progress, which includes a maximum expected length of stay. T</a:t>
            </a:r>
          </a:p>
        </p:txBody>
      </p:sp>
      <p:sp>
        <p:nvSpPr>
          <p:cNvPr id="4" name="Slide Number Placeholder 3"/>
          <p:cNvSpPr>
            <a:spLocks noGrp="1"/>
          </p:cNvSpPr>
          <p:nvPr>
            <p:ph type="sldNum" sz="quarter" idx="5"/>
          </p:nvPr>
        </p:nvSpPr>
        <p:spPr/>
        <p:txBody>
          <a:bodyPr/>
          <a:lstStyle/>
          <a:p>
            <a:fld id="{6FE79B9E-95E7-4821-888A-41867BB3968F}" type="slidenum">
              <a:rPr lang="en-GB" smtClean="0"/>
              <a:t>29</a:t>
            </a:fld>
            <a:endParaRPr lang="en-GB"/>
          </a:p>
        </p:txBody>
      </p:sp>
    </p:spTree>
    <p:extLst>
      <p:ext uri="{BB962C8B-B14F-4D97-AF65-F5344CB8AC3E}">
        <p14:creationId xmlns:p14="http://schemas.microsoft.com/office/powerpoint/2010/main" val="5329446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Could use </a:t>
            </a:r>
            <a:r>
              <a:rPr lang="en-GB" dirty="0" err="1"/>
              <a:t>post-it</a:t>
            </a:r>
            <a:r>
              <a:rPr lang="en-GB" dirty="0"/>
              <a:t> notes for this </a:t>
            </a:r>
            <a:r>
              <a:rPr lang="en-GB" dirty="0" err="1"/>
              <a:t>exercide</a:t>
            </a:r>
            <a:r>
              <a:rPr lang="en-GB" dirty="0"/>
              <a:t> </a:t>
            </a:r>
          </a:p>
        </p:txBody>
      </p:sp>
      <p:sp>
        <p:nvSpPr>
          <p:cNvPr id="4" name="Slide Number Placeholder 3"/>
          <p:cNvSpPr>
            <a:spLocks noGrp="1"/>
          </p:cNvSpPr>
          <p:nvPr>
            <p:ph type="sldNum" sz="quarter" idx="5"/>
          </p:nvPr>
        </p:nvSpPr>
        <p:spPr/>
        <p:txBody>
          <a:bodyPr/>
          <a:lstStyle/>
          <a:p>
            <a:fld id="{6FE79B9E-95E7-4821-888A-41867BB3968F}" type="slidenum">
              <a:rPr lang="en-GB" smtClean="0"/>
              <a:t>32</a:t>
            </a:fld>
            <a:endParaRPr lang="en-GB"/>
          </a:p>
        </p:txBody>
      </p:sp>
    </p:spTree>
    <p:extLst>
      <p:ext uri="{BB962C8B-B14F-4D97-AF65-F5344CB8AC3E}">
        <p14:creationId xmlns:p14="http://schemas.microsoft.com/office/powerpoint/2010/main" val="24679458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FAFBE8-E03B-3415-C881-E9CCD2922E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2BF5C8-6C5C-FCFB-0372-106886359917}"/>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C600225D-4A81-BE99-B5AF-587CDD2B1AFF}"/>
              </a:ext>
            </a:extLst>
          </p:cNvPr>
          <p:cNvSpPr>
            <a:spLocks noGrp="1"/>
          </p:cNvSpPr>
          <p:nvPr>
            <p:ph type="body" sz="quarter" idx="3"/>
          </p:nvPr>
        </p:nvSpPr>
        <p:spPr/>
        <p:txBody>
          <a:bodyPr/>
          <a:lstStyle/>
          <a:p>
            <a:r>
              <a:t>Cite WHO ICD‑11 browser; NICE NG69 exceptional surveillance report (May 2024); RCPsych MEED CR233 and Dec 2025 update.</a:t>
            </a:r>
          </a:p>
        </p:txBody>
      </p:sp>
      <p:sp>
        <p:nvSpPr>
          <p:cNvPr id="4" name="Slide Number Placeholder 3">
            <a:extLst>
              <a:ext uri="{FF2B5EF4-FFF2-40B4-BE49-F238E27FC236}">
                <a16:creationId xmlns:a16="http://schemas.microsoft.com/office/drawing/2014/main" id="{FE717EA5-3E31-021B-F949-0CBAD5E6E614}"/>
              </a:ext>
            </a:extLst>
          </p:cNvPr>
          <p:cNvSpPr>
            <a:spLocks noGrp="1"/>
          </p:cNvSpPr>
          <p:nvPr>
            <p:ph type="sldNum" sz="quarter" idx="5"/>
          </p:nvPr>
        </p:nvSpPr>
        <p:spPr/>
      </p:sp>
    </p:spTree>
    <p:extLst>
      <p:ext uri="{BB962C8B-B14F-4D97-AF65-F5344CB8AC3E}">
        <p14:creationId xmlns:p14="http://schemas.microsoft.com/office/powerpoint/2010/main" val="37294760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06B4AD-C13E-8CC5-AFCD-6A7F048CE5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C04401-5D68-B082-5355-689481774DC8}"/>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4E4E7031-76CE-D22B-BC3B-5973345DBF4F}"/>
              </a:ext>
            </a:extLst>
          </p:cNvPr>
          <p:cNvSpPr>
            <a:spLocks noGrp="1"/>
          </p:cNvSpPr>
          <p:nvPr>
            <p:ph type="body" sz="quarter" idx="3"/>
          </p:nvPr>
        </p:nvSpPr>
        <p:spPr/>
        <p:txBody>
          <a:bodyPr/>
          <a:lstStyle/>
          <a:p>
            <a:r>
              <a:t>Beat Media Centre statistics (male ~25%); NHS Digital ‘Mental Health of Children and Young People in England, 2023 – Part 5’. See also RCPsych/Kings Fund workforce analyses.</a:t>
            </a:r>
          </a:p>
        </p:txBody>
      </p:sp>
      <p:sp>
        <p:nvSpPr>
          <p:cNvPr id="4" name="Slide Number Placeholder 3">
            <a:extLst>
              <a:ext uri="{FF2B5EF4-FFF2-40B4-BE49-F238E27FC236}">
                <a16:creationId xmlns:a16="http://schemas.microsoft.com/office/drawing/2014/main" id="{428685B5-FCBB-8A3A-E312-FFFCDA40F4DB}"/>
              </a:ext>
            </a:extLst>
          </p:cNvPr>
          <p:cNvSpPr>
            <a:spLocks noGrp="1"/>
          </p:cNvSpPr>
          <p:nvPr>
            <p:ph type="sldNum" sz="quarter" idx="5"/>
          </p:nvPr>
        </p:nvSpPr>
        <p:spPr/>
      </p:sp>
    </p:spTree>
    <p:extLst>
      <p:ext uri="{BB962C8B-B14F-4D97-AF65-F5344CB8AC3E}">
        <p14:creationId xmlns:p14="http://schemas.microsoft.com/office/powerpoint/2010/main" val="8783647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4F11F4-DAAE-C118-8FCE-A2425BD233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B13CF8-F8DE-8F23-C39A-9D522591F330}"/>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E56B7C38-724A-793F-E0EA-65B5710D8DA0}"/>
              </a:ext>
            </a:extLst>
          </p:cNvPr>
          <p:cNvSpPr>
            <a:spLocks noGrp="1"/>
          </p:cNvSpPr>
          <p:nvPr>
            <p:ph type="body" sz="quarter" idx="3"/>
          </p:nvPr>
        </p:nvSpPr>
        <p:spPr/>
        <p:txBody>
          <a:bodyPr/>
          <a:lstStyle/>
          <a:p>
            <a:r>
              <a:rPr dirty="0" err="1"/>
              <a:t>Arcelus</a:t>
            </a:r>
            <a:r>
              <a:rPr dirty="0"/>
              <a:t> et al. 2011 meta‑analysis and contemporary commentary (Micali &amp; Herle, 2023). </a:t>
            </a:r>
            <a:r>
              <a:rPr dirty="0" err="1"/>
              <a:t>Emphasise</a:t>
            </a:r>
            <a:r>
              <a:rPr dirty="0"/>
              <a:t> MEED risk tools.</a:t>
            </a:r>
          </a:p>
        </p:txBody>
      </p:sp>
      <p:sp>
        <p:nvSpPr>
          <p:cNvPr id="4" name="Slide Number Placeholder 3">
            <a:extLst>
              <a:ext uri="{FF2B5EF4-FFF2-40B4-BE49-F238E27FC236}">
                <a16:creationId xmlns:a16="http://schemas.microsoft.com/office/drawing/2014/main" id="{172490BA-F33A-80F2-7D55-062267113F43}"/>
              </a:ext>
            </a:extLst>
          </p:cNvPr>
          <p:cNvSpPr>
            <a:spLocks noGrp="1"/>
          </p:cNvSpPr>
          <p:nvPr>
            <p:ph type="sldNum" sz="quarter" idx="5"/>
          </p:nvPr>
        </p:nvSpPr>
        <p:spPr/>
      </p:sp>
    </p:spTree>
    <p:extLst>
      <p:ext uri="{BB962C8B-B14F-4D97-AF65-F5344CB8AC3E}">
        <p14:creationId xmlns:p14="http://schemas.microsoft.com/office/powerpoint/2010/main" val="215254531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Secretly starving: inside the virtual world of anorexia (telegraph.co.uk)</a:t>
            </a:r>
            <a:endParaRPr lang="en-GB" dirty="0"/>
          </a:p>
          <a:p>
            <a:endParaRPr lang="en-GB" dirty="0"/>
          </a:p>
        </p:txBody>
      </p:sp>
      <p:sp>
        <p:nvSpPr>
          <p:cNvPr id="4" name="Slide Number Placeholder 3"/>
          <p:cNvSpPr>
            <a:spLocks noGrp="1"/>
          </p:cNvSpPr>
          <p:nvPr>
            <p:ph type="sldNum" sz="quarter" idx="5"/>
          </p:nvPr>
        </p:nvSpPr>
        <p:spPr/>
        <p:txBody>
          <a:bodyPr/>
          <a:lstStyle/>
          <a:p>
            <a:fld id="{6FE79B9E-95E7-4821-888A-41867BB3968F}" type="slidenum">
              <a:rPr lang="en-GB" smtClean="0"/>
              <a:t>48</a:t>
            </a:fld>
            <a:endParaRPr lang="en-GB"/>
          </a:p>
        </p:txBody>
      </p:sp>
    </p:spTree>
    <p:extLst>
      <p:ext uri="{BB962C8B-B14F-4D97-AF65-F5344CB8AC3E}">
        <p14:creationId xmlns:p14="http://schemas.microsoft.com/office/powerpoint/2010/main" val="1943903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Perceived body shape </a:t>
            </a:r>
          </a:p>
          <a:p>
            <a:r>
              <a:rPr lang="en-GB" dirty="0"/>
              <a:t>Newer scales less negatively biased towards larger body shapes as shown in the scale on the right </a:t>
            </a:r>
          </a:p>
          <a:p>
            <a:r>
              <a:rPr lang="en-GB" dirty="0">
                <a:hlinkClick r:id="rId3"/>
              </a:rPr>
              <a:t>Visual Body Scale for Men (VBSM): Validation of a new figural rating scale to measure perceived-desired body discrepancy in men - PubMed (nih.gov)</a:t>
            </a:r>
            <a:endParaRPr lang="en-GB" dirty="0"/>
          </a:p>
        </p:txBody>
      </p:sp>
      <p:sp>
        <p:nvSpPr>
          <p:cNvPr id="4" name="Slide Number Placeholder 3"/>
          <p:cNvSpPr>
            <a:spLocks noGrp="1"/>
          </p:cNvSpPr>
          <p:nvPr>
            <p:ph type="sldNum" sz="quarter" idx="5"/>
          </p:nvPr>
        </p:nvSpPr>
        <p:spPr/>
        <p:txBody>
          <a:bodyPr/>
          <a:lstStyle/>
          <a:p>
            <a:fld id="{6FE79B9E-95E7-4821-888A-41867BB3968F}" type="slidenum">
              <a:rPr lang="en-GB" smtClean="0"/>
              <a:t>49</a:t>
            </a:fld>
            <a:endParaRPr lang="en-GB"/>
          </a:p>
        </p:txBody>
      </p:sp>
    </p:spTree>
    <p:extLst>
      <p:ext uri="{BB962C8B-B14F-4D97-AF65-F5344CB8AC3E}">
        <p14:creationId xmlns:p14="http://schemas.microsoft.com/office/powerpoint/2010/main" val="41898579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https://www.researchgate.net/profile/Rebecka-Peebles/publication/44683518/figure/fig2/AS:349490826498048@1460336514207/Example-of-a-thinspiration-page.png</a:t>
            </a:r>
          </a:p>
          <a:p>
            <a:endParaRPr lang="en-GB" dirty="0"/>
          </a:p>
        </p:txBody>
      </p:sp>
      <p:sp>
        <p:nvSpPr>
          <p:cNvPr id="4" name="Slide Number Placeholder 3"/>
          <p:cNvSpPr>
            <a:spLocks noGrp="1"/>
          </p:cNvSpPr>
          <p:nvPr>
            <p:ph type="sldNum" sz="quarter" idx="5"/>
          </p:nvPr>
        </p:nvSpPr>
        <p:spPr/>
        <p:txBody>
          <a:bodyPr/>
          <a:lstStyle/>
          <a:p>
            <a:fld id="{6FE79B9E-95E7-4821-888A-41867BB3968F}" type="slidenum">
              <a:rPr lang="en-GB" smtClean="0"/>
              <a:t>50</a:t>
            </a:fld>
            <a:endParaRPr lang="en-GB"/>
          </a:p>
        </p:txBody>
      </p:sp>
    </p:spTree>
    <p:extLst>
      <p:ext uri="{BB962C8B-B14F-4D97-AF65-F5344CB8AC3E}">
        <p14:creationId xmlns:p14="http://schemas.microsoft.com/office/powerpoint/2010/main" val="239966088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A96D26-71F3-6AF5-D8F3-046513994D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7A9406-38C3-744C-4A5F-9E0F91930A1F}"/>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E8B39616-173C-0573-02A7-53754A023943}"/>
              </a:ext>
            </a:extLst>
          </p:cNvPr>
          <p:cNvSpPr>
            <a:spLocks noGrp="1"/>
          </p:cNvSpPr>
          <p:nvPr>
            <p:ph type="body" sz="quarter" idx="3"/>
          </p:nvPr>
        </p:nvSpPr>
        <p:spPr/>
        <p:txBody>
          <a:bodyPr/>
          <a:lstStyle/>
          <a:p>
            <a:r>
              <a:rPr dirty="0"/>
              <a:t>NHSE commissioner guidance (Jan 2024); GIRFT reports page; GOV.UK discharge guidance.</a:t>
            </a:r>
          </a:p>
        </p:txBody>
      </p:sp>
      <p:sp>
        <p:nvSpPr>
          <p:cNvPr id="4" name="Slide Number Placeholder 3">
            <a:extLst>
              <a:ext uri="{FF2B5EF4-FFF2-40B4-BE49-F238E27FC236}">
                <a16:creationId xmlns:a16="http://schemas.microsoft.com/office/drawing/2014/main" id="{99935BC7-BEE2-FB96-F2C1-9C71C6801EB2}"/>
              </a:ext>
            </a:extLst>
          </p:cNvPr>
          <p:cNvSpPr>
            <a:spLocks noGrp="1"/>
          </p:cNvSpPr>
          <p:nvPr>
            <p:ph type="sldNum" sz="quarter" idx="5"/>
          </p:nvPr>
        </p:nvSpPr>
        <p:spPr/>
      </p:sp>
    </p:spTree>
    <p:extLst>
      <p:ext uri="{BB962C8B-B14F-4D97-AF65-F5344CB8AC3E}">
        <p14:creationId xmlns:p14="http://schemas.microsoft.com/office/powerpoint/2010/main" val="225116864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See reading list</a:t>
            </a:r>
            <a:endParaRPr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18965482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CBF54-7EE1-85A2-2948-8955C2043A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B2CB289-587B-3D27-6AA4-99F092762F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344365-3B82-C5D7-872B-BF76E41FD981}"/>
              </a:ext>
            </a:extLst>
          </p:cNvPr>
          <p:cNvSpPr>
            <a:spLocks noGrp="1"/>
          </p:cNvSpPr>
          <p:nvPr>
            <p:ph type="dt" sz="half" idx="10"/>
          </p:nvPr>
        </p:nvSpPr>
        <p:spPr/>
        <p:txBody>
          <a:bodyPr/>
          <a:lstStyle/>
          <a:p>
            <a:fld id="{1B95EB78-05A1-476D-B841-BB09FA6881E3}" type="datetimeFigureOut">
              <a:rPr lang="en-GB" smtClean="0"/>
              <a:t>12/02/2026</a:t>
            </a:fld>
            <a:endParaRPr lang="en-GB"/>
          </a:p>
        </p:txBody>
      </p:sp>
      <p:sp>
        <p:nvSpPr>
          <p:cNvPr id="5" name="Footer Placeholder 4">
            <a:extLst>
              <a:ext uri="{FF2B5EF4-FFF2-40B4-BE49-F238E27FC236}">
                <a16:creationId xmlns:a16="http://schemas.microsoft.com/office/drawing/2014/main" id="{DFEC8ACF-3B63-65E1-A6C8-A4168FFB1C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86628B-EA26-9B17-EB4A-6C849C61704F}"/>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34348705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60B38-A861-6BEA-5A6B-0D4458A626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5E69ED-25C6-35B1-4B6C-4322230EB46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B1A1CE-6247-FF8A-9F8D-1B6E634037A8}"/>
              </a:ext>
            </a:extLst>
          </p:cNvPr>
          <p:cNvSpPr>
            <a:spLocks noGrp="1"/>
          </p:cNvSpPr>
          <p:nvPr>
            <p:ph type="dt" sz="half" idx="10"/>
          </p:nvPr>
        </p:nvSpPr>
        <p:spPr/>
        <p:txBody>
          <a:bodyPr/>
          <a:lstStyle/>
          <a:p>
            <a:fld id="{1B95EB78-05A1-476D-B841-BB09FA6881E3}" type="datetimeFigureOut">
              <a:rPr lang="en-GB" smtClean="0"/>
              <a:t>12/02/2026</a:t>
            </a:fld>
            <a:endParaRPr lang="en-GB"/>
          </a:p>
        </p:txBody>
      </p:sp>
      <p:sp>
        <p:nvSpPr>
          <p:cNvPr id="5" name="Footer Placeholder 4">
            <a:extLst>
              <a:ext uri="{FF2B5EF4-FFF2-40B4-BE49-F238E27FC236}">
                <a16:creationId xmlns:a16="http://schemas.microsoft.com/office/drawing/2014/main" id="{646AF020-A1CC-5D85-F34E-0197D07ECB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2A2D64-BC59-4BCB-DCA3-185D0BF82E84}"/>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3487783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2E98F-52DD-03EC-D1E7-20C03FDF985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3BCFA88-A1BA-F974-384D-742AAA38089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F493956-D77E-BEFA-2AF3-976CD4570BED}"/>
              </a:ext>
            </a:extLst>
          </p:cNvPr>
          <p:cNvSpPr>
            <a:spLocks noGrp="1"/>
          </p:cNvSpPr>
          <p:nvPr>
            <p:ph type="dt" sz="half" idx="10"/>
          </p:nvPr>
        </p:nvSpPr>
        <p:spPr/>
        <p:txBody>
          <a:bodyPr/>
          <a:lstStyle/>
          <a:p>
            <a:fld id="{1B95EB78-05A1-476D-B841-BB09FA6881E3}" type="datetimeFigureOut">
              <a:rPr lang="en-GB" smtClean="0"/>
              <a:t>12/02/2026</a:t>
            </a:fld>
            <a:endParaRPr lang="en-GB"/>
          </a:p>
        </p:txBody>
      </p:sp>
      <p:sp>
        <p:nvSpPr>
          <p:cNvPr id="5" name="Footer Placeholder 4">
            <a:extLst>
              <a:ext uri="{FF2B5EF4-FFF2-40B4-BE49-F238E27FC236}">
                <a16:creationId xmlns:a16="http://schemas.microsoft.com/office/drawing/2014/main" id="{76D15A01-AFCE-EC30-B055-F88E70BDD4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B13BE5-590A-5EEC-554B-730ABAB97E7A}"/>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37169012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B9383-2A62-A955-3A39-F35D3B1E7C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500B42-72F4-336C-BBB8-8DF196389EE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44040E0-AE83-2D48-72E2-EABAD0C9E61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6CEACC8-F182-9EB0-66D3-B6F3FE22C40F}"/>
              </a:ext>
            </a:extLst>
          </p:cNvPr>
          <p:cNvSpPr>
            <a:spLocks noGrp="1"/>
          </p:cNvSpPr>
          <p:nvPr>
            <p:ph type="dt" sz="half" idx="10"/>
          </p:nvPr>
        </p:nvSpPr>
        <p:spPr/>
        <p:txBody>
          <a:bodyPr/>
          <a:lstStyle/>
          <a:p>
            <a:fld id="{1B95EB78-05A1-476D-B841-BB09FA6881E3}" type="datetimeFigureOut">
              <a:rPr lang="en-GB" smtClean="0"/>
              <a:t>12/02/2026</a:t>
            </a:fld>
            <a:endParaRPr lang="en-GB"/>
          </a:p>
        </p:txBody>
      </p:sp>
      <p:sp>
        <p:nvSpPr>
          <p:cNvPr id="6" name="Footer Placeholder 5">
            <a:extLst>
              <a:ext uri="{FF2B5EF4-FFF2-40B4-BE49-F238E27FC236}">
                <a16:creationId xmlns:a16="http://schemas.microsoft.com/office/drawing/2014/main" id="{EF6F81DF-3FD3-434D-93F4-02C214DA1B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4FADB3-B367-6CCB-D143-F084C39C34E9}"/>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1263632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D7FB9-9D1E-4260-88CB-8040A7A50C0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067B92-FE2B-A92A-C791-FD8976E293A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71D3D0-28B2-7C39-8B0B-362915C0D20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7FBC743-2472-C070-5CA5-6F0F69BBE8E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8816AE-5F05-A451-84AD-C50F3EAA860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938F52-27D8-82C3-BDB8-1012CB9B5B32}"/>
              </a:ext>
            </a:extLst>
          </p:cNvPr>
          <p:cNvSpPr>
            <a:spLocks noGrp="1"/>
          </p:cNvSpPr>
          <p:nvPr>
            <p:ph type="dt" sz="half" idx="10"/>
          </p:nvPr>
        </p:nvSpPr>
        <p:spPr/>
        <p:txBody>
          <a:bodyPr/>
          <a:lstStyle/>
          <a:p>
            <a:fld id="{1B95EB78-05A1-476D-B841-BB09FA6881E3}" type="datetimeFigureOut">
              <a:rPr lang="en-GB" smtClean="0"/>
              <a:t>12/02/2026</a:t>
            </a:fld>
            <a:endParaRPr lang="en-GB"/>
          </a:p>
        </p:txBody>
      </p:sp>
      <p:sp>
        <p:nvSpPr>
          <p:cNvPr id="8" name="Footer Placeholder 7">
            <a:extLst>
              <a:ext uri="{FF2B5EF4-FFF2-40B4-BE49-F238E27FC236}">
                <a16:creationId xmlns:a16="http://schemas.microsoft.com/office/drawing/2014/main" id="{9D51AADB-F013-AEC4-6FF0-F5D3BEB54B4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FE1D151-EF7E-696E-CA55-F5608ACD97A2}"/>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3405150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ADD35-78CA-1893-444D-3E1513A04F0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F353162-8492-FB8C-2D41-C3F21FBF3A1C}"/>
              </a:ext>
            </a:extLst>
          </p:cNvPr>
          <p:cNvSpPr>
            <a:spLocks noGrp="1"/>
          </p:cNvSpPr>
          <p:nvPr>
            <p:ph type="dt" sz="half" idx="10"/>
          </p:nvPr>
        </p:nvSpPr>
        <p:spPr/>
        <p:txBody>
          <a:bodyPr/>
          <a:lstStyle/>
          <a:p>
            <a:fld id="{1B95EB78-05A1-476D-B841-BB09FA6881E3}" type="datetimeFigureOut">
              <a:rPr lang="en-GB" smtClean="0"/>
              <a:t>12/02/2026</a:t>
            </a:fld>
            <a:endParaRPr lang="en-GB"/>
          </a:p>
        </p:txBody>
      </p:sp>
      <p:sp>
        <p:nvSpPr>
          <p:cNvPr id="4" name="Footer Placeholder 3">
            <a:extLst>
              <a:ext uri="{FF2B5EF4-FFF2-40B4-BE49-F238E27FC236}">
                <a16:creationId xmlns:a16="http://schemas.microsoft.com/office/drawing/2014/main" id="{4F1AD60E-5011-A163-FCE1-EC454F496F5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D980344-FE18-CA67-8D0A-F342CCC61899}"/>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13800191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B839932-DE0D-D359-BC55-A5015EC9AE0F}"/>
              </a:ext>
            </a:extLst>
          </p:cNvPr>
          <p:cNvSpPr>
            <a:spLocks noGrp="1"/>
          </p:cNvSpPr>
          <p:nvPr>
            <p:ph type="dt" sz="half" idx="10"/>
          </p:nvPr>
        </p:nvSpPr>
        <p:spPr/>
        <p:txBody>
          <a:bodyPr/>
          <a:lstStyle/>
          <a:p>
            <a:fld id="{1B95EB78-05A1-476D-B841-BB09FA6881E3}" type="datetimeFigureOut">
              <a:rPr lang="en-GB" smtClean="0"/>
              <a:t>12/02/2026</a:t>
            </a:fld>
            <a:endParaRPr lang="en-GB"/>
          </a:p>
        </p:txBody>
      </p:sp>
      <p:sp>
        <p:nvSpPr>
          <p:cNvPr id="3" name="Footer Placeholder 2">
            <a:extLst>
              <a:ext uri="{FF2B5EF4-FFF2-40B4-BE49-F238E27FC236}">
                <a16:creationId xmlns:a16="http://schemas.microsoft.com/office/drawing/2014/main" id="{620F22BE-B482-1DC9-E29B-48304D7D5D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328A281-BA95-ADBF-5F67-4E3FA732E48A}"/>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254267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06BA5-73A4-52DD-4B05-D100A24380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0EC8476-3586-2FE9-3BEB-033E79E921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F7C3A8-79BB-AEF2-6CAF-4BC89508AD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DA71AA-2065-D783-257C-4F065DD405FC}"/>
              </a:ext>
            </a:extLst>
          </p:cNvPr>
          <p:cNvSpPr>
            <a:spLocks noGrp="1"/>
          </p:cNvSpPr>
          <p:nvPr>
            <p:ph type="dt" sz="half" idx="10"/>
          </p:nvPr>
        </p:nvSpPr>
        <p:spPr/>
        <p:txBody>
          <a:bodyPr/>
          <a:lstStyle/>
          <a:p>
            <a:fld id="{1B95EB78-05A1-476D-B841-BB09FA6881E3}" type="datetimeFigureOut">
              <a:rPr lang="en-GB" smtClean="0"/>
              <a:t>12/02/2026</a:t>
            </a:fld>
            <a:endParaRPr lang="en-GB"/>
          </a:p>
        </p:txBody>
      </p:sp>
      <p:sp>
        <p:nvSpPr>
          <p:cNvPr id="6" name="Footer Placeholder 5">
            <a:extLst>
              <a:ext uri="{FF2B5EF4-FFF2-40B4-BE49-F238E27FC236}">
                <a16:creationId xmlns:a16="http://schemas.microsoft.com/office/drawing/2014/main" id="{66EF5336-762D-384D-BFDB-CB1A2690F8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3B6DEB-911B-C057-EE2C-79A77EA7ED35}"/>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23102509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02A14-CC48-93CF-87B0-1E00027BD3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4F81B8-1E82-63B9-B9DB-1211B41D47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1C2A440-CC95-ED7D-98FD-99334A0638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52CBDE-6258-C7B7-6077-4DD8D2CE9D3D}"/>
              </a:ext>
            </a:extLst>
          </p:cNvPr>
          <p:cNvSpPr>
            <a:spLocks noGrp="1"/>
          </p:cNvSpPr>
          <p:nvPr>
            <p:ph type="dt" sz="half" idx="10"/>
          </p:nvPr>
        </p:nvSpPr>
        <p:spPr/>
        <p:txBody>
          <a:bodyPr/>
          <a:lstStyle/>
          <a:p>
            <a:fld id="{1B95EB78-05A1-476D-B841-BB09FA6881E3}" type="datetimeFigureOut">
              <a:rPr lang="en-GB" smtClean="0"/>
              <a:t>12/02/2026</a:t>
            </a:fld>
            <a:endParaRPr lang="en-GB"/>
          </a:p>
        </p:txBody>
      </p:sp>
      <p:sp>
        <p:nvSpPr>
          <p:cNvPr id="6" name="Footer Placeholder 5">
            <a:extLst>
              <a:ext uri="{FF2B5EF4-FFF2-40B4-BE49-F238E27FC236}">
                <a16:creationId xmlns:a16="http://schemas.microsoft.com/office/drawing/2014/main" id="{DA0D0823-4A6F-1659-136A-7DBA91A6F5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9B4764-677C-02DB-901D-92DA8DD3B709}"/>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7641073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F7C52-297A-CDF4-224F-347AF76E775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9347DC-D168-3682-6D32-D08E6ED2760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41F3B2-3A75-BEB3-5ED7-AD2A5627FE2D}"/>
              </a:ext>
            </a:extLst>
          </p:cNvPr>
          <p:cNvSpPr>
            <a:spLocks noGrp="1"/>
          </p:cNvSpPr>
          <p:nvPr>
            <p:ph type="dt" sz="half" idx="10"/>
          </p:nvPr>
        </p:nvSpPr>
        <p:spPr/>
        <p:txBody>
          <a:bodyPr/>
          <a:lstStyle/>
          <a:p>
            <a:fld id="{1B95EB78-05A1-476D-B841-BB09FA6881E3}" type="datetimeFigureOut">
              <a:rPr lang="en-GB" smtClean="0"/>
              <a:t>12/02/2026</a:t>
            </a:fld>
            <a:endParaRPr lang="en-GB"/>
          </a:p>
        </p:txBody>
      </p:sp>
      <p:sp>
        <p:nvSpPr>
          <p:cNvPr id="5" name="Footer Placeholder 4">
            <a:extLst>
              <a:ext uri="{FF2B5EF4-FFF2-40B4-BE49-F238E27FC236}">
                <a16:creationId xmlns:a16="http://schemas.microsoft.com/office/drawing/2014/main" id="{61FEC703-5E78-6455-D692-C9F7A3DA51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E06403-94B6-D5F0-B929-A6329A0BB251}"/>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17090099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0C02CEB-5EBB-E5EF-A779-2228710018B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BF4791-89C4-EBDE-8A69-1FE68B41CD1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CA54C9-13B6-3760-C882-FDC0D807E4C9}"/>
              </a:ext>
            </a:extLst>
          </p:cNvPr>
          <p:cNvSpPr>
            <a:spLocks noGrp="1"/>
          </p:cNvSpPr>
          <p:nvPr>
            <p:ph type="dt" sz="half" idx="10"/>
          </p:nvPr>
        </p:nvSpPr>
        <p:spPr/>
        <p:txBody>
          <a:bodyPr/>
          <a:lstStyle/>
          <a:p>
            <a:fld id="{1B95EB78-05A1-476D-B841-BB09FA6881E3}" type="datetimeFigureOut">
              <a:rPr lang="en-GB" smtClean="0"/>
              <a:t>12/02/2026</a:t>
            </a:fld>
            <a:endParaRPr lang="en-GB"/>
          </a:p>
        </p:txBody>
      </p:sp>
      <p:sp>
        <p:nvSpPr>
          <p:cNvPr id="5" name="Footer Placeholder 4">
            <a:extLst>
              <a:ext uri="{FF2B5EF4-FFF2-40B4-BE49-F238E27FC236}">
                <a16:creationId xmlns:a16="http://schemas.microsoft.com/office/drawing/2014/main" id="{B2937B28-FAE3-A683-595D-FA4AD13FE3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BCD379-C228-9B4E-4A51-D4934A80C414}"/>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12900411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742222-68FF-D9E0-97C2-8A0A7D2D17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22D629-A6B7-AB0F-F842-DBC7C9F6B1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D56D43-45C2-4C25-E4D5-DB035727E39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B95EB78-05A1-476D-B841-BB09FA6881E3}" type="datetimeFigureOut">
              <a:rPr lang="en-GB" smtClean="0"/>
              <a:t>12/02/2026</a:t>
            </a:fld>
            <a:endParaRPr lang="en-GB"/>
          </a:p>
        </p:txBody>
      </p:sp>
      <p:sp>
        <p:nvSpPr>
          <p:cNvPr id="5" name="Footer Placeholder 4">
            <a:extLst>
              <a:ext uri="{FF2B5EF4-FFF2-40B4-BE49-F238E27FC236}">
                <a16:creationId xmlns:a16="http://schemas.microsoft.com/office/drawing/2014/main" id="{70B6776E-423C-23D2-4A51-737ADF005B2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5FF48C0-E424-6CB7-5BA2-42A1DB8372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71A6C06-2D5F-473B-AEF7-E209B0D9F284}" type="slidenum">
              <a:rPr lang="en-GB" smtClean="0"/>
              <a:t>‹#›</a:t>
            </a:fld>
            <a:endParaRPr lang="en-GB"/>
          </a:p>
        </p:txBody>
      </p:sp>
    </p:spTree>
    <p:extLst>
      <p:ext uri="{BB962C8B-B14F-4D97-AF65-F5344CB8AC3E}">
        <p14:creationId xmlns:p14="http://schemas.microsoft.com/office/powerpoint/2010/main" val="22503463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2.jpeg"/><Relationship Id="rId7" Type="http://schemas.openxmlformats.org/officeDocument/2006/relationships/diagramLayout" Target="../diagrams/layout1.xml"/><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diagramData" Target="../diagrams/data1.xml"/><Relationship Id="rId5" Type="http://schemas.openxmlformats.org/officeDocument/2006/relationships/hyperlink" Target="https://creativecommons.org/licenses/by-sa/3.0/" TargetMode="External"/><Relationship Id="rId10" Type="http://schemas.microsoft.com/office/2007/relationships/diagramDrawing" Target="../diagrams/drawing1.xml"/><Relationship Id="rId4" Type="http://schemas.openxmlformats.org/officeDocument/2006/relationships/hyperlink" Target="https://www.picserver.org/highway-signs2/s/structural.html" TargetMode="External"/><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rawpixel.com/search/link" TargetMode="External"/><Relationship Id="rId5" Type="http://schemas.openxmlformats.org/officeDocument/2006/relationships/image" Target="../media/image10.jpeg"/><Relationship Id="rId4" Type="http://schemas.openxmlformats.org/officeDocument/2006/relationships/hyperlink" Target="https://www.rcpsych.ac.uk/docs/default-source/members/faculties/rehabilitation-and-social-psychiatry/in-sight-and-in-mind_rehab-report_25-2-20.pdf?sfvrsn=4180abab_4"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Rg9RsIQRzL8?feature=oembed" TargetMode="External"/><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8" Type="http://schemas.openxmlformats.org/officeDocument/2006/relationships/hyperlink" Target="https://www.rawpixel.com/image/1050/free-photo-image-teamwork-team-fist" TargetMode="External"/><Relationship Id="rId3" Type="http://schemas.openxmlformats.org/officeDocument/2006/relationships/diagramLayout" Target="../diagrams/layout8.xml"/><Relationship Id="rId7" Type="http://schemas.openxmlformats.org/officeDocument/2006/relationships/image" Target="../media/image21.1"/><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7u4YEagO9WY?feature=oembed" TargetMode="External"/><Relationship Id="rId4" Type="http://schemas.openxmlformats.org/officeDocument/2006/relationships/image" Target="../media/image22.jpeg"/></Relationships>
</file>

<file path=ppt/slides/_rels/slide17.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josegalan.es/tipos-de-paginas-web/"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game-icons.net/1x1/delapouite/path-distance.html"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interacc.typepad.com/synthesis/education/" TargetMode="Externa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7.xml.rels><?xml version="1.0" encoding="UTF-8" standalone="yes"?>
<Relationships xmlns="http://schemas.openxmlformats.org/package/2006/relationships"><Relationship Id="rId8" Type="http://schemas.openxmlformats.org/officeDocument/2006/relationships/diagramQuickStyle" Target="../diagrams/quickStyle13.xml"/><Relationship Id="rId3" Type="http://schemas.openxmlformats.org/officeDocument/2006/relationships/image" Target="../media/image32.jpg"/><Relationship Id="rId7" Type="http://schemas.openxmlformats.org/officeDocument/2006/relationships/diagramLayout" Target="../diagrams/layout13.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Data" Target="../diagrams/data13.xml"/><Relationship Id="rId5" Type="http://schemas.openxmlformats.org/officeDocument/2006/relationships/hyperlink" Target="https://creativecommons.org/licenses/by-sa/3.0/" TargetMode="External"/><Relationship Id="rId10" Type="http://schemas.microsoft.com/office/2007/relationships/diagramDrawing" Target="../diagrams/drawing13.xml"/><Relationship Id="rId4" Type="http://schemas.openxmlformats.org/officeDocument/2006/relationships/hyperlink" Target="https://www.thebluediamondgallery.com/wooden-tile/r/recovery.html" TargetMode="External"/><Relationship Id="rId9" Type="http://schemas.openxmlformats.org/officeDocument/2006/relationships/diagramColors" Target="../diagrams/colors13.xml"/></Relationships>
</file>

<file path=ppt/slides/_rels/slide28.xml.rels><?xml version="1.0" encoding="UTF-8" standalone="yes"?>
<Relationships xmlns="http://schemas.openxmlformats.org/package/2006/relationships"><Relationship Id="rId3" Type="http://schemas.openxmlformats.org/officeDocument/2006/relationships/hyperlink" Target="https://asiamd.com/tag/service-quality/" TargetMode="External"/><Relationship Id="rId2" Type="http://schemas.openxmlformats.org/officeDocument/2006/relationships/image" Target="../media/image33.pn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29.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10" Type="http://schemas.openxmlformats.org/officeDocument/2006/relationships/hyperlink" Target="https://creativecommons.org/licenses/by-nc-nd/3.0/" TargetMode="External"/><Relationship Id="rId4" Type="http://schemas.openxmlformats.org/officeDocument/2006/relationships/diagramLayout" Target="../diagrams/layout14.xml"/><Relationship Id="rId9" Type="http://schemas.openxmlformats.org/officeDocument/2006/relationships/hyperlink" Target="https://asiamd.com/tag/service-quality/"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hyperlink" Target="https://www.rethink.org/advice-and-information/living-with-mental-illness/treatment-and-support/recovery-and-mental-illness/" TargetMode="External"/><Relationship Id="rId1" Type="http://schemas.openxmlformats.org/officeDocument/2006/relationships/slideLayout" Target="../slideLayouts/slideLayout2.xml"/><Relationship Id="rId4" Type="http://schemas.openxmlformats.org/officeDocument/2006/relationships/hyperlink" Target="https://pixabay.com/illustrations/question-mark-question-girl-5676782/"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knightfoundation.org/reports/on-the-table/"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slideLayout" Target="../slideLayouts/slideLayout2.xml"/><Relationship Id="rId1" Type="http://schemas.openxmlformats.org/officeDocument/2006/relationships/video" Target="https://www.youtube.com/embed/aBl6-UTvmn8?feature=oembed" TargetMode="Externa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slideLayout" Target="../slideLayouts/slideLayout2.xml"/><Relationship Id="rId1" Type="http://schemas.openxmlformats.org/officeDocument/2006/relationships/video" Target="https://www.youtube.com/embed/_zKZsTJNud8?feature=oembed" TargetMode="Externa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7.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7.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45.xml.rels><?xml version="1.0" encoding="UTF-8" standalone="yes"?>
<Relationships xmlns="http://schemas.openxmlformats.org/package/2006/relationships"><Relationship Id="rId3" Type="http://schemas.openxmlformats.org/officeDocument/2006/relationships/hyperlink" Target="https://rosarubicondior.blogspot.com/2013/03/plink.html" TargetMode="External"/><Relationship Id="rId2" Type="http://schemas.openxmlformats.org/officeDocument/2006/relationships/image" Target="../media/image54.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46.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57.svg"/><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s.telegraph.co.uk/graphics/projects/inside-the-world-of-anorexia-blogging/"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58.png"/></Relationships>
</file>

<file path=ppt/slides/_rels/slide4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60.jpeg"/></Relationships>
</file>

<file path=ppt/slides/_rels/slide5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63.jpg"/><Relationship Id="rId2" Type="http://schemas.openxmlformats.org/officeDocument/2006/relationships/image" Target="../media/image62.pn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batteredhope.blogspot.com/2017/12/what-would-you-like-your-superpower-to.html"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s://pxhere.com/en/photo/1609307" TargetMode="External"/><Relationship Id="rId2" Type="http://schemas.openxmlformats.org/officeDocument/2006/relationships/image" Target="../media/image64.jp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s://unknowncystic.com/2012/05/" TargetMode="External"/><Relationship Id="rId2" Type="http://schemas.openxmlformats.org/officeDocument/2006/relationships/image" Target="../media/image66.jp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389D3E0-BA02-41D3-B2AC-8FD6AA893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B131D6E6-DB40-DD92-E26E-B2F39FCF92A6}"/>
              </a:ext>
            </a:extLst>
          </p:cNvPr>
          <p:cNvSpPr>
            <a:spLocks noGrp="1"/>
          </p:cNvSpPr>
          <p:nvPr>
            <p:ph type="ctrTitle"/>
          </p:nvPr>
        </p:nvSpPr>
        <p:spPr>
          <a:xfrm>
            <a:off x="838200" y="557189"/>
            <a:ext cx="3966463" cy="5571900"/>
          </a:xfrm>
        </p:spPr>
        <p:txBody>
          <a:bodyPr vert="horz" lIns="91440" tIns="45720" rIns="91440" bIns="45720" rtlCol="0" anchor="ctr">
            <a:normAutofit/>
          </a:bodyPr>
          <a:lstStyle/>
          <a:p>
            <a:pPr algn="l"/>
            <a:r>
              <a:rPr lang="en-US" sz="3300" b="1" dirty="0"/>
              <a:t>BMHP6029</a:t>
            </a:r>
            <a:br>
              <a:rPr lang="en-US" sz="3300" b="1" dirty="0"/>
            </a:br>
            <a:br>
              <a:rPr lang="en-US" sz="3300" b="1" dirty="0"/>
            </a:br>
            <a:r>
              <a:rPr lang="en-US" sz="3300" b="1" i="0" dirty="0">
                <a:effectLst/>
              </a:rPr>
              <a:t>Psychopathological Classifications and Provisions</a:t>
            </a:r>
            <a:br>
              <a:rPr lang="en-US" sz="3300" b="1" i="0" dirty="0">
                <a:effectLst/>
              </a:rPr>
            </a:br>
            <a:br>
              <a:rPr lang="en-US" sz="3300" b="1" dirty="0"/>
            </a:br>
            <a:r>
              <a:rPr lang="en-US" sz="3300" dirty="0"/>
              <a:t>Week 5</a:t>
            </a:r>
            <a:br>
              <a:rPr lang="en-US" sz="3300" dirty="0"/>
            </a:br>
            <a:r>
              <a:rPr lang="en-US" sz="3300" b="1" i="0" dirty="0">
                <a:effectLst/>
              </a:rPr>
              <a:t>Rehabilitation</a:t>
            </a:r>
            <a:r>
              <a:rPr lang="en-US" sz="3300" b="1" dirty="0"/>
              <a:t> and </a:t>
            </a:r>
            <a:br>
              <a:rPr lang="en-US" sz="3300" b="1" i="0" dirty="0">
                <a:effectLst/>
              </a:rPr>
            </a:br>
            <a:r>
              <a:rPr lang="en-US" sz="3300" b="1" dirty="0"/>
              <a:t>Feeding and Eating</a:t>
            </a:r>
            <a:r>
              <a:rPr lang="en-US" sz="3300" b="1" i="0" dirty="0">
                <a:effectLst/>
              </a:rPr>
              <a:t> Disorders</a:t>
            </a:r>
            <a:br>
              <a:rPr lang="en-US" sz="3300" b="1" i="0" dirty="0">
                <a:effectLst/>
              </a:rPr>
            </a:br>
            <a:r>
              <a:rPr lang="en-US" sz="2000" i="0" dirty="0">
                <a:effectLst/>
              </a:rPr>
              <a:t>2026</a:t>
            </a:r>
            <a:br>
              <a:rPr lang="en-US" sz="3300" dirty="0"/>
            </a:br>
            <a:endParaRPr lang="en-US" sz="3300" dirty="0"/>
          </a:p>
        </p:txBody>
      </p:sp>
      <p:pic>
        <p:nvPicPr>
          <p:cNvPr id="5" name="Picture 4" descr="A colorful brain drawing on a white background&#10;&#10;Description automatically generated">
            <a:extLst>
              <a:ext uri="{FF2B5EF4-FFF2-40B4-BE49-F238E27FC236}">
                <a16:creationId xmlns:a16="http://schemas.microsoft.com/office/drawing/2014/main" id="{F90C2FC3-CFA6-D93F-6B3B-13239EEBDCB2}"/>
              </a:ext>
            </a:extLst>
          </p:cNvPr>
          <p:cNvPicPr>
            <a:picLocks noChangeAspect="1"/>
          </p:cNvPicPr>
          <p:nvPr/>
        </p:nvPicPr>
        <p:blipFill>
          <a:blip r:embed="rId2">
            <a:extLst>
              <a:ext uri="{28A0092B-C50C-407E-A947-70E740481C1C}">
                <a14:useLocalDpi xmlns:a14="http://schemas.microsoft.com/office/drawing/2010/main" val="0"/>
              </a:ext>
            </a:extLst>
          </a:blip>
          <a:srcRect l="6995" r="2" b="2"/>
          <a:stretch>
            <a:fillRect/>
          </a:stretch>
        </p:blipFill>
        <p:spPr>
          <a:xfrm>
            <a:off x="5176911" y="720190"/>
            <a:ext cx="6833848" cy="5584353"/>
          </a:xfrm>
          <a:prstGeom prst="rect">
            <a:avLst/>
          </a:prstGeom>
        </p:spPr>
      </p:pic>
    </p:spTree>
    <p:extLst>
      <p:ext uri="{BB962C8B-B14F-4D97-AF65-F5344CB8AC3E}">
        <p14:creationId xmlns:p14="http://schemas.microsoft.com/office/powerpoint/2010/main" val="3172906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close-up of a street sign&#10;&#10;Description automatically generated">
            <a:extLst>
              <a:ext uri="{FF2B5EF4-FFF2-40B4-BE49-F238E27FC236}">
                <a16:creationId xmlns:a16="http://schemas.microsoft.com/office/drawing/2014/main" id="{573482CF-90A7-CDDA-3C6E-73BA4B29C6DD}"/>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8" r="4175" b="-1"/>
          <a:stretch/>
        </p:blipFill>
        <p:spPr>
          <a:xfrm>
            <a:off x="1" y="10"/>
            <a:ext cx="9669642" cy="6857990"/>
          </a:xfrm>
          <a:prstGeom prst="rect">
            <a:avLst/>
          </a:prstGeom>
        </p:spPr>
      </p:pic>
      <p:sp>
        <p:nvSpPr>
          <p:cNvPr id="9" name="TextBox 8">
            <a:extLst>
              <a:ext uri="{FF2B5EF4-FFF2-40B4-BE49-F238E27FC236}">
                <a16:creationId xmlns:a16="http://schemas.microsoft.com/office/drawing/2014/main" id="{1C0C565E-86AD-23C6-CA40-2C88F7D6F9EC}"/>
              </a:ext>
            </a:extLst>
          </p:cNvPr>
          <p:cNvSpPr txBox="1"/>
          <p:nvPr/>
        </p:nvSpPr>
        <p:spPr>
          <a:xfrm>
            <a:off x="7362601"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icserver.org/highway-signs2/s/structural.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graphicFrame>
        <p:nvGraphicFramePr>
          <p:cNvPr id="11" name="Text Placeholder 5">
            <a:extLst>
              <a:ext uri="{FF2B5EF4-FFF2-40B4-BE49-F238E27FC236}">
                <a16:creationId xmlns:a16="http://schemas.microsoft.com/office/drawing/2014/main" id="{96A93097-0478-E492-F696-56543FA7C77B}"/>
              </a:ext>
            </a:extLst>
          </p:cNvPr>
          <p:cNvGraphicFramePr/>
          <p:nvPr>
            <p:extLst>
              <p:ext uri="{D42A27DB-BD31-4B8C-83A1-F6EECF244321}">
                <p14:modId xmlns:p14="http://schemas.microsoft.com/office/powerpoint/2010/main" val="3176051999"/>
              </p:ext>
            </p:extLst>
          </p:nvPr>
        </p:nvGraphicFramePr>
        <p:xfrm>
          <a:off x="6747456" y="311568"/>
          <a:ext cx="5444544" cy="374276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089082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01C8E3B-A44A-B783-30BB-E26C3FE76F0F}"/>
              </a:ext>
            </a:extLst>
          </p:cNvPr>
          <p:cNvSpPr>
            <a:spLocks noGrp="1"/>
          </p:cNvSpPr>
          <p:nvPr>
            <p:ph type="title"/>
          </p:nvPr>
        </p:nvSpPr>
        <p:spPr>
          <a:xfrm rot="16200000">
            <a:off x="-1325880" y="1947672"/>
            <a:ext cx="5961888" cy="2788920"/>
          </a:xfrm>
        </p:spPr>
        <p:txBody>
          <a:bodyPr anchor="ctr">
            <a:normAutofit/>
          </a:bodyPr>
          <a:lstStyle/>
          <a:p>
            <a:r>
              <a:rPr lang="en-GB" sz="4800" b="1" dirty="0">
                <a:solidFill>
                  <a:schemeClr val="bg1"/>
                </a:solidFill>
              </a:rPr>
              <a:t>Mental Health Rehabilitation</a:t>
            </a:r>
            <a:br>
              <a:rPr lang="en-GB" sz="4800" dirty="0">
                <a:solidFill>
                  <a:schemeClr val="bg1"/>
                </a:solidFill>
              </a:rPr>
            </a:br>
            <a:endParaRPr lang="en-GB" sz="4800" dirty="0">
              <a:solidFill>
                <a:schemeClr val="bg1"/>
              </a:solidFill>
            </a:endParaRPr>
          </a:p>
        </p:txBody>
      </p:sp>
      <p:graphicFrame>
        <p:nvGraphicFramePr>
          <p:cNvPr id="5" name="Content Placeholder 2">
            <a:extLst>
              <a:ext uri="{FF2B5EF4-FFF2-40B4-BE49-F238E27FC236}">
                <a16:creationId xmlns:a16="http://schemas.microsoft.com/office/drawing/2014/main" id="{B64C1B33-AA85-E56E-BD1A-FC17D41BED91}"/>
              </a:ext>
            </a:extLst>
          </p:cNvPr>
          <p:cNvGraphicFramePr>
            <a:graphicFrameLocks noGrp="1"/>
          </p:cNvGraphicFramePr>
          <p:nvPr>
            <p:ph idx="1"/>
            <p:extLst>
              <p:ext uri="{D42A27DB-BD31-4B8C-83A1-F6EECF244321}">
                <p14:modId xmlns:p14="http://schemas.microsoft.com/office/powerpoint/2010/main" val="1612807929"/>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43678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0B9C3A-47C7-5733-C740-BD288C3F16F5}"/>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Mental Health Rehabilitation</a:t>
            </a:r>
            <a:br>
              <a:rPr lang="en-GB"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C723C12C-11D0-D33D-E6F2-875DE88EBAEE}"/>
              </a:ext>
            </a:extLst>
          </p:cNvPr>
          <p:cNvSpPr>
            <a:spLocks noGrp="1"/>
          </p:cNvSpPr>
          <p:nvPr>
            <p:ph idx="1"/>
          </p:nvPr>
        </p:nvSpPr>
        <p:spPr>
          <a:xfrm>
            <a:off x="4810259" y="649480"/>
            <a:ext cx="6555347" cy="5546047"/>
          </a:xfrm>
        </p:spPr>
        <p:txBody>
          <a:bodyPr anchor="ctr">
            <a:normAutofit/>
          </a:bodyPr>
          <a:lstStyle/>
          <a:p>
            <a:pPr marL="0" indent="0">
              <a:buNone/>
            </a:pPr>
            <a:r>
              <a:rPr lang="en-GB" sz="2000"/>
              <a:t>Mental health rehabilitation supports people with </a:t>
            </a:r>
            <a:r>
              <a:rPr lang="en-GB" sz="2000" b="1"/>
              <a:t>severe, complex, and long‑term mental illnesses</a:t>
            </a:r>
            <a:r>
              <a:rPr lang="en-GB" sz="2000"/>
              <a:t> to regain functioning, autonomy, and social inclusion. </a:t>
            </a:r>
          </a:p>
          <a:p>
            <a:pPr marL="0" indent="0">
              <a:buNone/>
            </a:pPr>
            <a:r>
              <a:rPr lang="en-GB" sz="2000"/>
              <a:t>Around </a:t>
            </a:r>
            <a:r>
              <a:rPr lang="en-GB" sz="2000" b="1"/>
              <a:t>80%</a:t>
            </a:r>
            <a:r>
              <a:rPr lang="en-GB" sz="2000"/>
              <a:t> of service users have psychosis‑related diagnoses such as schizophrenia, schizoaffective disorder, or bipolar disorder (Dalton‑Locke et al., 2021; NHS England, 2023).</a:t>
            </a:r>
          </a:p>
          <a:p>
            <a:pPr marL="0" indent="0">
              <a:buNone/>
            </a:pPr>
            <a:br>
              <a:rPr lang="en-GB" sz="2000"/>
            </a:br>
            <a:r>
              <a:rPr lang="en-GB" sz="2000"/>
              <a:t>Rehabilitation may be </a:t>
            </a:r>
            <a:r>
              <a:rPr lang="en-GB" sz="2000" b="1"/>
              <a:t>in‑patient</a:t>
            </a:r>
            <a:r>
              <a:rPr lang="en-GB" sz="2000"/>
              <a:t>, </a:t>
            </a:r>
            <a:r>
              <a:rPr lang="en-GB" sz="2000" b="1"/>
              <a:t>community‑based</a:t>
            </a:r>
            <a:r>
              <a:rPr lang="en-GB" sz="2000"/>
              <a:t>, or part of </a:t>
            </a:r>
            <a:r>
              <a:rPr lang="en-GB" sz="2000" b="1"/>
              <a:t>supported accommodation pathways</a:t>
            </a:r>
            <a:r>
              <a:rPr lang="en-GB" sz="2000"/>
              <a:t>.</a:t>
            </a:r>
          </a:p>
          <a:p>
            <a:pPr marL="0" indent="0">
              <a:buNone/>
            </a:pPr>
            <a:endParaRPr lang="en-GB" sz="2000"/>
          </a:p>
          <a:p>
            <a:pPr lvl="0"/>
            <a:r>
              <a:rPr lang="en-GB" sz="2000"/>
              <a:t>NHS England’s 2023–2024 </a:t>
            </a:r>
            <a:r>
              <a:rPr lang="en-GB" sz="2000" i="1"/>
              <a:t>Community Mental Health Transformation</a:t>
            </a:r>
            <a:r>
              <a:rPr lang="en-GB" sz="2000"/>
              <a:t> emphasises rehabilitation as a core component of integrated care systems (ICSs).</a:t>
            </a:r>
          </a:p>
          <a:p>
            <a:pPr lvl="0"/>
            <a:r>
              <a:rPr lang="en-GB" sz="2000"/>
              <a:t>The </a:t>
            </a:r>
            <a:r>
              <a:rPr lang="en-GB" sz="2000" i="1"/>
              <a:t>Long Term Plan</a:t>
            </a:r>
            <a:r>
              <a:rPr lang="en-GB" sz="2000"/>
              <a:t> (2019) commits to reducing inappropriate out‑of‑area placements (OAPs) by improving local rehabilitation capacity.</a:t>
            </a:r>
          </a:p>
          <a:p>
            <a:endParaRPr lang="en-GB" sz="2000"/>
          </a:p>
        </p:txBody>
      </p:sp>
    </p:spTree>
    <p:extLst>
      <p:ext uri="{BB962C8B-B14F-4D97-AF65-F5344CB8AC3E}">
        <p14:creationId xmlns:p14="http://schemas.microsoft.com/office/powerpoint/2010/main" val="38743523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B92FAF7-0AD3-4B47-9111-D0E9CD79E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D6A77139-BADB-4B2C-BD41-B67A4D37D7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526" y="2227167"/>
            <a:ext cx="4336168" cy="4630834"/>
            <a:chOff x="7855526" y="2145638"/>
            <a:chExt cx="4336168" cy="4630834"/>
          </a:xfr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p:grpSpPr>
        <p:sp useBgFill="1">
          <p:nvSpPr>
            <p:cNvPr id="41" name="Freeform: Shape 40">
              <a:extLst>
                <a:ext uri="{FF2B5EF4-FFF2-40B4-BE49-F238E27FC236}">
                  <a16:creationId xmlns:a16="http://schemas.microsoft.com/office/drawing/2014/main" id="{DAC7B25D-E1A6-459A-B45A-1912B0CD95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208150 h 4312749"/>
                <a:gd name="connsiteX4" fmla="*/ 4145996 w 4315791"/>
                <a:gd name="connsiteY4" fmla="*/ 1085198 h 4312749"/>
                <a:gd name="connsiteX5" fmla="*/ 3631470 w 4315791"/>
                <a:gd name="connsiteY5" fmla="*/ 767158 h 4312749"/>
                <a:gd name="connsiteX6" fmla="*/ 2987009 w 4315791"/>
                <a:gd name="connsiteY6" fmla="*/ 611504 h 4312749"/>
                <a:gd name="connsiteX7" fmla="*/ 1985110 w 4315791"/>
                <a:gd name="connsiteY7" fmla="*/ 855943 h 4312749"/>
                <a:gd name="connsiteX8" fmla="*/ 1223061 w 4315791"/>
                <a:gd name="connsiteY8" fmla="*/ 1585590 h 4312749"/>
                <a:gd name="connsiteX9" fmla="*/ 1023311 w 4315791"/>
                <a:gd name="connsiteY9" fmla="*/ 1849089 h 4312749"/>
                <a:gd name="connsiteX10" fmla="*/ 652067 w 4315791"/>
                <a:gd name="connsiteY10" fmla="*/ 2610233 h 4312749"/>
                <a:gd name="connsiteX11" fmla="*/ 876921 w 4315791"/>
                <a:gd name="connsiteY11" fmla="*/ 3447930 h 4312749"/>
                <a:gd name="connsiteX12" fmla="*/ 1504428 w 4315791"/>
                <a:gd name="connsiteY12" fmla="*/ 4177169 h 4312749"/>
                <a:gd name="connsiteX13" fmla="*/ 1689053 w 4315791"/>
                <a:gd name="connsiteY13" fmla="*/ 4312749 h 4312749"/>
                <a:gd name="connsiteX14" fmla="*/ 729636 w 4315791"/>
                <a:gd name="connsiteY14" fmla="*/ 4312749 h 4312749"/>
                <a:gd name="connsiteX15" fmla="*/ 638463 w 4315791"/>
                <a:gd name="connsiteY15" fmla="*/ 4216521 h 4312749"/>
                <a:gd name="connsiteX16" fmla="*/ 0 w 4315791"/>
                <a:gd name="connsiteY16" fmla="*/ 2610335 h 4312749"/>
                <a:gd name="connsiteX17" fmla="*/ 683474 w 4315791"/>
                <a:gd name="connsiteY17" fmla="*/ 1242376 h 4312749"/>
                <a:gd name="connsiteX18" fmla="*/ 2987009 w 4315791"/>
                <a:gd name="connsiteY18"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15791" h="4312749">
                  <a:moveTo>
                    <a:pt x="2987009" y="0"/>
                  </a:moveTo>
                  <a:cubicBezTo>
                    <a:pt x="3434423" y="0"/>
                    <a:pt x="3798884" y="137413"/>
                    <a:pt x="4136908" y="333995"/>
                  </a:cubicBezTo>
                  <a:lnTo>
                    <a:pt x="4315791" y="445229"/>
                  </a:lnTo>
                  <a:lnTo>
                    <a:pt x="4315791" y="1208150"/>
                  </a:lnTo>
                  <a:lnTo>
                    <a:pt x="4145996" y="1085198"/>
                  </a:lnTo>
                  <a:cubicBezTo>
                    <a:pt x="3968282" y="958859"/>
                    <a:pt x="3800518" y="848961"/>
                    <a:pt x="3631470" y="767158"/>
                  </a:cubicBezTo>
                  <a:cubicBezTo>
                    <a:pt x="3411941" y="660943"/>
                    <a:pt x="3207191" y="611504"/>
                    <a:pt x="2987009" y="611504"/>
                  </a:cubicBezTo>
                  <a:cubicBezTo>
                    <a:pt x="2599030" y="611504"/>
                    <a:pt x="2271258" y="691421"/>
                    <a:pt x="1985110" y="855943"/>
                  </a:cubicBezTo>
                  <a:cubicBezTo>
                    <a:pt x="1715153" y="1011087"/>
                    <a:pt x="1465955" y="1249819"/>
                    <a:pt x="1223061" y="1585590"/>
                  </a:cubicBezTo>
                  <a:cubicBezTo>
                    <a:pt x="1154375" y="1680490"/>
                    <a:pt x="1087756" y="1766217"/>
                    <a:pt x="1023311" y="1849089"/>
                  </a:cubicBezTo>
                  <a:cubicBezTo>
                    <a:pt x="765853" y="2180172"/>
                    <a:pt x="652067" y="2338069"/>
                    <a:pt x="652067" y="2610233"/>
                  </a:cubicBezTo>
                  <a:cubicBezTo>
                    <a:pt x="652067" y="2895038"/>
                    <a:pt x="727707" y="3176887"/>
                    <a:pt x="876921" y="3447930"/>
                  </a:cubicBezTo>
                  <a:cubicBezTo>
                    <a:pt x="1022224" y="3711838"/>
                    <a:pt x="1239145" y="3964023"/>
                    <a:pt x="1504428" y="4177169"/>
                  </a:cubicBezTo>
                  <a:lnTo>
                    <a:pt x="1689053"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2" name="Freeform: Shape 41">
              <a:extLst>
                <a:ext uri="{FF2B5EF4-FFF2-40B4-BE49-F238E27FC236}">
                  <a16:creationId xmlns:a16="http://schemas.microsoft.com/office/drawing/2014/main" id="{920A7C7E-00F6-490C-A8E7-5167EA6A4B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079495 h 4312749"/>
                <a:gd name="connsiteX4" fmla="*/ 4206793 w 4315791"/>
                <a:gd name="connsiteY4" fmla="*/ 1000737 h 4312749"/>
                <a:gd name="connsiteX5" fmla="*/ 2987119 w 4315791"/>
                <a:gd name="connsiteY5" fmla="*/ 509571 h 4312749"/>
                <a:gd name="connsiteX6" fmla="*/ 1133184 w 4315791"/>
                <a:gd name="connsiteY6" fmla="*/ 1528405 h 4312749"/>
                <a:gd name="connsiteX7" fmla="*/ 935607 w 4315791"/>
                <a:gd name="connsiteY7" fmla="*/ 1789050 h 4312749"/>
                <a:gd name="connsiteX8" fmla="*/ 543498 w 4315791"/>
                <a:gd name="connsiteY8" fmla="*/ 2610233 h 4312749"/>
                <a:gd name="connsiteX9" fmla="*/ 780416 w 4315791"/>
                <a:gd name="connsiteY9" fmla="*/ 3494616 h 4312749"/>
                <a:gd name="connsiteX10" fmla="*/ 1433786 w 4315791"/>
                <a:gd name="connsiteY10" fmla="*/ 4254537 h 4312749"/>
                <a:gd name="connsiteX11" fmla="*/ 1513041 w 4315791"/>
                <a:gd name="connsiteY11" fmla="*/ 4312749 h 4312749"/>
                <a:gd name="connsiteX12" fmla="*/ 729636 w 4315791"/>
                <a:gd name="connsiteY12" fmla="*/ 4312749 h 4312749"/>
                <a:gd name="connsiteX13" fmla="*/ 638463 w 4315791"/>
                <a:gd name="connsiteY13" fmla="*/ 4216521 h 4312749"/>
                <a:gd name="connsiteX14" fmla="*/ 0 w 4315791"/>
                <a:gd name="connsiteY14" fmla="*/ 2610335 h 4312749"/>
                <a:gd name="connsiteX15" fmla="*/ 683474 w 4315791"/>
                <a:gd name="connsiteY15" fmla="*/ 1242376 h 4312749"/>
                <a:gd name="connsiteX16" fmla="*/ 2987009 w 4315791"/>
                <a:gd name="connsiteY16"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15791" h="4312749">
                  <a:moveTo>
                    <a:pt x="2987009" y="0"/>
                  </a:moveTo>
                  <a:cubicBezTo>
                    <a:pt x="3434423" y="0"/>
                    <a:pt x="3798884" y="137413"/>
                    <a:pt x="4136908" y="333995"/>
                  </a:cubicBezTo>
                  <a:lnTo>
                    <a:pt x="4315791" y="445229"/>
                  </a:lnTo>
                  <a:lnTo>
                    <a:pt x="4315791" y="1079495"/>
                  </a:lnTo>
                  <a:lnTo>
                    <a:pt x="4206793" y="1000737"/>
                  </a:lnTo>
                  <a:cubicBezTo>
                    <a:pt x="3781561" y="699607"/>
                    <a:pt x="3436718" y="509571"/>
                    <a:pt x="2987119" y="509571"/>
                  </a:cubicBezTo>
                  <a:cubicBezTo>
                    <a:pt x="2204204" y="509571"/>
                    <a:pt x="1649730" y="814251"/>
                    <a:pt x="1133184" y="1528405"/>
                  </a:cubicBezTo>
                  <a:cubicBezTo>
                    <a:pt x="1065585" y="1621878"/>
                    <a:pt x="999510" y="1706892"/>
                    <a:pt x="935607" y="1789050"/>
                  </a:cubicBezTo>
                  <a:cubicBezTo>
                    <a:pt x="670760" y="2129716"/>
                    <a:pt x="543498" y="2306877"/>
                    <a:pt x="543498" y="2610233"/>
                  </a:cubicBezTo>
                  <a:cubicBezTo>
                    <a:pt x="543498" y="2911449"/>
                    <a:pt x="623267" y="3208997"/>
                    <a:pt x="780416" y="3494616"/>
                  </a:cubicBezTo>
                  <a:cubicBezTo>
                    <a:pt x="934194" y="3774018"/>
                    <a:pt x="1154050" y="4029772"/>
                    <a:pt x="1433786" y="4254537"/>
                  </a:cubicBezTo>
                  <a:lnTo>
                    <a:pt x="1513041"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3" name="Freeform: Shape 42">
              <a:extLst>
                <a:ext uri="{FF2B5EF4-FFF2-40B4-BE49-F238E27FC236}">
                  <a16:creationId xmlns:a16="http://schemas.microsoft.com/office/drawing/2014/main" id="{2E166FC5-8F23-41C3-879A-BFF8D5B705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7037" y="2411531"/>
              <a:ext cx="4314657" cy="4364939"/>
            </a:xfrm>
            <a:custGeom>
              <a:avLst/>
              <a:gdLst>
                <a:gd name="connsiteX0" fmla="*/ 3028307 w 4314657"/>
                <a:gd name="connsiteY0" fmla="*/ 21 h 4364939"/>
                <a:gd name="connsiteX1" fmla="*/ 3066670 w 4314657"/>
                <a:gd name="connsiteY1" fmla="*/ 836 h 4364939"/>
                <a:gd name="connsiteX2" fmla="*/ 3220125 w 4314657"/>
                <a:gd name="connsiteY2" fmla="*/ 9909 h 4364939"/>
                <a:gd name="connsiteX3" fmla="*/ 3816113 w 4314657"/>
                <a:gd name="connsiteY3" fmla="*/ 150272 h 4364939"/>
                <a:gd name="connsiteX4" fmla="*/ 4089981 w 4314657"/>
                <a:gd name="connsiteY4" fmla="*/ 272287 h 4364939"/>
                <a:gd name="connsiteX5" fmla="*/ 4314657 w 4314657"/>
                <a:gd name="connsiteY5" fmla="*/ 398926 h 4364939"/>
                <a:gd name="connsiteX6" fmla="*/ 4314657 w 4314657"/>
                <a:gd name="connsiteY6" fmla="*/ 911199 h 4364939"/>
                <a:gd name="connsiteX7" fmla="*/ 4310597 w 4314657"/>
                <a:gd name="connsiteY7" fmla="*/ 908154 h 4364939"/>
                <a:gd name="connsiteX8" fmla="*/ 4203223 w 4314657"/>
                <a:gd name="connsiteY8" fmla="*/ 829562 h 4364939"/>
                <a:gd name="connsiteX9" fmla="*/ 4095850 w 4314657"/>
                <a:gd name="connsiteY9" fmla="*/ 753520 h 4364939"/>
                <a:gd name="connsiteX10" fmla="*/ 3652987 w 4314657"/>
                <a:gd name="connsiteY10" fmla="*/ 494811 h 4364939"/>
                <a:gd name="connsiteX11" fmla="*/ 3173610 w 4314657"/>
                <a:gd name="connsiteY11" fmla="*/ 347209 h 4364939"/>
                <a:gd name="connsiteX12" fmla="*/ 3047760 w 4314657"/>
                <a:gd name="connsiteY12" fmla="*/ 332632 h 4364939"/>
                <a:gd name="connsiteX13" fmla="*/ 3016027 w 4314657"/>
                <a:gd name="connsiteY13" fmla="*/ 330186 h 4364939"/>
                <a:gd name="connsiteX14" fmla="*/ 2984184 w 4314657"/>
                <a:gd name="connsiteY14" fmla="*/ 328658 h 4364939"/>
                <a:gd name="connsiteX15" fmla="*/ 2952233 w 4314657"/>
                <a:gd name="connsiteY15" fmla="*/ 327332 h 4364939"/>
                <a:gd name="connsiteX16" fmla="*/ 2919085 w 4314657"/>
                <a:gd name="connsiteY16" fmla="*/ 327026 h 4364939"/>
                <a:gd name="connsiteX17" fmla="*/ 2852901 w 4314657"/>
                <a:gd name="connsiteY17" fmla="*/ 326720 h 4364939"/>
                <a:gd name="connsiteX18" fmla="*/ 2786826 w 4314657"/>
                <a:gd name="connsiteY18" fmla="*/ 328148 h 4364939"/>
                <a:gd name="connsiteX19" fmla="*/ 2720965 w 4314657"/>
                <a:gd name="connsiteY19" fmla="*/ 331409 h 4364939"/>
                <a:gd name="connsiteX20" fmla="*/ 2655325 w 4314657"/>
                <a:gd name="connsiteY20" fmla="*/ 336098 h 4364939"/>
                <a:gd name="connsiteX21" fmla="*/ 2524803 w 4314657"/>
                <a:gd name="connsiteY21" fmla="*/ 350573 h 4364939"/>
                <a:gd name="connsiteX22" fmla="*/ 2460139 w 4314657"/>
                <a:gd name="connsiteY22" fmla="*/ 360664 h 4364939"/>
                <a:gd name="connsiteX23" fmla="*/ 2396019 w 4314657"/>
                <a:gd name="connsiteY23" fmla="*/ 372693 h 4364939"/>
                <a:gd name="connsiteX24" fmla="*/ 2145843 w 4314657"/>
                <a:gd name="connsiteY24" fmla="*/ 440989 h 4364939"/>
                <a:gd name="connsiteX25" fmla="*/ 1698635 w 4314657"/>
                <a:gd name="connsiteY25" fmla="*/ 682676 h 4364939"/>
                <a:gd name="connsiteX26" fmla="*/ 1498450 w 4314657"/>
                <a:gd name="connsiteY26" fmla="*/ 835474 h 4364939"/>
                <a:gd name="connsiteX27" fmla="*/ 1307285 w 4314657"/>
                <a:gd name="connsiteY27" fmla="*/ 1001220 h 4364939"/>
                <a:gd name="connsiteX28" fmla="*/ 947780 w 4314657"/>
                <a:gd name="connsiteY28" fmla="*/ 1369612 h 4364939"/>
                <a:gd name="connsiteX29" fmla="*/ 905939 w 4314657"/>
                <a:gd name="connsiteY29" fmla="*/ 1419458 h 4364939"/>
                <a:gd name="connsiteX30" fmla="*/ 863228 w 4314657"/>
                <a:gd name="connsiteY30" fmla="*/ 1471545 h 4364939"/>
                <a:gd name="connsiteX31" fmla="*/ 774330 w 4314657"/>
                <a:gd name="connsiteY31" fmla="*/ 1577659 h 4364939"/>
                <a:gd name="connsiteX32" fmla="*/ 595554 w 4314657"/>
                <a:gd name="connsiteY32" fmla="*/ 1780916 h 4364939"/>
                <a:gd name="connsiteX33" fmla="*/ 430365 w 4314657"/>
                <a:gd name="connsiteY33" fmla="*/ 1982644 h 4364939"/>
                <a:gd name="connsiteX34" fmla="*/ 358855 w 4314657"/>
                <a:gd name="connsiteY34" fmla="*/ 2087025 h 4364939"/>
                <a:gd name="connsiteX35" fmla="*/ 296583 w 4314657"/>
                <a:gd name="connsiteY35" fmla="*/ 2194872 h 4364939"/>
                <a:gd name="connsiteX36" fmla="*/ 207358 w 4314657"/>
                <a:gd name="connsiteY36" fmla="*/ 2423918 h 4364939"/>
                <a:gd name="connsiteX37" fmla="*/ 177146 w 4314657"/>
                <a:gd name="connsiteY37" fmla="*/ 2668765 h 4364939"/>
                <a:gd name="connsiteX38" fmla="*/ 248763 w 4314657"/>
                <a:gd name="connsiteY38" fmla="*/ 3168854 h 4364939"/>
                <a:gd name="connsiteX39" fmla="*/ 445688 w 4314657"/>
                <a:gd name="connsiteY39" fmla="*/ 3637956 h 4364939"/>
                <a:gd name="connsiteX40" fmla="*/ 735859 w 4314657"/>
                <a:gd name="connsiteY40" fmla="*/ 4062310 h 4364939"/>
                <a:gd name="connsiteX41" fmla="*/ 910884 w 4314657"/>
                <a:gd name="connsiteY41" fmla="*/ 4254366 h 4364939"/>
                <a:gd name="connsiteX42" fmla="*/ 1030507 w 4314657"/>
                <a:gd name="connsiteY42" fmla="*/ 4364939 h 4364939"/>
                <a:gd name="connsiteX43" fmla="*/ 676755 w 4314657"/>
                <a:gd name="connsiteY43" fmla="*/ 4364939 h 4364939"/>
                <a:gd name="connsiteX44" fmla="*/ 538105 w 4314657"/>
                <a:gd name="connsiteY44" fmla="*/ 4202315 h 4364939"/>
                <a:gd name="connsiteX45" fmla="*/ 241592 w 4314657"/>
                <a:gd name="connsiteY45" fmla="*/ 3731226 h 4364939"/>
                <a:gd name="connsiteX46" fmla="*/ 60317 w 4314657"/>
                <a:gd name="connsiteY46" fmla="*/ 3211362 h 4364939"/>
                <a:gd name="connsiteX47" fmla="*/ 0 w 4314657"/>
                <a:gd name="connsiteY47" fmla="*/ 2668765 h 4364939"/>
                <a:gd name="connsiteX48" fmla="*/ 21736 w 4314657"/>
                <a:gd name="connsiteY48" fmla="*/ 2390280 h 4364939"/>
                <a:gd name="connsiteX49" fmla="*/ 27605 w 4314657"/>
                <a:gd name="connsiteY49" fmla="*/ 2355521 h 4364939"/>
                <a:gd name="connsiteX50" fmla="*/ 34669 w 4314657"/>
                <a:gd name="connsiteY50" fmla="*/ 2320862 h 4364939"/>
                <a:gd name="connsiteX51" fmla="*/ 50753 w 4314657"/>
                <a:gd name="connsiteY51" fmla="*/ 2251750 h 4364939"/>
                <a:gd name="connsiteX52" fmla="*/ 93899 w 4314657"/>
                <a:gd name="connsiteY52" fmla="*/ 2116179 h 4364939"/>
                <a:gd name="connsiteX53" fmla="*/ 150194 w 4314657"/>
                <a:gd name="connsiteY53" fmla="*/ 1985498 h 4364939"/>
                <a:gd name="connsiteX54" fmla="*/ 216486 w 4314657"/>
                <a:gd name="connsiteY54" fmla="*/ 1860628 h 4364939"/>
                <a:gd name="connsiteX55" fmla="*/ 363527 w 4314657"/>
                <a:gd name="connsiteY55" fmla="*/ 1625058 h 4364939"/>
                <a:gd name="connsiteX56" fmla="*/ 514155 w 4314657"/>
                <a:gd name="connsiteY56" fmla="*/ 1402231 h 4364939"/>
                <a:gd name="connsiteX57" fmla="*/ 586861 w 4314657"/>
                <a:gd name="connsiteY57" fmla="*/ 1293160 h 4364939"/>
                <a:gd name="connsiteX58" fmla="*/ 623702 w 4314657"/>
                <a:gd name="connsiteY58" fmla="*/ 1236892 h 4364939"/>
                <a:gd name="connsiteX59" fmla="*/ 662283 w 4314657"/>
                <a:gd name="connsiteY59" fmla="*/ 1178892 h 4364939"/>
                <a:gd name="connsiteX60" fmla="*/ 827364 w 4314657"/>
                <a:gd name="connsiteY60" fmla="*/ 951170 h 4364939"/>
                <a:gd name="connsiteX61" fmla="*/ 1016355 w 4314657"/>
                <a:gd name="connsiteY61" fmla="*/ 736089 h 4364939"/>
                <a:gd name="connsiteX62" fmla="*/ 1482474 w 4314657"/>
                <a:gd name="connsiteY62" fmla="*/ 378707 h 4364939"/>
                <a:gd name="connsiteX63" fmla="*/ 2035644 w 4314657"/>
                <a:gd name="connsiteY63" fmla="*/ 149151 h 4364939"/>
                <a:gd name="connsiteX64" fmla="*/ 2324619 w 4314657"/>
                <a:gd name="connsiteY64" fmla="*/ 72802 h 4364939"/>
                <a:gd name="connsiteX65" fmla="*/ 2618809 w 4314657"/>
                <a:gd name="connsiteY65" fmla="*/ 24078 h 4364939"/>
                <a:gd name="connsiteX66" fmla="*/ 2914849 w 4314657"/>
                <a:gd name="connsiteY66" fmla="*/ 1957 h 4364939"/>
                <a:gd name="connsiteX67" fmla="*/ 2951907 w 4314657"/>
                <a:gd name="connsiteY67" fmla="*/ 633 h 4364939"/>
                <a:gd name="connsiteX68" fmla="*/ 2990052 w 4314657"/>
                <a:gd name="connsiteY68" fmla="*/ 224 h 4364939"/>
                <a:gd name="connsiteX69" fmla="*/ 3028307 w 4314657"/>
                <a:gd name="connsiteY69" fmla="*/ 21 h 436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4314657" h="4364939">
                  <a:moveTo>
                    <a:pt x="3028307" y="21"/>
                  </a:moveTo>
                  <a:lnTo>
                    <a:pt x="3066670" y="836"/>
                  </a:lnTo>
                  <a:cubicBezTo>
                    <a:pt x="3117749" y="1856"/>
                    <a:pt x="3168937" y="5320"/>
                    <a:pt x="3220125" y="9909"/>
                  </a:cubicBezTo>
                  <a:cubicBezTo>
                    <a:pt x="3424763" y="29073"/>
                    <a:pt x="3627448" y="77898"/>
                    <a:pt x="3816113" y="150272"/>
                  </a:cubicBezTo>
                  <a:cubicBezTo>
                    <a:pt x="3910880" y="185950"/>
                    <a:pt x="4001951" y="227538"/>
                    <a:pt x="4089981" y="272287"/>
                  </a:cubicBezTo>
                  <a:lnTo>
                    <a:pt x="4314657" y="398926"/>
                  </a:lnTo>
                  <a:lnTo>
                    <a:pt x="4314657" y="911199"/>
                  </a:lnTo>
                  <a:lnTo>
                    <a:pt x="4310597" y="908154"/>
                  </a:lnTo>
                  <a:cubicBezTo>
                    <a:pt x="4274842" y="881549"/>
                    <a:pt x="4239087" y="855352"/>
                    <a:pt x="4203223" y="829562"/>
                  </a:cubicBezTo>
                  <a:cubicBezTo>
                    <a:pt x="4167576" y="803773"/>
                    <a:pt x="4131821" y="778086"/>
                    <a:pt x="4095850" y="753520"/>
                  </a:cubicBezTo>
                  <a:cubicBezTo>
                    <a:pt x="3951852" y="654949"/>
                    <a:pt x="3806115" y="565043"/>
                    <a:pt x="3652987" y="494811"/>
                  </a:cubicBezTo>
                  <a:cubicBezTo>
                    <a:pt x="3500404" y="423761"/>
                    <a:pt x="3340213" y="373101"/>
                    <a:pt x="3173610" y="347209"/>
                  </a:cubicBezTo>
                  <a:cubicBezTo>
                    <a:pt x="3131987" y="341093"/>
                    <a:pt x="3090036" y="335792"/>
                    <a:pt x="3047760" y="332632"/>
                  </a:cubicBezTo>
                  <a:lnTo>
                    <a:pt x="3016027" y="330186"/>
                  </a:lnTo>
                  <a:cubicBezTo>
                    <a:pt x="3005485" y="329472"/>
                    <a:pt x="2994834" y="329168"/>
                    <a:pt x="2984184" y="328658"/>
                  </a:cubicBezTo>
                  <a:cubicBezTo>
                    <a:pt x="2973533" y="328249"/>
                    <a:pt x="2962992" y="327638"/>
                    <a:pt x="2952233" y="327332"/>
                  </a:cubicBezTo>
                  <a:lnTo>
                    <a:pt x="2919085" y="327026"/>
                  </a:lnTo>
                  <a:cubicBezTo>
                    <a:pt x="2897025" y="326925"/>
                    <a:pt x="2874854" y="326212"/>
                    <a:pt x="2852901" y="326720"/>
                  </a:cubicBezTo>
                  <a:lnTo>
                    <a:pt x="2786826" y="328148"/>
                  </a:lnTo>
                  <a:cubicBezTo>
                    <a:pt x="2764763" y="328759"/>
                    <a:pt x="2742919" y="330391"/>
                    <a:pt x="2720965" y="331409"/>
                  </a:cubicBezTo>
                  <a:cubicBezTo>
                    <a:pt x="2699013" y="332326"/>
                    <a:pt x="2677170" y="334162"/>
                    <a:pt x="2655325" y="336098"/>
                  </a:cubicBezTo>
                  <a:cubicBezTo>
                    <a:pt x="2611528" y="339463"/>
                    <a:pt x="2568165" y="345170"/>
                    <a:pt x="2524803" y="350573"/>
                  </a:cubicBezTo>
                  <a:lnTo>
                    <a:pt x="2460139" y="360664"/>
                  </a:lnTo>
                  <a:cubicBezTo>
                    <a:pt x="2438622" y="364130"/>
                    <a:pt x="2417430" y="368717"/>
                    <a:pt x="2396019" y="372693"/>
                  </a:cubicBezTo>
                  <a:cubicBezTo>
                    <a:pt x="2310709" y="389513"/>
                    <a:pt x="2226809" y="411836"/>
                    <a:pt x="2145843" y="440989"/>
                  </a:cubicBezTo>
                  <a:cubicBezTo>
                    <a:pt x="1983479" y="499295"/>
                    <a:pt x="1835678" y="585838"/>
                    <a:pt x="1698635" y="682676"/>
                  </a:cubicBezTo>
                  <a:cubicBezTo>
                    <a:pt x="1629841" y="730992"/>
                    <a:pt x="1563549" y="782367"/>
                    <a:pt x="1498450" y="835474"/>
                  </a:cubicBezTo>
                  <a:cubicBezTo>
                    <a:pt x="1433352" y="888583"/>
                    <a:pt x="1369775" y="943932"/>
                    <a:pt x="1307285" y="1001220"/>
                  </a:cubicBezTo>
                  <a:cubicBezTo>
                    <a:pt x="1182958" y="1116304"/>
                    <a:pt x="1060588" y="1237708"/>
                    <a:pt x="947780" y="1369612"/>
                  </a:cubicBezTo>
                  <a:cubicBezTo>
                    <a:pt x="933325" y="1385818"/>
                    <a:pt x="919958" y="1402841"/>
                    <a:pt x="905939" y="1419458"/>
                  </a:cubicBezTo>
                  <a:lnTo>
                    <a:pt x="863228" y="1471545"/>
                  </a:lnTo>
                  <a:cubicBezTo>
                    <a:pt x="833776" y="1507529"/>
                    <a:pt x="804215" y="1543001"/>
                    <a:pt x="774330" y="1577659"/>
                  </a:cubicBezTo>
                  <a:cubicBezTo>
                    <a:pt x="714665" y="1647178"/>
                    <a:pt x="653806" y="1714046"/>
                    <a:pt x="595554" y="1780916"/>
                  </a:cubicBezTo>
                  <a:cubicBezTo>
                    <a:pt x="537303" y="1847683"/>
                    <a:pt x="481009" y="1914144"/>
                    <a:pt x="430365" y="1982644"/>
                  </a:cubicBezTo>
                  <a:cubicBezTo>
                    <a:pt x="405369" y="2016995"/>
                    <a:pt x="381351" y="2051756"/>
                    <a:pt x="358855" y="2087025"/>
                  </a:cubicBezTo>
                  <a:cubicBezTo>
                    <a:pt x="336685" y="2122396"/>
                    <a:pt x="315601" y="2158277"/>
                    <a:pt x="296583" y="2194872"/>
                  </a:cubicBezTo>
                  <a:cubicBezTo>
                    <a:pt x="258980" y="2268161"/>
                    <a:pt x="227572" y="2344307"/>
                    <a:pt x="207358" y="2423918"/>
                  </a:cubicBezTo>
                  <a:cubicBezTo>
                    <a:pt x="186817" y="2503426"/>
                    <a:pt x="178124" y="2585790"/>
                    <a:pt x="177146" y="2668765"/>
                  </a:cubicBezTo>
                  <a:cubicBezTo>
                    <a:pt x="177037" y="2837670"/>
                    <a:pt x="201490" y="3006472"/>
                    <a:pt x="248763" y="3168854"/>
                  </a:cubicBezTo>
                  <a:cubicBezTo>
                    <a:pt x="295931" y="3331644"/>
                    <a:pt x="363962" y="3488316"/>
                    <a:pt x="445688" y="3637956"/>
                  </a:cubicBezTo>
                  <a:cubicBezTo>
                    <a:pt x="527413" y="3787697"/>
                    <a:pt x="625115" y="3929794"/>
                    <a:pt x="735859" y="4062310"/>
                  </a:cubicBezTo>
                  <a:cubicBezTo>
                    <a:pt x="791121" y="4128668"/>
                    <a:pt x="849589" y="4192733"/>
                    <a:pt x="910884" y="4254366"/>
                  </a:cubicBezTo>
                  <a:lnTo>
                    <a:pt x="1030507" y="4364939"/>
                  </a:lnTo>
                  <a:lnTo>
                    <a:pt x="676755" y="4364939"/>
                  </a:lnTo>
                  <a:lnTo>
                    <a:pt x="538105" y="4202315"/>
                  </a:lnTo>
                  <a:cubicBezTo>
                    <a:pt x="423518" y="4054791"/>
                    <a:pt x="323372" y="3897379"/>
                    <a:pt x="241592" y="3731226"/>
                  </a:cubicBezTo>
                  <a:cubicBezTo>
                    <a:pt x="160193" y="3565073"/>
                    <a:pt x="99768" y="3389950"/>
                    <a:pt x="60317" y="3211362"/>
                  </a:cubicBezTo>
                  <a:cubicBezTo>
                    <a:pt x="20759" y="3032669"/>
                    <a:pt x="435" y="2850716"/>
                    <a:pt x="0" y="2668765"/>
                  </a:cubicBezTo>
                  <a:cubicBezTo>
                    <a:pt x="0" y="2576309"/>
                    <a:pt x="6413" y="2483039"/>
                    <a:pt x="21736" y="2390280"/>
                  </a:cubicBezTo>
                  <a:lnTo>
                    <a:pt x="27605" y="2355521"/>
                  </a:lnTo>
                  <a:lnTo>
                    <a:pt x="34669" y="2320862"/>
                  </a:lnTo>
                  <a:cubicBezTo>
                    <a:pt x="39343" y="2297723"/>
                    <a:pt x="45102" y="2274686"/>
                    <a:pt x="50753" y="2251750"/>
                  </a:cubicBezTo>
                  <a:cubicBezTo>
                    <a:pt x="62708" y="2205881"/>
                    <a:pt x="77379" y="2160723"/>
                    <a:pt x="93899" y="2116179"/>
                  </a:cubicBezTo>
                  <a:cubicBezTo>
                    <a:pt x="110744" y="2071734"/>
                    <a:pt x="129762" y="2028209"/>
                    <a:pt x="150194" y="1985498"/>
                  </a:cubicBezTo>
                  <a:cubicBezTo>
                    <a:pt x="170734" y="1942890"/>
                    <a:pt x="193229" y="1901402"/>
                    <a:pt x="216486" y="1860628"/>
                  </a:cubicBezTo>
                  <a:cubicBezTo>
                    <a:pt x="263109" y="1779183"/>
                    <a:pt x="312993" y="1701000"/>
                    <a:pt x="363527" y="1625058"/>
                  </a:cubicBezTo>
                  <a:lnTo>
                    <a:pt x="514155" y="1402231"/>
                  </a:lnTo>
                  <a:cubicBezTo>
                    <a:pt x="538825" y="1365636"/>
                    <a:pt x="563277" y="1329551"/>
                    <a:pt x="586861" y="1293160"/>
                  </a:cubicBezTo>
                  <a:lnTo>
                    <a:pt x="623702" y="1236892"/>
                  </a:lnTo>
                  <a:cubicBezTo>
                    <a:pt x="636526" y="1217525"/>
                    <a:pt x="649025" y="1198055"/>
                    <a:pt x="662283" y="1178892"/>
                  </a:cubicBezTo>
                  <a:cubicBezTo>
                    <a:pt x="713905" y="1101523"/>
                    <a:pt x="769222" y="1025786"/>
                    <a:pt x="827364" y="951170"/>
                  </a:cubicBezTo>
                  <a:cubicBezTo>
                    <a:pt x="885834" y="876861"/>
                    <a:pt x="947997" y="804283"/>
                    <a:pt x="1016355" y="736089"/>
                  </a:cubicBezTo>
                  <a:cubicBezTo>
                    <a:pt x="1152311" y="599497"/>
                    <a:pt x="1308047" y="476054"/>
                    <a:pt x="1482474" y="378707"/>
                  </a:cubicBezTo>
                  <a:cubicBezTo>
                    <a:pt x="1656793" y="281156"/>
                    <a:pt x="1845132" y="207966"/>
                    <a:pt x="2035644" y="149151"/>
                  </a:cubicBezTo>
                  <a:cubicBezTo>
                    <a:pt x="2131063" y="119997"/>
                    <a:pt x="2227460" y="94412"/>
                    <a:pt x="2324619" y="72802"/>
                  </a:cubicBezTo>
                  <a:cubicBezTo>
                    <a:pt x="2421885" y="51396"/>
                    <a:pt x="2520239" y="35291"/>
                    <a:pt x="2618809" y="24078"/>
                  </a:cubicBezTo>
                  <a:cubicBezTo>
                    <a:pt x="2717272" y="12252"/>
                    <a:pt x="2816168" y="4914"/>
                    <a:pt x="2914849" y="1957"/>
                  </a:cubicBezTo>
                  <a:lnTo>
                    <a:pt x="2951907" y="633"/>
                  </a:lnTo>
                  <a:lnTo>
                    <a:pt x="2990052" y="224"/>
                  </a:lnTo>
                  <a:cubicBezTo>
                    <a:pt x="3002768" y="224"/>
                    <a:pt x="3015592" y="-81"/>
                    <a:pt x="3028307" y="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4" name="Freeform: Shape 43">
              <a:extLst>
                <a:ext uri="{FF2B5EF4-FFF2-40B4-BE49-F238E27FC236}">
                  <a16:creationId xmlns:a16="http://schemas.microsoft.com/office/drawing/2014/main" id="{5C727C6A-DB0B-482E-B0E4-4F035FC023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55526" y="2145638"/>
              <a:ext cx="4336168" cy="4630833"/>
            </a:xfrm>
            <a:custGeom>
              <a:avLst/>
              <a:gdLst>
                <a:gd name="connsiteX0" fmla="*/ 3053738 w 4336168"/>
                <a:gd name="connsiteY0" fmla="*/ 111 h 4630833"/>
                <a:gd name="connsiteX1" fmla="*/ 3093948 w 4336168"/>
                <a:gd name="connsiteY1" fmla="*/ 316 h 4630833"/>
                <a:gd name="connsiteX2" fmla="*/ 3134268 w 4336168"/>
                <a:gd name="connsiteY2" fmla="*/ 1743 h 4630833"/>
                <a:gd name="connsiteX3" fmla="*/ 3295438 w 4336168"/>
                <a:gd name="connsiteY3" fmla="*/ 13058 h 4630833"/>
                <a:gd name="connsiteX4" fmla="*/ 3918813 w 4336168"/>
                <a:gd name="connsiteY4" fmla="*/ 169935 h 4630833"/>
                <a:gd name="connsiteX5" fmla="*/ 4203331 w 4336168"/>
                <a:gd name="connsiteY5" fmla="*/ 305405 h 4630833"/>
                <a:gd name="connsiteX6" fmla="*/ 4336168 w 4336168"/>
                <a:gd name="connsiteY6" fmla="*/ 386579 h 4630833"/>
                <a:gd name="connsiteX7" fmla="*/ 4336168 w 4336168"/>
                <a:gd name="connsiteY7" fmla="*/ 772673 h 4630833"/>
                <a:gd name="connsiteX8" fmla="*/ 4270820 w 4336168"/>
                <a:gd name="connsiteY8" fmla="*/ 728127 h 4630833"/>
                <a:gd name="connsiteX9" fmla="*/ 4030208 w 4336168"/>
                <a:gd name="connsiteY9" fmla="*/ 587253 h 4630833"/>
                <a:gd name="connsiteX10" fmla="*/ 3781010 w 4336168"/>
                <a:gd name="connsiteY10" fmla="*/ 471455 h 4630833"/>
                <a:gd name="connsiteX11" fmla="*/ 3254466 w 4336168"/>
                <a:gd name="connsiteY11" fmla="*/ 338024 h 4630833"/>
                <a:gd name="connsiteX12" fmla="*/ 3117966 w 4336168"/>
                <a:gd name="connsiteY12" fmla="*/ 326812 h 4630833"/>
                <a:gd name="connsiteX13" fmla="*/ 3083625 w 4336168"/>
                <a:gd name="connsiteY13" fmla="*/ 325179 h 4630833"/>
                <a:gd name="connsiteX14" fmla="*/ 3049173 w 4336168"/>
                <a:gd name="connsiteY14" fmla="*/ 324366 h 4630833"/>
                <a:gd name="connsiteX15" fmla="*/ 2978858 w 4336168"/>
                <a:gd name="connsiteY15" fmla="*/ 323855 h 4630833"/>
                <a:gd name="connsiteX16" fmla="*/ 2695862 w 4336168"/>
                <a:gd name="connsiteY16" fmla="*/ 335373 h 4630833"/>
                <a:gd name="connsiteX17" fmla="*/ 2417972 w 4336168"/>
                <a:gd name="connsiteY17" fmla="*/ 372070 h 4630833"/>
                <a:gd name="connsiteX18" fmla="*/ 2148451 w 4336168"/>
                <a:gd name="connsiteY18" fmla="*/ 437613 h 4630833"/>
                <a:gd name="connsiteX19" fmla="*/ 1889690 w 4336168"/>
                <a:gd name="connsiteY19" fmla="*/ 532515 h 4630833"/>
                <a:gd name="connsiteX20" fmla="*/ 1644512 w 4336168"/>
                <a:gd name="connsiteY20" fmla="*/ 658098 h 4630833"/>
                <a:gd name="connsiteX21" fmla="*/ 1200999 w 4336168"/>
                <a:gd name="connsiteY21" fmla="*/ 992137 h 4630833"/>
                <a:gd name="connsiteX22" fmla="*/ 1003531 w 4336168"/>
                <a:gd name="connsiteY22" fmla="*/ 1192234 h 4630833"/>
                <a:gd name="connsiteX23" fmla="*/ 910394 w 4336168"/>
                <a:gd name="connsiteY23" fmla="*/ 1298347 h 4630833"/>
                <a:gd name="connsiteX24" fmla="*/ 821278 w 4336168"/>
                <a:gd name="connsiteY24" fmla="*/ 1408233 h 4630833"/>
                <a:gd name="connsiteX25" fmla="*/ 732162 w 4336168"/>
                <a:gd name="connsiteY25" fmla="*/ 1521993 h 4630833"/>
                <a:gd name="connsiteX26" fmla="*/ 640548 w 4336168"/>
                <a:gd name="connsiteY26" fmla="*/ 1634323 h 4630833"/>
                <a:gd name="connsiteX27" fmla="*/ 457317 w 4336168"/>
                <a:gd name="connsiteY27" fmla="*/ 1855930 h 4630833"/>
                <a:gd name="connsiteX28" fmla="*/ 369288 w 4336168"/>
                <a:gd name="connsiteY28" fmla="*/ 1967955 h 4630833"/>
                <a:gd name="connsiteX29" fmla="*/ 287128 w 4336168"/>
                <a:gd name="connsiteY29" fmla="*/ 2083243 h 4630833"/>
                <a:gd name="connsiteX30" fmla="*/ 212683 w 4336168"/>
                <a:gd name="connsiteY30" fmla="*/ 2202607 h 4630833"/>
                <a:gd name="connsiteX31" fmla="*/ 179101 w 4336168"/>
                <a:gd name="connsiteY31" fmla="*/ 2264177 h 4630833"/>
                <a:gd name="connsiteX32" fmla="*/ 148890 w 4336168"/>
                <a:gd name="connsiteY32" fmla="*/ 2327172 h 4630833"/>
                <a:gd name="connsiteX33" fmla="*/ 61295 w 4336168"/>
                <a:gd name="connsiteY33" fmla="*/ 2590672 h 4630833"/>
                <a:gd name="connsiteX34" fmla="*/ 32604 w 4336168"/>
                <a:gd name="connsiteY34" fmla="*/ 2866202 h 4630833"/>
                <a:gd name="connsiteX35" fmla="*/ 100853 w 4336168"/>
                <a:gd name="connsiteY35" fmla="*/ 3418074 h 4630833"/>
                <a:gd name="connsiteX36" fmla="*/ 184971 w 4336168"/>
                <a:gd name="connsiteY36" fmla="*/ 3684428 h 4630833"/>
                <a:gd name="connsiteX37" fmla="*/ 210836 w 4336168"/>
                <a:gd name="connsiteY37" fmla="*/ 3749462 h 4630833"/>
                <a:gd name="connsiteX38" fmla="*/ 238440 w 4336168"/>
                <a:gd name="connsiteY38" fmla="*/ 3813783 h 4630833"/>
                <a:gd name="connsiteX39" fmla="*/ 252894 w 4336168"/>
                <a:gd name="connsiteY39" fmla="*/ 3845688 h 4630833"/>
                <a:gd name="connsiteX40" fmla="*/ 268109 w 4336168"/>
                <a:gd name="connsiteY40" fmla="*/ 3877287 h 4630833"/>
                <a:gd name="connsiteX41" fmla="*/ 299409 w 4336168"/>
                <a:gd name="connsiteY41" fmla="*/ 3939978 h 4630833"/>
                <a:gd name="connsiteX42" fmla="*/ 440689 w 4336168"/>
                <a:gd name="connsiteY42" fmla="*/ 4182378 h 4630833"/>
                <a:gd name="connsiteX43" fmla="*/ 606640 w 4336168"/>
                <a:gd name="connsiteY43" fmla="*/ 4409488 h 4630833"/>
                <a:gd name="connsiteX44" fmla="*/ 792425 w 4336168"/>
                <a:gd name="connsiteY44" fmla="*/ 4621205 h 4630833"/>
                <a:gd name="connsiteX45" fmla="*/ 802442 w 4336168"/>
                <a:gd name="connsiteY45" fmla="*/ 4630833 h 4630833"/>
                <a:gd name="connsiteX46" fmla="*/ 592561 w 4336168"/>
                <a:gd name="connsiteY46" fmla="*/ 4630833 h 4630833"/>
                <a:gd name="connsiteX47" fmla="*/ 489377 w 4336168"/>
                <a:gd name="connsiteY47" fmla="*/ 4483185 h 4630833"/>
                <a:gd name="connsiteX48" fmla="*/ 344944 w 4336168"/>
                <a:gd name="connsiteY48" fmla="*/ 4231611 h 4630833"/>
                <a:gd name="connsiteX49" fmla="*/ 224311 w 4336168"/>
                <a:gd name="connsiteY49" fmla="*/ 3970456 h 4630833"/>
                <a:gd name="connsiteX50" fmla="*/ 0 w 4336168"/>
                <a:gd name="connsiteY50" fmla="*/ 2866202 h 4630833"/>
                <a:gd name="connsiteX51" fmla="*/ 25105 w 4336168"/>
                <a:gd name="connsiteY51" fmla="*/ 2584351 h 4630833"/>
                <a:gd name="connsiteX52" fmla="*/ 105200 w 4336168"/>
                <a:gd name="connsiteY52" fmla="*/ 2310863 h 4630833"/>
                <a:gd name="connsiteX53" fmla="*/ 232245 w 4336168"/>
                <a:gd name="connsiteY53" fmla="*/ 2053172 h 4630833"/>
                <a:gd name="connsiteX54" fmla="*/ 307667 w 4336168"/>
                <a:gd name="connsiteY54" fmla="*/ 1930341 h 4630833"/>
                <a:gd name="connsiteX55" fmla="*/ 386893 w 4336168"/>
                <a:gd name="connsiteY55" fmla="*/ 1810161 h 4630833"/>
                <a:gd name="connsiteX56" fmla="*/ 548823 w 4336168"/>
                <a:gd name="connsiteY56" fmla="*/ 1573876 h 4630833"/>
                <a:gd name="connsiteX57" fmla="*/ 626419 w 4336168"/>
                <a:gd name="connsiteY57" fmla="*/ 1455224 h 4630833"/>
                <a:gd name="connsiteX58" fmla="*/ 701081 w 4336168"/>
                <a:gd name="connsiteY58" fmla="*/ 1334534 h 4630833"/>
                <a:gd name="connsiteX59" fmla="*/ 861162 w 4336168"/>
                <a:gd name="connsiteY59" fmla="*/ 1091320 h 4630833"/>
                <a:gd name="connsiteX60" fmla="*/ 1042329 w 4336168"/>
                <a:gd name="connsiteY60" fmla="*/ 858093 h 4630833"/>
                <a:gd name="connsiteX61" fmla="*/ 1487799 w 4336168"/>
                <a:gd name="connsiteY61" fmla="*/ 446686 h 4630833"/>
                <a:gd name="connsiteX62" fmla="*/ 1754060 w 4336168"/>
                <a:gd name="connsiteY62" fmla="*/ 283388 h 4630833"/>
                <a:gd name="connsiteX63" fmla="*/ 2044121 w 4336168"/>
                <a:gd name="connsiteY63" fmla="*/ 157906 h 4630833"/>
                <a:gd name="connsiteX64" fmla="*/ 2349287 w 4336168"/>
                <a:gd name="connsiteY64" fmla="*/ 71364 h 4630833"/>
                <a:gd name="connsiteX65" fmla="*/ 2661411 w 4336168"/>
                <a:gd name="connsiteY65" fmla="*/ 21213 h 4630833"/>
                <a:gd name="connsiteX66" fmla="*/ 2818124 w 4336168"/>
                <a:gd name="connsiteY66" fmla="*/ 7146 h 4630833"/>
                <a:gd name="connsiteX67" fmla="*/ 2974728 w 4336168"/>
                <a:gd name="connsiteY67" fmla="*/ 1029 h 4630833"/>
                <a:gd name="connsiteX68" fmla="*/ 3053738 w 4336168"/>
                <a:gd name="connsiteY68" fmla="*/ 111 h 4630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4336168" h="4630833">
                  <a:moveTo>
                    <a:pt x="3053738" y="111"/>
                  </a:moveTo>
                  <a:lnTo>
                    <a:pt x="3093948" y="316"/>
                  </a:lnTo>
                  <a:lnTo>
                    <a:pt x="3134268" y="1743"/>
                  </a:lnTo>
                  <a:cubicBezTo>
                    <a:pt x="3187955" y="3475"/>
                    <a:pt x="3241749" y="7756"/>
                    <a:pt x="3295438" y="13058"/>
                  </a:cubicBezTo>
                  <a:cubicBezTo>
                    <a:pt x="3510076" y="35585"/>
                    <a:pt x="3722324" y="89406"/>
                    <a:pt x="3918813" y="169935"/>
                  </a:cubicBezTo>
                  <a:cubicBezTo>
                    <a:pt x="4017384" y="209689"/>
                    <a:pt x="4111933" y="255763"/>
                    <a:pt x="4203331" y="305405"/>
                  </a:cubicBezTo>
                  <a:lnTo>
                    <a:pt x="4336168" y="386579"/>
                  </a:lnTo>
                  <a:lnTo>
                    <a:pt x="4336168" y="772673"/>
                  </a:lnTo>
                  <a:lnTo>
                    <a:pt x="4270820" y="728127"/>
                  </a:lnTo>
                  <a:cubicBezTo>
                    <a:pt x="4191920" y="677771"/>
                    <a:pt x="4111825" y="630168"/>
                    <a:pt x="4030208" y="587253"/>
                  </a:cubicBezTo>
                  <a:cubicBezTo>
                    <a:pt x="3948699" y="544136"/>
                    <a:pt x="3865886" y="504687"/>
                    <a:pt x="3781010" y="471455"/>
                  </a:cubicBezTo>
                  <a:cubicBezTo>
                    <a:pt x="3611688" y="404384"/>
                    <a:pt x="3435522" y="358818"/>
                    <a:pt x="3254466" y="338024"/>
                  </a:cubicBezTo>
                  <a:cubicBezTo>
                    <a:pt x="3209255" y="333029"/>
                    <a:pt x="3163720" y="328748"/>
                    <a:pt x="3117966" y="326812"/>
                  </a:cubicBezTo>
                  <a:lnTo>
                    <a:pt x="3083625" y="325179"/>
                  </a:lnTo>
                  <a:lnTo>
                    <a:pt x="3049173" y="324366"/>
                  </a:lnTo>
                  <a:cubicBezTo>
                    <a:pt x="3026568" y="323447"/>
                    <a:pt x="3002550" y="323855"/>
                    <a:pt x="2978858" y="323855"/>
                  </a:cubicBezTo>
                  <a:cubicBezTo>
                    <a:pt x="2883983" y="323956"/>
                    <a:pt x="2789434" y="327423"/>
                    <a:pt x="2695862" y="335373"/>
                  </a:cubicBezTo>
                  <a:cubicBezTo>
                    <a:pt x="2602290" y="343223"/>
                    <a:pt x="2509371" y="354945"/>
                    <a:pt x="2417972" y="372070"/>
                  </a:cubicBezTo>
                  <a:cubicBezTo>
                    <a:pt x="2326683" y="389500"/>
                    <a:pt x="2236697" y="411009"/>
                    <a:pt x="2148451" y="437613"/>
                  </a:cubicBezTo>
                  <a:cubicBezTo>
                    <a:pt x="2060204" y="464116"/>
                    <a:pt x="1973588" y="495411"/>
                    <a:pt x="1889690" y="532515"/>
                  </a:cubicBezTo>
                  <a:cubicBezTo>
                    <a:pt x="1805247" y="568599"/>
                    <a:pt x="1723848" y="611411"/>
                    <a:pt x="1644512" y="658098"/>
                  </a:cubicBezTo>
                  <a:cubicBezTo>
                    <a:pt x="1486169" y="751979"/>
                    <a:pt x="1338149" y="865229"/>
                    <a:pt x="1200999" y="992137"/>
                  </a:cubicBezTo>
                  <a:cubicBezTo>
                    <a:pt x="1132531" y="1055744"/>
                    <a:pt x="1066782" y="1122715"/>
                    <a:pt x="1003531" y="1192234"/>
                  </a:cubicBezTo>
                  <a:cubicBezTo>
                    <a:pt x="971688" y="1226790"/>
                    <a:pt x="941150" y="1262568"/>
                    <a:pt x="910394" y="1298347"/>
                  </a:cubicBezTo>
                  <a:cubicBezTo>
                    <a:pt x="880507" y="1334738"/>
                    <a:pt x="850187" y="1370925"/>
                    <a:pt x="821278" y="1408233"/>
                  </a:cubicBezTo>
                  <a:cubicBezTo>
                    <a:pt x="792152" y="1444624"/>
                    <a:pt x="762266" y="1484480"/>
                    <a:pt x="732162" y="1521993"/>
                  </a:cubicBezTo>
                  <a:cubicBezTo>
                    <a:pt x="701950" y="1559810"/>
                    <a:pt x="671302" y="1597219"/>
                    <a:pt x="640548" y="1634323"/>
                  </a:cubicBezTo>
                  <a:cubicBezTo>
                    <a:pt x="579362" y="1708838"/>
                    <a:pt x="516980" y="1781618"/>
                    <a:pt x="457317" y="1855930"/>
                  </a:cubicBezTo>
                  <a:cubicBezTo>
                    <a:pt x="427540" y="1893033"/>
                    <a:pt x="397870" y="1930239"/>
                    <a:pt x="369288" y="1967955"/>
                  </a:cubicBezTo>
                  <a:cubicBezTo>
                    <a:pt x="341141" y="2005976"/>
                    <a:pt x="313211" y="2044100"/>
                    <a:pt x="287128" y="2083243"/>
                  </a:cubicBezTo>
                  <a:cubicBezTo>
                    <a:pt x="260936" y="2122284"/>
                    <a:pt x="235506" y="2161835"/>
                    <a:pt x="212683" y="2202607"/>
                  </a:cubicBezTo>
                  <a:cubicBezTo>
                    <a:pt x="200728" y="2222791"/>
                    <a:pt x="190187" y="2243586"/>
                    <a:pt x="179101" y="2264177"/>
                  </a:cubicBezTo>
                  <a:cubicBezTo>
                    <a:pt x="168886" y="2285072"/>
                    <a:pt x="158127" y="2305867"/>
                    <a:pt x="148890" y="2327172"/>
                  </a:cubicBezTo>
                  <a:cubicBezTo>
                    <a:pt x="109982" y="2411777"/>
                    <a:pt x="81183" y="2500256"/>
                    <a:pt x="61295" y="2590672"/>
                  </a:cubicBezTo>
                  <a:cubicBezTo>
                    <a:pt x="42386" y="2681292"/>
                    <a:pt x="33147" y="2773643"/>
                    <a:pt x="32604" y="2866202"/>
                  </a:cubicBezTo>
                  <a:cubicBezTo>
                    <a:pt x="32495" y="3051925"/>
                    <a:pt x="55643" y="3237650"/>
                    <a:pt x="100853" y="3418074"/>
                  </a:cubicBezTo>
                  <a:cubicBezTo>
                    <a:pt x="123133" y="3508490"/>
                    <a:pt x="151498" y="3597377"/>
                    <a:pt x="184971" y="3684428"/>
                  </a:cubicBezTo>
                  <a:cubicBezTo>
                    <a:pt x="192796" y="3706344"/>
                    <a:pt x="202250" y="3727751"/>
                    <a:pt x="210836" y="3749462"/>
                  </a:cubicBezTo>
                  <a:cubicBezTo>
                    <a:pt x="219421" y="3771175"/>
                    <a:pt x="228985" y="3792479"/>
                    <a:pt x="238440" y="3813783"/>
                  </a:cubicBezTo>
                  <a:lnTo>
                    <a:pt x="252894" y="3845688"/>
                  </a:lnTo>
                  <a:lnTo>
                    <a:pt x="268109" y="3877287"/>
                  </a:lnTo>
                  <a:cubicBezTo>
                    <a:pt x="278215" y="3898287"/>
                    <a:pt x="288432" y="3919284"/>
                    <a:pt x="299409" y="3939978"/>
                  </a:cubicBezTo>
                  <a:cubicBezTo>
                    <a:pt x="341792" y="4023258"/>
                    <a:pt x="389828" y="4103787"/>
                    <a:pt x="440689" y="4182378"/>
                  </a:cubicBezTo>
                  <a:cubicBezTo>
                    <a:pt x="492420" y="4260561"/>
                    <a:pt x="547953" y="4336299"/>
                    <a:pt x="606640" y="4409488"/>
                  </a:cubicBezTo>
                  <a:cubicBezTo>
                    <a:pt x="665381" y="4482677"/>
                    <a:pt x="727435" y="4553292"/>
                    <a:pt x="792425" y="4621205"/>
                  </a:cubicBezTo>
                  <a:lnTo>
                    <a:pt x="802442" y="4630833"/>
                  </a:lnTo>
                  <a:lnTo>
                    <a:pt x="592561" y="4630833"/>
                  </a:lnTo>
                  <a:lnTo>
                    <a:pt x="489377" y="4483185"/>
                  </a:lnTo>
                  <a:cubicBezTo>
                    <a:pt x="437212" y="4401230"/>
                    <a:pt x="388850" y="4317339"/>
                    <a:pt x="344944" y="4231611"/>
                  </a:cubicBezTo>
                  <a:cubicBezTo>
                    <a:pt x="300386" y="4146191"/>
                    <a:pt x="260828" y="4058731"/>
                    <a:pt x="224311" y="3970456"/>
                  </a:cubicBezTo>
                  <a:cubicBezTo>
                    <a:pt x="78901" y="3617049"/>
                    <a:pt x="1413" y="3242136"/>
                    <a:pt x="0" y="2866202"/>
                  </a:cubicBezTo>
                  <a:cubicBezTo>
                    <a:pt x="0" y="2771912"/>
                    <a:pt x="8043" y="2677417"/>
                    <a:pt x="25105" y="2584351"/>
                  </a:cubicBezTo>
                  <a:cubicBezTo>
                    <a:pt x="42928" y="2491285"/>
                    <a:pt x="69446" y="2399444"/>
                    <a:pt x="105200" y="2310863"/>
                  </a:cubicBezTo>
                  <a:cubicBezTo>
                    <a:pt x="140304" y="2221974"/>
                    <a:pt x="184318" y="2136351"/>
                    <a:pt x="232245" y="2053172"/>
                  </a:cubicBezTo>
                  <a:cubicBezTo>
                    <a:pt x="256154" y="2011379"/>
                    <a:pt x="281802" y="1970810"/>
                    <a:pt x="307667" y="1930341"/>
                  </a:cubicBezTo>
                  <a:cubicBezTo>
                    <a:pt x="333533" y="1889873"/>
                    <a:pt x="360049" y="1849915"/>
                    <a:pt x="386893" y="1810161"/>
                  </a:cubicBezTo>
                  <a:lnTo>
                    <a:pt x="548823" y="1573876"/>
                  </a:lnTo>
                  <a:cubicBezTo>
                    <a:pt x="575341" y="1534529"/>
                    <a:pt x="601098" y="1494877"/>
                    <a:pt x="626419" y="1455224"/>
                  </a:cubicBezTo>
                  <a:cubicBezTo>
                    <a:pt x="651959" y="1415266"/>
                    <a:pt x="675434" y="1376225"/>
                    <a:pt x="701081" y="1334534"/>
                  </a:cubicBezTo>
                  <a:cubicBezTo>
                    <a:pt x="751290" y="1252070"/>
                    <a:pt x="804324" y="1170828"/>
                    <a:pt x="861162" y="1091320"/>
                  </a:cubicBezTo>
                  <a:cubicBezTo>
                    <a:pt x="917894" y="1011810"/>
                    <a:pt x="977884" y="933729"/>
                    <a:pt x="1042329" y="858093"/>
                  </a:cubicBezTo>
                  <a:cubicBezTo>
                    <a:pt x="1171765" y="707536"/>
                    <a:pt x="1319348" y="566764"/>
                    <a:pt x="1487799" y="446686"/>
                  </a:cubicBezTo>
                  <a:cubicBezTo>
                    <a:pt x="1571699" y="386340"/>
                    <a:pt x="1661031" y="332010"/>
                    <a:pt x="1754060" y="283388"/>
                  </a:cubicBezTo>
                  <a:cubicBezTo>
                    <a:pt x="1847414" y="235478"/>
                    <a:pt x="1944463" y="193278"/>
                    <a:pt x="2044121" y="157906"/>
                  </a:cubicBezTo>
                  <a:cubicBezTo>
                    <a:pt x="2143778" y="122638"/>
                    <a:pt x="2245936" y="93789"/>
                    <a:pt x="2349287" y="71364"/>
                  </a:cubicBezTo>
                  <a:cubicBezTo>
                    <a:pt x="2452641" y="48939"/>
                    <a:pt x="2556971" y="32935"/>
                    <a:pt x="2661411" y="21213"/>
                  </a:cubicBezTo>
                  <a:cubicBezTo>
                    <a:pt x="2713576" y="14994"/>
                    <a:pt x="2765850" y="11222"/>
                    <a:pt x="2818124" y="7146"/>
                  </a:cubicBezTo>
                  <a:cubicBezTo>
                    <a:pt x="2870290" y="4596"/>
                    <a:pt x="2922672" y="1640"/>
                    <a:pt x="2974728" y="1029"/>
                  </a:cubicBezTo>
                  <a:cubicBezTo>
                    <a:pt x="3000811" y="519"/>
                    <a:pt x="3026568" y="-296"/>
                    <a:pt x="3053738" y="11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46" name="Group 45">
            <a:extLst>
              <a:ext uri="{FF2B5EF4-FFF2-40B4-BE49-F238E27FC236}">
                <a16:creationId xmlns:a16="http://schemas.microsoft.com/office/drawing/2014/main" id="{2786ABD8-AB9F-46F2-A7D9-36F1F7338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112326" y="0"/>
            <a:ext cx="4683941" cy="3456291"/>
            <a:chOff x="4345582" y="0"/>
            <a:chExt cx="5069918" cy="3741104"/>
          </a:xfrm>
          <a:solidFill>
            <a:schemeClr val="accent5">
              <a:alpha val="5000"/>
            </a:schemeClr>
          </a:solidFill>
        </p:grpSpPr>
        <p:sp>
          <p:nvSpPr>
            <p:cNvPr id="47" name="Freeform: Shape 46">
              <a:extLst>
                <a:ext uri="{FF2B5EF4-FFF2-40B4-BE49-F238E27FC236}">
                  <a16:creationId xmlns:a16="http://schemas.microsoft.com/office/drawing/2014/main" id="{DB26E49F-E19A-487B-A8A4-A26128CFDC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45582" y="1"/>
              <a:ext cx="5069918" cy="3741103"/>
            </a:xfrm>
            <a:custGeom>
              <a:avLst/>
              <a:gdLst>
                <a:gd name="connsiteX0" fmla="*/ 475344 w 5069918"/>
                <a:gd name="connsiteY0" fmla="*/ 0 h 3741103"/>
                <a:gd name="connsiteX1" fmla="*/ 643707 w 5069918"/>
                <a:gd name="connsiteY1" fmla="*/ 0 h 3741103"/>
                <a:gd name="connsiteX2" fmla="*/ 635672 w 5069918"/>
                <a:gd name="connsiteY2" fmla="*/ 7778 h 3741103"/>
                <a:gd name="connsiteX3" fmla="*/ 486638 w 5069918"/>
                <a:gd name="connsiteY3" fmla="*/ 178818 h 3741103"/>
                <a:gd name="connsiteX4" fmla="*/ 353514 w 5069918"/>
                <a:gd name="connsiteY4" fmla="*/ 362293 h 3741103"/>
                <a:gd name="connsiteX5" fmla="*/ 240181 w 5069918"/>
                <a:gd name="connsiteY5" fmla="*/ 558120 h 3741103"/>
                <a:gd name="connsiteX6" fmla="*/ 215073 w 5069918"/>
                <a:gd name="connsiteY6" fmla="*/ 608766 h 3741103"/>
                <a:gd name="connsiteX7" fmla="*/ 202868 w 5069918"/>
                <a:gd name="connsiteY7" fmla="*/ 634294 h 3741103"/>
                <a:gd name="connsiteX8" fmla="*/ 191273 w 5069918"/>
                <a:gd name="connsiteY8" fmla="*/ 660069 h 3741103"/>
                <a:gd name="connsiteX9" fmla="*/ 169129 w 5069918"/>
                <a:gd name="connsiteY9" fmla="*/ 712032 h 3741103"/>
                <a:gd name="connsiteX10" fmla="*/ 148381 w 5069918"/>
                <a:gd name="connsiteY10" fmla="*/ 764571 h 3741103"/>
                <a:gd name="connsiteX11" fmla="*/ 80903 w 5069918"/>
                <a:gd name="connsiteY11" fmla="*/ 979750 h 3741103"/>
                <a:gd name="connsiteX12" fmla="*/ 26154 w 5069918"/>
                <a:gd name="connsiteY12" fmla="*/ 1425590 h 3741103"/>
                <a:gd name="connsiteX13" fmla="*/ 49170 w 5069918"/>
                <a:gd name="connsiteY13" fmla="*/ 1648182 h 3741103"/>
                <a:gd name="connsiteX14" fmla="*/ 119437 w 5069918"/>
                <a:gd name="connsiteY14" fmla="*/ 1861055 h 3741103"/>
                <a:gd name="connsiteX15" fmla="*/ 143672 w 5069918"/>
                <a:gd name="connsiteY15" fmla="*/ 1911947 h 3741103"/>
                <a:gd name="connsiteX16" fmla="*/ 170611 w 5069918"/>
                <a:gd name="connsiteY16" fmla="*/ 1961687 h 3741103"/>
                <a:gd name="connsiteX17" fmla="*/ 230330 w 5069918"/>
                <a:gd name="connsiteY17" fmla="*/ 2058118 h 3741103"/>
                <a:gd name="connsiteX18" fmla="*/ 296237 w 5069918"/>
                <a:gd name="connsiteY18" fmla="*/ 2151255 h 3741103"/>
                <a:gd name="connsiteX19" fmla="*/ 366853 w 5069918"/>
                <a:gd name="connsiteY19" fmla="*/ 2241757 h 3741103"/>
                <a:gd name="connsiteX20" fmla="*/ 513838 w 5069918"/>
                <a:gd name="connsiteY20" fmla="*/ 2420786 h 3741103"/>
                <a:gd name="connsiteX21" fmla="*/ 587330 w 5069918"/>
                <a:gd name="connsiteY21" fmla="*/ 2511534 h 3741103"/>
                <a:gd name="connsiteX22" fmla="*/ 658817 w 5069918"/>
                <a:gd name="connsiteY22" fmla="*/ 2603437 h 3741103"/>
                <a:gd name="connsiteX23" fmla="*/ 730305 w 5069918"/>
                <a:gd name="connsiteY23" fmla="*/ 2692210 h 3741103"/>
                <a:gd name="connsiteX24" fmla="*/ 805018 w 5069918"/>
                <a:gd name="connsiteY24" fmla="*/ 2777936 h 3741103"/>
                <a:gd name="connsiteX25" fmla="*/ 963424 w 5069918"/>
                <a:gd name="connsiteY25" fmla="*/ 2939588 h 3741103"/>
                <a:gd name="connsiteX26" fmla="*/ 1319204 w 5069918"/>
                <a:gd name="connsiteY26" fmla="*/ 3209447 h 3741103"/>
                <a:gd name="connsiteX27" fmla="*/ 1515882 w 5069918"/>
                <a:gd name="connsiteY27" fmla="*/ 3310902 h 3741103"/>
                <a:gd name="connsiteX28" fmla="*/ 1723456 w 5069918"/>
                <a:gd name="connsiteY28" fmla="*/ 3387570 h 3741103"/>
                <a:gd name="connsiteX29" fmla="*/ 1939662 w 5069918"/>
                <a:gd name="connsiteY29" fmla="*/ 3440520 h 3741103"/>
                <a:gd name="connsiteX30" fmla="*/ 2162581 w 5069918"/>
                <a:gd name="connsiteY30" fmla="*/ 3470167 h 3741103"/>
                <a:gd name="connsiteX31" fmla="*/ 2389597 w 5069918"/>
                <a:gd name="connsiteY31" fmla="*/ 3479472 h 3741103"/>
                <a:gd name="connsiteX32" fmla="*/ 2446002 w 5069918"/>
                <a:gd name="connsiteY32" fmla="*/ 3479059 h 3741103"/>
                <a:gd name="connsiteX33" fmla="*/ 2473639 w 5069918"/>
                <a:gd name="connsiteY33" fmla="*/ 3478402 h 3741103"/>
                <a:gd name="connsiteX34" fmla="*/ 2501187 w 5069918"/>
                <a:gd name="connsiteY34" fmla="*/ 3477083 h 3741103"/>
                <a:gd name="connsiteX35" fmla="*/ 2610685 w 5069918"/>
                <a:gd name="connsiteY35" fmla="*/ 3468025 h 3741103"/>
                <a:gd name="connsiteX36" fmla="*/ 3033071 w 5069918"/>
                <a:gd name="connsiteY36" fmla="*/ 3360230 h 3741103"/>
                <a:gd name="connsiteX37" fmla="*/ 3232974 w 5069918"/>
                <a:gd name="connsiteY37" fmla="*/ 3266681 h 3741103"/>
                <a:gd name="connsiteX38" fmla="*/ 3425990 w 5069918"/>
                <a:gd name="connsiteY38" fmla="*/ 3152873 h 3741103"/>
                <a:gd name="connsiteX39" fmla="*/ 3613601 w 5069918"/>
                <a:gd name="connsiteY39" fmla="*/ 3024078 h 3741103"/>
                <a:gd name="connsiteX40" fmla="*/ 3706185 w 5069918"/>
                <a:gd name="connsiteY40" fmla="*/ 2955893 h 3741103"/>
                <a:gd name="connsiteX41" fmla="*/ 3799729 w 5069918"/>
                <a:gd name="connsiteY41" fmla="*/ 2885155 h 3741103"/>
                <a:gd name="connsiteX42" fmla="*/ 4175561 w 5069918"/>
                <a:gd name="connsiteY42" fmla="*/ 2606072 h 3741103"/>
                <a:gd name="connsiteX43" fmla="*/ 4517132 w 5069918"/>
                <a:gd name="connsiteY43" fmla="*/ 2312331 h 3741103"/>
                <a:gd name="connsiteX44" fmla="*/ 4659758 w 5069918"/>
                <a:gd name="connsiteY44" fmla="*/ 2148703 h 3741103"/>
                <a:gd name="connsiteX45" fmla="*/ 4773178 w 5069918"/>
                <a:gd name="connsiteY45" fmla="*/ 1969674 h 3741103"/>
                <a:gd name="connsiteX46" fmla="*/ 4892092 w 5069918"/>
                <a:gd name="connsiteY46" fmla="*/ 1567562 h 3741103"/>
                <a:gd name="connsiteX47" fmla="*/ 4898804 w 5069918"/>
                <a:gd name="connsiteY47" fmla="*/ 1460754 h 3741103"/>
                <a:gd name="connsiteX48" fmla="*/ 4899153 w 5069918"/>
                <a:gd name="connsiteY48" fmla="*/ 1406239 h 3741103"/>
                <a:gd name="connsiteX49" fmla="*/ 4898456 w 5069918"/>
                <a:gd name="connsiteY49" fmla="*/ 1350735 h 3741103"/>
                <a:gd name="connsiteX50" fmla="*/ 4886774 w 5069918"/>
                <a:gd name="connsiteY50" fmla="*/ 1128886 h 3741103"/>
                <a:gd name="connsiteX51" fmla="*/ 4815896 w 5069918"/>
                <a:gd name="connsiteY51" fmla="*/ 689221 h 3741103"/>
                <a:gd name="connsiteX52" fmla="*/ 4673183 w 5069918"/>
                <a:gd name="connsiteY52" fmla="*/ 264874 h 3741103"/>
                <a:gd name="connsiteX53" fmla="*/ 4625496 w 5069918"/>
                <a:gd name="connsiteY53" fmla="*/ 162925 h 3741103"/>
                <a:gd name="connsiteX54" fmla="*/ 4572490 w 5069918"/>
                <a:gd name="connsiteY54" fmla="*/ 63364 h 3741103"/>
                <a:gd name="connsiteX55" fmla="*/ 4532299 w 5069918"/>
                <a:gd name="connsiteY55" fmla="*/ 0 h 3741103"/>
                <a:gd name="connsiteX56" fmla="*/ 4626680 w 5069918"/>
                <a:gd name="connsiteY56" fmla="*/ 0 h 3741103"/>
                <a:gd name="connsiteX57" fmla="*/ 4643978 w 5069918"/>
                <a:gd name="connsiteY57" fmla="*/ 26636 h 3741103"/>
                <a:gd name="connsiteX58" fmla="*/ 4700644 w 5069918"/>
                <a:gd name="connsiteY58" fmla="*/ 128338 h 3741103"/>
                <a:gd name="connsiteX59" fmla="*/ 4753214 w 5069918"/>
                <a:gd name="connsiteY59" fmla="*/ 232016 h 3741103"/>
                <a:gd name="connsiteX60" fmla="*/ 4921297 w 5069918"/>
                <a:gd name="connsiteY60" fmla="*/ 663363 h 3741103"/>
                <a:gd name="connsiteX61" fmla="*/ 5027482 w 5069918"/>
                <a:gd name="connsiteY61" fmla="*/ 1112991 h 3741103"/>
                <a:gd name="connsiteX62" fmla="*/ 5058082 w 5069918"/>
                <a:gd name="connsiteY62" fmla="*/ 1342088 h 3741103"/>
                <a:gd name="connsiteX63" fmla="*/ 5063486 w 5069918"/>
                <a:gd name="connsiteY63" fmla="*/ 1399651 h 3741103"/>
                <a:gd name="connsiteX64" fmla="*/ 5067846 w 5069918"/>
                <a:gd name="connsiteY64" fmla="*/ 1458284 h 3741103"/>
                <a:gd name="connsiteX65" fmla="*/ 5069414 w 5069918"/>
                <a:gd name="connsiteY65" fmla="*/ 1577772 h 3741103"/>
                <a:gd name="connsiteX66" fmla="*/ 5040732 w 5069918"/>
                <a:gd name="connsiteY66" fmla="*/ 1817822 h 3741103"/>
                <a:gd name="connsiteX67" fmla="*/ 4964102 w 5069918"/>
                <a:gd name="connsiteY67" fmla="*/ 2050871 h 3741103"/>
                <a:gd name="connsiteX68" fmla="*/ 4689486 w 5069918"/>
                <a:gd name="connsiteY68" fmla="*/ 2458008 h 3741103"/>
                <a:gd name="connsiteX69" fmla="*/ 4333792 w 5069918"/>
                <a:gd name="connsiteY69" fmla="*/ 2784606 h 3741103"/>
                <a:gd name="connsiteX70" fmla="*/ 3965197 w 5069918"/>
                <a:gd name="connsiteY70" fmla="*/ 3076041 h 3741103"/>
                <a:gd name="connsiteX71" fmla="*/ 3873745 w 5069918"/>
                <a:gd name="connsiteY71" fmla="*/ 3149167 h 3741103"/>
                <a:gd name="connsiteX72" fmla="*/ 3779416 w 5069918"/>
                <a:gd name="connsiteY72" fmla="*/ 3222705 h 3741103"/>
                <a:gd name="connsiteX73" fmla="*/ 3582739 w 5069918"/>
                <a:gd name="connsiteY73" fmla="*/ 3364594 h 3741103"/>
                <a:gd name="connsiteX74" fmla="*/ 3371851 w 5069918"/>
                <a:gd name="connsiteY74" fmla="*/ 3494377 h 3741103"/>
                <a:gd name="connsiteX75" fmla="*/ 3143615 w 5069918"/>
                <a:gd name="connsiteY75" fmla="*/ 3603819 h 3741103"/>
                <a:gd name="connsiteX76" fmla="*/ 2643552 w 5069918"/>
                <a:gd name="connsiteY76" fmla="*/ 3730555 h 3741103"/>
                <a:gd name="connsiteX77" fmla="*/ 2514264 w 5069918"/>
                <a:gd name="connsiteY77" fmla="*/ 3739696 h 3741103"/>
                <a:gd name="connsiteX78" fmla="*/ 2481920 w 5069918"/>
                <a:gd name="connsiteY78" fmla="*/ 3740849 h 3741103"/>
                <a:gd name="connsiteX79" fmla="*/ 2449664 w 5069918"/>
                <a:gd name="connsiteY79" fmla="*/ 3741014 h 3741103"/>
                <a:gd name="connsiteX80" fmla="*/ 2386284 w 5069918"/>
                <a:gd name="connsiteY80" fmla="*/ 3740273 h 3741103"/>
                <a:gd name="connsiteX81" fmla="*/ 2260658 w 5069918"/>
                <a:gd name="connsiteY81" fmla="*/ 3735331 h 3741103"/>
                <a:gd name="connsiteX82" fmla="*/ 2134945 w 5069918"/>
                <a:gd name="connsiteY82" fmla="*/ 3723967 h 3741103"/>
                <a:gd name="connsiteX83" fmla="*/ 1884564 w 5069918"/>
                <a:gd name="connsiteY83" fmla="*/ 3683451 h 3741103"/>
                <a:gd name="connsiteX84" fmla="*/ 1639764 w 5069918"/>
                <a:gd name="connsiteY84" fmla="*/ 3613537 h 3741103"/>
                <a:gd name="connsiteX85" fmla="*/ 1407081 w 5069918"/>
                <a:gd name="connsiteY85" fmla="*/ 3512164 h 3741103"/>
                <a:gd name="connsiteX86" fmla="*/ 1193491 w 5069918"/>
                <a:gd name="connsiteY86" fmla="*/ 3380240 h 3741103"/>
                <a:gd name="connsiteX87" fmla="*/ 836141 w 5069918"/>
                <a:gd name="connsiteY87" fmla="*/ 3047878 h 3741103"/>
                <a:gd name="connsiteX88" fmla="*/ 690812 w 5069918"/>
                <a:gd name="connsiteY88" fmla="*/ 2859461 h 3741103"/>
                <a:gd name="connsiteX89" fmla="*/ 562397 w 5069918"/>
                <a:gd name="connsiteY89" fmla="*/ 2662976 h 3741103"/>
                <a:gd name="connsiteX90" fmla="*/ 502504 w 5069918"/>
                <a:gd name="connsiteY90" fmla="*/ 2565474 h 3741103"/>
                <a:gd name="connsiteX91" fmla="*/ 440258 w 5069918"/>
                <a:gd name="connsiteY91" fmla="*/ 2469619 h 3741103"/>
                <a:gd name="connsiteX92" fmla="*/ 310360 w 5069918"/>
                <a:gd name="connsiteY92" fmla="*/ 2278732 h 3741103"/>
                <a:gd name="connsiteX93" fmla="*/ 246806 w 5069918"/>
                <a:gd name="connsiteY93" fmla="*/ 2181642 h 3741103"/>
                <a:gd name="connsiteX94" fmla="*/ 186303 w 5069918"/>
                <a:gd name="connsiteY94" fmla="*/ 2082411 h 3741103"/>
                <a:gd name="connsiteX95" fmla="*/ 84390 w 5069918"/>
                <a:gd name="connsiteY95" fmla="*/ 1874231 h 3741103"/>
                <a:gd name="connsiteX96" fmla="*/ 20139 w 5069918"/>
                <a:gd name="connsiteY96" fmla="*/ 1653288 h 3741103"/>
                <a:gd name="connsiteX97" fmla="*/ 0 w 5069918"/>
                <a:gd name="connsiteY97" fmla="*/ 1425590 h 3741103"/>
                <a:gd name="connsiteX98" fmla="*/ 179939 w 5069918"/>
                <a:gd name="connsiteY98" fmla="*/ 533498 h 3741103"/>
                <a:gd name="connsiteX99" fmla="*/ 276709 w 5069918"/>
                <a:gd name="connsiteY99" fmla="*/ 322519 h 3741103"/>
                <a:gd name="connsiteX100" fmla="*/ 392571 w 5069918"/>
                <a:gd name="connsiteY100" fmla="*/ 119280 h 3741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5069918" h="3741103">
                  <a:moveTo>
                    <a:pt x="475344" y="0"/>
                  </a:moveTo>
                  <a:lnTo>
                    <a:pt x="643707" y="0"/>
                  </a:lnTo>
                  <a:lnTo>
                    <a:pt x="635672" y="7778"/>
                  </a:lnTo>
                  <a:cubicBezTo>
                    <a:pt x="583538" y="62643"/>
                    <a:pt x="533759" y="119691"/>
                    <a:pt x="486638" y="178818"/>
                  </a:cubicBezTo>
                  <a:cubicBezTo>
                    <a:pt x="439560" y="237945"/>
                    <a:pt x="395012" y="299131"/>
                    <a:pt x="353514" y="362293"/>
                  </a:cubicBezTo>
                  <a:cubicBezTo>
                    <a:pt x="312714" y="425784"/>
                    <a:pt x="274180" y="490841"/>
                    <a:pt x="240181" y="558120"/>
                  </a:cubicBezTo>
                  <a:cubicBezTo>
                    <a:pt x="231376" y="574838"/>
                    <a:pt x="223180" y="591801"/>
                    <a:pt x="215073" y="608766"/>
                  </a:cubicBezTo>
                  <a:lnTo>
                    <a:pt x="202868" y="634294"/>
                  </a:lnTo>
                  <a:lnTo>
                    <a:pt x="191273" y="660069"/>
                  </a:lnTo>
                  <a:cubicBezTo>
                    <a:pt x="183688" y="677280"/>
                    <a:pt x="176016" y="694491"/>
                    <a:pt x="169129" y="712032"/>
                  </a:cubicBezTo>
                  <a:cubicBezTo>
                    <a:pt x="162242" y="729572"/>
                    <a:pt x="154658" y="746866"/>
                    <a:pt x="148381" y="764571"/>
                  </a:cubicBezTo>
                  <a:cubicBezTo>
                    <a:pt x="121529" y="834897"/>
                    <a:pt x="98775" y="906706"/>
                    <a:pt x="80903" y="979750"/>
                  </a:cubicBezTo>
                  <a:cubicBezTo>
                    <a:pt x="44636" y="1125509"/>
                    <a:pt x="26067" y="1275550"/>
                    <a:pt x="26154" y="1425590"/>
                  </a:cubicBezTo>
                  <a:cubicBezTo>
                    <a:pt x="26590" y="1500365"/>
                    <a:pt x="34001" y="1574973"/>
                    <a:pt x="49170" y="1648182"/>
                  </a:cubicBezTo>
                  <a:cubicBezTo>
                    <a:pt x="65124" y="1721226"/>
                    <a:pt x="88226" y="1792705"/>
                    <a:pt x="119437" y="1861055"/>
                  </a:cubicBezTo>
                  <a:cubicBezTo>
                    <a:pt x="126847" y="1878267"/>
                    <a:pt x="135478" y="1895066"/>
                    <a:pt x="143672" y="1911947"/>
                  </a:cubicBezTo>
                  <a:cubicBezTo>
                    <a:pt x="152565" y="1928582"/>
                    <a:pt x="161021" y="1945381"/>
                    <a:pt x="170611" y="1961687"/>
                  </a:cubicBezTo>
                  <a:cubicBezTo>
                    <a:pt x="188919" y="1994626"/>
                    <a:pt x="209319" y="2026578"/>
                    <a:pt x="230330" y="2058118"/>
                  </a:cubicBezTo>
                  <a:cubicBezTo>
                    <a:pt x="251253" y="2089740"/>
                    <a:pt x="273658" y="2120539"/>
                    <a:pt x="296237" y="2151255"/>
                  </a:cubicBezTo>
                  <a:cubicBezTo>
                    <a:pt x="319165" y="2181725"/>
                    <a:pt x="342966" y="2211782"/>
                    <a:pt x="366853" y="2241757"/>
                  </a:cubicBezTo>
                  <a:cubicBezTo>
                    <a:pt x="414714" y="2301791"/>
                    <a:pt x="464756" y="2360588"/>
                    <a:pt x="513838" y="2420786"/>
                  </a:cubicBezTo>
                  <a:cubicBezTo>
                    <a:pt x="538509" y="2450761"/>
                    <a:pt x="563094" y="2480983"/>
                    <a:pt x="587330" y="2511534"/>
                  </a:cubicBezTo>
                  <a:cubicBezTo>
                    <a:pt x="611479" y="2541839"/>
                    <a:pt x="635453" y="2574038"/>
                    <a:pt x="658817" y="2603437"/>
                  </a:cubicBezTo>
                  <a:cubicBezTo>
                    <a:pt x="682008" y="2633577"/>
                    <a:pt x="706330" y="2662811"/>
                    <a:pt x="730305" y="2692210"/>
                  </a:cubicBezTo>
                  <a:cubicBezTo>
                    <a:pt x="754977" y="2721115"/>
                    <a:pt x="779474" y="2750019"/>
                    <a:pt x="805018" y="2777936"/>
                  </a:cubicBezTo>
                  <a:cubicBezTo>
                    <a:pt x="855757" y="2834098"/>
                    <a:pt x="908500" y="2888202"/>
                    <a:pt x="963424" y="2939588"/>
                  </a:cubicBezTo>
                  <a:cubicBezTo>
                    <a:pt x="1073444" y="3042113"/>
                    <a:pt x="1192183" y="3133604"/>
                    <a:pt x="1319204" y="3209447"/>
                  </a:cubicBezTo>
                  <a:cubicBezTo>
                    <a:pt x="1382846" y="3247164"/>
                    <a:pt x="1448143" y="3281751"/>
                    <a:pt x="1515882" y="3310902"/>
                  </a:cubicBezTo>
                  <a:cubicBezTo>
                    <a:pt x="1583184" y="3340877"/>
                    <a:pt x="1652666" y="3366159"/>
                    <a:pt x="1723456" y="3387570"/>
                  </a:cubicBezTo>
                  <a:cubicBezTo>
                    <a:pt x="1794246" y="3409063"/>
                    <a:pt x="1866431" y="3426439"/>
                    <a:pt x="1939662" y="3440520"/>
                  </a:cubicBezTo>
                  <a:cubicBezTo>
                    <a:pt x="2012981" y="3454355"/>
                    <a:pt x="2087519" y="3463825"/>
                    <a:pt x="2162581" y="3470167"/>
                  </a:cubicBezTo>
                  <a:cubicBezTo>
                    <a:pt x="2237643" y="3476589"/>
                    <a:pt x="2313489" y="3479390"/>
                    <a:pt x="2389597" y="3479472"/>
                  </a:cubicBezTo>
                  <a:cubicBezTo>
                    <a:pt x="2408602" y="3479472"/>
                    <a:pt x="2427869" y="3479801"/>
                    <a:pt x="2446002" y="3479059"/>
                  </a:cubicBezTo>
                  <a:lnTo>
                    <a:pt x="2473639" y="3478402"/>
                  </a:lnTo>
                  <a:lnTo>
                    <a:pt x="2501187" y="3477083"/>
                  </a:lnTo>
                  <a:cubicBezTo>
                    <a:pt x="2537890" y="3475519"/>
                    <a:pt x="2574418" y="3472060"/>
                    <a:pt x="2610685" y="3468025"/>
                  </a:cubicBezTo>
                  <a:cubicBezTo>
                    <a:pt x="2755926" y="3451226"/>
                    <a:pt x="2897244" y="3414415"/>
                    <a:pt x="3033071" y="3360230"/>
                  </a:cubicBezTo>
                  <a:cubicBezTo>
                    <a:pt x="3101158" y="3333383"/>
                    <a:pt x="3167589" y="3301514"/>
                    <a:pt x="3232974" y="3266681"/>
                  </a:cubicBezTo>
                  <a:cubicBezTo>
                    <a:pt x="3298446" y="3232011"/>
                    <a:pt x="3362697" y="3193554"/>
                    <a:pt x="3425990" y="3152873"/>
                  </a:cubicBezTo>
                  <a:cubicBezTo>
                    <a:pt x="3489282" y="3112110"/>
                    <a:pt x="3551529" y="3068712"/>
                    <a:pt x="3613601" y="3024078"/>
                  </a:cubicBezTo>
                  <a:cubicBezTo>
                    <a:pt x="3644549" y="3001762"/>
                    <a:pt x="3675411" y="2978868"/>
                    <a:pt x="3706185" y="2955893"/>
                  </a:cubicBezTo>
                  <a:lnTo>
                    <a:pt x="3799729" y="2885155"/>
                  </a:lnTo>
                  <a:cubicBezTo>
                    <a:pt x="3926402" y="2790205"/>
                    <a:pt x="4053597" y="2699374"/>
                    <a:pt x="4175561" y="2606072"/>
                  </a:cubicBezTo>
                  <a:cubicBezTo>
                    <a:pt x="4297526" y="2512852"/>
                    <a:pt x="4414084" y="2416833"/>
                    <a:pt x="4517132" y="2312331"/>
                  </a:cubicBezTo>
                  <a:cubicBezTo>
                    <a:pt x="4568480" y="2259956"/>
                    <a:pt x="4616604" y="2205689"/>
                    <a:pt x="4659758" y="2148703"/>
                  </a:cubicBezTo>
                  <a:cubicBezTo>
                    <a:pt x="4702650" y="2091634"/>
                    <a:pt x="4741184" y="2032096"/>
                    <a:pt x="4773178" y="1969674"/>
                  </a:cubicBezTo>
                  <a:cubicBezTo>
                    <a:pt x="4837865" y="1845080"/>
                    <a:pt x="4877446" y="1709038"/>
                    <a:pt x="4892092" y="1567562"/>
                  </a:cubicBezTo>
                  <a:cubicBezTo>
                    <a:pt x="4895666" y="1532233"/>
                    <a:pt x="4897845" y="1496576"/>
                    <a:pt x="4898804" y="1460754"/>
                  </a:cubicBezTo>
                  <a:cubicBezTo>
                    <a:pt x="4899066" y="1442884"/>
                    <a:pt x="4899414" y="1425015"/>
                    <a:pt x="4899153" y="1406239"/>
                  </a:cubicBezTo>
                  <a:cubicBezTo>
                    <a:pt x="4898979" y="1387711"/>
                    <a:pt x="4899066" y="1369263"/>
                    <a:pt x="4898456" y="1350735"/>
                  </a:cubicBezTo>
                  <a:cubicBezTo>
                    <a:pt x="4896974" y="1276703"/>
                    <a:pt x="4893226" y="1202753"/>
                    <a:pt x="4886774" y="1128886"/>
                  </a:cubicBezTo>
                  <a:cubicBezTo>
                    <a:pt x="4873610" y="981232"/>
                    <a:pt x="4851030" y="833991"/>
                    <a:pt x="4815896" y="689221"/>
                  </a:cubicBezTo>
                  <a:cubicBezTo>
                    <a:pt x="4780676" y="544533"/>
                    <a:pt x="4733860" y="402068"/>
                    <a:pt x="4673183" y="264874"/>
                  </a:cubicBezTo>
                  <a:cubicBezTo>
                    <a:pt x="4658101" y="230533"/>
                    <a:pt x="4642147" y="196605"/>
                    <a:pt x="4625496" y="162925"/>
                  </a:cubicBezTo>
                  <a:cubicBezTo>
                    <a:pt x="4608583" y="129326"/>
                    <a:pt x="4590885" y="96222"/>
                    <a:pt x="4572490" y="63364"/>
                  </a:cubicBezTo>
                  <a:lnTo>
                    <a:pt x="4532299" y="0"/>
                  </a:lnTo>
                  <a:lnTo>
                    <a:pt x="4626680" y="0"/>
                  </a:lnTo>
                  <a:lnTo>
                    <a:pt x="4643978" y="26636"/>
                  </a:lnTo>
                  <a:cubicBezTo>
                    <a:pt x="4663594" y="60152"/>
                    <a:pt x="4682598" y="94080"/>
                    <a:pt x="4700644" y="128338"/>
                  </a:cubicBezTo>
                  <a:cubicBezTo>
                    <a:pt x="4718866" y="162595"/>
                    <a:pt x="4736476" y="197100"/>
                    <a:pt x="4753214" y="232016"/>
                  </a:cubicBezTo>
                  <a:cubicBezTo>
                    <a:pt x="4820082" y="371681"/>
                    <a:pt x="4875964" y="515957"/>
                    <a:pt x="4921297" y="663363"/>
                  </a:cubicBezTo>
                  <a:cubicBezTo>
                    <a:pt x="4966630" y="810687"/>
                    <a:pt x="5002460" y="960975"/>
                    <a:pt x="5027482" y="1112991"/>
                  </a:cubicBezTo>
                  <a:cubicBezTo>
                    <a:pt x="5040123" y="1189000"/>
                    <a:pt x="5050323" y="1265421"/>
                    <a:pt x="5058082" y="1342088"/>
                  </a:cubicBezTo>
                  <a:cubicBezTo>
                    <a:pt x="5060261" y="1361276"/>
                    <a:pt x="5061743" y="1380464"/>
                    <a:pt x="5063486" y="1399651"/>
                  </a:cubicBezTo>
                  <a:cubicBezTo>
                    <a:pt x="5065318" y="1418591"/>
                    <a:pt x="5066625" y="1438437"/>
                    <a:pt x="5067846" y="1458284"/>
                  </a:cubicBezTo>
                  <a:cubicBezTo>
                    <a:pt x="5069851" y="1497894"/>
                    <a:pt x="5070461" y="1537751"/>
                    <a:pt x="5069414" y="1577772"/>
                  </a:cubicBezTo>
                  <a:cubicBezTo>
                    <a:pt x="5067060" y="1657734"/>
                    <a:pt x="5057820" y="1738272"/>
                    <a:pt x="5040732" y="1817822"/>
                  </a:cubicBezTo>
                  <a:cubicBezTo>
                    <a:pt x="5023123" y="1897289"/>
                    <a:pt x="4997578" y="1975686"/>
                    <a:pt x="4964102" y="2050871"/>
                  </a:cubicBezTo>
                  <a:cubicBezTo>
                    <a:pt x="4897409" y="2201736"/>
                    <a:pt x="4799942" y="2338271"/>
                    <a:pt x="4689486" y="2458008"/>
                  </a:cubicBezTo>
                  <a:cubicBezTo>
                    <a:pt x="4579116" y="2578485"/>
                    <a:pt x="4456716" y="2684139"/>
                    <a:pt x="4333792" y="2784606"/>
                  </a:cubicBezTo>
                  <a:cubicBezTo>
                    <a:pt x="4210520" y="2884908"/>
                    <a:pt x="4085853" y="2979775"/>
                    <a:pt x="3965197" y="3076041"/>
                  </a:cubicBezTo>
                  <a:lnTo>
                    <a:pt x="3873745" y="3149167"/>
                  </a:lnTo>
                  <a:cubicBezTo>
                    <a:pt x="3842621" y="3173790"/>
                    <a:pt x="3811325" y="3198413"/>
                    <a:pt x="3779416" y="3222705"/>
                  </a:cubicBezTo>
                  <a:cubicBezTo>
                    <a:pt x="3715863" y="3271374"/>
                    <a:pt x="3650652" y="3319055"/>
                    <a:pt x="3582739" y="3364594"/>
                  </a:cubicBezTo>
                  <a:cubicBezTo>
                    <a:pt x="3514913" y="3410051"/>
                    <a:pt x="3445170" y="3454190"/>
                    <a:pt x="3371851" y="3494377"/>
                  </a:cubicBezTo>
                  <a:cubicBezTo>
                    <a:pt x="3298533" y="3534481"/>
                    <a:pt x="3222687" y="3571703"/>
                    <a:pt x="3143615" y="3603819"/>
                  </a:cubicBezTo>
                  <a:cubicBezTo>
                    <a:pt x="2985994" y="3668876"/>
                    <a:pt x="2815732" y="3712356"/>
                    <a:pt x="2643552" y="3730555"/>
                  </a:cubicBezTo>
                  <a:cubicBezTo>
                    <a:pt x="2600484" y="3734838"/>
                    <a:pt x="2557331" y="3738297"/>
                    <a:pt x="2514264" y="3739696"/>
                  </a:cubicBezTo>
                  <a:lnTo>
                    <a:pt x="2481920" y="3740849"/>
                  </a:lnTo>
                  <a:lnTo>
                    <a:pt x="2449664" y="3741014"/>
                  </a:lnTo>
                  <a:cubicBezTo>
                    <a:pt x="2427869" y="3741343"/>
                    <a:pt x="2407207" y="3740685"/>
                    <a:pt x="2386284" y="3740273"/>
                  </a:cubicBezTo>
                  <a:cubicBezTo>
                    <a:pt x="2344525" y="3739779"/>
                    <a:pt x="2302505" y="3737391"/>
                    <a:pt x="2260658" y="3735331"/>
                  </a:cubicBezTo>
                  <a:cubicBezTo>
                    <a:pt x="2218725" y="3732038"/>
                    <a:pt x="2176791" y="3728991"/>
                    <a:pt x="2134945" y="3723967"/>
                  </a:cubicBezTo>
                  <a:cubicBezTo>
                    <a:pt x="2051165" y="3714497"/>
                    <a:pt x="1967473" y="3701568"/>
                    <a:pt x="1884564" y="3683451"/>
                  </a:cubicBezTo>
                  <a:cubicBezTo>
                    <a:pt x="1801657" y="3665335"/>
                    <a:pt x="1719708" y="3642029"/>
                    <a:pt x="1639764" y="3613537"/>
                  </a:cubicBezTo>
                  <a:cubicBezTo>
                    <a:pt x="1559820" y="3584961"/>
                    <a:pt x="1481969" y="3550869"/>
                    <a:pt x="1407081" y="3512164"/>
                  </a:cubicBezTo>
                  <a:cubicBezTo>
                    <a:pt x="1332455" y="3472884"/>
                    <a:pt x="1260794" y="3428992"/>
                    <a:pt x="1193491" y="3380240"/>
                  </a:cubicBezTo>
                  <a:cubicBezTo>
                    <a:pt x="1058362" y="3283233"/>
                    <a:pt x="939973" y="3169508"/>
                    <a:pt x="836141" y="3047878"/>
                  </a:cubicBezTo>
                  <a:cubicBezTo>
                    <a:pt x="784444" y="2986774"/>
                    <a:pt x="736321" y="2923695"/>
                    <a:pt x="690812" y="2859461"/>
                  </a:cubicBezTo>
                  <a:cubicBezTo>
                    <a:pt x="645217" y="2795229"/>
                    <a:pt x="602674" y="2729596"/>
                    <a:pt x="562397" y="2662976"/>
                  </a:cubicBezTo>
                  <a:cubicBezTo>
                    <a:pt x="541823" y="2629295"/>
                    <a:pt x="522992" y="2597755"/>
                    <a:pt x="502504" y="2565474"/>
                  </a:cubicBezTo>
                  <a:cubicBezTo>
                    <a:pt x="482192" y="2533440"/>
                    <a:pt x="461530" y="2501406"/>
                    <a:pt x="440258" y="2469619"/>
                  </a:cubicBezTo>
                  <a:lnTo>
                    <a:pt x="310360" y="2278732"/>
                  </a:lnTo>
                  <a:cubicBezTo>
                    <a:pt x="288826" y="2246616"/>
                    <a:pt x="267555" y="2214335"/>
                    <a:pt x="246806" y="2181642"/>
                  </a:cubicBezTo>
                  <a:cubicBezTo>
                    <a:pt x="226057" y="2148949"/>
                    <a:pt x="205483" y="2116174"/>
                    <a:pt x="186303" y="2082411"/>
                  </a:cubicBezTo>
                  <a:cubicBezTo>
                    <a:pt x="147857" y="2015213"/>
                    <a:pt x="112550" y="1946041"/>
                    <a:pt x="84390" y="1874231"/>
                  </a:cubicBezTo>
                  <a:cubicBezTo>
                    <a:pt x="55708" y="1802669"/>
                    <a:pt x="34436" y="1728473"/>
                    <a:pt x="20139" y="1653288"/>
                  </a:cubicBezTo>
                  <a:cubicBezTo>
                    <a:pt x="6452" y="1578103"/>
                    <a:pt x="0" y="1501764"/>
                    <a:pt x="0" y="1425590"/>
                  </a:cubicBezTo>
                  <a:cubicBezTo>
                    <a:pt x="1133" y="1121885"/>
                    <a:pt x="63293" y="819004"/>
                    <a:pt x="179939" y="533498"/>
                  </a:cubicBezTo>
                  <a:cubicBezTo>
                    <a:pt x="209232" y="462183"/>
                    <a:pt x="240965" y="391527"/>
                    <a:pt x="276709" y="322519"/>
                  </a:cubicBezTo>
                  <a:cubicBezTo>
                    <a:pt x="311930" y="253262"/>
                    <a:pt x="350725" y="185489"/>
                    <a:pt x="392571" y="11928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58E67742-7BE5-458C-BC8D-9EE8557636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2838" y="1"/>
              <a:ext cx="4960548" cy="3526297"/>
            </a:xfrm>
            <a:custGeom>
              <a:avLst/>
              <a:gdLst>
                <a:gd name="connsiteX0" fmla="*/ 542883 w 4960548"/>
                <a:gd name="connsiteY0" fmla="*/ 0 h 3526297"/>
                <a:gd name="connsiteX1" fmla="*/ 826658 w 4960548"/>
                <a:gd name="connsiteY1" fmla="*/ 0 h 3526297"/>
                <a:gd name="connsiteX2" fmla="*/ 730698 w 4960548"/>
                <a:gd name="connsiteY2" fmla="*/ 89329 h 3526297"/>
                <a:gd name="connsiteX3" fmla="*/ 590295 w 4960548"/>
                <a:gd name="connsiteY3" fmla="*/ 244485 h 3526297"/>
                <a:gd name="connsiteX4" fmla="*/ 357524 w 4960548"/>
                <a:gd name="connsiteY4" fmla="*/ 587307 h 3526297"/>
                <a:gd name="connsiteX5" fmla="*/ 199554 w 4960548"/>
                <a:gd name="connsiteY5" fmla="*/ 966280 h 3526297"/>
                <a:gd name="connsiteX6" fmla="*/ 142104 w 4960548"/>
                <a:gd name="connsiteY6" fmla="*/ 1370286 h 3526297"/>
                <a:gd name="connsiteX7" fmla="*/ 166339 w 4960548"/>
                <a:gd name="connsiteY7" fmla="*/ 1568090 h 3526297"/>
                <a:gd name="connsiteX8" fmla="*/ 237914 w 4960548"/>
                <a:gd name="connsiteY8" fmla="*/ 1753129 h 3526297"/>
                <a:gd name="connsiteX9" fmla="*/ 287868 w 4960548"/>
                <a:gd name="connsiteY9" fmla="*/ 1840255 h 3526297"/>
                <a:gd name="connsiteX10" fmla="*/ 345232 w 4960548"/>
                <a:gd name="connsiteY10" fmla="*/ 1924581 h 3526297"/>
                <a:gd name="connsiteX11" fmla="*/ 477745 w 4960548"/>
                <a:gd name="connsiteY11" fmla="*/ 2087551 h 3526297"/>
                <a:gd name="connsiteX12" fmla="*/ 621156 w 4960548"/>
                <a:gd name="connsiteY12" fmla="*/ 2251756 h 3526297"/>
                <a:gd name="connsiteX13" fmla="*/ 692469 w 4960548"/>
                <a:gd name="connsiteY13" fmla="*/ 2337482 h 3526297"/>
                <a:gd name="connsiteX14" fmla="*/ 726731 w 4960548"/>
                <a:gd name="connsiteY14" fmla="*/ 2379562 h 3526297"/>
                <a:gd name="connsiteX15" fmla="*/ 760295 w 4960548"/>
                <a:gd name="connsiteY15" fmla="*/ 2419831 h 3526297"/>
                <a:gd name="connsiteX16" fmla="*/ 1048685 w 4960548"/>
                <a:gd name="connsiteY16" fmla="*/ 2717443 h 3526297"/>
                <a:gd name="connsiteX17" fmla="*/ 1202035 w 4960548"/>
                <a:gd name="connsiteY17" fmla="*/ 2851344 h 3526297"/>
                <a:gd name="connsiteX18" fmla="*/ 1362620 w 4960548"/>
                <a:gd name="connsiteY18" fmla="*/ 2974785 h 3526297"/>
                <a:gd name="connsiteX19" fmla="*/ 1721364 w 4960548"/>
                <a:gd name="connsiteY19" fmla="*/ 3170036 h 3526297"/>
                <a:gd name="connsiteX20" fmla="*/ 1922052 w 4960548"/>
                <a:gd name="connsiteY20" fmla="*/ 3225210 h 3526297"/>
                <a:gd name="connsiteX21" fmla="*/ 1973488 w 4960548"/>
                <a:gd name="connsiteY21" fmla="*/ 3234928 h 3526297"/>
                <a:gd name="connsiteX22" fmla="*/ 2025360 w 4960548"/>
                <a:gd name="connsiteY22" fmla="*/ 3243080 h 3526297"/>
                <a:gd name="connsiteX23" fmla="*/ 2130063 w 4960548"/>
                <a:gd name="connsiteY23" fmla="*/ 3254774 h 3526297"/>
                <a:gd name="connsiteX24" fmla="*/ 2182719 w 4960548"/>
                <a:gd name="connsiteY24" fmla="*/ 3258562 h 3526297"/>
                <a:gd name="connsiteX25" fmla="*/ 2235551 w 4960548"/>
                <a:gd name="connsiteY25" fmla="*/ 3261197 h 3526297"/>
                <a:gd name="connsiteX26" fmla="*/ 2288556 w 4960548"/>
                <a:gd name="connsiteY26" fmla="*/ 3262350 h 3526297"/>
                <a:gd name="connsiteX27" fmla="*/ 2341648 w 4960548"/>
                <a:gd name="connsiteY27" fmla="*/ 3262103 h 3526297"/>
                <a:gd name="connsiteX28" fmla="*/ 2368238 w 4960548"/>
                <a:gd name="connsiteY28" fmla="*/ 3261856 h 3526297"/>
                <a:gd name="connsiteX29" fmla="*/ 2393869 w 4960548"/>
                <a:gd name="connsiteY29" fmla="*/ 3260785 h 3526297"/>
                <a:gd name="connsiteX30" fmla="*/ 2419413 w 4960548"/>
                <a:gd name="connsiteY30" fmla="*/ 3259550 h 3526297"/>
                <a:gd name="connsiteX31" fmla="*/ 2444869 w 4960548"/>
                <a:gd name="connsiteY31" fmla="*/ 3257574 h 3526297"/>
                <a:gd name="connsiteX32" fmla="*/ 2545824 w 4960548"/>
                <a:gd name="connsiteY32" fmla="*/ 3245798 h 3526297"/>
                <a:gd name="connsiteX33" fmla="*/ 2930373 w 4960548"/>
                <a:gd name="connsiteY33" fmla="*/ 3126555 h 3526297"/>
                <a:gd name="connsiteX34" fmla="*/ 3285631 w 4960548"/>
                <a:gd name="connsiteY34" fmla="*/ 2917552 h 3526297"/>
                <a:gd name="connsiteX35" fmla="*/ 3371764 w 4960548"/>
                <a:gd name="connsiteY35" fmla="*/ 2856120 h 3526297"/>
                <a:gd name="connsiteX36" fmla="*/ 3457898 w 4960548"/>
                <a:gd name="connsiteY36" fmla="*/ 2792628 h 3526297"/>
                <a:gd name="connsiteX37" fmla="*/ 3632344 w 4960548"/>
                <a:gd name="connsiteY37" fmla="*/ 2660869 h 3526297"/>
                <a:gd name="connsiteX38" fmla="*/ 3990915 w 4960548"/>
                <a:gd name="connsiteY38" fmla="*/ 2405832 h 3526297"/>
                <a:gd name="connsiteX39" fmla="*/ 4324988 w 4960548"/>
                <a:gd name="connsiteY39" fmla="*/ 2152196 h 3526297"/>
                <a:gd name="connsiteX40" fmla="*/ 4592106 w 4960548"/>
                <a:gd name="connsiteY40" fmla="*/ 1861501 h 3526297"/>
                <a:gd name="connsiteX41" fmla="*/ 4683122 w 4960548"/>
                <a:gd name="connsiteY41" fmla="*/ 1692521 h 3526297"/>
                <a:gd name="connsiteX42" fmla="*/ 4738568 w 4960548"/>
                <a:gd name="connsiteY42" fmla="*/ 1507893 h 3526297"/>
                <a:gd name="connsiteX43" fmla="*/ 4753912 w 4960548"/>
                <a:gd name="connsiteY43" fmla="*/ 1411050 h 3526297"/>
                <a:gd name="connsiteX44" fmla="*/ 4756440 w 4960548"/>
                <a:gd name="connsiteY44" fmla="*/ 1386509 h 3526297"/>
                <a:gd name="connsiteX45" fmla="*/ 4758358 w 4960548"/>
                <a:gd name="connsiteY45" fmla="*/ 1361475 h 3526297"/>
                <a:gd name="connsiteX46" fmla="*/ 4761148 w 4960548"/>
                <a:gd name="connsiteY46" fmla="*/ 1309759 h 3526297"/>
                <a:gd name="connsiteX47" fmla="*/ 4756354 w 4960548"/>
                <a:gd name="connsiteY47" fmla="*/ 1102980 h 3526297"/>
                <a:gd name="connsiteX48" fmla="*/ 4725578 w 4960548"/>
                <a:gd name="connsiteY48" fmla="*/ 898753 h 3526297"/>
                <a:gd name="connsiteX49" fmla="*/ 4673358 w 4960548"/>
                <a:gd name="connsiteY49" fmla="*/ 699384 h 3526297"/>
                <a:gd name="connsiteX50" fmla="*/ 4538491 w 4960548"/>
                <a:gd name="connsiteY50" fmla="*/ 312754 h 3526297"/>
                <a:gd name="connsiteX51" fmla="*/ 4446604 w 4960548"/>
                <a:gd name="connsiteY51" fmla="*/ 129196 h 3526297"/>
                <a:gd name="connsiteX52" fmla="*/ 4419840 w 4960548"/>
                <a:gd name="connsiteY52" fmla="*/ 85222 h 3526297"/>
                <a:gd name="connsiteX53" fmla="*/ 4391680 w 4960548"/>
                <a:gd name="connsiteY53" fmla="*/ 42071 h 3526297"/>
                <a:gd name="connsiteX54" fmla="*/ 4361930 w 4960548"/>
                <a:gd name="connsiteY54" fmla="*/ 0 h 3526297"/>
                <a:gd name="connsiteX55" fmla="*/ 4588871 w 4960548"/>
                <a:gd name="connsiteY55" fmla="*/ 0 h 3526297"/>
                <a:gd name="connsiteX56" fmla="*/ 4613640 w 4960548"/>
                <a:gd name="connsiteY56" fmla="*/ 38859 h 3526297"/>
                <a:gd name="connsiteX57" fmla="*/ 4724445 w 4960548"/>
                <a:gd name="connsiteY57" fmla="*/ 234687 h 3526297"/>
                <a:gd name="connsiteX58" fmla="*/ 4876138 w 4960548"/>
                <a:gd name="connsiteY58" fmla="*/ 653022 h 3526297"/>
                <a:gd name="connsiteX59" fmla="*/ 4911707 w 4960548"/>
                <a:gd name="connsiteY59" fmla="*/ 870671 h 3526297"/>
                <a:gd name="connsiteX60" fmla="*/ 4934810 w 4960548"/>
                <a:gd name="connsiteY60" fmla="*/ 1088487 h 3526297"/>
                <a:gd name="connsiteX61" fmla="*/ 4953206 w 4960548"/>
                <a:gd name="connsiteY61" fmla="*/ 1306301 h 3526297"/>
                <a:gd name="connsiteX62" fmla="*/ 4956954 w 4960548"/>
                <a:gd name="connsiteY62" fmla="*/ 1360899 h 3526297"/>
                <a:gd name="connsiteX63" fmla="*/ 4958610 w 4960548"/>
                <a:gd name="connsiteY63" fmla="*/ 1388980 h 3526297"/>
                <a:gd name="connsiteX64" fmla="*/ 4959830 w 4960548"/>
                <a:gd name="connsiteY64" fmla="*/ 1417555 h 3526297"/>
                <a:gd name="connsiteX65" fmla="*/ 4958174 w 4960548"/>
                <a:gd name="connsiteY65" fmla="*/ 1532680 h 3526297"/>
                <a:gd name="connsiteX66" fmla="*/ 4834030 w 4960548"/>
                <a:gd name="connsiteY66" fmla="*/ 1984861 h 3526297"/>
                <a:gd name="connsiteX67" fmla="*/ 4558106 w 4960548"/>
                <a:gd name="connsiteY67" fmla="*/ 2368857 h 3526297"/>
                <a:gd name="connsiteX68" fmla="*/ 4389936 w 4960548"/>
                <a:gd name="connsiteY68" fmla="*/ 2528945 h 3526297"/>
                <a:gd name="connsiteX69" fmla="*/ 4214618 w 4960548"/>
                <a:gd name="connsiteY69" fmla="*/ 2674457 h 3526297"/>
                <a:gd name="connsiteX70" fmla="*/ 3858489 w 4960548"/>
                <a:gd name="connsiteY70" fmla="*/ 2936658 h 3526297"/>
                <a:gd name="connsiteX71" fmla="*/ 3768868 w 4960548"/>
                <a:gd name="connsiteY71" fmla="*/ 3000643 h 3526297"/>
                <a:gd name="connsiteX72" fmla="*/ 3676806 w 4960548"/>
                <a:gd name="connsiteY72" fmla="*/ 3065040 h 3526297"/>
                <a:gd name="connsiteX73" fmla="*/ 3582477 w 4960548"/>
                <a:gd name="connsiteY73" fmla="*/ 3128614 h 3526297"/>
                <a:gd name="connsiteX74" fmla="*/ 3485185 w 4960548"/>
                <a:gd name="connsiteY74" fmla="*/ 3190377 h 3526297"/>
                <a:gd name="connsiteX75" fmla="*/ 3280923 w 4960548"/>
                <a:gd name="connsiteY75" fmla="*/ 3306325 h 3526297"/>
                <a:gd name="connsiteX76" fmla="*/ 3061230 w 4960548"/>
                <a:gd name="connsiteY76" fmla="*/ 3404897 h 3526297"/>
                <a:gd name="connsiteX77" fmla="*/ 2583137 w 4960548"/>
                <a:gd name="connsiteY77" fmla="*/ 3518292 h 3526297"/>
                <a:gd name="connsiteX78" fmla="*/ 2460038 w 4960548"/>
                <a:gd name="connsiteY78" fmla="*/ 3525622 h 3526297"/>
                <a:gd name="connsiteX79" fmla="*/ 2429264 w 4960548"/>
                <a:gd name="connsiteY79" fmla="*/ 3526280 h 3526297"/>
                <a:gd name="connsiteX80" fmla="*/ 2398576 w 4960548"/>
                <a:gd name="connsiteY80" fmla="*/ 3526116 h 3526297"/>
                <a:gd name="connsiteX81" fmla="*/ 2367977 w 4960548"/>
                <a:gd name="connsiteY81" fmla="*/ 3525786 h 3526297"/>
                <a:gd name="connsiteX82" fmla="*/ 2338249 w 4960548"/>
                <a:gd name="connsiteY82" fmla="*/ 3524716 h 3526297"/>
                <a:gd name="connsiteX83" fmla="*/ 2100770 w 4960548"/>
                <a:gd name="connsiteY83" fmla="*/ 3506845 h 3526297"/>
                <a:gd name="connsiteX84" fmla="*/ 1864776 w 4960548"/>
                <a:gd name="connsiteY84" fmla="*/ 3467483 h 3526297"/>
                <a:gd name="connsiteX85" fmla="*/ 1632964 w 4960548"/>
                <a:gd name="connsiteY85" fmla="*/ 3405803 h 3526297"/>
                <a:gd name="connsiteX86" fmla="*/ 1189219 w 4960548"/>
                <a:gd name="connsiteY86" fmla="*/ 3220352 h 3526297"/>
                <a:gd name="connsiteX87" fmla="*/ 815305 w 4960548"/>
                <a:gd name="connsiteY87" fmla="*/ 2931634 h 3526297"/>
                <a:gd name="connsiteX88" fmla="*/ 663699 w 4960548"/>
                <a:gd name="connsiteY88" fmla="*/ 2757877 h 3526297"/>
                <a:gd name="connsiteX89" fmla="*/ 531274 w 4960548"/>
                <a:gd name="connsiteY89" fmla="*/ 2573907 h 3526297"/>
                <a:gd name="connsiteX90" fmla="*/ 500325 w 4960548"/>
                <a:gd name="connsiteY90" fmla="*/ 2527051 h 3526297"/>
                <a:gd name="connsiteX91" fmla="*/ 470771 w 4960548"/>
                <a:gd name="connsiteY91" fmla="*/ 2481594 h 3526297"/>
                <a:gd name="connsiteX92" fmla="*/ 412448 w 4960548"/>
                <a:gd name="connsiteY92" fmla="*/ 2393479 h 3526297"/>
                <a:gd name="connsiteX93" fmla="*/ 291616 w 4960548"/>
                <a:gd name="connsiteY93" fmla="*/ 2213464 h 3526297"/>
                <a:gd name="connsiteX94" fmla="*/ 173662 w 4960548"/>
                <a:gd name="connsiteY94" fmla="*/ 2023154 h 3526297"/>
                <a:gd name="connsiteX95" fmla="*/ 120483 w 4960548"/>
                <a:gd name="connsiteY95" fmla="*/ 1922276 h 3526297"/>
                <a:gd name="connsiteX96" fmla="*/ 75324 w 4960548"/>
                <a:gd name="connsiteY96" fmla="*/ 1816703 h 3526297"/>
                <a:gd name="connsiteX97" fmla="*/ 40713 w 4960548"/>
                <a:gd name="connsiteY97" fmla="*/ 1707179 h 3526297"/>
                <a:gd name="connsiteX98" fmla="*/ 27811 w 4960548"/>
                <a:gd name="connsiteY98" fmla="*/ 1651346 h 3526297"/>
                <a:gd name="connsiteX99" fmla="*/ 22144 w 4960548"/>
                <a:gd name="connsiteY99" fmla="*/ 1623346 h 3526297"/>
                <a:gd name="connsiteX100" fmla="*/ 17436 w 4960548"/>
                <a:gd name="connsiteY100" fmla="*/ 1595265 h 3526297"/>
                <a:gd name="connsiteX101" fmla="*/ 0 w 4960548"/>
                <a:gd name="connsiteY101" fmla="*/ 1370286 h 3526297"/>
                <a:gd name="connsiteX102" fmla="*/ 48385 w 4960548"/>
                <a:gd name="connsiteY102" fmla="*/ 931939 h 3526297"/>
                <a:gd name="connsiteX103" fmla="*/ 193801 w 4960548"/>
                <a:gd name="connsiteY103" fmla="*/ 511957 h 3526297"/>
                <a:gd name="connsiteX104" fmla="*/ 431660 w 4960548"/>
                <a:gd name="connsiteY104" fmla="*/ 131379 h 352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Lst>
              <a:rect l="l" t="t" r="r" b="b"/>
              <a:pathLst>
                <a:path w="4960548" h="3526297">
                  <a:moveTo>
                    <a:pt x="542883" y="0"/>
                  </a:moveTo>
                  <a:lnTo>
                    <a:pt x="826658" y="0"/>
                  </a:lnTo>
                  <a:lnTo>
                    <a:pt x="730698" y="89329"/>
                  </a:lnTo>
                  <a:cubicBezTo>
                    <a:pt x="681528" y="139120"/>
                    <a:pt x="634626" y="190876"/>
                    <a:pt x="590295" y="244485"/>
                  </a:cubicBezTo>
                  <a:cubicBezTo>
                    <a:pt x="501458" y="351540"/>
                    <a:pt x="423083" y="466336"/>
                    <a:pt x="357524" y="587307"/>
                  </a:cubicBezTo>
                  <a:cubicBezTo>
                    <a:pt x="291965" y="708196"/>
                    <a:pt x="237391" y="834767"/>
                    <a:pt x="199554" y="966280"/>
                  </a:cubicBezTo>
                  <a:cubicBezTo>
                    <a:pt x="161632" y="1097463"/>
                    <a:pt x="142016" y="1233833"/>
                    <a:pt x="142104" y="1370286"/>
                  </a:cubicBezTo>
                  <a:cubicBezTo>
                    <a:pt x="142888" y="1437319"/>
                    <a:pt x="149862" y="1503858"/>
                    <a:pt x="166339" y="1568090"/>
                  </a:cubicBezTo>
                  <a:cubicBezTo>
                    <a:pt x="182555" y="1632405"/>
                    <a:pt x="207750" y="1693921"/>
                    <a:pt x="237914" y="1753129"/>
                  </a:cubicBezTo>
                  <a:cubicBezTo>
                    <a:pt x="253170" y="1782693"/>
                    <a:pt x="270084" y="1811680"/>
                    <a:pt x="287868" y="1840255"/>
                  </a:cubicBezTo>
                  <a:cubicBezTo>
                    <a:pt x="305914" y="1868748"/>
                    <a:pt x="325181" y="1896830"/>
                    <a:pt x="345232" y="1924581"/>
                  </a:cubicBezTo>
                  <a:cubicBezTo>
                    <a:pt x="385858" y="1979920"/>
                    <a:pt x="431017" y="2033612"/>
                    <a:pt x="477745" y="2087551"/>
                  </a:cubicBezTo>
                  <a:cubicBezTo>
                    <a:pt x="524474" y="2141573"/>
                    <a:pt x="573294" y="2195594"/>
                    <a:pt x="621156" y="2251756"/>
                  </a:cubicBezTo>
                  <a:cubicBezTo>
                    <a:pt x="645130" y="2279755"/>
                    <a:pt x="668843" y="2308412"/>
                    <a:pt x="692469" y="2337482"/>
                  </a:cubicBezTo>
                  <a:lnTo>
                    <a:pt x="726731" y="2379562"/>
                  </a:lnTo>
                  <a:cubicBezTo>
                    <a:pt x="737977" y="2392986"/>
                    <a:pt x="748700" y="2406738"/>
                    <a:pt x="760295" y="2419831"/>
                  </a:cubicBezTo>
                  <a:cubicBezTo>
                    <a:pt x="850788" y="2526392"/>
                    <a:pt x="948952" y="2624470"/>
                    <a:pt x="1048685" y="2717443"/>
                  </a:cubicBezTo>
                  <a:cubicBezTo>
                    <a:pt x="1098814" y="2763724"/>
                    <a:pt x="1149814" y="2808439"/>
                    <a:pt x="1202035" y="2851344"/>
                  </a:cubicBezTo>
                  <a:cubicBezTo>
                    <a:pt x="1254256" y="2894248"/>
                    <a:pt x="1307435" y="2935752"/>
                    <a:pt x="1362620" y="2974785"/>
                  </a:cubicBezTo>
                  <a:cubicBezTo>
                    <a:pt x="1472554" y="3053017"/>
                    <a:pt x="1591118" y="3122932"/>
                    <a:pt x="1721364" y="3170036"/>
                  </a:cubicBezTo>
                  <a:cubicBezTo>
                    <a:pt x="1786314" y="3193588"/>
                    <a:pt x="1853617" y="3211622"/>
                    <a:pt x="1922052" y="3225210"/>
                  </a:cubicBezTo>
                  <a:cubicBezTo>
                    <a:pt x="1939227" y="3228422"/>
                    <a:pt x="1956227" y="3232128"/>
                    <a:pt x="1973488" y="3234928"/>
                  </a:cubicBezTo>
                  <a:lnTo>
                    <a:pt x="2025360" y="3243080"/>
                  </a:lnTo>
                  <a:cubicBezTo>
                    <a:pt x="2060145" y="3247445"/>
                    <a:pt x="2094930" y="3252056"/>
                    <a:pt x="2130063" y="3254774"/>
                  </a:cubicBezTo>
                  <a:cubicBezTo>
                    <a:pt x="2147587" y="3256338"/>
                    <a:pt x="2165109" y="3257821"/>
                    <a:pt x="2182719" y="3258562"/>
                  </a:cubicBezTo>
                  <a:cubicBezTo>
                    <a:pt x="2200330" y="3259385"/>
                    <a:pt x="2217853" y="3260703"/>
                    <a:pt x="2235551" y="3261197"/>
                  </a:cubicBezTo>
                  <a:lnTo>
                    <a:pt x="2288556" y="3262350"/>
                  </a:lnTo>
                  <a:cubicBezTo>
                    <a:pt x="2306166" y="3262761"/>
                    <a:pt x="2323951" y="3262185"/>
                    <a:pt x="2341648" y="3262103"/>
                  </a:cubicBezTo>
                  <a:lnTo>
                    <a:pt x="2368238" y="3261856"/>
                  </a:lnTo>
                  <a:cubicBezTo>
                    <a:pt x="2376869" y="3261609"/>
                    <a:pt x="2385325" y="3261115"/>
                    <a:pt x="2393869" y="3260785"/>
                  </a:cubicBezTo>
                  <a:cubicBezTo>
                    <a:pt x="2402412" y="3260373"/>
                    <a:pt x="2410956" y="3260127"/>
                    <a:pt x="2419413" y="3259550"/>
                  </a:cubicBezTo>
                  <a:lnTo>
                    <a:pt x="2444869" y="3257574"/>
                  </a:lnTo>
                  <a:cubicBezTo>
                    <a:pt x="2478782" y="3255021"/>
                    <a:pt x="2512434" y="3250739"/>
                    <a:pt x="2545824" y="3245798"/>
                  </a:cubicBezTo>
                  <a:cubicBezTo>
                    <a:pt x="2679470" y="3224881"/>
                    <a:pt x="2807973" y="3183954"/>
                    <a:pt x="2930373" y="3126555"/>
                  </a:cubicBezTo>
                  <a:cubicBezTo>
                    <a:pt x="3053210" y="3069817"/>
                    <a:pt x="3170118" y="2997184"/>
                    <a:pt x="3285631" y="2917552"/>
                  </a:cubicBezTo>
                  <a:cubicBezTo>
                    <a:pt x="3314487" y="2897706"/>
                    <a:pt x="3343169" y="2876954"/>
                    <a:pt x="3371764" y="2856120"/>
                  </a:cubicBezTo>
                  <a:cubicBezTo>
                    <a:pt x="3400534" y="2835285"/>
                    <a:pt x="3429216" y="2814121"/>
                    <a:pt x="3457898" y="2792628"/>
                  </a:cubicBezTo>
                  <a:lnTo>
                    <a:pt x="3632344" y="2660869"/>
                  </a:lnTo>
                  <a:cubicBezTo>
                    <a:pt x="3752043" y="2571190"/>
                    <a:pt x="3872873" y="2487687"/>
                    <a:pt x="3990915" y="2405832"/>
                  </a:cubicBezTo>
                  <a:cubicBezTo>
                    <a:pt x="4108869" y="2323976"/>
                    <a:pt x="4222378" y="2241297"/>
                    <a:pt x="4324988" y="2152196"/>
                  </a:cubicBezTo>
                  <a:cubicBezTo>
                    <a:pt x="4427598" y="2063258"/>
                    <a:pt x="4520270" y="1968474"/>
                    <a:pt x="4592106" y="1861501"/>
                  </a:cubicBezTo>
                  <a:cubicBezTo>
                    <a:pt x="4628024" y="1808057"/>
                    <a:pt x="4658712" y="1751730"/>
                    <a:pt x="4683122" y="1692521"/>
                  </a:cubicBezTo>
                  <a:cubicBezTo>
                    <a:pt x="4707706" y="1633393"/>
                    <a:pt x="4725404" y="1571467"/>
                    <a:pt x="4738568" y="1507893"/>
                  </a:cubicBezTo>
                  <a:cubicBezTo>
                    <a:pt x="4745106" y="1476106"/>
                    <a:pt x="4750338" y="1443742"/>
                    <a:pt x="4753912" y="1411050"/>
                  </a:cubicBezTo>
                  <a:cubicBezTo>
                    <a:pt x="4754958" y="1402897"/>
                    <a:pt x="4755656" y="1394662"/>
                    <a:pt x="4756440" y="1386509"/>
                  </a:cubicBezTo>
                  <a:cubicBezTo>
                    <a:pt x="4757138" y="1378274"/>
                    <a:pt x="4758010" y="1370204"/>
                    <a:pt x="4758358" y="1361475"/>
                  </a:cubicBezTo>
                  <a:lnTo>
                    <a:pt x="4761148" y="1309759"/>
                  </a:lnTo>
                  <a:cubicBezTo>
                    <a:pt x="4763676" y="1240751"/>
                    <a:pt x="4762106" y="1171659"/>
                    <a:pt x="4756354" y="1102980"/>
                  </a:cubicBezTo>
                  <a:cubicBezTo>
                    <a:pt x="4750774" y="1034218"/>
                    <a:pt x="4740050" y="966033"/>
                    <a:pt x="4725578" y="898753"/>
                  </a:cubicBezTo>
                  <a:cubicBezTo>
                    <a:pt x="4710932" y="831473"/>
                    <a:pt x="4692624" y="765100"/>
                    <a:pt x="4673358" y="699384"/>
                  </a:cubicBezTo>
                  <a:cubicBezTo>
                    <a:pt x="4634912" y="568037"/>
                    <a:pt x="4592456" y="438419"/>
                    <a:pt x="4538491" y="312754"/>
                  </a:cubicBezTo>
                  <a:cubicBezTo>
                    <a:pt x="4511464" y="250003"/>
                    <a:pt x="4481301" y="188406"/>
                    <a:pt x="4446604" y="129196"/>
                  </a:cubicBezTo>
                  <a:cubicBezTo>
                    <a:pt x="4438147" y="114291"/>
                    <a:pt x="4428819" y="99798"/>
                    <a:pt x="4419840" y="85222"/>
                  </a:cubicBezTo>
                  <a:cubicBezTo>
                    <a:pt x="4410598" y="70728"/>
                    <a:pt x="4401008" y="56482"/>
                    <a:pt x="4391680" y="42071"/>
                  </a:cubicBezTo>
                  <a:lnTo>
                    <a:pt x="4361930" y="0"/>
                  </a:lnTo>
                  <a:lnTo>
                    <a:pt x="4588871" y="0"/>
                  </a:lnTo>
                  <a:lnTo>
                    <a:pt x="4613640" y="38859"/>
                  </a:lnTo>
                  <a:cubicBezTo>
                    <a:pt x="4653306" y="102762"/>
                    <a:pt x="4690706" y="167901"/>
                    <a:pt x="4724445" y="234687"/>
                  </a:cubicBezTo>
                  <a:cubicBezTo>
                    <a:pt x="4792096" y="368257"/>
                    <a:pt x="4844230" y="508828"/>
                    <a:pt x="4876138" y="653022"/>
                  </a:cubicBezTo>
                  <a:cubicBezTo>
                    <a:pt x="4892005" y="725161"/>
                    <a:pt x="4903077" y="797874"/>
                    <a:pt x="4911707" y="870671"/>
                  </a:cubicBezTo>
                  <a:cubicBezTo>
                    <a:pt x="4920513" y="943386"/>
                    <a:pt x="4927574" y="1016019"/>
                    <a:pt x="4934810" y="1088487"/>
                  </a:cubicBezTo>
                  <a:cubicBezTo>
                    <a:pt x="4941697" y="1161036"/>
                    <a:pt x="4947799" y="1233586"/>
                    <a:pt x="4953206" y="1306301"/>
                  </a:cubicBezTo>
                  <a:lnTo>
                    <a:pt x="4956954" y="1360899"/>
                  </a:lnTo>
                  <a:cubicBezTo>
                    <a:pt x="4957651" y="1369875"/>
                    <a:pt x="4958087" y="1379510"/>
                    <a:pt x="4958610" y="1388980"/>
                  </a:cubicBezTo>
                  <a:cubicBezTo>
                    <a:pt x="4959133" y="1398450"/>
                    <a:pt x="4959656" y="1408003"/>
                    <a:pt x="4959830" y="1417555"/>
                  </a:cubicBezTo>
                  <a:cubicBezTo>
                    <a:pt x="4961138" y="1455683"/>
                    <a:pt x="4960702" y="1494140"/>
                    <a:pt x="4958174" y="1532680"/>
                  </a:cubicBezTo>
                  <a:cubicBezTo>
                    <a:pt x="4948760" y="1686920"/>
                    <a:pt x="4904908" y="1842314"/>
                    <a:pt x="4834030" y="1984861"/>
                  </a:cubicBezTo>
                  <a:cubicBezTo>
                    <a:pt x="4763328" y="2127820"/>
                    <a:pt x="4665860" y="2256121"/>
                    <a:pt x="4558106" y="2368857"/>
                  </a:cubicBezTo>
                  <a:cubicBezTo>
                    <a:pt x="4504230" y="2425432"/>
                    <a:pt x="4447650" y="2478465"/>
                    <a:pt x="4389936" y="2528945"/>
                  </a:cubicBezTo>
                  <a:cubicBezTo>
                    <a:pt x="4332223" y="2579425"/>
                    <a:pt x="4273726" y="2628011"/>
                    <a:pt x="4214618" y="2674457"/>
                  </a:cubicBezTo>
                  <a:cubicBezTo>
                    <a:pt x="4096664" y="2767759"/>
                    <a:pt x="3976094" y="2852826"/>
                    <a:pt x="3858489" y="2936658"/>
                  </a:cubicBezTo>
                  <a:lnTo>
                    <a:pt x="3768868" y="3000643"/>
                  </a:lnTo>
                  <a:cubicBezTo>
                    <a:pt x="3738530" y="3022136"/>
                    <a:pt x="3707929" y="3043794"/>
                    <a:pt x="3676806" y="3065040"/>
                  </a:cubicBezTo>
                  <a:cubicBezTo>
                    <a:pt x="3645770" y="3086369"/>
                    <a:pt x="3614386" y="3107615"/>
                    <a:pt x="3582477" y="3128614"/>
                  </a:cubicBezTo>
                  <a:cubicBezTo>
                    <a:pt x="3550483" y="3149449"/>
                    <a:pt x="3518226" y="3170118"/>
                    <a:pt x="3485185" y="3190377"/>
                  </a:cubicBezTo>
                  <a:cubicBezTo>
                    <a:pt x="3419452" y="3230975"/>
                    <a:pt x="3351625" y="3270338"/>
                    <a:pt x="3280923" y="3306325"/>
                  </a:cubicBezTo>
                  <a:cubicBezTo>
                    <a:pt x="3210307" y="3342476"/>
                    <a:pt x="3137251" y="3376074"/>
                    <a:pt x="3061230" y="3404897"/>
                  </a:cubicBezTo>
                  <a:cubicBezTo>
                    <a:pt x="2909886" y="3463366"/>
                    <a:pt x="2747295" y="3502810"/>
                    <a:pt x="2583137" y="3518292"/>
                  </a:cubicBezTo>
                  <a:cubicBezTo>
                    <a:pt x="2542075" y="3521999"/>
                    <a:pt x="2501013" y="3524798"/>
                    <a:pt x="2460038" y="3525622"/>
                  </a:cubicBezTo>
                  <a:lnTo>
                    <a:pt x="2429264" y="3526280"/>
                  </a:lnTo>
                  <a:cubicBezTo>
                    <a:pt x="2419064" y="3526363"/>
                    <a:pt x="2408777" y="3526116"/>
                    <a:pt x="2398576" y="3526116"/>
                  </a:cubicBezTo>
                  <a:lnTo>
                    <a:pt x="2367977" y="3525786"/>
                  </a:lnTo>
                  <a:lnTo>
                    <a:pt x="2338249" y="3524716"/>
                  </a:lnTo>
                  <a:cubicBezTo>
                    <a:pt x="2259089" y="3522327"/>
                    <a:pt x="2179756" y="3516399"/>
                    <a:pt x="2100770" y="3506845"/>
                  </a:cubicBezTo>
                  <a:cubicBezTo>
                    <a:pt x="2021699" y="3497787"/>
                    <a:pt x="1942801" y="3484776"/>
                    <a:pt x="1864776" y="3467483"/>
                  </a:cubicBezTo>
                  <a:cubicBezTo>
                    <a:pt x="1786836" y="3450025"/>
                    <a:pt x="1709508" y="3429355"/>
                    <a:pt x="1632964" y="3405803"/>
                  </a:cubicBezTo>
                  <a:cubicBezTo>
                    <a:pt x="1480138" y="3358288"/>
                    <a:pt x="1329055" y="3299160"/>
                    <a:pt x="1189219" y="3220352"/>
                  </a:cubicBezTo>
                  <a:cubicBezTo>
                    <a:pt x="1049296" y="3141708"/>
                    <a:pt x="924367" y="3041982"/>
                    <a:pt x="815305" y="2931634"/>
                  </a:cubicBezTo>
                  <a:cubicBezTo>
                    <a:pt x="760469" y="2876542"/>
                    <a:pt x="710603" y="2817909"/>
                    <a:pt x="663699" y="2757877"/>
                  </a:cubicBezTo>
                  <a:cubicBezTo>
                    <a:pt x="617059" y="2697597"/>
                    <a:pt x="572684" y="2636411"/>
                    <a:pt x="531274" y="2573907"/>
                  </a:cubicBezTo>
                  <a:cubicBezTo>
                    <a:pt x="520638" y="2558426"/>
                    <a:pt x="510612" y="2542697"/>
                    <a:pt x="500325" y="2527051"/>
                  </a:cubicBezTo>
                  <a:lnTo>
                    <a:pt x="470771" y="2481594"/>
                  </a:lnTo>
                  <a:cubicBezTo>
                    <a:pt x="451853" y="2452195"/>
                    <a:pt x="432238" y="2423043"/>
                    <a:pt x="412448" y="2393479"/>
                  </a:cubicBezTo>
                  <a:lnTo>
                    <a:pt x="291616" y="2213464"/>
                  </a:lnTo>
                  <a:cubicBezTo>
                    <a:pt x="251078" y="2152113"/>
                    <a:pt x="211062" y="2088951"/>
                    <a:pt x="173662" y="2023154"/>
                  </a:cubicBezTo>
                  <a:cubicBezTo>
                    <a:pt x="155005" y="1990214"/>
                    <a:pt x="136960" y="1956697"/>
                    <a:pt x="120483" y="1922276"/>
                  </a:cubicBezTo>
                  <a:cubicBezTo>
                    <a:pt x="104093" y="1887771"/>
                    <a:pt x="88837" y="1852608"/>
                    <a:pt x="75324" y="1816703"/>
                  </a:cubicBezTo>
                  <a:cubicBezTo>
                    <a:pt x="62072" y="1780717"/>
                    <a:pt x="50303" y="1744235"/>
                    <a:pt x="40713" y="1707179"/>
                  </a:cubicBezTo>
                  <a:cubicBezTo>
                    <a:pt x="36180" y="1688650"/>
                    <a:pt x="31560" y="1670039"/>
                    <a:pt x="27811" y="1651346"/>
                  </a:cubicBezTo>
                  <a:lnTo>
                    <a:pt x="22144" y="1623346"/>
                  </a:lnTo>
                  <a:lnTo>
                    <a:pt x="17436" y="1595265"/>
                  </a:lnTo>
                  <a:cubicBezTo>
                    <a:pt x="5144" y="1520328"/>
                    <a:pt x="0" y="1444978"/>
                    <a:pt x="0" y="1370286"/>
                  </a:cubicBezTo>
                  <a:cubicBezTo>
                    <a:pt x="349" y="1223293"/>
                    <a:pt x="16652" y="1076299"/>
                    <a:pt x="48385" y="931939"/>
                  </a:cubicBezTo>
                  <a:cubicBezTo>
                    <a:pt x="80032" y="787663"/>
                    <a:pt x="128504" y="646187"/>
                    <a:pt x="193801" y="511957"/>
                  </a:cubicBezTo>
                  <a:cubicBezTo>
                    <a:pt x="259404" y="377727"/>
                    <a:pt x="339740" y="250559"/>
                    <a:pt x="431660" y="13137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8">
              <a:extLst>
                <a:ext uri="{FF2B5EF4-FFF2-40B4-BE49-F238E27FC236}">
                  <a16:creationId xmlns:a16="http://schemas.microsoft.com/office/drawing/2014/main" id="{EB03BE98-6C07-41CD-ACA9-5244A3DA10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213739 w 4934374"/>
                <a:gd name="connsiteY1" fmla="*/ 0 h 3484134"/>
                <a:gd name="connsiteX2" fmla="*/ 1150162 w 4934374"/>
                <a:gd name="connsiteY2" fmla="*/ 47028 h 3484134"/>
                <a:gd name="connsiteX3" fmla="*/ 626038 w 4934374"/>
                <a:gd name="connsiteY3" fmla="*/ 660944 h 3484134"/>
                <a:gd name="connsiteX4" fmla="*/ 435986 w 4934374"/>
                <a:gd name="connsiteY4" fmla="*/ 1375409 h 3484134"/>
                <a:gd name="connsiteX5" fmla="*/ 750530 w 4934374"/>
                <a:gd name="connsiteY5" fmla="*/ 2038817 h 3484134"/>
                <a:gd name="connsiteX6" fmla="*/ 909024 w 4934374"/>
                <a:gd name="connsiteY6" fmla="*/ 2249384 h 3484134"/>
                <a:gd name="connsiteX7" fmla="*/ 2396223 w 4934374"/>
                <a:gd name="connsiteY7" fmla="*/ 3072468 h 3484134"/>
                <a:gd name="connsiteX8" fmla="*/ 3525201 w 4934374"/>
                <a:gd name="connsiteY8" fmla="*/ 2566101 h 3484134"/>
                <a:gd name="connsiteX9" fmla="*/ 3662596 w 4934374"/>
                <a:gd name="connsiteY9" fmla="*/ 2465552 h 3484134"/>
                <a:gd name="connsiteX10" fmla="*/ 4287500 w 4934374"/>
                <a:gd name="connsiteY10" fmla="*/ 1939915 h 3484134"/>
                <a:gd name="connsiteX11" fmla="*/ 4498563 w 4934374"/>
                <a:gd name="connsiteY11" fmla="*/ 1375409 h 3484134"/>
                <a:gd name="connsiteX12" fmla="*/ 4132831 w 4934374"/>
                <a:gd name="connsiteY12" fmla="*/ 134540 h 3484134"/>
                <a:gd name="connsiteX13" fmla="*/ 4025590 w 4934374"/>
                <a:gd name="connsiteY13" fmla="*/ 0 h 3484134"/>
                <a:gd name="connsiteX14" fmla="*/ 4555675 w 4934374"/>
                <a:gd name="connsiteY14" fmla="*/ 0 h 3484134"/>
                <a:gd name="connsiteX15" fmla="*/ 4605933 w 4934374"/>
                <a:gd name="connsiteY15" fmla="*/ 77740 h 3484134"/>
                <a:gd name="connsiteX16" fmla="*/ 4934374 w 4934374"/>
                <a:gd name="connsiteY16" fmla="*/ 1375327 h 3484134"/>
                <a:gd name="connsiteX17" fmla="*/ 3793540 w 4934374"/>
                <a:gd name="connsiteY17" fmla="*/ 2890475 h 3484134"/>
                <a:gd name="connsiteX18" fmla="*/ 2396135 w 4934374"/>
                <a:gd name="connsiteY18" fmla="*/ 3484134 h 3484134"/>
                <a:gd name="connsiteX19" fmla="*/ 548273 w 4934374"/>
                <a:gd name="connsiteY19" fmla="*/ 2480458 h 3484134"/>
                <a:gd name="connsiteX20" fmla="*/ 0 w 4934374"/>
                <a:gd name="connsiteY20" fmla="*/ 1375327 h 3484134"/>
                <a:gd name="connsiteX21" fmla="*/ 512166 w 4934374"/>
                <a:gd name="connsiteY21"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934374" h="3484134">
                  <a:moveTo>
                    <a:pt x="585303" y="0"/>
                  </a:moveTo>
                  <a:lnTo>
                    <a:pt x="1213739" y="0"/>
                  </a:lnTo>
                  <a:lnTo>
                    <a:pt x="1150162" y="47028"/>
                  </a:lnTo>
                  <a:cubicBezTo>
                    <a:pt x="925762" y="228608"/>
                    <a:pt x="749397" y="435224"/>
                    <a:pt x="626038" y="660944"/>
                  </a:cubicBezTo>
                  <a:cubicBezTo>
                    <a:pt x="499976" y="891687"/>
                    <a:pt x="435986" y="1132066"/>
                    <a:pt x="435986" y="1375409"/>
                  </a:cubicBezTo>
                  <a:cubicBezTo>
                    <a:pt x="435986" y="1620481"/>
                    <a:pt x="538074" y="1763604"/>
                    <a:pt x="750530" y="2038817"/>
                  </a:cubicBezTo>
                  <a:cubicBezTo>
                    <a:pt x="801792" y="2105190"/>
                    <a:pt x="854797" y="2173870"/>
                    <a:pt x="909024" y="2249384"/>
                  </a:cubicBezTo>
                  <a:cubicBezTo>
                    <a:pt x="1323389" y="2826326"/>
                    <a:pt x="1768180" y="3072468"/>
                    <a:pt x="2396223" y="3072468"/>
                  </a:cubicBezTo>
                  <a:cubicBezTo>
                    <a:pt x="2808409" y="3072468"/>
                    <a:pt x="3110835" y="2871947"/>
                    <a:pt x="3525201" y="2566101"/>
                  </a:cubicBezTo>
                  <a:cubicBezTo>
                    <a:pt x="3571493" y="2531926"/>
                    <a:pt x="3617786" y="2498162"/>
                    <a:pt x="3662596" y="2465552"/>
                  </a:cubicBezTo>
                  <a:cubicBezTo>
                    <a:pt x="3905479" y="2288583"/>
                    <a:pt x="4134849" y="2121414"/>
                    <a:pt x="4287500" y="1939915"/>
                  </a:cubicBezTo>
                  <a:cubicBezTo>
                    <a:pt x="4433440" y="1766404"/>
                    <a:pt x="4498563" y="1592317"/>
                    <a:pt x="4498563" y="1375409"/>
                  </a:cubicBezTo>
                  <a:cubicBezTo>
                    <a:pt x="4498563" y="899696"/>
                    <a:pt x="4369741" y="465973"/>
                    <a:pt x="4132831" y="134540"/>
                  </a:cubicBezTo>
                  <a:lnTo>
                    <a:pt x="4025590"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reeform: Shape 49">
              <a:extLst>
                <a:ext uri="{FF2B5EF4-FFF2-40B4-BE49-F238E27FC236}">
                  <a16:creationId xmlns:a16="http://schemas.microsoft.com/office/drawing/2014/main" id="{D13CCE92-2C5E-48BC-9713-FBEEDBAE6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354934 w 4934374"/>
                <a:gd name="connsiteY1" fmla="*/ 0 h 3484134"/>
                <a:gd name="connsiteX2" fmla="*/ 1206830 w 4934374"/>
                <a:gd name="connsiteY2" fmla="*/ 109531 h 3484134"/>
                <a:gd name="connsiteX3" fmla="*/ 703453 w 4934374"/>
                <a:gd name="connsiteY3" fmla="*/ 698660 h 3484134"/>
                <a:gd name="connsiteX4" fmla="*/ 523079 w 4934374"/>
                <a:gd name="connsiteY4" fmla="*/ 1375409 h 3484134"/>
                <a:gd name="connsiteX5" fmla="*/ 820885 w 4934374"/>
                <a:gd name="connsiteY5" fmla="*/ 1990313 h 3484134"/>
                <a:gd name="connsiteX6" fmla="*/ 981122 w 4934374"/>
                <a:gd name="connsiteY6" fmla="*/ 2203186 h 3484134"/>
                <a:gd name="connsiteX7" fmla="*/ 1592426 w 4934374"/>
                <a:gd name="connsiteY7" fmla="*/ 2792645 h 3484134"/>
                <a:gd name="connsiteX8" fmla="*/ 2396135 w 4934374"/>
                <a:gd name="connsiteY8" fmla="*/ 2990119 h 3484134"/>
                <a:gd name="connsiteX9" fmla="*/ 2913112 w 4934374"/>
                <a:gd name="connsiteY9" fmla="*/ 2864371 h 3484134"/>
                <a:gd name="connsiteX10" fmla="*/ 3471411 w 4934374"/>
                <a:gd name="connsiteY10" fmla="*/ 2501292 h 3484134"/>
                <a:gd name="connsiteX11" fmla="*/ 3609242 w 4934374"/>
                <a:gd name="connsiteY11" fmla="*/ 2400414 h 3484134"/>
                <a:gd name="connsiteX12" fmla="*/ 4219151 w 4934374"/>
                <a:gd name="connsiteY12" fmla="*/ 1888693 h 3484134"/>
                <a:gd name="connsiteX13" fmla="*/ 4411296 w 4934374"/>
                <a:gd name="connsiteY13" fmla="*/ 1375409 h 3484134"/>
                <a:gd name="connsiteX14" fmla="*/ 3957874 w 4934374"/>
                <a:gd name="connsiteY14" fmla="*/ 51887 h 3484134"/>
                <a:gd name="connsiteX15" fmla="*/ 3906637 w 4934374"/>
                <a:gd name="connsiteY15" fmla="*/ 0 h 3484134"/>
                <a:gd name="connsiteX16" fmla="*/ 4555675 w 4934374"/>
                <a:gd name="connsiteY16" fmla="*/ 0 h 3484134"/>
                <a:gd name="connsiteX17" fmla="*/ 4605933 w 4934374"/>
                <a:gd name="connsiteY17" fmla="*/ 77740 h 3484134"/>
                <a:gd name="connsiteX18" fmla="*/ 4934374 w 4934374"/>
                <a:gd name="connsiteY18" fmla="*/ 1375327 h 3484134"/>
                <a:gd name="connsiteX19" fmla="*/ 3793540 w 4934374"/>
                <a:gd name="connsiteY19" fmla="*/ 2890475 h 3484134"/>
                <a:gd name="connsiteX20" fmla="*/ 2396135 w 4934374"/>
                <a:gd name="connsiteY20" fmla="*/ 3484134 h 3484134"/>
                <a:gd name="connsiteX21" fmla="*/ 548273 w 4934374"/>
                <a:gd name="connsiteY21" fmla="*/ 2480458 h 3484134"/>
                <a:gd name="connsiteX22" fmla="*/ 0 w 4934374"/>
                <a:gd name="connsiteY22" fmla="*/ 1375327 h 3484134"/>
                <a:gd name="connsiteX23" fmla="*/ 512166 w 4934374"/>
                <a:gd name="connsiteY23"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34374" h="3484134">
                  <a:moveTo>
                    <a:pt x="585303" y="0"/>
                  </a:moveTo>
                  <a:lnTo>
                    <a:pt x="1354934" y="0"/>
                  </a:lnTo>
                  <a:lnTo>
                    <a:pt x="1206830" y="109531"/>
                  </a:lnTo>
                  <a:cubicBezTo>
                    <a:pt x="994024" y="281725"/>
                    <a:pt x="820013" y="485457"/>
                    <a:pt x="703453" y="698660"/>
                  </a:cubicBezTo>
                  <a:cubicBezTo>
                    <a:pt x="583756" y="917627"/>
                    <a:pt x="523079" y="1145324"/>
                    <a:pt x="523079" y="1375409"/>
                  </a:cubicBezTo>
                  <a:cubicBezTo>
                    <a:pt x="523079" y="1595282"/>
                    <a:pt x="614356" y="1722842"/>
                    <a:pt x="820885" y="1990313"/>
                  </a:cubicBezTo>
                  <a:cubicBezTo>
                    <a:pt x="872582" y="2057263"/>
                    <a:pt x="926023" y="2126519"/>
                    <a:pt x="981122" y="2203186"/>
                  </a:cubicBezTo>
                  <a:cubicBezTo>
                    <a:pt x="1175968" y="2474445"/>
                    <a:pt x="1375871" y="2667309"/>
                    <a:pt x="1592426" y="2792645"/>
                  </a:cubicBezTo>
                  <a:cubicBezTo>
                    <a:pt x="1821970" y="2925557"/>
                    <a:pt x="2084904" y="2990119"/>
                    <a:pt x="2396135" y="2990119"/>
                  </a:cubicBezTo>
                  <a:cubicBezTo>
                    <a:pt x="2572762" y="2990119"/>
                    <a:pt x="2737009" y="2950179"/>
                    <a:pt x="2913112" y="2864371"/>
                  </a:cubicBezTo>
                  <a:cubicBezTo>
                    <a:pt x="3093922" y="2776257"/>
                    <a:pt x="3272903" y="2647792"/>
                    <a:pt x="3471411" y="2501292"/>
                  </a:cubicBezTo>
                  <a:cubicBezTo>
                    <a:pt x="3517964" y="2466952"/>
                    <a:pt x="3564344" y="2433106"/>
                    <a:pt x="3609242" y="2400414"/>
                  </a:cubicBezTo>
                  <a:cubicBezTo>
                    <a:pt x="3847766" y="2226574"/>
                    <a:pt x="4073038" y="2062368"/>
                    <a:pt x="4219151" y="1888693"/>
                  </a:cubicBezTo>
                  <a:cubicBezTo>
                    <a:pt x="4353844" y="1728606"/>
                    <a:pt x="4411296" y="1575106"/>
                    <a:pt x="4411296" y="1375409"/>
                  </a:cubicBezTo>
                  <a:cubicBezTo>
                    <a:pt x="4411296" y="851089"/>
                    <a:pt x="4250274" y="381038"/>
                    <a:pt x="3957874" y="51887"/>
                  </a:cubicBezTo>
                  <a:lnTo>
                    <a:pt x="3906637"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B8D9602-42B6-DED1-168D-98EC5BEBEAEA}"/>
              </a:ext>
            </a:extLst>
          </p:cNvPr>
          <p:cNvSpPr>
            <a:spLocks noGrp="1"/>
          </p:cNvSpPr>
          <p:nvPr>
            <p:ph type="title"/>
          </p:nvPr>
        </p:nvSpPr>
        <p:spPr>
          <a:xfrm>
            <a:off x="804672" y="802955"/>
            <a:ext cx="5145024" cy="1454051"/>
          </a:xfrm>
        </p:spPr>
        <p:txBody>
          <a:bodyPr anchor="b">
            <a:normAutofit/>
          </a:bodyPr>
          <a:lstStyle/>
          <a:p>
            <a:r>
              <a:rPr lang="en-GB" sz="3600" b="1" dirty="0">
                <a:solidFill>
                  <a:schemeClr val="tx2"/>
                </a:solidFill>
              </a:rPr>
              <a:t>Who needs Mental Health Rehabilitation? </a:t>
            </a:r>
          </a:p>
        </p:txBody>
      </p:sp>
      <p:pic>
        <p:nvPicPr>
          <p:cNvPr id="6" name="Picture 5">
            <a:extLst>
              <a:ext uri="{FF2B5EF4-FFF2-40B4-BE49-F238E27FC236}">
                <a16:creationId xmlns:a16="http://schemas.microsoft.com/office/drawing/2014/main" id="{935988D9-5605-9E88-1221-37FB6D76659E}"/>
              </a:ext>
            </a:extLst>
          </p:cNvPr>
          <p:cNvPicPr>
            <a:picLocks noChangeAspect="1"/>
          </p:cNvPicPr>
          <p:nvPr/>
        </p:nvPicPr>
        <p:blipFill>
          <a:blip r:embed="rId3"/>
          <a:stretch>
            <a:fillRect/>
          </a:stretch>
        </p:blipFill>
        <p:spPr>
          <a:xfrm>
            <a:off x="6198853" y="818559"/>
            <a:ext cx="2629372" cy="623566"/>
          </a:xfrm>
          <a:prstGeom prst="rect">
            <a:avLst/>
          </a:prstGeom>
        </p:spPr>
      </p:pic>
      <p:sp>
        <p:nvSpPr>
          <p:cNvPr id="3" name="Content Placeholder 2">
            <a:extLst>
              <a:ext uri="{FF2B5EF4-FFF2-40B4-BE49-F238E27FC236}">
                <a16:creationId xmlns:a16="http://schemas.microsoft.com/office/drawing/2014/main" id="{80594D03-96AB-9F67-F622-19256BB8AD4D}"/>
              </a:ext>
            </a:extLst>
          </p:cNvPr>
          <p:cNvSpPr>
            <a:spLocks noGrp="1"/>
          </p:cNvSpPr>
          <p:nvPr>
            <p:ph idx="1"/>
          </p:nvPr>
        </p:nvSpPr>
        <p:spPr>
          <a:xfrm>
            <a:off x="804672" y="2803134"/>
            <a:ext cx="7823134" cy="3257837"/>
          </a:xfrm>
        </p:spPr>
        <p:txBody>
          <a:bodyPr anchor="ctr">
            <a:normAutofit/>
          </a:bodyPr>
          <a:lstStyle/>
          <a:p>
            <a:r>
              <a:rPr lang="en-GB" dirty="0">
                <a:solidFill>
                  <a:schemeClr val="tx2"/>
                </a:solidFill>
              </a:rPr>
              <a:t>Read pp. 5-6 in</a:t>
            </a:r>
          </a:p>
          <a:p>
            <a:pPr marL="0" indent="0">
              <a:buNone/>
            </a:pPr>
            <a:r>
              <a:rPr lang="en-GB" dirty="0">
                <a:solidFill>
                  <a:schemeClr val="tx2"/>
                </a:solidFill>
              </a:rPr>
              <a:t> </a:t>
            </a:r>
            <a:r>
              <a:rPr lang="en-GB" dirty="0">
                <a:solidFill>
                  <a:schemeClr val="tx2"/>
                </a:solidFill>
                <a:hlinkClick r:id="rId4"/>
              </a:rPr>
              <a:t>in-sight-and-in-mind_rehab-report_25-2-20.pdf (rcpsych.ac.uk)</a:t>
            </a:r>
            <a:r>
              <a:rPr lang="en-GB" dirty="0">
                <a:solidFill>
                  <a:schemeClr val="tx2"/>
                </a:solidFill>
              </a:rPr>
              <a:t> </a:t>
            </a:r>
          </a:p>
          <a:p>
            <a:pPr marL="0" indent="0">
              <a:buNone/>
            </a:pPr>
            <a:r>
              <a:rPr lang="en-GB" dirty="0">
                <a:solidFill>
                  <a:schemeClr val="tx2"/>
                </a:solidFill>
              </a:rPr>
              <a:t>to answer this question</a:t>
            </a:r>
          </a:p>
          <a:p>
            <a:endParaRPr lang="en-GB" dirty="0">
              <a:solidFill>
                <a:schemeClr val="tx2"/>
              </a:solidFill>
            </a:endParaRPr>
          </a:p>
          <a:p>
            <a:pPr marL="0" indent="0">
              <a:buNone/>
            </a:pPr>
            <a:endParaRPr lang="en-GB" sz="1800" dirty="0">
              <a:solidFill>
                <a:schemeClr val="tx2"/>
              </a:solidFill>
            </a:endParaRPr>
          </a:p>
        </p:txBody>
      </p:sp>
      <p:pic>
        <p:nvPicPr>
          <p:cNvPr id="5" name="Picture 4" descr="A group of people holding a sign&#10;&#10;Description automatically generated">
            <a:extLst>
              <a:ext uri="{FF2B5EF4-FFF2-40B4-BE49-F238E27FC236}">
                <a16:creationId xmlns:a16="http://schemas.microsoft.com/office/drawing/2014/main" id="{926A877F-3117-FF96-C7AF-7BA6D5222CB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384182" y="3863170"/>
            <a:ext cx="2495451" cy="1996361"/>
          </a:xfrm>
          <a:prstGeom prst="rect">
            <a:avLst/>
          </a:prstGeom>
        </p:spPr>
      </p:pic>
    </p:spTree>
    <p:extLst>
      <p:ext uri="{BB962C8B-B14F-4D97-AF65-F5344CB8AC3E}">
        <p14:creationId xmlns:p14="http://schemas.microsoft.com/office/powerpoint/2010/main" val="9502639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817CE4-9C9B-D57D-4021-B7D1B431A9DC}"/>
              </a:ext>
            </a:extLst>
          </p:cNvPr>
          <p:cNvSpPr>
            <a:spLocks noGrp="1"/>
          </p:cNvSpPr>
          <p:nvPr>
            <p:ph type="title"/>
          </p:nvPr>
        </p:nvSpPr>
        <p:spPr>
          <a:xfrm>
            <a:off x="4553733" y="548464"/>
            <a:ext cx="6798541" cy="1675623"/>
          </a:xfrm>
        </p:spPr>
        <p:txBody>
          <a:bodyPr anchor="b">
            <a:normAutofit/>
          </a:bodyPr>
          <a:lstStyle/>
          <a:p>
            <a:r>
              <a:rPr lang="en-GB" sz="3700" b="1"/>
              <a:t>Who Needs Mental Health Rehabilitation?</a:t>
            </a:r>
            <a:br>
              <a:rPr lang="en-GB" sz="3700"/>
            </a:br>
            <a:endParaRPr lang="en-GB" sz="3700"/>
          </a:p>
        </p:txBody>
      </p:sp>
      <p:pic>
        <p:nvPicPr>
          <p:cNvPr id="5" name="Picture 4" descr="Two people holding each other's hands">
            <a:extLst>
              <a:ext uri="{FF2B5EF4-FFF2-40B4-BE49-F238E27FC236}">
                <a16:creationId xmlns:a16="http://schemas.microsoft.com/office/drawing/2014/main" id="{681266B5-D6DB-8A66-1EC5-2630297D5353}"/>
              </a:ext>
            </a:extLst>
          </p:cNvPr>
          <p:cNvPicPr>
            <a:picLocks noChangeAspect="1"/>
          </p:cNvPicPr>
          <p:nvPr/>
        </p:nvPicPr>
        <p:blipFill>
          <a:blip r:embed="rId2"/>
          <a:srcRect l="26524" r="32631" b="-1"/>
          <a:stretch>
            <a:fillRect/>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5EE6A250-4549-BF2F-8AE4-9F5F07028D3D}"/>
              </a:ext>
            </a:extLst>
          </p:cNvPr>
          <p:cNvSpPr>
            <a:spLocks noGrp="1"/>
          </p:cNvSpPr>
          <p:nvPr>
            <p:ph idx="1"/>
          </p:nvPr>
        </p:nvSpPr>
        <p:spPr>
          <a:xfrm>
            <a:off x="4553734" y="2409830"/>
            <a:ext cx="6798539" cy="3705217"/>
          </a:xfrm>
        </p:spPr>
        <p:txBody>
          <a:bodyPr>
            <a:normAutofit/>
          </a:bodyPr>
          <a:lstStyle/>
          <a:p>
            <a:pPr marL="0" indent="0">
              <a:buNone/>
            </a:pPr>
            <a:r>
              <a:rPr lang="en-GB" sz="1700" dirty="0"/>
              <a:t>People who benefit from rehabilitation typically have:</a:t>
            </a:r>
          </a:p>
          <a:p>
            <a:pPr lvl="0"/>
            <a:r>
              <a:rPr lang="en-GB" sz="1700" dirty="0"/>
              <a:t>Persistent symptoms despite standard treatments</a:t>
            </a:r>
          </a:p>
          <a:p>
            <a:pPr lvl="0"/>
            <a:r>
              <a:rPr lang="en-GB" sz="1700" dirty="0"/>
              <a:t>Cognitive or functional impairments</a:t>
            </a:r>
          </a:p>
          <a:p>
            <a:pPr lvl="0"/>
            <a:r>
              <a:rPr lang="en-GB" sz="1700" dirty="0"/>
              <a:t>Repeated or long hospital admissions</a:t>
            </a:r>
          </a:p>
          <a:p>
            <a:pPr lvl="0"/>
            <a:r>
              <a:rPr lang="en-GB" sz="1700" dirty="0"/>
              <a:t>Co‑existing conditions (substance use, neurodevelopmental disorders)</a:t>
            </a:r>
          </a:p>
          <a:p>
            <a:pPr lvl="0"/>
            <a:r>
              <a:rPr lang="en-GB" sz="1700" dirty="0"/>
              <a:t>Social isolation or limited support networks</a:t>
            </a:r>
          </a:p>
          <a:p>
            <a:pPr marL="0" lvl="0" indent="0">
              <a:buNone/>
            </a:pPr>
            <a:endParaRPr lang="en-GB" sz="1700" dirty="0"/>
          </a:p>
          <a:p>
            <a:pPr marL="0" indent="0">
              <a:buNone/>
            </a:pPr>
            <a:r>
              <a:rPr lang="en-GB" sz="1700" b="1" dirty="0"/>
              <a:t>Current debate:</a:t>
            </a:r>
            <a:r>
              <a:rPr lang="en-GB" sz="1700" dirty="0"/>
              <a:t> </a:t>
            </a:r>
            <a:br>
              <a:rPr lang="en-GB" sz="1700" dirty="0"/>
            </a:br>
            <a:r>
              <a:rPr lang="en-GB" sz="1700" dirty="0"/>
              <a:t>ICSs report rising demand due to </a:t>
            </a:r>
            <a:r>
              <a:rPr lang="en-GB" sz="1700" b="1" dirty="0"/>
              <a:t>reduced acute bed capacity</a:t>
            </a:r>
            <a:r>
              <a:rPr lang="en-GB" sz="1700" dirty="0"/>
              <a:t>, </a:t>
            </a:r>
            <a:r>
              <a:rPr lang="en-GB" sz="1700" b="1" dirty="0"/>
              <a:t>housing shortages</a:t>
            </a:r>
            <a:r>
              <a:rPr lang="en-GB" sz="1700" dirty="0"/>
              <a:t>, and </a:t>
            </a:r>
            <a:r>
              <a:rPr lang="en-GB" sz="1700" b="1" dirty="0"/>
              <a:t>delayed discharges</a:t>
            </a:r>
            <a:r>
              <a:rPr lang="en-GB" sz="1700" dirty="0"/>
              <a:t> (RCPsych, 2023).</a:t>
            </a:r>
          </a:p>
          <a:p>
            <a:endParaRPr lang="en-GB" sz="1700" dirty="0"/>
          </a:p>
        </p:txBody>
      </p:sp>
    </p:spTree>
    <p:extLst>
      <p:ext uri="{BB962C8B-B14F-4D97-AF65-F5344CB8AC3E}">
        <p14:creationId xmlns:p14="http://schemas.microsoft.com/office/powerpoint/2010/main" val="14374778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5D633B-8D5E-C6F8-CD42-67F08F4A49DC}"/>
              </a:ext>
            </a:extLst>
          </p:cNvPr>
          <p:cNvSpPr>
            <a:spLocks noGrp="1"/>
          </p:cNvSpPr>
          <p:nvPr>
            <p:ph type="title"/>
          </p:nvPr>
        </p:nvSpPr>
        <p:spPr>
          <a:xfrm>
            <a:off x="572493" y="238539"/>
            <a:ext cx="11018520" cy="1434415"/>
          </a:xfrm>
        </p:spPr>
        <p:txBody>
          <a:bodyPr anchor="b">
            <a:normAutofit/>
          </a:bodyPr>
          <a:lstStyle/>
          <a:p>
            <a:r>
              <a:rPr lang="en-GB" sz="4600"/>
              <a:t>When are people referred to rehabilitation service?</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524CA9-4BF0-1716-309E-6299CF35D23C}"/>
              </a:ext>
            </a:extLst>
          </p:cNvPr>
          <p:cNvSpPr>
            <a:spLocks noGrp="1"/>
          </p:cNvSpPr>
          <p:nvPr>
            <p:ph idx="1"/>
          </p:nvPr>
        </p:nvSpPr>
        <p:spPr>
          <a:xfrm>
            <a:off x="572493" y="2071316"/>
            <a:ext cx="6713552" cy="4119172"/>
          </a:xfrm>
        </p:spPr>
        <p:txBody>
          <a:bodyPr anchor="t">
            <a:normAutofit lnSpcReduction="10000"/>
          </a:bodyPr>
          <a:lstStyle/>
          <a:p>
            <a:pPr marL="0" indent="0">
              <a:buNone/>
            </a:pPr>
            <a:endParaRPr lang="en-GB" sz="2000" dirty="0"/>
          </a:p>
          <a:p>
            <a:pPr lvl="0"/>
            <a:r>
              <a:rPr lang="en-GB" sz="2400" dirty="0"/>
              <a:t>People transitioning from forensic services</a:t>
            </a:r>
          </a:p>
          <a:p>
            <a:pPr lvl="0"/>
            <a:r>
              <a:rPr lang="en-GB" sz="2400" dirty="0"/>
              <a:t>People requiring structured environments to relearn ADLs</a:t>
            </a:r>
          </a:p>
          <a:p>
            <a:pPr lvl="0"/>
            <a:r>
              <a:rPr lang="en-GB" sz="2400" dirty="0"/>
              <a:t>People preparing for independent or semi‑independent living</a:t>
            </a:r>
          </a:p>
          <a:p>
            <a:pPr marL="0" indent="0">
              <a:buNone/>
            </a:pPr>
            <a:endParaRPr lang="en-GB" sz="2000" dirty="0"/>
          </a:p>
          <a:p>
            <a:pPr marL="0" indent="0">
              <a:buNone/>
            </a:pPr>
            <a:endParaRPr lang="en-GB" sz="2000" dirty="0"/>
          </a:p>
          <a:p>
            <a:pPr marL="0" indent="0">
              <a:buNone/>
            </a:pPr>
            <a:r>
              <a:rPr lang="en-GB" sz="2000" dirty="0"/>
              <a:t>The structured environment on a rehabilitation unit can be very supportive for someone living with complex, severe or chronic mental illnesses.  </a:t>
            </a:r>
          </a:p>
          <a:p>
            <a:pPr marL="0" indent="0">
              <a:buNone/>
            </a:pPr>
            <a:endParaRPr lang="en-GB" sz="2000" dirty="0"/>
          </a:p>
        </p:txBody>
      </p:sp>
      <p:pic>
        <p:nvPicPr>
          <p:cNvPr id="4" name="Picture 3">
            <a:extLst>
              <a:ext uri="{FF2B5EF4-FFF2-40B4-BE49-F238E27FC236}">
                <a16:creationId xmlns:a16="http://schemas.microsoft.com/office/drawing/2014/main" id="{E863938F-5C05-2344-BFC4-FA7ED817D292}"/>
              </a:ext>
            </a:extLst>
          </p:cNvPr>
          <p:cNvPicPr>
            <a:picLocks noChangeAspect="1"/>
          </p:cNvPicPr>
          <p:nvPr/>
        </p:nvPicPr>
        <p:blipFill>
          <a:blip r:embed="rId3"/>
          <a:srcRect l="30251" r="1"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41546713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3188C-E8E8-420E-A8D6-66711D97D5F3}"/>
              </a:ext>
            </a:extLst>
          </p:cNvPr>
          <p:cNvSpPr>
            <a:spLocks noGrp="1"/>
          </p:cNvSpPr>
          <p:nvPr>
            <p:ph type="title"/>
          </p:nvPr>
        </p:nvSpPr>
        <p:spPr>
          <a:xfrm>
            <a:off x="954315" y="-8255"/>
            <a:ext cx="10515600" cy="1325563"/>
          </a:xfrm>
        </p:spPr>
        <p:txBody>
          <a:bodyPr/>
          <a:lstStyle/>
          <a:p>
            <a:r>
              <a:rPr lang="en-GB" dirty="0"/>
              <a:t>Aims of mental health rehabilitation </a:t>
            </a:r>
          </a:p>
        </p:txBody>
      </p:sp>
      <p:sp>
        <p:nvSpPr>
          <p:cNvPr id="3" name="Content Placeholder 2">
            <a:extLst>
              <a:ext uri="{FF2B5EF4-FFF2-40B4-BE49-F238E27FC236}">
                <a16:creationId xmlns:a16="http://schemas.microsoft.com/office/drawing/2014/main" id="{022145A6-C032-4C53-84B7-3C265BDC22BE}"/>
              </a:ext>
            </a:extLst>
          </p:cNvPr>
          <p:cNvSpPr>
            <a:spLocks noGrp="1"/>
          </p:cNvSpPr>
          <p:nvPr>
            <p:ph idx="1"/>
          </p:nvPr>
        </p:nvSpPr>
        <p:spPr/>
        <p:txBody>
          <a:bodyPr>
            <a:normAutofit/>
          </a:bodyPr>
          <a:lstStyle/>
          <a:p>
            <a:pPr algn="l"/>
            <a:endParaRPr lang="en-GB" dirty="0"/>
          </a:p>
          <a:p>
            <a:pPr algn="l"/>
            <a:endParaRPr lang="en-GB" dirty="0"/>
          </a:p>
        </p:txBody>
      </p:sp>
      <p:graphicFrame>
        <p:nvGraphicFramePr>
          <p:cNvPr id="4" name="Diagram 3">
            <a:extLst>
              <a:ext uri="{FF2B5EF4-FFF2-40B4-BE49-F238E27FC236}">
                <a16:creationId xmlns:a16="http://schemas.microsoft.com/office/drawing/2014/main" id="{54EB8203-BC2F-0893-58C6-3A7BA460110C}"/>
              </a:ext>
            </a:extLst>
          </p:cNvPr>
          <p:cNvGraphicFramePr/>
          <p:nvPr>
            <p:extLst>
              <p:ext uri="{D42A27DB-BD31-4B8C-83A1-F6EECF244321}">
                <p14:modId xmlns:p14="http://schemas.microsoft.com/office/powerpoint/2010/main" val="4267096642"/>
              </p:ext>
            </p:extLst>
          </p:nvPr>
        </p:nvGraphicFramePr>
        <p:xfrm>
          <a:off x="599440" y="1171544"/>
          <a:ext cx="1017016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24982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0A604E4-7307-451C-93BE-F1F7E1BF3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7F3A0AA-35E5-4085-942B-737839030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82344"/>
            <a:ext cx="12191998" cy="159074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02F5C38-C747-4173-ABBF-656E39E82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8115300" cy="1590742"/>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12191998" cy="1590742"/>
          </a:xfrm>
          <a:prstGeom prst="rect">
            <a:avLst/>
          </a:prstGeom>
          <a:gradFill>
            <a:gsLst>
              <a:gs pos="0">
                <a:srgbClr val="000000">
                  <a:alpha val="71765"/>
                </a:srgbClr>
              </a:gs>
              <a:gs pos="100000">
                <a:schemeClr val="accent1">
                  <a:alpha val="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AC35FFBC-95FA-3A36-9F49-C52818D0287E}"/>
              </a:ext>
            </a:extLst>
          </p:cNvPr>
          <p:cNvSpPr>
            <a:spLocks noGrp="1"/>
          </p:cNvSpPr>
          <p:nvPr>
            <p:ph type="title"/>
          </p:nvPr>
        </p:nvSpPr>
        <p:spPr>
          <a:xfrm>
            <a:off x="699712" y="5490971"/>
            <a:ext cx="11236255" cy="1159200"/>
          </a:xfrm>
          <a:solidFill>
            <a:schemeClr val="bg1"/>
          </a:solidFill>
        </p:spPr>
        <p:txBody>
          <a:bodyPr vert="horz" lIns="91440" tIns="45720" rIns="91440" bIns="45720" rtlCol="0" anchor="ctr">
            <a:noAutofit/>
          </a:bodyPr>
          <a:lstStyle/>
          <a:p>
            <a:r>
              <a:rPr lang="en-US" sz="2800" b="1" dirty="0"/>
              <a:t>Identify</a:t>
            </a:r>
            <a:r>
              <a:rPr lang="en-US" sz="2800" dirty="0"/>
              <a:t> h</a:t>
            </a:r>
            <a:r>
              <a:rPr lang="en-US" sz="2800" kern="1200" dirty="0"/>
              <a:t>ow many different professionals are featured in this video?</a:t>
            </a:r>
            <a:br>
              <a:rPr lang="en-US" sz="2800" kern="1200" dirty="0"/>
            </a:br>
            <a:r>
              <a:rPr lang="en-US" sz="2800" b="1" kern="1200" dirty="0"/>
              <a:t>Note down </a:t>
            </a:r>
            <a:r>
              <a:rPr lang="en-US" sz="2800" dirty="0"/>
              <a:t>the key points a</a:t>
            </a:r>
            <a:r>
              <a:rPr lang="en-US" sz="2800" kern="1200" dirty="0"/>
              <a:t>bout mental health support featured in the video.  </a:t>
            </a:r>
          </a:p>
        </p:txBody>
      </p:sp>
      <p:pic>
        <p:nvPicPr>
          <p:cNvPr id="4" name="Online Media 3" title="NHS Frontline: Mental Health Rehabilitation | NHS">
            <a:hlinkClick r:id="" action="ppaction://media"/>
            <a:extLst>
              <a:ext uri="{FF2B5EF4-FFF2-40B4-BE49-F238E27FC236}">
                <a16:creationId xmlns:a16="http://schemas.microsoft.com/office/drawing/2014/main" id="{E1077D1B-FB8A-69D3-FDDA-F6AAD0D352C0}"/>
              </a:ext>
            </a:extLst>
          </p:cNvPr>
          <p:cNvPicPr>
            <a:picLocks noGrp="1" noRot="1" noChangeAspect="1"/>
          </p:cNvPicPr>
          <p:nvPr>
            <p:ph idx="1"/>
            <a:videoFile r:link="rId1"/>
          </p:nvPr>
        </p:nvPicPr>
        <p:blipFill>
          <a:blip r:embed="rId4"/>
          <a:stretch>
            <a:fillRect/>
          </a:stretch>
        </p:blipFill>
        <p:spPr>
          <a:xfrm>
            <a:off x="2143094" y="390832"/>
            <a:ext cx="7998431" cy="4519114"/>
          </a:xfrm>
          <a:prstGeom prst="rect">
            <a:avLst/>
          </a:prstGeom>
        </p:spPr>
      </p:pic>
    </p:spTree>
    <p:extLst>
      <p:ext uri="{BB962C8B-B14F-4D97-AF65-F5344CB8AC3E}">
        <p14:creationId xmlns:p14="http://schemas.microsoft.com/office/powerpoint/2010/main" val="250274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childTnLst>
        </p:cTn>
      </p:par>
    </p:tnLst>
    <p:bldLst>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9D3B33-6205-46DC-B274-3A5564BCD6AD}"/>
              </a:ext>
            </a:extLst>
          </p:cNvPr>
          <p:cNvSpPr>
            <a:spLocks noGrp="1"/>
          </p:cNvSpPr>
          <p:nvPr>
            <p:ph type="title"/>
          </p:nvPr>
        </p:nvSpPr>
        <p:spPr>
          <a:xfrm>
            <a:off x="1371599" y="294538"/>
            <a:ext cx="9895951" cy="1033669"/>
          </a:xfrm>
        </p:spPr>
        <p:txBody>
          <a:bodyPr>
            <a:noAutofit/>
          </a:bodyPr>
          <a:lstStyle/>
          <a:p>
            <a:r>
              <a:rPr lang="en-GB" dirty="0">
                <a:solidFill>
                  <a:srgbClr val="FFFFFF"/>
                </a:solidFill>
              </a:rPr>
              <a:t>Mental Health Rehabilitation Services</a:t>
            </a:r>
          </a:p>
        </p:txBody>
      </p:sp>
      <p:graphicFrame>
        <p:nvGraphicFramePr>
          <p:cNvPr id="20" name="Content Placeholder 2">
            <a:extLst>
              <a:ext uri="{FF2B5EF4-FFF2-40B4-BE49-F238E27FC236}">
                <a16:creationId xmlns:a16="http://schemas.microsoft.com/office/drawing/2014/main" id="{29DBA415-E058-A8E6-7584-2AC2103E68ED}"/>
              </a:ext>
            </a:extLst>
          </p:cNvPr>
          <p:cNvGraphicFramePr>
            <a:graphicFrameLocks noGrp="1"/>
          </p:cNvGraphicFramePr>
          <p:nvPr>
            <p:ph idx="1"/>
          </p:nvPr>
        </p:nvGraphicFramePr>
        <p:xfrm>
          <a:off x="757238" y="1891970"/>
          <a:ext cx="10396535" cy="48343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79218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D5CA8F-A201-A219-FCBB-A1C11135EC04}"/>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Mental Health Rehabilitation Services</a:t>
            </a:r>
          </a:p>
        </p:txBody>
      </p:sp>
      <p:graphicFrame>
        <p:nvGraphicFramePr>
          <p:cNvPr id="5" name="Content Placeholder 2">
            <a:extLst>
              <a:ext uri="{FF2B5EF4-FFF2-40B4-BE49-F238E27FC236}">
                <a16:creationId xmlns:a16="http://schemas.microsoft.com/office/drawing/2014/main" id="{4FCF0C37-A4F4-6766-39ED-8809B142F429}"/>
              </a:ext>
            </a:extLst>
          </p:cNvPr>
          <p:cNvGraphicFramePr>
            <a:graphicFrameLocks noGrp="1"/>
          </p:cNvGraphicFramePr>
          <p:nvPr>
            <p:ph idx="1"/>
            <p:extLst>
              <p:ext uri="{D42A27DB-BD31-4B8C-83A1-F6EECF244321}">
                <p14:modId xmlns:p14="http://schemas.microsoft.com/office/powerpoint/2010/main" val="410963848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34218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6E755E5-4AD6-6147-78FF-A4B82BBFC6A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4CCD8C-5482-A94E-AD39-63050E6E19D7}"/>
              </a:ext>
            </a:extLst>
          </p:cNvPr>
          <p:cNvSpPr>
            <a:spLocks noGrp="1"/>
          </p:cNvSpPr>
          <p:nvPr>
            <p:ph type="title"/>
          </p:nvPr>
        </p:nvSpPr>
        <p:spPr>
          <a:xfrm>
            <a:off x="1043631" y="809898"/>
            <a:ext cx="9942716" cy="1554480"/>
          </a:xfrm>
        </p:spPr>
        <p:txBody>
          <a:bodyPr anchor="ctr">
            <a:normAutofit/>
          </a:bodyPr>
          <a:lstStyle/>
          <a:p>
            <a:r>
              <a:rPr lang="en-GB" sz="4800"/>
              <a:t>Mental health rehabilitation in England: what it is &amp; policy landscape</a:t>
            </a:r>
          </a:p>
        </p:txBody>
      </p:sp>
      <p:sp>
        <p:nvSpPr>
          <p:cNvPr id="3" name="Content Placeholder 2">
            <a:extLst>
              <a:ext uri="{FF2B5EF4-FFF2-40B4-BE49-F238E27FC236}">
                <a16:creationId xmlns:a16="http://schemas.microsoft.com/office/drawing/2014/main" id="{5B147D29-E918-5225-50BA-86AF0C79AA2C}"/>
              </a:ext>
            </a:extLst>
          </p:cNvPr>
          <p:cNvSpPr>
            <a:spLocks noGrp="1"/>
          </p:cNvSpPr>
          <p:nvPr>
            <p:ph idx="1"/>
          </p:nvPr>
        </p:nvSpPr>
        <p:spPr>
          <a:xfrm>
            <a:off x="1045028" y="3017522"/>
            <a:ext cx="9941319" cy="3124658"/>
          </a:xfrm>
        </p:spPr>
        <p:txBody>
          <a:bodyPr anchor="ctr">
            <a:normAutofit/>
          </a:bodyPr>
          <a:lstStyle/>
          <a:p>
            <a:pPr>
              <a:defRPr sz="2000"/>
            </a:pPr>
            <a:r>
              <a:rPr lang="en-GB" sz="2200"/>
              <a:t>Whole‑system, recovery‑oriented care for people with severe, complex and long‑term mental illness (predominantly complex psychosis)</a:t>
            </a:r>
          </a:p>
          <a:p>
            <a:pPr>
              <a:defRPr sz="2000"/>
            </a:pPr>
            <a:r>
              <a:rPr lang="en-GB" sz="2200"/>
              <a:t>NHS England (Jan 2024) standardises commissioning of local rehab inpatient services as part of an end‑to‑end pathway; aim: access close to home</a:t>
            </a:r>
          </a:p>
          <a:p>
            <a:pPr>
              <a:defRPr sz="2000"/>
            </a:pPr>
            <a:r>
              <a:rPr lang="en-GB" sz="2200"/>
              <a:t>GIRFT national rehab report emphasises reducing out‑of‑provider placements and standardising pathways across ICSs</a:t>
            </a:r>
          </a:p>
          <a:p>
            <a:pPr>
              <a:defRPr sz="2000"/>
            </a:pPr>
            <a:r>
              <a:rPr lang="en-GB" sz="2200"/>
              <a:t>Community Mental Health Transformation embeds rehab within integrated, place‑based models</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42545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4DEA021F-84D8-B57F-DD40-8696FDB356B0}"/>
              </a:ext>
            </a:extLst>
          </p:cNvPr>
          <p:cNvPicPr>
            <a:picLocks noChangeAspect="1"/>
          </p:cNvPicPr>
          <p:nvPr/>
        </p:nvPicPr>
        <p:blipFill>
          <a:blip r:embed="rId2">
            <a:duotone>
              <a:schemeClr val="bg2">
                <a:shade val="45000"/>
                <a:satMod val="135000"/>
              </a:schemeClr>
              <a:prstClr val="white"/>
            </a:duotone>
          </a:blip>
          <a:srcRect/>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9019ED-3662-4B76-AB9F-460CD2AC0EFA}"/>
              </a:ext>
            </a:extLst>
          </p:cNvPr>
          <p:cNvSpPr>
            <a:spLocks noGrp="1"/>
          </p:cNvSpPr>
          <p:nvPr>
            <p:ph type="title"/>
          </p:nvPr>
        </p:nvSpPr>
        <p:spPr>
          <a:xfrm>
            <a:off x="838200" y="365125"/>
            <a:ext cx="10515600" cy="1325563"/>
          </a:xfrm>
        </p:spPr>
        <p:txBody>
          <a:bodyPr>
            <a:normAutofit/>
          </a:bodyPr>
          <a:lstStyle/>
          <a:p>
            <a:r>
              <a:rPr lang="en-GB" dirty="0"/>
              <a:t>Role of Rehabilitation psychiatrists and psychologists </a:t>
            </a:r>
          </a:p>
        </p:txBody>
      </p:sp>
      <p:graphicFrame>
        <p:nvGraphicFramePr>
          <p:cNvPr id="5" name="Content Placeholder 2">
            <a:extLst>
              <a:ext uri="{FF2B5EF4-FFF2-40B4-BE49-F238E27FC236}">
                <a16:creationId xmlns:a16="http://schemas.microsoft.com/office/drawing/2014/main" id="{1D751053-9651-D3C1-8D11-9692643273B3}"/>
              </a:ext>
            </a:extLst>
          </p:cNvPr>
          <p:cNvGraphicFramePr>
            <a:graphicFrameLocks noGrp="1"/>
          </p:cNvGraphicFramePr>
          <p:nvPr>
            <p:ph idx="1"/>
            <p:extLst>
              <p:ext uri="{D42A27DB-BD31-4B8C-83A1-F6EECF244321}">
                <p14:modId xmlns:p14="http://schemas.microsoft.com/office/powerpoint/2010/main" val="1722846299"/>
              </p:ext>
            </p:extLst>
          </p:nvPr>
        </p:nvGraphicFramePr>
        <p:xfrm>
          <a:off x="247650" y="0"/>
          <a:ext cx="11944330" cy="8615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82685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37CB6-FA2F-4454-9411-45AD374DA8A2}"/>
              </a:ext>
            </a:extLst>
          </p:cNvPr>
          <p:cNvSpPr>
            <a:spLocks noGrp="1"/>
          </p:cNvSpPr>
          <p:nvPr>
            <p:ph type="title"/>
          </p:nvPr>
        </p:nvSpPr>
        <p:spPr>
          <a:xfrm>
            <a:off x="609600" y="197767"/>
            <a:ext cx="10972800" cy="1143000"/>
          </a:xfrm>
        </p:spPr>
        <p:txBody>
          <a:bodyPr/>
          <a:lstStyle/>
          <a:p>
            <a:r>
              <a:rPr lang="en-GB" dirty="0"/>
              <a:t>Support and Treatments Available </a:t>
            </a:r>
          </a:p>
        </p:txBody>
      </p:sp>
      <p:graphicFrame>
        <p:nvGraphicFramePr>
          <p:cNvPr id="4" name="Diagram 3">
            <a:extLst>
              <a:ext uri="{FF2B5EF4-FFF2-40B4-BE49-F238E27FC236}">
                <a16:creationId xmlns:a16="http://schemas.microsoft.com/office/drawing/2014/main" id="{BA0CA7D0-7CA0-82FF-1CC4-BB63C787254D}"/>
              </a:ext>
            </a:extLst>
          </p:cNvPr>
          <p:cNvGraphicFramePr/>
          <p:nvPr>
            <p:extLst>
              <p:ext uri="{D42A27DB-BD31-4B8C-83A1-F6EECF244321}">
                <p14:modId xmlns:p14="http://schemas.microsoft.com/office/powerpoint/2010/main" val="1080795840"/>
              </p:ext>
            </p:extLst>
          </p:nvPr>
        </p:nvGraphicFramePr>
        <p:xfrm>
          <a:off x="407193" y="1143000"/>
          <a:ext cx="11377613" cy="55172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24739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164F3C-0DD2-FAC9-61FA-91D37CC3770A}"/>
              </a:ext>
            </a:extLst>
          </p:cNvPr>
          <p:cNvSpPr>
            <a:spLocks noGrp="1"/>
          </p:cNvSpPr>
          <p:nvPr>
            <p:ph type="title"/>
          </p:nvPr>
        </p:nvSpPr>
        <p:spPr>
          <a:xfrm>
            <a:off x="572493" y="238539"/>
            <a:ext cx="11018520" cy="1434415"/>
          </a:xfrm>
        </p:spPr>
        <p:txBody>
          <a:bodyPr anchor="b">
            <a:normAutofit/>
          </a:bodyPr>
          <a:lstStyle/>
          <a:p>
            <a:r>
              <a:rPr lang="en-GB" sz="5400" dirty="0"/>
              <a:t>Role of MHR team </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Content Placeholder 2">
            <a:extLst>
              <a:ext uri="{FF2B5EF4-FFF2-40B4-BE49-F238E27FC236}">
                <a16:creationId xmlns:a16="http://schemas.microsoft.com/office/drawing/2014/main" id="{19EFB865-C698-4E83-64A9-ED4336AB3215}"/>
              </a:ext>
            </a:extLst>
          </p:cNvPr>
          <p:cNvGraphicFramePr>
            <a:graphicFrameLocks noGrp="1"/>
          </p:cNvGraphicFramePr>
          <p:nvPr>
            <p:ph idx="1"/>
          </p:nvPr>
        </p:nvGraphicFramePr>
        <p:xfrm>
          <a:off x="572493" y="2071316"/>
          <a:ext cx="6902364" cy="44932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descr="A group of hands holding each other's fists&#10;&#10;Description automatically generated">
            <a:extLst>
              <a:ext uri="{FF2B5EF4-FFF2-40B4-BE49-F238E27FC236}">
                <a16:creationId xmlns:a16="http://schemas.microsoft.com/office/drawing/2014/main" id="{F662E975-BCFB-D75D-90FC-E670F41462AB}"/>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3426" r="6382"/>
          <a:stretch/>
        </p:blipFill>
        <p:spPr>
          <a:xfrm>
            <a:off x="7675658" y="2093976"/>
            <a:ext cx="3941064" cy="4096512"/>
          </a:xfrm>
          <a:prstGeom prst="rect">
            <a:avLst/>
          </a:prstGeom>
        </p:spPr>
      </p:pic>
    </p:spTree>
    <p:extLst>
      <p:ext uri="{BB962C8B-B14F-4D97-AF65-F5344CB8AC3E}">
        <p14:creationId xmlns:p14="http://schemas.microsoft.com/office/powerpoint/2010/main" val="9085803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Mental Health Community Rehabilitation | NHS">
            <a:hlinkClick r:id="" action="ppaction://media"/>
            <a:extLst>
              <a:ext uri="{FF2B5EF4-FFF2-40B4-BE49-F238E27FC236}">
                <a16:creationId xmlns:a16="http://schemas.microsoft.com/office/drawing/2014/main" id="{8DB7BD7F-42CC-7332-0DA4-ACE1907835E2}"/>
              </a:ext>
            </a:extLst>
          </p:cNvPr>
          <p:cNvPicPr>
            <a:picLocks noGrp="1" noRot="1" noChangeAspect="1"/>
          </p:cNvPicPr>
          <p:nvPr>
            <p:ph idx="1"/>
            <a:videoFile r:link="rId1"/>
          </p:nvPr>
        </p:nvPicPr>
        <p:blipFill>
          <a:blip r:embed="rId4"/>
          <a:stretch>
            <a:fillRect/>
          </a:stretch>
        </p:blipFill>
        <p:spPr>
          <a:xfrm>
            <a:off x="329677" y="310560"/>
            <a:ext cx="10390875" cy="5866403"/>
          </a:xfrm>
          <a:prstGeom prst="rect">
            <a:avLst/>
          </a:prstGeom>
        </p:spPr>
      </p:pic>
    </p:spTree>
    <p:extLst>
      <p:ext uri="{BB962C8B-B14F-4D97-AF65-F5344CB8AC3E}">
        <p14:creationId xmlns:p14="http://schemas.microsoft.com/office/powerpoint/2010/main" val="3536807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1042F-4793-3500-4E2E-765273C9E952}"/>
              </a:ext>
            </a:extLst>
          </p:cNvPr>
          <p:cNvSpPr>
            <a:spLocks noGrp="1"/>
          </p:cNvSpPr>
          <p:nvPr>
            <p:ph type="title"/>
          </p:nvPr>
        </p:nvSpPr>
        <p:spPr/>
        <p:txBody>
          <a:bodyPr>
            <a:normAutofit/>
          </a:bodyPr>
          <a:lstStyle/>
          <a:p>
            <a:r>
              <a:rPr lang="en-GB" b="1" dirty="0"/>
              <a:t>What are indicators of patients ready to  transition back into community? </a:t>
            </a:r>
          </a:p>
        </p:txBody>
      </p:sp>
      <p:pic>
        <p:nvPicPr>
          <p:cNvPr id="5" name="Content Placeholder 4" descr="A group of people with speech bubbles&#10;&#10;Description automatically generated">
            <a:extLst>
              <a:ext uri="{FF2B5EF4-FFF2-40B4-BE49-F238E27FC236}">
                <a16:creationId xmlns:a16="http://schemas.microsoft.com/office/drawing/2014/main" id="{C3CAE182-3265-946E-E250-7126A64F1AA0}"/>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1843232"/>
            <a:ext cx="5081129" cy="3572669"/>
          </a:xfrm>
        </p:spPr>
      </p:pic>
      <p:sp>
        <p:nvSpPr>
          <p:cNvPr id="6" name="TextBox 5">
            <a:extLst>
              <a:ext uri="{FF2B5EF4-FFF2-40B4-BE49-F238E27FC236}">
                <a16:creationId xmlns:a16="http://schemas.microsoft.com/office/drawing/2014/main" id="{EC31B69B-0EDC-1024-7FD2-367555A35132}"/>
              </a:ext>
            </a:extLst>
          </p:cNvPr>
          <p:cNvSpPr txBox="1"/>
          <p:nvPr/>
        </p:nvSpPr>
        <p:spPr>
          <a:xfrm>
            <a:off x="252871" y="5415901"/>
            <a:ext cx="5081129" cy="230832"/>
          </a:xfrm>
          <a:prstGeom prst="rect">
            <a:avLst/>
          </a:prstGeom>
          <a:noFill/>
        </p:spPr>
        <p:txBody>
          <a:bodyPr wrap="square" rtlCol="0">
            <a:spAutoFit/>
          </a:bodyPr>
          <a:lstStyle/>
          <a:p>
            <a:r>
              <a:rPr lang="en-GB" sz="900">
                <a:hlinkClick r:id="rId4" tooltip="https://www.josegalan.es/tipos-de-paginas-web/"/>
              </a:rPr>
              <a:t>This Photo</a:t>
            </a:r>
            <a:r>
              <a:rPr lang="en-GB" sz="900"/>
              <a:t> by Unknown Author is licensed under </a:t>
            </a:r>
            <a:r>
              <a:rPr lang="en-GB" sz="900">
                <a:hlinkClick r:id="rId5" tooltip="https://creativecommons.org/licenses/by/3.0/"/>
              </a:rPr>
              <a:t>CC BY</a:t>
            </a:r>
            <a:endParaRPr lang="en-GB" sz="900"/>
          </a:p>
        </p:txBody>
      </p:sp>
      <p:sp>
        <p:nvSpPr>
          <p:cNvPr id="7" name="TextBox 6">
            <a:extLst>
              <a:ext uri="{FF2B5EF4-FFF2-40B4-BE49-F238E27FC236}">
                <a16:creationId xmlns:a16="http://schemas.microsoft.com/office/drawing/2014/main" id="{81617451-3156-C8A1-F485-0731C1D5DA68}"/>
              </a:ext>
            </a:extLst>
          </p:cNvPr>
          <p:cNvSpPr txBox="1"/>
          <p:nvPr/>
        </p:nvSpPr>
        <p:spPr>
          <a:xfrm>
            <a:off x="4615543" y="1991360"/>
            <a:ext cx="6966857" cy="4401205"/>
          </a:xfrm>
          <a:prstGeom prst="rect">
            <a:avLst/>
          </a:prstGeom>
          <a:noFill/>
        </p:spPr>
        <p:txBody>
          <a:bodyPr wrap="square" rtlCol="0">
            <a:spAutoFit/>
          </a:bodyPr>
          <a:lstStyle/>
          <a:p>
            <a:pPr marL="457200" indent="-457200">
              <a:buAutoNum type="arabicPeriod"/>
            </a:pPr>
            <a:r>
              <a:rPr lang="en-GB" sz="3200" dirty="0"/>
              <a:t>For a patient that is getting better, what would you encourage them to do in the community?  </a:t>
            </a:r>
          </a:p>
          <a:p>
            <a:pPr marL="457200" indent="-457200">
              <a:buAutoNum type="arabicPeriod"/>
            </a:pPr>
            <a:endParaRPr lang="en-GB" sz="3200" dirty="0"/>
          </a:p>
          <a:p>
            <a:pPr marL="457200" indent="-457200">
              <a:buAutoNum type="arabicPeriod"/>
            </a:pPr>
            <a:r>
              <a:rPr lang="en-GB" sz="3200" dirty="0"/>
              <a:t>Which voluntary sector agencies would you engage to provide support and opportunities to enable transition?  </a:t>
            </a:r>
          </a:p>
          <a:p>
            <a:pPr marL="457200" indent="-457200">
              <a:buAutoNum type="arabicPeriod"/>
            </a:pPr>
            <a:endParaRPr lang="en-GB" sz="2400" dirty="0"/>
          </a:p>
        </p:txBody>
      </p:sp>
    </p:spTree>
    <p:extLst>
      <p:ext uri="{BB962C8B-B14F-4D97-AF65-F5344CB8AC3E}">
        <p14:creationId xmlns:p14="http://schemas.microsoft.com/office/powerpoint/2010/main" val="26912217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14AF1D-42FD-6911-6FCF-EEE0BA8BAB07}"/>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Indicators of patients ready to  transition back into community</a:t>
            </a: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Content Placeholder 2">
            <a:extLst>
              <a:ext uri="{FF2B5EF4-FFF2-40B4-BE49-F238E27FC236}">
                <a16:creationId xmlns:a16="http://schemas.microsoft.com/office/drawing/2014/main" id="{BB536C16-DEAC-2C51-ED22-71C37F786CEA}"/>
              </a:ext>
            </a:extLst>
          </p:cNvPr>
          <p:cNvSpPr>
            <a:spLocks noGrp="1"/>
          </p:cNvSpPr>
          <p:nvPr>
            <p:ph idx="1"/>
          </p:nvPr>
        </p:nvSpPr>
        <p:spPr>
          <a:xfrm>
            <a:off x="4447308" y="591344"/>
            <a:ext cx="6906491" cy="5585619"/>
          </a:xfrm>
        </p:spPr>
        <p:txBody>
          <a:bodyPr anchor="ctr">
            <a:normAutofit/>
          </a:bodyPr>
          <a:lstStyle/>
          <a:p>
            <a:pPr marL="0" indent="0" fontAlgn="base">
              <a:buNone/>
            </a:pPr>
            <a:r>
              <a:rPr lang="en-GB" sz="2400" b="1"/>
              <a:t>Evidence-based indicators:</a:t>
            </a:r>
            <a:endParaRPr lang="en-GB" sz="2400"/>
          </a:p>
          <a:p>
            <a:r>
              <a:rPr lang="en-GB" sz="2400"/>
              <a:t>Stable symptoms</a:t>
            </a:r>
          </a:p>
          <a:p>
            <a:r>
              <a:rPr lang="en-GB" sz="2400"/>
              <a:t>Consistent engagement with treatment</a:t>
            </a:r>
          </a:p>
          <a:p>
            <a:r>
              <a:rPr lang="en-GB" sz="2400"/>
              <a:t>Ability to manage ADLs with minimal prompting</a:t>
            </a:r>
          </a:p>
          <a:p>
            <a:r>
              <a:rPr lang="en-GB" sz="2400"/>
              <a:t>Risk management capacity</a:t>
            </a:r>
          </a:p>
          <a:p>
            <a:r>
              <a:rPr lang="en-GB" sz="2400"/>
              <a:t>Social support networks</a:t>
            </a:r>
          </a:p>
          <a:p>
            <a:r>
              <a:rPr lang="en-GB" sz="2400"/>
              <a:t>Housing readiness</a:t>
            </a:r>
          </a:p>
          <a:p>
            <a:pPr marL="0" indent="0">
              <a:buNone/>
            </a:pPr>
            <a:endParaRPr lang="en-GB" sz="2400"/>
          </a:p>
          <a:p>
            <a:pPr marL="0" indent="0" fontAlgn="base">
              <a:buNone/>
            </a:pPr>
            <a:r>
              <a:rPr lang="en-GB" sz="2400" b="1"/>
              <a:t>ICS context:</a:t>
            </a:r>
            <a:br>
              <a:rPr lang="en-GB" sz="2400"/>
            </a:br>
            <a:r>
              <a:rPr lang="en-GB" sz="2400"/>
              <a:t>Local authorities and NHS providers must coordinate </a:t>
            </a:r>
            <a:r>
              <a:rPr lang="en-GB" sz="2400" b="1"/>
              <a:t>Section 117 aftercare</a:t>
            </a:r>
            <a:r>
              <a:rPr lang="en-GB" sz="2400"/>
              <a:t> for eligible individuals.</a:t>
            </a:r>
          </a:p>
          <a:p>
            <a:endParaRPr lang="en-GB" sz="2400"/>
          </a:p>
        </p:txBody>
      </p:sp>
    </p:spTree>
    <p:extLst>
      <p:ext uri="{BB962C8B-B14F-4D97-AF65-F5344CB8AC3E}">
        <p14:creationId xmlns:p14="http://schemas.microsoft.com/office/powerpoint/2010/main" val="12852981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028336B-5A3E-B10B-B3F8-D523F9870A6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167D-2BC0-A4ED-8FF6-AB0A028EB545}"/>
              </a:ext>
            </a:extLst>
          </p:cNvPr>
          <p:cNvSpPr>
            <a:spLocks noGrp="1"/>
          </p:cNvSpPr>
          <p:nvPr>
            <p:ph type="title"/>
          </p:nvPr>
        </p:nvSpPr>
        <p:spPr>
          <a:xfrm>
            <a:off x="1043631" y="809898"/>
            <a:ext cx="9942716" cy="1554480"/>
          </a:xfrm>
        </p:spPr>
        <p:txBody>
          <a:bodyPr anchor="ctr">
            <a:normAutofit/>
          </a:bodyPr>
          <a:lstStyle/>
          <a:p>
            <a:r>
              <a:rPr lang="en-GB" sz="4800" dirty="0"/>
              <a:t>Section 117 after‑care: (2024 statutory guidance)</a:t>
            </a:r>
          </a:p>
        </p:txBody>
      </p:sp>
      <p:sp>
        <p:nvSpPr>
          <p:cNvPr id="3" name="Content Placeholder 2">
            <a:extLst>
              <a:ext uri="{FF2B5EF4-FFF2-40B4-BE49-F238E27FC236}">
                <a16:creationId xmlns:a16="http://schemas.microsoft.com/office/drawing/2014/main" id="{01FB2D8A-AA7D-8767-5EEF-5F4CE1FAB480}"/>
              </a:ext>
            </a:extLst>
          </p:cNvPr>
          <p:cNvSpPr>
            <a:spLocks noGrp="1"/>
          </p:cNvSpPr>
          <p:nvPr>
            <p:ph idx="1"/>
          </p:nvPr>
        </p:nvSpPr>
        <p:spPr>
          <a:xfrm>
            <a:off x="1045028" y="3017522"/>
            <a:ext cx="9941319" cy="3124658"/>
          </a:xfrm>
        </p:spPr>
        <p:txBody>
          <a:bodyPr anchor="ctr">
            <a:normAutofit/>
          </a:bodyPr>
          <a:lstStyle/>
          <a:p>
            <a:pPr>
              <a:defRPr sz="2000"/>
            </a:pPr>
            <a:r>
              <a:rPr lang="en-GB" sz="2400" dirty="0"/>
              <a:t>Joint duty on ICBs and local authorities to arrange free after‑care for eligible patients discharged from MHA s3/37/45A/47/48</a:t>
            </a:r>
          </a:p>
          <a:p>
            <a:pPr>
              <a:defRPr sz="2000"/>
            </a:pPr>
            <a:r>
              <a:rPr lang="en-GB" sz="2400" dirty="0"/>
              <a:t>After‑care aims to meet needs arising from mental disorder and reduce risk of deterioration/re‑admission</a:t>
            </a:r>
          </a:p>
          <a:p>
            <a:pPr>
              <a:defRPr sz="2000"/>
            </a:pPr>
            <a:r>
              <a:rPr lang="en-GB" sz="2400" dirty="0"/>
              <a:t>Jan 2024 DHSC/NHSE statutory guidance clarifies discharge planning principles and annex on sharing budgets/responsibilities</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87701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EC8D2EF-442A-3FC0-5EB6-DFC112B556A0}"/>
              </a:ext>
            </a:extLst>
          </p:cNvPr>
          <p:cNvSpPr>
            <a:spLocks noGrp="1"/>
          </p:cNvSpPr>
          <p:nvPr>
            <p:ph type="title"/>
          </p:nvPr>
        </p:nvSpPr>
        <p:spPr>
          <a:xfrm>
            <a:off x="838200" y="365125"/>
            <a:ext cx="10515600" cy="1325563"/>
          </a:xfrm>
        </p:spPr>
        <p:txBody>
          <a:bodyPr>
            <a:normAutofit/>
          </a:bodyPr>
          <a:lstStyle/>
          <a:p>
            <a:r>
              <a:rPr lang="en-GB" dirty="0"/>
              <a:t>Challenges in the provision of mental health in-patient rehabilitation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E81A466-01CF-8A00-5279-EF2CADF6949D}"/>
              </a:ext>
            </a:extLst>
          </p:cNvPr>
          <p:cNvSpPr>
            <a:spLocks noGrp="1"/>
          </p:cNvSpPr>
          <p:nvPr>
            <p:ph idx="1"/>
          </p:nvPr>
        </p:nvSpPr>
        <p:spPr>
          <a:xfrm>
            <a:off x="838200" y="1825625"/>
            <a:ext cx="10515600" cy="4351338"/>
          </a:xfrm>
        </p:spPr>
        <p:txBody>
          <a:bodyPr>
            <a:normAutofit/>
          </a:bodyPr>
          <a:lstStyle/>
          <a:p>
            <a:r>
              <a:rPr lang="en-GB" sz="2600" dirty="0"/>
              <a:t>Routine out-of-area placements despite their negative impacts on recovery and costing</a:t>
            </a:r>
            <a:r>
              <a:rPr lang="en-US" sz="2600" dirty="0"/>
              <a:t> - </a:t>
            </a:r>
            <a:r>
              <a:rPr lang="en-GB" sz="2600" dirty="0"/>
              <a:t>OAPs remain a major issue despite national targets</a:t>
            </a:r>
          </a:p>
          <a:p>
            <a:r>
              <a:rPr lang="en-GB" sz="2600" dirty="0"/>
              <a:t>Workforce shortages (nursing, OT, psychology)</a:t>
            </a:r>
          </a:p>
          <a:p>
            <a:r>
              <a:rPr lang="en-GB" sz="2600" dirty="0"/>
              <a:t>Supported housing crisis</a:t>
            </a:r>
          </a:p>
          <a:p>
            <a:r>
              <a:rPr lang="en-GB" sz="2600" dirty="0"/>
              <a:t>Variation in ICS commissioning</a:t>
            </a:r>
          </a:p>
          <a:p>
            <a:r>
              <a:rPr lang="en-GB" sz="2600" dirty="0"/>
              <a:t>Lack of specialist community rehabilitation teams in many regions</a:t>
            </a:r>
          </a:p>
          <a:p>
            <a:pPr marL="0" indent="0">
              <a:buNone/>
            </a:pPr>
            <a:endParaRPr lang="en-GB" sz="2600" dirty="0"/>
          </a:p>
          <a:p>
            <a:pPr marL="0" indent="0">
              <a:buNone/>
            </a:pPr>
            <a:r>
              <a:rPr lang="en-GB" sz="2600" dirty="0"/>
              <a:t>(Rethink Mental Illness and the Royal College of Psychiatrists, 2023-24)</a:t>
            </a:r>
          </a:p>
        </p:txBody>
      </p:sp>
    </p:spTree>
    <p:extLst>
      <p:ext uri="{BB962C8B-B14F-4D97-AF65-F5344CB8AC3E}">
        <p14:creationId xmlns:p14="http://schemas.microsoft.com/office/powerpoint/2010/main" val="3213919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2313796-F155-EE77-1ECF-23DD6495CC88}"/>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0A1E7-FBFC-2462-896C-6DA2EF7117F1}"/>
              </a:ext>
            </a:extLst>
          </p:cNvPr>
          <p:cNvSpPr>
            <a:spLocks noGrp="1"/>
          </p:cNvSpPr>
          <p:nvPr>
            <p:ph type="title"/>
          </p:nvPr>
        </p:nvSpPr>
        <p:spPr>
          <a:xfrm>
            <a:off x="841248" y="256032"/>
            <a:ext cx="10506456" cy="1014984"/>
          </a:xfrm>
        </p:spPr>
        <p:txBody>
          <a:bodyPr anchor="b">
            <a:normAutofit/>
          </a:bodyPr>
          <a:lstStyle/>
          <a:p>
            <a:r>
              <a:rPr lang="en-GB" sz="3400"/>
              <a:t>Out‑of‑area placements (OAPs): why they matter in rehab</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C13EF959-D256-AA9E-532B-41B770F76DDE}"/>
              </a:ext>
            </a:extLst>
          </p:cNvPr>
          <p:cNvGraphicFramePr>
            <a:graphicFrameLocks noGrp="1"/>
          </p:cNvGraphicFramePr>
          <p:nvPr>
            <p:ph idx="1"/>
            <p:extLst>
              <p:ext uri="{D42A27DB-BD31-4B8C-83A1-F6EECF244321}">
                <p14:modId xmlns:p14="http://schemas.microsoft.com/office/powerpoint/2010/main" val="80105791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580272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586672-A2E0-22AE-98CB-59995809CF01}"/>
              </a:ext>
            </a:extLst>
          </p:cNvPr>
          <p:cNvSpPr>
            <a:spLocks noGrp="1"/>
          </p:cNvSpPr>
          <p:nvPr>
            <p:ph type="title"/>
          </p:nvPr>
        </p:nvSpPr>
        <p:spPr>
          <a:xfrm>
            <a:off x="5410199" y="423439"/>
            <a:ext cx="5292436" cy="1711119"/>
          </a:xfrm>
        </p:spPr>
        <p:txBody>
          <a:bodyPr anchor="ctr">
            <a:normAutofit/>
          </a:bodyPr>
          <a:lstStyle/>
          <a:p>
            <a:r>
              <a:rPr lang="en-GB" sz="2800" b="1" dirty="0"/>
              <a:t>Routinely out-of-area placements are used, despite their potential negative impacts on recovery and costing</a:t>
            </a:r>
          </a:p>
        </p:txBody>
      </p:sp>
      <p:sp>
        <p:nvSpPr>
          <p:cNvPr id="22" name="Rectangle 21">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black background with a black square&#10;&#10;Description automatically generated with medium confidence">
            <a:extLst>
              <a:ext uri="{FF2B5EF4-FFF2-40B4-BE49-F238E27FC236}">
                <a16:creationId xmlns:a16="http://schemas.microsoft.com/office/drawing/2014/main" id="{0780AF3F-F943-B064-92C2-CEF815226D3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46054" y="2265781"/>
            <a:ext cx="4318091" cy="4318091"/>
          </a:xfrm>
          <a:prstGeom prst="rect">
            <a:avLst/>
          </a:prstGeom>
        </p:spPr>
      </p:pic>
      <p:sp>
        <p:nvSpPr>
          <p:cNvPr id="3" name="Content Placeholder 2">
            <a:extLst>
              <a:ext uri="{FF2B5EF4-FFF2-40B4-BE49-F238E27FC236}">
                <a16:creationId xmlns:a16="http://schemas.microsoft.com/office/drawing/2014/main" id="{3A19C4AC-9F12-7093-E03F-F5CD9F5613DB}"/>
              </a:ext>
            </a:extLst>
          </p:cNvPr>
          <p:cNvSpPr>
            <a:spLocks noGrp="1"/>
          </p:cNvSpPr>
          <p:nvPr>
            <p:ph idx="1"/>
          </p:nvPr>
        </p:nvSpPr>
        <p:spPr>
          <a:xfrm>
            <a:off x="5410199" y="2265781"/>
            <a:ext cx="6006216" cy="4460996"/>
          </a:xfrm>
        </p:spPr>
        <p:txBody>
          <a:bodyPr anchor="ctr">
            <a:normAutofit fontScale="85000" lnSpcReduction="10000"/>
          </a:bodyPr>
          <a:lstStyle/>
          <a:p>
            <a:r>
              <a:rPr lang="en-GB" sz="3000" dirty="0"/>
              <a:t>63% of in-patient placements are in different geographical areas to a patients home address.  (CQC, 2018)</a:t>
            </a:r>
          </a:p>
          <a:p>
            <a:r>
              <a:rPr lang="en-GB" sz="3000" dirty="0"/>
              <a:t>Two thirds of the £535m cost is spent on out-of-area placements</a:t>
            </a:r>
          </a:p>
          <a:p>
            <a:r>
              <a:rPr lang="en-GB" sz="3000" dirty="0"/>
              <a:t>Out-of-area placements often do not follow recognised service models</a:t>
            </a:r>
          </a:p>
          <a:p>
            <a:r>
              <a:rPr lang="en-GB" sz="3000" dirty="0"/>
              <a:t>Transitioning between care settings becomes difficult to coordinate</a:t>
            </a:r>
          </a:p>
          <a:p>
            <a:r>
              <a:rPr lang="en-GB" sz="3000" dirty="0">
                <a:sym typeface="Wingdings" panose="05000000000000000000" pitchFamily="2" charset="2"/>
              </a:rPr>
              <a:t>Distance from </a:t>
            </a:r>
            <a:r>
              <a:rPr lang="en-GB" sz="3000" dirty="0"/>
              <a:t>family and engaging with local community </a:t>
            </a:r>
          </a:p>
          <a:p>
            <a:pPr marL="0" indent="0">
              <a:buNone/>
            </a:pPr>
            <a:endParaRPr lang="en-GB" sz="2000" dirty="0"/>
          </a:p>
        </p:txBody>
      </p:sp>
      <p:sp>
        <p:nvSpPr>
          <p:cNvPr id="9" name="TextBox 8">
            <a:extLst>
              <a:ext uri="{FF2B5EF4-FFF2-40B4-BE49-F238E27FC236}">
                <a16:creationId xmlns:a16="http://schemas.microsoft.com/office/drawing/2014/main" id="{B3E677C9-85A9-A334-A8BF-FDC23F1784F3}"/>
              </a:ext>
            </a:extLst>
          </p:cNvPr>
          <p:cNvSpPr txBox="1"/>
          <p:nvPr/>
        </p:nvSpPr>
        <p:spPr>
          <a:xfrm>
            <a:off x="2063683" y="5855458"/>
            <a:ext cx="2335043" cy="200055"/>
          </a:xfrm>
          <a:prstGeom prst="rect">
            <a:avLst/>
          </a:prstGeom>
          <a:solidFill>
            <a:srgbClr val="000000"/>
          </a:solidFill>
        </p:spPr>
        <p:txBody>
          <a:bodyPr wrap="square" rtlCol="0">
            <a:spAutoFit/>
          </a:bodyPr>
          <a:lstStyle/>
          <a:p>
            <a:pPr algn="r">
              <a:spcAft>
                <a:spcPts val="600"/>
              </a:spcAft>
            </a:pPr>
            <a:r>
              <a:rPr lang="en-GB" sz="700" dirty="0">
                <a:solidFill>
                  <a:srgbClr val="FFFFFF"/>
                </a:solidFill>
                <a:hlinkClick r:id="rId4" tooltip="https://game-icons.net/1x1/delapouite/path-distance.htm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
        <p:nvSpPr>
          <p:cNvPr id="4" name="TextBox 3">
            <a:extLst>
              <a:ext uri="{FF2B5EF4-FFF2-40B4-BE49-F238E27FC236}">
                <a16:creationId xmlns:a16="http://schemas.microsoft.com/office/drawing/2014/main" id="{38829F81-00C2-3A90-36D8-4B399B8391DB}"/>
              </a:ext>
            </a:extLst>
          </p:cNvPr>
          <p:cNvSpPr txBox="1"/>
          <p:nvPr/>
        </p:nvSpPr>
        <p:spPr>
          <a:xfrm>
            <a:off x="402336" y="352427"/>
            <a:ext cx="4084320" cy="2009061"/>
          </a:xfrm>
          <a:prstGeom prst="round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GB" sz="2800" b="1" dirty="0"/>
              <a:t>Is Mental Health Rehabilitation available in your </a:t>
            </a:r>
            <a:r>
              <a:rPr lang="en-GB" sz="2800" b="1" i="1" dirty="0"/>
              <a:t>local area</a:t>
            </a:r>
            <a:r>
              <a:rPr lang="en-GB" sz="2800" b="1" dirty="0"/>
              <a:t>?</a:t>
            </a:r>
          </a:p>
        </p:txBody>
      </p:sp>
    </p:spTree>
    <p:extLst>
      <p:ext uri="{BB962C8B-B14F-4D97-AF65-F5344CB8AC3E}">
        <p14:creationId xmlns:p14="http://schemas.microsoft.com/office/powerpoint/2010/main" val="27374087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3" name="Rectangle 1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26586C-68C1-3C0D-E382-8CED3192500B}"/>
              </a:ext>
            </a:extLst>
          </p:cNvPr>
          <p:cNvSpPr>
            <a:spLocks noGrp="1"/>
          </p:cNvSpPr>
          <p:nvPr>
            <p:ph type="title"/>
          </p:nvPr>
        </p:nvSpPr>
        <p:spPr>
          <a:xfrm>
            <a:off x="761802" y="350196"/>
            <a:ext cx="6399693" cy="1624520"/>
          </a:xfrm>
        </p:spPr>
        <p:txBody>
          <a:bodyPr anchor="ctr">
            <a:normAutofit/>
          </a:bodyPr>
          <a:lstStyle/>
          <a:p>
            <a:r>
              <a:rPr lang="en-GB" sz="3700" b="1" dirty="0"/>
              <a:t>Gaps in provision affecting care and outcomes</a:t>
            </a:r>
          </a:p>
        </p:txBody>
      </p:sp>
      <p:sp>
        <p:nvSpPr>
          <p:cNvPr id="3" name="Content Placeholder 2">
            <a:extLst>
              <a:ext uri="{FF2B5EF4-FFF2-40B4-BE49-F238E27FC236}">
                <a16:creationId xmlns:a16="http://schemas.microsoft.com/office/drawing/2014/main" id="{797D3960-57AD-C047-DB98-4682171524C9}"/>
              </a:ext>
            </a:extLst>
          </p:cNvPr>
          <p:cNvSpPr>
            <a:spLocks noGrp="1"/>
          </p:cNvSpPr>
          <p:nvPr>
            <p:ph idx="1"/>
          </p:nvPr>
        </p:nvSpPr>
        <p:spPr>
          <a:xfrm>
            <a:off x="427703" y="2285999"/>
            <a:ext cx="7123471" cy="4419151"/>
          </a:xfrm>
        </p:spPr>
        <p:txBody>
          <a:bodyPr anchor="ctr">
            <a:normAutofit fontScale="85000" lnSpcReduction="20000"/>
          </a:bodyPr>
          <a:lstStyle/>
          <a:p>
            <a:r>
              <a:rPr lang="en-GB" sz="3100" dirty="0"/>
              <a:t>333 NHS mental health rehabilitation beds have been decommissioned with further 53 beds planned</a:t>
            </a:r>
          </a:p>
          <a:p>
            <a:r>
              <a:rPr lang="en-GB" sz="3100" dirty="0"/>
              <a:t>The Doctor magazine found that NHS mental health rehabilitation wards have disappeared entirely from 18 Integrated Care Systems and NHS trusts in England, leaving five million people in those areas reliant entirely on out-of-area private sector provision</a:t>
            </a:r>
          </a:p>
          <a:p>
            <a:r>
              <a:rPr lang="en-GB" sz="3100" dirty="0"/>
              <a:t>Community rehabilitation treatment is rarely delivered by specialist teams  </a:t>
            </a:r>
          </a:p>
          <a:p>
            <a:r>
              <a:rPr lang="en-GB" sz="3100" dirty="0"/>
              <a:t>Wider challenges around supported housing and social care</a:t>
            </a:r>
          </a:p>
          <a:p>
            <a:endParaRPr lang="en-GB" sz="1700" dirty="0"/>
          </a:p>
        </p:txBody>
      </p:sp>
      <p:pic>
        <p:nvPicPr>
          <p:cNvPr id="5" name="Picture 4" descr="Scissors cutting the word budget&#10;&#10;Description automatically generated">
            <a:extLst>
              <a:ext uri="{FF2B5EF4-FFF2-40B4-BE49-F238E27FC236}">
                <a16:creationId xmlns:a16="http://schemas.microsoft.com/office/drawing/2014/main" id="{2ABE51AE-FEBF-ADB2-AEEC-F30F9CB2DDE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9491" b="-2"/>
          <a:stretch/>
        </p:blipFill>
        <p:spPr>
          <a:xfrm>
            <a:off x="7161496" y="469266"/>
            <a:ext cx="5131622" cy="5766618"/>
          </a:xfrm>
          <a:prstGeom prst="rect">
            <a:avLst/>
          </a:prstGeom>
        </p:spPr>
      </p:pic>
      <p:sp>
        <p:nvSpPr>
          <p:cNvPr id="6" name="TextBox 5">
            <a:extLst>
              <a:ext uri="{FF2B5EF4-FFF2-40B4-BE49-F238E27FC236}">
                <a16:creationId xmlns:a16="http://schemas.microsoft.com/office/drawing/2014/main" id="{33C6986A-F344-4898-C0F6-68B2A88AA4D7}"/>
              </a:ext>
            </a:extLst>
          </p:cNvPr>
          <p:cNvSpPr txBox="1"/>
          <p:nvPr/>
        </p:nvSpPr>
        <p:spPr>
          <a:xfrm>
            <a:off x="10527802" y="7127212"/>
            <a:ext cx="1765316" cy="307777"/>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4" tooltip="https://interacc.typepad.com/synthesis/educa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7209645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AAF78-BC06-0BFA-22DE-B541B0BDC775}"/>
              </a:ext>
            </a:extLst>
          </p:cNvPr>
          <p:cNvSpPr>
            <a:spLocks noGrp="1"/>
          </p:cNvSpPr>
          <p:nvPr>
            <p:ph type="title"/>
          </p:nvPr>
        </p:nvSpPr>
        <p:spPr>
          <a:xfrm>
            <a:off x="838199" y="483868"/>
            <a:ext cx="10676195" cy="1353947"/>
          </a:xfrm>
        </p:spPr>
        <p:txBody>
          <a:bodyPr>
            <a:noAutofit/>
          </a:bodyPr>
          <a:lstStyle/>
          <a:p>
            <a:r>
              <a:rPr lang="en-GB" sz="3200" b="1" dirty="0"/>
              <a:t>Ensuring the mental health rehabilitation system is fit for purpose requires greater national and local focus</a:t>
            </a:r>
          </a:p>
        </p:txBody>
      </p:sp>
      <p:sp>
        <p:nvSpPr>
          <p:cNvPr id="3" name="Content Placeholder 2">
            <a:extLst>
              <a:ext uri="{FF2B5EF4-FFF2-40B4-BE49-F238E27FC236}">
                <a16:creationId xmlns:a16="http://schemas.microsoft.com/office/drawing/2014/main" id="{51104D31-B4EE-B2D7-E8BE-194A50805164}"/>
              </a:ext>
            </a:extLst>
          </p:cNvPr>
          <p:cNvSpPr>
            <a:spLocks noGrp="1"/>
          </p:cNvSpPr>
          <p:nvPr>
            <p:ph idx="1"/>
          </p:nvPr>
        </p:nvSpPr>
        <p:spPr>
          <a:xfrm>
            <a:off x="838200" y="2138515"/>
            <a:ext cx="10515600" cy="4038447"/>
          </a:xfrm>
        </p:spPr>
        <p:txBody>
          <a:bodyPr/>
          <a:lstStyle/>
          <a:p>
            <a:r>
              <a:rPr lang="en-GB" sz="2400" dirty="0"/>
              <a:t>Currently, there is no national strategy to end out-of-area placements and few local plans</a:t>
            </a:r>
          </a:p>
          <a:p>
            <a:r>
              <a:rPr lang="en-GB" sz="2400" dirty="0"/>
              <a:t>Currently, there is a lack of routine data on out-of-area placements and no shared definition of when an out-of-area placement is appropriate.</a:t>
            </a:r>
          </a:p>
          <a:p>
            <a:endParaRPr lang="en-GB" dirty="0"/>
          </a:p>
          <a:p>
            <a:endParaRPr lang="en-GB" dirty="0"/>
          </a:p>
        </p:txBody>
      </p:sp>
      <p:graphicFrame>
        <p:nvGraphicFramePr>
          <p:cNvPr id="4" name="Diagram 3">
            <a:extLst>
              <a:ext uri="{FF2B5EF4-FFF2-40B4-BE49-F238E27FC236}">
                <a16:creationId xmlns:a16="http://schemas.microsoft.com/office/drawing/2014/main" id="{91C2F335-107B-90C0-F5FB-E8F399525084}"/>
              </a:ext>
            </a:extLst>
          </p:cNvPr>
          <p:cNvGraphicFramePr/>
          <p:nvPr>
            <p:extLst>
              <p:ext uri="{D42A27DB-BD31-4B8C-83A1-F6EECF244321}">
                <p14:modId xmlns:p14="http://schemas.microsoft.com/office/powerpoint/2010/main" val="886479782"/>
              </p:ext>
            </p:extLst>
          </p:nvPr>
        </p:nvGraphicFramePr>
        <p:xfrm>
          <a:off x="677605" y="2718861"/>
          <a:ext cx="10676195"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AB3BD8F-309C-6FB0-3947-9E597A9262CB}"/>
              </a:ext>
            </a:extLst>
          </p:cNvPr>
          <p:cNvSpPr txBox="1"/>
          <p:nvPr/>
        </p:nvSpPr>
        <p:spPr>
          <a:xfrm>
            <a:off x="211950" y="3572963"/>
            <a:ext cx="6098458" cy="584775"/>
          </a:xfrm>
          <a:prstGeom prst="rect">
            <a:avLst/>
          </a:prstGeom>
          <a:noFill/>
        </p:spPr>
        <p:txBody>
          <a:bodyPr wrap="square">
            <a:spAutoFit/>
          </a:bodyPr>
          <a:lstStyle/>
          <a:p>
            <a:r>
              <a:rPr lang="en-GB" sz="3200" b="1" dirty="0">
                <a:solidFill>
                  <a:srgbClr val="FF0000"/>
                </a:solidFill>
              </a:rPr>
              <a:t>4 recommendations </a:t>
            </a:r>
          </a:p>
        </p:txBody>
      </p:sp>
    </p:spTree>
    <p:extLst>
      <p:ext uri="{BB962C8B-B14F-4D97-AF65-F5344CB8AC3E}">
        <p14:creationId xmlns:p14="http://schemas.microsoft.com/office/powerpoint/2010/main" val="36830499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00B6ECE2-4899-ABF0-0A01-6F517CA0CC60}"/>
              </a:ext>
            </a:extLst>
          </p:cNvPr>
          <p:cNvGraphicFramePr>
            <a:graphicFrameLocks noGrp="1"/>
          </p:cNvGraphicFramePr>
          <p:nvPr>
            <p:ph idx="1"/>
            <p:extLst>
              <p:ext uri="{D42A27DB-BD31-4B8C-83A1-F6EECF244321}">
                <p14:modId xmlns:p14="http://schemas.microsoft.com/office/powerpoint/2010/main" val="217741067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51005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B6ECE-6379-DE0E-8D17-55EB0E7D1A0D}"/>
              </a:ext>
            </a:extLst>
          </p:cNvPr>
          <p:cNvSpPr>
            <a:spLocks noGrp="1"/>
          </p:cNvSpPr>
          <p:nvPr>
            <p:ph type="title"/>
          </p:nvPr>
        </p:nvSpPr>
        <p:spPr/>
        <p:txBody>
          <a:bodyPr>
            <a:normAutofit/>
          </a:bodyPr>
          <a:lstStyle/>
          <a:p>
            <a:r>
              <a:rPr lang="en-GB" b="1" dirty="0"/>
              <a:t>Recovery and hope are the guiding principle of care                                    </a:t>
            </a:r>
            <a:r>
              <a:rPr lang="en-GB" sz="2000" b="1" dirty="0"/>
              <a:t>(Bradley-Adams, 2020; </a:t>
            </a:r>
            <a:r>
              <a:rPr lang="en-GB" sz="2000" b="1" dirty="0" err="1"/>
              <a:t>Killaspy</a:t>
            </a:r>
            <a:r>
              <a:rPr lang="en-GB" sz="2000" b="1" dirty="0"/>
              <a:t> et al., 2020) </a:t>
            </a:r>
            <a:endParaRPr lang="en-GB" b="1" dirty="0"/>
          </a:p>
        </p:txBody>
      </p:sp>
      <p:sp>
        <p:nvSpPr>
          <p:cNvPr id="3" name="Content Placeholder 2">
            <a:extLst>
              <a:ext uri="{FF2B5EF4-FFF2-40B4-BE49-F238E27FC236}">
                <a16:creationId xmlns:a16="http://schemas.microsoft.com/office/drawing/2014/main" id="{2FB7B864-B42F-94CD-D7D6-FAC3C7CACEA4}"/>
              </a:ext>
            </a:extLst>
          </p:cNvPr>
          <p:cNvSpPr>
            <a:spLocks noGrp="1"/>
          </p:cNvSpPr>
          <p:nvPr>
            <p:ph idx="1"/>
          </p:nvPr>
        </p:nvSpPr>
        <p:spPr>
          <a:xfrm>
            <a:off x="117987" y="2126846"/>
            <a:ext cx="3834582" cy="4227098"/>
          </a:xfrm>
        </p:spPr>
        <p:txBody>
          <a:bodyPr/>
          <a:lstStyle/>
          <a:p>
            <a:r>
              <a:rPr lang="en-GB" dirty="0"/>
              <a:t>Recovery-focused mental health movement </a:t>
            </a:r>
            <a:r>
              <a:rPr lang="en-GB" sz="1800" dirty="0"/>
              <a:t>(Anthony, 1993)</a:t>
            </a:r>
            <a:endParaRPr lang="en-GB" dirty="0"/>
          </a:p>
          <a:p>
            <a:pPr lvl="1"/>
            <a:r>
              <a:rPr lang="en-GB" dirty="0"/>
              <a:t>Closure of large institutes since 1980s </a:t>
            </a:r>
          </a:p>
          <a:p>
            <a:pPr lvl="1"/>
            <a:r>
              <a:rPr lang="en-GB" dirty="0"/>
              <a:t>Attempts to rehabilitate persons with mental disorder   </a:t>
            </a:r>
          </a:p>
          <a:p>
            <a:endParaRPr lang="en-GB" dirty="0"/>
          </a:p>
        </p:txBody>
      </p:sp>
      <p:graphicFrame>
        <p:nvGraphicFramePr>
          <p:cNvPr id="4" name="Diagram 3">
            <a:extLst>
              <a:ext uri="{FF2B5EF4-FFF2-40B4-BE49-F238E27FC236}">
                <a16:creationId xmlns:a16="http://schemas.microsoft.com/office/drawing/2014/main" id="{2520417E-B910-6CF9-D2C3-6747720D74AE}"/>
              </a:ext>
            </a:extLst>
          </p:cNvPr>
          <p:cNvGraphicFramePr/>
          <p:nvPr>
            <p:extLst>
              <p:ext uri="{D42A27DB-BD31-4B8C-83A1-F6EECF244321}">
                <p14:modId xmlns:p14="http://schemas.microsoft.com/office/powerpoint/2010/main" val="4208875468"/>
              </p:ext>
            </p:extLst>
          </p:nvPr>
        </p:nvGraphicFramePr>
        <p:xfrm>
          <a:off x="3952569" y="2529322"/>
          <a:ext cx="7534217" cy="36110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354306DE-CB1E-C9EB-5A11-F3B26B8476E0}"/>
              </a:ext>
            </a:extLst>
          </p:cNvPr>
          <p:cNvSpPr txBox="1"/>
          <p:nvPr/>
        </p:nvSpPr>
        <p:spPr>
          <a:xfrm>
            <a:off x="6226816" y="2315765"/>
            <a:ext cx="2507226" cy="461665"/>
          </a:xfrm>
          <a:prstGeom prst="rect">
            <a:avLst/>
          </a:prstGeom>
          <a:noFill/>
        </p:spPr>
        <p:txBody>
          <a:bodyPr wrap="square" rtlCol="0">
            <a:spAutoFit/>
          </a:bodyPr>
          <a:lstStyle/>
          <a:p>
            <a:r>
              <a:rPr lang="en-GB" sz="2400" b="1" dirty="0"/>
              <a:t>Social recovery </a:t>
            </a:r>
          </a:p>
        </p:txBody>
      </p:sp>
    </p:spTree>
    <p:extLst>
      <p:ext uri="{BB962C8B-B14F-4D97-AF65-F5344CB8AC3E}">
        <p14:creationId xmlns:p14="http://schemas.microsoft.com/office/powerpoint/2010/main" val="1067823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wooden block with letters on it&#10;&#10;Description automatically generated">
            <a:extLst>
              <a:ext uri="{FF2B5EF4-FFF2-40B4-BE49-F238E27FC236}">
                <a16:creationId xmlns:a16="http://schemas.microsoft.com/office/drawing/2014/main" id="{E11325C3-59BA-0A69-81D1-041396FD4471}"/>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68609" y="0"/>
            <a:ext cx="3823289" cy="2548859"/>
          </a:xfrm>
        </p:spPr>
      </p:pic>
      <p:sp>
        <p:nvSpPr>
          <p:cNvPr id="6" name="TextBox 5">
            <a:extLst>
              <a:ext uri="{FF2B5EF4-FFF2-40B4-BE49-F238E27FC236}">
                <a16:creationId xmlns:a16="http://schemas.microsoft.com/office/drawing/2014/main" id="{28C69DD1-FA23-2029-BA12-03DEEC18184B}"/>
              </a:ext>
            </a:extLst>
          </p:cNvPr>
          <p:cNvSpPr txBox="1"/>
          <p:nvPr/>
        </p:nvSpPr>
        <p:spPr>
          <a:xfrm>
            <a:off x="3991898" y="569883"/>
            <a:ext cx="3672350" cy="230832"/>
          </a:xfrm>
          <a:prstGeom prst="rect">
            <a:avLst/>
          </a:prstGeom>
          <a:noFill/>
        </p:spPr>
        <p:txBody>
          <a:bodyPr wrap="square" rtlCol="0">
            <a:spAutoFit/>
          </a:bodyPr>
          <a:lstStyle/>
          <a:p>
            <a:r>
              <a:rPr lang="en-GB" sz="900" dirty="0">
                <a:hlinkClick r:id="rId4" tooltip="https://www.thebluediamondgallery.com/wooden-tile/r/recovery.html"/>
              </a:rPr>
              <a:t>This Photo</a:t>
            </a:r>
            <a:r>
              <a:rPr lang="en-GB" sz="900" dirty="0"/>
              <a:t> by Unknown Author is licensed under </a:t>
            </a:r>
            <a:r>
              <a:rPr lang="en-GB" sz="900" dirty="0">
                <a:hlinkClick r:id="rId5" tooltip="https://creativecommons.org/licenses/by-sa/3.0/"/>
              </a:rPr>
              <a:t>CC BY-SA</a:t>
            </a:r>
            <a:endParaRPr lang="en-GB" sz="900" dirty="0"/>
          </a:p>
        </p:txBody>
      </p:sp>
      <p:graphicFrame>
        <p:nvGraphicFramePr>
          <p:cNvPr id="7" name="Diagram 6">
            <a:extLst>
              <a:ext uri="{FF2B5EF4-FFF2-40B4-BE49-F238E27FC236}">
                <a16:creationId xmlns:a16="http://schemas.microsoft.com/office/drawing/2014/main" id="{3AA7EE86-BC07-660E-9DBA-B919F656AC6C}"/>
              </a:ext>
            </a:extLst>
          </p:cNvPr>
          <p:cNvGraphicFramePr/>
          <p:nvPr>
            <p:extLst>
              <p:ext uri="{D42A27DB-BD31-4B8C-83A1-F6EECF244321}">
                <p14:modId xmlns:p14="http://schemas.microsoft.com/office/powerpoint/2010/main" val="1167121059"/>
              </p:ext>
            </p:extLst>
          </p:nvPr>
        </p:nvGraphicFramePr>
        <p:xfrm>
          <a:off x="6125498" y="2464978"/>
          <a:ext cx="5687960" cy="395759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8" name="Flowchart: Connector 7">
            <a:extLst>
              <a:ext uri="{FF2B5EF4-FFF2-40B4-BE49-F238E27FC236}">
                <a16:creationId xmlns:a16="http://schemas.microsoft.com/office/drawing/2014/main" id="{ED9E640A-1E8C-0929-6B26-56314F241145}"/>
              </a:ext>
            </a:extLst>
          </p:cNvPr>
          <p:cNvSpPr/>
          <p:nvPr/>
        </p:nvSpPr>
        <p:spPr>
          <a:xfrm>
            <a:off x="8200103" y="916397"/>
            <a:ext cx="1710813" cy="1548581"/>
          </a:xfrm>
          <a:prstGeom prst="flowChartConnector">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Medical recovery from illness  </a:t>
            </a:r>
          </a:p>
        </p:txBody>
      </p:sp>
      <p:sp>
        <p:nvSpPr>
          <p:cNvPr id="9" name="TextBox 8">
            <a:extLst>
              <a:ext uri="{FF2B5EF4-FFF2-40B4-BE49-F238E27FC236}">
                <a16:creationId xmlns:a16="http://schemas.microsoft.com/office/drawing/2014/main" id="{66D82464-8E0D-1E3B-C026-A4C05BA338DD}"/>
              </a:ext>
            </a:extLst>
          </p:cNvPr>
          <p:cNvSpPr txBox="1"/>
          <p:nvPr/>
        </p:nvSpPr>
        <p:spPr>
          <a:xfrm>
            <a:off x="726947" y="2753339"/>
            <a:ext cx="5398552" cy="1569660"/>
          </a:xfrm>
          <a:prstGeom prst="rect">
            <a:avLst/>
          </a:prstGeom>
          <a:solidFill>
            <a:schemeClr val="accent2">
              <a:lumMod val="60000"/>
              <a:lumOff val="40000"/>
            </a:schemeClr>
          </a:solidFill>
        </p:spPr>
        <p:txBody>
          <a:bodyPr wrap="square" rtlCol="0">
            <a:spAutoFit/>
          </a:bodyPr>
          <a:lstStyle/>
          <a:p>
            <a:r>
              <a:rPr lang="en-GB" sz="2400" dirty="0"/>
              <a:t>The person’s perception of their relative wellness, living with symptoms  and feeling hope and of value (Slade &amp; Wallace, 2017)</a:t>
            </a:r>
          </a:p>
        </p:txBody>
      </p:sp>
      <p:sp>
        <p:nvSpPr>
          <p:cNvPr id="10" name="TextBox 9">
            <a:extLst>
              <a:ext uri="{FF2B5EF4-FFF2-40B4-BE49-F238E27FC236}">
                <a16:creationId xmlns:a16="http://schemas.microsoft.com/office/drawing/2014/main" id="{59CBFE4A-BBF2-CCC7-C51A-88D41AB45749}"/>
              </a:ext>
            </a:extLst>
          </p:cNvPr>
          <p:cNvSpPr txBox="1"/>
          <p:nvPr/>
        </p:nvSpPr>
        <p:spPr>
          <a:xfrm>
            <a:off x="785942" y="5094652"/>
            <a:ext cx="5339555" cy="1569660"/>
          </a:xfrm>
          <a:prstGeom prst="rect">
            <a:avLst/>
          </a:prstGeom>
          <a:solidFill>
            <a:schemeClr val="accent6">
              <a:lumMod val="60000"/>
              <a:lumOff val="40000"/>
            </a:schemeClr>
          </a:solidFill>
        </p:spPr>
        <p:txBody>
          <a:bodyPr wrap="square" rtlCol="0">
            <a:spAutoFit/>
          </a:bodyPr>
          <a:lstStyle/>
          <a:p>
            <a:r>
              <a:rPr lang="en-GB" sz="2400" dirty="0"/>
              <a:t>As well as living independently and not being a burden, the person also enjoys the meaningful life like others without mental health disorder(Ramon, 2018)</a:t>
            </a:r>
          </a:p>
        </p:txBody>
      </p:sp>
    </p:spTree>
    <p:extLst>
      <p:ext uri="{BB962C8B-B14F-4D97-AF65-F5344CB8AC3E}">
        <p14:creationId xmlns:p14="http://schemas.microsoft.com/office/powerpoint/2010/main" val="37161631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nurse and a person sitting at a table&#10;&#10;Description automatically generated">
            <a:extLst>
              <a:ext uri="{FF2B5EF4-FFF2-40B4-BE49-F238E27FC236}">
                <a16:creationId xmlns:a16="http://schemas.microsoft.com/office/drawing/2014/main" id="{FE591B2D-7F69-DED9-3662-833EB84BD49A}"/>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692" r="2191" b="-1"/>
          <a:stretch/>
        </p:blipFill>
        <p:spPr>
          <a:xfrm>
            <a:off x="1" y="10"/>
            <a:ext cx="9669642"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8AF6F0-48D6-72AA-9FAB-45E6C9FD2D57}"/>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b="1" dirty="0"/>
              <a:t>The service user and the professionals </a:t>
            </a:r>
          </a:p>
        </p:txBody>
      </p:sp>
      <p:sp>
        <p:nvSpPr>
          <p:cNvPr id="7" name="TextBox 6">
            <a:extLst>
              <a:ext uri="{FF2B5EF4-FFF2-40B4-BE49-F238E27FC236}">
                <a16:creationId xmlns:a16="http://schemas.microsoft.com/office/drawing/2014/main" id="{D32B6698-E528-EB9B-60CB-D51EC8E67F1F}"/>
              </a:ext>
            </a:extLst>
          </p:cNvPr>
          <p:cNvSpPr txBox="1"/>
          <p:nvPr/>
        </p:nvSpPr>
        <p:spPr>
          <a:xfrm>
            <a:off x="6563032" y="2434201"/>
            <a:ext cx="5397910" cy="3040007"/>
          </a:xfrm>
          <a:prstGeom prst="rect">
            <a:avLst/>
          </a:prstGeom>
          <a:solidFill>
            <a:schemeClr val="bg1"/>
          </a:solidFill>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200" dirty="0"/>
              <a:t>The importance of the patient’s voice has been acknowledged in recent practice </a:t>
            </a:r>
          </a:p>
          <a:p>
            <a:pPr indent="-228600">
              <a:lnSpc>
                <a:spcPct val="90000"/>
              </a:lnSpc>
              <a:spcAft>
                <a:spcPts val="600"/>
              </a:spcAft>
              <a:buFont typeface="Arial" panose="020B0604020202020204" pitchFamily="34" charset="0"/>
              <a:buChar char="•"/>
            </a:pPr>
            <a:r>
              <a:rPr lang="en-US" sz="2200" dirty="0"/>
              <a:t>Existing models focus more on the policy, the mechanisms and the stages of recovery       </a:t>
            </a:r>
          </a:p>
          <a:p>
            <a:pPr indent="-228600">
              <a:lnSpc>
                <a:spcPct val="90000"/>
              </a:lnSpc>
              <a:spcAft>
                <a:spcPts val="600"/>
              </a:spcAft>
              <a:buFont typeface="Arial" panose="020B0604020202020204" pitchFamily="34" charset="0"/>
              <a:buChar char="•"/>
            </a:pPr>
            <a:r>
              <a:rPr lang="en-US" sz="2200" dirty="0"/>
              <a:t>More should be about partnership approaches and focusing on attitudes and beliefs needed for the clinician and person in recovery in collaboration (Bradley-Adams, 2020; </a:t>
            </a:r>
            <a:r>
              <a:rPr lang="en-US" sz="2200" dirty="0" err="1"/>
              <a:t>Killaspy</a:t>
            </a:r>
            <a:r>
              <a:rPr lang="en-US" sz="2200" dirty="0"/>
              <a:t> et al., 2020) </a:t>
            </a:r>
          </a:p>
        </p:txBody>
      </p:sp>
      <p:sp>
        <p:nvSpPr>
          <p:cNvPr id="6" name="TextBox 5">
            <a:extLst>
              <a:ext uri="{FF2B5EF4-FFF2-40B4-BE49-F238E27FC236}">
                <a16:creationId xmlns:a16="http://schemas.microsoft.com/office/drawing/2014/main" id="{0F533237-9488-FDEE-D1A0-08DC3D2DDD19}"/>
              </a:ext>
            </a:extLst>
          </p:cNvPr>
          <p:cNvSpPr txBox="1"/>
          <p:nvPr/>
        </p:nvSpPr>
        <p:spPr>
          <a:xfrm>
            <a:off x="7059633" y="6657945"/>
            <a:ext cx="26100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asiamd.com/tag/service-qualit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49543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64890-B8A4-29DF-40B7-BEB481CB5312}"/>
              </a:ext>
            </a:extLst>
          </p:cNvPr>
          <p:cNvSpPr>
            <a:spLocks noGrp="1"/>
          </p:cNvSpPr>
          <p:nvPr>
            <p:ph type="title"/>
          </p:nvPr>
        </p:nvSpPr>
        <p:spPr/>
        <p:txBody>
          <a:bodyPr/>
          <a:lstStyle/>
          <a:p>
            <a:r>
              <a:rPr lang="en-GB" dirty="0" err="1"/>
              <a:t>Killaspy</a:t>
            </a:r>
            <a:r>
              <a:rPr lang="en-GB" dirty="0"/>
              <a:t> et al (2020)</a:t>
            </a:r>
          </a:p>
        </p:txBody>
      </p:sp>
      <p:graphicFrame>
        <p:nvGraphicFramePr>
          <p:cNvPr id="7" name="Content Placeholder 2">
            <a:extLst>
              <a:ext uri="{FF2B5EF4-FFF2-40B4-BE49-F238E27FC236}">
                <a16:creationId xmlns:a16="http://schemas.microsoft.com/office/drawing/2014/main" id="{762F76C3-68D4-CBA0-5ACA-840701ADB80B}"/>
              </a:ext>
            </a:extLst>
          </p:cNvPr>
          <p:cNvGraphicFramePr>
            <a:graphicFrameLocks noGrp="1"/>
          </p:cNvGraphicFramePr>
          <p:nvPr>
            <p:ph idx="1"/>
            <p:extLst>
              <p:ext uri="{D42A27DB-BD31-4B8C-83A1-F6EECF244321}">
                <p14:modId xmlns:p14="http://schemas.microsoft.com/office/powerpoint/2010/main" val="622597400"/>
              </p:ext>
            </p:extLst>
          </p:nvPr>
        </p:nvGraphicFramePr>
        <p:xfrm>
          <a:off x="838200" y="1825625"/>
          <a:ext cx="10515600" cy="4899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Content Placeholder 4" descr="A nurse and a person sitting at a table&#10;&#10;Description automatically generated">
            <a:extLst>
              <a:ext uri="{FF2B5EF4-FFF2-40B4-BE49-F238E27FC236}">
                <a16:creationId xmlns:a16="http://schemas.microsoft.com/office/drawing/2014/main" id="{9CCC931E-A536-85B7-D16D-F83A7C739F21}"/>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8760541" y="275738"/>
            <a:ext cx="2256504" cy="1504336"/>
          </a:xfrm>
          <a:prstGeom prst="rect">
            <a:avLst/>
          </a:prstGeom>
        </p:spPr>
      </p:pic>
      <p:sp>
        <p:nvSpPr>
          <p:cNvPr id="5" name="TextBox 4">
            <a:extLst>
              <a:ext uri="{FF2B5EF4-FFF2-40B4-BE49-F238E27FC236}">
                <a16:creationId xmlns:a16="http://schemas.microsoft.com/office/drawing/2014/main" id="{F66E0513-2C16-2BA1-966E-CE7FF91BBF08}"/>
              </a:ext>
            </a:extLst>
          </p:cNvPr>
          <p:cNvSpPr txBox="1"/>
          <p:nvPr/>
        </p:nvSpPr>
        <p:spPr>
          <a:xfrm>
            <a:off x="443259" y="7125251"/>
            <a:ext cx="1286293" cy="646331"/>
          </a:xfrm>
          <a:prstGeom prst="rect">
            <a:avLst/>
          </a:prstGeom>
          <a:noFill/>
        </p:spPr>
        <p:txBody>
          <a:bodyPr wrap="square" rtlCol="0">
            <a:spAutoFit/>
          </a:bodyPr>
          <a:lstStyle/>
          <a:p>
            <a:r>
              <a:rPr lang="en-GB" sz="900">
                <a:hlinkClick r:id="rId9" tooltip="https://asiamd.com/tag/service-quality/"/>
              </a:rPr>
              <a:t>This Photo</a:t>
            </a:r>
            <a:r>
              <a:rPr lang="en-GB" sz="900"/>
              <a:t> by Unknown Author is licensed under </a:t>
            </a:r>
            <a:r>
              <a:rPr lang="en-GB" sz="900">
                <a:hlinkClick r:id="rId10" tooltip="https://creativecommons.org/licenses/by-nc-nd/3.0/"/>
              </a:rPr>
              <a:t>CC BY-NC-ND</a:t>
            </a:r>
            <a:endParaRPr lang="en-GB" sz="900"/>
          </a:p>
        </p:txBody>
      </p:sp>
    </p:spTree>
    <p:extLst>
      <p:ext uri="{BB962C8B-B14F-4D97-AF65-F5344CB8AC3E}">
        <p14:creationId xmlns:p14="http://schemas.microsoft.com/office/powerpoint/2010/main" val="10237610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59E859-B5B1-BA5D-90C6-AD94B8C294C3}"/>
              </a:ext>
            </a:extLst>
          </p:cNvPr>
          <p:cNvSpPr>
            <a:spLocks noGrp="1"/>
          </p:cNvSpPr>
          <p:nvPr>
            <p:ph type="title"/>
          </p:nvPr>
        </p:nvSpPr>
        <p:spPr>
          <a:xfrm>
            <a:off x="572493" y="238539"/>
            <a:ext cx="11018520" cy="1434415"/>
          </a:xfrm>
        </p:spPr>
        <p:txBody>
          <a:bodyPr anchor="b">
            <a:normAutofit/>
          </a:bodyPr>
          <a:lstStyle/>
          <a:p>
            <a:r>
              <a:rPr lang="en-GB" sz="5400" dirty="0"/>
              <a:t>However</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6BCDBC35-F9A7-036B-61C6-BDEB6FEDF469}"/>
              </a:ext>
            </a:extLst>
          </p:cNvPr>
          <p:cNvSpPr>
            <a:spLocks noGrp="1"/>
          </p:cNvSpPr>
          <p:nvPr>
            <p:ph idx="1"/>
          </p:nvPr>
        </p:nvSpPr>
        <p:spPr>
          <a:xfrm>
            <a:off x="572492" y="2071316"/>
            <a:ext cx="8114307" cy="4119172"/>
          </a:xfrm>
        </p:spPr>
        <p:txBody>
          <a:bodyPr anchor="t">
            <a:normAutofit/>
          </a:bodyPr>
          <a:lstStyle/>
          <a:p>
            <a:pPr marL="0" indent="0">
              <a:buNone/>
            </a:pPr>
            <a:r>
              <a:rPr lang="en-US" sz="3600" dirty="0"/>
              <a:t>Recovery can mean different things to different people </a:t>
            </a:r>
            <a:r>
              <a:rPr lang="en-US" sz="2000" dirty="0"/>
              <a:t>(Rethinking mental health, n.d.)</a:t>
            </a:r>
            <a:endParaRPr lang="en-US" sz="3600" dirty="0"/>
          </a:p>
          <a:p>
            <a:pPr marL="0" indent="0">
              <a:buNone/>
            </a:pPr>
            <a:r>
              <a:rPr lang="en-US" dirty="0"/>
              <a:t>Visit </a:t>
            </a:r>
            <a:r>
              <a:rPr lang="en-GB" dirty="0">
                <a:hlinkClick r:id="rId2"/>
              </a:rPr>
              <a:t>Recovery and mental illness (rethink.org)</a:t>
            </a:r>
            <a:r>
              <a:rPr lang="en-GB" dirty="0"/>
              <a:t> to look up for social prescribing</a:t>
            </a:r>
          </a:p>
          <a:p>
            <a:pPr marL="0" indent="0">
              <a:buNone/>
            </a:pPr>
            <a:r>
              <a:rPr lang="en-GB" dirty="0"/>
              <a:t>You will also find more accessible information about personal and social recovery. </a:t>
            </a:r>
          </a:p>
          <a:p>
            <a:pPr marL="0" indent="0">
              <a:buNone/>
            </a:pPr>
            <a:endParaRPr lang="en-US" dirty="0"/>
          </a:p>
          <a:p>
            <a:pPr marL="0" indent="0">
              <a:buNone/>
            </a:pPr>
            <a:endParaRPr lang="en-US" dirty="0"/>
          </a:p>
          <a:p>
            <a:pPr marL="0" indent="0">
              <a:buNone/>
            </a:pPr>
            <a:endParaRPr lang="en-US" sz="2200" dirty="0"/>
          </a:p>
        </p:txBody>
      </p:sp>
      <p:pic>
        <p:nvPicPr>
          <p:cNvPr id="5" name="Content Placeholder 4" descr="A cartoon character with a question mark&#10;&#10;Description automatically generated">
            <a:extLst>
              <a:ext uri="{FF2B5EF4-FFF2-40B4-BE49-F238E27FC236}">
                <a16:creationId xmlns:a16="http://schemas.microsoft.com/office/drawing/2014/main" id="{53A0D9C4-DC02-0210-9E15-E31900CD585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3793" b="-2"/>
          <a:stretch/>
        </p:blipFill>
        <p:spPr>
          <a:xfrm>
            <a:off x="8997360" y="2522949"/>
            <a:ext cx="3941064" cy="4096512"/>
          </a:xfrm>
          <a:prstGeom prst="rect">
            <a:avLst/>
          </a:prstGeom>
        </p:spPr>
      </p:pic>
    </p:spTree>
    <p:extLst>
      <p:ext uri="{BB962C8B-B14F-4D97-AF65-F5344CB8AC3E}">
        <p14:creationId xmlns:p14="http://schemas.microsoft.com/office/powerpoint/2010/main" val="42457394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7AF17E0-EAF8-07F4-FAC7-6CBAE3237529}"/>
              </a:ext>
            </a:extLst>
          </p:cNvPr>
          <p:cNvSpPr>
            <a:spLocks noGrp="1"/>
          </p:cNvSpPr>
          <p:nvPr>
            <p:ph type="subTitle" idx="1"/>
          </p:nvPr>
        </p:nvSpPr>
        <p:spPr>
          <a:xfrm>
            <a:off x="1196622" y="1004711"/>
            <a:ext cx="9819302" cy="3376789"/>
          </a:xfrm>
          <a:prstGeom prst="roundRect">
            <a:avLst/>
          </a:prstGeom>
        </p:spPr>
        <p:style>
          <a:lnRef idx="2">
            <a:schemeClr val="accent3"/>
          </a:lnRef>
          <a:fillRef idx="1">
            <a:schemeClr val="lt1"/>
          </a:fillRef>
          <a:effectRef idx="0">
            <a:schemeClr val="accent3"/>
          </a:effectRef>
          <a:fontRef idx="minor">
            <a:schemeClr val="dk1"/>
          </a:fontRef>
        </p:style>
        <p:txBody>
          <a:bodyPr>
            <a:normAutofit/>
          </a:bodyPr>
          <a:lstStyle/>
          <a:p>
            <a:endParaRPr lang="en-GB" sz="5700" dirty="0"/>
          </a:p>
          <a:p>
            <a:r>
              <a:rPr lang="en-GB" sz="5400" b="1" dirty="0"/>
              <a:t>Feeding or Eating Disorders</a:t>
            </a:r>
          </a:p>
          <a:p>
            <a:endParaRPr lang="en-GB" dirty="0"/>
          </a:p>
        </p:txBody>
      </p:sp>
    </p:spTree>
    <p:extLst>
      <p:ext uri="{BB962C8B-B14F-4D97-AF65-F5344CB8AC3E}">
        <p14:creationId xmlns:p14="http://schemas.microsoft.com/office/powerpoint/2010/main" val="40569329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49D25-FE10-7D06-0C74-6F5E2DEF8F4E}"/>
              </a:ext>
            </a:extLst>
          </p:cNvPr>
          <p:cNvSpPr>
            <a:spLocks noGrp="1"/>
          </p:cNvSpPr>
          <p:nvPr>
            <p:ph type="title"/>
          </p:nvPr>
        </p:nvSpPr>
        <p:spPr>
          <a:xfrm>
            <a:off x="676275" y="950267"/>
            <a:ext cx="10515600" cy="1325563"/>
          </a:xfrm>
        </p:spPr>
        <p:txBody>
          <a:bodyPr>
            <a:normAutofit/>
          </a:bodyPr>
          <a:lstStyle/>
          <a:p>
            <a:r>
              <a:rPr lang="en-GB" dirty="0"/>
              <a:t>Word association:  what 5 words do you associate with eating disorders? </a:t>
            </a:r>
          </a:p>
        </p:txBody>
      </p:sp>
      <p:pic>
        <p:nvPicPr>
          <p:cNvPr id="5" name="Content Placeholder 4" descr="A close-up of words&#10;&#10;Description automatically generated">
            <a:extLst>
              <a:ext uri="{FF2B5EF4-FFF2-40B4-BE49-F238E27FC236}">
                <a16:creationId xmlns:a16="http://schemas.microsoft.com/office/drawing/2014/main" id="{935870FA-4A62-1FCF-C32F-0D7306324541}"/>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0" y="2275830"/>
            <a:ext cx="4351338" cy="4351338"/>
          </a:xfrm>
        </p:spPr>
      </p:pic>
      <p:sp>
        <p:nvSpPr>
          <p:cNvPr id="6" name="TextBox 5">
            <a:extLst>
              <a:ext uri="{FF2B5EF4-FFF2-40B4-BE49-F238E27FC236}">
                <a16:creationId xmlns:a16="http://schemas.microsoft.com/office/drawing/2014/main" id="{7B767A6C-359F-3CB0-3F4D-14207D7E5841}"/>
              </a:ext>
            </a:extLst>
          </p:cNvPr>
          <p:cNvSpPr txBox="1"/>
          <p:nvPr/>
        </p:nvSpPr>
        <p:spPr>
          <a:xfrm>
            <a:off x="6096000" y="6627168"/>
            <a:ext cx="4351338" cy="230832"/>
          </a:xfrm>
          <a:prstGeom prst="rect">
            <a:avLst/>
          </a:prstGeom>
          <a:noFill/>
        </p:spPr>
        <p:txBody>
          <a:bodyPr wrap="square" rtlCol="0">
            <a:spAutoFit/>
          </a:bodyPr>
          <a:lstStyle/>
          <a:p>
            <a:r>
              <a:rPr lang="en-GB" sz="900">
                <a:hlinkClick r:id="rId4" tooltip="https://knightfoundation.org/reports/on-the-table/"/>
              </a:rPr>
              <a:t>This Photo</a:t>
            </a:r>
            <a:r>
              <a:rPr lang="en-GB" sz="900"/>
              <a:t> by Unknown Author is licensed under </a:t>
            </a:r>
            <a:r>
              <a:rPr lang="en-GB" sz="900">
                <a:hlinkClick r:id="rId5" tooltip="https://creativecommons.org/licenses/by-nc/3.0/"/>
              </a:rPr>
              <a:t>CC BY-NC</a:t>
            </a:r>
            <a:endParaRPr lang="en-GB" sz="900"/>
          </a:p>
        </p:txBody>
      </p:sp>
    </p:spTree>
    <p:extLst>
      <p:ext uri="{BB962C8B-B14F-4D97-AF65-F5344CB8AC3E}">
        <p14:creationId xmlns:p14="http://schemas.microsoft.com/office/powerpoint/2010/main" val="41757895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nline Media 6" title="What is an Eating Disorder?">
            <a:hlinkClick r:id="" action="ppaction://media"/>
            <a:extLst>
              <a:ext uri="{FF2B5EF4-FFF2-40B4-BE49-F238E27FC236}">
                <a16:creationId xmlns:a16="http://schemas.microsoft.com/office/drawing/2014/main" id="{4320273A-00B9-76AF-E4AC-BCCB1E3ABE28}"/>
              </a:ext>
            </a:extLst>
          </p:cNvPr>
          <p:cNvPicPr>
            <a:picLocks noGrp="1" noRot="1" noChangeAspect="1"/>
          </p:cNvPicPr>
          <p:nvPr>
            <p:ph idx="1"/>
            <a:videoFile r:link="rId1"/>
          </p:nvPr>
        </p:nvPicPr>
        <p:blipFill>
          <a:blip r:embed="rId3"/>
          <a:stretch>
            <a:fillRect/>
          </a:stretch>
        </p:blipFill>
        <p:spPr>
          <a:xfrm>
            <a:off x="836177" y="457200"/>
            <a:ext cx="10519646" cy="5943600"/>
          </a:xfrm>
          <a:prstGeom prst="rect">
            <a:avLst/>
          </a:prstGeom>
        </p:spPr>
      </p:pic>
    </p:spTree>
    <p:extLst>
      <p:ext uri="{BB962C8B-B14F-4D97-AF65-F5344CB8AC3E}">
        <p14:creationId xmlns:p14="http://schemas.microsoft.com/office/powerpoint/2010/main" val="2113615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73692C68-942C-8CE7-D5C2-B9552478BA9F}"/>
              </a:ext>
            </a:extLst>
          </p:cNvPr>
          <p:cNvGraphicFramePr>
            <a:graphicFrameLocks noGrp="1"/>
          </p:cNvGraphicFramePr>
          <p:nvPr>
            <p:ph idx="1"/>
          </p:nvPr>
        </p:nvGraphicFramePr>
        <p:xfrm>
          <a:off x="2784844" y="122275"/>
          <a:ext cx="11273332" cy="6613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E083B232-5951-E79E-FDA9-778099C0746B}"/>
              </a:ext>
            </a:extLst>
          </p:cNvPr>
          <p:cNvSpPr txBox="1"/>
          <p:nvPr/>
        </p:nvSpPr>
        <p:spPr>
          <a:xfrm>
            <a:off x="361508" y="830743"/>
            <a:ext cx="4486718" cy="5016758"/>
          </a:xfrm>
          <a:prstGeom prst="rect">
            <a:avLst/>
          </a:prstGeom>
          <a:noFill/>
        </p:spPr>
        <p:txBody>
          <a:bodyPr wrap="square">
            <a:spAutoFit/>
          </a:bodyPr>
          <a:lstStyle/>
          <a:p>
            <a:r>
              <a:rPr lang="en-GB" sz="2400" dirty="0"/>
              <a:t>Higher morbidity and mortality rate than other mental health disorders, especially Anorexia Nervosa, due to significant impacts on the physical health.</a:t>
            </a:r>
          </a:p>
          <a:p>
            <a:r>
              <a:rPr lang="en-GB" sz="2400" dirty="0"/>
              <a:t> </a:t>
            </a:r>
          </a:p>
          <a:p>
            <a:pPr marL="342900" indent="-342900">
              <a:buFont typeface="Arial" panose="020B0604020202020204" pitchFamily="34" charset="0"/>
              <a:buChar char="•"/>
            </a:pPr>
            <a:r>
              <a:rPr lang="en-GB" sz="2400" dirty="0"/>
              <a:t>Not all disorders are linked to reduced weight.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Affects both males (25% of cases) and females (75% of cases) </a:t>
            </a:r>
          </a:p>
          <a:p>
            <a:endParaRPr lang="en-GB" sz="3200" dirty="0"/>
          </a:p>
        </p:txBody>
      </p:sp>
    </p:spTree>
    <p:extLst>
      <p:ext uri="{BB962C8B-B14F-4D97-AF65-F5344CB8AC3E}">
        <p14:creationId xmlns:p14="http://schemas.microsoft.com/office/powerpoint/2010/main" val="5715504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4D68790-4884-413B-659C-65C40532E26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6933BC-ADBC-1498-8C20-F909040B6360}"/>
              </a:ext>
            </a:extLst>
          </p:cNvPr>
          <p:cNvSpPr>
            <a:spLocks noGrp="1"/>
          </p:cNvSpPr>
          <p:nvPr>
            <p:ph type="title"/>
          </p:nvPr>
        </p:nvSpPr>
        <p:spPr>
          <a:xfrm>
            <a:off x="841248" y="426720"/>
            <a:ext cx="10506456" cy="1919141"/>
          </a:xfrm>
        </p:spPr>
        <p:txBody>
          <a:bodyPr anchor="b">
            <a:normAutofit/>
          </a:bodyPr>
          <a:lstStyle/>
          <a:p>
            <a:r>
              <a:rPr lang="en-GB" sz="4700"/>
              <a:t>Feeding &amp; eating disorders: classification and current guideline status</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77EB65DF-6ACD-DBDC-649A-C1FC76E25060}"/>
              </a:ext>
            </a:extLst>
          </p:cNvPr>
          <p:cNvSpPr>
            <a:spLocks noGrp="1"/>
          </p:cNvSpPr>
          <p:nvPr>
            <p:ph idx="1"/>
          </p:nvPr>
        </p:nvSpPr>
        <p:spPr>
          <a:xfrm>
            <a:off x="841248" y="3337269"/>
            <a:ext cx="10509504" cy="2905686"/>
          </a:xfrm>
        </p:spPr>
        <p:txBody>
          <a:bodyPr>
            <a:normAutofit/>
          </a:bodyPr>
          <a:lstStyle/>
          <a:p>
            <a:pPr>
              <a:defRPr sz="2000"/>
            </a:pPr>
            <a:r>
              <a:rPr lang="en-GB" sz="2200"/>
              <a:t>ICD‑11 categories include AN (6B80), BN (6B81), BED (6B82), ARFID (6B83), Pica (6B84), Rumination (6B85), OSFED (6B8Y)</a:t>
            </a:r>
          </a:p>
          <a:p>
            <a:pPr>
              <a:defRPr sz="2000"/>
            </a:pPr>
            <a:r>
              <a:rPr lang="en-GB" sz="2200"/>
              <a:t>NICE NG69 (2017; last reviewed by exceptional surveillance May 2024) – no update triggered; emphasises early intervention and psychological therapies</a:t>
            </a:r>
          </a:p>
          <a:p>
            <a:pPr>
              <a:defRPr sz="2000"/>
            </a:pPr>
            <a:r>
              <a:rPr lang="en-GB" sz="2200"/>
              <a:t>MEED (RCPsych CR233, 2022; updated 2025) provides risk assessment &amp; emergency management incl. refeeding syndrome</a:t>
            </a:r>
          </a:p>
        </p:txBody>
      </p:sp>
    </p:spTree>
    <p:extLst>
      <p:ext uri="{BB962C8B-B14F-4D97-AF65-F5344CB8AC3E}">
        <p14:creationId xmlns:p14="http://schemas.microsoft.com/office/powerpoint/2010/main" val="3562139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1C01C67-72DD-3353-5101-0675BE38DC6F}"/>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C4BE3-CCBB-EAA3-E166-D675684F297B}"/>
              </a:ext>
            </a:extLst>
          </p:cNvPr>
          <p:cNvSpPr>
            <a:spLocks noGrp="1"/>
          </p:cNvSpPr>
          <p:nvPr>
            <p:ph type="title"/>
          </p:nvPr>
        </p:nvSpPr>
        <p:spPr>
          <a:xfrm>
            <a:off x="1043631" y="809898"/>
            <a:ext cx="10173010" cy="1554480"/>
          </a:xfrm>
        </p:spPr>
        <p:txBody>
          <a:bodyPr anchor="ctr">
            <a:normAutofit/>
          </a:bodyPr>
          <a:lstStyle/>
          <a:p>
            <a:r>
              <a:rPr lang="en-GB" sz="4800"/>
              <a:t>Eating disorders: epidemiology &amp; service pressures (England/UK)</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7CE7596-B117-76DB-9E5B-8423D66B8565}"/>
              </a:ext>
            </a:extLst>
          </p:cNvPr>
          <p:cNvGraphicFramePr>
            <a:graphicFrameLocks noGrp="1"/>
          </p:cNvGraphicFramePr>
          <p:nvPr>
            <p:ph idx="1"/>
            <p:extLst>
              <p:ext uri="{D42A27DB-BD31-4B8C-83A1-F6EECF244321}">
                <p14:modId xmlns:p14="http://schemas.microsoft.com/office/powerpoint/2010/main" val="386500505"/>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288300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7B5477-7F51-6D35-BE6C-0A25F1FEC2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56D402-7B54-0CB1-75E9-ED7E2D228616}"/>
              </a:ext>
            </a:extLst>
          </p:cNvPr>
          <p:cNvSpPr>
            <a:spLocks noGrp="1"/>
          </p:cNvSpPr>
          <p:nvPr>
            <p:ph type="title"/>
          </p:nvPr>
        </p:nvSpPr>
        <p:spPr/>
        <p:txBody>
          <a:bodyPr/>
          <a:lstStyle/>
          <a:p>
            <a:r>
              <a:rPr dirty="0"/>
              <a:t>Mortality &amp; medical risk in eating disorders </a:t>
            </a:r>
          </a:p>
        </p:txBody>
      </p:sp>
      <p:graphicFrame>
        <p:nvGraphicFramePr>
          <p:cNvPr id="5" name="Content Placeholder 2">
            <a:extLst>
              <a:ext uri="{FF2B5EF4-FFF2-40B4-BE49-F238E27FC236}">
                <a16:creationId xmlns:a16="http://schemas.microsoft.com/office/drawing/2014/main" id="{20206D1D-2953-94DA-E30A-C85248463BB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897826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ED729-0750-C737-A5C8-400858ED2A70}"/>
              </a:ext>
            </a:extLst>
          </p:cNvPr>
          <p:cNvSpPr>
            <a:spLocks noGrp="1"/>
          </p:cNvSpPr>
          <p:nvPr>
            <p:ph type="title"/>
          </p:nvPr>
        </p:nvSpPr>
        <p:spPr>
          <a:xfrm>
            <a:off x="838200" y="365125"/>
            <a:ext cx="10515600" cy="1325563"/>
          </a:xfrm>
        </p:spPr>
        <p:txBody>
          <a:bodyPr>
            <a:normAutofit/>
          </a:bodyPr>
          <a:lstStyle/>
          <a:p>
            <a:r>
              <a:rPr lang="en-GB" sz="4200"/>
              <a:t>Overlaps with other mental health conditions</a:t>
            </a:r>
          </a:p>
        </p:txBody>
      </p:sp>
      <p:graphicFrame>
        <p:nvGraphicFramePr>
          <p:cNvPr id="5" name="Content Placeholder 2">
            <a:extLst>
              <a:ext uri="{FF2B5EF4-FFF2-40B4-BE49-F238E27FC236}">
                <a16:creationId xmlns:a16="http://schemas.microsoft.com/office/drawing/2014/main" id="{968773E4-79CE-69D8-3666-11DCF281129E}"/>
              </a:ext>
            </a:extLst>
          </p:cNvPr>
          <p:cNvGraphicFramePr>
            <a:graphicFrameLocks noGrp="1"/>
          </p:cNvGraphicFramePr>
          <p:nvPr>
            <p:ph idx="1"/>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56341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Anorexia: 3 Perspectives on the Same Eating Disorder | Stanford">
            <a:hlinkClick r:id="" action="ppaction://media"/>
            <a:extLst>
              <a:ext uri="{FF2B5EF4-FFF2-40B4-BE49-F238E27FC236}">
                <a16:creationId xmlns:a16="http://schemas.microsoft.com/office/drawing/2014/main" id="{0F1D3CE8-9CD1-6B01-7457-2935948DB42F}"/>
              </a:ext>
            </a:extLst>
          </p:cNvPr>
          <p:cNvPicPr>
            <a:picLocks noGrp="1" noRot="1" noChangeAspect="1"/>
          </p:cNvPicPr>
          <p:nvPr>
            <p:ph idx="1"/>
            <a:videoFile r:link="rId1"/>
          </p:nvPr>
        </p:nvPicPr>
        <p:blipFill>
          <a:blip r:embed="rId3"/>
          <a:stretch>
            <a:fillRect/>
          </a:stretch>
        </p:blipFill>
        <p:spPr>
          <a:xfrm>
            <a:off x="1056557" y="519546"/>
            <a:ext cx="10248752" cy="5786165"/>
          </a:xfrm>
          <a:prstGeom prst="rect">
            <a:avLst/>
          </a:prstGeom>
        </p:spPr>
      </p:pic>
    </p:spTree>
    <p:extLst>
      <p:ext uri="{BB962C8B-B14F-4D97-AF65-F5344CB8AC3E}">
        <p14:creationId xmlns:p14="http://schemas.microsoft.com/office/powerpoint/2010/main" val="3988403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8FCB3-D2FD-776F-CE23-8E43F32BF43A}"/>
              </a:ext>
            </a:extLst>
          </p:cNvPr>
          <p:cNvSpPr>
            <a:spLocks noGrp="1"/>
          </p:cNvSpPr>
          <p:nvPr>
            <p:ph type="title"/>
          </p:nvPr>
        </p:nvSpPr>
        <p:spPr>
          <a:xfrm>
            <a:off x="838200" y="365125"/>
            <a:ext cx="10515600" cy="1325563"/>
          </a:xfrm>
        </p:spPr>
        <p:txBody>
          <a:bodyPr>
            <a:normAutofit/>
          </a:bodyPr>
          <a:lstStyle/>
          <a:p>
            <a:r>
              <a:rPr lang="en-GB" sz="5400"/>
              <a:t>Clinicians’ perspective </a:t>
            </a:r>
          </a:p>
        </p:txBody>
      </p:sp>
      <p:graphicFrame>
        <p:nvGraphicFramePr>
          <p:cNvPr id="5" name="Content Placeholder 2">
            <a:extLst>
              <a:ext uri="{FF2B5EF4-FFF2-40B4-BE49-F238E27FC236}">
                <a16:creationId xmlns:a16="http://schemas.microsoft.com/office/drawing/2014/main" id="{A1E0C392-20BE-2C39-A624-670DCBB4456D}"/>
              </a:ext>
            </a:extLst>
          </p:cNvPr>
          <p:cNvGraphicFramePr>
            <a:graphicFrameLocks noGrp="1"/>
          </p:cNvGraphicFramePr>
          <p:nvPr>
            <p:ph idx="1"/>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897464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FAD68-8FD3-0A6B-79B0-8965791605BA}"/>
              </a:ext>
            </a:extLst>
          </p:cNvPr>
          <p:cNvSpPr>
            <a:spLocks noGrp="1"/>
          </p:cNvSpPr>
          <p:nvPr>
            <p:ph type="title"/>
          </p:nvPr>
        </p:nvSpPr>
        <p:spPr>
          <a:xfrm>
            <a:off x="838200" y="365125"/>
            <a:ext cx="10515600" cy="1325563"/>
          </a:xfrm>
        </p:spPr>
        <p:txBody>
          <a:bodyPr>
            <a:normAutofit/>
          </a:bodyPr>
          <a:lstStyle/>
          <a:p>
            <a:r>
              <a:rPr lang="en-GB" sz="5400"/>
              <a:t>Treatments and rehabilitation</a:t>
            </a:r>
          </a:p>
        </p:txBody>
      </p:sp>
      <p:graphicFrame>
        <p:nvGraphicFramePr>
          <p:cNvPr id="5" name="Content Placeholder 2">
            <a:extLst>
              <a:ext uri="{FF2B5EF4-FFF2-40B4-BE49-F238E27FC236}">
                <a16:creationId xmlns:a16="http://schemas.microsoft.com/office/drawing/2014/main" id="{2FE87D24-ECB1-3E74-F2FE-D17AAEBA3E83}"/>
              </a:ext>
            </a:extLst>
          </p:cNvPr>
          <p:cNvGraphicFramePr>
            <a:graphicFrameLocks noGrp="1"/>
          </p:cNvGraphicFramePr>
          <p:nvPr>
            <p:ph idx="1"/>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335715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1285240" y="1050595"/>
            <a:ext cx="8074815" cy="1618489"/>
          </a:xfrm>
          <a:prstGeom prst="rect">
            <a:avLst/>
          </a:prstGeom>
        </p:spPr>
        <p:txBody>
          <a:bodyPr vert="horz" lIns="91440" tIns="45720" rIns="91440" bIns="45720" rtlCol="0" anchor="ctr">
            <a:normAutofit/>
          </a:bodyPr>
          <a:lstStyle/>
          <a:p>
            <a:pPr>
              <a:lnSpc>
                <a:spcPct val="90000"/>
              </a:lnSpc>
              <a:spcBef>
                <a:spcPct val="0"/>
              </a:spcBef>
              <a:spcAft>
                <a:spcPts val="600"/>
              </a:spcAft>
              <a:defRPr sz="3200" b="1"/>
            </a:pPr>
            <a:r>
              <a:rPr lang="en-US" sz="5000" kern="1200">
                <a:solidFill>
                  <a:schemeClr val="tx1"/>
                </a:solidFill>
                <a:latin typeface="+mj-lt"/>
                <a:ea typeface="+mj-ea"/>
                <a:cs typeface="+mj-cs"/>
              </a:rPr>
              <a:t>Core Principles of Treatment (ICD-11 &amp; NICE)</a:t>
            </a:r>
          </a:p>
        </p:txBody>
      </p:sp>
      <p:sp>
        <p:nvSpPr>
          <p:cNvPr id="3" name="TextBox 2"/>
          <p:cNvSpPr txBox="1"/>
          <p:nvPr/>
        </p:nvSpPr>
        <p:spPr>
          <a:xfrm>
            <a:off x="1285240" y="2969469"/>
            <a:ext cx="8074815" cy="2800395"/>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defRPr sz="2200"/>
            </a:pPr>
            <a:r>
              <a:rPr lang="en-US" sz="2200"/>
              <a:t>Early intervention improves outcomes across ICD-11 eating disorders.</a:t>
            </a:r>
          </a:p>
          <a:p>
            <a:pPr indent="-228600">
              <a:lnSpc>
                <a:spcPct val="90000"/>
              </a:lnSpc>
              <a:spcAft>
                <a:spcPts val="600"/>
              </a:spcAft>
              <a:buFont typeface="Arial" panose="020B0604020202020204" pitchFamily="34" charset="0"/>
              <a:buChar char="•"/>
              <a:defRPr sz="2200"/>
            </a:pPr>
            <a:r>
              <a:rPr lang="en-US" sz="2200"/>
              <a:t>Multidisciplinary care: psychology, psychiatry, dietetics, paediatrics, nursing.</a:t>
            </a:r>
          </a:p>
          <a:p>
            <a:pPr indent="-228600">
              <a:lnSpc>
                <a:spcPct val="90000"/>
              </a:lnSpc>
              <a:spcAft>
                <a:spcPts val="600"/>
              </a:spcAft>
              <a:buFont typeface="Arial" panose="020B0604020202020204" pitchFamily="34" charset="0"/>
              <a:buChar char="•"/>
              <a:defRPr sz="2200"/>
            </a:pPr>
            <a:r>
              <a:rPr lang="en-US" sz="2200"/>
              <a:t>Medical risk–led approach using MEED (Medical Emergencies in Eating Disorders).</a:t>
            </a:r>
          </a:p>
          <a:p>
            <a:pPr indent="-228600">
              <a:lnSpc>
                <a:spcPct val="90000"/>
              </a:lnSpc>
              <a:spcAft>
                <a:spcPts val="600"/>
              </a:spcAft>
              <a:buFont typeface="Arial" panose="020B0604020202020204" pitchFamily="34" charset="0"/>
              <a:buChar char="•"/>
              <a:defRPr sz="2200"/>
            </a:pPr>
            <a:r>
              <a:rPr lang="en-US" sz="2200"/>
              <a:t>Care should be age-appropriate, culturally aware, and tailored to developmental needs.</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841248" y="256032"/>
            <a:ext cx="10506456" cy="1014984"/>
          </a:xfrm>
          <a:prstGeom prst="rect">
            <a:avLst/>
          </a:prstGeom>
        </p:spPr>
        <p:txBody>
          <a:bodyPr vert="horz" lIns="91440" tIns="45720" rIns="91440" bIns="45720" rtlCol="0" anchor="b">
            <a:normAutofit/>
          </a:bodyPr>
          <a:lstStyle/>
          <a:p>
            <a:pPr>
              <a:lnSpc>
                <a:spcPct val="90000"/>
              </a:lnSpc>
              <a:spcBef>
                <a:spcPct val="0"/>
              </a:spcBef>
              <a:spcAft>
                <a:spcPts val="600"/>
              </a:spcAft>
              <a:defRPr sz="3200" b="1"/>
            </a:pPr>
            <a:r>
              <a:rPr lang="en-US" sz="3700" kern="1200">
                <a:solidFill>
                  <a:schemeClr val="tx1"/>
                </a:solidFill>
                <a:latin typeface="+mj-lt"/>
                <a:ea typeface="+mj-ea"/>
                <a:cs typeface="+mj-cs"/>
              </a:rPr>
              <a:t>Psychological &amp; Nutritional Treatment Approaches</a:t>
            </a:r>
          </a:p>
        </p:txBody>
      </p:sp>
      <p:sp>
        <p:nvSpPr>
          <p:cNvPr id="20" name="Rectangle 1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4" name="TextBox 2">
            <a:extLst>
              <a:ext uri="{FF2B5EF4-FFF2-40B4-BE49-F238E27FC236}">
                <a16:creationId xmlns:a16="http://schemas.microsoft.com/office/drawing/2014/main" id="{B24A5641-D041-663D-5583-937BCEAB337E}"/>
              </a:ext>
            </a:extLst>
          </p:cNvPr>
          <p:cNvGraphicFramePr/>
          <p:nvPr>
            <p:extLst>
              <p:ext uri="{D42A27DB-BD31-4B8C-83A1-F6EECF244321}">
                <p14:modId xmlns:p14="http://schemas.microsoft.com/office/powerpoint/2010/main" val="2348372059"/>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Arc 19">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extBox 1"/>
          <p:cNvSpPr txBox="1"/>
          <p:nvPr/>
        </p:nvSpPr>
        <p:spPr>
          <a:xfrm>
            <a:off x="838200" y="365125"/>
            <a:ext cx="10515600" cy="1325563"/>
          </a:xfrm>
          <a:prstGeom prst="rect">
            <a:avLst/>
          </a:prstGeom>
        </p:spPr>
        <p:txBody>
          <a:bodyPr vert="horz" lIns="91440" tIns="45720" rIns="91440" bIns="45720" rtlCol="0" anchor="ctr">
            <a:normAutofit/>
          </a:bodyPr>
          <a:lstStyle/>
          <a:p>
            <a:pPr algn="ctr">
              <a:lnSpc>
                <a:spcPct val="90000"/>
              </a:lnSpc>
              <a:spcBef>
                <a:spcPct val="0"/>
              </a:spcBef>
              <a:spcAft>
                <a:spcPts val="600"/>
              </a:spcAft>
              <a:defRPr sz="3200" b="1"/>
            </a:pPr>
            <a:r>
              <a:rPr lang="en-US" sz="4400" kern="1200">
                <a:solidFill>
                  <a:schemeClr val="tx1"/>
                </a:solidFill>
                <a:latin typeface="+mj-lt"/>
                <a:ea typeface="+mj-ea"/>
                <a:cs typeface="+mj-cs"/>
              </a:rPr>
              <a:t>Medical Monitoring, MEED &amp; Inpatient Care</a:t>
            </a:r>
          </a:p>
        </p:txBody>
      </p:sp>
      <p:graphicFrame>
        <p:nvGraphicFramePr>
          <p:cNvPr id="14" name="TextBox 2">
            <a:extLst>
              <a:ext uri="{FF2B5EF4-FFF2-40B4-BE49-F238E27FC236}">
                <a16:creationId xmlns:a16="http://schemas.microsoft.com/office/drawing/2014/main" id="{606FBA04-E14B-75C4-6A2A-2B7FC3E8C6EE}"/>
              </a:ext>
            </a:extLst>
          </p:cNvPr>
          <p:cNvGraphicFramePr/>
          <p:nvPr>
            <p:extLst>
              <p:ext uri="{D42A27DB-BD31-4B8C-83A1-F6EECF244321}">
                <p14:modId xmlns:p14="http://schemas.microsoft.com/office/powerpoint/2010/main" val="336467643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8A398-253E-C3FE-EB72-042E0D1947AA}"/>
              </a:ext>
            </a:extLst>
          </p:cNvPr>
          <p:cNvSpPr>
            <a:spLocks noGrp="1"/>
          </p:cNvSpPr>
          <p:nvPr>
            <p:ph type="title"/>
          </p:nvPr>
        </p:nvSpPr>
        <p:spPr>
          <a:xfrm>
            <a:off x="640080" y="325369"/>
            <a:ext cx="4368602" cy="1956841"/>
          </a:xfrm>
        </p:spPr>
        <p:txBody>
          <a:bodyPr anchor="b">
            <a:normAutofit/>
          </a:bodyPr>
          <a:lstStyle/>
          <a:p>
            <a:r>
              <a:rPr lang="en-GB" sz="4200"/>
              <a:t>Find out more about feeding or eating disorders</a:t>
            </a:r>
          </a:p>
        </p:txBody>
      </p:sp>
      <p:sp>
        <p:nvSpPr>
          <p:cNvPr id="10" name="Content Placeholder 9">
            <a:extLst>
              <a:ext uri="{FF2B5EF4-FFF2-40B4-BE49-F238E27FC236}">
                <a16:creationId xmlns:a16="http://schemas.microsoft.com/office/drawing/2014/main" id="{21BC1830-4F0C-D1E9-46B0-1319A43AE42B}"/>
              </a:ext>
            </a:extLst>
          </p:cNvPr>
          <p:cNvSpPr>
            <a:spLocks noGrp="1"/>
          </p:cNvSpPr>
          <p:nvPr>
            <p:ph idx="1"/>
          </p:nvPr>
        </p:nvSpPr>
        <p:spPr>
          <a:xfrm>
            <a:off x="640080" y="2872899"/>
            <a:ext cx="4243589" cy="3320668"/>
          </a:xfrm>
        </p:spPr>
        <p:txBody>
          <a:bodyPr>
            <a:normAutofit fontScale="92500"/>
          </a:bodyPr>
          <a:lstStyle/>
          <a:p>
            <a:r>
              <a:rPr lang="en-US" sz="1700" dirty="0"/>
              <a:t>Each group focuses on one feeding or eating disorder </a:t>
            </a:r>
          </a:p>
          <a:p>
            <a:pPr lvl="1"/>
            <a:r>
              <a:rPr lang="en-US" sz="1700" dirty="0"/>
              <a:t>What is the prevalence in the UK ?</a:t>
            </a:r>
          </a:p>
          <a:p>
            <a:pPr lvl="1"/>
            <a:r>
              <a:rPr lang="en-US" sz="1700" dirty="0"/>
              <a:t>What rehabilitation and care is available?</a:t>
            </a:r>
          </a:p>
          <a:p>
            <a:pPr lvl="1"/>
            <a:r>
              <a:rPr lang="en-US" sz="1700" dirty="0"/>
              <a:t>What is the recovery rate ?</a:t>
            </a:r>
          </a:p>
          <a:p>
            <a:pPr lvl="2"/>
            <a:r>
              <a:rPr lang="en-US" sz="1700" dirty="0"/>
              <a:t>Can you locate any Case study or personal experience/account?  </a:t>
            </a:r>
          </a:p>
          <a:p>
            <a:pPr lvl="1"/>
            <a:endParaRPr lang="en-US" sz="1700" dirty="0"/>
          </a:p>
          <a:p>
            <a:r>
              <a:rPr lang="en-US" sz="1700" dirty="0"/>
              <a:t>Where would be a good starting point for the above information?</a:t>
            </a:r>
          </a:p>
          <a:p>
            <a:r>
              <a:rPr lang="en-US" sz="1700" dirty="0"/>
              <a:t>Report back to the whole class </a:t>
            </a:r>
          </a:p>
          <a:p>
            <a:pPr lvl="1"/>
            <a:endParaRPr lang="en-US" sz="1700" dirty="0"/>
          </a:p>
          <a:p>
            <a:pPr lvl="1"/>
            <a:endParaRPr lang="en-US" sz="1700" dirty="0"/>
          </a:p>
        </p:txBody>
      </p:sp>
      <p:pic>
        <p:nvPicPr>
          <p:cNvPr id="5" name="Content Placeholder 4" descr="A puzzle pieces with one missing piece&#10;&#10;Description automatically generated">
            <a:extLst>
              <a:ext uri="{FF2B5EF4-FFF2-40B4-BE49-F238E27FC236}">
                <a16:creationId xmlns:a16="http://schemas.microsoft.com/office/drawing/2014/main" id="{D28E3D54-DF70-C921-A181-F502917F612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312" r="2475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BD04C752-7BAD-0685-FCEC-62F85206B8FA}"/>
              </a:ext>
            </a:extLst>
          </p:cNvPr>
          <p:cNvSpPr txBox="1"/>
          <p:nvPr/>
        </p:nvSpPr>
        <p:spPr>
          <a:xfrm>
            <a:off x="9581991" y="6657945"/>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rosarubicondior.blogspot.com/2013/03/plink.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2879887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B7272-A6C8-010F-AB07-C3E2F4E0093D}"/>
              </a:ext>
            </a:extLst>
          </p:cNvPr>
          <p:cNvSpPr>
            <a:spLocks noGrp="1"/>
          </p:cNvSpPr>
          <p:nvPr>
            <p:ph type="title"/>
          </p:nvPr>
        </p:nvSpPr>
        <p:spPr>
          <a:xfrm>
            <a:off x="761800" y="762001"/>
            <a:ext cx="5334197" cy="1708242"/>
          </a:xfrm>
        </p:spPr>
        <p:txBody>
          <a:bodyPr anchor="ctr">
            <a:normAutofit/>
          </a:bodyPr>
          <a:lstStyle/>
          <a:p>
            <a:r>
              <a:rPr lang="en-GB" sz="4000"/>
              <a:t>Causes of feeding or eating disorders</a:t>
            </a:r>
          </a:p>
        </p:txBody>
      </p:sp>
      <p:sp>
        <p:nvSpPr>
          <p:cNvPr id="3" name="Content Placeholder 2">
            <a:extLst>
              <a:ext uri="{FF2B5EF4-FFF2-40B4-BE49-F238E27FC236}">
                <a16:creationId xmlns:a16="http://schemas.microsoft.com/office/drawing/2014/main" id="{E6FE6C9D-B230-C9D8-6C9D-A7FDE1897425}"/>
              </a:ext>
            </a:extLst>
          </p:cNvPr>
          <p:cNvSpPr>
            <a:spLocks noGrp="1"/>
          </p:cNvSpPr>
          <p:nvPr>
            <p:ph idx="1"/>
          </p:nvPr>
        </p:nvSpPr>
        <p:spPr>
          <a:xfrm>
            <a:off x="761800" y="2470244"/>
            <a:ext cx="5334197" cy="3769835"/>
          </a:xfrm>
        </p:spPr>
        <p:txBody>
          <a:bodyPr anchor="ctr">
            <a:normAutofit fontScale="92500" lnSpcReduction="20000"/>
          </a:bodyPr>
          <a:lstStyle/>
          <a:p>
            <a:r>
              <a:rPr lang="en-GB" sz="2400" dirty="0"/>
              <a:t>The reasons explored on the following slides have been put forward as causes of feeding or eating disorders </a:t>
            </a:r>
          </a:p>
          <a:p>
            <a:pPr marL="0" indent="0">
              <a:buNone/>
            </a:pPr>
            <a:endParaRPr lang="en-GB" sz="2400" dirty="0"/>
          </a:p>
          <a:p>
            <a:pPr lvl="1"/>
            <a:r>
              <a:rPr lang="en-GB" dirty="0"/>
              <a:t>Some are more specific to a particular subtype.</a:t>
            </a:r>
          </a:p>
          <a:p>
            <a:pPr lvl="1"/>
            <a:r>
              <a:rPr lang="en-GB" dirty="0"/>
              <a:t>Past literature focused more on females with eating disorders therefore some of the causes likely to be gender specific.</a:t>
            </a:r>
          </a:p>
          <a:p>
            <a:pPr lvl="1"/>
            <a:endParaRPr lang="en-GB" sz="1900" dirty="0"/>
          </a:p>
          <a:p>
            <a:pPr marL="457200" lvl="1" indent="0">
              <a:buNone/>
            </a:pPr>
            <a:endParaRPr lang="en-GB" sz="1900" dirty="0"/>
          </a:p>
          <a:p>
            <a:pPr marL="457200" lvl="1" indent="0">
              <a:buNone/>
            </a:pPr>
            <a:r>
              <a:rPr lang="en-GB" sz="1900" dirty="0"/>
              <a:t> </a:t>
            </a:r>
          </a:p>
        </p:txBody>
      </p:sp>
      <p:pic>
        <p:nvPicPr>
          <p:cNvPr id="5" name="Picture 4" descr="Variety of fresh salads">
            <a:extLst>
              <a:ext uri="{FF2B5EF4-FFF2-40B4-BE49-F238E27FC236}">
                <a16:creationId xmlns:a16="http://schemas.microsoft.com/office/drawing/2014/main" id="{68CFAFDF-3AAB-1CA0-1FCD-52542C9C120C}"/>
              </a:ext>
            </a:extLst>
          </p:cNvPr>
          <p:cNvPicPr>
            <a:picLocks noChangeAspect="1"/>
          </p:cNvPicPr>
          <p:nvPr/>
        </p:nvPicPr>
        <p:blipFill>
          <a:blip r:embed="rId2"/>
          <a:srcRect l="19467" r="28696"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34952235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0FF05A-0DD9-2344-0DA6-D02D2B675685}"/>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Genetic factors</a:t>
            </a:r>
          </a:p>
        </p:txBody>
      </p:sp>
      <p:sp>
        <p:nvSpPr>
          <p:cNvPr id="3" name="Content Placeholder 2">
            <a:extLst>
              <a:ext uri="{FF2B5EF4-FFF2-40B4-BE49-F238E27FC236}">
                <a16:creationId xmlns:a16="http://schemas.microsoft.com/office/drawing/2014/main" id="{646E6620-D167-48FC-8D03-4E629C58434E}"/>
              </a:ext>
            </a:extLst>
          </p:cNvPr>
          <p:cNvSpPr>
            <a:spLocks noGrp="1"/>
          </p:cNvSpPr>
          <p:nvPr>
            <p:ph idx="1"/>
          </p:nvPr>
        </p:nvSpPr>
        <p:spPr>
          <a:xfrm>
            <a:off x="804672" y="2421683"/>
            <a:ext cx="4765949" cy="3353476"/>
          </a:xfrm>
        </p:spPr>
        <p:txBody>
          <a:bodyPr anchor="t">
            <a:normAutofit fontScale="92500"/>
          </a:bodyPr>
          <a:lstStyle/>
          <a:p>
            <a:pPr marL="0" indent="0">
              <a:buNone/>
            </a:pPr>
            <a:r>
              <a:rPr lang="en-GB" dirty="0">
                <a:solidFill>
                  <a:schemeClr val="tx2"/>
                </a:solidFill>
              </a:rPr>
              <a:t>Family links:</a:t>
            </a:r>
          </a:p>
          <a:p>
            <a:pPr marL="0" indent="0">
              <a:buNone/>
            </a:pPr>
            <a:endParaRPr lang="en-GB" dirty="0">
              <a:solidFill>
                <a:schemeClr val="tx2"/>
              </a:solidFill>
            </a:endParaRPr>
          </a:p>
          <a:p>
            <a:pPr lvl="1"/>
            <a:r>
              <a:rPr lang="en-GB" sz="2800" dirty="0">
                <a:solidFill>
                  <a:schemeClr val="tx2"/>
                </a:solidFill>
              </a:rPr>
              <a:t>Anxiety and compulsion/obsessive elements commonly shared in family members with eating disorders, OCD and autism.</a:t>
            </a:r>
          </a:p>
          <a:p>
            <a:pPr marL="457200" lvl="1" indent="0">
              <a:buNone/>
            </a:pPr>
            <a:endParaRPr lang="en-GB" sz="2800" dirty="0">
              <a:solidFill>
                <a:schemeClr val="tx2"/>
              </a:solidFill>
            </a:endParaRPr>
          </a:p>
          <a:p>
            <a:pPr lvl="1"/>
            <a:endParaRPr lang="en-GB" sz="2800" dirty="0">
              <a:solidFill>
                <a:schemeClr val="tx2"/>
              </a:solidFill>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Graphic 4" descr="Family with two children with solid fill">
            <a:extLst>
              <a:ext uri="{FF2B5EF4-FFF2-40B4-BE49-F238E27FC236}">
                <a16:creationId xmlns:a16="http://schemas.microsoft.com/office/drawing/2014/main" id="{3F119DEA-A986-A860-B828-E246EBAAB15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708392" y="1819656"/>
            <a:ext cx="4142232" cy="4142232"/>
          </a:xfrm>
          <a:prstGeom prst="rect">
            <a:avLst/>
          </a:prstGeom>
        </p:spPr>
      </p:pic>
    </p:spTree>
    <p:extLst>
      <p:ext uri="{BB962C8B-B14F-4D97-AF65-F5344CB8AC3E}">
        <p14:creationId xmlns:p14="http://schemas.microsoft.com/office/powerpoint/2010/main" val="165435851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F47FC6-92E5-FC0D-3F50-A63D0DAA2048}"/>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Distorted perception of body image </a:t>
            </a:r>
          </a:p>
        </p:txBody>
      </p:sp>
      <p:sp>
        <p:nvSpPr>
          <p:cNvPr id="5" name="TextBox 4">
            <a:extLst>
              <a:ext uri="{FF2B5EF4-FFF2-40B4-BE49-F238E27FC236}">
                <a16:creationId xmlns:a16="http://schemas.microsoft.com/office/drawing/2014/main" id="{22733090-DD42-80A5-43CC-003FB0AE5BAE}"/>
              </a:ext>
            </a:extLst>
          </p:cNvPr>
          <p:cNvSpPr txBox="1"/>
          <p:nvPr/>
        </p:nvSpPr>
        <p:spPr>
          <a:xfrm>
            <a:off x="1113809" y="953037"/>
            <a:ext cx="4036333" cy="1709849"/>
          </a:xfrm>
          <a:prstGeom prst="rect">
            <a:avLst/>
          </a:prstGeom>
        </p:spPr>
        <p:txBody>
          <a:bodyPr vert="horz" lIns="91440" tIns="45720" rIns="91440" bIns="45720" rtlCol="0" anchor="b">
            <a:normAutofit/>
          </a:bodyPr>
          <a:lstStyle/>
          <a:p>
            <a:pPr>
              <a:lnSpc>
                <a:spcPct val="90000"/>
              </a:lnSpc>
              <a:spcBef>
                <a:spcPts val="1000"/>
              </a:spcBef>
            </a:pPr>
            <a:r>
              <a:rPr lang="en-US" sz="2000" kern="1200">
                <a:solidFill>
                  <a:schemeClr val="tx1"/>
                </a:solidFill>
                <a:latin typeface="+mn-lt"/>
                <a:ea typeface="+mn-ea"/>
                <a:cs typeface="+mn-cs"/>
                <a:hlinkClick r:id="rId3"/>
              </a:rPr>
              <a:t>Secretly starving: inside the virtual world of anorexia (telegraph.co.uk)</a:t>
            </a:r>
            <a:endParaRPr lang="en-US" sz="2000" kern="1200">
              <a:solidFill>
                <a:schemeClr val="tx1"/>
              </a:solidFill>
              <a:latin typeface="+mn-lt"/>
              <a:ea typeface="+mn-ea"/>
              <a:cs typeface="+mn-cs"/>
            </a:endParaRPr>
          </a:p>
        </p:txBody>
      </p:sp>
      <p:grpSp>
        <p:nvGrpSpPr>
          <p:cNvPr id="2057" name="Group 2056">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058" name="Rectangle 2057">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0" name="Rectangle 205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62" name="Rectangle 2061">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4" name="Rectangle 206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5046D5E1-51F5-8A41-B71D-707844F4DD28}"/>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bwMode="auto">
          <a:xfrm>
            <a:off x="6250407" y="666728"/>
            <a:ext cx="4880170" cy="54657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925561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CF1B4-C935-02AE-1817-EA1FE7E9223B}"/>
              </a:ext>
            </a:extLst>
          </p:cNvPr>
          <p:cNvSpPr>
            <a:spLocks noGrp="1"/>
          </p:cNvSpPr>
          <p:nvPr>
            <p:ph type="title"/>
          </p:nvPr>
        </p:nvSpPr>
        <p:spPr/>
        <p:txBody>
          <a:bodyPr/>
          <a:lstStyle/>
          <a:p>
            <a:r>
              <a:rPr lang="en-GB" dirty="0"/>
              <a:t>Measuring perception of  body image</a:t>
            </a:r>
          </a:p>
        </p:txBody>
      </p:sp>
      <p:pic>
        <p:nvPicPr>
          <p:cNvPr id="3074" name="Picture 2" descr="Images of perceived body shape from the Figure Rating Scale (adapted from Stunkard et al. [16]). ">
            <a:extLst>
              <a:ext uri="{FF2B5EF4-FFF2-40B4-BE49-F238E27FC236}">
                <a16:creationId xmlns:a16="http://schemas.microsoft.com/office/drawing/2014/main" id="{85F42564-3744-2294-CA44-9315890DF7C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74429" y="1788152"/>
            <a:ext cx="5497031" cy="4138942"/>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a) The VBSM-M. Body stimuli ranges in ...">
            <a:extLst>
              <a:ext uri="{FF2B5EF4-FFF2-40B4-BE49-F238E27FC236}">
                <a16:creationId xmlns:a16="http://schemas.microsoft.com/office/drawing/2014/main" id="{1DA3907E-4095-BCBC-7EA3-C8D69A87D6E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79120" y="3404477"/>
            <a:ext cx="5786938" cy="265744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C3BC19F-6238-341C-A2EC-AC22AD3E6C6D}"/>
              </a:ext>
            </a:extLst>
          </p:cNvPr>
          <p:cNvSpPr txBox="1"/>
          <p:nvPr/>
        </p:nvSpPr>
        <p:spPr>
          <a:xfrm>
            <a:off x="5779120" y="6216852"/>
            <a:ext cx="6616347" cy="369332"/>
          </a:xfrm>
          <a:prstGeom prst="rect">
            <a:avLst/>
          </a:prstGeom>
          <a:noFill/>
        </p:spPr>
        <p:txBody>
          <a:bodyPr wrap="square">
            <a:spAutoFit/>
          </a:bodyPr>
          <a:lstStyle/>
          <a:p>
            <a:r>
              <a:rPr lang="en-GB" dirty="0"/>
              <a:t>Visual Body Scale for Men (VBSM) (Talbot, Cass &amp; Smith, 2019)</a:t>
            </a:r>
          </a:p>
        </p:txBody>
      </p:sp>
      <p:sp>
        <p:nvSpPr>
          <p:cNvPr id="4" name="TextBox 3">
            <a:extLst>
              <a:ext uri="{FF2B5EF4-FFF2-40B4-BE49-F238E27FC236}">
                <a16:creationId xmlns:a16="http://schemas.microsoft.com/office/drawing/2014/main" id="{967486DD-D02E-116E-F191-E4AAFCF36ED3}"/>
              </a:ext>
            </a:extLst>
          </p:cNvPr>
          <p:cNvSpPr txBox="1"/>
          <p:nvPr/>
        </p:nvSpPr>
        <p:spPr>
          <a:xfrm>
            <a:off x="439865" y="6236954"/>
            <a:ext cx="5339255" cy="369332"/>
          </a:xfrm>
          <a:prstGeom prst="rect">
            <a:avLst/>
          </a:prstGeom>
          <a:noFill/>
        </p:spPr>
        <p:txBody>
          <a:bodyPr wrap="square">
            <a:spAutoFit/>
          </a:bodyPr>
          <a:lstStyle/>
          <a:p>
            <a:r>
              <a:rPr lang="en-GB" dirty="0"/>
              <a:t>Figure rating scale (</a:t>
            </a:r>
            <a:r>
              <a:rPr lang="en-GB" dirty="0" err="1"/>
              <a:t>Stunkard</a:t>
            </a:r>
            <a:r>
              <a:rPr lang="en-GB" dirty="0"/>
              <a:t>, 1983)</a:t>
            </a:r>
          </a:p>
        </p:txBody>
      </p:sp>
      <p:sp>
        <p:nvSpPr>
          <p:cNvPr id="5" name="TextBox 4">
            <a:extLst>
              <a:ext uri="{FF2B5EF4-FFF2-40B4-BE49-F238E27FC236}">
                <a16:creationId xmlns:a16="http://schemas.microsoft.com/office/drawing/2014/main" id="{9A07E24E-5EAF-9FCA-528A-B5DF3505334F}"/>
              </a:ext>
            </a:extLst>
          </p:cNvPr>
          <p:cNvSpPr txBox="1"/>
          <p:nvPr/>
        </p:nvSpPr>
        <p:spPr>
          <a:xfrm>
            <a:off x="5945697" y="1680056"/>
            <a:ext cx="5779119" cy="1569660"/>
          </a:xfrm>
          <a:prstGeom prst="rect">
            <a:avLst/>
          </a:prstGeom>
          <a:noFill/>
        </p:spPr>
        <p:txBody>
          <a:bodyPr wrap="square" rtlCol="0">
            <a:spAutoFit/>
          </a:bodyPr>
          <a:lstStyle/>
          <a:p>
            <a:r>
              <a:rPr lang="en-GB" sz="2400" dirty="0" err="1"/>
              <a:t>Stunkard’s</a:t>
            </a:r>
            <a:r>
              <a:rPr lang="en-GB" sz="2400" dirty="0"/>
              <a:t> Figure rating scale (1983) has been used to measure perception of body image.  Tendency to over rate body shape on the larger side</a:t>
            </a:r>
          </a:p>
        </p:txBody>
      </p:sp>
    </p:spTree>
    <p:extLst>
      <p:ext uri="{BB962C8B-B14F-4D97-AF65-F5344CB8AC3E}">
        <p14:creationId xmlns:p14="http://schemas.microsoft.com/office/powerpoint/2010/main" val="126398664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86F403-E6C4-33C9-8578-E455611F1A38}"/>
              </a:ext>
            </a:extLst>
          </p:cNvPr>
          <p:cNvSpPr>
            <a:spLocks noGrp="1"/>
          </p:cNvSpPr>
          <p:nvPr>
            <p:ph type="title"/>
          </p:nvPr>
        </p:nvSpPr>
        <p:spPr>
          <a:xfrm>
            <a:off x="589560" y="856180"/>
            <a:ext cx="4560584" cy="1128068"/>
          </a:xfrm>
        </p:spPr>
        <p:txBody>
          <a:bodyPr anchor="ctr">
            <a:normAutofit/>
          </a:bodyPr>
          <a:lstStyle/>
          <a:p>
            <a:r>
              <a:rPr lang="en-GB" sz="4000" dirty="0"/>
              <a:t>Media influence </a:t>
            </a:r>
          </a:p>
        </p:txBody>
      </p:sp>
      <p:grpSp>
        <p:nvGrpSpPr>
          <p:cNvPr id="1033" name="Group 103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34" name="Rectangle 10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7" name="Rectangle 103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895EA9-749D-D9B3-B620-C0B1490C3DFF}"/>
              </a:ext>
            </a:extLst>
          </p:cNvPr>
          <p:cNvSpPr>
            <a:spLocks noGrp="1"/>
          </p:cNvSpPr>
          <p:nvPr>
            <p:ph idx="1"/>
          </p:nvPr>
        </p:nvSpPr>
        <p:spPr>
          <a:xfrm>
            <a:off x="590719" y="2330505"/>
            <a:ext cx="4559425" cy="3979585"/>
          </a:xfrm>
        </p:spPr>
        <p:txBody>
          <a:bodyPr anchor="ctr">
            <a:normAutofit/>
          </a:bodyPr>
          <a:lstStyle/>
          <a:p>
            <a:r>
              <a:rPr lang="en-GB" sz="2000"/>
              <a:t>Often individuals in the media are publicly praised or shamed depending on their body size and dimensions. </a:t>
            </a:r>
          </a:p>
        </p:txBody>
      </p:sp>
      <p:sp>
        <p:nvSpPr>
          <p:cNvPr id="1039" name="Rectangle 103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Example of a ''thinspiration'' page.  ">
            <a:extLst>
              <a:ext uri="{FF2B5EF4-FFF2-40B4-BE49-F238E27FC236}">
                <a16:creationId xmlns:a16="http://schemas.microsoft.com/office/drawing/2014/main" id="{D4C6FA48-83FD-E2B2-6733-D926A1A0AD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7356" r="6049"/>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610563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E149CDF-5DAC-4860-A285-9492CF209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8" name="Rectangle 17">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77411BCF-18E9-257D-C865-52E11416B82D}"/>
              </a:ext>
            </a:extLst>
          </p:cNvPr>
          <p:cNvSpPr>
            <a:spLocks noGrp="1"/>
          </p:cNvSpPr>
          <p:nvPr>
            <p:ph type="title"/>
          </p:nvPr>
        </p:nvSpPr>
        <p:spPr>
          <a:xfrm>
            <a:off x="1191966" y="905011"/>
            <a:ext cx="3629555" cy="1889135"/>
          </a:xfrm>
        </p:spPr>
        <p:txBody>
          <a:bodyPr vert="horz" lIns="91440" tIns="45720" rIns="91440" bIns="45720" rtlCol="0" anchor="b">
            <a:normAutofit/>
          </a:bodyPr>
          <a:lstStyle/>
          <a:p>
            <a:r>
              <a:rPr lang="en-US" sz="4800"/>
              <a:t>Sense of control  </a:t>
            </a:r>
          </a:p>
        </p:txBody>
      </p:sp>
      <p:sp>
        <p:nvSpPr>
          <p:cNvPr id="7" name="TextBox 6">
            <a:extLst>
              <a:ext uri="{FF2B5EF4-FFF2-40B4-BE49-F238E27FC236}">
                <a16:creationId xmlns:a16="http://schemas.microsoft.com/office/drawing/2014/main" id="{3AFB871C-45F2-D315-2D45-7BADD6BD90AF}"/>
              </a:ext>
            </a:extLst>
          </p:cNvPr>
          <p:cNvSpPr txBox="1"/>
          <p:nvPr/>
        </p:nvSpPr>
        <p:spPr>
          <a:xfrm>
            <a:off x="1191966" y="2965592"/>
            <a:ext cx="3629555" cy="298739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a:t>Associated with a tendency for perfectionism </a:t>
            </a:r>
          </a:p>
          <a:p>
            <a:pPr indent="-228600">
              <a:lnSpc>
                <a:spcPct val="90000"/>
              </a:lnSpc>
              <a:spcAft>
                <a:spcPts val="600"/>
              </a:spcAft>
              <a:buFont typeface="Arial" panose="020B0604020202020204" pitchFamily="34" charset="0"/>
              <a:buChar char="•"/>
            </a:pPr>
            <a:r>
              <a:rPr lang="en-US"/>
              <a:t>Counting and controlling calories intake </a:t>
            </a:r>
          </a:p>
          <a:p>
            <a:pPr indent="-228600">
              <a:lnSpc>
                <a:spcPct val="90000"/>
              </a:lnSpc>
              <a:spcAft>
                <a:spcPts val="600"/>
              </a:spcAft>
              <a:buFont typeface="Arial" panose="020B0604020202020204" pitchFamily="34" charset="0"/>
              <a:buChar char="•"/>
            </a:pPr>
            <a:r>
              <a:rPr lang="en-US"/>
              <a:t>Holding off puberty and entering adulthood </a:t>
            </a:r>
          </a:p>
        </p:txBody>
      </p:sp>
      <p:pic>
        <p:nvPicPr>
          <p:cNvPr id="5" name="Content Placeholder 4" descr="A blue text with yellow stars&#10;&#10;Description automatically generated">
            <a:extLst>
              <a:ext uri="{FF2B5EF4-FFF2-40B4-BE49-F238E27FC236}">
                <a16:creationId xmlns:a16="http://schemas.microsoft.com/office/drawing/2014/main" id="{90806831-190A-4D90-E7E7-722815C09170}"/>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675" r="4881" b="-1"/>
          <a:stretch/>
        </p:blipFill>
        <p:spPr>
          <a:xfrm>
            <a:off x="5359151" y="895610"/>
            <a:ext cx="6107166" cy="5058020"/>
          </a:xfrm>
          <a:prstGeom prst="rect">
            <a:avLst/>
          </a:prstGeom>
        </p:spPr>
      </p:pic>
      <p:sp>
        <p:nvSpPr>
          <p:cNvPr id="6" name="TextBox 5">
            <a:extLst>
              <a:ext uri="{FF2B5EF4-FFF2-40B4-BE49-F238E27FC236}">
                <a16:creationId xmlns:a16="http://schemas.microsoft.com/office/drawing/2014/main" id="{1836B6ED-C018-9F53-D7A3-62C1900BD34D}"/>
              </a:ext>
            </a:extLst>
          </p:cNvPr>
          <p:cNvSpPr txBox="1"/>
          <p:nvPr/>
        </p:nvSpPr>
        <p:spPr>
          <a:xfrm>
            <a:off x="9034241" y="5753575"/>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batteredhope.blogspot.com/2017/12/what-would-you-like-your-superpower-to.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79044614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4" name="Rectangle 13">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A12ECD-D12D-D491-90DA-BF8DA8BD8444}"/>
              </a:ext>
            </a:extLst>
          </p:cNvPr>
          <p:cNvSpPr>
            <a:spLocks noGrp="1"/>
          </p:cNvSpPr>
          <p:nvPr>
            <p:ph type="title"/>
          </p:nvPr>
        </p:nvSpPr>
        <p:spPr>
          <a:xfrm>
            <a:off x="1099425" y="1238081"/>
            <a:ext cx="4709345" cy="962953"/>
          </a:xfrm>
        </p:spPr>
        <p:txBody>
          <a:bodyPr vert="horz" lIns="91440" tIns="45720" rIns="91440" bIns="45720" rtlCol="0" anchor="b">
            <a:normAutofit/>
          </a:bodyPr>
          <a:lstStyle/>
          <a:p>
            <a:r>
              <a:rPr lang="en-US" sz="3800"/>
              <a:t>Emotional regulations</a:t>
            </a:r>
          </a:p>
        </p:txBody>
      </p:sp>
      <p:sp>
        <p:nvSpPr>
          <p:cNvPr id="19" name="Rectangle 18">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F97D073-5A25-101A-AF8F-883D64B4C30F}"/>
              </a:ext>
            </a:extLst>
          </p:cNvPr>
          <p:cNvSpPr txBox="1"/>
          <p:nvPr/>
        </p:nvSpPr>
        <p:spPr>
          <a:xfrm>
            <a:off x="1100736" y="2508105"/>
            <a:ext cx="4709345" cy="3632493"/>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t>Eating not triggered by hunger</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Emotional eating is related to obesity </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Vicious circle  in comfort eating, feeling worse after eating and further eating   </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p:txBody>
      </p:sp>
      <p:pic>
        <p:nvPicPr>
          <p:cNvPr id="5" name="Content Placeholder 4" descr="A group of people eating food&#10;&#10;Description automatically generated">
            <a:extLst>
              <a:ext uri="{FF2B5EF4-FFF2-40B4-BE49-F238E27FC236}">
                <a16:creationId xmlns:a16="http://schemas.microsoft.com/office/drawing/2014/main" id="{7D01A737-49DC-3A7D-7982-EB09CD3CD1B1}"/>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247" r="19076" b="3"/>
          <a:stretch/>
        </p:blipFill>
        <p:spPr>
          <a:xfrm>
            <a:off x="6538366" y="1383738"/>
            <a:ext cx="4929098" cy="4756870"/>
          </a:xfrm>
          <a:prstGeom prst="rect">
            <a:avLst/>
          </a:prstGeom>
        </p:spPr>
      </p:pic>
    </p:spTree>
    <p:extLst>
      <p:ext uri="{BB962C8B-B14F-4D97-AF65-F5344CB8AC3E}">
        <p14:creationId xmlns:p14="http://schemas.microsoft.com/office/powerpoint/2010/main" val="225706395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A7D1760-6BF2-EABF-FD90-5A352591761A}"/>
              </a:ext>
            </a:extLst>
          </p:cNvPr>
          <p:cNvSpPr>
            <a:spLocks noGrp="1"/>
          </p:cNvSpPr>
          <p:nvPr>
            <p:ph type="title"/>
          </p:nvPr>
        </p:nvSpPr>
        <p:spPr>
          <a:xfrm>
            <a:off x="803776" y="1336390"/>
            <a:ext cx="6190412" cy="1182927"/>
          </a:xfrm>
        </p:spPr>
        <p:txBody>
          <a:bodyPr anchor="b">
            <a:normAutofit/>
          </a:bodyPr>
          <a:lstStyle/>
          <a:p>
            <a:r>
              <a:rPr lang="en-GB" sz="3900"/>
              <a:t>Is ICD‑11 more inclusive or too expansive?</a:t>
            </a:r>
          </a:p>
        </p:txBody>
      </p:sp>
      <p:cxnSp>
        <p:nvCxnSpPr>
          <p:cNvPr id="18" name="!!Straight Connector">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06E365E-19FE-30DC-80A7-71F95A02DC93}"/>
              </a:ext>
            </a:extLst>
          </p:cNvPr>
          <p:cNvSpPr>
            <a:spLocks noGrp="1"/>
          </p:cNvSpPr>
          <p:nvPr>
            <p:ph idx="1"/>
          </p:nvPr>
        </p:nvSpPr>
        <p:spPr>
          <a:xfrm>
            <a:off x="803776" y="2829330"/>
            <a:ext cx="6190412" cy="3344459"/>
          </a:xfrm>
        </p:spPr>
        <p:txBody>
          <a:bodyPr anchor="t">
            <a:normAutofit/>
          </a:bodyPr>
          <a:lstStyle/>
          <a:p>
            <a:pPr marL="0" indent="0">
              <a:buNone/>
            </a:pPr>
            <a:r>
              <a:rPr lang="en-GB" sz="1700" dirty="0">
                <a:solidFill>
                  <a:schemeClr val="tx1">
                    <a:alpha val="80000"/>
                  </a:schemeClr>
                </a:solidFill>
              </a:rPr>
              <a:t>ICD‑11 shifts many patients who were previously “residual/restrictive ED (</a:t>
            </a:r>
            <a:r>
              <a:rPr lang="en-GB" sz="1700" dirty="0" err="1">
                <a:solidFill>
                  <a:schemeClr val="tx1">
                    <a:alpha val="80000"/>
                  </a:schemeClr>
                </a:solidFill>
              </a:rPr>
              <a:t>rrED</a:t>
            </a:r>
            <a:r>
              <a:rPr lang="en-GB" sz="1700" dirty="0">
                <a:solidFill>
                  <a:schemeClr val="tx1">
                    <a:alpha val="80000"/>
                  </a:schemeClr>
                </a:solidFill>
              </a:rPr>
              <a:t>)” into full‑threshold diagnoses, especially AN or ARFID. </a:t>
            </a:r>
          </a:p>
          <a:p>
            <a:pPr marL="0" indent="0">
              <a:buNone/>
            </a:pPr>
            <a:r>
              <a:rPr lang="en-GB" sz="1700" dirty="0">
                <a:solidFill>
                  <a:schemeClr val="tx1">
                    <a:alpha val="80000"/>
                  </a:schemeClr>
                </a:solidFill>
              </a:rPr>
              <a:t>Concerns include: </a:t>
            </a:r>
          </a:p>
          <a:p>
            <a:pPr marL="0" indent="0">
              <a:buNone/>
            </a:pPr>
            <a:r>
              <a:rPr lang="en-GB" sz="1700" dirty="0">
                <a:solidFill>
                  <a:schemeClr val="tx1">
                    <a:alpha val="80000"/>
                  </a:schemeClr>
                </a:solidFill>
              </a:rPr>
              <a:t>-whether this reduces diagnostic specificity</a:t>
            </a:r>
          </a:p>
          <a:p>
            <a:pPr marL="0" indent="0">
              <a:buNone/>
            </a:pPr>
            <a:r>
              <a:rPr lang="en-GB" sz="1700" dirty="0">
                <a:solidFill>
                  <a:schemeClr val="tx1">
                    <a:alpha val="80000"/>
                  </a:schemeClr>
                </a:solidFill>
              </a:rPr>
              <a:t>-whether it improves access to treatment</a:t>
            </a:r>
          </a:p>
          <a:p>
            <a:pPr marL="0" indent="0">
              <a:buNone/>
            </a:pPr>
            <a:r>
              <a:rPr lang="en-GB" sz="1700" dirty="0">
                <a:solidFill>
                  <a:schemeClr val="tx1">
                    <a:alpha val="80000"/>
                  </a:schemeClr>
                </a:solidFill>
              </a:rPr>
              <a:t>-whether it inflates prevalence artificially.</a:t>
            </a:r>
          </a:p>
          <a:p>
            <a:pPr marL="0" indent="0">
              <a:buNone/>
            </a:pPr>
            <a:endParaRPr lang="en-GB" sz="1700" dirty="0">
              <a:solidFill>
                <a:schemeClr val="tx1">
                  <a:alpha val="80000"/>
                </a:schemeClr>
              </a:solidFill>
            </a:endParaRPr>
          </a:p>
          <a:p>
            <a:pPr marL="0" indent="0">
              <a:buNone/>
            </a:pPr>
            <a:endParaRPr lang="en-GB" sz="1700" dirty="0">
              <a:solidFill>
                <a:schemeClr val="tx1">
                  <a:alpha val="80000"/>
                </a:schemeClr>
              </a:solidFill>
            </a:endParaRPr>
          </a:p>
          <a:p>
            <a:pPr marL="0" indent="0">
              <a:buNone/>
            </a:pPr>
            <a:r>
              <a:rPr lang="en-GB" sz="1700" b="1" dirty="0">
                <a:solidFill>
                  <a:schemeClr val="tx1">
                    <a:alpha val="80000"/>
                  </a:schemeClr>
                </a:solidFill>
              </a:rPr>
              <a:t>Search for information and present your findings to the class</a:t>
            </a:r>
          </a:p>
        </p:txBody>
      </p:sp>
      <p:pic>
        <p:nvPicPr>
          <p:cNvPr id="4" name="Picture 3">
            <a:extLst>
              <a:ext uri="{FF2B5EF4-FFF2-40B4-BE49-F238E27FC236}">
                <a16:creationId xmlns:a16="http://schemas.microsoft.com/office/drawing/2014/main" id="{10711209-88AE-9687-61E4-08BC2C1A2E81}"/>
              </a:ext>
            </a:extLst>
          </p:cNvPr>
          <p:cNvPicPr>
            <a:picLocks noChangeAspect="1"/>
          </p:cNvPicPr>
          <p:nvPr/>
        </p:nvPicPr>
        <p:blipFill>
          <a:blip r:embed="rId2"/>
          <a:srcRect r="251" b="1"/>
          <a:stretch>
            <a:fillRect/>
          </a:stretch>
        </p:blipFill>
        <p:spPr>
          <a:xfrm>
            <a:off x="7451965" y="1665519"/>
            <a:ext cx="4267645" cy="4267645"/>
          </a:xfrm>
          <a:custGeom>
            <a:avLst/>
            <a:gdLst/>
            <a:ahLst/>
            <a:cxnLst/>
            <a:rect l="l" t="t" r="r" b="b"/>
            <a:pathLst>
              <a:path w="2457864" h="2457864">
                <a:moveTo>
                  <a:pt x="1228932" y="0"/>
                </a:moveTo>
                <a:cubicBezTo>
                  <a:pt x="1907652" y="0"/>
                  <a:pt x="2457864" y="550212"/>
                  <a:pt x="2457864" y="1228932"/>
                </a:cubicBezTo>
                <a:cubicBezTo>
                  <a:pt x="2457864" y="1907652"/>
                  <a:pt x="1907652" y="2457864"/>
                  <a:pt x="1228932" y="2457864"/>
                </a:cubicBezTo>
                <a:cubicBezTo>
                  <a:pt x="550212" y="2457864"/>
                  <a:pt x="0" y="1907652"/>
                  <a:pt x="0" y="1228932"/>
                </a:cubicBezTo>
                <a:cubicBezTo>
                  <a:pt x="0" y="550212"/>
                  <a:pt x="550212" y="0"/>
                  <a:pt x="1228932" y="0"/>
                </a:cubicBezTo>
                <a:close/>
              </a:path>
            </a:pathLst>
          </a:custGeom>
        </p:spPr>
      </p:pic>
      <p:sp>
        <p:nvSpPr>
          <p:cNvPr id="28"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29" name="!!circle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290863715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271DCDD-1A4B-F5DC-38A4-C5B82D1FD792}"/>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18A49322-2C74-5EE7-031A-64EA877A3C1B}"/>
              </a:ext>
            </a:extLst>
          </p:cNvPr>
          <p:cNvSpPr>
            <a:spLocks noGrp="1"/>
          </p:cNvSpPr>
          <p:nvPr>
            <p:ph type="title"/>
          </p:nvPr>
        </p:nvSpPr>
        <p:spPr>
          <a:xfrm>
            <a:off x="1143000" y="1676400"/>
            <a:ext cx="3810000" cy="3505200"/>
          </a:xfrm>
        </p:spPr>
        <p:txBody>
          <a:bodyPr anchor="t">
            <a:normAutofit/>
          </a:bodyPr>
          <a:lstStyle/>
          <a:p>
            <a:r>
              <a:rPr lang="en-GB" sz="4000"/>
              <a:t>Key sources (policy &amp; guidance)</a:t>
            </a:r>
          </a:p>
        </p:txBody>
      </p:sp>
      <p:sp>
        <p:nvSpPr>
          <p:cNvPr id="3" name="Content Placeholder 2">
            <a:extLst>
              <a:ext uri="{FF2B5EF4-FFF2-40B4-BE49-F238E27FC236}">
                <a16:creationId xmlns:a16="http://schemas.microsoft.com/office/drawing/2014/main" id="{4FCEE9FC-EF95-A9A4-F3A1-33C9C490DC46}"/>
              </a:ext>
            </a:extLst>
          </p:cNvPr>
          <p:cNvSpPr>
            <a:spLocks noGrp="1"/>
          </p:cNvSpPr>
          <p:nvPr>
            <p:ph idx="1"/>
          </p:nvPr>
        </p:nvSpPr>
        <p:spPr>
          <a:xfrm>
            <a:off x="5181604" y="1676400"/>
            <a:ext cx="5638796" cy="3505200"/>
          </a:xfrm>
        </p:spPr>
        <p:txBody>
          <a:bodyPr>
            <a:normAutofit/>
          </a:bodyPr>
          <a:lstStyle/>
          <a:p>
            <a:pPr>
              <a:defRPr sz="2000"/>
            </a:pPr>
            <a:r>
              <a:rPr lang="en-GB" sz="2400">
                <a:solidFill>
                  <a:schemeClr val="tx1">
                    <a:alpha val="55000"/>
                  </a:schemeClr>
                </a:solidFill>
              </a:rPr>
              <a:t>NHS England (2024) Commissioner guidance for adult mental health rehabilitation inpatient services</a:t>
            </a:r>
          </a:p>
          <a:p>
            <a:pPr>
              <a:defRPr sz="2000"/>
            </a:pPr>
            <a:r>
              <a:rPr lang="en-GB" sz="2400">
                <a:solidFill>
                  <a:schemeClr val="tx1">
                    <a:alpha val="55000"/>
                  </a:schemeClr>
                </a:solidFill>
              </a:rPr>
              <a:t>GIRFT: Mental health – rehabilitation national report &amp; programme pages</a:t>
            </a:r>
          </a:p>
          <a:p>
            <a:pPr>
              <a:defRPr sz="2000"/>
            </a:pPr>
            <a:r>
              <a:rPr lang="en-GB" sz="2400">
                <a:solidFill>
                  <a:schemeClr val="tx1">
                    <a:alpha val="55000"/>
                  </a:schemeClr>
                </a:solidFill>
              </a:rPr>
              <a:t>DHSC/NHSE (Jan 2024) Discharge from mental health inpatient settings – incl. Annex on Section 117 after‑care</a:t>
            </a:r>
          </a:p>
        </p:txBody>
      </p:sp>
    </p:spTree>
    <p:extLst>
      <p:ext uri="{BB962C8B-B14F-4D97-AF65-F5344CB8AC3E}">
        <p14:creationId xmlns:p14="http://schemas.microsoft.com/office/powerpoint/2010/main" val="305010297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1143000" y="1676400"/>
            <a:ext cx="3810000" cy="3505200"/>
          </a:xfrm>
        </p:spPr>
        <p:txBody>
          <a:bodyPr anchor="t">
            <a:normAutofit/>
          </a:bodyPr>
          <a:lstStyle/>
          <a:p>
            <a:r>
              <a:rPr lang="en-GB" sz="4000"/>
              <a:t>Key sources (clinical &amp; epidemiology)</a:t>
            </a:r>
          </a:p>
        </p:txBody>
      </p:sp>
      <p:sp>
        <p:nvSpPr>
          <p:cNvPr id="3" name="Content Placeholder 2"/>
          <p:cNvSpPr>
            <a:spLocks noGrp="1"/>
          </p:cNvSpPr>
          <p:nvPr>
            <p:ph idx="1"/>
          </p:nvPr>
        </p:nvSpPr>
        <p:spPr>
          <a:xfrm>
            <a:off x="5181604" y="1676400"/>
            <a:ext cx="5638796" cy="3505200"/>
          </a:xfrm>
        </p:spPr>
        <p:txBody>
          <a:bodyPr>
            <a:normAutofit/>
          </a:bodyPr>
          <a:lstStyle/>
          <a:p>
            <a:pPr>
              <a:defRPr sz="2000"/>
            </a:pPr>
            <a:r>
              <a:rPr lang="en-GB" sz="2200">
                <a:solidFill>
                  <a:schemeClr val="tx1">
                    <a:alpha val="55000"/>
                  </a:schemeClr>
                </a:solidFill>
              </a:rPr>
              <a:t>NICE NG69 Eating disorders (2017; exceptional surveillance May 2024)</a:t>
            </a:r>
          </a:p>
          <a:p>
            <a:pPr>
              <a:defRPr sz="2000"/>
            </a:pPr>
            <a:r>
              <a:rPr lang="en-GB" sz="2200">
                <a:solidFill>
                  <a:schemeClr val="tx1">
                    <a:alpha val="55000"/>
                  </a:schemeClr>
                </a:solidFill>
              </a:rPr>
              <a:t>RCPsych CR233 MEED (2022; updated Dec 2025)</a:t>
            </a:r>
          </a:p>
          <a:p>
            <a:pPr>
              <a:defRPr sz="2000"/>
            </a:pPr>
            <a:r>
              <a:rPr lang="en-GB" sz="2200">
                <a:solidFill>
                  <a:schemeClr val="tx1">
                    <a:alpha val="55000"/>
                  </a:schemeClr>
                </a:solidFill>
              </a:rPr>
              <a:t>Beat Media Centre statistics; NHS Digital ‘Mental Health of Children and Young People in England, 2023 – Part 5’</a:t>
            </a:r>
          </a:p>
          <a:p>
            <a:pPr>
              <a:defRPr sz="2000"/>
            </a:pPr>
            <a:r>
              <a:rPr lang="en-GB" sz="2200">
                <a:solidFill>
                  <a:schemeClr val="tx1">
                    <a:alpha val="55000"/>
                  </a:schemeClr>
                </a:solidFill>
              </a:rPr>
              <a:t>Arcelus et al. (2011) meta‑analysis on mortality in eating disorders; Micali &amp; Herle (2023) editorial</a:t>
            </a:r>
          </a:p>
        </p:txBody>
      </p:sp>
    </p:spTree>
    <p:extLst>
      <p:ext uri="{BB962C8B-B14F-4D97-AF65-F5344CB8AC3E}">
        <p14:creationId xmlns:p14="http://schemas.microsoft.com/office/powerpoint/2010/main" val="346121601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magnifying glass over questions&#10;&#10;Description automatically generated">
            <a:extLst>
              <a:ext uri="{FF2B5EF4-FFF2-40B4-BE49-F238E27FC236}">
                <a16:creationId xmlns:a16="http://schemas.microsoft.com/office/drawing/2014/main" id="{17EBDD09-B032-F72F-AC1C-C1C080E0AE85}"/>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133600" y="457200"/>
            <a:ext cx="7924800" cy="5943600"/>
          </a:xfrm>
          <a:prstGeom prst="rect">
            <a:avLst/>
          </a:prstGeom>
        </p:spPr>
      </p:pic>
      <p:sp>
        <p:nvSpPr>
          <p:cNvPr id="6" name="TextBox 5">
            <a:extLst>
              <a:ext uri="{FF2B5EF4-FFF2-40B4-BE49-F238E27FC236}">
                <a16:creationId xmlns:a16="http://schemas.microsoft.com/office/drawing/2014/main" id="{F9A325C9-CBCE-6C2E-037C-9AC6F089C217}"/>
              </a:ext>
            </a:extLst>
          </p:cNvPr>
          <p:cNvSpPr txBox="1"/>
          <p:nvPr/>
        </p:nvSpPr>
        <p:spPr>
          <a:xfrm>
            <a:off x="7603882" y="6200745"/>
            <a:ext cx="24545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unknowncystic.com/2012/0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30611019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562</TotalTime>
  <Words>4651</Words>
  <Application>Microsoft Office PowerPoint</Application>
  <PresentationFormat>Widescreen</PresentationFormat>
  <Paragraphs>412</Paragraphs>
  <Slides>56</Slides>
  <Notes>29</Notes>
  <HiddenSlides>0</HiddenSlides>
  <MMClips>4</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56</vt:i4>
      </vt:variant>
    </vt:vector>
  </HeadingPairs>
  <TitlesOfParts>
    <vt:vector size="65" baseType="lpstr">
      <vt:lpstr>Aptos</vt:lpstr>
      <vt:lpstr>Aptos Display</vt:lpstr>
      <vt:lpstr>Arial</vt:lpstr>
      <vt:lpstr>Calibri</vt:lpstr>
      <vt:lpstr>Lato</vt:lpstr>
      <vt:lpstr>Montserrat</vt:lpstr>
      <vt:lpstr>var( --e-global-typography-text-font-family )</vt:lpstr>
      <vt:lpstr>Wingdings</vt:lpstr>
      <vt:lpstr>Office Theme</vt:lpstr>
      <vt:lpstr>BMHP6029  Psychopathological Classifications and Provisions  Week 5 Rehabilitation and  Feeding and Eating Disorders 2026 </vt:lpstr>
      <vt:lpstr>PowerPoint Presentation</vt:lpstr>
      <vt:lpstr>Mental Health Rehabilitation </vt:lpstr>
      <vt:lpstr>Mental Health Rehabilitation </vt:lpstr>
      <vt:lpstr>Who needs Mental Health Rehabilitation? </vt:lpstr>
      <vt:lpstr>Who Needs Mental Health Rehabilitation? </vt:lpstr>
      <vt:lpstr>When are people referred to rehabilitation service?</vt:lpstr>
      <vt:lpstr>Aims of mental health rehabilitation </vt:lpstr>
      <vt:lpstr>Identify how many different professionals are featured in this video? Note down the key points about mental health support featured in the video.  </vt:lpstr>
      <vt:lpstr>Mental Health Rehabilitation Services</vt:lpstr>
      <vt:lpstr>Mental Health Rehabilitation Services</vt:lpstr>
      <vt:lpstr>Mental health rehabilitation in England: what it is &amp; policy landscape</vt:lpstr>
      <vt:lpstr>Role of Rehabilitation psychiatrists and psychologists </vt:lpstr>
      <vt:lpstr>Support and Treatments Available </vt:lpstr>
      <vt:lpstr>Role of MHR team </vt:lpstr>
      <vt:lpstr>PowerPoint Presentation</vt:lpstr>
      <vt:lpstr>What are indicators of patients ready to  transition back into community? </vt:lpstr>
      <vt:lpstr>Indicators of patients ready to  transition back into community</vt:lpstr>
      <vt:lpstr>Section 117 after‑care: (2024 statutory guidance)</vt:lpstr>
      <vt:lpstr>Challenges in the provision of mental health in-patient rehabilitation</vt:lpstr>
      <vt:lpstr>Out‑of‑area placements (OAPs): why they matter in rehab</vt:lpstr>
      <vt:lpstr>Routinely out-of-area placements are used, despite their potential negative impacts on recovery and costing</vt:lpstr>
      <vt:lpstr>Gaps in provision affecting care and outcomes</vt:lpstr>
      <vt:lpstr>Ensuring the mental health rehabilitation system is fit for purpose requires greater national and local focus</vt:lpstr>
      <vt:lpstr>PowerPoint Presentation</vt:lpstr>
      <vt:lpstr>Recovery and hope are the guiding principle of care                                    (Bradley-Adams, 2020; Killaspy et al., 2020) </vt:lpstr>
      <vt:lpstr>PowerPoint Presentation</vt:lpstr>
      <vt:lpstr>The service user and the professionals </vt:lpstr>
      <vt:lpstr>Killaspy et al (2020)</vt:lpstr>
      <vt:lpstr>However</vt:lpstr>
      <vt:lpstr>PowerPoint Presentation</vt:lpstr>
      <vt:lpstr>Word association:  what 5 words do you associate with eating disorders? </vt:lpstr>
      <vt:lpstr>PowerPoint Presentation</vt:lpstr>
      <vt:lpstr>PowerPoint Presentation</vt:lpstr>
      <vt:lpstr>Feeding &amp; eating disorders: classification and current guideline status</vt:lpstr>
      <vt:lpstr>Eating disorders: epidemiology &amp; service pressures (England/UK)</vt:lpstr>
      <vt:lpstr>Mortality &amp; medical risk in eating disorders </vt:lpstr>
      <vt:lpstr>Overlaps with other mental health conditions</vt:lpstr>
      <vt:lpstr>PowerPoint Presentation</vt:lpstr>
      <vt:lpstr>Clinicians’ perspective </vt:lpstr>
      <vt:lpstr>Treatments and rehabilitation</vt:lpstr>
      <vt:lpstr>PowerPoint Presentation</vt:lpstr>
      <vt:lpstr>PowerPoint Presentation</vt:lpstr>
      <vt:lpstr>PowerPoint Presentation</vt:lpstr>
      <vt:lpstr>Find out more about feeding or eating disorders</vt:lpstr>
      <vt:lpstr>Causes of feeding or eating disorders</vt:lpstr>
      <vt:lpstr>Genetic factors</vt:lpstr>
      <vt:lpstr>Distorted perception of body image </vt:lpstr>
      <vt:lpstr>Measuring perception of  body image</vt:lpstr>
      <vt:lpstr>Media influence </vt:lpstr>
      <vt:lpstr>Sense of control  </vt:lpstr>
      <vt:lpstr>Emotional regulations</vt:lpstr>
      <vt:lpstr>Is ICD‑11 more inclusive or too expansive?</vt:lpstr>
      <vt:lpstr>Key sources (policy &amp; guidance)</vt:lpstr>
      <vt:lpstr>Key sources (clinical &amp; epidemiology)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Josephine Chen-Wilson</dc:creator>
  <cp:lastModifiedBy>Neale Haddon</cp:lastModifiedBy>
  <cp:revision>8</cp:revision>
  <dcterms:created xsi:type="dcterms:W3CDTF">2024-10-07T15:50:50Z</dcterms:created>
  <dcterms:modified xsi:type="dcterms:W3CDTF">2026-02-12T09:37:01Z</dcterms:modified>
</cp:coreProperties>
</file>