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sldIdLst>
    <p:sldId id="258" r:id="rId2"/>
    <p:sldId id="257" r:id="rId3"/>
  </p:sldIdLst>
  <p:sldSz cx="9144000" cy="6858000" type="screen4x3"/>
  <p:notesSz cx="6858000" cy="99456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avis" initials="A" lastIdx="4" clrIdx="0">
    <p:extLst>
      <p:ext uri="{19B8F6BF-5375-455C-9EA6-DF929625EA0E}">
        <p15:presenceInfo xmlns:p15="http://schemas.microsoft.com/office/powerpoint/2012/main" userId="Davis"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DE660"/>
    <a:srgbClr val="E0961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7" autoAdjust="0"/>
    <p:restoredTop sz="94614" autoAdjust="0"/>
  </p:normalViewPr>
  <p:slideViewPr>
    <p:cSldViewPr snapToGrid="0" showGuides="1">
      <p:cViewPr>
        <p:scale>
          <a:sx n="86" d="100"/>
          <a:sy n="86" d="100"/>
        </p:scale>
        <p:origin x="834" y="-49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commentAuthors" Target="commentAuthors.xml"/><Relationship Id="rId4" Type="http://schemas.openxmlformats.org/officeDocument/2006/relationships/notesMaster" Target="notesMasters/notesMaster1.xml"/><Relationship Id="rId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538803-C9BF-44B6-A861-CDC48BFDB33E}"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988F6973-CEAE-49E0-8D8E-CFBA5A91498C}">
      <dgm:prSet phldrT="[Text]" custT="1"/>
      <dgm:spPr>
        <a:solidFill>
          <a:schemeClr val="tx1"/>
        </a:solidFill>
        <a:ln>
          <a:solidFill>
            <a:schemeClr val="tx1"/>
          </a:solidFill>
        </a:ln>
      </dgm:spPr>
      <dgm:t>
        <a:bodyPr/>
        <a:lstStyle/>
        <a:p>
          <a:r>
            <a:rPr lang="en-GB" sz="1200" u="sng" dirty="0">
              <a:solidFill>
                <a:srgbClr val="FFFF00"/>
              </a:solidFill>
            </a:rPr>
            <a:t>Methods</a:t>
          </a:r>
        </a:p>
      </dgm:t>
    </dgm:pt>
    <dgm:pt modelId="{65B95A26-4FEE-4F52-B6AA-B3037B05B346}" type="parTrans" cxnId="{AFE3CA0D-4F52-4AE6-9E52-7E70D5DFC576}">
      <dgm:prSet/>
      <dgm:spPr/>
      <dgm:t>
        <a:bodyPr/>
        <a:lstStyle/>
        <a:p>
          <a:endParaRPr lang="en-GB"/>
        </a:p>
      </dgm:t>
    </dgm:pt>
    <dgm:pt modelId="{F2E1DC3B-5389-4B46-86D7-EECA54AC62E1}" type="sibTrans" cxnId="{AFE3CA0D-4F52-4AE6-9E52-7E70D5DFC576}">
      <dgm:prSet/>
      <dgm:spPr/>
      <dgm:t>
        <a:bodyPr/>
        <a:lstStyle/>
        <a:p>
          <a:endParaRPr lang="en-GB"/>
        </a:p>
      </dgm:t>
    </dgm:pt>
    <dgm:pt modelId="{5FBFCD0F-61F9-439D-84F6-F1CA5CBCC5B3}">
      <dgm:prSet phldrT="[Text]" custT="1"/>
      <dgm:spPr>
        <a:solidFill>
          <a:srgbClr val="FFFF00"/>
        </a:solidFill>
        <a:ln>
          <a:noFill/>
        </a:ln>
      </dgm:spPr>
      <dgm:t>
        <a:bodyPr/>
        <a:lstStyle/>
        <a:p>
          <a:r>
            <a:rPr lang="en-GB" sz="1100" b="1" i="0" u="sng" dirty="0">
              <a:solidFill>
                <a:schemeClr val="tx1"/>
              </a:solidFill>
              <a:latin typeface="Calibri" panose="020F0502020204030204" pitchFamily="34" charset="0"/>
              <a:ea typeface="Times New Roman" panose="02020603050405020304" pitchFamily="18" charset="0"/>
              <a:cs typeface="Calibri" panose="020F0502020204030204" pitchFamily="34" charset="0"/>
            </a:rPr>
            <a:t>Participants:</a:t>
          </a:r>
          <a:r>
            <a:rPr lang="en-GB" sz="900" b="1" i="0" u="sng" dirty="0">
              <a:solidFill>
                <a:schemeClr val="tx1"/>
              </a:solidFill>
              <a:latin typeface="Calibri" panose="020F0502020204030204" pitchFamily="34" charset="0"/>
              <a:ea typeface="Times New Roman" panose="02020603050405020304" pitchFamily="18" charset="0"/>
              <a:cs typeface="Times New Roman" panose="02020603050405020304" pitchFamily="18" charset="0"/>
            </a:rPr>
            <a:t> </a:t>
          </a:r>
          <a:r>
            <a:rPr lang="en-GB" sz="900" dirty="0">
              <a:solidFill>
                <a:schemeClr val="tx1"/>
              </a:solidFill>
              <a:latin typeface="Calibri" panose="020F0502020204030204" pitchFamily="34" charset="0"/>
              <a:ea typeface="Calibri" panose="020F0502020204030204" pitchFamily="34" charset="0"/>
              <a:cs typeface="Calibri" panose="020F0502020204030204" pitchFamily="34" charset="0"/>
            </a:rPr>
            <a:t>Both studies recruited participants that were diagnosed as alcohol dependent according to DSM-IV-TR (DSM-IV-TR, as cited in Pombo </a:t>
          </a:r>
          <a:r>
            <a:rPr lang="en-GB" sz="900" i="1" dirty="0">
              <a:solidFill>
                <a:schemeClr val="tx1"/>
              </a:solidFill>
              <a:latin typeface="Calibri" panose="020F0502020204030204" pitchFamily="34" charset="0"/>
              <a:ea typeface="Calibri" panose="020F0502020204030204" pitchFamily="34" charset="0"/>
              <a:cs typeface="Calibri" panose="020F0502020204030204" pitchFamily="34" charset="0"/>
            </a:rPr>
            <a:t>et al.,</a:t>
          </a:r>
          <a:r>
            <a:rPr lang="en-GB" sz="900" dirty="0">
              <a:solidFill>
                <a:schemeClr val="tx1"/>
              </a:solidFill>
              <a:latin typeface="Calibri" panose="020F0502020204030204" pitchFamily="34" charset="0"/>
              <a:ea typeface="Calibri" panose="020F0502020204030204" pitchFamily="34" charset="0"/>
              <a:cs typeface="Calibri" panose="020F0502020204030204" pitchFamily="34" charset="0"/>
            </a:rPr>
            <a:t>2015; Thorberg </a:t>
          </a:r>
          <a:r>
            <a:rPr lang="en-GB" sz="900" i="1" dirty="0">
              <a:solidFill>
                <a:schemeClr val="tx1"/>
              </a:solidFill>
              <a:latin typeface="Calibri" panose="020F0502020204030204" pitchFamily="34" charset="0"/>
              <a:ea typeface="Calibri" panose="020F0502020204030204" pitchFamily="34" charset="0"/>
              <a:cs typeface="Calibri" panose="020F0502020204030204" pitchFamily="34" charset="0"/>
            </a:rPr>
            <a:t>et al., </a:t>
          </a:r>
          <a:r>
            <a:rPr lang="en-GB" sz="900" dirty="0">
              <a:solidFill>
                <a:schemeClr val="tx1"/>
              </a:solidFill>
              <a:latin typeface="Calibri" panose="020F0502020204030204" pitchFamily="34" charset="0"/>
              <a:ea typeface="Calibri" panose="020F0502020204030204" pitchFamily="34" charset="0"/>
              <a:cs typeface="Calibri" panose="020F0502020204030204" pitchFamily="34" charset="0"/>
            </a:rPr>
            <a:t>2016). Whilst study 1 used 274 in patients from the Alcoholism Unit of the Psychiatric Service of Santa Maria University Hospital in Lisbon (Pombo, DaCosta, Ismail, Neves Cardoso, &amp; </a:t>
          </a:r>
          <a:r>
            <a:rPr lang="en-GB" sz="900" dirty="0" err="1">
              <a:solidFill>
                <a:schemeClr val="tx1"/>
              </a:solidFill>
              <a:latin typeface="Calibri" panose="020F0502020204030204" pitchFamily="34" charset="0"/>
              <a:ea typeface="Calibri" panose="020F0502020204030204" pitchFamily="34" charset="0"/>
              <a:cs typeface="Calibri" panose="020F0502020204030204" pitchFamily="34" charset="0"/>
            </a:rPr>
            <a:t>Figueira</a:t>
          </a:r>
          <a:r>
            <a:rPr lang="en-GB" sz="900" dirty="0">
              <a:solidFill>
                <a:schemeClr val="tx1"/>
              </a:solidFill>
              <a:latin typeface="Calibri" panose="020F0502020204030204" pitchFamily="34" charset="0"/>
              <a:ea typeface="Calibri" panose="020F0502020204030204" pitchFamily="34" charset="0"/>
              <a:cs typeface="Calibri" panose="020F0502020204030204" pitchFamily="34" charset="0"/>
            </a:rPr>
            <a:t>, 2015), study 2, recruited 355 patients (M=244, F=111) from an outpatient cognitive behavioural treatment program, scoring 20 or higher on Alcohol Use Disorders Identification Test (AUDIT) and with a mix of educational backgrounds (no mention in first paper of levels of education).</a:t>
          </a:r>
          <a:endParaRPr lang="en-GB" sz="900" dirty="0">
            <a:solidFill>
              <a:schemeClr val="tx1"/>
            </a:solidFill>
          </a:endParaRPr>
        </a:p>
      </dgm:t>
    </dgm:pt>
    <dgm:pt modelId="{F4C22C62-8CF6-44D5-95B5-F79A2997D783}" type="parTrans" cxnId="{44F10B38-4B6E-4040-BE60-9B96518C0F9D}">
      <dgm:prSet/>
      <dgm:spPr/>
      <dgm:t>
        <a:bodyPr/>
        <a:lstStyle/>
        <a:p>
          <a:endParaRPr lang="en-GB"/>
        </a:p>
      </dgm:t>
    </dgm:pt>
    <dgm:pt modelId="{A86DD6AB-DAF5-4255-A753-A1140120CB22}" type="sibTrans" cxnId="{44F10B38-4B6E-4040-BE60-9B96518C0F9D}">
      <dgm:prSet/>
      <dgm:spPr/>
      <dgm:t>
        <a:bodyPr/>
        <a:lstStyle/>
        <a:p>
          <a:endParaRPr lang="en-GB"/>
        </a:p>
      </dgm:t>
    </dgm:pt>
    <dgm:pt modelId="{C78B1B59-CCF0-47F6-9C47-B7E5989F7B5B}">
      <dgm:prSet phldrT="[Text]" custT="1"/>
      <dgm:spPr>
        <a:solidFill>
          <a:srgbClr val="FFFF00"/>
        </a:solidFill>
        <a:ln>
          <a:noFill/>
        </a:ln>
      </dgm:spPr>
      <dgm:t>
        <a:bodyPr/>
        <a:lstStyle/>
        <a:p>
          <a:r>
            <a:rPr lang="en-GB" sz="1100" b="1" u="sng" dirty="0">
              <a:solidFill>
                <a:schemeClr val="tx1"/>
              </a:solidFill>
            </a:rPr>
            <a:t>Materials:</a:t>
          </a:r>
          <a:r>
            <a:rPr lang="en-GB" sz="900" u="sng" dirty="0">
              <a:solidFill>
                <a:schemeClr val="tx1"/>
              </a:solidFill>
            </a:rPr>
            <a:t> </a:t>
          </a:r>
          <a:r>
            <a:rPr lang="en-GB" sz="900" dirty="0">
              <a:solidFill>
                <a:schemeClr val="tx1"/>
              </a:solidFill>
            </a:rPr>
            <a:t>Both studies utilised the TAS-20, study 2 added a depressive experience questionnaire (DEQ), whilst study 1 had a semi-structured interview for alcohol dependent patients, which looked at the patients’ socio-demographic information, this instrument had been used in previous studies, namely </a:t>
          </a:r>
          <a:r>
            <a:rPr lang="en-GB" sz="900" dirty="0" err="1">
              <a:solidFill>
                <a:schemeClr val="tx1"/>
              </a:solidFill>
            </a:rPr>
            <a:t>Cardosa</a:t>
          </a:r>
          <a:r>
            <a:rPr lang="en-GB" sz="900" dirty="0">
              <a:solidFill>
                <a:schemeClr val="tx1"/>
              </a:solidFill>
            </a:rPr>
            <a:t> et al., (2006) (as cited in Pombo et al 2015). A SADQ (Stockwell, Murphy, &amp; Hodgson, 1983 as cited in Pombo et al 2015) that measured alcohol dependence severity over five themes. The MINI (Sheehan et al., 1998 as cited in Pombo et al 2015) which was incorporated into clinical practice and the LAT (Lesch et al., 1998; 2010 as cited in Pombo et al 2015) </a:t>
          </a:r>
        </a:p>
      </dgm:t>
    </dgm:pt>
    <dgm:pt modelId="{421B4AF0-7EF3-4E64-9E10-A7D7C434FD09}" type="parTrans" cxnId="{50C90CFE-ABDE-4C7F-A701-6B85EC9102C5}">
      <dgm:prSet/>
      <dgm:spPr/>
      <dgm:t>
        <a:bodyPr/>
        <a:lstStyle/>
        <a:p>
          <a:endParaRPr lang="en-GB"/>
        </a:p>
      </dgm:t>
    </dgm:pt>
    <dgm:pt modelId="{3CF17FFA-5AA6-48EC-98EC-D354B3CEAAE8}" type="sibTrans" cxnId="{50C90CFE-ABDE-4C7F-A701-6B85EC9102C5}">
      <dgm:prSet/>
      <dgm:spPr/>
      <dgm:t>
        <a:bodyPr/>
        <a:lstStyle/>
        <a:p>
          <a:endParaRPr lang="en-GB"/>
        </a:p>
      </dgm:t>
    </dgm:pt>
    <dgm:pt modelId="{970BCF40-702F-4690-8BED-B02D4AF70A77}">
      <dgm:prSet phldrT="[Text]" custT="1"/>
      <dgm:spPr>
        <a:solidFill>
          <a:srgbClr val="FFFF00"/>
        </a:solidFill>
        <a:ln>
          <a:noFill/>
        </a:ln>
      </dgm:spPr>
      <dgm:t>
        <a:bodyPr/>
        <a:lstStyle/>
        <a:p>
          <a:r>
            <a:rPr lang="en-GB" sz="1100" b="1" u="sng" dirty="0">
              <a:solidFill>
                <a:schemeClr val="tx1"/>
              </a:solidFill>
              <a:latin typeface="Calibri" panose="020F0502020204030204" pitchFamily="34" charset="0"/>
              <a:ea typeface="Times New Roman" panose="02020603050405020304" pitchFamily="18" charset="0"/>
              <a:cs typeface="Times New Roman" panose="02020603050405020304" pitchFamily="18" charset="0"/>
            </a:rPr>
            <a:t>Procedures</a:t>
          </a:r>
          <a:r>
            <a:rPr lang="en-GB" sz="900" b="1" dirty="0">
              <a:solidFill>
                <a:schemeClr val="tx1"/>
              </a:solidFill>
              <a:latin typeface="Calibri" panose="020F0502020204030204" pitchFamily="34" charset="0"/>
              <a:ea typeface="Times New Roman" panose="02020603050405020304" pitchFamily="18" charset="0"/>
              <a:cs typeface="Times New Roman" panose="02020603050405020304" pitchFamily="18" charset="0"/>
            </a:rPr>
            <a:t> </a:t>
          </a:r>
          <a:r>
            <a:rPr lang="en-GB" sz="900" dirty="0">
              <a:solidFill>
                <a:schemeClr val="tx1"/>
              </a:solidFill>
              <a:latin typeface="Calibri" panose="020F0502020204030204" pitchFamily="34" charset="0"/>
              <a:ea typeface="Calibri" panose="020F0502020204030204" pitchFamily="34" charset="0"/>
              <a:cs typeface="Calibri" panose="020F0502020204030204" pitchFamily="34" charset="0"/>
            </a:rPr>
            <a:t>In study 2, it states that measures were administered before first treatment session to avoid confounding variables, but not which measures. Study 1 on the other hand carried out the Kolmogorov-Smirnov test, for comparisons among gender regarding baseline variables that were performed using </a:t>
          </a:r>
          <a:r>
            <a:rPr lang="en-GB" sz="900" dirty="0">
              <a:solidFill>
                <a:schemeClr val="tx1"/>
              </a:solidFill>
              <a:latin typeface="Calibri" panose="020F0502020204030204" pitchFamily="34" charset="0"/>
              <a:ea typeface="Calibri" panose="020F0502020204030204" pitchFamily="34" charset="0"/>
              <a:cs typeface="Calibri" panose="020F0502020204030204" pitchFamily="34" charset="0"/>
              <a:sym typeface="Symbol" panose="05050102010706020507" pitchFamily="18" charset="2"/>
            </a:rPr>
            <a:t></a:t>
          </a:r>
          <a:r>
            <a:rPr lang="en-GB" sz="900" baseline="30000" dirty="0">
              <a:solidFill>
                <a:schemeClr val="tx1"/>
              </a:solidFill>
              <a:latin typeface="Calibri" panose="020F0502020204030204" pitchFamily="34" charset="0"/>
              <a:ea typeface="Calibri" panose="020F0502020204030204" pitchFamily="34" charset="0"/>
              <a:cs typeface="Calibri" panose="020F0502020204030204" pitchFamily="34" charset="0"/>
            </a:rPr>
            <a:t>2</a:t>
          </a:r>
          <a:r>
            <a:rPr lang="en-GB" sz="900" i="1" dirty="0">
              <a:solidFill>
                <a:schemeClr val="tx1"/>
              </a:solidFill>
              <a:latin typeface="Calibri" panose="020F0502020204030204" pitchFamily="34" charset="0"/>
              <a:ea typeface="Calibri" panose="020F0502020204030204" pitchFamily="34" charset="0"/>
              <a:cs typeface="Calibri" panose="020F0502020204030204" pitchFamily="34" charset="0"/>
            </a:rPr>
            <a:t>, </a:t>
          </a:r>
          <a:r>
            <a:rPr lang="en-GB" sz="900" dirty="0">
              <a:solidFill>
                <a:schemeClr val="tx1"/>
              </a:solidFill>
              <a:latin typeface="Calibri" panose="020F0502020204030204" pitchFamily="34" charset="0"/>
              <a:ea typeface="Calibri" panose="020F0502020204030204" pitchFamily="34" charset="0"/>
              <a:cs typeface="Calibri" panose="020F0502020204030204" pitchFamily="34" charset="0"/>
            </a:rPr>
            <a:t>t-student tests and TAS-20. The participants were then dummy coded </a:t>
          </a:r>
          <a:r>
            <a:rPr lang="en-GB" sz="900" i="1" dirty="0">
              <a:solidFill>
                <a:schemeClr val="tx1"/>
              </a:solidFill>
              <a:latin typeface="Calibri" panose="020F0502020204030204" pitchFamily="34" charset="0"/>
              <a:ea typeface="Calibri" panose="020F0502020204030204" pitchFamily="34" charset="0"/>
              <a:cs typeface="Calibri" panose="020F0502020204030204" pitchFamily="34" charset="0"/>
            </a:rPr>
            <a:t>f=0, m=1</a:t>
          </a:r>
          <a:r>
            <a:rPr lang="en-GB" sz="900" dirty="0">
              <a:solidFill>
                <a:schemeClr val="tx1"/>
              </a:solidFill>
              <a:latin typeface="Calibri" panose="020F0502020204030204" pitchFamily="34" charset="0"/>
              <a:ea typeface="Calibri" panose="020F0502020204030204" pitchFamily="34" charset="0"/>
              <a:cs typeface="Calibri" panose="020F0502020204030204" pitchFamily="34" charset="0"/>
            </a:rPr>
            <a:t>: negative and positive family history of alcoholism (FHA) </a:t>
          </a:r>
          <a:r>
            <a:rPr lang="en-GB" sz="900" i="1" dirty="0">
              <a:solidFill>
                <a:schemeClr val="tx1"/>
              </a:solidFill>
              <a:latin typeface="Calibri" panose="020F0502020204030204" pitchFamily="34" charset="0"/>
              <a:ea typeface="Calibri" panose="020F0502020204030204" pitchFamily="34" charset="0"/>
              <a:cs typeface="Calibri" panose="020F0502020204030204" pitchFamily="34" charset="0"/>
            </a:rPr>
            <a:t>0 </a:t>
          </a:r>
          <a:r>
            <a:rPr lang="en-GB" sz="900" dirty="0">
              <a:solidFill>
                <a:schemeClr val="tx1"/>
              </a:solidFill>
              <a:latin typeface="Calibri" panose="020F0502020204030204" pitchFamily="34" charset="0"/>
              <a:ea typeface="Calibri" panose="020F0502020204030204" pitchFamily="34" charset="0"/>
              <a:cs typeface="Calibri" panose="020F0502020204030204" pitchFamily="34" charset="0"/>
            </a:rPr>
            <a:t>and </a:t>
          </a:r>
          <a:r>
            <a:rPr lang="en-GB" sz="900" i="1" dirty="0">
              <a:solidFill>
                <a:schemeClr val="tx1"/>
              </a:solidFill>
              <a:latin typeface="Calibri" panose="020F0502020204030204" pitchFamily="34" charset="0"/>
              <a:ea typeface="Calibri" panose="020F0502020204030204" pitchFamily="34" charset="0"/>
              <a:cs typeface="Calibri" panose="020F0502020204030204" pitchFamily="34" charset="0"/>
            </a:rPr>
            <a:t>1</a:t>
          </a:r>
          <a:r>
            <a:rPr lang="en-GB" sz="900" dirty="0">
              <a:solidFill>
                <a:schemeClr val="tx1"/>
              </a:solidFill>
              <a:latin typeface="Calibri" panose="020F0502020204030204" pitchFamily="34" charset="0"/>
              <a:ea typeface="Calibri" panose="020F0502020204030204" pitchFamily="34" charset="0"/>
              <a:cs typeface="Calibri" panose="020F0502020204030204" pitchFamily="34" charset="0"/>
            </a:rPr>
            <a:t> respectively</a:t>
          </a:r>
          <a:r>
            <a:rPr lang="en-GB" sz="1000" dirty="0">
              <a:latin typeface="Calibri" panose="020F0502020204030204" pitchFamily="34" charset="0"/>
              <a:ea typeface="Calibri" panose="020F0502020204030204" pitchFamily="34" charset="0"/>
              <a:cs typeface="Calibri" panose="020F0502020204030204" pitchFamily="34" charset="0"/>
            </a:rPr>
            <a:t>.</a:t>
          </a:r>
          <a:endParaRPr lang="en-GB" sz="1000" dirty="0"/>
        </a:p>
      </dgm:t>
    </dgm:pt>
    <dgm:pt modelId="{98C3ECBB-955C-4A70-9A33-17795E8605DA}" type="parTrans" cxnId="{E1891C51-3452-4C36-9B04-FBFBCFBC3430}">
      <dgm:prSet/>
      <dgm:spPr/>
      <dgm:t>
        <a:bodyPr/>
        <a:lstStyle/>
        <a:p>
          <a:endParaRPr lang="en-GB"/>
        </a:p>
      </dgm:t>
    </dgm:pt>
    <dgm:pt modelId="{58835B56-6C24-4A8D-B37C-16FA354086BF}" type="sibTrans" cxnId="{E1891C51-3452-4C36-9B04-FBFBCFBC3430}">
      <dgm:prSet/>
      <dgm:spPr/>
      <dgm:t>
        <a:bodyPr/>
        <a:lstStyle/>
        <a:p>
          <a:endParaRPr lang="en-GB"/>
        </a:p>
      </dgm:t>
    </dgm:pt>
    <dgm:pt modelId="{FF82FEEA-81F7-4CAA-B296-061A7852F97D}">
      <dgm:prSet phldrT="[Text]" phldr="1"/>
      <dgm:spPr>
        <a:ln>
          <a:noFill/>
        </a:ln>
      </dgm:spPr>
      <dgm:t>
        <a:bodyPr/>
        <a:lstStyle/>
        <a:p>
          <a:endParaRPr lang="en-GB" dirty="0"/>
        </a:p>
      </dgm:t>
    </dgm:pt>
    <dgm:pt modelId="{EE2676FE-4FF5-4EBB-ABD2-B44FA13DA6FB}" type="parTrans" cxnId="{F23C0356-281A-425F-AADE-AC90DB9CF9AE}">
      <dgm:prSet/>
      <dgm:spPr/>
      <dgm:t>
        <a:bodyPr/>
        <a:lstStyle/>
        <a:p>
          <a:endParaRPr lang="en-GB"/>
        </a:p>
      </dgm:t>
    </dgm:pt>
    <dgm:pt modelId="{0DF3DB28-CEAE-468F-B9DC-D7630D5E404B}" type="sibTrans" cxnId="{F23C0356-281A-425F-AADE-AC90DB9CF9AE}">
      <dgm:prSet/>
      <dgm:spPr/>
      <dgm:t>
        <a:bodyPr/>
        <a:lstStyle/>
        <a:p>
          <a:endParaRPr lang="en-GB"/>
        </a:p>
      </dgm:t>
    </dgm:pt>
    <dgm:pt modelId="{2213EDDB-C54E-470C-99FB-79DE156A1D32}">
      <dgm:prSet custT="1"/>
      <dgm:spPr>
        <a:solidFill>
          <a:srgbClr val="FFFF00"/>
        </a:solidFill>
        <a:ln>
          <a:noFill/>
        </a:ln>
      </dgm:spPr>
      <dgm:t>
        <a:bodyPr/>
        <a:lstStyle/>
        <a:p>
          <a:r>
            <a:rPr lang="en-GB" sz="1100" b="1" u="sng" dirty="0">
              <a:solidFill>
                <a:schemeClr val="tx1"/>
              </a:solidFill>
              <a:latin typeface="Calibri" panose="020F0502020204030204" pitchFamily="34" charset="0"/>
              <a:ea typeface="Times New Roman" panose="02020603050405020304" pitchFamily="18" charset="0"/>
              <a:cs typeface="Calibri" panose="020F0502020204030204" pitchFamily="34" charset="0"/>
            </a:rPr>
            <a:t>Design:</a:t>
          </a:r>
          <a:r>
            <a:rPr lang="en-GB" sz="1000" b="1" dirty="0">
              <a:solidFill>
                <a:schemeClr val="tx1"/>
              </a:solidFill>
              <a:latin typeface="Calibri" panose="020F0502020204030204" pitchFamily="34" charset="0"/>
              <a:ea typeface="Times New Roman" panose="02020603050405020304" pitchFamily="18" charset="0"/>
              <a:cs typeface="Times New Roman" panose="02020603050405020304" pitchFamily="18" charset="0"/>
            </a:rPr>
            <a:t> </a:t>
          </a:r>
          <a:r>
            <a:rPr lang="en-GB" sz="900" dirty="0">
              <a:solidFill>
                <a:schemeClr val="tx1"/>
              </a:solidFill>
              <a:latin typeface="Calibri" panose="020F0502020204030204" pitchFamily="34" charset="0"/>
              <a:ea typeface="Calibri" panose="020F0502020204030204" pitchFamily="34" charset="0"/>
              <a:cs typeface="Calibri" panose="020F0502020204030204" pitchFamily="34" charset="0"/>
            </a:rPr>
            <a:t>Both studies, utilised self-report questionnaires, study 2, then utilised a further self-report scale. Whilst study 1 appears to be more rigidly designed, as it incorporated two types of interview, a questionnaire, and a psychometric evaluation after approximately three weeks once patients were stabilised. This first paper also includes a list of exclusion criteria with an explanation as to why these were excluded.</a:t>
          </a:r>
          <a:endParaRPr lang="en-GB" sz="900" dirty="0">
            <a:solidFill>
              <a:schemeClr val="tx1"/>
            </a:solidFill>
          </a:endParaRPr>
        </a:p>
      </dgm:t>
    </dgm:pt>
    <dgm:pt modelId="{D0498C76-5DEF-4B8D-BD7E-2FBAA97576B2}" type="parTrans" cxnId="{D2F35F6D-0670-4023-A360-C30213F69D67}">
      <dgm:prSet/>
      <dgm:spPr/>
      <dgm:t>
        <a:bodyPr/>
        <a:lstStyle/>
        <a:p>
          <a:endParaRPr lang="en-GB"/>
        </a:p>
      </dgm:t>
    </dgm:pt>
    <dgm:pt modelId="{C2A59CAD-03F2-4303-9E7D-D8D69AA22B22}" type="sibTrans" cxnId="{D2F35F6D-0670-4023-A360-C30213F69D67}">
      <dgm:prSet/>
      <dgm:spPr/>
      <dgm:t>
        <a:bodyPr/>
        <a:lstStyle/>
        <a:p>
          <a:endParaRPr lang="en-GB"/>
        </a:p>
      </dgm:t>
    </dgm:pt>
    <dgm:pt modelId="{E7F3C885-EE99-44BE-BB2A-9476C2D0035A}" type="pres">
      <dgm:prSet presAssocID="{A1538803-C9BF-44B6-A861-CDC48BFDB33E}" presName="diagram" presStyleCnt="0">
        <dgm:presLayoutVars>
          <dgm:chMax val="1"/>
          <dgm:dir/>
          <dgm:animLvl val="ctr"/>
          <dgm:resizeHandles val="exact"/>
        </dgm:presLayoutVars>
      </dgm:prSet>
      <dgm:spPr/>
    </dgm:pt>
    <dgm:pt modelId="{EC078524-558B-4506-BAA8-31842094930F}" type="pres">
      <dgm:prSet presAssocID="{A1538803-C9BF-44B6-A861-CDC48BFDB33E}" presName="matrix" presStyleCnt="0"/>
      <dgm:spPr/>
    </dgm:pt>
    <dgm:pt modelId="{503AFF59-A1AB-4A69-A948-01074CFB0EEF}" type="pres">
      <dgm:prSet presAssocID="{A1538803-C9BF-44B6-A861-CDC48BFDB33E}" presName="tile1" presStyleLbl="node1" presStyleIdx="0" presStyleCnt="4" custScaleY="100693" custLinFactNeighborX="101" custLinFactNeighborY="6"/>
      <dgm:spPr/>
    </dgm:pt>
    <dgm:pt modelId="{8490EDA1-D812-4F5D-9E4E-BD8C813BCE79}" type="pres">
      <dgm:prSet presAssocID="{A1538803-C9BF-44B6-A861-CDC48BFDB33E}" presName="tile1text" presStyleLbl="node1" presStyleIdx="0" presStyleCnt="4">
        <dgm:presLayoutVars>
          <dgm:chMax val="0"/>
          <dgm:chPref val="0"/>
          <dgm:bulletEnabled val="1"/>
        </dgm:presLayoutVars>
      </dgm:prSet>
      <dgm:spPr/>
    </dgm:pt>
    <dgm:pt modelId="{C9CEA7F5-2443-4C5C-8E36-4CA6BF20C85E}" type="pres">
      <dgm:prSet presAssocID="{A1538803-C9BF-44B6-A861-CDC48BFDB33E}" presName="tile2" presStyleLbl="node1" presStyleIdx="1" presStyleCnt="4" custScaleX="100404" custScaleY="101361"/>
      <dgm:spPr/>
    </dgm:pt>
    <dgm:pt modelId="{82A25233-9F7F-4F7B-8ABE-FD6D89E33A77}" type="pres">
      <dgm:prSet presAssocID="{A1538803-C9BF-44B6-A861-CDC48BFDB33E}" presName="tile2text" presStyleLbl="node1" presStyleIdx="1" presStyleCnt="4">
        <dgm:presLayoutVars>
          <dgm:chMax val="0"/>
          <dgm:chPref val="0"/>
          <dgm:bulletEnabled val="1"/>
        </dgm:presLayoutVars>
      </dgm:prSet>
      <dgm:spPr/>
    </dgm:pt>
    <dgm:pt modelId="{0AD35811-32AC-4BD2-8B7C-12DD47E2DEAF}" type="pres">
      <dgm:prSet presAssocID="{A1538803-C9BF-44B6-A861-CDC48BFDB33E}" presName="tile3" presStyleLbl="node1" presStyleIdx="2" presStyleCnt="4"/>
      <dgm:spPr/>
    </dgm:pt>
    <dgm:pt modelId="{8B31DAC1-E467-496A-BAB1-CB3AD82A12D6}" type="pres">
      <dgm:prSet presAssocID="{A1538803-C9BF-44B6-A861-CDC48BFDB33E}" presName="tile3text" presStyleLbl="node1" presStyleIdx="2" presStyleCnt="4">
        <dgm:presLayoutVars>
          <dgm:chMax val="0"/>
          <dgm:chPref val="0"/>
          <dgm:bulletEnabled val="1"/>
        </dgm:presLayoutVars>
      </dgm:prSet>
      <dgm:spPr/>
    </dgm:pt>
    <dgm:pt modelId="{F7851DAD-ED46-486A-9822-078FEA0AEC8A}" type="pres">
      <dgm:prSet presAssocID="{A1538803-C9BF-44B6-A861-CDC48BFDB33E}" presName="tile4" presStyleLbl="node1" presStyleIdx="3" presStyleCnt="4"/>
      <dgm:spPr/>
    </dgm:pt>
    <dgm:pt modelId="{03C71CF6-E156-4763-B4F3-0C32C0F2FA98}" type="pres">
      <dgm:prSet presAssocID="{A1538803-C9BF-44B6-A861-CDC48BFDB33E}" presName="tile4text" presStyleLbl="node1" presStyleIdx="3" presStyleCnt="4">
        <dgm:presLayoutVars>
          <dgm:chMax val="0"/>
          <dgm:chPref val="0"/>
          <dgm:bulletEnabled val="1"/>
        </dgm:presLayoutVars>
      </dgm:prSet>
      <dgm:spPr/>
    </dgm:pt>
    <dgm:pt modelId="{B908F601-4B5E-4B94-A45A-F2A87392721D}" type="pres">
      <dgm:prSet presAssocID="{A1538803-C9BF-44B6-A861-CDC48BFDB33E}" presName="centerTile" presStyleLbl="fgShp" presStyleIdx="0" presStyleCnt="1" custScaleY="59864">
        <dgm:presLayoutVars>
          <dgm:chMax val="0"/>
          <dgm:chPref val="0"/>
        </dgm:presLayoutVars>
      </dgm:prSet>
      <dgm:spPr/>
    </dgm:pt>
  </dgm:ptLst>
  <dgm:cxnLst>
    <dgm:cxn modelId="{AFE3CA0D-4F52-4AE6-9E52-7E70D5DFC576}" srcId="{A1538803-C9BF-44B6-A861-CDC48BFDB33E}" destId="{988F6973-CEAE-49E0-8D8E-CFBA5A91498C}" srcOrd="0" destOrd="0" parTransId="{65B95A26-4FEE-4F52-B6AA-B3037B05B346}" sibTransId="{F2E1DC3B-5389-4B46-86D7-EECA54AC62E1}"/>
    <dgm:cxn modelId="{138E450F-6B62-4215-9819-7BB1F07E14BC}" type="presOf" srcId="{2213EDDB-C54E-470C-99FB-79DE156A1D32}" destId="{8B31DAC1-E467-496A-BAB1-CB3AD82A12D6}" srcOrd="1" destOrd="0" presId="urn:microsoft.com/office/officeart/2005/8/layout/matrix1"/>
    <dgm:cxn modelId="{05E8A71B-6E5E-498B-B0D6-8CC613E57586}" type="presOf" srcId="{970BCF40-702F-4690-8BED-B02D4AF70A77}" destId="{03C71CF6-E156-4763-B4F3-0C32C0F2FA98}" srcOrd="1" destOrd="0" presId="urn:microsoft.com/office/officeart/2005/8/layout/matrix1"/>
    <dgm:cxn modelId="{7160061D-81B6-4C5B-8CAD-D0056E7E2FFF}" type="presOf" srcId="{970BCF40-702F-4690-8BED-B02D4AF70A77}" destId="{F7851DAD-ED46-486A-9822-078FEA0AEC8A}" srcOrd="0" destOrd="0" presId="urn:microsoft.com/office/officeart/2005/8/layout/matrix1"/>
    <dgm:cxn modelId="{1F6A7821-7B55-48FE-A8FD-D52D9D3FC15C}" type="presOf" srcId="{988F6973-CEAE-49E0-8D8E-CFBA5A91498C}" destId="{B908F601-4B5E-4B94-A45A-F2A87392721D}" srcOrd="0" destOrd="0" presId="urn:microsoft.com/office/officeart/2005/8/layout/matrix1"/>
    <dgm:cxn modelId="{E937ED2A-F9CD-4EB2-9A73-662C9638B217}" type="presOf" srcId="{5FBFCD0F-61F9-439D-84F6-F1CA5CBCC5B3}" destId="{503AFF59-A1AB-4A69-A948-01074CFB0EEF}" srcOrd="0" destOrd="0" presId="urn:microsoft.com/office/officeart/2005/8/layout/matrix1"/>
    <dgm:cxn modelId="{44F10B38-4B6E-4040-BE60-9B96518C0F9D}" srcId="{988F6973-CEAE-49E0-8D8E-CFBA5A91498C}" destId="{5FBFCD0F-61F9-439D-84F6-F1CA5CBCC5B3}" srcOrd="0" destOrd="0" parTransId="{F4C22C62-8CF6-44D5-95B5-F79A2997D783}" sibTransId="{A86DD6AB-DAF5-4255-A753-A1140120CB22}"/>
    <dgm:cxn modelId="{5DFFBA49-B1EC-401F-A702-090EED8ABA69}" type="presOf" srcId="{C78B1B59-CCF0-47F6-9C47-B7E5989F7B5B}" destId="{82A25233-9F7F-4F7B-8ABE-FD6D89E33A77}" srcOrd="1" destOrd="0" presId="urn:microsoft.com/office/officeart/2005/8/layout/matrix1"/>
    <dgm:cxn modelId="{D2F35F6D-0670-4023-A360-C30213F69D67}" srcId="{988F6973-CEAE-49E0-8D8E-CFBA5A91498C}" destId="{2213EDDB-C54E-470C-99FB-79DE156A1D32}" srcOrd="2" destOrd="0" parTransId="{D0498C76-5DEF-4B8D-BD7E-2FBAA97576B2}" sibTransId="{C2A59CAD-03F2-4303-9E7D-D8D69AA22B22}"/>
    <dgm:cxn modelId="{ACE6676E-EA4B-42A0-865B-8266D8B676D7}" type="presOf" srcId="{5FBFCD0F-61F9-439D-84F6-F1CA5CBCC5B3}" destId="{8490EDA1-D812-4F5D-9E4E-BD8C813BCE79}" srcOrd="1" destOrd="0" presId="urn:microsoft.com/office/officeart/2005/8/layout/matrix1"/>
    <dgm:cxn modelId="{E1891C51-3452-4C36-9B04-FBFBCFBC3430}" srcId="{988F6973-CEAE-49E0-8D8E-CFBA5A91498C}" destId="{970BCF40-702F-4690-8BED-B02D4AF70A77}" srcOrd="3" destOrd="0" parTransId="{98C3ECBB-955C-4A70-9A33-17795E8605DA}" sibTransId="{58835B56-6C24-4A8D-B37C-16FA354086BF}"/>
    <dgm:cxn modelId="{F23C0356-281A-425F-AADE-AC90DB9CF9AE}" srcId="{988F6973-CEAE-49E0-8D8E-CFBA5A91498C}" destId="{FF82FEEA-81F7-4CAA-B296-061A7852F97D}" srcOrd="4" destOrd="0" parTransId="{EE2676FE-4FF5-4EBB-ABD2-B44FA13DA6FB}" sibTransId="{0DF3DB28-CEAE-468F-B9DC-D7630D5E404B}"/>
    <dgm:cxn modelId="{AD7B1587-9288-402E-81DB-FADDA01EED2C}" type="presOf" srcId="{A1538803-C9BF-44B6-A861-CDC48BFDB33E}" destId="{E7F3C885-EE99-44BE-BB2A-9476C2D0035A}" srcOrd="0" destOrd="0" presId="urn:microsoft.com/office/officeart/2005/8/layout/matrix1"/>
    <dgm:cxn modelId="{09164FD4-7E0F-4144-BBCE-F9B5F3DE1A54}" type="presOf" srcId="{2213EDDB-C54E-470C-99FB-79DE156A1D32}" destId="{0AD35811-32AC-4BD2-8B7C-12DD47E2DEAF}" srcOrd="0" destOrd="0" presId="urn:microsoft.com/office/officeart/2005/8/layout/matrix1"/>
    <dgm:cxn modelId="{1841DAE3-D4CF-49F5-A8E9-D086EDD9E715}" type="presOf" srcId="{C78B1B59-CCF0-47F6-9C47-B7E5989F7B5B}" destId="{C9CEA7F5-2443-4C5C-8E36-4CA6BF20C85E}" srcOrd="0" destOrd="0" presId="urn:microsoft.com/office/officeart/2005/8/layout/matrix1"/>
    <dgm:cxn modelId="{50C90CFE-ABDE-4C7F-A701-6B85EC9102C5}" srcId="{988F6973-CEAE-49E0-8D8E-CFBA5A91498C}" destId="{C78B1B59-CCF0-47F6-9C47-B7E5989F7B5B}" srcOrd="1" destOrd="0" parTransId="{421B4AF0-7EF3-4E64-9E10-A7D7C434FD09}" sibTransId="{3CF17FFA-5AA6-48EC-98EC-D354B3CEAAE8}"/>
    <dgm:cxn modelId="{A71A5D68-C8B2-4DB0-B53C-A519D3C8A27A}" type="presParOf" srcId="{E7F3C885-EE99-44BE-BB2A-9476C2D0035A}" destId="{EC078524-558B-4506-BAA8-31842094930F}" srcOrd="0" destOrd="0" presId="urn:microsoft.com/office/officeart/2005/8/layout/matrix1"/>
    <dgm:cxn modelId="{C57E7D8A-3BB9-4001-AD39-043F403F808E}" type="presParOf" srcId="{EC078524-558B-4506-BAA8-31842094930F}" destId="{503AFF59-A1AB-4A69-A948-01074CFB0EEF}" srcOrd="0" destOrd="0" presId="urn:microsoft.com/office/officeart/2005/8/layout/matrix1"/>
    <dgm:cxn modelId="{3A6F55FA-AAE8-4F77-8848-FFCF436E913D}" type="presParOf" srcId="{EC078524-558B-4506-BAA8-31842094930F}" destId="{8490EDA1-D812-4F5D-9E4E-BD8C813BCE79}" srcOrd="1" destOrd="0" presId="urn:microsoft.com/office/officeart/2005/8/layout/matrix1"/>
    <dgm:cxn modelId="{9368D434-A9F2-4DDC-A235-73C39B398FA8}" type="presParOf" srcId="{EC078524-558B-4506-BAA8-31842094930F}" destId="{C9CEA7F5-2443-4C5C-8E36-4CA6BF20C85E}" srcOrd="2" destOrd="0" presId="urn:microsoft.com/office/officeart/2005/8/layout/matrix1"/>
    <dgm:cxn modelId="{2A7F1F21-246F-4FCE-94C0-ADDA6C1BF02B}" type="presParOf" srcId="{EC078524-558B-4506-BAA8-31842094930F}" destId="{82A25233-9F7F-4F7B-8ABE-FD6D89E33A77}" srcOrd="3" destOrd="0" presId="urn:microsoft.com/office/officeart/2005/8/layout/matrix1"/>
    <dgm:cxn modelId="{6D92BCB2-E001-4FF9-B461-6195131D2228}" type="presParOf" srcId="{EC078524-558B-4506-BAA8-31842094930F}" destId="{0AD35811-32AC-4BD2-8B7C-12DD47E2DEAF}" srcOrd="4" destOrd="0" presId="urn:microsoft.com/office/officeart/2005/8/layout/matrix1"/>
    <dgm:cxn modelId="{09849E6D-B841-487E-9939-DCCAE322F503}" type="presParOf" srcId="{EC078524-558B-4506-BAA8-31842094930F}" destId="{8B31DAC1-E467-496A-BAB1-CB3AD82A12D6}" srcOrd="5" destOrd="0" presId="urn:microsoft.com/office/officeart/2005/8/layout/matrix1"/>
    <dgm:cxn modelId="{0CF7023F-B1D5-4000-B9E9-C1CAB8AD0939}" type="presParOf" srcId="{EC078524-558B-4506-BAA8-31842094930F}" destId="{F7851DAD-ED46-486A-9822-078FEA0AEC8A}" srcOrd="6" destOrd="0" presId="urn:microsoft.com/office/officeart/2005/8/layout/matrix1"/>
    <dgm:cxn modelId="{0F88974B-4355-4F68-87D2-8B43F150B9BF}" type="presParOf" srcId="{EC078524-558B-4506-BAA8-31842094930F}" destId="{03C71CF6-E156-4763-B4F3-0C32C0F2FA98}" srcOrd="7" destOrd="0" presId="urn:microsoft.com/office/officeart/2005/8/layout/matrix1"/>
    <dgm:cxn modelId="{D94C06A6-D891-4408-9247-0C64A9565BFA}" type="presParOf" srcId="{E7F3C885-EE99-44BE-BB2A-9476C2D0035A}" destId="{B908F601-4B5E-4B94-A45A-F2A87392721D}" srcOrd="1" destOrd="0" presId="urn:microsoft.com/office/officeart/2005/8/layout/matrix1"/>
  </dgm:cxnLst>
  <dgm:bg/>
  <dgm:whole>
    <a:ln>
      <a:noFill/>
    </a:ln>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3AFF59-A1AB-4A69-A948-01074CFB0EEF}">
      <dsp:nvSpPr>
        <dsp:cNvPr id="0" name=""/>
        <dsp:cNvSpPr/>
      </dsp:nvSpPr>
      <dsp:spPr>
        <a:xfrm rot="16200000">
          <a:off x="1614048" y="-1614051"/>
          <a:ext cx="1343903" cy="4572000"/>
        </a:xfrm>
        <a:prstGeom prst="round1Rect">
          <a:avLst/>
        </a:prstGeom>
        <a:solidFill>
          <a:srgbClr val="FFFF00"/>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b="1" i="0" u="sng" kern="1200" dirty="0">
              <a:solidFill>
                <a:schemeClr val="tx1"/>
              </a:solidFill>
              <a:latin typeface="Calibri" panose="020F0502020204030204" pitchFamily="34" charset="0"/>
              <a:ea typeface="Times New Roman" panose="02020603050405020304" pitchFamily="18" charset="0"/>
              <a:cs typeface="Calibri" panose="020F0502020204030204" pitchFamily="34" charset="0"/>
            </a:rPr>
            <a:t>Participants:</a:t>
          </a:r>
          <a:r>
            <a:rPr lang="en-GB" sz="900" b="1" i="0" u="sng" kern="1200" dirty="0">
              <a:solidFill>
                <a:schemeClr val="tx1"/>
              </a:solidFill>
              <a:latin typeface="Calibri" panose="020F0502020204030204" pitchFamily="34" charset="0"/>
              <a:ea typeface="Times New Roman" panose="02020603050405020304" pitchFamily="18" charset="0"/>
              <a:cs typeface="Times New Roman" panose="02020603050405020304" pitchFamily="18" charset="0"/>
            </a:rPr>
            <a:t> </a:t>
          </a:r>
          <a:r>
            <a:rPr lang="en-GB" sz="900" kern="1200" dirty="0">
              <a:solidFill>
                <a:schemeClr val="tx1"/>
              </a:solidFill>
              <a:latin typeface="Calibri" panose="020F0502020204030204" pitchFamily="34" charset="0"/>
              <a:ea typeface="Calibri" panose="020F0502020204030204" pitchFamily="34" charset="0"/>
              <a:cs typeface="Calibri" panose="020F0502020204030204" pitchFamily="34" charset="0"/>
            </a:rPr>
            <a:t>Both studies recruited participants that were diagnosed as alcohol dependent according to DSM-IV-TR (DSM-IV-TR, as cited in Pombo </a:t>
          </a:r>
          <a:r>
            <a:rPr lang="en-GB" sz="900" i="1" kern="1200" dirty="0">
              <a:solidFill>
                <a:schemeClr val="tx1"/>
              </a:solidFill>
              <a:latin typeface="Calibri" panose="020F0502020204030204" pitchFamily="34" charset="0"/>
              <a:ea typeface="Calibri" panose="020F0502020204030204" pitchFamily="34" charset="0"/>
              <a:cs typeface="Calibri" panose="020F0502020204030204" pitchFamily="34" charset="0"/>
            </a:rPr>
            <a:t>et al.,</a:t>
          </a:r>
          <a:r>
            <a:rPr lang="en-GB" sz="900" kern="1200" dirty="0">
              <a:solidFill>
                <a:schemeClr val="tx1"/>
              </a:solidFill>
              <a:latin typeface="Calibri" panose="020F0502020204030204" pitchFamily="34" charset="0"/>
              <a:ea typeface="Calibri" panose="020F0502020204030204" pitchFamily="34" charset="0"/>
              <a:cs typeface="Calibri" panose="020F0502020204030204" pitchFamily="34" charset="0"/>
            </a:rPr>
            <a:t>2015; Thorberg </a:t>
          </a:r>
          <a:r>
            <a:rPr lang="en-GB" sz="900" i="1" kern="1200" dirty="0">
              <a:solidFill>
                <a:schemeClr val="tx1"/>
              </a:solidFill>
              <a:latin typeface="Calibri" panose="020F0502020204030204" pitchFamily="34" charset="0"/>
              <a:ea typeface="Calibri" panose="020F0502020204030204" pitchFamily="34" charset="0"/>
              <a:cs typeface="Calibri" panose="020F0502020204030204" pitchFamily="34" charset="0"/>
            </a:rPr>
            <a:t>et al., </a:t>
          </a:r>
          <a:r>
            <a:rPr lang="en-GB" sz="900" kern="1200" dirty="0">
              <a:solidFill>
                <a:schemeClr val="tx1"/>
              </a:solidFill>
              <a:latin typeface="Calibri" panose="020F0502020204030204" pitchFamily="34" charset="0"/>
              <a:ea typeface="Calibri" panose="020F0502020204030204" pitchFamily="34" charset="0"/>
              <a:cs typeface="Calibri" panose="020F0502020204030204" pitchFamily="34" charset="0"/>
            </a:rPr>
            <a:t>2016). Whilst study 1 used 274 in patients from the Alcoholism Unit of the Psychiatric Service of Santa Maria University Hospital in Lisbon (Pombo, DaCosta, Ismail, Neves Cardoso, &amp; </a:t>
          </a:r>
          <a:r>
            <a:rPr lang="en-GB" sz="900" kern="1200" dirty="0" err="1">
              <a:solidFill>
                <a:schemeClr val="tx1"/>
              </a:solidFill>
              <a:latin typeface="Calibri" panose="020F0502020204030204" pitchFamily="34" charset="0"/>
              <a:ea typeface="Calibri" panose="020F0502020204030204" pitchFamily="34" charset="0"/>
              <a:cs typeface="Calibri" panose="020F0502020204030204" pitchFamily="34" charset="0"/>
            </a:rPr>
            <a:t>Figueira</a:t>
          </a:r>
          <a:r>
            <a:rPr lang="en-GB" sz="900" kern="1200" dirty="0">
              <a:solidFill>
                <a:schemeClr val="tx1"/>
              </a:solidFill>
              <a:latin typeface="Calibri" panose="020F0502020204030204" pitchFamily="34" charset="0"/>
              <a:ea typeface="Calibri" panose="020F0502020204030204" pitchFamily="34" charset="0"/>
              <a:cs typeface="Calibri" panose="020F0502020204030204" pitchFamily="34" charset="0"/>
            </a:rPr>
            <a:t>, 2015), study 2, recruited 355 patients (M=244, F=111) from an outpatient cognitive behavioural treatment program, scoring 20 or higher on Alcohol Use Disorders Identification Test (AUDIT) and with a mix of educational backgrounds (no mention in first paper of levels of education).</a:t>
          </a:r>
          <a:endParaRPr lang="en-GB" sz="900" kern="1200" dirty="0">
            <a:solidFill>
              <a:schemeClr val="tx1"/>
            </a:solidFill>
          </a:endParaRPr>
        </a:p>
      </dsp:txBody>
      <dsp:txXfrm rot="5400000">
        <a:off x="0" y="-3"/>
        <a:ext cx="4572000" cy="1007927"/>
      </dsp:txXfrm>
    </dsp:sp>
    <dsp:sp modelId="{C9CEA7F5-2443-4C5C-8E36-4CA6BF20C85E}">
      <dsp:nvSpPr>
        <dsp:cNvPr id="0" name=""/>
        <dsp:cNvSpPr/>
      </dsp:nvSpPr>
      <dsp:spPr>
        <a:xfrm>
          <a:off x="4558146" y="-4541"/>
          <a:ext cx="4590470" cy="1352819"/>
        </a:xfrm>
        <a:prstGeom prst="round1Rect">
          <a:avLst/>
        </a:prstGeom>
        <a:solidFill>
          <a:srgbClr val="FFFF00"/>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b="1" u="sng" kern="1200" dirty="0">
              <a:solidFill>
                <a:schemeClr val="tx1"/>
              </a:solidFill>
            </a:rPr>
            <a:t>Materials:</a:t>
          </a:r>
          <a:r>
            <a:rPr lang="en-GB" sz="900" u="sng" kern="1200" dirty="0">
              <a:solidFill>
                <a:schemeClr val="tx1"/>
              </a:solidFill>
            </a:rPr>
            <a:t> </a:t>
          </a:r>
          <a:r>
            <a:rPr lang="en-GB" sz="900" kern="1200" dirty="0">
              <a:solidFill>
                <a:schemeClr val="tx1"/>
              </a:solidFill>
            </a:rPr>
            <a:t>Both studies utilised the TAS-20, study 2 added a depressive experience questionnaire (DEQ), whilst study 1 had a semi-structured interview for alcohol dependent patients, which looked at the patients’ socio-demographic information, this instrument had been used in previous studies, namely </a:t>
          </a:r>
          <a:r>
            <a:rPr lang="en-GB" sz="900" kern="1200" dirty="0" err="1">
              <a:solidFill>
                <a:schemeClr val="tx1"/>
              </a:solidFill>
            </a:rPr>
            <a:t>Cardosa</a:t>
          </a:r>
          <a:r>
            <a:rPr lang="en-GB" sz="900" kern="1200" dirty="0">
              <a:solidFill>
                <a:schemeClr val="tx1"/>
              </a:solidFill>
            </a:rPr>
            <a:t> et al., (2006) (as cited in Pombo et al 2015). A SADQ (Stockwell, Murphy, &amp; Hodgson, 1983 as cited in Pombo et al 2015) that measured alcohol dependence severity over five themes. The MINI (Sheehan et al., 1998 as cited in Pombo et al 2015) which was incorporated into clinical practice and the LAT (Lesch et al., 1998; 2010 as cited in Pombo et al 2015) </a:t>
          </a:r>
        </a:p>
      </dsp:txBody>
      <dsp:txXfrm>
        <a:off x="4558146" y="-4541"/>
        <a:ext cx="4590470" cy="1014614"/>
      </dsp:txXfrm>
    </dsp:sp>
    <dsp:sp modelId="{0AD35811-32AC-4BD2-8B7C-12DD47E2DEAF}">
      <dsp:nvSpPr>
        <dsp:cNvPr id="0" name=""/>
        <dsp:cNvSpPr/>
      </dsp:nvSpPr>
      <dsp:spPr>
        <a:xfrm rot="10800000">
          <a:off x="-4617" y="1339195"/>
          <a:ext cx="4572000" cy="1334654"/>
        </a:xfrm>
        <a:prstGeom prst="round1Rect">
          <a:avLst/>
        </a:prstGeom>
        <a:solidFill>
          <a:srgbClr val="FFFF00"/>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b="1" u="sng" kern="1200" dirty="0">
              <a:solidFill>
                <a:schemeClr val="tx1"/>
              </a:solidFill>
              <a:latin typeface="Calibri" panose="020F0502020204030204" pitchFamily="34" charset="0"/>
              <a:ea typeface="Times New Roman" panose="02020603050405020304" pitchFamily="18" charset="0"/>
              <a:cs typeface="Calibri" panose="020F0502020204030204" pitchFamily="34" charset="0"/>
            </a:rPr>
            <a:t>Design:</a:t>
          </a:r>
          <a:r>
            <a:rPr lang="en-GB" sz="1000" b="1" kern="1200" dirty="0">
              <a:solidFill>
                <a:schemeClr val="tx1"/>
              </a:solidFill>
              <a:latin typeface="Calibri" panose="020F0502020204030204" pitchFamily="34" charset="0"/>
              <a:ea typeface="Times New Roman" panose="02020603050405020304" pitchFamily="18" charset="0"/>
              <a:cs typeface="Times New Roman" panose="02020603050405020304" pitchFamily="18" charset="0"/>
            </a:rPr>
            <a:t> </a:t>
          </a:r>
          <a:r>
            <a:rPr lang="en-GB" sz="900" kern="1200" dirty="0">
              <a:solidFill>
                <a:schemeClr val="tx1"/>
              </a:solidFill>
              <a:latin typeface="Calibri" panose="020F0502020204030204" pitchFamily="34" charset="0"/>
              <a:ea typeface="Calibri" panose="020F0502020204030204" pitchFamily="34" charset="0"/>
              <a:cs typeface="Calibri" panose="020F0502020204030204" pitchFamily="34" charset="0"/>
            </a:rPr>
            <a:t>Both studies, utilised self-report questionnaires, study 2, then utilised a further self-report scale. Whilst study 1 appears to be more rigidly designed, as it incorporated two types of interview, a questionnaire, and a psychometric evaluation after approximately three weeks once patients were stabilised. This first paper also includes a list of exclusion criteria with an explanation as to why these were excluded.</a:t>
          </a:r>
          <a:endParaRPr lang="en-GB" sz="900" kern="1200" dirty="0">
            <a:solidFill>
              <a:schemeClr val="tx1"/>
            </a:solidFill>
          </a:endParaRPr>
        </a:p>
      </dsp:txBody>
      <dsp:txXfrm rot="10800000">
        <a:off x="-4617" y="1672859"/>
        <a:ext cx="4572000" cy="1000990"/>
      </dsp:txXfrm>
    </dsp:sp>
    <dsp:sp modelId="{F7851DAD-ED46-486A-9822-078FEA0AEC8A}">
      <dsp:nvSpPr>
        <dsp:cNvPr id="0" name=""/>
        <dsp:cNvSpPr/>
      </dsp:nvSpPr>
      <dsp:spPr>
        <a:xfrm rot="5400000">
          <a:off x="6186055" y="-279477"/>
          <a:ext cx="1334654" cy="4572000"/>
        </a:xfrm>
        <a:prstGeom prst="round1Rect">
          <a:avLst/>
        </a:prstGeom>
        <a:solidFill>
          <a:srgbClr val="FFFF00"/>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b="1" u="sng" kern="1200" dirty="0">
              <a:solidFill>
                <a:schemeClr val="tx1"/>
              </a:solidFill>
              <a:latin typeface="Calibri" panose="020F0502020204030204" pitchFamily="34" charset="0"/>
              <a:ea typeface="Times New Roman" panose="02020603050405020304" pitchFamily="18" charset="0"/>
              <a:cs typeface="Times New Roman" panose="02020603050405020304" pitchFamily="18" charset="0"/>
            </a:rPr>
            <a:t>Procedures</a:t>
          </a:r>
          <a:r>
            <a:rPr lang="en-GB" sz="900" b="1" kern="1200" dirty="0">
              <a:solidFill>
                <a:schemeClr val="tx1"/>
              </a:solidFill>
              <a:latin typeface="Calibri" panose="020F0502020204030204" pitchFamily="34" charset="0"/>
              <a:ea typeface="Times New Roman" panose="02020603050405020304" pitchFamily="18" charset="0"/>
              <a:cs typeface="Times New Roman" panose="02020603050405020304" pitchFamily="18" charset="0"/>
            </a:rPr>
            <a:t> </a:t>
          </a:r>
          <a:r>
            <a:rPr lang="en-GB" sz="900" kern="1200" dirty="0">
              <a:solidFill>
                <a:schemeClr val="tx1"/>
              </a:solidFill>
              <a:latin typeface="Calibri" panose="020F0502020204030204" pitchFamily="34" charset="0"/>
              <a:ea typeface="Calibri" panose="020F0502020204030204" pitchFamily="34" charset="0"/>
              <a:cs typeface="Calibri" panose="020F0502020204030204" pitchFamily="34" charset="0"/>
            </a:rPr>
            <a:t>In study 2, it states that measures were administered before first treatment session to avoid confounding variables, but not which measures. Study 1 on the other hand carried out the Kolmogorov-Smirnov test, for comparisons among gender regarding baseline variables that were performed using </a:t>
          </a:r>
          <a:r>
            <a:rPr lang="en-GB" sz="900" kern="1200" dirty="0">
              <a:solidFill>
                <a:schemeClr val="tx1"/>
              </a:solidFill>
              <a:latin typeface="Calibri" panose="020F0502020204030204" pitchFamily="34" charset="0"/>
              <a:ea typeface="Calibri" panose="020F0502020204030204" pitchFamily="34" charset="0"/>
              <a:cs typeface="Calibri" panose="020F0502020204030204" pitchFamily="34" charset="0"/>
              <a:sym typeface="Symbol" panose="05050102010706020507" pitchFamily="18" charset="2"/>
            </a:rPr>
            <a:t></a:t>
          </a:r>
          <a:r>
            <a:rPr lang="en-GB" sz="900" kern="1200" baseline="30000" dirty="0">
              <a:solidFill>
                <a:schemeClr val="tx1"/>
              </a:solidFill>
              <a:latin typeface="Calibri" panose="020F0502020204030204" pitchFamily="34" charset="0"/>
              <a:ea typeface="Calibri" panose="020F0502020204030204" pitchFamily="34" charset="0"/>
              <a:cs typeface="Calibri" panose="020F0502020204030204" pitchFamily="34" charset="0"/>
            </a:rPr>
            <a:t>2</a:t>
          </a:r>
          <a:r>
            <a:rPr lang="en-GB" sz="900" i="1" kern="1200" dirty="0">
              <a:solidFill>
                <a:schemeClr val="tx1"/>
              </a:solidFill>
              <a:latin typeface="Calibri" panose="020F0502020204030204" pitchFamily="34" charset="0"/>
              <a:ea typeface="Calibri" panose="020F0502020204030204" pitchFamily="34" charset="0"/>
              <a:cs typeface="Calibri" panose="020F0502020204030204" pitchFamily="34" charset="0"/>
            </a:rPr>
            <a:t>, </a:t>
          </a:r>
          <a:r>
            <a:rPr lang="en-GB" sz="900" kern="1200" dirty="0">
              <a:solidFill>
                <a:schemeClr val="tx1"/>
              </a:solidFill>
              <a:latin typeface="Calibri" panose="020F0502020204030204" pitchFamily="34" charset="0"/>
              <a:ea typeface="Calibri" panose="020F0502020204030204" pitchFamily="34" charset="0"/>
              <a:cs typeface="Calibri" panose="020F0502020204030204" pitchFamily="34" charset="0"/>
            </a:rPr>
            <a:t>t-student tests and TAS-20. The participants were then dummy coded </a:t>
          </a:r>
          <a:r>
            <a:rPr lang="en-GB" sz="900" i="1" kern="1200" dirty="0">
              <a:solidFill>
                <a:schemeClr val="tx1"/>
              </a:solidFill>
              <a:latin typeface="Calibri" panose="020F0502020204030204" pitchFamily="34" charset="0"/>
              <a:ea typeface="Calibri" panose="020F0502020204030204" pitchFamily="34" charset="0"/>
              <a:cs typeface="Calibri" panose="020F0502020204030204" pitchFamily="34" charset="0"/>
            </a:rPr>
            <a:t>f=0, m=1</a:t>
          </a:r>
          <a:r>
            <a:rPr lang="en-GB" sz="900" kern="1200" dirty="0">
              <a:solidFill>
                <a:schemeClr val="tx1"/>
              </a:solidFill>
              <a:latin typeface="Calibri" panose="020F0502020204030204" pitchFamily="34" charset="0"/>
              <a:ea typeface="Calibri" panose="020F0502020204030204" pitchFamily="34" charset="0"/>
              <a:cs typeface="Calibri" panose="020F0502020204030204" pitchFamily="34" charset="0"/>
            </a:rPr>
            <a:t>: negative and positive family history of alcoholism (FHA) </a:t>
          </a:r>
          <a:r>
            <a:rPr lang="en-GB" sz="900" i="1" kern="1200" dirty="0">
              <a:solidFill>
                <a:schemeClr val="tx1"/>
              </a:solidFill>
              <a:latin typeface="Calibri" panose="020F0502020204030204" pitchFamily="34" charset="0"/>
              <a:ea typeface="Calibri" panose="020F0502020204030204" pitchFamily="34" charset="0"/>
              <a:cs typeface="Calibri" panose="020F0502020204030204" pitchFamily="34" charset="0"/>
            </a:rPr>
            <a:t>0 </a:t>
          </a:r>
          <a:r>
            <a:rPr lang="en-GB" sz="900" kern="1200" dirty="0">
              <a:solidFill>
                <a:schemeClr val="tx1"/>
              </a:solidFill>
              <a:latin typeface="Calibri" panose="020F0502020204030204" pitchFamily="34" charset="0"/>
              <a:ea typeface="Calibri" panose="020F0502020204030204" pitchFamily="34" charset="0"/>
              <a:cs typeface="Calibri" panose="020F0502020204030204" pitchFamily="34" charset="0"/>
            </a:rPr>
            <a:t>and </a:t>
          </a:r>
          <a:r>
            <a:rPr lang="en-GB" sz="900" i="1" kern="1200" dirty="0">
              <a:solidFill>
                <a:schemeClr val="tx1"/>
              </a:solidFill>
              <a:latin typeface="Calibri" panose="020F0502020204030204" pitchFamily="34" charset="0"/>
              <a:ea typeface="Calibri" panose="020F0502020204030204" pitchFamily="34" charset="0"/>
              <a:cs typeface="Calibri" panose="020F0502020204030204" pitchFamily="34" charset="0"/>
            </a:rPr>
            <a:t>1</a:t>
          </a:r>
          <a:r>
            <a:rPr lang="en-GB" sz="900" kern="1200" dirty="0">
              <a:solidFill>
                <a:schemeClr val="tx1"/>
              </a:solidFill>
              <a:latin typeface="Calibri" panose="020F0502020204030204" pitchFamily="34" charset="0"/>
              <a:ea typeface="Calibri" panose="020F0502020204030204" pitchFamily="34" charset="0"/>
              <a:cs typeface="Calibri" panose="020F0502020204030204" pitchFamily="34" charset="0"/>
            </a:rPr>
            <a:t> respectively</a:t>
          </a:r>
          <a:r>
            <a:rPr lang="en-GB" sz="1000" kern="1200" dirty="0">
              <a:latin typeface="Calibri" panose="020F0502020204030204" pitchFamily="34" charset="0"/>
              <a:ea typeface="Calibri" panose="020F0502020204030204" pitchFamily="34" charset="0"/>
              <a:cs typeface="Calibri" panose="020F0502020204030204" pitchFamily="34" charset="0"/>
            </a:rPr>
            <a:t>.</a:t>
          </a:r>
          <a:endParaRPr lang="en-GB" sz="1000" kern="1200" dirty="0"/>
        </a:p>
      </dsp:txBody>
      <dsp:txXfrm rot="-5400000">
        <a:off x="4567381" y="1672860"/>
        <a:ext cx="4572000" cy="1000990"/>
      </dsp:txXfrm>
    </dsp:sp>
    <dsp:sp modelId="{B908F601-4B5E-4B94-A45A-F2A87392721D}">
      <dsp:nvSpPr>
        <dsp:cNvPr id="0" name=""/>
        <dsp:cNvSpPr/>
      </dsp:nvSpPr>
      <dsp:spPr>
        <a:xfrm>
          <a:off x="3200399" y="1134910"/>
          <a:ext cx="2743200" cy="399488"/>
        </a:xfrm>
        <a:prstGeom prst="roundRect">
          <a:avLst/>
        </a:prstGeom>
        <a:solidFill>
          <a:schemeClr val="tx1"/>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u="sng" kern="1200" dirty="0">
              <a:solidFill>
                <a:srgbClr val="FFFF00"/>
              </a:solidFill>
            </a:rPr>
            <a:t>Methods</a:t>
          </a:r>
        </a:p>
      </dsp:txBody>
      <dsp:txXfrm>
        <a:off x="3219900" y="1154411"/>
        <a:ext cx="2704198" cy="360486"/>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888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8883"/>
          </a:xfrm>
          <a:prstGeom prst="rect">
            <a:avLst/>
          </a:prstGeom>
        </p:spPr>
        <p:txBody>
          <a:bodyPr vert="horz" lIns="91440" tIns="45720" rIns="91440" bIns="45720" rtlCol="0"/>
          <a:lstStyle>
            <a:lvl1pPr algn="r">
              <a:defRPr sz="1200"/>
            </a:lvl1pPr>
          </a:lstStyle>
          <a:p>
            <a:fld id="{290B0F71-D394-4F9C-A93D-597797EDA996}" type="datetimeFigureOut">
              <a:rPr lang="en-GB" smtClean="0"/>
              <a:t>08/03/2018</a:t>
            </a:fld>
            <a:endParaRPr lang="en-GB"/>
          </a:p>
        </p:txBody>
      </p:sp>
      <p:sp>
        <p:nvSpPr>
          <p:cNvPr id="4" name="Slide Image Placeholder 3"/>
          <p:cNvSpPr>
            <a:spLocks noGrp="1" noRot="1" noChangeAspect="1"/>
          </p:cNvSpPr>
          <p:nvPr>
            <p:ph type="sldImg" idx="2"/>
          </p:nvPr>
        </p:nvSpPr>
        <p:spPr>
          <a:xfrm>
            <a:off x="1192213" y="1244600"/>
            <a:ext cx="4473575" cy="33559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5764"/>
            <a:ext cx="5486400" cy="3917514"/>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805"/>
            <a:ext cx="2971800" cy="49888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805"/>
            <a:ext cx="2971800" cy="498883"/>
          </a:xfrm>
          <a:prstGeom prst="rect">
            <a:avLst/>
          </a:prstGeom>
        </p:spPr>
        <p:txBody>
          <a:bodyPr vert="horz" lIns="91440" tIns="45720" rIns="91440" bIns="45720" rtlCol="0" anchor="b"/>
          <a:lstStyle>
            <a:lvl1pPr algn="r">
              <a:defRPr sz="1200"/>
            </a:lvl1pPr>
          </a:lstStyle>
          <a:p>
            <a:fld id="{B65CF73A-D131-4B2E-837E-30FCBF6C4365}" type="slidenum">
              <a:rPr lang="en-GB" smtClean="0"/>
              <a:t>‹#›</a:t>
            </a:fld>
            <a:endParaRPr lang="en-GB"/>
          </a:p>
        </p:txBody>
      </p:sp>
    </p:spTree>
    <p:extLst>
      <p:ext uri="{BB962C8B-B14F-4D97-AF65-F5344CB8AC3E}">
        <p14:creationId xmlns:p14="http://schemas.microsoft.com/office/powerpoint/2010/main" val="997918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5CF73A-D131-4B2E-837E-30FCBF6C4365}" type="slidenum">
              <a:rPr lang="en-GB" smtClean="0"/>
              <a:t>1</a:t>
            </a:fld>
            <a:endParaRPr lang="en-GB"/>
          </a:p>
        </p:txBody>
      </p:sp>
    </p:spTree>
    <p:extLst>
      <p:ext uri="{BB962C8B-B14F-4D97-AF65-F5344CB8AC3E}">
        <p14:creationId xmlns:p14="http://schemas.microsoft.com/office/powerpoint/2010/main" val="2096338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BF795B2-6395-4C4C-B387-BD2D87361D48}" type="datetimeFigureOut">
              <a:rPr lang="en-GB" smtClean="0"/>
              <a:t>08/03/2018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D9A022-7B87-40F0-A1F4-703E5AA84941}" type="slidenum">
              <a:rPr lang="en-GB" smtClean="0"/>
              <a:t>‹#›</a:t>
            </a:fld>
            <a:endParaRPr lang="en-GB"/>
          </a:p>
        </p:txBody>
      </p:sp>
    </p:spTree>
    <p:extLst>
      <p:ext uri="{BB962C8B-B14F-4D97-AF65-F5344CB8AC3E}">
        <p14:creationId xmlns:p14="http://schemas.microsoft.com/office/powerpoint/2010/main" val="2355677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BF795B2-6395-4C4C-B387-BD2D87361D48}" type="datetimeFigureOut">
              <a:rPr lang="en-GB" smtClean="0"/>
              <a:t>08/03/2018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D9A022-7B87-40F0-A1F4-703E5AA84941}" type="slidenum">
              <a:rPr lang="en-GB" smtClean="0"/>
              <a:t>‹#›</a:t>
            </a:fld>
            <a:endParaRPr lang="en-GB"/>
          </a:p>
        </p:txBody>
      </p:sp>
    </p:spTree>
    <p:extLst>
      <p:ext uri="{BB962C8B-B14F-4D97-AF65-F5344CB8AC3E}">
        <p14:creationId xmlns:p14="http://schemas.microsoft.com/office/powerpoint/2010/main" val="367593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BF795B2-6395-4C4C-B387-BD2D87361D48}" type="datetimeFigureOut">
              <a:rPr lang="en-GB" smtClean="0"/>
              <a:t>08/03/2018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D9A022-7B87-40F0-A1F4-703E5AA84941}" type="slidenum">
              <a:rPr lang="en-GB" smtClean="0"/>
              <a:t>‹#›</a:t>
            </a:fld>
            <a:endParaRPr lang="en-GB"/>
          </a:p>
        </p:txBody>
      </p:sp>
    </p:spTree>
    <p:extLst>
      <p:ext uri="{BB962C8B-B14F-4D97-AF65-F5344CB8AC3E}">
        <p14:creationId xmlns:p14="http://schemas.microsoft.com/office/powerpoint/2010/main" val="11850498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BF795B2-6395-4C4C-B387-BD2D87361D48}" type="datetimeFigureOut">
              <a:rPr lang="en-GB" smtClean="0"/>
              <a:t>08/03/2018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D9A022-7B87-40F0-A1F4-703E5AA84941}" type="slidenum">
              <a:rPr lang="en-GB" smtClean="0"/>
              <a:t>‹#›</a:t>
            </a:fld>
            <a:endParaRPr lang="en-GB"/>
          </a:p>
        </p:txBody>
      </p:sp>
    </p:spTree>
    <p:extLst>
      <p:ext uri="{BB962C8B-B14F-4D97-AF65-F5344CB8AC3E}">
        <p14:creationId xmlns:p14="http://schemas.microsoft.com/office/powerpoint/2010/main" val="21757086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BF795B2-6395-4C4C-B387-BD2D87361D48}" type="datetimeFigureOut">
              <a:rPr lang="en-GB" smtClean="0"/>
              <a:t>08/03/2018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4D9A022-7B87-40F0-A1F4-703E5AA84941}" type="slidenum">
              <a:rPr lang="en-GB" smtClean="0"/>
              <a:t>‹#›</a:t>
            </a:fld>
            <a:endParaRPr lang="en-GB"/>
          </a:p>
        </p:txBody>
      </p:sp>
    </p:spTree>
    <p:extLst>
      <p:ext uri="{BB962C8B-B14F-4D97-AF65-F5344CB8AC3E}">
        <p14:creationId xmlns:p14="http://schemas.microsoft.com/office/powerpoint/2010/main" val="30716318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BF795B2-6395-4C4C-B387-BD2D87361D48}" type="datetimeFigureOut">
              <a:rPr lang="en-GB" smtClean="0"/>
              <a:t>08/03/2018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D9A022-7B87-40F0-A1F4-703E5AA84941}" type="slidenum">
              <a:rPr lang="en-GB" smtClean="0"/>
              <a:t>‹#›</a:t>
            </a:fld>
            <a:endParaRPr lang="en-GB"/>
          </a:p>
        </p:txBody>
      </p:sp>
    </p:spTree>
    <p:extLst>
      <p:ext uri="{BB962C8B-B14F-4D97-AF65-F5344CB8AC3E}">
        <p14:creationId xmlns:p14="http://schemas.microsoft.com/office/powerpoint/2010/main" val="2085311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F795B2-6395-4C4C-B387-BD2D87361D48}" type="datetimeFigureOut">
              <a:rPr lang="en-GB" smtClean="0"/>
              <a:t>08/03/2018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D9A022-7B87-40F0-A1F4-703E5AA84941}" type="slidenum">
              <a:rPr lang="en-GB" smtClean="0"/>
              <a:t>‹#›</a:t>
            </a:fld>
            <a:endParaRPr lang="en-GB"/>
          </a:p>
        </p:txBody>
      </p:sp>
    </p:spTree>
    <p:extLst>
      <p:ext uri="{BB962C8B-B14F-4D97-AF65-F5344CB8AC3E}">
        <p14:creationId xmlns:p14="http://schemas.microsoft.com/office/powerpoint/2010/main" val="922830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BF795B2-6395-4C4C-B387-BD2D87361D48}" type="datetimeFigureOut">
              <a:rPr lang="en-GB" smtClean="0"/>
              <a:t>08/03/2018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D9A022-7B87-40F0-A1F4-703E5AA84941}" type="slidenum">
              <a:rPr lang="en-GB" smtClean="0"/>
              <a:t>‹#›</a:t>
            </a:fld>
            <a:endParaRPr lang="en-GB"/>
          </a:p>
        </p:txBody>
      </p:sp>
    </p:spTree>
    <p:extLst>
      <p:ext uri="{BB962C8B-B14F-4D97-AF65-F5344CB8AC3E}">
        <p14:creationId xmlns:p14="http://schemas.microsoft.com/office/powerpoint/2010/main" val="1757628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BF795B2-6395-4C4C-B387-BD2D87361D48}" type="datetimeFigureOut">
              <a:rPr lang="en-GB" smtClean="0"/>
              <a:t>08/03/2018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D9A022-7B87-40F0-A1F4-703E5AA84941}" type="slidenum">
              <a:rPr lang="en-GB" smtClean="0"/>
              <a:t>‹#›</a:t>
            </a:fld>
            <a:endParaRPr lang="en-GB"/>
          </a:p>
        </p:txBody>
      </p:sp>
    </p:spTree>
    <p:extLst>
      <p:ext uri="{BB962C8B-B14F-4D97-AF65-F5344CB8AC3E}">
        <p14:creationId xmlns:p14="http://schemas.microsoft.com/office/powerpoint/2010/main" val="25344959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BF795B2-6395-4C4C-B387-BD2D87361D48}" type="datetimeFigureOut">
              <a:rPr lang="en-GB" smtClean="0"/>
              <a:t>08/03/2018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D9A022-7B87-40F0-A1F4-703E5AA84941}" type="slidenum">
              <a:rPr lang="en-GB" smtClean="0"/>
              <a:t>‹#›</a:t>
            </a:fld>
            <a:endParaRPr lang="en-GB"/>
          </a:p>
        </p:txBody>
      </p:sp>
    </p:spTree>
    <p:extLst>
      <p:ext uri="{BB962C8B-B14F-4D97-AF65-F5344CB8AC3E}">
        <p14:creationId xmlns:p14="http://schemas.microsoft.com/office/powerpoint/2010/main" val="9603087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BF795B2-6395-4C4C-B387-BD2D87361D48}" type="datetimeFigureOut">
              <a:rPr lang="en-GB" smtClean="0"/>
              <a:t>08/03/2018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D9A022-7B87-40F0-A1F4-703E5AA84941}" type="slidenum">
              <a:rPr lang="en-GB" smtClean="0"/>
              <a:t>‹#›</a:t>
            </a:fld>
            <a:endParaRPr lang="en-GB"/>
          </a:p>
        </p:txBody>
      </p:sp>
    </p:spTree>
    <p:extLst>
      <p:ext uri="{BB962C8B-B14F-4D97-AF65-F5344CB8AC3E}">
        <p14:creationId xmlns:p14="http://schemas.microsoft.com/office/powerpoint/2010/main" val="2659975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F795B2-6395-4C4C-B387-BD2D87361D48}" type="datetimeFigureOut">
              <a:rPr lang="en-GB" smtClean="0"/>
              <a:t>08/03/2018</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D9A022-7B87-40F0-A1F4-703E5AA84941}" type="slidenum">
              <a:rPr lang="en-GB" smtClean="0"/>
              <a:t>‹#›</a:t>
            </a:fld>
            <a:endParaRPr lang="en-GB"/>
          </a:p>
        </p:txBody>
      </p:sp>
    </p:spTree>
    <p:extLst>
      <p:ext uri="{BB962C8B-B14F-4D97-AF65-F5344CB8AC3E}">
        <p14:creationId xmlns:p14="http://schemas.microsoft.com/office/powerpoint/2010/main" val="15014023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hyperlink" Target="http://en.wikipedia.org/wiki/University_of_Wales_Trinity_Saint_David"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rgbClr val="7030A0"/>
        </a:solidFill>
        <a:effectLst/>
      </p:bgPr>
    </p:bg>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61FD1CA3-DE33-4DD3-A408-53493802FF55}"/>
              </a:ext>
            </a:extLst>
          </p:cNvPr>
          <p:cNvSpPr/>
          <p:nvPr/>
        </p:nvSpPr>
        <p:spPr>
          <a:xfrm>
            <a:off x="0" y="0"/>
            <a:ext cx="9144000" cy="526473"/>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bg1"/>
                </a:solidFill>
                <a:ea typeface="+mj-ea"/>
                <a:cs typeface="+mj-cs"/>
              </a:rPr>
              <a:t>The application of research in the field of clinical psychology</a:t>
            </a:r>
            <a:br>
              <a:rPr lang="en-GB" sz="1300" b="1" dirty="0">
                <a:solidFill>
                  <a:schemeClr val="bg1"/>
                </a:solidFill>
                <a:ea typeface="+mj-ea"/>
                <a:cs typeface="+mj-cs"/>
              </a:rPr>
            </a:br>
            <a:r>
              <a:rPr lang="en-GB" sz="800" b="1" dirty="0">
                <a:solidFill>
                  <a:schemeClr val="bg1"/>
                </a:solidFill>
                <a:ea typeface="+mj-ea"/>
                <a:cs typeface="+mj-cs"/>
              </a:rPr>
              <a:t>Sean Morgan </a:t>
            </a:r>
            <a:endParaRPr lang="en-GB" dirty="0">
              <a:solidFill>
                <a:schemeClr val="bg1"/>
              </a:solidFill>
            </a:endParaRPr>
          </a:p>
        </p:txBody>
      </p:sp>
      <p:sp>
        <p:nvSpPr>
          <p:cNvPr id="4" name="Rectangle: Rounded Corners 3">
            <a:extLst>
              <a:ext uri="{FF2B5EF4-FFF2-40B4-BE49-F238E27FC236}">
                <a16:creationId xmlns:a16="http://schemas.microsoft.com/office/drawing/2014/main" id="{8519A87C-40DB-489A-B280-CD5985F9E4AB}"/>
              </a:ext>
            </a:extLst>
          </p:cNvPr>
          <p:cNvSpPr/>
          <p:nvPr/>
        </p:nvSpPr>
        <p:spPr>
          <a:xfrm>
            <a:off x="0" y="526474"/>
            <a:ext cx="9144000" cy="1339272"/>
          </a:xfrm>
          <a:prstGeom prst="roundRect">
            <a:avLst/>
          </a:prstGeom>
          <a:solidFill>
            <a:srgbClr val="E0961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nSpc>
                <a:spcPct val="107000"/>
              </a:lnSpc>
              <a:spcAft>
                <a:spcPts val="800"/>
              </a:spcAft>
            </a:pPr>
            <a:r>
              <a:rPr lang="en-US" sz="1200" b="1" u="sng" dirty="0">
                <a:solidFill>
                  <a:prstClr val="black"/>
                </a:solidFill>
                <a:latin typeface="Calibri" panose="020F0502020204030204" pitchFamily="34" charset="0"/>
                <a:ea typeface="Times New Roman" panose="02020603050405020304" pitchFamily="18" charset="0"/>
                <a:cs typeface="Calibri" panose="020F0502020204030204" pitchFamily="34" charset="0"/>
              </a:rPr>
              <a:t>Abstract:</a:t>
            </a:r>
            <a:r>
              <a:rPr lang="en-GB" b="1" dirty="0">
                <a:solidFill>
                  <a:prstClr val="black"/>
                </a:solidFill>
                <a:latin typeface="Calibri" panose="020F0502020204030204" pitchFamily="34" charset="0"/>
                <a:ea typeface="Times New Roman" panose="02020603050405020304" pitchFamily="18" charset="0"/>
                <a:cs typeface="Times New Roman" panose="02020603050405020304" pitchFamily="18" charset="0"/>
              </a:rPr>
              <a:t> </a:t>
            </a:r>
            <a:r>
              <a:rPr lang="en-US" sz="900" dirty="0">
                <a:solidFill>
                  <a:srgbClr val="000000"/>
                </a:solidFill>
                <a:latin typeface="Calibri" panose="020F0502020204030204" pitchFamily="34" charset="0"/>
                <a:ea typeface="Calibri" panose="020F0502020204030204" pitchFamily="34" charset="0"/>
                <a:cs typeface="Calibri" panose="020F0502020204030204" pitchFamily="34" charset="0"/>
              </a:rPr>
              <a:t>This poster looks at how research in the field of applied clinical psychology can both effect and affect treatment for those with alcohol use problems and alex</a:t>
            </a:r>
            <a:r>
              <a:rPr lang="en-US" sz="900" b="1" dirty="0">
                <a:solidFill>
                  <a:srgbClr val="000000"/>
                </a:solidFill>
                <a:latin typeface="Calibri" panose="020F0502020204030204" pitchFamily="34" charset="0"/>
                <a:ea typeface="Calibri" panose="020F0502020204030204" pitchFamily="34" charset="0"/>
                <a:cs typeface="Calibri" panose="020F0502020204030204" pitchFamily="34" charset="0"/>
              </a:rPr>
              <a:t>it</a:t>
            </a:r>
            <a:r>
              <a:rPr lang="en-US" sz="900" dirty="0">
                <a:solidFill>
                  <a:srgbClr val="000000"/>
                </a:solidFill>
                <a:latin typeface="Calibri" panose="020F0502020204030204" pitchFamily="34" charset="0"/>
                <a:ea typeface="Calibri" panose="020F0502020204030204" pitchFamily="34" charset="0"/>
                <a:cs typeface="Calibri" panose="020F0502020204030204" pitchFamily="34" charset="0"/>
              </a:rPr>
              <a:t>hymia. Alexithymia, is the inability of an individual to understand or explain their feelings </a:t>
            </a:r>
            <a:r>
              <a:rPr lang="en-GB" sz="900" dirty="0">
                <a:solidFill>
                  <a:srgbClr val="000000"/>
                </a:solidFill>
                <a:latin typeface="Calibri" panose="020F0502020204030204" pitchFamily="34" charset="0"/>
                <a:ea typeface="Calibri" panose="020F0502020204030204" pitchFamily="34" charset="0"/>
                <a:cs typeface="Calibri" panose="020F0502020204030204" pitchFamily="34" charset="0"/>
              </a:rPr>
              <a:t>(Colman, 2015)</a:t>
            </a:r>
            <a:r>
              <a:rPr lang="en-US" sz="900" dirty="0">
                <a:solidFill>
                  <a:srgbClr val="000000"/>
                </a:solidFill>
                <a:latin typeface="Calibri" panose="020F0502020204030204" pitchFamily="34" charset="0"/>
                <a:ea typeface="Calibri" panose="020F0502020204030204" pitchFamily="34" charset="0"/>
                <a:cs typeface="Calibri" panose="020F0502020204030204" pitchFamily="34" charset="0"/>
              </a:rPr>
              <a:t>. It looks at two research articles, firstly, Pombo, S., DaCosta, N. F., Ismail, F., Neves Cardoso, J. M., &amp; </a:t>
            </a:r>
            <a:r>
              <a:rPr lang="en-US" sz="900" dirty="0" err="1">
                <a:solidFill>
                  <a:srgbClr val="000000"/>
                </a:solidFill>
                <a:latin typeface="Calibri" panose="020F0502020204030204" pitchFamily="34" charset="0"/>
                <a:ea typeface="Calibri" panose="020F0502020204030204" pitchFamily="34" charset="0"/>
                <a:cs typeface="Calibri" panose="020F0502020204030204" pitchFamily="34" charset="0"/>
              </a:rPr>
              <a:t>Figueira</a:t>
            </a:r>
            <a:r>
              <a:rPr lang="en-US" sz="900" dirty="0">
                <a:solidFill>
                  <a:srgbClr val="000000"/>
                </a:solidFill>
                <a:latin typeface="Calibri" panose="020F0502020204030204" pitchFamily="34" charset="0"/>
                <a:ea typeface="Calibri" panose="020F0502020204030204" pitchFamily="34" charset="0"/>
                <a:cs typeface="Calibri" panose="020F0502020204030204" pitchFamily="34" charset="0"/>
              </a:rPr>
              <a:t>, M. L. (2015</a:t>
            </a:r>
            <a:r>
              <a:rPr lang="en-US" sz="900" i="1" dirty="0">
                <a:solidFill>
                  <a:srgbClr val="000000"/>
                </a:solidFill>
                <a:latin typeface="Calibri" panose="020F0502020204030204" pitchFamily="34" charset="0"/>
                <a:ea typeface="Calibri" panose="020F0502020204030204" pitchFamily="34" charset="0"/>
                <a:cs typeface="Calibri" panose="020F0502020204030204" pitchFamily="34" charset="0"/>
              </a:rPr>
              <a:t>). Alexithymia and alcohol dependence: Do different subtypes manifest different emotion regulations?</a:t>
            </a:r>
            <a:r>
              <a:rPr lang="en-US" sz="900" dirty="0">
                <a:solidFill>
                  <a:srgbClr val="000000"/>
                </a:solidFill>
                <a:latin typeface="Calibri" panose="020F0502020204030204" pitchFamily="34" charset="0"/>
                <a:ea typeface="Calibri" panose="020F0502020204030204" pitchFamily="34" charset="0"/>
                <a:cs typeface="Calibri" panose="020F0502020204030204" pitchFamily="34" charset="0"/>
              </a:rPr>
              <a:t> And secondly, Thorberg, F. A., Young, R. M., Lyvers, M., Sullivan, K. A., Hasking, P., London, E. D., . . . Connor, J. P. (2016</a:t>
            </a:r>
            <a:r>
              <a:rPr lang="en-US" sz="900" i="1" dirty="0">
                <a:solidFill>
                  <a:srgbClr val="000000"/>
                </a:solidFill>
                <a:latin typeface="Calibri" panose="020F0502020204030204" pitchFamily="34" charset="0"/>
                <a:ea typeface="Calibri" panose="020F0502020204030204" pitchFamily="34" charset="0"/>
                <a:cs typeface="Calibri" panose="020F0502020204030204" pitchFamily="34" charset="0"/>
              </a:rPr>
              <a:t>). Alexithymia in relation to alcohol expectancies in alcohol-dependent outpatients</a:t>
            </a:r>
            <a:r>
              <a:rPr lang="en-US" sz="900" dirty="0">
                <a:solidFill>
                  <a:srgbClr val="000000"/>
                </a:solidFill>
                <a:latin typeface="Calibri" panose="020F0502020204030204" pitchFamily="34" charset="0"/>
                <a:ea typeface="Calibri" panose="020F0502020204030204" pitchFamily="34" charset="0"/>
                <a:cs typeface="Calibri" panose="020F0502020204030204" pitchFamily="34" charset="0"/>
              </a:rPr>
              <a:t>. These papers have been used as they look at alexithymia and alcohol dependence from two slightly different viewpoints; the four general sub-types of alcoholic and alcohol expectancies. Both studies explain what they are looking for, the methods they used including participants, design and material, results (not looked at in this poster), ethical considerations and study outcomes and how they can be applied in real world situations to gain not only a clearer understanding of, but how the research can assist in providing better outcomes for future generations.</a:t>
            </a:r>
            <a:endParaRPr lang="en-GB" sz="9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Rounded Corners 4">
            <a:extLst>
              <a:ext uri="{FF2B5EF4-FFF2-40B4-BE49-F238E27FC236}">
                <a16:creationId xmlns:a16="http://schemas.microsoft.com/office/drawing/2014/main" id="{49427CA4-C813-4437-8E28-A0733ED6E51E}"/>
              </a:ext>
            </a:extLst>
          </p:cNvPr>
          <p:cNvSpPr/>
          <p:nvPr/>
        </p:nvSpPr>
        <p:spPr>
          <a:xfrm>
            <a:off x="0" y="1865746"/>
            <a:ext cx="9144000" cy="674255"/>
          </a:xfrm>
          <a:prstGeom prst="roundRect">
            <a:avLst/>
          </a:prstGeom>
          <a:solidFill>
            <a:srgbClr val="ADE6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sz="1200" b="1" u="sng" dirty="0">
                <a:solidFill>
                  <a:prstClr val="black"/>
                </a:solidFill>
              </a:rPr>
              <a:t>Introduction</a:t>
            </a:r>
            <a:r>
              <a:rPr lang="en-GB" sz="1200" b="1" i="1" dirty="0">
                <a:solidFill>
                  <a:prstClr val="black"/>
                </a:solidFill>
              </a:rPr>
              <a:t>:</a:t>
            </a:r>
            <a:r>
              <a:rPr lang="en-GB" sz="1000" i="1" dirty="0">
                <a:solidFill>
                  <a:prstClr val="black"/>
                </a:solidFill>
              </a:rPr>
              <a:t> </a:t>
            </a:r>
            <a:r>
              <a:rPr lang="en-GB" sz="900" dirty="0">
                <a:solidFill>
                  <a:prstClr val="black"/>
                </a:solidFill>
              </a:rPr>
              <a:t>This poster demonstrates the use of research and its application in the field of applied clinical psychology. The first of these is Pombo, et al., (2015) (study 1), and secondly, Thorberg, et al., (2016) (study 2). They examine if there is a relationship between alexithymia and its relationship to the excess consumption of alcohol. Study 1, looked more at the relationship with the four general sub-types of alcoholic. Whilst study 2, looked at three different types of alcohol expectancies and the alexithymic relationship. </a:t>
            </a:r>
          </a:p>
        </p:txBody>
      </p:sp>
      <p:graphicFrame>
        <p:nvGraphicFramePr>
          <p:cNvPr id="19" name="Diagram 18">
            <a:extLst>
              <a:ext uri="{FF2B5EF4-FFF2-40B4-BE49-F238E27FC236}">
                <a16:creationId xmlns:a16="http://schemas.microsoft.com/office/drawing/2014/main" id="{3B34436C-5F7F-490B-A8BC-82A4DFFC2DBC}"/>
              </a:ext>
            </a:extLst>
          </p:cNvPr>
          <p:cNvGraphicFramePr/>
          <p:nvPr>
            <p:extLst>
              <p:ext uri="{D42A27DB-BD31-4B8C-83A1-F6EECF244321}">
                <p14:modId xmlns:p14="http://schemas.microsoft.com/office/powerpoint/2010/main" val="4145909350"/>
              </p:ext>
            </p:extLst>
          </p:nvPr>
        </p:nvGraphicFramePr>
        <p:xfrm>
          <a:off x="0" y="2540001"/>
          <a:ext cx="9144000" cy="26693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 name="Rectangle: Rounded Corners 19">
            <a:extLst>
              <a:ext uri="{FF2B5EF4-FFF2-40B4-BE49-F238E27FC236}">
                <a16:creationId xmlns:a16="http://schemas.microsoft.com/office/drawing/2014/main" id="{AEC833BB-E95F-46D4-B723-67C284D603C0}"/>
              </a:ext>
            </a:extLst>
          </p:cNvPr>
          <p:cNvSpPr/>
          <p:nvPr/>
        </p:nvSpPr>
        <p:spPr>
          <a:xfrm>
            <a:off x="0" y="5209311"/>
            <a:ext cx="9144000" cy="572654"/>
          </a:xfrm>
          <a:prstGeom prst="roundRect">
            <a:avLst/>
          </a:prstGeom>
          <a:solidFill>
            <a:srgbClr val="ADE6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spcBef>
                <a:spcPts val="200"/>
              </a:spcBef>
            </a:pPr>
            <a:r>
              <a:rPr lang="en-GB" sz="1200" b="1" u="sng" dirty="0">
                <a:solidFill>
                  <a:prstClr val="black"/>
                </a:solidFill>
                <a:latin typeface="Calibri" panose="020F0502020204030204" pitchFamily="34" charset="0"/>
                <a:ea typeface="Times New Roman" panose="02020603050405020304" pitchFamily="18" charset="0"/>
                <a:cs typeface="Calibri" panose="020F0502020204030204" pitchFamily="34" charset="0"/>
              </a:rPr>
              <a:t>Ethical Considerations:</a:t>
            </a:r>
            <a:r>
              <a:rPr lang="en-GB" sz="1200" dirty="0">
                <a:solidFill>
                  <a:prstClr val="black"/>
                </a:solidFill>
                <a:latin typeface="Calibri" panose="020F0502020204030204" pitchFamily="34" charset="0"/>
                <a:ea typeface="Times New Roman" panose="02020603050405020304" pitchFamily="18" charset="0"/>
                <a:cs typeface="Times New Roman" panose="02020603050405020304" pitchFamily="18" charset="0"/>
              </a:rPr>
              <a:t> </a:t>
            </a:r>
            <a:r>
              <a:rPr lang="en-GB" sz="900" dirty="0">
                <a:solidFill>
                  <a:prstClr val="black"/>
                </a:solidFill>
                <a:latin typeface="Calibri" panose="020F0502020204030204" pitchFamily="34" charset="0"/>
                <a:ea typeface="Times New Roman" panose="02020603050405020304" pitchFamily="18" charset="0"/>
                <a:cs typeface="Times New Roman" panose="02020603050405020304" pitchFamily="18" charset="0"/>
              </a:rPr>
              <a:t>Both studies raise questions into how strictly ethical codes were adhered to.</a:t>
            </a:r>
            <a:r>
              <a:rPr lang="en-GB" sz="900" dirty="0">
                <a:solidFill>
                  <a:prstClr val="black"/>
                </a:solidFill>
                <a:latin typeface="Calibri" panose="020F0502020204030204" pitchFamily="34" charset="0"/>
                <a:ea typeface="Times New Roman" panose="02020603050405020304" pitchFamily="18" charset="0"/>
                <a:cs typeface="Calibri" panose="020F0502020204030204" pitchFamily="34" charset="0"/>
              </a:rPr>
              <a:t> For example, </a:t>
            </a:r>
            <a:r>
              <a:rPr lang="en-GB" sz="900" dirty="0">
                <a:solidFill>
                  <a:prstClr val="black"/>
                </a:solidFill>
                <a:latin typeface="Calibri" panose="020F0502020204030204" pitchFamily="34" charset="0"/>
                <a:ea typeface="Calibri" panose="020F0502020204030204" pitchFamily="34" charset="0"/>
                <a:cs typeface="Calibri" panose="020F0502020204030204" pitchFamily="34" charset="0"/>
              </a:rPr>
              <a:t>if participants were volunteers, had they the right to withdraw or the resources to fully understand the study. However, Study 1, does explain satisfactorily how the authors had no conflict of interest and were responsible for the content and writing of the paper, and that funding sources had no conflicting role. Study 2 on the other hand explains that the institutional ethics committees did grant full ethical approval.</a:t>
            </a:r>
            <a:endParaRPr lang="en-GB" sz="9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21" name="Rectangle: Rounded Corners 20">
            <a:extLst>
              <a:ext uri="{FF2B5EF4-FFF2-40B4-BE49-F238E27FC236}">
                <a16:creationId xmlns:a16="http://schemas.microsoft.com/office/drawing/2014/main" id="{E321ACBE-7C5D-4984-9EF6-C38DB490637B}"/>
              </a:ext>
            </a:extLst>
          </p:cNvPr>
          <p:cNvSpPr/>
          <p:nvPr/>
        </p:nvSpPr>
        <p:spPr>
          <a:xfrm>
            <a:off x="0" y="5781965"/>
            <a:ext cx="9144000" cy="1076035"/>
          </a:xfrm>
          <a:prstGeom prst="roundRect">
            <a:avLst/>
          </a:prstGeom>
          <a:solidFill>
            <a:srgbClr val="E0961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sz="1200" b="1" u="sng" dirty="0">
                <a:solidFill>
                  <a:schemeClr val="tx1"/>
                </a:solidFill>
              </a:rPr>
              <a:t>Study Outcomes:</a:t>
            </a:r>
            <a:r>
              <a:rPr lang="en-GB" sz="1200" b="1" dirty="0">
                <a:solidFill>
                  <a:schemeClr val="tx1"/>
                </a:solidFill>
              </a:rPr>
              <a:t> </a:t>
            </a:r>
            <a:r>
              <a:rPr lang="en-GB" sz="900" dirty="0">
                <a:solidFill>
                  <a:prstClr val="black"/>
                </a:solidFill>
              </a:rPr>
              <a:t>Study 1 found that there was a significant association between alexithymia, FHA and level of education. The study observed that the emotional disturbance defined as alexithymia is highly prevalent in alcohol-dependent patients, particularly those characterised as "organic" cases (Lesch type IV). Whilst study 2 found that Alexithymia was associated with stronger affective change expectancies among alcohol-dependent outpatients with alexithymia compared to those without alexithymia as found in social drinkers by Lyvers </a:t>
            </a:r>
            <a:r>
              <a:rPr lang="en-GB" sz="900" i="1" dirty="0">
                <a:solidFill>
                  <a:prstClr val="black"/>
                </a:solidFill>
              </a:rPr>
              <a:t>et al.,</a:t>
            </a:r>
            <a:r>
              <a:rPr lang="en-GB" sz="900" dirty="0">
                <a:solidFill>
                  <a:prstClr val="black"/>
                </a:solidFill>
              </a:rPr>
              <a:t> (2014 cited in Thorberg </a:t>
            </a:r>
            <a:r>
              <a:rPr lang="en-GB" sz="900" i="1" dirty="0">
                <a:solidFill>
                  <a:prstClr val="black"/>
                </a:solidFill>
              </a:rPr>
              <a:t>et al., 2016</a:t>
            </a:r>
            <a:r>
              <a:rPr lang="en-GB" sz="900" dirty="0">
                <a:solidFill>
                  <a:prstClr val="black"/>
                </a:solidFill>
              </a:rPr>
              <a:t>). Overall this research enables those working with alcohol dependent families to assess what effect parental histories have on children in their care and attempt to put in strategies to counter these. Also, that within treatment for alcohol dependence, some of the material used should be taken into consideration that when asked to express their feeling Patients or clients may not have the necessary self-knowledge to do so. Thus the emphasis of inclusion in these studies underscores the application of this research.</a:t>
            </a:r>
          </a:p>
        </p:txBody>
      </p:sp>
      <p:pic>
        <p:nvPicPr>
          <p:cNvPr id="8" name="Picture 7" descr="A close up of a logo&#10;&#10;Description generated with very high confidence">
            <a:extLst>
              <a:ext uri="{FF2B5EF4-FFF2-40B4-BE49-F238E27FC236}">
                <a16:creationId xmlns:a16="http://schemas.microsoft.com/office/drawing/2014/main" id="{0AC7FAFF-5AEC-40C9-B15A-82380C3A2858}"/>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258618" y="89564"/>
            <a:ext cx="1401506" cy="363015"/>
          </a:xfrm>
          <a:prstGeom prst="rect">
            <a:avLst/>
          </a:prstGeom>
          <a:ln>
            <a:solidFill>
              <a:srgbClr val="FF0000"/>
            </a:solidFill>
          </a:ln>
        </p:spPr>
      </p:pic>
      <p:cxnSp>
        <p:nvCxnSpPr>
          <p:cNvPr id="16" name="Straight Arrow Connector 15">
            <a:extLst>
              <a:ext uri="{FF2B5EF4-FFF2-40B4-BE49-F238E27FC236}">
                <a16:creationId xmlns:a16="http://schemas.microsoft.com/office/drawing/2014/main" id="{09F19B4C-2656-468D-A883-EEDBBA4AFA90}"/>
              </a:ext>
            </a:extLst>
          </p:cNvPr>
          <p:cNvCxnSpPr/>
          <p:nvPr/>
        </p:nvCxnSpPr>
        <p:spPr>
          <a:xfrm flipH="1" flipV="1">
            <a:off x="3103418" y="3588330"/>
            <a:ext cx="249382" cy="20781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A7035570-ADD8-41FC-9ABE-21A2E05E1F9B}"/>
              </a:ext>
            </a:extLst>
          </p:cNvPr>
          <p:cNvCxnSpPr/>
          <p:nvPr/>
        </p:nvCxnSpPr>
        <p:spPr>
          <a:xfrm flipV="1">
            <a:off x="5874328" y="3588329"/>
            <a:ext cx="203200" cy="103908"/>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3" name="Straight Arrow Connector 22">
            <a:extLst>
              <a:ext uri="{FF2B5EF4-FFF2-40B4-BE49-F238E27FC236}">
                <a16:creationId xmlns:a16="http://schemas.microsoft.com/office/drawing/2014/main" id="{C50955BF-6A03-4100-BDDA-444F7979BE78}"/>
              </a:ext>
            </a:extLst>
          </p:cNvPr>
          <p:cNvCxnSpPr/>
          <p:nvPr/>
        </p:nvCxnSpPr>
        <p:spPr>
          <a:xfrm flipH="1">
            <a:off x="3103418" y="3953167"/>
            <a:ext cx="249382" cy="20781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5" name="Straight Arrow Connector 24">
            <a:extLst>
              <a:ext uri="{FF2B5EF4-FFF2-40B4-BE49-F238E27FC236}">
                <a16:creationId xmlns:a16="http://schemas.microsoft.com/office/drawing/2014/main" id="{09845835-E388-4D4F-8E4C-ACFB4715346F}"/>
              </a:ext>
            </a:extLst>
          </p:cNvPr>
          <p:cNvCxnSpPr/>
          <p:nvPr/>
        </p:nvCxnSpPr>
        <p:spPr>
          <a:xfrm>
            <a:off x="5874328" y="4057075"/>
            <a:ext cx="203200" cy="10390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2647622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01672-7A30-4F09-9BD9-9EEE2C3020EA}"/>
              </a:ext>
            </a:extLst>
          </p:cNvPr>
          <p:cNvSpPr>
            <a:spLocks noGrp="1"/>
          </p:cNvSpPr>
          <p:nvPr>
            <p:ph type="title"/>
          </p:nvPr>
        </p:nvSpPr>
        <p:spPr>
          <a:xfrm>
            <a:off x="628650" y="365126"/>
            <a:ext cx="7886700" cy="315911"/>
          </a:xfrm>
        </p:spPr>
        <p:txBody>
          <a:bodyPr>
            <a:normAutofit/>
          </a:bodyPr>
          <a:lstStyle/>
          <a:p>
            <a:pPr algn="ctr"/>
            <a:r>
              <a:rPr lang="en-GB" sz="1400" b="1" dirty="0"/>
              <a:t>References</a:t>
            </a:r>
          </a:p>
        </p:txBody>
      </p:sp>
      <p:sp>
        <p:nvSpPr>
          <p:cNvPr id="3" name="Content Placeholder 2">
            <a:extLst>
              <a:ext uri="{FF2B5EF4-FFF2-40B4-BE49-F238E27FC236}">
                <a16:creationId xmlns:a16="http://schemas.microsoft.com/office/drawing/2014/main" id="{E76F2198-9352-4721-9592-F24CB5627260}"/>
              </a:ext>
            </a:extLst>
          </p:cNvPr>
          <p:cNvSpPr>
            <a:spLocks noGrp="1"/>
          </p:cNvSpPr>
          <p:nvPr>
            <p:ph idx="1"/>
          </p:nvPr>
        </p:nvSpPr>
        <p:spPr>
          <a:xfrm>
            <a:off x="628650" y="868218"/>
            <a:ext cx="7886700" cy="5308745"/>
          </a:xfrm>
        </p:spPr>
        <p:txBody>
          <a:bodyPr>
            <a:normAutofit/>
          </a:bodyPr>
          <a:lstStyle/>
          <a:p>
            <a:pPr marL="360363" indent="-360363">
              <a:buNone/>
            </a:pPr>
            <a:endParaRPr lang="en-GB" sz="1000" dirty="0"/>
          </a:p>
          <a:p>
            <a:pPr marL="360363" indent="-360363">
              <a:buNone/>
            </a:pPr>
            <a:r>
              <a:rPr lang="en-GB" sz="1000" dirty="0"/>
              <a:t>Colman, A. M. (2015). Oxford dictionary of Psychology (4th ed.). Oxford, UK: Oxford University Press.</a:t>
            </a:r>
          </a:p>
          <a:p>
            <a:pPr marL="360363" indent="-360363">
              <a:buNone/>
            </a:pPr>
            <a:r>
              <a:rPr lang="en-GB" sz="1000" dirty="0"/>
              <a:t>Pombo, S., DaCosta, N. F., Ismail, F., Neves Cardoso, J. M., &amp; </a:t>
            </a:r>
            <a:r>
              <a:rPr lang="en-GB" sz="1000" dirty="0" err="1"/>
              <a:t>Figueira</a:t>
            </a:r>
            <a:r>
              <a:rPr lang="en-GB" sz="1000" dirty="0"/>
              <a:t>, M. L. (2015). Alexithymia and alcohol dependence: Do different subtypes manifest different emotion regulations? </a:t>
            </a:r>
            <a:r>
              <a:rPr lang="en-GB" sz="1000" i="1" dirty="0"/>
              <a:t>Addiction Research &amp; Theory</a:t>
            </a:r>
            <a:r>
              <a:rPr lang="en-GB" sz="1000" dirty="0"/>
              <a:t>, 23(3), 187-195. doi:10.3109/16066359.2014.949697</a:t>
            </a:r>
          </a:p>
          <a:p>
            <a:pPr marL="0" indent="0">
              <a:lnSpc>
                <a:spcPct val="107000"/>
              </a:lnSpc>
              <a:spcAft>
                <a:spcPts val="800"/>
              </a:spcAft>
              <a:buNone/>
              <a:tabLst>
                <a:tab pos="360363" algn="l"/>
              </a:tabLst>
            </a:pPr>
            <a:r>
              <a:rPr lang="en-GB" sz="1000" dirty="0">
                <a:latin typeface="Calibri" panose="020F0502020204030204" pitchFamily="34" charset="0"/>
                <a:ea typeface="Calibri" panose="020F0502020204030204" pitchFamily="34" charset="0"/>
                <a:cs typeface="Times New Roman" panose="02020603050405020304" pitchFamily="18" charset="0"/>
              </a:rPr>
              <a:t>Thorberg, F. A., Young, R. M., Lyvers, M., Sullivan, K. A., Hasking, P., London, E. D., . . . Connor, J. P. (2016). Alexithymia in relation to alcohol 	expectancies in alcohol-dependent outpatients. Psychiatry Research, 236(28th February 2016), 186-188. doi:10.1016/j.psychres.2016.01.016</a:t>
            </a:r>
          </a:p>
          <a:p>
            <a:pPr marL="0" indent="0">
              <a:lnSpc>
                <a:spcPct val="107000"/>
              </a:lnSpc>
              <a:spcAft>
                <a:spcPts val="800"/>
              </a:spcAft>
              <a:buNone/>
              <a:tabLst>
                <a:tab pos="360363" algn="l"/>
              </a:tabLst>
            </a:pP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tabLst>
                <a:tab pos="360363" algn="l"/>
              </a:tabLst>
            </a:pPr>
            <a:endParaRPr lang="en-GB" sz="10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0436245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496</TotalTime>
  <Words>1193</Words>
  <Application>Microsoft Office PowerPoint</Application>
  <PresentationFormat>On-screen Show (4:3)</PresentationFormat>
  <Paragraphs>16</Paragraphs>
  <Slides>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Symbol</vt:lpstr>
      <vt:lpstr>Times New Roman</vt:lpstr>
      <vt:lpstr>Office Theme</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application of research in the field of clinical psychology</dc:title>
  <dc:creator>Sean Morgan (0851699)</dc:creator>
  <cp:lastModifiedBy>Sean Morgan (0851699)</cp:lastModifiedBy>
  <cp:revision>43</cp:revision>
  <cp:lastPrinted>2018-03-01T10:13:02Z</cp:lastPrinted>
  <dcterms:created xsi:type="dcterms:W3CDTF">2018-02-21T14:52:14Z</dcterms:created>
  <dcterms:modified xsi:type="dcterms:W3CDTF">2018-03-08T13:35:52Z</dcterms:modified>
</cp:coreProperties>
</file>