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15"/>
  </p:notesMasterIdLst>
  <p:sldIdLst>
    <p:sldId id="256" r:id="rId2"/>
    <p:sldId id="257" r:id="rId3"/>
    <p:sldId id="268" r:id="rId4"/>
    <p:sldId id="269" r:id="rId5"/>
    <p:sldId id="270" r:id="rId6"/>
    <p:sldId id="271" r:id="rId7"/>
    <p:sldId id="272" r:id="rId8"/>
    <p:sldId id="273" r:id="rId9"/>
    <p:sldId id="274" r:id="rId10"/>
    <p:sldId id="275" r:id="rId11"/>
    <p:sldId id="266" r:id="rId12"/>
    <p:sldId id="267" r:id="rId13"/>
    <p:sldId id="27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6846" autoAdjust="0"/>
  </p:normalViewPr>
  <p:slideViewPr>
    <p:cSldViewPr snapToGrid="0">
      <p:cViewPr varScale="1">
        <p:scale>
          <a:sx n="52" d="100"/>
          <a:sy n="52" d="100"/>
        </p:scale>
        <p:origin x="1228"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D2E3F5-1B17-46DD-A909-03F03ED34575}" type="datetimeFigureOut">
              <a:rPr lang="en-US" smtClean="0"/>
              <a:t>11/7/2025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FFD011-A978-45B4-AD94-3B91F327F8A1}" type="slidenum">
              <a:rPr lang="en-US" smtClean="0"/>
              <a:t>‹#›</a:t>
            </a:fld>
            <a:endParaRPr lang="en-US"/>
          </a:p>
        </p:txBody>
      </p:sp>
    </p:spTree>
    <p:extLst>
      <p:ext uri="{BB962C8B-B14F-4D97-AF65-F5344CB8AC3E}">
        <p14:creationId xmlns:p14="http://schemas.microsoft.com/office/powerpoint/2010/main" val="7402111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National Health Service NHS App is simple but powerful because it moves many common tasks from the telephone and the front desk to a safe self-service route that people can use at any time (Reidy et al., 2025). During coronavirus disease 2019 the national pass drew many users, and this growth helped </a:t>
            </a:r>
            <a:r>
              <a:rPr lang="en-US" sz="1200" kern="1200" dirty="0" err="1">
                <a:solidFill>
                  <a:schemeClr val="tx1"/>
                </a:solidFill>
                <a:effectLst/>
                <a:latin typeface="+mn-lt"/>
                <a:ea typeface="+mn-ea"/>
                <a:cs typeface="+mn-cs"/>
              </a:rPr>
              <a:t>normalise</a:t>
            </a:r>
            <a:r>
              <a:rPr lang="en-US" sz="1200" kern="1200" dirty="0">
                <a:solidFill>
                  <a:schemeClr val="tx1"/>
                </a:solidFill>
                <a:effectLst/>
                <a:latin typeface="+mn-lt"/>
                <a:ea typeface="+mn-ea"/>
                <a:cs typeface="+mn-cs"/>
              </a:rPr>
              <a:t> digital access for everyday care as well (Stubbs and Brown, 2022). The key value is not technology for its own sake but a kinder and faster experience for patients and a better use of staff time (Arora et al., 2021). I will evaluate the impact fairly by setting out both gains and the hidden work that sits behind them (Greenhalgh et al., 2025).</a:t>
            </a:r>
          </a:p>
          <a:p>
            <a:endParaRPr lang="en-US" dirty="0"/>
          </a:p>
        </p:txBody>
      </p:sp>
      <p:sp>
        <p:nvSpPr>
          <p:cNvPr id="4" name="Slide Number Placeholder 3"/>
          <p:cNvSpPr>
            <a:spLocks noGrp="1"/>
          </p:cNvSpPr>
          <p:nvPr>
            <p:ph type="sldNum" sz="quarter" idx="5"/>
          </p:nvPr>
        </p:nvSpPr>
        <p:spPr/>
        <p:txBody>
          <a:bodyPr/>
          <a:lstStyle/>
          <a:p>
            <a:fld id="{B6FFD011-A978-45B4-AD94-3B91F327F8A1}" type="slidenum">
              <a:rPr lang="en-US" smtClean="0"/>
              <a:t>2</a:t>
            </a:fld>
            <a:endParaRPr lang="en-US"/>
          </a:p>
        </p:txBody>
      </p:sp>
    </p:spTree>
    <p:extLst>
      <p:ext uri="{BB962C8B-B14F-4D97-AF65-F5344CB8AC3E}">
        <p14:creationId xmlns:p14="http://schemas.microsoft.com/office/powerpoint/2010/main" val="19490612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C82C48-102D-B7E8-3DAA-F9BDCAB9CE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7334AE-3D6F-80F6-DE7D-E91C21E181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7E522C-1ECD-32AE-5DF0-90E24D52038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National Health Service App works as a national front door that connects to local general practice systems, pharmacy processes, and national services, so people can do common tasks quickly without telephoning (Reidy et al., 2025). Identity checking is handled in the application, which supports safe access to personal information and lowers the chance of mistakes at the desk (Tewolde et al., 2022). Because the application is a gateway, experience varies where local suppliers have not enabled the same features, which is important for fairness and trust (Tewolde et al., 2022). Evidence and policy remind us that real gains arrive when systems actually talk to each other in simple and reliable ways (Arora et al., 2021).</a:t>
            </a:r>
          </a:p>
          <a:p>
            <a:endParaRPr lang="en-US" dirty="0"/>
          </a:p>
        </p:txBody>
      </p:sp>
      <p:sp>
        <p:nvSpPr>
          <p:cNvPr id="4" name="Slide Number Placeholder 3">
            <a:extLst>
              <a:ext uri="{FF2B5EF4-FFF2-40B4-BE49-F238E27FC236}">
                <a16:creationId xmlns:a16="http://schemas.microsoft.com/office/drawing/2014/main" id="{42BFF215-3416-238E-68F2-DDF8C078D154}"/>
              </a:ext>
            </a:extLst>
          </p:cNvPr>
          <p:cNvSpPr>
            <a:spLocks noGrp="1"/>
          </p:cNvSpPr>
          <p:nvPr>
            <p:ph type="sldNum" sz="quarter" idx="5"/>
          </p:nvPr>
        </p:nvSpPr>
        <p:spPr/>
        <p:txBody>
          <a:bodyPr/>
          <a:lstStyle/>
          <a:p>
            <a:fld id="{B6FFD011-A978-45B4-AD94-3B91F327F8A1}" type="slidenum">
              <a:rPr lang="en-US" smtClean="0"/>
              <a:t>3</a:t>
            </a:fld>
            <a:endParaRPr lang="en-US"/>
          </a:p>
        </p:txBody>
      </p:sp>
    </p:spTree>
    <p:extLst>
      <p:ext uri="{BB962C8B-B14F-4D97-AF65-F5344CB8AC3E}">
        <p14:creationId xmlns:p14="http://schemas.microsoft.com/office/powerpoint/2010/main" val="38717101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AB1E71-A8A8-4BA1-8A44-0ED0AC89CE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AB7465-7604-933E-8ADD-E26E947AE6C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E8A0B8-F3B4-A8D0-2CDC-D6150E19E5B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Digital routes are not a magic switch that turns off telephone calls, and studies of digital front doors warn that some contacts simply move channel while new ones appear, for example follow-up messages after viewing a result (Zhang et al., 2025). This means practices need clear rules for what comes in through the application and how to respond, so staff do not feel overwhelmed (Reidy et al., 2025). National reviews from coronavirus disease 2019 also show that technology only helps when it is reliable, inclusive, and easy to use for both staff and patients (Hutchings, 2020). A steady incremental approach with simple measures supports learning and avoids sudden shocks (Greenhalgh et al., 2025).</a:t>
            </a:r>
          </a:p>
          <a:p>
            <a:endParaRPr lang="en-US" dirty="0"/>
          </a:p>
        </p:txBody>
      </p:sp>
      <p:sp>
        <p:nvSpPr>
          <p:cNvPr id="4" name="Slide Number Placeholder 3">
            <a:extLst>
              <a:ext uri="{FF2B5EF4-FFF2-40B4-BE49-F238E27FC236}">
                <a16:creationId xmlns:a16="http://schemas.microsoft.com/office/drawing/2014/main" id="{E53B3090-7107-15AB-F7BF-118F903600D7}"/>
              </a:ext>
            </a:extLst>
          </p:cNvPr>
          <p:cNvSpPr>
            <a:spLocks noGrp="1"/>
          </p:cNvSpPr>
          <p:nvPr>
            <p:ph type="sldNum" sz="quarter" idx="5"/>
          </p:nvPr>
        </p:nvSpPr>
        <p:spPr/>
        <p:txBody>
          <a:bodyPr/>
          <a:lstStyle/>
          <a:p>
            <a:fld id="{B6FFD011-A978-45B4-AD94-3B91F327F8A1}" type="slidenum">
              <a:rPr lang="en-US" smtClean="0"/>
              <a:t>4</a:t>
            </a:fld>
            <a:endParaRPr lang="en-US"/>
          </a:p>
        </p:txBody>
      </p:sp>
    </p:spTree>
    <p:extLst>
      <p:ext uri="{BB962C8B-B14F-4D97-AF65-F5344CB8AC3E}">
        <p14:creationId xmlns:p14="http://schemas.microsoft.com/office/powerpoint/2010/main" val="39440585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1D7822-4CE4-74CB-D7A7-1D80BA9410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12A7E7-EA4A-5C5A-357B-04E713BA15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16B2DB-3646-E956-AE87-66E37047806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For the workforce the application reduces some front-desk pressure by letting people order medicines or read letters without calling, but it also creates background work that is easy to miss (Reidy et al., 2025). Clinical and administrative staff must check what information is released, protect third-party privacy, and provide simple context for results that might alarm people at home (</a:t>
            </a:r>
            <a:r>
              <a:rPr lang="en-US" sz="1200" kern="1200" dirty="0" err="1">
                <a:solidFill>
                  <a:schemeClr val="tx1"/>
                </a:solidFill>
                <a:effectLst/>
                <a:latin typeface="+mn-lt"/>
                <a:ea typeface="+mn-ea"/>
                <a:cs typeface="+mn-cs"/>
              </a:rPr>
              <a:t>Ravalier</a:t>
            </a:r>
            <a:r>
              <a:rPr lang="en-US" sz="1200" kern="1200" dirty="0">
                <a:solidFill>
                  <a:schemeClr val="tx1"/>
                </a:solidFill>
                <a:effectLst/>
                <a:latin typeface="+mn-lt"/>
                <a:ea typeface="+mn-ea"/>
                <a:cs typeface="+mn-cs"/>
              </a:rPr>
              <a:t> et al., 2020). Some clinicians report better conversations because people arrive informed, which can support safer, shared decisions and reduce errors (Bennett and James, 2022). The net effect is positive only when teams have time to learn new habits and when the technology is reliable and joined up (Reidy et al., 2025).</a:t>
            </a:r>
          </a:p>
          <a:p>
            <a:endParaRPr lang="en-US" dirty="0"/>
          </a:p>
        </p:txBody>
      </p:sp>
      <p:sp>
        <p:nvSpPr>
          <p:cNvPr id="4" name="Slide Number Placeholder 3">
            <a:extLst>
              <a:ext uri="{FF2B5EF4-FFF2-40B4-BE49-F238E27FC236}">
                <a16:creationId xmlns:a16="http://schemas.microsoft.com/office/drawing/2014/main" id="{08D3686C-5D2E-9F43-9770-BA64476C1815}"/>
              </a:ext>
            </a:extLst>
          </p:cNvPr>
          <p:cNvSpPr>
            <a:spLocks noGrp="1"/>
          </p:cNvSpPr>
          <p:nvPr>
            <p:ph type="sldNum" sz="quarter" idx="5"/>
          </p:nvPr>
        </p:nvSpPr>
        <p:spPr/>
        <p:txBody>
          <a:bodyPr/>
          <a:lstStyle/>
          <a:p>
            <a:fld id="{B6FFD011-A978-45B4-AD94-3B91F327F8A1}" type="slidenum">
              <a:rPr lang="en-US" smtClean="0"/>
              <a:t>5</a:t>
            </a:fld>
            <a:endParaRPr lang="en-US"/>
          </a:p>
        </p:txBody>
      </p:sp>
    </p:spTree>
    <p:extLst>
      <p:ext uri="{BB962C8B-B14F-4D97-AF65-F5344CB8AC3E}">
        <p14:creationId xmlns:p14="http://schemas.microsoft.com/office/powerpoint/2010/main" val="41644009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CBDB83-3BF6-31A2-C9BD-4E84E8773F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F023A7-347F-5BC5-F949-6048EAFEAF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6F5B33-9DE2-1802-2DC6-39C6BA11433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Service delivery improves when the application is live and linked because common tasks are quicker, and documents and results are easy to find for both staff and patients (Arora et al., 2021). The main limit is uneven experience, because some suppliers or practices do not enable the same functions, which confuses people and creates extra explanations for staff (Tewolde et al., 2022). A clear digital inbox with agreed response times and scope helps shape safe flow and protects urgent routes (Tewolde et al., 2022). Over time, services work best when digital and face-to-face routes are blended and reviewed, rather than treated as separate worlds (Greenhalgh et al., 2025).</a:t>
            </a:r>
          </a:p>
          <a:p>
            <a:endParaRPr lang="en-US" dirty="0"/>
          </a:p>
        </p:txBody>
      </p:sp>
      <p:sp>
        <p:nvSpPr>
          <p:cNvPr id="4" name="Slide Number Placeholder 3">
            <a:extLst>
              <a:ext uri="{FF2B5EF4-FFF2-40B4-BE49-F238E27FC236}">
                <a16:creationId xmlns:a16="http://schemas.microsoft.com/office/drawing/2014/main" id="{F2C10F75-57AD-C518-C25A-99A18C809501}"/>
              </a:ext>
            </a:extLst>
          </p:cNvPr>
          <p:cNvSpPr>
            <a:spLocks noGrp="1"/>
          </p:cNvSpPr>
          <p:nvPr>
            <p:ph type="sldNum" sz="quarter" idx="5"/>
          </p:nvPr>
        </p:nvSpPr>
        <p:spPr/>
        <p:txBody>
          <a:bodyPr/>
          <a:lstStyle/>
          <a:p>
            <a:fld id="{B6FFD011-A978-45B4-AD94-3B91F327F8A1}" type="slidenum">
              <a:rPr lang="en-US" smtClean="0"/>
              <a:t>6</a:t>
            </a:fld>
            <a:endParaRPr lang="en-US"/>
          </a:p>
        </p:txBody>
      </p:sp>
    </p:spTree>
    <p:extLst>
      <p:ext uri="{BB962C8B-B14F-4D97-AF65-F5344CB8AC3E}">
        <p14:creationId xmlns:p14="http://schemas.microsoft.com/office/powerpoint/2010/main" val="29775197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B7C278-3E2F-A5CE-A793-A1C7B1E3BB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BB584A-5093-27D1-3727-C78C434567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E50EFC-B1AF-5C5B-49A0-CDBA7EF6E78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For many people the National Health Service App makes everyday care easier, because they do not have to wait on the telephone or make extra trips for simple tasks (Reidy et al., 2025). Access to letters and results can help people understand their care and make decisions with clinicians, which supports safety and confidence (Arora et al., 2021). However, reading complex information alone can be worrying, so teams should add simple explanations and offer clear next steps (Schick et al., 2023). People also care about privacy and control, especially with proxy access, so design and communication must be very clear and kind (Panchal et al., 2021; Atherton et al., 2024).</a:t>
            </a:r>
          </a:p>
          <a:p>
            <a:endParaRPr lang="en-US" dirty="0"/>
          </a:p>
        </p:txBody>
      </p:sp>
      <p:sp>
        <p:nvSpPr>
          <p:cNvPr id="4" name="Slide Number Placeholder 3">
            <a:extLst>
              <a:ext uri="{FF2B5EF4-FFF2-40B4-BE49-F238E27FC236}">
                <a16:creationId xmlns:a16="http://schemas.microsoft.com/office/drawing/2014/main" id="{0B4DE664-A645-389A-43ED-65D91A922FAC}"/>
              </a:ext>
            </a:extLst>
          </p:cNvPr>
          <p:cNvSpPr>
            <a:spLocks noGrp="1"/>
          </p:cNvSpPr>
          <p:nvPr>
            <p:ph type="sldNum" sz="quarter" idx="5"/>
          </p:nvPr>
        </p:nvSpPr>
        <p:spPr/>
        <p:txBody>
          <a:bodyPr/>
          <a:lstStyle/>
          <a:p>
            <a:fld id="{B6FFD011-A978-45B4-AD94-3B91F327F8A1}" type="slidenum">
              <a:rPr lang="en-US" smtClean="0"/>
              <a:t>7</a:t>
            </a:fld>
            <a:endParaRPr lang="en-US"/>
          </a:p>
        </p:txBody>
      </p:sp>
    </p:spTree>
    <p:extLst>
      <p:ext uri="{BB962C8B-B14F-4D97-AF65-F5344CB8AC3E}">
        <p14:creationId xmlns:p14="http://schemas.microsoft.com/office/powerpoint/2010/main" val="1464146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99F255-5D9E-B596-580B-94B7308116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06CE61-CEAE-800A-E21E-53E2296A02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178674-49E6-8FAD-A37F-AE805347C52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Community impact depends on inclusion because digital tools help most when people have support to use them and when the non-digital route is kept open as a matter of kindness and safety (Woodward et al., 2020). Carers can manage medicines and appointments better with proxy access, but clear safeguards and confident staff judgement are essential to protect people in risky situations (Woodward et al., 2020). Trust rests on systems that work together and on honest, plain language about features and limits so people are not disappointed or confused (Hutchings, 2020). Measuring registrations, successful log-ins, and completed tasks by local need helps teams fix gaps fairly (Greenhalgh et al., 2025).</a:t>
            </a:r>
          </a:p>
          <a:p>
            <a:endParaRPr lang="en-US" dirty="0"/>
          </a:p>
        </p:txBody>
      </p:sp>
      <p:sp>
        <p:nvSpPr>
          <p:cNvPr id="4" name="Slide Number Placeholder 3">
            <a:extLst>
              <a:ext uri="{FF2B5EF4-FFF2-40B4-BE49-F238E27FC236}">
                <a16:creationId xmlns:a16="http://schemas.microsoft.com/office/drawing/2014/main" id="{3CC0FDDE-CF73-242E-5C66-0A99512B4B85}"/>
              </a:ext>
            </a:extLst>
          </p:cNvPr>
          <p:cNvSpPr>
            <a:spLocks noGrp="1"/>
          </p:cNvSpPr>
          <p:nvPr>
            <p:ph type="sldNum" sz="quarter" idx="5"/>
          </p:nvPr>
        </p:nvSpPr>
        <p:spPr/>
        <p:txBody>
          <a:bodyPr/>
          <a:lstStyle/>
          <a:p>
            <a:fld id="{B6FFD011-A978-45B4-AD94-3B91F327F8A1}" type="slidenum">
              <a:rPr lang="en-US" smtClean="0"/>
              <a:t>8</a:t>
            </a:fld>
            <a:endParaRPr lang="en-US"/>
          </a:p>
        </p:txBody>
      </p:sp>
    </p:spTree>
    <p:extLst>
      <p:ext uri="{BB962C8B-B14F-4D97-AF65-F5344CB8AC3E}">
        <p14:creationId xmlns:p14="http://schemas.microsoft.com/office/powerpoint/2010/main" val="23960984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A0CE28-46DA-FAAB-DF09-4858084C41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3F50D7-273B-B524-6EDA-9A7233282F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0D70A8-86FA-AF45-D77F-94B7712CF06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main challenge is that the application changes where the work sits, so teams can feel pressure unless they plan simple processes and stick to them (Reidy et al., 2025). Training should focus on practical everyday skills, including plain-English clinical notes that patients can read, safe handling of sensitive information, and confident responses to common worries (Wakeling et al., 2025). Clear scope and response times protect both staff and patients, and templates reduce errors and save time (Tewolde et al., 2022). Inclusion is not optional, so local help and non-digital routes must be part of the offer, and outcomes should be measured and improved regularly (Woodward et al., 2020; Greenhalgh et al., 2025).</a:t>
            </a:r>
          </a:p>
          <a:p>
            <a:endParaRPr lang="en-US" dirty="0"/>
          </a:p>
        </p:txBody>
      </p:sp>
      <p:sp>
        <p:nvSpPr>
          <p:cNvPr id="4" name="Slide Number Placeholder 3">
            <a:extLst>
              <a:ext uri="{FF2B5EF4-FFF2-40B4-BE49-F238E27FC236}">
                <a16:creationId xmlns:a16="http://schemas.microsoft.com/office/drawing/2014/main" id="{24A004E1-0428-A982-5E39-5288DC8E05BA}"/>
              </a:ext>
            </a:extLst>
          </p:cNvPr>
          <p:cNvSpPr>
            <a:spLocks noGrp="1"/>
          </p:cNvSpPr>
          <p:nvPr>
            <p:ph type="sldNum" sz="quarter" idx="5"/>
          </p:nvPr>
        </p:nvSpPr>
        <p:spPr/>
        <p:txBody>
          <a:bodyPr/>
          <a:lstStyle/>
          <a:p>
            <a:fld id="{B6FFD011-A978-45B4-AD94-3B91F327F8A1}" type="slidenum">
              <a:rPr lang="en-US" smtClean="0"/>
              <a:t>9</a:t>
            </a:fld>
            <a:endParaRPr lang="en-US"/>
          </a:p>
        </p:txBody>
      </p:sp>
    </p:spTree>
    <p:extLst>
      <p:ext uri="{BB962C8B-B14F-4D97-AF65-F5344CB8AC3E}">
        <p14:creationId xmlns:p14="http://schemas.microsoft.com/office/powerpoint/2010/main" val="5535150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B68912-11C3-9BC3-CA2F-9EC24F085B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42B369-7B42-AB31-DAE2-5A17DA3A22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2BF293-3B1E-88A2-C64F-8B955DC9358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summary, the National Health Service App is a positive national innovation that can save time, reduce queues, and give people clearer information in their hands, but it must be run with care and kindness (Reidy et al., 2025). The biggest wins come from faster routine tasks and better conversations when people understand their records and letters, which supports safety and trust (Arora et al., 2021). Limits come from uneven features, extra hidden work, and unequal access, so services need strong connections, simple rules, and real inclusion (Tewolde et al., 2022; Woodward et al., 2020). A blended approach keeps the offer human and sustainable (Greenhalgh et al., 2025).</a:t>
            </a:r>
          </a:p>
          <a:p>
            <a:endParaRPr lang="en-US" dirty="0"/>
          </a:p>
        </p:txBody>
      </p:sp>
      <p:sp>
        <p:nvSpPr>
          <p:cNvPr id="4" name="Slide Number Placeholder 3">
            <a:extLst>
              <a:ext uri="{FF2B5EF4-FFF2-40B4-BE49-F238E27FC236}">
                <a16:creationId xmlns:a16="http://schemas.microsoft.com/office/drawing/2014/main" id="{215C3991-CA60-4DA9-4B2B-62B7E888580F}"/>
              </a:ext>
            </a:extLst>
          </p:cNvPr>
          <p:cNvSpPr>
            <a:spLocks noGrp="1"/>
          </p:cNvSpPr>
          <p:nvPr>
            <p:ph type="sldNum" sz="quarter" idx="5"/>
          </p:nvPr>
        </p:nvSpPr>
        <p:spPr/>
        <p:txBody>
          <a:bodyPr/>
          <a:lstStyle/>
          <a:p>
            <a:fld id="{B6FFD011-A978-45B4-AD94-3B91F327F8A1}" type="slidenum">
              <a:rPr lang="en-US" smtClean="0"/>
              <a:t>10</a:t>
            </a:fld>
            <a:endParaRPr lang="en-US"/>
          </a:p>
        </p:txBody>
      </p:sp>
    </p:spTree>
    <p:extLst>
      <p:ext uri="{BB962C8B-B14F-4D97-AF65-F5344CB8AC3E}">
        <p14:creationId xmlns:p14="http://schemas.microsoft.com/office/powerpoint/2010/main" val="28212924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E4148A3-06E1-4FB3-9004-0E2A33D1A7CD}"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79E512-42E9-4284-82BF-6D6D163F04A8}" type="slidenum">
              <a:rPr lang="en-US" smtClean="0"/>
              <a:t>‹#›</a:t>
            </a:fld>
            <a:endParaRPr lang="en-US"/>
          </a:p>
        </p:txBody>
      </p:sp>
    </p:spTree>
    <p:extLst>
      <p:ext uri="{BB962C8B-B14F-4D97-AF65-F5344CB8AC3E}">
        <p14:creationId xmlns:p14="http://schemas.microsoft.com/office/powerpoint/2010/main" val="37673339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4148A3-06E1-4FB3-9004-0E2A33D1A7CD}"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79E512-42E9-4284-82BF-6D6D163F04A8}" type="slidenum">
              <a:rPr lang="en-US" smtClean="0"/>
              <a:t>‹#›</a:t>
            </a:fld>
            <a:endParaRPr lang="en-US"/>
          </a:p>
        </p:txBody>
      </p:sp>
    </p:spTree>
    <p:extLst>
      <p:ext uri="{BB962C8B-B14F-4D97-AF65-F5344CB8AC3E}">
        <p14:creationId xmlns:p14="http://schemas.microsoft.com/office/powerpoint/2010/main" val="39370220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4148A3-06E1-4FB3-9004-0E2A33D1A7CD}"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79E512-42E9-4284-82BF-6D6D163F04A8}" type="slidenum">
              <a:rPr lang="en-US" smtClean="0"/>
              <a:t>‹#›</a:t>
            </a:fld>
            <a:endParaRPr lang="en-US"/>
          </a:p>
        </p:txBody>
      </p:sp>
    </p:spTree>
    <p:extLst>
      <p:ext uri="{BB962C8B-B14F-4D97-AF65-F5344CB8AC3E}">
        <p14:creationId xmlns:p14="http://schemas.microsoft.com/office/powerpoint/2010/main" val="6986207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EE4148A3-06E1-4FB3-9004-0E2A33D1A7CD}" type="datetimeFigureOut">
              <a:rPr lang="en-US" smtClean="0"/>
              <a:t>11/7/2025</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C679E512-42E9-4284-82BF-6D6D163F04A8}" type="slidenum">
              <a:rPr lang="en-US" smtClean="0"/>
              <a:t>‹#›</a:t>
            </a:fld>
            <a:endParaRPr lang="en-US"/>
          </a:p>
        </p:txBody>
      </p:sp>
    </p:spTree>
    <p:extLst>
      <p:ext uri="{BB962C8B-B14F-4D97-AF65-F5344CB8AC3E}">
        <p14:creationId xmlns:p14="http://schemas.microsoft.com/office/powerpoint/2010/main" val="2499676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EE4148A3-06E1-4FB3-9004-0E2A33D1A7CD}" type="datetimeFigureOut">
              <a:rPr lang="en-US" smtClean="0"/>
              <a:t>11/7/2025</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C679E512-42E9-4284-82BF-6D6D163F04A8}" type="slidenum">
              <a:rPr lang="en-US" smtClean="0"/>
              <a:t>‹#›</a:t>
            </a:fld>
            <a:endParaRPr lang="en-US"/>
          </a:p>
        </p:txBody>
      </p:sp>
    </p:spTree>
    <p:extLst>
      <p:ext uri="{BB962C8B-B14F-4D97-AF65-F5344CB8AC3E}">
        <p14:creationId xmlns:p14="http://schemas.microsoft.com/office/powerpoint/2010/main" val="38741891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EE4148A3-06E1-4FB3-9004-0E2A33D1A7CD}" type="datetimeFigureOut">
              <a:rPr lang="en-US" smtClean="0"/>
              <a:t>11/7/2025</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C679E512-42E9-4284-82BF-6D6D163F04A8}" type="slidenum">
              <a:rPr lang="en-US" smtClean="0"/>
              <a:t>‹#›</a:t>
            </a:fld>
            <a:endParaRPr lang="en-US"/>
          </a:p>
        </p:txBody>
      </p:sp>
    </p:spTree>
    <p:extLst>
      <p:ext uri="{BB962C8B-B14F-4D97-AF65-F5344CB8AC3E}">
        <p14:creationId xmlns:p14="http://schemas.microsoft.com/office/powerpoint/2010/main" val="13644274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EE4148A3-06E1-4FB3-9004-0E2A33D1A7CD}" type="datetimeFigureOut">
              <a:rPr lang="en-US" smtClean="0"/>
              <a:t>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679E512-42E9-4284-82BF-6D6D163F04A8}" type="slidenum">
              <a:rPr lang="en-US" smtClean="0"/>
              <a:t>‹#›</a:t>
            </a:fld>
            <a:endParaRPr lang="en-US"/>
          </a:p>
        </p:txBody>
      </p:sp>
    </p:spTree>
    <p:extLst>
      <p:ext uri="{BB962C8B-B14F-4D97-AF65-F5344CB8AC3E}">
        <p14:creationId xmlns:p14="http://schemas.microsoft.com/office/powerpoint/2010/main" val="40257574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EE4148A3-06E1-4FB3-9004-0E2A33D1A7CD}" type="datetimeFigureOut">
              <a:rPr lang="en-US" smtClean="0"/>
              <a:t>11/7/2025</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C679E512-42E9-4284-82BF-6D6D163F04A8}" type="slidenum">
              <a:rPr lang="en-US" smtClean="0"/>
              <a:t>‹#›</a:t>
            </a:fld>
            <a:endParaRPr lang="en-US"/>
          </a:p>
        </p:txBody>
      </p:sp>
    </p:spTree>
    <p:extLst>
      <p:ext uri="{BB962C8B-B14F-4D97-AF65-F5344CB8AC3E}">
        <p14:creationId xmlns:p14="http://schemas.microsoft.com/office/powerpoint/2010/main" val="2622196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EE4148A3-06E1-4FB3-9004-0E2A33D1A7CD}" type="datetimeFigureOut">
              <a:rPr lang="en-US" smtClean="0"/>
              <a:t>11/7/2025</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C679E512-42E9-4284-82BF-6D6D163F04A8}" type="slidenum">
              <a:rPr lang="en-US" smtClean="0"/>
              <a:t>‹#›</a:t>
            </a:fld>
            <a:endParaRPr lang="en-US"/>
          </a:p>
        </p:txBody>
      </p:sp>
    </p:spTree>
    <p:extLst>
      <p:ext uri="{BB962C8B-B14F-4D97-AF65-F5344CB8AC3E}">
        <p14:creationId xmlns:p14="http://schemas.microsoft.com/office/powerpoint/2010/main" val="7151191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E4148A3-06E1-4FB3-9004-0E2A33D1A7CD}" type="datetimeFigureOut">
              <a:rPr lang="en-US" smtClean="0"/>
              <a:t>11/7/2025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679E512-42E9-4284-82BF-6D6D163F04A8}" type="slidenum">
              <a:rPr lang="en-US" smtClean="0"/>
              <a:t>‹#›</a:t>
            </a:fld>
            <a:endParaRPr lang="en-US"/>
          </a:p>
        </p:txBody>
      </p:sp>
    </p:spTree>
    <p:extLst>
      <p:ext uri="{BB962C8B-B14F-4D97-AF65-F5344CB8AC3E}">
        <p14:creationId xmlns:p14="http://schemas.microsoft.com/office/powerpoint/2010/main" val="39831144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E4148A3-06E1-4FB3-9004-0E2A33D1A7CD}" type="datetimeFigureOut">
              <a:rPr lang="en-US" smtClean="0"/>
              <a:t>11/7/2025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679E512-42E9-4284-82BF-6D6D163F04A8}" type="slidenum">
              <a:rPr lang="en-US" smtClean="0"/>
              <a:t>‹#›</a:t>
            </a:fld>
            <a:endParaRPr lang="en-US"/>
          </a:p>
        </p:txBody>
      </p:sp>
    </p:spTree>
    <p:extLst>
      <p:ext uri="{BB962C8B-B14F-4D97-AF65-F5344CB8AC3E}">
        <p14:creationId xmlns:p14="http://schemas.microsoft.com/office/powerpoint/2010/main" val="6701102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EE4148A3-06E1-4FB3-9004-0E2A33D1A7CD}" type="datetimeFigureOut">
              <a:rPr lang="en-US" smtClean="0"/>
              <a:t>11/7/2025</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C679E512-42E9-4284-82BF-6D6D163F04A8}" type="slidenum">
              <a:rPr lang="en-US" smtClean="0"/>
              <a:t>‹#›</a:t>
            </a:fld>
            <a:endParaRPr lang="en-US"/>
          </a:p>
        </p:txBody>
      </p:sp>
    </p:spTree>
    <p:extLst>
      <p:ext uri="{BB962C8B-B14F-4D97-AF65-F5344CB8AC3E}">
        <p14:creationId xmlns:p14="http://schemas.microsoft.com/office/powerpoint/2010/main" val="2299149038"/>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2196/51931" TargetMode="External"/><Relationship Id="rId7" Type="http://schemas.openxmlformats.org/officeDocument/2006/relationships/hyperlink" Target="https://doi.org/10.1136/bmjopen-2021-053395" TargetMode="External"/><Relationship Id="rId2" Type="http://schemas.openxmlformats.org/officeDocument/2006/relationships/hyperlink" Target="https://doi.org/10.1007/s43441-021-00304-w" TargetMode="External"/><Relationship Id="rId1" Type="http://schemas.openxmlformats.org/officeDocument/2006/relationships/slideLayout" Target="../slideLayouts/slideLayout2.xml"/><Relationship Id="rId6" Type="http://schemas.openxmlformats.org/officeDocument/2006/relationships/hyperlink" Target="https://www.nuffieldtrust.org.uk/sites/default/files/2020-08/the-impact-of-covid-19-on-the-use-of-digital-technology-in-the-nhs-web-2.pdf" TargetMode="External"/><Relationship Id="rId5" Type="http://schemas.openxmlformats.org/officeDocument/2006/relationships/hyperlink" Target="https://doi.org/10.3310/KRWS4334" TargetMode="External"/><Relationship Id="rId4" Type="http://schemas.openxmlformats.org/officeDocument/2006/relationships/hyperlink" Target="https://doi.org/10.1002/9781119869375.ch8"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186/s12916-024-03842-w" TargetMode="External"/><Relationship Id="rId2" Type="http://schemas.openxmlformats.org/officeDocument/2006/relationships/hyperlink" Target="https://doi.org/10.3390/ijerph17186464" TargetMode="External"/><Relationship Id="rId1" Type="http://schemas.openxmlformats.org/officeDocument/2006/relationships/slideLayout" Target="../slideLayouts/slideLayout2.xml"/><Relationship Id="rId6" Type="http://schemas.openxmlformats.org/officeDocument/2006/relationships/hyperlink" Target="https://doi.org/10.1101/2022.03.16.22272200" TargetMode="External"/><Relationship Id="rId5" Type="http://schemas.openxmlformats.org/officeDocument/2006/relationships/hyperlink" Target="https://www.healthinnovationyh.org.uk/wp-content/uploads/2022/10/PPP-Digital-Divide-report-2022.pdf" TargetMode="External"/><Relationship Id="rId4" Type="http://schemas.openxmlformats.org/officeDocument/2006/relationships/hyperlink" Target="https://doi.org/10.2196/44129"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109/TAFFC.2020.3015018" TargetMode="External"/><Relationship Id="rId2" Type="http://schemas.openxmlformats.org/officeDocument/2006/relationships/hyperlink" Target="https://doi.org/10.12968/bjhc.2025.0020" TargetMode="External"/><Relationship Id="rId1" Type="http://schemas.openxmlformats.org/officeDocument/2006/relationships/slideLayout" Target="../slideLayouts/slideLayout2.xml"/><Relationship Id="rId4" Type="http://schemas.openxmlformats.org/officeDocument/2006/relationships/hyperlink" Target="https://doi.org/10.2196/5320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02315-E5F6-5719-E8A7-DCF626EE9A80}"/>
              </a:ext>
            </a:extLst>
          </p:cNvPr>
          <p:cNvSpPr>
            <a:spLocks noGrp="1"/>
          </p:cNvSpPr>
          <p:nvPr>
            <p:ph type="ctrTitle"/>
          </p:nvPr>
        </p:nvSpPr>
        <p:spPr>
          <a:xfrm>
            <a:off x="544006" y="1198606"/>
            <a:ext cx="8229291" cy="2369100"/>
          </a:xfrm>
        </p:spPr>
        <p:txBody>
          <a:bodyPr>
            <a:noAutofit/>
          </a:bodyPr>
          <a:lstStyle/>
          <a:p>
            <a:pPr algn="ctr">
              <a:lnSpc>
                <a:spcPct val="150000"/>
              </a:lnSpc>
            </a:pPr>
            <a:r>
              <a:rPr lang="en-US" altLang="en-US" sz="2800" b="1" cap="none" dirty="0">
                <a:solidFill>
                  <a:schemeClr val="bg1"/>
                </a:solidFill>
                <a:effectLst>
                  <a:outerShdw blurRad="38100" dist="38100" dir="2700000" algn="tl">
                    <a:srgbClr val="000000">
                      <a:alpha val="43137"/>
                    </a:srgbClr>
                  </a:outerShdw>
                </a:effectLst>
                <a:latin typeface="Arial" panose="020B0604020202020204" pitchFamily="34" charset="0"/>
              </a:rPr>
              <a:t>A Critical Evaluation of the National Health Service App’s Impact on United Kingdom Healthcare Accessibility and Service Delivery from 2018 to the present</a:t>
            </a:r>
            <a:endParaRPr lang="en-US" sz="2800" b="1" dirty="0">
              <a:solidFill>
                <a:schemeClr val="bg1"/>
              </a:solidFill>
              <a:effectLst>
                <a:outerShdw blurRad="38100" dist="38100" dir="2700000" algn="tl">
                  <a:srgbClr val="000000">
                    <a:alpha val="43137"/>
                  </a:srgbClr>
                </a:outerShdw>
              </a:effectLst>
            </a:endParaRPr>
          </a:p>
        </p:txBody>
      </p:sp>
      <p:sp>
        <p:nvSpPr>
          <p:cNvPr id="4" name="Rectangle 1">
            <a:extLst>
              <a:ext uri="{FF2B5EF4-FFF2-40B4-BE49-F238E27FC236}">
                <a16:creationId xmlns:a16="http://schemas.microsoft.com/office/drawing/2014/main" id="{967F2F52-E991-5364-305C-8CE1E4A653D7}"/>
              </a:ext>
            </a:extLst>
          </p:cNvPr>
          <p:cNvSpPr>
            <a:spLocks noGrp="1" noChangeArrowheads="1"/>
          </p:cNvSpPr>
          <p:nvPr>
            <p:ph type="subTitle" idx="1"/>
          </p:nvPr>
        </p:nvSpPr>
        <p:spPr bwMode="auto">
          <a:xfrm>
            <a:off x="662323" y="4239069"/>
            <a:ext cx="7802055" cy="1420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50000"/>
              </a:lnSpc>
              <a:spcBef>
                <a:spcPct val="0"/>
              </a:spcBef>
              <a:spcAft>
                <a:spcPct val="0"/>
              </a:spcAft>
              <a:buClrTx/>
              <a:buSzTx/>
              <a:tabLst/>
            </a:pPr>
            <a:r>
              <a:rPr kumimoji="0" lang="en-US" altLang="en-US" sz="2000" b="1" i="0" u="none" strike="noStrike" cap="none" normalizeH="0" baseline="0" dirty="0">
                <a:ln>
                  <a:noFill/>
                </a:ln>
                <a:solidFill>
                  <a:schemeClr val="bg1"/>
                </a:solidFill>
                <a:effectLst>
                  <a:outerShdw blurRad="38100" dist="38100" dir="2700000" algn="tl">
                    <a:srgbClr val="000000">
                      <a:alpha val="43137"/>
                    </a:srgbClr>
                  </a:outerShdw>
                </a:effectLst>
                <a:latin typeface="Arial" panose="020B0604020202020204" pitchFamily="34" charset="0"/>
              </a:rPr>
              <a:t>Student: Maryam Shahid</a:t>
            </a:r>
          </a:p>
          <a:p>
            <a:pPr marL="0" marR="0" lvl="0" indent="0" algn="ctr" defTabSz="914400" rtl="0" eaLnBrk="0" fontAlgn="base" latinLnBrk="0" hangingPunct="0">
              <a:lnSpc>
                <a:spcPct val="150000"/>
              </a:lnSpc>
              <a:spcBef>
                <a:spcPct val="0"/>
              </a:spcBef>
              <a:spcAft>
                <a:spcPct val="0"/>
              </a:spcAft>
              <a:buClrTx/>
              <a:buSzTx/>
              <a:tabLst/>
            </a:pPr>
            <a:r>
              <a:rPr kumimoji="0" lang="en-US" altLang="en-US" sz="2000" b="1" i="0" u="none" strike="noStrike" cap="none" normalizeH="0" baseline="0" dirty="0">
                <a:ln>
                  <a:noFill/>
                </a:ln>
                <a:solidFill>
                  <a:schemeClr val="bg1"/>
                </a:solidFill>
                <a:effectLst>
                  <a:outerShdw blurRad="38100" dist="38100" dir="2700000" algn="tl">
                    <a:srgbClr val="000000">
                      <a:alpha val="43137"/>
                    </a:srgbClr>
                  </a:outerShdw>
                </a:effectLst>
                <a:latin typeface="Arial" panose="020B0604020202020204" pitchFamily="34" charset="0"/>
              </a:rPr>
              <a:t>Student Number 2314794</a:t>
            </a:r>
          </a:p>
          <a:p>
            <a:pPr marL="0" marR="0" lvl="0" indent="0" algn="ctr" defTabSz="914400" rtl="0" eaLnBrk="0" fontAlgn="base" latinLnBrk="0" hangingPunct="0">
              <a:lnSpc>
                <a:spcPct val="150000"/>
              </a:lnSpc>
              <a:spcBef>
                <a:spcPct val="0"/>
              </a:spcBef>
              <a:spcAft>
                <a:spcPct val="0"/>
              </a:spcAft>
              <a:buClrTx/>
              <a:buSzTx/>
              <a:tabLst/>
            </a:pPr>
            <a:r>
              <a:rPr kumimoji="0" lang="en-US" altLang="en-US" sz="2000" b="1" i="0" u="none" strike="noStrike" cap="none" normalizeH="0" baseline="0" dirty="0">
                <a:ln>
                  <a:noFill/>
                </a:ln>
                <a:solidFill>
                  <a:schemeClr val="bg1"/>
                </a:solidFill>
                <a:effectLst>
                  <a:outerShdw blurRad="38100" dist="38100" dir="2700000" algn="tl">
                    <a:srgbClr val="000000">
                      <a:alpha val="43137"/>
                    </a:srgbClr>
                  </a:outerShdw>
                </a:effectLst>
                <a:latin typeface="Arial" panose="020B0604020202020204" pitchFamily="34" charset="0"/>
              </a:rPr>
              <a:t>Module: BMHP6026</a:t>
            </a:r>
            <a:r>
              <a:rPr lang="en-US" altLang="en-US" sz="2000" b="1" dirty="0">
                <a:solidFill>
                  <a:schemeClr val="bg1"/>
                </a:solidFill>
                <a:effectLst>
                  <a:outerShdw blurRad="38100" dist="38100" dir="2700000" algn="tl">
                    <a:srgbClr val="000000">
                      <a:alpha val="43137"/>
                    </a:srgbClr>
                  </a:outerShdw>
                </a:effectLst>
                <a:latin typeface="Arial" panose="020B0604020202020204" pitchFamily="34" charset="0"/>
              </a:rPr>
              <a:t> </a:t>
            </a:r>
            <a:r>
              <a:rPr kumimoji="0" lang="en-US" altLang="en-US" sz="2000" b="1" i="0" u="none" strike="noStrike" cap="none" normalizeH="0" baseline="0" dirty="0">
                <a:ln>
                  <a:noFill/>
                </a:ln>
                <a:solidFill>
                  <a:schemeClr val="bg1"/>
                </a:solidFill>
                <a:effectLst>
                  <a:outerShdw blurRad="38100" dist="38100" dir="2700000" algn="tl">
                    <a:srgbClr val="000000">
                      <a:alpha val="43137"/>
                    </a:srgbClr>
                  </a:outerShdw>
                </a:effectLst>
                <a:latin typeface="Arial" panose="020B0604020202020204" pitchFamily="34" charset="0"/>
              </a:rPr>
              <a:t>Digital Transformation in Health &amp; Care </a:t>
            </a:r>
          </a:p>
        </p:txBody>
      </p:sp>
      <p:pic>
        <p:nvPicPr>
          <p:cNvPr id="1029" name="Picture 5" descr="Online Access - Patient Access and NHS App - Warwick House Medical Practice">
            <a:extLst>
              <a:ext uri="{FF2B5EF4-FFF2-40B4-BE49-F238E27FC236}">
                <a16:creationId xmlns:a16="http://schemas.microsoft.com/office/drawing/2014/main" id="{8EBA5BDF-77C9-FFBC-E763-D7F5D88E49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55211" y="799792"/>
            <a:ext cx="2936789" cy="380588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902290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FEBAF-99E7-A143-144B-C73C486AA72E}"/>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EDE70E31-9CF3-9371-2FF4-EF3A4D417AFE}"/>
              </a:ext>
            </a:extLst>
          </p:cNvPr>
          <p:cNvSpPr>
            <a:spLocks noGrp="1"/>
          </p:cNvSpPr>
          <p:nvPr>
            <p:ph idx="1"/>
          </p:nvPr>
        </p:nvSpPr>
        <p:spPr>
          <a:xfrm>
            <a:off x="3625163" y="308919"/>
            <a:ext cx="5494123" cy="6277231"/>
          </a:xfrm>
        </p:spPr>
        <p:txBody>
          <a:bodyPr>
            <a:normAutofit/>
          </a:bodyPr>
          <a:lstStyle/>
          <a:p>
            <a:pPr lvl="0">
              <a:lnSpc>
                <a:spcPct val="160000"/>
              </a:lnSpc>
            </a:pPr>
            <a:r>
              <a:rPr lang="en-US" sz="1600" dirty="0">
                <a:solidFill>
                  <a:schemeClr val="tx1"/>
                </a:solidFill>
              </a:rPr>
              <a:t>The National Health Service NHS App offers a single secure route to repeat prescriptions, parts of the general practice record, results, messages, and some appointment functions on a phone or tablet (Reidy et al., 2025).</a:t>
            </a:r>
          </a:p>
          <a:p>
            <a:pPr lvl="0">
              <a:lnSpc>
                <a:spcPct val="160000"/>
              </a:lnSpc>
            </a:pPr>
            <a:r>
              <a:rPr lang="en-US" sz="1600" dirty="0">
                <a:solidFill>
                  <a:schemeClr val="tx1"/>
                </a:solidFill>
              </a:rPr>
              <a:t>Adoption rose sharply during coronavirus disease 2019 due to the national pass, and the application has remained a major digital entry point since then (Stubbs and Brown, 2022).</a:t>
            </a:r>
          </a:p>
          <a:p>
            <a:pPr lvl="0">
              <a:lnSpc>
                <a:spcPct val="160000"/>
              </a:lnSpc>
            </a:pPr>
            <a:r>
              <a:rPr lang="en-US" sz="1600" dirty="0">
                <a:solidFill>
                  <a:schemeClr val="tx1"/>
                </a:solidFill>
              </a:rPr>
              <a:t>The application matters because busy phone lines, paper processes, and queues delay care and waste staff time that could support clinical work and safety (Arora et al., 2021).</a:t>
            </a:r>
          </a:p>
          <a:p>
            <a:pPr lvl="0">
              <a:lnSpc>
                <a:spcPct val="160000"/>
              </a:lnSpc>
            </a:pPr>
            <a:r>
              <a:rPr lang="en-US" sz="1600" dirty="0">
                <a:solidFill>
                  <a:schemeClr val="tx1"/>
                </a:solidFill>
              </a:rPr>
              <a:t>A trusted national application that links to local systems can reduce routine administration while giving people faster answers and clearer information (Reidy et al., 2025).</a:t>
            </a:r>
          </a:p>
        </p:txBody>
      </p:sp>
      <p:pic>
        <p:nvPicPr>
          <p:cNvPr id="2054" name="Picture 6" descr="About the NHS App - Canterbury Medical Practice">
            <a:extLst>
              <a:ext uri="{FF2B5EF4-FFF2-40B4-BE49-F238E27FC236}">
                <a16:creationId xmlns:a16="http://schemas.microsoft.com/office/drawing/2014/main" id="{EE498F87-1BB6-2A90-3802-1AAD3EC4DF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71167" y="2187146"/>
            <a:ext cx="2767914" cy="27679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93443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5EBFB4-33B4-332F-A84B-6107486D37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859BA1-B015-9751-FCD1-3DDC0033713B}"/>
              </a:ext>
            </a:extLst>
          </p:cNvPr>
          <p:cNvSpPr>
            <a:spLocks noGrp="1"/>
          </p:cNvSpPr>
          <p:nvPr>
            <p:ph type="title"/>
          </p:nvPr>
        </p:nvSpPr>
        <p:spPr/>
        <p:txBody>
          <a:bodyPr/>
          <a:lstStyle/>
          <a:p>
            <a:r>
              <a:rPr lang="en-US" dirty="0"/>
              <a:t>Overview of the Innovation</a:t>
            </a:r>
          </a:p>
        </p:txBody>
      </p:sp>
      <p:sp>
        <p:nvSpPr>
          <p:cNvPr id="3" name="Content Placeholder 2">
            <a:extLst>
              <a:ext uri="{FF2B5EF4-FFF2-40B4-BE49-F238E27FC236}">
                <a16:creationId xmlns:a16="http://schemas.microsoft.com/office/drawing/2014/main" id="{F2B3B633-0518-BBEB-D6EF-C1E4957FFB47}"/>
              </a:ext>
            </a:extLst>
          </p:cNvPr>
          <p:cNvSpPr>
            <a:spLocks noGrp="1"/>
          </p:cNvSpPr>
          <p:nvPr>
            <p:ph idx="1"/>
          </p:nvPr>
        </p:nvSpPr>
        <p:spPr>
          <a:xfrm>
            <a:off x="3625163" y="308919"/>
            <a:ext cx="5494123" cy="6277231"/>
          </a:xfrm>
        </p:spPr>
        <p:txBody>
          <a:bodyPr>
            <a:normAutofit/>
          </a:bodyPr>
          <a:lstStyle/>
          <a:p>
            <a:pPr lvl="0">
              <a:lnSpc>
                <a:spcPct val="160000"/>
              </a:lnSpc>
            </a:pPr>
            <a:r>
              <a:rPr lang="en-US" sz="1400" dirty="0">
                <a:solidFill>
                  <a:schemeClr val="tx1"/>
                </a:solidFill>
              </a:rPr>
              <a:t>The application allows patients to order repeat prescriptions, see parts of their record and letters, read results, and send or receive simple messages where local features are switched on (Reidy et al., 2025).</a:t>
            </a:r>
          </a:p>
          <a:p>
            <a:pPr lvl="0">
              <a:lnSpc>
                <a:spcPct val="160000"/>
              </a:lnSpc>
            </a:pPr>
            <a:r>
              <a:rPr lang="en-US" sz="1400" dirty="0">
                <a:solidFill>
                  <a:schemeClr val="tx1"/>
                </a:solidFill>
              </a:rPr>
              <a:t>Registration and identity checks are built into the national design so people can safely view their own information through a single sign-in process (Tewolde et al., 2022).</a:t>
            </a:r>
          </a:p>
          <a:p>
            <a:pPr lvl="0">
              <a:lnSpc>
                <a:spcPct val="160000"/>
              </a:lnSpc>
            </a:pPr>
            <a:r>
              <a:rPr lang="en-US" sz="1400" dirty="0">
                <a:solidFill>
                  <a:schemeClr val="tx1"/>
                </a:solidFill>
              </a:rPr>
              <a:t>The application acts as a gateway into many local supplier systems, so features depend on local connections and choices made by each practice (Tewolde et al., 2022).</a:t>
            </a:r>
          </a:p>
          <a:p>
            <a:pPr lvl="0">
              <a:lnSpc>
                <a:spcPct val="160000"/>
              </a:lnSpc>
            </a:pPr>
            <a:r>
              <a:rPr lang="en-US" sz="1400" dirty="0">
                <a:solidFill>
                  <a:schemeClr val="tx1"/>
                </a:solidFill>
              </a:rPr>
              <a:t>Uptake rose strongly from 2019 onwards, with steep growth during coronavirus disease 2019, and then continued use for regular tasks such as repeat medicines (Stubbs and Brown, 2022).</a:t>
            </a:r>
          </a:p>
          <a:p>
            <a:pPr lvl="0">
              <a:lnSpc>
                <a:spcPct val="160000"/>
              </a:lnSpc>
            </a:pPr>
            <a:r>
              <a:rPr lang="en-US" sz="1400" dirty="0">
                <a:solidFill>
                  <a:schemeClr val="tx1"/>
                </a:solidFill>
              </a:rPr>
              <a:t>Policy and research stress that benefits depend on good interoperability, usable design, and reliable workflows across organisations (Arora et al., 2021).</a:t>
            </a:r>
          </a:p>
        </p:txBody>
      </p:sp>
      <p:pic>
        <p:nvPicPr>
          <p:cNvPr id="11266" name="Picture 2">
            <a:extLst>
              <a:ext uri="{FF2B5EF4-FFF2-40B4-BE49-F238E27FC236}">
                <a16:creationId xmlns:a16="http://schemas.microsoft.com/office/drawing/2014/main" id="{2B2D9BB1-2A21-307A-67D3-68BDF89B05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52238" y="2201563"/>
            <a:ext cx="3039762" cy="30397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24548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FD717E-0AD8-5BA6-BAD3-8E3D496E3E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76B8E6-A90E-68E5-325C-3984F7F7E520}"/>
              </a:ext>
            </a:extLst>
          </p:cNvPr>
          <p:cNvSpPr>
            <a:spLocks noGrp="1"/>
          </p:cNvSpPr>
          <p:nvPr>
            <p:ph type="title"/>
          </p:nvPr>
        </p:nvSpPr>
        <p:spPr/>
        <p:txBody>
          <a:bodyPr/>
          <a:lstStyle/>
          <a:p>
            <a:r>
              <a:rPr lang="en-US" dirty="0"/>
              <a:t>Overview of the Innovation</a:t>
            </a:r>
          </a:p>
        </p:txBody>
      </p:sp>
      <p:sp>
        <p:nvSpPr>
          <p:cNvPr id="3" name="Content Placeholder 2">
            <a:extLst>
              <a:ext uri="{FF2B5EF4-FFF2-40B4-BE49-F238E27FC236}">
                <a16:creationId xmlns:a16="http://schemas.microsoft.com/office/drawing/2014/main" id="{0969648C-2EF0-38C5-031B-F634C997E941}"/>
              </a:ext>
            </a:extLst>
          </p:cNvPr>
          <p:cNvSpPr>
            <a:spLocks noGrp="1"/>
          </p:cNvSpPr>
          <p:nvPr>
            <p:ph idx="1"/>
          </p:nvPr>
        </p:nvSpPr>
        <p:spPr>
          <a:xfrm>
            <a:off x="3625163" y="308919"/>
            <a:ext cx="5494123" cy="6277231"/>
          </a:xfrm>
        </p:spPr>
        <p:txBody>
          <a:bodyPr>
            <a:normAutofit/>
          </a:bodyPr>
          <a:lstStyle/>
          <a:p>
            <a:pPr lvl="0">
              <a:lnSpc>
                <a:spcPct val="160000"/>
              </a:lnSpc>
            </a:pPr>
            <a:r>
              <a:rPr lang="en-US" sz="1400" dirty="0">
                <a:solidFill>
                  <a:schemeClr val="tx1"/>
                </a:solidFill>
              </a:rPr>
              <a:t>Digital routes can change demand patterns because some contacts move online while new contacts are also created after people read results or notes at home (Zhang et al., 2025).</a:t>
            </a:r>
          </a:p>
          <a:p>
            <a:pPr lvl="0">
              <a:lnSpc>
                <a:spcPct val="160000"/>
              </a:lnSpc>
            </a:pPr>
            <a:r>
              <a:rPr lang="en-US" sz="1400" dirty="0">
                <a:solidFill>
                  <a:schemeClr val="tx1"/>
                </a:solidFill>
              </a:rPr>
              <a:t>Experiences from other digital front doors show only limited replacement of telephone services and complex effects on the wider system that require careful planning (Zhang et al., 2025).</a:t>
            </a:r>
          </a:p>
          <a:p>
            <a:pPr lvl="0">
              <a:lnSpc>
                <a:spcPct val="160000"/>
              </a:lnSpc>
            </a:pPr>
            <a:r>
              <a:rPr lang="en-US" sz="1400" dirty="0">
                <a:solidFill>
                  <a:schemeClr val="tx1"/>
                </a:solidFill>
              </a:rPr>
              <a:t>Strong growth in registrations shows public interest, but safe value needs stable technical links, clear local protocols, and simple explanations for patients (Reidy et al., 2025).</a:t>
            </a:r>
          </a:p>
          <a:p>
            <a:pPr lvl="0">
              <a:lnSpc>
                <a:spcPct val="160000"/>
              </a:lnSpc>
            </a:pPr>
            <a:r>
              <a:rPr lang="en-US" sz="1400" dirty="0">
                <a:solidFill>
                  <a:schemeClr val="tx1"/>
                </a:solidFill>
              </a:rPr>
              <a:t>National learning during coronavirus disease 2019 shows that digital tools help most when inclusion, usability, and data quality are treated as core parts of the service (Hutchings, 2020).</a:t>
            </a:r>
          </a:p>
          <a:p>
            <a:pPr lvl="0">
              <a:lnSpc>
                <a:spcPct val="160000"/>
              </a:lnSpc>
            </a:pPr>
            <a:r>
              <a:rPr lang="en-US" sz="1400" dirty="0">
                <a:solidFill>
                  <a:schemeClr val="tx1"/>
                </a:solidFill>
              </a:rPr>
              <a:t>Local teams should plan a small phased roll-out, measure a few clear indicators, and improve step by step to keep stress low and results steady (Greenhalgh et al., 2025).</a:t>
            </a:r>
          </a:p>
        </p:txBody>
      </p:sp>
      <p:pic>
        <p:nvPicPr>
          <p:cNvPr id="12292" name="Picture 4" descr="NHS App">
            <a:extLst>
              <a:ext uri="{FF2B5EF4-FFF2-40B4-BE49-F238E27FC236}">
                <a16:creationId xmlns:a16="http://schemas.microsoft.com/office/drawing/2014/main" id="{1BB2F614-63EB-56D4-BBFA-832318D7F6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24832" y="2081485"/>
            <a:ext cx="3468983" cy="29847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98238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089CD7-9BEB-52F4-9751-A2D3F24BD7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31C398-6988-F155-1214-5DD3E2E0487F}"/>
              </a:ext>
            </a:extLst>
          </p:cNvPr>
          <p:cNvSpPr>
            <a:spLocks noGrp="1"/>
          </p:cNvSpPr>
          <p:nvPr>
            <p:ph type="title"/>
          </p:nvPr>
        </p:nvSpPr>
        <p:spPr/>
        <p:txBody>
          <a:bodyPr/>
          <a:lstStyle/>
          <a:p>
            <a:r>
              <a:rPr lang="en-US" dirty="0"/>
              <a:t>Impact on Key Areas (Workforce)</a:t>
            </a:r>
          </a:p>
        </p:txBody>
      </p:sp>
      <p:sp>
        <p:nvSpPr>
          <p:cNvPr id="3" name="Content Placeholder 2">
            <a:extLst>
              <a:ext uri="{FF2B5EF4-FFF2-40B4-BE49-F238E27FC236}">
                <a16:creationId xmlns:a16="http://schemas.microsoft.com/office/drawing/2014/main" id="{08F92CBC-64AB-48D3-10DE-62DD9055A3B8}"/>
              </a:ext>
            </a:extLst>
          </p:cNvPr>
          <p:cNvSpPr>
            <a:spLocks noGrp="1"/>
          </p:cNvSpPr>
          <p:nvPr>
            <p:ph idx="1"/>
          </p:nvPr>
        </p:nvSpPr>
        <p:spPr>
          <a:xfrm>
            <a:off x="3625163" y="308919"/>
            <a:ext cx="8101399" cy="4065373"/>
          </a:xfrm>
        </p:spPr>
        <p:txBody>
          <a:bodyPr>
            <a:normAutofit lnSpcReduction="10000"/>
          </a:bodyPr>
          <a:lstStyle/>
          <a:p>
            <a:pPr lvl="0">
              <a:lnSpc>
                <a:spcPct val="160000"/>
              </a:lnSpc>
            </a:pPr>
            <a:r>
              <a:rPr lang="en-US" sz="1400" dirty="0">
                <a:solidFill>
                  <a:schemeClr val="tx1"/>
                </a:solidFill>
              </a:rPr>
              <a:t>Routine tasks move to self-service so reception teams handle fewer repeat prescriptions and fewer simple record queries by telephone when people use the application (Reidy et al., 2025).</a:t>
            </a:r>
          </a:p>
          <a:p>
            <a:pPr lvl="0">
              <a:lnSpc>
                <a:spcPct val="160000"/>
              </a:lnSpc>
            </a:pPr>
            <a:r>
              <a:rPr lang="en-US" sz="1400" dirty="0">
                <a:solidFill>
                  <a:schemeClr val="tx1"/>
                </a:solidFill>
              </a:rPr>
              <a:t>Clinicians sometimes find conversations more focused because patients can see results and letters in advance and arrive better informed for shared decisions (Bennett and James, 2022).</a:t>
            </a:r>
          </a:p>
          <a:p>
            <a:pPr lvl="0">
              <a:lnSpc>
                <a:spcPct val="160000"/>
              </a:lnSpc>
            </a:pPr>
            <a:r>
              <a:rPr lang="en-US" sz="1400" dirty="0">
                <a:solidFill>
                  <a:schemeClr val="tx1"/>
                </a:solidFill>
              </a:rPr>
              <a:t>New hidden work appears because teams must check sensitive information, remove third-party details, and sometimes add clear explanations to reduce worry (</a:t>
            </a:r>
            <a:r>
              <a:rPr lang="en-US" sz="1400" dirty="0" err="1">
                <a:solidFill>
                  <a:schemeClr val="tx1"/>
                </a:solidFill>
              </a:rPr>
              <a:t>Ravalier</a:t>
            </a:r>
            <a:r>
              <a:rPr lang="en-US" sz="1400" dirty="0">
                <a:solidFill>
                  <a:schemeClr val="tx1"/>
                </a:solidFill>
              </a:rPr>
              <a:t> et al., 2020).</a:t>
            </a:r>
          </a:p>
          <a:p>
            <a:pPr lvl="0">
              <a:lnSpc>
                <a:spcPct val="160000"/>
              </a:lnSpc>
            </a:pPr>
            <a:r>
              <a:rPr lang="en-US" sz="1400" dirty="0">
                <a:solidFill>
                  <a:schemeClr val="tx1"/>
                </a:solidFill>
              </a:rPr>
              <a:t>Staff spend time on digital support for sign-up, log-in resets, and proxy access, which adds pressure if information technology links are weak (</a:t>
            </a:r>
            <a:r>
              <a:rPr lang="en-US" sz="1400" dirty="0" err="1">
                <a:solidFill>
                  <a:schemeClr val="tx1"/>
                </a:solidFill>
              </a:rPr>
              <a:t>Ravalier</a:t>
            </a:r>
            <a:r>
              <a:rPr lang="en-US" sz="1400" dirty="0">
                <a:solidFill>
                  <a:schemeClr val="tx1"/>
                </a:solidFill>
              </a:rPr>
              <a:t> et al., 2020).</a:t>
            </a:r>
          </a:p>
          <a:p>
            <a:pPr lvl="0">
              <a:lnSpc>
                <a:spcPct val="160000"/>
              </a:lnSpc>
            </a:pPr>
            <a:r>
              <a:rPr lang="en-US" sz="1400" dirty="0">
                <a:solidFill>
                  <a:schemeClr val="tx1"/>
                </a:solidFill>
              </a:rPr>
              <a:t>Overall workload shifts rather than vanishes, so benefits depend on clear protocols, training time, and a stable technical set-up that staff trust (Reidy et al., 2025).</a:t>
            </a:r>
          </a:p>
        </p:txBody>
      </p:sp>
      <p:pic>
        <p:nvPicPr>
          <p:cNvPr id="13316" name="Picture 4" descr="NHS App benefits - East Basildon Primary Care Network">
            <a:extLst>
              <a:ext uri="{FF2B5EF4-FFF2-40B4-BE49-F238E27FC236}">
                <a16:creationId xmlns:a16="http://schemas.microsoft.com/office/drawing/2014/main" id="{8E711997-9B66-0BA6-CB01-1FB4369A54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16519" y="4645348"/>
            <a:ext cx="4318686" cy="21593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68114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81EB73-4D0D-E21A-6476-8600ABCAC1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CD2FF9-595A-4378-3EAE-9E9EFD66B152}"/>
              </a:ext>
            </a:extLst>
          </p:cNvPr>
          <p:cNvSpPr>
            <a:spLocks noGrp="1"/>
          </p:cNvSpPr>
          <p:nvPr>
            <p:ph type="title"/>
          </p:nvPr>
        </p:nvSpPr>
        <p:spPr/>
        <p:txBody>
          <a:bodyPr/>
          <a:lstStyle/>
          <a:p>
            <a:r>
              <a:rPr lang="en-US" dirty="0"/>
              <a:t>Impact on Key Areas (Service Delivery)</a:t>
            </a:r>
          </a:p>
        </p:txBody>
      </p:sp>
      <p:sp>
        <p:nvSpPr>
          <p:cNvPr id="3" name="Content Placeholder 2">
            <a:extLst>
              <a:ext uri="{FF2B5EF4-FFF2-40B4-BE49-F238E27FC236}">
                <a16:creationId xmlns:a16="http://schemas.microsoft.com/office/drawing/2014/main" id="{0F1BEF64-1363-8174-16B1-CB69F5A08BDC}"/>
              </a:ext>
            </a:extLst>
          </p:cNvPr>
          <p:cNvSpPr>
            <a:spLocks noGrp="1"/>
          </p:cNvSpPr>
          <p:nvPr>
            <p:ph idx="1"/>
          </p:nvPr>
        </p:nvSpPr>
        <p:spPr>
          <a:xfrm>
            <a:off x="3639320" y="704336"/>
            <a:ext cx="8076686" cy="3892378"/>
          </a:xfrm>
        </p:spPr>
        <p:txBody>
          <a:bodyPr>
            <a:normAutofit/>
          </a:bodyPr>
          <a:lstStyle/>
          <a:p>
            <a:pPr lvl="0">
              <a:lnSpc>
                <a:spcPct val="160000"/>
              </a:lnSpc>
            </a:pPr>
            <a:r>
              <a:rPr lang="en-US" sz="1400" dirty="0">
                <a:solidFill>
                  <a:schemeClr val="tx1"/>
                </a:solidFill>
              </a:rPr>
              <a:t>The application adds a modern self-service route into primary care for repeats, viewing records, and some appointments where features are switched on locally (Reidy et al., 2025).</a:t>
            </a:r>
          </a:p>
          <a:p>
            <a:pPr lvl="0">
              <a:lnSpc>
                <a:spcPct val="160000"/>
              </a:lnSpc>
            </a:pPr>
            <a:r>
              <a:rPr lang="en-US" sz="1400" dirty="0">
                <a:solidFill>
                  <a:schemeClr val="tx1"/>
                </a:solidFill>
              </a:rPr>
              <a:t>Services can be faster because people do not need to queue or wait on hold for common tasks, which supports adherence and reduces paperwork (Arora et al., 2021).</a:t>
            </a:r>
          </a:p>
          <a:p>
            <a:pPr lvl="0">
              <a:lnSpc>
                <a:spcPct val="110000"/>
              </a:lnSpc>
            </a:pPr>
            <a:r>
              <a:rPr lang="en-US" sz="1400" dirty="0">
                <a:solidFill>
                  <a:schemeClr val="tx1"/>
                </a:solidFill>
              </a:rPr>
              <a:t>Limits come from uneven local integration and usability problems that still affect health information technology in the United Kingdom (Tewolde et al., 2022).</a:t>
            </a:r>
          </a:p>
          <a:p>
            <a:pPr lvl="0">
              <a:lnSpc>
                <a:spcPct val="160000"/>
              </a:lnSpc>
            </a:pPr>
            <a:r>
              <a:rPr lang="en-US" sz="1400" dirty="0">
                <a:solidFill>
                  <a:schemeClr val="tx1"/>
                </a:solidFill>
              </a:rPr>
              <a:t>A simple digital triage inbox with clear response times and a visible scope can keep online requests safe and manageable for teams and patients (Tewolde et al., 2022).</a:t>
            </a:r>
          </a:p>
          <a:p>
            <a:pPr lvl="0">
              <a:lnSpc>
                <a:spcPct val="160000"/>
              </a:lnSpc>
            </a:pPr>
            <a:r>
              <a:rPr lang="en-US" sz="1400" dirty="0">
                <a:solidFill>
                  <a:schemeClr val="tx1"/>
                </a:solidFill>
              </a:rPr>
              <a:t>Longitudinal research shows digital services embed well when practices blend them with face-to-face routes and adapt rules as they learn (Greenhalgh et al., 2025).</a:t>
            </a:r>
          </a:p>
        </p:txBody>
      </p:sp>
      <p:pic>
        <p:nvPicPr>
          <p:cNvPr id="14338" name="Picture 2" descr="NHS App set to front-end online health service access | Computer Weekly">
            <a:extLst>
              <a:ext uri="{FF2B5EF4-FFF2-40B4-BE49-F238E27FC236}">
                <a16:creationId xmlns:a16="http://schemas.microsoft.com/office/drawing/2014/main" id="{7B873EB1-392B-83A5-8550-CF29AD0F7A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41787" y="4967416"/>
            <a:ext cx="5671752" cy="18905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84527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8EB866-DC39-C667-C80D-E7462688F7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3220BD-F007-8C33-E9A0-D1BE8962C5AA}"/>
              </a:ext>
            </a:extLst>
          </p:cNvPr>
          <p:cNvSpPr>
            <a:spLocks noGrp="1"/>
          </p:cNvSpPr>
          <p:nvPr>
            <p:ph type="title"/>
          </p:nvPr>
        </p:nvSpPr>
        <p:spPr/>
        <p:txBody>
          <a:bodyPr/>
          <a:lstStyle/>
          <a:p>
            <a:r>
              <a:rPr lang="en-US" dirty="0"/>
              <a:t>Impact on Key Areas (Patients and Service Users)</a:t>
            </a:r>
          </a:p>
        </p:txBody>
      </p:sp>
      <p:sp>
        <p:nvSpPr>
          <p:cNvPr id="3" name="Content Placeholder 2">
            <a:extLst>
              <a:ext uri="{FF2B5EF4-FFF2-40B4-BE49-F238E27FC236}">
                <a16:creationId xmlns:a16="http://schemas.microsoft.com/office/drawing/2014/main" id="{DEE823C9-AC0D-FE2C-6F1D-B7E25F29102D}"/>
              </a:ext>
            </a:extLst>
          </p:cNvPr>
          <p:cNvSpPr>
            <a:spLocks noGrp="1"/>
          </p:cNvSpPr>
          <p:nvPr>
            <p:ph idx="1"/>
          </p:nvPr>
        </p:nvSpPr>
        <p:spPr>
          <a:xfrm>
            <a:off x="3625163" y="308919"/>
            <a:ext cx="5494123" cy="6277231"/>
          </a:xfrm>
        </p:spPr>
        <p:txBody>
          <a:bodyPr>
            <a:normAutofit/>
          </a:bodyPr>
          <a:lstStyle/>
          <a:p>
            <a:pPr lvl="0">
              <a:lnSpc>
                <a:spcPct val="160000"/>
              </a:lnSpc>
            </a:pPr>
            <a:r>
              <a:rPr lang="en-US" sz="1400" dirty="0">
                <a:solidFill>
                  <a:schemeClr val="tx1"/>
                </a:solidFill>
              </a:rPr>
              <a:t>The application is convenient because people can order repeats, check allergies, and read letters and results without calling or visiting (Reidy et al., 2025).</a:t>
            </a:r>
          </a:p>
          <a:p>
            <a:pPr lvl="0">
              <a:lnSpc>
                <a:spcPct val="160000"/>
              </a:lnSpc>
            </a:pPr>
            <a:r>
              <a:rPr lang="en-US" sz="1400" dirty="0">
                <a:solidFill>
                  <a:schemeClr val="tx1"/>
                </a:solidFill>
              </a:rPr>
              <a:t>Record access can help people feel informed and more in control, which can support shared decision-making and better self-care at home (Arora et al., 2021).</a:t>
            </a:r>
          </a:p>
          <a:p>
            <a:pPr lvl="0">
              <a:lnSpc>
                <a:spcPct val="160000"/>
              </a:lnSpc>
            </a:pPr>
            <a:r>
              <a:rPr lang="en-US" sz="1400" dirty="0">
                <a:solidFill>
                  <a:schemeClr val="tx1"/>
                </a:solidFill>
              </a:rPr>
              <a:t>Some people feel anxious or confused when they read medical language before a clinician explains it, which can trigger extra contacts (Schick et al., 2023).</a:t>
            </a:r>
          </a:p>
          <a:p>
            <a:pPr lvl="0">
              <a:lnSpc>
                <a:spcPct val="160000"/>
              </a:lnSpc>
            </a:pPr>
            <a:r>
              <a:rPr lang="en-US" sz="1400" dirty="0">
                <a:solidFill>
                  <a:schemeClr val="tx1"/>
                </a:solidFill>
              </a:rPr>
              <a:t>Privacy, consent, and proxy access need clear steps because people want plain English and easy ways to raise concerns and change settings (Panchal et al., 2021).</a:t>
            </a:r>
          </a:p>
          <a:p>
            <a:pPr lvl="0">
              <a:lnSpc>
                <a:spcPct val="160000"/>
              </a:lnSpc>
            </a:pPr>
            <a:r>
              <a:rPr lang="en-US" sz="1400" dirty="0">
                <a:solidFill>
                  <a:schemeClr val="tx1"/>
                </a:solidFill>
              </a:rPr>
              <a:t>Use is not equal across groups, so inclusion work is needed to stop the digital route from widening gaps in access and experience (Atherton et al., 2024).</a:t>
            </a:r>
          </a:p>
        </p:txBody>
      </p:sp>
      <p:pic>
        <p:nvPicPr>
          <p:cNvPr id="15362" name="Picture 2" descr="The NHS App - Blackfriars Medical Practice">
            <a:extLst>
              <a:ext uri="{FF2B5EF4-FFF2-40B4-BE49-F238E27FC236}">
                <a16:creationId xmlns:a16="http://schemas.microsoft.com/office/drawing/2014/main" id="{A506FAFE-E37F-BA0B-AF76-5AC28A0B04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19286" y="1686696"/>
            <a:ext cx="3072714" cy="35216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11687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1929FF-3EFD-DBC4-4ABB-5CD8221FAB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ECD37C-D306-5421-F602-F4EF73CF199E}"/>
              </a:ext>
            </a:extLst>
          </p:cNvPr>
          <p:cNvSpPr>
            <a:spLocks noGrp="1"/>
          </p:cNvSpPr>
          <p:nvPr>
            <p:ph type="title"/>
          </p:nvPr>
        </p:nvSpPr>
        <p:spPr/>
        <p:txBody>
          <a:bodyPr/>
          <a:lstStyle/>
          <a:p>
            <a:r>
              <a:rPr lang="en-US" dirty="0"/>
              <a:t>Impact on Key Areas (Community)</a:t>
            </a:r>
          </a:p>
        </p:txBody>
      </p:sp>
      <p:sp>
        <p:nvSpPr>
          <p:cNvPr id="3" name="Content Placeholder 2">
            <a:extLst>
              <a:ext uri="{FF2B5EF4-FFF2-40B4-BE49-F238E27FC236}">
                <a16:creationId xmlns:a16="http://schemas.microsoft.com/office/drawing/2014/main" id="{0EB5D11D-CD82-3E18-61AA-46FC7719B377}"/>
              </a:ext>
            </a:extLst>
          </p:cNvPr>
          <p:cNvSpPr>
            <a:spLocks noGrp="1"/>
          </p:cNvSpPr>
          <p:nvPr>
            <p:ph idx="1"/>
          </p:nvPr>
        </p:nvSpPr>
        <p:spPr>
          <a:xfrm>
            <a:off x="3625163" y="308919"/>
            <a:ext cx="5494123" cy="6277231"/>
          </a:xfrm>
        </p:spPr>
        <p:txBody>
          <a:bodyPr>
            <a:normAutofit/>
          </a:bodyPr>
          <a:lstStyle/>
          <a:p>
            <a:pPr lvl="0">
              <a:lnSpc>
                <a:spcPct val="160000"/>
              </a:lnSpc>
            </a:pPr>
            <a:r>
              <a:rPr lang="en-US" sz="1400" dirty="0">
                <a:solidFill>
                  <a:schemeClr val="tx1"/>
                </a:solidFill>
              </a:rPr>
              <a:t>Digital health can reduce travel and waiting for some communities but can widen gaps for others without devices, data, skills, or confidence (Woodward et al., 2020).</a:t>
            </a:r>
          </a:p>
          <a:p>
            <a:pPr lvl="0">
              <a:lnSpc>
                <a:spcPct val="160000"/>
              </a:lnSpc>
            </a:pPr>
            <a:r>
              <a:rPr lang="en-US" sz="1400" dirty="0">
                <a:solidFill>
                  <a:schemeClr val="tx1"/>
                </a:solidFill>
              </a:rPr>
              <a:t>Inclusion improves when local services provide digital champions, drop-in help, translated guides, and easy-read materials alongside phone and walk-in routes (Woodward et al., 2020).</a:t>
            </a:r>
          </a:p>
          <a:p>
            <a:pPr lvl="0">
              <a:lnSpc>
                <a:spcPct val="160000"/>
              </a:lnSpc>
            </a:pPr>
            <a:r>
              <a:rPr lang="en-US" sz="1400" dirty="0">
                <a:solidFill>
                  <a:schemeClr val="tx1"/>
                </a:solidFill>
              </a:rPr>
              <a:t>Carers benefit from proxy access for medicines and appointments, but staff must follow clear rules to protect people where access is not safe (Woodward et al., 2020).</a:t>
            </a:r>
          </a:p>
          <a:p>
            <a:pPr lvl="0">
              <a:lnSpc>
                <a:spcPct val="160000"/>
              </a:lnSpc>
            </a:pPr>
            <a:r>
              <a:rPr lang="en-US" sz="1400" dirty="0">
                <a:solidFill>
                  <a:schemeClr val="tx1"/>
                </a:solidFill>
              </a:rPr>
              <a:t>National reviews show that public trust depends on good interoperability, usable design, and honest communication about what digital tools can and cannot do (Hutchings, 2020).</a:t>
            </a:r>
          </a:p>
          <a:p>
            <a:pPr lvl="0">
              <a:lnSpc>
                <a:spcPct val="160000"/>
              </a:lnSpc>
            </a:pPr>
            <a:r>
              <a:rPr lang="en-US" sz="1400" dirty="0">
                <a:solidFill>
                  <a:schemeClr val="tx1"/>
                </a:solidFill>
              </a:rPr>
              <a:t>Community fairness grows when services measure uptake and outcomes by age and deprivation and then act on gaps with co-designed solutions (Greenhalgh et al., 2025).</a:t>
            </a:r>
          </a:p>
        </p:txBody>
      </p:sp>
      <p:pic>
        <p:nvPicPr>
          <p:cNvPr id="16386" name="Picture 2" descr="Health Project Helps Communities Benefit From NHS App - Community First  Yorkshire">
            <a:extLst>
              <a:ext uri="{FF2B5EF4-FFF2-40B4-BE49-F238E27FC236}">
                <a16:creationId xmlns:a16="http://schemas.microsoft.com/office/drawing/2014/main" id="{B894953F-4430-AD61-8CBF-F7A5B14393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67568" y="1123837"/>
            <a:ext cx="2924432" cy="2271455"/>
          </a:xfrm>
          <a:prstGeom prst="rect">
            <a:avLst/>
          </a:prstGeom>
          <a:noFill/>
          <a:extLst>
            <a:ext uri="{909E8E84-426E-40DD-AFC4-6F175D3DCCD1}">
              <a14:hiddenFill xmlns:a14="http://schemas.microsoft.com/office/drawing/2010/main">
                <a:solidFill>
                  <a:srgbClr val="FFFFFF"/>
                </a:solidFill>
              </a14:hiddenFill>
            </a:ext>
          </a:extLst>
        </p:spPr>
      </p:pic>
      <p:pic>
        <p:nvPicPr>
          <p:cNvPr id="16388" name="Picture 4" descr="NHS Better Health Apps">
            <a:extLst>
              <a:ext uri="{FF2B5EF4-FFF2-40B4-BE49-F238E27FC236}">
                <a16:creationId xmlns:a16="http://schemas.microsoft.com/office/drawing/2014/main" id="{8AFA9EB8-615B-C4C1-44E2-F1349110926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67568" y="3462709"/>
            <a:ext cx="2924432" cy="32343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23597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0DB751-D740-70FF-1CED-D4DA7F0DA4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648937-5AC6-A14B-F77E-01920C964976}"/>
              </a:ext>
            </a:extLst>
          </p:cNvPr>
          <p:cNvSpPr>
            <a:spLocks noGrp="1"/>
          </p:cNvSpPr>
          <p:nvPr>
            <p:ph type="title"/>
          </p:nvPr>
        </p:nvSpPr>
        <p:spPr/>
        <p:txBody>
          <a:bodyPr>
            <a:normAutofit/>
          </a:bodyPr>
          <a:lstStyle/>
          <a:p>
            <a:r>
              <a:rPr lang="en-US" sz="2800" dirty="0"/>
              <a:t>Challenges and Recommendations</a:t>
            </a:r>
          </a:p>
        </p:txBody>
      </p:sp>
      <p:sp>
        <p:nvSpPr>
          <p:cNvPr id="3" name="Content Placeholder 2">
            <a:extLst>
              <a:ext uri="{FF2B5EF4-FFF2-40B4-BE49-F238E27FC236}">
                <a16:creationId xmlns:a16="http://schemas.microsoft.com/office/drawing/2014/main" id="{31ABEB16-41EE-18F8-B2B5-DD446ACC3072}"/>
              </a:ext>
            </a:extLst>
          </p:cNvPr>
          <p:cNvSpPr>
            <a:spLocks noGrp="1"/>
          </p:cNvSpPr>
          <p:nvPr>
            <p:ph idx="1"/>
          </p:nvPr>
        </p:nvSpPr>
        <p:spPr>
          <a:xfrm>
            <a:off x="3625163" y="308919"/>
            <a:ext cx="5494123" cy="6277231"/>
          </a:xfrm>
        </p:spPr>
        <p:txBody>
          <a:bodyPr>
            <a:normAutofit/>
          </a:bodyPr>
          <a:lstStyle/>
          <a:p>
            <a:pPr lvl="0">
              <a:lnSpc>
                <a:spcPct val="160000"/>
              </a:lnSpc>
            </a:pPr>
            <a:r>
              <a:rPr lang="en-US" sz="1400" dirty="0">
                <a:solidFill>
                  <a:schemeClr val="tx1"/>
                </a:solidFill>
              </a:rPr>
              <a:t>Workload shifts rather than disappears because digital routes add hidden tasks and new kinds of contact that must be managed clearly (Reidy et al., 2025).</a:t>
            </a:r>
          </a:p>
          <a:p>
            <a:pPr lvl="0">
              <a:lnSpc>
                <a:spcPct val="160000"/>
              </a:lnSpc>
            </a:pPr>
            <a:r>
              <a:rPr lang="en-US" sz="1400" dirty="0">
                <a:solidFill>
                  <a:schemeClr val="tx1"/>
                </a:solidFill>
              </a:rPr>
              <a:t>Staff need practical training on clear note-writing for open records, safe proxy access, privacy steps, and how to respond when patients worry after reading results (Wakeling et al., 2025).</a:t>
            </a:r>
          </a:p>
          <a:p>
            <a:pPr lvl="0">
              <a:lnSpc>
                <a:spcPct val="160000"/>
              </a:lnSpc>
            </a:pPr>
            <a:r>
              <a:rPr lang="en-US" sz="1400" dirty="0">
                <a:solidFill>
                  <a:schemeClr val="tx1"/>
                </a:solidFill>
              </a:rPr>
              <a:t>Teams should publish simple rules for digital requests, set response times, and use message templates and checklists to reduce variation and risk (Tewolde et al., 2022).</a:t>
            </a:r>
          </a:p>
          <a:p>
            <a:pPr lvl="0">
              <a:lnSpc>
                <a:spcPct val="160000"/>
              </a:lnSpc>
            </a:pPr>
            <a:r>
              <a:rPr lang="en-US" sz="1400" dirty="0">
                <a:solidFill>
                  <a:schemeClr val="tx1"/>
                </a:solidFill>
              </a:rPr>
              <a:t>Inclusion requires funded local support such as drop-ins, translated guides, and keeping telephone and face-to-face routes open for those who need them (Woodward et al., 2020).</a:t>
            </a:r>
          </a:p>
          <a:p>
            <a:pPr lvl="0">
              <a:lnSpc>
                <a:spcPct val="160000"/>
              </a:lnSpc>
            </a:pPr>
            <a:r>
              <a:rPr lang="en-US" sz="1400" dirty="0">
                <a:solidFill>
                  <a:schemeClr val="tx1"/>
                </a:solidFill>
              </a:rPr>
              <a:t>Services should monitor demand, equity, and patient experience, review protocols often, and blend digital with in-person care rather than replacing it (Greenhalgh et al., 2025).</a:t>
            </a:r>
          </a:p>
        </p:txBody>
      </p:sp>
      <p:pic>
        <p:nvPicPr>
          <p:cNvPr id="17410" name="Picture 2" descr="Overhauling the NHS app is at the heart of UK healthcare plans, but it  could leave some people behind">
            <a:extLst>
              <a:ext uri="{FF2B5EF4-FFF2-40B4-BE49-F238E27FC236}">
                <a16:creationId xmlns:a16="http://schemas.microsoft.com/office/drawing/2014/main" id="{5BDD207C-536B-67EC-9F2D-56F8C7C97F4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7043"/>
          <a:stretch>
            <a:fillRect/>
          </a:stretch>
        </p:blipFill>
        <p:spPr bwMode="auto">
          <a:xfrm>
            <a:off x="9193003" y="2162432"/>
            <a:ext cx="2998997" cy="31756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17468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A1486F-762C-607F-96BB-BA6F0238C3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D65D19D-7E73-C6F3-D5CF-8EBAB6F64E17}"/>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8E94E8E4-1FDC-EED4-8B15-0D1F453B3143}"/>
              </a:ext>
            </a:extLst>
          </p:cNvPr>
          <p:cNvSpPr>
            <a:spLocks noGrp="1"/>
          </p:cNvSpPr>
          <p:nvPr>
            <p:ph idx="1"/>
          </p:nvPr>
        </p:nvSpPr>
        <p:spPr>
          <a:xfrm>
            <a:off x="3625163" y="308919"/>
            <a:ext cx="5494123" cy="6277231"/>
          </a:xfrm>
        </p:spPr>
        <p:txBody>
          <a:bodyPr>
            <a:normAutofit/>
          </a:bodyPr>
          <a:lstStyle/>
          <a:p>
            <a:pPr lvl="0">
              <a:lnSpc>
                <a:spcPct val="160000"/>
              </a:lnSpc>
            </a:pPr>
            <a:r>
              <a:rPr lang="en-US" sz="1400" dirty="0">
                <a:solidFill>
                  <a:schemeClr val="tx1"/>
                </a:solidFill>
              </a:rPr>
              <a:t>The National Health Service App has </a:t>
            </a:r>
            <a:r>
              <a:rPr lang="en-US" sz="1400" dirty="0" err="1">
                <a:solidFill>
                  <a:schemeClr val="tx1"/>
                </a:solidFill>
              </a:rPr>
              <a:t>modernised</a:t>
            </a:r>
            <a:r>
              <a:rPr lang="en-US" sz="1400" dirty="0">
                <a:solidFill>
                  <a:schemeClr val="tx1"/>
                </a:solidFill>
              </a:rPr>
              <a:t> everyday access and shifted work patterns across general practice since 2018 with major growth during coronavirus disease 2019 (Reidy et al., 2025).</a:t>
            </a:r>
          </a:p>
          <a:p>
            <a:pPr lvl="0">
              <a:lnSpc>
                <a:spcPct val="160000"/>
              </a:lnSpc>
            </a:pPr>
            <a:r>
              <a:rPr lang="en-US" sz="1400" dirty="0">
                <a:solidFill>
                  <a:schemeClr val="tx1"/>
                </a:solidFill>
              </a:rPr>
              <a:t>The application speeds up routine tasks and can support safer, more informed conversations when results and letters are easy to read at home (Arora et al., 2021).</a:t>
            </a:r>
          </a:p>
          <a:p>
            <a:pPr lvl="0">
              <a:lnSpc>
                <a:spcPct val="160000"/>
              </a:lnSpc>
            </a:pPr>
            <a:r>
              <a:rPr lang="en-US" sz="1400" dirty="0">
                <a:solidFill>
                  <a:schemeClr val="tx1"/>
                </a:solidFill>
              </a:rPr>
              <a:t>Hidden work and uneven technical links limit value unless services provide training, clear rules, and reliable connections across systems (Tewolde et al., 2022).</a:t>
            </a:r>
          </a:p>
          <a:p>
            <a:pPr lvl="0">
              <a:lnSpc>
                <a:spcPct val="160000"/>
              </a:lnSpc>
            </a:pPr>
            <a:r>
              <a:rPr lang="en-US" sz="1400" dirty="0">
                <a:solidFill>
                  <a:schemeClr val="tx1"/>
                </a:solidFill>
              </a:rPr>
              <a:t>Communities gain when inclusion is built into daily practice and when support is easy to find for those who need help (Woodward et al., 2020).</a:t>
            </a:r>
          </a:p>
          <a:p>
            <a:pPr lvl="0">
              <a:lnSpc>
                <a:spcPct val="160000"/>
              </a:lnSpc>
            </a:pPr>
            <a:r>
              <a:rPr lang="en-US" sz="1400" dirty="0">
                <a:solidFill>
                  <a:schemeClr val="tx1"/>
                </a:solidFill>
              </a:rPr>
              <a:t>A balanced judgement is that the technology is useful when it fits real life and makes care kinder, simpler, and fairer for staff and patients (Greenhalgh et al., 2025).</a:t>
            </a:r>
          </a:p>
        </p:txBody>
      </p:sp>
      <p:pic>
        <p:nvPicPr>
          <p:cNvPr id="18434" name="Picture 2" descr="Residents encouraged to start the year by taking control of their health  with the NHS app">
            <a:extLst>
              <a:ext uri="{FF2B5EF4-FFF2-40B4-BE49-F238E27FC236}">
                <a16:creationId xmlns:a16="http://schemas.microsoft.com/office/drawing/2014/main" id="{50247168-C6EA-DAD8-68E2-9F3A74C26B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30496" y="1546201"/>
            <a:ext cx="2961503" cy="37564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53934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4F749-6357-76FE-0231-2157F6F759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0428D8-1015-8F8E-1F6B-EDB3875E5598}"/>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B14AD84F-0E15-8B24-4D77-8F0CB4373D02}"/>
              </a:ext>
            </a:extLst>
          </p:cNvPr>
          <p:cNvSpPr>
            <a:spLocks noGrp="1"/>
          </p:cNvSpPr>
          <p:nvPr>
            <p:ph idx="1"/>
          </p:nvPr>
        </p:nvSpPr>
        <p:spPr>
          <a:xfrm>
            <a:off x="3731741" y="297797"/>
            <a:ext cx="7721891" cy="6288354"/>
          </a:xfrm>
        </p:spPr>
        <p:txBody>
          <a:bodyPr>
            <a:normAutofit fontScale="92500" lnSpcReduction="20000"/>
          </a:bodyPr>
          <a:lstStyle/>
          <a:p>
            <a:r>
              <a:rPr lang="en-US" dirty="0"/>
              <a:t>Arora, A., Wright, A., Cheng, T. K. M., Khwaja, Z., and Seah, M. (2021) Innovation pathways in the NHS: an introductory review. </a:t>
            </a:r>
            <a:r>
              <a:rPr lang="en-US" i="1" dirty="0"/>
              <a:t>Therapeutic innovation and regulatory science</a:t>
            </a:r>
            <a:r>
              <a:rPr lang="en-US" dirty="0"/>
              <a:t>, </a:t>
            </a:r>
            <a:r>
              <a:rPr lang="en-US" i="1" dirty="0"/>
              <a:t>55</a:t>
            </a:r>
            <a:r>
              <a:rPr lang="en-US" dirty="0"/>
              <a:t>(5), 1045-1058. </a:t>
            </a:r>
            <a:r>
              <a:rPr lang="en-US" u="sng" dirty="0">
                <a:hlinkClick r:id="rId2"/>
              </a:rPr>
              <a:t>https://doi.org/10.1007/s43441-021-00304-w</a:t>
            </a:r>
            <a:endParaRPr lang="en-US" dirty="0"/>
          </a:p>
          <a:p>
            <a:r>
              <a:rPr lang="en-US" dirty="0"/>
              <a:t>Atherton, H., Eccles, A., </a:t>
            </a:r>
            <a:r>
              <a:rPr lang="en-US" dirty="0" err="1"/>
              <a:t>Poltawski</a:t>
            </a:r>
            <a:r>
              <a:rPr lang="en-US" dirty="0"/>
              <a:t>, L., Dale, J., Campbell, J., and Abel, G. (2024) Investigating patient use and experience of online appointment booking in primary care: mixed methods study. </a:t>
            </a:r>
            <a:r>
              <a:rPr lang="en-US" i="1" dirty="0"/>
              <a:t>Journal of Medical Internet Research</a:t>
            </a:r>
            <a:r>
              <a:rPr lang="en-US" dirty="0"/>
              <a:t>, </a:t>
            </a:r>
            <a:r>
              <a:rPr lang="en-US" i="1" dirty="0"/>
              <a:t>26</a:t>
            </a:r>
            <a:r>
              <a:rPr lang="en-US" dirty="0"/>
              <a:t>, e51931. </a:t>
            </a:r>
            <a:r>
              <a:rPr lang="en-US" u="sng" dirty="0">
                <a:hlinkClick r:id="rId3"/>
              </a:rPr>
              <a:t>https://doi.org/10.2196/51931</a:t>
            </a:r>
            <a:endParaRPr lang="en-US" dirty="0"/>
          </a:p>
          <a:p>
            <a:r>
              <a:rPr lang="en-US" dirty="0"/>
              <a:t>Bennett, C. L., and James, A. H. (2022) Patient safety and clinical decision making. </a:t>
            </a:r>
            <a:r>
              <a:rPr lang="en-US" i="1" dirty="0"/>
              <a:t>Clinical Leadership in Nursing and Healthcare</a:t>
            </a:r>
            <a:r>
              <a:rPr lang="en-US" dirty="0"/>
              <a:t>, 183-204. </a:t>
            </a:r>
            <a:r>
              <a:rPr lang="en-US" u="sng" dirty="0">
                <a:hlinkClick r:id="rId4"/>
              </a:rPr>
              <a:t>https://doi.org/10.1002/9781119869375.ch8</a:t>
            </a:r>
            <a:endParaRPr lang="en-US" dirty="0"/>
          </a:p>
          <a:p>
            <a:r>
              <a:rPr lang="en-US" dirty="0"/>
              <a:t>Greenhalgh, T., Clarke, A., Byng, R., Dakin, F., Faulkner, S., Hemmings, N., ... and </a:t>
            </a:r>
            <a:r>
              <a:rPr lang="en-US" dirty="0" err="1"/>
              <a:t>Wherton</a:t>
            </a:r>
            <a:r>
              <a:rPr lang="en-US" dirty="0"/>
              <a:t>, J. (2025) After the disruptive innovation: How remote and digital services were embedded, blended and abandoned in UK general practice-longitudinal study. </a:t>
            </a:r>
            <a:r>
              <a:rPr lang="en-US" i="1" dirty="0"/>
              <a:t>Health and Social Care Delivery Research</a:t>
            </a:r>
            <a:r>
              <a:rPr lang="en-US" dirty="0"/>
              <a:t>, 1-37. </a:t>
            </a:r>
            <a:r>
              <a:rPr lang="en-US" u="sng" dirty="0">
                <a:hlinkClick r:id="rId5"/>
              </a:rPr>
              <a:t>https://doi.org/10.3310/KRWS4334</a:t>
            </a:r>
            <a:endParaRPr lang="en-US" dirty="0"/>
          </a:p>
          <a:p>
            <a:r>
              <a:rPr lang="en-US" dirty="0"/>
              <a:t>Hutchings, R. (2020) The impact of Covid-19 on the use of digital technology in the NHS. </a:t>
            </a:r>
            <a:r>
              <a:rPr lang="en-US" i="1" dirty="0"/>
              <a:t>Nuffield Trust</a:t>
            </a:r>
            <a:r>
              <a:rPr lang="en-US" dirty="0"/>
              <a:t>, </a:t>
            </a:r>
            <a:r>
              <a:rPr lang="en-US" i="1" dirty="0"/>
              <a:t>27</a:t>
            </a:r>
            <a:r>
              <a:rPr lang="en-US" dirty="0"/>
              <a:t>, 2002-2008. </a:t>
            </a:r>
            <a:r>
              <a:rPr lang="en-US" u="sng" dirty="0">
                <a:hlinkClick r:id="rId6"/>
              </a:rPr>
              <a:t>https://www.nuffieldtrust.org.uk/sites/default/files/2020-08/the-impact-of-covid-19-on-the-use-of-digital-technology-in-the-nhs-web-2.pdf</a:t>
            </a:r>
            <a:endParaRPr lang="en-US" dirty="0"/>
          </a:p>
          <a:p>
            <a:r>
              <a:rPr lang="en-US" dirty="0"/>
              <a:t>Panchal, M., Singh, S., and Rodriguez-Villegas, E. (2021) Analysis of the factors affecting the adoption and compliance of the NHS COVID-19 mobile application: a national cross-sectional survey in England. </a:t>
            </a:r>
            <a:r>
              <a:rPr lang="en-US" i="1" dirty="0"/>
              <a:t>BMJ open</a:t>
            </a:r>
            <a:r>
              <a:rPr lang="en-US" dirty="0"/>
              <a:t>, </a:t>
            </a:r>
            <a:r>
              <a:rPr lang="en-US" i="1" dirty="0"/>
              <a:t>11</a:t>
            </a:r>
            <a:r>
              <a:rPr lang="en-US" dirty="0"/>
              <a:t>(8), e053395. </a:t>
            </a:r>
            <a:r>
              <a:rPr lang="en-US" u="sng" dirty="0">
                <a:hlinkClick r:id="rId7"/>
              </a:rPr>
              <a:t>https://doi.org/10.1136/bmjopen-2021-053395</a:t>
            </a:r>
            <a:endParaRPr lang="en-US" dirty="0"/>
          </a:p>
        </p:txBody>
      </p:sp>
    </p:spTree>
    <p:extLst>
      <p:ext uri="{BB962C8B-B14F-4D97-AF65-F5344CB8AC3E}">
        <p14:creationId xmlns:p14="http://schemas.microsoft.com/office/powerpoint/2010/main" val="27460035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89509F-4714-DC38-DC8A-57430D756C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419CE5-C47B-ADFE-DD03-D1064DC06654}"/>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C6C4833C-AB75-7693-15F5-9D2F29AE3A5F}"/>
              </a:ext>
            </a:extLst>
          </p:cNvPr>
          <p:cNvSpPr>
            <a:spLocks noGrp="1"/>
          </p:cNvSpPr>
          <p:nvPr>
            <p:ph idx="1"/>
          </p:nvPr>
        </p:nvSpPr>
        <p:spPr>
          <a:xfrm>
            <a:off x="3669957" y="234778"/>
            <a:ext cx="8030810" cy="6363730"/>
          </a:xfrm>
        </p:spPr>
        <p:txBody>
          <a:bodyPr>
            <a:normAutofit lnSpcReduction="10000"/>
          </a:bodyPr>
          <a:lstStyle/>
          <a:p>
            <a:r>
              <a:rPr lang="en-US" dirty="0" err="1"/>
              <a:t>Ravalier</a:t>
            </a:r>
            <a:r>
              <a:rPr lang="en-US" dirty="0"/>
              <a:t>, J. M., McVicar, A., and </a:t>
            </a:r>
            <a:r>
              <a:rPr lang="en-US" dirty="0" err="1"/>
              <a:t>Boichat</a:t>
            </a:r>
            <a:r>
              <a:rPr lang="en-US" dirty="0"/>
              <a:t>, C. (2020) Work stress in NHS employees: A mixed-methods study. </a:t>
            </a:r>
            <a:r>
              <a:rPr lang="en-US" i="1" dirty="0"/>
              <a:t>International journal of environmental research and public health</a:t>
            </a:r>
            <a:r>
              <a:rPr lang="en-US" dirty="0"/>
              <a:t>, </a:t>
            </a:r>
            <a:r>
              <a:rPr lang="en-US" i="1" dirty="0"/>
              <a:t>17</a:t>
            </a:r>
            <a:r>
              <a:rPr lang="en-US" dirty="0"/>
              <a:t>(18), 6464. </a:t>
            </a:r>
            <a:r>
              <a:rPr lang="en-US" u="sng" dirty="0">
                <a:hlinkClick r:id="rId2"/>
              </a:rPr>
              <a:t>https://doi.org/10.3390/ijerph17186464</a:t>
            </a:r>
            <a:endParaRPr lang="en-US" dirty="0"/>
          </a:p>
          <a:p>
            <a:r>
              <a:rPr lang="en-US" dirty="0"/>
              <a:t>Reidy, C., Papoutsi, C., Kc, S., </a:t>
            </a:r>
            <a:r>
              <a:rPr lang="en-US" dirty="0" err="1"/>
              <a:t>Gudgin</a:t>
            </a:r>
            <a:r>
              <a:rPr lang="en-US" dirty="0"/>
              <a:t>, B., Laverty, A. A., Greaves, F., and Powell, J. (2025) Qualitative evaluation of the implementation and national roll-out of the NHS App in England. </a:t>
            </a:r>
            <a:r>
              <a:rPr lang="en-US" i="1" dirty="0"/>
              <a:t>BMC medicine</a:t>
            </a:r>
            <a:r>
              <a:rPr lang="en-US" dirty="0"/>
              <a:t>, </a:t>
            </a:r>
            <a:r>
              <a:rPr lang="en-US" i="1" dirty="0"/>
              <a:t>23</a:t>
            </a:r>
            <a:r>
              <a:rPr lang="en-US" dirty="0"/>
              <a:t>(1), 20. </a:t>
            </a:r>
            <a:r>
              <a:rPr lang="en-US" u="sng" dirty="0">
                <a:hlinkClick r:id="rId3"/>
              </a:rPr>
              <a:t>https://doi.org/10.1186/s12916-024-03842-w</a:t>
            </a:r>
            <a:r>
              <a:rPr lang="en-US" u="sng" dirty="0"/>
              <a:t> </a:t>
            </a:r>
            <a:endParaRPr lang="en-US" dirty="0"/>
          </a:p>
          <a:p>
            <a:r>
              <a:rPr lang="en-US" dirty="0"/>
              <a:t>Schick, T. S., </a:t>
            </a:r>
            <a:r>
              <a:rPr lang="en-US" dirty="0" err="1"/>
              <a:t>Höllerl</a:t>
            </a:r>
            <a:r>
              <a:rPr lang="en-US" dirty="0"/>
              <a:t>, L., Biedermann, T., Zink, A., and </a:t>
            </a:r>
            <a:r>
              <a:rPr lang="en-US" dirty="0" err="1"/>
              <a:t>Ziehfreund</a:t>
            </a:r>
            <a:r>
              <a:rPr lang="en-US" dirty="0"/>
              <a:t>, S. (2023) Impact of digital media on the patient journey and patient-physician relationship among dermatologists and adult patients with skin diseases: qualitative interview study. </a:t>
            </a:r>
            <a:r>
              <a:rPr lang="en-US" i="1" dirty="0"/>
              <a:t>Journal of medical Internet research</a:t>
            </a:r>
            <a:r>
              <a:rPr lang="en-US" dirty="0"/>
              <a:t>, </a:t>
            </a:r>
            <a:r>
              <a:rPr lang="en-US" i="1" dirty="0"/>
              <a:t>25</a:t>
            </a:r>
            <a:r>
              <a:rPr lang="en-US" dirty="0"/>
              <a:t>, e44129. </a:t>
            </a:r>
            <a:r>
              <a:rPr lang="en-US" u="sng" dirty="0">
                <a:hlinkClick r:id="rId4"/>
              </a:rPr>
              <a:t>https://doi.org/10.2196/44129</a:t>
            </a:r>
            <a:endParaRPr lang="en-US" dirty="0"/>
          </a:p>
          <a:p>
            <a:r>
              <a:rPr lang="en-US" dirty="0"/>
              <a:t>Stubbs, R., and Brown, M. A. R. Y. (2022) The Digital Divide: Reducing inequalities for better health. </a:t>
            </a:r>
            <a:r>
              <a:rPr lang="en-US" i="1" dirty="0"/>
              <a:t>United Kingdom: Public Policy Projects</a:t>
            </a:r>
            <a:r>
              <a:rPr lang="en-US" dirty="0"/>
              <a:t>. </a:t>
            </a:r>
            <a:r>
              <a:rPr lang="en-US" u="sng" dirty="0">
                <a:hlinkClick r:id="rId5"/>
              </a:rPr>
              <a:t>https://www.healthinnovationyh.org.uk/wp-content/uploads/2022/10/PPP-Digital-Divide-report-2022.pdf</a:t>
            </a:r>
            <a:endParaRPr lang="en-US" dirty="0"/>
          </a:p>
          <a:p>
            <a:r>
              <a:rPr lang="en-US" dirty="0"/>
              <a:t>Tewolde, S., Costelloe, C., </a:t>
            </a:r>
            <a:r>
              <a:rPr lang="en-US" dirty="0" err="1"/>
              <a:t>PowelI</a:t>
            </a:r>
            <a:r>
              <a:rPr lang="en-US" dirty="0"/>
              <a:t>, J., Papoutsi, C., Reidy, C., </a:t>
            </a:r>
            <a:r>
              <a:rPr lang="en-US" dirty="0" err="1"/>
              <a:t>Gudgin</a:t>
            </a:r>
            <a:r>
              <a:rPr lang="en-US" dirty="0"/>
              <a:t>, B., ... and Greaves, F. (2022) An observational study of uptake and adoption of the NHS App in England. </a:t>
            </a:r>
            <a:r>
              <a:rPr lang="en-US" i="1" dirty="0" err="1"/>
              <a:t>medRxiv</a:t>
            </a:r>
            <a:r>
              <a:rPr lang="en-US" dirty="0"/>
              <a:t>, 2022-03. </a:t>
            </a:r>
            <a:r>
              <a:rPr lang="en-US" u="sng" dirty="0">
                <a:hlinkClick r:id="rId6"/>
              </a:rPr>
              <a:t>https://doi.org/10.1101/2022.03.16.22272200</a:t>
            </a:r>
            <a:endParaRPr lang="en-US" dirty="0"/>
          </a:p>
        </p:txBody>
      </p:sp>
    </p:spTree>
    <p:extLst>
      <p:ext uri="{BB962C8B-B14F-4D97-AF65-F5344CB8AC3E}">
        <p14:creationId xmlns:p14="http://schemas.microsoft.com/office/powerpoint/2010/main" val="39693834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6BFC14-6321-8AC0-3BF9-81890C7C3C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22A256-E742-9BE4-E210-BEFC2E211648}"/>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EA8367CE-BCD8-DC4E-0004-334A6AB124C3}"/>
              </a:ext>
            </a:extLst>
          </p:cNvPr>
          <p:cNvSpPr>
            <a:spLocks noGrp="1"/>
          </p:cNvSpPr>
          <p:nvPr>
            <p:ph idx="1"/>
          </p:nvPr>
        </p:nvSpPr>
        <p:spPr>
          <a:xfrm>
            <a:off x="3669957" y="234778"/>
            <a:ext cx="8030810" cy="6363730"/>
          </a:xfrm>
        </p:spPr>
        <p:txBody>
          <a:bodyPr>
            <a:normAutofit/>
          </a:bodyPr>
          <a:lstStyle/>
          <a:p>
            <a:r>
              <a:rPr lang="en-US" dirty="0"/>
              <a:t>Wakeling, J., New, H., Hall, A., and Christie, L. (2025) Addressing the learning and development needs of the NHS support workforce: a qualitative study of what helps and hinders. </a:t>
            </a:r>
            <a:r>
              <a:rPr lang="en-US" i="1" dirty="0"/>
              <a:t>British Journal of Healthcare Management</a:t>
            </a:r>
            <a:r>
              <a:rPr lang="en-US" dirty="0"/>
              <a:t>, </a:t>
            </a:r>
            <a:r>
              <a:rPr lang="en-US" i="1" dirty="0"/>
              <a:t>31</a:t>
            </a:r>
            <a:r>
              <a:rPr lang="en-US" dirty="0"/>
              <a:t>(6), 1-12. </a:t>
            </a:r>
            <a:r>
              <a:rPr lang="en-US" u="sng" dirty="0">
                <a:hlinkClick r:id="rId2"/>
              </a:rPr>
              <a:t>https://doi.org/10.12968/bjhc.2025.0020</a:t>
            </a:r>
            <a:endParaRPr lang="en-US" dirty="0"/>
          </a:p>
          <a:p>
            <a:r>
              <a:rPr lang="en-US" dirty="0"/>
              <a:t>Woodward, K., </a:t>
            </a:r>
            <a:r>
              <a:rPr lang="en-US" dirty="0" err="1"/>
              <a:t>Kanjo</a:t>
            </a:r>
            <a:r>
              <a:rPr lang="en-US" dirty="0"/>
              <a:t>, E., Brown, D. J., McGinnity, T. M., Inkster, B., Macintyre, D. J., and </a:t>
            </a:r>
            <a:r>
              <a:rPr lang="en-US" dirty="0" err="1"/>
              <a:t>Tsanas</a:t>
            </a:r>
            <a:r>
              <a:rPr lang="en-US" dirty="0"/>
              <a:t>, A. (2020) Beyond mobile apps: a survey of technologies for mental well-being. </a:t>
            </a:r>
            <a:r>
              <a:rPr lang="en-US" i="1" dirty="0"/>
              <a:t>IEEE Transactions on Affective Computing</a:t>
            </a:r>
            <a:r>
              <a:rPr lang="en-US" dirty="0"/>
              <a:t>, </a:t>
            </a:r>
            <a:r>
              <a:rPr lang="en-US" i="1" dirty="0"/>
              <a:t>13</a:t>
            </a:r>
            <a:r>
              <a:rPr lang="en-US" dirty="0"/>
              <a:t>(3), 1216-1235. </a:t>
            </a:r>
            <a:r>
              <a:rPr lang="en-US" u="sng" dirty="0">
                <a:hlinkClick r:id="rId3"/>
              </a:rPr>
              <a:t>https://doi.org/10.1109/TAFFC.2020.3015018</a:t>
            </a:r>
            <a:endParaRPr lang="en-US" dirty="0"/>
          </a:p>
          <a:p>
            <a:r>
              <a:rPr lang="en-US" dirty="0"/>
              <a:t>Zhang, J., Prunty, J. E., Charles, A. C., and Forder, J. (2025) Association between digital front doors and social care use for community-dwelling adults in England: cross-sectional study. </a:t>
            </a:r>
            <a:r>
              <a:rPr lang="en-US" i="1" dirty="0"/>
              <a:t>Journal of Medical Internet Research</a:t>
            </a:r>
            <a:r>
              <a:rPr lang="en-US" dirty="0"/>
              <a:t>, </a:t>
            </a:r>
            <a:r>
              <a:rPr lang="en-US" i="1" dirty="0"/>
              <a:t>27</a:t>
            </a:r>
            <a:r>
              <a:rPr lang="en-US" dirty="0"/>
              <a:t>, e53205. </a:t>
            </a:r>
            <a:r>
              <a:rPr lang="en-US" u="sng" dirty="0">
                <a:hlinkClick r:id="rId4"/>
              </a:rPr>
              <a:t>https://doi.org/10.2196/53205</a:t>
            </a:r>
            <a:endParaRPr lang="en-US" dirty="0"/>
          </a:p>
        </p:txBody>
      </p:sp>
    </p:spTree>
    <p:extLst>
      <p:ext uri="{BB962C8B-B14F-4D97-AF65-F5344CB8AC3E}">
        <p14:creationId xmlns:p14="http://schemas.microsoft.com/office/powerpoint/2010/main" val="2939599239"/>
      </p:ext>
    </p:extLst>
  </p:cSld>
  <p:clrMapOvr>
    <a:masterClrMapping/>
  </p:clrMapOvr>
</p:sld>
</file>

<file path=ppt/theme/theme1.xml><?xml version="1.0" encoding="utf-8"?>
<a:theme xmlns:a="http://schemas.openxmlformats.org/drawingml/2006/main" name="Frame">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Frame</Template>
  <TotalTime>66</TotalTime>
  <Words>3456</Words>
  <Application>Microsoft Office PowerPoint</Application>
  <PresentationFormat>Widescreen</PresentationFormat>
  <Paragraphs>92</Paragraphs>
  <Slides>13</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Corbel</vt:lpstr>
      <vt:lpstr>Wingdings 2</vt:lpstr>
      <vt:lpstr>Frame</vt:lpstr>
      <vt:lpstr>A Critical Evaluation of the National Health Service App’s Impact on United Kingdom Healthcare Accessibility and Service Delivery from 2018 to the present</vt:lpstr>
      <vt:lpstr>Introduction</vt:lpstr>
      <vt:lpstr>Overview of the Innovation</vt:lpstr>
      <vt:lpstr>Overview of the Innovation</vt:lpstr>
      <vt:lpstr>Impact on Key Areas (Workforce)</vt:lpstr>
      <vt:lpstr>Impact on Key Areas (Service Delivery)</vt:lpstr>
      <vt:lpstr>Impact on Key Areas (Patients and Service Users)</vt:lpstr>
      <vt:lpstr>Impact on Key Areas (Community)</vt:lpstr>
      <vt:lpstr>Challenges and Recommendations</vt:lpstr>
      <vt:lpstr>Conclusion</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dc:creator>
  <cp:lastModifiedBy>USER</cp:lastModifiedBy>
  <cp:revision>4</cp:revision>
  <dcterms:created xsi:type="dcterms:W3CDTF">2025-11-06T19:56:46Z</dcterms:created>
  <dcterms:modified xsi:type="dcterms:W3CDTF">2025-11-06T23:00:36Z</dcterms:modified>
</cp:coreProperties>
</file>