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416" r:id="rId5"/>
    <p:sldId id="420" r:id="rId6"/>
    <p:sldId id="421" r:id="rId7"/>
    <p:sldId id="422" r:id="rId8"/>
    <p:sldId id="419" r:id="rId9"/>
    <p:sldId id="417" r:id="rId10"/>
    <p:sldId id="418" r:id="rId11"/>
    <p:sldId id="424" r:id="rId12"/>
    <p:sldId id="423" r:id="rId13"/>
    <p:sldId id="414" r:id="rId14"/>
    <p:sldId id="350" r:id="rId15"/>
    <p:sldId id="401" r:id="rId16"/>
    <p:sldId id="404" r:id="rId17"/>
    <p:sldId id="403" r:id="rId18"/>
    <p:sldId id="393" r:id="rId19"/>
    <p:sldId id="399" r:id="rId20"/>
    <p:sldId id="377" r:id="rId21"/>
    <p:sldId id="395" r:id="rId22"/>
    <p:sldId id="413" r:id="rId23"/>
    <p:sldId id="415" r:id="rId24"/>
    <p:sldId id="390" r:id="rId25"/>
    <p:sldId id="389" r:id="rId26"/>
    <p:sldId id="386" r:id="rId27"/>
    <p:sldId id="361" r:id="rId28"/>
    <p:sldId id="357"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839443-B490-992E-9435-17C2547D8492}" v="89" dt="2023-08-17T10:00:48.484"/>
    <p1510:client id="{FC5292B6-B583-B886-ABA4-9E6F516D6CE0}" v="68" dt="2023-08-17T08:52:29.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24" autoAdjust="0"/>
  </p:normalViewPr>
  <p:slideViewPr>
    <p:cSldViewPr>
      <p:cViewPr varScale="1">
        <p:scale>
          <a:sx n="108" d="100"/>
          <a:sy n="108" d="100"/>
        </p:scale>
        <p:origin x="171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17/08/2023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2C673A-6D7D-430B-8EA3-0AA456FE1676}" type="datetimeFigureOut">
              <a:rPr lang="en-GB" smtClean="0"/>
              <a:pPr/>
              <a:t>17/08/2023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8B0DE9-56FE-41C4-9AF8-4E07271B7CA8}" type="slidenum">
              <a:rPr lang="en-GB" smtClean="0"/>
              <a:pPr/>
              <a:t>‹#›</a:t>
            </a:fld>
            <a:endParaRPr lang="en-GB"/>
          </a:p>
        </p:txBody>
      </p:sp>
    </p:spTree>
    <p:extLst>
      <p:ext uri="{BB962C8B-B14F-4D97-AF65-F5344CB8AC3E}">
        <p14:creationId xmlns:p14="http://schemas.microsoft.com/office/powerpoint/2010/main" val="2127503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https://study.sagepub.com/essentialpatho2e/student-resources/chapter-2/multiple-choice-questions</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https://study.sagepub.com/essentialpatho2e/student-resources/chapter-1/multiple-choice-questions</a:t>
            </a:r>
          </a:p>
          <a:p>
            <a:endParaRPr lang="en-GB" dirty="0"/>
          </a:p>
        </p:txBody>
      </p:sp>
      <p:sp>
        <p:nvSpPr>
          <p:cNvPr id="4" name="Slide Number Placeholder 3"/>
          <p:cNvSpPr>
            <a:spLocks noGrp="1"/>
          </p:cNvSpPr>
          <p:nvPr>
            <p:ph type="sldNum" sz="quarter" idx="5"/>
          </p:nvPr>
        </p:nvSpPr>
        <p:spPr/>
        <p:txBody>
          <a:bodyPr/>
          <a:lstStyle/>
          <a:p>
            <a:fld id="{168B0DE9-56FE-41C4-9AF8-4E07271B7CA8}" type="slidenum">
              <a:rPr lang="en-GB" smtClean="0"/>
              <a:pPr/>
              <a:t>5</a:t>
            </a:fld>
            <a:endParaRPr lang="en-GB"/>
          </a:p>
        </p:txBody>
      </p:sp>
    </p:spTree>
    <p:extLst>
      <p:ext uri="{BB962C8B-B14F-4D97-AF65-F5344CB8AC3E}">
        <p14:creationId xmlns:p14="http://schemas.microsoft.com/office/powerpoint/2010/main" val="562806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8B0DE9-56FE-41C4-9AF8-4E07271B7CA8}" type="slidenum">
              <a:rPr lang="en-GB" smtClean="0"/>
              <a:pPr/>
              <a:t>6</a:t>
            </a:fld>
            <a:endParaRPr lang="en-GB"/>
          </a:p>
        </p:txBody>
      </p:sp>
    </p:spTree>
    <p:extLst>
      <p:ext uri="{BB962C8B-B14F-4D97-AF65-F5344CB8AC3E}">
        <p14:creationId xmlns:p14="http://schemas.microsoft.com/office/powerpoint/2010/main" val="81947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18</a:t>
            </a:fld>
            <a:endParaRPr lang="en-GB"/>
          </a:p>
        </p:txBody>
      </p:sp>
    </p:spTree>
    <p:extLst>
      <p:ext uri="{BB962C8B-B14F-4D97-AF65-F5344CB8AC3E}">
        <p14:creationId xmlns:p14="http://schemas.microsoft.com/office/powerpoint/2010/main" val="3169297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17/08/2023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17/08/2023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uwtsd.ac.uk/careers" TargetMode="External"/><Relationship Id="rId2" Type="http://schemas.openxmlformats.org/officeDocument/2006/relationships/hyperlink" Target="http://www.uwtsd.ac.uk/"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www.uwtsd.ac.uk/careers"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healthjobs.bmj.co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s://uk.indeed.com/viewjob?jk=f58ac6e13224f254&amp;utm_campaign=google_jobs_apply&amp;utm_source=google_jobs_apply&amp;utm_medium=organic" TargetMode="External"/></Relationships>
</file>

<file path=ppt/slides/_rels/slide19.xml.rels><?xml version="1.0" encoding="UTF-8" standalone="yes"?>
<Relationships xmlns="http://schemas.openxmlformats.org/package/2006/relationships"><Relationship Id="rId2" Type="http://schemas.openxmlformats.org/officeDocument/2006/relationships/hyperlink" Target="https://www.prospects.ac.uk/careers-advice/getting-a-job/graduate-scheme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eur01.safelinks.protection.outlook.com/?url=https%3A%2F%2Fwww.refugeecouncil.org.uk%2Fget-involved%2Fvolunteer-for-us%2Fvolunteer-opportunities%2F&amp;data=05%7C01%7Cd.bijlhout%40uwtsd.ac.uk%7C48a21f13bf4c4db11b4608db9529a896%7C4e0f11f9046e45059cb8db2152311e21%7C0%7C0%7C638267778374076228%7CUnknown%7CTWFpbGZsb3d8eyJWIjoiMC4wLjAwMDAiLCJQIjoiV2luMzIiLCJBTiI6Ik1haWwiLCJXVCI6Mn0%3D%7C3000%7C%7C%7C&amp;sdata=UbtYJ9IoH4DE0qDsKuzRHj7%2FGWZRM5lO%2FSqTpQNyKzk%3D&amp;reserved=0" TargetMode="External"/><Relationship Id="rId3" Type="http://schemas.openxmlformats.org/officeDocument/2006/relationships/hyperlink" Target="https://eur01.safelinks.protection.outlook.com/?url=https%3A%2F%2Fwww.gov.uk%2Fvolunteering%23%3A~%3Atext%3DYoung%2520people.%2520Register%2Cto%2520volunteer%2520abroad.&amp;data=05%7C01%7Cd.bijlhout%40uwtsd.ac.uk%7C48a21f13bf4c4db11b4608db9529a896%7C4e0f11f9046e45059cb8db2152311e21%7C0%7C0%7C638267778373919986%7CUnknown%7CTWFpbGZsb3d8eyJWIjoiMC4wLjAwMDAiLCJQIjoiV2luMzIiLCJBTiI6Ik1haWwiLCJXVCI6Mn0%3D%7C3000%7C%7C%7C&amp;sdata=hBYqBmYyKhUXuehZ8TYVLWmZXxEvAMH1vQD3Lvhfd6Q%3D&amp;reserved=0" TargetMode="External"/><Relationship Id="rId7" Type="http://schemas.openxmlformats.org/officeDocument/2006/relationships/hyperlink" Target="https://eur01.safelinks.protection.outlook.com/?url=https%3A%2F%2Fwww.mind.org.uk%2Fget-involved%2Fvolunteering-and-participating%2F&amp;data=05%7C01%7Cd.bijlhout%40uwtsd.ac.uk%7C48a21f13bf4c4db11b4608db9529a896%7C4e0f11f9046e45059cb8db2152311e21%7C0%7C0%7C638267778373919986%7CUnknown%7CTWFpbGZsb3d8eyJWIjoiMC4wLjAwMDAiLCJQIjoiV2luMzIiLCJBTiI6Ik1haWwiLCJXVCI6Mn0%3D%7C3000%7C%7C%7C&amp;sdata=LI2I7SfdJoETYkuj%2F8SEmgnJ6jmUu4e8QcfAYECtyag%3D&amp;reserved=0" TargetMode="External"/><Relationship Id="rId12" Type="http://schemas.openxmlformats.org/officeDocument/2006/relationships/hyperlink" Target="https://eur01.safelinks.protection.outlook.com/?url=https%3A%2F%2Fwww.uwtsd.ac.uk%2Fcareers%2Fmaking-an-appointment%2520%2520%2520%2F&amp;data=05%7C01%7Cd.bijlhout%40uwtsd.ac.uk%7C48a21f13bf4c4db11b4608db9529a896%7C4e0f11f9046e45059cb8db2152311e21%7C0%7C0%7C638267778374076228%7CUnknown%7CTWFpbGZsb3d8eyJWIjoiMC4wLjAwMDAiLCJQIjoiV2luMzIiLCJBTiI6Ik1haWwiLCJXVCI6Mn0%3D%7C3000%7C%7C%7C&amp;sdata=4KkcvBT0BpznSq4B6X8F675QbBa3SZ2vmm1sCekVcM0%3D&amp;reserved=0" TargetMode="External"/><Relationship Id="rId2" Type="http://schemas.openxmlformats.org/officeDocument/2006/relationships/hyperlink" Target="https://eur01.safelinks.protection.outlook.com/?url=https%3A%2F%2Fdoit.life%2Fvolunteer&amp;data=05%7C01%7Cd.bijlhout%40uwtsd.ac.uk%7C48a21f13bf4c4db11b4608db9529a896%7C4e0f11f9046e45059cb8db2152311e21%7C0%7C0%7C638267778373919986%7CUnknown%7CTWFpbGZsb3d8eyJWIjoiMC4wLjAwMDAiLCJQIjoiV2luMzIiLCJBTiI6Ik1haWwiLCJXVCI6Mn0%3D%7C3000%7C%7C%7C&amp;sdata=0sC1Q7WdXkSdcPfwcuGyLOhvlhkYWLt8uee2ztsks6Y%3D&amp;reserved=0"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volunteer.lambeth.gov.uk%2Fvolunteers%2Fsearch&amp;data=05%7C01%7Cd.bijlhout%40uwtsd.ac.uk%7C48a21f13bf4c4db11b4608db9529a896%7C4e0f11f9046e45059cb8db2152311e21%7C0%7C0%7C638267778373919986%7CUnknown%7CTWFpbGZsb3d8eyJWIjoiMC4wLjAwMDAiLCJQIjoiV2luMzIiLCJBTiI6Ik1haWwiLCJXVCI6Mn0%3D%7C3000%7C%7C%7C&amp;sdata=lpaQifRfu0SP8HA0ayoJ7IbxykJ7OEhy%2Fpitcfpy%2Buo%3D&amp;reserved=0" TargetMode="External"/><Relationship Id="rId11" Type="http://schemas.openxmlformats.org/officeDocument/2006/relationships/hyperlink" Target="https://eur01.safelinks.protection.outlook.com/?url=https%3A%2F%2Fwww.crisis.org.uk%2Fget-involved%2Fvolunteer%2Fvolunteering-positions&amp;data=05%7C01%7Cd.bijlhout%40uwtsd.ac.uk%7C48a21f13bf4c4db11b4608db9529a896%7C4e0f11f9046e45059cb8db2152311e21%7C0%7C0%7C638267778374076228%7CUnknown%7CTWFpbGZsb3d8eyJWIjoiMC4wLjAwMDAiLCJQIjoiV2luMzIiLCJBTiI6Ik1haWwiLCJXVCI6Mn0%3D%7C3000%7C%7C%7C&amp;sdata=2UdWusXx1vD7bRiY9nwii1typBVaKdacMQL6tDy0R2M%3D&amp;reserved=0" TargetMode="External"/><Relationship Id="rId5" Type="http://schemas.openxmlformats.org/officeDocument/2006/relationships/hyperlink" Target="https://eur01.safelinks.protection.outlook.com/?url=https%3A%2F%2Freachvolunteering.org.uk%2F&amp;data=05%7C01%7Cd.bijlhout%40uwtsd.ac.uk%7C48a21f13bf4c4db11b4608db9529a896%7C4e0f11f9046e45059cb8db2152311e21%7C0%7C0%7C638267778373919986%7CUnknown%7CTWFpbGZsb3d8eyJWIjoiMC4wLjAwMDAiLCJQIjoiV2luMzIiLCJBTiI6Ik1haWwiLCJXVCI6Mn0%3D%7C3000%7C%7C%7C&amp;sdata=JvpiwAxljP%2BPVg1VenWW1zSCcqXNIvq6c0VgqTFvxhg%3D&amp;reserved=0" TargetMode="External"/><Relationship Id="rId10" Type="http://schemas.openxmlformats.org/officeDocument/2006/relationships/hyperlink" Target="https://eur01.safelinks.protection.outlook.com/?url=https%3A%2F%2Fwww.autism.org.uk%2Fget-involved%2Fvolunteer&amp;data=05%7C01%7Cd.bijlhout%40uwtsd.ac.uk%7C48a21f13bf4c4db11b4608db9529a896%7C4e0f11f9046e45059cb8db2152311e21%7C0%7C0%7C638267778374076228%7CUnknown%7CTWFpbGZsb3d8eyJWIjoiMC4wLjAwMDAiLCJQIjoiV2luMzIiLCJBTiI6Ik1haWwiLCJXVCI6Mn0%3D%7C3000%7C%7C%7C&amp;sdata=Ro75AgdDJ%2FuncIDd3KyJDl9BR%2BW1EuCd9qatLE%2F16fI%3D&amp;reserved=0" TargetMode="External"/><Relationship Id="rId4" Type="http://schemas.openxmlformats.org/officeDocument/2006/relationships/hyperlink" Target="https://eur01.safelinks.protection.outlook.com/?url=https%3A%2F%2Fwww.ncvo.org.uk%2Fget-involved%2F%23%2F&amp;data=05%7C01%7Cd.bijlhout%40uwtsd.ac.uk%7C48a21f13bf4c4db11b4608db9529a896%7C4e0f11f9046e45059cb8db2152311e21%7C0%7C0%7C638267778373919986%7CUnknown%7CTWFpbGZsb3d8eyJWIjoiMC4wLjAwMDAiLCJQIjoiV2luMzIiLCJBTiI6Ik1haWwiLCJXVCI6Mn0%3D%7C3000%7C%7C%7C&amp;sdata=BXVR1sDqstdXND%2BqTZixubGwUhxSk7scr0iLFa64qok%3D&amp;reserved=0" TargetMode="External"/><Relationship Id="rId9" Type="http://schemas.openxmlformats.org/officeDocument/2006/relationships/hyperlink" Target="https://eur01.safelinks.protection.outlook.com/?url=https%3A%2F%2Fwww.lambeth.gov.uk%2Fyour-community%2Fget-involved%2Fvolunteering&amp;data=05%7C01%7Cd.bijlhout%40uwtsd.ac.uk%7C48a21f13bf4c4db11b4608db9529a896%7C4e0f11f9046e45059cb8db2152311e21%7C0%7C0%7C638267778374076228%7CUnknown%7CTWFpbGZsb3d8eyJWIjoiMC4wLjAwMDAiLCJQIjoiV2luMzIiLCJBTiI6Ik1haWwiLCJXVCI6Mn0%3D%7C3000%7C%7C%7C&amp;sdata=ME3EBV%2FcnbPAjzQMT%2B1Inwt9%2BxeFxwlcGIXETutEfCM%3D&amp;reserved=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uwtsd.ac.uk/inspire/" TargetMode="External"/><Relationship Id="rId2" Type="http://schemas.openxmlformats.org/officeDocument/2006/relationships/hyperlink" Target="mailto:inspire@uwtsd.ac.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linkedin.com/learning" TargetMode="External"/><Relationship Id="rId2" Type="http://schemas.openxmlformats.org/officeDocument/2006/relationships/hyperlink" Target="https://www.uwtsd.ac.uk/careers"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forms.office.com%2Fr%2FpJR8sEXN06&amp;data=05%7C01%7Cd.lewis%40uwtsd.ac.uk%7C8571873d9e4549bdb8fe08da8903f244%7C4e0f11f9046e45059cb8db2152311e21%7C0%7C0%7C637972947278667898%7CUnknown%7CTWFpbGZsb3d8eyJWIjoiMC4wLjAwMDAiLCJQIjoiV2luMzIiLCJBTiI6Ik1haWwiLCJXVCI6Mn0%3D%7C3000%7C%7C%7C&amp;sdata=VOVolZfrKW84KA%2BCisSCOr7wFdY4Xtmi3ec2YOLY9uI%3D&amp;reserved=0" TargetMode="External"/><Relationship Id="rId5" Type="http://schemas.openxmlformats.org/officeDocument/2006/relationships/hyperlink" Target="https://www.uwtsd.ac.uk/bursaries/" TargetMode="External"/><Relationship Id="rId4" Type="http://schemas.openxmlformats.org/officeDocument/2006/relationships/hyperlink" Target="https://digitalskills.uwtsd.ac.uk/"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adultsocialcare.co.uk/social-care-job-roles.aspx" TargetMode="External"/><Relationship Id="rId3" Type="http://schemas.openxmlformats.org/officeDocument/2006/relationships/hyperlink" Target="http://www.prospects.ac.uk/" TargetMode="External"/><Relationship Id="rId7" Type="http://schemas.openxmlformats.org/officeDocument/2006/relationships/hyperlink" Target="https://www.jobs.nhs.uk/" TargetMode="External"/><Relationship Id="rId2" Type="http://schemas.openxmlformats.org/officeDocument/2006/relationships/hyperlink" Target="http://www.uwtsd.ac.uk/careers" TargetMode="External"/><Relationship Id="rId1" Type="http://schemas.openxmlformats.org/officeDocument/2006/relationships/slideLayout" Target="../slideLayouts/slideLayout2.xml"/><Relationship Id="rId6" Type="http://schemas.openxmlformats.org/officeDocument/2006/relationships/hyperlink" Target="http://www.milkround.com/" TargetMode="External"/><Relationship Id="rId5" Type="http://schemas.openxmlformats.org/officeDocument/2006/relationships/hyperlink" Target="http://jobs.guardian.co.uk/" TargetMode="External"/><Relationship Id="rId4" Type="http://schemas.openxmlformats.org/officeDocument/2006/relationships/hyperlink" Target="http://www.targetjobs.co.uk/"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mailto:careers@uwtsd.ac.uk" TargetMode="External"/><Relationship Id="rId2" Type="http://schemas.openxmlformats.org/officeDocument/2006/relationships/hyperlink" Target="https://www.uwtsd.ac.uk/careers/making-an-appointmen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Social Epidemiology and Public Health Development</a:t>
            </a:r>
            <a:br>
              <a:rPr lang="en-GB" dirty="0">
                <a:solidFill>
                  <a:schemeClr val="bg1"/>
                </a:solidFill>
              </a:rPr>
            </a:br>
            <a:r>
              <a:rPr lang="en-GB" dirty="0">
                <a:solidFill>
                  <a:schemeClr val="bg1"/>
                </a:solidFill>
              </a:rPr>
              <a:t>LCHS7001</a:t>
            </a:r>
          </a:p>
        </p:txBody>
      </p:sp>
      <p:sp>
        <p:nvSpPr>
          <p:cNvPr id="3" name="Subtitle 2"/>
          <p:cNvSpPr>
            <a:spLocks noGrp="1"/>
          </p:cNvSpPr>
          <p:nvPr>
            <p:ph type="subTitle" idx="1"/>
          </p:nvPr>
        </p:nvSpPr>
        <p:spPr/>
        <p:txBody>
          <a:bodyPr>
            <a:normAutofit/>
          </a:bodyPr>
          <a:lstStyle/>
          <a:p>
            <a:r>
              <a:rPr lang="en-GB" dirty="0">
                <a:solidFill>
                  <a:schemeClr val="bg1"/>
                </a:solidFill>
              </a:rPr>
              <a:t>Week 10</a:t>
            </a:r>
          </a:p>
          <a:p>
            <a:r>
              <a:rPr lang="en-GB" dirty="0">
                <a:solidFill>
                  <a:schemeClr val="bg1"/>
                </a:solidFill>
              </a:rPr>
              <a:t>Revision Week</a:t>
            </a:r>
          </a:p>
          <a:p>
            <a:endParaRPr lang="en-GB" dirty="0">
              <a:solidFill>
                <a:schemeClr val="tx1"/>
              </a:solidFill>
            </a:endParaRPr>
          </a:p>
        </p:txBody>
      </p:sp>
    </p:spTree>
    <p:extLst>
      <p:ext uri="{BB962C8B-B14F-4D97-AF65-F5344CB8AC3E}">
        <p14:creationId xmlns:p14="http://schemas.microsoft.com/office/powerpoint/2010/main" val="3596448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2F31C-AF53-452E-34C1-880CFE73B0D4}"/>
              </a:ext>
            </a:extLst>
          </p:cNvPr>
          <p:cNvSpPr>
            <a:spLocks noGrp="1"/>
          </p:cNvSpPr>
          <p:nvPr>
            <p:ph type="title"/>
          </p:nvPr>
        </p:nvSpPr>
        <p:spPr/>
        <p:txBody>
          <a:bodyPr/>
          <a:lstStyle/>
          <a:p>
            <a:r>
              <a:rPr lang="en-GB" dirty="0"/>
              <a:t>Today’ session</a:t>
            </a:r>
          </a:p>
        </p:txBody>
      </p:sp>
      <p:sp>
        <p:nvSpPr>
          <p:cNvPr id="3" name="Content Placeholder 2">
            <a:extLst>
              <a:ext uri="{FF2B5EF4-FFF2-40B4-BE49-F238E27FC236}">
                <a16:creationId xmlns:a16="http://schemas.microsoft.com/office/drawing/2014/main" id="{6DC7ED0C-460B-7B3B-E283-96A1DACA0EEB}"/>
              </a:ext>
            </a:extLst>
          </p:cNvPr>
          <p:cNvSpPr>
            <a:spLocks noGrp="1"/>
          </p:cNvSpPr>
          <p:nvPr>
            <p:ph idx="1"/>
          </p:nvPr>
        </p:nvSpPr>
        <p:spPr>
          <a:xfrm>
            <a:off x="420329" y="1912177"/>
            <a:ext cx="8229600" cy="3024337"/>
          </a:xfrm>
        </p:spPr>
        <p:txBody>
          <a:bodyPr vert="horz" lIns="91440" tIns="45720" rIns="91440" bIns="45720" rtlCol="0" anchor="t">
            <a:normAutofit fontScale="70000" lnSpcReduction="20000"/>
          </a:bodyPr>
          <a:lstStyle/>
          <a:p>
            <a:r>
              <a:rPr lang="en-GB" sz="4000" dirty="0"/>
              <a:t>Module feedback</a:t>
            </a:r>
          </a:p>
          <a:p>
            <a:r>
              <a:rPr lang="en-GB" sz="4000" dirty="0"/>
              <a:t>Revision quiz</a:t>
            </a:r>
          </a:p>
          <a:p>
            <a:r>
              <a:rPr lang="en-GB" sz="4000" dirty="0">
                <a:ea typeface="+mn-lt"/>
                <a:cs typeface="+mn-lt"/>
              </a:rPr>
              <a:t>Assignment Feedback</a:t>
            </a:r>
          </a:p>
          <a:p>
            <a:r>
              <a:rPr lang="en-GB" sz="4000" dirty="0"/>
              <a:t>Term 2</a:t>
            </a:r>
          </a:p>
          <a:p>
            <a:r>
              <a:rPr lang="en-GB" sz="4000" dirty="0"/>
              <a:t>Career service information</a:t>
            </a:r>
          </a:p>
          <a:p>
            <a:r>
              <a:rPr lang="en-GB" sz="4000" dirty="0"/>
              <a:t>Q/A</a:t>
            </a:r>
          </a:p>
          <a:p>
            <a:r>
              <a:rPr lang="en-GB" sz="4000" dirty="0"/>
              <a:t>Term break </a:t>
            </a:r>
            <a:r>
              <a:rPr lang="en-GB" sz="4000" dirty="0">
                <a:sym typeface="Wingdings" panose="05000000000000000000" pitchFamily="2" charset="2"/>
              </a:rPr>
              <a:t></a:t>
            </a:r>
            <a:endParaRPr lang="en-GB" sz="4000" dirty="0"/>
          </a:p>
          <a:p>
            <a:endParaRPr lang="en-GB" dirty="0"/>
          </a:p>
        </p:txBody>
      </p:sp>
    </p:spTree>
    <p:extLst>
      <p:ext uri="{BB962C8B-B14F-4D97-AF65-F5344CB8AC3E}">
        <p14:creationId xmlns:p14="http://schemas.microsoft.com/office/powerpoint/2010/main" val="451083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B4955-5B50-7E5D-417E-78EF3215524D}"/>
              </a:ext>
            </a:extLst>
          </p:cNvPr>
          <p:cNvSpPr>
            <a:spLocks noGrp="1"/>
          </p:cNvSpPr>
          <p:nvPr>
            <p:ph type="title"/>
          </p:nvPr>
        </p:nvSpPr>
        <p:spPr/>
        <p:txBody>
          <a:bodyPr>
            <a:normAutofit/>
          </a:bodyPr>
          <a:lstStyle/>
          <a:p>
            <a:r>
              <a:rPr lang="en-GB" dirty="0"/>
              <a:t>Student feedback </a:t>
            </a:r>
          </a:p>
        </p:txBody>
      </p:sp>
      <p:sp>
        <p:nvSpPr>
          <p:cNvPr id="3" name="Content Placeholder 2">
            <a:extLst>
              <a:ext uri="{FF2B5EF4-FFF2-40B4-BE49-F238E27FC236}">
                <a16:creationId xmlns:a16="http://schemas.microsoft.com/office/drawing/2014/main" id="{463DE5F2-8EA7-6BB6-F6C1-7476405C64C3}"/>
              </a:ext>
            </a:extLst>
          </p:cNvPr>
          <p:cNvSpPr>
            <a:spLocks noGrp="1"/>
          </p:cNvSpPr>
          <p:nvPr>
            <p:ph idx="1"/>
          </p:nvPr>
        </p:nvSpPr>
        <p:spPr/>
        <p:txBody>
          <a:bodyPr/>
          <a:lstStyle/>
          <a:p>
            <a:r>
              <a:rPr lang="en-GB" dirty="0"/>
              <a:t>Take your device </a:t>
            </a:r>
          </a:p>
          <a:p>
            <a:r>
              <a:rPr lang="en-GB" dirty="0"/>
              <a:t>Go to the module Moodle page and look for this image</a:t>
            </a:r>
          </a:p>
          <a:p>
            <a:endParaRPr lang="en-GB" dirty="0"/>
          </a:p>
        </p:txBody>
      </p:sp>
      <p:pic>
        <p:nvPicPr>
          <p:cNvPr id="2050" name="Picture 2">
            <a:extLst>
              <a:ext uri="{FF2B5EF4-FFF2-40B4-BE49-F238E27FC236}">
                <a16:creationId xmlns:a16="http://schemas.microsoft.com/office/drawing/2014/main" id="{1EAA0C68-F6AE-9D00-8D4B-323F33BE9F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3429000"/>
            <a:ext cx="1628775" cy="1609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4454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Bridge quiz October 2022 is over. And the answer is... - Funbridge Blog">
            <a:extLst>
              <a:ext uri="{FF2B5EF4-FFF2-40B4-BE49-F238E27FC236}">
                <a16:creationId xmlns:a16="http://schemas.microsoft.com/office/drawing/2014/main" id="{B259DAA9-2757-1D61-4E81-468C6F8FF6D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903856"/>
            <a:ext cx="8229600" cy="3309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603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9EFBD-EB39-2384-DF22-180985580AB4}"/>
              </a:ext>
            </a:extLst>
          </p:cNvPr>
          <p:cNvSpPr>
            <a:spLocks noGrp="1"/>
          </p:cNvSpPr>
          <p:nvPr>
            <p:ph type="title"/>
          </p:nvPr>
        </p:nvSpPr>
        <p:spPr/>
        <p:txBody>
          <a:bodyPr/>
          <a:lstStyle/>
          <a:p>
            <a:r>
              <a:rPr lang="en-GB" dirty="0"/>
              <a:t>Rules – Revision Quiz</a:t>
            </a:r>
          </a:p>
        </p:txBody>
      </p:sp>
      <p:sp>
        <p:nvSpPr>
          <p:cNvPr id="3" name="Content Placeholder 2">
            <a:extLst>
              <a:ext uri="{FF2B5EF4-FFF2-40B4-BE49-F238E27FC236}">
                <a16:creationId xmlns:a16="http://schemas.microsoft.com/office/drawing/2014/main" id="{AF703416-29F3-07BF-D750-232413BF6365}"/>
              </a:ext>
            </a:extLst>
          </p:cNvPr>
          <p:cNvSpPr>
            <a:spLocks noGrp="1"/>
          </p:cNvSpPr>
          <p:nvPr>
            <p:ph idx="1"/>
          </p:nvPr>
        </p:nvSpPr>
        <p:spPr/>
        <p:txBody>
          <a:bodyPr>
            <a:normAutofit fontScale="92500" lnSpcReduction="20000"/>
          </a:bodyPr>
          <a:lstStyle/>
          <a:p>
            <a:r>
              <a:rPr lang="en-GB" dirty="0"/>
              <a:t>Divide in 3 groups (Health Care Team, Public Health Team, Social Care Team)​</a:t>
            </a:r>
          </a:p>
          <a:p>
            <a:endParaRPr lang="en-GB" dirty="0"/>
          </a:p>
          <a:p>
            <a:r>
              <a:rPr lang="en-GB" dirty="0"/>
              <a:t>No use of smartphone, laptop, or the Internet​</a:t>
            </a:r>
          </a:p>
          <a:p>
            <a:endParaRPr lang="en-GB" dirty="0"/>
          </a:p>
          <a:p>
            <a:r>
              <a:rPr lang="en-GB" dirty="0"/>
              <a:t>Discuss each question in your group​</a:t>
            </a:r>
          </a:p>
          <a:p>
            <a:endParaRPr lang="en-GB" dirty="0"/>
          </a:p>
          <a:p>
            <a:r>
              <a:rPr lang="en-GB" dirty="0"/>
              <a:t>As a group select your answer</a:t>
            </a:r>
          </a:p>
        </p:txBody>
      </p:sp>
    </p:spTree>
    <p:extLst>
      <p:ext uri="{BB962C8B-B14F-4D97-AF65-F5344CB8AC3E}">
        <p14:creationId xmlns:p14="http://schemas.microsoft.com/office/powerpoint/2010/main" val="3336174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C909C-AAB3-1D42-59F4-A181A66CE189}"/>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9B93B99B-D2FA-8687-15E3-6112BE3BD754}"/>
              </a:ext>
            </a:extLst>
          </p:cNvPr>
          <p:cNvSpPr>
            <a:spLocks noGrp="1"/>
          </p:cNvSpPr>
          <p:nvPr>
            <p:ph idx="1"/>
          </p:nvPr>
        </p:nvSpPr>
        <p:spPr/>
        <p:txBody>
          <a:bodyPr>
            <a:normAutofit lnSpcReduction="10000"/>
          </a:bodyPr>
          <a:lstStyle/>
          <a:p>
            <a:pPr>
              <a:spcBef>
                <a:spcPts val="0"/>
              </a:spcBef>
              <a:defRPr/>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https://study.sagepub.com/essentialpatho2e/student-resources/chapter-2/multiple-choice-questions</a:t>
            </a:r>
          </a:p>
          <a:p>
            <a:endParaRPr lang="en-GB" dirty="0"/>
          </a:p>
          <a:p>
            <a:endParaRPr lang="en-GB" dirty="0"/>
          </a:p>
          <a:p>
            <a:pPr>
              <a:spcBef>
                <a:spcPts val="0"/>
              </a:spcBef>
              <a:defRPr/>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https://study.sagepub.com/essentialpatho2e/student-resources/chapter-1/multiple-choice-questions</a:t>
            </a:r>
          </a:p>
          <a:p>
            <a:endParaRPr lang="en-GB" dirty="0"/>
          </a:p>
        </p:txBody>
      </p:sp>
    </p:spTree>
    <p:extLst>
      <p:ext uri="{BB962C8B-B14F-4D97-AF65-F5344CB8AC3E}">
        <p14:creationId xmlns:p14="http://schemas.microsoft.com/office/powerpoint/2010/main" val="2670536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609F-BA09-A2CF-0613-FD382ED380EB}"/>
              </a:ext>
            </a:extLst>
          </p:cNvPr>
          <p:cNvSpPr>
            <a:spLocks noGrp="1"/>
          </p:cNvSpPr>
          <p:nvPr>
            <p:ph type="title"/>
          </p:nvPr>
        </p:nvSpPr>
        <p:spPr/>
        <p:txBody>
          <a:bodyPr/>
          <a:lstStyle/>
          <a:p>
            <a:r>
              <a:rPr lang="en-GB" dirty="0"/>
              <a:t>Count your points</a:t>
            </a:r>
          </a:p>
        </p:txBody>
      </p:sp>
      <p:pic>
        <p:nvPicPr>
          <p:cNvPr id="1026" name="Picture 2" descr="Winner cup Vectors &amp; Illustrations for Free Download | Freepik">
            <a:extLst>
              <a:ext uri="{FF2B5EF4-FFF2-40B4-BE49-F238E27FC236}">
                <a16:creationId xmlns:a16="http://schemas.microsoft.com/office/drawing/2014/main" id="{F1623640-F34A-9FCC-B183-10D961E953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7007" y="1434651"/>
            <a:ext cx="3849985" cy="3849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4885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893D2-E92C-A2D8-AB1D-4E3A5C923F88}"/>
              </a:ext>
            </a:extLst>
          </p:cNvPr>
          <p:cNvSpPr>
            <a:spLocks noGrp="1"/>
          </p:cNvSpPr>
          <p:nvPr>
            <p:ph type="title"/>
          </p:nvPr>
        </p:nvSpPr>
        <p:spPr/>
        <p:txBody>
          <a:bodyPr/>
          <a:lstStyle/>
          <a:p>
            <a:r>
              <a:rPr lang="en-GB" dirty="0"/>
              <a:t>Assignment Feedback</a:t>
            </a:r>
          </a:p>
        </p:txBody>
      </p:sp>
      <p:sp>
        <p:nvSpPr>
          <p:cNvPr id="3" name="Content Placeholder 2">
            <a:extLst>
              <a:ext uri="{FF2B5EF4-FFF2-40B4-BE49-F238E27FC236}">
                <a16:creationId xmlns:a16="http://schemas.microsoft.com/office/drawing/2014/main" id="{533FE9E1-2217-5321-ED30-2B66E97C918F}"/>
              </a:ext>
            </a:extLst>
          </p:cNvPr>
          <p:cNvSpPr>
            <a:spLocks noGrp="1"/>
          </p:cNvSpPr>
          <p:nvPr>
            <p:ph idx="1"/>
          </p:nvPr>
        </p:nvSpPr>
        <p:spPr/>
        <p:txBody>
          <a:bodyPr vert="horz" lIns="91440" tIns="45720" rIns="91440" bIns="45720" rtlCol="0" anchor="t">
            <a:normAutofit/>
          </a:bodyPr>
          <a:lstStyle/>
          <a:p>
            <a:pPr marL="0" indent="0">
              <a:buNone/>
            </a:pPr>
            <a:r>
              <a:rPr lang="en-GB" dirty="0"/>
              <a:t>Report</a:t>
            </a:r>
          </a:p>
          <a:p>
            <a:pPr>
              <a:buFont typeface="Calibri" pitchFamily="34" charset="0"/>
              <a:buChar char="-"/>
            </a:pPr>
            <a:r>
              <a:rPr lang="en-GB" dirty="0"/>
              <a:t>Socio Epidemiological Analysis</a:t>
            </a:r>
          </a:p>
          <a:p>
            <a:pPr>
              <a:buFont typeface="Calibri" pitchFamily="34" charset="0"/>
              <a:buChar char="-"/>
            </a:pPr>
            <a:r>
              <a:rPr lang="en-GB" dirty="0"/>
              <a:t>Epidemiological Analysis</a:t>
            </a:r>
          </a:p>
          <a:p>
            <a:pPr>
              <a:buFont typeface="Calibri" pitchFamily="34" charset="0"/>
              <a:buChar char="-"/>
            </a:pPr>
            <a:endParaRPr lang="en-GB" dirty="0"/>
          </a:p>
          <a:p>
            <a:r>
              <a:rPr lang="en-GB" dirty="0"/>
              <a:t>Have you submitted a draft? Let me know to provide feedback.</a:t>
            </a:r>
            <a:endParaRPr lang="en-GB"/>
          </a:p>
        </p:txBody>
      </p:sp>
    </p:spTree>
    <p:extLst>
      <p:ext uri="{BB962C8B-B14F-4D97-AF65-F5344CB8AC3E}">
        <p14:creationId xmlns:p14="http://schemas.microsoft.com/office/powerpoint/2010/main" val="2561279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3E9D1-254D-BD40-9CEE-CF5ADE4DCC88}"/>
              </a:ext>
            </a:extLst>
          </p:cNvPr>
          <p:cNvSpPr>
            <a:spLocks noGrp="1"/>
          </p:cNvSpPr>
          <p:nvPr>
            <p:ph type="title"/>
          </p:nvPr>
        </p:nvSpPr>
        <p:spPr/>
        <p:txBody>
          <a:bodyPr/>
          <a:lstStyle/>
          <a:p>
            <a:r>
              <a:rPr lang="en-GB" dirty="0"/>
              <a:t>Term 2</a:t>
            </a:r>
          </a:p>
        </p:txBody>
      </p:sp>
      <p:sp>
        <p:nvSpPr>
          <p:cNvPr id="3" name="Content Placeholder 2">
            <a:extLst>
              <a:ext uri="{FF2B5EF4-FFF2-40B4-BE49-F238E27FC236}">
                <a16:creationId xmlns:a16="http://schemas.microsoft.com/office/drawing/2014/main" id="{276E0584-E706-1C7D-4A9C-BD67D9EF7A53}"/>
              </a:ext>
            </a:extLst>
          </p:cNvPr>
          <p:cNvSpPr>
            <a:spLocks noGrp="1"/>
          </p:cNvSpPr>
          <p:nvPr>
            <p:ph idx="1"/>
          </p:nvPr>
        </p:nvSpPr>
        <p:spPr/>
        <p:txBody>
          <a:bodyPr vert="horz" lIns="91440" tIns="45720" rIns="91440" bIns="45720" rtlCol="0" anchor="t">
            <a:normAutofit lnSpcReduction="10000"/>
          </a:bodyPr>
          <a:lstStyle/>
          <a:p>
            <a:r>
              <a:rPr lang="en-GB"/>
              <a:t>Selected optional modules</a:t>
            </a:r>
            <a:endParaRPr lang="en-US"/>
          </a:p>
          <a:p>
            <a:pPr marL="0" indent="0">
              <a:buNone/>
            </a:pPr>
            <a:r>
              <a:rPr lang="en-GB" dirty="0"/>
              <a:t>*</a:t>
            </a:r>
            <a:r>
              <a:rPr lang="en-GB" sz="2000" i="1" dirty="0"/>
              <a:t>Depending on the number of students selected</a:t>
            </a:r>
          </a:p>
          <a:p>
            <a:endParaRPr lang="en-GB" dirty="0"/>
          </a:p>
          <a:p>
            <a:r>
              <a:rPr lang="en-GB" dirty="0"/>
              <a:t>Practice Based Research module</a:t>
            </a:r>
          </a:p>
          <a:p>
            <a:endParaRPr lang="en-GB" dirty="0"/>
          </a:p>
          <a:p>
            <a:r>
              <a:rPr lang="en-GB" dirty="0"/>
              <a:t>End of Term 2 prepare for dissertation phase (term 3)</a:t>
            </a:r>
          </a:p>
        </p:txBody>
      </p:sp>
    </p:spTree>
    <p:extLst>
      <p:ext uri="{BB962C8B-B14F-4D97-AF65-F5344CB8AC3E}">
        <p14:creationId xmlns:p14="http://schemas.microsoft.com/office/powerpoint/2010/main" val="3240346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bg1"/>
                </a:solidFill>
              </a:rPr>
              <a:t>Careers Service at the London Campus </a:t>
            </a:r>
          </a:p>
        </p:txBody>
      </p:sp>
      <p:sp>
        <p:nvSpPr>
          <p:cNvPr id="3" name="Subtitle 2"/>
          <p:cNvSpPr>
            <a:spLocks noGrp="1"/>
          </p:cNvSpPr>
          <p:nvPr>
            <p:ph type="subTitle" idx="1"/>
          </p:nvPr>
        </p:nvSpPr>
        <p:spPr/>
        <p:txBody>
          <a:bodyPr>
            <a:normAutofit/>
          </a:bodyPr>
          <a:lstStyle/>
          <a:p>
            <a:r>
              <a:rPr lang="en-GB" dirty="0">
                <a:solidFill>
                  <a:schemeClr val="bg1"/>
                </a:solidFill>
              </a:rPr>
              <a:t>Maristela Parfitt</a:t>
            </a:r>
          </a:p>
          <a:p>
            <a:r>
              <a:rPr lang="en-GB" dirty="0">
                <a:solidFill>
                  <a:srgbClr val="0000FF"/>
                </a:solidFill>
                <a:hlinkClick r:id="rId2">
                  <a:extLst>
                    <a:ext uri="{A12FA001-AC4F-418D-AE19-62706E023703}">
                      <ahyp:hlinkClr xmlns:ahyp="http://schemas.microsoft.com/office/drawing/2018/hyperlinkcolor" val="tx"/>
                    </a:ext>
                  </a:extLst>
                </a:hlinkClick>
              </a:rPr>
              <a:t>                                       </a:t>
            </a:r>
            <a:r>
              <a:rPr lang="en-GB" dirty="0">
                <a:solidFill>
                  <a:schemeClr val="bg1"/>
                </a:solidFill>
                <a:highlight>
                  <a:srgbClr val="FFFFFF"/>
                </a:highlight>
                <a:hlinkClick r:id="rId3"/>
              </a:rPr>
              <a:t>www.uwtsd.ac.uk/careers</a:t>
            </a:r>
            <a:r>
              <a:rPr lang="en-GB" dirty="0">
                <a:solidFill>
                  <a:schemeClr val="bg1"/>
                </a:solidFill>
                <a:highlight>
                  <a:srgbClr val="FFFFFF"/>
                </a:highlight>
              </a:rPr>
              <a:t>   </a:t>
            </a: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1507847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3866"/>
            <a:ext cx="8229600" cy="1143000"/>
          </a:xfrm>
        </p:spPr>
        <p:txBody>
          <a:bodyPr>
            <a:normAutofit fontScale="90000"/>
          </a:bodyPr>
          <a:lstStyle/>
          <a:p>
            <a:r>
              <a:rPr lang="en-GB" dirty="0"/>
              <a:t>                   </a:t>
            </a:r>
            <a:r>
              <a:rPr lang="en-GB" b="1" dirty="0"/>
              <a:t>How can I help you?</a:t>
            </a:r>
          </a:p>
        </p:txBody>
      </p:sp>
      <p:sp>
        <p:nvSpPr>
          <p:cNvPr id="3" name="Content Placeholder 2"/>
          <p:cNvSpPr>
            <a:spLocks noGrp="1"/>
          </p:cNvSpPr>
          <p:nvPr>
            <p:ph idx="1"/>
          </p:nvPr>
        </p:nvSpPr>
        <p:spPr/>
        <p:txBody>
          <a:bodyPr>
            <a:normAutofit fontScale="70000" lnSpcReduction="20000"/>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r>
              <a:rPr lang="en-GB" sz="2400" dirty="0"/>
              <a:t>Plan your career and set new goals.(Create an action plan)</a:t>
            </a:r>
          </a:p>
          <a:p>
            <a:r>
              <a:rPr lang="en-GB" sz="2400" dirty="0"/>
              <a:t>Explore opportunities in employment and  further study</a:t>
            </a:r>
          </a:p>
          <a:p>
            <a:r>
              <a:rPr lang="en-GB" sz="2400" dirty="0"/>
              <a:t>Create and adapt your CV and cover letter to different roles and help with personal statements.</a:t>
            </a:r>
          </a:p>
          <a:p>
            <a:r>
              <a:rPr lang="en-GB" sz="2400" dirty="0"/>
              <a:t>Search for jobs, internships and volunteering roles</a:t>
            </a:r>
          </a:p>
          <a:p>
            <a:r>
              <a:rPr lang="en-GB" sz="2400" dirty="0"/>
              <a:t>Prepare for job interviews or any other assessment</a:t>
            </a:r>
          </a:p>
          <a:p>
            <a:r>
              <a:rPr lang="en-GB" sz="2400" dirty="0"/>
              <a:t>Help with your LinkedIn profile </a:t>
            </a:r>
          </a:p>
          <a:p>
            <a:r>
              <a:rPr lang="en-GB" sz="2400" dirty="0"/>
              <a:t>Understand how to use the Careers platform</a:t>
            </a:r>
          </a:p>
          <a:p>
            <a:r>
              <a:rPr lang="en-GB" sz="2400" dirty="0"/>
              <a:t>Invite professionals guest speakers to the campus</a:t>
            </a:r>
          </a:p>
          <a:p>
            <a:r>
              <a:rPr lang="en-GB" sz="2400" dirty="0"/>
              <a:t>Organise Careers Fairs </a:t>
            </a:r>
          </a:p>
          <a:p>
            <a:endParaRPr lang="en-GB" sz="2400" dirty="0">
              <a:latin typeface="+mj-lt"/>
            </a:endParaRPr>
          </a:p>
          <a:p>
            <a:endParaRPr lang="en-GB" sz="2400" dirty="0"/>
          </a:p>
          <a:p>
            <a:endParaRPr lang="en-GB" sz="2400" dirty="0"/>
          </a:p>
          <a:p>
            <a:endParaRPr lang="en-GB" sz="2400" dirty="0"/>
          </a:p>
          <a:p>
            <a:endParaRPr lang="en-GB" sz="2600" dirty="0"/>
          </a:p>
          <a:p>
            <a:pPr>
              <a:buNone/>
            </a:pPr>
            <a:endParaRPr lang="en-GB" sz="11200" dirty="0"/>
          </a:p>
          <a:p>
            <a:endParaRPr lang="en-GB" sz="3300" dirty="0"/>
          </a:p>
          <a:p>
            <a:endParaRPr lang="en-GB" sz="6700" dirty="0"/>
          </a:p>
          <a:p>
            <a:endParaRPr lang="en-GB" dirty="0"/>
          </a:p>
          <a:p>
            <a:endParaRPr lang="en-GB" dirty="0"/>
          </a:p>
          <a:p>
            <a:endParaRPr lang="en-GB" dirty="0"/>
          </a:p>
          <a:p>
            <a:endParaRPr lang="en-GB" dirty="0"/>
          </a:p>
        </p:txBody>
      </p:sp>
      <p:pic>
        <p:nvPicPr>
          <p:cNvPr id="5" name="Picture 4" descr="Careers advice: How do we tackle the postcode lottery? | Tes">
            <a:extLst>
              <a:ext uri="{FF2B5EF4-FFF2-40B4-BE49-F238E27FC236}">
                <a16:creationId xmlns:a16="http://schemas.microsoft.com/office/drawing/2014/main" id="{0757CB39-888F-1D8D-7BEE-05C98EE29A0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199" y="1050"/>
            <a:ext cx="2988306" cy="2419838"/>
          </a:xfrm>
          <a:prstGeom prst="rect">
            <a:avLst/>
          </a:prstGeom>
          <a:noFill/>
          <a:ln>
            <a:noFill/>
          </a:ln>
        </p:spPr>
      </p:pic>
    </p:spTree>
    <p:extLst>
      <p:ext uri="{BB962C8B-B14F-4D97-AF65-F5344CB8AC3E}">
        <p14:creationId xmlns:p14="http://schemas.microsoft.com/office/powerpoint/2010/main" val="3798861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2BB9F-D1CE-FF07-66A1-4BE40A362854}"/>
              </a:ext>
            </a:extLst>
          </p:cNvPr>
          <p:cNvSpPr>
            <a:spLocks noGrp="1"/>
          </p:cNvSpPr>
          <p:nvPr>
            <p:ph type="title"/>
          </p:nvPr>
        </p:nvSpPr>
        <p:spPr/>
        <p:txBody>
          <a:bodyPr>
            <a:normAutofit/>
          </a:bodyPr>
          <a:lstStyle/>
          <a:p>
            <a:r>
              <a:rPr lang="en-GB" sz="3600" b="1" dirty="0"/>
              <a:t>What are we exploring today?</a:t>
            </a:r>
            <a:endParaRPr lang="en-GB" sz="3600" dirty="0"/>
          </a:p>
        </p:txBody>
      </p:sp>
      <p:sp>
        <p:nvSpPr>
          <p:cNvPr id="4" name="Content Placeholder 3">
            <a:extLst>
              <a:ext uri="{FF2B5EF4-FFF2-40B4-BE49-F238E27FC236}">
                <a16:creationId xmlns:a16="http://schemas.microsoft.com/office/drawing/2014/main" id="{E1D0BB4B-B80C-FE30-63B9-7A2EE9120534}"/>
              </a:ext>
            </a:extLst>
          </p:cNvPr>
          <p:cNvSpPr>
            <a:spLocks noGrp="1"/>
          </p:cNvSpPr>
          <p:nvPr>
            <p:ph sz="half" idx="2"/>
          </p:nvPr>
        </p:nvSpPr>
        <p:spPr/>
        <p:txBody>
          <a:bodyPr>
            <a:normAutofit fontScale="77500" lnSpcReduction="20000"/>
          </a:bodyPr>
          <a:lstStyle/>
          <a:p>
            <a:r>
              <a:rPr lang="en-GB" sz="2800" dirty="0"/>
              <a:t>Careers opportunities with a M</a:t>
            </a:r>
            <a:r>
              <a:rPr lang="en-GB" sz="2800" b="0" i="0" dirty="0">
                <a:solidFill>
                  <a:srgbClr val="000000"/>
                </a:solidFill>
                <a:effectLst/>
              </a:rPr>
              <a:t>Sc Public Health and Social Care in Practice degree</a:t>
            </a:r>
            <a:r>
              <a:rPr lang="en-GB" sz="2800" dirty="0"/>
              <a:t> </a:t>
            </a:r>
          </a:p>
          <a:p>
            <a:r>
              <a:rPr lang="en-GB" sz="2800" dirty="0"/>
              <a:t>University Inspire</a:t>
            </a:r>
            <a:r>
              <a:rPr lang="en-GB" b="1" dirty="0"/>
              <a:t> </a:t>
            </a:r>
            <a:r>
              <a:rPr lang="en-GB" sz="2800" dirty="0"/>
              <a:t>programme (open your own business)</a:t>
            </a:r>
          </a:p>
          <a:p>
            <a:r>
              <a:rPr lang="en-GB" sz="2800" dirty="0"/>
              <a:t>University Careers platform</a:t>
            </a:r>
          </a:p>
          <a:p>
            <a:r>
              <a:rPr lang="en-GB" sz="2800" dirty="0"/>
              <a:t>Useful websites</a:t>
            </a:r>
          </a:p>
          <a:p>
            <a:r>
              <a:rPr lang="en-GB" sz="2800" dirty="0"/>
              <a:t>How to book an appointment with the Careers Service</a:t>
            </a:r>
          </a:p>
          <a:p>
            <a:endParaRPr lang="en-GB" dirty="0"/>
          </a:p>
        </p:txBody>
      </p:sp>
      <p:pic>
        <p:nvPicPr>
          <p:cNvPr id="9" name="Content Placeholder 8" descr="Image result for Career Guidance">
            <a:extLst>
              <a:ext uri="{FF2B5EF4-FFF2-40B4-BE49-F238E27FC236}">
                <a16:creationId xmlns:a16="http://schemas.microsoft.com/office/drawing/2014/main" id="{D805974F-6982-A080-D619-59F2B3773A2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1600201"/>
            <a:ext cx="3816423" cy="3412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55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8294A-578C-4032-1A1B-8EB43B357506}"/>
              </a:ext>
            </a:extLst>
          </p:cNvPr>
          <p:cNvSpPr>
            <a:spLocks noGrp="1"/>
          </p:cNvSpPr>
          <p:nvPr>
            <p:ph type="title"/>
          </p:nvPr>
        </p:nvSpPr>
        <p:spPr/>
        <p:txBody>
          <a:bodyPr>
            <a:noAutofit/>
          </a:bodyPr>
          <a:lstStyle/>
          <a:p>
            <a:r>
              <a:rPr lang="en-GB" sz="3200" b="1" dirty="0"/>
              <a:t>Careers opportunities with a </a:t>
            </a:r>
            <a:r>
              <a:rPr lang="en-GB" sz="3200" b="1" dirty="0">
                <a:solidFill>
                  <a:srgbClr val="000000"/>
                </a:solidFill>
              </a:rPr>
              <a:t>M</a:t>
            </a:r>
            <a:r>
              <a:rPr lang="en-GB" sz="3200" b="1" i="0" dirty="0">
                <a:solidFill>
                  <a:srgbClr val="000000"/>
                </a:solidFill>
                <a:effectLst/>
              </a:rPr>
              <a:t>Sc Public Health and Social Care in Practice degree</a:t>
            </a:r>
            <a:r>
              <a:rPr lang="en-GB" sz="3200" b="1" dirty="0"/>
              <a:t> </a:t>
            </a:r>
            <a:br>
              <a:rPr lang="en-GB" sz="3200" b="1" dirty="0"/>
            </a:br>
            <a:endParaRPr lang="en-GB" sz="3200" dirty="0"/>
          </a:p>
        </p:txBody>
      </p:sp>
      <p:sp>
        <p:nvSpPr>
          <p:cNvPr id="4" name="Content Placeholder 3">
            <a:extLst>
              <a:ext uri="{FF2B5EF4-FFF2-40B4-BE49-F238E27FC236}">
                <a16:creationId xmlns:a16="http://schemas.microsoft.com/office/drawing/2014/main" id="{A89F1390-CF2E-6413-05EE-70441D3D3037}"/>
              </a:ext>
            </a:extLst>
          </p:cNvPr>
          <p:cNvSpPr>
            <a:spLocks noGrp="1"/>
          </p:cNvSpPr>
          <p:nvPr>
            <p:ph sz="half" idx="2"/>
          </p:nvPr>
        </p:nvSpPr>
        <p:spPr/>
        <p:txBody>
          <a:bodyPr>
            <a:normAutofit fontScale="70000" lnSpcReduction="20000"/>
          </a:bodyPr>
          <a:lstStyle/>
          <a:p>
            <a:pPr algn="l"/>
            <a:r>
              <a:rPr lang="en-GB" sz="2800" dirty="0">
                <a:solidFill>
                  <a:srgbClr val="000000"/>
                </a:solidFill>
              </a:rPr>
              <a:t>G</a:t>
            </a:r>
            <a:r>
              <a:rPr lang="en-GB" sz="2800" b="0" i="0" dirty="0">
                <a:solidFill>
                  <a:srgbClr val="000000"/>
                </a:solidFill>
                <a:effectLst/>
              </a:rPr>
              <a:t>raduates can gain entry into roles within the :</a:t>
            </a:r>
          </a:p>
          <a:p>
            <a:pPr algn="l"/>
            <a:r>
              <a:rPr lang="en-GB" sz="2800" b="1" dirty="0">
                <a:solidFill>
                  <a:srgbClr val="000000"/>
                </a:solidFill>
              </a:rPr>
              <a:t>P</a:t>
            </a:r>
            <a:r>
              <a:rPr lang="en-GB" sz="2800" b="1" i="0" dirty="0">
                <a:solidFill>
                  <a:srgbClr val="000000"/>
                </a:solidFill>
                <a:effectLst/>
              </a:rPr>
              <a:t>ublic sector </a:t>
            </a:r>
            <a:r>
              <a:rPr lang="en-GB" sz="2800" b="0" i="0" dirty="0">
                <a:solidFill>
                  <a:srgbClr val="000000"/>
                </a:solidFill>
                <a:effectLst/>
              </a:rPr>
              <a:t>(e.g. care, human resources, housing and environment, education-based or training roles, or advocacy)</a:t>
            </a:r>
          </a:p>
          <a:p>
            <a:pPr algn="l"/>
            <a:r>
              <a:rPr lang="en-GB" sz="2800" b="1" dirty="0">
                <a:solidFill>
                  <a:srgbClr val="000000"/>
                </a:solidFill>
              </a:rPr>
              <a:t>P</a:t>
            </a:r>
            <a:r>
              <a:rPr lang="en-GB" sz="2800" b="1" i="0" dirty="0">
                <a:solidFill>
                  <a:srgbClr val="000000"/>
                </a:solidFill>
                <a:effectLst/>
              </a:rPr>
              <a:t>rivate sector </a:t>
            </a:r>
            <a:r>
              <a:rPr lang="en-GB" sz="2800" b="0" i="0" dirty="0">
                <a:solidFill>
                  <a:srgbClr val="000000"/>
                </a:solidFill>
                <a:effectLst/>
              </a:rPr>
              <a:t>(e.g. agencies, support worker roles, admin or management).</a:t>
            </a:r>
          </a:p>
          <a:p>
            <a:r>
              <a:rPr lang="en-GB" sz="2800" b="1" i="0" dirty="0">
                <a:solidFill>
                  <a:srgbClr val="000000"/>
                </a:solidFill>
                <a:effectLst/>
              </a:rPr>
              <a:t>Third sector </a:t>
            </a:r>
            <a:r>
              <a:rPr lang="en-GB" sz="2800" b="0" i="0" dirty="0">
                <a:solidFill>
                  <a:srgbClr val="000000"/>
                </a:solidFill>
                <a:effectLst/>
              </a:rPr>
              <a:t>(e.g. fundraising, coordination or support roles).</a:t>
            </a:r>
          </a:p>
          <a:p>
            <a:endParaRPr lang="en-GB" dirty="0"/>
          </a:p>
        </p:txBody>
      </p:sp>
      <p:pic>
        <p:nvPicPr>
          <p:cNvPr id="5" name="Picture 2" descr="Care sector recruiters wary of cost-cutting clients | Recruiter">
            <a:extLst>
              <a:ext uri="{FF2B5EF4-FFF2-40B4-BE49-F238E27FC236}">
                <a16:creationId xmlns:a16="http://schemas.microsoft.com/office/drawing/2014/main" id="{9409C953-E060-8CCD-7FED-4140A49B467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57200" y="1417640"/>
            <a:ext cx="3898776" cy="3320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4600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5EB9-65C6-346B-CB41-800D752389DD}"/>
              </a:ext>
            </a:extLst>
          </p:cNvPr>
          <p:cNvSpPr>
            <a:spLocks noGrp="1"/>
          </p:cNvSpPr>
          <p:nvPr>
            <p:ph type="title"/>
          </p:nvPr>
        </p:nvSpPr>
        <p:spPr/>
        <p:txBody>
          <a:bodyPr/>
          <a:lstStyle/>
          <a:p>
            <a:r>
              <a:rPr lang="en-GB" b="1" dirty="0"/>
              <a:t>Further information </a:t>
            </a:r>
          </a:p>
        </p:txBody>
      </p:sp>
      <p:sp>
        <p:nvSpPr>
          <p:cNvPr id="4" name="Content Placeholder 3">
            <a:extLst>
              <a:ext uri="{FF2B5EF4-FFF2-40B4-BE49-F238E27FC236}">
                <a16:creationId xmlns:a16="http://schemas.microsoft.com/office/drawing/2014/main" id="{427A66DD-DBE9-AD4B-959D-B2DC25FD3CE7}"/>
              </a:ext>
            </a:extLst>
          </p:cNvPr>
          <p:cNvSpPr>
            <a:spLocks noGrp="1"/>
          </p:cNvSpPr>
          <p:nvPr>
            <p:ph sz="half" idx="2"/>
          </p:nvPr>
        </p:nvSpPr>
        <p:spPr>
          <a:xfrm>
            <a:off x="4648200" y="1417638"/>
            <a:ext cx="4038600" cy="4171603"/>
          </a:xfrm>
        </p:spPr>
        <p:txBody>
          <a:bodyPr>
            <a:normAutofit fontScale="40000" lnSpcReduction="20000"/>
          </a:bodyPr>
          <a:lstStyle/>
          <a:p>
            <a:pPr marL="0" indent="0" algn="l">
              <a:buNone/>
            </a:pPr>
            <a:r>
              <a:rPr lang="en-GB" sz="4000" b="1" i="0" dirty="0">
                <a:effectLst/>
                <a:latin typeface="+mj-lt"/>
              </a:rPr>
              <a:t>      Potential employers </a:t>
            </a:r>
          </a:p>
          <a:p>
            <a:pPr algn="l">
              <a:buFont typeface="Arial" panose="020B0604020202020204" pitchFamily="34" charset="0"/>
              <a:buChar char="•"/>
            </a:pPr>
            <a:endParaRPr lang="en-GB" sz="3000" dirty="0">
              <a:latin typeface="+mj-lt"/>
            </a:endParaRPr>
          </a:p>
          <a:p>
            <a:pPr algn="l">
              <a:buFont typeface="Arial" panose="020B0604020202020204" pitchFamily="34" charset="0"/>
              <a:buChar char="•"/>
            </a:pPr>
            <a:r>
              <a:rPr lang="en-GB" sz="3000" i="0" dirty="0">
                <a:effectLst/>
              </a:rPr>
              <a:t>community education organisations</a:t>
            </a:r>
          </a:p>
          <a:p>
            <a:pPr algn="l">
              <a:buFont typeface="Arial" panose="020B0604020202020204" pitchFamily="34" charset="0"/>
              <a:buChar char="•"/>
            </a:pPr>
            <a:r>
              <a:rPr lang="en-GB" sz="3000" i="0" dirty="0">
                <a:effectLst/>
              </a:rPr>
              <a:t>housing associations</a:t>
            </a:r>
          </a:p>
          <a:p>
            <a:pPr algn="l">
              <a:buFont typeface="Arial" panose="020B0604020202020204" pitchFamily="34" charset="0"/>
              <a:buChar char="•"/>
            </a:pPr>
            <a:r>
              <a:rPr lang="en-GB" sz="3000" i="0" dirty="0">
                <a:effectLst/>
              </a:rPr>
              <a:t>local authorities</a:t>
            </a:r>
          </a:p>
          <a:p>
            <a:pPr algn="l">
              <a:buFont typeface="Arial" panose="020B0604020202020204" pitchFamily="34" charset="0"/>
              <a:buChar char="•"/>
            </a:pPr>
            <a:r>
              <a:rPr lang="en-GB" sz="3000" i="0" dirty="0">
                <a:effectLst/>
              </a:rPr>
              <a:t>NHS trusts</a:t>
            </a:r>
          </a:p>
          <a:p>
            <a:pPr algn="l">
              <a:buFont typeface="Arial" panose="020B0604020202020204" pitchFamily="34" charset="0"/>
              <a:buChar char="•"/>
            </a:pPr>
            <a:r>
              <a:rPr lang="en-GB" sz="3000" i="0" dirty="0">
                <a:effectLst/>
              </a:rPr>
              <a:t>organisations set up with a specific aim, e.g. to help asylum seekers or to advise about drugs</a:t>
            </a:r>
          </a:p>
          <a:p>
            <a:pPr algn="l">
              <a:buFont typeface="Arial" panose="020B0604020202020204" pitchFamily="34" charset="0"/>
              <a:buChar char="•"/>
            </a:pPr>
            <a:r>
              <a:rPr lang="en-GB" sz="3000" i="0" dirty="0">
                <a:effectLst/>
              </a:rPr>
              <a:t>rural community councils</a:t>
            </a:r>
          </a:p>
          <a:p>
            <a:pPr algn="l">
              <a:buFont typeface="Arial" panose="020B0604020202020204" pitchFamily="34" charset="0"/>
              <a:buChar char="•"/>
            </a:pPr>
            <a:r>
              <a:rPr lang="en-GB" sz="3000" i="0" dirty="0">
                <a:effectLst/>
              </a:rPr>
              <a:t>social services</a:t>
            </a:r>
          </a:p>
          <a:p>
            <a:pPr algn="l">
              <a:buFont typeface="Arial" panose="020B0604020202020204" pitchFamily="34" charset="0"/>
              <a:buChar char="•"/>
            </a:pPr>
            <a:r>
              <a:rPr lang="en-GB" sz="3000" i="0" dirty="0">
                <a:effectLst/>
              </a:rPr>
              <a:t>voluntary sector organisations.</a:t>
            </a:r>
          </a:p>
          <a:p>
            <a:pPr algn="l">
              <a:buFont typeface="Arial" panose="020B0604020202020204" pitchFamily="34" charset="0"/>
              <a:buChar char="•"/>
            </a:pPr>
            <a:r>
              <a:rPr lang="en-GB" sz="3000" i="0" dirty="0">
                <a:effectLst/>
              </a:rPr>
              <a:t>children's charities</a:t>
            </a:r>
          </a:p>
          <a:p>
            <a:pPr algn="l">
              <a:buFont typeface="Arial" panose="020B0604020202020204" pitchFamily="34" charset="0"/>
              <a:buChar char="•"/>
            </a:pPr>
            <a:r>
              <a:rPr lang="en-GB" sz="3000" i="0" dirty="0">
                <a:effectLst/>
              </a:rPr>
              <a:t>churches and other faith groups</a:t>
            </a:r>
          </a:p>
          <a:p>
            <a:pPr algn="l">
              <a:buFont typeface="Arial" panose="020B0604020202020204" pitchFamily="34" charset="0"/>
              <a:buChar char="•"/>
            </a:pPr>
            <a:r>
              <a:rPr lang="en-GB" sz="3000" i="0" dirty="0">
                <a:effectLst/>
              </a:rPr>
              <a:t>community associations</a:t>
            </a:r>
          </a:p>
          <a:p>
            <a:pPr algn="l">
              <a:buFont typeface="Arial" panose="020B0604020202020204" pitchFamily="34" charset="0"/>
              <a:buChar char="•"/>
            </a:pPr>
            <a:r>
              <a:rPr lang="en-GB" sz="3000" i="0" dirty="0">
                <a:effectLst/>
              </a:rPr>
              <a:t>health and mental health organisations</a:t>
            </a:r>
          </a:p>
          <a:p>
            <a:pPr algn="l">
              <a:buFont typeface="Arial" panose="020B0604020202020204" pitchFamily="34" charset="0"/>
              <a:buChar char="•"/>
            </a:pPr>
            <a:r>
              <a:rPr lang="en-GB" sz="3000" i="0" dirty="0">
                <a:effectLst/>
              </a:rPr>
              <a:t>homeless projects</a:t>
            </a:r>
          </a:p>
          <a:p>
            <a:pPr algn="l">
              <a:buFont typeface="Arial" panose="020B0604020202020204" pitchFamily="34" charset="0"/>
              <a:buChar char="•"/>
            </a:pPr>
            <a:r>
              <a:rPr lang="en-GB" sz="3000" i="0" dirty="0">
                <a:effectLst/>
              </a:rPr>
              <a:t>shelters</a:t>
            </a:r>
          </a:p>
          <a:p>
            <a:pPr algn="l">
              <a:buFont typeface="Arial" panose="020B0604020202020204" pitchFamily="34" charset="0"/>
              <a:buChar char="•"/>
            </a:pPr>
            <a:r>
              <a:rPr lang="en-GB" sz="3000" i="0" dirty="0">
                <a:effectLst/>
              </a:rPr>
              <a:t>women's groups and much more. </a:t>
            </a:r>
          </a:p>
          <a:p>
            <a:r>
              <a:rPr lang="en-GB" sz="3000" b="1" dirty="0">
                <a:hlinkClick r:id="rId2">
                  <a:extLst>
                    <a:ext uri="{A12FA001-AC4F-418D-AE19-62706E023703}">
                      <ahyp:hlinkClr xmlns:ahyp="http://schemas.microsoft.com/office/drawing/2018/hyperlinkcolor" val="tx"/>
                    </a:ext>
                  </a:extLst>
                </a:hlinkClick>
              </a:rPr>
              <a:t>www.uwtsd.ac.uk/careers</a:t>
            </a:r>
            <a:r>
              <a:rPr lang="en-GB" sz="3000" b="1" dirty="0"/>
              <a:t>  </a:t>
            </a:r>
            <a:r>
              <a:rPr lang="en-GB" sz="3000" dirty="0"/>
              <a:t>- The university platform – MYCAREER </a:t>
            </a:r>
          </a:p>
          <a:p>
            <a:endParaRPr lang="en-GB" dirty="0"/>
          </a:p>
        </p:txBody>
      </p:sp>
      <p:sp>
        <p:nvSpPr>
          <p:cNvPr id="5" name="Content Placeholder 4">
            <a:extLst>
              <a:ext uri="{FF2B5EF4-FFF2-40B4-BE49-F238E27FC236}">
                <a16:creationId xmlns:a16="http://schemas.microsoft.com/office/drawing/2014/main" id="{BBBDA461-BD5A-C23B-174E-113936DC7A26}"/>
              </a:ext>
            </a:extLst>
          </p:cNvPr>
          <p:cNvSpPr>
            <a:spLocks noGrp="1"/>
          </p:cNvSpPr>
          <p:nvPr>
            <p:ph sz="half" idx="1"/>
          </p:nvPr>
        </p:nvSpPr>
        <p:spPr>
          <a:xfrm>
            <a:off x="533400" y="1418133"/>
            <a:ext cx="4038600" cy="3989040"/>
          </a:xfrm>
        </p:spPr>
        <p:txBody>
          <a:bodyPr>
            <a:normAutofit fontScale="40000" lnSpcReduction="20000"/>
          </a:bodyPr>
          <a:lstStyle/>
          <a:p>
            <a:pPr marL="0" indent="0">
              <a:buNone/>
            </a:pPr>
            <a:r>
              <a:rPr lang="en-GB" sz="4000" b="1" i="0" dirty="0">
                <a:solidFill>
                  <a:srgbClr val="444444"/>
                </a:solidFill>
                <a:effectLst/>
                <a:latin typeface="+mj-lt"/>
              </a:rPr>
              <a:t>           </a:t>
            </a:r>
            <a:r>
              <a:rPr lang="en-GB" sz="4000" b="1" i="0" dirty="0">
                <a:effectLst/>
                <a:latin typeface="+mj-lt"/>
              </a:rPr>
              <a:t>Potential roles </a:t>
            </a:r>
          </a:p>
          <a:p>
            <a:endParaRPr lang="en-GB" sz="3800" b="1" i="0" dirty="0">
              <a:solidFill>
                <a:srgbClr val="444444"/>
              </a:solidFill>
              <a:effectLst/>
              <a:latin typeface="+mj-lt"/>
            </a:endParaRPr>
          </a:p>
          <a:p>
            <a:pPr algn="l" fontAlgn="base"/>
            <a:r>
              <a:rPr lang="en-GB" sz="4000" b="0" i="0" dirty="0">
                <a:solidFill>
                  <a:srgbClr val="212121"/>
                </a:solidFill>
                <a:effectLst/>
                <a:latin typeface="Segoe UI Web (West European)"/>
              </a:rPr>
              <a:t>Public Health practitioner (e.g., education, community,.. setting)</a:t>
            </a:r>
          </a:p>
          <a:p>
            <a:pPr algn="l" fontAlgn="base"/>
            <a:r>
              <a:rPr lang="en-GB" sz="4000" b="0" i="0" dirty="0">
                <a:solidFill>
                  <a:srgbClr val="212121"/>
                </a:solidFill>
                <a:effectLst/>
                <a:latin typeface="Segoe UI Web (West European)"/>
              </a:rPr>
              <a:t>Health promotion officer in community care</a:t>
            </a:r>
          </a:p>
          <a:p>
            <a:pPr algn="l" fontAlgn="base"/>
            <a:r>
              <a:rPr lang="en-GB" sz="4000" b="0" i="0" dirty="0">
                <a:solidFill>
                  <a:srgbClr val="212121"/>
                </a:solidFill>
                <a:effectLst/>
                <a:latin typeface="Segoe UI Web (West European)"/>
              </a:rPr>
              <a:t>Health improvement practitioner</a:t>
            </a:r>
          </a:p>
          <a:p>
            <a:pPr algn="l" fontAlgn="base"/>
            <a:r>
              <a:rPr lang="en-GB" sz="4000" b="0" i="0" dirty="0">
                <a:solidFill>
                  <a:srgbClr val="212121"/>
                </a:solidFill>
                <a:effectLst/>
                <a:latin typeface="Segoe UI Web (West European)"/>
              </a:rPr>
              <a:t>Health protection practitioner</a:t>
            </a:r>
          </a:p>
          <a:p>
            <a:pPr algn="l" fontAlgn="base"/>
            <a:r>
              <a:rPr lang="en-GB" sz="4000" b="0" i="0" dirty="0">
                <a:solidFill>
                  <a:srgbClr val="212121"/>
                </a:solidFill>
                <a:effectLst/>
                <a:latin typeface="Segoe UI Web (West European)"/>
              </a:rPr>
              <a:t>Public health information analyst</a:t>
            </a:r>
          </a:p>
          <a:p>
            <a:pPr algn="l" fontAlgn="base"/>
            <a:r>
              <a:rPr lang="en-GB" sz="4000" b="0" i="0" dirty="0">
                <a:solidFill>
                  <a:srgbClr val="212121"/>
                </a:solidFill>
                <a:effectLst/>
                <a:latin typeface="Segoe UI Web (West European)"/>
              </a:rPr>
              <a:t>Epidemiologist</a:t>
            </a:r>
          </a:p>
          <a:p>
            <a:pPr algn="l" fontAlgn="base"/>
            <a:r>
              <a:rPr lang="en-GB" sz="4000" b="0" i="0" dirty="0">
                <a:solidFill>
                  <a:srgbClr val="212121"/>
                </a:solidFill>
                <a:effectLst/>
                <a:latin typeface="Segoe UI Web (West European)"/>
              </a:rPr>
              <a:t>Specialist health visitor for vulnerable families</a:t>
            </a:r>
          </a:p>
          <a:p>
            <a:pPr algn="l" fontAlgn="base"/>
            <a:r>
              <a:rPr lang="en-GB" sz="4000" b="0" i="0" dirty="0">
                <a:solidFill>
                  <a:srgbClr val="212121"/>
                </a:solidFill>
                <a:effectLst/>
                <a:latin typeface="Segoe UI Web (West European)"/>
              </a:rPr>
              <a:t>Public Health specialist (NHS, ..)</a:t>
            </a:r>
          </a:p>
          <a:p>
            <a:endParaRPr lang="en-GB" dirty="0"/>
          </a:p>
        </p:txBody>
      </p:sp>
    </p:spTree>
    <p:extLst>
      <p:ext uri="{BB962C8B-B14F-4D97-AF65-F5344CB8AC3E}">
        <p14:creationId xmlns:p14="http://schemas.microsoft.com/office/powerpoint/2010/main" val="1396383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41ED2-FC81-23E2-80A8-AA581861B2ED}"/>
              </a:ext>
            </a:extLst>
          </p:cNvPr>
          <p:cNvSpPr>
            <a:spLocks noGrp="1"/>
          </p:cNvSpPr>
          <p:nvPr>
            <p:ph type="title"/>
          </p:nvPr>
        </p:nvSpPr>
        <p:spPr/>
        <p:txBody>
          <a:bodyPr>
            <a:normAutofit fontScale="90000"/>
          </a:bodyPr>
          <a:lstStyle/>
          <a:p>
            <a:r>
              <a:rPr lang="en-GB" sz="3600" b="1" dirty="0"/>
              <a:t>Skills to work in Health and Social Care </a:t>
            </a:r>
          </a:p>
        </p:txBody>
      </p:sp>
      <p:sp>
        <p:nvSpPr>
          <p:cNvPr id="3" name="Content Placeholder 2">
            <a:extLst>
              <a:ext uri="{FF2B5EF4-FFF2-40B4-BE49-F238E27FC236}">
                <a16:creationId xmlns:a16="http://schemas.microsoft.com/office/drawing/2014/main" id="{AA7C8DC2-C378-A5B3-E77D-F080BF01690B}"/>
              </a:ext>
            </a:extLst>
          </p:cNvPr>
          <p:cNvSpPr>
            <a:spLocks noGrp="1"/>
          </p:cNvSpPr>
          <p:nvPr>
            <p:ph idx="1"/>
          </p:nvPr>
        </p:nvSpPr>
        <p:spPr>
          <a:xfrm>
            <a:off x="482866" y="1417638"/>
            <a:ext cx="8229600" cy="4128194"/>
          </a:xfrm>
        </p:spPr>
        <p:txBody>
          <a:bodyPr vert="horz" lIns="91440" tIns="45720" rIns="91440" bIns="45720" rtlCol="0" anchor="t">
            <a:normAutofit fontScale="25000" lnSpcReduction="20000"/>
          </a:bodyPr>
          <a:lstStyle/>
          <a:p>
            <a:pPr algn="l">
              <a:buFont typeface="Arial" panose="020B0604020202020204" pitchFamily="34" charset="0"/>
              <a:buChar char="•"/>
            </a:pPr>
            <a:endParaRPr lang="en-GB" b="0" i="0" dirty="0">
              <a:solidFill>
                <a:srgbClr val="485D65"/>
              </a:solidFill>
              <a:effectLst/>
              <a:latin typeface="Source Sans Pro" panose="020B0503030403020204" pitchFamily="34" charset="0"/>
            </a:endParaRPr>
          </a:p>
          <a:p>
            <a:pPr algn="l">
              <a:buFont typeface="Arial" panose="020B0604020202020204" pitchFamily="34" charset="0"/>
              <a:buChar char="•"/>
            </a:pPr>
            <a:r>
              <a:rPr lang="en-GB" sz="8000" b="0" i="0" dirty="0">
                <a:effectLst/>
                <a:latin typeface="Source Sans Pro"/>
                <a:ea typeface="Source Sans Pro"/>
              </a:rPr>
              <a:t>excellent interpersonal and communication skills, and the ability to communicate with a range of people using a variety of communication methods</a:t>
            </a:r>
          </a:p>
          <a:p>
            <a:pPr algn="l">
              <a:buFont typeface="Arial" panose="020B0604020202020204" pitchFamily="34" charset="0"/>
              <a:buChar char="•"/>
            </a:pPr>
            <a:r>
              <a:rPr lang="en-GB" sz="8000" dirty="0">
                <a:latin typeface="Source Sans Pro"/>
                <a:ea typeface="Source Sans Pro"/>
              </a:rPr>
              <a:t>Computing skills</a:t>
            </a:r>
          </a:p>
          <a:p>
            <a:pPr algn="l">
              <a:buFont typeface="Arial" panose="020B0604020202020204" pitchFamily="34" charset="0"/>
              <a:buChar char="•"/>
            </a:pPr>
            <a:r>
              <a:rPr lang="en-GB" sz="8000" b="0" i="0">
                <a:effectLst/>
                <a:latin typeface="Source Sans Pro"/>
                <a:ea typeface="Source Sans Pro"/>
              </a:rPr>
              <a:t>writing reports</a:t>
            </a:r>
          </a:p>
          <a:p>
            <a:pPr algn="l">
              <a:buFont typeface="Arial" panose="020B0604020202020204" pitchFamily="34" charset="0"/>
              <a:buChar char="•"/>
            </a:pPr>
            <a:r>
              <a:rPr lang="en-GB" sz="8000" b="0" i="0" dirty="0">
                <a:effectLst/>
                <a:latin typeface="Source Sans Pro"/>
                <a:ea typeface="Source Sans Pro"/>
              </a:rPr>
              <a:t>a passion for working with people and providing person-centred care</a:t>
            </a:r>
          </a:p>
          <a:p>
            <a:pPr algn="l">
              <a:buFont typeface="Arial" panose="020B0604020202020204" pitchFamily="34" charset="0"/>
              <a:buChar char="•"/>
            </a:pPr>
            <a:r>
              <a:rPr lang="en-GB" sz="8000" b="0" i="0" dirty="0">
                <a:effectLst/>
                <a:latin typeface="Source Sans Pro"/>
                <a:ea typeface="Source Sans Pro"/>
              </a:rPr>
              <a:t>leadership and management skills, with the ability to motivate others</a:t>
            </a:r>
          </a:p>
          <a:p>
            <a:pPr algn="l">
              <a:buFont typeface="Arial" panose="020B0604020202020204" pitchFamily="34" charset="0"/>
              <a:buChar char="•"/>
            </a:pPr>
            <a:r>
              <a:rPr lang="en-GB" sz="8000" b="0" i="0" dirty="0">
                <a:effectLst/>
                <a:latin typeface="Source Sans Pro"/>
                <a:ea typeface="Source Sans Pro"/>
              </a:rPr>
              <a:t>the capacity to work under pressure and to take a problem-solving approach to work</a:t>
            </a:r>
          </a:p>
          <a:p>
            <a:pPr algn="l">
              <a:buFont typeface="Arial" panose="020B0604020202020204" pitchFamily="34" charset="0"/>
              <a:buChar char="•"/>
            </a:pPr>
            <a:r>
              <a:rPr lang="en-GB" sz="8000" b="0" i="0" dirty="0">
                <a:effectLst/>
                <a:latin typeface="Source Sans Pro"/>
                <a:ea typeface="Source Sans Pro"/>
              </a:rPr>
              <a:t>effective organisational and time-management skills with the ability to prioritise your own and others workload</a:t>
            </a:r>
          </a:p>
          <a:p>
            <a:pPr algn="l">
              <a:buFont typeface="Arial" panose="020B0604020202020204" pitchFamily="34" charset="0"/>
              <a:buChar char="•"/>
            </a:pPr>
            <a:r>
              <a:rPr lang="en-GB" sz="8000" b="0" i="0" dirty="0">
                <a:effectLst/>
                <a:latin typeface="Source Sans Pro"/>
                <a:ea typeface="Source Sans Pro"/>
              </a:rPr>
              <a:t>numerical skills for managing budgets</a:t>
            </a:r>
          </a:p>
          <a:p>
            <a:r>
              <a:rPr lang="en-GB" sz="8000" b="0" i="0" dirty="0">
                <a:effectLst/>
                <a:latin typeface="Source Sans Pro"/>
                <a:ea typeface="Source Sans Pro"/>
              </a:rPr>
              <a:t>an understanding of accountability to ensure compliance with company policies and regulatory requirements etc</a:t>
            </a:r>
            <a:r>
              <a:rPr lang="en-GB" sz="8000" dirty="0">
                <a:latin typeface="Source Sans Pro"/>
                <a:ea typeface="Source Sans Pro"/>
              </a:rPr>
              <a:t>  </a:t>
            </a:r>
            <a:endParaRPr lang="en-GB" sz="8000" b="0" i="0" dirty="0">
              <a:effectLst/>
              <a:latin typeface="Source Sans Pro" panose="020B0503030403020204" pitchFamily="34" charset="0"/>
              <a:ea typeface="Source Sans Pro"/>
            </a:endParaRPr>
          </a:p>
          <a:p>
            <a:pPr algn="l">
              <a:buFont typeface="Arial" panose="020B0604020202020204" pitchFamily="34" charset="0"/>
              <a:buChar char="•"/>
            </a:pPr>
            <a:endParaRPr lang="en-GB" sz="6400" b="0" i="0" dirty="0">
              <a:solidFill>
                <a:srgbClr val="485D65"/>
              </a:solidFill>
              <a:effectLst/>
              <a:latin typeface="Source Sans Pro" panose="020B0503030403020204" pitchFamily="34" charset="0"/>
            </a:endParaRPr>
          </a:p>
          <a:p>
            <a:endParaRPr lang="en-GB" dirty="0"/>
          </a:p>
        </p:txBody>
      </p:sp>
    </p:spTree>
    <p:extLst>
      <p:ext uri="{BB962C8B-B14F-4D97-AF65-F5344CB8AC3E}">
        <p14:creationId xmlns:p14="http://schemas.microsoft.com/office/powerpoint/2010/main" val="90392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E129F-B274-D529-A042-39702EF831F8}"/>
              </a:ext>
            </a:extLst>
          </p:cNvPr>
          <p:cNvSpPr>
            <a:spLocks noGrp="1"/>
          </p:cNvSpPr>
          <p:nvPr>
            <p:ph type="title"/>
          </p:nvPr>
        </p:nvSpPr>
        <p:spPr/>
        <p:txBody>
          <a:bodyPr>
            <a:normAutofit/>
          </a:bodyPr>
          <a:lstStyle/>
          <a:p>
            <a:r>
              <a:rPr lang="en-GB" sz="3200" b="1" dirty="0"/>
              <a:t>Values and behaviours to work in health and social care </a:t>
            </a:r>
          </a:p>
        </p:txBody>
      </p:sp>
      <p:sp>
        <p:nvSpPr>
          <p:cNvPr id="3" name="Content Placeholder 2">
            <a:extLst>
              <a:ext uri="{FF2B5EF4-FFF2-40B4-BE49-F238E27FC236}">
                <a16:creationId xmlns:a16="http://schemas.microsoft.com/office/drawing/2014/main" id="{959D9BC6-B227-1951-55C6-6D4A2237999D}"/>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sz="3200" b="0" i="0" dirty="0">
                <a:effectLst/>
              </a:rPr>
              <a:t>adaptability</a:t>
            </a:r>
          </a:p>
          <a:p>
            <a:pPr algn="l">
              <a:buFont typeface="Arial" panose="020B0604020202020204" pitchFamily="34" charset="0"/>
              <a:buChar char="•"/>
            </a:pPr>
            <a:r>
              <a:rPr lang="en-GB" sz="3200" b="0" i="0" dirty="0">
                <a:effectLst/>
              </a:rPr>
              <a:t>compassion</a:t>
            </a:r>
          </a:p>
          <a:p>
            <a:pPr algn="l">
              <a:buFont typeface="Arial" panose="020B0604020202020204" pitchFamily="34" charset="0"/>
              <a:buChar char="•"/>
            </a:pPr>
            <a:r>
              <a:rPr lang="en-GB" sz="3200" b="0" i="0" dirty="0">
                <a:effectLst/>
              </a:rPr>
              <a:t>courage</a:t>
            </a:r>
          </a:p>
          <a:p>
            <a:pPr algn="l">
              <a:buFont typeface="Arial" panose="020B0604020202020204" pitchFamily="34" charset="0"/>
              <a:buChar char="•"/>
            </a:pPr>
            <a:r>
              <a:rPr lang="en-GB" sz="3200" b="0" i="0" dirty="0">
                <a:effectLst/>
              </a:rPr>
              <a:t>empathy</a:t>
            </a:r>
          </a:p>
          <a:p>
            <a:pPr algn="l">
              <a:buFont typeface="Arial" panose="020B0604020202020204" pitchFamily="34" charset="0"/>
              <a:buChar char="•"/>
            </a:pPr>
            <a:r>
              <a:rPr lang="en-GB" sz="3200" b="0" i="0" dirty="0">
                <a:effectLst/>
              </a:rPr>
              <a:t>imagination</a:t>
            </a:r>
          </a:p>
          <a:p>
            <a:pPr algn="l">
              <a:buFont typeface="Arial" panose="020B0604020202020204" pitchFamily="34" charset="0"/>
              <a:buChar char="•"/>
            </a:pPr>
            <a:r>
              <a:rPr lang="en-GB" sz="3200" b="0" i="0" dirty="0">
                <a:effectLst/>
              </a:rPr>
              <a:t>integrity</a:t>
            </a:r>
          </a:p>
          <a:p>
            <a:pPr algn="l">
              <a:buFont typeface="Arial" panose="020B0604020202020204" pitchFamily="34" charset="0"/>
              <a:buChar char="•"/>
            </a:pPr>
            <a:r>
              <a:rPr lang="en-GB" sz="3200" b="0" i="0" dirty="0">
                <a:effectLst/>
              </a:rPr>
              <a:t>respect</a:t>
            </a:r>
          </a:p>
          <a:p>
            <a:pPr algn="l">
              <a:buFont typeface="Arial" panose="020B0604020202020204" pitchFamily="34" charset="0"/>
              <a:buChar char="•"/>
            </a:pPr>
            <a:r>
              <a:rPr lang="en-GB" sz="3200" b="0" i="0" dirty="0">
                <a:effectLst/>
              </a:rPr>
              <a:t>responsibility</a:t>
            </a:r>
          </a:p>
          <a:p>
            <a:pPr algn="l">
              <a:buFont typeface="Arial" panose="020B0604020202020204" pitchFamily="34" charset="0"/>
              <a:buChar char="•"/>
            </a:pPr>
            <a:r>
              <a:rPr lang="en-GB" sz="3200" b="0" i="0" dirty="0">
                <a:effectLst/>
              </a:rPr>
              <a:t>confidentiality</a:t>
            </a:r>
          </a:p>
          <a:p>
            <a:pPr algn="l">
              <a:buFont typeface="Arial" panose="020B0604020202020204" pitchFamily="34" charset="0"/>
              <a:buChar char="•"/>
            </a:pPr>
            <a:r>
              <a:rPr lang="en-GB" sz="3200" b="0" i="0" dirty="0">
                <a:effectLst/>
              </a:rPr>
              <a:t>treating people with dignity.</a:t>
            </a:r>
          </a:p>
          <a:p>
            <a:pPr algn="l">
              <a:buFont typeface="Arial" panose="020B0604020202020204" pitchFamily="34" charset="0"/>
              <a:buChar char="•"/>
            </a:pPr>
            <a:r>
              <a:rPr lang="en-GB" b="0" i="0" dirty="0">
                <a:solidFill>
                  <a:srgbClr val="006621"/>
                </a:solidFill>
                <a:effectLst/>
              </a:rPr>
              <a:t>https://www.16personalities.com/free-personality-test</a:t>
            </a:r>
            <a:endParaRPr lang="en-GB" sz="3200" b="0" i="0" dirty="0">
              <a:solidFill>
                <a:srgbClr val="485D65"/>
              </a:solidFill>
              <a:effectLst/>
            </a:endParaRPr>
          </a:p>
          <a:p>
            <a:endParaRPr lang="en-GB" dirty="0"/>
          </a:p>
        </p:txBody>
      </p:sp>
    </p:spTree>
    <p:extLst>
      <p:ext uri="{BB962C8B-B14F-4D97-AF65-F5344CB8AC3E}">
        <p14:creationId xmlns:p14="http://schemas.microsoft.com/office/powerpoint/2010/main" val="4192377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buNone/>
            </a:pPr>
            <a:r>
              <a:rPr lang="en-GB" sz="2200" dirty="0">
                <a:cs typeface="Arial" pitchFamily="34" charset="0"/>
              </a:rPr>
              <a:t>Write down your four strongest personal skills and give an example of when you have demonstrated each of them.</a:t>
            </a:r>
          </a:p>
          <a:p>
            <a:pPr>
              <a:buNone/>
            </a:pPr>
            <a:r>
              <a:rPr lang="en-GB" sz="2200" dirty="0">
                <a:cs typeface="Arial" pitchFamily="34" charset="0"/>
              </a:rPr>
              <a:t>Good communication skills – how, why and when? E.g. Presentation delivered at university </a:t>
            </a:r>
          </a:p>
          <a:p>
            <a:pPr>
              <a:buNone/>
            </a:pPr>
            <a:endParaRPr lang="en-GB" dirty="0">
              <a:cs typeface="Arial" pitchFamily="34" charset="0"/>
            </a:endParaRPr>
          </a:p>
          <a:p>
            <a:pPr>
              <a:buNone/>
            </a:pPr>
            <a:r>
              <a:rPr lang="en-GB" sz="2200" dirty="0">
                <a:cs typeface="Arial" pitchFamily="34" charset="0"/>
              </a:rPr>
              <a:t>Skill </a:t>
            </a:r>
          </a:p>
          <a:p>
            <a:pPr>
              <a:buNone/>
            </a:pPr>
            <a:r>
              <a:rPr lang="en-GB" sz="2200" dirty="0">
                <a:cs typeface="Arial" pitchFamily="34" charset="0"/>
              </a:rPr>
              <a:t>-----------------------------</a:t>
            </a:r>
          </a:p>
          <a:p>
            <a:pPr>
              <a:buNone/>
            </a:pPr>
            <a:r>
              <a:rPr lang="en-GB" sz="2200" dirty="0">
                <a:cs typeface="Arial" pitchFamily="34" charset="0"/>
              </a:rPr>
              <a:t>Evidence -----------------------------------------</a:t>
            </a:r>
          </a:p>
          <a:p>
            <a:pPr>
              <a:buNone/>
            </a:pPr>
            <a:endParaRPr lang="en-GB" sz="2200" dirty="0">
              <a:cs typeface="Arial" pitchFamily="34" charset="0"/>
            </a:endParaRPr>
          </a:p>
          <a:p>
            <a:pPr>
              <a:buNone/>
            </a:pPr>
            <a:r>
              <a:rPr lang="en-GB" sz="2200" dirty="0">
                <a:cs typeface="Arial" pitchFamily="34" charset="0"/>
              </a:rPr>
              <a:t>Skill</a:t>
            </a:r>
          </a:p>
          <a:p>
            <a:pPr>
              <a:buNone/>
            </a:pPr>
            <a:r>
              <a:rPr lang="en-GB" sz="2200" dirty="0">
                <a:cs typeface="Arial" pitchFamily="34" charset="0"/>
              </a:rPr>
              <a:t>------------------------------</a:t>
            </a:r>
          </a:p>
          <a:p>
            <a:pPr>
              <a:buNone/>
            </a:pPr>
            <a:r>
              <a:rPr lang="en-GB" sz="2200" dirty="0">
                <a:cs typeface="Arial" pitchFamily="34" charset="0"/>
              </a:rPr>
              <a:t>Evidence---</a:t>
            </a:r>
            <a:r>
              <a:rPr lang="en-GB" dirty="0">
                <a:cs typeface="Arial" pitchFamily="34" charset="0"/>
              </a:rPr>
              <a:t>------------</a:t>
            </a:r>
            <a:r>
              <a:rPr lang="en-GB" dirty="0">
                <a:latin typeface="Arial" pitchFamily="34" charset="0"/>
                <a:cs typeface="Arial" pitchFamily="34" charset="0"/>
              </a:rPr>
              <a:t>---------------------------</a:t>
            </a:r>
          </a:p>
          <a:p>
            <a:pPr>
              <a:buNone/>
            </a:pPr>
            <a:endParaRPr lang="en-GB" dirty="0"/>
          </a:p>
        </p:txBody>
      </p:sp>
      <p:sp>
        <p:nvSpPr>
          <p:cNvPr id="3" name="Title 2"/>
          <p:cNvSpPr>
            <a:spLocks noGrp="1"/>
          </p:cNvSpPr>
          <p:nvPr>
            <p:ph type="title"/>
          </p:nvPr>
        </p:nvSpPr>
        <p:spPr/>
        <p:txBody>
          <a:bodyPr>
            <a:normAutofit/>
          </a:bodyPr>
          <a:lstStyle/>
          <a:p>
            <a:r>
              <a:rPr lang="en-GB" altLang="en-US" sz="4400" dirty="0">
                <a:cs typeface="Arial" pitchFamily="34" charset="0"/>
              </a:rPr>
              <a:t>Exercise: Evidence Your skill set</a:t>
            </a:r>
            <a:endParaRPr lang="en-GB" dirty="0">
              <a:cs typeface="Arial" pitchFamily="34" charset="0"/>
            </a:endParaRPr>
          </a:p>
        </p:txBody>
      </p:sp>
    </p:spTree>
    <p:extLst>
      <p:ext uri="{BB962C8B-B14F-4D97-AF65-F5344CB8AC3E}">
        <p14:creationId xmlns:p14="http://schemas.microsoft.com/office/powerpoint/2010/main" val="4127048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87867" y="-243945"/>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425450" y="1176205"/>
            <a:ext cx="8515350" cy="4256360"/>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Health Advisor </a:t>
            </a:r>
            <a:r>
              <a:rPr lang="en-GB" sz="8000" dirty="0">
                <a:solidFill>
                  <a:srgbClr val="000000"/>
                </a:solidFill>
                <a:latin typeface="Arial"/>
                <a:cs typeface="Arial"/>
              </a:rPr>
              <a:t>- Provide information and health education to clients, providing support and onward referral as required. Support patients. Independently manage own caseload.</a:t>
            </a:r>
          </a:p>
          <a:p>
            <a:r>
              <a:rPr lang="en-GB" sz="8000" dirty="0">
                <a:solidFill>
                  <a:srgbClr val="000000"/>
                </a:solidFill>
                <a:latin typeface="Arial"/>
                <a:cs typeface="Arial"/>
              </a:rPr>
              <a:t>Salary £40,701 to £48,054 a year – Full time</a:t>
            </a:r>
          </a:p>
          <a:p>
            <a:r>
              <a:rPr lang="en-GB" sz="8000" dirty="0">
                <a:solidFill>
                  <a:srgbClr val="000000"/>
                </a:solidFill>
                <a:latin typeface="Arial"/>
                <a:cs typeface="Arial"/>
                <a:hlinkClick r:id="rId3"/>
              </a:rPr>
              <a:t>https://healthjobs.bmj.com/</a:t>
            </a:r>
            <a:endParaRPr lang="en-GB"/>
          </a:p>
          <a:p>
            <a:endParaRPr lang="en-GB" sz="8000" b="1" dirty="0">
              <a:ea typeface="DengXian"/>
              <a:cs typeface="Arial"/>
            </a:endParaRPr>
          </a:p>
          <a:p>
            <a:r>
              <a:rPr lang="en-GB" sz="8000" b="1" dirty="0">
                <a:solidFill>
                  <a:srgbClr val="000000"/>
                </a:solidFill>
                <a:latin typeface="Arial"/>
                <a:ea typeface="DengXian"/>
                <a:cs typeface="Arial"/>
              </a:rPr>
              <a:t>Population Health Manager- </a:t>
            </a:r>
            <a:r>
              <a:rPr lang="en-GB" sz="8000" dirty="0">
                <a:solidFill>
                  <a:srgbClr val="454545"/>
                </a:solidFill>
                <a:latin typeface="Arial"/>
                <a:ea typeface="DengXian"/>
                <a:cs typeface="Arial"/>
              </a:rPr>
              <a:t> responsible for embedding initiatives into communities, developing a clear evidence base which facilitates the commissioning of services by the NHS. To design and deliver work which addresses health inequalities and improves the health and wellbeing of patients, local residents and staff. Understanding of the role other sectors, e.g., sport, can play in supporting health and care.</a:t>
            </a:r>
            <a:endParaRPr lang="en-US" sz="8000" dirty="0">
              <a:solidFill>
                <a:srgbClr val="454545"/>
              </a:solidFill>
              <a:latin typeface="Arial"/>
              <a:ea typeface="DengXian"/>
              <a:cs typeface="Arial"/>
            </a:endParaRPr>
          </a:p>
          <a:p>
            <a:r>
              <a:rPr lang="en-GB" sz="8000" dirty="0">
                <a:solidFill>
                  <a:srgbClr val="454545"/>
                </a:solidFill>
                <a:latin typeface="Arial"/>
                <a:ea typeface="DengXian"/>
                <a:cs typeface="Arial"/>
              </a:rPr>
              <a:t>Salary </a:t>
            </a:r>
            <a:r>
              <a:rPr lang="en-GB" sz="8000" dirty="0">
                <a:solidFill>
                  <a:srgbClr val="2D2D2D"/>
                </a:solidFill>
                <a:latin typeface="Arial"/>
                <a:ea typeface="DengXian"/>
                <a:cs typeface="Arial"/>
              </a:rPr>
              <a:t>£42,471 - £50,364 a year - Full-time</a:t>
            </a:r>
          </a:p>
          <a:p>
            <a:pPr algn="l"/>
            <a:r>
              <a:rPr lang="en-GB" sz="8000" dirty="0">
                <a:solidFill>
                  <a:srgbClr val="000000"/>
                </a:solidFill>
                <a:latin typeface="Arial"/>
                <a:ea typeface="DengXian"/>
                <a:cs typeface="Arial"/>
                <a:hlinkClick r:id="rId4"/>
              </a:rPr>
              <a:t>https://uk.indeed.com</a:t>
            </a:r>
            <a:endParaRPr lang="en-GB"/>
          </a:p>
          <a:p>
            <a:pPr marL="0" indent="0">
              <a:buNone/>
            </a:pPr>
            <a:endParaRPr lang="en-GB" sz="8000" dirty="0">
              <a:solidFill>
                <a:srgbClr val="485D65"/>
              </a:solidFill>
            </a:endParaRPr>
          </a:p>
          <a:p>
            <a:endParaRPr lang="en-GB" dirty="0">
              <a:solidFill>
                <a:srgbClr val="000000"/>
              </a:solidFill>
            </a:endParaRP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8917" y="28773"/>
            <a:ext cx="2171650" cy="139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4469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F85F4-7960-B267-8810-31A5C7437BC7}"/>
              </a:ext>
            </a:extLst>
          </p:cNvPr>
          <p:cNvSpPr>
            <a:spLocks noGrp="1"/>
          </p:cNvSpPr>
          <p:nvPr>
            <p:ph type="title"/>
          </p:nvPr>
        </p:nvSpPr>
        <p:spPr/>
        <p:txBody>
          <a:bodyPr/>
          <a:lstStyle/>
          <a:p>
            <a:r>
              <a:rPr lang="en-GB" b="1" dirty="0"/>
              <a:t>Graduate Scheme</a:t>
            </a:r>
          </a:p>
        </p:txBody>
      </p:sp>
      <p:sp>
        <p:nvSpPr>
          <p:cNvPr id="3" name="Content Placeholder 2">
            <a:extLst>
              <a:ext uri="{FF2B5EF4-FFF2-40B4-BE49-F238E27FC236}">
                <a16:creationId xmlns:a16="http://schemas.microsoft.com/office/drawing/2014/main" id="{B83F6716-76C3-91E2-ECC2-91A4EF9B833C}"/>
              </a:ext>
            </a:extLst>
          </p:cNvPr>
          <p:cNvSpPr>
            <a:spLocks noGrp="1"/>
          </p:cNvSpPr>
          <p:nvPr>
            <p:ph idx="1"/>
          </p:nvPr>
        </p:nvSpPr>
        <p:spPr/>
        <p:txBody>
          <a:bodyPr>
            <a:normAutofit/>
          </a:bodyPr>
          <a:lstStyle/>
          <a:p>
            <a:endParaRPr lang="en-GB" dirty="0">
              <a:hlinkClick r:id="rId2"/>
            </a:endParaRPr>
          </a:p>
          <a:p>
            <a:pPr algn="l"/>
            <a:r>
              <a:rPr lang="en-GB" sz="2800" b="0" i="0" dirty="0">
                <a:effectLst/>
              </a:rPr>
              <a:t>A graduate scheme is a structured training programme run by an employer to develop future leaders of their organisation. They usually last between one and two years (although they can be longer).</a:t>
            </a:r>
          </a:p>
          <a:p>
            <a:r>
              <a:rPr lang="en-GB" dirty="0">
                <a:hlinkClick r:id="rId2"/>
              </a:rPr>
              <a:t>Graduate schemes 2023 | Prospects.ac.uk</a:t>
            </a:r>
            <a:endParaRPr lang="en-GB" dirty="0"/>
          </a:p>
        </p:txBody>
      </p:sp>
    </p:spTree>
    <p:extLst>
      <p:ext uri="{BB962C8B-B14F-4D97-AF65-F5344CB8AC3E}">
        <p14:creationId xmlns:p14="http://schemas.microsoft.com/office/powerpoint/2010/main" val="3461424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8BD4-F41C-2AD4-007C-8A498D8DE39B}"/>
              </a:ext>
            </a:extLst>
          </p:cNvPr>
          <p:cNvSpPr>
            <a:spLocks noGrp="1"/>
          </p:cNvSpPr>
          <p:nvPr>
            <p:ph type="title"/>
          </p:nvPr>
        </p:nvSpPr>
        <p:spPr>
          <a:xfrm>
            <a:off x="323528" y="-118864"/>
            <a:ext cx="8229600" cy="1143000"/>
          </a:xfrm>
        </p:spPr>
        <p:txBody>
          <a:bodyPr>
            <a:normAutofit fontScale="90000"/>
          </a:bodyPr>
          <a:lstStyle/>
          <a:p>
            <a:br>
              <a:rPr lang="en-GB" sz="4400" b="0" i="0" dirty="0">
                <a:solidFill>
                  <a:srgbClr val="242424"/>
                </a:solidFill>
                <a:effectLst/>
                <a:latin typeface="Calibri" panose="020F0502020204030204" pitchFamily="34" charset="0"/>
              </a:rPr>
            </a:br>
            <a:r>
              <a:rPr lang="en-GB" sz="4200" b="1" dirty="0"/>
              <a:t>Search for voluntary opportunities in the UK using </a:t>
            </a:r>
            <a:r>
              <a:rPr lang="en-GB" sz="4200" b="1"/>
              <a:t>the links below</a:t>
            </a:r>
            <a:endParaRPr lang="en-GB" sz="4200" dirty="0"/>
          </a:p>
        </p:txBody>
      </p:sp>
      <p:sp>
        <p:nvSpPr>
          <p:cNvPr id="3" name="Content Placeholder 2">
            <a:extLst>
              <a:ext uri="{FF2B5EF4-FFF2-40B4-BE49-F238E27FC236}">
                <a16:creationId xmlns:a16="http://schemas.microsoft.com/office/drawing/2014/main" id="{13BD2C98-DE82-FC50-402E-8BC9A1C9E17C}"/>
              </a:ext>
            </a:extLst>
          </p:cNvPr>
          <p:cNvSpPr>
            <a:spLocks noGrp="1"/>
          </p:cNvSpPr>
          <p:nvPr>
            <p:ph idx="1"/>
          </p:nvPr>
        </p:nvSpPr>
        <p:spPr>
          <a:xfrm>
            <a:off x="457200" y="1916832"/>
            <a:ext cx="8229600" cy="3917032"/>
          </a:xfrm>
        </p:spPr>
        <p:txBody>
          <a:bodyPr vert="horz" lIns="91440" tIns="45720" rIns="91440" bIns="45720" rtlCol="0" anchor="t">
            <a:normAutofit fontScale="85000" lnSpcReduction="10000"/>
          </a:bodyPr>
          <a:lstStyle/>
          <a:p>
            <a:pPr algn="l">
              <a:buFont typeface="Arial" panose="020B0604020202020204" pitchFamily="34" charset="0"/>
              <a:buChar char="•"/>
            </a:pPr>
            <a:r>
              <a:rPr lang="en-GB" sz="1800" b="0" i="0" dirty="0">
                <a:solidFill>
                  <a:srgbClr val="000000"/>
                </a:solidFill>
                <a:effectLst/>
                <a:highlight>
                  <a:srgbClr val="FFFF00"/>
                </a:highlight>
                <a:latin typeface="inherit"/>
                <a:hlinkClick r:id="rId2"/>
              </a:rPr>
              <a:t>Do IT | Connecting people to do good things</a:t>
            </a:r>
            <a:endParaRPr lang="en-GB" sz="1800" b="0" i="0">
              <a:solidFill>
                <a:srgbClr val="000000"/>
              </a:solidFill>
              <a:effectLst/>
              <a:highlight>
                <a:srgbClr val="FFFF00"/>
              </a:highlight>
              <a:latin typeface="Calibri" panose="020F0502020204030204" pitchFamily="34" charset="0"/>
              <a:cs typeface="Calibri"/>
              <a:hlinkClick r:id="rId2"/>
            </a:endParaRPr>
          </a:p>
          <a:p>
            <a:pPr algn="l">
              <a:buFont typeface="Arial" panose="020B0604020202020204" pitchFamily="34" charset="0"/>
              <a:buChar char="•"/>
            </a:pPr>
            <a:r>
              <a:rPr lang="en-GB" sz="1800" b="0" i="0" dirty="0">
                <a:solidFill>
                  <a:srgbClr val="000000"/>
                </a:solidFill>
                <a:effectLst/>
                <a:latin typeface="inherit"/>
                <a:hlinkClick r:id="rId3" tooltip="Original URL: https://www.gov.uk/volunteering#:~:text=Young%20people.%20Register,to%20volunteer%20abroad.. Click or tap if you trust this link."/>
              </a:rPr>
              <a:t>Volunteer opportunities, rights and expenses: Find volunteer opportunities - GOV.UK (www.gov.uk)</a:t>
            </a:r>
            <a:endParaRPr lang="en-GB" sz="1800" b="0" i="0" dirty="0">
              <a:solidFill>
                <a:srgbClr val="485D65"/>
              </a:solidFill>
              <a:effectLst/>
              <a:latin typeface="Calibri" panose="020F0502020204030204" pitchFamily="34" charset="0"/>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4"/>
              </a:rPr>
              <a:t>Get involved | NCVO</a:t>
            </a:r>
            <a:endParaRPr lang="en-GB" sz="1800" b="0" i="0">
              <a:solidFill>
                <a:srgbClr val="000000"/>
              </a:solidFill>
              <a:effectLst/>
              <a:highlight>
                <a:srgbClr val="FFFF00"/>
              </a:highlight>
              <a:latin typeface="Calibri" panose="020F0502020204030204" pitchFamily="34" charset="0"/>
              <a:cs typeface="Calibri"/>
              <a:hlinkClick r:id="rId4"/>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5" tooltip="Original URL: https://reachvolunteering.org.uk/. Click or tap if you trust this link."/>
              </a:rPr>
              <a:t>Reach Volunteering</a:t>
            </a:r>
            <a:endParaRPr lang="en-GB" sz="1800" b="0" i="0" dirty="0">
              <a:solidFill>
                <a:srgbClr val="485D65"/>
              </a:solidFill>
              <a:effectLst/>
              <a:highlight>
                <a:srgbClr val="FFFF00"/>
              </a:highlight>
              <a:latin typeface="Calibri" panose="020F0502020204030204" pitchFamily="34" charset="0"/>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6" tooltip="Original URL: https://volunteer.lambeth.gov.uk/volunteers/search. Click or tap if you trust this link."/>
              </a:rPr>
              <a:t>Search Volunteer Opportunities (lambeth.gov.uk)</a:t>
            </a:r>
            <a:endParaRPr lang="en-GB" sz="1800" b="0" i="0" dirty="0">
              <a:solidFill>
                <a:srgbClr val="485D65"/>
              </a:solidFill>
              <a:effectLst/>
              <a:highlight>
                <a:srgbClr val="FFFF00"/>
              </a:highlight>
              <a:latin typeface="Calibri" panose="020F0502020204030204" pitchFamily="34" charset="0"/>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7" tooltip="Original URL: https://www.mind.org.uk/get-involved/volunteering-and-participating/. Click or tap if you trust this link."/>
              </a:rPr>
              <a:t>Volunteering at Mind - Mind</a:t>
            </a:r>
            <a:endParaRPr lang="en-GB" sz="1800" b="0" i="0" dirty="0">
              <a:solidFill>
                <a:srgbClr val="485D65"/>
              </a:solidFill>
              <a:effectLst/>
              <a:highlight>
                <a:srgbClr val="FFFF00"/>
              </a:highlight>
              <a:latin typeface="Calibri" panose="020F0502020204030204" pitchFamily="34" charset="0"/>
            </a:endParaRPr>
          </a:p>
          <a:p>
            <a:pPr algn="l">
              <a:spcAft>
                <a:spcPts val="800"/>
              </a:spcAft>
              <a:buFont typeface="Arial" panose="020B0604020202020204" pitchFamily="34" charset="0"/>
              <a:buChar char="•"/>
            </a:pPr>
            <a:r>
              <a:rPr lang="en-GB" sz="1800" b="0" i="0" dirty="0">
                <a:solidFill>
                  <a:srgbClr val="242424"/>
                </a:solidFill>
                <a:effectLst/>
                <a:highlight>
                  <a:srgbClr val="FFFF00"/>
                </a:highlight>
                <a:latin typeface="inherit"/>
                <a:hlinkClick r:id="rId8" tooltip="Original URL: https://www.refugeecouncil.org.uk/get-involved/volunteer-for-us/volunteer-opportunities/. Click or tap if you trust this link."/>
              </a:rPr>
              <a:t>Volunteer Archive - Refugee Council</a:t>
            </a:r>
            <a:endParaRPr lang="en-GB" sz="1800" b="0" i="0" dirty="0">
              <a:solidFill>
                <a:srgbClr val="242424"/>
              </a:solidFill>
              <a:effectLst/>
              <a:highlight>
                <a:srgbClr val="FFFF00"/>
              </a:highlight>
              <a:latin typeface="Calibri" panose="020F0502020204030204" pitchFamily="34" charset="0"/>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9"/>
              </a:rPr>
              <a:t>Volunteering | Lambeth Council</a:t>
            </a:r>
            <a:endParaRPr lang="en-GB" sz="1800" b="0" i="0">
              <a:solidFill>
                <a:srgbClr val="000000"/>
              </a:solidFill>
              <a:effectLst/>
              <a:highlight>
                <a:srgbClr val="FFFF00"/>
              </a:highlight>
              <a:latin typeface="Calibri" panose="020F0502020204030204" pitchFamily="34" charset="0"/>
              <a:cs typeface="Calibri"/>
              <a:hlinkClick r:id="rId9"/>
            </a:endParaRPr>
          </a:p>
          <a:p>
            <a:pPr algn="l">
              <a:buFont typeface="Arial" panose="020B0604020202020204" pitchFamily="34" charset="0"/>
              <a:buChar char="•"/>
            </a:pPr>
            <a:r>
              <a:rPr lang="en-GB" sz="1800" b="0" i="0" dirty="0">
                <a:solidFill>
                  <a:srgbClr val="000000"/>
                </a:solidFill>
                <a:effectLst/>
                <a:latin typeface="inherit"/>
                <a:hlinkClick r:id="rId10" tooltip="Original URL: https://www.autism.org.uk/get-involved/volunteer. Click or tap if you trust this link."/>
              </a:rPr>
              <a:t>Volunteer (autism.org.uk)</a:t>
            </a:r>
            <a:endParaRPr lang="en-GB" sz="1800" b="0" i="0" dirty="0">
              <a:solidFill>
                <a:srgbClr val="485D65"/>
              </a:solidFill>
              <a:effectLst/>
              <a:latin typeface="Calibri" panose="020F0502020204030204" pitchFamily="34" charset="0"/>
            </a:endParaRPr>
          </a:p>
          <a:p>
            <a:pPr algn="l">
              <a:buFont typeface="Arial" panose="020B0604020202020204" pitchFamily="34" charset="0"/>
              <a:buChar char="•"/>
            </a:pPr>
            <a:r>
              <a:rPr lang="en-GB" sz="1800" b="0" i="0" dirty="0">
                <a:solidFill>
                  <a:srgbClr val="485D65"/>
                </a:solidFill>
                <a:effectLst/>
                <a:latin typeface="inherit"/>
                <a:hlinkClick r:id="rId11" tooltip="Original URL: https://www.crisis.org.uk/get-involved/volunteer/volunteering-positions. Click or tap if you trust this link."/>
              </a:rPr>
              <a:t>https://www.crisis.org.uk/get-involved/volunteer/volunteering-positions</a:t>
            </a:r>
            <a:endParaRPr lang="en-GB" sz="1800" b="0" i="0" dirty="0">
              <a:solidFill>
                <a:srgbClr val="485D65"/>
              </a:solidFill>
              <a:effectLst/>
              <a:latin typeface="Calibri" panose="020F0502020204030204" pitchFamily="34" charset="0"/>
            </a:endParaRPr>
          </a:p>
          <a:p>
            <a:pPr algn="l"/>
            <a:r>
              <a:rPr lang="en-GB" sz="1800" b="0" i="0" dirty="0">
                <a:solidFill>
                  <a:srgbClr val="485D65"/>
                </a:solidFill>
                <a:effectLst/>
                <a:latin typeface="inherit"/>
              </a:rPr>
              <a:t>Please advise your students to request an appointment with the Careers Service from 21</a:t>
            </a:r>
            <a:r>
              <a:rPr lang="en-GB" sz="1800" b="0" i="0" baseline="30000" dirty="0">
                <a:solidFill>
                  <a:srgbClr val="485D65"/>
                </a:solidFill>
                <a:effectLst/>
                <a:latin typeface="inherit"/>
              </a:rPr>
              <a:t>st</a:t>
            </a:r>
            <a:r>
              <a:rPr lang="en-GB" sz="1800" b="0" i="0" dirty="0">
                <a:solidFill>
                  <a:srgbClr val="485D65"/>
                </a:solidFill>
                <a:effectLst/>
                <a:latin typeface="inherit"/>
              </a:rPr>
              <a:t> August.</a:t>
            </a:r>
            <a:endParaRPr lang="en-GB" sz="1800" b="0" i="0" dirty="0">
              <a:solidFill>
                <a:srgbClr val="242424"/>
              </a:solidFill>
              <a:effectLst/>
              <a:latin typeface="Calibri" panose="020F0502020204030204" pitchFamily="34" charset="0"/>
            </a:endParaRPr>
          </a:p>
          <a:p>
            <a:pPr marL="347345" indent="-347345" algn="l"/>
            <a:r>
              <a:rPr lang="en-GB" sz="1800" b="0" i="0" dirty="0">
                <a:solidFill>
                  <a:srgbClr val="000000"/>
                </a:solidFill>
                <a:effectLst/>
                <a:latin typeface="inherit"/>
              </a:rPr>
              <a:t>To request an appointment with the Careers Service please provide details via the 'Booking on-line' form. To access the form click on the link below:</a:t>
            </a:r>
            <a:endParaRPr lang="en-GB" sz="1800" b="0" i="0" dirty="0">
              <a:solidFill>
                <a:srgbClr val="242424"/>
              </a:solidFill>
              <a:effectLst/>
              <a:latin typeface="Calibri" panose="020F0502020204030204" pitchFamily="34" charset="0"/>
            </a:endParaRPr>
          </a:p>
          <a:p>
            <a:pPr marL="347345" indent="-347345" algn="l"/>
            <a:r>
              <a:rPr lang="en-GB" sz="1800" b="0" i="0" u="sng" dirty="0">
                <a:solidFill>
                  <a:srgbClr val="000000"/>
                </a:solidFill>
                <a:effectLst/>
                <a:latin typeface="inherit"/>
                <a:hlinkClick r:id="rId12" tooltip="Original URL: https://www.uwtsd.ac.uk/careers/making-an-appointment%20%20%20/. Click or tap if you trust this link."/>
              </a:rPr>
              <a:t>https://www.uwtsd.ac.uk/careers/making-an-appointment   /</a:t>
            </a:r>
            <a:endParaRPr lang="en-GB" sz="1800" b="0" i="0" dirty="0">
              <a:solidFill>
                <a:srgbClr val="242424"/>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2270461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9420B-88DA-B749-9942-990F190060F5}"/>
              </a:ext>
            </a:extLst>
          </p:cNvPr>
          <p:cNvSpPr>
            <a:spLocks noGrp="1"/>
          </p:cNvSpPr>
          <p:nvPr>
            <p:ph type="title"/>
          </p:nvPr>
        </p:nvSpPr>
        <p:spPr/>
        <p:txBody>
          <a:bodyPr/>
          <a:lstStyle/>
          <a:p>
            <a:r>
              <a:rPr lang="en-GB" b="1" dirty="0"/>
              <a:t>Inspire programme at UWTSD</a:t>
            </a:r>
          </a:p>
        </p:txBody>
      </p:sp>
      <p:sp>
        <p:nvSpPr>
          <p:cNvPr id="3" name="Content Placeholder 2">
            <a:extLst>
              <a:ext uri="{FF2B5EF4-FFF2-40B4-BE49-F238E27FC236}">
                <a16:creationId xmlns:a16="http://schemas.microsoft.com/office/drawing/2014/main" id="{A10884C8-1E18-A970-239D-8267127F1DC3}"/>
              </a:ext>
            </a:extLst>
          </p:cNvPr>
          <p:cNvSpPr>
            <a:spLocks noGrp="1"/>
          </p:cNvSpPr>
          <p:nvPr>
            <p:ph idx="1"/>
          </p:nvPr>
        </p:nvSpPr>
        <p:spPr/>
        <p:txBody>
          <a:bodyPr>
            <a:normAutofit/>
          </a:bodyPr>
          <a:lstStyle/>
          <a:p>
            <a:pPr marL="0" indent="0">
              <a:buNone/>
            </a:pPr>
            <a:r>
              <a:rPr lang="en-GB" dirty="0">
                <a:latin typeface="+mj-lt"/>
              </a:rPr>
              <a:t>Open your own business </a:t>
            </a:r>
          </a:p>
          <a:p>
            <a:r>
              <a:rPr lang="en-GB" dirty="0">
                <a:latin typeface="+mj-lt"/>
              </a:rPr>
              <a:t>Recruitment agency</a:t>
            </a:r>
          </a:p>
          <a:p>
            <a:r>
              <a:rPr lang="en-GB" dirty="0">
                <a:latin typeface="+mj-lt"/>
              </a:rPr>
              <a:t>Training agency </a:t>
            </a:r>
          </a:p>
          <a:p>
            <a:r>
              <a:rPr lang="en-GB" b="1" i="0" dirty="0">
                <a:solidFill>
                  <a:srgbClr val="000000"/>
                </a:solidFill>
                <a:effectLst/>
                <a:latin typeface="+mj-lt"/>
              </a:rPr>
              <a:t>Get in touch: </a:t>
            </a:r>
            <a:r>
              <a:rPr lang="en-GB" b="1" i="0" u="none" strike="noStrike" dirty="0">
                <a:solidFill>
                  <a:srgbClr val="222222"/>
                </a:solidFill>
                <a:effectLst/>
                <a:latin typeface="+mj-lt"/>
                <a:hlinkClick r:id="rId2"/>
              </a:rPr>
              <a:t>inspire@uwtsd.ac.uk</a:t>
            </a:r>
            <a:endParaRPr lang="en-GB" b="1" i="0" u="none" strike="noStrike" dirty="0">
              <a:solidFill>
                <a:srgbClr val="222222"/>
              </a:solidFill>
              <a:effectLst/>
              <a:latin typeface="+mj-lt"/>
            </a:endParaRPr>
          </a:p>
          <a:p>
            <a:r>
              <a:rPr lang="en-GB" dirty="0">
                <a:latin typeface="+mj-lt"/>
                <a:hlinkClick r:id="rId3"/>
              </a:rPr>
              <a:t>INSPIRE | University of Wales Trinity Saint David (uwtsd.ac.uk)</a:t>
            </a:r>
          </a:p>
        </p:txBody>
      </p:sp>
    </p:spTree>
    <p:extLst>
      <p:ext uri="{BB962C8B-B14F-4D97-AF65-F5344CB8AC3E}">
        <p14:creationId xmlns:p14="http://schemas.microsoft.com/office/powerpoint/2010/main" val="2359149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University Career Platform, MYCAREER</a:t>
            </a:r>
          </a:p>
        </p:txBody>
      </p:sp>
      <p:sp>
        <p:nvSpPr>
          <p:cNvPr id="3" name="Content Placeholder 2"/>
          <p:cNvSpPr>
            <a:spLocks noGrp="1"/>
          </p:cNvSpPr>
          <p:nvPr>
            <p:ph idx="1"/>
          </p:nvPr>
        </p:nvSpPr>
        <p:spPr/>
        <p:txBody>
          <a:bodyPr>
            <a:normAutofit fontScale="62500" lnSpcReduction="20000"/>
          </a:bodyPr>
          <a:lstStyle/>
          <a:p>
            <a:r>
              <a:rPr lang="en-GB" dirty="0"/>
              <a:t>As a current UWTSD Student you now have full 24/7 access to the leading university Careers platform. You can download the App on your phone.</a:t>
            </a:r>
          </a:p>
          <a:p>
            <a:endParaRPr lang="en-GB" dirty="0"/>
          </a:p>
          <a:p>
            <a:r>
              <a:rPr lang="en-GB" dirty="0"/>
              <a:t> </a:t>
            </a:r>
            <a:r>
              <a:rPr lang="en-GB" dirty="0">
                <a:hlinkClick r:id="rId2"/>
              </a:rPr>
              <a:t>https://www.uwtsd.ac.uk/careers</a:t>
            </a:r>
            <a:r>
              <a:rPr lang="en-GB" dirty="0"/>
              <a:t> </a:t>
            </a:r>
          </a:p>
          <a:p>
            <a:r>
              <a:rPr lang="en-GB" dirty="0">
                <a:hlinkClick r:id="rId3"/>
              </a:rPr>
              <a:t>www.linkedin.com/learning</a:t>
            </a:r>
            <a:r>
              <a:rPr lang="en-GB" dirty="0"/>
              <a:t> (courses)</a:t>
            </a:r>
          </a:p>
          <a:p>
            <a:r>
              <a:rPr lang="en-GB" dirty="0">
                <a:hlinkClick r:id="rId4"/>
              </a:rPr>
              <a:t>https://digitalskills.uwtsd.ac.uk</a:t>
            </a:r>
            <a:r>
              <a:rPr lang="en-GB" dirty="0"/>
              <a:t> </a:t>
            </a:r>
          </a:p>
          <a:p>
            <a:r>
              <a:rPr lang="en-GB" dirty="0"/>
              <a:t>Careers bursary-</a:t>
            </a:r>
          </a:p>
          <a:p>
            <a:r>
              <a:rPr lang="en-GB" dirty="0">
                <a:hlinkClick r:id="rId5"/>
              </a:rPr>
              <a:t>Bursaries | University of Wales Trinity Saint David (uwtsd.ac.uk)</a:t>
            </a:r>
            <a:r>
              <a:rPr lang="en-GB" b="1" i="0" dirty="0">
                <a:solidFill>
                  <a:srgbClr val="000000"/>
                </a:solidFill>
                <a:effectLst/>
              </a:rPr>
              <a:t> : </a:t>
            </a:r>
          </a:p>
          <a:p>
            <a:r>
              <a:rPr lang="en-GB" b="1" i="0" u="none" strike="noStrike" dirty="0">
                <a:solidFill>
                  <a:srgbClr val="222222"/>
                </a:solidFill>
                <a:effectLst/>
                <a:hlinkClick r:id="rId6"/>
              </a:rPr>
              <a:t>Career Development Bursary application form</a:t>
            </a:r>
            <a:endParaRPr lang="en-GB" dirty="0"/>
          </a:p>
          <a:p>
            <a:pPr marL="0" indent="0">
              <a:buNone/>
            </a:pPr>
            <a:br>
              <a:rPr lang="en-GB" dirty="0"/>
            </a:br>
            <a:endParaRPr lang="en-GB" dirty="0"/>
          </a:p>
        </p:txBody>
      </p:sp>
    </p:spTree>
    <p:extLst>
      <p:ext uri="{BB962C8B-B14F-4D97-AF65-F5344CB8AC3E}">
        <p14:creationId xmlns:p14="http://schemas.microsoft.com/office/powerpoint/2010/main" val="3365990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Useful websites</a:t>
            </a:r>
          </a:p>
        </p:txBody>
      </p:sp>
      <p:sp>
        <p:nvSpPr>
          <p:cNvPr id="3" name="Content Placeholder 2"/>
          <p:cNvSpPr>
            <a:spLocks noGrp="1"/>
          </p:cNvSpPr>
          <p:nvPr>
            <p:ph idx="1"/>
          </p:nvPr>
        </p:nvSpPr>
        <p:spPr/>
        <p:txBody>
          <a:bodyPr>
            <a:normAutofit fontScale="85000" lnSpcReduction="20000"/>
          </a:bodyPr>
          <a:lstStyle/>
          <a:p>
            <a:r>
              <a:rPr lang="en-GB" sz="2000" dirty="0">
                <a:hlinkClick r:id="rId2"/>
              </a:rPr>
              <a:t>www.uwtsd.ac.uk/careers</a:t>
            </a:r>
            <a:r>
              <a:rPr lang="en-GB" sz="2000" dirty="0"/>
              <a:t> - The university careers platform (MYCAREERS)</a:t>
            </a:r>
          </a:p>
          <a:p>
            <a:r>
              <a:rPr lang="en-GB" sz="2000" dirty="0">
                <a:hlinkClick r:id="rId3"/>
              </a:rPr>
              <a:t>www.prospects.ac.uk</a:t>
            </a:r>
            <a:r>
              <a:rPr lang="en-GB" sz="2000" dirty="0"/>
              <a:t> – jobs, graduate schemes, careers profiles and lots more</a:t>
            </a:r>
          </a:p>
          <a:p>
            <a:r>
              <a:rPr lang="en-GB" sz="2000" dirty="0">
                <a:hlinkClick r:id="rId4"/>
              </a:rPr>
              <a:t>www.targetjobs.co.uk</a:t>
            </a:r>
            <a:r>
              <a:rPr lang="en-GB" sz="2000" dirty="0"/>
              <a:t> – internships, graduate jobs, careers advice &amp; useful publication</a:t>
            </a:r>
          </a:p>
          <a:p>
            <a:r>
              <a:rPr lang="en-GB" sz="2000" dirty="0">
                <a:hlinkClick r:id="rId5"/>
              </a:rPr>
              <a:t>www.jobs.guardian.co.uk </a:t>
            </a:r>
            <a:r>
              <a:rPr lang="en-GB" sz="2000" dirty="0"/>
              <a:t>- 1000’s of nationwide jobs.</a:t>
            </a:r>
          </a:p>
          <a:p>
            <a:r>
              <a:rPr lang="en-GB" sz="2000" dirty="0">
                <a:hlinkClick r:id="rId6"/>
              </a:rPr>
              <a:t>www.milkround.com/</a:t>
            </a:r>
            <a:r>
              <a:rPr lang="en-GB" sz="2000" dirty="0"/>
              <a:t> - find internship, placement or graduate jobs</a:t>
            </a:r>
          </a:p>
          <a:p>
            <a:r>
              <a:rPr lang="en-GB" sz="2000" dirty="0">
                <a:hlinkClick r:id="rId7"/>
              </a:rPr>
              <a:t>www.jobs.nhs.uk</a:t>
            </a:r>
          </a:p>
          <a:p>
            <a:r>
              <a:rPr lang="en-GB" sz="2000" dirty="0">
                <a:hlinkClick r:id="rId7"/>
              </a:rPr>
              <a:t>www.charityjob.co.uk</a:t>
            </a:r>
          </a:p>
          <a:p>
            <a:r>
              <a:rPr lang="en-GB" sz="2000" dirty="0">
                <a:hlinkClick r:id="rId7"/>
              </a:rPr>
              <a:t>www.cypnowjobs.co.uk </a:t>
            </a:r>
          </a:p>
          <a:p>
            <a:r>
              <a:rPr lang="en-GB" sz="2000" dirty="0">
                <a:hlinkClick r:id="rId7"/>
              </a:rPr>
              <a:t>www.lgjobs.com</a:t>
            </a:r>
          </a:p>
          <a:p>
            <a:r>
              <a:rPr lang="en-GB" sz="2000" dirty="0">
                <a:hlinkClick r:id="rId7"/>
              </a:rPr>
              <a:t>www.totaljobs.com</a:t>
            </a:r>
          </a:p>
          <a:p>
            <a:r>
              <a:rPr lang="en-GB" sz="2000" dirty="0">
                <a:hlinkClick r:id="rId7"/>
              </a:rPr>
              <a:t>http://www.healthjobsuk.com</a:t>
            </a:r>
          </a:p>
          <a:p>
            <a:r>
              <a:rPr lang="en-GB" sz="2000" dirty="0">
                <a:hlinkClick r:id="rId7"/>
              </a:rPr>
              <a:t>rateMyPlacement.co.uk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t>
            </a:r>
            <a:r>
              <a:rPr lang="en-GB" sz="1800" u="sng" dirty="0">
                <a:solidFill>
                  <a:srgbClr val="0000FF"/>
                </a:solidFill>
                <a:effectLst/>
                <a:latin typeface="Calibri" panose="020F0502020204030204" pitchFamily="34" charset="0"/>
                <a:ea typeface="DengXian" panose="02010600030101010101" pitchFamily="2" charset="-122"/>
                <a:cs typeface="Arial" panose="020B0604020202020204" pitchFamily="34" charset="0"/>
                <a:hlinkClick r:id="rId8"/>
              </a:rPr>
              <a:t>Adult Social Care jobs: Explore roles and care settings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sz="2000" dirty="0">
              <a:hlinkClick r:id="rId7"/>
            </a:endParaRPr>
          </a:p>
          <a:p>
            <a:endParaRPr lang="en-GB" sz="2000" dirty="0">
              <a:hlinkClick r:id="rId7"/>
            </a:endParaRPr>
          </a:p>
          <a:p>
            <a:endParaRPr lang="en-GB" sz="2000" dirty="0">
              <a:hlinkClick r:id="rId7"/>
            </a:endParaRPr>
          </a:p>
          <a:p>
            <a:endParaRPr lang="en-GB" sz="2000" dirty="0"/>
          </a:p>
          <a:p>
            <a:endParaRPr lang="en-GB" sz="2000" dirty="0"/>
          </a:p>
          <a:p>
            <a:endParaRPr lang="en-GB"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altLang="en-US" dirty="0"/>
            </a:br>
            <a:br>
              <a:rPr lang="en-GB" altLang="en-US" dirty="0"/>
            </a:br>
            <a:r>
              <a:rPr lang="en-GB" altLang="en-US" dirty="0"/>
              <a:t>How to book an appointment with the Careers Service?</a:t>
            </a:r>
            <a:br>
              <a:rPr lang="en-GB" altLang="en-US" dirty="0"/>
            </a:br>
            <a:br>
              <a:rPr lang="en-GB" dirty="0">
                <a:latin typeface="Montserrat Classic" panose="020B0604020202020204" charset="0"/>
              </a:rPr>
            </a:br>
            <a:endParaRPr lang="en-GB" dirty="0">
              <a:latin typeface="Montserrat Classic" panose="020B0604020202020204" charset="0"/>
            </a:endParaRPr>
          </a:p>
        </p:txBody>
      </p:sp>
      <p:sp>
        <p:nvSpPr>
          <p:cNvPr id="3" name="Content Placeholder 2"/>
          <p:cNvSpPr>
            <a:spLocks noGrp="1"/>
          </p:cNvSpPr>
          <p:nvPr>
            <p:ph idx="1"/>
          </p:nvPr>
        </p:nvSpPr>
        <p:spPr/>
        <p:txBody>
          <a:bodyPr>
            <a:normAutofit/>
          </a:bodyPr>
          <a:lstStyle/>
          <a:p>
            <a:pPr>
              <a:buNone/>
            </a:pPr>
            <a:r>
              <a:rPr lang="en-GB" sz="2400" dirty="0">
                <a:latin typeface="+mj-lt"/>
                <a:cs typeface="Arial" pitchFamily="34" charset="0"/>
              </a:rPr>
              <a:t>To request an appointment please provide details via the 'Booking on-line' form. To access the form click on the link below:</a:t>
            </a:r>
          </a:p>
          <a:p>
            <a:pPr>
              <a:buNone/>
            </a:pPr>
            <a:r>
              <a:rPr lang="en-GB" sz="2400" dirty="0">
                <a:latin typeface="+mj-lt"/>
                <a:cs typeface="Arial" pitchFamily="34" charset="0"/>
              </a:rPr>
              <a:t>   </a:t>
            </a:r>
            <a:r>
              <a:rPr lang="en-GB" sz="2400" dirty="0">
                <a:latin typeface="+mj-lt"/>
                <a:cs typeface="Arial" pitchFamily="34" charset="0"/>
                <a:hlinkClick r:id="rId2"/>
              </a:rPr>
              <a:t>https://www.uwtsd.ac.uk/careers/making-an-appointment/</a:t>
            </a:r>
            <a:endParaRPr lang="en-GB" sz="2400" dirty="0">
              <a:latin typeface="+mj-lt"/>
              <a:cs typeface="Arial" pitchFamily="34" charset="0"/>
            </a:endParaRPr>
          </a:p>
          <a:p>
            <a:pPr>
              <a:buNone/>
            </a:pPr>
            <a:r>
              <a:rPr lang="en-GB" sz="2400" dirty="0">
                <a:latin typeface="+mj-lt"/>
                <a:cs typeface="Arial" pitchFamily="34" charset="0"/>
              </a:rPr>
              <a:t>                                           </a:t>
            </a:r>
          </a:p>
          <a:p>
            <a:pPr>
              <a:buNone/>
            </a:pPr>
            <a:r>
              <a:rPr lang="en-GB" sz="2400" dirty="0">
                <a:latin typeface="+mj-lt"/>
                <a:cs typeface="Arial" pitchFamily="34" charset="0"/>
              </a:rPr>
              <a:t>You can contact the Careers Service Team by:</a:t>
            </a:r>
          </a:p>
          <a:p>
            <a:pPr>
              <a:buNone/>
            </a:pPr>
            <a:r>
              <a:rPr lang="en-GB" sz="2400" dirty="0">
                <a:latin typeface="+mj-lt"/>
                <a:cs typeface="Arial" pitchFamily="34" charset="0"/>
              </a:rPr>
              <a:t>E-mail: </a:t>
            </a:r>
            <a:r>
              <a:rPr lang="en-GB" sz="2400" dirty="0">
                <a:latin typeface="+mj-lt"/>
                <a:cs typeface="Arial" pitchFamily="34" charset="0"/>
                <a:hlinkClick r:id="rId3"/>
              </a:rPr>
              <a:t>careers@uwtsd.ac.uk</a:t>
            </a:r>
            <a:r>
              <a:rPr lang="en-GB" sz="2400" dirty="0">
                <a:latin typeface="+mj-lt"/>
                <a:cs typeface="Arial" pitchFamily="34" charset="0"/>
              </a:rPr>
              <a:t>  </a:t>
            </a:r>
          </a:p>
          <a:p>
            <a:pPr>
              <a:buNone/>
            </a:pPr>
            <a:r>
              <a:rPr lang="en-GB" sz="2400" dirty="0">
                <a:latin typeface="Montserrat Classic" panose="020B0604020202020204" charset="0"/>
                <a:cs typeface="Arial" pitchFamily="34" charset="0"/>
              </a:rPr>
              <a:t> </a:t>
            </a:r>
          </a:p>
          <a:p>
            <a:pPr>
              <a:buNone/>
            </a:pPr>
            <a:endParaRPr lang="en-GB" sz="2400" dirty="0">
              <a:latin typeface="Arial" pitchFamily="34" charset="0"/>
              <a:cs typeface="Arial" pitchFamily="34" charset="0"/>
            </a:endParaRPr>
          </a:p>
          <a:p>
            <a:pPr>
              <a:buNone/>
            </a:pPr>
            <a:endParaRPr lang="en-GB" sz="2400" dirty="0">
              <a:latin typeface="Arial" pitchFamily="34" charset="0"/>
              <a:cs typeface="Arial" pitchFamily="34" charset="0"/>
            </a:endParaRPr>
          </a:p>
          <a:p>
            <a:endParaRPr lang="en-GB" dirty="0">
              <a:latin typeface="Arial" pitchFamily="34" charset="0"/>
              <a:cs typeface="Arial" pitchFamily="34" charset="0"/>
            </a:endParaRPr>
          </a:p>
          <a:p>
            <a:endParaRPr lang="en-GB" dirty="0"/>
          </a:p>
          <a:p>
            <a:endParaRPr lang="en-GB" dirty="0"/>
          </a:p>
        </p:txBody>
      </p:sp>
    </p:spTree>
    <p:extLst>
      <p:ext uri="{BB962C8B-B14F-4D97-AF65-F5344CB8AC3E}">
        <p14:creationId xmlns:p14="http://schemas.microsoft.com/office/powerpoint/2010/main" val="38198234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solidFill>
                  <a:schemeClr val="bg1"/>
                </a:solidFill>
              </a:rPr>
              <a:t>Thanks</a:t>
            </a:r>
            <a:br>
              <a:rPr lang="en-GB" b="1" dirty="0">
                <a:solidFill>
                  <a:schemeClr val="bg1"/>
                </a:solidFill>
              </a:rPr>
            </a:br>
            <a:r>
              <a:rPr lang="en-GB" b="1" dirty="0">
                <a:solidFill>
                  <a:schemeClr val="bg1"/>
                </a:solidFill>
              </a:rPr>
              <a:t>Any questions?</a:t>
            </a:r>
          </a:p>
        </p:txBody>
      </p:sp>
      <p:sp>
        <p:nvSpPr>
          <p:cNvPr id="3" name="Subtitle 2"/>
          <p:cNvSpPr>
            <a:spLocks noGrp="1"/>
          </p:cNvSpPr>
          <p:nvPr>
            <p:ph type="subTitle" idx="1"/>
          </p:nvPr>
        </p:nvSpPr>
        <p:spPr>
          <a:xfrm>
            <a:off x="1403648" y="3212976"/>
            <a:ext cx="6366520" cy="2284239"/>
          </a:xfrm>
        </p:spPr>
        <p:txBody>
          <a:bodyPr>
            <a:normAutofit/>
          </a:bodyPr>
          <a:lstStyle/>
          <a:p>
            <a:endParaRPr lang="en-GB" dirty="0"/>
          </a:p>
          <a:p>
            <a:endParaRPr lang="en-GB" dirty="0"/>
          </a:p>
          <a:p>
            <a:r>
              <a:rPr lang="en-GB" dirty="0">
                <a:solidFill>
                  <a:schemeClr val="bg1"/>
                </a:solidFill>
                <a:latin typeface="+mj-lt"/>
              </a:rPr>
              <a:t>www.uwtsd.ac.uk/careers</a:t>
            </a:r>
          </a:p>
          <a:p>
            <a:endParaRPr lang="en-GB" dirty="0">
              <a:solidFill>
                <a:schemeClr val="tx1"/>
              </a:solidFill>
            </a:endParaRPr>
          </a:p>
        </p:txBody>
      </p:sp>
    </p:spTree>
    <p:extLst>
      <p:ext uri="{BB962C8B-B14F-4D97-AF65-F5344CB8AC3E}">
        <p14:creationId xmlns:p14="http://schemas.microsoft.com/office/powerpoint/2010/main" val="40429710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schemas.microsoft.com/office/2006/metadata/properties"/>
    <ds:schemaRef ds:uri="http://purl.org/dc/terms/"/>
    <ds:schemaRef ds:uri="http://purl.org/dc/dcmitype/"/>
    <ds:schemaRef ds:uri="http://www.w3.org/XML/1998/namespace"/>
    <ds:schemaRef ds:uri="http://purl.org/dc/elements/1.1/"/>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TotalTime>
  <Words>1393</Words>
  <Application>Microsoft Office PowerPoint</Application>
  <PresentationFormat>On-screen Show (4:3)</PresentationFormat>
  <Paragraphs>213</Paragraphs>
  <Slides>25</Slides>
  <Notes>3</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20140311PresentationUWTSDTemplate</vt:lpstr>
      <vt:lpstr>Social Epidemiology and Public Health Development LCHS7001</vt:lpstr>
      <vt:lpstr>Today’ session</vt:lpstr>
      <vt:lpstr>Student feedback </vt:lpstr>
      <vt:lpstr>PowerPoint Presentation</vt:lpstr>
      <vt:lpstr>Rules – Revision Quiz</vt:lpstr>
      <vt:lpstr>Quiz</vt:lpstr>
      <vt:lpstr>Count your points</vt:lpstr>
      <vt:lpstr>Assignment Feedback</vt:lpstr>
      <vt:lpstr>Term 2</vt:lpstr>
      <vt:lpstr>Careers Service at the London Campus </vt:lpstr>
      <vt:lpstr>                   How can I help you?</vt:lpstr>
      <vt:lpstr>What are we exploring today?</vt:lpstr>
      <vt:lpstr>Careers opportunities with a MSc Public Health and Social Care in Practice degree  </vt:lpstr>
      <vt:lpstr>Further information </vt:lpstr>
      <vt:lpstr>Skills to work in Health and Social Care </vt:lpstr>
      <vt:lpstr>Values and behaviours to work in health and social care </vt:lpstr>
      <vt:lpstr>Exercise: Evidence Your skill set</vt:lpstr>
      <vt:lpstr>                         Progression</vt:lpstr>
      <vt:lpstr>Graduate Scheme</vt:lpstr>
      <vt:lpstr> Search for voluntary opportunities in the UK using the links below</vt:lpstr>
      <vt:lpstr>Inspire programme at UWTSD</vt:lpstr>
      <vt:lpstr>University Career Platform, MYCAREER</vt:lpstr>
      <vt:lpstr>Useful websites</vt:lpstr>
      <vt:lpstr>  How to book an appointment with the Careers Service?  </vt:lpstr>
      <vt:lpstr>Thanks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309</cp:revision>
  <dcterms:created xsi:type="dcterms:W3CDTF">2015-04-14T15:21:28Z</dcterms:created>
  <dcterms:modified xsi:type="dcterms:W3CDTF">2023-08-17T10:25:41Z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