
<file path=[Content_Types].xml><?xml version="1.0" encoding="utf-8"?>
<Types xmlns="http://schemas.openxmlformats.org/package/2006/content-types">
  <Override PartName="/ppt/slides/slide18.xml" ContentType="application/vnd.openxmlformats-officedocument.presentationml.slide+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Default Extension="rels" ContentType="application/vnd.openxmlformats-package.relationships+xml"/>
  <Default Extension="jpeg" ContentType="image/jpeg"/>
  <Override PartName="/ppt/slides/slide10.xml" ContentType="application/vnd.openxmlformats-officedocument.presentationml.slide+xml"/>
  <Override PartName="/ppt/notesMasters/notesMaster1.xml" ContentType="application/vnd.openxmlformats-officedocument.presentationml.notesMaster+xml"/>
  <Override PartName="/ppt/slides/slide1.xml" ContentType="application/vnd.openxmlformats-officedocument.presentationml.slide+xml"/>
  <Override PartName="/ppt/slideLayouts/slideLayout5.xml" ContentType="application/vnd.openxmlformats-officedocument.presentationml.slideLayout+xml"/>
  <Override PartName="/docProps/app.xml" ContentType="application/vnd.openxmlformats-officedocument.extended-properties+xml"/>
  <Override PartName="/ppt/theme/theme2.xml" ContentType="application/vnd.openxmlformats-officedocument.theme+xml"/>
  <Override PartName="/ppt/slideLayouts/slideLayout1.xml" ContentType="application/vnd.openxmlformats-officedocument.presentationml.slideLayout+xml"/>
  <Override PartName="/ppt/slides/slide22.xml" ContentType="application/vnd.openxmlformats-officedocument.presentationml.slide+xml"/>
  <Default Extension="xml" ContentType="application/xml"/>
  <Override PartName="/ppt/slides/slide19.xml" ContentType="application/vnd.openxmlformats-officedocument.presentationml.slide+xml"/>
  <Override PartName="/ppt/tableStyles.xml" ContentType="application/vnd.openxmlformats-officedocument.presentationml.tableStyles+xml"/>
  <Override PartName="/ppt/slides/slide15.xml" ContentType="application/vnd.openxmlformats-officedocument.presentationml.slide+xml"/>
  <Override PartName="/ppt/notesSlides/notesSlide1.xml" ContentType="application/vnd.openxmlformats-officedocument.presentationml.notesSlide+xml"/>
  <Override PartName="/ppt/slideLayouts/slideLayout12.xml" ContentType="application/vnd.openxmlformats-officedocument.presentationml.slideLayout+xml"/>
  <Override PartName="/ppt/slides/slide6.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slides/slide23.xml" ContentType="application/vnd.openxmlformats-officedocument.presentationml.slide+xml"/>
  <Override PartName="/ppt/slides/slide16.xml" ContentType="application/vnd.openxmlformats-officedocument.presentationml.slide+xml"/>
  <Override PartName="/ppt/notesSlides/notesSlide2.xml" ContentType="application/vnd.openxmlformats-officedocument.presentationml.notesSlide+xml"/>
  <Override PartName="/ppt/slideLayouts/slideLayout13.xml" ContentType="application/vnd.openxmlformats-officedocument.presentationml.slideLayout+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slideLayouts/slideLayout4.xml" ContentType="application/vnd.openxmlformats-officedocument.presentationml.slideLayout+xml"/>
  <Override PartName="/ppt/slides/slide25.xml" ContentType="application/vnd.openxmlformats-officedocument.presentationml.slide+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93" r:id="rId1"/>
  </p:sldMasterIdLst>
  <p:notesMasterIdLst>
    <p:notesMasterId r:id="rId27"/>
  </p:notesMasterIdLst>
  <p:sldIdLst>
    <p:sldId id="256" r:id="rId2"/>
    <p:sldId id="257" r:id="rId3"/>
    <p:sldId id="300" r:id="rId4"/>
    <p:sldId id="305" r:id="rId5"/>
    <p:sldId id="306" r:id="rId6"/>
    <p:sldId id="309" r:id="rId7"/>
    <p:sldId id="307" r:id="rId8"/>
    <p:sldId id="308" r:id="rId9"/>
    <p:sldId id="310" r:id="rId10"/>
    <p:sldId id="311" r:id="rId11"/>
    <p:sldId id="312" r:id="rId12"/>
    <p:sldId id="313" r:id="rId13"/>
    <p:sldId id="314" r:id="rId14"/>
    <p:sldId id="315" r:id="rId15"/>
    <p:sldId id="316" r:id="rId16"/>
    <p:sldId id="317" r:id="rId17"/>
    <p:sldId id="318" r:id="rId18"/>
    <p:sldId id="320" r:id="rId19"/>
    <p:sldId id="322" r:id="rId20"/>
    <p:sldId id="323" r:id="rId21"/>
    <p:sldId id="321" r:id="rId22"/>
    <p:sldId id="324" r:id="rId23"/>
    <p:sldId id="325" r:id="rId24"/>
    <p:sldId id="327" r:id="rId25"/>
    <p:sldId id="328"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p="http://schemas.openxmlformats.org/presentationml/2006/main" xmlns:r="http://schemas.openxmlformats.org/officeDocument/2006/relationships" xmlns:a="http://schemas.openxmlformats.org/drawingml/2006/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extLst>
    <p:ext uri="{E76CE94A-603C-4142-B9EB-6D1370010A27}">
      <p14:discardImageEditData xmlns:p14="http://schemas.microsoft.com/office/powerpoint/2010/main" xmlns:p="http://schemas.openxmlformats.org/presentationml/2006/main" xmlns:r="http://schemas.openxmlformats.org/officeDocument/2006/relationships" xmlns:a="http://schemas.openxmlformats.org/drawingml/2006/main" xmlns="" val="0"/>
    </p:ext>
    <p:ext uri="{D31A062A-798A-4329-ABDD-BBA856620510}">
      <p14:defaultImageDpi xmlns:p14="http://schemas.microsoft.com/office/powerpoint/2010/main" xmlns:p="http://schemas.openxmlformats.org/presentationml/2006/main" xmlns:r="http://schemas.openxmlformats.org/officeDocument/2006/relationships" xmlns:a="http://schemas.openxmlformats.org/drawingml/2006/main" xmlns="" val="0"/>
    </p:ext>
    <p:ext uri="{FD5EFAAD-0ECE-453E-9831-46B23BE46B34}">
      <p15:chartTrackingRefBased xmlns:p15="http://schemas.microsoft.com/office/powerpoint/2012/main" xmlns:p="http://schemas.openxmlformats.org/presentationml/2006/main" xmlns:r="http://schemas.openxmlformats.org/officeDocument/2006/relationships" xmlns:a="http://schemas.openxmlformats.org/drawingml/2006/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2704"/>
    <p:restoredTop sz="93233"/>
  </p:normalViewPr>
  <p:slideViewPr>
    <p:cSldViewPr snapToGrid="0" snapToObjects="1">
      <p:cViewPr>
        <p:scale>
          <a:sx n="75" d="100"/>
          <a:sy n="75" d="100"/>
        </p:scale>
        <p:origin x="-1728" y="-41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notesMaster" Target="notesMasters/notesMaster1.xml"/><Relationship Id="rId28" Type="http://schemas.openxmlformats.org/officeDocument/2006/relationships/printerSettings" Target="printerSettings/printerSettings1.bin"/><Relationship Id="rId29" Type="http://schemas.openxmlformats.org/officeDocument/2006/relationships/presProps" Target="presProps.xml"/><Relationship Id="rId30" Type="http://schemas.openxmlformats.org/officeDocument/2006/relationships/viewProps" Target="viewProps.xml"/><Relationship Id="rId31" Type="http://schemas.openxmlformats.org/officeDocument/2006/relationships/theme" Target="theme/theme1.xml"/><Relationship Id="rId3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92207D2-5654-0040-992C-BF205CE52BEB}" type="datetimeFigureOut">
              <a:rPr lang="en-US" smtClean="0"/>
              <a:pPr/>
              <a:t>10/15/19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11D5912-14D1-F149-A8A5-AB5FDB6EE7CC}"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48493603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128"/>
              </a:defRPr>
            </a:lvl1pPr>
            <a:lvl2pPr marL="37931725" indent="-3747452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eaLnBrk="1" hangingPunct="1"/>
            <a:fld id="{0C9EF5B4-B0BA-BB46-8911-10535A0A0FDB}" type="slidenum">
              <a:rPr lang="en-GB" altLang="en-US" sz="1200"/>
              <a:pPr eaLnBrk="1" hangingPunct="1"/>
              <a:t>19</a:t>
            </a:fld>
            <a:endParaRPr lang="en-GB" altLang="en-US" sz="12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 uri="{FAA26D3D-D897-4be2-8F04-BA451C77F1D7}">
              <ma14:placeholderFlag xmlns:ma14="http://schemas.microsoft.com/office/mac/drawingml/2011/main" xmlns:p="http://schemas.openxmlformats.org/presentationml/2006/main" xmlns:r="http://schemas.openxmlformats.org/officeDocument/2006/relationships" xmlns:a="http://schemas.openxmlformats.org/drawingml/2006/main" xmlns="" val="1"/>
            </a:ext>
          </a:extLst>
        </p:spPr>
        <p:txBody>
          <a:bodyPr/>
          <a:lstStyle/>
          <a:p>
            <a:pPr eaLnBrk="1" hangingPunct="1"/>
            <a:endParaRPr lang="en-US" alt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154409816"/>
      </p:ext>
    </p:extLst>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128"/>
              </a:defRPr>
            </a:lvl1pPr>
            <a:lvl2pPr marL="37931725" indent="-3747452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eaLnBrk="1" hangingPunct="1"/>
            <a:fld id="{934EB5D4-4D06-2D4B-8303-07BEB5A842CA}" type="slidenum">
              <a:rPr lang="en-GB" altLang="en-US" sz="1200"/>
              <a:pPr eaLnBrk="1" hangingPunct="1"/>
              <a:t>21</a:t>
            </a:fld>
            <a:endParaRPr lang="en-GB" altLang="en-US" sz="12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 uri="{FAA26D3D-D897-4be2-8F04-BA451C77F1D7}">
              <ma14:placeholderFlag xmlns:ma14="http://schemas.microsoft.com/office/mac/drawingml/2011/main" xmlns:p="http://schemas.openxmlformats.org/presentationml/2006/main" xmlns:r="http://schemas.openxmlformats.org/officeDocument/2006/relationships" xmlns:a="http://schemas.openxmlformats.org/drawingml/2006/main" xmlns="" val="1"/>
            </a:ext>
          </a:extLst>
        </p:spPr>
        <p:txBody>
          <a:bodyPr/>
          <a:lstStyle/>
          <a:p>
            <a:pPr eaLnBrk="1" hangingPunct="1"/>
            <a:endParaRPr lang="en-US" alt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3587748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5E0C09E6-547F-AB44-832B-87637E2583E7}" type="datetimeFigureOut">
              <a:rPr lang="en-US" smtClean="0"/>
              <a:pPr/>
              <a:t>10/15/19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E0C09E6-547F-AB44-832B-87637E2583E7}" type="datetimeFigureOut">
              <a:rPr lang="en-US" smtClean="0"/>
              <a:pPr/>
              <a:t>10/15/19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5E0C09E6-547F-AB44-832B-87637E2583E7}" type="datetimeFigureOut">
              <a:rPr lang="en-US" smtClean="0"/>
              <a:pPr/>
              <a:t>10/15/19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E0C09E6-547F-AB44-832B-87637E2583E7}" type="datetimeFigureOut">
              <a:rPr lang="en-US" smtClean="0"/>
              <a:pPr/>
              <a:t>10/15/19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5E0C09E6-547F-AB44-832B-87637E2583E7}" type="datetimeFigureOut">
              <a:rPr lang="en-US" smtClean="0"/>
              <a:pPr/>
              <a:t>10/15/19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5E0C09E6-547F-AB44-832B-87637E2583E7}" type="datetimeFigureOut">
              <a:rPr lang="en-US" smtClean="0"/>
              <a:pPr/>
              <a:t>10/15/19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5E0C09E6-547F-AB44-832B-87637E2583E7}" type="datetimeFigureOut">
              <a:rPr lang="en-US" smtClean="0"/>
              <a:pPr/>
              <a:t>10/15/19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0C09E6-547F-AB44-832B-87637E2583E7}" type="datetimeFigureOut">
              <a:rPr lang="en-US" smtClean="0"/>
              <a:pPr/>
              <a:t>10/15/19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0C09E6-547F-AB44-832B-87637E2583E7}" type="datetimeFigureOut">
              <a:rPr lang="en-US" smtClean="0"/>
              <a:pPr/>
              <a:t>10/15/19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0C09E6-547F-AB44-832B-87637E2583E7}" type="datetimeFigureOut">
              <a:rPr lang="en-US" smtClean="0"/>
              <a:pPr/>
              <a:t>10/15/19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88A481-78DE-A147-BE63-9EE9806572D0}"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E0C09E6-547F-AB44-832B-87637E2583E7}" type="datetimeFigureOut">
              <a:rPr lang="en-US" smtClean="0"/>
              <a:pPr/>
              <a:t>10/15/19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E0C09E6-547F-AB44-832B-87637E2583E7}" type="datetimeFigureOut">
              <a:rPr lang="en-US" smtClean="0"/>
              <a:pPr/>
              <a:t>10/15/19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88A481-78DE-A147-BE63-9EE9806572D0}"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fld id="{A8542DE8-5C00-9947-917A-CDA6847C9767}" type="slidenum">
              <a:rPr lang="en-GB" altLang="en-US"/>
              <a:pPr/>
              <a:t>‹#›</a:t>
            </a:fld>
            <a:endParaRPr lang="en-GB" alt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64695131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5E0C09E6-547F-AB44-832B-87637E2583E7}" type="datetimeFigureOut">
              <a:rPr lang="en-US" smtClean="0"/>
              <a:pPr/>
              <a:t>10/15/19</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9B88A481-78DE-A147-BE63-9EE9806572D0}"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 Id="rId6"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xml"/><Relationship Id="rId3" Type="http://schemas.openxmlformats.org/officeDocument/2006/relationships/image" Target="../media/image7.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1353094" y="1574145"/>
            <a:ext cx="6498158" cy="1724867"/>
          </a:xfrm>
        </p:spPr>
        <p:txBody>
          <a:bodyPr/>
          <a:lstStyle/>
          <a:p>
            <a:r>
              <a:rPr lang="en-US" dirty="0" smtClean="0"/>
              <a:t>Play in the Foundation Phase</a:t>
            </a:r>
            <a:endParaRPr lang="en-US" dirty="0"/>
          </a:p>
        </p:txBody>
      </p:sp>
      <p:sp>
        <p:nvSpPr>
          <p:cNvPr id="3" name="Subtitle 2"/>
          <p:cNvSpPr>
            <a:spLocks noGrp="1"/>
          </p:cNvSpPr>
          <p:nvPr>
            <p:ph type="subTitle" idx="1"/>
          </p:nvPr>
        </p:nvSpPr>
        <p:spPr/>
        <p:txBody>
          <a:bodyPr>
            <a:normAutofit/>
          </a:bodyPr>
          <a:lstStyle/>
          <a:p>
            <a:r>
              <a:rPr lang="en-US" dirty="0" smtClean="0"/>
              <a:t>Desks to dens </a:t>
            </a:r>
          </a:p>
          <a:p>
            <a:endParaRPr lang="en-US" dirty="0"/>
          </a:p>
        </p:txBody>
      </p:sp>
      <p:sp>
        <p:nvSpPr>
          <p:cNvPr id="4" name="TextBox 3"/>
          <p:cNvSpPr txBox="1"/>
          <p:nvPr/>
        </p:nvSpPr>
        <p:spPr>
          <a:xfrm>
            <a:off x="705372" y="1339643"/>
            <a:ext cx="3896801" cy="800173"/>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8182885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Goals</a:t>
            </a:r>
            <a:endParaRPr lang="en-US" dirty="0"/>
          </a:p>
        </p:txBody>
      </p:sp>
      <p:sp>
        <p:nvSpPr>
          <p:cNvPr id="3" name="Content Placeholder 2"/>
          <p:cNvSpPr>
            <a:spLocks noGrp="1"/>
          </p:cNvSpPr>
          <p:nvPr>
            <p:ph idx="1"/>
          </p:nvPr>
        </p:nvSpPr>
        <p:spPr/>
        <p:txBody>
          <a:bodyPr>
            <a:normAutofit/>
          </a:bodyPr>
          <a:lstStyle/>
          <a:p>
            <a:r>
              <a:rPr lang="en-US" dirty="0" smtClean="0"/>
              <a:t>To understand the role of play in the Foundation Phase</a:t>
            </a:r>
          </a:p>
          <a:p>
            <a:r>
              <a:rPr lang="en-US" dirty="0" smtClean="0"/>
              <a:t>To understand playful pedagogy</a:t>
            </a:r>
          </a:p>
          <a:p>
            <a:r>
              <a:rPr lang="en-US" dirty="0" smtClean="0"/>
              <a:t>To understand the importance of play and movement in child development</a:t>
            </a:r>
          </a:p>
          <a:p>
            <a:r>
              <a:rPr lang="en-GB" dirty="0" smtClean="0">
                <a:effectLst/>
              </a:rPr>
              <a:t>To experience a range of play and creative activities  </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6254109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670424"/>
          </a:xfrm>
        </p:spPr>
        <p:txBody>
          <a:bodyPr/>
          <a:lstStyle/>
          <a:p>
            <a:r>
              <a:rPr lang="en-US" dirty="0" smtClean="0"/>
              <a:t>The Foundation Phase-  a play based curriculum</a:t>
            </a:r>
            <a:endParaRPr lang="en-US" dirty="0"/>
          </a:p>
        </p:txBody>
      </p:sp>
      <p:sp>
        <p:nvSpPr>
          <p:cNvPr id="3" name="Content Placeholder 2"/>
          <p:cNvSpPr>
            <a:spLocks noGrp="1"/>
          </p:cNvSpPr>
          <p:nvPr>
            <p:ph idx="1"/>
          </p:nvPr>
        </p:nvSpPr>
        <p:spPr>
          <a:xfrm>
            <a:off x="549275" y="1998133"/>
            <a:ext cx="8042276" cy="3945468"/>
          </a:xfrm>
        </p:spPr>
        <p:txBody>
          <a:bodyPr/>
          <a:lstStyle/>
          <a:p>
            <a:r>
              <a:rPr lang="en-US" dirty="0"/>
              <a:t>The Foundation phase advocates a holistic child-centered approach. Well-being underpins the Foundation Phase, the learning being through ‘first hand experiential activities with the serious business of play providing the vehicle’ (DCELLS, 2008a:4). </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12175091"/>
      </p:ext>
    </p:extLst>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play?</a:t>
            </a:r>
            <a:endParaRPr lang="en-US" dirty="0"/>
          </a:p>
        </p:txBody>
      </p:sp>
      <p:sp>
        <p:nvSpPr>
          <p:cNvPr id="3" name="Content Placeholder 2"/>
          <p:cNvSpPr>
            <a:spLocks noGrp="1"/>
          </p:cNvSpPr>
          <p:nvPr>
            <p:ph idx="1"/>
          </p:nvPr>
        </p:nvSpPr>
        <p:spPr/>
        <p:txBody>
          <a:bodyPr/>
          <a:lstStyle/>
          <a:p>
            <a:r>
              <a:rPr lang="en-US" dirty="0" smtClean="0"/>
              <a:t>Write what you think is a definition of play</a:t>
            </a:r>
            <a:r>
              <a:rPr lang="is-IS" dirty="0" smtClean="0"/>
              <a:t>…</a:t>
            </a:r>
          </a:p>
          <a:p>
            <a:endParaRPr lang="is-IS" dirty="0"/>
          </a:p>
          <a:p>
            <a:r>
              <a:rPr lang="en-US" dirty="0" smtClean="0"/>
              <a:t>D</a:t>
            </a:r>
            <a:r>
              <a:rPr lang="is-IS" dirty="0" smtClean="0"/>
              <a:t>isucss this in pairs </a:t>
            </a:r>
          </a:p>
          <a:p>
            <a:endParaRPr lang="is-IS" dirty="0"/>
          </a:p>
          <a:p>
            <a:r>
              <a:rPr lang="en-US" dirty="0" smtClean="0"/>
              <a:t>D</a:t>
            </a:r>
            <a:r>
              <a:rPr lang="is-IS" dirty="0" smtClean="0"/>
              <a:t>ecide what you think are the key features of play.</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190114395"/>
      </p:ext>
    </p:extLst>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Defining play</a:t>
            </a:r>
            <a:endParaRPr lang="en-US" dirty="0"/>
          </a:p>
        </p:txBody>
      </p:sp>
      <p:sp>
        <p:nvSpPr>
          <p:cNvPr id="3" name="Content Placeholder 2"/>
          <p:cNvSpPr>
            <a:spLocks noGrp="1"/>
          </p:cNvSpPr>
          <p:nvPr>
            <p:ph idx="1"/>
          </p:nvPr>
        </p:nvSpPr>
        <p:spPr/>
        <p:txBody>
          <a:bodyPr>
            <a:normAutofit/>
          </a:bodyPr>
          <a:lstStyle/>
          <a:p>
            <a:r>
              <a:rPr lang="en-GB" dirty="0" smtClean="0"/>
              <a:t>‘</a:t>
            </a:r>
            <a:r>
              <a:rPr lang="en-GB" dirty="0"/>
              <a:t>play involves an attitudinal component,’ with a key element of play being ‘auto telicity, engaging in activities for their own sake or as ends in t</a:t>
            </a:r>
            <a:r>
              <a:rPr lang="en-GB" dirty="0" smtClean="0"/>
              <a:t>hemselves</a:t>
            </a:r>
            <a:r>
              <a:rPr lang="en-GB" dirty="0"/>
              <a:t>’ </a:t>
            </a:r>
            <a:r>
              <a:rPr lang="en-GB" dirty="0" err="1"/>
              <a:t>Feezell</a:t>
            </a:r>
            <a:r>
              <a:rPr lang="en-GB" dirty="0"/>
              <a:t> (2013:17) </a:t>
            </a:r>
            <a:endParaRPr lang="en-GB" dirty="0" smtClean="0"/>
          </a:p>
          <a:p>
            <a:r>
              <a:rPr lang="en-GB" dirty="0"/>
              <a:t>T</a:t>
            </a:r>
            <a:r>
              <a:rPr lang="en-GB" dirty="0" smtClean="0"/>
              <a:t>he </a:t>
            </a:r>
            <a:r>
              <a:rPr lang="en-GB" dirty="0"/>
              <a:t>context or situation and the emotions of the player are all important in defining whether an activity is play or not, giving the example that ‘sometimes running is play, and sometimes it is </a:t>
            </a:r>
            <a:r>
              <a:rPr lang="en-GB" dirty="0" smtClean="0"/>
              <a:t>not. </a:t>
            </a:r>
            <a:r>
              <a:rPr lang="en-GB" dirty="0"/>
              <a:t>Play is a state of mind rather than an activity’. Brown (2009:60) </a:t>
            </a:r>
            <a:r>
              <a:rPr lang="en-GB" dirty="0" smtClean="0"/>
              <a:t> </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64713162"/>
      </p:ext>
    </p:extLst>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‘play is child-chosen, play is child invented, play is pretend but done as if the activity were real, play focuses on the doing (process not product), play is done by the players (children) not the adults (teachers or parents), play requires active involvement and play is fun</a:t>
            </a:r>
            <a:r>
              <a:rPr lang="en-GB" dirty="0" smtClean="0"/>
              <a:t>’. </a:t>
            </a:r>
            <a:r>
              <a:rPr lang="en-GB" dirty="0" err="1"/>
              <a:t>Meckley</a:t>
            </a:r>
            <a:r>
              <a:rPr lang="en-GB" dirty="0"/>
              <a:t> (2002, cited in Wood and </a:t>
            </a:r>
            <a:r>
              <a:rPr lang="en-GB" dirty="0" err="1"/>
              <a:t>Attfield</a:t>
            </a:r>
            <a:r>
              <a:rPr lang="en-GB" dirty="0"/>
              <a:t>, 2005:4) </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125087136"/>
      </p:ext>
    </p:extLst>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Theorists and play</a:t>
            </a:r>
            <a:endParaRPr lang="en-US" dirty="0"/>
          </a:p>
        </p:txBody>
      </p:sp>
      <p:sp>
        <p:nvSpPr>
          <p:cNvPr id="3" name="Content Placeholder 2"/>
          <p:cNvSpPr>
            <a:spLocks noGrp="1"/>
          </p:cNvSpPr>
          <p:nvPr>
            <p:ph idx="1"/>
          </p:nvPr>
        </p:nvSpPr>
        <p:spPr/>
        <p:txBody>
          <a:bodyPr/>
          <a:lstStyle/>
          <a:p>
            <a:r>
              <a:rPr lang="en-GB" dirty="0"/>
              <a:t>Vygotsky (1967) argued play’s importance in creating its own zone of proximal development and from the time of early educational pioneers and theorists such as Rousseau, Dewey, Froebel, Montessori, MacMillan and Steiner, play has been recognised as having an important role in children’s early education. </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095150877"/>
      </p:ext>
    </p:extLst>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Play and Physical literacy</a:t>
            </a:r>
            <a:endParaRPr lang="en-US" dirty="0"/>
          </a:p>
        </p:txBody>
      </p:sp>
      <p:sp>
        <p:nvSpPr>
          <p:cNvPr id="3" name="Content Placeholder 2"/>
          <p:cNvSpPr>
            <a:spLocks noGrp="1"/>
          </p:cNvSpPr>
          <p:nvPr>
            <p:ph idx="1"/>
          </p:nvPr>
        </p:nvSpPr>
        <p:spPr/>
        <p:txBody>
          <a:bodyPr/>
          <a:lstStyle/>
          <a:p>
            <a:r>
              <a:rPr lang="en-GB" dirty="0"/>
              <a:t>P</a:t>
            </a:r>
            <a:r>
              <a:rPr lang="en-GB" dirty="0" smtClean="0"/>
              <a:t>lay </a:t>
            </a:r>
            <a:r>
              <a:rPr lang="en-GB" dirty="0"/>
              <a:t>‘facilitates the establishment of many of the other attributes that are characteristic of a physically literate individual, including motivation, confidence, environmental and interpersonal engagement, self-knowledge and self-expression.’ Maude (2010:111) </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505329242"/>
      </p:ext>
    </p:extLst>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Play as a continuum</a:t>
            </a:r>
            <a:endParaRPr lang="en-US" dirty="0"/>
          </a:p>
        </p:txBody>
      </p:sp>
      <p:sp>
        <p:nvSpPr>
          <p:cNvPr id="3" name="Content Placeholder 2"/>
          <p:cNvSpPr>
            <a:spLocks noGrp="1"/>
          </p:cNvSpPr>
          <p:nvPr>
            <p:ph idx="1"/>
          </p:nvPr>
        </p:nvSpPr>
        <p:spPr/>
        <p:txBody>
          <a:bodyPr/>
          <a:lstStyle/>
          <a:p>
            <a:r>
              <a:rPr lang="en-GB" dirty="0"/>
              <a:t>Play can be categorised as ‘more or less play’, not dichotomous as ‘play or not play’. Behaviours meeting all criteria might be categorised as ‘pure play’, whereas behaviours with fewer components are ‘less purely play’. Simply put, acts should not be categorised as ‘play’ or ‘not play’: they should be related along a continuum from ‘pure play’ to ‘non play’. </a:t>
            </a:r>
            <a:r>
              <a:rPr lang="en-GB" dirty="0" smtClean="0"/>
              <a:t>(</a:t>
            </a:r>
            <a:r>
              <a:rPr lang="en-GB" dirty="0"/>
              <a:t>Pellegrini, 1991:215)</a:t>
            </a:r>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745982917"/>
      </p:ext>
    </p:extLst>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745067"/>
            <a:ext cx="8042276" cy="5198533"/>
          </a:xfrm>
        </p:spPr>
        <p:txBody>
          <a:bodyPr/>
          <a:lstStyle/>
          <a:p>
            <a:r>
              <a:rPr lang="en-GB" dirty="0"/>
              <a:t>‘if a distinction were drawn between play and playfulness, then this dichotomy would be less visible as feelings of playfulness could permeate both play and work</a:t>
            </a:r>
            <a:r>
              <a:rPr lang="en-GB" dirty="0" smtClean="0"/>
              <a:t>.’ </a:t>
            </a:r>
            <a:r>
              <a:rPr lang="en-GB" dirty="0"/>
              <a:t>Howard </a:t>
            </a:r>
            <a:r>
              <a:rPr lang="en-GB" i="1" dirty="0"/>
              <a:t>et al</a:t>
            </a:r>
            <a:r>
              <a:rPr lang="en-GB" dirty="0"/>
              <a:t>., (2002:3) </a:t>
            </a:r>
            <a:endParaRPr lang="en-GB" dirty="0" smtClean="0"/>
          </a:p>
          <a:p>
            <a:r>
              <a:rPr lang="en-GB" dirty="0"/>
              <a:t>This is particularly relevant to a play-based curriculum such as the Foundation Phase, as it could be argued that any play that takes place in the school setting cannot be ‘pure play’ but would be on a continuum of play and playfulness (Howard </a:t>
            </a:r>
            <a:r>
              <a:rPr lang="en-GB" i="1" dirty="0"/>
              <a:t>et al</a:t>
            </a:r>
            <a:r>
              <a:rPr lang="en-GB" dirty="0"/>
              <a:t>., 2002; Pellegrini, 1991).</a:t>
            </a:r>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755432627"/>
      </p:ext>
    </p:extLst>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 play always good?</a:t>
            </a:r>
            <a:endParaRPr lang="en-US" dirty="0"/>
          </a:p>
        </p:txBody>
      </p:sp>
      <p:sp>
        <p:nvSpPr>
          <p:cNvPr id="3" name="Content Placeholder 2"/>
          <p:cNvSpPr>
            <a:spLocks noGrp="1"/>
          </p:cNvSpPr>
          <p:nvPr>
            <p:ph idx="1"/>
          </p:nvPr>
        </p:nvSpPr>
        <p:spPr/>
        <p:txBody>
          <a:bodyPr/>
          <a:lstStyle/>
          <a:p>
            <a:r>
              <a:rPr lang="en-GB" dirty="0"/>
              <a:t>Sutton-Smith (1997) questions the rhetoric surrounding play as a discourse of play as fun that fails to acknowledge any play that is not fun, or dark play, highlighting that there is little or no mention of children for whom play is not fun, or happy. The notion that play reproduces experiences from real life surely means that some children must be experiencing rejection, discomfort and alienation (Sutton-Smith, 1997).</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70497288"/>
      </p:ext>
    </p:extLst>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A</a:t>
            </a:r>
            <a:r>
              <a:rPr lang="en-GB" dirty="0" smtClean="0"/>
              <a:t>rticle </a:t>
            </a:r>
            <a:r>
              <a:rPr lang="en-GB" dirty="0"/>
              <a:t>31 of the United Nations </a:t>
            </a:r>
            <a:r>
              <a:rPr lang="en-GB" dirty="0" smtClean="0"/>
              <a:t>‘recognises </a:t>
            </a:r>
            <a:r>
              <a:rPr lang="en-GB" dirty="0"/>
              <a:t>the right of the child to rest and leisure, to engage in play and recreational activities appropriate to the age of the child’ (UN, 1989: article 31</a:t>
            </a:r>
            <a:r>
              <a:rPr lang="en-GB" dirty="0" smtClean="0"/>
              <a:t>).</a:t>
            </a:r>
          </a:p>
          <a:p>
            <a:r>
              <a:rPr lang="en-GB" dirty="0"/>
              <a:t>Burr (2002) points out, however, that this takes no account of children’s vastly different economic, cultural and political circumstances around the globe</a:t>
            </a:r>
            <a:r>
              <a:rPr lang="en-GB" dirty="0" smtClean="0"/>
              <a:t>. </a:t>
            </a:r>
            <a:r>
              <a:rPr lang="en-GB" dirty="0"/>
              <a:t>I</a:t>
            </a:r>
            <a:r>
              <a:rPr lang="en-GB" dirty="0" smtClean="0"/>
              <a:t>t </a:t>
            </a:r>
            <a:r>
              <a:rPr lang="en-GB" dirty="0"/>
              <a:t>assumes a shared western vision of the notion of </a:t>
            </a:r>
            <a:r>
              <a:rPr lang="en-GB" dirty="0" smtClean="0"/>
              <a:t>childhood. </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902621659"/>
      </p:ext>
    </p:extLst>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power of play</a:t>
            </a:r>
            <a:endParaRPr lang="en-US" dirty="0"/>
          </a:p>
        </p:txBody>
      </p:sp>
      <p:sp>
        <p:nvSpPr>
          <p:cNvPr id="3" name="Content Placeholder 2"/>
          <p:cNvSpPr>
            <a:spLocks noGrp="1"/>
          </p:cNvSpPr>
          <p:nvPr>
            <p:ph idx="1"/>
          </p:nvPr>
        </p:nvSpPr>
        <p:spPr/>
        <p:txBody>
          <a:bodyPr/>
          <a:lstStyle/>
          <a:p>
            <a:r>
              <a:rPr lang="en-GB" dirty="0"/>
              <a:t>Children </a:t>
            </a:r>
            <a:r>
              <a:rPr lang="en-GB" dirty="0" smtClean="0"/>
              <a:t>are often </a:t>
            </a:r>
            <a:r>
              <a:rPr lang="en-GB" dirty="0"/>
              <a:t>deeply involved in their play and experience a state of flow and higher levels of motivation through peak experience (</a:t>
            </a:r>
            <a:r>
              <a:rPr lang="en-GB" dirty="0" err="1"/>
              <a:t>Csikszentmihalyi</a:t>
            </a:r>
            <a:r>
              <a:rPr lang="en-GB" dirty="0"/>
              <a:t>, 1979, 1989; Leavers, 1994; Maslow, 1987</a:t>
            </a:r>
            <a:r>
              <a:rPr lang="en-GB" dirty="0" smtClean="0"/>
              <a:t>).</a:t>
            </a:r>
          </a:p>
          <a:p>
            <a:r>
              <a:rPr lang="en-GB" dirty="0"/>
              <a:t>Broadhead (2006:191) argues that children’s play is ‘their self-actualisation, a holistic exploration of who and what they are and know and of who and what they might become’.</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047288353"/>
      </p:ext>
    </p:extLst>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897467"/>
            <a:ext cx="8042276" cy="5046134"/>
          </a:xfrm>
        </p:spPr>
        <p:txBody>
          <a:bodyPr/>
          <a:lstStyle/>
          <a:p>
            <a:r>
              <a:rPr lang="en-GB" dirty="0"/>
              <a:t>Broadhead (2006:2) suggests that the more cooperative children’s play is, the more they are likely to connect with other children and understand their knowledge along with a ‘deeply fulfilling emotional engagement with the world around them.’ </a:t>
            </a:r>
            <a:endParaRPr lang="en-GB" dirty="0" smtClean="0"/>
          </a:p>
          <a:p>
            <a:r>
              <a:rPr lang="en-GB" dirty="0" smtClean="0"/>
              <a:t>‘sociable </a:t>
            </a:r>
            <a:r>
              <a:rPr lang="en-GB" dirty="0"/>
              <a:t>and cooperative endeavours expose children to other children’s perspectives and they become experts for one another, scaffolding their own and peers’ learning experiences’ (Broadhead, 2006:202).</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084583062"/>
      </p:ext>
    </p:extLst>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U</a:t>
            </a:r>
            <a:r>
              <a:rPr lang="en-GB" dirty="0" smtClean="0"/>
              <a:t>tilising </a:t>
            </a:r>
            <a:r>
              <a:rPr lang="en-GB" dirty="0"/>
              <a:t>a concept of play which is based on children’s perceptions highlighting playfulness as an approach and attitude to an activity may help to develop practitioners understanding of play (Howard and </a:t>
            </a:r>
            <a:r>
              <a:rPr lang="en-GB" dirty="0" err="1"/>
              <a:t>McInnes</a:t>
            </a:r>
            <a:r>
              <a:rPr lang="en-GB" dirty="0"/>
              <a:t>, 2010).</a:t>
            </a:r>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820781601"/>
      </p:ext>
    </p:extLst>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83128" y="0"/>
            <a:ext cx="8042276" cy="1705240"/>
          </a:xfrm>
        </p:spPr>
        <p:txBody>
          <a:bodyPr/>
          <a:lstStyle/>
          <a:p>
            <a:r>
              <a:rPr lang="en-US" sz="2400" b="1" dirty="0" smtClean="0"/>
              <a:t>Cues </a:t>
            </a:r>
            <a:r>
              <a:rPr lang="en-US" sz="2400" b="1" dirty="0"/>
              <a:t>that children use to distinguish between play and </a:t>
            </a:r>
            <a:r>
              <a:rPr lang="en-US" sz="2400" b="1" dirty="0" smtClean="0"/>
              <a:t>work </a:t>
            </a:r>
            <a:r>
              <a:rPr lang="en-GB" sz="2000" dirty="0"/>
              <a:t>Howard and </a:t>
            </a:r>
            <a:r>
              <a:rPr lang="en-GB" sz="2000" dirty="0" err="1"/>
              <a:t>McInnes’s</a:t>
            </a:r>
            <a:r>
              <a:rPr lang="en-GB" sz="2000" dirty="0"/>
              <a:t>(2010:35) </a:t>
            </a:r>
            <a:r>
              <a:rPr lang="en-GB" b="1" dirty="0"/>
              <a:t/>
            </a:r>
            <a:br>
              <a:rPr lang="en-GB" b="1" dirty="0"/>
            </a:b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p="http://schemas.openxmlformats.org/presentationml/2006/main" xmlns:r="http://schemas.openxmlformats.org/officeDocument/2006/relationships" xmlns:a="http://schemas.openxmlformats.org/drawingml/2006/main" xmlns="" val="152056501"/>
              </p:ext>
            </p:extLst>
          </p:nvPr>
        </p:nvGraphicFramePr>
        <p:xfrm>
          <a:off x="0" y="1083733"/>
          <a:ext cx="9008532" cy="5995358"/>
        </p:xfrm>
        <a:graphic>
          <a:graphicData uri="http://schemas.openxmlformats.org/drawingml/2006/table">
            <a:tbl>
              <a:tblPr firstRow="1" firstCol="1" bandRow="1" bandCol="1">
                <a:tableStyleId>{5C22544A-7EE6-4342-B048-85BDC9FD1C3A}</a:tableStyleId>
              </a:tblPr>
              <a:tblGrid>
                <a:gridCol w="2129049"/>
                <a:gridCol w="2375217"/>
                <a:gridCol w="1950018"/>
                <a:gridCol w="2554248"/>
              </a:tblGrid>
              <a:tr h="268177">
                <a:tc>
                  <a:txBody>
                    <a:bodyPr/>
                    <a:lstStyle/>
                    <a:p>
                      <a:pPr marL="0" marR="0">
                        <a:lnSpc>
                          <a:spcPct val="150000"/>
                        </a:lnSpc>
                        <a:spcBef>
                          <a:spcPts val="0"/>
                        </a:spcBef>
                        <a:spcAft>
                          <a:spcPts val="0"/>
                        </a:spcAft>
                      </a:pPr>
                      <a:r>
                        <a:rPr lang="en-GB" sz="1200">
                          <a:effectLst/>
                        </a:rPr>
                        <a:t>Play</a:t>
                      </a:r>
                      <a:endParaRPr lang="en-GB" sz="1200">
                        <a:effectLst/>
                        <a:latin typeface="Cambria" charset="0"/>
                        <a:ea typeface="MS Mincho" charset="-128"/>
                        <a:cs typeface="Times New Roman" charset="0"/>
                      </a:endParaRPr>
                    </a:p>
                  </a:txBody>
                  <a:tcPr marL="68580" marR="68580" marT="0" marB="0"/>
                </a:tc>
                <a:tc>
                  <a:txBody>
                    <a:bodyPr/>
                    <a:lstStyle/>
                    <a:p>
                      <a:pPr marL="0" marR="0">
                        <a:spcBef>
                          <a:spcPts val="0"/>
                        </a:spcBef>
                        <a:spcAft>
                          <a:spcPts val="0"/>
                        </a:spcAft>
                      </a:pPr>
                      <a:r>
                        <a:rPr lang="en-GB" sz="1200">
                          <a:effectLst/>
                        </a:rPr>
                        <a:t> </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Work</a:t>
                      </a:r>
                      <a:endParaRPr lang="en-GB" sz="1200">
                        <a:effectLst/>
                        <a:latin typeface="Cambria" charset="0"/>
                        <a:ea typeface="MS Mincho" charset="-128"/>
                        <a:cs typeface="Times New Roman" charset="0"/>
                      </a:endParaRPr>
                    </a:p>
                  </a:txBody>
                  <a:tcPr marL="68580" marR="68580" marT="0" marB="0"/>
                </a:tc>
                <a:tc>
                  <a:txBody>
                    <a:bodyPr/>
                    <a:lstStyle/>
                    <a:p>
                      <a:pPr marL="0" marR="0">
                        <a:spcBef>
                          <a:spcPts val="0"/>
                        </a:spcBef>
                        <a:spcAft>
                          <a:spcPts val="0"/>
                        </a:spcAft>
                      </a:pPr>
                      <a:r>
                        <a:rPr lang="en-GB" sz="1200">
                          <a:effectLst/>
                        </a:rPr>
                        <a:t> </a:t>
                      </a:r>
                      <a:endParaRPr lang="en-GB" sz="1200">
                        <a:effectLst/>
                        <a:latin typeface="Cambria" charset="0"/>
                        <a:ea typeface="MS Mincho" charset="-128"/>
                        <a:cs typeface="Times New Roman" charset="0"/>
                      </a:endParaRPr>
                    </a:p>
                  </a:txBody>
                  <a:tcPr marL="68580" marR="68580" marT="0" marB="0"/>
                </a:tc>
              </a:tr>
              <a:tr h="841697">
                <a:tc>
                  <a:txBody>
                    <a:bodyPr/>
                    <a:lstStyle/>
                    <a:p>
                      <a:pPr marL="0" marR="0">
                        <a:lnSpc>
                          <a:spcPct val="150000"/>
                        </a:lnSpc>
                        <a:spcBef>
                          <a:spcPts val="0"/>
                        </a:spcBef>
                        <a:spcAft>
                          <a:spcPts val="0"/>
                        </a:spcAft>
                      </a:pPr>
                      <a:r>
                        <a:rPr lang="en-GB" sz="1200">
                          <a:effectLst/>
                        </a:rPr>
                        <a:t>Emotional cues</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Environmental cues</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Emotional cues</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Environmental cues</a:t>
                      </a:r>
                      <a:endParaRPr lang="en-GB" sz="1200">
                        <a:effectLst/>
                        <a:latin typeface="Cambria" charset="0"/>
                        <a:ea typeface="MS Mincho" charset="-128"/>
                        <a:cs typeface="Times New Roman" charset="0"/>
                      </a:endParaRPr>
                    </a:p>
                  </a:txBody>
                  <a:tcPr marL="68580" marR="68580" marT="0" marB="0"/>
                </a:tc>
              </a:tr>
              <a:tr h="4879341">
                <a:tc>
                  <a:txBody>
                    <a:bodyPr/>
                    <a:lstStyle/>
                    <a:p>
                      <a:pPr marL="0" marR="0">
                        <a:lnSpc>
                          <a:spcPct val="150000"/>
                        </a:lnSpc>
                        <a:spcBef>
                          <a:spcPts val="0"/>
                        </a:spcBef>
                        <a:spcAft>
                          <a:spcPts val="0"/>
                        </a:spcAft>
                      </a:pPr>
                      <a:r>
                        <a:rPr lang="en-GB" sz="1200">
                          <a:effectLst/>
                        </a:rPr>
                        <a:t>Voluntary</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Under child’s control</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Easy</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Fun</a:t>
                      </a:r>
                    </a:p>
                    <a:p>
                      <a:pPr marL="0" marR="0">
                        <a:spcBef>
                          <a:spcPts val="0"/>
                        </a:spcBef>
                        <a:spcAft>
                          <a:spcPts val="0"/>
                        </a:spcAft>
                      </a:pPr>
                      <a:r>
                        <a:rPr lang="en-GB" sz="1200">
                          <a:effectLst/>
                        </a:rPr>
                        <a:t> </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On the floor</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Lacks adult involvement</a:t>
                      </a:r>
                    </a:p>
                    <a:p>
                      <a:pPr marL="0" marR="0">
                        <a:lnSpc>
                          <a:spcPct val="150000"/>
                        </a:lnSpc>
                        <a:spcBef>
                          <a:spcPts val="0"/>
                        </a:spcBef>
                        <a:spcAft>
                          <a:spcPts val="0"/>
                        </a:spcAft>
                      </a:pPr>
                      <a:r>
                        <a:rPr lang="en-GB" sz="1200">
                          <a:effectLst/>
                        </a:rPr>
                        <a:t>No adult evaluation</a:t>
                      </a:r>
                    </a:p>
                    <a:p>
                      <a:pPr marL="0" marR="0">
                        <a:lnSpc>
                          <a:spcPct val="150000"/>
                        </a:lnSpc>
                        <a:spcBef>
                          <a:spcPts val="0"/>
                        </a:spcBef>
                        <a:spcAft>
                          <a:spcPts val="0"/>
                        </a:spcAft>
                      </a:pPr>
                      <a:r>
                        <a:rPr lang="en-GB" sz="1200">
                          <a:effectLst/>
                        </a:rPr>
                        <a:t>Can be continued-focus on the process</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Physical </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Compulsory</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Under adult control</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Hard</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Can be fun</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dirty="0">
                          <a:effectLst/>
                        </a:rPr>
                        <a:t>At a table</a:t>
                      </a:r>
                    </a:p>
                    <a:p>
                      <a:pPr marL="0" marR="0">
                        <a:lnSpc>
                          <a:spcPct val="150000"/>
                        </a:lnSpc>
                        <a:spcBef>
                          <a:spcPts val="0"/>
                        </a:spcBef>
                        <a:spcAft>
                          <a:spcPts val="0"/>
                        </a:spcAft>
                      </a:pPr>
                      <a:r>
                        <a:rPr lang="en-GB" sz="1200" dirty="0">
                          <a:effectLst/>
                        </a:rPr>
                        <a:t> </a:t>
                      </a:r>
                    </a:p>
                    <a:p>
                      <a:pPr marL="0" marR="0">
                        <a:lnSpc>
                          <a:spcPct val="150000"/>
                        </a:lnSpc>
                        <a:spcBef>
                          <a:spcPts val="0"/>
                        </a:spcBef>
                        <a:spcAft>
                          <a:spcPts val="0"/>
                        </a:spcAft>
                      </a:pPr>
                      <a:r>
                        <a:rPr lang="en-GB" sz="1200" dirty="0">
                          <a:effectLst/>
                        </a:rPr>
                        <a:t>Includes adult involvement</a:t>
                      </a:r>
                    </a:p>
                    <a:p>
                      <a:pPr marL="0" marR="0">
                        <a:lnSpc>
                          <a:spcPct val="150000"/>
                        </a:lnSpc>
                        <a:spcBef>
                          <a:spcPts val="0"/>
                        </a:spcBef>
                        <a:spcAft>
                          <a:spcPts val="0"/>
                        </a:spcAft>
                      </a:pPr>
                      <a:r>
                        <a:rPr lang="en-GB" sz="1200" dirty="0">
                          <a:effectLst/>
                        </a:rPr>
                        <a:t>Includes adult evaluation</a:t>
                      </a:r>
                    </a:p>
                    <a:p>
                      <a:pPr marL="0" marR="0">
                        <a:lnSpc>
                          <a:spcPct val="150000"/>
                        </a:lnSpc>
                        <a:spcBef>
                          <a:spcPts val="0"/>
                        </a:spcBef>
                        <a:spcAft>
                          <a:spcPts val="0"/>
                        </a:spcAft>
                      </a:pPr>
                      <a:r>
                        <a:rPr lang="en-GB" sz="1200" dirty="0">
                          <a:effectLst/>
                        </a:rPr>
                        <a:t>Has to finish-focus on the product</a:t>
                      </a:r>
                    </a:p>
                    <a:p>
                      <a:pPr marL="0" marR="0">
                        <a:lnSpc>
                          <a:spcPct val="150000"/>
                        </a:lnSpc>
                        <a:spcBef>
                          <a:spcPts val="0"/>
                        </a:spcBef>
                        <a:spcAft>
                          <a:spcPts val="0"/>
                        </a:spcAft>
                      </a:pPr>
                      <a:r>
                        <a:rPr lang="en-GB" sz="1200" dirty="0">
                          <a:effectLst/>
                        </a:rPr>
                        <a:t> </a:t>
                      </a:r>
                    </a:p>
                    <a:p>
                      <a:pPr marL="0" marR="0">
                        <a:lnSpc>
                          <a:spcPct val="150000"/>
                        </a:lnSpc>
                        <a:spcBef>
                          <a:spcPts val="0"/>
                        </a:spcBef>
                        <a:spcAft>
                          <a:spcPts val="0"/>
                        </a:spcAft>
                      </a:pPr>
                      <a:r>
                        <a:rPr lang="en-GB" sz="1200" dirty="0">
                          <a:effectLst/>
                        </a:rPr>
                        <a:t>Not physical</a:t>
                      </a:r>
                      <a:endParaRPr lang="en-GB" sz="1200" dirty="0">
                        <a:effectLst/>
                        <a:latin typeface="Cambria" charset="0"/>
                        <a:ea typeface="MS Mincho" charset="-128"/>
                        <a:cs typeface="Times New Roman" charset="0"/>
                      </a:endParaRPr>
                    </a:p>
                  </a:txBody>
                  <a:tcPr marL="68580" marR="68580" marT="0" marB="0"/>
                </a:tc>
              </a:tr>
            </a:tbl>
          </a:graphicData>
        </a:graphic>
      </p:graphicFrame>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046496801"/>
      </p:ext>
    </p:extLst>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r>
              <a:rPr lang="en-GB" dirty="0" err="1"/>
              <a:t>McInnes</a:t>
            </a:r>
            <a:r>
              <a:rPr lang="en-GB" dirty="0"/>
              <a:t> </a:t>
            </a:r>
            <a:r>
              <a:rPr lang="en-GB" i="1" dirty="0"/>
              <a:t>et al</a:t>
            </a:r>
            <a:r>
              <a:rPr lang="en-GB" dirty="0"/>
              <a:t>. (2011:123) suggest that it is the use of these cues that enables children to ‘map activities on a play-work continuum</a:t>
            </a:r>
            <a:r>
              <a:rPr lang="en-GB" dirty="0" smtClean="0"/>
              <a:t>’.</a:t>
            </a:r>
          </a:p>
          <a:p>
            <a:r>
              <a:rPr lang="en-GB" dirty="0" err="1"/>
              <a:t>Fjortoft</a:t>
            </a:r>
            <a:r>
              <a:rPr lang="en-GB" dirty="0"/>
              <a:t> (2001) in studying affordances in children’s environments identify how the physical environment offers different modes of play, such as space and smooth surfaces afford running and cycling, and trees afford climbing and swinging, whist shelters offer peace and quiet. </a:t>
            </a:r>
            <a:endParaRPr lang="en-GB" dirty="0" smtClean="0"/>
          </a:p>
          <a:p>
            <a:r>
              <a:rPr lang="en-GB" i="1" dirty="0" smtClean="0">
                <a:solidFill>
                  <a:srgbClr val="FF0000"/>
                </a:solidFill>
              </a:rPr>
              <a:t>The </a:t>
            </a:r>
            <a:r>
              <a:rPr lang="en-GB" i="1" dirty="0">
                <a:solidFill>
                  <a:srgbClr val="FF0000"/>
                </a:solidFill>
              </a:rPr>
              <a:t>concept of affordances will be explored in more detail in later discussion relating to the outdoor environment</a:t>
            </a:r>
            <a:endParaRPr lang="en-US" i="1" dirty="0">
              <a:solidFill>
                <a:srgbClr val="FF0000"/>
              </a:solidFill>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08072377"/>
      </p:ext>
    </p:extLst>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434521"/>
            <a:ext cx="5869133" cy="857250"/>
          </a:xfrm>
        </p:spPr>
        <p:txBody>
          <a:bodyPr rtlCol="0">
            <a:normAutofit fontScale="90000"/>
          </a:bodyPr>
          <a:lstStyle/>
          <a:p>
            <a:pPr>
              <a:defRPr/>
            </a:pPr>
            <a:r>
              <a:rPr lang="en-GB" sz="3000" dirty="0" smtClean="0"/>
              <a:t>The role of play in child </a:t>
            </a:r>
            <a:r>
              <a:rPr lang="en-GB" sz="3000" dirty="0"/>
              <a:t>development</a:t>
            </a:r>
            <a:endParaRPr lang="en-US" sz="3000" dirty="0"/>
          </a:p>
        </p:txBody>
      </p:sp>
      <p:pic>
        <p:nvPicPr>
          <p:cNvPr id="30722" name="Content Placeholder 3"/>
          <p:cNvPicPr>
            <a:picLocks noGrp="1" noChangeAspect="1"/>
          </p:cNvPicPr>
          <p:nvPr>
            <p:ph idx="1"/>
          </p:nvPr>
        </p:nvPicPr>
        <p:blipFill>
          <a:blip r:embed="rId2">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a:xfrm>
            <a:off x="1143000" y="4508898"/>
            <a:ext cx="6858000" cy="1491853"/>
          </a:xfrm>
        </p:spPr>
      </p:pic>
      <p:pic>
        <p:nvPicPr>
          <p:cNvPr id="30723" name="Content Placeholder 3"/>
          <p:cNvPicPr>
            <a:picLocks noChangeAspect="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l="11037" r="11037"/>
          <a:stretch>
            <a:fillRect/>
          </a:stretch>
        </p:blipFill>
        <p:spPr bwMode="auto">
          <a:xfrm>
            <a:off x="3211117" y="1888333"/>
            <a:ext cx="2278856" cy="1688306"/>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30724" name="Picture 6"/>
          <p:cNvPicPr>
            <a:picLocks noChangeAspect="1"/>
          </p:cNvPicPr>
          <p:nvPr/>
        </p:nvPicPr>
        <p:blipFill>
          <a:blip r:embed="rId4">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1494235" y="3832622"/>
            <a:ext cx="2561034" cy="2033588"/>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30725" name="Picture 4"/>
          <p:cNvPicPr>
            <a:picLocks noChangeAspect="1"/>
          </p:cNvPicPr>
          <p:nvPr/>
        </p:nvPicPr>
        <p:blipFill>
          <a:blip r:embed="rId5">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5813822" y="1165622"/>
            <a:ext cx="1971675" cy="2580084"/>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pic>
        <p:nvPicPr>
          <p:cNvPr id="30726" name="Picture 5"/>
          <p:cNvPicPr>
            <a:picLocks noChangeAspect="1"/>
          </p:cNvPicPr>
          <p:nvPr/>
        </p:nvPicPr>
        <p:blipFill>
          <a:blip r:embed="rId6">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4775597" y="3815955"/>
            <a:ext cx="2832497" cy="2121694"/>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pic>
      <p:sp>
        <p:nvSpPr>
          <p:cNvPr id="30727" name="TextBox 2"/>
          <p:cNvSpPr txBox="1">
            <a:spLocks noChangeArrowheads="1"/>
          </p:cNvSpPr>
          <p:nvPr/>
        </p:nvSpPr>
        <p:spPr bwMode="auto">
          <a:xfrm>
            <a:off x="1385889" y="2484836"/>
            <a:ext cx="2159794" cy="830997"/>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r>
              <a:rPr lang="en-US" altLang="en-US" sz="2400"/>
              <a:t>Sensorimotor integration</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07947444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6626" name="Rectangle 3"/>
          <p:cNvSpPr>
            <a:spLocks noGrp="1" noChangeArrowheads="1"/>
          </p:cNvSpPr>
          <p:nvPr>
            <p:ph type="body" sz="half" idx="1"/>
          </p:nvPr>
        </p:nvSpPr>
        <p:spPr>
          <a:xfrm>
            <a:off x="395288" y="1557338"/>
            <a:ext cx="7931150" cy="3548062"/>
          </a:xfrm>
        </p:spPr>
        <p:txBody>
          <a:bodyPr>
            <a:normAutofit lnSpcReduction="10000"/>
          </a:bodyPr>
          <a:lstStyle/>
          <a:p>
            <a:pPr>
              <a:buFontTx/>
              <a:buNone/>
            </a:pPr>
            <a:r>
              <a:rPr lang="en-GB" altLang="en-US"/>
              <a:t>“</a:t>
            </a:r>
            <a:r>
              <a:rPr lang="en-GB" altLang="en-US" i="1"/>
              <a:t>Children need to</a:t>
            </a:r>
          </a:p>
          <a:p>
            <a:pPr>
              <a:buFontTx/>
              <a:buNone/>
            </a:pPr>
            <a:r>
              <a:rPr lang="en-GB" altLang="en-US" i="1"/>
              <a:t> move to learn</a:t>
            </a:r>
            <a:r>
              <a:rPr lang="en-GB" altLang="en-US"/>
              <a:t>”</a:t>
            </a:r>
          </a:p>
          <a:p>
            <a:pPr>
              <a:buFontTx/>
              <a:buNone/>
            </a:pPr>
            <a:endParaRPr lang="en-GB" altLang="en-US"/>
          </a:p>
          <a:p>
            <a:pPr>
              <a:buFontTx/>
              <a:buNone/>
            </a:pPr>
            <a:r>
              <a:rPr lang="en-GB" altLang="en-US"/>
              <a:t>(Marjorie Ouvry-</a:t>
            </a:r>
          </a:p>
          <a:p>
            <a:pPr>
              <a:buFontTx/>
              <a:buNone/>
            </a:pPr>
            <a:r>
              <a:rPr lang="en-GB" altLang="en-US"/>
              <a:t>  ‘Exercise Muscles and</a:t>
            </a:r>
          </a:p>
          <a:p>
            <a:pPr>
              <a:buFontTx/>
              <a:buNone/>
            </a:pPr>
            <a:r>
              <a:rPr lang="en-GB" altLang="en-US"/>
              <a:t>Minds’)</a:t>
            </a:r>
            <a:endParaRPr lang="en-US" altLang="en-US"/>
          </a:p>
        </p:txBody>
      </p:sp>
      <p:pic>
        <p:nvPicPr>
          <p:cNvPr id="26627" name="Picture 2" descr="girl_bright"/>
          <p:cNvPicPr>
            <a:picLocks noGrp="1" noChangeAspect="1" noChangeArrowheads="1"/>
          </p:cNvPicPr>
          <p:nvPr>
            <p:ph sz="half" idx="2"/>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a:xfrm>
            <a:off x="4724400" y="0"/>
            <a:ext cx="3781425" cy="5445125"/>
          </a:xfrm>
          <a:noFill/>
        </p:spPr>
      </p:pic>
      <p:sp>
        <p:nvSpPr>
          <p:cNvPr id="26628" name="Text Box 4"/>
          <p:cNvSpPr txBox="1">
            <a:spLocks noChangeArrowheads="1"/>
          </p:cNvSpPr>
          <p:nvPr/>
        </p:nvSpPr>
        <p:spPr bwMode="auto">
          <a:xfrm>
            <a:off x="323850" y="5661025"/>
            <a:ext cx="5616575" cy="641350"/>
          </a:xfrm>
          <a:prstGeom prst="rect">
            <a:avLst/>
          </a:prstGeom>
          <a:noFill/>
          <a:ln>
            <a:noFill/>
          </a:ln>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rgbClr val="FFFFFF"/>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128"/>
              </a:defRPr>
            </a:lvl1pPr>
            <a:lvl2pPr marL="37931725" indent="-3747452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1800"/>
              <a:t>‘A place to learn’ – LEARN Lewisham Early Years Advice and Resource Network</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6011136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1" y="-122362"/>
            <a:ext cx="9145526" cy="6980362"/>
          </a:xfr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79851051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r>
              <a:rPr lang="en-GB" altLang="en-US" sz="2900"/>
              <a:t>Basic sensory &amp; motor components that influence learning.</a:t>
            </a:r>
            <a:endParaRPr lang="en-US" altLang="en-US" sz="2900"/>
          </a:p>
        </p:txBody>
      </p:sp>
      <p:sp>
        <p:nvSpPr>
          <p:cNvPr id="28675" name="Rectangle 3"/>
          <p:cNvSpPr>
            <a:spLocks noGrp="1" noChangeArrowheads="1"/>
          </p:cNvSpPr>
          <p:nvPr>
            <p:ph idx="1"/>
          </p:nvPr>
        </p:nvSpPr>
        <p:spPr/>
        <p:txBody>
          <a:bodyPr/>
          <a:lstStyle/>
          <a:p>
            <a:r>
              <a:rPr lang="en-GB" altLang="en-US"/>
              <a:t>Body awareness	</a:t>
            </a:r>
          </a:p>
          <a:p>
            <a:r>
              <a:rPr lang="en-GB" altLang="en-US"/>
              <a:t>Motor planning</a:t>
            </a:r>
          </a:p>
          <a:p>
            <a:r>
              <a:rPr lang="en-GB" altLang="en-US"/>
              <a:t>Perception of movement</a:t>
            </a:r>
          </a:p>
          <a:p>
            <a:r>
              <a:rPr lang="en-GB" altLang="en-US"/>
              <a:t>Fine motor control</a:t>
            </a:r>
          </a:p>
          <a:p>
            <a:r>
              <a:rPr lang="en-GB" altLang="en-US"/>
              <a:t>Touch </a:t>
            </a:r>
          </a:p>
          <a:p>
            <a:r>
              <a:rPr lang="en-GB" altLang="en-US"/>
              <a:t>Visual skills</a:t>
            </a:r>
          </a:p>
          <a:p>
            <a:r>
              <a:rPr lang="en-GB" altLang="en-US"/>
              <a:t>Language processing</a:t>
            </a:r>
            <a:endParaRPr lang="en-US" alt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4117188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3869" y="423333"/>
            <a:ext cx="9177768" cy="6231467"/>
          </a:xfr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73387727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9697" name="Title 1"/>
          <p:cNvSpPr>
            <a:spLocks noGrp="1"/>
          </p:cNvSpPr>
          <p:nvPr>
            <p:ph type="title"/>
          </p:nvPr>
        </p:nvSpPr>
        <p:spPr>
          <a:xfrm>
            <a:off x="608647" y="981074"/>
            <a:ext cx="7998143" cy="857250"/>
          </a:xfrm>
        </p:spPr>
        <p:txBody>
          <a:bodyPr rtlCol="0">
            <a:noAutofit/>
          </a:bodyPr>
          <a:lstStyle/>
          <a:p>
            <a:pPr>
              <a:defRPr/>
            </a:pPr>
            <a:r>
              <a:rPr lang="en-US" altLang="en-US" dirty="0" smtClean="0">
                <a:latin typeface="Tahoma" charset="0"/>
                <a:ea typeface="ＭＳ Ｐゴシック" charset="-128"/>
              </a:rPr>
              <a:t>Moving lays the foundations for learning</a:t>
            </a:r>
            <a:endParaRPr lang="en-US" altLang="en-US" dirty="0">
              <a:latin typeface="Tahoma" charset="0"/>
              <a:ea typeface="ＭＳ Ｐゴシック" charset="-128"/>
            </a:endParaRPr>
          </a:p>
        </p:txBody>
      </p:sp>
      <p:sp>
        <p:nvSpPr>
          <p:cNvPr id="29698" name="Content Placeholder 2"/>
          <p:cNvSpPr>
            <a:spLocks noGrp="1"/>
          </p:cNvSpPr>
          <p:nvPr>
            <p:ph idx="1"/>
          </p:nvPr>
        </p:nvSpPr>
        <p:spPr>
          <a:xfrm>
            <a:off x="608648" y="2160269"/>
            <a:ext cx="8109586" cy="4172797"/>
          </a:xfrm>
        </p:spPr>
        <p:txBody>
          <a:bodyPr rtlCol="0">
            <a:normAutofit/>
          </a:bodyPr>
          <a:lstStyle/>
          <a:p>
            <a:pPr>
              <a:defRPr/>
            </a:pPr>
            <a:r>
              <a:rPr lang="en-US" altLang="en-US" sz="2700" dirty="0">
                <a:latin typeface="Tahoma" charset="0"/>
                <a:ea typeface="ＭＳ Ｐゴシック" charset="-128"/>
              </a:rPr>
              <a:t>7 or 8 </a:t>
            </a:r>
            <a:r>
              <a:rPr lang="en-US" altLang="en-US" sz="2700" dirty="0" err="1">
                <a:latin typeface="Tahoma" charset="0"/>
                <a:ea typeface="ＭＳ Ｐゴシック" charset="-128"/>
              </a:rPr>
              <a:t>yrs</a:t>
            </a:r>
            <a:r>
              <a:rPr lang="en-US" altLang="en-US" sz="2700" dirty="0">
                <a:latin typeface="Tahoma" charset="0"/>
                <a:ea typeface="ＭＳ Ｐゴシック" charset="-128"/>
              </a:rPr>
              <a:t> of moving and play are required to give the child a sensorimotor intelligence that can serve as a foundation for intellectual, social and personal and physical development </a:t>
            </a:r>
          </a:p>
          <a:p>
            <a:pPr>
              <a:defRPr/>
            </a:pPr>
            <a:endParaRPr lang="en-US" altLang="en-US" sz="2700" dirty="0">
              <a:latin typeface="Tahoma" charset="0"/>
              <a:ea typeface="ＭＳ Ｐゴシック" charset="-128"/>
            </a:endParaRPr>
          </a:p>
          <a:p>
            <a:pPr>
              <a:defRPr/>
            </a:pPr>
            <a:r>
              <a:rPr lang="en-US" altLang="en-US" sz="2700" dirty="0">
                <a:latin typeface="Tahoma" charset="0"/>
                <a:ea typeface="ＭＳ Ｐゴシック" charset="-128"/>
              </a:rPr>
              <a:t>Play consists of a series of adaptive responses that make sensory integration happen                			 (Ayres, 2005) </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06972116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Evidence from neuroscience</a:t>
            </a:r>
            <a:endParaRPr lang="en-US" dirty="0"/>
          </a:p>
        </p:txBody>
      </p:sp>
      <p:sp>
        <p:nvSpPr>
          <p:cNvPr id="3" name="Content Placeholder 2"/>
          <p:cNvSpPr>
            <a:spLocks noGrp="1"/>
          </p:cNvSpPr>
          <p:nvPr>
            <p:ph idx="1"/>
          </p:nvPr>
        </p:nvSpPr>
        <p:spPr/>
        <p:txBody>
          <a:bodyPr>
            <a:normAutofit fontScale="92500"/>
          </a:bodyPr>
          <a:lstStyle/>
          <a:p>
            <a:r>
              <a:rPr lang="en-US" dirty="0" smtClean="0"/>
              <a:t>‘Movement skills in childhood are inextricably  linked to core aspects of development including social, cognitive and </a:t>
            </a:r>
            <a:r>
              <a:rPr lang="en-US" dirty="0" err="1" smtClean="0"/>
              <a:t>psycological</a:t>
            </a:r>
            <a:r>
              <a:rPr lang="is-IS" dirty="0" smtClean="0"/>
              <a:t>…</a:t>
            </a:r>
            <a:r>
              <a:rPr lang="en-US" dirty="0" smtClean="0"/>
              <a:t>. Language emerges as children physically interact with their surroundings</a:t>
            </a:r>
            <a:r>
              <a:rPr lang="is-IS" dirty="0" smtClean="0"/>
              <a:t>…’</a:t>
            </a:r>
            <a:endParaRPr lang="is-IS" dirty="0"/>
          </a:p>
          <a:p>
            <a:r>
              <a:rPr lang="en-US" dirty="0" smtClean="0"/>
              <a:t>S</a:t>
            </a:r>
            <a:r>
              <a:rPr lang="is-IS" dirty="0" smtClean="0"/>
              <a:t>tudies show movement skills are linked with early language and literacy, emotional regulation, social behaviour and academic self perceptions </a:t>
            </a:r>
          </a:p>
          <a:p>
            <a:endParaRPr lang="is-IS" dirty="0"/>
          </a:p>
          <a:p>
            <a:r>
              <a:rPr lang="is-IS" dirty="0" smtClean="0"/>
              <a:t>Diamond,A. (2000; 2015), Iverson, J (2010), Van der Fels et al., (2015), Bedard et al., (2017)</a:t>
            </a:r>
            <a:r>
              <a:rPr lang="en-US" dirty="0" smtClean="0"/>
              <a:t> </a:t>
            </a: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099104864"/>
      </p:ext>
    </p:extLst>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66557"/>
            <a:ext cx="8042276" cy="1336956"/>
          </a:xfrm>
        </p:spPr>
        <p:txBody>
          <a:bodyPr/>
          <a:lstStyle/>
          <a:p>
            <a:r>
              <a:rPr lang="en-US" dirty="0" smtClean="0"/>
              <a:t>Let’s play !</a:t>
            </a:r>
            <a:endParaRPr lang="en-US" dirty="0"/>
          </a:p>
        </p:txBody>
      </p:sp>
      <p:sp>
        <p:nvSpPr>
          <p:cNvPr id="3" name="Content Placeholder 2"/>
          <p:cNvSpPr>
            <a:spLocks noGrp="1"/>
          </p:cNvSpPr>
          <p:nvPr>
            <p:ph idx="1"/>
          </p:nvPr>
        </p:nvSpPr>
        <p:spPr>
          <a:xfrm>
            <a:off x="549275" y="1244601"/>
            <a:ext cx="8042276" cy="5613399"/>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Choose from the list..</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Make a den for Teddy  </a:t>
            </a:r>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 </a:t>
            </a:r>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Draw a sound picture</a:t>
            </a:r>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Weave a birds nest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Nature rubbings</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Make a wind mobile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Collect items to fill your egg box</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1177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684</TotalTime>
  <Words>1420</Words>
  <Application>Microsoft Macintosh PowerPoint</Application>
  <PresentationFormat>On-screen Show (4:3)</PresentationFormat>
  <Paragraphs>124</Paragraphs>
  <Slides>25</Slides>
  <Notes>2</Notes>
  <HiddenSlides>0</HiddenSlides>
  <MMClips>0</MMClips>
  <ScaleCrop>false</ScaleCrop>
  <HeadingPairs>
    <vt:vector size="4" baseType="variant">
      <vt:variant>
        <vt:lpstr>Design Template</vt:lpstr>
      </vt:variant>
      <vt:variant>
        <vt:i4>1</vt:i4>
      </vt:variant>
      <vt:variant>
        <vt:lpstr>Slide Titles</vt:lpstr>
      </vt:variant>
      <vt:variant>
        <vt:i4>25</vt:i4>
      </vt:variant>
    </vt:vector>
  </HeadingPairs>
  <TitlesOfParts>
    <vt:vector size="26" baseType="lpstr">
      <vt:lpstr>Breeze</vt:lpstr>
      <vt:lpstr>Play in the Foundation Phase</vt:lpstr>
      <vt:lpstr>Goals</vt:lpstr>
      <vt:lpstr>The Foundation Phase-  a play based curriculum</vt:lpstr>
      <vt:lpstr>What is play?</vt:lpstr>
      <vt:lpstr>Defining play</vt:lpstr>
      <vt:lpstr>Slide 6</vt:lpstr>
      <vt:lpstr>Theorists and play</vt:lpstr>
      <vt:lpstr>Play and Physical literacy</vt:lpstr>
      <vt:lpstr>Play as a continuum</vt:lpstr>
      <vt:lpstr>Slide 10</vt:lpstr>
      <vt:lpstr>Is play always good?</vt:lpstr>
      <vt:lpstr>Slide 12</vt:lpstr>
      <vt:lpstr>The power of play</vt:lpstr>
      <vt:lpstr>Slide 14</vt:lpstr>
      <vt:lpstr>Slide 15</vt:lpstr>
      <vt:lpstr>Cues that children use to distinguish between play and work Howard and McInnes’s(2010:35)  </vt:lpstr>
      <vt:lpstr>Slide 17</vt:lpstr>
      <vt:lpstr>The role of play in child development</vt:lpstr>
      <vt:lpstr>Slide 19</vt:lpstr>
      <vt:lpstr>Slide 20</vt:lpstr>
      <vt:lpstr>Basic sensory &amp; motor components that influence learning.</vt:lpstr>
      <vt:lpstr>Slide 22</vt:lpstr>
      <vt:lpstr>Moving lays the foundations for learning</vt:lpstr>
      <vt:lpstr>Evidence from neuroscience</vt:lpstr>
      <vt:lpstr>Let’s play !</vt:lpstr>
    </vt:vector>
  </TitlesOfParts>
  <Company>IPLA</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‘SKIP’ and the Foundation Phase</dc:title>
  <dc:creator>Nalda Wainwright</dc:creator>
  <cp:lastModifiedBy>swwcte</cp:lastModifiedBy>
  <cp:revision>31</cp:revision>
  <dcterms:created xsi:type="dcterms:W3CDTF">2019-10-15T13:43:56Z</dcterms:created>
  <dcterms:modified xsi:type="dcterms:W3CDTF">2019-10-15T13:44:35Z</dcterms:modified>
</cp:coreProperties>
</file>