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303" r:id="rId3"/>
    <p:sldId id="304" r:id="rId4"/>
    <p:sldId id="282" r:id="rId5"/>
    <p:sldId id="267" r:id="rId6"/>
    <p:sldId id="269" r:id="rId7"/>
    <p:sldId id="272" r:id="rId8"/>
    <p:sldId id="273" r:id="rId9"/>
    <p:sldId id="300" r:id="rId10"/>
    <p:sldId id="302" r:id="rId11"/>
    <p:sldId id="307" r:id="rId12"/>
    <p:sldId id="301" r:id="rId13"/>
    <p:sldId id="274" r:id="rId14"/>
    <p:sldId id="275" r:id="rId15"/>
    <p:sldId id="276" r:id="rId16"/>
    <p:sldId id="278" r:id="rId17"/>
    <p:sldId id="279" r:id="rId18"/>
    <p:sldId id="280" r:id="rId19"/>
    <p:sldId id="281" r:id="rId20"/>
    <p:sldId id="306" r:id="rId21"/>
    <p:sldId id="292" r:id="rId22"/>
    <p:sldId id="305" r:id="rId23"/>
    <p:sldId id="271"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8" d="100"/>
          <a:sy n="108" d="100"/>
        </p:scale>
        <p:origin x="426" y="10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DC7C6-0168-41B4-88E8-CD87E39EE6D9}" type="datetimeFigureOut">
              <a:t>1/17/2023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287902-0226-4717-A296-487DD8339385}" type="slidenum">
              <a:t>‹#›</a:t>
            </a:fld>
            <a:endParaRPr lang="en-GB"/>
          </a:p>
        </p:txBody>
      </p:sp>
    </p:spTree>
    <p:extLst>
      <p:ext uri="{BB962C8B-B14F-4D97-AF65-F5344CB8AC3E}">
        <p14:creationId xmlns:p14="http://schemas.microsoft.com/office/powerpoint/2010/main" val="1321927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I have used my own 2</a:t>
            </a:r>
            <a:r>
              <a:rPr lang="en-GB" baseline="30000" dirty="0"/>
              <a:t>nd</a:t>
            </a:r>
            <a:r>
              <a:rPr lang="en-GB" dirty="0"/>
              <a:t> Edition here but the 3</a:t>
            </a:r>
            <a:r>
              <a:rPr lang="en-GB" baseline="30000" dirty="0"/>
              <a:t>rd</a:t>
            </a:r>
            <a:r>
              <a:rPr lang="en-GB" dirty="0"/>
              <a:t> Edition published in 2015 is available from the library.</a:t>
            </a: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384593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is designed to assess the prior knowledge of the group and to allow the group to share their experiences and understanding of CPD.</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90689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36456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131037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24294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8117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3000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74679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7475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link back to CPD on this last point.</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8204912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 ask the students for any other models that they know of / have used</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217799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4139886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if the group already know Schon’s three examples</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706151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4033324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9B8275-CF5A-4282-BB93-CBD20094E668}" type="slidenum">
              <a:rPr lang="en-GB" smtClean="0"/>
              <a:t>20</a:t>
            </a:fld>
            <a:endParaRPr lang="en-GB"/>
          </a:p>
        </p:txBody>
      </p:sp>
    </p:spTree>
    <p:extLst>
      <p:ext uri="{BB962C8B-B14F-4D97-AF65-F5344CB8AC3E}">
        <p14:creationId xmlns:p14="http://schemas.microsoft.com/office/powerpoint/2010/main" val="3863205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3950353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8977314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7578124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0298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69090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9366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79783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195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3063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0719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983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66872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0081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6614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4884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76431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547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8846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20832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5357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17/01/2023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8799587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8.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careers/careers-blog/star-technique-competency-based-interview" TargetMode="External"/><Relationship Id="rId2" Type="http://schemas.openxmlformats.org/officeDocument/2006/relationships/hyperlink" Target="https://www.cipd.co.uk/learn/cpd/abou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ezproxy.uwtsd.ac.uk/10.1111/etap.12254"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qaa.ac.uk/docs/qaas/enhancement-and-development/enterprise-and-entrpreneurship-education-2018.pdf?sfvrsn=15f1f981_8"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qaa.ac.uk/docs/qaas/enhancement-and-development/pdp-guidance-for-institutional-policy-and-practice.pdf?sfvrsn=4145f581_8"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err="1"/>
              <a:t>Sesiwn</a:t>
            </a:r>
            <a:r>
              <a:rPr lang="en-GB" sz="4000" dirty="0"/>
              <a:t> 6:</a:t>
            </a:r>
            <a:br>
              <a:rPr lang="en-GB" sz="4000" dirty="0"/>
            </a:br>
            <a:r>
              <a:rPr lang="en-GB" sz="4000"/>
              <a:t>Session 6:</a:t>
            </a:r>
            <a:endParaRPr lang="en-GB" sz="4000" dirty="0"/>
          </a:p>
        </p:txBody>
      </p:sp>
      <p:sp>
        <p:nvSpPr>
          <p:cNvPr id="5" name="Subtitle 4">
            <a:extLst>
              <a:ext uri="{FF2B5EF4-FFF2-40B4-BE49-F238E27FC236}">
                <a16:creationId xmlns:a16="http://schemas.microsoft.com/office/drawing/2014/main" id="{04DA0B9A-F666-5DA5-07EB-B027ACFDAF91}"/>
              </a:ext>
            </a:extLst>
          </p:cNvPr>
          <p:cNvSpPr>
            <a:spLocks noGrp="1"/>
          </p:cNvSpPr>
          <p:nvPr>
            <p:ph type="subTitle" idx="1"/>
          </p:nvPr>
        </p:nvSpPr>
        <p:spPr/>
        <p:txBody>
          <a:bodyPr/>
          <a:lstStyle/>
          <a:p>
            <a:r>
              <a:rPr lang="en-GB" sz="2400" dirty="0" err="1"/>
              <a:t>Datblygiad</a:t>
            </a:r>
            <a:r>
              <a:rPr lang="en-GB" sz="2400" dirty="0"/>
              <a:t> </a:t>
            </a:r>
            <a:r>
              <a:rPr lang="en-GB" sz="2400" dirty="0" err="1"/>
              <a:t>Personol</a:t>
            </a:r>
            <a:r>
              <a:rPr lang="en-GB" sz="2400" dirty="0"/>
              <a:t> ac </a:t>
            </a:r>
            <a:r>
              <a:rPr lang="en-GB" sz="2400" dirty="0" err="1"/>
              <a:t>Arfer</a:t>
            </a:r>
            <a:r>
              <a:rPr lang="en-GB" sz="2400" dirty="0"/>
              <a:t> </a:t>
            </a:r>
            <a:r>
              <a:rPr lang="en-GB" sz="2400" dirty="0" err="1"/>
              <a:t>Adfyfyriol</a:t>
            </a:r>
            <a:endParaRPr lang="en-GB" sz="2400" dirty="0"/>
          </a:p>
          <a:p>
            <a:r>
              <a:rPr lang="en-GB" sz="2400" dirty="0"/>
              <a:t>Personal Development and Reflective Practice</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2C8C67-8780-A649-48E3-789AA147D7BA}"/>
              </a:ext>
            </a:extLst>
          </p:cNvPr>
          <p:cNvSpPr>
            <a:spLocks noGrp="1"/>
          </p:cNvSpPr>
          <p:nvPr>
            <p:ph type="title"/>
          </p:nvPr>
        </p:nvSpPr>
        <p:spPr/>
        <p:txBody>
          <a:bodyPr/>
          <a:lstStyle/>
          <a:p>
            <a:r>
              <a:rPr lang="en-GB" dirty="0" err="1"/>
              <a:t>Atgrynhoi</a:t>
            </a:r>
            <a:r>
              <a:rPr lang="en-GB" dirty="0"/>
              <a:t> / Recap</a:t>
            </a:r>
          </a:p>
        </p:txBody>
      </p:sp>
      <p:sp>
        <p:nvSpPr>
          <p:cNvPr id="5" name="Content Placeholder 4">
            <a:extLst>
              <a:ext uri="{FF2B5EF4-FFF2-40B4-BE49-F238E27FC236}">
                <a16:creationId xmlns:a16="http://schemas.microsoft.com/office/drawing/2014/main" id="{D4F32FD8-FB19-1143-3D7D-2298D36916FE}"/>
              </a:ext>
            </a:extLst>
          </p:cNvPr>
          <p:cNvSpPr>
            <a:spLocks noGrp="1"/>
          </p:cNvSpPr>
          <p:nvPr>
            <p:ph sz="half" idx="1"/>
          </p:nvPr>
        </p:nvSpPr>
        <p:spPr/>
        <p:txBody>
          <a:bodyPr/>
          <a:lstStyle/>
          <a:p>
            <a:r>
              <a:rPr lang="en-GB" dirty="0"/>
              <a:t>Beth </a:t>
            </a:r>
            <a:r>
              <a:rPr lang="en-GB" dirty="0" err="1"/>
              <a:t>ydym</a:t>
            </a:r>
            <a:r>
              <a:rPr lang="en-GB" dirty="0"/>
              <a:t> </a:t>
            </a:r>
            <a:r>
              <a:rPr lang="en-GB" dirty="0" err="1"/>
              <a:t>ni</a:t>
            </a:r>
            <a:r>
              <a:rPr lang="en-GB" dirty="0"/>
              <a:t> </a:t>
            </a:r>
            <a:r>
              <a:rPr lang="en-GB" dirty="0" err="1"/>
              <a:t>wedi’i</a:t>
            </a:r>
            <a:r>
              <a:rPr lang="en-GB" dirty="0"/>
              <a:t> </a:t>
            </a:r>
            <a:r>
              <a:rPr lang="en-GB" dirty="0" err="1"/>
              <a:t>gwmpasu</a:t>
            </a:r>
            <a:r>
              <a:rPr lang="en-GB" dirty="0"/>
              <a:t> </a:t>
            </a:r>
            <a:r>
              <a:rPr lang="en-GB" dirty="0" err="1"/>
              <a:t>hyd</a:t>
            </a:r>
            <a:r>
              <a:rPr lang="en-GB" dirty="0"/>
              <a:t> </a:t>
            </a:r>
            <a:r>
              <a:rPr lang="en-GB" dirty="0" err="1"/>
              <a:t>yma</a:t>
            </a:r>
            <a:r>
              <a:rPr lang="en-GB" dirty="0"/>
              <a:t>?</a:t>
            </a:r>
          </a:p>
          <a:p>
            <a:r>
              <a:rPr lang="en-GB" dirty="0" err="1"/>
              <a:t>Oes</a:t>
            </a:r>
            <a:r>
              <a:rPr lang="en-GB" dirty="0"/>
              <a:t> </a:t>
            </a:r>
            <a:r>
              <a:rPr lang="en-GB" dirty="0" err="1"/>
              <a:t>gennych</a:t>
            </a:r>
            <a:r>
              <a:rPr lang="en-GB" dirty="0"/>
              <a:t> </a:t>
            </a:r>
            <a:r>
              <a:rPr lang="en-GB" dirty="0" err="1"/>
              <a:t>unrhyw</a:t>
            </a:r>
            <a:r>
              <a:rPr lang="en-GB" dirty="0"/>
              <a:t> </a:t>
            </a:r>
            <a:r>
              <a:rPr lang="en-GB" dirty="0" err="1"/>
              <a:t>gwestiynau</a:t>
            </a:r>
            <a:r>
              <a:rPr lang="en-GB" dirty="0"/>
              <a:t>?</a:t>
            </a:r>
          </a:p>
        </p:txBody>
      </p:sp>
      <p:sp>
        <p:nvSpPr>
          <p:cNvPr id="6" name="Content Placeholder 5">
            <a:extLst>
              <a:ext uri="{FF2B5EF4-FFF2-40B4-BE49-F238E27FC236}">
                <a16:creationId xmlns:a16="http://schemas.microsoft.com/office/drawing/2014/main" id="{374F9202-4746-EE88-C75B-508A25347776}"/>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218187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D67A0-C0F5-93B1-1B26-8152319E0175}"/>
              </a:ext>
            </a:extLst>
          </p:cNvPr>
          <p:cNvSpPr>
            <a:spLocks noGrp="1"/>
          </p:cNvSpPr>
          <p:nvPr>
            <p:ph type="title"/>
          </p:nvPr>
        </p:nvSpPr>
        <p:spPr/>
        <p:txBody>
          <a:bodyPr/>
          <a:lstStyle/>
          <a:p>
            <a:r>
              <a:rPr lang="en-GB" dirty="0" err="1"/>
              <a:t>Amcanion</a:t>
            </a:r>
            <a:r>
              <a:rPr lang="en-GB" dirty="0"/>
              <a:t> / Objectives</a:t>
            </a:r>
          </a:p>
        </p:txBody>
      </p:sp>
      <p:sp>
        <p:nvSpPr>
          <p:cNvPr id="3" name="Content Placeholder 2">
            <a:extLst>
              <a:ext uri="{FF2B5EF4-FFF2-40B4-BE49-F238E27FC236}">
                <a16:creationId xmlns:a16="http://schemas.microsoft.com/office/drawing/2014/main" id="{91DACDA1-DD6A-0B20-5653-EF636A464D06}"/>
              </a:ext>
            </a:extLst>
          </p:cNvPr>
          <p:cNvSpPr>
            <a:spLocks noGrp="1"/>
          </p:cNvSpPr>
          <p:nvPr>
            <p:ph sz="half" idx="1"/>
          </p:nvPr>
        </p:nvSpPr>
        <p:spPr/>
        <p:txBody>
          <a:bodyPr/>
          <a:lstStyle/>
          <a:p>
            <a:r>
              <a:rPr lang="cy-GB" dirty="0"/>
              <a:t>Erbyn diwedd y sesiwn hon byddwch yn gallu:</a:t>
            </a:r>
          </a:p>
          <a:p>
            <a:r>
              <a:rPr lang="cy-GB" sz="2000" dirty="0"/>
              <a:t>Disgrifio arfer adfyfyriol.</a:t>
            </a:r>
          </a:p>
          <a:p>
            <a:r>
              <a:rPr lang="cy-GB" sz="2000" dirty="0"/>
              <a:t>Trafod Cynllunio Datblygiad Personol.</a:t>
            </a:r>
          </a:p>
        </p:txBody>
      </p:sp>
      <p:sp>
        <p:nvSpPr>
          <p:cNvPr id="4" name="Content Placeholder 3">
            <a:extLst>
              <a:ext uri="{FF2B5EF4-FFF2-40B4-BE49-F238E27FC236}">
                <a16:creationId xmlns:a16="http://schemas.microsoft.com/office/drawing/2014/main" id="{D4A8A76D-1FBE-2FBC-10A1-F36518AD34CE}"/>
              </a:ext>
            </a:extLst>
          </p:cNvPr>
          <p:cNvSpPr>
            <a:spLocks noGrp="1"/>
          </p:cNvSpPr>
          <p:nvPr>
            <p:ph sz="half" idx="2"/>
          </p:nvPr>
        </p:nvSpPr>
        <p:spPr/>
        <p:txBody>
          <a:bodyPr/>
          <a:lstStyle/>
          <a:p>
            <a:r>
              <a:rPr lang="en-GB" dirty="0"/>
              <a:t>By the end of this session you will be able to: </a:t>
            </a:r>
          </a:p>
          <a:p>
            <a:pPr lvl="1"/>
            <a:r>
              <a:rPr lang="en-GB" dirty="0"/>
              <a:t>Describe reflective practice.</a:t>
            </a:r>
          </a:p>
          <a:p>
            <a:pPr lvl="1"/>
            <a:r>
              <a:rPr lang="en-GB" dirty="0"/>
              <a:t>Discuss Personal Development Planning.</a:t>
            </a:r>
          </a:p>
        </p:txBody>
      </p:sp>
    </p:spTree>
    <p:extLst>
      <p:ext uri="{BB962C8B-B14F-4D97-AF65-F5344CB8AC3E}">
        <p14:creationId xmlns:p14="http://schemas.microsoft.com/office/powerpoint/2010/main" val="842896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p:txBody>
          <a:bodyPr>
            <a:normAutofit fontScale="90000"/>
          </a:bodyPr>
          <a:lstStyle/>
          <a:p>
            <a:r>
              <a:rPr lang="cy-GB" dirty="0"/>
              <a:t>Cynllunio Datblygiad Personol</a:t>
            </a:r>
            <a:br>
              <a:rPr lang="cy-GB" dirty="0"/>
            </a:br>
            <a:r>
              <a:rPr lang="en-GB" dirty="0"/>
              <a:t>Personal Development Planning</a:t>
            </a:r>
            <a:endParaRPr lang="cy-GB"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6457842" y="2561462"/>
            <a:ext cx="4718304" cy="3310128"/>
          </a:xfrm>
        </p:spPr>
        <p:txBody>
          <a:bodyPr>
            <a:normAutofit fontScale="92500" lnSpcReduction="20000"/>
          </a:bodyPr>
          <a:lstStyle/>
          <a:p>
            <a:r>
              <a:rPr lang="en-GB" dirty="0"/>
              <a:t>Personal Development Planning (PDP) consists of three elements</a:t>
            </a:r>
          </a:p>
          <a:p>
            <a:pPr lvl="1"/>
            <a:r>
              <a:rPr lang="en-GB" dirty="0"/>
              <a:t>Improving learning</a:t>
            </a:r>
          </a:p>
          <a:p>
            <a:pPr lvl="1"/>
            <a:r>
              <a:rPr lang="en-GB" dirty="0"/>
              <a:t>Improving Performance</a:t>
            </a:r>
          </a:p>
          <a:p>
            <a:pPr lvl="1"/>
            <a:r>
              <a:rPr lang="en-GB" dirty="0"/>
              <a:t>Forward Planning to achieve goals (whether academic, personal or professional</a:t>
            </a:r>
          </a:p>
          <a:p>
            <a:r>
              <a:rPr lang="en-GB" dirty="0"/>
              <a:t>It is related to the concept of Continuing Professional Development (CPD)</a:t>
            </a:r>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1474362" y="2593810"/>
            <a:ext cx="4718304" cy="3310128"/>
          </a:xfrm>
        </p:spPr>
        <p:txBody>
          <a:bodyPr>
            <a:normAutofit fontScale="92500" lnSpcReduction="20000"/>
          </a:bodyPr>
          <a:lstStyle/>
          <a:p>
            <a:r>
              <a:rPr lang="cy-GB" dirty="0"/>
              <a:t>Mae Cynllunio Datblygiad Personol (CDP) yn cynnwys tair elfen</a:t>
            </a:r>
          </a:p>
          <a:p>
            <a:pPr lvl="1"/>
            <a:r>
              <a:rPr lang="cy-GB" dirty="0"/>
              <a:t>Gwella Dysgu</a:t>
            </a:r>
          </a:p>
          <a:p>
            <a:pPr lvl="1"/>
            <a:r>
              <a:rPr lang="cy-GB" dirty="0"/>
              <a:t>Gwella Perfformiad</a:t>
            </a:r>
          </a:p>
          <a:p>
            <a:pPr lvl="1"/>
            <a:r>
              <a:rPr lang="cy-GB" dirty="0"/>
              <a:t>Cynllunio Ymlaen Llaw i gyrraedd nodau (boed yn academaidd, personol neu broffesiynol)</a:t>
            </a:r>
          </a:p>
          <a:p>
            <a:r>
              <a:rPr lang="cy-GB" dirty="0"/>
              <a:t>Mae’n ymwneud â chysyniad Datblygu Proffesiynol Parhaus (DPP)</a:t>
            </a:r>
          </a:p>
          <a:p>
            <a:pPr lvl="1"/>
            <a:endParaRPr lang="en-GB" dirty="0"/>
          </a:p>
        </p:txBody>
      </p:sp>
      <p:sp>
        <p:nvSpPr>
          <p:cNvPr id="5" name="TextBox 4">
            <a:extLst>
              <a:ext uri="{FF2B5EF4-FFF2-40B4-BE49-F238E27FC236}">
                <a16:creationId xmlns:a16="http://schemas.microsoft.com/office/drawing/2014/main" id="{3DD7FB2B-B951-4737-AD86-02FDD5D86F23}"/>
              </a:ext>
            </a:extLst>
          </p:cNvPr>
          <p:cNvSpPr txBox="1"/>
          <p:nvPr/>
        </p:nvSpPr>
        <p:spPr>
          <a:xfrm>
            <a:off x="6988194" y="5741357"/>
            <a:ext cx="3657600" cy="403412"/>
          </a:xfrm>
          <a:prstGeom prst="rect">
            <a:avLst/>
          </a:prstGeom>
          <a:noFill/>
        </p:spPr>
        <p:txBody>
          <a:bodyPr wrap="square" rtlCol="0">
            <a:spAutoFit/>
          </a:bodyPr>
          <a:lstStyle/>
          <a:p>
            <a:pPr algn="r"/>
            <a:r>
              <a:rPr lang="en-GB" sz="2000" dirty="0"/>
              <a:t>(Cottrell, 2010, t./</a:t>
            </a:r>
            <a:r>
              <a:rPr lang="en-GB" sz="2000" dirty="0" err="1"/>
              <a:t>p.vii</a:t>
            </a:r>
            <a:r>
              <a:rPr lang="en-GB" sz="2000" dirty="0"/>
              <a:t>)</a:t>
            </a:r>
          </a:p>
        </p:txBody>
      </p:sp>
    </p:spTree>
    <p:extLst>
      <p:ext uri="{BB962C8B-B14F-4D97-AF65-F5344CB8AC3E}">
        <p14:creationId xmlns:p14="http://schemas.microsoft.com/office/powerpoint/2010/main" val="1301448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Beth yw Datblygiad Proffesiynol Parhaus?</a:t>
            </a:r>
            <a:r>
              <a:rPr lang="en-GB" dirty="0"/>
              <a:t> What is Continuing Professional Development?</a:t>
            </a:r>
            <a:endParaRPr lang="cy-GB" dirty="0"/>
          </a:p>
        </p:txBody>
      </p:sp>
      <p:sp>
        <p:nvSpPr>
          <p:cNvPr id="3" name="Content Placeholder 2"/>
          <p:cNvSpPr>
            <a:spLocks noGrp="1"/>
          </p:cNvSpPr>
          <p:nvPr>
            <p:ph sz="half" idx="1"/>
          </p:nvPr>
        </p:nvSpPr>
        <p:spPr>
          <a:xfrm>
            <a:off x="6096000" y="2660988"/>
            <a:ext cx="4718304" cy="3310128"/>
          </a:xfrm>
        </p:spPr>
        <p:txBody>
          <a:bodyPr/>
          <a:lstStyle/>
          <a:p>
            <a:r>
              <a:rPr lang="en-GB" dirty="0"/>
              <a:t>In small groups discuss what you understand by the phrase.</a:t>
            </a:r>
          </a:p>
          <a:p>
            <a:endParaRPr lang="en-GB" dirty="0"/>
          </a:p>
          <a:p>
            <a:r>
              <a:rPr lang="en-GB" dirty="0"/>
              <a:t>Feedback to your Tutor.</a:t>
            </a:r>
          </a:p>
          <a:p>
            <a:endParaRPr lang="en-GB" dirty="0"/>
          </a:p>
        </p:txBody>
      </p:sp>
      <p:sp>
        <p:nvSpPr>
          <p:cNvPr id="4" name="Content Placeholder 3"/>
          <p:cNvSpPr>
            <a:spLocks noGrp="1"/>
          </p:cNvSpPr>
          <p:nvPr>
            <p:ph sz="half" idx="2"/>
          </p:nvPr>
        </p:nvSpPr>
        <p:spPr>
          <a:xfrm>
            <a:off x="1377696" y="2660988"/>
            <a:ext cx="4718304" cy="3310128"/>
          </a:xfrm>
        </p:spPr>
        <p:txBody>
          <a:bodyPr/>
          <a:lstStyle/>
          <a:p>
            <a:r>
              <a:rPr lang="cy-GB" dirty="0"/>
              <a:t>Mewn grwpiau bach trafodwch yr hyn mae’r cymal yn ei olygu i chi.</a:t>
            </a:r>
          </a:p>
          <a:p>
            <a:endParaRPr lang="cy-GB" dirty="0"/>
          </a:p>
          <a:p>
            <a:r>
              <a:rPr lang="cy-GB" dirty="0"/>
              <a:t>Rhowch adborth i’ch Tiwtor</a:t>
            </a: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p:txBody>
          <a:bodyPr>
            <a:normAutofit fontScale="90000"/>
          </a:bodyPr>
          <a:lstStyle/>
          <a:p>
            <a:r>
              <a:rPr lang="cy-GB" dirty="0"/>
              <a:t>Datblygiad Proffesiynol Parhaus</a:t>
            </a:r>
            <a:br>
              <a:rPr lang="cy-GB" dirty="0"/>
            </a:br>
            <a:r>
              <a:rPr lang="en-GB" dirty="0"/>
              <a:t>Continuing Professional Development</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lstStyle/>
          <a:p>
            <a:r>
              <a:rPr lang="en-GB" dirty="0"/>
              <a:t>The Chartered Institute of Personnel and Development (</a:t>
            </a:r>
            <a:r>
              <a:rPr lang="en-GB" dirty="0" err="1"/>
              <a:t>CIPD</a:t>
            </a:r>
            <a:r>
              <a:rPr lang="en-GB" dirty="0"/>
              <a:t>)  has a CPD policy that should be adhered to by Human Resources professionals in the UK</a:t>
            </a:r>
          </a:p>
          <a:p>
            <a:r>
              <a:rPr lang="en-GB" dirty="0"/>
              <a:t>They have defined CPD as follows;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lstStyle/>
          <a:p>
            <a:r>
              <a:rPr lang="cy-GB" dirty="0"/>
              <a:t>Mae gan y Sefydliad Siartredig Personél a Datblygiad (CIPD) Bolisi DPP y dylai gweithwyr proffesiynol Adnoddau Dynol y DU lynu iddo </a:t>
            </a:r>
          </a:p>
          <a:p>
            <a:r>
              <a:rPr lang="cy-GB" dirty="0"/>
              <a:t>Dyma eu diffiniad o DPP;</a:t>
            </a:r>
          </a:p>
        </p:txBody>
      </p:sp>
    </p:spTree>
    <p:extLst>
      <p:ext uri="{BB962C8B-B14F-4D97-AF65-F5344CB8AC3E}">
        <p14:creationId xmlns:p14="http://schemas.microsoft.com/office/powerpoint/2010/main" val="1364408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p:txBody>
          <a:bodyPr>
            <a:normAutofit fontScale="90000"/>
          </a:bodyPr>
          <a:lstStyle/>
          <a:p>
            <a:r>
              <a:rPr lang="cy-GB" dirty="0"/>
              <a:t>Datblygiad Proffesiynol Parhaus</a:t>
            </a:r>
            <a:br>
              <a:rPr lang="cy-GB" dirty="0"/>
            </a:br>
            <a:r>
              <a:rPr lang="en-GB" dirty="0"/>
              <a:t>Continuing Professional Development</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normAutofit fontScale="85000" lnSpcReduction="20000"/>
          </a:bodyPr>
          <a:lstStyle/>
          <a:p>
            <a:r>
              <a:rPr lang="en-GB" dirty="0"/>
              <a:t>‘Continuing Professional Development (CPD) is a combination of approaches, ideas and techniques that will help you manage your own learning and growth’. </a:t>
            </a:r>
          </a:p>
          <a:p>
            <a:r>
              <a:rPr lang="en-GB" dirty="0"/>
              <a:t>‘The focus of CPD is firmly on results – the benefits that professional development can bring you in the real world’. </a:t>
            </a:r>
          </a:p>
          <a:p>
            <a:r>
              <a:rPr lang="en-GB" dirty="0"/>
              <a:t>‘Perhaps the most important message is that one size doesn’t fit all. Wherever you are in your career now and whatever you want to achieve, your CPD should be exactly that: yours’.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85000" lnSpcReduction="20000"/>
          </a:bodyPr>
          <a:lstStyle/>
          <a:p>
            <a:r>
              <a:rPr lang="cy-GB" dirty="0"/>
              <a:t>‘Mae Datblygiad Proffesiynol Parhaus (DPP) yn gyfuniad o ymagweddau, syniadau a thechnegau a fydd yn eich helpu i reoli eich dysgu a’ch twf eich hunan’.</a:t>
            </a:r>
          </a:p>
          <a:p>
            <a:r>
              <a:rPr lang="cy-GB" dirty="0"/>
              <a:t>‘Ffocws cadarn DPP yw canlyniadau – y manteision a all godi yn sgil datblygiad proffesiynol yn y byd go iawn’.</a:t>
            </a:r>
          </a:p>
          <a:p>
            <a:r>
              <a:rPr lang="cy-GB" dirty="0"/>
              <a:t>‘Efallai mai’r neges bwysicaf yw nad yw un maint yn addas i bawb. Lle bynnag rydych chi yn eich gyrfa nawr a beth bynnag rydych am ei gyflawni, fe ddylai eich DPP fod yn union hynny: yn eiddo i chi’.</a:t>
            </a:r>
          </a:p>
        </p:txBody>
      </p:sp>
      <p:sp>
        <p:nvSpPr>
          <p:cNvPr id="5" name="TextBox 4">
            <a:extLst>
              <a:ext uri="{FF2B5EF4-FFF2-40B4-BE49-F238E27FC236}">
                <a16:creationId xmlns:a16="http://schemas.microsoft.com/office/drawing/2014/main" id="{D127CE93-571E-4584-8EBE-55565A686F6C}"/>
              </a:ext>
            </a:extLst>
          </p:cNvPr>
          <p:cNvSpPr txBox="1"/>
          <p:nvPr/>
        </p:nvSpPr>
        <p:spPr>
          <a:xfrm>
            <a:off x="7940466" y="5875868"/>
            <a:ext cx="3657600" cy="338554"/>
          </a:xfrm>
          <a:prstGeom prst="rect">
            <a:avLst/>
          </a:prstGeom>
          <a:noFill/>
        </p:spPr>
        <p:txBody>
          <a:bodyPr wrap="square" rtlCol="0">
            <a:spAutoFit/>
          </a:bodyPr>
          <a:lstStyle/>
          <a:p>
            <a:pPr algn="r"/>
            <a:r>
              <a:rPr lang="en-GB" sz="1600" dirty="0"/>
              <a:t>(CIPD, Dim </a:t>
            </a:r>
            <a:r>
              <a:rPr lang="en-GB" sz="1600" dirty="0" err="1"/>
              <a:t>Dyddiad</a:t>
            </a:r>
            <a:r>
              <a:rPr lang="en-GB" sz="1600" dirty="0"/>
              <a:t> /No Date)</a:t>
            </a:r>
          </a:p>
        </p:txBody>
      </p:sp>
    </p:spTree>
    <p:extLst>
      <p:ext uri="{BB962C8B-B14F-4D97-AF65-F5344CB8AC3E}">
        <p14:creationId xmlns:p14="http://schemas.microsoft.com/office/powerpoint/2010/main" val="1083991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a:t>Personal Development Planning</a:t>
            </a:r>
            <a:br>
              <a:rPr lang="en-GB" dirty="0"/>
            </a:br>
            <a:r>
              <a:rPr lang="cy-GB" dirty="0"/>
              <a:t>Cynllunio Datblygiad Personol</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normAutofit fontScale="77500" lnSpcReduction="20000"/>
          </a:bodyPr>
          <a:lstStyle/>
          <a:p>
            <a:r>
              <a:rPr lang="en-GB" dirty="0"/>
              <a:t>Cottrell states that the benefits of Personal Development Planning are as follows;</a:t>
            </a:r>
          </a:p>
          <a:p>
            <a:pPr lvl="1"/>
            <a:r>
              <a:rPr lang="en-GB" dirty="0"/>
              <a:t>“When undertaken in supported and structured ways, PDP gives you a much deeper understanding of your performance”. </a:t>
            </a:r>
          </a:p>
          <a:p>
            <a:pPr lvl="1"/>
            <a:r>
              <a:rPr lang="en-GB" dirty="0"/>
              <a:t>“You develop abilities in evaluating [your performance] for yourself”.</a:t>
            </a:r>
          </a:p>
          <a:p>
            <a:pPr lvl="1"/>
            <a:r>
              <a:rPr lang="en-GB" dirty="0"/>
              <a:t>“Instead of being locked into a routine learning cycle, you enter an upwards learning spiral”.</a:t>
            </a:r>
          </a:p>
          <a:p>
            <a:pPr lvl="1"/>
            <a:r>
              <a:rPr lang="en-GB" dirty="0"/>
              <a:t>“PDP puts you in charge”. </a:t>
            </a:r>
          </a:p>
          <a:p>
            <a:pPr algn="r"/>
            <a:r>
              <a:rPr lang="en-GB" dirty="0"/>
              <a:t>(Cottrell, 2010, t./p.3)</a:t>
            </a:r>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77500" lnSpcReduction="20000"/>
          </a:bodyPr>
          <a:lstStyle/>
          <a:p>
            <a:r>
              <a:rPr lang="cy-GB" dirty="0"/>
              <a:t>Dywed </a:t>
            </a:r>
            <a:r>
              <a:rPr lang="cy-GB" dirty="0" err="1"/>
              <a:t>Cottrell</a:t>
            </a:r>
            <a:r>
              <a:rPr lang="cy-GB" dirty="0"/>
              <a:t> bod manteision Cynllunio Datblygu Personol fel a ganlyn;</a:t>
            </a:r>
          </a:p>
          <a:p>
            <a:pPr lvl="1"/>
            <a:r>
              <a:rPr lang="cy-GB" dirty="0"/>
              <a:t>“O ymgymryd ag ef mewn ffyrdd a gefnogir ac sy’n strwythuredig, mae CDP yn rhoi i chi ddealltwriaeth lawer dyfnach o’ch perfformiad”.</a:t>
            </a:r>
          </a:p>
          <a:p>
            <a:pPr lvl="1"/>
            <a:r>
              <a:rPr lang="cy-GB" dirty="0"/>
              <a:t>“Byddwch yn datblygu medrau gwerthuso [eich perfformiad] drosoch chi eich hunan”.</a:t>
            </a:r>
          </a:p>
          <a:p>
            <a:pPr lvl="1"/>
            <a:r>
              <a:rPr lang="cy-GB" dirty="0"/>
              <a:t>“Yn lle cael eich cloi mewn cylch dysgu arferol, byddwch yn dechrau sbiral dysgu am i fyny”.</a:t>
            </a:r>
          </a:p>
          <a:p>
            <a:pPr lvl="1"/>
            <a:r>
              <a:rPr lang="cy-GB" dirty="0"/>
              <a:t>“Mae CDP yn rhoi’r </a:t>
            </a:r>
            <a:r>
              <a:rPr lang="cy-GB" dirty="0" err="1"/>
              <a:t>awennau</a:t>
            </a:r>
            <a:r>
              <a:rPr lang="cy-GB" dirty="0"/>
              <a:t> i chi”.</a:t>
            </a:r>
          </a:p>
        </p:txBody>
      </p:sp>
    </p:spTree>
    <p:extLst>
      <p:ext uri="{BB962C8B-B14F-4D97-AF65-F5344CB8AC3E}">
        <p14:creationId xmlns:p14="http://schemas.microsoft.com/office/powerpoint/2010/main" val="2519603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Cadw</a:t>
            </a:r>
            <a:r>
              <a:rPr lang="en-GB" dirty="0"/>
              <a:t> </a:t>
            </a:r>
            <a:r>
              <a:rPr lang="en-GB" dirty="0" err="1"/>
              <a:t>cofnod</a:t>
            </a:r>
            <a:r>
              <a:rPr lang="en-GB" dirty="0"/>
              <a:t> </a:t>
            </a:r>
            <a:r>
              <a:rPr lang="en-GB" dirty="0" err="1"/>
              <a:t>o’ch</a:t>
            </a:r>
            <a:r>
              <a:rPr lang="en-GB" dirty="0"/>
              <a:t> </a:t>
            </a:r>
            <a:r>
              <a:rPr lang="en-GB" dirty="0" err="1"/>
              <a:t>Datblygiad</a:t>
            </a:r>
            <a:r>
              <a:rPr lang="en-GB" dirty="0"/>
              <a:t> </a:t>
            </a:r>
            <a:r>
              <a:rPr lang="en-GB" dirty="0" err="1"/>
              <a:t>Personol</a:t>
            </a:r>
            <a:br>
              <a:rPr lang="en-GB" dirty="0"/>
            </a:br>
            <a:r>
              <a:rPr lang="en-GB" dirty="0"/>
              <a:t>Keeping track of your Personal Development</a:t>
            </a:r>
          </a:p>
        </p:txBody>
      </p:sp>
      <p:sp>
        <p:nvSpPr>
          <p:cNvPr id="3" name="Content Placeholder 2"/>
          <p:cNvSpPr>
            <a:spLocks noGrp="1"/>
          </p:cNvSpPr>
          <p:nvPr>
            <p:ph sz="half" idx="1"/>
          </p:nvPr>
        </p:nvSpPr>
        <p:spPr>
          <a:xfrm>
            <a:off x="6096000" y="2641730"/>
            <a:ext cx="4718304" cy="3310128"/>
          </a:xfrm>
        </p:spPr>
        <p:txBody>
          <a:bodyPr>
            <a:normAutofit lnSpcReduction="10000"/>
          </a:bodyPr>
          <a:lstStyle/>
          <a:p>
            <a:r>
              <a:rPr lang="en-GB" dirty="0"/>
              <a:t>It is all very well taking part in Personal Development activities, but you also need a way of keeping track of what you have done.</a:t>
            </a:r>
          </a:p>
          <a:p>
            <a:r>
              <a:rPr lang="en-GB" dirty="0"/>
              <a:t>The Chartered Institute of Personnel &amp; Development recommends that professionals keep a record of their CPD activities</a:t>
            </a:r>
          </a:p>
        </p:txBody>
      </p:sp>
      <p:sp>
        <p:nvSpPr>
          <p:cNvPr id="4" name="Content Placeholder 3"/>
          <p:cNvSpPr>
            <a:spLocks noGrp="1"/>
          </p:cNvSpPr>
          <p:nvPr>
            <p:ph sz="half" idx="2"/>
          </p:nvPr>
        </p:nvSpPr>
        <p:spPr>
          <a:xfrm>
            <a:off x="1377696" y="2565740"/>
            <a:ext cx="4718304" cy="3310128"/>
          </a:xfrm>
        </p:spPr>
        <p:txBody>
          <a:bodyPr>
            <a:normAutofit lnSpcReduction="10000"/>
          </a:bodyPr>
          <a:lstStyle/>
          <a:p>
            <a:r>
              <a:rPr lang="cy-GB" dirty="0"/>
              <a:t>Mae’n un peth cymryd rhan mewn gweithgareddau Datblygiad Personol, ond bydd hefyd angen ffordd arnoch i gadw cofnod o’r hyn rydych wedi’i wneud.</a:t>
            </a:r>
          </a:p>
          <a:p>
            <a:r>
              <a:rPr lang="cy-GB" dirty="0"/>
              <a:t>Mae’r Sefydliad Siartredig Personél a Datblygiad yn argymell bod gweithwyr proffesiynol yn cadw cofnod o’u gweithgareddau DPP</a:t>
            </a:r>
          </a:p>
        </p:txBody>
      </p:sp>
    </p:spTree>
    <p:extLst>
      <p:ext uri="{BB962C8B-B14F-4D97-AF65-F5344CB8AC3E}">
        <p14:creationId xmlns:p14="http://schemas.microsoft.com/office/powerpoint/2010/main" val="3989564034"/>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Cynllun Datblygiad Personol</a:t>
            </a:r>
            <a:br>
              <a:rPr lang="cy-GB" dirty="0"/>
            </a:br>
            <a:r>
              <a:rPr lang="en-GB" dirty="0"/>
              <a:t>Personal Development Plan</a:t>
            </a:r>
            <a:endParaRPr lang="cy-GB" dirty="0"/>
          </a:p>
        </p:txBody>
      </p:sp>
      <p:sp>
        <p:nvSpPr>
          <p:cNvPr id="3" name="Content Placeholder 2"/>
          <p:cNvSpPr>
            <a:spLocks noGrp="1"/>
          </p:cNvSpPr>
          <p:nvPr>
            <p:ph sz="half" idx="1"/>
          </p:nvPr>
        </p:nvSpPr>
        <p:spPr>
          <a:xfrm>
            <a:off x="6178294" y="2666852"/>
            <a:ext cx="4718304" cy="3310128"/>
          </a:xfrm>
        </p:spPr>
        <p:txBody>
          <a:bodyPr>
            <a:normAutofit fontScale="92500" lnSpcReduction="20000"/>
          </a:bodyPr>
          <a:lstStyle/>
          <a:p>
            <a:r>
              <a:rPr lang="en-GB" dirty="0"/>
              <a:t>This is a draft of a potential Personal Development Plan</a:t>
            </a:r>
          </a:p>
          <a:p>
            <a:r>
              <a:rPr lang="en-GB" dirty="0"/>
              <a:t>It is designed to help record all of the Personal Development opportunities that students can take advantage of</a:t>
            </a:r>
          </a:p>
          <a:p>
            <a:r>
              <a:rPr lang="en-GB" dirty="0"/>
              <a:t>You might want to use this to retrospectively record and PDP activities that you have taken part in to inform your future applications/CVs etc.</a:t>
            </a:r>
          </a:p>
          <a:p>
            <a:endParaRPr lang="en-GB" dirty="0"/>
          </a:p>
        </p:txBody>
      </p:sp>
      <p:sp>
        <p:nvSpPr>
          <p:cNvPr id="4" name="Content Placeholder 3"/>
          <p:cNvSpPr>
            <a:spLocks noGrp="1"/>
          </p:cNvSpPr>
          <p:nvPr>
            <p:ph sz="half" idx="2"/>
          </p:nvPr>
        </p:nvSpPr>
        <p:spPr>
          <a:xfrm>
            <a:off x="1377696" y="2666852"/>
            <a:ext cx="4718304" cy="3310128"/>
          </a:xfrm>
        </p:spPr>
        <p:txBody>
          <a:bodyPr>
            <a:normAutofit fontScale="92500" lnSpcReduction="20000"/>
          </a:bodyPr>
          <a:lstStyle/>
          <a:p>
            <a:r>
              <a:rPr lang="cy-GB" dirty="0"/>
              <a:t>Drafft yw hwn o Gynllun Datblygiad Personol posibl</a:t>
            </a:r>
          </a:p>
          <a:p>
            <a:r>
              <a:rPr lang="cy-GB" dirty="0"/>
              <a:t>Fe’i luniwyd i helpu cofnodi’r holl gyfleoedd Datblygiad Personol y gall myfyrwyr fanteisio arnynt</a:t>
            </a:r>
          </a:p>
          <a:p>
            <a:r>
              <a:rPr lang="cy-GB" dirty="0"/>
              <a:t>Fe allwch ddefnyddio hwn i gofnodi’n ôl-syllol gweithgareddau CDP rydych wedi cymryd rhan ynddynt yn sail i’ch ceisiadau/</a:t>
            </a:r>
            <a:r>
              <a:rPr lang="cy-GB" dirty="0" err="1"/>
              <a:t>CVs</a:t>
            </a:r>
            <a:r>
              <a:rPr lang="cy-GB" dirty="0"/>
              <a:t> ayb yn y dyfodol.</a:t>
            </a:r>
          </a:p>
          <a:p>
            <a:endParaRPr lang="en-GB" dirty="0"/>
          </a:p>
        </p:txBody>
      </p:sp>
    </p:spTree>
    <p:extLst>
      <p:ext uri="{BB962C8B-B14F-4D97-AF65-F5344CB8AC3E}">
        <p14:creationId xmlns:p14="http://schemas.microsoft.com/office/powerpoint/2010/main" val="56746793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00CCF-50C9-92B8-350A-4A399378478B}"/>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14FE8E7F-44BB-00CA-2D18-6AD0A565A179}"/>
              </a:ext>
            </a:extLst>
          </p:cNvPr>
          <p:cNvSpPr>
            <a:spLocks noGrp="1"/>
          </p:cNvSpPr>
          <p:nvPr>
            <p:ph sz="half" idx="1"/>
          </p:nvPr>
        </p:nvSpPr>
        <p:spPr/>
        <p:txBody>
          <a:bodyPr/>
          <a:lstStyle/>
          <a:p>
            <a:r>
              <a:rPr lang="en-GB" dirty="0"/>
              <a:t>Gan </a:t>
            </a:r>
            <a:r>
              <a:rPr lang="en-GB" dirty="0" err="1"/>
              <a:t>ddefnyddio’r</a:t>
            </a:r>
            <a:r>
              <a:rPr lang="en-GB" dirty="0"/>
              <a:t> </a:t>
            </a:r>
            <a:r>
              <a:rPr lang="en-GB" dirty="0" err="1"/>
              <a:t>daflen</a:t>
            </a:r>
            <a:r>
              <a:rPr lang="en-GB" dirty="0"/>
              <a:t>, </a:t>
            </a:r>
            <a:r>
              <a:rPr lang="en-GB" dirty="0" err="1"/>
              <a:t>datblygwch</a:t>
            </a:r>
            <a:r>
              <a:rPr lang="en-GB" dirty="0"/>
              <a:t> GDP </a:t>
            </a:r>
            <a:r>
              <a:rPr lang="en-GB" dirty="0" err="1"/>
              <a:t>drwy</a:t>
            </a:r>
            <a:r>
              <a:rPr lang="en-GB" dirty="0"/>
              <a:t> </a:t>
            </a:r>
            <a:r>
              <a:rPr lang="en-GB" dirty="0" err="1"/>
              <a:t>ddefnyddio’r</a:t>
            </a:r>
            <a:r>
              <a:rPr lang="en-GB" dirty="0"/>
              <a:t> </a:t>
            </a:r>
            <a:r>
              <a:rPr lang="en-GB" dirty="0" err="1"/>
              <a:t>sgiliau</a:t>
            </a:r>
            <a:r>
              <a:rPr lang="en-GB" dirty="0"/>
              <a:t> y </a:t>
            </a:r>
            <a:r>
              <a:rPr lang="en-GB" dirty="0" err="1"/>
              <a:t>gwnaethoch</a:t>
            </a:r>
            <a:r>
              <a:rPr lang="en-GB" dirty="0"/>
              <a:t> </a:t>
            </a:r>
            <a:r>
              <a:rPr lang="en-GB" dirty="0" err="1"/>
              <a:t>penderfynu</a:t>
            </a:r>
            <a:r>
              <a:rPr lang="en-GB" dirty="0"/>
              <a:t> </a:t>
            </a:r>
            <a:r>
              <a:rPr lang="en-GB" dirty="0" err="1"/>
              <a:t>mae</a:t>
            </a:r>
            <a:r>
              <a:rPr lang="en-GB" dirty="0"/>
              <a:t> </a:t>
            </a:r>
            <a:r>
              <a:rPr lang="en-GB" dirty="0" err="1"/>
              <a:t>angen</a:t>
            </a:r>
            <a:r>
              <a:rPr lang="en-GB" dirty="0"/>
              <a:t> i chi </a:t>
            </a:r>
            <a:r>
              <a:rPr lang="en-GB" dirty="0" err="1"/>
              <a:t>eu</a:t>
            </a:r>
            <a:r>
              <a:rPr lang="en-GB" dirty="0"/>
              <a:t> </a:t>
            </a:r>
            <a:r>
              <a:rPr lang="en-GB" dirty="0" err="1"/>
              <a:t>datblygu</a:t>
            </a:r>
            <a:r>
              <a:rPr lang="en-GB" dirty="0"/>
              <a:t> </a:t>
            </a:r>
            <a:r>
              <a:rPr lang="en-GB" dirty="0" err="1"/>
              <a:t>yn</a:t>
            </a:r>
            <a:r>
              <a:rPr lang="en-GB" dirty="0"/>
              <a:t> </a:t>
            </a:r>
            <a:r>
              <a:rPr lang="en-GB" dirty="0" err="1"/>
              <a:t>sesiwn</a:t>
            </a:r>
            <a:r>
              <a:rPr lang="en-GB" dirty="0"/>
              <a:t> 1.</a:t>
            </a:r>
          </a:p>
        </p:txBody>
      </p:sp>
      <p:sp>
        <p:nvSpPr>
          <p:cNvPr id="4" name="Content Placeholder 3">
            <a:extLst>
              <a:ext uri="{FF2B5EF4-FFF2-40B4-BE49-F238E27FC236}">
                <a16:creationId xmlns:a16="http://schemas.microsoft.com/office/drawing/2014/main" id="{B53BBECF-7911-41AA-DFAA-8B46BDFD9838}"/>
              </a:ext>
            </a:extLst>
          </p:cNvPr>
          <p:cNvSpPr>
            <a:spLocks noGrp="1"/>
          </p:cNvSpPr>
          <p:nvPr>
            <p:ph sz="half" idx="2"/>
          </p:nvPr>
        </p:nvSpPr>
        <p:spPr/>
        <p:txBody>
          <a:bodyPr/>
          <a:lstStyle/>
          <a:p>
            <a:r>
              <a:rPr lang="en-GB" dirty="0"/>
              <a:t>Using the printout develop a PDP using the skills you decided you need to develop in session 1.</a:t>
            </a:r>
          </a:p>
        </p:txBody>
      </p:sp>
    </p:spTree>
    <p:extLst>
      <p:ext uri="{BB962C8B-B14F-4D97-AF65-F5344CB8AC3E}">
        <p14:creationId xmlns:p14="http://schemas.microsoft.com/office/powerpoint/2010/main" val="3584297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Cadw</a:t>
            </a:r>
            <a:r>
              <a:rPr lang="en-GB" dirty="0"/>
              <a:t> </a:t>
            </a:r>
            <a:r>
              <a:rPr lang="en-GB" dirty="0" err="1"/>
              <a:t>cofnod</a:t>
            </a:r>
            <a:r>
              <a:rPr lang="en-GB" dirty="0"/>
              <a:t> </a:t>
            </a:r>
            <a:r>
              <a:rPr lang="en-GB" dirty="0" err="1"/>
              <a:t>o’ch</a:t>
            </a:r>
            <a:r>
              <a:rPr lang="en-GB" dirty="0"/>
              <a:t> </a:t>
            </a:r>
            <a:r>
              <a:rPr lang="en-GB" dirty="0" err="1"/>
              <a:t>Datblygiad</a:t>
            </a:r>
            <a:r>
              <a:rPr lang="en-GB" dirty="0"/>
              <a:t> </a:t>
            </a:r>
            <a:r>
              <a:rPr lang="en-GB" dirty="0" err="1"/>
              <a:t>Personol</a:t>
            </a:r>
            <a:br>
              <a:rPr lang="en-GB" dirty="0"/>
            </a:br>
            <a:r>
              <a:rPr lang="en-GB" dirty="0"/>
              <a:t>Keeping track of your Personal Development</a:t>
            </a:r>
          </a:p>
        </p:txBody>
      </p:sp>
      <p:sp>
        <p:nvSpPr>
          <p:cNvPr id="3" name="Content Placeholder 2"/>
          <p:cNvSpPr>
            <a:spLocks noGrp="1"/>
          </p:cNvSpPr>
          <p:nvPr>
            <p:ph sz="half" idx="1"/>
          </p:nvPr>
        </p:nvSpPr>
        <p:spPr>
          <a:xfrm>
            <a:off x="6096000" y="2565740"/>
            <a:ext cx="4718304" cy="3310128"/>
          </a:xfrm>
        </p:spPr>
        <p:txBody>
          <a:bodyPr>
            <a:normAutofit fontScale="85000" lnSpcReduction="20000"/>
          </a:bodyPr>
          <a:lstStyle/>
          <a:p>
            <a:r>
              <a:rPr lang="en-GB" dirty="0"/>
              <a:t>The Dearing Report on Higher Education (1997) also made this point and the QAA has recommended that students should keep;</a:t>
            </a:r>
          </a:p>
          <a:p>
            <a:r>
              <a:rPr lang="en-GB" dirty="0"/>
              <a:t>“personal records of learning and achievements, progress reviews and plans that are used to clarify personal goals and can provide a resource from which material is selected to produce personal statements and CVs for employers, admissions tutors and others”.</a:t>
            </a:r>
          </a:p>
          <a:p>
            <a:endParaRPr lang="en-GB" dirty="0"/>
          </a:p>
        </p:txBody>
      </p:sp>
      <p:sp>
        <p:nvSpPr>
          <p:cNvPr id="4" name="Content Placeholder 3"/>
          <p:cNvSpPr>
            <a:spLocks noGrp="1"/>
          </p:cNvSpPr>
          <p:nvPr>
            <p:ph sz="half" idx="2"/>
          </p:nvPr>
        </p:nvSpPr>
        <p:spPr>
          <a:xfrm>
            <a:off x="1377696" y="2565740"/>
            <a:ext cx="4718304" cy="3310128"/>
          </a:xfrm>
        </p:spPr>
        <p:txBody>
          <a:bodyPr>
            <a:normAutofit fontScale="85000" lnSpcReduction="20000"/>
          </a:bodyPr>
          <a:lstStyle/>
          <a:p>
            <a:r>
              <a:rPr lang="cy-GB" dirty="0"/>
              <a:t>Gwnaethpwyd y pwynt hwn hefyd gan Adroddiad </a:t>
            </a:r>
            <a:r>
              <a:rPr lang="cy-GB" dirty="0" err="1"/>
              <a:t>Dearing</a:t>
            </a:r>
            <a:r>
              <a:rPr lang="cy-GB" dirty="0"/>
              <a:t> ar Addysg Uwch (1997) ac mae’r ASA wedi argymell y dylai myfyrwyr gadw;</a:t>
            </a:r>
          </a:p>
          <a:p>
            <a:r>
              <a:rPr lang="cy-GB" dirty="0"/>
              <a:t>“cofnodion personol o ddysgu a chyraeddiadau, adolygiadau cynnydd a chynlluniau a ddefnyddir i egluro goliau personol a </a:t>
            </a:r>
            <a:r>
              <a:rPr lang="cy-GB" dirty="0" err="1"/>
              <a:t>gallant</a:t>
            </a:r>
            <a:r>
              <a:rPr lang="cy-GB" dirty="0"/>
              <a:t> ddarparu adnodd y caiff deunydd ei ddewis ohono i gynhyrchu datganiadau personol a </a:t>
            </a:r>
            <a:r>
              <a:rPr lang="cy-GB" dirty="0" err="1"/>
              <a:t>CVs</a:t>
            </a:r>
            <a:r>
              <a:rPr lang="cy-GB" dirty="0"/>
              <a:t> ar gyfer cyflogwyr, tiwtoriaid derbyn ac eraill”.</a:t>
            </a:r>
          </a:p>
        </p:txBody>
      </p:sp>
      <p:sp>
        <p:nvSpPr>
          <p:cNvPr id="6" name="TextBox 5">
            <a:extLst>
              <a:ext uri="{FF2B5EF4-FFF2-40B4-BE49-F238E27FC236}">
                <a16:creationId xmlns:a16="http://schemas.microsoft.com/office/drawing/2014/main" id="{C461FF58-4070-494A-9B4A-EFD3919CEFDF}"/>
              </a:ext>
            </a:extLst>
          </p:cNvPr>
          <p:cNvSpPr txBox="1"/>
          <p:nvPr/>
        </p:nvSpPr>
        <p:spPr>
          <a:xfrm>
            <a:off x="5746377" y="5863082"/>
            <a:ext cx="4706471" cy="400110"/>
          </a:xfrm>
          <a:prstGeom prst="rect">
            <a:avLst/>
          </a:prstGeom>
          <a:noFill/>
        </p:spPr>
        <p:txBody>
          <a:bodyPr wrap="square" rtlCol="0">
            <a:spAutoFit/>
          </a:bodyPr>
          <a:lstStyle/>
          <a:p>
            <a:pPr algn="r"/>
            <a:r>
              <a:rPr lang="en-GB" sz="2000" b="1" dirty="0">
                <a:solidFill>
                  <a:schemeClr val="bg1"/>
                </a:solidFill>
              </a:rPr>
              <a:t>(QAA/ASA 2009, p./t.3)</a:t>
            </a:r>
          </a:p>
        </p:txBody>
      </p:sp>
    </p:spTree>
    <p:extLst>
      <p:ext uri="{BB962C8B-B14F-4D97-AF65-F5344CB8AC3E}">
        <p14:creationId xmlns:p14="http://schemas.microsoft.com/office/powerpoint/2010/main" val="37706495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cy-GB" dirty="0"/>
              <a:t>Arfer Adfyfyriol</a:t>
            </a:r>
            <a:br>
              <a:rPr lang="cy-GB" dirty="0"/>
            </a:br>
            <a:r>
              <a:rPr lang="en-GB" dirty="0"/>
              <a:t>Reflective Practice</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640219"/>
            <a:ext cx="4718304" cy="3310128"/>
          </a:xfrm>
        </p:spPr>
        <p:txBody>
          <a:bodyPr>
            <a:normAutofit fontScale="77500" lnSpcReduction="20000"/>
          </a:bodyPr>
          <a:lstStyle/>
          <a:p>
            <a:r>
              <a:rPr lang="en-GB" dirty="0"/>
              <a:t>As the previous exercise shows the PDP process is about you taking control of your own development.</a:t>
            </a:r>
          </a:p>
          <a:p>
            <a:r>
              <a:rPr lang="en-GB" dirty="0"/>
              <a:t>As such it involves you taking time to reflect constructively about your skills and experiences</a:t>
            </a:r>
          </a:p>
          <a:p>
            <a:endParaRPr lang="en-GB" dirty="0"/>
          </a:p>
          <a:p>
            <a:r>
              <a:rPr lang="en-GB" dirty="0"/>
              <a:t>Discuss in small groups what you already know about reflective practice.</a:t>
            </a:r>
          </a:p>
          <a:p>
            <a:r>
              <a:rPr lang="en-GB" dirty="0"/>
              <a:t>Share the results of your discussion with your Tutor.</a:t>
            </a:r>
          </a:p>
          <a:p>
            <a:endParaRPr lang="en-GB" dirty="0"/>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640219"/>
            <a:ext cx="4718304" cy="3310128"/>
          </a:xfrm>
        </p:spPr>
        <p:txBody>
          <a:bodyPr>
            <a:normAutofit fontScale="77500" lnSpcReduction="20000"/>
          </a:bodyPr>
          <a:lstStyle/>
          <a:p>
            <a:r>
              <a:rPr lang="cy-GB" dirty="0"/>
              <a:t>Fel y dengys yr ymarfer blaenorol, mae’r broses CDP yn ymwneud â rheoli eich datblygiad eich hunan.</a:t>
            </a:r>
          </a:p>
          <a:p>
            <a:r>
              <a:rPr lang="cy-GB" dirty="0"/>
              <a:t>O ganlyniad, mae’n gofyn i chi dreulio amser yn adfyfyrio’n adeiladol ar eich sgiliau a’ch profiadau</a:t>
            </a:r>
          </a:p>
          <a:p>
            <a:endParaRPr lang="cy-GB" dirty="0"/>
          </a:p>
          <a:p>
            <a:r>
              <a:rPr lang="cy-GB" dirty="0"/>
              <a:t>Mewn grwpiau bach, trafodwch yr hyn a wyddoch yn barod am arfer adfyfyriol.</a:t>
            </a:r>
          </a:p>
          <a:p>
            <a:r>
              <a:rPr lang="cy-GB" dirty="0"/>
              <a:t>Rhannwch ganlyniadau eich trafodaeth gyda’ch Tiwtor.</a:t>
            </a:r>
          </a:p>
        </p:txBody>
      </p:sp>
    </p:spTree>
    <p:extLst>
      <p:ext uri="{BB962C8B-B14F-4D97-AF65-F5344CB8AC3E}">
        <p14:creationId xmlns:p14="http://schemas.microsoft.com/office/powerpoint/2010/main" val="1053259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err="1"/>
              <a:t>Arfer</a:t>
            </a:r>
            <a:r>
              <a:rPr lang="en-GB" dirty="0"/>
              <a:t> </a:t>
            </a:r>
            <a:r>
              <a:rPr lang="en-GB" dirty="0" err="1"/>
              <a:t>Adfyfyriol</a:t>
            </a:r>
            <a:br>
              <a:rPr lang="en-GB" dirty="0"/>
            </a:br>
            <a:r>
              <a:rPr lang="en-GB" dirty="0"/>
              <a:t>Reflective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0320"/>
            <a:ext cx="4718304" cy="3310128"/>
          </a:xfrm>
        </p:spPr>
        <p:txBody>
          <a:bodyPr>
            <a:normAutofit fontScale="85000" lnSpcReduction="20000"/>
          </a:bodyPr>
          <a:lstStyle/>
          <a:p>
            <a:r>
              <a:rPr lang="en-GB" dirty="0"/>
              <a:t>Reflective Practice is a key part of many professions related to your fields of study, including;</a:t>
            </a:r>
          </a:p>
          <a:p>
            <a:pPr lvl="1"/>
            <a:r>
              <a:rPr lang="en-GB" dirty="0"/>
              <a:t>Education</a:t>
            </a:r>
          </a:p>
          <a:p>
            <a:pPr lvl="1"/>
            <a:r>
              <a:rPr lang="en-GB" dirty="0"/>
              <a:t>Social Work</a:t>
            </a:r>
          </a:p>
          <a:p>
            <a:pPr lvl="1"/>
            <a:r>
              <a:rPr lang="en-GB" dirty="0"/>
              <a:t>Nursing</a:t>
            </a:r>
          </a:p>
          <a:p>
            <a:pPr lvl="1"/>
            <a:r>
              <a:rPr lang="en-GB" dirty="0"/>
              <a:t>Youth work</a:t>
            </a:r>
          </a:p>
          <a:p>
            <a:pPr lvl="1"/>
            <a:r>
              <a:rPr lang="en-GB" dirty="0"/>
              <a:t>Probation and Youth Justice</a:t>
            </a:r>
          </a:p>
          <a:p>
            <a:pPr lvl="1"/>
            <a:r>
              <a:rPr lang="en-GB" dirty="0"/>
              <a:t>Counselling and Psychotherapy</a:t>
            </a:r>
          </a:p>
          <a:p>
            <a:pPr lvl="1"/>
            <a:r>
              <a:rPr lang="en-GB" dirty="0"/>
              <a:t>Advice, guidance and pastoral work </a:t>
            </a:r>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0320"/>
            <a:ext cx="4718304" cy="3310128"/>
          </a:xfrm>
        </p:spPr>
        <p:txBody>
          <a:bodyPr>
            <a:normAutofit fontScale="85000" lnSpcReduction="20000"/>
          </a:bodyPr>
          <a:lstStyle/>
          <a:p>
            <a:r>
              <a:rPr lang="cy-GB" dirty="0"/>
              <a:t>Mae Arfer Adfyfyriol yn rhan allweddol o lawer o broffesiynau sy’n gysylltiedig â’ch meysydd astudio, gan gynnwys;</a:t>
            </a:r>
          </a:p>
          <a:p>
            <a:pPr lvl="1"/>
            <a:r>
              <a:rPr lang="cy-GB" dirty="0"/>
              <a:t>Addysg</a:t>
            </a:r>
          </a:p>
          <a:p>
            <a:pPr lvl="1"/>
            <a:r>
              <a:rPr lang="cy-GB" dirty="0"/>
              <a:t>Gwaith Cymdeithasol</a:t>
            </a:r>
          </a:p>
          <a:p>
            <a:pPr lvl="1"/>
            <a:r>
              <a:rPr lang="cy-GB" dirty="0"/>
              <a:t>Nyrsio</a:t>
            </a:r>
          </a:p>
          <a:p>
            <a:pPr lvl="1"/>
            <a:r>
              <a:rPr lang="cy-GB" dirty="0"/>
              <a:t>Gwaith Ieuenctid</a:t>
            </a:r>
          </a:p>
          <a:p>
            <a:pPr lvl="1"/>
            <a:r>
              <a:rPr lang="cy-GB" dirty="0"/>
              <a:t>Gwasanaeth Prawf a Chyfiawnder Ieuenctid</a:t>
            </a:r>
          </a:p>
          <a:p>
            <a:pPr lvl="1"/>
            <a:r>
              <a:rPr lang="cy-GB" dirty="0"/>
              <a:t>Cwnsela a Seicotherapi</a:t>
            </a:r>
          </a:p>
          <a:p>
            <a:pPr lvl="1"/>
            <a:r>
              <a:rPr lang="cy-GB" dirty="0"/>
              <a:t>Cyngor, arweiniad a gwaith bugeiliol</a:t>
            </a:r>
          </a:p>
          <a:p>
            <a:endParaRPr lang="en-GB"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7165203" y="5870448"/>
            <a:ext cx="4299698" cy="338554"/>
          </a:xfrm>
          <a:prstGeom prst="rect">
            <a:avLst/>
          </a:prstGeom>
          <a:noFill/>
        </p:spPr>
        <p:txBody>
          <a:bodyPr wrap="square" rtlCol="0">
            <a:spAutoFit/>
          </a:bodyPr>
          <a:lstStyle/>
          <a:p>
            <a:pPr algn="r"/>
            <a:r>
              <a:rPr lang="en-GB" sz="1600" dirty="0"/>
              <a:t>(Thompson &amp; Thompson, 2018, t./</a:t>
            </a:r>
            <a:r>
              <a:rPr lang="en-GB" sz="1600" dirty="0" err="1"/>
              <a:t>p.xi</a:t>
            </a:r>
            <a:r>
              <a:rPr lang="en-GB" sz="1600" dirty="0"/>
              <a:t>)</a:t>
            </a:r>
          </a:p>
        </p:txBody>
      </p:sp>
    </p:spTree>
    <p:extLst>
      <p:ext uri="{BB962C8B-B14F-4D97-AF65-F5344CB8AC3E}">
        <p14:creationId xmlns:p14="http://schemas.microsoft.com/office/powerpoint/2010/main" val="722681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err="1"/>
              <a:t>Arfer</a:t>
            </a:r>
            <a:r>
              <a:rPr lang="en-GB" dirty="0"/>
              <a:t> </a:t>
            </a:r>
            <a:r>
              <a:rPr lang="en-GB" dirty="0" err="1"/>
              <a:t>Adfyfyriol</a:t>
            </a:r>
            <a:br>
              <a:rPr lang="en-GB" dirty="0"/>
            </a:br>
            <a:r>
              <a:rPr lang="en-GB" dirty="0"/>
              <a:t>Reflective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normAutofit fontScale="77500" lnSpcReduction="20000"/>
          </a:bodyPr>
          <a:lstStyle/>
          <a:p>
            <a:r>
              <a:rPr lang="en-GB" dirty="0"/>
              <a:t>Thompson and Thompson go on to state that adopting a reflective approach gives the practitioner;</a:t>
            </a:r>
          </a:p>
          <a:p>
            <a:pPr lvl="1"/>
            <a:r>
              <a:rPr lang="en-GB" dirty="0"/>
              <a:t>A greater sense of control making us less prone to stress</a:t>
            </a:r>
          </a:p>
          <a:p>
            <a:pPr lvl="1"/>
            <a:r>
              <a:rPr lang="en-GB" dirty="0"/>
              <a:t>A higher level of confidence based </a:t>
            </a:r>
            <a:br>
              <a:rPr lang="en-GB" dirty="0"/>
            </a:br>
            <a:r>
              <a:rPr lang="en-GB" dirty="0"/>
              <a:t>on the fact that we are able to practice at a more advanced level</a:t>
            </a:r>
          </a:p>
          <a:p>
            <a:pPr lvl="1"/>
            <a:r>
              <a:rPr lang="en-GB" dirty="0"/>
              <a:t>More job satisfaction and thus a higher level of motivation and morale</a:t>
            </a:r>
          </a:p>
          <a:p>
            <a:pPr lvl="1"/>
            <a:r>
              <a:rPr lang="en-GB" dirty="0"/>
              <a:t>A spur to learning and thus a solid foundation for continuous professional development </a:t>
            </a:r>
          </a:p>
          <a:p>
            <a:endParaRPr lang="en-GB" dirty="0"/>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77500" lnSpcReduction="20000"/>
          </a:bodyPr>
          <a:lstStyle/>
          <a:p>
            <a:r>
              <a:rPr lang="cy-GB" dirty="0"/>
              <a:t>Mae Thompson a Thompson yn mynd ymlaen i ddweud bod mabwysiadu ymagwedd adfyfyriol yn rhoi i’r ymarferydd;</a:t>
            </a:r>
          </a:p>
          <a:p>
            <a:pPr lvl="1"/>
            <a:r>
              <a:rPr lang="cy-GB" dirty="0"/>
              <a:t>Gwell ymdeimlad o reolaeth sy’n ein gwneud yn llai tueddol o ddioddef straen</a:t>
            </a:r>
          </a:p>
          <a:p>
            <a:pPr lvl="1"/>
            <a:r>
              <a:rPr lang="cy-GB" dirty="0"/>
              <a:t>Gwell hyder yn seiliedig ar y ffaith ein bod yn gallu arfer ar lefel uwch</a:t>
            </a:r>
          </a:p>
          <a:p>
            <a:pPr lvl="1"/>
            <a:r>
              <a:rPr lang="cy-GB" dirty="0"/>
              <a:t>Gwell foddhad â swydd ac felly lefel uwch o gymhelliant a morâl</a:t>
            </a:r>
          </a:p>
          <a:p>
            <a:pPr lvl="1"/>
            <a:r>
              <a:rPr lang="cy-GB" dirty="0"/>
              <a:t>Sbardun at ddysgu ac felly sylfaen cadarn ar gyfer datblygiad proffesiynol parhaus</a:t>
            </a:r>
          </a:p>
        </p:txBody>
      </p:sp>
      <p:sp>
        <p:nvSpPr>
          <p:cNvPr id="14" name="TextBox 13">
            <a:extLst>
              <a:ext uri="{FF2B5EF4-FFF2-40B4-BE49-F238E27FC236}">
                <a16:creationId xmlns:a16="http://schemas.microsoft.com/office/drawing/2014/main" id="{9CCBFF38-DD1B-43E9-A221-A9B98340DCE7}"/>
              </a:ext>
            </a:extLst>
          </p:cNvPr>
          <p:cNvSpPr txBox="1"/>
          <p:nvPr/>
        </p:nvSpPr>
        <p:spPr>
          <a:xfrm>
            <a:off x="7032705" y="5875868"/>
            <a:ext cx="4413996" cy="338554"/>
          </a:xfrm>
          <a:prstGeom prst="rect">
            <a:avLst/>
          </a:prstGeom>
          <a:noFill/>
        </p:spPr>
        <p:txBody>
          <a:bodyPr wrap="square" rtlCol="0">
            <a:spAutoFit/>
          </a:bodyPr>
          <a:lstStyle/>
          <a:p>
            <a:pPr algn="r"/>
            <a:r>
              <a:rPr lang="en-GB" sz="1600" dirty="0"/>
              <a:t>(Thompson &amp; Thompson, 2018, t./p.143)</a:t>
            </a:r>
          </a:p>
        </p:txBody>
      </p:sp>
    </p:spTree>
    <p:extLst>
      <p:ext uri="{BB962C8B-B14F-4D97-AF65-F5344CB8AC3E}">
        <p14:creationId xmlns:p14="http://schemas.microsoft.com/office/powerpoint/2010/main" val="51476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err="1"/>
              <a:t>Modelau</a:t>
            </a:r>
            <a:r>
              <a:rPr lang="en-GB" dirty="0"/>
              <a:t> </a:t>
            </a:r>
            <a:r>
              <a:rPr lang="en-GB" dirty="0" err="1"/>
              <a:t>Arfer</a:t>
            </a:r>
            <a:r>
              <a:rPr lang="en-GB" dirty="0"/>
              <a:t> </a:t>
            </a:r>
            <a:r>
              <a:rPr lang="en-GB" dirty="0" err="1"/>
              <a:t>Adfyfyriol</a:t>
            </a:r>
            <a:br>
              <a:rPr lang="en-GB" dirty="0"/>
            </a:br>
            <a:r>
              <a:rPr lang="en-GB" dirty="0"/>
              <a:t>Reflective Practice Models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normAutofit fontScale="92500" lnSpcReduction="20000"/>
          </a:bodyPr>
          <a:lstStyle/>
          <a:p>
            <a:r>
              <a:rPr lang="en-GB" dirty="0"/>
              <a:t>There are any number of reflective models that have been created to help to structure the reflective process</a:t>
            </a:r>
          </a:p>
          <a:p>
            <a:r>
              <a:rPr lang="en-GB" dirty="0"/>
              <a:t>Each of these has a slightly different focus based on the intended purpose of the model</a:t>
            </a:r>
          </a:p>
          <a:p>
            <a:r>
              <a:rPr lang="en-GB" dirty="0"/>
              <a:t>One model of reflection that is often used in the professions that we will discuss later was developed by the social psychologist Graham Gibbs</a:t>
            </a:r>
          </a:p>
          <a:p>
            <a:endParaRPr lang="en-GB" dirty="0"/>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92500" lnSpcReduction="20000"/>
          </a:bodyPr>
          <a:lstStyle/>
          <a:p>
            <a:r>
              <a:rPr lang="cy-GB" dirty="0"/>
              <a:t>Mae nifer o fodelau adfyfyriol wedi’u creu i helpu strwythuro’r broses adfyfyriol</a:t>
            </a:r>
          </a:p>
          <a:p>
            <a:r>
              <a:rPr lang="cy-GB" dirty="0"/>
              <a:t>Mae gan bob un o’r rhain ffocws ychydig yn wahanol yn seiliedig ar ddiben </a:t>
            </a:r>
            <a:r>
              <a:rPr lang="cy-GB" dirty="0" err="1"/>
              <a:t>bwriedig</a:t>
            </a:r>
            <a:r>
              <a:rPr lang="cy-GB" dirty="0"/>
              <a:t> y model</a:t>
            </a:r>
          </a:p>
          <a:p>
            <a:r>
              <a:rPr lang="cy-GB" dirty="0">
                <a:solidFill>
                  <a:schemeClr val="tx1"/>
                </a:solidFill>
              </a:rPr>
              <a:t>Cafodd un model adfyfyriol a ddefnyddir yn aml yn y galwedigaethau y byddwn yn eu trafod yn ddiweddarach ei ddatblygu gan y seicolegydd cymdeithasol, Graham Gibbs</a:t>
            </a:r>
          </a:p>
        </p:txBody>
      </p:sp>
    </p:spTree>
    <p:extLst>
      <p:ext uri="{BB962C8B-B14F-4D97-AF65-F5344CB8AC3E}">
        <p14:creationId xmlns:p14="http://schemas.microsoft.com/office/powerpoint/2010/main" val="74947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err="1"/>
              <a:t>Damcaniaethu</a:t>
            </a:r>
            <a:r>
              <a:rPr lang="en-GB" dirty="0"/>
              <a:t> </a:t>
            </a:r>
            <a:r>
              <a:rPr lang="en-GB" dirty="0" err="1"/>
              <a:t>Arfer</a:t>
            </a:r>
            <a:br>
              <a:rPr lang="en-GB" dirty="0"/>
            </a:br>
            <a:r>
              <a:rPr lang="en-GB" dirty="0"/>
              <a:t>Theorising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2"/>
          </p:nvPr>
        </p:nvSpPr>
        <p:spPr>
          <a:xfrm>
            <a:off x="6312877" y="3239882"/>
            <a:ext cx="4718304" cy="2632605"/>
          </a:xfrm>
        </p:spPr>
        <p:txBody>
          <a:bodyPr>
            <a:normAutofit fontScale="77500" lnSpcReduction="20000"/>
          </a:bodyPr>
          <a:lstStyle/>
          <a:p>
            <a:r>
              <a:rPr lang="en-GB" sz="2400" b="1" i="1" dirty="0"/>
              <a:t>Why do you think this is the case?</a:t>
            </a:r>
          </a:p>
          <a:p>
            <a:endParaRPr lang="en-GB" b="1" i="1" dirty="0"/>
          </a:p>
          <a:p>
            <a:r>
              <a:rPr lang="en-GB" sz="2400" dirty="0"/>
              <a:t>Thompson &amp; Thompson argue that this allows us to look at our practice by ‘drawing on knowledge’</a:t>
            </a:r>
          </a:p>
          <a:p>
            <a:r>
              <a:rPr lang="en-GB" sz="2400" dirty="0"/>
              <a:t>This knowledge might be knowledge that we already have or knowledge that we need to seek out in order to improve our practice</a:t>
            </a:r>
          </a:p>
          <a:p>
            <a:endParaRPr lang="en-GB" sz="2400" b="1" i="1" dirty="0"/>
          </a:p>
          <a:p>
            <a:endParaRPr lang="en-GB" dirty="0"/>
          </a:p>
        </p:txBody>
      </p:sp>
      <p:sp>
        <p:nvSpPr>
          <p:cNvPr id="6" name="TextBox 5">
            <a:extLst>
              <a:ext uri="{FF2B5EF4-FFF2-40B4-BE49-F238E27FC236}">
                <a16:creationId xmlns:a16="http://schemas.microsoft.com/office/drawing/2014/main" id="{B7C0C4E9-1B2E-49AA-BE84-F9D557B0896E}"/>
              </a:ext>
            </a:extLst>
          </p:cNvPr>
          <p:cNvSpPr txBox="1"/>
          <p:nvPr/>
        </p:nvSpPr>
        <p:spPr>
          <a:xfrm>
            <a:off x="7032039" y="5875867"/>
            <a:ext cx="4299698" cy="338554"/>
          </a:xfrm>
          <a:prstGeom prst="rect">
            <a:avLst/>
          </a:prstGeom>
          <a:noFill/>
        </p:spPr>
        <p:txBody>
          <a:bodyPr wrap="square" rtlCol="0">
            <a:spAutoFit/>
          </a:bodyPr>
          <a:lstStyle/>
          <a:p>
            <a:pPr algn="r"/>
            <a:r>
              <a:rPr lang="en-GB" sz="1600" dirty="0"/>
              <a:t>(Thompson &amp; Thompson, 2018, t./p.17)</a:t>
            </a:r>
          </a:p>
        </p:txBody>
      </p:sp>
      <p:sp>
        <p:nvSpPr>
          <p:cNvPr id="8" name="Text Placeholder 7">
            <a:extLst>
              <a:ext uri="{FF2B5EF4-FFF2-40B4-BE49-F238E27FC236}">
                <a16:creationId xmlns:a16="http://schemas.microsoft.com/office/drawing/2014/main" id="{91E9A492-5A76-3D6F-C15D-E6B73D4906AD}"/>
              </a:ext>
            </a:extLst>
          </p:cNvPr>
          <p:cNvSpPr>
            <a:spLocks noGrp="1"/>
          </p:cNvSpPr>
          <p:nvPr>
            <p:ph type="body" idx="1"/>
          </p:nvPr>
        </p:nvSpPr>
        <p:spPr/>
        <p:txBody>
          <a:bodyPr/>
          <a:lstStyle/>
          <a:p>
            <a:endParaRPr lang="cy-GB"/>
          </a:p>
        </p:txBody>
      </p:sp>
      <p:sp>
        <p:nvSpPr>
          <p:cNvPr id="13" name="Content Placeholder 3">
            <a:extLst>
              <a:ext uri="{FF2B5EF4-FFF2-40B4-BE49-F238E27FC236}">
                <a16:creationId xmlns:a16="http://schemas.microsoft.com/office/drawing/2014/main" id="{74E673B6-AFD2-7B67-9AA5-48306A63B57F}"/>
              </a:ext>
            </a:extLst>
          </p:cNvPr>
          <p:cNvSpPr>
            <a:spLocks noGrp="1"/>
          </p:cNvSpPr>
          <p:nvPr>
            <p:ph sz="quarter" idx="4"/>
          </p:nvPr>
        </p:nvSpPr>
        <p:spPr>
          <a:xfrm>
            <a:off x="1336675" y="3255963"/>
            <a:ext cx="4718050" cy="2632075"/>
          </a:xfrm>
        </p:spPr>
        <p:txBody>
          <a:bodyPr>
            <a:normAutofit fontScale="77500" lnSpcReduction="20000"/>
          </a:bodyPr>
          <a:lstStyle/>
          <a:p>
            <a:r>
              <a:rPr lang="cy-GB" b="1" i="1" dirty="0">
                <a:solidFill>
                  <a:schemeClr val="tx1"/>
                </a:solidFill>
              </a:rPr>
              <a:t>Pam ydych chi’n meddwl bod hyn yn wir?</a:t>
            </a:r>
          </a:p>
          <a:p>
            <a:endParaRPr lang="cy-GB" b="1" i="1" dirty="0">
              <a:solidFill>
                <a:schemeClr val="tx1"/>
              </a:solidFill>
            </a:endParaRPr>
          </a:p>
          <a:p>
            <a:r>
              <a:rPr lang="cy-GB" dirty="0"/>
              <a:t>Mae Thompson &amp; Thompson yn dadlau bod hyn yn ein caniatáu i edrych ar ein harfer trwy ‘dynnu ar wybodaeth’</a:t>
            </a:r>
          </a:p>
          <a:p>
            <a:r>
              <a:rPr lang="cy-GB" dirty="0"/>
              <a:t>Gall yr wybodaeth hon fod yn wybodaeth sydd gennym yn barod neu’n wybodaeth y mae angen chwilio amdani er mwyn gwella ein harfer</a:t>
            </a:r>
          </a:p>
        </p:txBody>
      </p:sp>
    </p:spTree>
    <p:extLst>
      <p:ext uri="{BB962C8B-B14F-4D97-AF65-F5344CB8AC3E}">
        <p14:creationId xmlns:p14="http://schemas.microsoft.com/office/powerpoint/2010/main" val="2001721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err="1"/>
              <a:t>Damcaniaethu</a:t>
            </a:r>
            <a:r>
              <a:rPr lang="en-GB" dirty="0"/>
              <a:t> </a:t>
            </a:r>
            <a:r>
              <a:rPr lang="en-GB" dirty="0" err="1"/>
              <a:t>Arfer</a:t>
            </a:r>
            <a:br>
              <a:rPr lang="en-GB" dirty="0"/>
            </a:br>
            <a:r>
              <a:rPr lang="en-GB" dirty="0"/>
              <a:t>Theorising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096000" y="2565740"/>
            <a:ext cx="4718304" cy="3310128"/>
          </a:xfrm>
        </p:spPr>
        <p:txBody>
          <a:bodyPr>
            <a:normAutofit fontScale="92500" lnSpcReduction="10000"/>
          </a:bodyPr>
          <a:lstStyle/>
          <a:p>
            <a:r>
              <a:rPr lang="en-GB" dirty="0"/>
              <a:t>This use of theory and research in the reflective process means that we develop our professional knowledge base</a:t>
            </a:r>
          </a:p>
          <a:p>
            <a:r>
              <a:rPr lang="en-GB" dirty="0"/>
              <a:t>As we develop our knowledge base this means that we can undertake reflection in different ways</a:t>
            </a:r>
          </a:p>
          <a:p>
            <a:r>
              <a:rPr lang="en-GB" dirty="0"/>
              <a:t>Donald Schön has identified three main ways of reflecting, namely;</a:t>
            </a:r>
          </a:p>
          <a:p>
            <a:endParaRPr lang="en-GB" dirty="0"/>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92500" lnSpcReduction="10000"/>
          </a:bodyPr>
          <a:lstStyle/>
          <a:p>
            <a:r>
              <a:rPr lang="cy-GB" dirty="0"/>
              <a:t>O ganlyniad i’r defnydd hwn o ddamcaniaeth ac ymchwil gallwn ddatblygu ein sail wybodaeth broffesiynol</a:t>
            </a:r>
          </a:p>
          <a:p>
            <a:r>
              <a:rPr lang="cy-GB" dirty="0"/>
              <a:t>Wrth i ni ddatblygu ein sail wybodaeth gallwn ymgymryd ag adfyfyrio mewn gwahanol ffyrdd</a:t>
            </a:r>
          </a:p>
          <a:p>
            <a:r>
              <a:rPr lang="cy-GB" dirty="0"/>
              <a:t>Mae Donald </a:t>
            </a:r>
            <a:r>
              <a:rPr lang="cy-GB" dirty="0" err="1"/>
              <a:t>Schön</a:t>
            </a:r>
            <a:r>
              <a:rPr lang="cy-GB" dirty="0"/>
              <a:t> wedi adnabod tair prif ffordd o adfyfyrio, sef;</a:t>
            </a:r>
          </a:p>
        </p:txBody>
      </p:sp>
    </p:spTree>
    <p:extLst>
      <p:ext uri="{BB962C8B-B14F-4D97-AF65-F5344CB8AC3E}">
        <p14:creationId xmlns:p14="http://schemas.microsoft.com/office/powerpoint/2010/main" val="4197984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fontScale="90000"/>
          </a:bodyPr>
          <a:lstStyle/>
          <a:p>
            <a:r>
              <a:rPr lang="en-GB" dirty="0"/>
              <a:t>Donald Schön</a:t>
            </a:r>
            <a:br>
              <a:rPr lang="en-GB" dirty="0"/>
            </a:br>
            <a:endParaRPr lang="en-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153149" y="2565740"/>
            <a:ext cx="4718304" cy="3310128"/>
          </a:xfrm>
        </p:spPr>
        <p:txBody>
          <a:bodyPr>
            <a:normAutofit fontScale="85000" lnSpcReduction="20000"/>
          </a:bodyPr>
          <a:lstStyle/>
          <a:p>
            <a:r>
              <a:rPr lang="en-GB" dirty="0"/>
              <a:t>Reflection-for-action – this is using what we have already learnt to plan for future practice</a:t>
            </a:r>
          </a:p>
          <a:p>
            <a:r>
              <a:rPr lang="en-GB" dirty="0"/>
              <a:t>Reflection-in-action – this is using our professional knowledge and understanding while engaged in practice (N.B. this is the most difficult practice to develop)</a:t>
            </a:r>
          </a:p>
          <a:p>
            <a:r>
              <a:rPr lang="en-GB" dirty="0"/>
              <a:t>Reflection-on-action – looking back objectively in order to learn from a situation and prepare us for future situations</a:t>
            </a:r>
          </a:p>
          <a:p>
            <a:endParaRPr lang="en-GB"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1377696" y="2565740"/>
            <a:ext cx="4718304" cy="3310128"/>
          </a:xfrm>
        </p:spPr>
        <p:txBody>
          <a:bodyPr>
            <a:normAutofit fontScale="85000" lnSpcReduction="20000"/>
          </a:bodyPr>
          <a:lstStyle/>
          <a:p>
            <a:r>
              <a:rPr lang="cy-GB" dirty="0"/>
              <a:t>Adfyfyrio ar gyfer gwaith – sef defnyddio’r hyn rydym wedi’i ddysgu yn barod i gynllunio arfer y dyfodol</a:t>
            </a:r>
          </a:p>
          <a:p>
            <a:r>
              <a:rPr lang="cy-GB" dirty="0"/>
              <a:t>Adfyfyrio ar waith – sef defnyddio ein gwybodaeth broffesiynol a dealltwriaeth wrth ymgymryd ag arfer (D.S. dyma’r arfer </a:t>
            </a:r>
            <a:r>
              <a:rPr lang="cy-GB" dirty="0" err="1"/>
              <a:t>anoddaf</a:t>
            </a:r>
            <a:r>
              <a:rPr lang="cy-GB" dirty="0"/>
              <a:t> i’w ddatblygu)</a:t>
            </a:r>
          </a:p>
          <a:p>
            <a:r>
              <a:rPr lang="cy-GB" dirty="0"/>
              <a:t>Adfyfyrio am waith – edrych nôl yn wrthrychol er mwyn dysgu gan sefyllfa ac ein paratoi </a:t>
            </a:r>
            <a:r>
              <a:rPr lang="en-GB" dirty="0"/>
              <a:t>at </a:t>
            </a:r>
            <a:r>
              <a:rPr lang="en-GB" dirty="0" err="1"/>
              <a:t>sefyllfaoedd</a:t>
            </a:r>
            <a:r>
              <a:rPr lang="en-GB" dirty="0"/>
              <a:t> y </a:t>
            </a:r>
            <a:r>
              <a:rPr lang="en-GB" dirty="0" err="1"/>
              <a:t>dyfodol</a:t>
            </a:r>
            <a:endParaRPr lang="en-GB" dirty="0"/>
          </a:p>
        </p:txBody>
      </p:sp>
      <p:sp>
        <p:nvSpPr>
          <p:cNvPr id="6" name="TextBox 5">
            <a:extLst>
              <a:ext uri="{FF2B5EF4-FFF2-40B4-BE49-F238E27FC236}">
                <a16:creationId xmlns:a16="http://schemas.microsoft.com/office/drawing/2014/main" id="{B7C0C4E9-1B2E-49AA-BE84-F9D557B0896E}"/>
              </a:ext>
            </a:extLst>
          </p:cNvPr>
          <p:cNvSpPr txBox="1"/>
          <p:nvPr/>
        </p:nvSpPr>
        <p:spPr>
          <a:xfrm>
            <a:off x="7236225" y="5875868"/>
            <a:ext cx="4299698" cy="400110"/>
          </a:xfrm>
          <a:prstGeom prst="rect">
            <a:avLst/>
          </a:prstGeom>
          <a:noFill/>
        </p:spPr>
        <p:txBody>
          <a:bodyPr wrap="square" rtlCol="0">
            <a:spAutoFit/>
          </a:bodyPr>
          <a:lstStyle/>
          <a:p>
            <a:pPr algn="r"/>
            <a:r>
              <a:rPr lang="en-GB" sz="2000" dirty="0"/>
              <a:t>(</a:t>
            </a:r>
            <a:r>
              <a:rPr lang="en-GB" sz="2000" dirty="0" err="1"/>
              <a:t>Wedi’i</a:t>
            </a:r>
            <a:r>
              <a:rPr lang="en-GB" sz="2000" dirty="0"/>
              <a:t> </a:t>
            </a:r>
            <a:r>
              <a:rPr lang="en-GB" sz="2000" dirty="0" err="1"/>
              <a:t>seilio</a:t>
            </a:r>
            <a:r>
              <a:rPr lang="en-GB" sz="2000" dirty="0"/>
              <a:t> </a:t>
            </a:r>
            <a:r>
              <a:rPr lang="en-GB" sz="2000" dirty="0" err="1"/>
              <a:t>ar</a:t>
            </a:r>
            <a:r>
              <a:rPr lang="en-GB" sz="2000" dirty="0"/>
              <a:t>/Based on Sch</a:t>
            </a:r>
            <a:r>
              <a:rPr lang="en-GB" sz="2000" dirty="0">
                <a:cs typeface="Calibri" panose="020F0502020204030204" pitchFamily="34" charset="0"/>
              </a:rPr>
              <a:t>ön, 1983</a:t>
            </a:r>
            <a:r>
              <a:rPr lang="en-GB" sz="2000" dirty="0"/>
              <a:t>)</a:t>
            </a:r>
          </a:p>
        </p:txBody>
      </p:sp>
    </p:spTree>
    <p:extLst>
      <p:ext uri="{BB962C8B-B14F-4D97-AF65-F5344CB8AC3E}">
        <p14:creationId xmlns:p14="http://schemas.microsoft.com/office/powerpoint/2010/main" val="1261022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AA33F7-2A2E-4D1E-B416-AFDA994F54C8}"/>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cy-GB" sz="4800" b="0" i="0" u="none" strike="noStrike" dirty="0">
                <a:solidFill>
                  <a:srgbClr val="262626"/>
                </a:solidFill>
              </a:rPr>
              <a:t>Cwestiynau</a:t>
            </a:r>
            <a:r>
              <a:rPr lang="en-US" sz="4800" b="0" i="0" u="none" strike="noStrike" dirty="0">
                <a:solidFill>
                  <a:srgbClr val="262626"/>
                </a:solidFill>
              </a:rPr>
              <a:t>? / Questions?</a:t>
            </a:r>
            <a:endParaRPr lang="en-US" sz="4800" dirty="0">
              <a:solidFill>
                <a:srgbClr val="262626"/>
              </a:solidFill>
            </a:endParaRPr>
          </a:p>
        </p:txBody>
      </p:sp>
      <p:sp>
        <p:nvSpPr>
          <p:cNvPr id="6" name="Text Placeholder 5">
            <a:extLst>
              <a:ext uri="{FF2B5EF4-FFF2-40B4-BE49-F238E27FC236}">
                <a16:creationId xmlns:a16="http://schemas.microsoft.com/office/drawing/2014/main" id="{D814567B-C725-400C-8EEB-A2813E569A14}"/>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10" name="Graphic 9" descr="Questions">
            <a:extLst>
              <a:ext uri="{FF2B5EF4-FFF2-40B4-BE49-F238E27FC236}">
                <a16:creationId xmlns:a16="http://schemas.microsoft.com/office/drawing/2014/main" id="{F0C83DA7-5E5A-416D-B23E-ECEA3C8BC0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902357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p:txBody>
          <a:bodyPr>
            <a:normAutofit fontScale="90000"/>
          </a:bodyPr>
          <a:lstStyle/>
          <a:p>
            <a:r>
              <a:rPr lang="en-GB" dirty="0" err="1"/>
              <a:t>Darllen</a:t>
            </a:r>
            <a:r>
              <a:rPr lang="en-GB" dirty="0"/>
              <a:t> a </a:t>
            </a:r>
            <a:r>
              <a:rPr lang="en-GB" dirty="0" err="1"/>
              <a:t>argymellir</a:t>
            </a:r>
            <a:br>
              <a:rPr lang="en-GB" dirty="0"/>
            </a:br>
            <a:r>
              <a:rPr lang="en-GB" dirty="0"/>
              <a:t>Suggested reading</a:t>
            </a:r>
          </a:p>
        </p:txBody>
      </p:sp>
      <p:sp>
        <p:nvSpPr>
          <p:cNvPr id="4" name="Content Placeholder 3">
            <a:extLst>
              <a:ext uri="{FF2B5EF4-FFF2-40B4-BE49-F238E27FC236}">
                <a16:creationId xmlns:a16="http://schemas.microsoft.com/office/drawing/2014/main" id="{12452080-B32D-1B90-7EE2-6927D5095FA4}"/>
              </a:ext>
            </a:extLst>
          </p:cNvPr>
          <p:cNvSpPr>
            <a:spLocks noGrp="1"/>
          </p:cNvSpPr>
          <p:nvPr>
            <p:ph sz="half" idx="1"/>
          </p:nvPr>
        </p:nvSpPr>
        <p:spPr/>
        <p:txBody>
          <a:bodyPr>
            <a:normAutofit fontScale="92500" lnSpcReduction="10000"/>
          </a:bodyPr>
          <a:lstStyle/>
          <a:p>
            <a:pPr algn="ctr"/>
            <a:r>
              <a:rPr lang="cy-GB" sz="2400" i="1" dirty="0"/>
              <a:t>Yn ogystal â’r rhestr gyfeirio isod, gallwch hefyd edrych ar yr erthyglau a ganlyn sydd ar gael drwy gynnal chwiliad Llyfrgell.</a:t>
            </a:r>
          </a:p>
          <a:p>
            <a:pPr algn="ctr"/>
            <a:r>
              <a:rPr lang="en-GB" sz="2400" i="1" dirty="0"/>
              <a:t>As well as the reference list below you might also want to look at the following articles which can all be found via the Library search.</a:t>
            </a:r>
          </a:p>
          <a:p>
            <a:endParaRPr lang="en-GB" dirty="0"/>
          </a:p>
        </p:txBody>
      </p:sp>
      <p:sp>
        <p:nvSpPr>
          <p:cNvPr id="6" name="Content Placeholder 5">
            <a:extLst>
              <a:ext uri="{FF2B5EF4-FFF2-40B4-BE49-F238E27FC236}">
                <a16:creationId xmlns:a16="http://schemas.microsoft.com/office/drawing/2014/main" id="{B8BABE73-F6B6-9C49-0E73-3F41517AF6CD}"/>
              </a:ext>
            </a:extLst>
          </p:cNvPr>
          <p:cNvSpPr>
            <a:spLocks noGrp="1"/>
          </p:cNvSpPr>
          <p:nvPr>
            <p:ph sz="half" idx="2"/>
          </p:nvPr>
        </p:nvSpPr>
        <p:spPr/>
        <p:txBody>
          <a:bodyPr>
            <a:normAutofit fontScale="92500" lnSpcReduction="10000"/>
          </a:bodyPr>
          <a:lstStyle/>
          <a:p>
            <a:r>
              <a:rPr lang="en-GB" dirty="0"/>
              <a:t>Fry. E (2010) </a:t>
            </a:r>
            <a:r>
              <a:rPr lang="en-GB" i="1" dirty="0"/>
              <a:t>How to approach your own career like an entrepreneur. </a:t>
            </a:r>
            <a:r>
              <a:rPr lang="en-GB" dirty="0"/>
              <a:t>Meredith Corporation Fortune, 2015, </a:t>
            </a:r>
            <a:r>
              <a:rPr lang="en-GB" dirty="0" err="1"/>
              <a:t>Cyf</a:t>
            </a:r>
            <a:r>
              <a:rPr lang="en-GB" dirty="0"/>
              <a:t>./Vol.171 (1), t./p.84-90</a:t>
            </a:r>
          </a:p>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a:t>
            </a:r>
            <a:r>
              <a:rPr lang="en-GB" dirty="0" err="1"/>
              <a:t>Cyf</a:t>
            </a:r>
            <a:r>
              <a:rPr lang="en-GB" dirty="0"/>
              <a:t>./Vol. 5, </a:t>
            </a:r>
            <a:r>
              <a:rPr lang="en-GB" dirty="0" err="1"/>
              <a:t>Rhif</a:t>
            </a:r>
            <a:r>
              <a:rPr lang="en-GB" dirty="0"/>
              <a:t>./No. 1, </a:t>
            </a:r>
            <a:r>
              <a:rPr lang="en-GB" dirty="0" err="1"/>
              <a:t>tt</a:t>
            </a:r>
            <a:r>
              <a:rPr lang="en-GB" dirty="0"/>
              <a:t>./pp.1–2</a:t>
            </a:r>
          </a:p>
          <a:p>
            <a:endParaRPr lang="en-GB" dirty="0"/>
          </a:p>
        </p:txBody>
      </p:sp>
    </p:spTree>
    <p:extLst>
      <p:ext uri="{BB962C8B-B14F-4D97-AF65-F5344CB8AC3E}">
        <p14:creationId xmlns:p14="http://schemas.microsoft.com/office/powerpoint/2010/main" val="2090424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C152-55B6-F550-10B7-030CB939F836}"/>
              </a:ext>
            </a:extLst>
          </p:cNvPr>
          <p:cNvSpPr>
            <a:spLocks noGrp="1"/>
          </p:cNvSpPr>
          <p:nvPr>
            <p:ph type="title"/>
          </p:nvPr>
        </p:nvSpPr>
        <p:spPr/>
        <p:txBody>
          <a:bodyPr>
            <a:normAutofit fontScale="90000"/>
          </a:bodyPr>
          <a:lstStyle/>
          <a:p>
            <a:r>
              <a:rPr lang="en-GB" dirty="0" err="1"/>
              <a:t>Cyfeirnodau</a:t>
            </a:r>
            <a:br>
              <a:rPr lang="en-GB" dirty="0"/>
            </a:br>
            <a:r>
              <a:rPr lang="en-GB" dirty="0"/>
              <a:t>References</a:t>
            </a:r>
          </a:p>
        </p:txBody>
      </p:sp>
      <p:sp>
        <p:nvSpPr>
          <p:cNvPr id="3" name="Content Placeholder 2">
            <a:extLst>
              <a:ext uri="{FF2B5EF4-FFF2-40B4-BE49-F238E27FC236}">
                <a16:creationId xmlns:a16="http://schemas.microsoft.com/office/drawing/2014/main" id="{2D621D95-5A20-BF1F-4F7F-F9FC1565A4A6}"/>
              </a:ext>
            </a:extLst>
          </p:cNvPr>
          <p:cNvSpPr>
            <a:spLocks noGrp="1"/>
          </p:cNvSpPr>
          <p:nvPr>
            <p:ph idx="1"/>
          </p:nvPr>
        </p:nvSpPr>
        <p:spPr/>
        <p:txBody>
          <a:bodyPr>
            <a:normAutofit fontScale="92500" lnSpcReduction="20000"/>
          </a:bodyPr>
          <a:lstStyle/>
          <a:p>
            <a:r>
              <a:rPr lang="en-GB" sz="2400" dirty="0"/>
              <a:t>CIPD (Dim </a:t>
            </a:r>
            <a:r>
              <a:rPr lang="en-GB" sz="2400" dirty="0" err="1"/>
              <a:t>Dyddiad</a:t>
            </a:r>
            <a:r>
              <a:rPr lang="en-GB" sz="2400" dirty="0"/>
              <a:t>/No Date) </a:t>
            </a:r>
            <a:r>
              <a:rPr lang="en-GB" sz="2400" i="1" dirty="0"/>
              <a:t>About CPD</a:t>
            </a:r>
            <a:r>
              <a:rPr lang="en-GB" sz="2400" dirty="0"/>
              <a:t> </a:t>
            </a:r>
            <a:r>
              <a:rPr lang="en-GB" sz="2400" dirty="0" err="1"/>
              <a:t>Ar</a:t>
            </a:r>
            <a:r>
              <a:rPr lang="en-GB" sz="2400" dirty="0"/>
              <a:t> </a:t>
            </a:r>
            <a:r>
              <a:rPr lang="en-GB" sz="2400" dirty="0" err="1"/>
              <a:t>gael</a:t>
            </a:r>
            <a:r>
              <a:rPr lang="en-GB" sz="2400" dirty="0"/>
              <a:t> </a:t>
            </a:r>
            <a:r>
              <a:rPr lang="en-GB" sz="2400" dirty="0" err="1"/>
              <a:t>yn</a:t>
            </a:r>
            <a:r>
              <a:rPr lang="en-GB" sz="2400" dirty="0"/>
              <a:t>/Available at: </a:t>
            </a:r>
            <a:r>
              <a:rPr lang="en-GB" sz="2400" dirty="0">
                <a:hlinkClick r:id="rId2"/>
              </a:rPr>
              <a:t>https://www.cipd.co.uk/learn/cpd/about</a:t>
            </a:r>
            <a:r>
              <a:rPr lang="en-GB" sz="2400" dirty="0"/>
              <a:t>  [</a:t>
            </a:r>
            <a:r>
              <a:rPr lang="en-GB" dirty="0" err="1"/>
              <a:t>Cyrchwyd</a:t>
            </a:r>
            <a:r>
              <a:rPr lang="en-GB" sz="2400" dirty="0"/>
              <a:t>/Accessed 15/08/2019]</a:t>
            </a:r>
          </a:p>
          <a:p>
            <a:r>
              <a:rPr lang="en-GB" sz="2400" dirty="0"/>
              <a:t>Cottrell, S. (2010) </a:t>
            </a:r>
            <a:r>
              <a:rPr lang="en-GB" sz="2400" i="1" dirty="0"/>
              <a:t>Skills for Success: The Personal Development Planning Handbook (2il Arg.</a:t>
            </a:r>
            <a:r>
              <a:rPr lang="en-GB" sz="2400" dirty="0"/>
              <a:t>/</a:t>
            </a:r>
            <a:r>
              <a:rPr lang="en-GB" sz="2400" i="1" dirty="0"/>
              <a:t>2</a:t>
            </a:r>
            <a:r>
              <a:rPr lang="en-GB" sz="2400" i="1" baseline="30000" dirty="0"/>
              <a:t>nd</a:t>
            </a:r>
            <a:r>
              <a:rPr lang="en-GB" sz="2400" i="1" dirty="0"/>
              <a:t> Ed.) </a:t>
            </a:r>
            <a:r>
              <a:rPr lang="en-GB" sz="2400" dirty="0"/>
              <a:t>Basingstoke: Palgrave Macmillan</a:t>
            </a:r>
          </a:p>
          <a:p>
            <a:r>
              <a:rPr lang="en-GB" sz="2400" dirty="0"/>
              <a:t>Gibbs, G. (1988) </a:t>
            </a:r>
            <a:r>
              <a:rPr lang="en-GB" sz="2400" i="1" dirty="0"/>
              <a:t>Learning by Doing: A Guide to Teaching and Learning Models </a:t>
            </a:r>
            <a:r>
              <a:rPr lang="en-GB" sz="2400" dirty="0" err="1"/>
              <a:t>Rhydychen</a:t>
            </a:r>
            <a:r>
              <a:rPr lang="en-GB" dirty="0"/>
              <a:t>/Oxford</a:t>
            </a:r>
            <a:r>
              <a:rPr lang="en-GB" sz="2400" dirty="0"/>
              <a:t>: Oxford Further Education Unit</a:t>
            </a:r>
          </a:p>
          <a:p>
            <a:r>
              <a:rPr lang="en-GB" sz="2400" dirty="0"/>
              <a:t>Higgins, M. (2014) </a:t>
            </a:r>
            <a:r>
              <a:rPr lang="en-GB" sz="2400" i="1" dirty="0"/>
              <a:t>Using the Star technique to shine at job interviews: a how-to guide </a:t>
            </a:r>
            <a:r>
              <a:rPr lang="en-GB" sz="2400" dirty="0"/>
              <a:t>Guardian </a:t>
            </a:r>
            <a:r>
              <a:rPr lang="en-GB" sz="2400" dirty="0" err="1"/>
              <a:t>Ar</a:t>
            </a:r>
            <a:r>
              <a:rPr lang="en-GB" sz="2400" dirty="0"/>
              <a:t> </a:t>
            </a:r>
            <a:r>
              <a:rPr lang="en-GB" sz="2400" dirty="0" err="1"/>
              <a:t>gael</a:t>
            </a:r>
            <a:r>
              <a:rPr lang="en-GB" sz="2400" dirty="0"/>
              <a:t> </a:t>
            </a:r>
            <a:r>
              <a:rPr lang="en-GB" sz="2400" dirty="0" err="1"/>
              <a:t>yn</a:t>
            </a:r>
            <a:r>
              <a:rPr lang="en-GB" dirty="0"/>
              <a:t>/</a:t>
            </a:r>
            <a:r>
              <a:rPr lang="en-GB" sz="2400" dirty="0"/>
              <a:t>Available at: </a:t>
            </a:r>
            <a:r>
              <a:rPr lang="en-GB" sz="2400" dirty="0">
                <a:hlinkClick r:id="rId3"/>
              </a:rPr>
              <a:t>https://www.theguardian.com/careers/careers-blog/star-technique-competency-based-interview</a:t>
            </a:r>
            <a:r>
              <a:rPr lang="en-GB" sz="2400" dirty="0"/>
              <a:t> [</a:t>
            </a:r>
            <a:r>
              <a:rPr lang="en-GB" sz="2400" dirty="0" err="1"/>
              <a:t>Cyrchwyd</a:t>
            </a:r>
            <a:r>
              <a:rPr lang="en-GB" sz="2400" dirty="0"/>
              <a:t> /Accessed 19/08/2019]</a:t>
            </a:r>
          </a:p>
          <a:p>
            <a:endParaRPr lang="en-GB" sz="2400" dirty="0"/>
          </a:p>
          <a:p>
            <a:endParaRPr lang="en-GB" sz="2400" dirty="0"/>
          </a:p>
          <a:p>
            <a:endParaRPr lang="en-GB" sz="2400" dirty="0"/>
          </a:p>
          <a:p>
            <a:endParaRPr lang="en-GB" dirty="0"/>
          </a:p>
        </p:txBody>
      </p:sp>
    </p:spTree>
    <p:extLst>
      <p:ext uri="{BB962C8B-B14F-4D97-AF65-F5344CB8AC3E}">
        <p14:creationId xmlns:p14="http://schemas.microsoft.com/office/powerpoint/2010/main" val="2790559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p:txBody>
          <a:bodyPr>
            <a:normAutofit fontScale="90000"/>
          </a:bodyPr>
          <a:lstStyle/>
          <a:p>
            <a:r>
              <a:rPr lang="en-GB" dirty="0" err="1"/>
              <a:t>Cyfeirnodau</a:t>
            </a:r>
            <a:br>
              <a:rPr lang="en-GB" dirty="0"/>
            </a:br>
            <a:r>
              <a:rPr lang="en-GB" dirty="0"/>
              <a:t>References</a:t>
            </a:r>
          </a:p>
        </p:txBody>
      </p:sp>
      <p:sp>
        <p:nvSpPr>
          <p:cNvPr id="11" name="Content Placeholder 10">
            <a:extLst>
              <a:ext uri="{FF2B5EF4-FFF2-40B4-BE49-F238E27FC236}">
                <a16:creationId xmlns:a16="http://schemas.microsoft.com/office/drawing/2014/main" id="{008B521D-2711-77D4-EBA4-DF164A6FCC2E}"/>
              </a:ext>
            </a:extLst>
          </p:cNvPr>
          <p:cNvSpPr>
            <a:spLocks noGrp="1"/>
          </p:cNvSpPr>
          <p:nvPr>
            <p:ph idx="1"/>
          </p:nvPr>
        </p:nvSpPr>
        <p:spPr/>
        <p:txBody>
          <a:bodyPr>
            <a:normAutofit fontScale="92500" lnSpcReduction="10000"/>
          </a:bodyPr>
          <a:lstStyle/>
          <a:p>
            <a:r>
              <a:rPr lang="en-GB" sz="2400" dirty="0"/>
              <a:t>Nambisan, S. (2017) </a:t>
            </a:r>
            <a:r>
              <a:rPr lang="en-GB" sz="2400" i="1" dirty="0"/>
              <a:t>Digital Entrepreneurship: Toward a Digital Technology Perspective of Entrepreneurship </a:t>
            </a:r>
            <a:r>
              <a:rPr lang="en-GB" sz="2400" dirty="0" err="1"/>
              <a:t>Entrepreneurship</a:t>
            </a:r>
            <a:r>
              <a:rPr lang="en-GB" sz="2400" dirty="0"/>
              <a:t> Theory and Practice </a:t>
            </a:r>
            <a:r>
              <a:rPr lang="en-GB" sz="2400" dirty="0" err="1"/>
              <a:t>Cyf</a:t>
            </a:r>
            <a:r>
              <a:rPr lang="en-GB" sz="2400" dirty="0"/>
              <a:t>./Vol 41 (6) </a:t>
            </a:r>
            <a:r>
              <a:rPr lang="en-GB" sz="2400" dirty="0" err="1"/>
              <a:t>Ar</a:t>
            </a:r>
            <a:r>
              <a:rPr lang="en-GB" sz="2400" dirty="0"/>
              <a:t> </a:t>
            </a:r>
            <a:r>
              <a:rPr lang="en-GB" sz="2400" dirty="0" err="1"/>
              <a:t>gael</a:t>
            </a:r>
            <a:r>
              <a:rPr lang="en-GB" sz="2400" dirty="0"/>
              <a:t> </a:t>
            </a:r>
            <a:r>
              <a:rPr lang="en-GB" sz="2400" dirty="0" err="1"/>
              <a:t>yn</a:t>
            </a:r>
            <a:r>
              <a:rPr lang="en-GB" sz="2400" dirty="0"/>
              <a:t>/Available </a:t>
            </a:r>
            <a:r>
              <a:rPr lang="en-GB" sz="2400" dirty="0" err="1"/>
              <a:t>aT</a:t>
            </a:r>
            <a:r>
              <a:rPr lang="en-GB" sz="2400" dirty="0"/>
              <a:t>: </a:t>
            </a:r>
            <a:r>
              <a:rPr lang="en-GB" sz="2400" dirty="0">
                <a:hlinkClick r:id="rId3"/>
              </a:rPr>
              <a:t>https://doi-org.ezproxy.uwtsd.ac.uk/10.1111/etap.12254</a:t>
            </a:r>
            <a:r>
              <a:rPr lang="en-GB" sz="2400" dirty="0"/>
              <a:t> [Accessed/</a:t>
            </a:r>
            <a:r>
              <a:rPr lang="en-GB" sz="2400" dirty="0" err="1"/>
              <a:t>Cyrchwyd</a:t>
            </a:r>
            <a:r>
              <a:rPr lang="en-GB" sz="2400" dirty="0"/>
              <a:t> 19/08/2019]</a:t>
            </a:r>
          </a:p>
          <a:p>
            <a:r>
              <a:rPr lang="en-GB" sz="2400" dirty="0"/>
              <a:t>QAA  (2018) </a:t>
            </a:r>
            <a:r>
              <a:rPr lang="en-GB" sz="2400" i="1" dirty="0"/>
              <a:t>Enterprise and Entrepreneurship Education: Guidance for UK Higher Education Providers.</a:t>
            </a:r>
            <a:r>
              <a:rPr lang="en-GB" sz="2400" dirty="0"/>
              <a:t> Gloucester: QAA </a:t>
            </a:r>
            <a:r>
              <a:rPr lang="en-GB" sz="2400" dirty="0" err="1"/>
              <a:t>Ar</a:t>
            </a:r>
            <a:r>
              <a:rPr lang="en-GB" sz="2400" dirty="0"/>
              <a:t> </a:t>
            </a:r>
            <a:r>
              <a:rPr lang="en-GB" sz="2400" dirty="0" err="1"/>
              <a:t>gael</a:t>
            </a:r>
            <a:r>
              <a:rPr lang="en-GB" sz="2400" dirty="0"/>
              <a:t> </a:t>
            </a:r>
            <a:r>
              <a:rPr lang="en-GB" sz="2400" dirty="0" err="1"/>
              <a:t>yn</a:t>
            </a:r>
            <a:r>
              <a:rPr lang="en-GB" sz="2400" dirty="0"/>
              <a:t>/Available at: </a:t>
            </a:r>
            <a:r>
              <a:rPr lang="en-GB" sz="2400" dirty="0">
                <a:hlinkClick r:id="rId4"/>
              </a:rPr>
              <a:t>https://www.qaa.ac.uk/docs/qaas/enhancement-and-development/enterprise-and-entrpreneurship-education-2018.pdf?sfvrsn=15f1f981_8</a:t>
            </a:r>
            <a:r>
              <a:rPr lang="en-GB" sz="2400" dirty="0"/>
              <a:t> [</a:t>
            </a:r>
            <a:r>
              <a:rPr lang="en-GB" sz="2400" dirty="0" err="1"/>
              <a:t>Cyrchwyd</a:t>
            </a:r>
            <a:r>
              <a:rPr lang="en-GB" sz="2400" dirty="0"/>
              <a:t>/Accessed 16/08/2019]</a:t>
            </a:r>
          </a:p>
          <a:p>
            <a:endParaRPr lang="en-GB" sz="2400" dirty="0"/>
          </a:p>
          <a:p>
            <a:endParaRPr lang="en-GB" dirty="0"/>
          </a:p>
        </p:txBody>
      </p:sp>
    </p:spTree>
    <p:extLst>
      <p:ext uri="{BB962C8B-B14F-4D97-AF65-F5344CB8AC3E}">
        <p14:creationId xmlns:p14="http://schemas.microsoft.com/office/powerpoint/2010/main" val="3339334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p:txBody>
          <a:bodyPr>
            <a:normAutofit fontScale="90000"/>
          </a:bodyPr>
          <a:lstStyle/>
          <a:p>
            <a:br>
              <a:rPr lang="en-GB" dirty="0"/>
            </a:br>
            <a:r>
              <a:rPr lang="en-GB" dirty="0" err="1"/>
              <a:t>Cyfeirnodau</a:t>
            </a:r>
            <a:br>
              <a:rPr lang="en-GB" dirty="0"/>
            </a:br>
            <a:r>
              <a:rPr lang="en-GB" dirty="0"/>
              <a:t>References</a:t>
            </a:r>
            <a:br>
              <a:rPr lang="en-GB" dirty="0"/>
            </a:br>
            <a:endParaRPr lang="en-GB" dirty="0"/>
          </a:p>
        </p:txBody>
      </p:sp>
      <p:sp>
        <p:nvSpPr>
          <p:cNvPr id="6" name="Content Placeholder 5">
            <a:extLst>
              <a:ext uri="{FF2B5EF4-FFF2-40B4-BE49-F238E27FC236}">
                <a16:creationId xmlns:a16="http://schemas.microsoft.com/office/drawing/2014/main" id="{1F01FEE5-614E-F7DC-613B-196470F79358}"/>
              </a:ext>
            </a:extLst>
          </p:cNvPr>
          <p:cNvSpPr>
            <a:spLocks noGrp="1"/>
          </p:cNvSpPr>
          <p:nvPr>
            <p:ph idx="1"/>
          </p:nvPr>
        </p:nvSpPr>
        <p:spPr/>
        <p:txBody>
          <a:bodyPr>
            <a:normAutofit fontScale="85000" lnSpcReduction="10000"/>
          </a:bodyPr>
          <a:lstStyle/>
          <a:p>
            <a:r>
              <a:rPr lang="en-GB" sz="2400" dirty="0"/>
              <a:t>QAA  (2009) </a:t>
            </a:r>
            <a:r>
              <a:rPr lang="en-GB" sz="2400" i="1" dirty="0"/>
              <a:t>Personal development planning: guidance for institutional policy and practice in higher education.</a:t>
            </a:r>
            <a:r>
              <a:rPr lang="en-GB" sz="2400" dirty="0"/>
              <a:t> Gloucester: QAA </a:t>
            </a:r>
            <a:r>
              <a:rPr lang="en-GB" sz="2400" dirty="0" err="1"/>
              <a:t>Ar</a:t>
            </a:r>
            <a:r>
              <a:rPr lang="en-GB" sz="2400" dirty="0"/>
              <a:t> </a:t>
            </a:r>
            <a:r>
              <a:rPr lang="en-GB" sz="2400" dirty="0" err="1"/>
              <a:t>gael</a:t>
            </a:r>
            <a:r>
              <a:rPr lang="en-GB" sz="2400" dirty="0"/>
              <a:t> </a:t>
            </a:r>
            <a:r>
              <a:rPr lang="en-GB" sz="2400" dirty="0" err="1"/>
              <a:t>yn</a:t>
            </a:r>
            <a:r>
              <a:rPr lang="en-GB" sz="2400" dirty="0"/>
              <a:t>/Available at: </a:t>
            </a:r>
            <a:r>
              <a:rPr lang="en-GB" sz="2400" dirty="0">
                <a:hlinkClick r:id="rId3"/>
              </a:rPr>
              <a:t>https://www.qaa.ac.uk/docs/qaas/enhancement-and-development/pdp-guidance-for-institutional-policy-and-practice.pdf?sfvrsn=4145f581_8</a:t>
            </a:r>
            <a:r>
              <a:rPr lang="en-GB" sz="2400" dirty="0"/>
              <a:t> [</a:t>
            </a:r>
            <a:r>
              <a:rPr lang="en-GB" sz="2400" dirty="0" err="1"/>
              <a:t>Cyrchwyd</a:t>
            </a:r>
            <a:r>
              <a:rPr lang="en-GB" sz="2400" dirty="0"/>
              <a:t>/Accessed 19/08/2019]</a:t>
            </a:r>
          </a:p>
          <a:p>
            <a:r>
              <a:rPr lang="en-GB" sz="2400" dirty="0"/>
              <a:t>Rae, D.  (2007) </a:t>
            </a:r>
            <a:r>
              <a:rPr lang="en-GB" sz="2400" i="1" dirty="0"/>
              <a:t>Entrepreneurship: From Opportunity to Action.</a:t>
            </a:r>
            <a:r>
              <a:rPr lang="en-GB" sz="2400" dirty="0"/>
              <a:t> Basingstoke: Palgrave Macmillan</a:t>
            </a:r>
          </a:p>
          <a:p>
            <a:r>
              <a:rPr lang="en-GB" sz="2400" dirty="0"/>
              <a:t>Sch</a:t>
            </a:r>
            <a:r>
              <a:rPr lang="en-GB" sz="2400" dirty="0">
                <a:cs typeface="Calibri" panose="020F0502020204030204" pitchFamily="34" charset="0"/>
              </a:rPr>
              <a:t>ön</a:t>
            </a:r>
            <a:r>
              <a:rPr lang="en-GB" sz="2400" dirty="0"/>
              <a:t>, D.A.  (1983) </a:t>
            </a:r>
            <a:r>
              <a:rPr lang="en-GB" sz="2400" i="1" dirty="0"/>
              <a:t>The Reflective Practitioner: How Professionals Think In Action.</a:t>
            </a:r>
            <a:r>
              <a:rPr lang="en-GB" sz="2400" dirty="0"/>
              <a:t> New York: Basic Books</a:t>
            </a:r>
          </a:p>
          <a:p>
            <a:r>
              <a:rPr lang="en-GB" sz="2400" dirty="0"/>
              <a:t>Thompson, S. &amp; Thompson, N.  (2018) </a:t>
            </a:r>
            <a:r>
              <a:rPr lang="en-GB" sz="2400" i="1" dirty="0"/>
              <a:t>The Critically Reflective Practitioner (2il Arg /2</a:t>
            </a:r>
            <a:r>
              <a:rPr lang="en-GB" sz="2400" i="1" baseline="30000" dirty="0"/>
              <a:t>nd</a:t>
            </a:r>
            <a:r>
              <a:rPr lang="en-GB" sz="2400" i="1" dirty="0"/>
              <a:t> Ed).</a:t>
            </a:r>
            <a:r>
              <a:rPr lang="en-GB" sz="2400" dirty="0"/>
              <a:t> Basingstoke: Palgrave Macmillan</a:t>
            </a:r>
          </a:p>
          <a:p>
            <a:endParaRPr lang="en-GB" sz="2400" dirty="0"/>
          </a:p>
          <a:p>
            <a:endParaRPr lang="en-GB" dirty="0"/>
          </a:p>
        </p:txBody>
      </p:sp>
    </p:spTree>
    <p:extLst>
      <p:ext uri="{BB962C8B-B14F-4D97-AF65-F5344CB8AC3E}">
        <p14:creationId xmlns:p14="http://schemas.microsoft.com/office/powerpoint/2010/main" val="21102859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1344</TotalTime>
  <Words>2669</Words>
  <Application>Microsoft Office PowerPoint</Application>
  <PresentationFormat>Widescreen</PresentationFormat>
  <Paragraphs>207</Paragraphs>
  <Slides>24</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Garamond</vt:lpstr>
      <vt:lpstr>Times New Roman</vt:lpstr>
      <vt:lpstr>Organic</vt:lpstr>
      <vt:lpstr>Sesiwn 6: Session 6:</vt:lpstr>
      <vt:lpstr>Atgrynhoi / Recap</vt:lpstr>
      <vt:lpstr>Amcanion / Objectives</vt:lpstr>
      <vt:lpstr>Cynllunio Datblygiad Personol Personal Development Planning</vt:lpstr>
      <vt:lpstr>Beth yw Datblygiad Proffesiynol Parhaus? What is Continuing Professional Development?</vt:lpstr>
      <vt:lpstr>Datblygiad Proffesiynol Parhaus Continuing Professional Development</vt:lpstr>
      <vt:lpstr>Datblygiad Proffesiynol Parhaus Continuing Professional Development</vt:lpstr>
      <vt:lpstr>Personal Development Planning Cynllunio Datblygiad Personol</vt:lpstr>
      <vt:lpstr>Cadw cofnod o’ch Datblygiad Personol Keeping track of your Personal Development</vt:lpstr>
      <vt:lpstr>Cynllun Datblygiad Personol Personal Development Plan</vt:lpstr>
      <vt:lpstr>Tasg / Task</vt:lpstr>
      <vt:lpstr>Cadw cofnod o’ch Datblygiad Personol Keeping track of your Personal Development</vt:lpstr>
      <vt:lpstr>Arfer Adfyfyriol Reflective Practice</vt:lpstr>
      <vt:lpstr>Arfer Adfyfyriol Reflective Practice</vt:lpstr>
      <vt:lpstr>Arfer Adfyfyriol Reflective Practice</vt:lpstr>
      <vt:lpstr>Modelau Arfer Adfyfyriol Reflective Practice Models</vt:lpstr>
      <vt:lpstr>Damcaniaethu Arfer Theorising Practice</vt:lpstr>
      <vt:lpstr>Damcaniaethu Arfer Theorising Practice</vt:lpstr>
      <vt:lpstr>Donald Schön </vt:lpstr>
      <vt:lpstr>Cwestiynau? / Questions?</vt:lpstr>
      <vt:lpstr>Darllen a argymellir Suggested reading</vt:lpstr>
      <vt:lpstr>Cyfeirnodau References</vt:lpstr>
      <vt:lpstr>Cyfeirnodau References</vt:lpstr>
      <vt:lpstr> Cyfeirnodau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Sioned Pugh</dc:creator>
  <cp:lastModifiedBy>Ross Phillips</cp:lastModifiedBy>
  <cp:revision>11</cp:revision>
  <dcterms:created xsi:type="dcterms:W3CDTF">2023-01-03T13:58:03Z</dcterms:created>
  <dcterms:modified xsi:type="dcterms:W3CDTF">2023-01-17T12:59:51Z</dcterms:modified>
</cp:coreProperties>
</file>