
<file path=[Content_Types].xml><?xml version="1.0" encoding="utf-8"?>
<Types xmlns="http://schemas.openxmlformats.org/package/2006/content-types">
  <Default Extension="png" ContentType="image/png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65" r:id="rId3"/>
    <p:sldId id="321" r:id="rId4"/>
    <p:sldId id="344" r:id="rId5"/>
    <p:sldId id="360" r:id="rId6"/>
    <p:sldId id="346" r:id="rId7"/>
    <p:sldId id="361" r:id="rId8"/>
    <p:sldId id="362" r:id="rId9"/>
    <p:sldId id="357" r:id="rId10"/>
    <p:sldId id="353" r:id="rId11"/>
    <p:sldId id="348" r:id="rId12"/>
    <p:sldId id="354" r:id="rId13"/>
    <p:sldId id="364" r:id="rId14"/>
    <p:sldId id="363" r:id="rId15"/>
    <p:sldId id="365" r:id="rId16"/>
    <p:sldId id="359" r:id="rId17"/>
    <p:sldId id="352" r:id="rId18"/>
    <p:sldId id="347" r:id="rId19"/>
    <p:sldId id="31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474A41-6008-4919-B622-39885C187275}" v="17" dt="2020-04-23T10:17:52.9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9671" autoAdjust="0"/>
  </p:normalViewPr>
  <p:slideViewPr>
    <p:cSldViewPr snapToGrid="0">
      <p:cViewPr varScale="1">
        <p:scale>
          <a:sx n="72" d="100"/>
          <a:sy n="72" d="100"/>
        </p:scale>
        <p:origin x="63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" userId="70671642-1cab-4673-91d4-479775f6974b" providerId="ADAL" clId="{47474A41-6008-4919-B622-39885C187275}"/>
    <pc:docChg chg="undo custSel modSld">
      <pc:chgData name="Alison" userId="70671642-1cab-4673-91d4-479775f6974b" providerId="ADAL" clId="{47474A41-6008-4919-B622-39885C187275}" dt="2020-04-23T10:17:55.458" v="19" actId="1076"/>
      <pc:docMkLst>
        <pc:docMk/>
      </pc:docMkLst>
      <pc:sldChg chg="modSp mod">
        <pc:chgData name="Alison" userId="70671642-1cab-4673-91d4-479775f6974b" providerId="ADAL" clId="{47474A41-6008-4919-B622-39885C187275}" dt="2020-04-23T09:09:25.091" v="0" actId="1076"/>
        <pc:sldMkLst>
          <pc:docMk/>
          <pc:sldMk cId="3062839530" sldId="262"/>
        </pc:sldMkLst>
        <pc:picChg chg="mod">
          <ac:chgData name="Alison" userId="70671642-1cab-4673-91d4-479775f6974b" providerId="ADAL" clId="{47474A41-6008-4919-B622-39885C187275}" dt="2020-04-23T09:09:25.091" v="0" actId="1076"/>
          <ac:picMkLst>
            <pc:docMk/>
            <pc:sldMk cId="3062839530" sldId="262"/>
            <ac:picMk id="2" creationId="{04B767B0-61C9-41C1-A2F4-BA0768388371}"/>
          </ac:picMkLst>
        </pc:picChg>
      </pc:sldChg>
      <pc:sldChg chg="modSp mod">
        <pc:chgData name="Alison" userId="70671642-1cab-4673-91d4-479775f6974b" providerId="ADAL" clId="{47474A41-6008-4919-B622-39885C187275}" dt="2020-04-23T10:17:55.458" v="19" actId="1076"/>
        <pc:sldMkLst>
          <pc:docMk/>
          <pc:sldMk cId="2445034144" sldId="314"/>
        </pc:sldMkLst>
        <pc:picChg chg="mod">
          <ac:chgData name="Alison" userId="70671642-1cab-4673-91d4-479775f6974b" providerId="ADAL" clId="{47474A41-6008-4919-B622-39885C187275}" dt="2020-04-23T10:17:55.458" v="19" actId="1076"/>
          <ac:picMkLst>
            <pc:docMk/>
            <pc:sldMk cId="2445034144" sldId="314"/>
            <ac:picMk id="2" creationId="{331860BA-C762-430E-AB38-1BF9B798FAEA}"/>
          </ac:picMkLst>
        </pc:picChg>
      </pc:sldChg>
      <pc:sldChg chg="modSp mod">
        <pc:chgData name="Alison" userId="70671642-1cab-4673-91d4-479775f6974b" providerId="ADAL" clId="{47474A41-6008-4919-B622-39885C187275}" dt="2020-04-23T09:10:37.552" v="1" actId="1076"/>
        <pc:sldMkLst>
          <pc:docMk/>
          <pc:sldMk cId="2265344660" sldId="321"/>
        </pc:sldMkLst>
        <pc:picChg chg="mod">
          <ac:chgData name="Alison" userId="70671642-1cab-4673-91d4-479775f6974b" providerId="ADAL" clId="{47474A41-6008-4919-B622-39885C187275}" dt="2020-04-23T09:10:37.552" v="1" actId="1076"/>
          <ac:picMkLst>
            <pc:docMk/>
            <pc:sldMk cId="2265344660" sldId="321"/>
            <ac:picMk id="2" creationId="{55EC495D-511C-484F-821F-09A8681E37EC}"/>
          </ac:picMkLst>
        </pc:picChg>
      </pc:sldChg>
      <pc:sldChg chg="modSp mod">
        <pc:chgData name="Alison" userId="70671642-1cab-4673-91d4-479775f6974b" providerId="ADAL" clId="{47474A41-6008-4919-B622-39885C187275}" dt="2020-04-23T09:12:44.537" v="2" actId="1076"/>
        <pc:sldMkLst>
          <pc:docMk/>
          <pc:sldMk cId="4071060038" sldId="344"/>
        </pc:sldMkLst>
        <pc:picChg chg="mod">
          <ac:chgData name="Alison" userId="70671642-1cab-4673-91d4-479775f6974b" providerId="ADAL" clId="{47474A41-6008-4919-B622-39885C187275}" dt="2020-04-23T09:12:44.537" v="2" actId="1076"/>
          <ac:picMkLst>
            <pc:docMk/>
            <pc:sldMk cId="4071060038" sldId="344"/>
            <ac:picMk id="3" creationId="{2B7D66C8-B51A-45E4-BB3C-8A43FB7FDC08}"/>
          </ac:picMkLst>
        </pc:picChg>
      </pc:sldChg>
      <pc:sldChg chg="delSp modSp mod delAnim">
        <pc:chgData name="Alison" userId="70671642-1cab-4673-91d4-479775f6974b" providerId="ADAL" clId="{47474A41-6008-4919-B622-39885C187275}" dt="2020-04-23T09:40:02.024" v="8" actId="1076"/>
        <pc:sldMkLst>
          <pc:docMk/>
          <pc:sldMk cId="3795427540" sldId="346"/>
        </pc:sldMkLst>
        <pc:picChg chg="del">
          <ac:chgData name="Alison" userId="70671642-1cab-4673-91d4-479775f6974b" providerId="ADAL" clId="{47474A41-6008-4919-B622-39885C187275}" dt="2020-04-23T09:14:43.060" v="3" actId="478"/>
          <ac:picMkLst>
            <pc:docMk/>
            <pc:sldMk cId="3795427540" sldId="346"/>
            <ac:picMk id="6" creationId="{3C4C4742-D54B-40A0-864D-2A0346D9F15C}"/>
          </ac:picMkLst>
        </pc:picChg>
        <pc:picChg chg="del mod">
          <ac:chgData name="Alison" userId="70671642-1cab-4673-91d4-479775f6974b" providerId="ADAL" clId="{47474A41-6008-4919-B622-39885C187275}" dt="2020-04-23T09:38:08.450" v="7" actId="478"/>
          <ac:picMkLst>
            <pc:docMk/>
            <pc:sldMk cId="3795427540" sldId="346"/>
            <ac:picMk id="7" creationId="{13345DC0-BE3C-411D-A11A-3669FD4CE02B}"/>
          </ac:picMkLst>
        </pc:picChg>
        <pc:picChg chg="mod">
          <ac:chgData name="Alison" userId="70671642-1cab-4673-91d4-479775f6974b" providerId="ADAL" clId="{47474A41-6008-4919-B622-39885C187275}" dt="2020-04-23T09:40:02.024" v="8" actId="1076"/>
          <ac:picMkLst>
            <pc:docMk/>
            <pc:sldMk cId="3795427540" sldId="346"/>
            <ac:picMk id="8" creationId="{A604A9D6-2760-4A96-BD04-2D0C02414821}"/>
          </ac:picMkLst>
        </pc:picChg>
      </pc:sldChg>
      <pc:sldChg chg="modSp mod">
        <pc:chgData name="Alison" userId="70671642-1cab-4673-91d4-479775f6974b" providerId="ADAL" clId="{47474A41-6008-4919-B622-39885C187275}" dt="2020-04-23T10:17:24.270" v="18" actId="1076"/>
        <pc:sldMkLst>
          <pc:docMk/>
          <pc:sldMk cId="1149412597" sldId="347"/>
        </pc:sldMkLst>
        <pc:picChg chg="mod">
          <ac:chgData name="Alison" userId="70671642-1cab-4673-91d4-479775f6974b" providerId="ADAL" clId="{47474A41-6008-4919-B622-39885C187275}" dt="2020-04-23T10:17:24.270" v="18" actId="1076"/>
          <ac:picMkLst>
            <pc:docMk/>
            <pc:sldMk cId="1149412597" sldId="347"/>
            <ac:picMk id="4" creationId="{7AF975D2-DD28-45BD-9B36-AAF2B2E79218}"/>
          </ac:picMkLst>
        </pc:picChg>
      </pc:sldChg>
      <pc:sldChg chg="modSp mod">
        <pc:chgData name="Alison" userId="70671642-1cab-4673-91d4-479775f6974b" providerId="ADAL" clId="{47474A41-6008-4919-B622-39885C187275}" dt="2020-04-23T09:51:15.202" v="11" actId="1076"/>
        <pc:sldMkLst>
          <pc:docMk/>
          <pc:sldMk cId="729103961" sldId="348"/>
        </pc:sldMkLst>
        <pc:picChg chg="mod">
          <ac:chgData name="Alison" userId="70671642-1cab-4673-91d4-479775f6974b" providerId="ADAL" clId="{47474A41-6008-4919-B622-39885C187275}" dt="2020-04-23T09:51:15.202" v="11" actId="1076"/>
          <ac:picMkLst>
            <pc:docMk/>
            <pc:sldMk cId="729103961" sldId="348"/>
            <ac:picMk id="3" creationId="{0904A06E-FC3D-4A50-ADB3-A87CDC7D1D2A}"/>
          </ac:picMkLst>
        </pc:picChg>
      </pc:sldChg>
      <pc:sldChg chg="modSp mod">
        <pc:chgData name="Alison" userId="70671642-1cab-4673-91d4-479775f6974b" providerId="ADAL" clId="{47474A41-6008-4919-B622-39885C187275}" dt="2020-04-23T10:12:47.653" v="17" actId="1076"/>
        <pc:sldMkLst>
          <pc:docMk/>
          <pc:sldMk cId="4160752416" sldId="352"/>
        </pc:sldMkLst>
        <pc:picChg chg="mod">
          <ac:chgData name="Alison" userId="70671642-1cab-4673-91d4-479775f6974b" providerId="ADAL" clId="{47474A41-6008-4919-B622-39885C187275}" dt="2020-04-23T10:12:47.653" v="17" actId="1076"/>
          <ac:picMkLst>
            <pc:docMk/>
            <pc:sldMk cId="4160752416" sldId="352"/>
            <ac:picMk id="5" creationId="{0483C32D-F0D4-45B2-AB00-895249A12F2E}"/>
          </ac:picMkLst>
        </pc:picChg>
      </pc:sldChg>
      <pc:sldChg chg="modSp mod">
        <pc:chgData name="Alison" userId="70671642-1cab-4673-91d4-479775f6974b" providerId="ADAL" clId="{47474A41-6008-4919-B622-39885C187275}" dt="2020-04-23T09:47:24.931" v="10" actId="1076"/>
        <pc:sldMkLst>
          <pc:docMk/>
          <pc:sldMk cId="726026015" sldId="353"/>
        </pc:sldMkLst>
        <pc:picChg chg="mod">
          <ac:chgData name="Alison" userId="70671642-1cab-4673-91d4-479775f6974b" providerId="ADAL" clId="{47474A41-6008-4919-B622-39885C187275}" dt="2020-04-23T09:47:24.931" v="10" actId="1076"/>
          <ac:picMkLst>
            <pc:docMk/>
            <pc:sldMk cId="726026015" sldId="353"/>
            <ac:picMk id="2" creationId="{AA91D8D4-3792-4B53-8CA0-6D75557403BD}"/>
          </ac:picMkLst>
        </pc:picChg>
      </pc:sldChg>
      <pc:sldChg chg="modSp mod">
        <pc:chgData name="Alison" userId="70671642-1cab-4673-91d4-479775f6974b" providerId="ADAL" clId="{47474A41-6008-4919-B622-39885C187275}" dt="2020-04-23T09:54:42.439" v="12" actId="1076"/>
        <pc:sldMkLst>
          <pc:docMk/>
          <pc:sldMk cId="2866932661" sldId="354"/>
        </pc:sldMkLst>
        <pc:picChg chg="mod">
          <ac:chgData name="Alison" userId="70671642-1cab-4673-91d4-479775f6974b" providerId="ADAL" clId="{47474A41-6008-4919-B622-39885C187275}" dt="2020-04-23T09:54:42.439" v="12" actId="1076"/>
          <ac:picMkLst>
            <pc:docMk/>
            <pc:sldMk cId="2866932661" sldId="354"/>
            <ac:picMk id="2" creationId="{A9F798AC-8DB1-4144-AD4F-7B7064508DA3}"/>
          </ac:picMkLst>
        </pc:picChg>
      </pc:sldChg>
      <pc:sldChg chg="modSp mod">
        <pc:chgData name="Alison" userId="70671642-1cab-4673-91d4-479775f6974b" providerId="ADAL" clId="{47474A41-6008-4919-B622-39885C187275}" dt="2020-04-23T09:44:29.456" v="9" actId="1076"/>
        <pc:sldMkLst>
          <pc:docMk/>
          <pc:sldMk cId="2072453843" sldId="357"/>
        </pc:sldMkLst>
        <pc:picChg chg="mod">
          <ac:chgData name="Alison" userId="70671642-1cab-4673-91d4-479775f6974b" providerId="ADAL" clId="{47474A41-6008-4919-B622-39885C187275}" dt="2020-04-23T09:44:29.456" v="9" actId="1076"/>
          <ac:picMkLst>
            <pc:docMk/>
            <pc:sldMk cId="2072453843" sldId="357"/>
            <ac:picMk id="2" creationId="{20258BA3-1775-4C17-8C98-0A38378E6809}"/>
          </ac:picMkLst>
        </pc:picChg>
      </pc:sldChg>
      <pc:sldChg chg="modSp mod">
        <pc:chgData name="Alison" userId="70671642-1cab-4673-91d4-479775f6974b" providerId="ADAL" clId="{47474A41-6008-4919-B622-39885C187275}" dt="2020-04-23T10:09:26.742" v="16" actId="1076"/>
        <pc:sldMkLst>
          <pc:docMk/>
          <pc:sldMk cId="2886006815" sldId="359"/>
        </pc:sldMkLst>
        <pc:picChg chg="mod">
          <ac:chgData name="Alison" userId="70671642-1cab-4673-91d4-479775f6974b" providerId="ADAL" clId="{47474A41-6008-4919-B622-39885C187275}" dt="2020-04-23T10:09:26.742" v="16" actId="1076"/>
          <ac:picMkLst>
            <pc:docMk/>
            <pc:sldMk cId="2886006815" sldId="359"/>
            <ac:picMk id="3" creationId="{81F7E0EA-F7F0-4C65-BF5B-9177149AEF93}"/>
          </ac:picMkLst>
        </pc:picChg>
      </pc:sldChg>
      <pc:sldChg chg="modSp mod">
        <pc:chgData name="Alison" userId="70671642-1cab-4673-91d4-479775f6974b" providerId="ADAL" clId="{47474A41-6008-4919-B622-39885C187275}" dt="2020-04-23T10:00:08.101" v="14" actId="1076"/>
        <pc:sldMkLst>
          <pc:docMk/>
          <pc:sldMk cId="2877053469" sldId="363"/>
        </pc:sldMkLst>
        <pc:picChg chg="mod">
          <ac:chgData name="Alison" userId="70671642-1cab-4673-91d4-479775f6974b" providerId="ADAL" clId="{47474A41-6008-4919-B622-39885C187275}" dt="2020-04-23T10:00:08.101" v="14" actId="1076"/>
          <ac:picMkLst>
            <pc:docMk/>
            <pc:sldMk cId="2877053469" sldId="363"/>
            <ac:picMk id="3" creationId="{C832BD8D-AA2E-4998-91A6-3C7FD52861A6}"/>
          </ac:picMkLst>
        </pc:picChg>
      </pc:sldChg>
      <pc:sldChg chg="modSp mod">
        <pc:chgData name="Alison" userId="70671642-1cab-4673-91d4-479775f6974b" providerId="ADAL" clId="{47474A41-6008-4919-B622-39885C187275}" dt="2020-04-23T09:57:31.313" v="13" actId="1076"/>
        <pc:sldMkLst>
          <pc:docMk/>
          <pc:sldMk cId="1100624639" sldId="364"/>
        </pc:sldMkLst>
        <pc:picChg chg="mod">
          <ac:chgData name="Alison" userId="70671642-1cab-4673-91d4-479775f6974b" providerId="ADAL" clId="{47474A41-6008-4919-B622-39885C187275}" dt="2020-04-23T09:32:24.453" v="6" actId="14100"/>
          <ac:picMkLst>
            <pc:docMk/>
            <pc:sldMk cId="1100624639" sldId="364"/>
            <ac:picMk id="2" creationId="{D1AADDEE-43C8-4266-A75B-C2B5F2945EA1}"/>
          </ac:picMkLst>
        </pc:picChg>
        <pc:picChg chg="mod">
          <ac:chgData name="Alison" userId="70671642-1cab-4673-91d4-479775f6974b" providerId="ADAL" clId="{47474A41-6008-4919-B622-39885C187275}" dt="2020-04-23T09:57:31.313" v="13" actId="1076"/>
          <ac:picMkLst>
            <pc:docMk/>
            <pc:sldMk cId="1100624639" sldId="364"/>
            <ac:picMk id="3" creationId="{26B18005-8507-401D-9144-81CEED373579}"/>
          </ac:picMkLst>
        </pc:picChg>
      </pc:sldChg>
      <pc:sldChg chg="modSp mod">
        <pc:chgData name="Alison" userId="70671642-1cab-4673-91d4-479775f6974b" providerId="ADAL" clId="{47474A41-6008-4919-B622-39885C187275}" dt="2020-04-23T10:03:41.156" v="15" actId="1076"/>
        <pc:sldMkLst>
          <pc:docMk/>
          <pc:sldMk cId="1731537850" sldId="365"/>
        </pc:sldMkLst>
        <pc:picChg chg="mod">
          <ac:chgData name="Alison" userId="70671642-1cab-4673-91d4-479775f6974b" providerId="ADAL" clId="{47474A41-6008-4919-B622-39885C187275}" dt="2020-04-23T10:03:41.156" v="15" actId="1076"/>
          <ac:picMkLst>
            <pc:docMk/>
            <pc:sldMk cId="1731537850" sldId="365"/>
            <ac:picMk id="3" creationId="{81958639-F1F6-4469-BBF6-49DE26F5CD2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1CD6F-0659-400C-B7DF-E8988162200E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B922D-9B42-4D5A-AD6E-B5FE448AC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319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89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75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323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 reminder…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140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25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980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544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1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3631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560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560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676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4742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43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46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8093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May be refined after you choose video, but need to do first draft now.</a:t>
            </a:r>
          </a:p>
          <a:p>
            <a:endParaRPr lang="en-GB" b="1" dirty="0"/>
          </a:p>
          <a:p>
            <a:r>
              <a:rPr lang="en-GB" b="1" dirty="0"/>
              <a:t>Will be included as an Appendix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20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8.m4a"/><Relationship Id="rId7" Type="http://schemas.openxmlformats.org/officeDocument/2006/relationships/image" Target="../media/image10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8.m4a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media" Target="../media/media10.m4a"/><Relationship Id="rId7" Type="http://schemas.openxmlformats.org/officeDocument/2006/relationships/image" Target="../media/image1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0.m4a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1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5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9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2.jpg"/><Relationship Id="rId11" Type="http://schemas.openxmlformats.org/officeDocument/2006/relationships/image" Target="../media/image3.png"/><Relationship Id="rId5" Type="http://schemas.openxmlformats.org/officeDocument/2006/relationships/image" Target="../media/image21.png"/><Relationship Id="rId10" Type="http://schemas.openxmlformats.org/officeDocument/2006/relationships/image" Target="../media/image26.jpg"/><Relationship Id="rId4" Type="http://schemas.openxmlformats.org/officeDocument/2006/relationships/notesSlide" Target="../notesSlides/notesSlide17.xml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91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522514" y="4593271"/>
            <a:ext cx="2825031" cy="2062103"/>
          </a:xfrm>
          <a:prstGeom prst="rect">
            <a:avLst/>
          </a:prstGeom>
          <a:solidFill>
            <a:schemeClr val="accent6">
              <a:lumMod val="20000"/>
              <a:lumOff val="80000"/>
              <a:alpha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FF0000"/>
                </a:solidFill>
              </a:rPr>
              <a:t>Sesiwn</a:t>
            </a:r>
            <a:r>
              <a:rPr lang="en-US" sz="2000" b="1" dirty="0">
                <a:solidFill>
                  <a:srgbClr val="FF0000"/>
                </a:solidFill>
              </a:rPr>
              <a:t> 7:</a:t>
            </a:r>
          </a:p>
          <a:p>
            <a:r>
              <a:rPr lang="cy-GB" sz="2000" dirty="0"/>
              <a:t>Amserlenni Arsylwi</a:t>
            </a:r>
            <a:endParaRPr lang="en-GB" sz="2000" dirty="0"/>
          </a:p>
          <a:p>
            <a:endParaRPr lang="en-US" sz="2000" b="1" dirty="0">
              <a:solidFill>
                <a:srgbClr val="FF0000"/>
              </a:solidFill>
            </a:endParaRPr>
          </a:p>
          <a:p>
            <a:r>
              <a:rPr lang="en-US" sz="2000" b="1" dirty="0">
                <a:solidFill>
                  <a:srgbClr val="FF0000"/>
                </a:solidFill>
              </a:rPr>
              <a:t>Session 7:</a:t>
            </a:r>
          </a:p>
          <a:p>
            <a:r>
              <a:rPr lang="en-US" sz="2000" dirty="0"/>
              <a:t>Observation Schedules</a:t>
            </a:r>
          </a:p>
          <a:p>
            <a:endParaRPr lang="en-US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4152CC-F2CB-4F2C-A24D-2C3118E36A82}"/>
              </a:ext>
            </a:extLst>
          </p:cNvPr>
          <p:cNvSpPr txBox="1"/>
          <p:nvPr/>
        </p:nvSpPr>
        <p:spPr>
          <a:xfrm>
            <a:off x="522514" y="84148"/>
            <a:ext cx="11206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ECAD4010 </a:t>
            </a:r>
            <a:r>
              <a:rPr lang="cy-GB" sz="3200" b="1" dirty="0"/>
              <a:t>Astudiaethau Proffesiynol ac Addysgeg:</a:t>
            </a:r>
          </a:p>
          <a:p>
            <a:r>
              <a:rPr lang="cy-GB" sz="2800" dirty="0"/>
              <a:t>Ymchwilio i’r Dysgu: beth, sut a pham rydw i’n addysgu?</a:t>
            </a:r>
            <a:endParaRPr lang="en-GB" sz="2800" dirty="0"/>
          </a:p>
          <a:p>
            <a:r>
              <a:rPr lang="en-US" sz="3200" b="1" dirty="0"/>
              <a:t>ECAD4010</a:t>
            </a:r>
            <a:r>
              <a:rPr lang="en-US" sz="3200" dirty="0"/>
              <a:t>  </a:t>
            </a:r>
            <a:r>
              <a:rPr lang="en-US" sz="3200" b="1" dirty="0"/>
              <a:t>Professional and Pedagogic Studies:  </a:t>
            </a:r>
          </a:p>
          <a:p>
            <a:r>
              <a:rPr lang="en-US" sz="2800" dirty="0"/>
              <a:t>Researching the Learning:  what, how and why am I teaching? </a:t>
            </a:r>
            <a:endParaRPr lang="en-GB" sz="28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45077" y="380999"/>
            <a:ext cx="636105" cy="636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3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DBD82-A768-46D5-9C41-745CD07D032C}"/>
              </a:ext>
            </a:extLst>
          </p:cNvPr>
          <p:cNvSpPr txBox="1"/>
          <p:nvPr/>
        </p:nvSpPr>
        <p:spPr>
          <a:xfrm>
            <a:off x="273132" y="201881"/>
            <a:ext cx="8407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Agweddau Ymchwil Yr Athrofa</a:t>
            </a:r>
            <a:endParaRPr lang="en-GB" sz="3200" b="1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C8ABF1C-3F6E-445F-BF1C-775F405D3FD7}"/>
              </a:ext>
            </a:extLst>
          </p:cNvPr>
          <p:cNvSpPr/>
          <p:nvPr/>
        </p:nvSpPr>
        <p:spPr>
          <a:xfrm>
            <a:off x="451262" y="985652"/>
            <a:ext cx="5260769" cy="231568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EA67A61D-0C13-4404-9036-F292A52CC2C9}"/>
              </a:ext>
            </a:extLst>
          </p:cNvPr>
          <p:cNvSpPr/>
          <p:nvPr/>
        </p:nvSpPr>
        <p:spPr>
          <a:xfrm>
            <a:off x="6050477" y="985652"/>
            <a:ext cx="5260769" cy="2315688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CC7CBAF8-ED8F-4A9D-A857-998E289C2019}"/>
              </a:ext>
            </a:extLst>
          </p:cNvPr>
          <p:cNvSpPr/>
          <p:nvPr/>
        </p:nvSpPr>
        <p:spPr>
          <a:xfrm>
            <a:off x="463137" y="3810000"/>
            <a:ext cx="5260769" cy="2315688"/>
          </a:xfrm>
          <a:prstGeom prst="wedgeRoundRect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F148D3E-636D-45F0-B6A1-881D307CD188}"/>
              </a:ext>
            </a:extLst>
          </p:cNvPr>
          <p:cNvSpPr/>
          <p:nvPr/>
        </p:nvSpPr>
        <p:spPr>
          <a:xfrm>
            <a:off x="6096000" y="3810000"/>
            <a:ext cx="5260769" cy="2315688"/>
          </a:xfrm>
          <a:prstGeom prst="wedgeRoundRect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9DD631-2F42-4FC3-9439-E46D8792F3A1}"/>
              </a:ext>
            </a:extLst>
          </p:cNvPr>
          <p:cNvSpPr txBox="1"/>
          <p:nvPr/>
        </p:nvSpPr>
        <p:spPr>
          <a:xfrm>
            <a:off x="724395" y="1140031"/>
            <a:ext cx="48451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sgeptigol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tystiolaeth empirig</a:t>
            </a:r>
            <a:r>
              <a:rPr lang="cy-GB" sz="2000" dirty="0"/>
              <a:t> mewn meysydd a amheuir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Bod yn ymwybodol o yrwyr gwleidyddol, economaidd a chymdeithasol ar gyfer ‘tystiolaeth’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F288F3-43B5-427B-8C16-745A30F40FBD}"/>
              </a:ext>
            </a:extLst>
          </p:cNvPr>
          <p:cNvSpPr txBox="1"/>
          <p:nvPr/>
        </p:nvSpPr>
        <p:spPr>
          <a:xfrm>
            <a:off x="6466114" y="118678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foesegol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Gwybod a defnyddio egwyddorion moesegol ymchwil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ymagweddu (positionality)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BC81F0-B97B-45B1-A1F9-93B3BF3B1D53}"/>
              </a:ext>
            </a:extLst>
          </p:cNvPr>
          <p:cNvSpPr txBox="1"/>
          <p:nvPr/>
        </p:nvSpPr>
        <p:spPr>
          <a:xfrm>
            <a:off x="835231" y="401857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ymchwilydd crefftus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dulliau </a:t>
            </a:r>
            <a:r>
              <a:rPr lang="cy-GB" sz="2000" dirty="0">
                <a:solidFill>
                  <a:srgbClr val="FF0000"/>
                </a:solidFill>
              </a:rPr>
              <a:t>ansoddol</a:t>
            </a:r>
            <a:r>
              <a:rPr lang="cy-GB" sz="2000" dirty="0"/>
              <a:t> a </a:t>
            </a:r>
            <a:r>
              <a:rPr lang="cy-GB" sz="2000" dirty="0">
                <a:solidFill>
                  <a:srgbClr val="FF0000"/>
                </a:solidFill>
              </a:rPr>
              <a:t>meintiol</a:t>
            </a:r>
            <a:endParaRPr lang="en-GB" sz="2000" dirty="0">
              <a:solidFill>
                <a:srgbClr val="FF0000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Gallu llunio dadl yn seiliedig ar dystiolaeth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Defnyddio sgiliau </a:t>
            </a:r>
            <a:r>
              <a:rPr lang="cy-GB" sz="2000" dirty="0">
                <a:solidFill>
                  <a:srgbClr val="FF0000"/>
                </a:solidFill>
              </a:rPr>
              <a:t>darllen beirniadol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1FD544-57E4-49C3-B132-154B7BACA6DC}"/>
              </a:ext>
            </a:extLst>
          </p:cNvPr>
          <p:cNvSpPr txBox="1"/>
          <p:nvPr/>
        </p:nvSpPr>
        <p:spPr>
          <a:xfrm>
            <a:off x="6258295" y="4018571"/>
            <a:ext cx="48451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rhan o broffesiwn ymholgar</a:t>
            </a:r>
            <a:endParaRPr lang="en-GB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Cyfrannu’n rhagweithiol at ystod o gynulleidfaoedd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Cymryd rhan weithredol mewn ymholiadau a chanfyddiadau pob eraill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pic>
        <p:nvPicPr>
          <p:cNvPr id="11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6768" y="189467"/>
            <a:ext cx="669579" cy="669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50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8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48F8A4-2CF4-4D2C-BA26-83141BA5E6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32" y="825961"/>
            <a:ext cx="4463866" cy="4463866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A511C-2420-4ADA-98EC-669711440419}"/>
              </a:ext>
            </a:extLst>
          </p:cNvPr>
          <p:cNvSpPr txBox="1"/>
          <p:nvPr/>
        </p:nvSpPr>
        <p:spPr>
          <a:xfrm>
            <a:off x="1103586" y="617517"/>
            <a:ext cx="102015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b="1" dirty="0"/>
              <a:t>Nodau’r Sesiwn </a:t>
            </a:r>
            <a:r>
              <a:rPr lang="en-GB" sz="5400" dirty="0"/>
              <a:t> / </a:t>
            </a:r>
            <a:r>
              <a:rPr lang="en-GB" sz="5400" b="1" dirty="0"/>
              <a:t>Session Aims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99A2B9-78B7-4354-9C50-F933D4168D85}"/>
              </a:ext>
            </a:extLst>
          </p:cNvPr>
          <p:cNvSpPr txBox="1"/>
          <p:nvPr/>
        </p:nvSpPr>
        <p:spPr>
          <a:xfrm>
            <a:off x="5510151" y="1971304"/>
            <a:ext cx="56882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Arfarnu’n feirniadol amserlenni arsylwi enghreifftiol 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To critically appraise sample observation schedules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Creu’ch amserlen arsylwi eich hunan, sy’n addas at bwrpas 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To create own observation schedule, which is fit for purpose</a:t>
            </a: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98431" y="249889"/>
            <a:ext cx="635760" cy="63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34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8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45C149-283A-4758-9162-B269F3D679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83618" y="824947"/>
            <a:ext cx="655982" cy="655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06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1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61422E-BEA8-474F-BA48-6F2B6E20C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4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6DD3815-0318-44A1-AFEF-9E4ABEFF17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5414"/>
          <a:stretch/>
        </p:blipFill>
        <p:spPr>
          <a:xfrm>
            <a:off x="126143" y="91965"/>
            <a:ext cx="12140065" cy="6674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977AF3-E517-498F-8066-8EF48562EC56}"/>
              </a:ext>
            </a:extLst>
          </p:cNvPr>
          <p:cNvSpPr txBox="1"/>
          <p:nvPr/>
        </p:nvSpPr>
        <p:spPr>
          <a:xfrm>
            <a:off x="7031402" y="2997793"/>
            <a:ext cx="503445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Remembering the content from our previous session, look at the sample observation schedules provided on the next few slides.  Make a note of any strengths and weaknesses of the schedules.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87F0E84-E7A5-4DA4-AB6F-1C14CFFFCAEC}"/>
              </a:ext>
            </a:extLst>
          </p:cNvPr>
          <p:cNvSpPr/>
          <p:nvPr/>
        </p:nvSpPr>
        <p:spPr>
          <a:xfrm>
            <a:off x="3130954" y="1170686"/>
            <a:ext cx="2798010" cy="37555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rydych wedi’i ddysgu?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E6FB435-5522-489E-84B9-242CE566AF12}"/>
              </a:ext>
            </a:extLst>
          </p:cNvPr>
          <p:cNvSpPr/>
          <p:nvPr/>
        </p:nvSpPr>
        <p:spPr>
          <a:xfrm>
            <a:off x="7052460" y="320777"/>
            <a:ext cx="513954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 gofio cynnwys ein sesiwn flaenorol, edrychwch ar yr amserlenni arsylwi enghreifftiol a ddarperir ar yr ychydig sleidiau nesaf. Gwnewch nodyn o gryfderau a gwendidau’r amserlenni.</a:t>
            </a: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800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58938" y="2925416"/>
            <a:ext cx="689113" cy="68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42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1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59336C-4D32-4425-BD2B-205FCAE8F5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862" t="26514" r="8621" b="29042"/>
          <a:stretch/>
        </p:blipFill>
        <p:spPr>
          <a:xfrm>
            <a:off x="0" y="2196662"/>
            <a:ext cx="11881547" cy="41936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F667EB-023E-4E2B-B3DE-741648519102}"/>
              </a:ext>
            </a:extLst>
          </p:cNvPr>
          <p:cNvSpPr txBox="1"/>
          <p:nvPr/>
        </p:nvSpPr>
        <p:spPr>
          <a:xfrm>
            <a:off x="690856" y="651641"/>
            <a:ext cx="4585337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600" dirty="0" err="1"/>
              <a:t>Enghraifft</a:t>
            </a:r>
            <a:r>
              <a:rPr lang="en-GB" sz="3600" dirty="0"/>
              <a:t> 1/</a:t>
            </a:r>
            <a:r>
              <a:rPr lang="en-US" sz="3600" dirty="0"/>
              <a:t>Example 1: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028152-4EB9-4270-AD9D-71FC7EBD9E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15439" y="609796"/>
            <a:ext cx="1704810" cy="14784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060698-CEFE-4BE0-B6D7-FEAB462A7772}"/>
              </a:ext>
            </a:extLst>
          </p:cNvPr>
          <p:cNvSpPr txBox="1"/>
          <p:nvPr/>
        </p:nvSpPr>
        <p:spPr>
          <a:xfrm>
            <a:off x="8832878" y="240464"/>
            <a:ext cx="246993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Cryfderau</a:t>
            </a:r>
            <a:r>
              <a:rPr lang="en-US" dirty="0"/>
              <a:t> a </a:t>
            </a:r>
            <a:r>
              <a:rPr lang="en-US" dirty="0" err="1"/>
              <a:t>Gwendidau</a:t>
            </a:r>
            <a:endParaRPr lang="en-GB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453808" y="609795"/>
            <a:ext cx="569843" cy="56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3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F55BB4-0B1F-4CA5-84EE-60C9BE3CFF0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465" t="17931" r="13104" b="12644"/>
          <a:stretch/>
        </p:blipFill>
        <p:spPr>
          <a:xfrm>
            <a:off x="147145" y="269680"/>
            <a:ext cx="11897710" cy="61596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7D8D84-ED80-4CDE-8597-7BF858BE8859}"/>
              </a:ext>
            </a:extLst>
          </p:cNvPr>
          <p:cNvSpPr txBox="1"/>
          <p:nvPr/>
        </p:nvSpPr>
        <p:spPr>
          <a:xfrm>
            <a:off x="6285187" y="3660892"/>
            <a:ext cx="5507419" cy="98488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4000" dirty="0" err="1"/>
              <a:t>Enghraifft</a:t>
            </a:r>
            <a:r>
              <a:rPr lang="en-GB" sz="4000" dirty="0"/>
              <a:t> 2/</a:t>
            </a:r>
            <a:r>
              <a:rPr lang="en-US" sz="4000" dirty="0"/>
              <a:t>Example 2: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22E478-F340-4BFC-901C-E66B669BF18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53589" y="4802222"/>
            <a:ext cx="1704810" cy="14784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765ABEF-7EAD-433D-9407-5105B6AFBC1A}"/>
              </a:ext>
            </a:extLst>
          </p:cNvPr>
          <p:cNvSpPr txBox="1"/>
          <p:nvPr/>
        </p:nvSpPr>
        <p:spPr>
          <a:xfrm>
            <a:off x="7971029" y="4450600"/>
            <a:ext cx="246993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Cryfderau</a:t>
            </a:r>
            <a:r>
              <a:rPr lang="en-US" dirty="0"/>
              <a:t> a </a:t>
            </a:r>
            <a:r>
              <a:rPr lang="en-US" dirty="0" err="1"/>
              <a:t>Gwendidau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412435" y="602109"/>
            <a:ext cx="463827" cy="463827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447426" y="1189382"/>
            <a:ext cx="492237" cy="49223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07635" y="629478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04566" y="881270"/>
            <a:ext cx="42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98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2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94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D19B05-0DCC-405E-842D-D2BF5BF0E5BA}"/>
              </a:ext>
            </a:extLst>
          </p:cNvPr>
          <p:cNvSpPr txBox="1"/>
          <p:nvPr/>
        </p:nvSpPr>
        <p:spPr>
          <a:xfrm>
            <a:off x="451945" y="1229710"/>
            <a:ext cx="4214648" cy="86177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Enghraifft</a:t>
            </a:r>
            <a:r>
              <a:rPr lang="en-GB" sz="3200" dirty="0"/>
              <a:t> 3/</a:t>
            </a:r>
            <a:r>
              <a:rPr lang="en-US" sz="3200" dirty="0"/>
              <a:t>Example 3: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689BC-2EB7-4D6E-96F2-79BDC75DE7B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8592"/>
          <a:stretch/>
        </p:blipFill>
        <p:spPr>
          <a:xfrm>
            <a:off x="1030177" y="2811616"/>
            <a:ext cx="3636416" cy="36311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0A01FE-CD89-4C37-B548-D7094EA3638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8190" t="19617" r="53879" b="35785"/>
          <a:stretch/>
        </p:blipFill>
        <p:spPr>
          <a:xfrm>
            <a:off x="4939862" y="367862"/>
            <a:ext cx="6978869" cy="62680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258BA3-1775-4C17-8C98-0A38378E6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1986" y="222079"/>
            <a:ext cx="609600" cy="609600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525077" y="412443"/>
            <a:ext cx="543339" cy="54333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88364" y="276649"/>
            <a:ext cx="536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862733" y="187469"/>
            <a:ext cx="2299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err="1" smtClean="0">
                <a:solidFill>
                  <a:schemeClr val="accent1"/>
                </a:solidFill>
              </a:rPr>
              <a:t>Sylwadau</a:t>
            </a:r>
            <a:r>
              <a:rPr lang="en-GB" dirty="0" smtClean="0">
                <a:solidFill>
                  <a:schemeClr val="accent1"/>
                </a:solidFill>
              </a:rPr>
              <a:t> Alison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453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7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10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00689BC-2EB7-4D6E-96F2-79BDC75DE7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8592"/>
          <a:stretch/>
        </p:blipFill>
        <p:spPr>
          <a:xfrm>
            <a:off x="1030177" y="2811616"/>
            <a:ext cx="3636416" cy="36311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F8A9487-DE73-41C2-B721-C223183D918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2069" t="33410" r="55000" b="22146"/>
          <a:stretch/>
        </p:blipFill>
        <p:spPr>
          <a:xfrm>
            <a:off x="4805004" y="588579"/>
            <a:ext cx="7088464" cy="53812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FF9740-9136-4593-A45B-9E041F7D535D}"/>
              </a:ext>
            </a:extLst>
          </p:cNvPr>
          <p:cNvSpPr txBox="1"/>
          <p:nvPr/>
        </p:nvSpPr>
        <p:spPr>
          <a:xfrm>
            <a:off x="451945" y="1229710"/>
            <a:ext cx="4214648" cy="86177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Enghraifft</a:t>
            </a:r>
            <a:r>
              <a:rPr lang="en-GB" sz="3200" dirty="0"/>
              <a:t> 4/</a:t>
            </a:r>
            <a:r>
              <a:rPr lang="en-US" sz="3200" dirty="0"/>
              <a:t>Example 4:</a:t>
            </a:r>
          </a:p>
          <a:p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91D8D4-3792-4B53-8CA0-6D75557403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09435" y="270641"/>
            <a:ext cx="609600" cy="6096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72602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4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B6D3C6-40CF-4898-92E2-5E3C3E4873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97" t="19311" r="55345" b="7893"/>
          <a:stretch/>
        </p:blipFill>
        <p:spPr>
          <a:xfrm>
            <a:off x="6379780" y="131379"/>
            <a:ext cx="5276192" cy="65952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0689BC-2EB7-4D6E-96F2-79BDC75DE7B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8592"/>
          <a:stretch/>
        </p:blipFill>
        <p:spPr>
          <a:xfrm>
            <a:off x="1030177" y="2811616"/>
            <a:ext cx="3636416" cy="36311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D644AF-4566-406D-AD2B-60FEE4AB3D0D}"/>
              </a:ext>
            </a:extLst>
          </p:cNvPr>
          <p:cNvSpPr txBox="1"/>
          <p:nvPr/>
        </p:nvSpPr>
        <p:spPr>
          <a:xfrm>
            <a:off x="451945" y="1229710"/>
            <a:ext cx="4214648" cy="86177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Enghraifft</a:t>
            </a:r>
            <a:r>
              <a:rPr lang="en-GB" sz="3200" dirty="0"/>
              <a:t> 5/</a:t>
            </a:r>
            <a:r>
              <a:rPr lang="en-US" sz="3200" dirty="0"/>
              <a:t>Example 5:</a:t>
            </a:r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04A06E-FC3D-4A50-ADB3-A87CDC7D1D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51172" y="131379"/>
            <a:ext cx="609600" cy="6096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729103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6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00689BC-2EB7-4D6E-96F2-79BDC75DE7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8592"/>
          <a:stretch/>
        </p:blipFill>
        <p:spPr>
          <a:xfrm>
            <a:off x="1030177" y="2811616"/>
            <a:ext cx="3636416" cy="36311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8DC010B-6178-402C-A1CE-4D4C165D5DD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051" t="16552" r="36983" b="10498"/>
          <a:stretch/>
        </p:blipFill>
        <p:spPr>
          <a:xfrm>
            <a:off x="6096000" y="160719"/>
            <a:ext cx="4614043" cy="65365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3B6C2E-8715-4EDD-A544-C33D48284A78}"/>
              </a:ext>
            </a:extLst>
          </p:cNvPr>
          <p:cNvSpPr txBox="1"/>
          <p:nvPr/>
        </p:nvSpPr>
        <p:spPr>
          <a:xfrm>
            <a:off x="451945" y="1229710"/>
            <a:ext cx="4214648" cy="86177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Enghraifft</a:t>
            </a:r>
            <a:r>
              <a:rPr lang="en-GB" sz="3200" dirty="0"/>
              <a:t> 6/</a:t>
            </a:r>
            <a:r>
              <a:rPr lang="en-US" sz="3200" dirty="0"/>
              <a:t>Example 6:</a:t>
            </a:r>
          </a:p>
          <a:p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F798AC-8DB1-4144-AD4F-7B7064508D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04028" y="296918"/>
            <a:ext cx="609600" cy="6096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86693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AADDEE-43C8-4266-A75B-C2B5F2945E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426" t="18765" r="36203" b="25926"/>
          <a:stretch/>
        </p:blipFill>
        <p:spPr>
          <a:xfrm>
            <a:off x="440266" y="103092"/>
            <a:ext cx="10487378" cy="647750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B18005-8507-401D-9144-81CEED373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35559" y="349469"/>
            <a:ext cx="609600" cy="6096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10062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3005AF-1C64-4059-A49B-F8A254E47A8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926" t="16955" r="22315" b="23951"/>
          <a:stretch/>
        </p:blipFill>
        <p:spPr>
          <a:xfrm>
            <a:off x="530578" y="153114"/>
            <a:ext cx="10972800" cy="6426158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832BD8D-AA2E-4998-91A6-3C7FD52861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99531" y="1820918"/>
            <a:ext cx="609600" cy="6096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87705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8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718419-6533-49B8-A5E4-213DC87508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445" t="19095" r="34722" b="25761"/>
          <a:stretch/>
        </p:blipFill>
        <p:spPr>
          <a:xfrm>
            <a:off x="519288" y="79730"/>
            <a:ext cx="11108267" cy="677827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958639-F1F6-4469-BBF6-49DE26F5CD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7955" y="307428"/>
            <a:ext cx="609600" cy="6096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731537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1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00689BC-2EB7-4D6E-96F2-79BDC75DE7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8592"/>
          <a:stretch/>
        </p:blipFill>
        <p:spPr>
          <a:xfrm>
            <a:off x="1030177" y="2811616"/>
            <a:ext cx="3636416" cy="363115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F3199B5-EF8F-4D52-879C-2C26CD1A67A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1982" t="18084" r="19914" b="11264"/>
          <a:stretch/>
        </p:blipFill>
        <p:spPr>
          <a:xfrm>
            <a:off x="6484882" y="174048"/>
            <a:ext cx="4603531" cy="6509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42F41B-776A-433C-8729-5B6FF9A010A9}"/>
              </a:ext>
            </a:extLst>
          </p:cNvPr>
          <p:cNvSpPr txBox="1"/>
          <p:nvPr/>
        </p:nvSpPr>
        <p:spPr>
          <a:xfrm>
            <a:off x="451945" y="1229710"/>
            <a:ext cx="4603532" cy="86177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Enghraifft</a:t>
            </a:r>
            <a:r>
              <a:rPr lang="en-GB" sz="3200" dirty="0"/>
              <a:t> 10/</a:t>
            </a:r>
            <a:r>
              <a:rPr lang="en-US" sz="3200" dirty="0"/>
              <a:t>Example 10:</a:t>
            </a:r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F7E0EA-F7F0-4C65-BF5B-9177149AEF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03724" y="239738"/>
            <a:ext cx="609600" cy="6096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886006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4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46B7B4-303A-4DB6-B3AE-5A80C596A8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7568" y="5302139"/>
            <a:ext cx="3124200" cy="1466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0A4D72-2BAA-49AF-81F0-E6592762F3D3}"/>
              </a:ext>
            </a:extLst>
          </p:cNvPr>
          <p:cNvSpPr txBox="1"/>
          <p:nvPr/>
        </p:nvSpPr>
        <p:spPr>
          <a:xfrm>
            <a:off x="861848" y="515007"/>
            <a:ext cx="104472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/>
              <a:t>Rhai pethau rydych efallai wedi eu hystyried…</a:t>
            </a:r>
            <a:endParaRPr lang="en-GB" sz="3600" dirty="0"/>
          </a:p>
          <a:p>
            <a:r>
              <a:rPr lang="en-US" sz="3600" b="1" dirty="0">
                <a:solidFill>
                  <a:srgbClr val="00B0F0"/>
                </a:solidFill>
              </a:rPr>
              <a:t>Some things you may have considered…</a:t>
            </a:r>
            <a:endParaRPr lang="en-GB" sz="3600" b="1" dirty="0">
              <a:solidFill>
                <a:srgbClr val="00B0F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26CC3B-2FAF-4623-8183-08C5D5F6E231}"/>
              </a:ext>
            </a:extLst>
          </p:cNvPr>
          <p:cNvSpPr txBox="1"/>
          <p:nvPr/>
        </p:nvSpPr>
        <p:spPr>
          <a:xfrm>
            <a:off x="211375" y="1715336"/>
            <a:ext cx="11435255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200" dirty="0"/>
              <a:t>Sut orau y gallwch lunio amserlen arsylwi er mwyn mynd i’r afael â ffocws eich ymchwil chi?</a:t>
            </a:r>
            <a:endParaRPr lang="en-US" sz="2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How can you best design an observation schedule to address the focus on your research?</a:t>
            </a:r>
          </a:p>
          <a:p>
            <a:endParaRPr lang="en-US" sz="2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200" dirty="0"/>
              <a:t>Gan ddefnyddio Graddfa Leuven pa mor aml y byddech yn cofnodi sgôr ar gyfer pob plentyn o fewn eich sampl?  </a:t>
            </a:r>
            <a:endParaRPr lang="en-US" sz="2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Using the Leuven Scale, how frequently would you record a score for each child within your sample?</a:t>
            </a:r>
          </a:p>
          <a:p>
            <a:endParaRPr lang="en-US" sz="2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200" dirty="0"/>
              <a:t>A yw’n bwysig cael lle i recordio arsylwadau ychwanegol? Pam? Pa fath o faterion y byddech yn canolbwyntio arnynt? </a:t>
            </a:r>
            <a:endParaRPr lang="en-US" sz="2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Is it important to have space to record additional observations? Why?  What types of issues would you be focusing on?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61983" y="362607"/>
            <a:ext cx="747148" cy="74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75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7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18616A-9B4E-4AD3-9B1F-D6C322BD3A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985" y="2064600"/>
            <a:ext cx="2619375" cy="20235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small child sitting on a table&#10;&#10;Description automatically generated">
            <a:extLst>
              <a:ext uri="{FF2B5EF4-FFF2-40B4-BE49-F238E27FC236}">
                <a16:creationId xmlns:a16="http://schemas.microsoft.com/office/drawing/2014/main" id="{B3503071-84D2-48F6-B4F9-C0055B16C3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410" y="636834"/>
            <a:ext cx="2619375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06DFA3-E86F-4D86-AFE2-1AA915CDD2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985" y="4088196"/>
            <a:ext cx="2647950" cy="17240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D779E0-BADB-4585-B7A0-ED6D228B8B57}"/>
              </a:ext>
            </a:extLst>
          </p:cNvPr>
          <p:cNvSpPr txBox="1"/>
          <p:nvPr/>
        </p:nvSpPr>
        <p:spPr>
          <a:xfrm>
            <a:off x="3617800" y="2406155"/>
            <a:ext cx="46455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/>
              <a:t>Creu’ch amserlen arsylwi eich hunan</a:t>
            </a:r>
            <a:endParaRPr lang="en-GB" sz="4000" dirty="0"/>
          </a:p>
          <a:p>
            <a:endParaRPr lang="en-GB" sz="4000" dirty="0"/>
          </a:p>
          <a:p>
            <a:r>
              <a:rPr lang="en-GB" sz="4000" dirty="0">
                <a:solidFill>
                  <a:srgbClr val="00B0F0"/>
                </a:solidFill>
              </a:rPr>
              <a:t>Create your own observation schedule</a:t>
            </a:r>
          </a:p>
          <a:p>
            <a:endParaRPr lang="en-GB" sz="4000" dirty="0"/>
          </a:p>
          <a:p>
            <a:endParaRPr lang="en-GB" sz="4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E3619A-0578-4059-8CB3-888AACAF5D2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98119" y="610695"/>
            <a:ext cx="2857500" cy="16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B1C750-E0BD-4EAE-9EDC-D915806C5D6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47200" y="2127076"/>
            <a:ext cx="2808419" cy="1898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icture containing child, toy, little, small&#10;&#10;Description automatically generated">
            <a:extLst>
              <a:ext uri="{FF2B5EF4-FFF2-40B4-BE49-F238E27FC236}">
                <a16:creationId xmlns:a16="http://schemas.microsoft.com/office/drawing/2014/main" id="{35F9F5D0-D3A0-494F-893B-1CF0FA4E90A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3738" y="4050130"/>
            <a:ext cx="2726262" cy="17620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FA9893-B04C-455A-9E39-47CC1A20D2AE}"/>
              </a:ext>
            </a:extLst>
          </p:cNvPr>
          <p:cNvSpPr txBox="1"/>
          <p:nvPr/>
        </p:nvSpPr>
        <p:spPr>
          <a:xfrm>
            <a:off x="3300248" y="312251"/>
            <a:ext cx="66215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err="1"/>
              <a:t>Tasg</a:t>
            </a:r>
            <a:r>
              <a:rPr lang="en-US" sz="6000" b="1" dirty="0"/>
              <a:t> </a:t>
            </a:r>
            <a:r>
              <a:rPr lang="en-US" sz="6000" b="1" dirty="0" err="1"/>
              <a:t>Gyfeiriol</a:t>
            </a:r>
            <a:r>
              <a:rPr lang="en-US" sz="6000" b="1" dirty="0"/>
              <a:t> 7</a:t>
            </a:r>
          </a:p>
          <a:p>
            <a:r>
              <a:rPr lang="en-US" sz="6000" b="1" dirty="0">
                <a:solidFill>
                  <a:srgbClr val="00B0F0"/>
                </a:solidFill>
              </a:rPr>
              <a:t>Directed Task 7</a:t>
            </a:r>
            <a:endParaRPr lang="en-GB" sz="6000" b="1" dirty="0">
              <a:solidFill>
                <a:srgbClr val="00B0F0"/>
              </a:solidFill>
            </a:endParaRPr>
          </a:p>
        </p:txBody>
      </p:sp>
      <p:pic>
        <p:nvPicPr>
          <p:cNvPr id="10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09513" y="159851"/>
            <a:ext cx="622852" cy="622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41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72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ake, drawing&#10;&#10;Description automatically generated">
            <a:extLst>
              <a:ext uri="{FF2B5EF4-FFF2-40B4-BE49-F238E27FC236}">
                <a16:creationId xmlns:a16="http://schemas.microsoft.com/office/drawing/2014/main" id="{31CFD2D6-4915-48C9-9CCE-508D411BBF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603" y="643466"/>
            <a:ext cx="6348794" cy="557106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52382" y="491066"/>
            <a:ext cx="695740" cy="6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03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474</Words>
  <Application>Microsoft Office PowerPoint</Application>
  <PresentationFormat>Widescreen</PresentationFormat>
  <Paragraphs>83</Paragraphs>
  <Slides>19</Slides>
  <Notes>17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Catherine Morgan</cp:lastModifiedBy>
  <cp:revision>9</cp:revision>
  <dcterms:created xsi:type="dcterms:W3CDTF">2020-03-18T14:16:37Z</dcterms:created>
  <dcterms:modified xsi:type="dcterms:W3CDTF">2020-04-28T12:45:31Z</dcterms:modified>
</cp:coreProperties>
</file>