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8" r:id="rId2"/>
    <p:sldId id="269" r:id="rId3"/>
    <p:sldId id="270" r:id="rId4"/>
    <p:sldId id="274" r:id="rId5"/>
    <p:sldId id="273" r:id="rId6"/>
    <p:sldId id="256" r:id="rId7"/>
    <p:sldId id="265" r:id="rId8"/>
    <p:sldId id="257" r:id="rId9"/>
    <p:sldId id="258" r:id="rId10"/>
    <p:sldId id="259" r:id="rId11"/>
    <p:sldId id="260" r:id="rId12"/>
    <p:sldId id="272" r:id="rId13"/>
    <p:sldId id="262" r:id="rId14"/>
    <p:sldId id="263" r:id="rId15"/>
    <p:sldId id="264" r:id="rId16"/>
    <p:sldId id="267" r:id="rId17"/>
    <p:sldId id="266" r:id="rId18"/>
    <p:sldId id="271"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6" d="100"/>
          <a:sy n="106" d="100"/>
        </p:scale>
        <p:origin x="114" y="30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778294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4194399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600589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1701462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2887550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077765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576788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2107461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504470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3095877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61778F-7AC7-40F1-8167-DDF81A0D2E32}" type="datetimeFigureOut">
              <a:rPr lang="en-GB" smtClean="0"/>
              <a:pPr/>
              <a:t>22/08/2019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BC0BFC-9454-4F6D-A280-731103E9C288}" type="slidenum">
              <a:rPr lang="en-GB" smtClean="0"/>
              <a:pPr/>
              <a:t>‹#›</a:t>
            </a:fld>
            <a:endParaRPr lang="en-GB"/>
          </a:p>
        </p:txBody>
      </p:sp>
    </p:spTree>
    <p:extLst>
      <p:ext uri="{BB962C8B-B14F-4D97-AF65-F5344CB8AC3E}">
        <p14:creationId xmlns:p14="http://schemas.microsoft.com/office/powerpoint/2010/main" val="843874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1778F-7AC7-40F1-8167-DDF81A0D2E32}" type="datetimeFigureOut">
              <a:rPr lang="en-GB" smtClean="0"/>
              <a:pPr/>
              <a:t>22/08/2019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C0BFC-9454-4F6D-A280-731103E9C288}" type="slidenum">
              <a:rPr lang="en-GB" smtClean="0"/>
              <a:pPr/>
              <a:t>‹#›</a:t>
            </a:fld>
            <a:endParaRPr lang="en-GB"/>
          </a:p>
        </p:txBody>
      </p:sp>
    </p:spTree>
    <p:extLst>
      <p:ext uri="{BB962C8B-B14F-4D97-AF65-F5344CB8AC3E}">
        <p14:creationId xmlns:p14="http://schemas.microsoft.com/office/powerpoint/2010/main" val="1576335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file:///C:\Users\Compaq\Desktop\Balance%20ScoreCard-One%20Search.docx" TargetMode="External"/><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1.emf"/></Relationships>
</file>

<file path=ppt/slides/_rels/slide16.xml.rels><?xml version="1.0" encoding="UTF-8" standalone="yes"?>
<Relationships xmlns="http://schemas.openxmlformats.org/package/2006/relationships"><Relationship Id="rId3" Type="http://schemas.openxmlformats.org/officeDocument/2006/relationships/oleObject" Target="file:///C:\Users\Compaq\Desktop\Cash%20Flow%20Forecast-One%20Search%20International%20Ltd..xlsx" TargetMode="External"/><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12.emf"/></Relationships>
</file>

<file path=ppt/slides/_rels/slide17.xml.rels><?xml version="1.0" encoding="UTF-8" standalone="yes"?>
<Relationships xmlns="http://schemas.openxmlformats.org/package/2006/relationships"><Relationship Id="rId3" Type="http://schemas.openxmlformats.org/officeDocument/2006/relationships/oleObject" Target="file:///C:\Users\Compaq\Desktop\12%20month%20profit%20and%20loss%20projection%20for%20One%20Search%20International%20Ltd..xlsx" TargetMode="External"/><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13.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68301"/>
            <a:ext cx="9144000" cy="1193800"/>
          </a:xfrm>
        </p:spPr>
        <p:txBody>
          <a:bodyPr>
            <a:normAutofit/>
          </a:bodyPr>
          <a:lstStyle/>
          <a:p>
            <a:r>
              <a:rPr lang="en-US" u="sng" dirty="0"/>
              <a:t>One Search International Ltd</a:t>
            </a:r>
            <a:r>
              <a:rPr lang="en-US" dirty="0"/>
              <a:t>. </a:t>
            </a:r>
          </a:p>
        </p:txBody>
      </p:sp>
      <p:sp>
        <p:nvSpPr>
          <p:cNvPr id="3" name="Subtitle 2"/>
          <p:cNvSpPr>
            <a:spLocks noGrp="1"/>
          </p:cNvSpPr>
          <p:nvPr>
            <p:ph type="subTitle" idx="1"/>
          </p:nvPr>
        </p:nvSpPr>
        <p:spPr>
          <a:xfrm>
            <a:off x="1524000" y="1905000"/>
            <a:ext cx="4762500" cy="3797300"/>
          </a:xfrm>
        </p:spPr>
        <p:txBody>
          <a:bodyPr>
            <a:normAutofit/>
          </a:bodyPr>
          <a:lstStyle/>
          <a:p>
            <a:pPr algn="l"/>
            <a:r>
              <a:rPr lang="en-US" b="1" u="sng" dirty="0">
                <a:latin typeface="Arial" pitchFamily="34" charset="0"/>
                <a:cs typeface="Arial" pitchFamily="34" charset="0"/>
              </a:rPr>
              <a:t>Group of Five Members.</a:t>
            </a:r>
          </a:p>
          <a:p>
            <a:pPr algn="l"/>
            <a:r>
              <a:rPr lang="en-US" b="1" u="sng" dirty="0" err="1">
                <a:latin typeface="Arial" pitchFamily="34" charset="0"/>
                <a:cs typeface="Arial" pitchFamily="34" charset="0"/>
              </a:rPr>
              <a:t>Enterprenuerur</a:t>
            </a:r>
            <a:endParaRPr lang="en-US" b="1" u="sng" dirty="0">
              <a:latin typeface="Arial" pitchFamily="34" charset="0"/>
              <a:cs typeface="Arial" pitchFamily="34" charset="0"/>
            </a:endParaRPr>
          </a:p>
          <a:p>
            <a:pPr algn="l">
              <a:buFont typeface="Arial" pitchFamily="34" charset="0"/>
              <a:buChar char="•"/>
            </a:pPr>
            <a:r>
              <a:rPr lang="en-US" dirty="0"/>
              <a:t>Nadeem Hussain(1806968)</a:t>
            </a:r>
          </a:p>
          <a:p>
            <a:pPr algn="l">
              <a:buFont typeface="Arial" pitchFamily="34" charset="0"/>
              <a:buChar char="•"/>
            </a:pPr>
            <a:r>
              <a:rPr lang="en-US" dirty="0"/>
              <a:t>Usman Rasheed(1807021)</a:t>
            </a:r>
          </a:p>
          <a:p>
            <a:pPr algn="l"/>
            <a:r>
              <a:rPr lang="en-US" b="1" u="sng" dirty="0"/>
              <a:t>Dragon’s Den-Investors</a:t>
            </a:r>
          </a:p>
          <a:p>
            <a:pPr algn="l">
              <a:buFont typeface="Arial" pitchFamily="34" charset="0"/>
              <a:buChar char="•"/>
            </a:pPr>
            <a:r>
              <a:rPr lang="en-US" dirty="0" err="1"/>
              <a:t>Sachna</a:t>
            </a:r>
            <a:r>
              <a:rPr lang="en-US" dirty="0"/>
              <a:t> Monga (1809568)</a:t>
            </a:r>
          </a:p>
          <a:p>
            <a:pPr algn="l">
              <a:buFont typeface="Arial" pitchFamily="34" charset="0"/>
              <a:buChar char="•"/>
            </a:pPr>
            <a:r>
              <a:rPr lang="en-US" dirty="0" err="1"/>
              <a:t>Tofayel</a:t>
            </a:r>
            <a:r>
              <a:rPr lang="en-US" dirty="0"/>
              <a:t> Ahmed(1811755)</a:t>
            </a:r>
          </a:p>
          <a:p>
            <a:pPr algn="l">
              <a:buFont typeface="Arial" pitchFamily="34" charset="0"/>
              <a:buChar char="•"/>
            </a:pPr>
            <a:r>
              <a:rPr lang="en-US" dirty="0"/>
              <a:t>Emmanuel </a:t>
            </a:r>
            <a:r>
              <a:rPr lang="en-US" dirty="0" err="1"/>
              <a:t>Oloke</a:t>
            </a:r>
            <a:r>
              <a:rPr lang="en-US" dirty="0"/>
              <a:t>(1715318)</a:t>
            </a:r>
          </a:p>
          <a:p>
            <a:pPr algn="l"/>
            <a:endParaRPr lang="en-US" dirty="0"/>
          </a:p>
          <a:p>
            <a:pPr algn="l">
              <a:buFont typeface="Arial" pitchFamily="34" charset="0"/>
              <a:buChar char="•"/>
            </a:pPr>
            <a:endParaRPr lang="en-US" dirty="0"/>
          </a:p>
          <a:p>
            <a:pPr algn="l">
              <a:buFont typeface="Wingdings" pitchFamily="2" charset="2"/>
              <a:buChar char="§"/>
            </a:pPr>
            <a:endParaRPr lang="en-US" dirty="0"/>
          </a:p>
        </p:txBody>
      </p:sp>
      <p:pic>
        <p:nvPicPr>
          <p:cNvPr id="3074" name="Picture 2"/>
          <p:cNvPicPr>
            <a:picLocks noChangeAspect="1" noChangeArrowheads="1"/>
          </p:cNvPicPr>
          <p:nvPr/>
        </p:nvPicPr>
        <p:blipFill>
          <a:blip r:embed="rId2"/>
          <a:srcRect/>
          <a:stretch>
            <a:fillRect/>
          </a:stretch>
        </p:blipFill>
        <p:spPr bwMode="auto">
          <a:xfrm>
            <a:off x="6273800" y="1651000"/>
            <a:ext cx="5168900" cy="47244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82601"/>
            <a:ext cx="9144000" cy="876300"/>
          </a:xfrm>
        </p:spPr>
        <p:txBody>
          <a:bodyPr>
            <a:normAutofit/>
          </a:bodyPr>
          <a:lstStyle/>
          <a:p>
            <a:r>
              <a:rPr lang="en-US" sz="3600" u="sng" dirty="0">
                <a:latin typeface="Arial" pitchFamily="34" charset="0"/>
                <a:cs typeface="Arial" pitchFamily="34" charset="0"/>
              </a:rPr>
              <a:t>Company Profile</a:t>
            </a:r>
          </a:p>
        </p:txBody>
      </p:sp>
      <p:pic>
        <p:nvPicPr>
          <p:cNvPr id="4098" name="Picture 2"/>
          <p:cNvPicPr>
            <a:picLocks noChangeAspect="1" noChangeArrowheads="1"/>
          </p:cNvPicPr>
          <p:nvPr/>
        </p:nvPicPr>
        <p:blipFill>
          <a:blip r:embed="rId2"/>
          <a:srcRect/>
          <a:stretch>
            <a:fillRect/>
          </a:stretch>
        </p:blipFill>
        <p:spPr bwMode="auto">
          <a:xfrm>
            <a:off x="5778500" y="1778001"/>
            <a:ext cx="5537200" cy="4254500"/>
          </a:xfrm>
          <a:prstGeom prst="rect">
            <a:avLst/>
          </a:prstGeom>
          <a:noFill/>
          <a:ln w="9525">
            <a:noFill/>
            <a:miter lim="800000"/>
            <a:headEnd/>
            <a:tailEnd/>
          </a:ln>
          <a:effectLst/>
        </p:spPr>
      </p:pic>
      <p:sp>
        <p:nvSpPr>
          <p:cNvPr id="5" name="Subtitle 2"/>
          <p:cNvSpPr>
            <a:spLocks noGrp="1"/>
          </p:cNvSpPr>
          <p:nvPr>
            <p:ph type="subTitle" idx="1"/>
          </p:nvPr>
        </p:nvSpPr>
        <p:spPr>
          <a:xfrm>
            <a:off x="266700" y="1765300"/>
            <a:ext cx="5232400" cy="4406900"/>
          </a:xfrm>
        </p:spPr>
        <p:txBody>
          <a:bodyPr/>
          <a:lstStyle/>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92101"/>
            <a:ext cx="9144000" cy="723899"/>
          </a:xfrm>
        </p:spPr>
        <p:txBody>
          <a:bodyPr>
            <a:normAutofit/>
          </a:bodyPr>
          <a:lstStyle/>
          <a:p>
            <a:r>
              <a:rPr lang="en-US" sz="4000" u="sng" dirty="0">
                <a:latin typeface="Arial" pitchFamily="34" charset="0"/>
                <a:cs typeface="Arial" pitchFamily="34" charset="0"/>
              </a:rPr>
              <a:t>Business Plan</a:t>
            </a:r>
          </a:p>
        </p:txBody>
      </p:sp>
      <p:sp>
        <p:nvSpPr>
          <p:cNvPr id="3" name="Subtitle 2"/>
          <p:cNvSpPr>
            <a:spLocks noGrp="1"/>
          </p:cNvSpPr>
          <p:nvPr>
            <p:ph type="subTitle" idx="1"/>
          </p:nvPr>
        </p:nvSpPr>
        <p:spPr>
          <a:xfrm>
            <a:off x="266700" y="1206500"/>
            <a:ext cx="6375400" cy="4965700"/>
          </a:xfrm>
        </p:spPr>
        <p:txBody>
          <a:bodyPr/>
          <a:lstStyle/>
          <a:p>
            <a:r>
              <a:rPr lang="en-US" dirty="0"/>
              <a:t>Competing </a:t>
            </a:r>
            <a:r>
              <a:rPr lang="en-US" dirty="0" err="1"/>
              <a:t>E.bay</a:t>
            </a:r>
            <a:r>
              <a:rPr lang="en-US" dirty="0"/>
              <a:t>, Amazon, and Ali Baba.</a:t>
            </a:r>
          </a:p>
          <a:p>
            <a:r>
              <a:rPr lang="en-US" dirty="0"/>
              <a:t>Low pricing Strategy.</a:t>
            </a:r>
          </a:p>
          <a:p>
            <a:r>
              <a:rPr lang="en-US" dirty="0"/>
              <a:t>Our idea is based on low pricing strategy. We will offer manufacturers and retailers 50% less commission than our competitors.</a:t>
            </a:r>
          </a:p>
          <a:p>
            <a:r>
              <a:rPr lang="en-US" dirty="0"/>
              <a:t>Retailers mainly purchase products from chine where they pay 10% commission to Ali baba than they sell it in the UK on </a:t>
            </a:r>
            <a:r>
              <a:rPr lang="en-US" dirty="0" err="1"/>
              <a:t>Ebay</a:t>
            </a:r>
            <a:r>
              <a:rPr lang="en-US" dirty="0"/>
              <a:t> or Amazon paying 10% and 15% of commission respectively. Whereas retailers also have to pay 5% banking charges to PayPal as well. </a:t>
            </a:r>
          </a:p>
          <a:p>
            <a:endParaRPr lang="en-US" dirty="0"/>
          </a:p>
          <a:p>
            <a:endParaRPr lang="en-US" dirty="0"/>
          </a:p>
          <a:p>
            <a:endParaRPr lang="en-US" dirty="0"/>
          </a:p>
          <a:p>
            <a:endParaRPr lang="en-US" dirty="0"/>
          </a:p>
          <a:p>
            <a:endParaRPr lang="en-US" dirty="0"/>
          </a:p>
          <a:p>
            <a:endParaRPr lang="en-US" dirty="0"/>
          </a:p>
        </p:txBody>
      </p:sp>
      <p:pic>
        <p:nvPicPr>
          <p:cNvPr id="5123" name="Picture 3"/>
          <p:cNvPicPr>
            <a:picLocks noChangeAspect="1" noChangeArrowheads="1"/>
          </p:cNvPicPr>
          <p:nvPr/>
        </p:nvPicPr>
        <p:blipFill>
          <a:blip r:embed="rId2"/>
          <a:srcRect/>
          <a:stretch>
            <a:fillRect/>
          </a:stretch>
        </p:blipFill>
        <p:spPr bwMode="auto">
          <a:xfrm>
            <a:off x="6870699" y="1181100"/>
            <a:ext cx="4911725" cy="4991099"/>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F439F-39FB-476E-AA3F-9AF2FCCBAA47}"/>
              </a:ext>
            </a:extLst>
          </p:cNvPr>
          <p:cNvSpPr>
            <a:spLocks noGrp="1"/>
          </p:cNvSpPr>
          <p:nvPr>
            <p:ph type="title"/>
          </p:nvPr>
        </p:nvSpPr>
        <p:spPr>
          <a:xfrm>
            <a:off x="838200" y="314325"/>
            <a:ext cx="10515600" cy="1325563"/>
          </a:xfrm>
        </p:spPr>
        <p:txBody>
          <a:bodyPr/>
          <a:lstStyle/>
          <a:p>
            <a:r>
              <a:rPr lang="en-GB" dirty="0"/>
              <a:t>Business formation </a:t>
            </a:r>
          </a:p>
        </p:txBody>
      </p:sp>
      <p:sp>
        <p:nvSpPr>
          <p:cNvPr id="3" name="Content Placeholder 2">
            <a:extLst>
              <a:ext uri="{FF2B5EF4-FFF2-40B4-BE49-F238E27FC236}">
                <a16:creationId xmlns:a16="http://schemas.microsoft.com/office/drawing/2014/main" id="{0F7FE78D-B955-4965-B540-8A4ACD729689}"/>
              </a:ext>
            </a:extLst>
          </p:cNvPr>
          <p:cNvSpPr>
            <a:spLocks noGrp="1"/>
          </p:cNvSpPr>
          <p:nvPr>
            <p:ph idx="1"/>
          </p:nvPr>
        </p:nvSpPr>
        <p:spPr>
          <a:xfrm>
            <a:off x="401320" y="1290320"/>
            <a:ext cx="11465560" cy="4988243"/>
          </a:xfrm>
        </p:spPr>
        <p:txBody>
          <a:bodyPr/>
          <a:lstStyle/>
          <a:p>
            <a:r>
              <a:rPr lang="en-GB" dirty="0"/>
              <a:t>We will be offering all patterns of the business i.e. B2B, B2C and C2C. Our website will be facilitating both manufacturers and merchants to buy and sell their goods on one forum. Manufacturers can sell their inventory on our website while paying only 5% of selling commission where as retailers can buy their stock in bulk on our website and can sell it in retail on same site. </a:t>
            </a:r>
          </a:p>
          <a:p>
            <a:r>
              <a:rPr lang="en-GB" dirty="0"/>
              <a:t>Our banking charges will also be 50% half than our competitors. </a:t>
            </a:r>
          </a:p>
          <a:p>
            <a:r>
              <a:rPr lang="en-GB" dirty="0"/>
              <a:t>Our business model also include online Air ticketing along with hotel booking services where as non of our competitors are offering these services so far. We will direct our customers directly with airliners website. Whereas we are also offering holiday packages to our customers in partnership with air lines. </a:t>
            </a:r>
          </a:p>
        </p:txBody>
      </p:sp>
    </p:spTree>
    <p:extLst>
      <p:ext uri="{BB962C8B-B14F-4D97-AF65-F5344CB8AC3E}">
        <p14:creationId xmlns:p14="http://schemas.microsoft.com/office/powerpoint/2010/main" val="2470641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06E9D-5887-44C0-BC90-48CF42DDFB2C}"/>
              </a:ext>
            </a:extLst>
          </p:cNvPr>
          <p:cNvSpPr>
            <a:spLocks noGrp="1"/>
          </p:cNvSpPr>
          <p:nvPr>
            <p:ph type="title"/>
          </p:nvPr>
        </p:nvSpPr>
        <p:spPr/>
        <p:txBody>
          <a:bodyPr/>
          <a:lstStyle/>
          <a:p>
            <a:r>
              <a:rPr lang="en-GB" dirty="0"/>
              <a:t>Aims and Objectives of the business.</a:t>
            </a:r>
          </a:p>
        </p:txBody>
      </p:sp>
      <p:sp>
        <p:nvSpPr>
          <p:cNvPr id="3" name="Content Placeholder 2">
            <a:extLst>
              <a:ext uri="{FF2B5EF4-FFF2-40B4-BE49-F238E27FC236}">
                <a16:creationId xmlns:a16="http://schemas.microsoft.com/office/drawing/2014/main" id="{19B4D2B4-3276-4E3E-A742-92C4A846FC4E}"/>
              </a:ext>
            </a:extLst>
          </p:cNvPr>
          <p:cNvSpPr>
            <a:spLocks noGrp="1"/>
          </p:cNvSpPr>
          <p:nvPr>
            <p:ph idx="1"/>
          </p:nvPr>
        </p:nvSpPr>
        <p:spPr/>
        <p:txBody>
          <a:bodyPr>
            <a:normAutofit fontScale="85000" lnSpcReduction="20000"/>
          </a:bodyPr>
          <a:lstStyle/>
          <a:p>
            <a:pPr marL="0" indent="0">
              <a:buNone/>
            </a:pPr>
            <a:r>
              <a:rPr lang="en-GB" dirty="0"/>
              <a:t>Aims:</a:t>
            </a:r>
          </a:p>
          <a:p>
            <a:r>
              <a:rPr lang="en-GB" dirty="0"/>
              <a:t>To acquire market share (at least 10%) in first year of our business.</a:t>
            </a:r>
          </a:p>
          <a:p>
            <a:r>
              <a:rPr lang="en-GB" dirty="0"/>
              <a:t>Offer low cost products and services to end users.</a:t>
            </a:r>
          </a:p>
          <a:p>
            <a:r>
              <a:rPr lang="en-GB" dirty="0"/>
              <a:t>Our aims is to include more products and services on our forum in coming years.</a:t>
            </a:r>
          </a:p>
          <a:p>
            <a:pPr marL="0" indent="0">
              <a:buNone/>
            </a:pPr>
            <a:r>
              <a:rPr lang="en-GB" dirty="0"/>
              <a:t>Objectives:</a:t>
            </a:r>
          </a:p>
          <a:p>
            <a:r>
              <a:rPr lang="en-GB" dirty="0"/>
              <a:t>Globalisation is one of our long term objective.</a:t>
            </a:r>
          </a:p>
          <a:p>
            <a:r>
              <a:rPr lang="en-GB" dirty="0"/>
              <a:t>Facilitating our buyers and sellers on same forum (manufacturer can sell in bulk and retailers while buying from same forum can sell their goods in retail).</a:t>
            </a:r>
          </a:p>
          <a:p>
            <a:r>
              <a:rPr lang="en-GB" dirty="0"/>
              <a:t>Offer Sellers and buyers maximum discount by categorizing them according to their business activity.</a:t>
            </a:r>
          </a:p>
          <a:p>
            <a:r>
              <a:rPr lang="en-GB" dirty="0"/>
              <a:t>Facilitating our end users (in term of prices) while charging businesses less margin compared to the market.</a:t>
            </a:r>
          </a:p>
        </p:txBody>
      </p:sp>
    </p:spTree>
    <p:extLst>
      <p:ext uri="{BB962C8B-B14F-4D97-AF65-F5344CB8AC3E}">
        <p14:creationId xmlns:p14="http://schemas.microsoft.com/office/powerpoint/2010/main" val="449274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6662" y="324197"/>
            <a:ext cx="9321338" cy="798022"/>
          </a:xfrm>
        </p:spPr>
        <p:txBody>
          <a:bodyPr>
            <a:normAutofit/>
          </a:bodyPr>
          <a:lstStyle/>
          <a:p>
            <a:r>
              <a:rPr lang="en-GB" sz="3200" u="sng" dirty="0">
                <a:latin typeface="Arial" panose="020B0604020202020204" pitchFamily="34" charset="0"/>
                <a:cs typeface="Arial" panose="020B0604020202020204" pitchFamily="34" charset="0"/>
              </a:rPr>
              <a:t>Market Segmentation</a:t>
            </a:r>
          </a:p>
        </p:txBody>
      </p:sp>
      <p:pic>
        <p:nvPicPr>
          <p:cNvPr id="4" name="image5.png"/>
          <p:cNvPicPr/>
          <p:nvPr/>
        </p:nvPicPr>
        <p:blipFill>
          <a:blip r:embed="rId2"/>
          <a:srcRect/>
          <a:stretch>
            <a:fillRect/>
          </a:stretch>
        </p:blipFill>
        <p:spPr>
          <a:xfrm>
            <a:off x="1346200" y="2038003"/>
            <a:ext cx="8712200" cy="3962400"/>
          </a:xfrm>
          <a:prstGeom prst="rect">
            <a:avLst/>
          </a:prstGeom>
          <a:ln/>
        </p:spPr>
      </p:pic>
    </p:spTree>
    <p:extLst>
      <p:ext uri="{BB962C8B-B14F-4D97-AF65-F5344CB8AC3E}">
        <p14:creationId xmlns:p14="http://schemas.microsoft.com/office/powerpoint/2010/main" val="67123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16024"/>
          </a:xfrm>
        </p:spPr>
        <p:txBody>
          <a:bodyPr>
            <a:normAutofit fontScale="90000"/>
          </a:bodyPr>
          <a:lstStyle/>
          <a:p>
            <a:r>
              <a:rPr lang="en-GB" sz="4000" dirty="0">
                <a:solidFill>
                  <a:srgbClr val="00B0F0"/>
                </a:solidFill>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4000" u="sng" dirty="0">
                <a:latin typeface="Arial" panose="020B0604020202020204" pitchFamily="34" charset="0"/>
                <a:cs typeface="Arial" panose="020B0604020202020204" pitchFamily="34" charset="0"/>
              </a:rPr>
              <a:t>Geographic</a:t>
            </a:r>
            <a:endParaRPr lang="en-GB" sz="4000" u="sng" dirty="0">
              <a:solidFill>
                <a:srgbClr val="00B0F0"/>
              </a:solidFill>
            </a:endParaRPr>
          </a:p>
        </p:txBody>
      </p:sp>
      <p:sp>
        <p:nvSpPr>
          <p:cNvPr id="3" name="Content Placeholder 2"/>
          <p:cNvSpPr>
            <a:spLocks noGrp="1"/>
          </p:cNvSpPr>
          <p:nvPr>
            <p:ph idx="1"/>
          </p:nvPr>
        </p:nvSpPr>
        <p:spPr>
          <a:xfrm>
            <a:off x="838200" y="947651"/>
            <a:ext cx="6248400" cy="5229312"/>
          </a:xfrm>
        </p:spPr>
        <p:txBody>
          <a:bodyPr>
            <a:normAutofit/>
          </a:bodyPr>
          <a:lstStyle/>
          <a:p>
            <a:pPr algn="just"/>
            <a:r>
              <a:rPr lang="en-GB" sz="1600" dirty="0">
                <a:latin typeface="Arial" panose="020B0604020202020204" pitchFamily="34" charset="0"/>
                <a:cs typeface="Arial" panose="020B0604020202020204" pitchFamily="34" charset="0"/>
              </a:rPr>
              <a:t>*In 2018, 87% of retail purchases were made online in the UK and it was 9% higher than 2017(Ecommerce News, 2018)</a:t>
            </a:r>
          </a:p>
          <a:p>
            <a:pPr algn="just"/>
            <a:r>
              <a:rPr lang="en-GB" sz="1600" dirty="0">
                <a:latin typeface="Arial" panose="020B0604020202020204" pitchFamily="34" charset="0"/>
                <a:cs typeface="Arial" panose="020B0604020202020204" pitchFamily="34" charset="0"/>
              </a:rPr>
              <a:t>* In 2018, according to Eurostat, 69% of EU internet users are shopping online (Ec.europa.eu, 2018). </a:t>
            </a:r>
          </a:p>
          <a:p>
            <a:pPr algn="just"/>
            <a:r>
              <a:rPr lang="en-GB" sz="1600" dirty="0">
                <a:latin typeface="Arial" panose="020B0604020202020204" pitchFamily="34" charset="0"/>
                <a:cs typeface="Arial" panose="020B0604020202020204" pitchFamily="34" charset="0"/>
              </a:rPr>
              <a:t>UK consumers are very well known to respond to social media advertising campaigns. As a result, 40% of British people who have interacted online spend more (Evans, 2019).</a:t>
            </a:r>
          </a:p>
          <a:p>
            <a:pPr algn="just"/>
            <a:r>
              <a:rPr lang="en-GB" sz="1600" dirty="0">
                <a:latin typeface="Arial" panose="020B0604020202020204" pitchFamily="34" charset="0"/>
                <a:cs typeface="Arial" panose="020B0604020202020204" pitchFamily="34" charset="0"/>
              </a:rPr>
              <a:t>In the year of 2017, 93% British people purchased from online is the last 12 months, 31% of them purchased through online from EU countries and 31% of them purchased from the rest of the world (</a:t>
            </a:r>
            <a:r>
              <a:rPr lang="en-GB" sz="1600" dirty="0" err="1">
                <a:latin typeface="Arial" panose="020B0604020202020204" pitchFamily="34" charset="0"/>
                <a:cs typeface="Arial" panose="020B0604020202020204" pitchFamily="34" charset="0"/>
              </a:rPr>
              <a:t>Adegeest</a:t>
            </a:r>
            <a:r>
              <a:rPr lang="en-GB" sz="1600" dirty="0">
                <a:latin typeface="Arial" panose="020B0604020202020204" pitchFamily="34" charset="0"/>
                <a:cs typeface="Arial" panose="020B0604020202020204" pitchFamily="34" charset="0"/>
              </a:rPr>
              <a:t>, 2017). </a:t>
            </a:r>
          </a:p>
          <a:p>
            <a:pPr algn="just"/>
            <a:r>
              <a:rPr lang="en-GB" sz="1600" dirty="0">
                <a:latin typeface="Arial" panose="020B0604020202020204" pitchFamily="34" charset="0"/>
                <a:cs typeface="Arial" panose="020B0604020202020204" pitchFamily="34" charset="0"/>
              </a:rPr>
              <a:t>The use of smartphones or Mobile is rising. It increased by 70% to 73% in the year 2016 to 2017 (</a:t>
            </a:r>
            <a:r>
              <a:rPr lang="en-GB" sz="1600" dirty="0" err="1">
                <a:latin typeface="Arial" panose="020B0604020202020204" pitchFamily="34" charset="0"/>
                <a:cs typeface="Arial" panose="020B0604020202020204" pitchFamily="34" charset="0"/>
              </a:rPr>
              <a:t>Adegeest</a:t>
            </a:r>
            <a:r>
              <a:rPr lang="en-GB" sz="1600" dirty="0">
                <a:latin typeface="Arial" panose="020B0604020202020204" pitchFamily="34" charset="0"/>
                <a:cs typeface="Arial" panose="020B0604020202020204" pitchFamily="34" charset="0"/>
              </a:rPr>
              <a:t>, 2017).</a:t>
            </a:r>
          </a:p>
          <a:p>
            <a:pPr algn="just"/>
            <a:r>
              <a:rPr lang="en-GB" sz="1600" dirty="0">
                <a:latin typeface="Arial" panose="020B0604020202020204" pitchFamily="34" charset="0"/>
                <a:cs typeface="Arial" panose="020B0604020202020204" pitchFamily="34" charset="0"/>
              </a:rPr>
              <a:t>86% of British people using the internet every day and spending an average of six hours. In the month of May 2019, 86% of British people searched their products online and 81% of them wanted to buy something. This is a huge rate and a big potential customer base to start up our business (Evans, 2019). </a:t>
            </a:r>
          </a:p>
          <a:p>
            <a:endParaRPr lang="en-GB" sz="1600"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2"/>
          <a:stretch>
            <a:fillRect/>
          </a:stretch>
        </p:blipFill>
        <p:spPr>
          <a:xfrm>
            <a:off x="7548043" y="647700"/>
            <a:ext cx="4224857" cy="5473700"/>
          </a:xfrm>
          <a:prstGeom prst="rect">
            <a:avLst/>
          </a:prstGeom>
        </p:spPr>
      </p:pic>
      <p:sp>
        <p:nvSpPr>
          <p:cNvPr id="5" name="Rectangle 4"/>
          <p:cNvSpPr/>
          <p:nvPr/>
        </p:nvSpPr>
        <p:spPr>
          <a:xfrm>
            <a:off x="6096000" y="6011912"/>
            <a:ext cx="6096000" cy="729430"/>
          </a:xfrm>
          <a:prstGeom prst="rect">
            <a:avLst/>
          </a:prstGeom>
        </p:spPr>
        <p:txBody>
          <a:bodyPr>
            <a:spAutoFit/>
          </a:bodyPr>
          <a:lstStyle/>
          <a:p>
            <a:pPr marL="457200" indent="457200">
              <a:lnSpc>
                <a:spcPct val="115000"/>
              </a:lnSpc>
              <a:spcBef>
                <a:spcPts val="3600"/>
              </a:spcBef>
              <a:spcAft>
                <a:spcPts val="2400"/>
              </a:spcAft>
            </a:pPr>
            <a:r>
              <a:rPr lang="en-GB" dirty="0">
                <a:highlight>
                  <a:srgbClr val="FFFFFF"/>
                </a:highlight>
                <a:latin typeface="Arial" panose="020B0604020202020204" pitchFamily="34" charset="0"/>
                <a:ea typeface="Arial" panose="020B0604020202020204" pitchFamily="34" charset="0"/>
              </a:rPr>
              <a:t>Table: The World’s Biggest Online Spenders      Countries (</a:t>
            </a:r>
            <a:r>
              <a:rPr lang="en-GB" dirty="0" err="1">
                <a:highlight>
                  <a:srgbClr val="FFFFFF"/>
                </a:highlight>
                <a:latin typeface="Arial" panose="020B0604020202020204" pitchFamily="34" charset="0"/>
                <a:ea typeface="Arial" panose="020B0604020202020204" pitchFamily="34" charset="0"/>
              </a:rPr>
              <a:t>Frisby</a:t>
            </a:r>
            <a:r>
              <a:rPr lang="en-GB" dirty="0">
                <a:highlight>
                  <a:srgbClr val="FFFFFF"/>
                </a:highlight>
                <a:latin typeface="Arial" panose="020B0604020202020204" pitchFamily="34" charset="0"/>
                <a:ea typeface="Arial" panose="020B0604020202020204" pitchFamily="34" charset="0"/>
              </a:rPr>
              <a:t>, 2018</a:t>
            </a:r>
            <a:r>
              <a:rPr lang="en-GB" sz="1200" dirty="0">
                <a:highlight>
                  <a:srgbClr val="FFFFFF"/>
                </a:highlight>
                <a:latin typeface="Arial" panose="020B0604020202020204" pitchFamily="34" charset="0"/>
                <a:ea typeface="Arial" panose="020B0604020202020204" pitchFamily="34" charset="0"/>
              </a:rPr>
              <a:t>)</a:t>
            </a:r>
            <a:endParaRPr lang="en-GB" sz="12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2130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2" y="1231901"/>
            <a:ext cx="4754418" cy="3149600"/>
          </a:xfrm>
        </p:spPr>
        <p:txBody>
          <a:bodyPr>
            <a:normAutofit fontScale="90000"/>
          </a:bodyPr>
          <a:lstStyle/>
          <a:p>
            <a:pPr algn="just"/>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2200" dirty="0">
                <a:latin typeface="Arial" pitchFamily="34" charset="0"/>
                <a:cs typeface="Arial" pitchFamily="34" charset="0"/>
              </a:rPr>
              <a:t>According to Eurostat, in the year of 2014, 63% of online users in Europe was between 16 to 24 years old and in the year 2018 it increased to 73%. Age group between 24 to 54 years old online users percentage were 67% in 2014 and increased to 71% in the year of 2018. Age group 54 to 74 years old people purchased percentages were lower than the age group 16 to 24 and 24 to 54 years old (Ec.europa.eu, 2018).</a:t>
            </a:r>
            <a:br>
              <a:rPr lang="en-GB" sz="2200" dirty="0">
                <a:latin typeface="Arial" pitchFamily="34" charset="0"/>
                <a:cs typeface="Arial" pitchFamily="34" charset="0"/>
              </a:rPr>
            </a:br>
            <a:endParaRPr lang="en-GB" sz="2200" dirty="0">
              <a:latin typeface="Arial" pitchFamily="34" charset="0"/>
              <a:cs typeface="Arial" pitchFamily="34" charset="0"/>
            </a:endParaRPr>
          </a:p>
        </p:txBody>
      </p:sp>
      <p:pic>
        <p:nvPicPr>
          <p:cNvPr id="4" name="image4.png"/>
          <p:cNvPicPr>
            <a:picLocks noGrp="1"/>
          </p:cNvPicPr>
          <p:nvPr>
            <p:ph idx="1"/>
          </p:nvPr>
        </p:nvPicPr>
        <p:blipFill>
          <a:blip r:embed="rId2"/>
          <a:srcRect/>
          <a:stretch>
            <a:fillRect/>
          </a:stretch>
        </p:blipFill>
        <p:spPr>
          <a:xfrm>
            <a:off x="5384800" y="1223588"/>
            <a:ext cx="6273800" cy="4720011"/>
          </a:xfrm>
          <a:prstGeom prst="rect">
            <a:avLst/>
          </a:prstGeom>
          <a:ln/>
        </p:spPr>
      </p:pic>
      <p:sp>
        <p:nvSpPr>
          <p:cNvPr id="5" name="Title 1"/>
          <p:cNvSpPr txBox="1">
            <a:spLocks/>
          </p:cNvSpPr>
          <p:nvPr/>
        </p:nvSpPr>
        <p:spPr>
          <a:xfrm>
            <a:off x="225828" y="369067"/>
            <a:ext cx="10515600" cy="994221"/>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endParaRPr lang="en-GB" dirty="0"/>
          </a:p>
        </p:txBody>
      </p:sp>
      <p:sp>
        <p:nvSpPr>
          <p:cNvPr id="6" name="Title 1"/>
          <p:cNvSpPr txBox="1">
            <a:spLocks/>
          </p:cNvSpPr>
          <p:nvPr/>
        </p:nvSpPr>
        <p:spPr>
          <a:xfrm>
            <a:off x="1298171" y="37726"/>
            <a:ext cx="10515600" cy="1325563"/>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400" dirty="0">
                <a:solidFill>
                  <a:schemeClr val="accent1">
                    <a:lumMod val="75000"/>
                  </a:schemeClr>
                </a:solidFill>
              </a:rPr>
              <a:t/>
            </a:r>
            <a:br>
              <a:rPr lang="en-GB" sz="1400" dirty="0">
                <a:solidFill>
                  <a:schemeClr val="accent1">
                    <a:lumMod val="75000"/>
                  </a:schemeClr>
                </a:solidFill>
              </a:rPr>
            </a:br>
            <a:r>
              <a:rPr lang="en-GB" sz="1700" dirty="0">
                <a:solidFill>
                  <a:schemeClr val="accent1">
                    <a:lumMod val="75000"/>
                  </a:schemeClr>
                </a:solidFill>
                <a:latin typeface="Arial" panose="020B0604020202020204" pitchFamily="34" charset="0"/>
                <a:cs typeface="Arial" panose="020B0604020202020204" pitchFamily="34" charset="0"/>
              </a:rPr>
              <a:t>.</a:t>
            </a:r>
          </a:p>
          <a:p>
            <a:pPr algn="ctr"/>
            <a:r>
              <a:rPr lang="en-GB" sz="1700" dirty="0">
                <a:solidFill>
                  <a:schemeClr val="accent1">
                    <a:lumMod val="75000"/>
                  </a:schemeClr>
                </a:solidFill>
                <a:latin typeface="Arial" panose="020B0604020202020204" pitchFamily="34" charset="0"/>
                <a:cs typeface="Arial" panose="020B0604020202020204" pitchFamily="34" charset="0"/>
              </a:rPr>
              <a:t>.</a:t>
            </a:r>
          </a:p>
          <a:p>
            <a:pPr algn="ctr"/>
            <a:endParaRPr lang="en-GB" sz="1700" dirty="0">
              <a:latin typeface="Arial" panose="020B0604020202020204" pitchFamily="34" charset="0"/>
              <a:cs typeface="Arial" panose="020B0604020202020204" pitchFamily="34" charset="0"/>
            </a:endParaRPr>
          </a:p>
        </p:txBody>
      </p:sp>
      <p:sp>
        <p:nvSpPr>
          <p:cNvPr id="7" name="Title 1"/>
          <p:cNvSpPr txBox="1">
            <a:spLocks/>
          </p:cNvSpPr>
          <p:nvPr/>
        </p:nvSpPr>
        <p:spPr>
          <a:xfrm>
            <a:off x="838200" y="365126"/>
            <a:ext cx="10515600" cy="516024"/>
          </a:xfrm>
          <a:prstGeom prst="rect">
            <a:avLst/>
          </a:prstGeom>
        </p:spPr>
        <p:txBody>
          <a:bodyPr vert="horz" lIns="91440" tIns="45720" rIns="91440" bIns="45720" rtlCol="0" anchor="ctr">
            <a:normAutofit fontScale="90000" lnSpcReduction="20000"/>
          </a:body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000" b="0" i="0" u="none" strike="noStrike" kern="1200" cap="none" spc="0" normalizeH="0" baseline="0" noProof="0" dirty="0">
                <a:ln>
                  <a:noFill/>
                </a:ln>
                <a:solidFill>
                  <a:srgbClr val="00B0F0"/>
                </a:solidFill>
                <a:effectLst/>
                <a:uLnTx/>
                <a:uFillTx/>
                <a:latin typeface="Arial" panose="020B0604020202020204" pitchFamily="34" charset="0"/>
                <a:ea typeface="+mj-ea"/>
                <a:cs typeface="Arial" panose="020B0604020202020204" pitchFamily="34" charset="0"/>
              </a:rPr>
              <a:t>		</a:t>
            </a:r>
            <a:r>
              <a:rPr kumimoji="0" lang="en-GB" sz="40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	</a:t>
            </a:r>
            <a:r>
              <a:rPr lang="en-GB" sz="4000" u="sng" dirty="0">
                <a:latin typeface="Arial" panose="020B0604020202020204" pitchFamily="34" charset="0"/>
                <a:ea typeface="+mj-ea"/>
                <a:cs typeface="Arial" panose="020B0604020202020204" pitchFamily="34" charset="0"/>
              </a:rPr>
              <a:t>Demographic</a:t>
            </a:r>
            <a:endParaRPr kumimoji="0" lang="en-GB" sz="4000" b="0" i="0" u="sng" strike="noStrike" kern="1200" cap="none" spc="0" normalizeH="0" baseline="0" noProof="0" dirty="0">
              <a:ln>
                <a:noFill/>
              </a:ln>
              <a:solidFill>
                <a:srgbClr val="00B0F0"/>
              </a:solidFill>
              <a:effectLst/>
              <a:uLnTx/>
              <a:uFillTx/>
              <a:latin typeface="+mj-lt"/>
              <a:ea typeface="+mj-ea"/>
              <a:cs typeface="+mj-cs"/>
            </a:endParaRPr>
          </a:p>
        </p:txBody>
      </p:sp>
    </p:spTree>
    <p:extLst>
      <p:ext uri="{BB962C8B-B14F-4D97-AF65-F5344CB8AC3E}">
        <p14:creationId xmlns:p14="http://schemas.microsoft.com/office/powerpoint/2010/main" val="274903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382" y="1320800"/>
            <a:ext cx="4475018" cy="4198851"/>
          </a:xfrm>
        </p:spPr>
        <p:txBody>
          <a:bodyPr>
            <a:noAutofit/>
          </a:bodyPr>
          <a:lstStyle/>
          <a:p>
            <a:pPr algn="just"/>
            <a:r>
              <a:rPr lang="en-GB" sz="3200" dirty="0">
                <a:latin typeface="Arial" pitchFamily="34" charset="0"/>
                <a:cs typeface="Arial" pitchFamily="34" charset="0"/>
              </a:rPr>
              <a:t>According to UK Statista, in 2014 the total number of men and women purchased online were 75% and 72% respectively. However, in the year 2018, 78% of men and women purchased their goods from online.</a:t>
            </a:r>
            <a:br>
              <a:rPr lang="en-GB" sz="3200" dirty="0">
                <a:latin typeface="Arial" pitchFamily="34" charset="0"/>
                <a:cs typeface="Arial" pitchFamily="34" charset="0"/>
              </a:rPr>
            </a:br>
            <a:endParaRPr lang="en-GB" sz="3200" dirty="0">
              <a:latin typeface="Arial" pitchFamily="34" charset="0"/>
              <a:cs typeface="Arial" pitchFamily="34" charset="0"/>
            </a:endParaRPr>
          </a:p>
        </p:txBody>
      </p:sp>
      <p:pic>
        <p:nvPicPr>
          <p:cNvPr id="4" name="image1.png"/>
          <p:cNvPicPr>
            <a:picLocks noGrp="1"/>
          </p:cNvPicPr>
          <p:nvPr>
            <p:ph idx="1"/>
          </p:nvPr>
        </p:nvPicPr>
        <p:blipFill>
          <a:blip r:embed="rId2"/>
          <a:srcRect/>
          <a:stretch>
            <a:fillRect/>
          </a:stretch>
        </p:blipFill>
        <p:spPr>
          <a:xfrm>
            <a:off x="5511800" y="495300"/>
            <a:ext cx="5791200" cy="5067300"/>
          </a:xfrm>
          <a:prstGeom prst="rect">
            <a:avLst/>
          </a:prstGeom>
          <a:ln/>
        </p:spPr>
      </p:pic>
    </p:spTree>
    <p:extLst>
      <p:ext uri="{BB962C8B-B14F-4D97-AF65-F5344CB8AC3E}">
        <p14:creationId xmlns:p14="http://schemas.microsoft.com/office/powerpoint/2010/main" val="1144528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u="sng" dirty="0">
                <a:latin typeface="Arial" pitchFamily="34" charset="0"/>
                <a:cs typeface="Arial" pitchFamily="34" charset="0"/>
              </a:rPr>
              <a:t>Psychographic:</a:t>
            </a:r>
          </a:p>
        </p:txBody>
      </p:sp>
      <p:sp>
        <p:nvSpPr>
          <p:cNvPr id="3" name="Content Placeholder 2"/>
          <p:cNvSpPr>
            <a:spLocks noGrp="1"/>
          </p:cNvSpPr>
          <p:nvPr>
            <p:ph idx="1"/>
          </p:nvPr>
        </p:nvSpPr>
        <p:spPr>
          <a:xfrm>
            <a:off x="838200" y="1447800"/>
            <a:ext cx="6121400" cy="4729163"/>
          </a:xfrm>
        </p:spPr>
        <p:txBody>
          <a:bodyPr>
            <a:normAutofit fontScale="92500" lnSpcReduction="20000"/>
          </a:bodyPr>
          <a:lstStyle/>
          <a:p>
            <a:pPr algn="just"/>
            <a:r>
              <a:rPr lang="en-GB" sz="2400" dirty="0">
                <a:latin typeface="Arial" panose="020B0604020202020204" pitchFamily="34" charset="0"/>
                <a:cs typeface="Arial" panose="020B0604020202020204" pitchFamily="34" charset="0"/>
              </a:rPr>
              <a:t>A new research study found that Chinese people spend the highest amount of money to do online shopping from their salary, and the UK is in 4th position. </a:t>
            </a:r>
          </a:p>
          <a:p>
            <a:pPr algn="just"/>
            <a:r>
              <a:rPr lang="en-GB" sz="2400" dirty="0">
                <a:latin typeface="Arial" panose="020B0604020202020204" pitchFamily="34" charset="0"/>
                <a:cs typeface="Arial" panose="020B0604020202020204" pitchFamily="34" charset="0"/>
              </a:rPr>
              <a:t>Online reviews are huge factors when it comes to customers decision making process. Approximately 93% of customers prefer to read the local review before taking a final decision. 85% of British people read and trust the online reviews. A positive review can make 73%  of customers trust the product as much as personal recommendations (Jenkins, 2018)</a:t>
            </a:r>
          </a:p>
          <a:p>
            <a:pPr algn="just"/>
            <a:r>
              <a:rPr lang="en-GB" sz="2400" dirty="0">
                <a:latin typeface="Arial" panose="020B0604020202020204" pitchFamily="34" charset="0"/>
                <a:cs typeface="Arial" panose="020B0604020202020204" pitchFamily="34" charset="0"/>
              </a:rPr>
              <a:t>57% of the UK online customers habit is using a desktop to order their items, other 25% of them using smartphones and 16% of them using tablets. </a:t>
            </a:r>
          </a:p>
          <a:p>
            <a:endParaRPr lang="en-GB" sz="1200" dirty="0">
              <a:latin typeface="Arial" panose="020B0604020202020204" pitchFamily="34" charset="0"/>
              <a:cs typeface="Arial" panose="020B0604020202020204" pitchFamily="34" charset="0"/>
            </a:endParaRPr>
          </a:p>
          <a:p>
            <a:endParaRPr lang="en-GB" dirty="0"/>
          </a:p>
        </p:txBody>
      </p:sp>
      <p:pic>
        <p:nvPicPr>
          <p:cNvPr id="5" name="Picture 4"/>
          <p:cNvPicPr>
            <a:picLocks noChangeAspect="1"/>
          </p:cNvPicPr>
          <p:nvPr/>
        </p:nvPicPr>
        <p:blipFill>
          <a:blip r:embed="rId2"/>
          <a:stretch>
            <a:fillRect/>
          </a:stretch>
        </p:blipFill>
        <p:spPr>
          <a:xfrm>
            <a:off x="7086599" y="1244600"/>
            <a:ext cx="4609091" cy="5295899"/>
          </a:xfrm>
          <a:prstGeom prst="rect">
            <a:avLst/>
          </a:prstGeom>
        </p:spPr>
      </p:pic>
    </p:spTree>
    <p:extLst>
      <p:ext uri="{BB962C8B-B14F-4D97-AF65-F5344CB8AC3E}">
        <p14:creationId xmlns:p14="http://schemas.microsoft.com/office/powerpoint/2010/main" val="1048221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u="sng" dirty="0">
                <a:latin typeface="Arial" pitchFamily="34" charset="0"/>
                <a:cs typeface="Arial" pitchFamily="34" charset="0"/>
              </a:rPr>
              <a:t>Behavioural: </a:t>
            </a:r>
            <a:r>
              <a:rPr lang="en-GB" sz="1600" u="sng" dirty="0">
                <a:latin typeface="Arial" pitchFamily="34" charset="0"/>
                <a:cs typeface="Arial" pitchFamily="34" charset="0"/>
              </a:rPr>
              <a:t/>
            </a:r>
            <a:br>
              <a:rPr lang="en-GB" sz="1600" u="sng" dirty="0">
                <a:latin typeface="Arial" pitchFamily="34" charset="0"/>
                <a:cs typeface="Arial" pitchFamily="34" charset="0"/>
              </a:rPr>
            </a:br>
            <a:endParaRPr lang="en-GB" dirty="0"/>
          </a:p>
        </p:txBody>
      </p:sp>
      <p:pic>
        <p:nvPicPr>
          <p:cNvPr id="4" name="image2.png"/>
          <p:cNvPicPr>
            <a:picLocks noGrp="1"/>
          </p:cNvPicPr>
          <p:nvPr>
            <p:ph idx="1"/>
          </p:nvPr>
        </p:nvPicPr>
        <p:blipFill>
          <a:blip r:embed="rId2"/>
          <a:srcRect/>
          <a:stretch>
            <a:fillRect/>
          </a:stretch>
        </p:blipFill>
        <p:spPr>
          <a:xfrm>
            <a:off x="7295948" y="1041400"/>
            <a:ext cx="3876675" cy="4775200"/>
          </a:xfrm>
          <a:prstGeom prst="rect">
            <a:avLst/>
          </a:prstGeom>
          <a:ln/>
        </p:spPr>
      </p:pic>
      <p:sp>
        <p:nvSpPr>
          <p:cNvPr id="7" name="Rectangle 6"/>
          <p:cNvSpPr/>
          <p:nvPr/>
        </p:nvSpPr>
        <p:spPr>
          <a:xfrm>
            <a:off x="317500" y="1371600"/>
            <a:ext cx="5969000" cy="4832092"/>
          </a:xfrm>
          <a:prstGeom prst="rect">
            <a:avLst/>
          </a:prstGeom>
        </p:spPr>
        <p:txBody>
          <a:bodyPr wrap="square">
            <a:spAutoFit/>
          </a:bodyPr>
          <a:lstStyle/>
          <a:p>
            <a:pPr algn="just"/>
            <a:r>
              <a:rPr lang="en-GB" sz="2800" dirty="0">
                <a:latin typeface="Arial" pitchFamily="34" charset="0"/>
                <a:cs typeface="Arial" pitchFamily="34" charset="0"/>
              </a:rPr>
              <a:t>In 2016, the UK was the third largest e-commerce market in the world .The value of e-commerce sales in 2017 was 586 billion British pounds. It is expected that in 2021, approximately 93% of UK internet users going to do online shopping and it will be the highest shopping penetration rate in Europe (www.statista.com, 2019).</a:t>
            </a:r>
            <a:br>
              <a:rPr lang="en-GB" sz="2800" dirty="0">
                <a:latin typeface="Arial" pitchFamily="34" charset="0"/>
                <a:cs typeface="Arial" pitchFamily="34" charset="0"/>
              </a:rPr>
            </a:br>
            <a:endParaRPr lang="en-US" sz="2800" dirty="0">
              <a:latin typeface="Arial" pitchFamily="34" charset="0"/>
              <a:cs typeface="Arial" pitchFamily="34" charset="0"/>
            </a:endParaRPr>
          </a:p>
        </p:txBody>
      </p:sp>
    </p:spTree>
    <p:extLst>
      <p:ext uri="{BB962C8B-B14F-4D97-AF65-F5344CB8AC3E}">
        <p14:creationId xmlns:p14="http://schemas.microsoft.com/office/powerpoint/2010/main" val="353995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558800" y="266700"/>
            <a:ext cx="5181600" cy="5280933"/>
          </a:xfrm>
          <a:prstGeom prst="rect">
            <a:avLst/>
          </a:prstGeom>
        </p:spPr>
        <p:txBody>
          <a:bodyPr wrap="square">
            <a:spAutoFit/>
          </a:bodyPr>
          <a:lstStyle/>
          <a:p>
            <a:pPr algn="just">
              <a:lnSpc>
                <a:spcPct val="115000"/>
              </a:lnSpc>
              <a:spcBef>
                <a:spcPts val="800"/>
              </a:spcBef>
              <a:spcAft>
                <a:spcPts val="800"/>
              </a:spcAft>
              <a:buFont typeface="Wingdings" pitchFamily="2" charset="2"/>
              <a:buChar char="Ø"/>
            </a:pPr>
            <a:r>
              <a:rPr lang="en-GB" sz="1800" dirty="0">
                <a:latin typeface="Arial" panose="020B0604020202020204" pitchFamily="34" charset="0"/>
                <a:ea typeface="Arial" panose="020B0604020202020204" pitchFamily="34" charset="0"/>
              </a:rPr>
              <a:t>From the Statistics we can see 55% of British people purchased Clothes and Sports goods, and 48% of British people purchased Household goods by using online platform. After clothes and household items, people spending their money on holiday accommodation (42%), travel arrangements -transport tickets, car hire (40%), tickets for events (39%), films and music (34%) etc.</a:t>
            </a:r>
          </a:p>
          <a:p>
            <a:pPr algn="just">
              <a:lnSpc>
                <a:spcPct val="115000"/>
              </a:lnSpc>
              <a:spcBef>
                <a:spcPts val="800"/>
              </a:spcBef>
              <a:spcAft>
                <a:spcPts val="800"/>
              </a:spcAft>
              <a:buFont typeface="Wingdings" pitchFamily="2" charset="2"/>
              <a:buChar char="Ø"/>
            </a:pPr>
            <a:endParaRPr lang="en-GB" sz="1800" dirty="0">
              <a:effectLst/>
              <a:latin typeface="Arial" panose="020B0604020202020204" pitchFamily="34" charset="0"/>
              <a:ea typeface="Arial" panose="020B0604020202020204" pitchFamily="34" charset="0"/>
            </a:endParaRPr>
          </a:p>
          <a:p>
            <a:pPr algn="just">
              <a:lnSpc>
                <a:spcPct val="115000"/>
              </a:lnSpc>
              <a:spcBef>
                <a:spcPts val="800"/>
              </a:spcBef>
              <a:spcAft>
                <a:spcPts val="800"/>
              </a:spcAft>
              <a:buFont typeface="Wingdings" pitchFamily="2" charset="2"/>
              <a:buChar char="Ø"/>
            </a:pPr>
            <a:r>
              <a:rPr lang="en-GB" sz="1800" dirty="0">
                <a:latin typeface="Arial" panose="020B0604020202020204" pitchFamily="34" charset="0"/>
                <a:ea typeface="Arial" panose="020B0604020202020204" pitchFamily="34" charset="0"/>
              </a:rPr>
              <a:t>Our company is not only going to create a platform for all buyers and sellers also through our website people can buy transport ticket, films ticket, events ticket etc. All will be in one apps. One search will be a solution of billions. </a:t>
            </a:r>
            <a:endParaRPr lang="en-GB" sz="1800" dirty="0">
              <a:effectLst/>
              <a:latin typeface="Arial" panose="020B0604020202020204" pitchFamily="34" charset="0"/>
              <a:ea typeface="Arial" panose="020B0604020202020204" pitchFamily="34" charset="0"/>
            </a:endParaRPr>
          </a:p>
        </p:txBody>
      </p:sp>
      <p:pic>
        <p:nvPicPr>
          <p:cNvPr id="5" name="image3.png"/>
          <p:cNvPicPr/>
          <p:nvPr/>
        </p:nvPicPr>
        <p:blipFill>
          <a:blip r:embed="rId2"/>
          <a:srcRect/>
          <a:stretch>
            <a:fillRect/>
          </a:stretch>
        </p:blipFill>
        <p:spPr>
          <a:xfrm>
            <a:off x="5754023" y="254000"/>
            <a:ext cx="6159731" cy="5981700"/>
          </a:xfrm>
          <a:prstGeom prst="rect">
            <a:avLst/>
          </a:prstGeom>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B0F0"/>
                </a:solidFill>
              </a:rPr>
              <a:t>				</a:t>
            </a:r>
            <a:r>
              <a:rPr lang="en-GB" sz="3200" u="sng" dirty="0">
                <a:latin typeface="Arial" pitchFamily="34" charset="0"/>
                <a:cs typeface="Arial" pitchFamily="34" charset="0"/>
              </a:rPr>
              <a:t>SWOT Analysis</a:t>
            </a:r>
          </a:p>
        </p:txBody>
      </p:sp>
      <p:sp>
        <p:nvSpPr>
          <p:cNvPr id="3" name="Content Placeholder 2"/>
          <p:cNvSpPr>
            <a:spLocks noGrp="1"/>
          </p:cNvSpPr>
          <p:nvPr>
            <p:ph idx="1"/>
          </p:nvPr>
        </p:nvSpPr>
        <p:spPr>
          <a:xfrm>
            <a:off x="838200" y="1825625"/>
            <a:ext cx="5712229" cy="4351338"/>
          </a:xfrm>
        </p:spPr>
        <p:txBody>
          <a:bodyPr>
            <a:normAutofit lnSpcReduction="10000"/>
          </a:bodyPr>
          <a:lstStyle/>
          <a:p>
            <a:pPr marL="0" indent="0">
              <a:buNone/>
            </a:pPr>
            <a:r>
              <a:rPr lang="en-GB" sz="1600" b="1" dirty="0">
                <a:latin typeface="Arial" pitchFamily="34" charset="0"/>
                <a:cs typeface="Arial" pitchFamily="34" charset="0"/>
              </a:rPr>
              <a:t>Strengths</a:t>
            </a:r>
          </a:p>
          <a:p>
            <a:r>
              <a:rPr lang="en-GB" sz="1600" dirty="0">
                <a:latin typeface="Arial" pitchFamily="34" charset="0"/>
                <a:cs typeface="Arial" pitchFamily="34" charset="0"/>
              </a:rPr>
              <a:t>1. Value for added services</a:t>
            </a:r>
          </a:p>
          <a:p>
            <a:r>
              <a:rPr lang="en-GB" sz="1600" dirty="0">
                <a:latin typeface="Arial" pitchFamily="34" charset="0"/>
                <a:cs typeface="Arial" pitchFamily="34" charset="0"/>
              </a:rPr>
              <a:t>2. All products under one search.</a:t>
            </a:r>
          </a:p>
          <a:p>
            <a:r>
              <a:rPr lang="en-GB" sz="1600" dirty="0">
                <a:latin typeface="Arial" pitchFamily="34" charset="0"/>
                <a:cs typeface="Arial" pitchFamily="34" charset="0"/>
              </a:rPr>
              <a:t>3. B2B &amp; B2C</a:t>
            </a:r>
          </a:p>
          <a:p>
            <a:r>
              <a:rPr lang="en-GB" sz="1600" dirty="0">
                <a:latin typeface="Arial" pitchFamily="34" charset="0"/>
                <a:cs typeface="Arial" pitchFamily="34" charset="0"/>
              </a:rPr>
              <a:t>4. More features in website as compared to other e-commerce giants.</a:t>
            </a:r>
          </a:p>
          <a:p>
            <a:r>
              <a:rPr lang="en-GB" sz="1600" dirty="0">
                <a:latin typeface="Arial" pitchFamily="34" charset="0"/>
                <a:cs typeface="Arial" pitchFamily="34" charset="0"/>
              </a:rPr>
              <a:t>5. Price comparison will be available within the business.</a:t>
            </a:r>
          </a:p>
          <a:p>
            <a:r>
              <a:rPr lang="en-GB" sz="1600" dirty="0">
                <a:latin typeface="Arial" pitchFamily="34" charset="0"/>
                <a:cs typeface="Arial" pitchFamily="34" charset="0"/>
              </a:rPr>
              <a:t>6. One Search is an incremental innovative company.</a:t>
            </a:r>
          </a:p>
          <a:p>
            <a:pPr marL="0" indent="0">
              <a:buNone/>
            </a:pPr>
            <a:r>
              <a:rPr lang="en-GB" sz="1600" b="1" dirty="0">
                <a:latin typeface="Arial" pitchFamily="34" charset="0"/>
                <a:cs typeface="Arial" pitchFamily="34" charset="0"/>
              </a:rPr>
              <a:t>Weakness</a:t>
            </a:r>
          </a:p>
          <a:p>
            <a:r>
              <a:rPr lang="en-GB" sz="1600" dirty="0">
                <a:latin typeface="Arial" pitchFamily="34" charset="0"/>
                <a:cs typeface="Arial" pitchFamily="34" charset="0"/>
              </a:rPr>
              <a:t>1. Capital Intensive</a:t>
            </a:r>
          </a:p>
          <a:p>
            <a:r>
              <a:rPr lang="en-GB" sz="1600" dirty="0">
                <a:latin typeface="Arial" pitchFamily="34" charset="0"/>
                <a:cs typeface="Arial" pitchFamily="34" charset="0"/>
              </a:rPr>
              <a:t>2. Difficult to capture market in initial stage.</a:t>
            </a:r>
          </a:p>
          <a:p>
            <a:r>
              <a:rPr lang="en-GB" sz="1600" dirty="0">
                <a:latin typeface="Arial" pitchFamily="34" charset="0"/>
                <a:cs typeface="Arial" pitchFamily="34" charset="0"/>
              </a:rPr>
              <a:t>3. Market presence in the UK FOR 6 MONTHS AND THEN WE WILL START GO GLOBAL.</a:t>
            </a:r>
          </a:p>
          <a:p>
            <a:pPr marL="0" indent="0">
              <a:buNone/>
            </a:pPr>
            <a:r>
              <a:rPr lang="en-GB" sz="1600" dirty="0">
                <a:latin typeface="Arial" pitchFamily="34" charset="0"/>
                <a:cs typeface="Arial" pitchFamily="34" charset="0"/>
              </a:rPr>
              <a:t> </a:t>
            </a:r>
          </a:p>
          <a:p>
            <a:endParaRPr lang="en-GB" dirty="0"/>
          </a:p>
        </p:txBody>
      </p:sp>
      <p:sp>
        <p:nvSpPr>
          <p:cNvPr id="6" name="Rectangle 5"/>
          <p:cNvSpPr/>
          <p:nvPr/>
        </p:nvSpPr>
        <p:spPr>
          <a:xfrm>
            <a:off x="6741622" y="1825625"/>
            <a:ext cx="5137266" cy="4315540"/>
          </a:xfrm>
          <a:prstGeom prst="rect">
            <a:avLst/>
          </a:prstGeom>
        </p:spPr>
        <p:txBody>
          <a:bodyPr wrap="square">
            <a:spAutoFit/>
          </a:bodyPr>
          <a:lstStyle/>
          <a:p>
            <a:pPr>
              <a:lnSpc>
                <a:spcPct val="115000"/>
              </a:lnSpc>
              <a:spcAft>
                <a:spcPts val="0"/>
              </a:spcAft>
            </a:pPr>
            <a:r>
              <a:rPr lang="en-GB" sz="1600" b="1" dirty="0">
                <a:highlight>
                  <a:srgbClr val="FFFFFF"/>
                </a:highlight>
                <a:latin typeface="Arial" panose="020B0604020202020204" pitchFamily="34" charset="0"/>
                <a:ea typeface="Arial" panose="020B0604020202020204" pitchFamily="34" charset="0"/>
              </a:rPr>
              <a:t>Opportunity</a:t>
            </a:r>
            <a:endParaRPr lang="en-GB" sz="1600" b="1"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1. Go global after 6 months.</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2. Price is cheap as compared to competitors.</a:t>
            </a:r>
          </a:p>
          <a:p>
            <a:pPr>
              <a:lnSpc>
                <a:spcPct val="115000"/>
              </a:lnSpc>
              <a:spcAft>
                <a:spcPts val="0"/>
              </a:spcAft>
            </a:pPr>
            <a:endParaRPr lang="en-GB" sz="1600" dirty="0">
              <a:effectLst/>
              <a:highlight>
                <a:srgbClr val="FFFFFF"/>
              </a:highlight>
              <a:latin typeface="Arial" panose="020B0604020202020204" pitchFamily="34" charset="0"/>
              <a:ea typeface="Arial" panose="020B0604020202020204" pitchFamily="34" charset="0"/>
            </a:endParaRPr>
          </a:p>
          <a:p>
            <a:pPr>
              <a:lnSpc>
                <a:spcPct val="115000"/>
              </a:lnSpc>
              <a:spcAft>
                <a:spcPts val="0"/>
              </a:spcAft>
            </a:pP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 </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b="1" dirty="0">
                <a:highlight>
                  <a:srgbClr val="FFFFFF"/>
                </a:highlight>
                <a:latin typeface="Arial" panose="020B0604020202020204" pitchFamily="34" charset="0"/>
                <a:ea typeface="Arial" panose="020B0604020202020204" pitchFamily="34" charset="0"/>
              </a:rPr>
              <a:t>Threats</a:t>
            </a:r>
            <a:endParaRPr lang="en-GB" sz="1600" b="1"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1. Competitors can disrupt market with low price strategy.</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2. Competitors financial power is strong as Amazon generates revenue of $63.4billion, net income of $2.6billion and earning per share of $5.22 compared to revenue of $52.9billion and earning per share of $5.07 in 2018.</a:t>
            </a:r>
            <a:endParaRPr lang="en-GB" sz="1600" dirty="0">
              <a:effectLst/>
              <a:latin typeface="Arial" panose="020B0604020202020204" pitchFamily="34" charset="0"/>
              <a:ea typeface="Arial" panose="020B0604020202020204" pitchFamily="34" charset="0"/>
            </a:endParaRPr>
          </a:p>
          <a:p>
            <a:pPr>
              <a:lnSpc>
                <a:spcPct val="115000"/>
              </a:lnSpc>
              <a:spcAft>
                <a:spcPts val="0"/>
              </a:spcAft>
            </a:pPr>
            <a:r>
              <a:rPr lang="en-GB" sz="1600" dirty="0">
                <a:highlight>
                  <a:srgbClr val="FFFFFF"/>
                </a:highlight>
                <a:latin typeface="Arial" panose="020B0604020202020204" pitchFamily="34" charset="0"/>
                <a:ea typeface="Arial" panose="020B0604020202020204" pitchFamily="34" charset="0"/>
              </a:rPr>
              <a:t>3. Brexit may affect </a:t>
            </a:r>
            <a:r>
              <a:rPr lang="en-GB" sz="1100" dirty="0">
                <a:highlight>
                  <a:srgbClr val="FFFFFF"/>
                </a:highlight>
                <a:latin typeface="Arial" panose="020B0604020202020204" pitchFamily="34" charset="0"/>
                <a:ea typeface="Arial" panose="020B0604020202020204" pitchFamily="34" charset="0"/>
              </a:rPr>
              <a:t>prices.</a:t>
            </a:r>
            <a:endParaRPr lang="en-GB" sz="11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06677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		</a:t>
            </a:r>
            <a:r>
              <a:rPr lang="en-GB" sz="3200" b="1" u="sng" dirty="0">
                <a:latin typeface="Arial" panose="020B0604020202020204" pitchFamily="34" charset="0"/>
                <a:cs typeface="Arial" panose="020B0604020202020204" pitchFamily="34" charset="0"/>
              </a:rPr>
              <a:t>Porter’s five forces</a:t>
            </a:r>
            <a:r>
              <a:rPr lang="en-GB" sz="3200" b="1" dirty="0">
                <a:latin typeface="Arial" panose="020B0604020202020204" pitchFamily="34" charset="0"/>
                <a:cs typeface="Arial" panose="020B0604020202020204" pitchFamily="34" charset="0"/>
              </a:rPr>
              <a:t>.</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320800"/>
            <a:ext cx="10515600" cy="4856163"/>
          </a:xfrm>
        </p:spPr>
        <p:txBody>
          <a:bodyPr>
            <a:normAutofit/>
          </a:bodyPr>
          <a:lstStyle/>
          <a:p>
            <a:pPr marL="0" indent="0">
              <a:buNone/>
            </a:pPr>
            <a:r>
              <a:rPr lang="en-GB" sz="1800" dirty="0">
                <a:latin typeface="Arial" panose="020B0604020202020204" pitchFamily="34" charset="0"/>
                <a:cs typeface="Arial" panose="020B0604020202020204" pitchFamily="34" charset="0"/>
              </a:rPr>
              <a:t>1</a:t>
            </a:r>
            <a:r>
              <a:rPr lang="en-GB" sz="1800" b="1" dirty="0">
                <a:latin typeface="Arial" panose="020B0604020202020204" pitchFamily="34" charset="0"/>
                <a:cs typeface="Arial" panose="020B0604020202020204" pitchFamily="34" charset="0"/>
              </a:rPr>
              <a:t>. New Entrants-(Low)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There is no threats as it is difficult to capture market with the same business model for new entrants as One Search Ltd is giving best services with cheap prices. </a:t>
            </a:r>
          </a:p>
          <a:p>
            <a:pPr marL="0" indent="0">
              <a:buNone/>
            </a:pPr>
            <a:r>
              <a:rPr lang="en-GB" sz="1400" dirty="0">
                <a:latin typeface="Arial" panose="020B0604020202020204" pitchFamily="34" charset="0"/>
                <a:cs typeface="Arial" panose="020B0604020202020204" pitchFamily="34" charset="0"/>
              </a:rPr>
              <a:t>2</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Bargaining power of Suppliers-(Weak)</a:t>
            </a:r>
          </a:p>
          <a:p>
            <a:pPr marL="0" indent="0">
              <a:buFont typeface="Wingdings" pitchFamily="2" charset="2"/>
              <a:buChar char="Ø"/>
            </a:pPr>
            <a:r>
              <a:rPr lang="en-GB" sz="1600" dirty="0">
                <a:latin typeface="Arial" panose="020B0604020202020204" pitchFamily="34" charset="0"/>
                <a:cs typeface="Arial" panose="020B0604020202020204" pitchFamily="34" charset="0"/>
              </a:rPr>
              <a:t>One Search ltd is providing services to customers by directly contact with manufacturers and vendors with low profit margin.</a:t>
            </a:r>
          </a:p>
          <a:p>
            <a:pPr marL="0" indent="0">
              <a:buNone/>
            </a:pPr>
            <a:r>
              <a:rPr lang="en-GB" sz="1800" dirty="0">
                <a:latin typeface="Arial" panose="020B0604020202020204" pitchFamily="34" charset="0"/>
                <a:cs typeface="Arial" panose="020B0604020202020204" pitchFamily="34" charset="0"/>
              </a:rPr>
              <a:t>3. </a:t>
            </a:r>
            <a:r>
              <a:rPr lang="en-GB" sz="1800" b="1" dirty="0">
                <a:latin typeface="Arial" panose="020B0604020202020204" pitchFamily="34" charset="0"/>
                <a:cs typeface="Arial" panose="020B0604020202020204" pitchFamily="34" charset="0"/>
              </a:rPr>
              <a:t>Threats of Substitutes-(Low)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Customers could get every product in one search with less price and our competitors are providing 15% higher than our company which would decrease the competition.</a:t>
            </a:r>
          </a:p>
          <a:p>
            <a:pPr marL="0" indent="0">
              <a:buNone/>
            </a:pPr>
            <a:r>
              <a:rPr lang="en-GB" sz="1400" dirty="0">
                <a:latin typeface="Arial" panose="020B0604020202020204" pitchFamily="34" charset="0"/>
                <a:cs typeface="Arial" panose="020B0604020202020204" pitchFamily="34" charset="0"/>
              </a:rPr>
              <a:t>4</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Bargaining Power of Buyers-(Low)</a:t>
            </a:r>
          </a:p>
          <a:p>
            <a:pPr marL="0" indent="0">
              <a:buFont typeface="Wingdings" pitchFamily="2" charset="2"/>
              <a:buChar char="Ø"/>
            </a:pPr>
            <a:r>
              <a:rPr lang="en-GB" sz="1600" dirty="0">
                <a:latin typeface="Arial" panose="020B0604020202020204" pitchFamily="34" charset="0"/>
                <a:cs typeface="Arial" panose="020B0604020202020204" pitchFamily="34" charset="0"/>
              </a:rPr>
              <a:t>Customers would be happy to get value for added products with one search so buyer bargaining power went low.</a:t>
            </a:r>
          </a:p>
          <a:p>
            <a:pPr marL="0" indent="0">
              <a:buNone/>
            </a:pPr>
            <a:r>
              <a:rPr lang="en-GB" sz="1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5. </a:t>
            </a:r>
            <a:r>
              <a:rPr lang="en-GB" sz="1800" b="1" dirty="0">
                <a:latin typeface="Arial" panose="020B0604020202020204" pitchFamily="34" charset="0"/>
                <a:cs typeface="Arial" panose="020B0604020202020204" pitchFamily="34" charset="0"/>
              </a:rPr>
              <a:t>Threat of Rivalry-(Medium to High)</a:t>
            </a:r>
          </a:p>
          <a:p>
            <a:pPr marL="0" indent="0">
              <a:buFont typeface="Wingdings" pitchFamily="2" charset="2"/>
              <a:buChar char="Ø"/>
            </a:pPr>
            <a:r>
              <a:rPr lang="en-GB" sz="1600" dirty="0">
                <a:latin typeface="Arial" panose="020B0604020202020204" pitchFamily="34" charset="0"/>
                <a:cs typeface="Arial" panose="020B0604020202020204" pitchFamily="34" charset="0"/>
              </a:rPr>
              <a:t>Well established brands with market share such as Alibaba, Amazon (16%), and EBay (8%)   so it would be difficult to develop trust with customers to switch from build up brands to One Search Ltd.</a:t>
            </a:r>
          </a:p>
          <a:p>
            <a:endParaRPr lang="en-GB" sz="14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7025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1008"/>
          </a:xfrm>
        </p:spPr>
        <p:txBody>
          <a:bodyPr>
            <a:normAutofit fontScale="90000"/>
          </a:bodyPr>
          <a:lstStyle/>
          <a:p>
            <a:r>
              <a:rPr lang="en-GB" sz="3200" dirty="0">
                <a:solidFill>
                  <a:srgbClr val="00B0F0"/>
                </a:solidFill>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Balance scorecard</a:t>
            </a: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t>
            </a:r>
          </a:p>
        </p:txBody>
      </p:sp>
      <p:sp>
        <p:nvSpPr>
          <p:cNvPr id="5" name="Rectangle 1"/>
          <p:cNvSpPr>
            <a:spLocks noChangeArrowheads="1"/>
          </p:cNvSpPr>
          <p:nvPr/>
        </p:nvSpPr>
        <p:spPr bwMode="auto">
          <a:xfrm>
            <a:off x="-9073921" y="-67083"/>
            <a:ext cx="21265921" cy="5242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chemeClr val="tx1"/>
                </a:solidFill>
                <a:effectLst/>
                <a:latin typeface="Arial" panose="020B0604020202020204" pitchFamily="34" charset="0"/>
                <a:ea typeface="Arial" panose="020B0604020202020204" pitchFamily="34" charset="0"/>
              </a:rPr>
              <a:t>Strategic Objectives and Business Map</a:t>
            </a:r>
            <a:endParaRPr kumimoji="0" lang="en-GB" altLang="en-US" sz="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10" name="Content Placeholder 9"/>
          <p:cNvGraphicFramePr>
            <a:graphicFrameLocks noGrp="1" noChangeAspect="1"/>
          </p:cNvGraphicFramePr>
          <p:nvPr>
            <p:ph idx="1"/>
            <p:extLst>
              <p:ext uri="{D42A27DB-BD31-4B8C-83A1-F6EECF244321}">
                <p14:modId xmlns:p14="http://schemas.microsoft.com/office/powerpoint/2010/main" val="3447299150"/>
              </p:ext>
            </p:extLst>
          </p:nvPr>
        </p:nvGraphicFramePr>
        <p:xfrm>
          <a:off x="1696278" y="1126435"/>
          <a:ext cx="7832035" cy="5050528"/>
        </p:xfrm>
        <a:graphic>
          <a:graphicData uri="http://schemas.openxmlformats.org/presentationml/2006/ole">
            <mc:AlternateContent xmlns:mc="http://schemas.openxmlformats.org/markup-compatibility/2006">
              <mc:Choice xmlns:v="urn:schemas-microsoft-com:vml" Requires="v">
                <p:oleObj spid="_x0000_s6154" name="Document" r:id="rId3" imgW="6084422" imgH="8107287" progId="Word.Document.12">
                  <p:link updateAutomatic="1"/>
                </p:oleObj>
              </mc:Choice>
              <mc:Fallback>
                <p:oleObj name="Document" r:id="rId3" imgW="6084422" imgH="8107287" progId="Word.Document.12">
                  <p:link updateAutomatic="1"/>
                  <p:pic>
                    <p:nvPicPr>
                      <p:cNvPr id="0" name="Content Placeholder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6278" y="1126435"/>
                        <a:ext cx="7832035" cy="505052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1558705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1300" y="715963"/>
            <a:ext cx="9144000" cy="681037"/>
          </a:xfrm>
        </p:spPr>
        <p:txBody>
          <a:bodyPr>
            <a:normAutofit/>
          </a:bodyPr>
          <a:lstStyle/>
          <a:p>
            <a:r>
              <a:rPr lang="en-US" sz="3200" u="sng" dirty="0">
                <a:latin typeface="Arial" pitchFamily="34" charset="0"/>
                <a:cs typeface="Arial" pitchFamily="34" charset="0"/>
              </a:rPr>
              <a:t>Cash Flow Forecast</a:t>
            </a:r>
          </a:p>
        </p:txBody>
      </p:sp>
      <p:graphicFrame>
        <p:nvGraphicFramePr>
          <p:cNvPr id="4" name="Object 3"/>
          <p:cNvGraphicFramePr>
            <a:graphicFrameLocks noChangeAspect="1"/>
          </p:cNvGraphicFramePr>
          <p:nvPr>
            <p:extLst>
              <p:ext uri="{D42A27DB-BD31-4B8C-83A1-F6EECF244321}">
                <p14:modId xmlns:p14="http://schemas.microsoft.com/office/powerpoint/2010/main" val="3047730984"/>
              </p:ext>
            </p:extLst>
          </p:nvPr>
        </p:nvGraphicFramePr>
        <p:xfrm>
          <a:off x="1727200" y="1955800"/>
          <a:ext cx="8788400" cy="4016375"/>
        </p:xfrm>
        <a:graphic>
          <a:graphicData uri="http://schemas.openxmlformats.org/presentationml/2006/ole">
            <mc:AlternateContent xmlns:mc="http://schemas.openxmlformats.org/markup-compatibility/2006">
              <mc:Choice xmlns:v="urn:schemas-microsoft-com:vml" Requires="v">
                <p:oleObj spid="_x0000_s2057" name="Worksheet" r:id="rId3" imgW="8848662" imgH="8943979" progId="Excel.Sheet.12">
                  <p:link updateAutomatic="1"/>
                </p:oleObj>
              </mc:Choice>
              <mc:Fallback>
                <p:oleObj name="Worksheet" r:id="rId3" imgW="8848662" imgH="8943979" progId="Excel.Sheet.12">
                  <p:link updateAutomatic="1"/>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7200" y="1955800"/>
                        <a:ext cx="8788400" cy="40163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55601"/>
            <a:ext cx="9144000" cy="977899"/>
          </a:xfrm>
        </p:spPr>
        <p:txBody>
          <a:bodyPr>
            <a:normAutofit/>
          </a:bodyPr>
          <a:lstStyle/>
          <a:p>
            <a:r>
              <a:rPr lang="en-US" sz="2800" u="sng" dirty="0">
                <a:latin typeface="Arial" pitchFamily="34" charset="0"/>
                <a:cs typeface="Arial" pitchFamily="34" charset="0"/>
              </a:rPr>
              <a:t>Profit and  Loss Projection of 12-Month Period</a:t>
            </a:r>
          </a:p>
        </p:txBody>
      </p:sp>
      <p:sp>
        <p:nvSpPr>
          <p:cNvPr id="3" name="Subtitle 2"/>
          <p:cNvSpPr>
            <a:spLocks noGrp="1"/>
          </p:cNvSpPr>
          <p:nvPr>
            <p:ph type="subTitle" idx="1"/>
          </p:nvPr>
        </p:nvSpPr>
        <p:spPr/>
        <p:txBody>
          <a:bodyPr/>
          <a:lstStyle/>
          <a:p>
            <a:endParaRPr lang="en-US" dirty="0"/>
          </a:p>
        </p:txBody>
      </p:sp>
      <p:graphicFrame>
        <p:nvGraphicFramePr>
          <p:cNvPr id="5" name="Object 4"/>
          <p:cNvGraphicFramePr>
            <a:graphicFrameLocks noChangeAspect="1"/>
          </p:cNvGraphicFramePr>
          <p:nvPr>
            <p:extLst>
              <p:ext uri="{D42A27DB-BD31-4B8C-83A1-F6EECF244321}">
                <p14:modId xmlns:p14="http://schemas.microsoft.com/office/powerpoint/2010/main" val="3808643348"/>
              </p:ext>
            </p:extLst>
          </p:nvPr>
        </p:nvGraphicFramePr>
        <p:xfrm>
          <a:off x="1557338" y="1879599"/>
          <a:ext cx="9390062" cy="4457701"/>
        </p:xfrm>
        <a:graphic>
          <a:graphicData uri="http://schemas.openxmlformats.org/presentationml/2006/ole">
            <mc:AlternateContent xmlns:mc="http://schemas.openxmlformats.org/markup-compatibility/2006">
              <mc:Choice xmlns:v="urn:schemas-microsoft-com:vml" Requires="v">
                <p:oleObj spid="_x0000_s1034" name="Worksheet" r:id="rId3" imgW="9077302" imgH="6686525" progId="Excel.Sheet.12">
                  <p:link updateAutomatic="1"/>
                </p:oleObj>
              </mc:Choice>
              <mc:Fallback>
                <p:oleObj name="Worksheet" r:id="rId3" imgW="9077302" imgH="6686525" progId="Excel.Sheet.12">
                  <p:link updateAutomatic="1"/>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338" y="1879599"/>
                        <a:ext cx="9390062" cy="4457701"/>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11201"/>
            <a:ext cx="9144000" cy="3708399"/>
          </a:xfrm>
        </p:spPr>
        <p:txBody>
          <a:bodyPr>
            <a:normAutofit/>
          </a:bodyPr>
          <a:lstStyle/>
          <a:p>
            <a:r>
              <a:rPr lang="en-US" sz="5400" dirty="0">
                <a:solidFill>
                  <a:srgbClr val="FF0000"/>
                </a:solidFill>
                <a:latin typeface="Arial" pitchFamily="34" charset="0"/>
                <a:cs typeface="Arial" pitchFamily="34" charset="0"/>
              </a:rPr>
              <a:t>Thank You</a:t>
            </a:r>
            <a:r>
              <a:rPr lang="en-US" sz="3600" dirty="0">
                <a:solidFill>
                  <a:srgbClr val="FF0000"/>
                </a:solidFill>
                <a:latin typeface="Arial" pitchFamily="34" charset="0"/>
                <a:cs typeface="Arial" pitchFamily="34" charset="0"/>
              </a:rPr>
              <a:t/>
            </a:r>
            <a:br>
              <a:rPr lang="en-US" sz="3600" dirty="0">
                <a:solidFill>
                  <a:srgbClr val="FF0000"/>
                </a:solidFill>
                <a:latin typeface="Arial" pitchFamily="34" charset="0"/>
                <a:cs typeface="Arial" pitchFamily="34" charset="0"/>
              </a:rPr>
            </a:br>
            <a:r>
              <a:rPr lang="en-US" sz="3600" dirty="0">
                <a:solidFill>
                  <a:srgbClr val="FF0000"/>
                </a:solidFill>
                <a:latin typeface="Arial" pitchFamily="34" charset="0"/>
                <a:cs typeface="Arial" pitchFamily="34" charset="0"/>
              </a:rPr>
              <a:t/>
            </a:r>
            <a:br>
              <a:rPr lang="en-US" sz="36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&amp;</a:t>
            </a:r>
            <a:br>
              <a:rPr lang="en-US" sz="54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
            </a:r>
            <a:br>
              <a:rPr lang="en-US" sz="5400" dirty="0">
                <a:solidFill>
                  <a:srgbClr val="FF0000"/>
                </a:solidFill>
                <a:latin typeface="Arial" pitchFamily="34" charset="0"/>
                <a:cs typeface="Arial" pitchFamily="34" charset="0"/>
              </a:rPr>
            </a:br>
            <a:r>
              <a:rPr lang="en-US" sz="5400" dirty="0">
                <a:solidFill>
                  <a:srgbClr val="FF0000"/>
                </a:solidFill>
                <a:latin typeface="Arial" pitchFamily="34" charset="0"/>
                <a:cs typeface="Arial" pitchFamily="34" charset="0"/>
              </a:rPr>
              <a:t>Welcome Your Questions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dirty="0"/>
              <a:t>Reference: </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www.statista.com. (2019). </a:t>
            </a:r>
            <a:r>
              <a:rPr lang="en-GB" i="1" dirty="0"/>
              <a:t>Topic: E-commerce in the United Kingdom (UK)</a:t>
            </a:r>
            <a:r>
              <a:rPr lang="en-GB" dirty="0"/>
              <a:t>. [online] Available at: https://www.statista.com/topics/2333/e-commerce-in-the-united-kingdom/ [Accessed 12 Aug. 2019].</a:t>
            </a:r>
          </a:p>
          <a:p>
            <a:pPr lvl="0"/>
            <a:r>
              <a:rPr lang="en-GB" dirty="0"/>
              <a:t>Ecommerce News. (2018). </a:t>
            </a:r>
            <a:r>
              <a:rPr lang="en-GB" i="1" dirty="0"/>
              <a:t>87% of UK retail purchases made online</a:t>
            </a:r>
            <a:r>
              <a:rPr lang="en-GB" dirty="0"/>
              <a:t>. [online] Available at: https://ecommercenews.eu/87-of-uk-retail-purchases-made-online/ [Accessed 13 Aug. 2019].</a:t>
            </a:r>
          </a:p>
          <a:p>
            <a:pPr lvl="0"/>
            <a:r>
              <a:rPr lang="en-GB" dirty="0"/>
              <a:t>Ec.europa.eu. (2018). </a:t>
            </a:r>
            <a:r>
              <a:rPr lang="en-GB" i="1" dirty="0"/>
              <a:t>E-commerce statistics for individuals - Statistics Explained</a:t>
            </a:r>
            <a:r>
              <a:rPr lang="en-GB" dirty="0"/>
              <a:t>. [online] Available at: https://ec.europa.eu/eurostat/statistics-explained/index.php/E-commerce_statistics_for_individuals [Accessed 13 Aug. 2019].</a:t>
            </a:r>
          </a:p>
          <a:p>
            <a:pPr lvl="0"/>
            <a:r>
              <a:rPr lang="en-GB" dirty="0"/>
              <a:t>Statista. (2018). </a:t>
            </a:r>
            <a:r>
              <a:rPr lang="en-GB" i="1" dirty="0"/>
              <a:t>Online purchasing penetration in Great Britain by gender 2018 | Statista</a:t>
            </a:r>
            <a:r>
              <a:rPr lang="en-GB" dirty="0"/>
              <a:t>. [online] Available at: https://www.statista.com/statistics/276076/online-purchasing-penetration-in-great-britain-by-gender/ [Accessed 13 Aug. 2019].</a:t>
            </a:r>
          </a:p>
          <a:p>
            <a:r>
              <a:rPr lang="en-GB" dirty="0"/>
              <a:t> </a:t>
            </a:r>
          </a:p>
          <a:p>
            <a:endParaRPr lang="en-GB" dirty="0"/>
          </a:p>
        </p:txBody>
      </p:sp>
    </p:spTree>
    <p:extLst>
      <p:ext uri="{BB962C8B-B14F-4D97-AF65-F5344CB8AC3E}">
        <p14:creationId xmlns:p14="http://schemas.microsoft.com/office/powerpoint/2010/main" val="3914256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299</TotalTime>
  <Words>1271</Words>
  <Application>Microsoft Office PowerPoint</Application>
  <PresentationFormat>Widescreen</PresentationFormat>
  <Paragraphs>103</Paragraphs>
  <Slides>19</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Links</vt:lpstr>
      </vt:variant>
      <vt:variant>
        <vt:i4>3</vt:i4>
      </vt:variant>
      <vt:variant>
        <vt:lpstr>Slide Titles</vt:lpstr>
      </vt:variant>
      <vt:variant>
        <vt:i4>19</vt:i4>
      </vt:variant>
    </vt:vector>
  </HeadingPairs>
  <TitlesOfParts>
    <vt:vector size="27" baseType="lpstr">
      <vt:lpstr>Arial</vt:lpstr>
      <vt:lpstr>Calibri</vt:lpstr>
      <vt:lpstr>Calibri Light</vt:lpstr>
      <vt:lpstr>Wingdings</vt:lpstr>
      <vt:lpstr>Office Theme</vt:lpstr>
      <vt:lpstr>file:///C:\Users\Compaq\Desktop\Balance%20ScoreCard-One%20Search.docx</vt:lpstr>
      <vt:lpstr>file:///C:\Users\Compaq\Desktop\Cash%20Flow%20Forecast-One%20Search%20International%20Ltd..xlsx</vt:lpstr>
      <vt:lpstr>file:///C:\Users\Compaq\Desktop\12%20month%20profit%20and%20loss%20projection%20for%20One%20Search%20International%20Ltd..xlsx</vt:lpstr>
      <vt:lpstr>One Search International Ltd. </vt:lpstr>
      <vt:lpstr>Company Profile</vt:lpstr>
      <vt:lpstr>Business Plan</vt:lpstr>
      <vt:lpstr>Business formation </vt:lpstr>
      <vt:lpstr>Aims and Objectives of the business.</vt:lpstr>
      <vt:lpstr>Market Segmentation</vt:lpstr>
      <vt:lpstr>   Geographic</vt:lpstr>
      <vt:lpstr>       According to Eurostat, in the year of 2014, 63% of online users in Europe was between 16 to 24 years old and in the year 2018 it increased to 73%. Age group between 24 to 54 years old online users percentage were 67% in 2014 and increased to 71% in the year of 2018. Age group 54 to 74 years old people purchased percentages were lower than the age group 16 to 24 and 24 to 54 years old (Ec.europa.eu, 2018). </vt:lpstr>
      <vt:lpstr>According to UK Statista, in 2014 the total number of men and women purchased online were 75% and 72% respectively. However, in the year 2018, 78% of men and women purchased their goods from online. </vt:lpstr>
      <vt:lpstr>Psychographic:</vt:lpstr>
      <vt:lpstr>Behavioural:  </vt:lpstr>
      <vt:lpstr>PowerPoint Presentation</vt:lpstr>
      <vt:lpstr>    SWOT Analysis</vt:lpstr>
      <vt:lpstr>  Porter’s five forces. </vt:lpstr>
      <vt:lpstr>   Balance scorecard  </vt:lpstr>
      <vt:lpstr>Cash Flow Forecast</vt:lpstr>
      <vt:lpstr>Profit and  Loss Projection of 12-Month Period</vt:lpstr>
      <vt:lpstr>Thank You  &amp;  Welcome Your Questions</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 Segmentation</dc:title>
  <dc:creator>Mohammad Ahmed (1811755)</dc:creator>
  <cp:lastModifiedBy>Bart Plange</cp:lastModifiedBy>
  <cp:revision>34</cp:revision>
  <dcterms:created xsi:type="dcterms:W3CDTF">2019-08-13T15:54:12Z</dcterms:created>
  <dcterms:modified xsi:type="dcterms:W3CDTF">2019-08-22T13:17:10Z</dcterms:modified>
</cp:coreProperties>
</file>