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79" r:id="rId3"/>
  </p:sldMasterIdLst>
  <p:notesMasterIdLst>
    <p:notesMasterId r:id="rId25"/>
  </p:notesMasterIdLst>
  <p:sldIdLst>
    <p:sldId id="351" r:id="rId4"/>
    <p:sldId id="301" r:id="rId5"/>
    <p:sldId id="260" r:id="rId6"/>
    <p:sldId id="261" r:id="rId7"/>
    <p:sldId id="262" r:id="rId8"/>
    <p:sldId id="263" r:id="rId9"/>
    <p:sldId id="264" r:id="rId10"/>
    <p:sldId id="265" r:id="rId11"/>
    <p:sldId id="266" r:id="rId12"/>
    <p:sldId id="267" r:id="rId13"/>
    <p:sldId id="268" r:id="rId14"/>
    <p:sldId id="269" r:id="rId15"/>
    <p:sldId id="272" r:id="rId16"/>
    <p:sldId id="270" r:id="rId17"/>
    <p:sldId id="271" r:id="rId18"/>
    <p:sldId id="274" r:id="rId19"/>
    <p:sldId id="275" r:id="rId20"/>
    <p:sldId id="276" r:id="rId21"/>
    <p:sldId id="273" r:id="rId22"/>
    <p:sldId id="258" r:id="rId23"/>
    <p:sldId id="31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A6F379-997F-4D26-9C1E-0CA31F14351F}"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AA814C-0E7C-4207-BA67-0679121F508C}" type="slidenum">
              <a:rPr lang="en-GB" smtClean="0"/>
              <a:t>‹#›</a:t>
            </a:fld>
            <a:endParaRPr lang="en-GB"/>
          </a:p>
        </p:txBody>
      </p:sp>
    </p:spTree>
    <p:extLst>
      <p:ext uri="{BB962C8B-B14F-4D97-AF65-F5344CB8AC3E}">
        <p14:creationId xmlns:p14="http://schemas.microsoft.com/office/powerpoint/2010/main" val="120850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22370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108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30/03/2023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27984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398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76894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6761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29898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1328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49839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55904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81138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97481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8046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9">
            <a:extLst>
              <a:ext uri="{FF2B5EF4-FFF2-40B4-BE49-F238E27FC236}">
                <a16:creationId xmlns:a16="http://schemas.microsoft.com/office/drawing/2014/main" id="{C4134CC3-80E6-4853-8340-9A1626D2557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0">
            <a:extLst>
              <a:ext uri="{FF2B5EF4-FFF2-40B4-BE49-F238E27FC236}">
                <a16:creationId xmlns:a16="http://schemas.microsoft.com/office/drawing/2014/main" id="{D400BBAA-80E1-4A4C-AFE4-B015A54BE45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1">
            <a:extLst>
              <a:ext uri="{FF2B5EF4-FFF2-40B4-BE49-F238E27FC236}">
                <a16:creationId xmlns:a16="http://schemas.microsoft.com/office/drawing/2014/main" id="{20148AEC-839C-4755-9C93-7BE8634159A0}"/>
              </a:ext>
            </a:extLst>
          </p:cNvPr>
          <p:cNvSpPr>
            <a:spLocks noGrp="1" noChangeArrowheads="1"/>
          </p:cNvSpPr>
          <p:nvPr>
            <p:ph type="sldNum" sz="quarter" idx="12"/>
          </p:nvPr>
        </p:nvSpPr>
        <p:spPr>
          <a:ln/>
        </p:spPr>
        <p:txBody>
          <a:bodyPr/>
          <a:lstStyle>
            <a:lvl1pPr>
              <a:defRPr/>
            </a:lvl1pPr>
          </a:lstStyle>
          <a:p>
            <a:pPr>
              <a:defRPr/>
            </a:pPr>
            <a:fld id="{F6CC141A-24FF-4198-9A8C-3DF0AD17DE7E}" type="slidenum">
              <a:rPr lang="en-GB" altLang="en-US"/>
              <a:pPr>
                <a:defRPr/>
              </a:pPr>
              <a:t>‹#›</a:t>
            </a:fld>
            <a:endParaRPr lang="en-GB" altLang="en-US"/>
          </a:p>
        </p:txBody>
      </p:sp>
    </p:spTree>
    <p:extLst>
      <p:ext uri="{BB962C8B-B14F-4D97-AF65-F5344CB8AC3E}">
        <p14:creationId xmlns:p14="http://schemas.microsoft.com/office/powerpoint/2010/main" val="3438916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30/03/2023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57014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34165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25792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7630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30/03/2023</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500155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92193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27256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66609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68770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95218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467525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585435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33679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03919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931067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761522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90926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3.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3.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30/03/2023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384078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763404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3/30/2023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427303031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BMSK4014 </a:t>
            </a:r>
            <a:br>
              <a:rPr lang="en-GB" altLang="en-US" sz="2400" dirty="0"/>
            </a:br>
            <a:r>
              <a:rPr lang="en-GB" sz="2400" dirty="0"/>
              <a:t>Problem Solving and Decision Making</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8</a:t>
            </a:r>
            <a:r>
              <a:rPr lang="en-GB" sz="4400" b="0" i="0" u="none" strike="noStrike" dirty="0">
                <a:solidFill>
                  <a:srgbClr val="000000"/>
                </a:solidFill>
                <a:effectLst/>
                <a:latin typeface="Calibri Light" panose="020F0302020204030204" pitchFamily="34" charset="0"/>
              </a:rPr>
              <a:t> </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09600" y="1670179"/>
            <a:ext cx="10972800" cy="3847053"/>
          </a:xfrm>
        </p:spPr>
        <p:txBody>
          <a:bodyPr/>
          <a:lstStyle/>
          <a:p>
            <a:r>
              <a:rPr lang="en-GB" altLang="en-US" dirty="0">
                <a:latin typeface="Arial" charset="0"/>
                <a:cs typeface="Arial" charset="0"/>
              </a:rPr>
              <a:t>Difference between stakeholders and shareholders</a:t>
            </a:r>
          </a:p>
          <a:p>
            <a:r>
              <a:rPr lang="en-GB" altLang="en-US" dirty="0">
                <a:latin typeface="Arial" charset="0"/>
                <a:cs typeface="Arial" charset="0"/>
              </a:rPr>
              <a:t>Identify stakeholders for your problem</a:t>
            </a:r>
          </a:p>
          <a:p>
            <a:r>
              <a:rPr lang="en-GB" altLang="en-US" dirty="0">
                <a:latin typeface="Arial" charset="0"/>
                <a:cs typeface="Arial" charset="0"/>
              </a:rPr>
              <a:t>Design a communication plan</a:t>
            </a:r>
          </a:p>
          <a:p>
            <a:endParaRPr lang="en-GB" altLang="en-US" sz="900" dirty="0">
              <a:latin typeface="Arial" charset="0"/>
              <a:cs typeface="Arial" charset="0"/>
            </a:endParaRPr>
          </a:p>
          <a:p>
            <a:pPr marL="0" indent="0">
              <a:buFont typeface="Arial" charset="0"/>
              <a:buNone/>
            </a:pPr>
            <a:endParaRPr lang="en-GB" altLang="en-US" sz="900" dirty="0">
              <a:latin typeface="Arial" charset="0"/>
              <a:cs typeface="Arial" charset="0"/>
            </a:endParaRPr>
          </a:p>
          <a:p>
            <a:pPr marL="0" indent="0">
              <a:buNone/>
            </a:pPr>
            <a:endParaRPr lang="en-GB" dirty="0"/>
          </a:p>
        </p:txBody>
      </p:sp>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827088" y="250825"/>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7620" y="1054469"/>
            <a:ext cx="11275280" cy="3965940"/>
          </a:xfrm>
        </p:spPr>
        <p:txBody>
          <a:bodyPr>
            <a:normAutofit/>
          </a:bodyPr>
          <a:lstStyle/>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468313" y="265113"/>
            <a:ext cx="8229600" cy="1143000"/>
          </a:xfrm>
        </p:spPr>
        <p:txBody>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570707" y="1399749"/>
            <a:ext cx="112315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Corbel" pitchFamily="34" charset="0"/>
                <a:ea typeface="+mn-ea"/>
                <a:cs typeface="+mn-cs"/>
              </a:rPr>
              <a:t>AIM: </a:t>
            </a:r>
            <a:r>
              <a:rPr kumimoji="0" lang="en-GB" altLang="en-US" sz="2800" b="0" i="1" u="none" strike="noStrike" kern="1200" cap="none" spc="0" normalizeH="0" baseline="0" noProof="0" dirty="0">
                <a:ln>
                  <a:noFill/>
                </a:ln>
                <a:solidFill>
                  <a:prstClr val="black"/>
                </a:solidFill>
                <a:effectLst/>
                <a:uLnTx/>
                <a:uFillTx/>
                <a:latin typeface="Corbel" pitchFamily="34" charset="0"/>
                <a:ea typeface="+mn-ea"/>
                <a:cs typeface="+mn-cs"/>
              </a:rPr>
              <a:t>To enable learners to make effective decisions to solve complex problems in the workplace</a:t>
            </a:r>
            <a:r>
              <a:rPr kumimoji="0" lang="en-GB" altLang="en-US" sz="2800" b="0" i="0" u="none" strike="noStrike" kern="1200" cap="none" spc="0" normalizeH="0" baseline="0" noProof="0" dirty="0">
                <a:ln>
                  <a:noFill/>
                </a:ln>
                <a:solidFill>
                  <a:prstClr val="black"/>
                </a:solidFill>
                <a:effectLst/>
                <a:uLnTx/>
                <a:uFillTx/>
                <a:latin typeface="Garamond" pitchFamily="18" charset="0"/>
                <a:ea typeface="+mn-ea"/>
                <a:cs typeface="+mn-cs"/>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118534" y="2593790"/>
            <a:ext cx="11683674" cy="36195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9062"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the end of this module the learner will:</a:t>
            </a:r>
          </a:p>
          <a:p>
            <a:pPr marL="119062"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able to identify relevant stakeholders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dirty="0">
                <a:solidFill>
                  <a:prstClr val="black"/>
                </a:solidFill>
                <a:latin typeface="Arial" panose="020B0604020202020204" pitchFamily="34" charset="0"/>
                <a:cs typeface="Arial" panose="020B0604020202020204" pitchFamily="34" charset="0"/>
              </a:rPr>
              <a:t>Be able to design a communication plan</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normAutofit/>
          </a:bodyPr>
          <a:lstStyle/>
          <a:p>
            <a:pPr algn="l"/>
            <a:r>
              <a:rPr lang="en-GB" sz="4000" b="1" dirty="0"/>
              <a:t>Stakeholders vs Shareholders</a:t>
            </a:r>
          </a:p>
        </p:txBody>
      </p:sp>
      <p:sp>
        <p:nvSpPr>
          <p:cNvPr id="3" name="Content Placeholder 2">
            <a:extLst>
              <a:ext uri="{FF2B5EF4-FFF2-40B4-BE49-F238E27FC236}">
                <a16:creationId xmlns:a16="http://schemas.microsoft.com/office/drawing/2014/main" id="{C50DC344-E583-4F71-8092-A2C1285492FD}"/>
              </a:ext>
            </a:extLst>
          </p:cNvPr>
          <p:cNvSpPr>
            <a:spLocks noGrp="1"/>
          </p:cNvSpPr>
          <p:nvPr>
            <p:ph idx="1"/>
          </p:nvPr>
        </p:nvSpPr>
        <p:spPr>
          <a:xfrm>
            <a:off x="609600" y="2286000"/>
            <a:ext cx="10972800" cy="3231232"/>
          </a:xfrm>
        </p:spPr>
        <p:txBody>
          <a:bodyPr/>
          <a:lstStyle/>
          <a:p>
            <a:r>
              <a:rPr lang="en-GB" dirty="0"/>
              <a:t>What is the difference?</a:t>
            </a:r>
          </a:p>
          <a:p>
            <a:pPr marL="0" indent="0">
              <a:buNone/>
            </a:pPr>
            <a:endParaRPr lang="en-GB" dirty="0"/>
          </a:p>
        </p:txBody>
      </p:sp>
    </p:spTree>
    <p:extLst>
      <p:ext uri="{BB962C8B-B14F-4D97-AF65-F5344CB8AC3E}">
        <p14:creationId xmlns:p14="http://schemas.microsoft.com/office/powerpoint/2010/main" val="415022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normAutofit/>
          </a:bodyPr>
          <a:lstStyle/>
          <a:p>
            <a:pPr algn="l"/>
            <a:r>
              <a:rPr lang="en-GB" sz="4000" b="1" dirty="0"/>
              <a:t>Stakeholders vs Shareholders</a:t>
            </a:r>
          </a:p>
        </p:txBody>
      </p:sp>
      <p:graphicFrame>
        <p:nvGraphicFramePr>
          <p:cNvPr id="4" name="Table 3">
            <a:extLst>
              <a:ext uri="{FF2B5EF4-FFF2-40B4-BE49-F238E27FC236}">
                <a16:creationId xmlns:a16="http://schemas.microsoft.com/office/drawing/2014/main" id="{D0F42DB3-9DA2-4931-8391-8BDED33B4B8A}"/>
              </a:ext>
            </a:extLst>
          </p:cNvPr>
          <p:cNvGraphicFramePr>
            <a:graphicFrameLocks noGrp="1"/>
          </p:cNvGraphicFramePr>
          <p:nvPr>
            <p:extLst>
              <p:ext uri="{D42A27DB-BD31-4B8C-83A1-F6EECF244321}">
                <p14:modId xmlns:p14="http://schemas.microsoft.com/office/powerpoint/2010/main" val="3048836090"/>
              </p:ext>
            </p:extLst>
          </p:nvPr>
        </p:nvGraphicFramePr>
        <p:xfrm>
          <a:off x="319596" y="1598896"/>
          <a:ext cx="11668342" cy="3843541"/>
        </p:xfrm>
        <a:graphic>
          <a:graphicData uri="http://schemas.openxmlformats.org/drawingml/2006/table">
            <a:tbl>
              <a:tblPr firstRow="1" bandRow="1">
                <a:tableStyleId>{2D5ABB26-0587-4C30-8999-92F81FD0307C}</a:tableStyleId>
              </a:tblPr>
              <a:tblGrid>
                <a:gridCol w="4933294">
                  <a:extLst>
                    <a:ext uri="{9D8B030D-6E8A-4147-A177-3AD203B41FA5}">
                      <a16:colId xmlns:a16="http://schemas.microsoft.com/office/drawing/2014/main" val="1289064937"/>
                    </a:ext>
                  </a:extLst>
                </a:gridCol>
                <a:gridCol w="690710">
                  <a:extLst>
                    <a:ext uri="{9D8B030D-6E8A-4147-A177-3AD203B41FA5}">
                      <a16:colId xmlns:a16="http://schemas.microsoft.com/office/drawing/2014/main" val="4149134922"/>
                    </a:ext>
                  </a:extLst>
                </a:gridCol>
                <a:gridCol w="6044338">
                  <a:extLst>
                    <a:ext uri="{9D8B030D-6E8A-4147-A177-3AD203B41FA5}">
                      <a16:colId xmlns:a16="http://schemas.microsoft.com/office/drawing/2014/main" val="538520817"/>
                    </a:ext>
                  </a:extLst>
                </a:gridCol>
              </a:tblGrid>
              <a:tr h="3843541">
                <a:tc>
                  <a:txBody>
                    <a:bodyPr/>
                    <a:lstStyle/>
                    <a:p>
                      <a:r>
                        <a:rPr lang="en-GB" sz="3200" b="0" i="0" dirty="0">
                          <a:solidFill>
                            <a:srgbClr val="222222"/>
                          </a:solidFill>
                          <a:effectLst/>
                          <a:latin typeface="arial" panose="020B0604020202020204" pitchFamily="34" charset="0"/>
                        </a:rPr>
                        <a:t>A </a:t>
                      </a:r>
                      <a:r>
                        <a:rPr lang="en-GB" sz="3200" b="1" i="0" dirty="0">
                          <a:solidFill>
                            <a:srgbClr val="FF0000"/>
                          </a:solidFill>
                          <a:effectLst/>
                          <a:latin typeface="arial" panose="020B0604020202020204" pitchFamily="34" charset="0"/>
                        </a:rPr>
                        <a:t>share</a:t>
                      </a:r>
                      <a:r>
                        <a:rPr lang="en-GB" sz="3200" b="1" i="0" dirty="0">
                          <a:solidFill>
                            <a:srgbClr val="222222"/>
                          </a:solidFill>
                          <a:effectLst/>
                          <a:latin typeface="arial" panose="020B0604020202020204" pitchFamily="34" charset="0"/>
                        </a:rPr>
                        <a:t>holder</a:t>
                      </a:r>
                      <a:r>
                        <a:rPr lang="en-GB" sz="3200" b="0" i="0" dirty="0">
                          <a:solidFill>
                            <a:srgbClr val="222222"/>
                          </a:solidFill>
                          <a:effectLst/>
                          <a:latin typeface="arial" panose="020B0604020202020204" pitchFamily="34" charset="0"/>
                        </a:rPr>
                        <a:t> owns part of a public company through </a:t>
                      </a:r>
                      <a:r>
                        <a:rPr lang="en-GB" sz="3200" b="0" i="0" dirty="0">
                          <a:solidFill>
                            <a:srgbClr val="FF0000"/>
                          </a:solidFill>
                          <a:effectLst/>
                          <a:latin typeface="arial" panose="020B0604020202020204" pitchFamily="34" charset="0"/>
                        </a:rPr>
                        <a:t>shares</a:t>
                      </a:r>
                      <a:r>
                        <a:rPr lang="en-GB" sz="3200" b="0" i="0" dirty="0">
                          <a:solidFill>
                            <a:srgbClr val="222222"/>
                          </a:solidFill>
                          <a:effectLst/>
                          <a:latin typeface="arial" panose="020B0604020202020204" pitchFamily="34" charset="0"/>
                        </a:rPr>
                        <a:t> of stock (hence the name)</a:t>
                      </a:r>
                      <a:endParaRPr lang="en-GB" sz="3200" dirty="0"/>
                    </a:p>
                  </a:txBody>
                  <a:tcPr/>
                </a:tc>
                <a:tc>
                  <a:txBody>
                    <a:bodyPr/>
                    <a:lstStyle/>
                    <a:p>
                      <a:endParaRPr lang="en-GB" sz="3200" dirty="0"/>
                    </a:p>
                  </a:txBody>
                  <a:tcPr/>
                </a:tc>
                <a:tc>
                  <a:txBody>
                    <a:bodyPr/>
                    <a:lstStyle/>
                    <a:p>
                      <a:r>
                        <a:rPr lang="en-GB" sz="3200" b="0" i="0" dirty="0">
                          <a:solidFill>
                            <a:srgbClr val="222222"/>
                          </a:solidFill>
                          <a:effectLst/>
                          <a:latin typeface="arial" panose="020B0604020202020204" pitchFamily="34" charset="0"/>
                        </a:rPr>
                        <a:t>A </a:t>
                      </a:r>
                      <a:r>
                        <a:rPr lang="en-GB" sz="3200" b="1" i="0" dirty="0">
                          <a:solidFill>
                            <a:srgbClr val="222222"/>
                          </a:solidFill>
                          <a:effectLst/>
                          <a:latin typeface="arial" panose="020B0604020202020204" pitchFamily="34" charset="0"/>
                        </a:rPr>
                        <a:t>stakeholder</a:t>
                      </a:r>
                      <a:r>
                        <a:rPr lang="en-GB" sz="3200" b="0" i="0" dirty="0">
                          <a:solidFill>
                            <a:srgbClr val="222222"/>
                          </a:solidFill>
                          <a:effectLst/>
                          <a:latin typeface="arial" panose="020B0604020202020204" pitchFamily="34" charset="0"/>
                        </a:rPr>
                        <a:t> has an interest in the performance of a company for reasons other than stock performance or appreciation</a:t>
                      </a:r>
                      <a:endParaRPr lang="en-GB" sz="3200" dirty="0"/>
                    </a:p>
                  </a:txBody>
                  <a:tcPr/>
                </a:tc>
                <a:extLst>
                  <a:ext uri="{0D108BD9-81ED-4DB2-BD59-A6C34878D82A}">
                    <a16:rowId xmlns:a16="http://schemas.microsoft.com/office/drawing/2014/main" val="872334601"/>
                  </a:ext>
                </a:extLst>
              </a:tr>
            </a:tbl>
          </a:graphicData>
        </a:graphic>
      </p:graphicFrame>
    </p:spTree>
    <p:extLst>
      <p:ext uri="{BB962C8B-B14F-4D97-AF65-F5344CB8AC3E}">
        <p14:creationId xmlns:p14="http://schemas.microsoft.com/office/powerpoint/2010/main" val="2266725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normAutofit/>
          </a:bodyPr>
          <a:lstStyle/>
          <a:p>
            <a:pPr algn="l"/>
            <a:r>
              <a:rPr lang="en-GB" sz="4000" b="1" dirty="0"/>
              <a:t>Stakeholders vs Shareholders</a:t>
            </a:r>
          </a:p>
        </p:txBody>
      </p:sp>
      <p:graphicFrame>
        <p:nvGraphicFramePr>
          <p:cNvPr id="4" name="Table 3">
            <a:extLst>
              <a:ext uri="{FF2B5EF4-FFF2-40B4-BE49-F238E27FC236}">
                <a16:creationId xmlns:a16="http://schemas.microsoft.com/office/drawing/2014/main" id="{D0F42DB3-9DA2-4931-8391-8BDED33B4B8A}"/>
              </a:ext>
            </a:extLst>
          </p:cNvPr>
          <p:cNvGraphicFramePr>
            <a:graphicFrameLocks noGrp="1"/>
          </p:cNvGraphicFramePr>
          <p:nvPr>
            <p:extLst>
              <p:ext uri="{D42A27DB-BD31-4B8C-83A1-F6EECF244321}">
                <p14:modId xmlns:p14="http://schemas.microsoft.com/office/powerpoint/2010/main" val="299004769"/>
              </p:ext>
            </p:extLst>
          </p:nvPr>
        </p:nvGraphicFramePr>
        <p:xfrm>
          <a:off x="536331" y="1417638"/>
          <a:ext cx="11175023" cy="4323739"/>
        </p:xfrm>
        <a:graphic>
          <a:graphicData uri="http://schemas.openxmlformats.org/drawingml/2006/table">
            <a:tbl>
              <a:tblPr firstRow="1" bandRow="1">
                <a:tableStyleId>{2D5ABB26-0587-4C30-8999-92F81FD0307C}</a:tableStyleId>
              </a:tblPr>
              <a:tblGrid>
                <a:gridCol w="6182184">
                  <a:extLst>
                    <a:ext uri="{9D8B030D-6E8A-4147-A177-3AD203B41FA5}">
                      <a16:colId xmlns:a16="http://schemas.microsoft.com/office/drawing/2014/main" val="1289064937"/>
                    </a:ext>
                  </a:extLst>
                </a:gridCol>
                <a:gridCol w="4992839">
                  <a:extLst>
                    <a:ext uri="{9D8B030D-6E8A-4147-A177-3AD203B41FA5}">
                      <a16:colId xmlns:a16="http://schemas.microsoft.com/office/drawing/2014/main" val="538520817"/>
                    </a:ext>
                  </a:extLst>
                </a:gridCol>
              </a:tblGrid>
              <a:tr h="4323739">
                <a:tc>
                  <a:txBody>
                    <a:bodyPr/>
                    <a:lstStyle/>
                    <a:p>
                      <a:r>
                        <a:rPr lang="en-GB" sz="2800" b="1" i="0" dirty="0">
                          <a:solidFill>
                            <a:srgbClr val="222222"/>
                          </a:solidFill>
                          <a:effectLst/>
                          <a:latin typeface="arial" panose="020B0604020202020204" pitchFamily="34" charset="0"/>
                        </a:rPr>
                        <a:t>Shareholders:</a:t>
                      </a:r>
                    </a:p>
                    <a:p>
                      <a:r>
                        <a:rPr lang="en-GB" sz="2800" b="1" dirty="0"/>
                        <a:t>-</a:t>
                      </a:r>
                      <a:r>
                        <a:rPr lang="en-GB" sz="2800" b="0" i="0" dirty="0">
                          <a:solidFill>
                            <a:srgbClr val="222222"/>
                          </a:solidFill>
                          <a:effectLst/>
                          <a:latin typeface="arial" panose="020B0604020202020204" pitchFamily="34" charset="0"/>
                        </a:rPr>
                        <a:t>owners (shareholders)</a:t>
                      </a:r>
                    </a:p>
                    <a:p>
                      <a:r>
                        <a:rPr lang="en-GB" sz="2800" b="0" i="0" dirty="0">
                          <a:solidFill>
                            <a:srgbClr val="222222"/>
                          </a:solidFill>
                          <a:effectLst/>
                          <a:latin typeface="arial" panose="020B0604020202020204" pitchFamily="34" charset="0"/>
                        </a:rPr>
                        <a:t>-any person, </a:t>
                      </a:r>
                      <a:r>
                        <a:rPr lang="en-GB" sz="2800" b="1" i="0" dirty="0">
                          <a:solidFill>
                            <a:srgbClr val="222222"/>
                          </a:solidFill>
                          <a:effectLst/>
                          <a:latin typeface="arial" panose="020B0604020202020204" pitchFamily="34" charset="0"/>
                        </a:rPr>
                        <a:t>company</a:t>
                      </a:r>
                      <a:r>
                        <a:rPr lang="en-GB" sz="2800" b="0" i="0" dirty="0">
                          <a:solidFill>
                            <a:srgbClr val="222222"/>
                          </a:solidFill>
                          <a:effectLst/>
                          <a:latin typeface="arial" panose="020B0604020202020204" pitchFamily="34" charset="0"/>
                        </a:rPr>
                        <a:t> or other institution that owns at least one share of a </a:t>
                      </a:r>
                      <a:r>
                        <a:rPr lang="en-GB" sz="2800" b="1" i="0" dirty="0">
                          <a:solidFill>
                            <a:srgbClr val="222222"/>
                          </a:solidFill>
                          <a:effectLst/>
                          <a:latin typeface="arial" panose="020B0604020202020204" pitchFamily="34" charset="0"/>
                        </a:rPr>
                        <a:t>company's</a:t>
                      </a:r>
                      <a:r>
                        <a:rPr lang="en-GB" sz="2800" b="0" i="0" dirty="0">
                          <a:solidFill>
                            <a:srgbClr val="222222"/>
                          </a:solidFill>
                          <a:effectLst/>
                          <a:latin typeface="arial" panose="020B0604020202020204" pitchFamily="34" charset="0"/>
                        </a:rPr>
                        <a:t> stock</a:t>
                      </a:r>
                      <a:endParaRPr lang="en-GB" sz="2800" b="1" dirty="0"/>
                    </a:p>
                  </a:txBody>
                  <a:tcPr/>
                </a:tc>
                <a:tc>
                  <a:txBody>
                    <a:bodyPr/>
                    <a:lstStyle/>
                    <a:p>
                      <a:r>
                        <a:rPr lang="en-GB" sz="2800" b="1" i="0" dirty="0">
                          <a:solidFill>
                            <a:srgbClr val="222222"/>
                          </a:solidFill>
                          <a:effectLst/>
                          <a:latin typeface="arial" panose="020B0604020202020204" pitchFamily="34" charset="0"/>
                        </a:rPr>
                        <a:t>Stakeholders: </a:t>
                      </a:r>
                    </a:p>
                    <a:p>
                      <a:r>
                        <a:rPr lang="en-GB" sz="2800" b="0" i="0" dirty="0">
                          <a:solidFill>
                            <a:srgbClr val="222222"/>
                          </a:solidFill>
                          <a:effectLst/>
                          <a:latin typeface="arial" panose="020B0604020202020204" pitchFamily="34" charset="0"/>
                        </a:rPr>
                        <a:t>-employees,</a:t>
                      </a:r>
                    </a:p>
                    <a:p>
                      <a:r>
                        <a:rPr lang="en-GB" sz="2800" b="0" i="0" dirty="0">
                          <a:solidFill>
                            <a:srgbClr val="222222"/>
                          </a:solidFill>
                          <a:effectLst/>
                          <a:latin typeface="arial" panose="020B0604020202020204" pitchFamily="34" charset="0"/>
                        </a:rPr>
                        <a:t>-the employees' families,</a:t>
                      </a:r>
                    </a:p>
                    <a:p>
                      <a:r>
                        <a:rPr lang="en-GB" sz="2800" b="0" i="0" dirty="0">
                          <a:solidFill>
                            <a:srgbClr val="222222"/>
                          </a:solidFill>
                          <a:effectLst/>
                          <a:latin typeface="arial" panose="020B0604020202020204" pitchFamily="34" charset="0"/>
                        </a:rPr>
                        <a:t>-suppliers, </a:t>
                      </a:r>
                    </a:p>
                    <a:p>
                      <a:r>
                        <a:rPr lang="en-GB" sz="2800" b="0" i="0" dirty="0">
                          <a:solidFill>
                            <a:srgbClr val="222222"/>
                          </a:solidFill>
                          <a:effectLst/>
                          <a:latin typeface="arial" panose="020B0604020202020204" pitchFamily="34" charset="0"/>
                        </a:rPr>
                        <a:t>-customers, </a:t>
                      </a:r>
                    </a:p>
                    <a:p>
                      <a:r>
                        <a:rPr lang="en-GB" sz="2800" b="0" i="0" dirty="0">
                          <a:solidFill>
                            <a:srgbClr val="222222"/>
                          </a:solidFill>
                          <a:effectLst/>
                          <a:latin typeface="arial" panose="020B0604020202020204" pitchFamily="34" charset="0"/>
                        </a:rPr>
                        <a:t>-community, </a:t>
                      </a:r>
                    </a:p>
                    <a:p>
                      <a:r>
                        <a:rPr lang="en-GB" sz="2800" b="0" i="0" dirty="0">
                          <a:solidFill>
                            <a:srgbClr val="222222"/>
                          </a:solidFill>
                          <a:effectLst/>
                          <a:latin typeface="arial" panose="020B0604020202020204" pitchFamily="34" charset="0"/>
                        </a:rPr>
                        <a:t>-creditors, </a:t>
                      </a:r>
                    </a:p>
                    <a:p>
                      <a:r>
                        <a:rPr lang="en-GB" sz="2800" b="0" i="0" dirty="0">
                          <a:solidFill>
                            <a:srgbClr val="222222"/>
                          </a:solidFill>
                          <a:effectLst/>
                          <a:latin typeface="arial" panose="020B0604020202020204" pitchFamily="34" charset="0"/>
                        </a:rPr>
                        <a:t>-directors,</a:t>
                      </a:r>
                    </a:p>
                    <a:p>
                      <a:r>
                        <a:rPr lang="en-GB" sz="2800" b="0" i="0" dirty="0">
                          <a:solidFill>
                            <a:srgbClr val="222222"/>
                          </a:solidFill>
                          <a:effectLst/>
                          <a:latin typeface="arial" panose="020B0604020202020204" pitchFamily="34" charset="0"/>
                        </a:rPr>
                        <a:t>-unions</a:t>
                      </a:r>
                      <a:endParaRPr lang="en-GB" sz="2800" b="1" dirty="0"/>
                    </a:p>
                  </a:txBody>
                  <a:tcPr/>
                </a:tc>
                <a:extLst>
                  <a:ext uri="{0D108BD9-81ED-4DB2-BD59-A6C34878D82A}">
                    <a16:rowId xmlns:a16="http://schemas.microsoft.com/office/drawing/2014/main" val="872334601"/>
                  </a:ext>
                </a:extLst>
              </a:tr>
            </a:tbl>
          </a:graphicData>
        </a:graphic>
      </p:graphicFrame>
    </p:spTree>
    <p:extLst>
      <p:ext uri="{BB962C8B-B14F-4D97-AF65-F5344CB8AC3E}">
        <p14:creationId xmlns:p14="http://schemas.microsoft.com/office/powerpoint/2010/main" val="2913512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p:txBody>
          <a:bodyPr>
            <a:normAutofit/>
          </a:bodyPr>
          <a:lstStyle/>
          <a:p>
            <a:pPr algn="l"/>
            <a:r>
              <a:rPr lang="en-GB" sz="4000" b="1" dirty="0"/>
              <a:t>Stakeholders mapping</a:t>
            </a:r>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0" y="1673817"/>
            <a:ext cx="12191999" cy="3843416"/>
          </a:xfrm>
        </p:spPr>
        <p:txBody>
          <a:bodyPr/>
          <a:lstStyle/>
          <a:p>
            <a:r>
              <a:rPr lang="en-GB" dirty="0"/>
              <a:t>Stakeholders mapping is a 4 step process:</a:t>
            </a:r>
          </a:p>
          <a:p>
            <a:pPr lvl="1"/>
            <a:r>
              <a:rPr lang="en-GB" sz="2700" dirty="0"/>
              <a:t>Identifying groups, organizations, and people who are stakeholders</a:t>
            </a:r>
          </a:p>
          <a:p>
            <a:pPr lvl="1"/>
            <a:r>
              <a:rPr lang="en-GB" sz="2700" dirty="0"/>
              <a:t>Analysing stakeholders' perspectives and interest</a:t>
            </a:r>
          </a:p>
          <a:p>
            <a:pPr lvl="1"/>
            <a:r>
              <a:rPr lang="en-GB" sz="2700" dirty="0"/>
              <a:t>Mapping the relationship between stakeholders and company objectives</a:t>
            </a:r>
          </a:p>
          <a:p>
            <a:pPr lvl="1"/>
            <a:r>
              <a:rPr lang="en-GB" sz="2700" dirty="0"/>
              <a:t>Prioritizing and ranking stakeholders</a:t>
            </a:r>
          </a:p>
        </p:txBody>
      </p:sp>
    </p:spTree>
    <p:extLst>
      <p:ext uri="{BB962C8B-B14F-4D97-AF65-F5344CB8AC3E}">
        <p14:creationId xmlns:p14="http://schemas.microsoft.com/office/powerpoint/2010/main" val="291874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p:txBody>
          <a:bodyPr/>
          <a:lstStyle/>
          <a:p>
            <a:pPr algn="l"/>
            <a:r>
              <a:rPr lang="en-GB" sz="4000" b="1" dirty="0"/>
              <a:t>Step One: </a:t>
            </a:r>
            <a:r>
              <a:rPr lang="en-GB" dirty="0"/>
              <a:t>Identify stakeholders</a:t>
            </a:r>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1"/>
            <a:ext cx="11755315" cy="3917032"/>
          </a:xfrm>
        </p:spPr>
        <p:txBody>
          <a:bodyPr/>
          <a:lstStyle/>
          <a:p>
            <a:pPr marL="0" indent="0">
              <a:buNone/>
            </a:pPr>
            <a:r>
              <a:rPr lang="en-GB" dirty="0">
                <a:latin typeface="Open Sans"/>
              </a:rPr>
              <a:t>The first step in stakeholder mapping is to identify your stakeholders.</a:t>
            </a:r>
          </a:p>
          <a:p>
            <a:r>
              <a:rPr lang="en-GB" dirty="0">
                <a:latin typeface="Open Sans"/>
              </a:rPr>
              <a:t>Consider past stakeholders as well as future stakeholders- </a:t>
            </a:r>
            <a:r>
              <a:rPr lang="en-GB" sz="2800" dirty="0">
                <a:latin typeface="Open Sans"/>
              </a:rPr>
              <a:t>(</a:t>
            </a:r>
            <a:r>
              <a:rPr lang="en-GB" sz="2800" dirty="0"/>
              <a:t>Is the company entering new markets? Is there new technology involved? Are there new customers?)</a:t>
            </a:r>
          </a:p>
          <a:p>
            <a:r>
              <a:rPr lang="en-GB" dirty="0">
                <a:latin typeface="Open Sans"/>
              </a:rPr>
              <a:t>Create a final list of stakeholders</a:t>
            </a:r>
            <a:endParaRPr lang="en-GB" dirty="0"/>
          </a:p>
        </p:txBody>
      </p:sp>
    </p:spTree>
    <p:extLst>
      <p:ext uri="{BB962C8B-B14F-4D97-AF65-F5344CB8AC3E}">
        <p14:creationId xmlns:p14="http://schemas.microsoft.com/office/powerpoint/2010/main" val="277886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Two: </a:t>
            </a:r>
            <a:r>
              <a:rPr lang="en-GB" dirty="0">
                <a:latin typeface="Open Sans"/>
              </a:rPr>
              <a:t>Analyse Stakeholders' Perspective</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1"/>
            <a:ext cx="11755315" cy="3917032"/>
          </a:xfrm>
        </p:spPr>
        <p:txBody>
          <a:bodyPr/>
          <a:lstStyle/>
          <a:p>
            <a:pPr marL="0" indent="0">
              <a:buNone/>
            </a:pPr>
            <a:r>
              <a:rPr lang="en-GB" dirty="0"/>
              <a:t>Consider the following:</a:t>
            </a:r>
          </a:p>
          <a:p>
            <a:pPr marL="0" indent="0">
              <a:buNone/>
            </a:pPr>
            <a:r>
              <a:rPr lang="en-GB" dirty="0"/>
              <a:t>-What contributions does each stakeholder offer?</a:t>
            </a:r>
          </a:p>
          <a:p>
            <a:pPr marL="0" indent="0">
              <a:buNone/>
            </a:pPr>
            <a:r>
              <a:rPr lang="en-GB" dirty="0"/>
              <a:t>-How can they help the company?</a:t>
            </a:r>
          </a:p>
          <a:p>
            <a:pPr marL="0" indent="0">
              <a:buNone/>
            </a:pPr>
            <a:r>
              <a:rPr lang="en-GB" dirty="0"/>
              <a:t>-How willing are they to participate?</a:t>
            </a:r>
          </a:p>
          <a:p>
            <a:pPr marL="0" indent="0">
              <a:buNone/>
            </a:pPr>
            <a:r>
              <a:rPr lang="en-GB" dirty="0"/>
              <a:t>-How much influence do they have on decision makers?</a:t>
            </a:r>
          </a:p>
        </p:txBody>
      </p:sp>
    </p:spTree>
    <p:extLst>
      <p:ext uri="{BB962C8B-B14F-4D97-AF65-F5344CB8AC3E}">
        <p14:creationId xmlns:p14="http://schemas.microsoft.com/office/powerpoint/2010/main" val="3351929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Three: </a:t>
            </a:r>
            <a:r>
              <a:rPr lang="en-GB" dirty="0">
                <a:latin typeface="Open Sans"/>
              </a:rPr>
              <a:t>Prioritise </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072662"/>
            <a:ext cx="11755315" cy="4444571"/>
          </a:xfrm>
        </p:spPr>
        <p:txBody>
          <a:bodyPr>
            <a:normAutofit fontScale="85000" lnSpcReduction="10000"/>
          </a:bodyPr>
          <a:lstStyle/>
          <a:p>
            <a:pPr marL="0" indent="0">
              <a:buNone/>
            </a:pPr>
            <a:r>
              <a:rPr lang="en-GB" dirty="0">
                <a:solidFill>
                  <a:srgbClr val="333333"/>
                </a:solidFill>
                <a:latin typeface="Helvetica Neue"/>
              </a:rPr>
              <a:t>Once you understand your stakeholders you can prioritise their needs. </a:t>
            </a:r>
          </a:p>
          <a:p>
            <a:pPr marL="0" indent="0">
              <a:buNone/>
            </a:pPr>
            <a:r>
              <a:rPr lang="en-GB" dirty="0">
                <a:solidFill>
                  <a:srgbClr val="333333"/>
                </a:solidFill>
                <a:latin typeface="Helvetica Neue"/>
              </a:rPr>
              <a:t>By categorising stakeholders you can map them into appropriate engagement levels -do you need to </a:t>
            </a:r>
          </a:p>
          <a:p>
            <a:pPr marL="0" indent="0">
              <a:buNone/>
            </a:pPr>
            <a:r>
              <a:rPr lang="en-GB" dirty="0">
                <a:solidFill>
                  <a:srgbClr val="333333"/>
                </a:solidFill>
                <a:latin typeface="Helvetica Neue"/>
              </a:rPr>
              <a:t>	-Manage them closely? </a:t>
            </a:r>
          </a:p>
          <a:p>
            <a:pPr marL="0" indent="0">
              <a:buNone/>
            </a:pPr>
            <a:r>
              <a:rPr lang="en-GB" dirty="0">
                <a:solidFill>
                  <a:srgbClr val="333333"/>
                </a:solidFill>
                <a:latin typeface="Helvetica Neue"/>
              </a:rPr>
              <a:t>	-Keep them Satisfied? </a:t>
            </a:r>
          </a:p>
          <a:p>
            <a:pPr marL="0" indent="0">
              <a:buNone/>
            </a:pPr>
            <a:r>
              <a:rPr lang="en-GB" dirty="0">
                <a:solidFill>
                  <a:srgbClr val="333333"/>
                </a:solidFill>
                <a:latin typeface="Helvetica Neue"/>
              </a:rPr>
              <a:t>	-Keep them informed? </a:t>
            </a:r>
          </a:p>
          <a:p>
            <a:pPr marL="0" indent="0">
              <a:buNone/>
            </a:pPr>
            <a:r>
              <a:rPr lang="en-GB" dirty="0">
                <a:solidFill>
                  <a:srgbClr val="333333"/>
                </a:solidFill>
                <a:latin typeface="Helvetica Neue"/>
              </a:rPr>
              <a:t>	-Or simply Monitor them? </a:t>
            </a:r>
          </a:p>
          <a:p>
            <a:pPr marL="0" indent="0">
              <a:buNone/>
            </a:pPr>
            <a:endParaRPr lang="en-GB" dirty="0">
              <a:solidFill>
                <a:srgbClr val="333333"/>
              </a:solidFill>
              <a:latin typeface="Helvetica Neue"/>
            </a:endParaRPr>
          </a:p>
          <a:p>
            <a:pPr marL="0" indent="0">
              <a:buNone/>
            </a:pPr>
            <a:r>
              <a:rPr lang="en-GB" sz="3100" dirty="0">
                <a:solidFill>
                  <a:srgbClr val="333333"/>
                </a:solidFill>
                <a:latin typeface="Helvetica Neue"/>
              </a:rPr>
              <a:t>Remember that stakeholder status can change during the course of a project.  </a:t>
            </a:r>
          </a:p>
          <a:p>
            <a:pPr marL="0" indent="0">
              <a:buNone/>
            </a:pPr>
            <a:r>
              <a:rPr lang="en-GB" sz="3100" dirty="0">
                <a:solidFill>
                  <a:srgbClr val="333333"/>
                </a:solidFill>
                <a:latin typeface="Helvetica Neue"/>
              </a:rPr>
              <a:t>So your analysis and prioritisation needs to be regularly updated.</a:t>
            </a:r>
            <a:endParaRPr lang="en-GB" sz="3100" dirty="0"/>
          </a:p>
          <a:p>
            <a:pPr marL="0" indent="0">
              <a:buNone/>
            </a:pPr>
            <a:endParaRPr lang="en-GB" dirty="0"/>
          </a:p>
        </p:txBody>
      </p:sp>
    </p:spTree>
    <p:extLst>
      <p:ext uri="{BB962C8B-B14F-4D97-AF65-F5344CB8AC3E}">
        <p14:creationId xmlns:p14="http://schemas.microsoft.com/office/powerpoint/2010/main" val="1417301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7C6F-C999-4B97-9AA0-6CCED8C85356}"/>
              </a:ext>
            </a:extLst>
          </p:cNvPr>
          <p:cNvSpPr>
            <a:spLocks noGrp="1"/>
          </p:cNvSpPr>
          <p:nvPr>
            <p:ph type="title"/>
          </p:nvPr>
        </p:nvSpPr>
        <p:spPr>
          <a:xfrm>
            <a:off x="609600" y="274638"/>
            <a:ext cx="10972800" cy="950480"/>
          </a:xfrm>
        </p:spPr>
        <p:txBody>
          <a:bodyPr/>
          <a:lstStyle/>
          <a:p>
            <a:pPr algn="l"/>
            <a:r>
              <a:rPr lang="en-GB" b="1" dirty="0"/>
              <a:t>Influence – Interest Matrix</a:t>
            </a:r>
          </a:p>
        </p:txBody>
      </p:sp>
      <p:pic>
        <p:nvPicPr>
          <p:cNvPr id="4" name="Content Placeholder 3">
            <a:extLst>
              <a:ext uri="{FF2B5EF4-FFF2-40B4-BE49-F238E27FC236}">
                <a16:creationId xmlns:a16="http://schemas.microsoft.com/office/drawing/2014/main" id="{25BB0FA4-15BA-4D60-96B8-DAB4F64ACECA}"/>
              </a:ext>
            </a:extLst>
          </p:cNvPr>
          <p:cNvPicPr>
            <a:picLocks noGrp="1" noChangeAspect="1"/>
          </p:cNvPicPr>
          <p:nvPr>
            <p:ph idx="1"/>
          </p:nvPr>
        </p:nvPicPr>
        <p:blipFill>
          <a:blip r:embed="rId2"/>
          <a:stretch>
            <a:fillRect/>
          </a:stretch>
        </p:blipFill>
        <p:spPr>
          <a:xfrm>
            <a:off x="2858610" y="1176238"/>
            <a:ext cx="7457242" cy="4380528"/>
          </a:xfrm>
          <a:prstGeom prst="rect">
            <a:avLst/>
          </a:prstGeom>
        </p:spPr>
      </p:pic>
      <p:sp>
        <p:nvSpPr>
          <p:cNvPr id="5" name="Rectangle 4">
            <a:extLst>
              <a:ext uri="{FF2B5EF4-FFF2-40B4-BE49-F238E27FC236}">
                <a16:creationId xmlns:a16="http://schemas.microsoft.com/office/drawing/2014/main" id="{C770FA3C-4091-4B0E-9FDA-2D8992A2B73F}"/>
              </a:ext>
            </a:extLst>
          </p:cNvPr>
          <p:cNvSpPr/>
          <p:nvPr/>
        </p:nvSpPr>
        <p:spPr>
          <a:xfrm>
            <a:off x="337351" y="5187434"/>
            <a:ext cx="2308195" cy="338554"/>
          </a:xfrm>
          <a:prstGeom prst="rect">
            <a:avLst/>
          </a:prstGeom>
        </p:spPr>
        <p:txBody>
          <a:bodyPr wrap="square">
            <a:spAutoFit/>
          </a:bodyPr>
          <a:lstStyle/>
          <a:p>
            <a:r>
              <a:rPr lang="en-GB" sz="1600" b="0" i="0" dirty="0">
                <a:solidFill>
                  <a:srgbClr val="222222"/>
                </a:solidFill>
                <a:effectLst/>
                <a:latin typeface="Arial" panose="020B0604020202020204" pitchFamily="34" charset="0"/>
              </a:rPr>
              <a:t>(Mitchell et al. 1997) </a:t>
            </a:r>
            <a:endParaRPr lang="en-GB" sz="1600" dirty="0"/>
          </a:p>
        </p:txBody>
      </p:sp>
    </p:spTree>
    <p:extLst>
      <p:ext uri="{BB962C8B-B14F-4D97-AF65-F5344CB8AC3E}">
        <p14:creationId xmlns:p14="http://schemas.microsoft.com/office/powerpoint/2010/main" val="1506717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7C6F-C999-4B97-9AA0-6CCED8C85356}"/>
              </a:ext>
            </a:extLst>
          </p:cNvPr>
          <p:cNvSpPr>
            <a:spLocks noGrp="1"/>
          </p:cNvSpPr>
          <p:nvPr>
            <p:ph type="title"/>
          </p:nvPr>
        </p:nvSpPr>
        <p:spPr>
          <a:xfrm>
            <a:off x="609600" y="274638"/>
            <a:ext cx="10972800" cy="879986"/>
          </a:xfrm>
        </p:spPr>
        <p:txBody>
          <a:bodyPr>
            <a:normAutofit/>
          </a:bodyPr>
          <a:lstStyle/>
          <a:p>
            <a:pPr algn="l"/>
            <a:r>
              <a:rPr lang="en-GB" sz="4000" b="1" dirty="0"/>
              <a:t>Influence (Power) – Interest Matrix</a:t>
            </a:r>
          </a:p>
        </p:txBody>
      </p:sp>
      <p:sp>
        <p:nvSpPr>
          <p:cNvPr id="5" name="Content Placeholder 4">
            <a:extLst>
              <a:ext uri="{FF2B5EF4-FFF2-40B4-BE49-F238E27FC236}">
                <a16:creationId xmlns:a16="http://schemas.microsoft.com/office/drawing/2014/main" id="{0CDDBBE9-103F-4224-AE29-1B1B0EFA4E12}"/>
              </a:ext>
            </a:extLst>
          </p:cNvPr>
          <p:cNvSpPr>
            <a:spLocks noGrp="1"/>
          </p:cNvSpPr>
          <p:nvPr>
            <p:ph idx="1"/>
          </p:nvPr>
        </p:nvSpPr>
        <p:spPr>
          <a:xfrm>
            <a:off x="77492" y="1340603"/>
            <a:ext cx="11504908" cy="4176630"/>
          </a:xfrm>
        </p:spPr>
        <p:txBody>
          <a:bodyPr>
            <a:normAutofit fontScale="92500"/>
          </a:bodyPr>
          <a:lstStyle/>
          <a:p>
            <a:pPr fontAlgn="base"/>
            <a:r>
              <a:rPr lang="en-GB" sz="2700" b="1" dirty="0">
                <a:solidFill>
                  <a:srgbClr val="333333"/>
                </a:solidFill>
                <a:latin typeface="inherit"/>
              </a:rPr>
              <a:t>High power, highly interested people (Manage Closely)</a:t>
            </a:r>
            <a:r>
              <a:rPr lang="en-GB" sz="2700" dirty="0">
                <a:solidFill>
                  <a:srgbClr val="333333"/>
                </a:solidFill>
                <a:latin typeface="inherit"/>
              </a:rPr>
              <a:t>: you must fully engage these people, and make the greatest efforts to satisfy them.</a:t>
            </a:r>
          </a:p>
          <a:p>
            <a:pPr fontAlgn="base"/>
            <a:r>
              <a:rPr lang="en-GB" sz="2700" b="1" dirty="0">
                <a:solidFill>
                  <a:srgbClr val="333333"/>
                </a:solidFill>
                <a:latin typeface="inherit"/>
              </a:rPr>
              <a:t>High power, less interested people (Keep Satisfied)</a:t>
            </a:r>
            <a:r>
              <a:rPr lang="en-GB" sz="2700" dirty="0">
                <a:solidFill>
                  <a:srgbClr val="333333"/>
                </a:solidFill>
                <a:latin typeface="inherit"/>
              </a:rPr>
              <a:t>: put enough work in with these people to keep them satisfied, but not so much that they become bored with your message.</a:t>
            </a:r>
          </a:p>
          <a:p>
            <a:pPr fontAlgn="base"/>
            <a:r>
              <a:rPr lang="en-GB" sz="2700" b="1" dirty="0">
                <a:solidFill>
                  <a:srgbClr val="333333"/>
                </a:solidFill>
                <a:latin typeface="inherit"/>
              </a:rPr>
              <a:t>Low power, highly interested people (Keep Informed)</a:t>
            </a:r>
            <a:r>
              <a:rPr lang="en-GB" sz="2700" dirty="0">
                <a:solidFill>
                  <a:srgbClr val="333333"/>
                </a:solidFill>
                <a:latin typeface="inherit"/>
              </a:rPr>
              <a:t>: adequately inform these people, and talk to them to ensure that no major issues are arising. People in this category can often be very helpful with the detail of your project.</a:t>
            </a:r>
          </a:p>
          <a:p>
            <a:pPr fontAlgn="base"/>
            <a:r>
              <a:rPr lang="en-GB" sz="2700" b="1" dirty="0">
                <a:solidFill>
                  <a:srgbClr val="333333"/>
                </a:solidFill>
                <a:latin typeface="inherit"/>
              </a:rPr>
              <a:t>Low power, less interested people (Monitor)</a:t>
            </a:r>
            <a:r>
              <a:rPr lang="en-GB" sz="2700" dirty="0">
                <a:solidFill>
                  <a:srgbClr val="333333"/>
                </a:solidFill>
                <a:latin typeface="inherit"/>
              </a:rPr>
              <a:t>: again, monitor these people, but don’t bore them with excessive communication.</a:t>
            </a:r>
          </a:p>
          <a:p>
            <a:pPr marL="0" indent="0">
              <a:buNone/>
            </a:pPr>
            <a:endParaRPr lang="en-GB" dirty="0"/>
          </a:p>
        </p:txBody>
      </p:sp>
    </p:spTree>
    <p:extLst>
      <p:ext uri="{BB962C8B-B14F-4D97-AF65-F5344CB8AC3E}">
        <p14:creationId xmlns:p14="http://schemas.microsoft.com/office/powerpoint/2010/main" val="2553849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Four: </a:t>
            </a:r>
            <a:r>
              <a:rPr lang="en-GB" dirty="0">
                <a:latin typeface="Open Sans"/>
              </a:rPr>
              <a:t>Engage</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0"/>
            <a:ext cx="11755315" cy="3917033"/>
          </a:xfrm>
        </p:spPr>
        <p:txBody>
          <a:bodyPr>
            <a:normAutofit/>
          </a:bodyPr>
          <a:lstStyle/>
          <a:p>
            <a:pPr marL="0" indent="0">
              <a:buNone/>
            </a:pPr>
            <a:r>
              <a:rPr lang="en-GB" dirty="0">
                <a:latin typeface="Helvetica Neue"/>
              </a:rPr>
              <a:t>The final stage is the process by which you engage with your key stakeholders to win their support and understanding. </a:t>
            </a:r>
          </a:p>
          <a:p>
            <a:pPr marL="0" indent="0">
              <a:buNone/>
            </a:pPr>
            <a:endParaRPr lang="en-GB" dirty="0">
              <a:latin typeface="Helvetica Neue"/>
            </a:endParaRPr>
          </a:p>
          <a:p>
            <a:pPr marL="0" indent="0">
              <a:buNone/>
            </a:pPr>
            <a:r>
              <a:rPr lang="en-GB" dirty="0">
                <a:latin typeface="Helvetica Neue"/>
              </a:rPr>
              <a:t>This forms the basis of your Communications Plan </a:t>
            </a:r>
            <a:endParaRPr lang="en-GB" dirty="0"/>
          </a:p>
        </p:txBody>
      </p:sp>
    </p:spTree>
    <p:extLst>
      <p:ext uri="{BB962C8B-B14F-4D97-AF65-F5344CB8AC3E}">
        <p14:creationId xmlns:p14="http://schemas.microsoft.com/office/powerpoint/2010/main" val="2206528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6"/>
            <a:ext cx="10972800" cy="931984"/>
          </a:xfrm>
        </p:spPr>
        <p:txBody>
          <a:bodyPr>
            <a:normAutofit/>
          </a:bodyPr>
          <a:lstStyle/>
          <a:p>
            <a:pPr algn="l"/>
            <a:r>
              <a:rPr lang="en-GB" b="1" dirty="0">
                <a:latin typeface="Helvetica Neue"/>
              </a:rPr>
              <a:t>Communications Plan</a:t>
            </a: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855177"/>
            <a:ext cx="11755315" cy="3662056"/>
          </a:xfrm>
        </p:spPr>
        <p:txBody>
          <a:bodyPr>
            <a:normAutofit/>
          </a:bodyPr>
          <a:lstStyle/>
          <a:p>
            <a:pPr marL="0" indent="0">
              <a:buNone/>
            </a:pPr>
            <a:r>
              <a:rPr lang="en-GB" i="1" dirty="0">
                <a:latin typeface="Helvetica Neue"/>
              </a:rPr>
              <a:t>A good Stakeholder Communications Plan delivers the </a:t>
            </a:r>
          </a:p>
          <a:p>
            <a:pPr marL="0" indent="0">
              <a:buNone/>
            </a:pPr>
            <a:r>
              <a:rPr lang="en-GB" i="1" dirty="0">
                <a:latin typeface="Helvetica Neue"/>
              </a:rPr>
              <a:t>	right message, </a:t>
            </a:r>
          </a:p>
          <a:p>
            <a:pPr marL="0" indent="0">
              <a:buNone/>
            </a:pPr>
            <a:r>
              <a:rPr lang="en-GB" i="1" dirty="0">
                <a:latin typeface="Helvetica Neue"/>
              </a:rPr>
              <a:t>		to the right stakeholders, </a:t>
            </a:r>
          </a:p>
          <a:p>
            <a:pPr marL="0" indent="0">
              <a:buNone/>
            </a:pPr>
            <a:r>
              <a:rPr lang="en-GB" i="1" dirty="0">
                <a:latin typeface="Helvetica Neue"/>
              </a:rPr>
              <a:t>			at the right time,</a:t>
            </a:r>
          </a:p>
          <a:p>
            <a:pPr marL="0" indent="0">
              <a:buNone/>
            </a:pPr>
            <a:r>
              <a:rPr lang="en-GB" i="1" dirty="0">
                <a:latin typeface="Helvetica Neue"/>
              </a:rPr>
              <a:t>				in the right way.</a:t>
            </a:r>
            <a:endParaRPr lang="en-GB" dirty="0"/>
          </a:p>
        </p:txBody>
      </p:sp>
    </p:spTree>
    <p:extLst>
      <p:ext uri="{BB962C8B-B14F-4D97-AF65-F5344CB8AC3E}">
        <p14:creationId xmlns:p14="http://schemas.microsoft.com/office/powerpoint/2010/main" val="944956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6"/>
            <a:ext cx="10972800" cy="931984"/>
          </a:xfrm>
        </p:spPr>
        <p:txBody>
          <a:bodyPr>
            <a:normAutofit/>
          </a:bodyPr>
          <a:lstStyle/>
          <a:p>
            <a:pPr algn="l"/>
            <a:r>
              <a:rPr lang="en-GB" b="1" dirty="0">
                <a:latin typeface="Helvetica Neue"/>
              </a:rPr>
              <a:t>Communications Plan</a:t>
            </a: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406769"/>
            <a:ext cx="11755315" cy="4110464"/>
          </a:xfrm>
        </p:spPr>
        <p:txBody>
          <a:bodyPr>
            <a:normAutofit fontScale="92500" lnSpcReduction="10000"/>
          </a:bodyPr>
          <a:lstStyle/>
          <a:p>
            <a:pPr fontAlgn="base">
              <a:buFont typeface="+mj-lt"/>
              <a:buAutoNum type="arabicPeriod"/>
            </a:pPr>
            <a:r>
              <a:rPr lang="en-GB" dirty="0">
                <a:latin typeface="Tinos"/>
              </a:rPr>
              <a:t>Identify your stakeholders (to whom)</a:t>
            </a:r>
          </a:p>
          <a:p>
            <a:pPr fontAlgn="base">
              <a:buFont typeface="+mj-lt"/>
              <a:buAutoNum type="arabicPeriod"/>
            </a:pPr>
            <a:r>
              <a:rPr lang="en-GB" dirty="0">
                <a:latin typeface="Tinos"/>
              </a:rPr>
              <a:t>Identify stakeholder expectations (why)</a:t>
            </a:r>
          </a:p>
          <a:p>
            <a:pPr fontAlgn="base">
              <a:buFont typeface="+mj-lt"/>
              <a:buAutoNum type="arabicPeriod"/>
            </a:pPr>
            <a:r>
              <a:rPr lang="en-GB" dirty="0">
                <a:latin typeface="Tinos"/>
              </a:rPr>
              <a:t>Identify communication necessary to satisfy stakeholder expectations and keep them informed (what)</a:t>
            </a:r>
          </a:p>
          <a:p>
            <a:pPr fontAlgn="base">
              <a:buFont typeface="+mj-lt"/>
              <a:buAutoNum type="arabicPeriod"/>
            </a:pPr>
            <a:r>
              <a:rPr lang="en-GB" dirty="0">
                <a:latin typeface="Tinos"/>
              </a:rPr>
              <a:t>Identify time-frame and/or frequency of communication messages (when)</a:t>
            </a:r>
          </a:p>
          <a:p>
            <a:pPr fontAlgn="base">
              <a:buFont typeface="+mj-lt"/>
              <a:buAutoNum type="arabicPeriod"/>
            </a:pPr>
            <a:r>
              <a:rPr lang="en-GB" dirty="0">
                <a:latin typeface="Tinos"/>
              </a:rPr>
              <a:t>Identify how the message will be communicated (the stakeholder’s preferred method) (how)</a:t>
            </a:r>
          </a:p>
          <a:p>
            <a:pPr marL="0" indent="0">
              <a:buNone/>
            </a:pPr>
            <a:endParaRPr lang="en-GB" dirty="0"/>
          </a:p>
        </p:txBody>
      </p:sp>
    </p:spTree>
    <p:extLst>
      <p:ext uri="{BB962C8B-B14F-4D97-AF65-F5344CB8AC3E}">
        <p14:creationId xmlns:p14="http://schemas.microsoft.com/office/powerpoint/2010/main" val="1817370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2DAC7-600F-421D-A0C2-DD46AF15F9EF}"/>
              </a:ext>
            </a:extLst>
          </p:cNvPr>
          <p:cNvSpPr>
            <a:spLocks noGrp="1"/>
          </p:cNvSpPr>
          <p:nvPr>
            <p:ph type="title"/>
          </p:nvPr>
        </p:nvSpPr>
        <p:spPr>
          <a:xfrm>
            <a:off x="301869" y="195508"/>
            <a:ext cx="2502877" cy="1143000"/>
          </a:xfrm>
        </p:spPr>
        <p:txBody>
          <a:bodyPr/>
          <a:lstStyle/>
          <a:p>
            <a:pPr algn="l"/>
            <a:r>
              <a:rPr lang="en-GB" b="1" dirty="0"/>
              <a:t>Example</a:t>
            </a:r>
          </a:p>
        </p:txBody>
      </p:sp>
      <p:pic>
        <p:nvPicPr>
          <p:cNvPr id="4" name="Content Placeholder 3">
            <a:extLst>
              <a:ext uri="{FF2B5EF4-FFF2-40B4-BE49-F238E27FC236}">
                <a16:creationId xmlns:a16="http://schemas.microsoft.com/office/drawing/2014/main" id="{C456D31E-6E74-4E18-ADB1-C3B679F3E6FF}"/>
              </a:ext>
            </a:extLst>
          </p:cNvPr>
          <p:cNvPicPr>
            <a:picLocks noGrp="1" noChangeAspect="1"/>
          </p:cNvPicPr>
          <p:nvPr>
            <p:ph idx="1"/>
          </p:nvPr>
        </p:nvPicPr>
        <p:blipFill>
          <a:blip r:embed="rId2"/>
          <a:stretch>
            <a:fillRect/>
          </a:stretch>
        </p:blipFill>
        <p:spPr>
          <a:xfrm>
            <a:off x="2672862" y="274638"/>
            <a:ext cx="9337429" cy="5422777"/>
          </a:xfrm>
          <a:prstGeom prst="rect">
            <a:avLst/>
          </a:prstGeom>
        </p:spPr>
      </p:pic>
    </p:spTree>
    <p:extLst>
      <p:ext uri="{BB962C8B-B14F-4D97-AF65-F5344CB8AC3E}">
        <p14:creationId xmlns:p14="http://schemas.microsoft.com/office/powerpoint/2010/main" val="96345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72836" y="263236"/>
            <a:ext cx="10626437" cy="5417128"/>
          </a:xfrm>
          <a:prstGeom prst="rect">
            <a:avLst/>
          </a:prstGeom>
        </p:spPr>
      </p:pic>
    </p:spTree>
    <p:extLst>
      <p:ext uri="{BB962C8B-B14F-4D97-AF65-F5344CB8AC3E}">
        <p14:creationId xmlns:p14="http://schemas.microsoft.com/office/powerpoint/2010/main" val="968170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A445-F9FF-4D7B-ACE4-7F811BA49425}"/>
              </a:ext>
            </a:extLst>
          </p:cNvPr>
          <p:cNvSpPr>
            <a:spLocks noGrp="1"/>
          </p:cNvSpPr>
          <p:nvPr>
            <p:ph type="title"/>
          </p:nvPr>
        </p:nvSpPr>
        <p:spPr/>
        <p:txBody>
          <a:bodyPr>
            <a:normAutofit/>
          </a:bodyPr>
          <a:lstStyle/>
          <a:p>
            <a:pPr algn="l"/>
            <a:r>
              <a:rPr lang="en-GB" sz="3600" b="1" dirty="0"/>
              <a:t>References</a:t>
            </a:r>
          </a:p>
        </p:txBody>
      </p:sp>
      <p:sp>
        <p:nvSpPr>
          <p:cNvPr id="3" name="Content Placeholder 2">
            <a:extLst>
              <a:ext uri="{FF2B5EF4-FFF2-40B4-BE49-F238E27FC236}">
                <a16:creationId xmlns:a16="http://schemas.microsoft.com/office/drawing/2014/main" id="{65307F96-A482-4BD3-94A2-649494C54C59}"/>
              </a:ext>
            </a:extLst>
          </p:cNvPr>
          <p:cNvSpPr>
            <a:spLocks noGrp="1"/>
          </p:cNvSpPr>
          <p:nvPr>
            <p:ph idx="1"/>
          </p:nvPr>
        </p:nvSpPr>
        <p:spPr>
          <a:xfrm>
            <a:off x="609600" y="1600201"/>
            <a:ext cx="10972800" cy="3072538"/>
          </a:xfrm>
        </p:spPr>
        <p:txBody>
          <a:bodyPr>
            <a:normAutofit/>
          </a:bodyPr>
          <a:lstStyle/>
          <a:p>
            <a:pPr marL="0" indent="0">
              <a:buNone/>
            </a:pPr>
            <a:r>
              <a:rPr lang="en-GB" sz="1400" dirty="0">
                <a:solidFill>
                  <a:srgbClr val="222222"/>
                </a:solidFill>
                <a:latin typeface="+mj-lt"/>
              </a:rPr>
              <a:t>Mitchell, R.K., </a:t>
            </a:r>
            <a:r>
              <a:rPr lang="en-GB" sz="1400" dirty="0" err="1">
                <a:solidFill>
                  <a:srgbClr val="222222"/>
                </a:solidFill>
                <a:latin typeface="+mj-lt"/>
              </a:rPr>
              <a:t>Agle</a:t>
            </a:r>
            <a:r>
              <a:rPr lang="en-GB" sz="1400" dirty="0">
                <a:solidFill>
                  <a:srgbClr val="222222"/>
                </a:solidFill>
                <a:latin typeface="+mj-lt"/>
              </a:rPr>
              <a:t>, B. R., and Wood, D.J., (1997). "Toward a Theory of Stakeholder Identification and Salience: Defining the Principle of Who and What really Counts." , </a:t>
            </a:r>
            <a:r>
              <a:rPr lang="en-GB" sz="1400" i="1" dirty="0">
                <a:solidFill>
                  <a:srgbClr val="222222"/>
                </a:solidFill>
                <a:latin typeface="+mj-lt"/>
              </a:rPr>
              <a:t>Academy of Management Review </a:t>
            </a:r>
            <a:r>
              <a:rPr lang="en-GB" sz="1400" dirty="0">
                <a:solidFill>
                  <a:srgbClr val="222222"/>
                </a:solidFill>
                <a:latin typeface="+mj-lt"/>
              </a:rPr>
              <a:t>22(4)</a:t>
            </a:r>
          </a:p>
          <a:p>
            <a:endParaRPr lang="en-GB" sz="1400" dirty="0">
              <a:solidFill>
                <a:srgbClr val="222222"/>
              </a:solidFill>
              <a:latin typeface="+mj-lt"/>
            </a:endParaRPr>
          </a:p>
          <a:p>
            <a:pPr marL="0" indent="0">
              <a:buNone/>
            </a:pPr>
            <a:r>
              <a:rPr lang="en-GB" sz="1400" dirty="0" err="1">
                <a:solidFill>
                  <a:srgbClr val="222222"/>
                </a:solidFill>
                <a:latin typeface="+mj-lt"/>
              </a:rPr>
              <a:t>Mendelow</a:t>
            </a:r>
            <a:r>
              <a:rPr lang="en-GB" sz="1400" dirty="0">
                <a:solidFill>
                  <a:srgbClr val="222222"/>
                </a:solidFill>
                <a:latin typeface="+mj-lt"/>
              </a:rPr>
              <a:t>, A. (1991) ‘Stakeholder Mapping’, Proceedings of the 2nd International Conference on Information Systems</a:t>
            </a:r>
          </a:p>
        </p:txBody>
      </p:sp>
    </p:spTree>
    <p:extLst>
      <p:ext uri="{BB962C8B-B14F-4D97-AF65-F5344CB8AC3E}">
        <p14:creationId xmlns:p14="http://schemas.microsoft.com/office/powerpoint/2010/main" val="659313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309D3-5322-4E99-BD9C-20EC7DA99BE9}"/>
              </a:ext>
            </a:extLst>
          </p:cNvPr>
          <p:cNvSpPr>
            <a:spLocks noGrp="1"/>
          </p:cNvSpPr>
          <p:nvPr>
            <p:ph type="title"/>
          </p:nvPr>
        </p:nvSpPr>
        <p:spPr/>
        <p:txBody>
          <a:bodyPr>
            <a:normAutofit/>
          </a:bodyPr>
          <a:lstStyle/>
          <a:p>
            <a:pPr algn="l"/>
            <a:r>
              <a:rPr lang="en-GB" sz="3600" b="1" dirty="0">
                <a:solidFill>
                  <a:srgbClr val="0070C0"/>
                </a:solidFill>
              </a:rPr>
              <a:t>Further research</a:t>
            </a:r>
          </a:p>
        </p:txBody>
      </p:sp>
      <p:sp>
        <p:nvSpPr>
          <p:cNvPr id="3" name="Content Placeholder 2">
            <a:extLst>
              <a:ext uri="{FF2B5EF4-FFF2-40B4-BE49-F238E27FC236}">
                <a16:creationId xmlns:a16="http://schemas.microsoft.com/office/drawing/2014/main" id="{5882CBCD-064B-4EE6-AE3A-FCF253D0DFC3}"/>
              </a:ext>
            </a:extLst>
          </p:cNvPr>
          <p:cNvSpPr>
            <a:spLocks noGrp="1"/>
          </p:cNvSpPr>
          <p:nvPr>
            <p:ph idx="1"/>
          </p:nvPr>
        </p:nvSpPr>
        <p:spPr>
          <a:xfrm>
            <a:off x="609600" y="2148396"/>
            <a:ext cx="10972800" cy="3368837"/>
          </a:xfrm>
        </p:spPr>
        <p:txBody>
          <a:bodyPr/>
          <a:lstStyle/>
          <a:p>
            <a:r>
              <a:rPr lang="en-GB" dirty="0"/>
              <a:t>Identify stakeholders for your problem</a:t>
            </a:r>
          </a:p>
          <a:p>
            <a:r>
              <a:rPr lang="en-GB" dirty="0"/>
              <a:t>Consider how you could communicate the plan to them</a:t>
            </a:r>
          </a:p>
        </p:txBody>
      </p:sp>
    </p:spTree>
    <p:extLst>
      <p:ext uri="{BB962C8B-B14F-4D97-AF65-F5344CB8AC3E}">
        <p14:creationId xmlns:p14="http://schemas.microsoft.com/office/powerpoint/2010/main" val="2542774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22B4-281F-4A8A-9854-7839C837658B}"/>
              </a:ext>
            </a:extLst>
          </p:cNvPr>
          <p:cNvSpPr>
            <a:spLocks noGrp="1"/>
          </p:cNvSpPr>
          <p:nvPr>
            <p:ph type="title"/>
          </p:nvPr>
        </p:nvSpPr>
        <p:spPr>
          <a:xfrm>
            <a:off x="609600" y="274638"/>
            <a:ext cx="10972800" cy="894204"/>
          </a:xfrm>
        </p:spPr>
        <p:txBody>
          <a:bodyPr>
            <a:normAutofit/>
          </a:bodyPr>
          <a:lstStyle/>
          <a:p>
            <a:pPr algn="l"/>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Reflect</a:t>
            </a:r>
            <a:endParaRPr lang="en-GB" sz="4000" dirty="0"/>
          </a:p>
        </p:txBody>
      </p:sp>
      <p:sp>
        <p:nvSpPr>
          <p:cNvPr id="3" name="Content Placeholder 2">
            <a:extLst>
              <a:ext uri="{FF2B5EF4-FFF2-40B4-BE49-F238E27FC236}">
                <a16:creationId xmlns:a16="http://schemas.microsoft.com/office/drawing/2014/main" id="{F685C468-54D0-45B6-A8B7-B7D4E371A5F5}"/>
              </a:ext>
            </a:extLst>
          </p:cNvPr>
          <p:cNvSpPr>
            <a:spLocks noGrp="1"/>
          </p:cNvSpPr>
          <p:nvPr>
            <p:ph idx="1"/>
          </p:nvPr>
        </p:nvSpPr>
        <p:spPr>
          <a:xfrm>
            <a:off x="609600" y="2099143"/>
            <a:ext cx="10972800" cy="3418089"/>
          </a:xfrm>
        </p:spPr>
        <p:txBody>
          <a:bodyPr/>
          <a:lstStyle/>
          <a:p>
            <a:r>
              <a:rPr lang="en-GB" dirty="0"/>
              <a:t>Please take a few minutes to review the session and complete your learning log</a:t>
            </a:r>
          </a:p>
        </p:txBody>
      </p:sp>
    </p:spTree>
    <p:extLst>
      <p:ext uri="{BB962C8B-B14F-4D97-AF65-F5344CB8AC3E}">
        <p14:creationId xmlns:p14="http://schemas.microsoft.com/office/powerpoint/2010/main" val="3893222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788</Words>
  <Application>Microsoft Office PowerPoint</Application>
  <PresentationFormat>Widescreen</PresentationFormat>
  <Paragraphs>95</Paragraphs>
  <Slides>21</Slides>
  <Notes>2</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21</vt:i4>
      </vt:variant>
    </vt:vector>
  </HeadingPairs>
  <TitlesOfParts>
    <vt:vector size="36" baseType="lpstr">
      <vt:lpstr>Helvetica Neue</vt:lpstr>
      <vt:lpstr>inherit</vt:lpstr>
      <vt:lpstr>Myriad Pro</vt:lpstr>
      <vt:lpstr>Tinos</vt:lpstr>
      <vt:lpstr>Arial</vt:lpstr>
      <vt:lpstr>Arial</vt:lpstr>
      <vt:lpstr>Arial Rounded MT Bold</vt:lpstr>
      <vt:lpstr>Calibri</vt:lpstr>
      <vt:lpstr>Calibri Light</vt:lpstr>
      <vt:lpstr>Corbel</vt:lpstr>
      <vt:lpstr>Garamond</vt:lpstr>
      <vt:lpstr>Open Sans</vt:lpstr>
      <vt:lpstr>20140311PresentationUWTSDTemplate</vt:lpstr>
      <vt:lpstr>ALAMO Theme</vt:lpstr>
      <vt:lpstr>3_Title Slide 1</vt:lpstr>
      <vt:lpstr>CertHE Applied Leadership and Management in the Workplace    Module: BMSK4014  Problem Solving and Decision Making   </vt:lpstr>
      <vt:lpstr>PowerPoint Presentation</vt:lpstr>
      <vt:lpstr>Today’s Session</vt:lpstr>
      <vt:lpstr>Aims &amp; Objectives</vt:lpstr>
      <vt:lpstr>Stakeholders vs Shareholders</vt:lpstr>
      <vt:lpstr>Stakeholders vs Shareholders</vt:lpstr>
      <vt:lpstr>Stakeholders vs Shareholders</vt:lpstr>
      <vt:lpstr>Stakeholders mapping</vt:lpstr>
      <vt:lpstr>Step One: Identify stakeholders</vt:lpstr>
      <vt:lpstr>Step Two: Analyse Stakeholders' Perspective </vt:lpstr>
      <vt:lpstr>Step Three: Prioritise  </vt:lpstr>
      <vt:lpstr>Influence – Interest Matrix</vt:lpstr>
      <vt:lpstr>Influence (Power) – Interest Matrix</vt:lpstr>
      <vt:lpstr>Step Four: Engage </vt:lpstr>
      <vt:lpstr>Communications Plan</vt:lpstr>
      <vt:lpstr>Communications Plan</vt:lpstr>
      <vt:lpstr>Example</vt:lpstr>
      <vt:lpstr>PowerPoint Presentation</vt:lpstr>
      <vt:lpstr>References</vt:lpstr>
      <vt:lpstr>Further research</vt:lpstr>
      <vt:lpstr>Reflect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 4004  Problem Solving and Decision Making  Evening Session 4</dc:title>
  <dc:creator>Michaela Schriek</dc:creator>
  <cp:lastModifiedBy>Michaela Schriek</cp:lastModifiedBy>
  <cp:revision>14</cp:revision>
  <dcterms:created xsi:type="dcterms:W3CDTF">2018-02-15T13:30:55Z</dcterms:created>
  <dcterms:modified xsi:type="dcterms:W3CDTF">2023-03-30T16:44:55Z</dcterms:modified>
</cp:coreProperties>
</file>