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13"/>
  </p:notesMasterIdLst>
  <p:sldIdLst>
    <p:sldId id="256" r:id="rId2"/>
    <p:sldId id="257" r:id="rId3"/>
    <p:sldId id="265" r:id="rId4"/>
    <p:sldId id="258" r:id="rId5"/>
    <p:sldId id="259" r:id="rId6"/>
    <p:sldId id="260" r:id="rId7"/>
    <p:sldId id="266" r:id="rId8"/>
    <p:sldId id="261" r:id="rId9"/>
    <p:sldId id="262" r:id="rId10"/>
    <p:sldId id="263"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snapToGrid="0">
      <p:cViewPr varScale="1">
        <p:scale>
          <a:sx n="64" d="100"/>
          <a:sy n="64" d="100"/>
        </p:scale>
        <p:origin x="93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56D165-F0EE-4B75-AA06-526E1EBA5CF9}" type="datetimeFigureOut">
              <a:rPr lang="en-US" smtClean="0"/>
              <a:t>12/4/2022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8CCFAC-6C81-4772-8C2A-1EA638105578}" type="slidenum">
              <a:rPr lang="en-US" smtClean="0"/>
              <a:t>‹#›</a:t>
            </a:fld>
            <a:endParaRPr lang="en-US"/>
          </a:p>
        </p:txBody>
      </p:sp>
    </p:spTree>
    <p:extLst>
      <p:ext uri="{BB962C8B-B14F-4D97-AF65-F5344CB8AC3E}">
        <p14:creationId xmlns:p14="http://schemas.microsoft.com/office/powerpoint/2010/main" val="33490840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According to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Lee (2020, pp.5),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when talking about the hotel industry, "employee engagement" refers to how invested workers are in their jobs, coworkers, and the company. It is how employees connect and strive to achieve the firm's goals.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In the modern era, the hotel business is becoming more intricate due to rising rivalry, greater demands on profitability, and great expectations from clients. To be competitive, hotels must develop innovative ways to inspire their staff and boost their efficiency and effectiveness to satisfy rising customer expectations.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Motivating workers takes a lot of work. There is more to employee engagement than money; most companies increasingly recognize this.</a:t>
            </a:r>
          </a:p>
          <a:p>
            <a:endParaRPr lang="en-US" dirty="0"/>
          </a:p>
        </p:txBody>
      </p:sp>
      <p:sp>
        <p:nvSpPr>
          <p:cNvPr id="4" name="Slide Number Placeholder 3"/>
          <p:cNvSpPr>
            <a:spLocks noGrp="1"/>
          </p:cNvSpPr>
          <p:nvPr>
            <p:ph type="sldNum" sz="quarter" idx="5"/>
          </p:nvPr>
        </p:nvSpPr>
        <p:spPr/>
        <p:txBody>
          <a:bodyPr/>
          <a:lstStyle/>
          <a:p>
            <a:fld id="{C58CCFAC-6C81-4772-8C2A-1EA638105578}" type="slidenum">
              <a:rPr lang="en-US" smtClean="0"/>
              <a:t>2</a:t>
            </a:fld>
            <a:endParaRPr lang="en-US"/>
          </a:p>
        </p:txBody>
      </p:sp>
    </p:spTree>
    <p:extLst>
      <p:ext uri="{BB962C8B-B14F-4D97-AF65-F5344CB8AC3E}">
        <p14:creationId xmlns:p14="http://schemas.microsoft.com/office/powerpoint/2010/main" val="8536255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In the modern era, the hotel business is becoming more intricate due to rising rivalry, greater demands on profitability, and great expectations from clients. To be competitive, hotels must develop innovative ways to inspire their staff and boost their efficiency and effectiveness to satisfy rising customer expectations.</a:t>
            </a:r>
            <a:endParaRPr lang="en-US" dirty="0"/>
          </a:p>
        </p:txBody>
      </p:sp>
      <p:sp>
        <p:nvSpPr>
          <p:cNvPr id="4" name="Slide Number Placeholder 3"/>
          <p:cNvSpPr>
            <a:spLocks noGrp="1"/>
          </p:cNvSpPr>
          <p:nvPr>
            <p:ph type="sldNum" sz="quarter" idx="5"/>
          </p:nvPr>
        </p:nvSpPr>
        <p:spPr/>
        <p:txBody>
          <a:bodyPr/>
          <a:lstStyle/>
          <a:p>
            <a:fld id="{C58CCFAC-6C81-4772-8C2A-1EA638105578}" type="slidenum">
              <a:rPr lang="en-US" smtClean="0"/>
              <a:t>3</a:t>
            </a:fld>
            <a:endParaRPr lang="en-US"/>
          </a:p>
        </p:txBody>
      </p:sp>
    </p:spTree>
    <p:extLst>
      <p:ext uri="{BB962C8B-B14F-4D97-AF65-F5344CB8AC3E}">
        <p14:creationId xmlns:p14="http://schemas.microsoft.com/office/powerpoint/2010/main" val="814669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rPr>
              <a:t>Engaged employees are also more likely to stay with the company for longer, which can reduce the costs associated with employee turnover. This benefits the hotel by reducing the money spent on hiring and training new employees.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rPr>
              <a:t>Quality and good service are mutually exclusive. According to the CEO of Forbes Travel Guide, service makes up 75% of the criteria he uses to evaluate upscale lodging.</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rPr>
              <a:t>Engaged staff members care about how guests view your property. So it stands to reason that they will provide the greatest service possible.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rPr>
              <a:t>According to </a:t>
            </a:r>
            <a:r>
              <a:rPr lang="en-US" sz="1200" dirty="0">
                <a:solidFill>
                  <a:srgbClr val="222222"/>
                </a:solidFill>
                <a:effectLst/>
                <a:latin typeface="Times New Roman" panose="02020603050405020304" pitchFamily="18" charset="0"/>
                <a:ea typeface="Calibri" panose="020F0502020204030204" pitchFamily="34" charset="0"/>
              </a:rPr>
              <a:t>Park and other scholars (2019), </a:t>
            </a:r>
            <a:r>
              <a:rPr lang="en-US" sz="1200" dirty="0">
                <a:effectLst/>
                <a:latin typeface="Times New Roman" panose="02020603050405020304" pitchFamily="18" charset="0"/>
                <a:ea typeface="Calibri" panose="020F0502020204030204" pitchFamily="34" charset="0"/>
              </a:rPr>
              <a:t>Employee engagement is one of the most important drivers of hotel customer satisfaction and loyalty.</a:t>
            </a:r>
          </a:p>
          <a:p>
            <a:endParaRPr lang="en-US" dirty="0"/>
          </a:p>
        </p:txBody>
      </p:sp>
      <p:sp>
        <p:nvSpPr>
          <p:cNvPr id="4" name="Slide Number Placeholder 3"/>
          <p:cNvSpPr>
            <a:spLocks noGrp="1"/>
          </p:cNvSpPr>
          <p:nvPr>
            <p:ph type="sldNum" sz="quarter" idx="5"/>
          </p:nvPr>
        </p:nvSpPr>
        <p:spPr/>
        <p:txBody>
          <a:bodyPr/>
          <a:lstStyle/>
          <a:p>
            <a:fld id="{C58CCFAC-6C81-4772-8C2A-1EA638105578}" type="slidenum">
              <a:rPr lang="en-US" smtClean="0"/>
              <a:t>4</a:t>
            </a:fld>
            <a:endParaRPr lang="en-US"/>
          </a:p>
        </p:txBody>
      </p:sp>
    </p:spTree>
    <p:extLst>
      <p:ext uri="{BB962C8B-B14F-4D97-AF65-F5344CB8AC3E}">
        <p14:creationId xmlns:p14="http://schemas.microsoft.com/office/powerpoint/2010/main" val="29386914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Engaged employees are more likely to be productive, more motivated, and more committed to their job</a:t>
            </a:r>
            <a:r>
              <a:rPr lang="en-US" sz="1800" dirty="0">
                <a:solidFill>
                  <a:srgbClr val="222222"/>
                </a:solidFill>
                <a:effectLst/>
                <a:latin typeface="Times New Roman" panose="02020603050405020304" pitchFamily="18" charset="0"/>
                <a:ea typeface="Calibri" panose="020F0502020204030204" pitchFamily="34" charset="0"/>
              </a:rPr>
              <a:t> (</a:t>
            </a:r>
            <a:r>
              <a:rPr lang="en-US" sz="1800" dirty="0" err="1">
                <a:solidFill>
                  <a:srgbClr val="222222"/>
                </a:solidFill>
                <a:effectLst/>
                <a:latin typeface="Times New Roman" panose="02020603050405020304" pitchFamily="18" charset="0"/>
                <a:ea typeface="Calibri" panose="020F0502020204030204" pitchFamily="34" charset="0"/>
              </a:rPr>
              <a:t>Motyka</a:t>
            </a:r>
            <a:r>
              <a:rPr lang="en-US" sz="1800" dirty="0">
                <a:solidFill>
                  <a:srgbClr val="222222"/>
                </a:solidFill>
                <a:effectLst/>
                <a:latin typeface="Times New Roman" panose="02020603050405020304" pitchFamily="18" charset="0"/>
                <a:ea typeface="Calibri" panose="020F0502020204030204" pitchFamily="34" charset="0"/>
              </a:rPr>
              <a:t>, 2018, pp.227)</a:t>
            </a:r>
            <a:r>
              <a:rPr lang="en-US" sz="1800" dirty="0">
                <a:effectLst/>
                <a:latin typeface="Times New Roman" panose="02020603050405020304" pitchFamily="18" charset="0"/>
                <a:ea typeface="Calibri" panose="020F0502020204030204" pitchFamily="34" charset="0"/>
              </a:rPr>
              <a:t>. They are also more likely to stay with the organization, reducing the need for costly recruitment and training. </a:t>
            </a:r>
            <a:endParaRPr lang="en-US" dirty="0"/>
          </a:p>
        </p:txBody>
      </p:sp>
      <p:sp>
        <p:nvSpPr>
          <p:cNvPr id="4" name="Slide Number Placeholder 3"/>
          <p:cNvSpPr>
            <a:spLocks noGrp="1"/>
          </p:cNvSpPr>
          <p:nvPr>
            <p:ph type="sldNum" sz="quarter" idx="5"/>
          </p:nvPr>
        </p:nvSpPr>
        <p:spPr/>
        <p:txBody>
          <a:bodyPr/>
          <a:lstStyle/>
          <a:p>
            <a:fld id="{C58CCFAC-6C81-4772-8C2A-1EA638105578}" type="slidenum">
              <a:rPr lang="en-US" smtClean="0"/>
              <a:t>5</a:t>
            </a:fld>
            <a:endParaRPr lang="en-US"/>
          </a:p>
        </p:txBody>
      </p:sp>
    </p:spTree>
    <p:extLst>
      <p:ext uri="{BB962C8B-B14F-4D97-AF65-F5344CB8AC3E}">
        <p14:creationId xmlns:p14="http://schemas.microsoft.com/office/powerpoint/2010/main" val="1258881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Managers must also identify and reward individuals who display high levels of engagement. </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Exhaustion, a lack of motivation, and cynicism are the hallmarks of employee burnout. When the emotional demands of the job start to weigh too heavily on an employee, exhaustion is a common result</a:t>
            </a: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(Rawat, and Dadas, 2019)</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Because of this, workers often emotionally and mentally disengage from their work to get through their days. Employee cynicism manifests when workers cut off emotional connections with their consumers, refuse to adapt to their specific requests and deliver impersonal service.</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58CCFAC-6C81-4772-8C2A-1EA638105578}" type="slidenum">
              <a:rPr lang="en-US" smtClean="0"/>
              <a:t>6</a:t>
            </a:fld>
            <a:endParaRPr lang="en-US"/>
          </a:p>
        </p:txBody>
      </p:sp>
    </p:spTree>
    <p:extLst>
      <p:ext uri="{BB962C8B-B14F-4D97-AF65-F5344CB8AC3E}">
        <p14:creationId xmlns:p14="http://schemas.microsoft.com/office/powerpoint/2010/main" val="35057617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1" kern="1200" dirty="0">
                <a:solidFill>
                  <a:schemeClr val="tx1"/>
                </a:solidFill>
                <a:effectLst/>
                <a:latin typeface="+mn-lt"/>
                <a:ea typeface="+mn-ea"/>
                <a:cs typeface="+mn-cs"/>
              </a:rPr>
              <a:t>recruiting the right people, training them properly and treating them well in their work can significantly reduce employee turnover and improve customer satisfaction in the hotel industry.</a:t>
            </a:r>
            <a:endParaRPr lang="en-US" dirty="0"/>
          </a:p>
        </p:txBody>
      </p:sp>
      <p:sp>
        <p:nvSpPr>
          <p:cNvPr id="4" name="Slide Number Placeholder 3"/>
          <p:cNvSpPr>
            <a:spLocks noGrp="1"/>
          </p:cNvSpPr>
          <p:nvPr>
            <p:ph type="sldNum" sz="quarter" idx="10"/>
          </p:nvPr>
        </p:nvSpPr>
        <p:spPr/>
        <p:txBody>
          <a:bodyPr/>
          <a:lstStyle/>
          <a:p>
            <a:fld id="{C58CCFAC-6C81-4772-8C2A-1EA638105578}" type="slidenum">
              <a:rPr lang="en-US" smtClean="0"/>
              <a:t>7</a:t>
            </a:fld>
            <a:endParaRPr lang="en-US"/>
          </a:p>
        </p:txBody>
      </p:sp>
    </p:spTree>
    <p:extLst>
      <p:ext uri="{BB962C8B-B14F-4D97-AF65-F5344CB8AC3E}">
        <p14:creationId xmlns:p14="http://schemas.microsoft.com/office/powerpoint/2010/main" val="37487228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rPr>
              <a:t>There are several key strategies that hotels can use to foster employee engagement.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Create an environment of open communication. Employees should be encouraged to speak their minds and share their ideas and opinions with their managers and colleagues. </a:t>
            </a:r>
          </a:p>
          <a:p>
            <a:pPr>
              <a:lnSpc>
                <a:spcPct val="150000"/>
              </a:lnSpc>
            </a:pPr>
            <a:r>
              <a:rPr lang="en-US" sz="1200" dirty="0">
                <a:effectLst/>
                <a:latin typeface="Times New Roman" panose="02020603050405020304" pitchFamily="18" charset="0"/>
                <a:ea typeface="Calibri" panose="020F0502020204030204" pitchFamily="34" charset="0"/>
              </a:rPr>
              <a:t>The first is to provide employees with job satisfaction and meaningful work</a:t>
            </a:r>
          </a:p>
          <a:p>
            <a:pPr>
              <a:lnSpc>
                <a:spcPct val="150000"/>
              </a:lnSpc>
            </a:pPr>
            <a:r>
              <a:rPr lang="en-US" sz="1200" dirty="0">
                <a:effectLst/>
                <a:latin typeface="Times New Roman" panose="02020603050405020304" pitchFamily="18" charset="0"/>
                <a:ea typeface="Calibri" panose="020F0502020204030204" pitchFamily="34" charset="0"/>
              </a:rPr>
              <a:t>This can be achieved through recognition programs, training and development opportunities, and career progression opportunities</a:t>
            </a:r>
            <a:r>
              <a:rPr lang="en-US" sz="1200" dirty="0">
                <a:solidFill>
                  <a:srgbClr val="222222"/>
                </a:solidFill>
                <a:effectLst/>
                <a:latin typeface="Times New Roman" panose="02020603050405020304" pitchFamily="18" charset="0"/>
                <a:ea typeface="Calibri" panose="020F0502020204030204" pitchFamily="34" charset="0"/>
              </a:rPr>
              <a:t> (Cattermole, 2018)</a:t>
            </a:r>
            <a:r>
              <a:rPr lang="en-US" sz="1200" dirty="0">
                <a:effectLst/>
                <a:latin typeface="Times New Roman" panose="02020603050405020304" pitchFamily="18" charset="0"/>
                <a:ea typeface="Calibri" panose="020F0502020204030204" pitchFamily="34" charset="0"/>
              </a:rPr>
              <a:t>. </a:t>
            </a:r>
            <a:endParaRPr lang="en-US" sz="1200" dirty="0">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Employees should be allowed to provide input and feedback on the processes and procedures used by the hotel, and they should be given the autonomy to take the initiative and make decisions that help to improve the customer experience</a:t>
            </a: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Gürlek</a:t>
            </a: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Tuna, 2019 pp.195)</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58CCFAC-6C81-4772-8C2A-1EA638105578}" type="slidenum">
              <a:rPr lang="en-US" smtClean="0"/>
              <a:t>8</a:t>
            </a:fld>
            <a:endParaRPr lang="en-US"/>
          </a:p>
        </p:txBody>
      </p:sp>
    </p:spTree>
    <p:extLst>
      <p:ext uri="{BB962C8B-B14F-4D97-AF65-F5344CB8AC3E}">
        <p14:creationId xmlns:p14="http://schemas.microsoft.com/office/powerpoint/2010/main" val="3762856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256C998A-F9EB-483B-893D-3B6B7F0C7AC4}"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E3EE0A-9944-4E9C-8E78-29FFBC11AFA5}" type="slidenum">
              <a:rPr lang="en-US" smtClean="0"/>
              <a:t>‹#›</a:t>
            </a:fld>
            <a:endParaRPr lang="en-US"/>
          </a:p>
        </p:txBody>
      </p:sp>
    </p:spTree>
    <p:extLst>
      <p:ext uri="{BB962C8B-B14F-4D97-AF65-F5344CB8AC3E}">
        <p14:creationId xmlns:p14="http://schemas.microsoft.com/office/powerpoint/2010/main" val="4042531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6C998A-F9EB-483B-893D-3B6B7F0C7AC4}"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E3EE0A-9944-4E9C-8E78-29FFBC11AFA5}" type="slidenum">
              <a:rPr lang="en-US" smtClean="0"/>
              <a:t>‹#›</a:t>
            </a:fld>
            <a:endParaRPr lang="en-US"/>
          </a:p>
        </p:txBody>
      </p:sp>
    </p:spTree>
    <p:extLst>
      <p:ext uri="{BB962C8B-B14F-4D97-AF65-F5344CB8AC3E}">
        <p14:creationId xmlns:p14="http://schemas.microsoft.com/office/powerpoint/2010/main" val="3183502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6C998A-F9EB-483B-893D-3B6B7F0C7AC4}"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E3EE0A-9944-4E9C-8E78-29FFBC11AFA5}" type="slidenum">
              <a:rPr lang="en-US" smtClean="0"/>
              <a:t>‹#›</a:t>
            </a:fld>
            <a:endParaRPr lang="en-US"/>
          </a:p>
        </p:txBody>
      </p:sp>
    </p:spTree>
    <p:extLst>
      <p:ext uri="{BB962C8B-B14F-4D97-AF65-F5344CB8AC3E}">
        <p14:creationId xmlns:p14="http://schemas.microsoft.com/office/powerpoint/2010/main" val="3870576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56C998A-F9EB-483B-893D-3B6B7F0C7AC4}" type="datetimeFigureOut">
              <a:rPr lang="en-US" smtClean="0"/>
              <a:t>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E3EE0A-9944-4E9C-8E78-29FFBC11AFA5}" type="slidenum">
              <a:rPr lang="en-US" smtClean="0"/>
              <a:t>‹#›</a:t>
            </a:fld>
            <a:endParaRPr lang="en-US"/>
          </a:p>
        </p:txBody>
      </p:sp>
    </p:spTree>
    <p:extLst>
      <p:ext uri="{BB962C8B-B14F-4D97-AF65-F5344CB8AC3E}">
        <p14:creationId xmlns:p14="http://schemas.microsoft.com/office/powerpoint/2010/main" val="701577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56C998A-F9EB-483B-893D-3B6B7F0C7AC4}" type="datetimeFigureOut">
              <a:rPr lang="en-US" smtClean="0"/>
              <a:t>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4E3EE0A-9944-4E9C-8E78-29FFBC11AFA5}" type="slidenum">
              <a:rPr lang="en-US" smtClean="0"/>
              <a:t>‹#›</a:t>
            </a:fld>
            <a:endParaRPr lang="en-US"/>
          </a:p>
        </p:txBody>
      </p:sp>
    </p:spTree>
    <p:extLst>
      <p:ext uri="{BB962C8B-B14F-4D97-AF65-F5344CB8AC3E}">
        <p14:creationId xmlns:p14="http://schemas.microsoft.com/office/powerpoint/2010/main" val="2347608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56C998A-F9EB-483B-893D-3B6B7F0C7AC4}" type="datetimeFigureOut">
              <a:rPr lang="en-US" smtClean="0"/>
              <a:t>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4E3EE0A-9944-4E9C-8E78-29FFBC11AFA5}" type="slidenum">
              <a:rPr lang="en-US" smtClean="0"/>
              <a:t>‹#›</a:t>
            </a:fld>
            <a:endParaRPr lang="en-US"/>
          </a:p>
        </p:txBody>
      </p:sp>
    </p:spTree>
    <p:extLst>
      <p:ext uri="{BB962C8B-B14F-4D97-AF65-F5344CB8AC3E}">
        <p14:creationId xmlns:p14="http://schemas.microsoft.com/office/powerpoint/2010/main" val="938187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6C998A-F9EB-483B-893D-3B6B7F0C7AC4}" type="datetimeFigureOut">
              <a:rPr lang="en-US" smtClean="0"/>
              <a:t>12/4/2022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4E3EE0A-9944-4E9C-8E78-29FFBC11AFA5}" type="slidenum">
              <a:rPr lang="en-US" smtClean="0"/>
              <a:t>‹#›</a:t>
            </a:fld>
            <a:endParaRPr lang="en-US"/>
          </a:p>
        </p:txBody>
      </p:sp>
    </p:spTree>
    <p:extLst>
      <p:ext uri="{BB962C8B-B14F-4D97-AF65-F5344CB8AC3E}">
        <p14:creationId xmlns:p14="http://schemas.microsoft.com/office/powerpoint/2010/main" val="1171930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56C998A-F9EB-483B-893D-3B6B7F0C7AC4}" type="datetimeFigureOut">
              <a:rPr lang="en-US" smtClean="0"/>
              <a:t>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E3EE0A-9944-4E9C-8E78-29FFBC11AFA5}" type="slidenum">
              <a:rPr lang="en-US" smtClean="0"/>
              <a:t>‹#›</a:t>
            </a:fld>
            <a:endParaRPr lang="en-US"/>
          </a:p>
        </p:txBody>
      </p:sp>
    </p:spTree>
    <p:extLst>
      <p:ext uri="{BB962C8B-B14F-4D97-AF65-F5344CB8AC3E}">
        <p14:creationId xmlns:p14="http://schemas.microsoft.com/office/powerpoint/2010/main" val="3915678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56C998A-F9EB-483B-893D-3B6B7F0C7AC4}" type="datetimeFigureOut">
              <a:rPr lang="en-US" smtClean="0"/>
              <a:t>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E3EE0A-9944-4E9C-8E78-29FFBC11AFA5}" type="slidenum">
              <a:rPr lang="en-US" smtClean="0"/>
              <a:t>‹#›</a:t>
            </a:fld>
            <a:endParaRPr lang="en-US"/>
          </a:p>
        </p:txBody>
      </p:sp>
    </p:spTree>
    <p:extLst>
      <p:ext uri="{BB962C8B-B14F-4D97-AF65-F5344CB8AC3E}">
        <p14:creationId xmlns:p14="http://schemas.microsoft.com/office/powerpoint/2010/main" val="35153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6C998A-F9EB-483B-893D-3B6B7F0C7AC4}"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E3EE0A-9944-4E9C-8E78-29FFBC11AFA5}" type="slidenum">
              <a:rPr lang="en-US" smtClean="0"/>
              <a:t>‹#›</a:t>
            </a:fld>
            <a:endParaRPr lang="en-US"/>
          </a:p>
        </p:txBody>
      </p:sp>
    </p:spTree>
    <p:extLst>
      <p:ext uri="{BB962C8B-B14F-4D97-AF65-F5344CB8AC3E}">
        <p14:creationId xmlns:p14="http://schemas.microsoft.com/office/powerpoint/2010/main" val="3089701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6C998A-F9EB-483B-893D-3B6B7F0C7AC4}"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E3EE0A-9944-4E9C-8E78-29FFBC11AFA5}" type="slidenum">
              <a:rPr lang="en-US" smtClean="0"/>
              <a:t>‹#›</a:t>
            </a:fld>
            <a:endParaRPr lang="en-US"/>
          </a:p>
        </p:txBody>
      </p:sp>
    </p:spTree>
    <p:extLst>
      <p:ext uri="{BB962C8B-B14F-4D97-AF65-F5344CB8AC3E}">
        <p14:creationId xmlns:p14="http://schemas.microsoft.com/office/powerpoint/2010/main" val="3879474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6C998A-F9EB-483B-893D-3B6B7F0C7AC4}" type="datetimeFigureOut">
              <a:rPr lang="en-US" smtClean="0"/>
              <a:t>12/4/2022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E3EE0A-9944-4E9C-8E78-29FFBC11AFA5}" type="slidenum">
              <a:rPr lang="en-US" smtClean="0"/>
              <a:t>‹#›</a:t>
            </a:fld>
            <a:endParaRPr lang="en-US"/>
          </a:p>
        </p:txBody>
      </p:sp>
    </p:spTree>
    <p:extLst>
      <p:ext uri="{BB962C8B-B14F-4D97-AF65-F5344CB8AC3E}">
        <p14:creationId xmlns:p14="http://schemas.microsoft.com/office/powerpoint/2010/main" val="1747198240"/>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E3367-709D-563E-6879-4D90709A0EDE}"/>
              </a:ext>
            </a:extLst>
          </p:cNvPr>
          <p:cNvSpPr>
            <a:spLocks noGrp="1"/>
          </p:cNvSpPr>
          <p:nvPr>
            <p:ph type="ctrTitle"/>
          </p:nvPr>
        </p:nvSpPr>
        <p:spPr>
          <a:xfrm>
            <a:off x="2418271" y="757757"/>
            <a:ext cx="6815669" cy="1515533"/>
          </a:xfrm>
        </p:spPr>
        <p:txBody>
          <a:bodyPr>
            <a:normAutofit fontScale="90000"/>
          </a:bodyPr>
          <a:lstStyle/>
          <a:p>
            <a:r>
              <a:rPr lang="en-US" sz="4000" dirty="0">
                <a:ln w="0"/>
                <a:effectLst>
                  <a:outerShdw blurRad="38100" dist="19050" dir="2700000" algn="tl" rotWithShape="0">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Importance of Employee Engagement in Hotel Industry</a:t>
            </a:r>
            <a:br>
              <a:rPr lang="en-US" sz="4000" dirty="0">
                <a:ln w="0"/>
                <a:effectLst>
                  <a:outerShdw blurRad="38100" dist="19050" dir="2700000" algn="tl" rotWithShape="0">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br>
            <a:endParaRPr lang="en-US" sz="9600" dirty="0">
              <a:ln w="0"/>
              <a:effectLst>
                <a:outerShdw blurRad="38100" dist="19050" dir="2700000" algn="tl" rotWithShape="0">
                  <a:schemeClr val="dk1">
                    <a:alpha val="40000"/>
                  </a:schemeClr>
                </a:outerShdw>
              </a:effectLst>
            </a:endParaRPr>
          </a:p>
        </p:txBody>
      </p:sp>
      <p:sp>
        <p:nvSpPr>
          <p:cNvPr id="3" name="Subtitle 2">
            <a:extLst>
              <a:ext uri="{FF2B5EF4-FFF2-40B4-BE49-F238E27FC236}">
                <a16:creationId xmlns:a16="http://schemas.microsoft.com/office/drawing/2014/main" id="{14FA7126-6C6C-8316-FD96-6404B312F84F}"/>
              </a:ext>
            </a:extLst>
          </p:cNvPr>
          <p:cNvSpPr>
            <a:spLocks noGrp="1"/>
          </p:cNvSpPr>
          <p:nvPr>
            <p:ph type="subTitle" idx="1"/>
          </p:nvPr>
        </p:nvSpPr>
        <p:spPr>
          <a:xfrm>
            <a:off x="7505521" y="1406259"/>
            <a:ext cx="5418427" cy="4886285"/>
          </a:xfrm>
        </p:spPr>
        <p:txBody>
          <a:bodyPr>
            <a:normAutofit fontScale="92500" lnSpcReduction="20000"/>
          </a:bodyPr>
          <a:lstStyle/>
          <a:p>
            <a:r>
              <a:rPr lang="en-US" sz="2000" dirty="0"/>
              <a:t>SHERATON SKYLINE</a:t>
            </a:r>
          </a:p>
          <a:p>
            <a:endParaRPr lang="en-US" sz="2000" dirty="0"/>
          </a:p>
          <a:p>
            <a:pPr marL="0" marR="0">
              <a:lnSpc>
                <a:spcPct val="200000"/>
              </a:lnSpc>
              <a:spcBef>
                <a:spcPts val="0"/>
              </a:spcBef>
              <a:spcAft>
                <a:spcPts val="800"/>
              </a:spcAft>
            </a:pP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Student’s name :</a:t>
            </a:r>
          </a:p>
          <a:p>
            <a:pPr marL="0" marR="0">
              <a:lnSpc>
                <a:spcPct val="200000"/>
              </a:lnSpc>
              <a:spcBef>
                <a:spcPts val="0"/>
              </a:spcBef>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Alexandru Lucian Calin</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Student’s ID Number 2121885</a:t>
            </a:r>
          </a:p>
          <a:p>
            <a:pPr marL="0" marR="0">
              <a:lnSpc>
                <a:spcPct val="200000"/>
              </a:lnSpc>
              <a:spcBef>
                <a:spcPts val="0"/>
              </a:spcBef>
              <a:spcAft>
                <a:spcPts val="800"/>
              </a:spcAft>
            </a:pPr>
            <a:r>
              <a:rPr lang="en-US" sz="2000" b="1" dirty="0">
                <a:latin typeface="Times New Roman" panose="02020603050405020304" pitchFamily="18" charset="0"/>
                <a:ea typeface="Calibri" panose="020F0502020204030204" pitchFamily="34" charset="0"/>
                <a:cs typeface="Times New Roman" panose="02020603050405020304" pitchFamily="18" charset="0"/>
              </a:rPr>
              <a:t>Course:</a:t>
            </a:r>
            <a:endParaRPr lang="en-US" sz="20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200000"/>
              </a:lnSpc>
              <a:spcBef>
                <a:spcPts val="0"/>
              </a:spcBef>
              <a:spcAft>
                <a:spcPts val="800"/>
              </a:spcAft>
            </a:pPr>
            <a:r>
              <a:rPr lang="en-US" sz="2000" dirty="0">
                <a:effectLst/>
                <a:latin typeface="Calibri" panose="020F0502020204030204" pitchFamily="34" charset="0"/>
                <a:ea typeface="Calibri" panose="020F0502020204030204" pitchFamily="34" charset="0"/>
                <a:cs typeface="Times New Roman" panose="02020603050405020304" pitchFamily="18" charset="0"/>
              </a:rPr>
              <a:t>Operating Hotel Facilities (BMIH4006)</a:t>
            </a:r>
          </a:p>
          <a:p>
            <a:pPr marL="0" marR="0">
              <a:lnSpc>
                <a:spcPct val="200000"/>
              </a:lnSpc>
              <a:spcBef>
                <a:spcPts val="0"/>
              </a:spcBef>
              <a:spcAft>
                <a:spcPts val="800"/>
              </a:spcAft>
            </a:pPr>
            <a:r>
              <a:rPr lang="en-US" sz="1600" b="1" i="0" dirty="0">
                <a:solidFill>
                  <a:srgbClr val="000000"/>
                </a:solidFill>
                <a:effectLst/>
                <a:latin typeface="Arial" panose="020B0604020202020204" pitchFamily="34" charset="0"/>
              </a:rPr>
              <a:t>Lecturer:</a:t>
            </a:r>
          </a:p>
          <a:p>
            <a:pPr marL="0" marR="0">
              <a:lnSpc>
                <a:spcPct val="200000"/>
              </a:lnSpc>
              <a:spcBef>
                <a:spcPts val="0"/>
              </a:spcBef>
              <a:spcAft>
                <a:spcPts val="800"/>
              </a:spcAft>
            </a:pPr>
            <a:r>
              <a:rPr lang="en-US" sz="2000" dirty="0"/>
              <a:t>Tristan Hawkins</a:t>
            </a:r>
          </a:p>
        </p:txBody>
      </p:sp>
      <p:pic>
        <p:nvPicPr>
          <p:cNvPr id="4" name="Picture 3"/>
          <p:cNvPicPr>
            <a:picLocks noChangeAspect="1"/>
          </p:cNvPicPr>
          <p:nvPr/>
        </p:nvPicPr>
        <p:blipFill>
          <a:blip r:embed="rId2"/>
          <a:stretch>
            <a:fillRect/>
          </a:stretch>
        </p:blipFill>
        <p:spPr>
          <a:xfrm>
            <a:off x="194175" y="1703672"/>
            <a:ext cx="7796464" cy="4886285"/>
          </a:xfrm>
          <a:prstGeom prst="rect">
            <a:avLst/>
          </a:prstGeom>
        </p:spPr>
      </p:pic>
    </p:spTree>
    <p:extLst>
      <p:ext uri="{BB962C8B-B14F-4D97-AF65-F5344CB8AC3E}">
        <p14:creationId xmlns:p14="http://schemas.microsoft.com/office/powerpoint/2010/main" val="3097427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1BEE8-0AC6-9B5A-402C-7627600D6942}"/>
              </a:ext>
            </a:extLst>
          </p:cNvPr>
          <p:cNvSpPr>
            <a:spLocks noGrp="1"/>
          </p:cNvSpPr>
          <p:nvPr>
            <p:ph type="title"/>
          </p:nvPr>
        </p:nvSpPr>
        <p:spPr/>
        <p:txBody>
          <a:bodyPr>
            <a:normAutofit fontScale="90000"/>
          </a:bodyPr>
          <a:lstStyle/>
          <a:p>
            <a:pPr algn="ctr"/>
            <a:r>
              <a:rPr lang="en-US" sz="3200" b="1" dirty="0">
                <a:effectLst/>
                <a:latin typeface="Times New Roman" panose="02020603050405020304" pitchFamily="18" charset="0"/>
                <a:ea typeface="Calibri" panose="020F0502020204030204" pitchFamily="34" charset="0"/>
                <a:cs typeface="Times New Roman" panose="02020603050405020304" pitchFamily="18" charset="0"/>
              </a:rPr>
              <a:t>Introduction</a:t>
            </a:r>
            <a:br>
              <a:rPr lang="en-US" sz="3200" dirty="0">
                <a:effectLst/>
                <a:latin typeface="Calibri" panose="020F0502020204030204" pitchFamily="34" charset="0"/>
                <a:ea typeface="Calibri" panose="020F0502020204030204" pitchFamily="34" charset="0"/>
                <a:cs typeface="Times New Roman" panose="02020603050405020304" pitchFamily="18" charset="0"/>
              </a:rPr>
            </a:br>
            <a:endParaRPr lang="en-US" sz="6000" dirty="0"/>
          </a:p>
        </p:txBody>
      </p:sp>
      <p:sp>
        <p:nvSpPr>
          <p:cNvPr id="3" name="Content Placeholder 2">
            <a:extLst>
              <a:ext uri="{FF2B5EF4-FFF2-40B4-BE49-F238E27FC236}">
                <a16:creationId xmlns:a16="http://schemas.microsoft.com/office/drawing/2014/main" id="{049AE1D0-E998-45B2-80A3-995D614FA07B}"/>
              </a:ext>
            </a:extLst>
          </p:cNvPr>
          <p:cNvSpPr>
            <a:spLocks noGrp="1"/>
          </p:cNvSpPr>
          <p:nvPr>
            <p:ph idx="1"/>
          </p:nvPr>
        </p:nvSpPr>
        <p:spPr>
          <a:xfrm>
            <a:off x="838200" y="1155032"/>
            <a:ext cx="10515600" cy="5553776"/>
          </a:xfrm>
        </p:spPr>
        <p:txBody>
          <a:bodyPr numCol="2">
            <a:normAutofit/>
          </a:bodyPr>
          <a:lstStyle/>
          <a:p>
            <a:pPr>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Engagement is when an individual is fully invested in a particular thing, such as an activity or work. It is a feeling of investment and dedication that calls for active participation and participation from both sides. </a:t>
            </a:r>
          </a:p>
          <a:p>
            <a:pPr>
              <a:lnSpc>
                <a:spcPct val="150000"/>
              </a:lnSpc>
            </a:pPr>
            <a:r>
              <a:rPr lang="en-US" sz="1800" dirty="0">
                <a:effectLst/>
                <a:latin typeface="Times New Roman" panose="02020603050405020304" pitchFamily="18" charset="0"/>
                <a:ea typeface="Calibri" panose="020F0502020204030204" pitchFamily="34" charset="0"/>
              </a:rPr>
              <a:t>In the modern era, the hotel business is becoming more intricate due to rising rivalry, greater demands on profitability, and great expectations from clients</a:t>
            </a:r>
          </a:p>
          <a:p>
            <a:pPr>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 employee who is emotionally invested in a company and its objectives is said to be engaged. Their motives go well beyond receiving a paycheck each month because they believe in the work they are performing.</a:t>
            </a:r>
          </a:p>
          <a:p>
            <a:pPr marL="0" indent="0">
              <a:lnSpc>
                <a:spcPct val="150000"/>
              </a:lnSpc>
              <a:buNone/>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rotWithShape="1">
          <a:blip r:embed="rId3"/>
          <a:srcRect l="6016" t="5813" r="6535" b="6471"/>
          <a:stretch/>
        </p:blipFill>
        <p:spPr>
          <a:xfrm>
            <a:off x="6906928" y="1434165"/>
            <a:ext cx="4951396" cy="4494998"/>
          </a:xfrm>
          <a:prstGeom prst="rect">
            <a:avLst/>
          </a:prstGeom>
        </p:spPr>
      </p:pic>
    </p:spTree>
    <p:extLst>
      <p:ext uri="{BB962C8B-B14F-4D97-AF65-F5344CB8AC3E}">
        <p14:creationId xmlns:p14="http://schemas.microsoft.com/office/powerpoint/2010/main" val="40308442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1BEE8-0AC6-9B5A-402C-7627600D6942}"/>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Engagement model</a:t>
            </a:r>
            <a:endParaRPr lang="en-US" sz="8000" dirty="0"/>
          </a:p>
        </p:txBody>
      </p:sp>
      <p:sp>
        <p:nvSpPr>
          <p:cNvPr id="3" name="Content Placeholder 2">
            <a:extLst>
              <a:ext uri="{FF2B5EF4-FFF2-40B4-BE49-F238E27FC236}">
                <a16:creationId xmlns:a16="http://schemas.microsoft.com/office/drawing/2014/main" id="{049AE1D0-E998-45B2-80A3-995D614FA07B}"/>
              </a:ext>
            </a:extLst>
          </p:cNvPr>
          <p:cNvSpPr>
            <a:spLocks noGrp="1"/>
          </p:cNvSpPr>
          <p:nvPr>
            <p:ph idx="1"/>
          </p:nvPr>
        </p:nvSpPr>
        <p:spPr>
          <a:xfrm>
            <a:off x="838200" y="1376412"/>
            <a:ext cx="10515600" cy="5481587"/>
          </a:xfrm>
        </p:spPr>
        <p:txBody>
          <a:bodyPr numCol="2">
            <a:normAutofit/>
          </a:bodyPr>
          <a:lstStyle/>
          <a:p>
            <a:pPr>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Positive employee engagement is crucial to the hotel industry's success because it raises the quality of service to guests, encourages staff retention, and strengthens bottom lines.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US" sz="1800" dirty="0">
                <a:effectLst/>
                <a:latin typeface="Times New Roman" panose="02020603050405020304" pitchFamily="18" charset="0"/>
                <a:ea typeface="Calibri" panose="020F0502020204030204" pitchFamily="34" charset="0"/>
              </a:rPr>
              <a:t>The theoretical engagement model is a comprehensive, multi-dimensional framework describing the dynamic relationship between employees and work. </a:t>
            </a:r>
          </a:p>
          <a:p>
            <a:pPr>
              <a:lnSpc>
                <a:spcPct val="150000"/>
              </a:lnSpc>
            </a:pPr>
            <a:r>
              <a:rPr lang="en-US" sz="1800" dirty="0">
                <a:effectLst/>
                <a:latin typeface="Times New Roman" panose="02020603050405020304" pitchFamily="18" charset="0"/>
                <a:ea typeface="Calibri" panose="020F0502020204030204" pitchFamily="34" charset="0"/>
              </a:rPr>
              <a:t>An example of an engagement model is the </a:t>
            </a:r>
            <a:r>
              <a:rPr lang="en-US" sz="1800" dirty="0">
                <a:latin typeface="Times New Roman" panose="02020603050405020304" pitchFamily="18" charset="0"/>
                <a:ea typeface="Calibri" panose="020F0502020204030204" pitchFamily="34" charset="0"/>
              </a:rPr>
              <a:t>Khan</a:t>
            </a:r>
            <a:r>
              <a:rPr lang="en-US" sz="1800" dirty="0">
                <a:effectLst/>
                <a:latin typeface="Times New Roman" panose="02020603050405020304" pitchFamily="18" charset="0"/>
                <a:ea typeface="Calibri" panose="020F0502020204030204" pitchFamily="34" charset="0"/>
              </a:rPr>
              <a:t> model, which highlighted the physical, cognitive, and emotional qualities as the three main components of employee engagement.</a:t>
            </a:r>
            <a:endParaRPr lang="en-US" dirty="0"/>
          </a:p>
        </p:txBody>
      </p:sp>
      <p:pic>
        <p:nvPicPr>
          <p:cNvPr id="4" name="Picture 3"/>
          <p:cNvPicPr>
            <a:picLocks noChangeAspect="1"/>
          </p:cNvPicPr>
          <p:nvPr/>
        </p:nvPicPr>
        <p:blipFill>
          <a:blip r:embed="rId3"/>
          <a:stretch>
            <a:fillRect/>
          </a:stretch>
        </p:blipFill>
        <p:spPr>
          <a:xfrm>
            <a:off x="6189044" y="1578544"/>
            <a:ext cx="6002955" cy="3964404"/>
          </a:xfrm>
          <a:prstGeom prst="rect">
            <a:avLst/>
          </a:prstGeom>
        </p:spPr>
      </p:pic>
    </p:spTree>
    <p:extLst>
      <p:ext uri="{BB962C8B-B14F-4D97-AF65-F5344CB8AC3E}">
        <p14:creationId xmlns:p14="http://schemas.microsoft.com/office/powerpoint/2010/main" val="1267909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6034A-1D62-DF28-D794-9128C37D529A}"/>
              </a:ext>
            </a:extLst>
          </p:cNvPr>
          <p:cNvSpPr>
            <a:spLocks noGrp="1"/>
          </p:cNvSpPr>
          <p:nvPr>
            <p:ph type="title"/>
          </p:nvPr>
        </p:nvSpPr>
        <p:spPr/>
        <p:txBody>
          <a:bodyPr>
            <a:normAutofit fontScale="90000"/>
          </a:bodyPr>
          <a:lstStyle/>
          <a:p>
            <a:pPr algn="ctr"/>
            <a:r>
              <a:rPr lang="en-US" sz="3200" b="1" dirty="0">
                <a:effectLst/>
                <a:latin typeface="Times New Roman" panose="02020603050405020304" pitchFamily="18" charset="0"/>
                <a:ea typeface="Calibri" panose="020F0502020204030204" pitchFamily="34" charset="0"/>
                <a:cs typeface="Times New Roman" panose="02020603050405020304" pitchFamily="18" charset="0"/>
              </a:rPr>
              <a:t>Importance of employee engagement</a:t>
            </a:r>
            <a:br>
              <a:rPr lang="en-US" sz="3200" dirty="0">
                <a:effectLst/>
                <a:latin typeface="Calibri" panose="020F0502020204030204" pitchFamily="34" charset="0"/>
                <a:ea typeface="Calibri" panose="020F0502020204030204" pitchFamily="34" charset="0"/>
                <a:cs typeface="Times New Roman" panose="02020603050405020304" pitchFamily="18" charset="0"/>
              </a:rPr>
            </a:br>
            <a:endParaRPr lang="en-US" sz="6600" dirty="0"/>
          </a:p>
        </p:txBody>
      </p:sp>
      <p:sp>
        <p:nvSpPr>
          <p:cNvPr id="3" name="Content Placeholder 2">
            <a:extLst>
              <a:ext uri="{FF2B5EF4-FFF2-40B4-BE49-F238E27FC236}">
                <a16:creationId xmlns:a16="http://schemas.microsoft.com/office/drawing/2014/main" id="{E357C8A3-C042-60B0-F2E4-C640DD95A803}"/>
              </a:ext>
            </a:extLst>
          </p:cNvPr>
          <p:cNvSpPr>
            <a:spLocks noGrp="1"/>
          </p:cNvSpPr>
          <p:nvPr>
            <p:ph idx="1"/>
          </p:nvPr>
        </p:nvSpPr>
        <p:spPr>
          <a:xfrm>
            <a:off x="838200" y="1252026"/>
            <a:ext cx="10515600" cy="5500466"/>
          </a:xfrm>
        </p:spPr>
        <p:txBody>
          <a:bodyPr numCol="2">
            <a:normAutofit/>
          </a:bodyPr>
          <a:lstStyle/>
          <a:p>
            <a:pPr>
              <a:lnSpc>
                <a:spcPct val="150000"/>
              </a:lnSpc>
            </a:pPr>
            <a:r>
              <a:rPr lang="en-US" sz="1800" dirty="0">
                <a:latin typeface="Times New Roman" panose="02020603050405020304" pitchFamily="18" charset="0"/>
                <a:ea typeface="Calibri" panose="020F0502020204030204" pitchFamily="34" charset="0"/>
              </a:rPr>
              <a:t>I</a:t>
            </a:r>
            <a:r>
              <a:rPr lang="en-US" sz="1800" dirty="0">
                <a:effectLst/>
                <a:latin typeface="Times New Roman" panose="02020603050405020304" pitchFamily="18" charset="0"/>
                <a:ea typeface="Calibri" panose="020F0502020204030204" pitchFamily="34" charset="0"/>
              </a:rPr>
              <a:t>t can help to foster a positive work environment and motivate employees to reach their full potential </a:t>
            </a:r>
            <a:r>
              <a:rPr lang="en-US" sz="1800" dirty="0">
                <a:solidFill>
                  <a:srgbClr val="222222"/>
                </a:solidFill>
                <a:effectLst/>
                <a:latin typeface="Times New Roman" panose="02020603050405020304" pitchFamily="18" charset="0"/>
                <a:ea typeface="Calibri" panose="020F0502020204030204" pitchFamily="34" charset="0"/>
              </a:rPr>
              <a:t>(Govender, and </a:t>
            </a:r>
            <a:r>
              <a:rPr lang="en-US" sz="1800" dirty="0" err="1">
                <a:solidFill>
                  <a:srgbClr val="222222"/>
                </a:solidFill>
                <a:effectLst/>
                <a:latin typeface="Times New Roman" panose="02020603050405020304" pitchFamily="18" charset="0"/>
                <a:ea typeface="Calibri" panose="020F0502020204030204" pitchFamily="34" charset="0"/>
              </a:rPr>
              <a:t>Bussin</a:t>
            </a:r>
            <a:r>
              <a:rPr lang="en-US" sz="1800" dirty="0">
                <a:solidFill>
                  <a:srgbClr val="222222"/>
                </a:solidFill>
                <a:effectLst/>
                <a:latin typeface="Times New Roman" panose="02020603050405020304" pitchFamily="18" charset="0"/>
                <a:ea typeface="Calibri" panose="020F0502020204030204" pitchFamily="34" charset="0"/>
              </a:rPr>
              <a:t>, 2020 pp.10)</a:t>
            </a:r>
            <a:r>
              <a:rPr lang="en-US" sz="1800" dirty="0">
                <a:effectLst/>
                <a:latin typeface="Times New Roman" panose="02020603050405020304" pitchFamily="18" charset="0"/>
                <a:ea typeface="Calibri" panose="020F0502020204030204" pitchFamily="34" charset="0"/>
              </a:rPr>
              <a:t>. </a:t>
            </a:r>
          </a:p>
          <a:p>
            <a:pPr>
              <a:lnSpc>
                <a:spcPct val="150000"/>
              </a:lnSpc>
            </a:pPr>
            <a:r>
              <a:rPr lang="en-US" sz="1800" dirty="0"/>
              <a:t>Improved customer relations</a:t>
            </a:r>
            <a:endParaRPr lang="en-US" sz="1800" dirty="0">
              <a:effectLst/>
              <a:latin typeface="Times New Roman" panose="02020603050405020304" pitchFamily="18" charset="0"/>
              <a:ea typeface="Calibri" panose="020F0502020204030204" pitchFamily="34" charset="0"/>
            </a:endParaRPr>
          </a:p>
          <a:p>
            <a:pPr>
              <a:lnSpc>
                <a:spcPct val="150000"/>
              </a:lnSpc>
            </a:pPr>
            <a:r>
              <a:rPr lang="en-US" sz="1800" dirty="0">
                <a:latin typeface="Times New Roman" panose="02020603050405020304" pitchFamily="18" charset="0"/>
                <a:ea typeface="Calibri" panose="020F0502020204030204" pitchFamily="34" charset="0"/>
              </a:rPr>
              <a:t>I</a:t>
            </a:r>
            <a:r>
              <a:rPr lang="en-US" sz="1800" dirty="0">
                <a:effectLst/>
                <a:latin typeface="Times New Roman" panose="02020603050405020304" pitchFamily="18" charset="0"/>
                <a:ea typeface="Calibri" panose="020F0502020204030204" pitchFamily="34" charset="0"/>
              </a:rPr>
              <a:t>mproved operational efficiency and increased profitability for the hotel</a:t>
            </a:r>
            <a:r>
              <a:rPr lang="en-US" sz="1800" dirty="0">
                <a:solidFill>
                  <a:srgbClr val="222222"/>
                </a:solidFill>
                <a:effectLst/>
                <a:latin typeface="Times New Roman" panose="02020603050405020304" pitchFamily="18" charset="0"/>
                <a:ea typeface="Calibri" panose="020F0502020204030204" pitchFamily="34" charset="0"/>
              </a:rPr>
              <a:t> (Lemon, and </a:t>
            </a:r>
            <a:r>
              <a:rPr lang="en-US" sz="1800" dirty="0" err="1">
                <a:solidFill>
                  <a:srgbClr val="222222"/>
                </a:solidFill>
                <a:effectLst/>
                <a:latin typeface="Times New Roman" panose="02020603050405020304" pitchFamily="18" charset="0"/>
                <a:ea typeface="Calibri" panose="020F0502020204030204" pitchFamily="34" charset="0"/>
              </a:rPr>
              <a:t>Boman</a:t>
            </a:r>
            <a:r>
              <a:rPr lang="en-US" sz="1800" dirty="0">
                <a:solidFill>
                  <a:srgbClr val="222222"/>
                </a:solidFill>
                <a:effectLst/>
                <a:latin typeface="Times New Roman" panose="02020603050405020304" pitchFamily="18" charset="0"/>
                <a:ea typeface="Calibri" panose="020F0502020204030204" pitchFamily="34" charset="0"/>
              </a:rPr>
              <a:t>, 2022, p.102232)</a:t>
            </a:r>
            <a:r>
              <a:rPr lang="en-US" sz="1800" dirty="0">
                <a:effectLst/>
                <a:latin typeface="Times New Roman" panose="02020603050405020304" pitchFamily="18" charset="0"/>
                <a:ea typeface="Calibri" panose="020F0502020204030204" pitchFamily="34" charset="0"/>
              </a:rPr>
              <a:t>. </a:t>
            </a:r>
          </a:p>
          <a:p>
            <a:pPr>
              <a:lnSpc>
                <a:spcPct val="150000"/>
              </a:lnSpc>
            </a:pPr>
            <a:r>
              <a:rPr lang="en-US" sz="1800" dirty="0"/>
              <a:t>Reduced staff turnover</a:t>
            </a:r>
          </a:p>
          <a:p>
            <a:pPr>
              <a:lnSpc>
                <a:spcPct val="150000"/>
              </a:lnSpc>
            </a:pPr>
            <a:r>
              <a:rPr lang="en-US" sz="1800" dirty="0"/>
              <a:t>Improved customer relations</a:t>
            </a:r>
            <a:endParaRPr lang="en-US" sz="1800" dirty="0">
              <a:effectLst/>
              <a:latin typeface="Times New Roman" panose="02020603050405020304" pitchFamily="18" charset="0"/>
              <a:ea typeface="Calibri" panose="020F0502020204030204" pitchFamily="34" charset="0"/>
            </a:endParaRPr>
          </a:p>
        </p:txBody>
      </p:sp>
      <p:pic>
        <p:nvPicPr>
          <p:cNvPr id="4" name="Picture 3"/>
          <p:cNvPicPr>
            <a:picLocks noChangeAspect="1"/>
          </p:cNvPicPr>
          <p:nvPr/>
        </p:nvPicPr>
        <p:blipFill>
          <a:blip r:embed="rId3"/>
          <a:stretch>
            <a:fillRect/>
          </a:stretch>
        </p:blipFill>
        <p:spPr>
          <a:xfrm>
            <a:off x="7561447" y="1761954"/>
            <a:ext cx="4114800" cy="3903094"/>
          </a:xfrm>
          <a:prstGeom prst="rect">
            <a:avLst/>
          </a:prstGeom>
        </p:spPr>
      </p:pic>
    </p:spTree>
    <p:extLst>
      <p:ext uri="{BB962C8B-B14F-4D97-AF65-F5344CB8AC3E}">
        <p14:creationId xmlns:p14="http://schemas.microsoft.com/office/powerpoint/2010/main" val="1104976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664C5-7581-E93C-9C5E-1558EBA344CC}"/>
              </a:ext>
            </a:extLst>
          </p:cNvPr>
          <p:cNvSpPr>
            <a:spLocks noGrp="1"/>
          </p:cNvSpPr>
          <p:nvPr>
            <p:ph type="title"/>
          </p:nvPr>
        </p:nvSpPr>
        <p:spPr/>
        <p:txBody>
          <a:bodyPr/>
          <a:lstStyle/>
          <a:p>
            <a:r>
              <a:rPr lang="en-US" b="1" dirty="0"/>
              <a:t>CONT:</a:t>
            </a:r>
          </a:p>
        </p:txBody>
      </p:sp>
      <p:sp>
        <p:nvSpPr>
          <p:cNvPr id="3" name="Content Placeholder 2">
            <a:extLst>
              <a:ext uri="{FF2B5EF4-FFF2-40B4-BE49-F238E27FC236}">
                <a16:creationId xmlns:a16="http://schemas.microsoft.com/office/drawing/2014/main" id="{D1DD1A4F-312C-C98B-9016-94C49E4C61D0}"/>
              </a:ext>
            </a:extLst>
          </p:cNvPr>
          <p:cNvSpPr>
            <a:spLocks noGrp="1"/>
          </p:cNvSpPr>
          <p:nvPr>
            <p:ph idx="1"/>
          </p:nvPr>
        </p:nvSpPr>
        <p:spPr>
          <a:xfrm>
            <a:off x="838200" y="1453415"/>
            <a:ext cx="10515600" cy="5260206"/>
          </a:xfrm>
        </p:spPr>
        <p:txBody>
          <a:bodyPr numCol="2">
            <a:normAutofit/>
          </a:bodyPr>
          <a:lstStyle/>
          <a:p>
            <a:pPr>
              <a:lnSpc>
                <a:spcPct val="150000"/>
              </a:lnSpc>
            </a:pPr>
            <a:r>
              <a:rPr lang="en-US" sz="1800" dirty="0">
                <a:latin typeface="Times New Roman" panose="02020603050405020304" pitchFamily="18" charset="0"/>
                <a:ea typeface="Calibri" panose="020F0502020204030204" pitchFamily="34" charset="0"/>
              </a:rPr>
              <a:t>E</a:t>
            </a:r>
            <a:r>
              <a:rPr lang="en-US" sz="1800" dirty="0">
                <a:effectLst/>
                <a:latin typeface="Times New Roman" panose="02020603050405020304" pitchFamily="18" charset="0"/>
                <a:ea typeface="Calibri" panose="020F0502020204030204" pitchFamily="34" charset="0"/>
              </a:rPr>
              <a:t>mployee engagement can lead to increased employee productivity and lower staff turnover</a:t>
            </a:r>
          </a:p>
          <a:p>
            <a:pPr>
              <a:lnSpc>
                <a:spcPct val="150000"/>
              </a:lnSpc>
            </a:pPr>
            <a:r>
              <a:rPr lang="en-US" sz="1800" dirty="0">
                <a:effectLst/>
                <a:latin typeface="Times New Roman" panose="02020603050405020304" pitchFamily="18" charset="0"/>
                <a:ea typeface="Calibri" panose="020F0502020204030204" pitchFamily="34" charset="0"/>
              </a:rPr>
              <a:t>Employee engagement can also lead to improved team dynamics and better collaboration.</a:t>
            </a:r>
          </a:p>
          <a:p>
            <a:pPr>
              <a:lnSpc>
                <a:spcPct val="150000"/>
              </a:lnSpc>
            </a:pPr>
            <a:r>
              <a:rPr lang="en-US" sz="1800" dirty="0">
                <a:latin typeface="Times New Roman" panose="02020603050405020304" pitchFamily="18" charset="0"/>
                <a:ea typeface="Calibri" panose="020F0502020204030204" pitchFamily="34" charset="0"/>
              </a:rPr>
              <a:t>B</a:t>
            </a:r>
            <a:r>
              <a:rPr lang="en-US" sz="1800" dirty="0">
                <a:effectLst/>
                <a:latin typeface="Times New Roman" panose="02020603050405020304" pitchFamily="18" charset="0"/>
                <a:ea typeface="Calibri" panose="020F0502020204030204" pitchFamily="34" charset="0"/>
              </a:rPr>
              <a:t>etter problem-solving, increased innovation, and improved morale.</a:t>
            </a:r>
          </a:p>
          <a:p>
            <a:pPr>
              <a:lnSpc>
                <a:spcPct val="150000"/>
              </a:lnSpc>
            </a:pPr>
            <a:r>
              <a:rPr lang="en-US" sz="2800" dirty="0">
                <a:effectLst/>
                <a:latin typeface="Times New Roman" panose="02020603050405020304" pitchFamily="18" charset="0"/>
                <a:ea typeface="Calibri" panose="020F0502020204030204" pitchFamily="34" charset="0"/>
              </a:rPr>
              <a:t> </a:t>
            </a:r>
            <a:r>
              <a:rPr lang="en-US" sz="1800" dirty="0">
                <a:effectLst/>
                <a:latin typeface="Times New Roman" panose="02020603050405020304" pitchFamily="18" charset="0"/>
                <a:ea typeface="Calibri" panose="020F0502020204030204" pitchFamily="34" charset="0"/>
              </a:rPr>
              <a:t>Engaged employees also tend to be more proactive in their roles and take on more responsibility, which can help to improve the overall quality of service provided to guests.</a:t>
            </a:r>
            <a:endParaRPr lang="en-US" sz="1800" dirty="0"/>
          </a:p>
          <a:p>
            <a:pPr marL="0" indent="0">
              <a:lnSpc>
                <a:spcPct val="150000"/>
              </a:lnSpc>
              <a:buNone/>
            </a:pPr>
            <a:endParaRPr lang="en-US" dirty="0"/>
          </a:p>
        </p:txBody>
      </p:sp>
      <p:pic>
        <p:nvPicPr>
          <p:cNvPr id="4" name="Picture 3"/>
          <p:cNvPicPr>
            <a:picLocks noChangeAspect="1"/>
          </p:cNvPicPr>
          <p:nvPr/>
        </p:nvPicPr>
        <p:blipFill>
          <a:blip r:embed="rId3"/>
          <a:stretch>
            <a:fillRect/>
          </a:stretch>
        </p:blipFill>
        <p:spPr>
          <a:xfrm>
            <a:off x="6154486" y="1453415"/>
            <a:ext cx="6037514" cy="4798194"/>
          </a:xfrm>
          <a:prstGeom prst="rect">
            <a:avLst/>
          </a:prstGeom>
        </p:spPr>
      </p:pic>
    </p:spTree>
    <p:extLst>
      <p:ext uri="{BB962C8B-B14F-4D97-AF65-F5344CB8AC3E}">
        <p14:creationId xmlns:p14="http://schemas.microsoft.com/office/powerpoint/2010/main" val="1873463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BE71F-39A1-E931-8393-707DBB5CD732}"/>
              </a:ext>
            </a:extLst>
          </p:cNvPr>
          <p:cNvSpPr>
            <a:spLocks noGrp="1"/>
          </p:cNvSpPr>
          <p:nvPr>
            <p:ph type="title"/>
          </p:nvPr>
        </p:nvSpPr>
        <p:spPr/>
        <p:txBody>
          <a:bodyPr>
            <a:normAutofit fontScale="90000"/>
          </a:bodyPr>
          <a:lstStyle/>
          <a:p>
            <a:pPr algn="ctr"/>
            <a:r>
              <a:rPr lang="en-US" sz="3200" b="1" dirty="0">
                <a:effectLst/>
                <a:latin typeface="Times New Roman" panose="02020603050405020304" pitchFamily="18" charset="0"/>
                <a:ea typeface="Calibri" panose="020F0502020204030204" pitchFamily="34" charset="0"/>
                <a:cs typeface="Times New Roman" panose="02020603050405020304" pitchFamily="18" charset="0"/>
              </a:rPr>
              <a:t>Who should ensure engagement in employees</a:t>
            </a:r>
            <a:br>
              <a:rPr lang="en-US" sz="3200" dirty="0">
                <a:effectLst/>
                <a:latin typeface="Calibri" panose="020F0502020204030204" pitchFamily="34" charset="0"/>
                <a:ea typeface="Calibri" panose="020F0502020204030204" pitchFamily="34" charset="0"/>
                <a:cs typeface="Times New Roman" panose="02020603050405020304" pitchFamily="18" charset="0"/>
              </a:rPr>
            </a:br>
            <a:endParaRPr lang="en-US" sz="6000" dirty="0"/>
          </a:p>
        </p:txBody>
      </p:sp>
      <p:sp>
        <p:nvSpPr>
          <p:cNvPr id="3" name="Content Placeholder 2">
            <a:extLst>
              <a:ext uri="{FF2B5EF4-FFF2-40B4-BE49-F238E27FC236}">
                <a16:creationId xmlns:a16="http://schemas.microsoft.com/office/drawing/2014/main" id="{C65D2D46-D858-A1A5-0EEC-D8A88DED35A7}"/>
              </a:ext>
            </a:extLst>
          </p:cNvPr>
          <p:cNvSpPr>
            <a:spLocks noGrp="1"/>
          </p:cNvSpPr>
          <p:nvPr>
            <p:ph idx="1"/>
          </p:nvPr>
        </p:nvSpPr>
        <p:spPr>
          <a:xfrm>
            <a:off x="838200" y="1392702"/>
            <a:ext cx="10515600" cy="5100173"/>
          </a:xfrm>
        </p:spPr>
        <p:txBody>
          <a:bodyPr/>
          <a:lstStyle/>
          <a:p>
            <a:pPr>
              <a:lnSpc>
                <a:spcPct val="150000"/>
              </a:lnSpc>
            </a:pPr>
            <a:r>
              <a:rPr lang="en-US" sz="1800" dirty="0">
                <a:latin typeface="Times New Roman" panose="02020603050405020304" pitchFamily="18" charset="0"/>
                <a:ea typeface="Calibri" panose="020F0502020204030204" pitchFamily="34" charset="0"/>
                <a:cs typeface="Times New Roman" panose="02020603050405020304" pitchFamily="18" charset="0"/>
              </a:rPr>
              <a:t>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he Sheraton skyline, which has more customers like crew and families, ensures the employees are engaged.</a:t>
            </a:r>
          </a:p>
          <a:p>
            <a:pPr>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responsibility of fostering enthusiastic participation among hotel staff rests squarely on the shoulders of the industry's managers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(Book. Gatling, and Kim, 2019 pp.369)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Managers should work to foster an atmosphere that encourages participation from workers. This entails creating a pleasant workplace, equipping workers with the resources they need, and outlining precise objectives and standards for their work. </a:t>
            </a:r>
          </a:p>
          <a:p>
            <a:pPr>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Management must become familiar with a burnout in the workplace before taking any action. </a:t>
            </a:r>
            <a:endParaRPr lang="en-US" dirty="0"/>
          </a:p>
        </p:txBody>
      </p:sp>
    </p:spTree>
    <p:extLst>
      <p:ext uri="{BB962C8B-B14F-4D97-AF65-F5344CB8AC3E}">
        <p14:creationId xmlns:p14="http://schemas.microsoft.com/office/powerpoint/2010/main" val="803165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Sheraton skyline</a:t>
            </a:r>
          </a:p>
        </p:txBody>
      </p:sp>
      <p:sp>
        <p:nvSpPr>
          <p:cNvPr id="3" name="Content Placeholder 2"/>
          <p:cNvSpPr>
            <a:spLocks noGrp="1"/>
          </p:cNvSpPr>
          <p:nvPr>
            <p:ph idx="1"/>
          </p:nvPr>
        </p:nvSpPr>
        <p:spPr/>
        <p:txBody>
          <a:bodyPr>
            <a:normAutofit/>
          </a:bodyPr>
          <a:lstStyle/>
          <a:p>
            <a:pPr>
              <a:lnSpc>
                <a:spcPct val="100000"/>
              </a:lnSpc>
            </a:pPr>
            <a:r>
              <a:rPr lang="en-US" sz="2000" dirty="0"/>
              <a:t>To maintain the "family" atmosphere of work at the hotel, the hotel hires staff based on attitude rather than skills, trains them, </a:t>
            </a:r>
          </a:p>
          <a:p>
            <a:pPr>
              <a:lnSpc>
                <a:spcPct val="100000"/>
              </a:lnSpc>
            </a:pPr>
            <a:r>
              <a:rPr lang="en-US" sz="2000" dirty="0"/>
              <a:t>uses 360-degree feedback to determine their growth priorities, communicates with them in a creative way, and implements a variety of incentive programs.</a:t>
            </a:r>
          </a:p>
        </p:txBody>
      </p:sp>
      <p:pic>
        <p:nvPicPr>
          <p:cNvPr id="4" name="Picture 3"/>
          <p:cNvPicPr>
            <a:picLocks noChangeAspect="1"/>
          </p:cNvPicPr>
          <p:nvPr/>
        </p:nvPicPr>
        <p:blipFill>
          <a:blip r:embed="rId3"/>
          <a:stretch>
            <a:fillRect/>
          </a:stretch>
        </p:blipFill>
        <p:spPr>
          <a:xfrm>
            <a:off x="3763878" y="3638348"/>
            <a:ext cx="6718033" cy="2791327"/>
          </a:xfrm>
          <a:prstGeom prst="rect">
            <a:avLst/>
          </a:prstGeom>
        </p:spPr>
      </p:pic>
    </p:spTree>
    <p:extLst>
      <p:ext uri="{BB962C8B-B14F-4D97-AF65-F5344CB8AC3E}">
        <p14:creationId xmlns:p14="http://schemas.microsoft.com/office/powerpoint/2010/main" val="1624454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74CD4-592F-D63A-261E-C4D884C21BBD}"/>
              </a:ext>
            </a:extLst>
          </p:cNvPr>
          <p:cNvSpPr>
            <a:spLocks noGrp="1"/>
          </p:cNvSpPr>
          <p:nvPr>
            <p:ph type="title"/>
          </p:nvPr>
        </p:nvSpPr>
        <p:spPr/>
        <p:txBody>
          <a:bodyPr>
            <a:normAutofit fontScale="90000"/>
          </a:bodyPr>
          <a:lstStyle/>
          <a:p>
            <a:pPr algn="ctr"/>
            <a:r>
              <a:rPr lang="en-US" sz="3200" b="1" dirty="0">
                <a:effectLst/>
                <a:latin typeface="Times New Roman" panose="02020603050405020304" pitchFamily="18" charset="0"/>
                <a:ea typeface="Calibri" panose="020F0502020204030204" pitchFamily="34" charset="0"/>
                <a:cs typeface="Times New Roman" panose="02020603050405020304" pitchFamily="18" charset="0"/>
              </a:rPr>
              <a:t>How employee engagement can be achieved</a:t>
            </a:r>
            <a:br>
              <a:rPr lang="en-US" sz="3200" dirty="0">
                <a:effectLst/>
                <a:latin typeface="Calibri" panose="020F0502020204030204" pitchFamily="34" charset="0"/>
                <a:ea typeface="Calibri" panose="020F0502020204030204" pitchFamily="34" charset="0"/>
                <a:cs typeface="Times New Roman" panose="02020603050405020304" pitchFamily="18" charset="0"/>
              </a:rPr>
            </a:br>
            <a:endParaRPr lang="en-US" sz="6600" dirty="0"/>
          </a:p>
        </p:txBody>
      </p:sp>
      <p:sp>
        <p:nvSpPr>
          <p:cNvPr id="3" name="Content Placeholder 2">
            <a:extLst>
              <a:ext uri="{FF2B5EF4-FFF2-40B4-BE49-F238E27FC236}">
                <a16:creationId xmlns:a16="http://schemas.microsoft.com/office/drawing/2014/main" id="{36041207-E3D7-C691-BEB6-5B59D45001C5}"/>
              </a:ext>
            </a:extLst>
          </p:cNvPr>
          <p:cNvSpPr>
            <a:spLocks noGrp="1"/>
          </p:cNvSpPr>
          <p:nvPr>
            <p:ph idx="1"/>
          </p:nvPr>
        </p:nvSpPr>
        <p:spPr>
          <a:xfrm>
            <a:off x="838200" y="1145406"/>
            <a:ext cx="10515600" cy="5712594"/>
          </a:xfrm>
        </p:spPr>
        <p:txBody>
          <a:bodyPr numCol="2">
            <a:normAutofit/>
          </a:bodyPr>
          <a:lstStyle/>
          <a:p>
            <a:pPr>
              <a:lnSpc>
                <a:spcPct val="100000"/>
              </a:lnSpc>
            </a:pPr>
            <a:r>
              <a:rPr lang="en-US" sz="1800" dirty="0"/>
              <a:t>Provide regular feedback and praise- Among highly engaged workers, 43%, feedback is given at least once each week, compared to only 18% of disengaged employees.</a:t>
            </a:r>
          </a:p>
          <a:p>
            <a:pPr>
              <a:lnSpc>
                <a:spcPct val="100000"/>
              </a:lnSpc>
            </a:pPr>
            <a:r>
              <a:rPr lang="en-US" sz="1800" dirty="0"/>
              <a:t>Enable career development</a:t>
            </a:r>
          </a:p>
          <a:p>
            <a:pPr>
              <a:lnSpc>
                <a:spcPct val="100000"/>
              </a:lnSpc>
            </a:pPr>
            <a:r>
              <a:rPr lang="en-US" sz="1800" dirty="0"/>
              <a:t>Focus on direct managerial relationships- Up to 70% of the variance in team engagement can be attributed to the importance of good working relationships between employees and their managers.</a:t>
            </a:r>
            <a:endParaRPr lang="en-US" sz="1800" dirty="0">
              <a:effectLst/>
              <a:latin typeface="Times New Roman" panose="02020603050405020304" pitchFamily="18" charset="0"/>
              <a:ea typeface="Calibri" panose="020F0502020204030204" pitchFamily="34" charset="0"/>
            </a:endParaRPr>
          </a:p>
          <a:p>
            <a:pPr>
              <a:lnSpc>
                <a:spcPct val="100000"/>
              </a:lnSpc>
            </a:pPr>
            <a:r>
              <a:rPr lang="en-US" sz="1800" dirty="0">
                <a:latin typeface="Times New Roman" panose="02020603050405020304" pitchFamily="18" charset="0"/>
                <a:ea typeface="Calibri" panose="020F0502020204030204" pitchFamily="34" charset="0"/>
                <a:cs typeface="Times New Roman" panose="02020603050405020304" pitchFamily="18" charset="0"/>
              </a:rPr>
              <a:t>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sense of ownership over their work. </a:t>
            </a:r>
          </a:p>
          <a:p>
            <a:pPr>
              <a:lnSpc>
                <a:spcPct val="100000"/>
              </a:lnSpc>
            </a:pPr>
            <a:r>
              <a:rPr lang="en-US" sz="1800" dirty="0">
                <a:latin typeface="Times New Roman" panose="02020603050405020304" pitchFamily="18" charset="0"/>
                <a:ea typeface="Calibri" panose="020F0502020204030204" pitchFamily="34" charset="0"/>
                <a:cs typeface="Times New Roman" panose="02020603050405020304" pitchFamily="18" charset="0"/>
              </a:rPr>
              <a:t>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reating a sense of team spirit and camaraderie among their employees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Karumuri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2016, pp.125)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b="1" dirty="0"/>
          </a:p>
        </p:txBody>
      </p:sp>
      <p:pic>
        <p:nvPicPr>
          <p:cNvPr id="4" name="Picture 3"/>
          <p:cNvPicPr>
            <a:picLocks noChangeAspect="1"/>
          </p:cNvPicPr>
          <p:nvPr/>
        </p:nvPicPr>
        <p:blipFill>
          <a:blip r:embed="rId3"/>
          <a:stretch>
            <a:fillRect/>
          </a:stretch>
        </p:blipFill>
        <p:spPr>
          <a:xfrm>
            <a:off x="6150542" y="1145406"/>
            <a:ext cx="6041457" cy="3733800"/>
          </a:xfrm>
          <a:prstGeom prst="rect">
            <a:avLst/>
          </a:prstGeom>
        </p:spPr>
      </p:pic>
    </p:spTree>
    <p:extLst>
      <p:ext uri="{BB962C8B-B14F-4D97-AF65-F5344CB8AC3E}">
        <p14:creationId xmlns:p14="http://schemas.microsoft.com/office/powerpoint/2010/main" val="1655620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065B6-1CF0-6E71-F4A8-733A8A21DD7A}"/>
              </a:ext>
            </a:extLst>
          </p:cNvPr>
          <p:cNvSpPr>
            <a:spLocks noGrp="1"/>
          </p:cNvSpPr>
          <p:nvPr>
            <p:ph type="title"/>
          </p:nvPr>
        </p:nvSpPr>
        <p:spPr/>
        <p:txBody>
          <a:bodyPr>
            <a:normAutofit fontScale="90000"/>
          </a:bodyPr>
          <a:lstStyle/>
          <a:p>
            <a:pPr algn="ctr"/>
            <a:r>
              <a:rPr lang="en-US" sz="3200" b="1" dirty="0">
                <a:effectLst/>
                <a:latin typeface="Times New Roman" panose="02020603050405020304" pitchFamily="18" charset="0"/>
                <a:ea typeface="Calibri" panose="020F0502020204030204" pitchFamily="34" charset="0"/>
                <a:cs typeface="Times New Roman" panose="02020603050405020304" pitchFamily="18" charset="0"/>
              </a:rPr>
              <a:t>Conclusion</a:t>
            </a:r>
            <a:br>
              <a:rPr lang="en-US" sz="3200" dirty="0">
                <a:effectLst/>
                <a:latin typeface="Calibri" panose="020F0502020204030204" pitchFamily="34" charset="0"/>
                <a:ea typeface="Calibri" panose="020F0502020204030204" pitchFamily="34" charset="0"/>
                <a:cs typeface="Times New Roman" panose="02020603050405020304" pitchFamily="18" charset="0"/>
              </a:rPr>
            </a:br>
            <a:endParaRPr lang="en-US" sz="6000" dirty="0"/>
          </a:p>
        </p:txBody>
      </p:sp>
      <p:sp>
        <p:nvSpPr>
          <p:cNvPr id="3" name="Content Placeholder 2">
            <a:extLst>
              <a:ext uri="{FF2B5EF4-FFF2-40B4-BE49-F238E27FC236}">
                <a16:creationId xmlns:a16="http://schemas.microsoft.com/office/drawing/2014/main" id="{3674ABB5-B58A-CBB7-6EE2-A13F08876B64}"/>
              </a:ext>
            </a:extLst>
          </p:cNvPr>
          <p:cNvSpPr>
            <a:spLocks noGrp="1"/>
          </p:cNvSpPr>
          <p:nvPr>
            <p:ph idx="1"/>
          </p:nvPr>
        </p:nvSpPr>
        <p:spPr/>
        <p:txBody>
          <a:bodyPr>
            <a:normAutofit/>
          </a:bodyPr>
          <a:lstStyle/>
          <a:p>
            <a:pPr>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summary, Employee engagement is essential for any hotel, as it can help to create a positive work environment and motivate employees to reach their full potential. </a:t>
            </a:r>
          </a:p>
          <a:p>
            <a:pPr>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By implementing the strategies outlined above, hotels can ensure that their employees are fully engaged, leading to increased customer satisfaction, improved operational efficiency, and profitability. </a:t>
            </a:r>
          </a:p>
          <a:p>
            <a:pPr>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Hotels that invest in engaging their employees can expect improved customer service, increased employee productivity, lower staff turnover, better team dynamics, and improved financial performance.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endParaRPr lang="en-US" dirty="0"/>
          </a:p>
        </p:txBody>
      </p:sp>
    </p:spTree>
    <p:extLst>
      <p:ext uri="{BB962C8B-B14F-4D97-AF65-F5344CB8AC3E}">
        <p14:creationId xmlns:p14="http://schemas.microsoft.com/office/powerpoint/2010/main" val="3350700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CCE8F-0248-B15A-6CCC-32B2EE9D7306}"/>
              </a:ext>
            </a:extLst>
          </p:cNvPr>
          <p:cNvSpPr>
            <a:spLocks noGrp="1"/>
          </p:cNvSpPr>
          <p:nvPr>
            <p:ph type="title"/>
          </p:nvPr>
        </p:nvSpPr>
        <p:spPr/>
        <p:txBody>
          <a:bodyPr/>
          <a:lstStyle/>
          <a:p>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References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F8C23924-4E7A-FB84-C306-FB0729123BD2}"/>
              </a:ext>
            </a:extLst>
          </p:cNvPr>
          <p:cNvSpPr>
            <a:spLocks noGrp="1"/>
          </p:cNvSpPr>
          <p:nvPr>
            <p:ph idx="1"/>
          </p:nvPr>
        </p:nvSpPr>
        <p:spPr/>
        <p:txBody>
          <a:bodyPr>
            <a:normAutofit fontScale="85000" lnSpcReduction="10000"/>
          </a:bodyPr>
          <a:lstStyle/>
          <a:p>
            <a:pPr marL="457200" marR="0" indent="-457200">
              <a:lnSpc>
                <a:spcPct val="20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Book, L., Gatling, A. and Kim, J., 2019. The effects of leadership satisfaction on employee engagement, loyalty, and retention in the hospitality industry.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Human Resources in Hospitality &amp; Tourism</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18</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pp.368-393.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Cattermole, G., 2018. Creating an employee engagement strategy for millennials.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Strategic HR Review</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Govender, M.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Bussin</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M.H., 2020. Performance management and employee engagement: A South African perspective.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 Journal of Human Resource Management</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18</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pp.1-19.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Gürlek</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Tuna, M., 2019. Corporate social responsibility and work engagement: Evidence from the hotel industry.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Tourism Management Perspectives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31</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pp.195-208.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Karumuri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2016. Employee engagement: Hotel industry.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SCMS Journal of Indian management</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13</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pp.120-128.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11475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CCE8F-0248-B15A-6CCC-32B2EE9D7306}"/>
              </a:ext>
            </a:extLst>
          </p:cNvPr>
          <p:cNvSpPr>
            <a:spLocks noGrp="1"/>
          </p:cNvSpPr>
          <p:nvPr>
            <p:ph type="title"/>
          </p:nvPr>
        </p:nvSpPr>
        <p:spPr/>
        <p:txBody>
          <a:bodyPr/>
          <a:lstStyle/>
          <a:p>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References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F8C23924-4E7A-FB84-C306-FB0729123BD2}"/>
              </a:ext>
            </a:extLst>
          </p:cNvPr>
          <p:cNvSpPr>
            <a:spLocks noGrp="1"/>
          </p:cNvSpPr>
          <p:nvPr>
            <p:ph idx="1"/>
          </p:nvPr>
        </p:nvSpPr>
        <p:spPr>
          <a:xfrm>
            <a:off x="2589212" y="1434905"/>
            <a:ext cx="8915400" cy="4476317"/>
          </a:xfrm>
        </p:spPr>
        <p:txBody>
          <a:bodyPr>
            <a:normAutofit fontScale="85000" lnSpcReduction="10000"/>
          </a:bodyPr>
          <a:lstStyle/>
          <a:p>
            <a:pPr marL="457200" marR="0" indent="-457200">
              <a:lnSpc>
                <a:spcPct val="17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Lee, J.Y., Rocco, T.S. and Shuck, B., 2020. What is a resource: Toward a taxonomy of resources for employee engagement.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Human Resource Development Review</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19</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pp.5-38.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7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Lemon, L.L.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Boman</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C.D., 2022. Ethics of care in action: Overview of holistic framework with application to employee engagement.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Public Relations Review</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48</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 p.102232.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7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Motyka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2018. Employee engagement and performance: a systematic literature review.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Management and Economics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54</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pp.227-244.</a:t>
            </a:r>
          </a:p>
          <a:p>
            <a:pPr marL="457200" marR="0" indent="-457200">
              <a:lnSpc>
                <a:spcPct val="17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Park, S., Johnson, K.R. and Chaudhuri, S., 2019. Promoting work engagement in the hotel sector: review and analysis.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Management Research Review</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17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Rawat, P.A. and Dadas, A.B., 2019. A study of employee engagement models to build new business approaches.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Neville Wadia Institute of Management Studies &amp; Research</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70000"/>
              </a:lnSpc>
            </a:pPr>
            <a:endParaRPr lang="en-US" dirty="0"/>
          </a:p>
        </p:txBody>
      </p:sp>
    </p:spTree>
    <p:extLst>
      <p:ext uri="{BB962C8B-B14F-4D97-AF65-F5344CB8AC3E}">
        <p14:creationId xmlns:p14="http://schemas.microsoft.com/office/powerpoint/2010/main" val="40874094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122</TotalTime>
  <Words>1666</Words>
  <Application>Microsoft Office PowerPoint</Application>
  <PresentationFormat>Widescreen</PresentationFormat>
  <Paragraphs>81</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Importance of Employee Engagement in Hotel Industry </vt:lpstr>
      <vt:lpstr>Introduction </vt:lpstr>
      <vt:lpstr>Engagement model</vt:lpstr>
      <vt:lpstr>Importance of employee engagement </vt:lpstr>
      <vt:lpstr>CONT:</vt:lpstr>
      <vt:lpstr>Who should ensure engagement in employees </vt:lpstr>
      <vt:lpstr>Sheraton skyline</vt:lpstr>
      <vt:lpstr>How employee engagement can be achieved </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Employee Engagement in Hotel Industry </dc:title>
  <dc:creator>ADMIN</dc:creator>
  <cp:lastModifiedBy>Alexandru Calin (2121885)</cp:lastModifiedBy>
  <cp:revision>45</cp:revision>
  <dcterms:created xsi:type="dcterms:W3CDTF">2022-11-30T21:55:42Z</dcterms:created>
  <dcterms:modified xsi:type="dcterms:W3CDTF">2022-12-04T11:20:35Z</dcterms:modified>
</cp:coreProperties>
</file>