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7" r:id="rId2"/>
    <p:sldId id="268" r:id="rId3"/>
    <p:sldId id="285" r:id="rId4"/>
    <p:sldId id="282" r:id="rId5"/>
    <p:sldId id="272" r:id="rId6"/>
    <p:sldId id="270" r:id="rId7"/>
    <p:sldId id="276" r:id="rId8"/>
    <p:sldId id="278" r:id="rId9"/>
    <p:sldId id="269" r:id="rId10"/>
    <p:sldId id="279" r:id="rId11"/>
    <p:sldId id="281" r:id="rId12"/>
    <p:sldId id="267" r:id="rId13"/>
    <p:sldId id="283" r:id="rId14"/>
    <p:sldId id="271" r:id="rId15"/>
    <p:sldId id="273" r:id="rId16"/>
    <p:sldId id="284" r:id="rId17"/>
    <p:sldId id="288" r:id="rId18"/>
    <p:sldId id="287" r:id="rId19"/>
    <p:sldId id="28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FF66"/>
    <a:srgbClr val="FF9933"/>
    <a:srgbClr val="FFCC99"/>
    <a:srgbClr val="FFFFCC"/>
    <a:srgbClr val="66FFFF"/>
    <a:srgbClr val="42516F"/>
    <a:srgbClr val="CD114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71" autoAdjust="0"/>
    <p:restoredTop sz="94660"/>
  </p:normalViewPr>
  <p:slideViewPr>
    <p:cSldViewPr snapToGrid="0">
      <p:cViewPr varScale="1">
        <p:scale>
          <a:sx n="62" d="100"/>
          <a:sy n="62" d="100"/>
        </p:scale>
        <p:origin x="788" y="72"/>
      </p:cViewPr>
      <p:guideLst/>
    </p:cSldViewPr>
  </p:slideViewPr>
  <p:notesTextViewPr>
    <p:cViewPr>
      <p:scale>
        <a:sx n="1" d="1"/>
        <a:sy n="1" d="1"/>
      </p:scale>
      <p:origin x="0" y="0"/>
    </p:cViewPr>
  </p:notesTextViewPr>
  <p:notesViewPr>
    <p:cSldViewPr snapToGrid="0">
      <p:cViewPr>
        <p:scale>
          <a:sx n="110" d="100"/>
          <a:sy n="110" d="100"/>
        </p:scale>
        <p:origin x="1420" y="-66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4E9025-DBF8-449E-8F0A-D17DF24A21FB}" type="datetimeFigureOut">
              <a:rPr lang="en-GB" smtClean="0"/>
              <a:t>10/03/2021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E1FE8F-8EDA-4044-95F0-34B58DC497F6}" type="slidenum">
              <a:rPr lang="en-GB" smtClean="0"/>
              <a:t>‹#›</a:t>
            </a:fld>
            <a:endParaRPr lang="en-GB"/>
          </a:p>
        </p:txBody>
      </p:sp>
    </p:spTree>
    <p:extLst>
      <p:ext uri="{BB962C8B-B14F-4D97-AF65-F5344CB8AC3E}">
        <p14:creationId xmlns:p14="http://schemas.microsoft.com/office/powerpoint/2010/main" val="17119744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app=desktop&amp;v=NDgqqPvMn0U&amp;t=5s"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youtube.com/watch?v=RcbiGsDMmCM"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E1FE8F-8EDA-4044-95F0-34B58DC497F6}" type="slidenum">
              <a:rPr lang="en-GB" smtClean="0"/>
              <a:t>1</a:t>
            </a:fld>
            <a:endParaRPr lang="en-GB"/>
          </a:p>
        </p:txBody>
      </p:sp>
    </p:spTree>
    <p:extLst>
      <p:ext uri="{BB962C8B-B14F-4D97-AF65-F5344CB8AC3E}">
        <p14:creationId xmlns:p14="http://schemas.microsoft.com/office/powerpoint/2010/main" val="24166820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to explain that objective 9 will be achieved in post course task when learners are writing their reflections</a:t>
            </a:r>
          </a:p>
        </p:txBody>
      </p:sp>
      <p:sp>
        <p:nvSpPr>
          <p:cNvPr id="4" name="Slide Number Placeholder 3"/>
          <p:cNvSpPr>
            <a:spLocks noGrp="1"/>
          </p:cNvSpPr>
          <p:nvPr>
            <p:ph type="sldNum" sz="quarter" idx="5"/>
          </p:nvPr>
        </p:nvSpPr>
        <p:spPr/>
        <p:txBody>
          <a:bodyPr/>
          <a:lstStyle/>
          <a:p>
            <a:fld id="{61E1FE8F-8EDA-4044-95F0-34B58DC497F6}" type="slidenum">
              <a:rPr lang="en-GB" smtClean="0"/>
              <a:t>2</a:t>
            </a:fld>
            <a:endParaRPr lang="en-GB"/>
          </a:p>
        </p:txBody>
      </p:sp>
    </p:spTree>
    <p:extLst>
      <p:ext uri="{BB962C8B-B14F-4D97-AF65-F5344CB8AC3E}">
        <p14:creationId xmlns:p14="http://schemas.microsoft.com/office/powerpoint/2010/main" val="2153719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Learners to be sent video clip prior to the lesson. </a:t>
            </a:r>
          </a:p>
          <a:p>
            <a:endParaRPr lang="en-GB" dirty="0"/>
          </a:p>
          <a:p>
            <a:r>
              <a:rPr lang="en-GB" u="sng">
                <a:hlinkClick r:id="rId3"/>
              </a:rPr>
              <a:t>(699) A guide to Harvard 	Referencing – YouTube</a:t>
            </a:r>
            <a:endParaRPr lang="en-GB" u="sng"/>
          </a:p>
          <a:p>
            <a:endParaRPr lang="en-GB" dirty="0"/>
          </a:p>
          <a:p>
            <a:r>
              <a:rPr lang="en-GB" dirty="0"/>
              <a:t>Learns to watch video and make notes – lesson to commence 10 </a:t>
            </a:r>
            <a:r>
              <a:rPr lang="en-GB" dirty="0" err="1"/>
              <a:t>a.m</a:t>
            </a:r>
            <a:r>
              <a:rPr lang="en-GB" dirty="0"/>
              <a:t> </a:t>
            </a:r>
          </a:p>
        </p:txBody>
      </p:sp>
      <p:sp>
        <p:nvSpPr>
          <p:cNvPr id="4" name="Slide Number Placeholder 3"/>
          <p:cNvSpPr>
            <a:spLocks noGrp="1"/>
          </p:cNvSpPr>
          <p:nvPr>
            <p:ph type="sldNum" sz="quarter" idx="5"/>
          </p:nvPr>
        </p:nvSpPr>
        <p:spPr/>
        <p:txBody>
          <a:bodyPr/>
          <a:lstStyle/>
          <a:p>
            <a:fld id="{61E1FE8F-8EDA-4044-95F0-34B58DC497F6}" type="slidenum">
              <a:rPr lang="en-GB" smtClean="0"/>
              <a:t>3</a:t>
            </a:fld>
            <a:endParaRPr lang="en-GB"/>
          </a:p>
        </p:txBody>
      </p:sp>
    </p:spTree>
    <p:extLst>
      <p:ext uri="{BB962C8B-B14F-4D97-AF65-F5344CB8AC3E}">
        <p14:creationId xmlns:p14="http://schemas.microsoft.com/office/powerpoint/2010/main" val="17823928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FF"/>
                </a:solidFill>
              </a:rPr>
              <a:t>QTS – What is referencing?</a:t>
            </a:r>
          </a:p>
          <a:p>
            <a:endParaRPr lang="en-GB" dirty="0"/>
          </a:p>
          <a:p>
            <a:r>
              <a:rPr lang="en-GB" dirty="0"/>
              <a:t>When producing an academic assignment, you will be expected to acknowledge other people’s work by referencing them in a recognised and consistent format. You will also need to provide details of the resources you have read for your assignment. </a:t>
            </a:r>
          </a:p>
          <a:p>
            <a:endParaRPr lang="en-GB" dirty="0">
              <a:solidFill>
                <a:srgbClr val="0000FF"/>
              </a:solidFill>
            </a:endParaRPr>
          </a:p>
          <a:p>
            <a:r>
              <a:rPr lang="en-GB" dirty="0">
                <a:solidFill>
                  <a:srgbClr val="0000FF"/>
                </a:solidFill>
              </a:rPr>
              <a:t>QTS – Why is referencing necessary?</a:t>
            </a:r>
          </a:p>
          <a:p>
            <a:endParaRPr lang="en-GB" dirty="0"/>
          </a:p>
          <a:p>
            <a:r>
              <a:rPr lang="en-GB" dirty="0"/>
              <a:t>There are a number of reasons why this is necessary:</a:t>
            </a:r>
          </a:p>
          <a:p>
            <a:r>
              <a:rPr lang="en-GB" dirty="0"/>
              <a:t>• To demonstrate the breadth of research you have undertaken.</a:t>
            </a:r>
          </a:p>
          <a:p>
            <a:r>
              <a:rPr lang="en-GB" dirty="0"/>
              <a:t>• To add academic credibility to your arguments.</a:t>
            </a:r>
          </a:p>
          <a:p>
            <a:r>
              <a:rPr lang="en-GB" dirty="0"/>
              <a:t>• To enable readers to find the sources you have used in your work.</a:t>
            </a:r>
          </a:p>
          <a:p>
            <a:r>
              <a:rPr lang="en-GB" dirty="0"/>
              <a:t>• To acknowledge the work of others and avoid accidental plagiarism.</a:t>
            </a:r>
            <a:r>
              <a:rPr lang="en-GB" sz="1600" dirty="0"/>
              <a:t> </a:t>
            </a:r>
          </a:p>
          <a:p>
            <a:endParaRPr lang="en-GB" dirty="0"/>
          </a:p>
        </p:txBody>
      </p:sp>
      <p:sp>
        <p:nvSpPr>
          <p:cNvPr id="4" name="Slide Number Placeholder 3"/>
          <p:cNvSpPr>
            <a:spLocks noGrp="1"/>
          </p:cNvSpPr>
          <p:nvPr>
            <p:ph type="sldNum" sz="quarter" idx="5"/>
          </p:nvPr>
        </p:nvSpPr>
        <p:spPr/>
        <p:txBody>
          <a:bodyPr/>
          <a:lstStyle/>
          <a:p>
            <a:fld id="{61E1FE8F-8EDA-4044-95F0-34B58DC497F6}" type="slidenum">
              <a:rPr lang="en-GB" smtClean="0"/>
              <a:t>4</a:t>
            </a:fld>
            <a:endParaRPr lang="en-GB"/>
          </a:p>
        </p:txBody>
      </p:sp>
    </p:spTree>
    <p:extLst>
      <p:ext uri="{BB962C8B-B14F-4D97-AF65-F5344CB8AC3E}">
        <p14:creationId xmlns:p14="http://schemas.microsoft.com/office/powerpoint/2010/main" val="3724869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to ask</a:t>
            </a:r>
          </a:p>
          <a:p>
            <a:r>
              <a:rPr lang="en-GB" dirty="0"/>
              <a:t>So where do we get the quotes and references from?</a:t>
            </a:r>
          </a:p>
          <a:p>
            <a:r>
              <a:rPr lang="en-GB" dirty="0"/>
              <a:t>What do we mean by a source?</a:t>
            </a:r>
          </a:p>
          <a:p>
            <a:r>
              <a:rPr lang="en-GB" dirty="0"/>
              <a:t>Any – a Source of information </a:t>
            </a:r>
          </a:p>
          <a:p>
            <a:endParaRPr lang="en-GB" dirty="0"/>
          </a:p>
          <a:p>
            <a:r>
              <a:rPr lang="en-GB" dirty="0"/>
              <a:t>Trainer to ask the learners to list sources of information </a:t>
            </a:r>
            <a:r>
              <a:rPr lang="en-GB" dirty="0">
                <a:highlight>
                  <a:srgbClr val="FFFF00"/>
                </a:highlight>
              </a:rPr>
              <a:t>before showing slide</a:t>
            </a:r>
          </a:p>
          <a:p>
            <a:endParaRPr lang="en-GB" dirty="0"/>
          </a:p>
        </p:txBody>
      </p:sp>
      <p:sp>
        <p:nvSpPr>
          <p:cNvPr id="4" name="Slide Number Placeholder 3"/>
          <p:cNvSpPr>
            <a:spLocks noGrp="1"/>
          </p:cNvSpPr>
          <p:nvPr>
            <p:ph type="sldNum" sz="quarter" idx="5"/>
          </p:nvPr>
        </p:nvSpPr>
        <p:spPr/>
        <p:txBody>
          <a:bodyPr/>
          <a:lstStyle/>
          <a:p>
            <a:fld id="{61E1FE8F-8EDA-4044-95F0-34B58DC497F6}" type="slidenum">
              <a:rPr lang="en-GB" smtClean="0"/>
              <a:t>5</a:t>
            </a:fld>
            <a:endParaRPr lang="en-GB"/>
          </a:p>
        </p:txBody>
      </p:sp>
    </p:spTree>
    <p:extLst>
      <p:ext uri="{BB962C8B-B14F-4D97-AF65-F5344CB8AC3E}">
        <p14:creationId xmlns:p14="http://schemas.microsoft.com/office/powerpoint/2010/main" val="42170848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to ask</a:t>
            </a:r>
          </a:p>
          <a:p>
            <a:r>
              <a:rPr lang="en-GB" dirty="0"/>
              <a:t>So what information do we need to reference?</a:t>
            </a:r>
          </a:p>
          <a:p>
            <a:endParaRPr lang="en-GB" dirty="0"/>
          </a:p>
          <a:p>
            <a:r>
              <a:rPr lang="en-GB" dirty="0"/>
              <a:t>Facilitate answers </a:t>
            </a:r>
            <a:r>
              <a:rPr lang="en-GB" dirty="0">
                <a:highlight>
                  <a:srgbClr val="FFFF00"/>
                </a:highlight>
              </a:rPr>
              <a:t>before showing slide</a:t>
            </a:r>
          </a:p>
        </p:txBody>
      </p:sp>
      <p:sp>
        <p:nvSpPr>
          <p:cNvPr id="4" name="Slide Number Placeholder 3"/>
          <p:cNvSpPr>
            <a:spLocks noGrp="1"/>
          </p:cNvSpPr>
          <p:nvPr>
            <p:ph type="sldNum" sz="quarter" idx="5"/>
          </p:nvPr>
        </p:nvSpPr>
        <p:spPr/>
        <p:txBody>
          <a:bodyPr/>
          <a:lstStyle/>
          <a:p>
            <a:fld id="{61E1FE8F-8EDA-4044-95F0-34B58DC497F6}" type="slidenum">
              <a:rPr lang="en-GB" smtClean="0"/>
              <a:t>6</a:t>
            </a:fld>
            <a:endParaRPr lang="en-GB"/>
          </a:p>
        </p:txBody>
      </p:sp>
    </p:spTree>
    <p:extLst>
      <p:ext uri="{BB962C8B-B14F-4D97-AF65-F5344CB8AC3E}">
        <p14:creationId xmlns:p14="http://schemas.microsoft.com/office/powerpoint/2010/main" val="37221617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In-text citations</a:t>
            </a:r>
          </a:p>
          <a:p>
            <a:r>
              <a:rPr lang="en-GB" dirty="0"/>
              <a:t>These are used when referring to a source of information within the text of your assignment to show where it came from. They are abbreviated details of the source you are referring to and generally consist of the author’s / editor’s surname, year of publication and, if required, page numbers e.g. </a:t>
            </a:r>
            <a:r>
              <a:rPr lang="en-GB" b="1" dirty="0"/>
              <a:t>(Pears and Shields, 2016, p. 6)</a:t>
            </a:r>
            <a:r>
              <a:rPr lang="en-GB" dirty="0"/>
              <a:t>.</a:t>
            </a:r>
          </a:p>
          <a:p>
            <a:endParaRPr lang="en-GB" dirty="0"/>
          </a:p>
        </p:txBody>
      </p:sp>
      <p:sp>
        <p:nvSpPr>
          <p:cNvPr id="4" name="Slide Number Placeholder 3"/>
          <p:cNvSpPr>
            <a:spLocks noGrp="1"/>
          </p:cNvSpPr>
          <p:nvPr>
            <p:ph type="sldNum" sz="quarter" idx="5"/>
          </p:nvPr>
        </p:nvSpPr>
        <p:spPr/>
        <p:txBody>
          <a:bodyPr/>
          <a:lstStyle/>
          <a:p>
            <a:fld id="{61E1FE8F-8EDA-4044-95F0-34B58DC497F6}" type="slidenum">
              <a:rPr lang="en-GB" smtClean="0"/>
              <a:t>7</a:t>
            </a:fld>
            <a:endParaRPr lang="en-GB"/>
          </a:p>
        </p:txBody>
      </p:sp>
    </p:spTree>
    <p:extLst>
      <p:ext uri="{BB962C8B-B14F-4D97-AF65-F5344CB8AC3E}">
        <p14:creationId xmlns:p14="http://schemas.microsoft.com/office/powerpoint/2010/main" val="4051177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Quotations</a:t>
            </a:r>
          </a:p>
          <a:p>
            <a:r>
              <a:rPr lang="en-GB" dirty="0"/>
              <a:t>A quotation means that you take the exact wording as used by another author and insert it in your work. Direct quotations should be used sparingly and only when they are relevant to the argument you are making in your work.</a:t>
            </a:r>
          </a:p>
          <a:p>
            <a:endParaRPr lang="en-GB" dirty="0"/>
          </a:p>
          <a:p>
            <a:r>
              <a:rPr lang="en-GB" dirty="0">
                <a:latin typeface="Calibri" panose="020F0502020204030204" pitchFamily="34" charset="0"/>
              </a:rPr>
              <a:t>You would only need to provide a page number if you are referring to a very specific area or part of the text. You will need to use your judgment as to whether this is necessary. Put yourself in the shoes of the reader: are you referring to a whole work or concept or a very small part of it?</a:t>
            </a:r>
          </a:p>
          <a:p>
            <a:endParaRPr lang="en-GB" dirty="0"/>
          </a:p>
        </p:txBody>
      </p:sp>
      <p:sp>
        <p:nvSpPr>
          <p:cNvPr id="4" name="Slide Number Placeholder 3"/>
          <p:cNvSpPr>
            <a:spLocks noGrp="1"/>
          </p:cNvSpPr>
          <p:nvPr>
            <p:ph type="sldNum" sz="quarter" idx="5"/>
          </p:nvPr>
        </p:nvSpPr>
        <p:spPr/>
        <p:txBody>
          <a:bodyPr/>
          <a:lstStyle/>
          <a:p>
            <a:fld id="{61E1FE8F-8EDA-4044-95F0-34B58DC497F6}" type="slidenum">
              <a:rPr lang="en-GB" smtClean="0"/>
              <a:t>8</a:t>
            </a:fld>
            <a:endParaRPr lang="en-GB"/>
          </a:p>
        </p:txBody>
      </p:sp>
    </p:spTree>
    <p:extLst>
      <p:ext uri="{BB962C8B-B14F-4D97-AF65-F5344CB8AC3E}">
        <p14:creationId xmlns:p14="http://schemas.microsoft.com/office/powerpoint/2010/main" val="38033894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b="1" dirty="0">
                <a:latin typeface="Calibri-Bold"/>
              </a:rPr>
              <a:t>Quotations</a:t>
            </a:r>
          </a:p>
          <a:p>
            <a:endParaRPr lang="en-GB" sz="1600" b="1" dirty="0">
              <a:latin typeface="Calibri-Bold"/>
            </a:endParaRPr>
          </a:p>
          <a:p>
            <a:r>
              <a:rPr lang="en-GB" sz="1600" b="1" dirty="0">
                <a:latin typeface="Calibri-Bold"/>
              </a:rPr>
              <a:t>Trainer to ask:</a:t>
            </a:r>
          </a:p>
          <a:p>
            <a:endParaRPr lang="en-GB" sz="1600" b="1" dirty="0">
              <a:latin typeface="Calibri-Bold"/>
            </a:endParaRPr>
          </a:p>
          <a:p>
            <a:r>
              <a:rPr lang="en-GB" dirty="0">
                <a:latin typeface="Calibri" panose="020F0502020204030204" pitchFamily="34" charset="0"/>
              </a:rPr>
              <a:t>A quotation means that you take the exact wording as used by another author and insert it in your work. Direct quotations should be used sparingly and only when they are relevant to the argument you are making in your work.</a:t>
            </a:r>
          </a:p>
          <a:p>
            <a:endParaRPr lang="en-GB" dirty="0"/>
          </a:p>
        </p:txBody>
      </p:sp>
      <p:sp>
        <p:nvSpPr>
          <p:cNvPr id="4" name="Slide Number Placeholder 3"/>
          <p:cNvSpPr>
            <a:spLocks noGrp="1"/>
          </p:cNvSpPr>
          <p:nvPr>
            <p:ph type="sldNum" sz="quarter" idx="5"/>
          </p:nvPr>
        </p:nvSpPr>
        <p:spPr/>
        <p:txBody>
          <a:bodyPr/>
          <a:lstStyle/>
          <a:p>
            <a:fld id="{61E1FE8F-8EDA-4044-95F0-34B58DC497F6}" type="slidenum">
              <a:rPr lang="en-GB" smtClean="0"/>
              <a:t>9</a:t>
            </a:fld>
            <a:endParaRPr lang="en-GB"/>
          </a:p>
        </p:txBody>
      </p:sp>
    </p:spTree>
    <p:extLst>
      <p:ext uri="{BB962C8B-B14F-4D97-AF65-F5344CB8AC3E}">
        <p14:creationId xmlns:p14="http://schemas.microsoft.com/office/powerpoint/2010/main" val="2064073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E1FE8F-8EDA-4044-95F0-34B58DC497F6}" type="slidenum">
              <a:rPr lang="en-GB" smtClean="0"/>
              <a:t>10</a:t>
            </a:fld>
            <a:endParaRPr lang="en-GB"/>
          </a:p>
        </p:txBody>
      </p:sp>
    </p:spTree>
    <p:extLst>
      <p:ext uri="{BB962C8B-B14F-4D97-AF65-F5344CB8AC3E}">
        <p14:creationId xmlns:p14="http://schemas.microsoft.com/office/powerpoint/2010/main" val="26854734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Paraphrasing and summarising</a:t>
            </a:r>
          </a:p>
          <a:p>
            <a:r>
              <a:rPr lang="en-GB" dirty="0"/>
              <a:t>Paraphrasing is when you take someone else’s idea and put it into your own words. Summarising is  when you provide a brief overview of someone else’s idea. You would only need to provide a page number if you are referring to a very specific area or part of the text. You will need to use your judgment as to whether this is necessary. Put yourself in the shoes of the reader: are you referring to a whole work or concept or a very small part of it?</a:t>
            </a:r>
            <a:endParaRPr lang="en-GB" dirty="0">
              <a:latin typeface="Calibri" panose="020F0502020204030204" pitchFamily="34" charset="0"/>
            </a:endParaRPr>
          </a:p>
          <a:p>
            <a:endParaRPr lang="en-GB" dirty="0">
              <a:latin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61E1FE8F-8EDA-4044-95F0-34B58DC497F6}" type="slidenum">
              <a:rPr lang="en-GB" smtClean="0"/>
              <a:t>11</a:t>
            </a:fld>
            <a:endParaRPr lang="en-GB"/>
          </a:p>
        </p:txBody>
      </p:sp>
    </p:spTree>
    <p:extLst>
      <p:ext uri="{BB962C8B-B14F-4D97-AF65-F5344CB8AC3E}">
        <p14:creationId xmlns:p14="http://schemas.microsoft.com/office/powerpoint/2010/main" val="40110780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3879850"/>
          </a:xfrm>
        </p:spPr>
        <p:txBody>
          <a:bodyPr/>
          <a:lstStyle/>
          <a:p>
            <a:r>
              <a:rPr lang="en-GB" b="1" dirty="0"/>
              <a:t>A reference list</a:t>
            </a:r>
          </a:p>
          <a:p>
            <a:r>
              <a:rPr lang="en-GB" dirty="0"/>
              <a:t>The purpose of the in-text citation is to refer you to the full details of the publication within a full reference list or bibliography at the end of your work. Full publication details of the citation should be found in the reference list at the end of your assignment. </a:t>
            </a:r>
          </a:p>
          <a:p>
            <a:r>
              <a:rPr lang="en-GB" dirty="0"/>
              <a:t>This contains the full bibliographical record of the references cited in your text e.g. Pears, R. and Shields, G. (2016) </a:t>
            </a:r>
            <a:r>
              <a:rPr lang="en-GB" i="1" dirty="0"/>
              <a:t>Cite them right: the essential referencing guide</a:t>
            </a:r>
            <a:r>
              <a:rPr lang="en-GB" dirty="0"/>
              <a:t>. 10th rev. </a:t>
            </a:r>
            <a:r>
              <a:rPr lang="en-GB" dirty="0" err="1"/>
              <a:t>edn.Basingstoke</a:t>
            </a:r>
            <a:r>
              <a:rPr lang="en-GB" dirty="0"/>
              <a:t>: Palgrave.</a:t>
            </a:r>
          </a:p>
          <a:p>
            <a:endParaRPr lang="en-GB" dirty="0"/>
          </a:p>
          <a:p>
            <a:r>
              <a:rPr lang="en-GB" dirty="0"/>
              <a:t>It should enable any reader to locate your original source. A reference list is arranged in alphabetical order by the author’s surname or, if there is no author, by title. A bibliography can also sometimes be requested by your tutor. A bibliography is a list of all the sources you have read for your assignment, whether or not you have cited them in your text and therefore more exhaustive than a reference list. If you’re not sure which is required, ask your lecturer.</a:t>
            </a:r>
          </a:p>
        </p:txBody>
      </p:sp>
      <p:sp>
        <p:nvSpPr>
          <p:cNvPr id="4" name="Slide Number Placeholder 3"/>
          <p:cNvSpPr>
            <a:spLocks noGrp="1"/>
          </p:cNvSpPr>
          <p:nvPr>
            <p:ph type="sldNum" sz="quarter" idx="5"/>
          </p:nvPr>
        </p:nvSpPr>
        <p:spPr/>
        <p:txBody>
          <a:bodyPr/>
          <a:lstStyle/>
          <a:p>
            <a:fld id="{61E1FE8F-8EDA-4044-95F0-34B58DC497F6}" type="slidenum">
              <a:rPr lang="en-GB" smtClean="0"/>
              <a:t>12</a:t>
            </a:fld>
            <a:endParaRPr lang="en-GB"/>
          </a:p>
        </p:txBody>
      </p:sp>
    </p:spTree>
    <p:extLst>
      <p:ext uri="{BB962C8B-B14F-4D97-AF65-F5344CB8AC3E}">
        <p14:creationId xmlns:p14="http://schemas.microsoft.com/office/powerpoint/2010/main" val="18846679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altLang="en-US" dirty="0">
                <a:solidFill>
                  <a:srgbClr val="000000"/>
                </a:solidFill>
                <a:latin typeface="Arial" panose="020B0604020202020204" pitchFamily="34" charset="0"/>
                <a:cs typeface="Arial" panose="020B0604020202020204" pitchFamily="34" charset="0"/>
              </a:rPr>
              <a:t>Now to look at electronic references</a:t>
            </a:r>
          </a:p>
          <a:p>
            <a:pPr>
              <a:lnSpc>
                <a:spcPct val="150000"/>
              </a:lnSpc>
            </a:pPr>
            <a:r>
              <a:rPr lang="en-US" altLang="en-US" b="1" dirty="0">
                <a:solidFill>
                  <a:srgbClr val="0070C0"/>
                </a:solidFill>
                <a:latin typeface="Arial" panose="020B0604020202020204" pitchFamily="34" charset="0"/>
                <a:cs typeface="Arial" panose="020B0604020202020204" pitchFamily="34" charset="0"/>
              </a:rPr>
              <a:t>Q: What are the immediate differences from a book? </a:t>
            </a:r>
          </a:p>
          <a:p>
            <a:pPr>
              <a:lnSpc>
                <a:spcPct val="150000"/>
              </a:lnSpc>
            </a:pPr>
            <a:r>
              <a:rPr lang="en-US" altLang="en-US" dirty="0" err="1">
                <a:latin typeface="Arial" panose="020B0604020202020204" pitchFamily="34" charset="0"/>
                <a:cs typeface="Arial" panose="020B0604020202020204" pitchFamily="34" charset="0"/>
              </a:rPr>
              <a:t>Summarise</a:t>
            </a:r>
            <a:r>
              <a:rPr lang="en-US" altLang="en-US" dirty="0">
                <a:latin typeface="Arial" panose="020B0604020202020204" pitchFamily="34" charset="0"/>
                <a:cs typeface="Arial" panose="020B0604020202020204" pitchFamily="34" charset="0"/>
              </a:rPr>
              <a:t>:</a:t>
            </a:r>
          </a:p>
          <a:p>
            <a:pPr>
              <a:lnSpc>
                <a:spcPct val="150000"/>
              </a:lnSpc>
            </a:pPr>
            <a:r>
              <a:rPr lang="en-US" altLang="en-US" b="1" dirty="0">
                <a:solidFill>
                  <a:srgbClr val="00B050"/>
                </a:solidFill>
                <a:latin typeface="Arial" panose="020B0604020202020204" pitchFamily="34" charset="0"/>
                <a:cs typeface="Arial" panose="020B0604020202020204" pitchFamily="34" charset="0"/>
              </a:rPr>
              <a:t>1. Reveal</a:t>
            </a:r>
            <a:r>
              <a:rPr lang="en-US" altLang="en-US" b="1" dirty="0">
                <a:solidFill>
                  <a:srgbClr val="FF0000"/>
                </a:solidFill>
                <a:latin typeface="Arial" panose="020B0604020202020204" pitchFamily="34" charset="0"/>
                <a:cs typeface="Arial" panose="020B0604020202020204" pitchFamily="34" charset="0"/>
              </a:rPr>
              <a:t> available at </a:t>
            </a:r>
            <a:r>
              <a:rPr lang="en-US" altLang="en-US" dirty="0">
                <a:solidFill>
                  <a:srgbClr val="000000"/>
                </a:solidFill>
                <a:latin typeface="Arial" panose="020B0604020202020204" pitchFamily="34" charset="0"/>
                <a:cs typeface="Arial" panose="020B0604020202020204" pitchFamily="34" charset="0"/>
              </a:rPr>
              <a:t>and </a:t>
            </a:r>
          </a:p>
          <a:p>
            <a:pPr>
              <a:lnSpc>
                <a:spcPct val="150000"/>
              </a:lnSpc>
            </a:pPr>
            <a:r>
              <a:rPr lang="en-US" altLang="en-US" b="1" dirty="0">
                <a:solidFill>
                  <a:srgbClr val="00B050"/>
                </a:solidFill>
                <a:latin typeface="Arial" panose="020B0604020202020204" pitchFamily="34" charset="0"/>
                <a:cs typeface="Arial" panose="020B0604020202020204" pitchFamily="34" charset="0"/>
              </a:rPr>
              <a:t>2. Reveal</a:t>
            </a:r>
            <a:r>
              <a:rPr lang="en-US" altLang="en-US" dirty="0">
                <a:solidFill>
                  <a:srgbClr val="00B050"/>
                </a:solidFill>
                <a:latin typeface="Arial" panose="020B0604020202020204" pitchFamily="34" charset="0"/>
                <a:cs typeface="Arial" panose="020B0604020202020204" pitchFamily="34" charset="0"/>
              </a:rPr>
              <a:t> </a:t>
            </a:r>
            <a:r>
              <a:rPr lang="en-US" altLang="en-US" b="1" dirty="0">
                <a:solidFill>
                  <a:srgbClr val="FF0000"/>
                </a:solidFill>
                <a:latin typeface="Arial" panose="020B0604020202020204" pitchFamily="34" charset="0"/>
                <a:cs typeface="Arial" panose="020B0604020202020204" pitchFamily="34" charset="0"/>
              </a:rPr>
              <a:t>date accessed</a:t>
            </a:r>
            <a:r>
              <a:rPr lang="en-US" altLang="en-US" b="1" dirty="0">
                <a:solidFill>
                  <a:srgbClr val="000000"/>
                </a:solidFill>
                <a:latin typeface="Arial" panose="020B0604020202020204" pitchFamily="34" charset="0"/>
                <a:cs typeface="Arial" panose="020B0604020202020204" pitchFamily="34" charset="0"/>
              </a:rPr>
              <a:t>.  </a:t>
            </a:r>
            <a:r>
              <a:rPr lang="en-US" altLang="en-US" b="1" dirty="0">
                <a:solidFill>
                  <a:srgbClr val="0070C0"/>
                </a:solidFill>
                <a:latin typeface="Arial" panose="020B0604020202020204" pitchFamily="34" charset="0"/>
                <a:cs typeface="Arial" panose="020B0604020202020204" pitchFamily="34" charset="0"/>
              </a:rPr>
              <a:t>Q: Why do we need this? </a:t>
            </a:r>
            <a:r>
              <a:rPr lang="en-US" altLang="en-US" dirty="0">
                <a:latin typeface="Arial" panose="020B0604020202020204" pitchFamily="34" charset="0"/>
                <a:cs typeface="Arial" panose="020B0604020202020204" pitchFamily="34" charset="0"/>
              </a:rPr>
              <a:t>As website content can change/ be updated regularly.</a:t>
            </a:r>
          </a:p>
          <a:p>
            <a:pPr>
              <a:lnSpc>
                <a:spcPct val="150000"/>
              </a:lnSpc>
            </a:pPr>
            <a:r>
              <a:rPr lang="en-US" altLang="en-US" b="1" dirty="0">
                <a:solidFill>
                  <a:srgbClr val="000000"/>
                </a:solidFill>
                <a:latin typeface="Arial" panose="020B0604020202020204" pitchFamily="34" charset="0"/>
                <a:cs typeface="Arial" panose="020B0604020202020204" pitchFamily="34" charset="0"/>
              </a:rPr>
              <a:t>3. No publisher or place as irrelevant.</a:t>
            </a:r>
          </a:p>
          <a:p>
            <a:pPr>
              <a:lnSpc>
                <a:spcPct val="150000"/>
              </a:lnSpc>
            </a:pPr>
            <a:r>
              <a:rPr lang="en-GB" altLang="en-US" dirty="0">
                <a:solidFill>
                  <a:srgbClr val="000000"/>
                </a:solidFill>
                <a:latin typeface="Arial" panose="020B0604020202020204" pitchFamily="34" charset="0"/>
                <a:cs typeface="Arial" panose="020B0604020202020204" pitchFamily="34" charset="0"/>
              </a:rPr>
              <a:t> </a:t>
            </a:r>
            <a:endParaRPr lang="en-GB" altLang="en-US" b="1" dirty="0">
              <a:solidFill>
                <a:srgbClr val="000000"/>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1E1FE8F-8EDA-4044-95F0-34B58DC497F6}" type="slidenum">
              <a:rPr lang="en-GB" smtClean="0"/>
              <a:t>13</a:t>
            </a:fld>
            <a:endParaRPr lang="en-GB"/>
          </a:p>
        </p:txBody>
      </p:sp>
    </p:spTree>
    <p:extLst>
      <p:ext uri="{BB962C8B-B14F-4D97-AF65-F5344CB8AC3E}">
        <p14:creationId xmlns:p14="http://schemas.microsoft.com/office/powerpoint/2010/main" val="7217513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04776" y="4394761"/>
            <a:ext cx="5486400" cy="3881137"/>
          </a:xfrm>
        </p:spPr>
        <p:txBody>
          <a:bodyPr/>
          <a:lstStyle/>
          <a:p>
            <a:r>
              <a:rPr lang="en-GB" sz="1050" dirty="0"/>
              <a:t>Trainer to ask the learners to watch the following clip and consider the similarities between the 2 women.</a:t>
            </a:r>
          </a:p>
          <a:p>
            <a:r>
              <a:rPr lang="en-GB" sz="1050" dirty="0"/>
              <a:t> show the you tube clip – link on slide</a:t>
            </a:r>
          </a:p>
          <a:p>
            <a:r>
              <a:rPr lang="en-GB" sz="1050" dirty="0">
                <a:hlinkClick r:id="rId3"/>
              </a:rPr>
              <a:t>https://www.youtube.com/watch?v=RcbiGsDMmCM</a:t>
            </a:r>
            <a:endParaRPr lang="en-GB" sz="1050" dirty="0"/>
          </a:p>
          <a:p>
            <a:endParaRPr lang="en-GB" sz="1050" dirty="0"/>
          </a:p>
          <a:p>
            <a:r>
              <a:rPr lang="en-GB" sz="1000" dirty="0"/>
              <a:t>QTS -  what was going on in that video?</a:t>
            </a:r>
          </a:p>
          <a:p>
            <a:r>
              <a:rPr lang="en-GB" sz="1000" dirty="0"/>
              <a:t>When could plagiarism occur in your qualification?</a:t>
            </a:r>
          </a:p>
          <a:p>
            <a:endParaRPr lang="en-GB" sz="1000" dirty="0"/>
          </a:p>
          <a:p>
            <a:r>
              <a:rPr lang="en-GB" sz="1000" dirty="0"/>
              <a:t>What are the different forms of plagiarism? if you google plagiarism you will find a few different forms, some of the most common are:</a:t>
            </a:r>
          </a:p>
          <a:p>
            <a:r>
              <a:rPr lang="en-GB" sz="1000" b="1" dirty="0"/>
              <a:t>Self/Auto plagiarism – </a:t>
            </a:r>
            <a:r>
              <a:rPr lang="en-GB" sz="1000" dirty="0"/>
              <a:t>taking work you have done previously and using it again</a:t>
            </a:r>
          </a:p>
          <a:p>
            <a:r>
              <a:rPr lang="en-GB" sz="1000" b="1" dirty="0"/>
              <a:t>Direct plagiarism - </a:t>
            </a:r>
            <a:r>
              <a:rPr lang="en-GB" sz="1000" dirty="0"/>
              <a:t>is the word-for-word transcription of a section of someone else's work, without attribution and without quotation marks. The deliberate </a:t>
            </a:r>
            <a:r>
              <a:rPr lang="en-GB" sz="1000" b="1" dirty="0"/>
              <a:t>plagiarism</a:t>
            </a:r>
            <a:r>
              <a:rPr lang="en-GB" sz="1000" dirty="0"/>
              <a:t> of someone else's work is unethical, academically dishonest, and grounds for disciplinary actions, including expulsion</a:t>
            </a:r>
            <a:r>
              <a:rPr lang="en-GB" sz="1000" b="1" dirty="0"/>
              <a:t> </a:t>
            </a:r>
          </a:p>
          <a:p>
            <a:r>
              <a:rPr lang="en-GB" sz="1000" b="1" dirty="0"/>
              <a:t>Mosaic Plagiarism</a:t>
            </a:r>
            <a:r>
              <a:rPr lang="en-GB" sz="1000" dirty="0"/>
              <a:t> occurs when a student borrows phrases from a source without using quotation marks, or finds synonyms for the author's language while keeping to the same general structure and meaning of the original </a:t>
            </a:r>
          </a:p>
          <a:p>
            <a:r>
              <a:rPr lang="en-GB" sz="1000" dirty="0"/>
              <a:t>How can you avoid plagiarism?</a:t>
            </a:r>
          </a:p>
          <a:p>
            <a:r>
              <a:rPr lang="en-GB" sz="1000" b="1" dirty="0"/>
              <a:t>Accidental plagiarism</a:t>
            </a:r>
            <a:r>
              <a:rPr lang="en-GB" sz="1000" dirty="0"/>
              <a:t> occurs when a person neglects to cite their sources, or misquotes their sources, or unintentionally paraphrases a source by using similar words, groups of words, and/or sentence structure without attribution</a:t>
            </a:r>
          </a:p>
          <a:p>
            <a:r>
              <a:rPr lang="en-GB" sz="1000" dirty="0"/>
              <a:t>Trainer to explain Plagiarism can be deliberate or accidental; without accurate referencing, it is possible to accidentally plagiarise someone else’s work. Therefore, understanding when and how to reference will help you to easily avoid this.</a:t>
            </a:r>
          </a:p>
          <a:p>
            <a:endParaRPr lang="en-GB" dirty="0"/>
          </a:p>
        </p:txBody>
      </p:sp>
      <p:sp>
        <p:nvSpPr>
          <p:cNvPr id="4" name="Slide Number Placeholder 3"/>
          <p:cNvSpPr>
            <a:spLocks noGrp="1"/>
          </p:cNvSpPr>
          <p:nvPr>
            <p:ph type="sldNum" sz="quarter" idx="5"/>
          </p:nvPr>
        </p:nvSpPr>
        <p:spPr/>
        <p:txBody>
          <a:bodyPr/>
          <a:lstStyle/>
          <a:p>
            <a:fld id="{61E1FE8F-8EDA-4044-95F0-34B58DC497F6}" type="slidenum">
              <a:rPr lang="en-GB" smtClean="0"/>
              <a:t>14</a:t>
            </a:fld>
            <a:endParaRPr lang="en-GB"/>
          </a:p>
        </p:txBody>
      </p:sp>
    </p:spTree>
    <p:extLst>
      <p:ext uri="{BB962C8B-B14F-4D97-AF65-F5344CB8AC3E}">
        <p14:creationId xmlns:p14="http://schemas.microsoft.com/office/powerpoint/2010/main" val="33645935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284664"/>
          </a:xfrm>
        </p:spPr>
        <p:txBody>
          <a:bodyPr/>
          <a:lstStyle/>
          <a:p>
            <a:r>
              <a:rPr lang="en-GB" dirty="0"/>
              <a:t> </a:t>
            </a:r>
            <a:r>
              <a:rPr lang="en-GB" sz="1100" dirty="0"/>
              <a:t>Turnitin is a program which checks your work for originality: that is, it searches through its database of published texts, webpages and student assignments to see if there are any areas which have a significant match to your work. Turnitin is NOT a plagiarism detector. However it will alert the reader to possible similar sources of information.</a:t>
            </a:r>
          </a:p>
          <a:p>
            <a:endParaRPr lang="en-GB" sz="1100" dirty="0"/>
          </a:p>
          <a:p>
            <a:r>
              <a:rPr lang="en-GB" sz="1100" dirty="0"/>
              <a:t>Trainer to explain that they will not need to use Turnitin. They will upload their document to their portfolio and the trainer will then submit it to Turnitin.</a:t>
            </a:r>
          </a:p>
          <a:p>
            <a:endParaRPr lang="en-GB" sz="1100" dirty="0"/>
          </a:p>
          <a:p>
            <a:r>
              <a:rPr lang="en-GB" sz="1100" dirty="0"/>
              <a:t>The similarity percentage is colour coded:</a:t>
            </a:r>
          </a:p>
          <a:p>
            <a:r>
              <a:rPr lang="en-GB" sz="1100" b="1" dirty="0">
                <a:solidFill>
                  <a:srgbClr val="0070C0"/>
                </a:solidFill>
              </a:rPr>
              <a:t>Blue:</a:t>
            </a:r>
            <a:r>
              <a:rPr lang="en-GB" sz="1100" dirty="0">
                <a:solidFill>
                  <a:srgbClr val="0070C0"/>
                </a:solidFill>
              </a:rPr>
              <a:t> </a:t>
            </a:r>
            <a:r>
              <a:rPr lang="en-GB" sz="1100" dirty="0"/>
              <a:t>No matching text</a:t>
            </a:r>
          </a:p>
          <a:p>
            <a:r>
              <a:rPr lang="en-GB" sz="1100" b="1" dirty="0">
                <a:solidFill>
                  <a:srgbClr val="00B050"/>
                </a:solidFill>
              </a:rPr>
              <a:t>Green:</a:t>
            </a:r>
            <a:r>
              <a:rPr lang="en-GB" sz="1100" dirty="0">
                <a:solidFill>
                  <a:srgbClr val="00B050"/>
                </a:solidFill>
              </a:rPr>
              <a:t> </a:t>
            </a:r>
            <a:r>
              <a:rPr lang="en-GB" sz="1100" dirty="0"/>
              <a:t>One word to 24% matching text</a:t>
            </a:r>
          </a:p>
          <a:p>
            <a:r>
              <a:rPr lang="en-GB" sz="1100" b="1" dirty="0">
                <a:solidFill>
                  <a:schemeClr val="accent4">
                    <a:lumMod val="60000"/>
                    <a:lumOff val="40000"/>
                  </a:schemeClr>
                </a:solidFill>
              </a:rPr>
              <a:t>Yellow:</a:t>
            </a:r>
            <a:r>
              <a:rPr lang="en-GB" sz="1100" dirty="0">
                <a:solidFill>
                  <a:schemeClr val="accent4">
                    <a:lumMod val="60000"/>
                    <a:lumOff val="40000"/>
                  </a:schemeClr>
                </a:solidFill>
              </a:rPr>
              <a:t> </a:t>
            </a:r>
            <a:r>
              <a:rPr lang="en-GB" sz="1100" dirty="0"/>
              <a:t>25-49% matching text</a:t>
            </a:r>
          </a:p>
          <a:p>
            <a:r>
              <a:rPr lang="en-GB" sz="1100" b="1" dirty="0">
                <a:solidFill>
                  <a:srgbClr val="FF9933"/>
                </a:solidFill>
              </a:rPr>
              <a:t>Orange:</a:t>
            </a:r>
            <a:r>
              <a:rPr lang="en-GB" sz="1100" dirty="0">
                <a:solidFill>
                  <a:srgbClr val="FF9933"/>
                </a:solidFill>
              </a:rPr>
              <a:t> </a:t>
            </a:r>
            <a:r>
              <a:rPr lang="en-GB" sz="1100" dirty="0"/>
              <a:t>50-74% matching text</a:t>
            </a:r>
          </a:p>
          <a:p>
            <a:r>
              <a:rPr lang="en-GB" sz="1100" b="1" dirty="0">
                <a:solidFill>
                  <a:srgbClr val="FF0000"/>
                </a:solidFill>
              </a:rPr>
              <a:t>Red: </a:t>
            </a:r>
            <a:r>
              <a:rPr lang="en-GB" sz="1100" dirty="0"/>
              <a:t>75-100% matching text</a:t>
            </a:r>
          </a:p>
          <a:p>
            <a:endParaRPr lang="en-GB" sz="1100" dirty="0"/>
          </a:p>
          <a:p>
            <a:r>
              <a:rPr lang="en-GB" sz="1100" dirty="0"/>
              <a:t>For your assignments anything over 24% i.e. yellow, orange or red will be returned for the learner to consider checking references and/or amending.</a:t>
            </a:r>
          </a:p>
          <a:p>
            <a:r>
              <a:rPr lang="en-GB" sz="1100" dirty="0"/>
              <a:t>A second submission will be checked and if no change will be examined further by assessor</a:t>
            </a:r>
          </a:p>
          <a:p>
            <a:endParaRPr lang="en-GB" sz="1100" dirty="0"/>
          </a:p>
          <a:p>
            <a:r>
              <a:rPr lang="en-GB" sz="1100" dirty="0"/>
              <a:t>However, e.g. for a recent </a:t>
            </a:r>
            <a:r>
              <a:rPr lang="en-GB" sz="1100" dirty="0" err="1"/>
              <a:t>uni</a:t>
            </a:r>
            <a:r>
              <a:rPr lang="en-GB" sz="1100" dirty="0"/>
              <a:t> assignment Shairon added an appendix which took the similarity to 49%, this was acceptable because the appendix document was 42 %, therefore the similarity was only 7%.</a:t>
            </a:r>
          </a:p>
          <a:p>
            <a:r>
              <a:rPr lang="en-GB" sz="1100" dirty="0"/>
              <a:t>So if you add an appendix the similarity is likely to be high, and this will be negated by the assessor</a:t>
            </a:r>
          </a:p>
          <a:p>
            <a:endParaRPr lang="en-GB" dirty="0"/>
          </a:p>
        </p:txBody>
      </p:sp>
      <p:sp>
        <p:nvSpPr>
          <p:cNvPr id="4" name="Slide Number Placeholder 3"/>
          <p:cNvSpPr>
            <a:spLocks noGrp="1"/>
          </p:cNvSpPr>
          <p:nvPr>
            <p:ph type="sldNum" sz="quarter" idx="5"/>
          </p:nvPr>
        </p:nvSpPr>
        <p:spPr/>
        <p:txBody>
          <a:bodyPr/>
          <a:lstStyle/>
          <a:p>
            <a:fld id="{61E1FE8F-8EDA-4044-95F0-34B58DC497F6}" type="slidenum">
              <a:rPr lang="en-GB" smtClean="0"/>
              <a:t>15</a:t>
            </a:fld>
            <a:endParaRPr lang="en-GB"/>
          </a:p>
        </p:txBody>
      </p:sp>
    </p:spTree>
    <p:extLst>
      <p:ext uri="{BB962C8B-B14F-4D97-AF65-F5344CB8AC3E}">
        <p14:creationId xmlns:p14="http://schemas.microsoft.com/office/powerpoint/2010/main" val="5513123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to ask learners to think if the day of their date of birth and turn to that page in their CET book.</a:t>
            </a:r>
          </a:p>
          <a:p>
            <a:endParaRPr lang="en-GB" dirty="0"/>
          </a:p>
          <a:p>
            <a:r>
              <a:rPr lang="en-GB" dirty="0"/>
              <a:t>Learners to look for paragraph in that page which they can reference (if a diagram tell them to go to previous or next page)</a:t>
            </a:r>
          </a:p>
          <a:p>
            <a:r>
              <a:rPr lang="en-GB" dirty="0"/>
              <a:t>Task 1  - 15 minutes</a:t>
            </a:r>
          </a:p>
          <a:p>
            <a:pPr marL="228600" indent="-228600">
              <a:buAutoNum type="arabicPeriod"/>
            </a:pPr>
            <a:r>
              <a:rPr lang="en-GB" dirty="0"/>
              <a:t>Re write that paragraph and use in text citation </a:t>
            </a:r>
          </a:p>
          <a:p>
            <a:pPr marL="228600" indent="-228600">
              <a:buAutoNum type="arabicPeriod"/>
            </a:pPr>
            <a:r>
              <a:rPr lang="en-GB" dirty="0"/>
              <a:t>Reference the book</a:t>
            </a:r>
          </a:p>
          <a:p>
            <a:pPr marL="228600" indent="-228600">
              <a:buAutoNum type="arabicPeriod"/>
            </a:pPr>
            <a:endParaRPr lang="en-GB" dirty="0"/>
          </a:p>
          <a:p>
            <a:r>
              <a:rPr lang="en-GB" dirty="0"/>
              <a:t>Learners to write the reference on a word document and email to trainer for feedback</a:t>
            </a:r>
          </a:p>
          <a:p>
            <a:pPr marL="228600" indent="-228600">
              <a:buAutoNum type="arabicPeriod"/>
            </a:pPr>
            <a:endParaRPr lang="en-GB" dirty="0"/>
          </a:p>
          <a:p>
            <a:r>
              <a:rPr lang="en-GB" dirty="0"/>
              <a:t>On receipt of task 1 – trainer to then send Task 2 – 15mins to complete and discuss answers in group via teams</a:t>
            </a:r>
          </a:p>
          <a:p>
            <a:pPr marL="228600" indent="-228600">
              <a:buAutoNum type="arabicPeriod"/>
            </a:pPr>
            <a:endParaRPr lang="en-GB" dirty="0"/>
          </a:p>
          <a:p>
            <a:endParaRPr lang="en-GB" dirty="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61E1FE8F-8EDA-4044-95F0-34B58DC497F6}" type="slidenum">
              <a:rPr lang="en-GB" smtClean="0"/>
              <a:t>16</a:t>
            </a:fld>
            <a:endParaRPr lang="en-GB"/>
          </a:p>
        </p:txBody>
      </p:sp>
    </p:spTree>
    <p:extLst>
      <p:ext uri="{BB962C8B-B14F-4D97-AF65-F5344CB8AC3E}">
        <p14:creationId xmlns:p14="http://schemas.microsoft.com/office/powerpoint/2010/main" val="25379475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On receipt of task 1 – trainer to then send Task 2 – 15mins to complete and discuss answers in group via teams</a:t>
            </a:r>
          </a:p>
          <a:p>
            <a:endParaRPr lang="en-GB" dirty="0"/>
          </a:p>
          <a:p>
            <a:r>
              <a:rPr lang="en-GB" dirty="0"/>
              <a:t>Trainer to use task sheet trainer copy with answers</a:t>
            </a:r>
          </a:p>
          <a:p>
            <a:pPr marL="228600" indent="-228600">
              <a:buAutoNum type="arabicPeriod"/>
            </a:pPr>
            <a:endParaRPr lang="en-GB" dirty="0"/>
          </a:p>
          <a:p>
            <a:endParaRPr lang="en-GB" dirty="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61E1FE8F-8EDA-4044-95F0-34B58DC497F6}" type="slidenum">
              <a:rPr lang="en-GB" smtClean="0"/>
              <a:t>17</a:t>
            </a:fld>
            <a:endParaRPr lang="en-GB"/>
          </a:p>
        </p:txBody>
      </p:sp>
    </p:spTree>
    <p:extLst>
      <p:ext uri="{BB962C8B-B14F-4D97-AF65-F5344CB8AC3E}">
        <p14:creationId xmlns:p14="http://schemas.microsoft.com/office/powerpoint/2010/main" val="38633353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E1FE8F-8EDA-4044-95F0-34B58DC497F6}" type="slidenum">
              <a:rPr lang="en-GB" smtClean="0"/>
              <a:t>18</a:t>
            </a:fld>
            <a:endParaRPr lang="en-GB"/>
          </a:p>
        </p:txBody>
      </p:sp>
    </p:spTree>
    <p:extLst>
      <p:ext uri="{BB962C8B-B14F-4D97-AF65-F5344CB8AC3E}">
        <p14:creationId xmlns:p14="http://schemas.microsoft.com/office/powerpoint/2010/main" val="33492057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E1FE8F-8EDA-4044-95F0-34B58DC497F6}" type="slidenum">
              <a:rPr lang="en-GB" smtClean="0"/>
              <a:t>19</a:t>
            </a:fld>
            <a:endParaRPr lang="en-GB"/>
          </a:p>
        </p:txBody>
      </p:sp>
    </p:spTree>
    <p:extLst>
      <p:ext uri="{BB962C8B-B14F-4D97-AF65-F5344CB8AC3E}">
        <p14:creationId xmlns:p14="http://schemas.microsoft.com/office/powerpoint/2010/main" val="23661690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10/03/2021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10/03/2021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10/03/2021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10/03/2021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10/03/2021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10/03/2021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10/03/2021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10/03/2021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10/03/2021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10/03/2021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10/03/2021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10/03/2021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4.png"/><Relationship Id="rId7"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7.jpeg"/><Relationship Id="rId5" Type="http://schemas.openxmlformats.org/officeDocument/2006/relationships/image" Target="../media/image6.jpeg"/><Relationship Id="rId10" Type="http://schemas.openxmlformats.org/officeDocument/2006/relationships/image" Target="../media/image11.jpeg"/><Relationship Id="rId4" Type="http://schemas.openxmlformats.org/officeDocument/2006/relationships/image" Target="../media/image5.jpeg"/><Relationship Id="rId9" Type="http://schemas.openxmlformats.org/officeDocument/2006/relationships/image" Target="../media/image10.jpeg"/></Relationships>
</file>

<file path=ppt/slides/_rels/slide6.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image" Target="../media/image2.png"/><Relationship Id="rId7"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4.jpeg"/><Relationship Id="rId5" Type="http://schemas.openxmlformats.org/officeDocument/2006/relationships/image" Target="../media/image13.png"/><Relationship Id="rId4" Type="http://schemas.openxmlformats.org/officeDocument/2006/relationships/image" Target="../media/image12.jpeg"/><Relationship Id="rId9"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19.jpeg"/><Relationship Id="rId5" Type="http://schemas.openxmlformats.org/officeDocument/2006/relationships/hyperlink" Target="http://www.literacytrust.org.uk/policy" TargetMode="External"/><Relationship Id="rId4" Type="http://schemas.openxmlformats.org/officeDocument/2006/relationships/image" Target="../media/image18.jpe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hyperlink" Target="https://www.youtube.com/watch?v=RcbiGsDMmCM"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91402" y="341638"/>
            <a:ext cx="4551903" cy="4647426"/>
          </a:xfrm>
          <a:prstGeom prst="rect">
            <a:avLst/>
          </a:prstGeom>
          <a:noFill/>
        </p:spPr>
        <p:txBody>
          <a:bodyPr wrap="square" rtlCol="0">
            <a:spAutoFit/>
          </a:bodyPr>
          <a:lstStyle/>
          <a:p>
            <a:r>
              <a:rPr lang="en-GB" sz="4000" b="1" dirty="0">
                <a:solidFill>
                  <a:schemeClr val="bg1"/>
                </a:solidFill>
                <a:latin typeface="Tahoma" panose="020B0604030504040204" pitchFamily="34" charset="0"/>
                <a:ea typeface="Tahoma" panose="020B0604030504040204" pitchFamily="34" charset="0"/>
                <a:cs typeface="Tahoma" panose="020B0604030504040204" pitchFamily="34" charset="0"/>
              </a:rPr>
              <a:t>Harvard Referencing</a:t>
            </a:r>
          </a:p>
          <a:p>
            <a:endParaRPr lang="en-GB" sz="4000" b="1" dirty="0">
              <a:solidFill>
                <a:srgbClr val="CD1141"/>
              </a:solidFill>
              <a:latin typeface="Tahoma" panose="020B0604030504040204" pitchFamily="34" charset="0"/>
              <a:ea typeface="Tahoma" panose="020B0604030504040204" pitchFamily="34" charset="0"/>
              <a:cs typeface="Tahoma" panose="020B0604030504040204" pitchFamily="34" charset="0"/>
            </a:endParaRPr>
          </a:p>
          <a:p>
            <a:endParaRPr lang="en-GB" sz="4000" b="1" dirty="0">
              <a:solidFill>
                <a:schemeClr val="bg1"/>
              </a:solidFill>
              <a:latin typeface="Tahoma" panose="020B0604030504040204" pitchFamily="34" charset="0"/>
              <a:ea typeface="Tahoma" panose="020B0604030504040204" pitchFamily="34" charset="0"/>
              <a:cs typeface="Tahoma" panose="020B0604030504040204" pitchFamily="34" charset="0"/>
            </a:endParaRPr>
          </a:p>
          <a:p>
            <a:r>
              <a:rPr lang="en-GB" sz="4000" b="1" dirty="0">
                <a:solidFill>
                  <a:schemeClr val="bg1"/>
                </a:solidFill>
                <a:latin typeface="Tahoma" panose="020B0604030504040204" pitchFamily="34" charset="0"/>
                <a:ea typeface="Tahoma" panose="020B0604030504040204" pitchFamily="34" charset="0"/>
                <a:cs typeface="Tahoma" panose="020B0604030504040204" pitchFamily="34" charset="0"/>
              </a:rPr>
              <a:t>Level 4 </a:t>
            </a:r>
            <a:r>
              <a:rPr lang="en-GB" sz="4000" b="1" dirty="0" err="1">
                <a:solidFill>
                  <a:schemeClr val="bg1"/>
                </a:solidFill>
                <a:latin typeface="Tahoma" panose="020B0604030504040204" pitchFamily="34" charset="0"/>
                <a:ea typeface="Tahoma" panose="020B0604030504040204" pitchFamily="34" charset="0"/>
                <a:cs typeface="Tahoma" panose="020B0604030504040204" pitchFamily="34" charset="0"/>
              </a:rPr>
              <a:t>Cet</a:t>
            </a:r>
            <a:endParaRPr lang="en-GB" sz="4000" b="1" dirty="0">
              <a:solidFill>
                <a:schemeClr val="bg1"/>
              </a:solidFill>
              <a:latin typeface="Tahoma" panose="020B0604030504040204" pitchFamily="34" charset="0"/>
              <a:ea typeface="Tahoma" panose="020B0604030504040204" pitchFamily="34" charset="0"/>
              <a:cs typeface="Tahoma" panose="020B0604030504040204" pitchFamily="34" charset="0"/>
            </a:endParaRPr>
          </a:p>
          <a:p>
            <a:r>
              <a:rPr lang="en-GB" sz="4000" b="1" dirty="0">
                <a:solidFill>
                  <a:schemeClr val="bg1"/>
                </a:solidFill>
                <a:latin typeface="Tahoma" panose="020B0604030504040204" pitchFamily="34" charset="0"/>
                <a:ea typeface="Tahoma" panose="020B0604030504040204" pitchFamily="34" charset="0"/>
                <a:cs typeface="Tahoma" panose="020B0604030504040204" pitchFamily="34" charset="0"/>
              </a:rPr>
              <a:t>2021</a:t>
            </a:r>
            <a:endParaRPr lang="en-GB" sz="2000" dirty="0">
              <a:solidFill>
                <a:schemeClr val="bg1"/>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chemeClr val="bg1"/>
              </a:solidFill>
              <a:latin typeface="Tahoma" panose="020B0604030504040204" pitchFamily="34" charset="0"/>
              <a:ea typeface="Tahoma" panose="020B0604030504040204" pitchFamily="34" charset="0"/>
              <a:cs typeface="Tahoma" panose="020B0604030504040204" pitchFamily="34" charset="0"/>
            </a:endParaRPr>
          </a:p>
          <a:p>
            <a:endParaRPr lang="en-GB" sz="1600" dirty="0">
              <a:solidFill>
                <a:schemeClr val="bg1"/>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711271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2C12416-54EA-4E43-A975-A1E886D05162}"/>
              </a:ext>
            </a:extLst>
          </p:cNvPr>
          <p:cNvSpPr txBox="1"/>
          <p:nvPr/>
        </p:nvSpPr>
        <p:spPr>
          <a:xfrm>
            <a:off x="1727200" y="0"/>
            <a:ext cx="8966200" cy="830997"/>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Aim:  To enhance academic research, assignment writing and referencing skills.</a:t>
            </a:r>
          </a:p>
        </p:txBody>
      </p:sp>
      <p:sp>
        <p:nvSpPr>
          <p:cNvPr id="3" name="TextBox 2">
            <a:extLst>
              <a:ext uri="{FF2B5EF4-FFF2-40B4-BE49-F238E27FC236}">
                <a16:creationId xmlns:a16="http://schemas.microsoft.com/office/drawing/2014/main" id="{AC9BD772-9CBE-4EBB-840F-76D19EE07A71}"/>
              </a:ext>
            </a:extLst>
          </p:cNvPr>
          <p:cNvSpPr txBox="1"/>
          <p:nvPr/>
        </p:nvSpPr>
        <p:spPr>
          <a:xfrm>
            <a:off x="849086" y="717689"/>
            <a:ext cx="11342914" cy="5355312"/>
          </a:xfrm>
          <a:prstGeom prst="rect">
            <a:avLst/>
          </a:prstGeom>
          <a:noFill/>
        </p:spPr>
        <p:txBody>
          <a:bodyPr wrap="square" rtlCol="0">
            <a:spAutoFit/>
          </a:bodyPr>
          <a:lstStyle/>
          <a:p>
            <a:pPr lvl="0"/>
            <a:r>
              <a:rPr lang="en-GB" sz="2400" b="1" dirty="0"/>
              <a:t>Objectives:</a:t>
            </a:r>
          </a:p>
          <a:p>
            <a:pPr lvl="0"/>
            <a:endParaRPr lang="en-GB" sz="2400" b="1" dirty="0"/>
          </a:p>
          <a:p>
            <a:pPr marL="342900" lvl="0" indent="-342900">
              <a:lnSpc>
                <a:spcPct val="150000"/>
              </a:lnSpc>
              <a:buAutoNum type="arabicPeriod"/>
            </a:pPr>
            <a:r>
              <a:rPr lang="en-GB" sz="2000" b="1" dirty="0"/>
              <a:t>Explain </a:t>
            </a:r>
            <a:r>
              <a:rPr lang="en-GB" sz="2000" dirty="0"/>
              <a:t>the purpose of referencing</a:t>
            </a:r>
          </a:p>
          <a:p>
            <a:pPr marL="342900" lvl="0" indent="-342900">
              <a:lnSpc>
                <a:spcPct val="150000"/>
              </a:lnSpc>
              <a:buAutoNum type="arabicPeriod"/>
            </a:pPr>
            <a:r>
              <a:rPr lang="en-GB" sz="2000" b="1" dirty="0"/>
              <a:t>List </a:t>
            </a:r>
            <a:r>
              <a:rPr lang="en-GB" sz="2000" dirty="0"/>
              <a:t>Sources of information</a:t>
            </a:r>
          </a:p>
          <a:p>
            <a:pPr marL="342900" lvl="0" indent="-342900">
              <a:lnSpc>
                <a:spcPct val="150000"/>
              </a:lnSpc>
              <a:buAutoNum type="arabicPeriod"/>
            </a:pPr>
            <a:r>
              <a:rPr lang="en-GB" sz="2000" b="1" dirty="0"/>
              <a:t>Identify </a:t>
            </a:r>
            <a:r>
              <a:rPr lang="en-GB" sz="2000" dirty="0"/>
              <a:t>a citation</a:t>
            </a:r>
          </a:p>
          <a:p>
            <a:pPr marL="342900" indent="-342900">
              <a:lnSpc>
                <a:spcPct val="150000"/>
              </a:lnSpc>
              <a:buFontTx/>
              <a:buAutoNum type="arabicPeriod"/>
            </a:pPr>
            <a:r>
              <a:rPr lang="en-GB" sz="2000" b="1" dirty="0"/>
              <a:t>Explain </a:t>
            </a:r>
            <a:r>
              <a:rPr lang="en-GB" sz="2000" dirty="0"/>
              <a:t>how to write a reference list</a:t>
            </a:r>
          </a:p>
          <a:p>
            <a:pPr marL="342900" lvl="0" indent="-342900">
              <a:lnSpc>
                <a:spcPct val="150000"/>
              </a:lnSpc>
              <a:buAutoNum type="arabicPeriod"/>
            </a:pPr>
            <a:r>
              <a:rPr lang="en-GB" sz="2000" b="1" dirty="0"/>
              <a:t>Explain </a:t>
            </a:r>
            <a:r>
              <a:rPr lang="en-GB" sz="2000" dirty="0"/>
              <a:t>how to reference Quotes, Paraphrase and Summarise in written work</a:t>
            </a:r>
          </a:p>
          <a:p>
            <a:pPr marL="342900" lvl="0" indent="-342900">
              <a:lnSpc>
                <a:spcPct val="150000"/>
              </a:lnSpc>
              <a:buAutoNum type="arabicPeriod"/>
            </a:pPr>
            <a:r>
              <a:rPr lang="en-GB" sz="2000" b="1" dirty="0"/>
              <a:t>Identify </a:t>
            </a:r>
            <a:r>
              <a:rPr lang="en-GB" sz="2000" dirty="0"/>
              <a:t>different forms of plagiarism</a:t>
            </a:r>
          </a:p>
          <a:p>
            <a:pPr marL="342900" lvl="0" indent="-342900">
              <a:lnSpc>
                <a:spcPct val="150000"/>
              </a:lnSpc>
              <a:buAutoNum type="arabicPeriod"/>
            </a:pPr>
            <a:r>
              <a:rPr lang="en-GB" sz="2000" b="1" dirty="0"/>
              <a:t>Apply </a:t>
            </a:r>
            <a:r>
              <a:rPr lang="en-GB" sz="2000" dirty="0"/>
              <a:t>Harvard referencing using a book as a source</a:t>
            </a:r>
          </a:p>
          <a:p>
            <a:pPr marL="342900" lvl="0" indent="-342900">
              <a:lnSpc>
                <a:spcPct val="150000"/>
              </a:lnSpc>
              <a:buAutoNum type="arabicPeriod"/>
            </a:pPr>
            <a:r>
              <a:rPr lang="en-GB" sz="2000" b="1" dirty="0"/>
              <a:t>Demonstrate </a:t>
            </a:r>
            <a:r>
              <a:rPr lang="en-GB" sz="2000" dirty="0"/>
              <a:t>knowledge of referencing through a task</a:t>
            </a:r>
            <a:r>
              <a:rPr lang="en-GB" sz="2000" b="1" dirty="0"/>
              <a:t> </a:t>
            </a:r>
          </a:p>
          <a:p>
            <a:pPr marL="342900" lvl="0" indent="-342900">
              <a:lnSpc>
                <a:spcPct val="150000"/>
              </a:lnSpc>
              <a:buAutoNum type="arabicPeriod"/>
            </a:pPr>
            <a:r>
              <a:rPr lang="en-GB" sz="2000" b="1" dirty="0"/>
              <a:t>Apply </a:t>
            </a:r>
            <a:r>
              <a:rPr lang="en-GB" sz="2000" dirty="0"/>
              <a:t>Harvard Reference techniques within written reflective task post course</a:t>
            </a:r>
          </a:p>
          <a:p>
            <a:endParaRPr lang="en-GB" sz="2400" dirty="0"/>
          </a:p>
        </p:txBody>
      </p:sp>
      <p:sp>
        <p:nvSpPr>
          <p:cNvPr id="4" name="TextBox 3">
            <a:extLst>
              <a:ext uri="{FF2B5EF4-FFF2-40B4-BE49-F238E27FC236}">
                <a16:creationId xmlns:a16="http://schemas.microsoft.com/office/drawing/2014/main" id="{AD7122C1-0FA7-4140-8613-56338BB6A6F8}"/>
              </a:ext>
            </a:extLst>
          </p:cNvPr>
          <p:cNvSpPr txBox="1"/>
          <p:nvPr/>
        </p:nvSpPr>
        <p:spPr>
          <a:xfrm>
            <a:off x="1447800" y="6149945"/>
            <a:ext cx="8001000" cy="707886"/>
          </a:xfrm>
          <a:prstGeom prst="rect">
            <a:avLst/>
          </a:prstGeom>
          <a:noFill/>
        </p:spPr>
        <p:txBody>
          <a:bodyPr wrap="square" rtlCol="0">
            <a:spAutoFit/>
          </a:bodyPr>
          <a:lstStyle/>
          <a:p>
            <a:r>
              <a:rPr lang="en-GB" sz="2000" b="1" dirty="0">
                <a:solidFill>
                  <a:schemeClr val="bg1"/>
                </a:solidFill>
              </a:rPr>
              <a:t>Aim and </a:t>
            </a:r>
            <a:r>
              <a:rPr lang="en-GB" sz="2000" b="1">
                <a:solidFill>
                  <a:schemeClr val="bg1"/>
                </a:solidFill>
              </a:rPr>
              <a:t>Objectives                                       </a:t>
            </a:r>
            <a:r>
              <a:rPr lang="en-GB" b="1">
                <a:solidFill>
                  <a:srgbClr val="FF0000"/>
                </a:solidFill>
              </a:rPr>
              <a:t>OFFICIAL </a:t>
            </a:r>
            <a:r>
              <a:rPr lang="en-GB" b="1" dirty="0">
                <a:solidFill>
                  <a:srgbClr val="FF0000"/>
                </a:solidFill>
              </a:rPr>
              <a:t>SWYDDOGOL</a:t>
            </a:r>
            <a:endParaRPr lang="en-GB" dirty="0">
              <a:solidFill>
                <a:srgbClr val="FF0000"/>
              </a:solidFill>
            </a:endParaRPr>
          </a:p>
          <a:p>
            <a:endParaRPr lang="en-GB" sz="2000" b="1" dirty="0">
              <a:solidFill>
                <a:schemeClr val="bg1"/>
              </a:solidFill>
            </a:endParaRPr>
          </a:p>
        </p:txBody>
      </p:sp>
    </p:spTree>
    <p:extLst>
      <p:ext uri="{BB962C8B-B14F-4D97-AF65-F5344CB8AC3E}">
        <p14:creationId xmlns:p14="http://schemas.microsoft.com/office/powerpoint/2010/main" val="10474836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21EB073-0B5E-47B1-9B97-71CF213D9CA9}"/>
              </a:ext>
            </a:extLst>
          </p:cNvPr>
          <p:cNvSpPr txBox="1"/>
          <p:nvPr/>
        </p:nvSpPr>
        <p:spPr>
          <a:xfrm>
            <a:off x="1066800" y="457200"/>
            <a:ext cx="8089900" cy="1015663"/>
          </a:xfrm>
          <a:prstGeom prst="rect">
            <a:avLst/>
          </a:prstGeom>
          <a:noFill/>
        </p:spPr>
        <p:txBody>
          <a:bodyPr wrap="square" rtlCol="0">
            <a:spAutoFit/>
          </a:bodyPr>
          <a:lstStyle/>
          <a:p>
            <a:r>
              <a:rPr lang="en-GB" sz="2400" b="1" dirty="0">
                <a:solidFill>
                  <a:srgbClr val="0070C0"/>
                </a:solidFill>
              </a:rPr>
              <a:t>Activity </a:t>
            </a:r>
          </a:p>
          <a:p>
            <a:endParaRPr lang="en-GB" dirty="0"/>
          </a:p>
          <a:p>
            <a:endParaRPr lang="en-GB" dirty="0"/>
          </a:p>
        </p:txBody>
      </p:sp>
      <p:sp>
        <p:nvSpPr>
          <p:cNvPr id="6" name="Scroll: Horizontal 5">
            <a:extLst>
              <a:ext uri="{FF2B5EF4-FFF2-40B4-BE49-F238E27FC236}">
                <a16:creationId xmlns:a16="http://schemas.microsoft.com/office/drawing/2014/main" id="{6EB42B6D-C505-458C-9608-5B9F20F4463D}"/>
              </a:ext>
            </a:extLst>
          </p:cNvPr>
          <p:cNvSpPr/>
          <p:nvPr/>
        </p:nvSpPr>
        <p:spPr>
          <a:xfrm>
            <a:off x="1612900" y="317500"/>
            <a:ext cx="8470900" cy="5422899"/>
          </a:xfrm>
          <a:prstGeom prst="horizontalScroll">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b="1" dirty="0">
                <a:solidFill>
                  <a:schemeClr val="tx1"/>
                </a:solidFill>
              </a:rPr>
              <a:t>Please watch the  You Tube clip that has been emailed to you.</a:t>
            </a:r>
          </a:p>
          <a:p>
            <a:endParaRPr lang="en-GB" sz="2000" b="1" dirty="0">
              <a:solidFill>
                <a:schemeClr val="tx1"/>
              </a:solidFill>
            </a:endParaRPr>
          </a:p>
          <a:p>
            <a:r>
              <a:rPr lang="en-GB" sz="2000" b="1" dirty="0">
                <a:solidFill>
                  <a:schemeClr val="tx1"/>
                </a:solidFill>
              </a:rPr>
              <a:t>Make notes on the clip – as this will form part of the discussion and an exercise you will be required to complete.</a:t>
            </a:r>
          </a:p>
          <a:p>
            <a:endParaRPr lang="en-GB" sz="2000" b="1" dirty="0">
              <a:solidFill>
                <a:schemeClr val="tx1"/>
              </a:solidFill>
            </a:endParaRPr>
          </a:p>
          <a:p>
            <a:r>
              <a:rPr lang="en-GB" sz="2000" b="1" dirty="0">
                <a:solidFill>
                  <a:schemeClr val="tx1"/>
                </a:solidFill>
              </a:rPr>
              <a:t>The clip is just over 7 minutes long, but you can replay it as and when you need to.</a:t>
            </a:r>
          </a:p>
          <a:p>
            <a:endParaRPr lang="en-GB" sz="2000" b="1" dirty="0">
              <a:solidFill>
                <a:schemeClr val="tx1"/>
              </a:solidFill>
            </a:endParaRPr>
          </a:p>
          <a:p>
            <a:r>
              <a:rPr lang="en-GB" sz="2000" b="1" dirty="0">
                <a:solidFill>
                  <a:schemeClr val="tx1"/>
                </a:solidFill>
              </a:rPr>
              <a:t>Please also write down any questions you may have and we will discuss these as a group.</a:t>
            </a:r>
          </a:p>
          <a:p>
            <a:pPr algn="ctr"/>
            <a:endParaRPr lang="en-GB" b="1" dirty="0"/>
          </a:p>
        </p:txBody>
      </p:sp>
    </p:spTree>
    <p:extLst>
      <p:ext uri="{BB962C8B-B14F-4D97-AF65-F5344CB8AC3E}">
        <p14:creationId xmlns:p14="http://schemas.microsoft.com/office/powerpoint/2010/main" val="23671321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C9BD772-9CBE-4EBB-840F-76D19EE07A71}"/>
              </a:ext>
            </a:extLst>
          </p:cNvPr>
          <p:cNvSpPr txBox="1"/>
          <p:nvPr/>
        </p:nvSpPr>
        <p:spPr>
          <a:xfrm>
            <a:off x="850900" y="1087021"/>
            <a:ext cx="9918700" cy="923330"/>
          </a:xfrm>
          <a:prstGeom prst="rect">
            <a:avLst/>
          </a:prstGeom>
          <a:noFill/>
        </p:spPr>
        <p:txBody>
          <a:bodyPr wrap="square" rtlCol="0">
            <a:spAutoFit/>
          </a:bodyPr>
          <a:lstStyle/>
          <a:p>
            <a:endParaRPr lang="en-GB" b="1" dirty="0"/>
          </a:p>
          <a:p>
            <a:endParaRPr lang="en-GB" b="1" dirty="0"/>
          </a:p>
          <a:p>
            <a:r>
              <a:rPr lang="en-GB" b="1" dirty="0"/>
              <a:t> </a:t>
            </a:r>
          </a:p>
        </p:txBody>
      </p:sp>
      <p:sp>
        <p:nvSpPr>
          <p:cNvPr id="5" name="Oval 4">
            <a:extLst>
              <a:ext uri="{FF2B5EF4-FFF2-40B4-BE49-F238E27FC236}">
                <a16:creationId xmlns:a16="http://schemas.microsoft.com/office/drawing/2014/main" id="{AF7A00BE-F2D3-4B68-9727-54864103BC48}"/>
              </a:ext>
            </a:extLst>
          </p:cNvPr>
          <p:cNvSpPr/>
          <p:nvPr/>
        </p:nvSpPr>
        <p:spPr>
          <a:xfrm>
            <a:off x="1238250" y="1075750"/>
            <a:ext cx="9715500" cy="37719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rgbClr val="FFFFCC"/>
                </a:solidFill>
              </a:rPr>
              <a:t>What is Referencing?</a:t>
            </a:r>
          </a:p>
        </p:txBody>
      </p:sp>
    </p:spTree>
    <p:extLst>
      <p:ext uri="{BB962C8B-B14F-4D97-AF65-F5344CB8AC3E}">
        <p14:creationId xmlns:p14="http://schemas.microsoft.com/office/powerpoint/2010/main" val="2875339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9" name="Arrow: Right 28">
            <a:extLst>
              <a:ext uri="{FF2B5EF4-FFF2-40B4-BE49-F238E27FC236}">
                <a16:creationId xmlns:a16="http://schemas.microsoft.com/office/drawing/2014/main" id="{7A4DDDE6-1F93-4904-8F35-C8613C497DAE}"/>
              </a:ext>
            </a:extLst>
          </p:cNvPr>
          <p:cNvSpPr/>
          <p:nvPr/>
        </p:nvSpPr>
        <p:spPr>
          <a:xfrm>
            <a:off x="471334" y="-129262"/>
            <a:ext cx="6134100" cy="1499175"/>
          </a:xfrm>
          <a:prstGeom prst="rightArrow">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What is a Source?</a:t>
            </a:r>
          </a:p>
        </p:txBody>
      </p:sp>
      <p:grpSp>
        <p:nvGrpSpPr>
          <p:cNvPr id="10" name="Group 9">
            <a:extLst>
              <a:ext uri="{FF2B5EF4-FFF2-40B4-BE49-F238E27FC236}">
                <a16:creationId xmlns:a16="http://schemas.microsoft.com/office/drawing/2014/main" id="{48F09647-AB61-43C4-8DFB-0CB269D57A1A}"/>
              </a:ext>
            </a:extLst>
          </p:cNvPr>
          <p:cNvGrpSpPr/>
          <p:nvPr/>
        </p:nvGrpSpPr>
        <p:grpSpPr>
          <a:xfrm>
            <a:off x="291788" y="225468"/>
            <a:ext cx="11810193" cy="6408397"/>
            <a:chOff x="291788" y="225468"/>
            <a:chExt cx="11810193" cy="6408397"/>
          </a:xfrm>
        </p:grpSpPr>
        <p:sp>
          <p:nvSpPr>
            <p:cNvPr id="4" name="TextBox 3">
              <a:extLst>
                <a:ext uri="{FF2B5EF4-FFF2-40B4-BE49-F238E27FC236}">
                  <a16:creationId xmlns:a16="http://schemas.microsoft.com/office/drawing/2014/main" id="{8412269C-7A95-405D-B7D2-74B4EC27CB33}"/>
                </a:ext>
              </a:extLst>
            </p:cNvPr>
            <p:cNvSpPr txBox="1"/>
            <p:nvPr/>
          </p:nvSpPr>
          <p:spPr>
            <a:xfrm>
              <a:off x="600878" y="5627260"/>
              <a:ext cx="2549514" cy="369332"/>
            </a:xfrm>
            <a:prstGeom prst="rect">
              <a:avLst/>
            </a:prstGeom>
            <a:noFill/>
          </p:spPr>
          <p:txBody>
            <a:bodyPr wrap="square" rtlCol="0">
              <a:spAutoFit/>
            </a:bodyPr>
            <a:lstStyle/>
            <a:p>
              <a:r>
                <a:rPr lang="en-GB" dirty="0">
                  <a:latin typeface="Lucida Calligraphy" panose="03010101010101010101" pitchFamily="66" charset="0"/>
                </a:rPr>
                <a:t>Journals/Articles</a:t>
              </a:r>
            </a:p>
          </p:txBody>
        </p:sp>
        <p:grpSp>
          <p:nvGrpSpPr>
            <p:cNvPr id="9" name="Group 8">
              <a:extLst>
                <a:ext uri="{FF2B5EF4-FFF2-40B4-BE49-F238E27FC236}">
                  <a16:creationId xmlns:a16="http://schemas.microsoft.com/office/drawing/2014/main" id="{EC458EA0-46D2-4D01-A65D-4C2E2F2E00D9}"/>
                </a:ext>
              </a:extLst>
            </p:cNvPr>
            <p:cNvGrpSpPr/>
            <p:nvPr/>
          </p:nvGrpSpPr>
          <p:grpSpPr>
            <a:xfrm>
              <a:off x="291788" y="225468"/>
              <a:ext cx="11810193" cy="6408397"/>
              <a:chOff x="291788" y="225468"/>
              <a:chExt cx="11810193" cy="6408397"/>
            </a:xfrm>
          </p:grpSpPr>
          <p:sp>
            <p:nvSpPr>
              <p:cNvPr id="2" name="TextBox 1">
                <a:extLst>
                  <a:ext uri="{FF2B5EF4-FFF2-40B4-BE49-F238E27FC236}">
                    <a16:creationId xmlns:a16="http://schemas.microsoft.com/office/drawing/2014/main" id="{3D400C70-5982-410A-98ED-9DC8A8C70699}"/>
                  </a:ext>
                </a:extLst>
              </p:cNvPr>
              <p:cNvSpPr txBox="1"/>
              <p:nvPr/>
            </p:nvSpPr>
            <p:spPr>
              <a:xfrm>
                <a:off x="1358900" y="6172200"/>
                <a:ext cx="4203700" cy="461665"/>
              </a:xfrm>
              <a:prstGeom prst="rect">
                <a:avLst/>
              </a:prstGeom>
              <a:noFill/>
            </p:spPr>
            <p:txBody>
              <a:bodyPr wrap="square" rtlCol="0">
                <a:spAutoFit/>
              </a:bodyPr>
              <a:lstStyle/>
              <a:p>
                <a:r>
                  <a:rPr lang="en-GB" sz="2400" b="1" dirty="0"/>
                  <a:t>Sources of information</a:t>
                </a:r>
              </a:p>
            </p:txBody>
          </p:sp>
          <p:grpSp>
            <p:nvGrpSpPr>
              <p:cNvPr id="8" name="Group 7">
                <a:extLst>
                  <a:ext uri="{FF2B5EF4-FFF2-40B4-BE49-F238E27FC236}">
                    <a16:creationId xmlns:a16="http://schemas.microsoft.com/office/drawing/2014/main" id="{B0E6E321-603A-4D97-80B7-41701B9C2C62}"/>
                  </a:ext>
                </a:extLst>
              </p:cNvPr>
              <p:cNvGrpSpPr/>
              <p:nvPr/>
            </p:nvGrpSpPr>
            <p:grpSpPr>
              <a:xfrm>
                <a:off x="291788" y="225468"/>
                <a:ext cx="11810193" cy="6346773"/>
                <a:chOff x="291788" y="225468"/>
                <a:chExt cx="11810193" cy="6346773"/>
              </a:xfrm>
            </p:grpSpPr>
            <p:pic>
              <p:nvPicPr>
                <p:cNvPr id="1030" name="Picture 6" descr="Making Money on YouTube Just Got Much Harder">
                  <a:extLst>
                    <a:ext uri="{FF2B5EF4-FFF2-40B4-BE49-F238E27FC236}">
                      <a16:creationId xmlns:a16="http://schemas.microsoft.com/office/drawing/2014/main" id="{3B3FB081-A065-47A6-98A6-47C4EA0BBB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1075462">
                  <a:off x="7113580" y="225468"/>
                  <a:ext cx="2847975" cy="1600200"/>
                </a:xfrm>
                <a:prstGeom prst="rect">
                  <a:avLst/>
                </a:prstGeom>
                <a:noFill/>
                <a:effectLst>
                  <a:outerShdw blurRad="50800" dist="50800" dir="5400000" algn="ctr" rotWithShape="0">
                    <a:schemeClr val="tx1">
                      <a:lumMod val="65000"/>
                      <a:lumOff val="35000"/>
                    </a:schemeClr>
                  </a:outerShdw>
                </a:effectLst>
                <a:extLst>
                  <a:ext uri="{909E8E84-426E-40DD-AFC4-6F175D3DCCD1}">
                    <a14:hiddenFill xmlns:a14="http://schemas.microsoft.com/office/drawing/2010/main">
                      <a:solidFill>
                        <a:srgbClr val="FFFFFF"/>
                      </a:solidFill>
                    </a14:hiddenFill>
                  </a:ext>
                </a:extLst>
              </p:spPr>
            </p:pic>
            <p:grpSp>
              <p:nvGrpSpPr>
                <p:cNvPr id="3" name="Group 2">
                  <a:extLst>
                    <a:ext uri="{FF2B5EF4-FFF2-40B4-BE49-F238E27FC236}">
                      <a16:creationId xmlns:a16="http://schemas.microsoft.com/office/drawing/2014/main" id="{C51A34B5-1E65-4F49-B312-355A12CBAAF5}"/>
                    </a:ext>
                  </a:extLst>
                </p:cNvPr>
                <p:cNvGrpSpPr/>
                <p:nvPr/>
              </p:nvGrpSpPr>
              <p:grpSpPr>
                <a:xfrm>
                  <a:off x="291788" y="1007973"/>
                  <a:ext cx="11810193" cy="5564268"/>
                  <a:chOff x="228042" y="983778"/>
                  <a:chExt cx="11810193" cy="5564268"/>
                </a:xfrm>
              </p:grpSpPr>
              <p:pic>
                <p:nvPicPr>
                  <p:cNvPr id="1028" name="Picture 4" descr="Newspapers key to spreading #MeToo message in Britain | Brunel University  London">
                    <a:extLst>
                      <a:ext uri="{FF2B5EF4-FFF2-40B4-BE49-F238E27FC236}">
                        <a16:creationId xmlns:a16="http://schemas.microsoft.com/office/drawing/2014/main" id="{67BCFA2B-05C8-41C2-B975-3A8295DF386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367942">
                    <a:off x="8978539" y="2098232"/>
                    <a:ext cx="2790825" cy="1638300"/>
                  </a:xfrm>
                  <a:prstGeom prst="rect">
                    <a:avLst/>
                  </a:prstGeom>
                  <a:noFill/>
                  <a:effectLst>
                    <a:glow rad="127000">
                      <a:srgbClr val="FFFF00"/>
                    </a:glow>
                  </a:effectLst>
                  <a:extLst>
                    <a:ext uri="{909E8E84-426E-40DD-AFC4-6F175D3DCCD1}">
                      <a14:hiddenFill xmlns:a14="http://schemas.microsoft.com/office/drawing/2010/main">
                        <a:solidFill>
                          <a:srgbClr val="FFFFFF"/>
                        </a:solidFill>
                      </a14:hiddenFill>
                    </a:ext>
                  </a:extLst>
                </p:spPr>
              </p:pic>
              <p:pic>
                <p:nvPicPr>
                  <p:cNvPr id="1032" name="Picture 8" descr="Submitting to Scholarly Journals: 12 Steps to Prepare Your Writing">
                    <a:extLst>
                      <a:ext uri="{FF2B5EF4-FFF2-40B4-BE49-F238E27FC236}">
                        <a16:creationId xmlns:a16="http://schemas.microsoft.com/office/drawing/2014/main" id="{BADE9E44-95B3-4802-88AE-AB4A07EE06D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8042" y="3944545"/>
                    <a:ext cx="2571750" cy="14859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Rounded Corners 4">
                    <a:extLst>
                      <a:ext uri="{FF2B5EF4-FFF2-40B4-BE49-F238E27FC236}">
                        <a16:creationId xmlns:a16="http://schemas.microsoft.com/office/drawing/2014/main" id="{6E35607A-40A6-40D6-A86F-B6C4EC6CBDE4}"/>
                      </a:ext>
                    </a:extLst>
                  </p:cNvPr>
                  <p:cNvSpPr/>
                  <p:nvPr/>
                </p:nvSpPr>
                <p:spPr>
                  <a:xfrm>
                    <a:off x="9053735" y="4687495"/>
                    <a:ext cx="2984500" cy="186055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7" name="Picture 10" descr="How to build your own website">
                    <a:extLst>
                      <a:ext uri="{FF2B5EF4-FFF2-40B4-BE49-F238E27FC236}">
                        <a16:creationId xmlns:a16="http://schemas.microsoft.com/office/drawing/2014/main" id="{339C17FE-F275-441D-9649-8BD3B921145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230282" y="4862588"/>
                    <a:ext cx="2733676" cy="1558492"/>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Infographic] The 2019 Email Client Market Share - Litmus">
                    <a:extLst>
                      <a:ext uri="{FF2B5EF4-FFF2-40B4-BE49-F238E27FC236}">
                        <a16:creationId xmlns:a16="http://schemas.microsoft.com/office/drawing/2014/main" id="{506170EF-0826-4207-83C0-CA92B8CD802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047019" y="4702918"/>
                    <a:ext cx="2952750" cy="1543050"/>
                  </a:xfrm>
                  <a:prstGeom prst="rect">
                    <a:avLst/>
                  </a:prstGeom>
                  <a:blipFill>
                    <a:blip r:embed="rId8"/>
                    <a:tile tx="0" ty="0" sx="100000" sy="100000" flip="none" algn="tl"/>
                  </a:blipFill>
                </p:spPr>
              </p:pic>
              <p:pic>
                <p:nvPicPr>
                  <p:cNvPr id="1038" name="Picture 14" descr="How do you cut up a book? - Writing Blog | Scribophile">
                    <a:extLst>
                      <a:ext uri="{FF2B5EF4-FFF2-40B4-BE49-F238E27FC236}">
                        <a16:creationId xmlns:a16="http://schemas.microsoft.com/office/drawing/2014/main" id="{15CC7DAB-FCDB-4B79-B819-A0334DC395F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389141" y="1966317"/>
                    <a:ext cx="2619375" cy="1743075"/>
                  </a:xfrm>
                  <a:prstGeom prst="rect">
                    <a:avLst/>
                  </a:prstGeom>
                  <a:noFill/>
                  <a:scene3d>
                    <a:camera prst="orthographicFront"/>
                    <a:lightRig rig="threePt" dir="t"/>
                  </a:scene3d>
                  <a:sp3d>
                    <a:bevelT/>
                  </a:sp3d>
                  <a:extLst>
                    <a:ext uri="{909E8E84-426E-40DD-AFC4-6F175D3DCCD1}">
                      <a14:hiddenFill xmlns:a14="http://schemas.microsoft.com/office/drawing/2010/main">
                        <a:solidFill>
                          <a:srgbClr val="FFFFFF"/>
                        </a:solidFill>
                      </a14:hiddenFill>
                    </a:ext>
                  </a:extLst>
                </p:spPr>
              </p:pic>
              <p:sp>
                <p:nvSpPr>
                  <p:cNvPr id="19" name="Wave 18">
                    <a:extLst>
                      <a:ext uri="{FF2B5EF4-FFF2-40B4-BE49-F238E27FC236}">
                        <a16:creationId xmlns:a16="http://schemas.microsoft.com/office/drawing/2014/main" id="{5F888AEB-90A4-4888-8841-56B70B5EDF8E}"/>
                      </a:ext>
                    </a:extLst>
                  </p:cNvPr>
                  <p:cNvSpPr/>
                  <p:nvPr/>
                </p:nvSpPr>
                <p:spPr>
                  <a:xfrm>
                    <a:off x="347147" y="983778"/>
                    <a:ext cx="2739499" cy="2578100"/>
                  </a:xfrm>
                  <a:prstGeom prst="wav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1" name="Picture 2" descr="From N.K. Jemisin to We Are the Nerds, Our Favorite End-of-Year Books |  WIRED">
                    <a:extLst>
                      <a:ext uri="{FF2B5EF4-FFF2-40B4-BE49-F238E27FC236}">
                        <a16:creationId xmlns:a16="http://schemas.microsoft.com/office/drawing/2014/main" id="{A7B12B9B-1835-4BB1-A66C-B43BA70347D3}"/>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rot="1486341">
                    <a:off x="559161" y="1416690"/>
                    <a:ext cx="2263158" cy="1724345"/>
                  </a:xfrm>
                  <a:prstGeom prst="rect">
                    <a:avLst/>
                  </a:prstGeom>
                  <a:noFill/>
                  <a:extLst>
                    <a:ext uri="{909E8E84-426E-40DD-AFC4-6F175D3DCCD1}">
                      <a14:hiddenFill xmlns:a14="http://schemas.microsoft.com/office/drawing/2010/main">
                        <a:solidFill>
                          <a:srgbClr val="FFFFFF"/>
                        </a:solidFill>
                      </a14:hiddenFill>
                    </a:ext>
                  </a:extLst>
                </p:spPr>
              </p:pic>
            </p:grpSp>
          </p:grpSp>
        </p:grpSp>
      </p:grpSp>
    </p:spTree>
    <p:extLst>
      <p:ext uri="{BB962C8B-B14F-4D97-AF65-F5344CB8AC3E}">
        <p14:creationId xmlns:p14="http://schemas.microsoft.com/office/powerpoint/2010/main" val="4259832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additive="base">
                                        <p:cTn id="7" dur="500" fill="hold"/>
                                        <p:tgtEl>
                                          <p:spTgt spid="29"/>
                                        </p:tgtEl>
                                        <p:attrNameLst>
                                          <p:attrName>ppt_x</p:attrName>
                                        </p:attrNameLst>
                                      </p:cBhvr>
                                      <p:tavLst>
                                        <p:tav tm="0">
                                          <p:val>
                                            <p:strVal val="0-#ppt_w/2"/>
                                          </p:val>
                                        </p:tav>
                                        <p:tav tm="100000">
                                          <p:val>
                                            <p:strVal val="#ppt_x"/>
                                          </p:val>
                                        </p:tav>
                                      </p:tavLst>
                                    </p:anim>
                                    <p:anim calcmode="lin" valueType="num">
                                      <p:cBhvr additive="base">
                                        <p:cTn id="8" dur="500" fill="hold"/>
                                        <p:tgtEl>
                                          <p:spTgt spid="29"/>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5759CFE-B8A1-473F-BBB4-6C9E6C33AC5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641941" y="3212626"/>
            <a:ext cx="1898718" cy="18267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a:extLst>
              <a:ext uri="{FF2B5EF4-FFF2-40B4-BE49-F238E27FC236}">
                <a16:creationId xmlns:a16="http://schemas.microsoft.com/office/drawing/2014/main" id="{CE53A8CA-D2D3-42CF-9C5A-42AF474E8114}"/>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l="655" t="24583" r="63892" b="11943"/>
          <a:stretch>
            <a:fillRect/>
          </a:stretch>
        </p:blipFill>
        <p:spPr bwMode="auto">
          <a:xfrm>
            <a:off x="4697260" y="122606"/>
            <a:ext cx="3020966" cy="20154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a:extLst>
              <a:ext uri="{FF2B5EF4-FFF2-40B4-BE49-F238E27FC236}">
                <a16:creationId xmlns:a16="http://schemas.microsoft.com/office/drawing/2014/main" id="{0863DB8A-B100-440D-A5F8-1931BBBEB5E1}"/>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9011336" y="225275"/>
            <a:ext cx="2589213" cy="22299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a:extLst>
              <a:ext uri="{FF2B5EF4-FFF2-40B4-BE49-F238E27FC236}">
                <a16:creationId xmlns:a16="http://schemas.microsoft.com/office/drawing/2014/main" id="{52DF2866-98FE-4765-A747-DF003E364888}"/>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391164" y="259460"/>
            <a:ext cx="2914516" cy="14553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a16="http://schemas.microsoft.com/office/drawing/2014/main" id="{606F4604-9C99-48E5-864E-5DD6180D4EAA}"/>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226261" y="3212626"/>
            <a:ext cx="2079419" cy="18267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 name="TextBox 22">
            <a:extLst>
              <a:ext uri="{FF2B5EF4-FFF2-40B4-BE49-F238E27FC236}">
                <a16:creationId xmlns:a16="http://schemas.microsoft.com/office/drawing/2014/main" id="{79B9370C-9F03-4903-8762-31ECAFCE2B08}"/>
              </a:ext>
            </a:extLst>
          </p:cNvPr>
          <p:cNvSpPr txBox="1">
            <a:spLocks noChangeArrowheads="1"/>
          </p:cNvSpPr>
          <p:nvPr/>
        </p:nvSpPr>
        <p:spPr bwMode="auto">
          <a:xfrm>
            <a:off x="935542" y="1794192"/>
            <a:ext cx="2370138"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spcBef>
                <a:spcPct val="0"/>
              </a:spcBef>
              <a:buFontTx/>
              <a:buNone/>
            </a:pPr>
            <a:r>
              <a:rPr lang="en-GB" altLang="en-US" sz="2800" b="0" dirty="0">
                <a:latin typeface="Verdana" panose="020B0604030504040204" pitchFamily="34" charset="0"/>
              </a:rPr>
              <a:t>Diagrams/</a:t>
            </a:r>
          </a:p>
          <a:p>
            <a:pPr>
              <a:spcBef>
                <a:spcPct val="0"/>
              </a:spcBef>
              <a:buFontTx/>
              <a:buNone/>
            </a:pPr>
            <a:r>
              <a:rPr lang="en-GB" altLang="en-US" sz="2800" b="0" dirty="0">
                <a:latin typeface="Verdana" panose="020B0604030504040204" pitchFamily="34" charset="0"/>
              </a:rPr>
              <a:t>Graphs</a:t>
            </a:r>
          </a:p>
        </p:txBody>
      </p:sp>
      <p:sp>
        <p:nvSpPr>
          <p:cNvPr id="25" name="TextBox 24">
            <a:extLst>
              <a:ext uri="{FF2B5EF4-FFF2-40B4-BE49-F238E27FC236}">
                <a16:creationId xmlns:a16="http://schemas.microsoft.com/office/drawing/2014/main" id="{B9A466B3-7B0D-4A43-8862-EB9E486B96D9}"/>
              </a:ext>
            </a:extLst>
          </p:cNvPr>
          <p:cNvSpPr txBox="1">
            <a:spLocks noChangeArrowheads="1"/>
          </p:cNvSpPr>
          <p:nvPr/>
        </p:nvSpPr>
        <p:spPr bwMode="auto">
          <a:xfrm>
            <a:off x="5116756" y="2193270"/>
            <a:ext cx="21653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spcBef>
                <a:spcPct val="0"/>
              </a:spcBef>
              <a:buFontTx/>
              <a:buNone/>
            </a:pPr>
            <a:r>
              <a:rPr lang="en-GB" altLang="en-US" sz="2800" b="0" dirty="0">
                <a:latin typeface="Verdana" panose="020B0604030504040204" pitchFamily="34" charset="0"/>
              </a:rPr>
              <a:t>Statistics</a:t>
            </a:r>
          </a:p>
        </p:txBody>
      </p:sp>
      <p:sp>
        <p:nvSpPr>
          <p:cNvPr id="27" name="TextBox 26">
            <a:extLst>
              <a:ext uri="{FF2B5EF4-FFF2-40B4-BE49-F238E27FC236}">
                <a16:creationId xmlns:a16="http://schemas.microsoft.com/office/drawing/2014/main" id="{57645C9E-2340-4D34-9FAE-0BEA3761CC29}"/>
              </a:ext>
            </a:extLst>
          </p:cNvPr>
          <p:cNvSpPr txBox="1">
            <a:spLocks noChangeArrowheads="1"/>
          </p:cNvSpPr>
          <p:nvPr/>
        </p:nvSpPr>
        <p:spPr bwMode="auto">
          <a:xfrm>
            <a:off x="9525721" y="5334825"/>
            <a:ext cx="2165350"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spcBef>
                <a:spcPct val="0"/>
              </a:spcBef>
              <a:buFontTx/>
              <a:buNone/>
            </a:pPr>
            <a:r>
              <a:rPr lang="en-GB" altLang="en-US" sz="2800" b="0" dirty="0">
                <a:latin typeface="Verdana" panose="020B0604030504040204" pitchFamily="34" charset="0"/>
              </a:rPr>
              <a:t>Quotation</a:t>
            </a:r>
          </a:p>
        </p:txBody>
      </p:sp>
      <p:sp>
        <p:nvSpPr>
          <p:cNvPr id="35" name="TextBox 34">
            <a:extLst>
              <a:ext uri="{FF2B5EF4-FFF2-40B4-BE49-F238E27FC236}">
                <a16:creationId xmlns:a16="http://schemas.microsoft.com/office/drawing/2014/main" id="{A51F9AA6-88A9-417E-ABAE-E226FBEB904B}"/>
              </a:ext>
            </a:extLst>
          </p:cNvPr>
          <p:cNvSpPr txBox="1">
            <a:spLocks noChangeArrowheads="1"/>
          </p:cNvSpPr>
          <p:nvPr/>
        </p:nvSpPr>
        <p:spPr bwMode="auto">
          <a:xfrm>
            <a:off x="5915286" y="5167025"/>
            <a:ext cx="21653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spcBef>
                <a:spcPct val="0"/>
              </a:spcBef>
              <a:buFontTx/>
              <a:buNone/>
            </a:pPr>
            <a:r>
              <a:rPr lang="en-GB" altLang="en-US" sz="2800" b="0" dirty="0">
                <a:latin typeface="Verdana" panose="020B0604030504040204" pitchFamily="34" charset="0"/>
              </a:rPr>
              <a:t>Models</a:t>
            </a:r>
          </a:p>
        </p:txBody>
      </p:sp>
      <p:sp>
        <p:nvSpPr>
          <p:cNvPr id="36" name="TextBox 35">
            <a:extLst>
              <a:ext uri="{FF2B5EF4-FFF2-40B4-BE49-F238E27FC236}">
                <a16:creationId xmlns:a16="http://schemas.microsoft.com/office/drawing/2014/main" id="{A99C3AD8-776E-441B-84BA-FA8272833CB6}"/>
              </a:ext>
            </a:extLst>
          </p:cNvPr>
          <p:cNvSpPr txBox="1">
            <a:spLocks noChangeArrowheads="1"/>
          </p:cNvSpPr>
          <p:nvPr/>
        </p:nvSpPr>
        <p:spPr bwMode="auto">
          <a:xfrm>
            <a:off x="1167299" y="4995888"/>
            <a:ext cx="3302902"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spcBef>
                <a:spcPct val="0"/>
              </a:spcBef>
              <a:buFontTx/>
              <a:buNone/>
            </a:pPr>
            <a:r>
              <a:rPr lang="en-GB" altLang="en-US" sz="2800" b="0" dirty="0">
                <a:latin typeface="Verdana" panose="020B0604030504040204" pitchFamily="34" charset="0"/>
              </a:rPr>
              <a:t>Other peoples ideas/ theories</a:t>
            </a:r>
          </a:p>
        </p:txBody>
      </p:sp>
      <p:sp>
        <p:nvSpPr>
          <p:cNvPr id="37" name="TextBox 36">
            <a:extLst>
              <a:ext uri="{FF2B5EF4-FFF2-40B4-BE49-F238E27FC236}">
                <a16:creationId xmlns:a16="http://schemas.microsoft.com/office/drawing/2014/main" id="{E2FAFBB6-2954-48FD-8E26-FDCBA1769265}"/>
              </a:ext>
            </a:extLst>
          </p:cNvPr>
          <p:cNvSpPr txBox="1"/>
          <p:nvPr/>
        </p:nvSpPr>
        <p:spPr>
          <a:xfrm>
            <a:off x="9548784" y="2445974"/>
            <a:ext cx="2504911" cy="523220"/>
          </a:xfrm>
          <a:prstGeom prst="rect">
            <a:avLst/>
          </a:prstGeom>
          <a:noFill/>
        </p:spPr>
        <p:txBody>
          <a:bodyPr wrap="square" rtlCol="0">
            <a:spAutoFit/>
          </a:bodyPr>
          <a:lstStyle/>
          <a:p>
            <a:r>
              <a:rPr lang="en-GB" sz="2800" dirty="0">
                <a:latin typeface="Verdana" panose="020B0604030504040204" pitchFamily="34" charset="0"/>
                <a:ea typeface="Verdana" panose="020B0604030504040204" pitchFamily="34" charset="0"/>
                <a:cs typeface="Verdana" panose="020B0604030504040204" pitchFamily="34" charset="0"/>
              </a:rPr>
              <a:t>Images</a:t>
            </a:r>
          </a:p>
        </p:txBody>
      </p:sp>
      <p:sp>
        <p:nvSpPr>
          <p:cNvPr id="8" name="TextBox 7">
            <a:extLst>
              <a:ext uri="{FF2B5EF4-FFF2-40B4-BE49-F238E27FC236}">
                <a16:creationId xmlns:a16="http://schemas.microsoft.com/office/drawing/2014/main" id="{98A5C5FD-0FD7-4477-BAB1-4DA88BD099A0}"/>
              </a:ext>
            </a:extLst>
          </p:cNvPr>
          <p:cNvSpPr txBox="1"/>
          <p:nvPr/>
        </p:nvSpPr>
        <p:spPr>
          <a:xfrm>
            <a:off x="1409700" y="6222359"/>
            <a:ext cx="5181600" cy="461665"/>
          </a:xfrm>
          <a:prstGeom prst="rect">
            <a:avLst/>
          </a:prstGeom>
          <a:noFill/>
        </p:spPr>
        <p:txBody>
          <a:bodyPr wrap="square" rtlCol="0">
            <a:spAutoFit/>
          </a:bodyPr>
          <a:lstStyle/>
          <a:p>
            <a:r>
              <a:rPr lang="en-GB" sz="2400" b="1" dirty="0">
                <a:solidFill>
                  <a:schemeClr val="bg1"/>
                </a:solidFill>
              </a:rPr>
              <a:t>What Needs to be referenced ?</a:t>
            </a:r>
          </a:p>
        </p:txBody>
      </p:sp>
      <p:sp>
        <p:nvSpPr>
          <p:cNvPr id="9" name="Speech Bubble: Oval 8">
            <a:extLst>
              <a:ext uri="{FF2B5EF4-FFF2-40B4-BE49-F238E27FC236}">
                <a16:creationId xmlns:a16="http://schemas.microsoft.com/office/drawing/2014/main" id="{A901D7D1-46C5-43BC-A9E0-2E566BD6ED8E}"/>
              </a:ext>
            </a:extLst>
          </p:cNvPr>
          <p:cNvSpPr/>
          <p:nvPr/>
        </p:nvSpPr>
        <p:spPr>
          <a:xfrm>
            <a:off x="9092629" y="3322096"/>
            <a:ext cx="2887038" cy="192762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6" name="Picture 15">
            <a:extLst>
              <a:ext uri="{FF2B5EF4-FFF2-40B4-BE49-F238E27FC236}">
                <a16:creationId xmlns:a16="http://schemas.microsoft.com/office/drawing/2014/main" id="{55784541-9697-4481-983A-8149687AEAF2}"/>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9611473" y="3647748"/>
            <a:ext cx="1542146" cy="15421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2572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
                                        </p:tgtEl>
                                        <p:attrNameLst>
                                          <p:attrName>style.visibility</p:attrName>
                                        </p:attrNameLst>
                                      </p:cBhvr>
                                      <p:to>
                                        <p:strVal val="visible"/>
                                      </p:to>
                                    </p:set>
                                    <p:animEffect transition="in" filter="fade">
                                      <p:cBhvr>
                                        <p:cTn id="10" dur="500"/>
                                        <p:tgtEl>
                                          <p:spTgt spid="2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5"/>
                                        </p:tgtEl>
                                        <p:attrNameLst>
                                          <p:attrName>style.visibility</p:attrName>
                                        </p:attrNameLst>
                                      </p:cBhvr>
                                      <p:to>
                                        <p:strVal val="visible"/>
                                      </p:to>
                                    </p:set>
                                    <p:animEffect transition="in" filter="fade">
                                      <p:cBhvr>
                                        <p:cTn id="18" dur="500"/>
                                        <p:tgtEl>
                                          <p:spTgt spid="2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fade">
                                      <p:cBhvr>
                                        <p:cTn id="23" dur="500"/>
                                        <p:tgtEl>
                                          <p:spTgt spid="4"/>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7"/>
                                        </p:tgtEl>
                                        <p:attrNameLst>
                                          <p:attrName>style.visibility</p:attrName>
                                        </p:attrNameLst>
                                      </p:cBhvr>
                                      <p:to>
                                        <p:strVal val="visible"/>
                                      </p:to>
                                    </p:set>
                                    <p:animEffect transition="in" filter="fade">
                                      <p:cBhvr>
                                        <p:cTn id="26" dur="500"/>
                                        <p:tgtEl>
                                          <p:spTgt spid="37"/>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fade">
                                      <p:cBhvr>
                                        <p:cTn id="31" dur="500"/>
                                        <p:tgtEl>
                                          <p:spTgt spid="6"/>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6"/>
                                        </p:tgtEl>
                                        <p:attrNameLst>
                                          <p:attrName>style.visibility</p:attrName>
                                        </p:attrNameLst>
                                      </p:cBhvr>
                                      <p:to>
                                        <p:strVal val="visible"/>
                                      </p:to>
                                    </p:set>
                                    <p:animEffect transition="in" filter="fade">
                                      <p:cBhvr>
                                        <p:cTn id="34" dur="500"/>
                                        <p:tgtEl>
                                          <p:spTgt spid="36"/>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2"/>
                                        </p:tgtEl>
                                        <p:attrNameLst>
                                          <p:attrName>style.visibility</p:attrName>
                                        </p:attrNameLst>
                                      </p:cBhvr>
                                      <p:to>
                                        <p:strVal val="visible"/>
                                      </p:to>
                                    </p:set>
                                    <p:animEffect transition="in" filter="fade">
                                      <p:cBhvr>
                                        <p:cTn id="39" dur="500"/>
                                        <p:tgtEl>
                                          <p:spTgt spid="2"/>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35"/>
                                        </p:tgtEl>
                                        <p:attrNameLst>
                                          <p:attrName>style.visibility</p:attrName>
                                        </p:attrNameLst>
                                      </p:cBhvr>
                                      <p:to>
                                        <p:strVal val="visible"/>
                                      </p:to>
                                    </p:set>
                                    <p:animEffect transition="in" filter="fade">
                                      <p:cBhvr>
                                        <p:cTn id="42" dur="500"/>
                                        <p:tgtEl>
                                          <p:spTgt spid="35"/>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9"/>
                                        </p:tgtEl>
                                        <p:attrNameLst>
                                          <p:attrName>style.visibility</p:attrName>
                                        </p:attrNameLst>
                                      </p:cBhvr>
                                      <p:to>
                                        <p:strVal val="visible"/>
                                      </p:to>
                                    </p:set>
                                    <p:animEffect transition="in" filter="fade">
                                      <p:cBhvr>
                                        <p:cTn id="47" dur="500"/>
                                        <p:tgtEl>
                                          <p:spTgt spid="9"/>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27"/>
                                        </p:tgtEl>
                                        <p:attrNameLst>
                                          <p:attrName>style.visibility</p:attrName>
                                        </p:attrNameLst>
                                      </p:cBhvr>
                                      <p:to>
                                        <p:strVal val="visible"/>
                                      </p:to>
                                    </p:set>
                                    <p:animEffect transition="in" filter="fade">
                                      <p:cBhvr>
                                        <p:cTn id="50" dur="500"/>
                                        <p:tgtEl>
                                          <p:spTgt spid="27"/>
                                        </p:tgtEl>
                                      </p:cBhvr>
                                    </p:animEffect>
                                  </p:childTnLst>
                                </p:cTn>
                              </p:par>
                              <p:par>
                                <p:cTn id="51" presetID="10" presetClass="entr" presetSubtype="0" fill="hold" nodeType="withEffect">
                                  <p:stCondLst>
                                    <p:cond delay="0"/>
                                  </p:stCondLst>
                                  <p:childTnLst>
                                    <p:set>
                                      <p:cBhvr>
                                        <p:cTn id="52" dur="1" fill="hold">
                                          <p:stCondLst>
                                            <p:cond delay="0"/>
                                          </p:stCondLst>
                                        </p:cTn>
                                        <p:tgtEl>
                                          <p:spTgt spid="16"/>
                                        </p:tgtEl>
                                        <p:attrNameLst>
                                          <p:attrName>style.visibility</p:attrName>
                                        </p:attrNameLst>
                                      </p:cBhvr>
                                      <p:to>
                                        <p:strVal val="visible"/>
                                      </p:to>
                                    </p:set>
                                    <p:animEffect transition="in" filter="fade">
                                      <p:cBhvr>
                                        <p:cTn id="53"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25" grpId="0"/>
      <p:bldP spid="27" grpId="0"/>
      <p:bldP spid="35" grpId="0"/>
      <p:bldP spid="36" grpId="0"/>
      <p:bldP spid="37" grpId="0"/>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Arrow: Right 2">
            <a:extLst>
              <a:ext uri="{FF2B5EF4-FFF2-40B4-BE49-F238E27FC236}">
                <a16:creationId xmlns:a16="http://schemas.microsoft.com/office/drawing/2014/main" id="{1B73F0C3-1C7A-4D0F-9BB1-4A825BED6CF6}"/>
              </a:ext>
            </a:extLst>
          </p:cNvPr>
          <p:cNvSpPr/>
          <p:nvPr/>
        </p:nvSpPr>
        <p:spPr>
          <a:xfrm>
            <a:off x="1003300" y="947778"/>
            <a:ext cx="5092700" cy="168511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Citation</a:t>
            </a:r>
          </a:p>
        </p:txBody>
      </p:sp>
      <p:sp>
        <p:nvSpPr>
          <p:cNvPr id="6" name="TextBox 5">
            <a:extLst>
              <a:ext uri="{FF2B5EF4-FFF2-40B4-BE49-F238E27FC236}">
                <a16:creationId xmlns:a16="http://schemas.microsoft.com/office/drawing/2014/main" id="{19514E11-A15B-410E-87E4-E1C046951B66}"/>
              </a:ext>
            </a:extLst>
          </p:cNvPr>
          <p:cNvSpPr txBox="1"/>
          <p:nvPr/>
        </p:nvSpPr>
        <p:spPr>
          <a:xfrm>
            <a:off x="6737350" y="854889"/>
            <a:ext cx="3924300" cy="2215991"/>
          </a:xfrm>
          <a:prstGeom prst="rect">
            <a:avLst/>
          </a:prstGeom>
          <a:noFill/>
        </p:spPr>
        <p:txBody>
          <a:bodyPr wrap="square" rtlCol="0">
            <a:spAutoFit/>
          </a:bodyPr>
          <a:lstStyle/>
          <a:p>
            <a:r>
              <a:rPr lang="en-GB" sz="2400" dirty="0" err="1">
                <a:latin typeface="Arial" panose="020B0604020202020204" pitchFamily="34" charset="0"/>
                <a:cs typeface="Arial" panose="020B0604020202020204" pitchFamily="34" charset="0"/>
              </a:rPr>
              <a:t>Greetham</a:t>
            </a:r>
            <a:r>
              <a:rPr lang="en-GB" sz="2400" dirty="0">
                <a:latin typeface="Arial" panose="020B0604020202020204" pitchFamily="34" charset="0"/>
                <a:cs typeface="Arial" panose="020B0604020202020204" pitchFamily="34" charset="0"/>
              </a:rPr>
              <a:t> (2001, p.5)</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Or</a:t>
            </a:r>
          </a:p>
          <a:p>
            <a:endParaRPr lang="en-GB" sz="2400" b="1"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Greetham</a:t>
            </a:r>
            <a:r>
              <a:rPr lang="en-GB" sz="2400" dirty="0">
                <a:latin typeface="Arial" panose="020B0604020202020204" pitchFamily="34" charset="0"/>
                <a:cs typeface="Arial" panose="020B0604020202020204" pitchFamily="34" charset="0"/>
              </a:rPr>
              <a:t>, 2001, p.5)</a:t>
            </a:r>
          </a:p>
          <a:p>
            <a:endParaRPr lang="en-GB" dirty="0"/>
          </a:p>
        </p:txBody>
      </p:sp>
      <p:sp>
        <p:nvSpPr>
          <p:cNvPr id="2" name="TextBox 1">
            <a:extLst>
              <a:ext uri="{FF2B5EF4-FFF2-40B4-BE49-F238E27FC236}">
                <a16:creationId xmlns:a16="http://schemas.microsoft.com/office/drawing/2014/main" id="{CC15103F-EE6D-4728-B99D-8089244FB645}"/>
              </a:ext>
            </a:extLst>
          </p:cNvPr>
          <p:cNvSpPr txBox="1"/>
          <p:nvPr/>
        </p:nvSpPr>
        <p:spPr>
          <a:xfrm>
            <a:off x="1003300" y="3359785"/>
            <a:ext cx="5245100" cy="461665"/>
          </a:xfrm>
          <a:prstGeom prst="rect">
            <a:avLst/>
          </a:prstGeom>
          <a:noFill/>
        </p:spPr>
        <p:txBody>
          <a:bodyPr wrap="square" rtlCol="0">
            <a:spAutoFit/>
          </a:bodyPr>
          <a:lstStyle/>
          <a:p>
            <a:r>
              <a:rPr lang="en-GB" sz="2400" dirty="0"/>
              <a:t>Appears in the main text of your essay</a:t>
            </a:r>
          </a:p>
        </p:txBody>
      </p:sp>
      <p:sp>
        <p:nvSpPr>
          <p:cNvPr id="7" name="Arrow: Down 6">
            <a:extLst>
              <a:ext uri="{FF2B5EF4-FFF2-40B4-BE49-F238E27FC236}">
                <a16:creationId xmlns:a16="http://schemas.microsoft.com/office/drawing/2014/main" id="{B039E136-9569-44CD-A552-E5483895447A}"/>
              </a:ext>
            </a:extLst>
          </p:cNvPr>
          <p:cNvSpPr/>
          <p:nvPr/>
        </p:nvSpPr>
        <p:spPr>
          <a:xfrm>
            <a:off x="3149600" y="2420084"/>
            <a:ext cx="190500" cy="8636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724129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p:bldP spid="2" grpId="0"/>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1DA6A83-3920-4A44-80F7-A686EF2EB9E3}"/>
              </a:ext>
            </a:extLst>
          </p:cNvPr>
          <p:cNvSpPr/>
          <p:nvPr/>
        </p:nvSpPr>
        <p:spPr>
          <a:xfrm>
            <a:off x="1092200" y="589989"/>
            <a:ext cx="10921429" cy="5021055"/>
          </a:xfrm>
          <a:prstGeom prst="rect">
            <a:avLst/>
          </a:prstGeom>
          <a:solidFill>
            <a:schemeClr val="accent1">
              <a:lumMod val="20000"/>
              <a:lumOff val="80000"/>
            </a:schemeClr>
          </a:solidFill>
        </p:spPr>
        <p:txBody>
          <a:bodyPr wrap="square">
            <a:spAutoFit/>
          </a:bodyPr>
          <a:lstStyle/>
          <a:p>
            <a:r>
              <a:rPr lang="en-GB" sz="2400" b="1" dirty="0">
                <a:latin typeface="Calibri-Bold"/>
              </a:rPr>
              <a:t>What is a quotation ?</a:t>
            </a:r>
          </a:p>
          <a:p>
            <a:endParaRPr lang="en-GB" sz="2400" b="1" dirty="0">
              <a:latin typeface="Calibri-Bold"/>
            </a:endParaRPr>
          </a:p>
          <a:p>
            <a:r>
              <a:rPr lang="en-GB" sz="2400" b="1" dirty="0">
                <a:latin typeface="Calibri-Bold"/>
              </a:rPr>
              <a:t>Short quotation – </a:t>
            </a:r>
          </a:p>
          <a:p>
            <a:pPr>
              <a:lnSpc>
                <a:spcPct val="150000"/>
              </a:lnSpc>
            </a:pPr>
            <a:r>
              <a:rPr lang="en-GB" sz="2400" dirty="0">
                <a:latin typeface="Calibri" panose="020F0502020204030204" pitchFamily="34" charset="0"/>
              </a:rPr>
              <a:t>• Include in the body of text</a:t>
            </a:r>
          </a:p>
          <a:p>
            <a:pPr>
              <a:lnSpc>
                <a:spcPct val="150000"/>
              </a:lnSpc>
            </a:pPr>
            <a:r>
              <a:rPr lang="en-GB" sz="2400" dirty="0">
                <a:latin typeface="Calibri" panose="020F0502020204030204" pitchFamily="34" charset="0"/>
              </a:rPr>
              <a:t>• </a:t>
            </a:r>
            <a:r>
              <a:rPr lang="en-GB" sz="2400" dirty="0">
                <a:highlight>
                  <a:srgbClr val="FFFF00"/>
                </a:highlight>
                <a:latin typeface="Calibri" panose="020F0502020204030204" pitchFamily="34" charset="0"/>
              </a:rPr>
              <a:t>“</a:t>
            </a:r>
            <a:r>
              <a:rPr lang="en-GB" sz="2400" dirty="0">
                <a:latin typeface="Calibri" panose="020F0502020204030204" pitchFamily="34" charset="0"/>
              </a:rPr>
              <a:t>Enclose in double quotation marks</a:t>
            </a:r>
            <a:r>
              <a:rPr lang="en-GB" sz="2400" dirty="0">
                <a:highlight>
                  <a:srgbClr val="FFFF00"/>
                </a:highlight>
                <a:latin typeface="Calibri" panose="020F0502020204030204" pitchFamily="34" charset="0"/>
              </a:rPr>
              <a:t>”</a:t>
            </a:r>
          </a:p>
          <a:p>
            <a:pPr>
              <a:lnSpc>
                <a:spcPct val="150000"/>
              </a:lnSpc>
            </a:pPr>
            <a:r>
              <a:rPr lang="en-GB" sz="2400" dirty="0">
                <a:latin typeface="Calibri" panose="020F0502020204030204" pitchFamily="34" charset="0"/>
              </a:rPr>
              <a:t>• Author’s surname, year of publication and page number / URL enclosed (in round brackets)</a:t>
            </a:r>
          </a:p>
          <a:p>
            <a:pPr>
              <a:lnSpc>
                <a:spcPct val="150000"/>
              </a:lnSpc>
            </a:pPr>
            <a:r>
              <a:rPr lang="en-GB" sz="2400" b="1" dirty="0">
                <a:latin typeface="Calibri-Bold"/>
              </a:rPr>
              <a:t>Example:</a:t>
            </a:r>
          </a:p>
          <a:p>
            <a:pPr>
              <a:lnSpc>
                <a:spcPct val="150000"/>
              </a:lnSpc>
            </a:pPr>
            <a:r>
              <a:rPr lang="en-GB" sz="2400" dirty="0">
                <a:latin typeface="Calibri" panose="020F0502020204030204" pitchFamily="34" charset="0"/>
              </a:rPr>
              <a:t>Hardy’s characters are not simple types. They are </a:t>
            </a:r>
            <a:r>
              <a:rPr lang="en-GB" sz="2400" dirty="0">
                <a:highlight>
                  <a:srgbClr val="FFFF00"/>
                </a:highlight>
                <a:latin typeface="Calibri" panose="020F0502020204030204" pitchFamily="34" charset="0"/>
              </a:rPr>
              <a:t>“</a:t>
            </a:r>
            <a:r>
              <a:rPr lang="en-GB" sz="2400" dirty="0">
                <a:latin typeface="Calibri" panose="020F0502020204030204" pitchFamily="34" charset="0"/>
              </a:rPr>
              <a:t>fully realized human beings, with all their potential for individual freedom of choice and action</a:t>
            </a:r>
            <a:r>
              <a:rPr lang="en-GB" sz="2400" dirty="0">
                <a:highlight>
                  <a:srgbClr val="FFFF00"/>
                </a:highlight>
                <a:latin typeface="Calibri" panose="020F0502020204030204" pitchFamily="34" charset="0"/>
              </a:rPr>
              <a:t>”</a:t>
            </a:r>
            <a:r>
              <a:rPr lang="en-GB" sz="2400" dirty="0">
                <a:latin typeface="Calibri" panose="020F0502020204030204" pitchFamily="34" charset="0"/>
              </a:rPr>
              <a:t> (Dunmore, 2017, p. 35).</a:t>
            </a:r>
            <a:endParaRPr lang="en-GB" sz="2400" dirty="0"/>
          </a:p>
        </p:txBody>
      </p:sp>
      <p:sp>
        <p:nvSpPr>
          <p:cNvPr id="3" name="TextBox 2">
            <a:extLst>
              <a:ext uri="{FF2B5EF4-FFF2-40B4-BE49-F238E27FC236}">
                <a16:creationId xmlns:a16="http://schemas.microsoft.com/office/drawing/2014/main" id="{3AB14FB4-E67B-4A08-90BF-36C5D7C1F1E9}"/>
              </a:ext>
            </a:extLst>
          </p:cNvPr>
          <p:cNvSpPr txBox="1"/>
          <p:nvPr/>
        </p:nvSpPr>
        <p:spPr>
          <a:xfrm>
            <a:off x="2632467" y="66769"/>
            <a:ext cx="5537200"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In Text Citations - Quotes</a:t>
            </a:r>
          </a:p>
        </p:txBody>
      </p:sp>
      <p:sp>
        <p:nvSpPr>
          <p:cNvPr id="5" name="Rectangle 4">
            <a:extLst>
              <a:ext uri="{FF2B5EF4-FFF2-40B4-BE49-F238E27FC236}">
                <a16:creationId xmlns:a16="http://schemas.microsoft.com/office/drawing/2014/main" id="{F71F45A7-4581-42D6-A4BC-E9436152B7DD}"/>
              </a:ext>
            </a:extLst>
          </p:cNvPr>
          <p:cNvSpPr/>
          <p:nvPr/>
        </p:nvSpPr>
        <p:spPr>
          <a:xfrm>
            <a:off x="1218749" y="6268011"/>
            <a:ext cx="6466771" cy="400110"/>
          </a:xfrm>
          <a:prstGeom prst="rect">
            <a:avLst/>
          </a:prstGeom>
        </p:spPr>
        <p:txBody>
          <a:bodyPr wrap="none">
            <a:spAutoFit/>
          </a:bodyPr>
          <a:lstStyle/>
          <a:p>
            <a:pPr algn="ctr"/>
            <a:r>
              <a:rPr lang="en-GB" sz="2000" b="1" dirty="0">
                <a:solidFill>
                  <a:schemeClr val="bg1"/>
                </a:solidFill>
              </a:rPr>
              <a:t>How to quote, paraphrase and summarise in written work?</a:t>
            </a:r>
            <a:endParaRPr lang="en-GB" sz="2000" dirty="0">
              <a:solidFill>
                <a:schemeClr val="bg1"/>
              </a:solidFill>
            </a:endParaRPr>
          </a:p>
        </p:txBody>
      </p:sp>
      <p:sp>
        <p:nvSpPr>
          <p:cNvPr id="8" name="TextBox 7">
            <a:extLst>
              <a:ext uri="{FF2B5EF4-FFF2-40B4-BE49-F238E27FC236}">
                <a16:creationId xmlns:a16="http://schemas.microsoft.com/office/drawing/2014/main" id="{C8691F60-54C1-48BC-AB0E-EAD8252B1764}"/>
              </a:ext>
            </a:extLst>
          </p:cNvPr>
          <p:cNvSpPr txBox="1"/>
          <p:nvPr/>
        </p:nvSpPr>
        <p:spPr>
          <a:xfrm>
            <a:off x="3534310" y="1283128"/>
            <a:ext cx="6215865" cy="830997"/>
          </a:xfrm>
          <a:prstGeom prst="rect">
            <a:avLst/>
          </a:prstGeom>
          <a:noFill/>
        </p:spPr>
        <p:txBody>
          <a:bodyPr wrap="square" rtlCol="0">
            <a:spAutoFit/>
          </a:bodyPr>
          <a:lstStyle/>
          <a:p>
            <a:r>
              <a:rPr lang="en-GB" sz="2400" b="1" dirty="0">
                <a:solidFill>
                  <a:srgbClr val="FF0000"/>
                </a:solidFill>
                <a:latin typeface="Calibri-Bold"/>
              </a:rPr>
              <a:t>up</a:t>
            </a:r>
            <a:r>
              <a:rPr lang="en-GB" sz="2400" b="1" dirty="0">
                <a:latin typeface="Calibri-Bold"/>
              </a:rPr>
              <a:t> to </a:t>
            </a:r>
            <a:r>
              <a:rPr lang="en-GB" sz="2400" b="1" dirty="0">
                <a:solidFill>
                  <a:srgbClr val="FF0000"/>
                </a:solidFill>
                <a:latin typeface="Calibri-Bold"/>
              </a:rPr>
              <a:t>30</a:t>
            </a:r>
            <a:r>
              <a:rPr lang="en-GB" sz="2400" b="1" dirty="0">
                <a:latin typeface="Calibri-Bold"/>
              </a:rPr>
              <a:t> words or </a:t>
            </a:r>
            <a:r>
              <a:rPr lang="en-GB" sz="2400" b="1" dirty="0">
                <a:solidFill>
                  <a:srgbClr val="FF0000"/>
                </a:solidFill>
                <a:latin typeface="Calibri-Bold"/>
              </a:rPr>
              <a:t>2</a:t>
            </a:r>
            <a:r>
              <a:rPr lang="en-GB" sz="2400" b="1" dirty="0">
                <a:latin typeface="Calibri-Bold"/>
              </a:rPr>
              <a:t> lines</a:t>
            </a:r>
          </a:p>
          <a:p>
            <a:endParaRPr lang="en-GB" sz="2400" dirty="0"/>
          </a:p>
        </p:txBody>
      </p:sp>
    </p:spTree>
    <p:extLst>
      <p:ext uri="{BB962C8B-B14F-4D97-AF65-F5344CB8AC3E}">
        <p14:creationId xmlns:p14="http://schemas.microsoft.com/office/powerpoint/2010/main" val="23909667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additive="base">
                                        <p:cTn id="25" dur="500" fill="hold"/>
                                        <p:tgtEl>
                                          <p:spTgt spid="2">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anim calcmode="lin" valueType="num">
                                      <p:cBhvr additive="base">
                                        <p:cTn id="31" dur="500" fill="hold"/>
                                        <p:tgtEl>
                                          <p:spTgt spid="2">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nodeType="click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Effect transition="in" filter="fade">
                                      <p:cBhvr>
                                        <p:cTn id="37" dur="1000"/>
                                        <p:tgtEl>
                                          <p:spTgt spid="2">
                                            <p:txEl>
                                              <p:pRg st="6" end="6"/>
                                            </p:txEl>
                                          </p:spTgt>
                                        </p:tgtEl>
                                      </p:cBhvr>
                                    </p:animEffect>
                                    <p:anim calcmode="lin" valueType="num">
                                      <p:cBhvr>
                                        <p:cTn id="38"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2">
                                            <p:txEl>
                                              <p:pRg st="7" end="7"/>
                                            </p:txEl>
                                          </p:spTgt>
                                        </p:tgtEl>
                                        <p:attrNameLst>
                                          <p:attrName>style.visibility</p:attrName>
                                        </p:attrNameLst>
                                      </p:cBhvr>
                                      <p:to>
                                        <p:strVal val="visible"/>
                                      </p:to>
                                    </p:set>
                                    <p:animEffect transition="in" filter="fade">
                                      <p:cBhvr>
                                        <p:cTn id="42" dur="1000"/>
                                        <p:tgtEl>
                                          <p:spTgt spid="2">
                                            <p:txEl>
                                              <p:pRg st="7" end="7"/>
                                            </p:txEl>
                                          </p:spTgt>
                                        </p:tgtEl>
                                      </p:cBhvr>
                                    </p:animEffect>
                                    <p:anim calcmode="lin" valueType="num">
                                      <p:cBhvr>
                                        <p:cTn id="43"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1EB42AC-919F-40FA-B4D4-F1FDD4FB1217}"/>
              </a:ext>
            </a:extLst>
          </p:cNvPr>
          <p:cNvSpPr/>
          <p:nvPr/>
        </p:nvSpPr>
        <p:spPr>
          <a:xfrm>
            <a:off x="914400" y="353427"/>
            <a:ext cx="10782300" cy="4697889"/>
          </a:xfrm>
          <a:prstGeom prst="rect">
            <a:avLst/>
          </a:prstGeom>
          <a:solidFill>
            <a:schemeClr val="accent1">
              <a:lumMod val="20000"/>
              <a:lumOff val="80000"/>
            </a:schemeClr>
          </a:solidFill>
        </p:spPr>
        <p:txBody>
          <a:bodyPr wrap="square">
            <a:spAutoFit/>
          </a:bodyPr>
          <a:lstStyle/>
          <a:p>
            <a:endParaRPr lang="en-GB" dirty="0">
              <a:latin typeface="Calibri" panose="020F0502020204030204" pitchFamily="34" charset="0"/>
            </a:endParaRPr>
          </a:p>
          <a:p>
            <a:r>
              <a:rPr lang="en-GB" sz="2400" b="1" dirty="0">
                <a:latin typeface="Calibri-Bold"/>
              </a:rPr>
              <a:t>Long quotation – </a:t>
            </a:r>
          </a:p>
          <a:p>
            <a:endParaRPr lang="en-GB" sz="2400" b="1" dirty="0">
              <a:latin typeface="Calibri-Bold"/>
            </a:endParaRPr>
          </a:p>
          <a:p>
            <a:pPr>
              <a:lnSpc>
                <a:spcPct val="200000"/>
              </a:lnSpc>
            </a:pPr>
            <a:r>
              <a:rPr lang="pt-BR" sz="2400" dirty="0">
                <a:latin typeface="Calibri" panose="020F0502020204030204" pitchFamily="34" charset="0"/>
              </a:rPr>
              <a:t>• Enter as a separate paragraph</a:t>
            </a:r>
          </a:p>
          <a:p>
            <a:pPr lvl="1">
              <a:lnSpc>
                <a:spcPct val="200000"/>
              </a:lnSpc>
            </a:pPr>
            <a:r>
              <a:rPr lang="en-GB" sz="2400" dirty="0">
                <a:latin typeface="Calibri" panose="020F0502020204030204" pitchFamily="34" charset="0"/>
              </a:rPr>
              <a:t>• Indent the paragraph</a:t>
            </a:r>
          </a:p>
          <a:p>
            <a:pPr>
              <a:lnSpc>
                <a:spcPct val="200000"/>
              </a:lnSpc>
            </a:pPr>
            <a:r>
              <a:rPr lang="en-GB" sz="2400" dirty="0">
                <a:latin typeface="Calibri" panose="020F0502020204030204" pitchFamily="34" charset="0"/>
              </a:rPr>
              <a:t>• Quotation marks are </a:t>
            </a:r>
            <a:r>
              <a:rPr lang="en-GB" sz="2400" b="1" dirty="0">
                <a:latin typeface="Calibri" panose="020F0502020204030204" pitchFamily="34" charset="0"/>
              </a:rPr>
              <a:t>not</a:t>
            </a:r>
            <a:r>
              <a:rPr lang="en-GB" sz="2400" dirty="0">
                <a:latin typeface="Calibri" panose="020F0502020204030204" pitchFamily="34" charset="0"/>
              </a:rPr>
              <a:t> required</a:t>
            </a:r>
          </a:p>
          <a:p>
            <a:pPr>
              <a:lnSpc>
                <a:spcPct val="200000"/>
              </a:lnSpc>
            </a:pPr>
            <a:r>
              <a:rPr lang="en-GB" sz="2400" dirty="0">
                <a:latin typeface="Calibri" panose="020F0502020204030204" pitchFamily="34" charset="0"/>
              </a:rPr>
              <a:t>• Author’s surname, year of publication and page number / URL enclosed (in round brackets</a:t>
            </a:r>
            <a:r>
              <a:rPr lang="en-GB" dirty="0">
                <a:latin typeface="Calibri" panose="020F0502020204030204" pitchFamily="34" charset="0"/>
              </a:rPr>
              <a:t>)</a:t>
            </a:r>
          </a:p>
        </p:txBody>
      </p:sp>
      <p:sp>
        <p:nvSpPr>
          <p:cNvPr id="5" name="Rectangle 4">
            <a:extLst>
              <a:ext uri="{FF2B5EF4-FFF2-40B4-BE49-F238E27FC236}">
                <a16:creationId xmlns:a16="http://schemas.microsoft.com/office/drawing/2014/main" id="{87F3ADBC-5264-42C4-90B4-228D2A9C3306}"/>
              </a:ext>
            </a:extLst>
          </p:cNvPr>
          <p:cNvSpPr/>
          <p:nvPr/>
        </p:nvSpPr>
        <p:spPr>
          <a:xfrm>
            <a:off x="1218749" y="6268011"/>
            <a:ext cx="6466771" cy="400110"/>
          </a:xfrm>
          <a:prstGeom prst="rect">
            <a:avLst/>
          </a:prstGeom>
        </p:spPr>
        <p:txBody>
          <a:bodyPr wrap="none">
            <a:spAutoFit/>
          </a:bodyPr>
          <a:lstStyle/>
          <a:p>
            <a:pPr algn="ctr"/>
            <a:r>
              <a:rPr lang="en-GB" sz="2000" b="1" dirty="0">
                <a:solidFill>
                  <a:schemeClr val="bg1"/>
                </a:solidFill>
              </a:rPr>
              <a:t>How to quote, paraphrase and summarise in written work?</a:t>
            </a:r>
            <a:endParaRPr lang="en-GB" sz="2000" dirty="0">
              <a:solidFill>
                <a:schemeClr val="bg1"/>
              </a:solidFill>
            </a:endParaRPr>
          </a:p>
        </p:txBody>
      </p:sp>
      <p:cxnSp>
        <p:nvCxnSpPr>
          <p:cNvPr id="3" name="Straight Arrow Connector 2">
            <a:extLst>
              <a:ext uri="{FF2B5EF4-FFF2-40B4-BE49-F238E27FC236}">
                <a16:creationId xmlns:a16="http://schemas.microsoft.com/office/drawing/2014/main" id="{96DE261C-782F-45F8-8AD0-7767E4D163DE}"/>
              </a:ext>
            </a:extLst>
          </p:cNvPr>
          <p:cNvCxnSpPr/>
          <p:nvPr/>
        </p:nvCxnSpPr>
        <p:spPr>
          <a:xfrm>
            <a:off x="1028677" y="2619909"/>
            <a:ext cx="380144"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id="{1FDDBD73-15BD-4C31-80EA-9EF5E00C460B}"/>
              </a:ext>
            </a:extLst>
          </p:cNvPr>
          <p:cNvSpPr txBox="1"/>
          <p:nvPr/>
        </p:nvSpPr>
        <p:spPr>
          <a:xfrm>
            <a:off x="3333963" y="654798"/>
            <a:ext cx="4207268" cy="830997"/>
          </a:xfrm>
          <a:prstGeom prst="rect">
            <a:avLst/>
          </a:prstGeom>
          <a:noFill/>
        </p:spPr>
        <p:txBody>
          <a:bodyPr wrap="square" rtlCol="0">
            <a:spAutoFit/>
          </a:bodyPr>
          <a:lstStyle/>
          <a:p>
            <a:r>
              <a:rPr lang="en-GB" sz="2400" b="1" dirty="0">
                <a:solidFill>
                  <a:srgbClr val="FF0000"/>
                </a:solidFill>
                <a:latin typeface="Calibri-Bold"/>
              </a:rPr>
              <a:t>more</a:t>
            </a:r>
            <a:r>
              <a:rPr lang="en-GB" sz="2400" b="1" dirty="0">
                <a:latin typeface="Calibri-Bold"/>
              </a:rPr>
              <a:t> than </a:t>
            </a:r>
            <a:r>
              <a:rPr lang="en-GB" sz="2400" b="1" dirty="0">
                <a:solidFill>
                  <a:srgbClr val="FF0000"/>
                </a:solidFill>
                <a:latin typeface="Calibri-Bold"/>
              </a:rPr>
              <a:t>30</a:t>
            </a:r>
            <a:r>
              <a:rPr lang="en-GB" sz="2400" b="1" dirty="0">
                <a:latin typeface="Calibri-Bold"/>
              </a:rPr>
              <a:t> words or </a:t>
            </a:r>
            <a:r>
              <a:rPr lang="en-GB" sz="2400" b="1" dirty="0">
                <a:solidFill>
                  <a:srgbClr val="FF0000"/>
                </a:solidFill>
                <a:latin typeface="Calibri-Bold"/>
              </a:rPr>
              <a:t>2 </a:t>
            </a:r>
            <a:r>
              <a:rPr lang="en-GB" sz="2400" b="1" dirty="0">
                <a:latin typeface="Calibri-Bold"/>
              </a:rPr>
              <a:t>lines</a:t>
            </a:r>
          </a:p>
          <a:p>
            <a:endParaRPr lang="en-GB" sz="2400" dirty="0"/>
          </a:p>
        </p:txBody>
      </p:sp>
    </p:spTree>
    <p:extLst>
      <p:ext uri="{BB962C8B-B14F-4D97-AF65-F5344CB8AC3E}">
        <p14:creationId xmlns:p14="http://schemas.microsoft.com/office/powerpoint/2010/main" val="37533665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0">
                                            <p:txEl>
                                              <p:pRg st="1" end="1"/>
                                            </p:txEl>
                                          </p:spTgt>
                                        </p:tgtEl>
                                        <p:attrNameLst>
                                          <p:attrName>style.visibility</p:attrName>
                                        </p:attrNameLst>
                                      </p:cBhvr>
                                      <p:to>
                                        <p:strVal val="visible"/>
                                      </p:to>
                                    </p:set>
                                    <p:anim calcmode="lin" valueType="num">
                                      <p:cBhvr additive="base">
                                        <p:cTn id="7" dur="500" fill="hold"/>
                                        <p:tgtEl>
                                          <p:spTgt spid="10">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10">
                                            <p:txEl>
                                              <p:pRg st="3" end="3"/>
                                            </p:txEl>
                                          </p:spTgt>
                                        </p:tgtEl>
                                        <p:attrNameLst>
                                          <p:attrName>style.visibility</p:attrName>
                                        </p:attrNameLst>
                                      </p:cBhvr>
                                      <p:to>
                                        <p:strVal val="visible"/>
                                      </p:to>
                                    </p:set>
                                    <p:anim calcmode="lin" valueType="num">
                                      <p:cBhvr additive="base">
                                        <p:cTn id="17" dur="500" fill="hold"/>
                                        <p:tgtEl>
                                          <p:spTgt spid="10">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0">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500" fill="hold"/>
                                        <p:tgtEl>
                                          <p:spTgt spid="3"/>
                                        </p:tgtEl>
                                        <p:attrNameLst>
                                          <p:attrName>ppt_x</p:attrName>
                                        </p:attrNameLst>
                                      </p:cBhvr>
                                      <p:tavLst>
                                        <p:tav tm="0">
                                          <p:val>
                                            <p:strVal val="0-#ppt_w/2"/>
                                          </p:val>
                                        </p:tav>
                                        <p:tav tm="100000">
                                          <p:val>
                                            <p:strVal val="#ppt_x"/>
                                          </p:val>
                                        </p:tav>
                                      </p:tavLst>
                                    </p:anim>
                                    <p:anim calcmode="lin" valueType="num">
                                      <p:cBhvr additive="base">
                                        <p:cTn id="24"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10">
                                            <p:txEl>
                                              <p:pRg st="4" end="4"/>
                                            </p:txEl>
                                          </p:spTgt>
                                        </p:tgtEl>
                                        <p:attrNameLst>
                                          <p:attrName>style.visibility</p:attrName>
                                        </p:attrNameLst>
                                      </p:cBhvr>
                                      <p:to>
                                        <p:strVal val="visible"/>
                                      </p:to>
                                    </p:set>
                                    <p:anim calcmode="lin" valueType="num">
                                      <p:cBhvr additive="base">
                                        <p:cTn id="29" dur="500" fill="hold"/>
                                        <p:tgtEl>
                                          <p:spTgt spid="10">
                                            <p:txEl>
                                              <p:pRg st="4" end="4"/>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10">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10">
                                            <p:txEl>
                                              <p:pRg st="5" end="5"/>
                                            </p:txEl>
                                          </p:spTgt>
                                        </p:tgtEl>
                                        <p:attrNameLst>
                                          <p:attrName>style.visibility</p:attrName>
                                        </p:attrNameLst>
                                      </p:cBhvr>
                                      <p:to>
                                        <p:strVal val="visible"/>
                                      </p:to>
                                    </p:set>
                                    <p:anim calcmode="lin" valueType="num">
                                      <p:cBhvr additive="base">
                                        <p:cTn id="35" dur="500" fill="hold"/>
                                        <p:tgtEl>
                                          <p:spTgt spid="10">
                                            <p:txEl>
                                              <p:pRg st="5" end="5"/>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10">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10">
                                            <p:txEl>
                                              <p:pRg st="6" end="6"/>
                                            </p:txEl>
                                          </p:spTgt>
                                        </p:tgtEl>
                                        <p:attrNameLst>
                                          <p:attrName>style.visibility</p:attrName>
                                        </p:attrNameLst>
                                      </p:cBhvr>
                                      <p:to>
                                        <p:strVal val="visible"/>
                                      </p:to>
                                    </p:set>
                                    <p:anim calcmode="lin" valueType="num">
                                      <p:cBhvr additive="base">
                                        <p:cTn id="41" dur="500" fill="hold"/>
                                        <p:tgtEl>
                                          <p:spTgt spid="10">
                                            <p:txEl>
                                              <p:pRg st="6" end="6"/>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10">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C5FE857-B901-4F14-83BC-C5BDDB3FD5A3}"/>
              </a:ext>
            </a:extLst>
          </p:cNvPr>
          <p:cNvSpPr/>
          <p:nvPr/>
        </p:nvSpPr>
        <p:spPr>
          <a:xfrm>
            <a:off x="0" y="-51370"/>
            <a:ext cx="12192000" cy="5298310"/>
          </a:xfrm>
          <a:prstGeom prst="rect">
            <a:avLst/>
          </a:prstGeom>
          <a:solidFill>
            <a:schemeClr val="accent1">
              <a:lumMod val="20000"/>
              <a:lumOff val="80000"/>
            </a:schemeClr>
          </a:solidFill>
        </p:spPr>
        <p:txBody>
          <a:bodyPr wrap="square">
            <a:spAutoFit/>
          </a:bodyPr>
          <a:lstStyle/>
          <a:p>
            <a:r>
              <a:rPr lang="en-GB" sz="2000" b="1" dirty="0">
                <a:latin typeface="Arial" panose="020B0604020202020204" pitchFamily="34" charset="0"/>
                <a:cs typeface="Arial" panose="020B0604020202020204" pitchFamily="34" charset="0"/>
              </a:rPr>
              <a:t>Example of Long quotation</a:t>
            </a:r>
          </a:p>
          <a:p>
            <a:endParaRPr lang="en-GB" sz="2000" b="1" dirty="0">
              <a:latin typeface="Arial" panose="020B0604020202020204" pitchFamily="34" charset="0"/>
              <a:cs typeface="Arial" panose="020B0604020202020204" pitchFamily="34" charset="0"/>
            </a:endParaRPr>
          </a:p>
          <a:p>
            <a:endParaRPr lang="en-GB" sz="2000" b="1" dirty="0">
              <a:latin typeface="Arial" panose="020B0604020202020204" pitchFamily="34" charset="0"/>
              <a:cs typeface="Arial" panose="020B0604020202020204" pitchFamily="34" charset="0"/>
            </a:endParaRPr>
          </a:p>
          <a:p>
            <a:pPr>
              <a:lnSpc>
                <a:spcPct val="150000"/>
              </a:lnSpc>
            </a:pPr>
            <a:r>
              <a:rPr lang="en-GB" sz="2400" dirty="0">
                <a:latin typeface="Arial" panose="020B0604020202020204" pitchFamily="34" charset="0"/>
                <a:cs typeface="Arial" panose="020B0604020202020204" pitchFamily="34" charset="0"/>
              </a:rPr>
              <a:t>King describes the intertwining of fate and memory in many evocative passages such as:</a:t>
            </a:r>
          </a:p>
          <a:p>
            <a:pPr lvl="1">
              <a:lnSpc>
                <a:spcPct val="150000"/>
              </a:lnSpc>
            </a:pPr>
            <a:r>
              <a:rPr lang="en-GB" sz="2400" dirty="0">
                <a:latin typeface="Arial" panose="020B0604020202020204" pitchFamily="34" charset="0"/>
                <a:cs typeface="Arial" panose="020B0604020202020204" pitchFamily="34" charset="0"/>
              </a:rPr>
              <a:t>So the three of them rode towards their end of the Great Road, while summer lay all about them, breathless as a gasp. Roland looked up and saw something that made him forget all about the Wizard’s Rainbow. It was his mother, leaning out of her apartment’s bedroom window: the oval of her face surrounded by the timeless </a:t>
            </a:r>
            <a:r>
              <a:rPr lang="en-GB" sz="2400" dirty="0" err="1">
                <a:latin typeface="Arial" panose="020B0604020202020204" pitchFamily="34" charset="0"/>
                <a:cs typeface="Arial" panose="020B0604020202020204" pitchFamily="34" charset="0"/>
              </a:rPr>
              <a:t>gray</a:t>
            </a:r>
            <a:r>
              <a:rPr lang="en-GB" sz="2400" dirty="0">
                <a:latin typeface="Arial" panose="020B0604020202020204" pitchFamily="34" charset="0"/>
                <a:cs typeface="Arial" panose="020B0604020202020204" pitchFamily="34" charset="0"/>
              </a:rPr>
              <a:t> stone of the castle’s west wing!</a:t>
            </a:r>
          </a:p>
          <a:p>
            <a:pPr lvl="1">
              <a:lnSpc>
                <a:spcPct val="150000"/>
              </a:lnSpc>
            </a:pPr>
            <a:r>
              <a:rPr lang="en-GB" sz="2400" dirty="0">
                <a:latin typeface="Arial" panose="020B0604020202020204" pitchFamily="34" charset="0"/>
                <a:cs typeface="Arial" panose="020B0604020202020204" pitchFamily="34" charset="0"/>
              </a:rPr>
              <a:t>(King, 1997, pp. 553-554)</a:t>
            </a:r>
            <a:endParaRPr lang="en-GB" sz="2000" dirty="0">
              <a:latin typeface="Arial" panose="020B0604020202020204" pitchFamily="34" charset="0"/>
              <a:cs typeface="Arial" panose="020B0604020202020204" pitchFamily="34" charset="0"/>
            </a:endParaRPr>
          </a:p>
          <a:p>
            <a:pPr lvl="1">
              <a:lnSpc>
                <a:spcPct val="150000"/>
              </a:lnSpc>
            </a:pPr>
            <a:endParaRPr lang="en-GB" sz="20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C8A0F65C-C82F-4582-ADB1-3EE6054C9E80}"/>
              </a:ext>
            </a:extLst>
          </p:cNvPr>
          <p:cNvSpPr/>
          <p:nvPr/>
        </p:nvSpPr>
        <p:spPr>
          <a:xfrm>
            <a:off x="1218749" y="6268011"/>
            <a:ext cx="6466771" cy="400110"/>
          </a:xfrm>
          <a:prstGeom prst="rect">
            <a:avLst/>
          </a:prstGeom>
        </p:spPr>
        <p:txBody>
          <a:bodyPr wrap="none">
            <a:spAutoFit/>
          </a:bodyPr>
          <a:lstStyle/>
          <a:p>
            <a:pPr algn="ctr"/>
            <a:r>
              <a:rPr lang="en-GB" sz="2000" b="1" dirty="0">
                <a:solidFill>
                  <a:schemeClr val="bg1"/>
                </a:solidFill>
              </a:rPr>
              <a:t>How to quote, paraphrase and summarise in written work?</a:t>
            </a:r>
            <a:endParaRPr lang="en-GB" sz="2000" dirty="0">
              <a:solidFill>
                <a:schemeClr val="bg1"/>
              </a:solidFill>
            </a:endParaRPr>
          </a:p>
        </p:txBody>
      </p:sp>
    </p:spTree>
    <p:extLst>
      <p:ext uri="{BB962C8B-B14F-4D97-AF65-F5344CB8AC3E}">
        <p14:creationId xmlns:p14="http://schemas.microsoft.com/office/powerpoint/2010/main" val="9683127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animEffect transition="in" filter="fade">
                                      <p:cBhvr>
                                        <p:cTn id="11" dur="1000"/>
                                        <p:tgtEl>
                                          <p:spTgt spid="2">
                                            <p:txEl>
                                              <p:pRg st="3" end="3"/>
                                            </p:txEl>
                                          </p:spTgt>
                                        </p:tgtEl>
                                      </p:cBhvr>
                                    </p:animEffect>
                                    <p:anim calcmode="lin" valueType="num">
                                      <p:cBhvr>
                                        <p:cTn id="12"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13"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2">
                                            <p:txEl>
                                              <p:pRg st="4" end="4"/>
                                            </p:txEl>
                                          </p:spTgt>
                                        </p:tgtEl>
                                        <p:attrNameLst>
                                          <p:attrName>style.visibility</p:attrName>
                                        </p:attrNameLst>
                                      </p:cBhvr>
                                      <p:to>
                                        <p:strVal val="visible"/>
                                      </p:to>
                                    </p:set>
                                    <p:animEffect transition="in" filter="fade">
                                      <p:cBhvr>
                                        <p:cTn id="18" dur="1000"/>
                                        <p:tgtEl>
                                          <p:spTgt spid="2">
                                            <p:txEl>
                                              <p:pRg st="4" end="4"/>
                                            </p:txEl>
                                          </p:spTgt>
                                        </p:tgtEl>
                                      </p:cBhvr>
                                    </p:animEffect>
                                    <p:anim calcmode="lin" valueType="num">
                                      <p:cBhvr>
                                        <p:cTn id="19"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20" dur="1000" fill="hold"/>
                                        <p:tgtEl>
                                          <p:spTgt spid="2">
                                            <p:txEl>
                                              <p:pRg st="4" end="4"/>
                                            </p:txEl>
                                          </p:spTgt>
                                        </p:tgtEl>
                                        <p:attrNameLst>
                                          <p:attrName>ppt_y</p:attrName>
                                        </p:attrNameLst>
                                      </p:cBhvr>
                                      <p:tavLst>
                                        <p:tav tm="0">
                                          <p:val>
                                            <p:strVal val="#ppt_y+.1"/>
                                          </p:val>
                                        </p:tav>
                                        <p:tav tm="100000">
                                          <p:val>
                                            <p:strVal val="#ppt_y"/>
                                          </p:val>
                                        </p:tav>
                                      </p:tavLst>
                                    </p:anim>
                                  </p:childTnLst>
                                </p:cTn>
                              </p:par>
                              <p:par>
                                <p:cTn id="21" presetID="42" presetClass="entr" presetSubtype="0" fill="hold" nodeType="with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animEffect transition="in" filter="fade">
                                      <p:cBhvr>
                                        <p:cTn id="23" dur="1000"/>
                                        <p:tgtEl>
                                          <p:spTgt spid="2">
                                            <p:txEl>
                                              <p:pRg st="5" end="5"/>
                                            </p:txEl>
                                          </p:spTgt>
                                        </p:tgtEl>
                                      </p:cBhvr>
                                    </p:animEffect>
                                    <p:anim calcmode="lin" valueType="num">
                                      <p:cBhvr>
                                        <p:cTn id="24"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25"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668E4BA-47FB-46B5-8F02-4E7663BC54F8}"/>
              </a:ext>
            </a:extLst>
          </p:cNvPr>
          <p:cNvSpPr/>
          <p:nvPr/>
        </p:nvSpPr>
        <p:spPr>
          <a:xfrm>
            <a:off x="1669293" y="4977396"/>
            <a:ext cx="7510005" cy="461665"/>
          </a:xfrm>
          <a:prstGeom prst="rect">
            <a:avLst/>
          </a:prstGeom>
        </p:spPr>
        <p:txBody>
          <a:bodyPr wrap="none">
            <a:spAutoFit/>
          </a:bodyPr>
          <a:lstStyle/>
          <a:p>
            <a:r>
              <a:rPr lang="en-GB" sz="2400" b="1" dirty="0">
                <a:solidFill>
                  <a:schemeClr val="bg1"/>
                </a:solidFill>
                <a:latin typeface="Arial" panose="020B0604020202020204" pitchFamily="34" charset="0"/>
                <a:cs typeface="Arial" panose="020B0604020202020204" pitchFamily="34" charset="0"/>
              </a:rPr>
              <a:t>In Text Citations – Paraphrasing and Summarizing</a:t>
            </a:r>
          </a:p>
        </p:txBody>
      </p:sp>
      <p:sp>
        <p:nvSpPr>
          <p:cNvPr id="4" name="TextBox 3">
            <a:extLst>
              <a:ext uri="{FF2B5EF4-FFF2-40B4-BE49-F238E27FC236}">
                <a16:creationId xmlns:a16="http://schemas.microsoft.com/office/drawing/2014/main" id="{0C01C7B0-18A7-4730-91A7-0F14CB24AE81}"/>
              </a:ext>
            </a:extLst>
          </p:cNvPr>
          <p:cNvSpPr txBox="1"/>
          <p:nvPr/>
        </p:nvSpPr>
        <p:spPr>
          <a:xfrm>
            <a:off x="939800" y="1895297"/>
            <a:ext cx="10198100" cy="4062651"/>
          </a:xfrm>
          <a:prstGeom prst="rect">
            <a:avLst/>
          </a:prstGeom>
          <a:solidFill>
            <a:schemeClr val="accent1">
              <a:lumMod val="20000"/>
              <a:lumOff val="80000"/>
            </a:schemeClr>
          </a:solidFill>
          <a:ln>
            <a:solidFill>
              <a:schemeClr val="accent1">
                <a:lumMod val="20000"/>
                <a:lumOff val="80000"/>
              </a:schemeClr>
            </a:solidFill>
          </a:ln>
        </p:spPr>
        <p:txBody>
          <a:bodyPr wrap="square" rtlCol="0">
            <a:spAutoFit/>
          </a:bodyPr>
          <a:lstStyle/>
          <a:p>
            <a:pPr>
              <a:lnSpc>
                <a:spcPct val="200000"/>
              </a:lnSpc>
            </a:pPr>
            <a:r>
              <a:rPr lang="en-GB" sz="2000" b="1" dirty="0">
                <a:latin typeface="Arial" panose="020B0604020202020204" pitchFamily="34" charset="0"/>
                <a:cs typeface="Arial" panose="020B0604020202020204" pitchFamily="34" charset="0"/>
              </a:rPr>
              <a:t>Example:</a:t>
            </a:r>
          </a:p>
          <a:p>
            <a:pPr>
              <a:lnSpc>
                <a:spcPct val="200000"/>
              </a:lnSpc>
            </a:pPr>
            <a:r>
              <a:rPr lang="en-GB" sz="2000" dirty="0">
                <a:latin typeface="Arial" panose="020B0604020202020204" pitchFamily="34" charset="0"/>
                <a:cs typeface="Arial" panose="020B0604020202020204" pitchFamily="34" charset="0"/>
              </a:rPr>
              <a:t>Dunmore (2017) notes that Hardy presents the reader with rounded characters capable of acting with autonomy, but that these are placed in a context in which their choices are severely constrained by the operation of chance and fate. This she ascribes to the intellectual environment in which he wrote – in particular, the pessimistic spiritual context of late Victorian England.</a:t>
            </a:r>
          </a:p>
          <a:p>
            <a:endParaRPr lang="en-GB" dirty="0"/>
          </a:p>
        </p:txBody>
      </p:sp>
      <p:sp>
        <p:nvSpPr>
          <p:cNvPr id="6" name="TextBox 5">
            <a:extLst>
              <a:ext uri="{FF2B5EF4-FFF2-40B4-BE49-F238E27FC236}">
                <a16:creationId xmlns:a16="http://schemas.microsoft.com/office/drawing/2014/main" id="{FD05B80D-228E-4775-8A13-65F9AF7CB122}"/>
              </a:ext>
            </a:extLst>
          </p:cNvPr>
          <p:cNvSpPr txBox="1"/>
          <p:nvPr/>
        </p:nvSpPr>
        <p:spPr>
          <a:xfrm>
            <a:off x="939800" y="586861"/>
            <a:ext cx="2171700" cy="461665"/>
          </a:xfrm>
          <a:prstGeom prst="rect">
            <a:avLst/>
          </a:prstGeom>
          <a:solidFill>
            <a:srgbClr val="FFCC99"/>
          </a:solidFill>
        </p:spPr>
        <p:txBody>
          <a:bodyPr wrap="square" rtlCol="0">
            <a:spAutoFit/>
          </a:bodyPr>
          <a:lstStyle/>
          <a:p>
            <a:r>
              <a:rPr lang="en-GB" sz="2400" b="1" dirty="0">
                <a:latin typeface="Arial" panose="020B0604020202020204" pitchFamily="34" charset="0"/>
                <a:cs typeface="Arial" panose="020B0604020202020204" pitchFamily="34" charset="0"/>
              </a:rPr>
              <a:t>Paraphrasing</a:t>
            </a:r>
          </a:p>
        </p:txBody>
      </p:sp>
      <p:sp>
        <p:nvSpPr>
          <p:cNvPr id="8" name="TextBox 7">
            <a:extLst>
              <a:ext uri="{FF2B5EF4-FFF2-40B4-BE49-F238E27FC236}">
                <a16:creationId xmlns:a16="http://schemas.microsoft.com/office/drawing/2014/main" id="{3E131F3B-D9E3-45DE-81AE-1E46D47125A8}"/>
              </a:ext>
            </a:extLst>
          </p:cNvPr>
          <p:cNvSpPr txBox="1"/>
          <p:nvPr/>
        </p:nvSpPr>
        <p:spPr>
          <a:xfrm>
            <a:off x="3111500" y="544604"/>
            <a:ext cx="8026400" cy="400110"/>
          </a:xfrm>
          <a:prstGeom prst="rect">
            <a:avLst/>
          </a:prstGeom>
          <a:solidFill>
            <a:schemeClr val="accent2">
              <a:lumMod val="20000"/>
              <a:lumOff val="80000"/>
            </a:schemeClr>
          </a:solidFill>
        </p:spPr>
        <p:txBody>
          <a:bodyPr wrap="square" rtlCol="0">
            <a:spAutoFit/>
          </a:bodyPr>
          <a:lstStyle/>
          <a:p>
            <a:r>
              <a:rPr lang="en-GB" sz="2000" dirty="0">
                <a:latin typeface="Arial" panose="020B0604020202020204" pitchFamily="34" charset="0"/>
                <a:cs typeface="Arial" panose="020B0604020202020204" pitchFamily="34" charset="0"/>
              </a:rPr>
              <a:t>is when you take someone else’s idea and put it into your own words.</a:t>
            </a:r>
          </a:p>
        </p:txBody>
      </p:sp>
      <p:sp>
        <p:nvSpPr>
          <p:cNvPr id="9" name="TextBox 8">
            <a:extLst>
              <a:ext uri="{FF2B5EF4-FFF2-40B4-BE49-F238E27FC236}">
                <a16:creationId xmlns:a16="http://schemas.microsoft.com/office/drawing/2014/main" id="{1264355C-2E30-4F7B-8830-75EA74A54DA8}"/>
              </a:ext>
            </a:extLst>
          </p:cNvPr>
          <p:cNvSpPr txBox="1"/>
          <p:nvPr/>
        </p:nvSpPr>
        <p:spPr>
          <a:xfrm>
            <a:off x="939800" y="1390246"/>
            <a:ext cx="2171700" cy="461665"/>
          </a:xfrm>
          <a:prstGeom prst="rect">
            <a:avLst/>
          </a:prstGeom>
          <a:solidFill>
            <a:srgbClr val="FFCC99"/>
          </a:solidFill>
        </p:spPr>
        <p:txBody>
          <a:bodyPr wrap="square" rtlCol="0">
            <a:spAutoFit/>
          </a:bodyPr>
          <a:lstStyle/>
          <a:p>
            <a:r>
              <a:rPr lang="en-GB" sz="2400" b="1" dirty="0">
                <a:latin typeface="Arial" panose="020B0604020202020204" pitchFamily="34" charset="0"/>
                <a:cs typeface="Arial" panose="020B0604020202020204" pitchFamily="34" charset="0"/>
              </a:rPr>
              <a:t>Summarising</a:t>
            </a:r>
          </a:p>
        </p:txBody>
      </p:sp>
      <p:sp>
        <p:nvSpPr>
          <p:cNvPr id="10" name="TextBox 9">
            <a:extLst>
              <a:ext uri="{FF2B5EF4-FFF2-40B4-BE49-F238E27FC236}">
                <a16:creationId xmlns:a16="http://schemas.microsoft.com/office/drawing/2014/main" id="{57E2E69C-C0DB-47B0-9C96-64777652A93E}"/>
              </a:ext>
            </a:extLst>
          </p:cNvPr>
          <p:cNvSpPr txBox="1"/>
          <p:nvPr/>
        </p:nvSpPr>
        <p:spPr>
          <a:xfrm>
            <a:off x="3111500" y="1418939"/>
            <a:ext cx="7569200" cy="400110"/>
          </a:xfrm>
          <a:prstGeom prst="rect">
            <a:avLst/>
          </a:prstGeom>
          <a:solidFill>
            <a:schemeClr val="accent2">
              <a:lumMod val="20000"/>
              <a:lumOff val="80000"/>
            </a:schemeClr>
          </a:solidFill>
        </p:spPr>
        <p:txBody>
          <a:bodyPr wrap="square" rtlCol="0">
            <a:spAutoFit/>
          </a:bodyPr>
          <a:lstStyle/>
          <a:p>
            <a:r>
              <a:rPr lang="en-GB" sz="2000" dirty="0">
                <a:latin typeface="Arial" panose="020B0604020202020204" pitchFamily="34" charset="0"/>
                <a:cs typeface="Arial" panose="020B0604020202020204" pitchFamily="34" charset="0"/>
              </a:rPr>
              <a:t>is when you provide a brief overview of someone else’s idea</a:t>
            </a:r>
          </a:p>
        </p:txBody>
      </p:sp>
      <p:sp>
        <p:nvSpPr>
          <p:cNvPr id="11" name="Rectangle 10">
            <a:extLst>
              <a:ext uri="{FF2B5EF4-FFF2-40B4-BE49-F238E27FC236}">
                <a16:creationId xmlns:a16="http://schemas.microsoft.com/office/drawing/2014/main" id="{E2848756-DBD6-4664-9550-27CF41328661}"/>
              </a:ext>
            </a:extLst>
          </p:cNvPr>
          <p:cNvSpPr/>
          <p:nvPr/>
        </p:nvSpPr>
        <p:spPr>
          <a:xfrm>
            <a:off x="1218749" y="6268011"/>
            <a:ext cx="6466771" cy="400110"/>
          </a:xfrm>
          <a:prstGeom prst="rect">
            <a:avLst/>
          </a:prstGeom>
        </p:spPr>
        <p:txBody>
          <a:bodyPr wrap="none">
            <a:spAutoFit/>
          </a:bodyPr>
          <a:lstStyle/>
          <a:p>
            <a:pPr algn="ctr"/>
            <a:r>
              <a:rPr lang="en-GB" sz="2000" b="1" dirty="0">
                <a:solidFill>
                  <a:schemeClr val="bg1"/>
                </a:solidFill>
              </a:rPr>
              <a:t>How to quote, paraphrase and summarise in written work?</a:t>
            </a:r>
            <a:endParaRPr lang="en-GB" sz="2000" dirty="0">
              <a:solidFill>
                <a:schemeClr val="bg1"/>
              </a:solidFill>
            </a:endParaRPr>
          </a:p>
        </p:txBody>
      </p:sp>
    </p:spTree>
    <p:extLst>
      <p:ext uri="{BB962C8B-B14F-4D97-AF65-F5344CB8AC3E}">
        <p14:creationId xmlns:p14="http://schemas.microsoft.com/office/powerpoint/2010/main" val="42906720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0-#ppt_w/2"/>
                                          </p:val>
                                        </p:tav>
                                        <p:tav tm="100000">
                                          <p:val>
                                            <p:strVal val="#ppt_x"/>
                                          </p:val>
                                        </p:tav>
                                      </p:tavLst>
                                    </p:anim>
                                    <p:anim calcmode="lin" valueType="num">
                                      <p:cBhvr additive="base">
                                        <p:cTn id="8"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8"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anim calcmode="lin" valueType="num">
                                      <p:cBhvr additive="base">
                                        <p:cTn id="18" dur="500" fill="hold"/>
                                        <p:tgtEl>
                                          <p:spTgt spid="9"/>
                                        </p:tgtEl>
                                        <p:attrNameLst>
                                          <p:attrName>ppt_x</p:attrName>
                                        </p:attrNameLst>
                                      </p:cBhvr>
                                      <p:tavLst>
                                        <p:tav tm="0">
                                          <p:val>
                                            <p:strVal val="0-#ppt_w/2"/>
                                          </p:val>
                                        </p:tav>
                                        <p:tav tm="100000">
                                          <p:val>
                                            <p:strVal val="#ppt_x"/>
                                          </p:val>
                                        </p:tav>
                                      </p:tavLst>
                                    </p:anim>
                                    <p:anim calcmode="lin" valueType="num">
                                      <p:cBhvr additive="base">
                                        <p:cTn id="19"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500"/>
                                        <p:tgtEl>
                                          <p:spTgt spid="10"/>
                                        </p:tgtEl>
                                      </p:cBhvr>
                                    </p:animEffect>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4"/>
                                        </p:tgtEl>
                                        <p:attrNameLst>
                                          <p:attrName>style.visibility</p:attrName>
                                        </p:attrNameLst>
                                      </p:cBhvr>
                                      <p:to>
                                        <p:strVal val="visible"/>
                                      </p:to>
                                    </p:set>
                                    <p:animEffect transition="in" filter="fade">
                                      <p:cBhvr>
                                        <p:cTn id="29" dur="1000"/>
                                        <p:tgtEl>
                                          <p:spTgt spid="4"/>
                                        </p:tgtEl>
                                      </p:cBhvr>
                                    </p:animEffect>
                                    <p:anim calcmode="lin" valueType="num">
                                      <p:cBhvr>
                                        <p:cTn id="30" dur="1000" fill="hold"/>
                                        <p:tgtEl>
                                          <p:spTgt spid="4"/>
                                        </p:tgtEl>
                                        <p:attrNameLst>
                                          <p:attrName>ppt_x</p:attrName>
                                        </p:attrNameLst>
                                      </p:cBhvr>
                                      <p:tavLst>
                                        <p:tav tm="0">
                                          <p:val>
                                            <p:strVal val="#ppt_x"/>
                                          </p:val>
                                        </p:tav>
                                        <p:tav tm="100000">
                                          <p:val>
                                            <p:strVal val="#ppt_x"/>
                                          </p:val>
                                        </p:tav>
                                      </p:tavLst>
                                    </p:anim>
                                    <p:anim calcmode="lin" valueType="num">
                                      <p:cBhvr>
                                        <p:cTn id="31"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8" grpId="0" animBg="1"/>
      <p:bldP spid="9" grpId="0" animBg="1"/>
      <p:bldP spid="1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Arrow: Right 1">
            <a:extLst>
              <a:ext uri="{FF2B5EF4-FFF2-40B4-BE49-F238E27FC236}">
                <a16:creationId xmlns:a16="http://schemas.microsoft.com/office/drawing/2014/main" id="{5F5CEF07-6362-46A1-BD8F-9EFDC83C9535}"/>
              </a:ext>
            </a:extLst>
          </p:cNvPr>
          <p:cNvSpPr/>
          <p:nvPr/>
        </p:nvSpPr>
        <p:spPr>
          <a:xfrm>
            <a:off x="260350" y="254000"/>
            <a:ext cx="4305300" cy="1943100"/>
          </a:xfrm>
          <a:prstGeom prst="rightArrow">
            <a:avLst/>
          </a:prstGeom>
          <a:solidFill>
            <a:srgbClr val="FFCC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Reference</a:t>
            </a:r>
          </a:p>
        </p:txBody>
      </p:sp>
      <p:sp>
        <p:nvSpPr>
          <p:cNvPr id="3" name="TextBox 2">
            <a:extLst>
              <a:ext uri="{FF2B5EF4-FFF2-40B4-BE49-F238E27FC236}">
                <a16:creationId xmlns:a16="http://schemas.microsoft.com/office/drawing/2014/main" id="{E257AFBD-5126-4D63-BFE5-DC92AB99EEAB}"/>
              </a:ext>
            </a:extLst>
          </p:cNvPr>
          <p:cNvSpPr txBox="1"/>
          <p:nvPr/>
        </p:nvSpPr>
        <p:spPr>
          <a:xfrm>
            <a:off x="4406900" y="525762"/>
            <a:ext cx="8636000" cy="830997"/>
          </a:xfrm>
          <a:prstGeom prst="rect">
            <a:avLst/>
          </a:prstGeom>
          <a:noFill/>
        </p:spPr>
        <p:txBody>
          <a:bodyPr wrap="square" rtlCol="0">
            <a:spAutoFit/>
          </a:bodyPr>
          <a:lstStyle/>
          <a:p>
            <a:r>
              <a:rPr lang="en-GB" sz="2400" b="1" dirty="0" err="1"/>
              <a:t>Greetham</a:t>
            </a:r>
            <a:r>
              <a:rPr lang="en-GB" sz="2400" b="1" dirty="0"/>
              <a:t>, B. (2001) </a:t>
            </a:r>
            <a:r>
              <a:rPr lang="en-GB" sz="2400" b="1" i="1" dirty="0"/>
              <a:t>How to write better essays</a:t>
            </a:r>
            <a:r>
              <a:rPr lang="en-GB" sz="2400" b="1" dirty="0"/>
              <a:t>. Basingstoke: Palgrave.</a:t>
            </a:r>
          </a:p>
        </p:txBody>
      </p:sp>
      <p:sp>
        <p:nvSpPr>
          <p:cNvPr id="7" name="Arrow: Down 6">
            <a:extLst>
              <a:ext uri="{FF2B5EF4-FFF2-40B4-BE49-F238E27FC236}">
                <a16:creationId xmlns:a16="http://schemas.microsoft.com/office/drawing/2014/main" id="{66CFE5A7-6F9A-4D02-9109-D3604037DFE3}"/>
              </a:ext>
            </a:extLst>
          </p:cNvPr>
          <p:cNvSpPr/>
          <p:nvPr/>
        </p:nvSpPr>
        <p:spPr>
          <a:xfrm>
            <a:off x="1257300" y="1878491"/>
            <a:ext cx="266700" cy="1643527"/>
          </a:xfrm>
          <a:prstGeom prst="downArrow">
            <a:avLst/>
          </a:prstGeom>
          <a:solidFill>
            <a:srgbClr val="FFCC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1E083114-7FDF-4CC1-9AF7-42D2B366A498}"/>
              </a:ext>
            </a:extLst>
          </p:cNvPr>
          <p:cNvSpPr txBox="1"/>
          <p:nvPr/>
        </p:nvSpPr>
        <p:spPr>
          <a:xfrm>
            <a:off x="31750" y="3655267"/>
            <a:ext cx="8750300" cy="1569660"/>
          </a:xfrm>
          <a:prstGeom prst="rect">
            <a:avLst/>
          </a:prstGeom>
          <a:noFill/>
        </p:spPr>
        <p:txBody>
          <a:bodyPr wrap="square" rtlCol="0">
            <a:spAutoFit/>
          </a:bodyPr>
          <a:lstStyle/>
          <a:p>
            <a:r>
              <a:rPr lang="en-GB" altLang="en-US" sz="2400" dirty="0">
                <a:solidFill>
                  <a:srgbClr val="000000"/>
                </a:solidFill>
                <a:latin typeface="Arial" panose="020B0604020202020204" pitchFamily="34" charset="0"/>
              </a:rPr>
              <a:t>The reference list will appear </a:t>
            </a:r>
            <a:r>
              <a:rPr lang="en-GB" altLang="en-US" sz="2400" b="1" u="sng" dirty="0">
                <a:solidFill>
                  <a:srgbClr val="000000"/>
                </a:solidFill>
                <a:latin typeface="Arial" panose="020B0604020202020204" pitchFamily="34" charset="0"/>
              </a:rPr>
              <a:t>at the end </a:t>
            </a:r>
            <a:r>
              <a:rPr lang="en-GB" altLang="en-US" sz="2400" dirty="0">
                <a:solidFill>
                  <a:srgbClr val="000000"/>
                </a:solidFill>
                <a:latin typeface="Arial" panose="020B0604020202020204" pitchFamily="34" charset="0"/>
              </a:rPr>
              <a:t>of an assignment, giving full details of sources cited within the essay. In ALPHABETICAL order</a:t>
            </a:r>
          </a:p>
          <a:p>
            <a:endParaRPr lang="en-GB" sz="2400" dirty="0"/>
          </a:p>
        </p:txBody>
      </p:sp>
      <p:sp>
        <p:nvSpPr>
          <p:cNvPr id="4" name="Rectangle 3">
            <a:extLst>
              <a:ext uri="{FF2B5EF4-FFF2-40B4-BE49-F238E27FC236}">
                <a16:creationId xmlns:a16="http://schemas.microsoft.com/office/drawing/2014/main" id="{F06CE147-07F0-4B0C-A74C-507FB5D9B5CB}"/>
              </a:ext>
            </a:extLst>
          </p:cNvPr>
          <p:cNvSpPr/>
          <p:nvPr/>
        </p:nvSpPr>
        <p:spPr>
          <a:xfrm>
            <a:off x="5111750" y="1662591"/>
            <a:ext cx="6591300" cy="1643527"/>
          </a:xfrm>
          <a:prstGeom prst="rect">
            <a:avLst/>
          </a:prstGeom>
        </p:spPr>
        <p:txBody>
          <a:bodyPr wrap="square">
            <a:spAutoFit/>
          </a:bodyPr>
          <a:lstStyle/>
          <a:p>
            <a:pPr>
              <a:lnSpc>
                <a:spcPct val="90000"/>
              </a:lnSpc>
              <a:spcBef>
                <a:spcPct val="0"/>
              </a:spcBef>
            </a:pPr>
            <a:r>
              <a:rPr lang="en-US" altLang="en-US" sz="3200" b="1" dirty="0">
                <a:latin typeface="Arial" panose="020B0604020202020204" pitchFamily="34" charset="0"/>
              </a:rPr>
              <a:t>Books with later editions</a:t>
            </a:r>
            <a:r>
              <a:rPr lang="en-US" altLang="en-US" sz="3200" dirty="0">
                <a:latin typeface="Arial" panose="020B0604020202020204" pitchFamily="34" charset="0"/>
              </a:rPr>
              <a:t>:</a:t>
            </a:r>
          </a:p>
          <a:p>
            <a:pPr>
              <a:lnSpc>
                <a:spcPct val="90000"/>
              </a:lnSpc>
              <a:spcBef>
                <a:spcPct val="0"/>
              </a:spcBef>
            </a:pPr>
            <a:endParaRPr lang="en-US" altLang="en-US" sz="3200" dirty="0">
              <a:latin typeface="Arial" panose="020B0604020202020204" pitchFamily="34" charset="0"/>
            </a:endParaRPr>
          </a:p>
          <a:p>
            <a:pPr>
              <a:lnSpc>
                <a:spcPct val="90000"/>
              </a:lnSpc>
              <a:spcBef>
                <a:spcPct val="0"/>
              </a:spcBef>
            </a:pPr>
            <a:r>
              <a:rPr lang="en-US" altLang="en-US" sz="2400" dirty="0">
                <a:latin typeface="Arial" panose="020B0604020202020204" pitchFamily="34" charset="0"/>
              </a:rPr>
              <a:t>e.g. </a:t>
            </a:r>
            <a:r>
              <a:rPr lang="en-US" altLang="en-US" sz="2400" dirty="0">
                <a:solidFill>
                  <a:srgbClr val="000000"/>
                </a:solidFill>
                <a:latin typeface="Arial" panose="020B0604020202020204" pitchFamily="34" charset="0"/>
              </a:rPr>
              <a:t>Banks, S. (2006) </a:t>
            </a:r>
            <a:r>
              <a:rPr lang="en-US" altLang="en-US" sz="2400" i="1" dirty="0">
                <a:solidFill>
                  <a:srgbClr val="000000"/>
                </a:solidFill>
                <a:latin typeface="Arial" panose="020B0604020202020204" pitchFamily="34" charset="0"/>
              </a:rPr>
              <a:t>Ethics and values in social work. </a:t>
            </a:r>
            <a:r>
              <a:rPr lang="en-US" altLang="en-US" sz="2400" dirty="0">
                <a:solidFill>
                  <a:srgbClr val="000000"/>
                </a:solidFill>
                <a:highlight>
                  <a:srgbClr val="FFFF00"/>
                </a:highlight>
                <a:latin typeface="Arial" panose="020B0604020202020204" pitchFamily="34" charset="0"/>
              </a:rPr>
              <a:t>3</a:t>
            </a:r>
            <a:r>
              <a:rPr lang="en-US" altLang="en-US" sz="2400" baseline="30000" dirty="0">
                <a:solidFill>
                  <a:srgbClr val="000000"/>
                </a:solidFill>
                <a:highlight>
                  <a:srgbClr val="FFFF00"/>
                </a:highlight>
                <a:latin typeface="Arial" panose="020B0604020202020204" pitchFamily="34" charset="0"/>
              </a:rPr>
              <a:t>rd</a:t>
            </a:r>
            <a:r>
              <a:rPr lang="en-US" altLang="en-US" sz="2400" dirty="0">
                <a:solidFill>
                  <a:srgbClr val="000000"/>
                </a:solidFill>
                <a:highlight>
                  <a:srgbClr val="FFFF00"/>
                </a:highlight>
                <a:latin typeface="Arial" panose="020B0604020202020204" pitchFamily="34" charset="0"/>
              </a:rPr>
              <a:t> </a:t>
            </a:r>
            <a:r>
              <a:rPr lang="en-US" altLang="en-US" sz="2400" dirty="0" err="1">
                <a:solidFill>
                  <a:srgbClr val="000000"/>
                </a:solidFill>
                <a:highlight>
                  <a:srgbClr val="FFFF00"/>
                </a:highlight>
                <a:latin typeface="Arial" panose="020B0604020202020204" pitchFamily="34" charset="0"/>
              </a:rPr>
              <a:t>edn</a:t>
            </a:r>
            <a:r>
              <a:rPr lang="en-US" altLang="en-US" sz="2400" dirty="0">
                <a:solidFill>
                  <a:srgbClr val="000000"/>
                </a:solidFill>
                <a:highlight>
                  <a:srgbClr val="FFFF00"/>
                </a:highlight>
                <a:latin typeface="Arial" panose="020B0604020202020204" pitchFamily="34" charset="0"/>
              </a:rPr>
              <a:t>. </a:t>
            </a:r>
            <a:r>
              <a:rPr lang="en-US" altLang="en-US" sz="2400" dirty="0">
                <a:solidFill>
                  <a:srgbClr val="000000"/>
                </a:solidFill>
                <a:latin typeface="Arial" panose="020B0604020202020204" pitchFamily="34" charset="0"/>
              </a:rPr>
              <a:t>Basingstoke: Palgrave</a:t>
            </a:r>
            <a:endParaRPr lang="en-GB" sz="2400" dirty="0"/>
          </a:p>
        </p:txBody>
      </p:sp>
    </p:spTree>
    <p:extLst>
      <p:ext uri="{BB962C8B-B14F-4D97-AF65-F5344CB8AC3E}">
        <p14:creationId xmlns:p14="http://schemas.microsoft.com/office/powerpoint/2010/main" val="2194680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500"/>
                                        <p:tgtEl>
                                          <p:spTgt spid="4">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fade">
                                      <p:cBhvr>
                                        <p:cTn id="26" dur="500"/>
                                        <p:tgtEl>
                                          <p:spTgt spid="7"/>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fade">
                                      <p:cBhvr>
                                        <p:cTn id="2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7" grpId="0" animBg="1"/>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7D2A717-8FA7-49EA-B340-D2B8BEF6C749}"/>
              </a:ext>
            </a:extLst>
          </p:cNvPr>
          <p:cNvSpPr>
            <a:spLocks noChangeArrowheads="1"/>
          </p:cNvSpPr>
          <p:nvPr/>
        </p:nvSpPr>
        <p:spPr bwMode="auto">
          <a:xfrm>
            <a:off x="1345428" y="6120825"/>
            <a:ext cx="950114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spcBef>
                <a:spcPct val="0"/>
              </a:spcBef>
              <a:buFontTx/>
              <a:buNone/>
            </a:pPr>
            <a:r>
              <a:rPr lang="en-GB" altLang="en-US" b="1" dirty="0">
                <a:solidFill>
                  <a:schemeClr val="bg1"/>
                </a:solidFill>
                <a:latin typeface="+mn-lt"/>
              </a:rPr>
              <a:t>Electronic  Sources</a:t>
            </a:r>
          </a:p>
        </p:txBody>
      </p:sp>
      <p:sp>
        <p:nvSpPr>
          <p:cNvPr id="3" name="Content Placeholder 2">
            <a:extLst>
              <a:ext uri="{FF2B5EF4-FFF2-40B4-BE49-F238E27FC236}">
                <a16:creationId xmlns:a16="http://schemas.microsoft.com/office/drawing/2014/main" id="{3C1D0F0C-D6D8-41C6-95D8-8B4622B31911}"/>
              </a:ext>
            </a:extLst>
          </p:cNvPr>
          <p:cNvSpPr txBox="1">
            <a:spLocks/>
          </p:cNvSpPr>
          <p:nvPr/>
        </p:nvSpPr>
        <p:spPr bwMode="auto">
          <a:xfrm>
            <a:off x="183625" y="391409"/>
            <a:ext cx="11640956" cy="7388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buFontTx/>
              <a:buNone/>
            </a:pPr>
            <a:r>
              <a:rPr lang="en-US" altLang="en-US" sz="3600" b="1" dirty="0">
                <a:latin typeface="Arial" panose="020B0604020202020204" pitchFamily="34" charset="0"/>
              </a:rPr>
              <a:t>Website:</a:t>
            </a:r>
          </a:p>
          <a:p>
            <a:pPr eaLnBrk="1" hangingPunct="1">
              <a:spcBef>
                <a:spcPct val="0"/>
              </a:spcBef>
              <a:buFontTx/>
              <a:buNone/>
            </a:pPr>
            <a:endParaRPr lang="en-US" altLang="en-US" sz="3600" b="1" dirty="0">
              <a:latin typeface="Arial" panose="020B0604020202020204" pitchFamily="34" charset="0"/>
            </a:endParaRPr>
          </a:p>
        </p:txBody>
      </p:sp>
      <p:pic>
        <p:nvPicPr>
          <p:cNvPr id="4" name="Picture 1">
            <a:extLst>
              <a:ext uri="{FF2B5EF4-FFF2-40B4-BE49-F238E27FC236}">
                <a16:creationId xmlns:a16="http://schemas.microsoft.com/office/drawing/2014/main" id="{84BAC0DF-1687-4F1C-A5DE-A09C46A55792}"/>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82415" y="2766672"/>
            <a:ext cx="3586176" cy="288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A8DC9000-2ECB-43BD-A16B-F0D2415DED87}"/>
              </a:ext>
            </a:extLst>
          </p:cNvPr>
          <p:cNvSpPr txBox="1"/>
          <p:nvPr/>
        </p:nvSpPr>
        <p:spPr>
          <a:xfrm>
            <a:off x="520700" y="1447800"/>
            <a:ext cx="11150600" cy="1200329"/>
          </a:xfrm>
          <a:prstGeom prst="rect">
            <a:avLst/>
          </a:prstGeom>
          <a:noFill/>
        </p:spPr>
        <p:txBody>
          <a:bodyPr wrap="square" rtlCol="0">
            <a:spAutoFit/>
          </a:bodyPr>
          <a:lstStyle/>
          <a:p>
            <a:pPr>
              <a:spcBef>
                <a:spcPct val="0"/>
              </a:spcBef>
            </a:pPr>
            <a:r>
              <a:rPr lang="en-US" altLang="en-US" sz="2400" dirty="0"/>
              <a:t>National Literacy Trust (2011) </a:t>
            </a:r>
            <a:r>
              <a:rPr lang="en-US" altLang="en-US" sz="2400" i="1" dirty="0"/>
              <a:t>Policy.  </a:t>
            </a:r>
            <a:r>
              <a:rPr lang="en-US" altLang="en-US" sz="2400" dirty="0"/>
              <a:t>Available at: </a:t>
            </a:r>
            <a:r>
              <a:rPr lang="en-US" altLang="en-US" sz="2400" dirty="0">
                <a:hlinkClick r:id="rId5"/>
              </a:rPr>
              <a:t>http://www.literacytrust.org.uk/policy</a:t>
            </a:r>
            <a:r>
              <a:rPr lang="en-US" altLang="en-US" sz="2400" dirty="0"/>
              <a:t> [Accessed 7 June 2011]</a:t>
            </a:r>
            <a:r>
              <a:rPr lang="en-US" altLang="en-US" sz="2400" dirty="0">
                <a:solidFill>
                  <a:schemeClr val="bg1"/>
                </a:solidFill>
              </a:rPr>
              <a:t>].</a:t>
            </a:r>
            <a:endParaRPr lang="en-GB" altLang="en-US" sz="2400" dirty="0">
              <a:solidFill>
                <a:schemeClr val="bg1"/>
              </a:solidFill>
            </a:endParaRPr>
          </a:p>
          <a:p>
            <a:endParaRPr lang="en-GB" sz="2400" dirty="0"/>
          </a:p>
        </p:txBody>
      </p:sp>
      <p:pic>
        <p:nvPicPr>
          <p:cNvPr id="1026" name="Picture 2" descr="Coffee Break Webinars - Citizens For Europe : Citizens For Europe">
            <a:extLst>
              <a:ext uri="{FF2B5EF4-FFF2-40B4-BE49-F238E27FC236}">
                <a16:creationId xmlns:a16="http://schemas.microsoft.com/office/drawing/2014/main" id="{17CAF39E-79ED-44E6-B4D5-644FE35B3DC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070850" y="4336694"/>
            <a:ext cx="3467100" cy="1314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95901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5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nodeType="clickEffect">
                                  <p:stCondLst>
                                    <p:cond delay="0"/>
                                  </p:stCondLst>
                                  <p:childTnLst>
                                    <p:set>
                                      <p:cBhvr>
                                        <p:cTn id="20" dur="1" fill="hold">
                                          <p:stCondLst>
                                            <p:cond delay="0"/>
                                          </p:stCondLst>
                                        </p:cTn>
                                        <p:tgtEl>
                                          <p:spTgt spid="1026"/>
                                        </p:tgtEl>
                                        <p:attrNameLst>
                                          <p:attrName>style.visibility</p:attrName>
                                        </p:attrNameLst>
                                      </p:cBhvr>
                                      <p:to>
                                        <p:strVal val="visible"/>
                                      </p:to>
                                    </p:set>
                                    <p:anim calcmode="lin" valueType="num">
                                      <p:cBhvr>
                                        <p:cTn id="21" dur="1000" fill="hold"/>
                                        <p:tgtEl>
                                          <p:spTgt spid="1026"/>
                                        </p:tgtEl>
                                        <p:attrNameLst>
                                          <p:attrName>ppt_w</p:attrName>
                                        </p:attrNameLst>
                                      </p:cBhvr>
                                      <p:tavLst>
                                        <p:tav tm="0">
                                          <p:val>
                                            <p:fltVal val="0"/>
                                          </p:val>
                                        </p:tav>
                                        <p:tav tm="100000">
                                          <p:val>
                                            <p:strVal val="#ppt_w"/>
                                          </p:val>
                                        </p:tav>
                                      </p:tavLst>
                                    </p:anim>
                                    <p:anim calcmode="lin" valueType="num">
                                      <p:cBhvr>
                                        <p:cTn id="22" dur="1000" fill="hold"/>
                                        <p:tgtEl>
                                          <p:spTgt spid="1026"/>
                                        </p:tgtEl>
                                        <p:attrNameLst>
                                          <p:attrName>ppt_h</p:attrName>
                                        </p:attrNameLst>
                                      </p:cBhvr>
                                      <p:tavLst>
                                        <p:tav tm="0">
                                          <p:val>
                                            <p:fltVal val="0"/>
                                          </p:val>
                                        </p:tav>
                                        <p:tav tm="100000">
                                          <p:val>
                                            <p:strVal val="#ppt_h"/>
                                          </p:val>
                                        </p:tav>
                                      </p:tavLst>
                                    </p:anim>
                                    <p:anim calcmode="lin" valueType="num">
                                      <p:cBhvr>
                                        <p:cTn id="23" dur="1000" fill="hold"/>
                                        <p:tgtEl>
                                          <p:spTgt spid="1026"/>
                                        </p:tgtEl>
                                        <p:attrNameLst>
                                          <p:attrName>style.rotation</p:attrName>
                                        </p:attrNameLst>
                                      </p:cBhvr>
                                      <p:tavLst>
                                        <p:tav tm="0">
                                          <p:val>
                                            <p:fltVal val="90"/>
                                          </p:val>
                                        </p:tav>
                                        <p:tav tm="100000">
                                          <p:val>
                                            <p:fltVal val="0"/>
                                          </p:val>
                                        </p:tav>
                                      </p:tavLst>
                                    </p:anim>
                                    <p:animEffect transition="in" filter="fade">
                                      <p:cBhvr>
                                        <p:cTn id="24" dur="1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E0BCFD1-C397-4C59-91ED-55BF9E53C11F}"/>
              </a:ext>
            </a:extLst>
          </p:cNvPr>
          <p:cNvSpPr txBox="1"/>
          <p:nvPr/>
        </p:nvSpPr>
        <p:spPr>
          <a:xfrm>
            <a:off x="1511300" y="6210300"/>
            <a:ext cx="3390900" cy="461665"/>
          </a:xfrm>
          <a:prstGeom prst="rect">
            <a:avLst/>
          </a:prstGeom>
          <a:noFill/>
        </p:spPr>
        <p:txBody>
          <a:bodyPr wrap="square" rtlCol="0">
            <a:spAutoFit/>
          </a:bodyPr>
          <a:lstStyle/>
          <a:p>
            <a:r>
              <a:rPr lang="en-GB" sz="2400" b="1" dirty="0">
                <a:solidFill>
                  <a:schemeClr val="bg1"/>
                </a:solidFill>
              </a:rPr>
              <a:t>Plagiarism</a:t>
            </a:r>
          </a:p>
        </p:txBody>
      </p:sp>
      <p:sp>
        <p:nvSpPr>
          <p:cNvPr id="3" name="Oval 2">
            <a:extLst>
              <a:ext uri="{FF2B5EF4-FFF2-40B4-BE49-F238E27FC236}">
                <a16:creationId xmlns:a16="http://schemas.microsoft.com/office/drawing/2014/main" id="{01288800-9F9F-49FC-9D59-FCB711C01789}"/>
              </a:ext>
            </a:extLst>
          </p:cNvPr>
          <p:cNvSpPr/>
          <p:nvPr/>
        </p:nvSpPr>
        <p:spPr>
          <a:xfrm>
            <a:off x="1143000" y="558800"/>
            <a:ext cx="9715500" cy="3403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rgbClr val="FFFFCC"/>
                </a:solidFill>
              </a:rPr>
              <a:t>What is plagiarism?</a:t>
            </a:r>
          </a:p>
        </p:txBody>
      </p:sp>
      <p:sp>
        <p:nvSpPr>
          <p:cNvPr id="4" name="TextBox 3">
            <a:extLst>
              <a:ext uri="{FF2B5EF4-FFF2-40B4-BE49-F238E27FC236}">
                <a16:creationId xmlns:a16="http://schemas.microsoft.com/office/drawing/2014/main" id="{4AA2BECB-7330-471A-B4AB-F50C7A9D81C5}"/>
              </a:ext>
            </a:extLst>
          </p:cNvPr>
          <p:cNvSpPr txBox="1"/>
          <p:nvPr/>
        </p:nvSpPr>
        <p:spPr>
          <a:xfrm>
            <a:off x="6883400" y="4775200"/>
            <a:ext cx="3886200" cy="646331"/>
          </a:xfrm>
          <a:prstGeom prst="rect">
            <a:avLst/>
          </a:prstGeom>
          <a:noFill/>
        </p:spPr>
        <p:txBody>
          <a:bodyPr wrap="square" rtlCol="0">
            <a:spAutoFit/>
          </a:bodyPr>
          <a:lstStyle/>
          <a:p>
            <a:r>
              <a:rPr lang="en-GB">
                <a:hlinkClick r:id="rId4"/>
              </a:rPr>
              <a:t>https://www.youtube.com/watch?v=RcbiGsDMmCM</a:t>
            </a:r>
            <a:endParaRPr lang="en-GB" dirty="0"/>
          </a:p>
        </p:txBody>
      </p:sp>
    </p:spTree>
    <p:extLst>
      <p:ext uri="{BB962C8B-B14F-4D97-AF65-F5344CB8AC3E}">
        <p14:creationId xmlns:p14="http://schemas.microsoft.com/office/powerpoint/2010/main" val="3316042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par>
                          <p:cTn id="8" fill="hold">
                            <p:stCondLst>
                              <p:cond delay="2000"/>
                            </p:stCondLst>
                            <p:childTnLst>
                              <p:par>
                                <p:cTn id="9" presetID="1" presetClass="entr" presetSubtype="0" fill="hold" grpId="0" nodeType="afterEffect">
                                  <p:stCondLst>
                                    <p:cond delay="25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026" name="Picture 2" descr="Turnitin (Text matching software) | Administration and support services |  Imperial College London">
            <a:extLst>
              <a:ext uri="{FF2B5EF4-FFF2-40B4-BE49-F238E27FC236}">
                <a16:creationId xmlns:a16="http://schemas.microsoft.com/office/drawing/2014/main" id="{DD67B550-DC36-419F-A617-7B6A65E4C4A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58261" y="368300"/>
            <a:ext cx="3673366" cy="336073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294A4AF-46E3-46C7-AE02-06FD3CD5F627}"/>
              </a:ext>
            </a:extLst>
          </p:cNvPr>
          <p:cNvSpPr txBox="1"/>
          <p:nvPr/>
        </p:nvSpPr>
        <p:spPr>
          <a:xfrm>
            <a:off x="7581900" y="1130300"/>
            <a:ext cx="4318000" cy="4893647"/>
          </a:xfrm>
          <a:prstGeom prst="rect">
            <a:avLst/>
          </a:prstGeom>
          <a:noFill/>
        </p:spPr>
        <p:txBody>
          <a:bodyPr wrap="square" rtlCol="0">
            <a:spAutoFit/>
          </a:bodyPr>
          <a:lstStyle/>
          <a:p>
            <a:pPr>
              <a:lnSpc>
                <a:spcPct val="150000"/>
              </a:lnSpc>
            </a:pPr>
            <a:r>
              <a:rPr lang="en-GB" sz="2400" dirty="0"/>
              <a:t>The similarity percentage is colour coded:</a:t>
            </a:r>
          </a:p>
          <a:p>
            <a:pPr>
              <a:lnSpc>
                <a:spcPct val="150000"/>
              </a:lnSpc>
            </a:pPr>
            <a:r>
              <a:rPr lang="en-GB" sz="2400" b="1" dirty="0">
                <a:solidFill>
                  <a:srgbClr val="0070C0"/>
                </a:solidFill>
              </a:rPr>
              <a:t>Blue:</a:t>
            </a:r>
            <a:r>
              <a:rPr lang="en-GB" sz="2400" dirty="0">
                <a:solidFill>
                  <a:srgbClr val="0070C0"/>
                </a:solidFill>
              </a:rPr>
              <a:t> </a:t>
            </a:r>
            <a:r>
              <a:rPr lang="en-GB" sz="2400" dirty="0"/>
              <a:t>No matching text</a:t>
            </a:r>
          </a:p>
          <a:p>
            <a:pPr>
              <a:lnSpc>
                <a:spcPct val="150000"/>
              </a:lnSpc>
            </a:pPr>
            <a:r>
              <a:rPr lang="en-GB" sz="2400" b="1" dirty="0">
                <a:solidFill>
                  <a:srgbClr val="00B050"/>
                </a:solidFill>
              </a:rPr>
              <a:t>Green:</a:t>
            </a:r>
            <a:r>
              <a:rPr lang="en-GB" sz="2400" dirty="0">
                <a:solidFill>
                  <a:srgbClr val="00B050"/>
                </a:solidFill>
              </a:rPr>
              <a:t> </a:t>
            </a:r>
            <a:r>
              <a:rPr lang="en-GB" sz="2400" dirty="0"/>
              <a:t>One word to 24% matching text</a:t>
            </a:r>
          </a:p>
          <a:p>
            <a:pPr>
              <a:lnSpc>
                <a:spcPct val="150000"/>
              </a:lnSpc>
            </a:pPr>
            <a:r>
              <a:rPr lang="en-GB" sz="2400" b="1" dirty="0">
                <a:solidFill>
                  <a:schemeClr val="accent4">
                    <a:lumMod val="60000"/>
                    <a:lumOff val="40000"/>
                  </a:schemeClr>
                </a:solidFill>
              </a:rPr>
              <a:t>Yellow:</a:t>
            </a:r>
            <a:r>
              <a:rPr lang="en-GB" sz="2400" dirty="0">
                <a:solidFill>
                  <a:schemeClr val="accent4">
                    <a:lumMod val="60000"/>
                    <a:lumOff val="40000"/>
                  </a:schemeClr>
                </a:solidFill>
              </a:rPr>
              <a:t> </a:t>
            </a:r>
            <a:r>
              <a:rPr lang="en-GB" sz="2400" dirty="0"/>
              <a:t>25-49% matching text</a:t>
            </a:r>
          </a:p>
          <a:p>
            <a:pPr>
              <a:lnSpc>
                <a:spcPct val="150000"/>
              </a:lnSpc>
            </a:pPr>
            <a:r>
              <a:rPr lang="en-GB" sz="2400" b="1" dirty="0">
                <a:solidFill>
                  <a:srgbClr val="FF9933"/>
                </a:solidFill>
              </a:rPr>
              <a:t>Orange:</a:t>
            </a:r>
            <a:r>
              <a:rPr lang="en-GB" sz="2400" dirty="0">
                <a:solidFill>
                  <a:srgbClr val="FF9933"/>
                </a:solidFill>
              </a:rPr>
              <a:t> </a:t>
            </a:r>
            <a:r>
              <a:rPr lang="en-GB" sz="2400" dirty="0"/>
              <a:t>50-74% matching text</a:t>
            </a:r>
          </a:p>
          <a:p>
            <a:pPr>
              <a:lnSpc>
                <a:spcPct val="150000"/>
              </a:lnSpc>
            </a:pPr>
            <a:r>
              <a:rPr lang="en-GB" sz="2400" b="1" dirty="0">
                <a:solidFill>
                  <a:srgbClr val="FF0000"/>
                </a:solidFill>
              </a:rPr>
              <a:t>Red: </a:t>
            </a:r>
            <a:r>
              <a:rPr lang="en-GB" sz="2400" dirty="0"/>
              <a:t>75-100% matching text</a:t>
            </a:r>
          </a:p>
          <a:p>
            <a:endParaRPr lang="en-GB" sz="2400" dirty="0"/>
          </a:p>
        </p:txBody>
      </p:sp>
      <p:cxnSp>
        <p:nvCxnSpPr>
          <p:cNvPr id="5" name="Straight Connector 4">
            <a:extLst>
              <a:ext uri="{FF2B5EF4-FFF2-40B4-BE49-F238E27FC236}">
                <a16:creationId xmlns:a16="http://schemas.microsoft.com/office/drawing/2014/main" id="{9A625174-EEF8-4B3D-AB7B-7CEE090EF024}"/>
              </a:ext>
            </a:extLst>
          </p:cNvPr>
          <p:cNvCxnSpPr/>
          <p:nvPr/>
        </p:nvCxnSpPr>
        <p:spPr>
          <a:xfrm>
            <a:off x="7696200" y="3937000"/>
            <a:ext cx="3873500" cy="0"/>
          </a:xfrm>
          <a:prstGeom prst="line">
            <a:avLst/>
          </a:prstGeom>
          <a:ln w="57150">
            <a:solidFill>
              <a:srgbClr val="FF0000"/>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881450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Effect transition="in" filter="fade">
                                      <p:cBhvr>
                                        <p:cTn id="11" dur="1000"/>
                                        <p:tgtEl>
                                          <p:spTgt spid="2">
                                            <p:txEl>
                                              <p:pRg st="0" end="0"/>
                                            </p:txEl>
                                          </p:spTgt>
                                        </p:tgtEl>
                                      </p:cBhvr>
                                    </p:animEffect>
                                    <p:anim calcmode="lin" valueType="num">
                                      <p:cBhvr>
                                        <p:cTn id="12"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2">
                                            <p:txEl>
                                              <p:pRg st="1" end="1"/>
                                            </p:txEl>
                                          </p:spTgt>
                                        </p:tgtEl>
                                        <p:attrNameLst>
                                          <p:attrName>style.visibility</p:attrName>
                                        </p:attrNameLst>
                                      </p:cBhvr>
                                      <p:to>
                                        <p:strVal val="visible"/>
                                      </p:to>
                                    </p:set>
                                    <p:animEffect transition="in" filter="fade">
                                      <p:cBhvr>
                                        <p:cTn id="18" dur="1000"/>
                                        <p:tgtEl>
                                          <p:spTgt spid="2">
                                            <p:txEl>
                                              <p:pRg st="1" end="1"/>
                                            </p:txEl>
                                          </p:spTgt>
                                        </p:tgtEl>
                                      </p:cBhvr>
                                    </p:animEffect>
                                    <p:anim calcmode="lin" valueType="num">
                                      <p:cBhvr>
                                        <p:cTn id="19"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2">
                                            <p:txEl>
                                              <p:pRg st="2" end="2"/>
                                            </p:txEl>
                                          </p:spTgt>
                                        </p:tgtEl>
                                        <p:attrNameLst>
                                          <p:attrName>style.visibility</p:attrName>
                                        </p:attrNameLst>
                                      </p:cBhvr>
                                      <p:to>
                                        <p:strVal val="visible"/>
                                      </p:to>
                                    </p:set>
                                    <p:animEffect transition="in" filter="fade">
                                      <p:cBhvr>
                                        <p:cTn id="25" dur="1000"/>
                                        <p:tgtEl>
                                          <p:spTgt spid="2">
                                            <p:txEl>
                                              <p:pRg st="2" end="2"/>
                                            </p:txEl>
                                          </p:spTgt>
                                        </p:tgtEl>
                                      </p:cBhvr>
                                    </p:animEffect>
                                    <p:anim calcmode="lin" valueType="num">
                                      <p:cBhvr>
                                        <p:cTn id="26"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par>
                          <p:cTn id="28" fill="hold">
                            <p:stCondLst>
                              <p:cond delay="1000"/>
                            </p:stCondLst>
                            <p:childTnLst>
                              <p:par>
                                <p:cTn id="29" presetID="1" presetClass="entr" presetSubtype="0" fill="hold" nodeType="after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2">
                                            <p:txEl>
                                              <p:pRg st="3" end="3"/>
                                            </p:txEl>
                                          </p:spTgt>
                                        </p:tgtEl>
                                        <p:attrNameLst>
                                          <p:attrName>style.visibility</p:attrName>
                                        </p:attrNameLst>
                                      </p:cBhvr>
                                      <p:to>
                                        <p:strVal val="visible"/>
                                      </p:to>
                                    </p:set>
                                    <p:animEffect transition="in" filter="fade">
                                      <p:cBhvr>
                                        <p:cTn id="35" dur="1000"/>
                                        <p:tgtEl>
                                          <p:spTgt spid="2">
                                            <p:txEl>
                                              <p:pRg st="3" end="3"/>
                                            </p:txEl>
                                          </p:spTgt>
                                        </p:tgtEl>
                                      </p:cBhvr>
                                    </p:animEffect>
                                    <p:anim calcmode="lin" valueType="num">
                                      <p:cBhvr>
                                        <p:cTn id="36"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2">
                                            <p:txEl>
                                              <p:pRg st="4" end="4"/>
                                            </p:txEl>
                                          </p:spTgt>
                                        </p:tgtEl>
                                        <p:attrNameLst>
                                          <p:attrName>style.visibility</p:attrName>
                                        </p:attrNameLst>
                                      </p:cBhvr>
                                      <p:to>
                                        <p:strVal val="visible"/>
                                      </p:to>
                                    </p:set>
                                    <p:animEffect transition="in" filter="fade">
                                      <p:cBhvr>
                                        <p:cTn id="42" dur="1000"/>
                                        <p:tgtEl>
                                          <p:spTgt spid="2">
                                            <p:txEl>
                                              <p:pRg st="4" end="4"/>
                                            </p:txEl>
                                          </p:spTgt>
                                        </p:tgtEl>
                                      </p:cBhvr>
                                    </p:animEffect>
                                    <p:anim calcmode="lin" valueType="num">
                                      <p:cBhvr>
                                        <p:cTn id="43"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2">
                                            <p:txEl>
                                              <p:pRg st="5" end="5"/>
                                            </p:txEl>
                                          </p:spTgt>
                                        </p:tgtEl>
                                        <p:attrNameLst>
                                          <p:attrName>style.visibility</p:attrName>
                                        </p:attrNameLst>
                                      </p:cBhvr>
                                      <p:to>
                                        <p:strVal val="visible"/>
                                      </p:to>
                                    </p:set>
                                    <p:animEffect transition="in" filter="fade">
                                      <p:cBhvr>
                                        <p:cTn id="49" dur="1000"/>
                                        <p:tgtEl>
                                          <p:spTgt spid="2">
                                            <p:txEl>
                                              <p:pRg st="5" end="5"/>
                                            </p:txEl>
                                          </p:spTgt>
                                        </p:tgtEl>
                                      </p:cBhvr>
                                    </p:animEffect>
                                    <p:anim calcmode="lin" valueType="num">
                                      <p:cBhvr>
                                        <p:cTn id="50"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8E1E043F-7DCA-4C5C-B204-3EAEA6A413EB}"/>
              </a:ext>
            </a:extLst>
          </p:cNvPr>
          <p:cNvSpPr txBox="1"/>
          <p:nvPr/>
        </p:nvSpPr>
        <p:spPr>
          <a:xfrm>
            <a:off x="3045368" y="2043663"/>
            <a:ext cx="6105194" cy="2031055"/>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000" kern="1200" dirty="0">
                <a:solidFill>
                  <a:srgbClr val="FFFFFF"/>
                </a:solidFill>
                <a:latin typeface="+mj-lt"/>
                <a:ea typeface="+mj-ea"/>
                <a:cs typeface="+mj-cs"/>
              </a:rPr>
              <a:t>Activity 1</a:t>
            </a:r>
          </a:p>
        </p:txBody>
      </p:sp>
    </p:spTree>
    <p:extLst>
      <p:ext uri="{BB962C8B-B14F-4D97-AF65-F5344CB8AC3E}">
        <p14:creationId xmlns:p14="http://schemas.microsoft.com/office/powerpoint/2010/main" val="21139094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8E1E043F-7DCA-4C5C-B204-3EAEA6A413EB}"/>
              </a:ext>
            </a:extLst>
          </p:cNvPr>
          <p:cNvSpPr txBox="1"/>
          <p:nvPr/>
        </p:nvSpPr>
        <p:spPr>
          <a:xfrm>
            <a:off x="3045368" y="2043663"/>
            <a:ext cx="6105194" cy="2031055"/>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000" kern="1200" dirty="0">
                <a:solidFill>
                  <a:srgbClr val="FFFFFF"/>
                </a:solidFill>
                <a:latin typeface="+mj-lt"/>
                <a:ea typeface="+mj-ea"/>
                <a:cs typeface="+mj-cs"/>
              </a:rPr>
              <a:t>Activity 2</a:t>
            </a:r>
          </a:p>
        </p:txBody>
      </p:sp>
    </p:spTree>
    <p:extLst>
      <p:ext uri="{BB962C8B-B14F-4D97-AF65-F5344CB8AC3E}">
        <p14:creationId xmlns:p14="http://schemas.microsoft.com/office/powerpoint/2010/main" val="20615977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Scroll: Horizontal 1">
            <a:extLst>
              <a:ext uri="{FF2B5EF4-FFF2-40B4-BE49-F238E27FC236}">
                <a16:creationId xmlns:a16="http://schemas.microsoft.com/office/drawing/2014/main" id="{282CDA6E-B197-41D4-B4AE-2E87F3445F90}"/>
              </a:ext>
            </a:extLst>
          </p:cNvPr>
          <p:cNvSpPr/>
          <p:nvPr/>
        </p:nvSpPr>
        <p:spPr>
          <a:xfrm>
            <a:off x="1089025" y="91469"/>
            <a:ext cx="10013950" cy="5829300"/>
          </a:xfrm>
          <a:prstGeom prst="horizontalScroll">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u="sng" dirty="0">
                <a:solidFill>
                  <a:srgbClr val="FF0000"/>
                </a:solidFill>
              </a:rPr>
              <a:t>Objective 9</a:t>
            </a:r>
          </a:p>
          <a:p>
            <a:pPr algn="ctr"/>
            <a:endParaRPr lang="en-GB" sz="2400" dirty="0">
              <a:solidFill>
                <a:schemeClr val="tx1"/>
              </a:solidFill>
            </a:endParaRPr>
          </a:p>
          <a:p>
            <a:pPr algn="ctr"/>
            <a:r>
              <a:rPr lang="en-GB" sz="2400" dirty="0">
                <a:solidFill>
                  <a:schemeClr val="tx1"/>
                </a:solidFill>
              </a:rPr>
              <a:t>To be met when you complete your reflective assignments after your observed lessons. (Post Course)</a:t>
            </a:r>
          </a:p>
          <a:p>
            <a:pPr algn="ctr"/>
            <a:endParaRPr lang="en-GB" sz="2400" dirty="0">
              <a:solidFill>
                <a:schemeClr val="tx1"/>
              </a:solidFill>
            </a:endParaRPr>
          </a:p>
          <a:p>
            <a:pPr marL="457200" indent="-457200" algn="ctr">
              <a:buAutoNum type="arabicPeriod"/>
            </a:pPr>
            <a:r>
              <a:rPr lang="en-GB" sz="2400" dirty="0">
                <a:solidFill>
                  <a:schemeClr val="tx1"/>
                </a:solidFill>
              </a:rPr>
              <a:t>Minimum of 3 </a:t>
            </a:r>
            <a:r>
              <a:rPr lang="en-GB" sz="2400" u="sng" dirty="0">
                <a:solidFill>
                  <a:schemeClr val="tx1"/>
                </a:solidFill>
              </a:rPr>
              <a:t>different</a:t>
            </a:r>
            <a:r>
              <a:rPr lang="en-GB" sz="2400" dirty="0">
                <a:solidFill>
                  <a:schemeClr val="tx1"/>
                </a:solidFill>
              </a:rPr>
              <a:t> references </a:t>
            </a:r>
            <a:r>
              <a:rPr lang="en-GB" sz="2400" dirty="0" err="1">
                <a:solidFill>
                  <a:schemeClr val="tx1"/>
                </a:solidFill>
              </a:rPr>
              <a:t>i.e</a:t>
            </a:r>
            <a:r>
              <a:rPr lang="en-GB" sz="2400" dirty="0">
                <a:solidFill>
                  <a:schemeClr val="tx1"/>
                </a:solidFill>
              </a:rPr>
              <a:t> you cannot use the same source </a:t>
            </a:r>
            <a:r>
              <a:rPr lang="en-GB" sz="2400">
                <a:solidFill>
                  <a:schemeClr val="tx1"/>
                </a:solidFill>
              </a:rPr>
              <a:t>e.g. </a:t>
            </a:r>
            <a:r>
              <a:rPr lang="en-GB" sz="2400" dirty="0">
                <a:solidFill>
                  <a:schemeClr val="tx1"/>
                </a:solidFill>
              </a:rPr>
              <a:t>book/website etc more than once</a:t>
            </a:r>
          </a:p>
          <a:p>
            <a:pPr marL="457200" indent="-457200" algn="ctr">
              <a:buAutoNum type="arabicPeriod"/>
            </a:pPr>
            <a:endParaRPr lang="en-GB" sz="2400" dirty="0">
              <a:solidFill>
                <a:schemeClr val="tx1"/>
              </a:solidFill>
            </a:endParaRPr>
          </a:p>
          <a:p>
            <a:pPr marL="457200" indent="-457200" algn="ctr">
              <a:buAutoNum type="arabicPeriod"/>
            </a:pPr>
            <a:r>
              <a:rPr lang="en-GB" sz="2400" dirty="0">
                <a:solidFill>
                  <a:schemeClr val="tx1"/>
                </a:solidFill>
              </a:rPr>
              <a:t>Your assignment will be referred if you get more than 1 reference wrong</a:t>
            </a:r>
          </a:p>
          <a:p>
            <a:pPr marL="457200" indent="-457200" algn="ctr">
              <a:buAutoNum type="arabicPeriod"/>
            </a:pPr>
            <a:endParaRPr lang="en-GB" sz="2400" dirty="0">
              <a:solidFill>
                <a:schemeClr val="tx1"/>
              </a:solidFill>
            </a:endParaRPr>
          </a:p>
          <a:p>
            <a:pPr marL="457200" indent="-457200" algn="ctr">
              <a:buAutoNum type="arabicPeriod"/>
            </a:pPr>
            <a:r>
              <a:rPr lang="en-GB" sz="2400" dirty="0">
                <a:solidFill>
                  <a:schemeClr val="tx1"/>
                </a:solidFill>
              </a:rPr>
              <a:t>Over 24% similarity from Turnitin will result in immediate referral</a:t>
            </a:r>
          </a:p>
        </p:txBody>
      </p:sp>
    </p:spTree>
    <p:extLst>
      <p:ext uri="{BB962C8B-B14F-4D97-AF65-F5344CB8AC3E}">
        <p14:creationId xmlns:p14="http://schemas.microsoft.com/office/powerpoint/2010/main" val="9174849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E911F28-2CFB-45F1-AFAB-CAA28F8F7D22}"/>
              </a:ext>
            </a:extLst>
          </p:cNvPr>
          <p:cNvSpPr txBox="1"/>
          <p:nvPr/>
        </p:nvSpPr>
        <p:spPr>
          <a:xfrm>
            <a:off x="965200" y="0"/>
            <a:ext cx="10439400" cy="6093976"/>
          </a:xfrm>
          <a:prstGeom prst="rect">
            <a:avLst/>
          </a:prstGeom>
          <a:noFill/>
        </p:spPr>
        <p:txBody>
          <a:bodyPr wrap="square" rtlCol="0">
            <a:spAutoFit/>
          </a:bodyPr>
          <a:lstStyle/>
          <a:p>
            <a:pPr lvl="0"/>
            <a:r>
              <a:rPr lang="en-GB" sz="2400" b="1" dirty="0"/>
              <a:t>Revisit Objectives:</a:t>
            </a:r>
          </a:p>
          <a:p>
            <a:pPr lvl="0"/>
            <a:endParaRPr lang="en-GB" sz="2400" b="1" dirty="0"/>
          </a:p>
          <a:p>
            <a:pPr marL="342900" lvl="0" indent="-342900">
              <a:lnSpc>
                <a:spcPct val="150000"/>
              </a:lnSpc>
              <a:buAutoNum type="arabicPeriod"/>
            </a:pPr>
            <a:r>
              <a:rPr lang="en-GB" sz="2400" b="1" dirty="0"/>
              <a:t>Explain </a:t>
            </a:r>
            <a:r>
              <a:rPr lang="en-GB" sz="2400" dirty="0"/>
              <a:t>the purpose of referencing</a:t>
            </a:r>
          </a:p>
          <a:p>
            <a:pPr marL="342900" lvl="0" indent="-342900">
              <a:lnSpc>
                <a:spcPct val="150000"/>
              </a:lnSpc>
              <a:buAutoNum type="arabicPeriod"/>
            </a:pPr>
            <a:r>
              <a:rPr lang="en-GB" sz="2400" b="1" dirty="0"/>
              <a:t>List </a:t>
            </a:r>
            <a:r>
              <a:rPr lang="en-GB" sz="2400" dirty="0"/>
              <a:t>Sources of information</a:t>
            </a:r>
          </a:p>
          <a:p>
            <a:pPr marL="342900" lvl="0" indent="-342900">
              <a:lnSpc>
                <a:spcPct val="150000"/>
              </a:lnSpc>
              <a:buAutoNum type="arabicPeriod"/>
            </a:pPr>
            <a:r>
              <a:rPr lang="en-GB" sz="2400" b="1" dirty="0"/>
              <a:t>Identify </a:t>
            </a:r>
            <a:r>
              <a:rPr lang="en-GB" sz="2400" dirty="0"/>
              <a:t>a citation</a:t>
            </a:r>
          </a:p>
          <a:p>
            <a:pPr marL="342900" indent="-342900">
              <a:lnSpc>
                <a:spcPct val="150000"/>
              </a:lnSpc>
              <a:buFontTx/>
              <a:buAutoNum type="arabicPeriod"/>
            </a:pPr>
            <a:r>
              <a:rPr lang="en-GB" sz="2400" b="1" dirty="0"/>
              <a:t>Explain </a:t>
            </a:r>
            <a:r>
              <a:rPr lang="en-GB" sz="2400" dirty="0"/>
              <a:t>how to write a reference list</a:t>
            </a:r>
          </a:p>
          <a:p>
            <a:pPr marL="342900" lvl="0" indent="-342900">
              <a:lnSpc>
                <a:spcPct val="150000"/>
              </a:lnSpc>
              <a:buAutoNum type="arabicPeriod"/>
            </a:pPr>
            <a:r>
              <a:rPr lang="en-GB" sz="2400" b="1" dirty="0"/>
              <a:t>Explain </a:t>
            </a:r>
            <a:r>
              <a:rPr lang="en-GB" sz="2400" dirty="0"/>
              <a:t>how to reference Quotes, Paraphrase and Summarise in written work</a:t>
            </a:r>
          </a:p>
          <a:p>
            <a:pPr marL="342900" lvl="0" indent="-342900">
              <a:lnSpc>
                <a:spcPct val="150000"/>
              </a:lnSpc>
              <a:buAutoNum type="arabicPeriod"/>
            </a:pPr>
            <a:r>
              <a:rPr lang="en-GB" sz="2400" b="1" dirty="0"/>
              <a:t>Identify </a:t>
            </a:r>
            <a:r>
              <a:rPr lang="en-GB" sz="2400" dirty="0"/>
              <a:t>different forms of plagiarism</a:t>
            </a:r>
          </a:p>
          <a:p>
            <a:pPr marL="342900" lvl="0" indent="-342900">
              <a:lnSpc>
                <a:spcPct val="150000"/>
              </a:lnSpc>
              <a:buAutoNum type="arabicPeriod"/>
            </a:pPr>
            <a:r>
              <a:rPr lang="en-GB" sz="2400" b="1" dirty="0"/>
              <a:t>Apply </a:t>
            </a:r>
            <a:r>
              <a:rPr lang="en-GB" sz="2400" dirty="0"/>
              <a:t>Harvard referencing using a book as a source</a:t>
            </a:r>
          </a:p>
          <a:p>
            <a:pPr marL="342900" lvl="0" indent="-342900">
              <a:lnSpc>
                <a:spcPct val="150000"/>
              </a:lnSpc>
              <a:buAutoNum type="arabicPeriod"/>
            </a:pPr>
            <a:r>
              <a:rPr lang="en-GB" sz="2400" b="1" dirty="0"/>
              <a:t>Demonstrate </a:t>
            </a:r>
            <a:r>
              <a:rPr lang="en-GB" sz="2400" dirty="0"/>
              <a:t>knowledge of referencing through a task</a:t>
            </a:r>
            <a:r>
              <a:rPr lang="en-GB" sz="2400" b="1" dirty="0"/>
              <a:t> </a:t>
            </a:r>
          </a:p>
          <a:p>
            <a:pPr marL="342900" lvl="0" indent="-342900">
              <a:lnSpc>
                <a:spcPct val="150000"/>
              </a:lnSpc>
              <a:buAutoNum type="arabicPeriod"/>
            </a:pPr>
            <a:r>
              <a:rPr lang="en-GB" sz="2400" b="1" dirty="0"/>
              <a:t>Apply </a:t>
            </a:r>
            <a:r>
              <a:rPr lang="en-GB" sz="2400" dirty="0"/>
              <a:t>Harvard Reference techniques within written reflective task post course</a:t>
            </a:r>
          </a:p>
          <a:p>
            <a:endParaRPr lang="en-GB" dirty="0"/>
          </a:p>
        </p:txBody>
      </p:sp>
    </p:spTree>
    <p:extLst>
      <p:ext uri="{BB962C8B-B14F-4D97-AF65-F5344CB8AC3E}">
        <p14:creationId xmlns:p14="http://schemas.microsoft.com/office/powerpoint/2010/main" val="8585331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4642</TotalTime>
  <Words>2371</Words>
  <Application>Microsoft Office PowerPoint</Application>
  <PresentationFormat>Widescreen</PresentationFormat>
  <Paragraphs>240</Paragraphs>
  <Slides>19</Slides>
  <Notes>19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19</vt:i4>
      </vt:variant>
    </vt:vector>
  </HeadingPairs>
  <TitlesOfParts>
    <vt:vector size="28" baseType="lpstr">
      <vt:lpstr>Arial</vt:lpstr>
      <vt:lpstr>Calibri</vt:lpstr>
      <vt:lpstr>Calibri Light</vt:lpstr>
      <vt:lpstr>Calibri-Bold</vt:lpstr>
      <vt:lpstr>Lucida Calligraphy</vt:lpstr>
      <vt:lpstr>Microsoft Sans Serif</vt:lpstr>
      <vt:lpstr>Tahoma</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Harris,Shairon swp51360</dc:creator>
  <cp:lastModifiedBy>Harris,Shairon swp51360</cp:lastModifiedBy>
  <cp:revision>59</cp:revision>
  <dcterms:created xsi:type="dcterms:W3CDTF">2021-01-27T14:01:47Z</dcterms:created>
  <dcterms:modified xsi:type="dcterms:W3CDTF">2021-03-10T13:20:33Z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6cf8fe5-b7b7-4df7-b38d-1c61ac2f6639_Enabled">
    <vt:lpwstr>true</vt:lpwstr>
  </property>
  <property fmtid="{D5CDD505-2E9C-101B-9397-08002B2CF9AE}" pid="3" name="MSIP_Label_66cf8fe5-b7b7-4df7-b38d-1c61ac2f6639_SetDate">
    <vt:lpwstr>2021-01-27T14:05:07Z</vt:lpwstr>
  </property>
  <property fmtid="{D5CDD505-2E9C-101B-9397-08002B2CF9AE}" pid="4" name="MSIP_Label_66cf8fe5-b7b7-4df7-b38d-1c61ac2f6639_Method">
    <vt:lpwstr>Standard</vt:lpwstr>
  </property>
  <property fmtid="{D5CDD505-2E9C-101B-9397-08002B2CF9AE}" pid="5" name="MSIP_Label_66cf8fe5-b7b7-4df7-b38d-1c61ac2f6639_Name">
    <vt:lpwstr>66cf8fe5-b7b7-4df7-b38d-1c61ac2f6639</vt:lpwstr>
  </property>
  <property fmtid="{D5CDD505-2E9C-101B-9397-08002B2CF9AE}" pid="6" name="MSIP_Label_66cf8fe5-b7b7-4df7-b38d-1c61ac2f6639_SiteId">
    <vt:lpwstr>270c2f4d-fd0c-4f08-92a9-e5bdd8a87e09</vt:lpwstr>
  </property>
  <property fmtid="{D5CDD505-2E9C-101B-9397-08002B2CF9AE}" pid="7" name="MSIP_Label_66cf8fe5-b7b7-4df7-b38d-1c61ac2f6639_ActionId">
    <vt:lpwstr>d2eaf79b-87c7-4097-9535-c84e9ee60123</vt:lpwstr>
  </property>
  <property fmtid="{D5CDD505-2E9C-101B-9397-08002B2CF9AE}" pid="8" name="MSIP_Label_66cf8fe5-b7b7-4df7-b38d-1c61ac2f6639_ContentBits">
    <vt:lpwstr>0</vt:lpwstr>
  </property>
</Properties>
</file>