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7"/>
  </p:notesMasterIdLst>
  <p:sldIdLst>
    <p:sldId id="280" r:id="rId2"/>
    <p:sldId id="281" r:id="rId3"/>
    <p:sldId id="282" r:id="rId4"/>
    <p:sldId id="283" r:id="rId5"/>
    <p:sldId id="284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795" autoAdjust="0"/>
  </p:normalViewPr>
  <p:slideViewPr>
    <p:cSldViewPr snapToGrid="0" snapToObjects="1">
      <p:cViewPr varScale="1">
        <p:scale>
          <a:sx n="82" d="100"/>
          <a:sy n="82" d="100"/>
        </p:scale>
        <p:origin x="1383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AAB29-8C3D-B644-9A94-851573723F63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AAD592-0E56-B542-BE10-818C2A04D2B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84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29057" indent="-280406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2162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570276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18927" indent="-224325" defTabSz="886397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46757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16227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36487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13528" indent="-224325" algn="ctr" defTabSz="886397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6633519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F66AD8-BC4A-4004-9882-414398D930CA}" type="datetimeFigureOut">
              <a:rPr lang="en-US" smtClean="0"/>
              <a:pPr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2DF66AD8-BC4A-4004-9882-414398D930CA}" type="datetimeFigureOut">
              <a:rPr lang="en-US" smtClean="0"/>
              <a:pPr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B9D2C864-9362-43C7-A136-D9C41D93A96D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2" name="Picture 11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34" y="0"/>
            <a:ext cx="2393806" cy="939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" name="Picture 12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kapilan.radhakrishnan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769215" y="2008137"/>
            <a:ext cx="3854450" cy="1481138"/>
          </a:xfrm>
        </p:spPr>
        <p:txBody>
          <a:bodyPr/>
          <a:lstStyle/>
          <a:p>
            <a:pPr eaLnBrk="1" hangingPunct="1"/>
            <a:r>
              <a:rPr lang="en-US" sz="4000" dirty="0">
                <a:latin typeface="Arial" charset="0"/>
              </a:rPr>
              <a:t>Introduction</a:t>
            </a:r>
            <a:endParaRPr lang="en-US" sz="4000" dirty="0">
              <a:solidFill>
                <a:schemeClr val="folHlin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5904160"/>
      </p:ext>
    </p:extLst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Leader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Dr Kapilan Radhakrishnan and 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Mr Gareth Jones </a:t>
            </a:r>
          </a:p>
          <a:p>
            <a:pPr marL="0" indent="0">
              <a:buNone/>
            </a:pPr>
            <a:r>
              <a:rPr lang="en-GB" dirty="0" err="1">
                <a:solidFill>
                  <a:schemeClr val="tx1"/>
                </a:solidFill>
              </a:rPr>
              <a:t>Technium</a:t>
            </a:r>
            <a:r>
              <a:rPr lang="en-GB" dirty="0">
                <a:solidFill>
                  <a:schemeClr val="tx1"/>
                </a:solidFill>
              </a:rPr>
              <a:t> 2, Kings Road, Swansea, SA1 8PH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email: </a:t>
            </a:r>
            <a:r>
              <a:rPr lang="en-GB" dirty="0">
                <a:solidFill>
                  <a:schemeClr val="tx1"/>
                </a:solidFill>
                <a:hlinkClick r:id="rId2"/>
              </a:rPr>
              <a:t>kapilan.radhakrishnan@uwtsd.ac.uk</a:t>
            </a:r>
            <a:endParaRPr lang="en-GB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Gareth.jones@uwtsd.ac.uk</a:t>
            </a:r>
          </a:p>
          <a:p>
            <a:pPr marL="0" indent="0">
              <a:buNone/>
            </a:pPr>
            <a:r>
              <a:rPr lang="en-GB" dirty="0">
                <a:solidFill>
                  <a:schemeClr val="tx1"/>
                </a:solidFill>
              </a:rPr>
              <a:t>phone: 01792481154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535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54245"/>
            <a:ext cx="8042276" cy="790412"/>
          </a:xfrm>
        </p:spPr>
        <p:txBody>
          <a:bodyPr/>
          <a:lstStyle/>
          <a:p>
            <a:r>
              <a:rPr lang="en-GB" sz="3600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0481" y="1007390"/>
            <a:ext cx="8787539" cy="480059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Essential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Introduction to Networks Companion Guide by Cisco Networking Academy (2016)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Introduction to Networks Course booklet by Cisco Networking Academy (2016)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M.A. Dye, R. McDonald and A. W. </a:t>
            </a:r>
            <a:r>
              <a:rPr lang="en-GB" sz="1600" dirty="0" err="1">
                <a:solidFill>
                  <a:schemeClr val="tx1"/>
                </a:solidFill>
              </a:rPr>
              <a:t>Rufi</a:t>
            </a:r>
            <a:r>
              <a:rPr lang="en-GB" sz="1600" dirty="0">
                <a:solidFill>
                  <a:schemeClr val="tx1"/>
                </a:solidFill>
              </a:rPr>
              <a:t>, (2011) Network Fundamentals: CCNA exploration companion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guide, Cisco Press.</a:t>
            </a:r>
          </a:p>
          <a:p>
            <a:pPr marL="0" indent="0">
              <a:buNone/>
            </a:pPr>
            <a:r>
              <a:rPr lang="en-GB" sz="1600" b="1" dirty="0">
                <a:solidFill>
                  <a:srgbClr val="FF0000"/>
                </a:solidFill>
              </a:rPr>
              <a:t>Websites - http://www.netacad.com (username and password required)</a:t>
            </a:r>
          </a:p>
          <a:p>
            <a:pPr marL="0" indent="0">
              <a:buNone/>
            </a:pPr>
            <a:r>
              <a:rPr lang="en-GB" sz="1600" b="1" dirty="0">
                <a:solidFill>
                  <a:schemeClr val="tx1"/>
                </a:solidFill>
              </a:rPr>
              <a:t>Background 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A. S </a:t>
            </a:r>
            <a:r>
              <a:rPr lang="en-GB" sz="1600" dirty="0" err="1">
                <a:solidFill>
                  <a:schemeClr val="tx1"/>
                </a:solidFill>
              </a:rPr>
              <a:t>Tanenbaum</a:t>
            </a:r>
            <a:r>
              <a:rPr lang="en-GB" sz="1600" dirty="0">
                <a:solidFill>
                  <a:schemeClr val="tx1"/>
                </a:solidFill>
              </a:rPr>
              <a:t> and D. J. </a:t>
            </a:r>
            <a:r>
              <a:rPr lang="en-GB" sz="1600" dirty="0" err="1">
                <a:solidFill>
                  <a:schemeClr val="tx1"/>
                </a:solidFill>
              </a:rPr>
              <a:t>Wetherall</a:t>
            </a:r>
            <a:r>
              <a:rPr lang="en-GB" sz="1600" dirty="0">
                <a:solidFill>
                  <a:schemeClr val="tx1"/>
                </a:solidFill>
              </a:rPr>
              <a:t>, (2010) Computer Networks (5th Ed), Prentice Hall.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N. </a:t>
            </a:r>
            <a:r>
              <a:rPr lang="en-GB" sz="1600" dirty="0" err="1">
                <a:solidFill>
                  <a:schemeClr val="tx1"/>
                </a:solidFill>
              </a:rPr>
              <a:t>Olifer</a:t>
            </a:r>
            <a:r>
              <a:rPr lang="en-GB" sz="1600" dirty="0">
                <a:solidFill>
                  <a:schemeClr val="tx1"/>
                </a:solidFill>
              </a:rPr>
              <a:t> and V. </a:t>
            </a:r>
            <a:r>
              <a:rPr lang="en-GB" sz="1600" dirty="0" err="1">
                <a:solidFill>
                  <a:schemeClr val="tx1"/>
                </a:solidFill>
              </a:rPr>
              <a:t>Olifer</a:t>
            </a:r>
            <a:r>
              <a:rPr lang="en-GB" sz="1600" dirty="0">
                <a:solidFill>
                  <a:schemeClr val="tx1"/>
                </a:solidFill>
              </a:rPr>
              <a:t> (2006) Computer Networks Principles, Technologies and Protocol for Network Design, John Wiley and Sons, Ltd.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P. J. Irving, (2010) Computer Networks (3rd Ed), </a:t>
            </a:r>
            <a:r>
              <a:rPr lang="en-GB" sz="1600" dirty="0" err="1">
                <a:solidFill>
                  <a:schemeClr val="tx1"/>
                </a:solidFill>
              </a:rPr>
              <a:t>Lexden</a:t>
            </a:r>
            <a:r>
              <a:rPr lang="en-GB" sz="1600" dirty="0">
                <a:solidFill>
                  <a:schemeClr val="tx1"/>
                </a:solidFill>
              </a:rPr>
              <a:t> Publishing.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D. E. Comer, (2009) Computer Networks and Internets, Upper Saddle River, N.J Pearson education.</a:t>
            </a: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</a:rPr>
              <a:t>H. </a:t>
            </a:r>
            <a:r>
              <a:rPr lang="en-GB" sz="1600" dirty="0" err="1">
                <a:solidFill>
                  <a:schemeClr val="tx1"/>
                </a:solidFill>
              </a:rPr>
              <a:t>Bidgoli</a:t>
            </a:r>
            <a:r>
              <a:rPr lang="en-GB" sz="1600" dirty="0">
                <a:solidFill>
                  <a:schemeClr val="tx1"/>
                </a:solidFill>
              </a:rPr>
              <a:t>, (2008) Handbook of computer networks: key concepts, data transmission, and digital and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optical networks, Hoboken, N.J. Wiley.</a:t>
            </a:r>
            <a:br>
              <a:rPr lang="en-GB" sz="1600" dirty="0">
                <a:solidFill>
                  <a:schemeClr val="tx1"/>
                </a:solidFill>
              </a:rPr>
            </a:br>
            <a:r>
              <a:rPr lang="en-GB" sz="1600" dirty="0">
                <a:solidFill>
                  <a:schemeClr val="tx1"/>
                </a:solidFill>
              </a:rPr>
              <a:t>Computer networks: the international journal of computer and telecommunications networking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634270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dirty="0">
                <a:solidFill>
                  <a:schemeClr val="tx1"/>
                </a:solidFill>
              </a:rPr>
              <a:t>Coursework 50% </a:t>
            </a:r>
          </a:p>
          <a:p>
            <a:pPr lvl="1"/>
            <a:r>
              <a:rPr lang="en-GB" sz="2600" b="1" dirty="0">
                <a:solidFill>
                  <a:schemeClr val="tx1"/>
                </a:solidFill>
              </a:rPr>
              <a:t>Jan 2020</a:t>
            </a:r>
          </a:p>
          <a:p>
            <a:r>
              <a:rPr lang="en-GB" sz="2800" b="1" dirty="0">
                <a:solidFill>
                  <a:schemeClr val="tx1"/>
                </a:solidFill>
              </a:rPr>
              <a:t>Written Exam 50%</a:t>
            </a:r>
          </a:p>
          <a:p>
            <a:pPr lvl="1"/>
            <a:r>
              <a:rPr lang="en-GB" sz="2400" b="1" dirty="0">
                <a:solidFill>
                  <a:schemeClr val="tx1"/>
                </a:solidFill>
              </a:rPr>
              <a:t>May 2020</a:t>
            </a:r>
          </a:p>
        </p:txBody>
      </p:sp>
    </p:spTree>
    <p:extLst>
      <p:ext uri="{BB962C8B-B14F-4D97-AF65-F5344CB8AC3E}">
        <p14:creationId xmlns:p14="http://schemas.microsoft.com/office/powerpoint/2010/main" val="94642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FED3E-939C-49FE-9134-89E61F719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989704"/>
          </a:xfrm>
        </p:spPr>
        <p:txBody>
          <a:bodyPr/>
          <a:lstStyle/>
          <a:p>
            <a:r>
              <a:rPr lang="en-GB" dirty="0"/>
              <a:t>Topics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47194-BFAB-4329-A650-1D73DF1ED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275" y="1178781"/>
            <a:ext cx="8042276" cy="5229970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</a:rPr>
              <a:t>Explore the Network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Network Protocols and Communication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Configuring a Network Operating System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Network Access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Ethernet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Network Layer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IP Addressing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Transport Layer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Application Layer </a:t>
            </a:r>
          </a:p>
          <a:p>
            <a:r>
              <a:rPr lang="en-GB" sz="1800" b="1" dirty="0">
                <a:solidFill>
                  <a:schemeClr val="tx1"/>
                </a:solidFill>
              </a:rPr>
              <a:t>It’s a Network and Troubleshooting</a:t>
            </a:r>
          </a:p>
        </p:txBody>
      </p:sp>
    </p:spTree>
    <p:extLst>
      <p:ext uri="{BB962C8B-B14F-4D97-AF65-F5344CB8AC3E}">
        <p14:creationId xmlns:p14="http://schemas.microsoft.com/office/powerpoint/2010/main" val="54041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2244</TotalTime>
  <Words>88</Words>
  <Application>Microsoft Office PowerPoint</Application>
  <PresentationFormat>On-screen Show (4:3)</PresentationFormat>
  <Paragraphs>31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News Gothic MT</vt:lpstr>
      <vt:lpstr>Wingdings 2</vt:lpstr>
      <vt:lpstr>Breeze</vt:lpstr>
      <vt:lpstr>Introduction</vt:lpstr>
      <vt:lpstr>Module Leader</vt:lpstr>
      <vt:lpstr>Reading List</vt:lpstr>
      <vt:lpstr>Assessments</vt:lpstr>
      <vt:lpstr>Topics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118</cp:revision>
  <dcterms:created xsi:type="dcterms:W3CDTF">2011-10-03T10:20:59Z</dcterms:created>
  <dcterms:modified xsi:type="dcterms:W3CDTF">2019-09-30T14:44:39Z</dcterms:modified>
</cp:coreProperties>
</file>