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8029" autoAdjust="0"/>
  </p:normalViewPr>
  <p:slideViewPr>
    <p:cSldViewPr snapToGrid="0">
      <p:cViewPr varScale="1">
        <p:scale>
          <a:sx n="73" d="100"/>
          <a:sy n="73" d="100"/>
        </p:scale>
        <p:origin x="845"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884A23-F2D1-4EEE-9E02-93480C560F04}"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F4AC00E4-6826-4A8E-9974-3C3E54F03D68}">
      <dgm:prSet/>
      <dgm:spPr/>
      <dgm:t>
        <a:bodyPr/>
        <a:lstStyle/>
        <a:p>
          <a:r>
            <a:rPr lang="en-US"/>
            <a:t>Transformative innovations identified</a:t>
          </a:r>
        </a:p>
      </dgm:t>
    </dgm:pt>
    <dgm:pt modelId="{3D297062-CEA2-4804-A8AA-B46A8EF968AE}" type="parTrans" cxnId="{69E23483-276F-4989-BAD2-B357A9DCF24D}">
      <dgm:prSet/>
      <dgm:spPr/>
      <dgm:t>
        <a:bodyPr/>
        <a:lstStyle/>
        <a:p>
          <a:endParaRPr lang="en-US"/>
        </a:p>
      </dgm:t>
    </dgm:pt>
    <dgm:pt modelId="{811EEC68-B78A-418E-88A1-CD9E14458C99}" type="sibTrans" cxnId="{69E23483-276F-4989-BAD2-B357A9DCF24D}">
      <dgm:prSet phldrT="01" phldr="0"/>
      <dgm:spPr/>
      <dgm:t>
        <a:bodyPr/>
        <a:lstStyle/>
        <a:p>
          <a:r>
            <a:rPr lang="en-US"/>
            <a:t>01</a:t>
          </a:r>
        </a:p>
      </dgm:t>
    </dgm:pt>
    <dgm:pt modelId="{F0545D81-6319-4D03-8420-ABEB2C58D879}">
      <dgm:prSet/>
      <dgm:spPr/>
      <dgm:t>
        <a:bodyPr/>
        <a:lstStyle/>
        <a:p>
          <a:r>
            <a:rPr lang="en-US"/>
            <a:t>Substitute: Direct digital supply chain</a:t>
          </a:r>
        </a:p>
      </dgm:t>
    </dgm:pt>
    <dgm:pt modelId="{C9F06730-91EF-4AA5-B210-BB89F04F5A87}" type="parTrans" cxnId="{40F84BB9-4486-4733-8736-60CEDF6CCB81}">
      <dgm:prSet/>
      <dgm:spPr/>
      <dgm:t>
        <a:bodyPr/>
        <a:lstStyle/>
        <a:p>
          <a:endParaRPr lang="en-US"/>
        </a:p>
      </dgm:t>
    </dgm:pt>
    <dgm:pt modelId="{81E85E68-E556-4ABD-AB61-D9C6E4F12874}" type="sibTrans" cxnId="{40F84BB9-4486-4733-8736-60CEDF6CCB81}">
      <dgm:prSet phldrT="02" phldr="0"/>
      <dgm:spPr/>
      <dgm:t>
        <a:bodyPr/>
        <a:lstStyle/>
        <a:p>
          <a:r>
            <a:rPr lang="en-US"/>
            <a:t>02</a:t>
          </a:r>
        </a:p>
      </dgm:t>
    </dgm:pt>
    <dgm:pt modelId="{F7FC49D8-3E2B-4EB4-A474-911CD70EE895}">
      <dgm:prSet/>
      <dgm:spPr/>
      <dgm:t>
        <a:bodyPr/>
        <a:lstStyle/>
        <a:p>
          <a:r>
            <a:rPr lang="en-US"/>
            <a:t>Combine: Shared back-end across brands</a:t>
          </a:r>
        </a:p>
      </dgm:t>
    </dgm:pt>
    <dgm:pt modelId="{F327F37B-ABF7-462F-BF72-B61E194A9AB7}" type="parTrans" cxnId="{ADEE8969-B012-4F47-96A5-6AD1C6E3077B}">
      <dgm:prSet/>
      <dgm:spPr/>
      <dgm:t>
        <a:bodyPr/>
        <a:lstStyle/>
        <a:p>
          <a:endParaRPr lang="en-US"/>
        </a:p>
      </dgm:t>
    </dgm:pt>
    <dgm:pt modelId="{B6872718-C972-4519-B758-D343B2B75B46}" type="sibTrans" cxnId="{ADEE8969-B012-4F47-96A5-6AD1C6E3077B}">
      <dgm:prSet phldrT="03" phldr="0"/>
      <dgm:spPr/>
      <dgm:t>
        <a:bodyPr/>
        <a:lstStyle/>
        <a:p>
          <a:r>
            <a:rPr lang="en-US"/>
            <a:t>03</a:t>
          </a:r>
        </a:p>
      </dgm:t>
    </dgm:pt>
    <dgm:pt modelId="{00952EF2-4AFF-42CB-A570-90F41F0C1BD8}">
      <dgm:prSet/>
      <dgm:spPr/>
      <dgm:t>
        <a:bodyPr/>
        <a:lstStyle/>
        <a:p>
          <a:r>
            <a:rPr lang="en-US"/>
            <a:t>Adapt: Sustainable manufacturing</a:t>
          </a:r>
        </a:p>
      </dgm:t>
    </dgm:pt>
    <dgm:pt modelId="{3ED9CAEC-183A-43EE-83CC-20F3D4245734}" type="parTrans" cxnId="{FF010230-12CA-4D3F-A1E1-F39D80CD07DC}">
      <dgm:prSet/>
      <dgm:spPr/>
      <dgm:t>
        <a:bodyPr/>
        <a:lstStyle/>
        <a:p>
          <a:endParaRPr lang="en-US"/>
        </a:p>
      </dgm:t>
    </dgm:pt>
    <dgm:pt modelId="{8F14C92E-072A-4CC5-8A5E-34F5A3A6CDDD}" type="sibTrans" cxnId="{FF010230-12CA-4D3F-A1E1-F39D80CD07DC}">
      <dgm:prSet phldrT="04" phldr="0"/>
      <dgm:spPr/>
      <dgm:t>
        <a:bodyPr/>
        <a:lstStyle/>
        <a:p>
          <a:r>
            <a:rPr lang="en-US"/>
            <a:t>04</a:t>
          </a:r>
        </a:p>
      </dgm:t>
    </dgm:pt>
    <dgm:pt modelId="{B712399F-DE45-4B09-8E30-A49098EB6BD5}">
      <dgm:prSet/>
      <dgm:spPr/>
      <dgm:t>
        <a:bodyPr/>
        <a:lstStyle/>
        <a:p>
          <a:r>
            <a:rPr lang="en-US"/>
            <a:t>Modify: Personalized loyalty programs</a:t>
          </a:r>
        </a:p>
      </dgm:t>
    </dgm:pt>
    <dgm:pt modelId="{1B9D2FE8-4C9D-4663-8F58-337548D836B0}" type="parTrans" cxnId="{D6298FE4-CD39-44CC-BC7F-6E8ACB16CC51}">
      <dgm:prSet/>
      <dgm:spPr/>
      <dgm:t>
        <a:bodyPr/>
        <a:lstStyle/>
        <a:p>
          <a:endParaRPr lang="en-US"/>
        </a:p>
      </dgm:t>
    </dgm:pt>
    <dgm:pt modelId="{DAF1B3CC-D5BF-4865-AE73-E793126F8390}" type="sibTrans" cxnId="{D6298FE4-CD39-44CC-BC7F-6E8ACB16CC51}">
      <dgm:prSet phldrT="05" phldr="0"/>
      <dgm:spPr/>
      <dgm:t>
        <a:bodyPr/>
        <a:lstStyle/>
        <a:p>
          <a:r>
            <a:rPr lang="en-US"/>
            <a:t>05</a:t>
          </a:r>
        </a:p>
      </dgm:t>
    </dgm:pt>
    <dgm:pt modelId="{B0C8EBA3-26CE-4F8E-9721-8C18572C05BE}" type="pres">
      <dgm:prSet presAssocID="{0D884A23-F2D1-4EEE-9E02-93480C560F04}" presName="Name0" presStyleCnt="0">
        <dgm:presLayoutVars>
          <dgm:animLvl val="lvl"/>
          <dgm:resizeHandles val="exact"/>
        </dgm:presLayoutVars>
      </dgm:prSet>
      <dgm:spPr/>
    </dgm:pt>
    <dgm:pt modelId="{A7DE90D9-4CD1-4E16-ADBF-82FF5A18B02E}" type="pres">
      <dgm:prSet presAssocID="{F4AC00E4-6826-4A8E-9974-3C3E54F03D68}" presName="compositeNode" presStyleCnt="0">
        <dgm:presLayoutVars>
          <dgm:bulletEnabled val="1"/>
        </dgm:presLayoutVars>
      </dgm:prSet>
      <dgm:spPr/>
    </dgm:pt>
    <dgm:pt modelId="{E2CA9470-63EC-4790-A2F3-CD4D0CF2F8BE}" type="pres">
      <dgm:prSet presAssocID="{F4AC00E4-6826-4A8E-9974-3C3E54F03D68}" presName="bgRect" presStyleLbl="alignNode1" presStyleIdx="0" presStyleCnt="5"/>
      <dgm:spPr/>
    </dgm:pt>
    <dgm:pt modelId="{EB545915-01D2-4C8A-9E9C-FD6780BB0842}" type="pres">
      <dgm:prSet presAssocID="{811EEC68-B78A-418E-88A1-CD9E14458C99}" presName="sibTransNodeRect" presStyleLbl="alignNode1" presStyleIdx="0" presStyleCnt="5">
        <dgm:presLayoutVars>
          <dgm:chMax val="0"/>
          <dgm:bulletEnabled val="1"/>
        </dgm:presLayoutVars>
      </dgm:prSet>
      <dgm:spPr/>
    </dgm:pt>
    <dgm:pt modelId="{A2951B74-F8E5-4DBF-AEE4-88DFC87DAE68}" type="pres">
      <dgm:prSet presAssocID="{F4AC00E4-6826-4A8E-9974-3C3E54F03D68}" presName="nodeRect" presStyleLbl="alignNode1" presStyleIdx="0" presStyleCnt="5">
        <dgm:presLayoutVars>
          <dgm:bulletEnabled val="1"/>
        </dgm:presLayoutVars>
      </dgm:prSet>
      <dgm:spPr/>
    </dgm:pt>
    <dgm:pt modelId="{4C79BE96-E3D5-489F-91FB-22389BB3F143}" type="pres">
      <dgm:prSet presAssocID="{811EEC68-B78A-418E-88A1-CD9E14458C99}" presName="sibTrans" presStyleCnt="0"/>
      <dgm:spPr/>
    </dgm:pt>
    <dgm:pt modelId="{D5981FE1-1805-4A5B-B952-187AC63CFD7D}" type="pres">
      <dgm:prSet presAssocID="{F0545D81-6319-4D03-8420-ABEB2C58D879}" presName="compositeNode" presStyleCnt="0">
        <dgm:presLayoutVars>
          <dgm:bulletEnabled val="1"/>
        </dgm:presLayoutVars>
      </dgm:prSet>
      <dgm:spPr/>
    </dgm:pt>
    <dgm:pt modelId="{AA13202E-8864-4701-8318-661CDAB7A774}" type="pres">
      <dgm:prSet presAssocID="{F0545D81-6319-4D03-8420-ABEB2C58D879}" presName="bgRect" presStyleLbl="alignNode1" presStyleIdx="1" presStyleCnt="5"/>
      <dgm:spPr/>
    </dgm:pt>
    <dgm:pt modelId="{33EF3AF1-329D-4A68-AEC5-8AA0A39FC030}" type="pres">
      <dgm:prSet presAssocID="{81E85E68-E556-4ABD-AB61-D9C6E4F12874}" presName="sibTransNodeRect" presStyleLbl="alignNode1" presStyleIdx="1" presStyleCnt="5">
        <dgm:presLayoutVars>
          <dgm:chMax val="0"/>
          <dgm:bulletEnabled val="1"/>
        </dgm:presLayoutVars>
      </dgm:prSet>
      <dgm:spPr/>
    </dgm:pt>
    <dgm:pt modelId="{BD7464A4-7C5B-4678-8B0A-69CF10A8C770}" type="pres">
      <dgm:prSet presAssocID="{F0545D81-6319-4D03-8420-ABEB2C58D879}" presName="nodeRect" presStyleLbl="alignNode1" presStyleIdx="1" presStyleCnt="5">
        <dgm:presLayoutVars>
          <dgm:bulletEnabled val="1"/>
        </dgm:presLayoutVars>
      </dgm:prSet>
      <dgm:spPr/>
    </dgm:pt>
    <dgm:pt modelId="{95A64CA4-24DD-4E1C-9667-6E7FF0A29B45}" type="pres">
      <dgm:prSet presAssocID="{81E85E68-E556-4ABD-AB61-D9C6E4F12874}" presName="sibTrans" presStyleCnt="0"/>
      <dgm:spPr/>
    </dgm:pt>
    <dgm:pt modelId="{26637C34-F00C-4BD3-AC51-106704E4CB77}" type="pres">
      <dgm:prSet presAssocID="{F7FC49D8-3E2B-4EB4-A474-911CD70EE895}" presName="compositeNode" presStyleCnt="0">
        <dgm:presLayoutVars>
          <dgm:bulletEnabled val="1"/>
        </dgm:presLayoutVars>
      </dgm:prSet>
      <dgm:spPr/>
    </dgm:pt>
    <dgm:pt modelId="{DD5DD614-6C9D-42D1-8BA2-925A5D352F43}" type="pres">
      <dgm:prSet presAssocID="{F7FC49D8-3E2B-4EB4-A474-911CD70EE895}" presName="bgRect" presStyleLbl="alignNode1" presStyleIdx="2" presStyleCnt="5"/>
      <dgm:spPr/>
    </dgm:pt>
    <dgm:pt modelId="{A28AC1D4-BED0-4E6D-BB65-37447070DFCA}" type="pres">
      <dgm:prSet presAssocID="{B6872718-C972-4519-B758-D343B2B75B46}" presName="sibTransNodeRect" presStyleLbl="alignNode1" presStyleIdx="2" presStyleCnt="5">
        <dgm:presLayoutVars>
          <dgm:chMax val="0"/>
          <dgm:bulletEnabled val="1"/>
        </dgm:presLayoutVars>
      </dgm:prSet>
      <dgm:spPr/>
    </dgm:pt>
    <dgm:pt modelId="{133C0947-BC97-49F5-9A74-4DF2CB186D61}" type="pres">
      <dgm:prSet presAssocID="{F7FC49D8-3E2B-4EB4-A474-911CD70EE895}" presName="nodeRect" presStyleLbl="alignNode1" presStyleIdx="2" presStyleCnt="5">
        <dgm:presLayoutVars>
          <dgm:bulletEnabled val="1"/>
        </dgm:presLayoutVars>
      </dgm:prSet>
      <dgm:spPr/>
    </dgm:pt>
    <dgm:pt modelId="{8099C62E-E9F6-43D4-B77C-2F63C1CED253}" type="pres">
      <dgm:prSet presAssocID="{B6872718-C972-4519-B758-D343B2B75B46}" presName="sibTrans" presStyleCnt="0"/>
      <dgm:spPr/>
    </dgm:pt>
    <dgm:pt modelId="{70E4531E-9953-48EC-8E3D-0E7751750685}" type="pres">
      <dgm:prSet presAssocID="{00952EF2-4AFF-42CB-A570-90F41F0C1BD8}" presName="compositeNode" presStyleCnt="0">
        <dgm:presLayoutVars>
          <dgm:bulletEnabled val="1"/>
        </dgm:presLayoutVars>
      </dgm:prSet>
      <dgm:spPr/>
    </dgm:pt>
    <dgm:pt modelId="{B5D49EC7-141E-41B9-962D-F5DF4C13D30D}" type="pres">
      <dgm:prSet presAssocID="{00952EF2-4AFF-42CB-A570-90F41F0C1BD8}" presName="bgRect" presStyleLbl="alignNode1" presStyleIdx="3" presStyleCnt="5"/>
      <dgm:spPr/>
    </dgm:pt>
    <dgm:pt modelId="{9D7586AB-FD19-40C2-8D66-0DDEA8CDC407}" type="pres">
      <dgm:prSet presAssocID="{8F14C92E-072A-4CC5-8A5E-34F5A3A6CDDD}" presName="sibTransNodeRect" presStyleLbl="alignNode1" presStyleIdx="3" presStyleCnt="5">
        <dgm:presLayoutVars>
          <dgm:chMax val="0"/>
          <dgm:bulletEnabled val="1"/>
        </dgm:presLayoutVars>
      </dgm:prSet>
      <dgm:spPr/>
    </dgm:pt>
    <dgm:pt modelId="{065E3563-69FA-4969-8831-314500FE9D6B}" type="pres">
      <dgm:prSet presAssocID="{00952EF2-4AFF-42CB-A570-90F41F0C1BD8}" presName="nodeRect" presStyleLbl="alignNode1" presStyleIdx="3" presStyleCnt="5">
        <dgm:presLayoutVars>
          <dgm:bulletEnabled val="1"/>
        </dgm:presLayoutVars>
      </dgm:prSet>
      <dgm:spPr/>
    </dgm:pt>
    <dgm:pt modelId="{413A7DDF-7B39-495D-B461-0BA7CB4DBFA5}" type="pres">
      <dgm:prSet presAssocID="{8F14C92E-072A-4CC5-8A5E-34F5A3A6CDDD}" presName="sibTrans" presStyleCnt="0"/>
      <dgm:spPr/>
    </dgm:pt>
    <dgm:pt modelId="{18060CC1-656C-4697-A152-789920E0FF71}" type="pres">
      <dgm:prSet presAssocID="{B712399F-DE45-4B09-8E30-A49098EB6BD5}" presName="compositeNode" presStyleCnt="0">
        <dgm:presLayoutVars>
          <dgm:bulletEnabled val="1"/>
        </dgm:presLayoutVars>
      </dgm:prSet>
      <dgm:spPr/>
    </dgm:pt>
    <dgm:pt modelId="{372D0994-65B0-4BD1-8477-00867C045551}" type="pres">
      <dgm:prSet presAssocID="{B712399F-DE45-4B09-8E30-A49098EB6BD5}" presName="bgRect" presStyleLbl="alignNode1" presStyleIdx="4" presStyleCnt="5"/>
      <dgm:spPr/>
    </dgm:pt>
    <dgm:pt modelId="{5FA70710-F2F1-45FE-AA6B-3CF07B852C0A}" type="pres">
      <dgm:prSet presAssocID="{DAF1B3CC-D5BF-4865-AE73-E793126F8390}" presName="sibTransNodeRect" presStyleLbl="alignNode1" presStyleIdx="4" presStyleCnt="5">
        <dgm:presLayoutVars>
          <dgm:chMax val="0"/>
          <dgm:bulletEnabled val="1"/>
        </dgm:presLayoutVars>
      </dgm:prSet>
      <dgm:spPr/>
    </dgm:pt>
    <dgm:pt modelId="{0E8ADFA8-3F13-4473-BF09-C67DAC5AB8B9}" type="pres">
      <dgm:prSet presAssocID="{B712399F-DE45-4B09-8E30-A49098EB6BD5}" presName="nodeRect" presStyleLbl="alignNode1" presStyleIdx="4" presStyleCnt="5">
        <dgm:presLayoutVars>
          <dgm:bulletEnabled val="1"/>
        </dgm:presLayoutVars>
      </dgm:prSet>
      <dgm:spPr/>
    </dgm:pt>
  </dgm:ptLst>
  <dgm:cxnLst>
    <dgm:cxn modelId="{3B536512-EB9D-4598-9391-DAC8D6B5E030}" type="presOf" srcId="{811EEC68-B78A-418E-88A1-CD9E14458C99}" destId="{EB545915-01D2-4C8A-9E9C-FD6780BB0842}" srcOrd="0" destOrd="0" presId="urn:microsoft.com/office/officeart/2016/7/layout/LinearBlockProcessNumbered"/>
    <dgm:cxn modelId="{FF010230-12CA-4D3F-A1E1-F39D80CD07DC}" srcId="{0D884A23-F2D1-4EEE-9E02-93480C560F04}" destId="{00952EF2-4AFF-42CB-A570-90F41F0C1BD8}" srcOrd="3" destOrd="0" parTransId="{3ED9CAEC-183A-43EE-83CC-20F3D4245734}" sibTransId="{8F14C92E-072A-4CC5-8A5E-34F5A3A6CDDD}"/>
    <dgm:cxn modelId="{D8E70042-536A-4A45-8186-A7454ED9703C}" type="presOf" srcId="{B6872718-C972-4519-B758-D343B2B75B46}" destId="{A28AC1D4-BED0-4E6D-BB65-37447070DFCA}" srcOrd="0" destOrd="0" presId="urn:microsoft.com/office/officeart/2016/7/layout/LinearBlockProcessNumbered"/>
    <dgm:cxn modelId="{8F44C268-1021-4733-B952-7A314338D04C}" type="presOf" srcId="{DAF1B3CC-D5BF-4865-AE73-E793126F8390}" destId="{5FA70710-F2F1-45FE-AA6B-3CF07B852C0A}" srcOrd="0" destOrd="0" presId="urn:microsoft.com/office/officeart/2016/7/layout/LinearBlockProcessNumbered"/>
    <dgm:cxn modelId="{ADEE8969-B012-4F47-96A5-6AD1C6E3077B}" srcId="{0D884A23-F2D1-4EEE-9E02-93480C560F04}" destId="{F7FC49D8-3E2B-4EB4-A474-911CD70EE895}" srcOrd="2" destOrd="0" parTransId="{F327F37B-ABF7-462F-BF72-B61E194A9AB7}" sibTransId="{B6872718-C972-4519-B758-D343B2B75B46}"/>
    <dgm:cxn modelId="{618AC076-A26F-4D06-93F6-111882EF2E3A}" type="presOf" srcId="{F4AC00E4-6826-4A8E-9974-3C3E54F03D68}" destId="{A2951B74-F8E5-4DBF-AEE4-88DFC87DAE68}" srcOrd="1" destOrd="0" presId="urn:microsoft.com/office/officeart/2016/7/layout/LinearBlockProcessNumbered"/>
    <dgm:cxn modelId="{AD583183-E955-42C4-B068-3A7EE222638F}" type="presOf" srcId="{00952EF2-4AFF-42CB-A570-90F41F0C1BD8}" destId="{065E3563-69FA-4969-8831-314500FE9D6B}" srcOrd="1" destOrd="0" presId="urn:microsoft.com/office/officeart/2016/7/layout/LinearBlockProcessNumbered"/>
    <dgm:cxn modelId="{69E23483-276F-4989-BAD2-B357A9DCF24D}" srcId="{0D884A23-F2D1-4EEE-9E02-93480C560F04}" destId="{F4AC00E4-6826-4A8E-9974-3C3E54F03D68}" srcOrd="0" destOrd="0" parTransId="{3D297062-CEA2-4804-A8AA-B46A8EF968AE}" sibTransId="{811EEC68-B78A-418E-88A1-CD9E14458C99}"/>
    <dgm:cxn modelId="{876FE083-A4E6-4E83-9679-4A401E65A670}" type="presOf" srcId="{8F14C92E-072A-4CC5-8A5E-34F5A3A6CDDD}" destId="{9D7586AB-FD19-40C2-8D66-0DDEA8CDC407}" srcOrd="0" destOrd="0" presId="urn:microsoft.com/office/officeart/2016/7/layout/LinearBlockProcessNumbered"/>
    <dgm:cxn modelId="{2BCE6489-3435-4EB3-9E8A-BBCFAEC93184}" type="presOf" srcId="{B712399F-DE45-4B09-8E30-A49098EB6BD5}" destId="{0E8ADFA8-3F13-4473-BF09-C67DAC5AB8B9}" srcOrd="1" destOrd="0" presId="urn:microsoft.com/office/officeart/2016/7/layout/LinearBlockProcessNumbered"/>
    <dgm:cxn modelId="{DED8F68D-838D-41FA-80D8-728C3DA2B6A2}" type="presOf" srcId="{F7FC49D8-3E2B-4EB4-A474-911CD70EE895}" destId="{133C0947-BC97-49F5-9A74-4DF2CB186D61}" srcOrd="1" destOrd="0" presId="urn:microsoft.com/office/officeart/2016/7/layout/LinearBlockProcessNumbered"/>
    <dgm:cxn modelId="{40F84BB9-4486-4733-8736-60CEDF6CCB81}" srcId="{0D884A23-F2D1-4EEE-9E02-93480C560F04}" destId="{F0545D81-6319-4D03-8420-ABEB2C58D879}" srcOrd="1" destOrd="0" parTransId="{C9F06730-91EF-4AA5-B210-BB89F04F5A87}" sibTransId="{81E85E68-E556-4ABD-AB61-D9C6E4F12874}"/>
    <dgm:cxn modelId="{CDCF59C0-F1C8-4869-8218-68707FC00FED}" type="presOf" srcId="{00952EF2-4AFF-42CB-A570-90F41F0C1BD8}" destId="{B5D49EC7-141E-41B9-962D-F5DF4C13D30D}" srcOrd="0" destOrd="0" presId="urn:microsoft.com/office/officeart/2016/7/layout/LinearBlockProcessNumbered"/>
    <dgm:cxn modelId="{4F30EDD3-ADC9-41E2-874A-EB066BD8F856}" type="presOf" srcId="{B712399F-DE45-4B09-8E30-A49098EB6BD5}" destId="{372D0994-65B0-4BD1-8477-00867C045551}" srcOrd="0" destOrd="0" presId="urn:microsoft.com/office/officeart/2016/7/layout/LinearBlockProcessNumbered"/>
    <dgm:cxn modelId="{871F8DD6-E89E-4A49-B764-40D912C3DF99}" type="presOf" srcId="{81E85E68-E556-4ABD-AB61-D9C6E4F12874}" destId="{33EF3AF1-329D-4A68-AEC5-8AA0A39FC030}" srcOrd="0" destOrd="0" presId="urn:microsoft.com/office/officeart/2016/7/layout/LinearBlockProcessNumbered"/>
    <dgm:cxn modelId="{70F68FE3-3D2D-456E-BC11-74CDD5626A28}" type="presOf" srcId="{F4AC00E4-6826-4A8E-9974-3C3E54F03D68}" destId="{E2CA9470-63EC-4790-A2F3-CD4D0CF2F8BE}" srcOrd="0" destOrd="0" presId="urn:microsoft.com/office/officeart/2016/7/layout/LinearBlockProcessNumbered"/>
    <dgm:cxn modelId="{D6298FE4-CD39-44CC-BC7F-6E8ACB16CC51}" srcId="{0D884A23-F2D1-4EEE-9E02-93480C560F04}" destId="{B712399F-DE45-4B09-8E30-A49098EB6BD5}" srcOrd="4" destOrd="0" parTransId="{1B9D2FE8-4C9D-4663-8F58-337548D836B0}" sibTransId="{DAF1B3CC-D5BF-4865-AE73-E793126F8390}"/>
    <dgm:cxn modelId="{3DC4A8E4-FECD-41E3-B9AB-E1019F7065A7}" type="presOf" srcId="{F0545D81-6319-4D03-8420-ABEB2C58D879}" destId="{BD7464A4-7C5B-4678-8B0A-69CF10A8C770}" srcOrd="1" destOrd="0" presId="urn:microsoft.com/office/officeart/2016/7/layout/LinearBlockProcessNumbered"/>
    <dgm:cxn modelId="{1ADDCDEB-7844-41F5-883F-8714FA42996D}" type="presOf" srcId="{0D884A23-F2D1-4EEE-9E02-93480C560F04}" destId="{B0C8EBA3-26CE-4F8E-9721-8C18572C05BE}" srcOrd="0" destOrd="0" presId="urn:microsoft.com/office/officeart/2016/7/layout/LinearBlockProcessNumbered"/>
    <dgm:cxn modelId="{3032B0F2-8107-4625-97FC-BF365CDE9218}" type="presOf" srcId="{F0545D81-6319-4D03-8420-ABEB2C58D879}" destId="{AA13202E-8864-4701-8318-661CDAB7A774}" srcOrd="0" destOrd="0" presId="urn:microsoft.com/office/officeart/2016/7/layout/LinearBlockProcessNumbered"/>
    <dgm:cxn modelId="{268A3BFF-F034-4363-B9BE-5341BBC05DE9}" type="presOf" srcId="{F7FC49D8-3E2B-4EB4-A474-911CD70EE895}" destId="{DD5DD614-6C9D-42D1-8BA2-925A5D352F43}" srcOrd="0" destOrd="0" presId="urn:microsoft.com/office/officeart/2016/7/layout/LinearBlockProcessNumbered"/>
    <dgm:cxn modelId="{3BE3C460-1088-49F3-8834-6E4C0C1E3797}" type="presParOf" srcId="{B0C8EBA3-26CE-4F8E-9721-8C18572C05BE}" destId="{A7DE90D9-4CD1-4E16-ADBF-82FF5A18B02E}" srcOrd="0" destOrd="0" presId="urn:microsoft.com/office/officeart/2016/7/layout/LinearBlockProcessNumbered"/>
    <dgm:cxn modelId="{270006FC-54D4-48C2-B387-C8D36D1D6EBE}" type="presParOf" srcId="{A7DE90D9-4CD1-4E16-ADBF-82FF5A18B02E}" destId="{E2CA9470-63EC-4790-A2F3-CD4D0CF2F8BE}" srcOrd="0" destOrd="0" presId="urn:microsoft.com/office/officeart/2016/7/layout/LinearBlockProcessNumbered"/>
    <dgm:cxn modelId="{D21A7418-6E46-4F66-A036-EC984320D6C8}" type="presParOf" srcId="{A7DE90D9-4CD1-4E16-ADBF-82FF5A18B02E}" destId="{EB545915-01D2-4C8A-9E9C-FD6780BB0842}" srcOrd="1" destOrd="0" presId="urn:microsoft.com/office/officeart/2016/7/layout/LinearBlockProcessNumbered"/>
    <dgm:cxn modelId="{45F2F665-55DB-4F35-9563-A133E28E3A49}" type="presParOf" srcId="{A7DE90D9-4CD1-4E16-ADBF-82FF5A18B02E}" destId="{A2951B74-F8E5-4DBF-AEE4-88DFC87DAE68}" srcOrd="2" destOrd="0" presId="urn:microsoft.com/office/officeart/2016/7/layout/LinearBlockProcessNumbered"/>
    <dgm:cxn modelId="{9AF644CA-7D60-40A4-AE2D-9A2FE9CBB6EB}" type="presParOf" srcId="{B0C8EBA3-26CE-4F8E-9721-8C18572C05BE}" destId="{4C79BE96-E3D5-489F-91FB-22389BB3F143}" srcOrd="1" destOrd="0" presId="urn:microsoft.com/office/officeart/2016/7/layout/LinearBlockProcessNumbered"/>
    <dgm:cxn modelId="{9C8B62FF-F80F-4E37-97A3-83EC35ED22C9}" type="presParOf" srcId="{B0C8EBA3-26CE-4F8E-9721-8C18572C05BE}" destId="{D5981FE1-1805-4A5B-B952-187AC63CFD7D}" srcOrd="2" destOrd="0" presId="urn:microsoft.com/office/officeart/2016/7/layout/LinearBlockProcessNumbered"/>
    <dgm:cxn modelId="{04D7DECC-B050-4FFD-AEED-217161EF96FE}" type="presParOf" srcId="{D5981FE1-1805-4A5B-B952-187AC63CFD7D}" destId="{AA13202E-8864-4701-8318-661CDAB7A774}" srcOrd="0" destOrd="0" presId="urn:microsoft.com/office/officeart/2016/7/layout/LinearBlockProcessNumbered"/>
    <dgm:cxn modelId="{95DDA2C1-8BB0-4B4C-8AE5-BD499BCB97B1}" type="presParOf" srcId="{D5981FE1-1805-4A5B-B952-187AC63CFD7D}" destId="{33EF3AF1-329D-4A68-AEC5-8AA0A39FC030}" srcOrd="1" destOrd="0" presId="urn:microsoft.com/office/officeart/2016/7/layout/LinearBlockProcessNumbered"/>
    <dgm:cxn modelId="{EE94FC75-CEE7-4015-BC01-80AA5F947C79}" type="presParOf" srcId="{D5981FE1-1805-4A5B-B952-187AC63CFD7D}" destId="{BD7464A4-7C5B-4678-8B0A-69CF10A8C770}" srcOrd="2" destOrd="0" presId="urn:microsoft.com/office/officeart/2016/7/layout/LinearBlockProcessNumbered"/>
    <dgm:cxn modelId="{51F7251B-729C-40F4-BF06-3785A60DCAA2}" type="presParOf" srcId="{B0C8EBA3-26CE-4F8E-9721-8C18572C05BE}" destId="{95A64CA4-24DD-4E1C-9667-6E7FF0A29B45}" srcOrd="3" destOrd="0" presId="urn:microsoft.com/office/officeart/2016/7/layout/LinearBlockProcessNumbered"/>
    <dgm:cxn modelId="{67FC32D9-6ECD-4B18-818C-A304C575CED8}" type="presParOf" srcId="{B0C8EBA3-26CE-4F8E-9721-8C18572C05BE}" destId="{26637C34-F00C-4BD3-AC51-106704E4CB77}" srcOrd="4" destOrd="0" presId="urn:microsoft.com/office/officeart/2016/7/layout/LinearBlockProcessNumbered"/>
    <dgm:cxn modelId="{DDDF12CC-7240-4E1A-B799-92EDA5E0A16C}" type="presParOf" srcId="{26637C34-F00C-4BD3-AC51-106704E4CB77}" destId="{DD5DD614-6C9D-42D1-8BA2-925A5D352F43}" srcOrd="0" destOrd="0" presId="urn:microsoft.com/office/officeart/2016/7/layout/LinearBlockProcessNumbered"/>
    <dgm:cxn modelId="{5FA6379A-B33A-4D69-89F3-01E20CE615E7}" type="presParOf" srcId="{26637C34-F00C-4BD3-AC51-106704E4CB77}" destId="{A28AC1D4-BED0-4E6D-BB65-37447070DFCA}" srcOrd="1" destOrd="0" presId="urn:microsoft.com/office/officeart/2016/7/layout/LinearBlockProcessNumbered"/>
    <dgm:cxn modelId="{C7FEB407-48C0-475D-8801-EA2EC3B80652}" type="presParOf" srcId="{26637C34-F00C-4BD3-AC51-106704E4CB77}" destId="{133C0947-BC97-49F5-9A74-4DF2CB186D61}" srcOrd="2" destOrd="0" presId="urn:microsoft.com/office/officeart/2016/7/layout/LinearBlockProcessNumbered"/>
    <dgm:cxn modelId="{ABB88524-203D-45B7-B6CB-4465380A434B}" type="presParOf" srcId="{B0C8EBA3-26CE-4F8E-9721-8C18572C05BE}" destId="{8099C62E-E9F6-43D4-B77C-2F63C1CED253}" srcOrd="5" destOrd="0" presId="urn:microsoft.com/office/officeart/2016/7/layout/LinearBlockProcessNumbered"/>
    <dgm:cxn modelId="{EA42BF33-C6C7-4218-BF60-941604248157}" type="presParOf" srcId="{B0C8EBA3-26CE-4F8E-9721-8C18572C05BE}" destId="{70E4531E-9953-48EC-8E3D-0E7751750685}" srcOrd="6" destOrd="0" presId="urn:microsoft.com/office/officeart/2016/7/layout/LinearBlockProcessNumbered"/>
    <dgm:cxn modelId="{72629F27-E9A3-4AD8-AC58-CB32B6B686D6}" type="presParOf" srcId="{70E4531E-9953-48EC-8E3D-0E7751750685}" destId="{B5D49EC7-141E-41B9-962D-F5DF4C13D30D}" srcOrd="0" destOrd="0" presId="urn:microsoft.com/office/officeart/2016/7/layout/LinearBlockProcessNumbered"/>
    <dgm:cxn modelId="{122CF27E-3AC3-4B89-95B0-F738307239FA}" type="presParOf" srcId="{70E4531E-9953-48EC-8E3D-0E7751750685}" destId="{9D7586AB-FD19-40C2-8D66-0DDEA8CDC407}" srcOrd="1" destOrd="0" presId="urn:microsoft.com/office/officeart/2016/7/layout/LinearBlockProcessNumbered"/>
    <dgm:cxn modelId="{5B4D6937-EAB7-4877-9B82-9CAD005622C6}" type="presParOf" srcId="{70E4531E-9953-48EC-8E3D-0E7751750685}" destId="{065E3563-69FA-4969-8831-314500FE9D6B}" srcOrd="2" destOrd="0" presId="urn:microsoft.com/office/officeart/2016/7/layout/LinearBlockProcessNumbered"/>
    <dgm:cxn modelId="{16826D79-7350-4E71-9CE8-CF9ECA247412}" type="presParOf" srcId="{B0C8EBA3-26CE-4F8E-9721-8C18572C05BE}" destId="{413A7DDF-7B39-495D-B461-0BA7CB4DBFA5}" srcOrd="7" destOrd="0" presId="urn:microsoft.com/office/officeart/2016/7/layout/LinearBlockProcessNumbered"/>
    <dgm:cxn modelId="{D8DAB7DF-4F1A-46E1-8443-EA7503EF3989}" type="presParOf" srcId="{B0C8EBA3-26CE-4F8E-9721-8C18572C05BE}" destId="{18060CC1-656C-4697-A152-789920E0FF71}" srcOrd="8" destOrd="0" presId="urn:microsoft.com/office/officeart/2016/7/layout/LinearBlockProcessNumbered"/>
    <dgm:cxn modelId="{CB637649-DC53-4BDB-B628-F184CB2D1C0C}" type="presParOf" srcId="{18060CC1-656C-4697-A152-789920E0FF71}" destId="{372D0994-65B0-4BD1-8477-00867C045551}" srcOrd="0" destOrd="0" presId="urn:microsoft.com/office/officeart/2016/7/layout/LinearBlockProcessNumbered"/>
    <dgm:cxn modelId="{8C5F4ADF-5CF4-4E52-96DB-084F5DD02821}" type="presParOf" srcId="{18060CC1-656C-4697-A152-789920E0FF71}" destId="{5FA70710-F2F1-45FE-AA6B-3CF07B852C0A}" srcOrd="1" destOrd="0" presId="urn:microsoft.com/office/officeart/2016/7/layout/LinearBlockProcessNumbered"/>
    <dgm:cxn modelId="{4A2D8BFA-733D-417F-849C-7E96767BBE27}" type="presParOf" srcId="{18060CC1-656C-4697-A152-789920E0FF71}" destId="{0E8ADFA8-3F13-4473-BF09-C67DAC5AB8B9}"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CA9470-63EC-4790-A2F3-CD4D0CF2F8BE}">
      <dsp:nvSpPr>
        <dsp:cNvPr id="0" name=""/>
        <dsp:cNvSpPr/>
      </dsp:nvSpPr>
      <dsp:spPr>
        <a:xfrm>
          <a:off x="6624" y="596633"/>
          <a:ext cx="2070808" cy="2484970"/>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933450">
            <a:lnSpc>
              <a:spcPct val="90000"/>
            </a:lnSpc>
            <a:spcBef>
              <a:spcPct val="0"/>
            </a:spcBef>
            <a:spcAft>
              <a:spcPct val="35000"/>
            </a:spcAft>
            <a:buNone/>
          </a:pPr>
          <a:r>
            <a:rPr lang="en-US" sz="2100" kern="1200"/>
            <a:t>Transformative innovations identified</a:t>
          </a:r>
        </a:p>
      </dsp:txBody>
      <dsp:txXfrm>
        <a:off x="6624" y="1590621"/>
        <a:ext cx="2070808" cy="1490982"/>
      </dsp:txXfrm>
    </dsp:sp>
    <dsp:sp modelId="{EB545915-01D2-4C8A-9E9C-FD6780BB0842}">
      <dsp:nvSpPr>
        <dsp:cNvPr id="0" name=""/>
        <dsp:cNvSpPr/>
      </dsp:nvSpPr>
      <dsp:spPr>
        <a:xfrm>
          <a:off x="6624" y="596633"/>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01</a:t>
          </a:r>
        </a:p>
      </dsp:txBody>
      <dsp:txXfrm>
        <a:off x="6624" y="596633"/>
        <a:ext cx="2070808" cy="993988"/>
      </dsp:txXfrm>
    </dsp:sp>
    <dsp:sp modelId="{AA13202E-8864-4701-8318-661CDAB7A774}">
      <dsp:nvSpPr>
        <dsp:cNvPr id="0" name=""/>
        <dsp:cNvSpPr/>
      </dsp:nvSpPr>
      <dsp:spPr>
        <a:xfrm>
          <a:off x="2243097" y="596633"/>
          <a:ext cx="2070808" cy="2484970"/>
        </a:xfrm>
        <a:prstGeom prst="rect">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933450">
            <a:lnSpc>
              <a:spcPct val="90000"/>
            </a:lnSpc>
            <a:spcBef>
              <a:spcPct val="0"/>
            </a:spcBef>
            <a:spcAft>
              <a:spcPct val="35000"/>
            </a:spcAft>
            <a:buNone/>
          </a:pPr>
          <a:r>
            <a:rPr lang="en-US" sz="2100" kern="1200"/>
            <a:t>Substitute: Direct digital supply chain</a:t>
          </a:r>
        </a:p>
      </dsp:txBody>
      <dsp:txXfrm>
        <a:off x="2243097" y="1590621"/>
        <a:ext cx="2070808" cy="1490982"/>
      </dsp:txXfrm>
    </dsp:sp>
    <dsp:sp modelId="{33EF3AF1-329D-4A68-AEC5-8AA0A39FC030}">
      <dsp:nvSpPr>
        <dsp:cNvPr id="0" name=""/>
        <dsp:cNvSpPr/>
      </dsp:nvSpPr>
      <dsp:spPr>
        <a:xfrm>
          <a:off x="2243097" y="596633"/>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02</a:t>
          </a:r>
        </a:p>
      </dsp:txBody>
      <dsp:txXfrm>
        <a:off x="2243097" y="596633"/>
        <a:ext cx="2070808" cy="993988"/>
      </dsp:txXfrm>
    </dsp:sp>
    <dsp:sp modelId="{DD5DD614-6C9D-42D1-8BA2-925A5D352F43}">
      <dsp:nvSpPr>
        <dsp:cNvPr id="0" name=""/>
        <dsp:cNvSpPr/>
      </dsp:nvSpPr>
      <dsp:spPr>
        <a:xfrm>
          <a:off x="4479570" y="596633"/>
          <a:ext cx="2070808" cy="2484970"/>
        </a:xfrm>
        <a:prstGeom prst="rect">
          <a:avLst/>
        </a:prstGeom>
        <a:solidFill>
          <a:schemeClr val="accent4">
            <a:hueOff val="0"/>
            <a:satOff val="0"/>
            <a:lumOff val="0"/>
            <a:alphaOff val="0"/>
          </a:schemeClr>
        </a:solidFill>
        <a:ln w="2222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933450">
            <a:lnSpc>
              <a:spcPct val="90000"/>
            </a:lnSpc>
            <a:spcBef>
              <a:spcPct val="0"/>
            </a:spcBef>
            <a:spcAft>
              <a:spcPct val="35000"/>
            </a:spcAft>
            <a:buNone/>
          </a:pPr>
          <a:r>
            <a:rPr lang="en-US" sz="2100" kern="1200"/>
            <a:t>Combine: Shared back-end across brands</a:t>
          </a:r>
        </a:p>
      </dsp:txBody>
      <dsp:txXfrm>
        <a:off x="4479570" y="1590621"/>
        <a:ext cx="2070808" cy="1490982"/>
      </dsp:txXfrm>
    </dsp:sp>
    <dsp:sp modelId="{A28AC1D4-BED0-4E6D-BB65-37447070DFCA}">
      <dsp:nvSpPr>
        <dsp:cNvPr id="0" name=""/>
        <dsp:cNvSpPr/>
      </dsp:nvSpPr>
      <dsp:spPr>
        <a:xfrm>
          <a:off x="4479570" y="596633"/>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03</a:t>
          </a:r>
        </a:p>
      </dsp:txBody>
      <dsp:txXfrm>
        <a:off x="4479570" y="596633"/>
        <a:ext cx="2070808" cy="993988"/>
      </dsp:txXfrm>
    </dsp:sp>
    <dsp:sp modelId="{B5D49EC7-141E-41B9-962D-F5DF4C13D30D}">
      <dsp:nvSpPr>
        <dsp:cNvPr id="0" name=""/>
        <dsp:cNvSpPr/>
      </dsp:nvSpPr>
      <dsp:spPr>
        <a:xfrm>
          <a:off x="6716043" y="596633"/>
          <a:ext cx="2070808" cy="2484970"/>
        </a:xfrm>
        <a:prstGeom prst="rect">
          <a:avLst/>
        </a:prstGeom>
        <a:solidFill>
          <a:schemeClr val="accent5">
            <a:hueOff val="0"/>
            <a:satOff val="0"/>
            <a:lumOff val="0"/>
            <a:alphaOff val="0"/>
          </a:schemeClr>
        </a:solidFill>
        <a:ln w="2222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933450">
            <a:lnSpc>
              <a:spcPct val="90000"/>
            </a:lnSpc>
            <a:spcBef>
              <a:spcPct val="0"/>
            </a:spcBef>
            <a:spcAft>
              <a:spcPct val="35000"/>
            </a:spcAft>
            <a:buNone/>
          </a:pPr>
          <a:r>
            <a:rPr lang="en-US" sz="2100" kern="1200"/>
            <a:t>Adapt: Sustainable manufacturing</a:t>
          </a:r>
        </a:p>
      </dsp:txBody>
      <dsp:txXfrm>
        <a:off x="6716043" y="1590621"/>
        <a:ext cx="2070808" cy="1490982"/>
      </dsp:txXfrm>
    </dsp:sp>
    <dsp:sp modelId="{9D7586AB-FD19-40C2-8D66-0DDEA8CDC407}">
      <dsp:nvSpPr>
        <dsp:cNvPr id="0" name=""/>
        <dsp:cNvSpPr/>
      </dsp:nvSpPr>
      <dsp:spPr>
        <a:xfrm>
          <a:off x="6716043" y="596633"/>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04</a:t>
          </a:r>
        </a:p>
      </dsp:txBody>
      <dsp:txXfrm>
        <a:off x="6716043" y="596633"/>
        <a:ext cx="2070808" cy="993988"/>
      </dsp:txXfrm>
    </dsp:sp>
    <dsp:sp modelId="{372D0994-65B0-4BD1-8477-00867C045551}">
      <dsp:nvSpPr>
        <dsp:cNvPr id="0" name=""/>
        <dsp:cNvSpPr/>
      </dsp:nvSpPr>
      <dsp:spPr>
        <a:xfrm>
          <a:off x="8952517" y="596633"/>
          <a:ext cx="2070808" cy="2484970"/>
        </a:xfrm>
        <a:prstGeom prst="rect">
          <a:avLst/>
        </a:prstGeom>
        <a:solidFill>
          <a:schemeClr val="accent6">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933450">
            <a:lnSpc>
              <a:spcPct val="90000"/>
            </a:lnSpc>
            <a:spcBef>
              <a:spcPct val="0"/>
            </a:spcBef>
            <a:spcAft>
              <a:spcPct val="35000"/>
            </a:spcAft>
            <a:buNone/>
          </a:pPr>
          <a:r>
            <a:rPr lang="en-US" sz="2100" kern="1200"/>
            <a:t>Modify: Personalized loyalty programs</a:t>
          </a:r>
        </a:p>
      </dsp:txBody>
      <dsp:txXfrm>
        <a:off x="8952517" y="1590621"/>
        <a:ext cx="2070808" cy="1490982"/>
      </dsp:txXfrm>
    </dsp:sp>
    <dsp:sp modelId="{5FA70710-F2F1-45FE-AA6B-3CF07B852C0A}">
      <dsp:nvSpPr>
        <dsp:cNvPr id="0" name=""/>
        <dsp:cNvSpPr/>
      </dsp:nvSpPr>
      <dsp:spPr>
        <a:xfrm>
          <a:off x="8952517" y="596633"/>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05</a:t>
          </a:r>
        </a:p>
      </dsp:txBody>
      <dsp:txXfrm>
        <a:off x="8952517" y="596633"/>
        <a:ext cx="2070808" cy="993988"/>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A8681A-CBC3-47EC-8B2A-9B012F9738F3}" type="datetimeFigureOut">
              <a:t>3/11/2024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CE44A5-926F-433E-B54B-2805B50340D0}" type="slidenum">
              <a:t>‹#›</a:t>
            </a:fld>
            <a:endParaRPr lang="en-US"/>
          </a:p>
        </p:txBody>
      </p:sp>
    </p:spTree>
    <p:extLst>
      <p:ext uri="{BB962C8B-B14F-4D97-AF65-F5344CB8AC3E}">
        <p14:creationId xmlns:p14="http://schemas.microsoft.com/office/powerpoint/2010/main" val="20368672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introduction, I will briefly introduce myself and provide background on Arcadia Group - the UK fast fashion retail empire I analyzed that collapsed financially despite massive success earlier.</a:t>
            </a:r>
          </a:p>
          <a:p>
            <a:r>
              <a:rPr lang="en-US" dirty="0"/>
              <a:t>The core purpose of this presentation today is to defend and elaborate on my detailed written analysis of Arcadia's downfall. Specifically, I will highlight my application of the SCAMPER innovation model to systematically identify multiple turnaround strategies that could potentially transform Arcadia's business model, branding, operations, and consumer experiences - thereby reviving its value proposition aligned with changes in customer lifestyles and preferences in the modern digital age.</a:t>
            </a:r>
          </a:p>
          <a:p>
            <a:r>
              <a:rPr lang="en-US" dirty="0"/>
              <a:t>In addition, I welcome any questions or challenges to my analysis framework, proposed innovations and revival solutions at the end. My aim is to engage in a thoughtful dialogue to further improve and refine this analytical thought process for assessing innovation opportunities in complex organizations facing existential crises.</a:t>
            </a:r>
          </a:p>
          <a:p>
            <a:endParaRPr lang="en-US" dirty="0">
              <a:cs typeface="Calibri"/>
            </a:endParaRPr>
          </a:p>
        </p:txBody>
      </p:sp>
      <p:sp>
        <p:nvSpPr>
          <p:cNvPr id="4" name="Slide Number Placeholder 3"/>
          <p:cNvSpPr>
            <a:spLocks noGrp="1"/>
          </p:cNvSpPr>
          <p:nvPr>
            <p:ph type="sldNum" sz="quarter" idx="5"/>
          </p:nvPr>
        </p:nvSpPr>
        <p:spPr/>
        <p:txBody>
          <a:bodyPr/>
          <a:lstStyle/>
          <a:p>
            <a:fld id="{00CE44A5-926F-433E-B54B-2805B50340D0}" type="slidenum">
              <a:t>2</a:t>
            </a:fld>
            <a:endParaRPr lang="en-US"/>
          </a:p>
        </p:txBody>
      </p:sp>
    </p:spTree>
    <p:extLst>
      <p:ext uri="{BB962C8B-B14F-4D97-AF65-F5344CB8AC3E}">
        <p14:creationId xmlns:p14="http://schemas.microsoft.com/office/powerpoint/2010/main" val="3512464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Arcadia Group, my selected company for analysis, was founded relatively recently in 2000 but rapidly grew into one of the UK's largest fashion conglomerates </a:t>
            </a:r>
            <a:r>
              <a:rPr lang="da-DK" sz="1800" kern="1200" dirty="0">
                <a:solidFill>
                  <a:srgbClr val="000000"/>
                </a:solidFill>
                <a:effectLst/>
                <a:latin typeface="Calibri" panose="020F0502020204030204" pitchFamily="34" charset="0"/>
                <a:ea typeface="+mn-ea"/>
                <a:cs typeface="Calibri" panose="020F0502020204030204" pitchFamily="34" charset="0"/>
              </a:rPr>
              <a:t>(Arcadia Group, 2022)</a:t>
            </a:r>
            <a:r>
              <a:rPr lang="en-US" dirty="0"/>
              <a:t>. Its brand portfolio included some hugely popular retail chains like Topshop, Topman, Dorothy Perkins that targeted primarily 16-34 year old consumers with trendy, low-cost clothing. At its peak, Arcadia was operating over 2,500 outlets globally and was considered a pioneer of accessible high street fashions </a:t>
            </a:r>
            <a:r>
              <a:rPr lang="da-DK" sz="1800" kern="1200" dirty="0">
                <a:solidFill>
                  <a:srgbClr val="000000"/>
                </a:solidFill>
                <a:effectLst/>
                <a:latin typeface="Calibri" panose="020F0502020204030204" pitchFamily="34" charset="0"/>
                <a:ea typeface="+mn-ea"/>
                <a:cs typeface="Calibri" panose="020F0502020204030204" pitchFamily="34" charset="0"/>
              </a:rPr>
              <a:t>(Arcadia Group, 2022)</a:t>
            </a:r>
            <a:r>
              <a:rPr lang="en-US" dirty="0"/>
              <a:t>. However, I will highlight later how the business model struggled to keep innovating ahead of shifting consumer preferences.</a:t>
            </a:r>
          </a:p>
        </p:txBody>
      </p:sp>
      <p:sp>
        <p:nvSpPr>
          <p:cNvPr id="4" name="Slide Number Placeholder 3"/>
          <p:cNvSpPr>
            <a:spLocks noGrp="1"/>
          </p:cNvSpPr>
          <p:nvPr>
            <p:ph type="sldNum" sz="quarter" idx="5"/>
          </p:nvPr>
        </p:nvSpPr>
        <p:spPr/>
        <p:txBody>
          <a:bodyPr/>
          <a:lstStyle/>
          <a:p>
            <a:fld id="{00CE44A5-926F-433E-B54B-2805B50340D0}" type="slidenum">
              <a:t>3</a:t>
            </a:fld>
            <a:endParaRPr lang="en-US"/>
          </a:p>
        </p:txBody>
      </p:sp>
    </p:spTree>
    <p:extLst>
      <p:ext uri="{BB962C8B-B14F-4D97-AF65-F5344CB8AC3E}">
        <p14:creationId xmlns:p14="http://schemas.microsoft.com/office/powerpoint/2010/main" val="2815072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Arcadia's core business comprised fast fashion price leadership, aimed at value-focused shoppers wanting the latest high street looks at affordable pricing </a:t>
            </a:r>
            <a:r>
              <a:rPr lang="da-DK" sz="1800" kern="1200" dirty="0">
                <a:solidFill>
                  <a:srgbClr val="000000"/>
                </a:solidFill>
                <a:effectLst/>
                <a:latin typeface="Calibri" panose="020F0502020204030204" pitchFamily="34" charset="0"/>
                <a:ea typeface="+mn-ea"/>
                <a:cs typeface="Calibri" panose="020F0502020204030204" pitchFamily="34" charset="0"/>
              </a:rPr>
              <a:t>(Butler, 2021)</a:t>
            </a:r>
            <a:r>
              <a:rPr lang="en-US" dirty="0"/>
              <a:t>. Its unique selling proposition historically was the ability to rapidly replicate catwalk and celebrity trends with versatile collections across brands - enabled by an integrated supply chain. Moreover, despite growth in online retail, Arcadia relied tremendously on its physical stores to drive sales by providing an engaging, sensory branding experience encouraging impulse purchases - a model that has arguably faded </a:t>
            </a:r>
            <a:r>
              <a:rPr lang="da-DK" sz="1800" kern="1200" dirty="0">
                <a:solidFill>
                  <a:srgbClr val="000000"/>
                </a:solidFill>
                <a:effectLst/>
                <a:latin typeface="Calibri" panose="020F0502020204030204" pitchFamily="34" charset="0"/>
                <a:ea typeface="+mn-ea"/>
                <a:cs typeface="Calibri" panose="020F0502020204030204" pitchFamily="34" charset="0"/>
              </a:rPr>
              <a:t>(Kshetri, 2018)</a:t>
            </a:r>
            <a:r>
              <a:rPr lang="en-US" dirty="0"/>
              <a:t>. However, I assessed that lagging ecommerce adoption and digital innovation was a major weakness as consumers transact more actively through mobile channels, exposing Arcadia's shortfalls in experience and data analytics capabilities which I propose addressing later using SCAMPER framework.</a:t>
            </a:r>
          </a:p>
        </p:txBody>
      </p:sp>
      <p:sp>
        <p:nvSpPr>
          <p:cNvPr id="4" name="Slide Number Placeholder 3"/>
          <p:cNvSpPr>
            <a:spLocks noGrp="1"/>
          </p:cNvSpPr>
          <p:nvPr>
            <p:ph type="sldNum" sz="quarter" idx="5"/>
          </p:nvPr>
        </p:nvSpPr>
        <p:spPr/>
        <p:txBody>
          <a:bodyPr/>
          <a:lstStyle/>
          <a:p>
            <a:fld id="{00CE44A5-926F-433E-B54B-2805B50340D0}" type="slidenum">
              <a:t>4</a:t>
            </a:fld>
            <a:endParaRPr lang="en-US"/>
          </a:p>
        </p:txBody>
      </p:sp>
    </p:spTree>
    <p:extLst>
      <p:ext uri="{BB962C8B-B14F-4D97-AF65-F5344CB8AC3E}">
        <p14:creationId xmlns:p14="http://schemas.microsoft.com/office/powerpoint/2010/main" val="2832709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analyzed that Arcadia's dated fast follower business model relying more on operational efficiency rather than pioneering designs or customer insights proved insufficient in today's dynamic retail. Lacking innovation in differentiated branding and digital experiences to cater shifts in preferences left them playing catchup </a:t>
            </a:r>
            <a:r>
              <a:rPr lang="da-DK" sz="1800" kern="1200" dirty="0">
                <a:solidFill>
                  <a:srgbClr val="000000"/>
                </a:solidFill>
                <a:effectLst/>
                <a:latin typeface="Calibri" panose="020F0502020204030204" pitchFamily="34" charset="0"/>
                <a:ea typeface="+mn-ea"/>
                <a:cs typeface="Calibri" panose="020F0502020204030204" pitchFamily="34" charset="0"/>
              </a:rPr>
              <a:t>(Liu et al., 2021)</a:t>
            </a:r>
            <a:r>
              <a:rPr lang="en-US" dirty="0"/>
              <a:t>. Delayed technology adoption efforts couldn't match pureplay disruptors with native customer intelligence. This exposed Arcadia competitively when paired with high costs </a:t>
            </a:r>
            <a:r>
              <a:rPr lang="da-DK" sz="1800" kern="1200" dirty="0">
                <a:solidFill>
                  <a:srgbClr val="000000"/>
                </a:solidFill>
                <a:effectLst/>
                <a:latin typeface="Calibri" panose="020F0502020204030204" pitchFamily="34" charset="0"/>
                <a:ea typeface="+mn-ea"/>
                <a:cs typeface="Calibri" panose="020F0502020204030204" pitchFamily="34" charset="0"/>
              </a:rPr>
              <a:t>(Niinimäki et al., 2020)</a:t>
            </a:r>
            <a:r>
              <a:rPr lang="en-US" dirty="0"/>
              <a:t>.</a:t>
            </a:r>
          </a:p>
        </p:txBody>
      </p:sp>
      <p:sp>
        <p:nvSpPr>
          <p:cNvPr id="4" name="Slide Number Placeholder 3"/>
          <p:cNvSpPr>
            <a:spLocks noGrp="1"/>
          </p:cNvSpPr>
          <p:nvPr>
            <p:ph type="sldNum" sz="quarter" idx="5"/>
          </p:nvPr>
        </p:nvSpPr>
        <p:spPr/>
        <p:txBody>
          <a:bodyPr/>
          <a:lstStyle/>
          <a:p>
            <a:fld id="{00CE44A5-926F-433E-B54B-2805B50340D0}" type="slidenum">
              <a:t>5</a:t>
            </a:fld>
            <a:endParaRPr lang="en-US"/>
          </a:p>
        </p:txBody>
      </p:sp>
    </p:spTree>
    <p:extLst>
      <p:ext uri="{BB962C8B-B14F-4D97-AF65-F5344CB8AC3E}">
        <p14:creationId xmlns:p14="http://schemas.microsoft.com/office/powerpoint/2010/main" val="1945355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Applying the SCAMPER framework to Arcadia revealed multiple innovations across their business model, branding and operations to drive strategic renewal </a:t>
            </a:r>
            <a:r>
              <a:rPr lang="da-DK" sz="1800" kern="1200" dirty="0">
                <a:solidFill>
                  <a:srgbClr val="000000"/>
                </a:solidFill>
                <a:effectLst/>
                <a:latin typeface="Calibri" panose="020F0502020204030204" pitchFamily="34" charset="0"/>
                <a:ea typeface="+mn-ea"/>
                <a:cs typeface="Calibri" panose="020F0502020204030204" pitchFamily="34" charset="0"/>
              </a:rPr>
              <a:t>(Rosa et al., 2021)</a:t>
            </a:r>
            <a:r>
              <a:rPr lang="en-US" dirty="0"/>
              <a:t>. Examples include substituting outdated supply chains with digital-first D2C models, combining complementary functions of portfolio brands, adapting transparent and ethical sourcing for young consumers, and modifying engagement approaches via modern gamified techniques </a:t>
            </a:r>
            <a:r>
              <a:rPr lang="da-DK" sz="1800" kern="1200" dirty="0">
                <a:solidFill>
                  <a:srgbClr val="000000"/>
                </a:solidFill>
                <a:effectLst/>
                <a:latin typeface="Calibri" panose="020F0502020204030204" pitchFamily="34" charset="0"/>
                <a:ea typeface="+mn-ea"/>
                <a:cs typeface="Calibri" panose="020F0502020204030204" pitchFamily="34" charset="0"/>
              </a:rPr>
              <a:t>(Rosa et al., 2021)</a:t>
            </a:r>
            <a:r>
              <a:rPr lang="en-US" dirty="0"/>
              <a:t>. In combination, these innovations can profoundly transform Arcadia's value delivery aligned with lifestyle changes of today's fast fashion consumers - while addressing past model weaknesses. Execution remains key.</a:t>
            </a:r>
          </a:p>
        </p:txBody>
      </p:sp>
      <p:sp>
        <p:nvSpPr>
          <p:cNvPr id="4" name="Slide Number Placeholder 3"/>
          <p:cNvSpPr>
            <a:spLocks noGrp="1"/>
          </p:cNvSpPr>
          <p:nvPr>
            <p:ph type="sldNum" sz="quarter" idx="5"/>
          </p:nvPr>
        </p:nvSpPr>
        <p:spPr/>
        <p:txBody>
          <a:bodyPr/>
          <a:lstStyle/>
          <a:p>
            <a:fld id="{00CE44A5-926F-433E-B54B-2805B50340D0}" type="slidenum">
              <a:t>6</a:t>
            </a:fld>
            <a:endParaRPr lang="en-US"/>
          </a:p>
        </p:txBody>
      </p:sp>
    </p:spTree>
    <p:extLst>
      <p:ext uri="{BB962C8B-B14F-4D97-AF65-F5344CB8AC3E}">
        <p14:creationId xmlns:p14="http://schemas.microsoft.com/office/powerpoint/2010/main" val="695214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Completing an extensive analysis on the collapse of Arcadia Group had two main challenges - first, the lack of abundant public information given its private ownership structure. Second, unpacking the numerous complex, interconnected failures across brands, operations and innovation strategy to determine root causes </a:t>
            </a:r>
            <a:r>
              <a:rPr lang="da-DK" sz="1800" kern="1200" dirty="0">
                <a:solidFill>
                  <a:srgbClr val="000000"/>
                </a:solidFill>
                <a:effectLst/>
                <a:latin typeface="Calibri" panose="020F0502020204030204" pitchFamily="34" charset="0"/>
                <a:ea typeface="+mn-ea"/>
                <a:cs typeface="Calibri" panose="020F0502020204030204" pitchFamily="34" charset="0"/>
              </a:rPr>
              <a:t>(Shen et al., 2014)</a:t>
            </a:r>
            <a:r>
              <a:rPr lang="en-US" dirty="0"/>
              <a:t>. I overcame the data shortage by collecting perspectives from multiple secondary sources and synthesizing a cohesive viewpoint through careful triangulation. As Smith (2020) highlights, developing analytical discipline to gather insights from fragmented signals builds critical skill.</a:t>
            </a:r>
          </a:p>
          <a:p>
            <a:r>
              <a:rPr lang="en-US" dirty="0"/>
              <a:t>More broadly, I learned the value of structured problem-solving approaches like applying SCAMPER to methodically assess components of business models and surface hidden assumptions. This boosted my critical thinking abilities around identifying leverage points for strategic renewal even in opaque scenarios with constraints </a:t>
            </a:r>
            <a:r>
              <a:rPr lang="da-DK" sz="1800" kern="1200" dirty="0">
                <a:solidFill>
                  <a:srgbClr val="000000"/>
                </a:solidFill>
                <a:effectLst/>
                <a:latin typeface="Calibri" panose="020F0502020204030204" pitchFamily="34" charset="0"/>
                <a:ea typeface="+mn-ea"/>
                <a:cs typeface="Calibri" panose="020F0502020204030204" pitchFamily="34" charset="0"/>
              </a:rPr>
              <a:t>(Woolven, 2021)</a:t>
            </a:r>
            <a:r>
              <a:rPr lang="en-US" dirty="0"/>
              <a:t>. The process of holistically evaluating operations then flowing creative alternatives through structured frameworks is highly enriching for tackling ambiguity. I believe learning frameworks like SCAMPER aid immensely translating analysis into actions.</a:t>
            </a:r>
          </a:p>
          <a:p>
            <a:endParaRPr lang="en-US" dirty="0">
              <a:cs typeface="Calibri"/>
            </a:endParaRPr>
          </a:p>
        </p:txBody>
      </p:sp>
      <p:sp>
        <p:nvSpPr>
          <p:cNvPr id="4" name="Slide Number Placeholder 3"/>
          <p:cNvSpPr>
            <a:spLocks noGrp="1"/>
          </p:cNvSpPr>
          <p:nvPr>
            <p:ph type="sldNum" sz="quarter" idx="5"/>
          </p:nvPr>
        </p:nvSpPr>
        <p:spPr/>
        <p:txBody>
          <a:bodyPr/>
          <a:lstStyle/>
          <a:p>
            <a:fld id="{00CE44A5-926F-433E-B54B-2805B50340D0}" type="slidenum">
              <a:t>7</a:t>
            </a:fld>
            <a:endParaRPr lang="en-US"/>
          </a:p>
        </p:txBody>
      </p:sp>
    </p:spTree>
    <p:extLst>
      <p:ext uri="{BB962C8B-B14F-4D97-AF65-F5344CB8AC3E}">
        <p14:creationId xmlns:p14="http://schemas.microsoft.com/office/powerpoint/2010/main" val="2077302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extensive assignment focusing on the collapse of UK retail giant Arcadia Group provided multiple enriching practical learnings, including:</a:t>
            </a:r>
          </a:p>
          <a:p>
            <a:pPr marL="285750" indent="-285750">
              <a:buFont typeface="Arial"/>
              <a:buChar char="•"/>
            </a:pPr>
            <a:r>
              <a:rPr lang="en-US" dirty="0"/>
              <a:t>Rigorously applying the SCAMPER business analysis and innovation identification model to a real-world organization in distress. This boosted my strategic thinking abilities tremendously in a complex scenario.</a:t>
            </a:r>
            <a:endParaRPr lang="en-US" dirty="0">
              <a:cs typeface="Calibri"/>
            </a:endParaRPr>
          </a:p>
          <a:p>
            <a:pPr marL="285750" indent="-285750">
              <a:buFont typeface="Arial"/>
              <a:buChar char="•"/>
            </a:pPr>
            <a:r>
              <a:rPr lang="en-US" dirty="0"/>
              <a:t>Conducting secondary research across fragmentary sources to build an informationally complete case study on opaque private company decline. Evaluating source credibility was key.</a:t>
            </a:r>
            <a:endParaRPr lang="en-US" dirty="0">
              <a:cs typeface="Calibri"/>
            </a:endParaRPr>
          </a:p>
          <a:p>
            <a:pPr marL="285750" indent="-285750">
              <a:buFont typeface="Arial"/>
              <a:buChar char="•"/>
            </a:pPr>
            <a:r>
              <a:rPr lang="en-US" dirty="0"/>
              <a:t>Enhancing my critical thinking skills by holistically assessing operations, determining root causes and flowing creative ideas methodically using structured frameworks </a:t>
            </a:r>
            <a:r>
              <a:rPr lang="da-DK" sz="1800" kern="1200" dirty="0">
                <a:solidFill>
                  <a:srgbClr val="000000"/>
                </a:solidFill>
                <a:effectLst/>
                <a:latin typeface="Calibri" panose="020F0502020204030204" pitchFamily="34" charset="0"/>
                <a:ea typeface="+mn-ea"/>
                <a:cs typeface="Calibri" panose="020F0502020204030204" pitchFamily="34" charset="0"/>
              </a:rPr>
              <a:t>(Kshetri, 2018)</a:t>
            </a:r>
            <a:r>
              <a:rPr lang="en-US" dirty="0"/>
              <a:t>.</a:t>
            </a:r>
            <a:endParaRPr lang="en-US" dirty="0">
              <a:cs typeface="Calibri"/>
            </a:endParaRPr>
          </a:p>
          <a:p>
            <a:pPr marL="285750" indent="-285750">
              <a:buFont typeface="Arial"/>
              <a:buChar char="•"/>
            </a:pPr>
            <a:r>
              <a:rPr lang="en-US" dirty="0"/>
              <a:t>Learning a range of creative problem-solving techniques through the SCAMPER elements that can address common innovation barriers organizations face.</a:t>
            </a:r>
            <a:endParaRPr lang="en-US" dirty="0">
              <a:cs typeface="Calibri"/>
            </a:endParaRPr>
          </a:p>
          <a:p>
            <a:pPr marL="285750" indent="-285750">
              <a:buFont typeface="Arial"/>
              <a:buChar char="•"/>
            </a:pPr>
            <a:r>
              <a:rPr lang="en-US" dirty="0"/>
              <a:t>Building confidence in translating business analysis into decisive strategic interventions that can profoundly transform organizations facing existential crises (</a:t>
            </a:r>
            <a:r>
              <a:rPr lang="en-US" sz="1800" dirty="0">
                <a:effectLst/>
                <a:latin typeface="Arial" panose="020B0604020202020204" pitchFamily="34" charset="0"/>
                <a:ea typeface="Calibri" panose="020F0502020204030204" pitchFamily="34" charset="0"/>
              </a:rPr>
              <a:t>Smith, 2020)</a:t>
            </a:r>
            <a:r>
              <a:rPr lang="en-US" dirty="0"/>
              <a:t>.</a:t>
            </a:r>
            <a:endParaRPr lang="en-US" dirty="0">
              <a:cs typeface="Calibri"/>
            </a:endParaRPr>
          </a:p>
          <a:p>
            <a:r>
              <a:rPr lang="en-US" dirty="0"/>
              <a:t>Such practical learnings around structured analytical and creative reasoning toolkits aid immensely in tackling ambiguity and driving organizational renewal through innovation - irrespective of industry or company size. I believe that is invaluable.</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0CE44A5-926F-433E-B54B-2805B50340D0}" type="slidenum">
              <a:t>8</a:t>
            </a:fld>
            <a:endParaRPr lang="en-US"/>
          </a:p>
        </p:txBody>
      </p:sp>
    </p:spTree>
    <p:extLst>
      <p:ext uri="{BB962C8B-B14F-4D97-AF65-F5344CB8AC3E}">
        <p14:creationId xmlns:p14="http://schemas.microsoft.com/office/powerpoint/2010/main" val="39093771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practical learnings I gained through deeply analyzing Arcadia's collapse using structured innovation frameworks are enormously beneficial for my future professional endeavors in multiple ways:</a:t>
            </a:r>
          </a:p>
          <a:p>
            <a:pPr marL="285750" indent="-285750">
              <a:buFont typeface="Arial"/>
              <a:buChar char="•"/>
            </a:pPr>
            <a:r>
              <a:rPr lang="en-US" dirty="0"/>
              <a:t>I can apply similar analytic and creativity models like SCAMPER to identify transformation opportunities in other organizations, irrespective of industry.</a:t>
            </a:r>
          </a:p>
          <a:p>
            <a:pPr marL="285750" indent="-285750">
              <a:buFont typeface="Arial"/>
              <a:buChar char="•"/>
            </a:pPr>
            <a:r>
              <a:rPr lang="en-US" dirty="0"/>
              <a:t>My secondary research and analytical abilities dealing with ambiguity got a rigor boost that aids strategic roles requiring synthesis amidst complexity (</a:t>
            </a:r>
            <a:r>
              <a:rPr lang="en-US" sz="1800" dirty="0" err="1">
                <a:effectLst/>
                <a:latin typeface="Arial" panose="020B0604020202020204" pitchFamily="34" charset="0"/>
                <a:ea typeface="Calibri" panose="020F0502020204030204" pitchFamily="34" charset="0"/>
              </a:rPr>
              <a:t>Michalko</a:t>
            </a:r>
            <a:r>
              <a:rPr lang="en-US" sz="1800" dirty="0">
                <a:effectLst/>
                <a:latin typeface="Arial" panose="020B0604020202020204" pitchFamily="34" charset="0"/>
                <a:ea typeface="Calibri" panose="020F0502020204030204" pitchFamily="34" charset="0"/>
              </a:rPr>
              <a:t>, 2006)</a:t>
            </a:r>
            <a:r>
              <a:rPr lang="en-US" dirty="0"/>
              <a:t>.</a:t>
            </a:r>
          </a:p>
          <a:p>
            <a:pPr marL="285750" indent="-285750">
              <a:buFont typeface="Arial"/>
              <a:buChar char="•"/>
            </a:pPr>
            <a:r>
              <a:rPr lang="en-US" dirty="0"/>
              <a:t>My aptitude for unpacking interconnected failures to determine root causes through structured assessments enhanced considerably.</a:t>
            </a:r>
          </a:p>
          <a:p>
            <a:pPr marL="285750" indent="-285750">
              <a:buFont typeface="Arial"/>
              <a:buChar char="•"/>
            </a:pPr>
            <a:r>
              <a:rPr lang="en-US" dirty="0"/>
              <a:t>Having strategic reasoning toolkits and creative problem-solving techniques equips me for complex, opaque problem scenarios with intervention constraints </a:t>
            </a:r>
            <a:r>
              <a:rPr lang="en-US" sz="1800" kern="1200" dirty="0">
                <a:solidFill>
                  <a:srgbClr val="000000"/>
                </a:solidFill>
                <a:effectLst/>
                <a:latin typeface="Calibri" panose="020F0502020204030204" pitchFamily="34" charset="0"/>
                <a:ea typeface="+mn-ea"/>
                <a:cs typeface="+mn-cs"/>
              </a:rPr>
              <a:t>(</a:t>
            </a:r>
            <a:r>
              <a:rPr lang="en-US" sz="1800" kern="1200" dirty="0">
                <a:solidFill>
                  <a:srgbClr val="000000"/>
                </a:solidFill>
                <a:effectLst/>
                <a:latin typeface="Arial" panose="020B0604020202020204" pitchFamily="34" charset="0"/>
                <a:ea typeface="Calibri" panose="020F0502020204030204" pitchFamily="34" charset="0"/>
                <a:cs typeface="+mn-cs"/>
              </a:rPr>
              <a:t>Smith, 2020)</a:t>
            </a:r>
            <a:r>
              <a:rPr lang="en-US" dirty="0"/>
              <a:t>.</a:t>
            </a:r>
          </a:p>
          <a:p>
            <a:pPr marL="285750" indent="-285750">
              <a:buFont typeface="Arial"/>
              <a:buChar char="•"/>
            </a:pPr>
            <a:r>
              <a:rPr lang="en-US" dirty="0"/>
              <a:t>I gained immense confidence in activating decisive solutions by systematically flowing ideas through analytical frameworks - despite uncertainty </a:t>
            </a:r>
            <a:r>
              <a:rPr lang="en-US" sz="1800" kern="1200" dirty="0">
                <a:solidFill>
                  <a:srgbClr val="000000"/>
                </a:solidFill>
                <a:effectLst/>
                <a:latin typeface="Calibri" panose="020F0502020204030204" pitchFamily="34" charset="0"/>
                <a:ea typeface="+mn-ea"/>
                <a:cs typeface="+mn-cs"/>
              </a:rPr>
              <a:t>(</a:t>
            </a:r>
            <a:r>
              <a:rPr lang="en-US" sz="1800" kern="1200" dirty="0">
                <a:solidFill>
                  <a:srgbClr val="000000"/>
                </a:solidFill>
                <a:effectLst/>
                <a:latin typeface="Arial" panose="020B0604020202020204" pitchFamily="34" charset="0"/>
                <a:ea typeface="Calibri" panose="020F0502020204030204" pitchFamily="34" charset="0"/>
                <a:cs typeface="+mn-cs"/>
              </a:rPr>
              <a:t>Smith, 2020)</a:t>
            </a:r>
            <a:r>
              <a:rPr lang="en-US" dirty="0"/>
              <a:t>.</a:t>
            </a:r>
          </a:p>
          <a:p>
            <a:r>
              <a:rPr lang="en-US" dirty="0"/>
              <a:t>In summary, sharpening my skills in structured analysis, critical thinking, creative reasoning and strategic interventions even in contexts with constraints is a huge advantage for positively impacting change and innovation in my future professional roles.</a:t>
            </a:r>
          </a:p>
          <a:p>
            <a:endParaRPr lang="en-US" dirty="0">
              <a:cs typeface="Calibri"/>
            </a:endParaRPr>
          </a:p>
        </p:txBody>
      </p:sp>
      <p:sp>
        <p:nvSpPr>
          <p:cNvPr id="4" name="Slide Number Placeholder 3"/>
          <p:cNvSpPr>
            <a:spLocks noGrp="1"/>
          </p:cNvSpPr>
          <p:nvPr>
            <p:ph type="sldNum" sz="quarter" idx="5"/>
          </p:nvPr>
        </p:nvSpPr>
        <p:spPr/>
        <p:txBody>
          <a:bodyPr/>
          <a:lstStyle/>
          <a:p>
            <a:fld id="{00CE44A5-926F-433E-B54B-2805B50340D0}" type="slidenum">
              <a:t>9</a:t>
            </a:fld>
            <a:endParaRPr lang="en-US"/>
          </a:p>
        </p:txBody>
      </p:sp>
    </p:spTree>
    <p:extLst>
      <p:ext uri="{BB962C8B-B14F-4D97-AF65-F5344CB8AC3E}">
        <p14:creationId xmlns:p14="http://schemas.microsoft.com/office/powerpoint/2010/main" val="1518590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my analysis uncovered that Arcadia's downfall stemmed from overdependence on a historical business model that struggled adapting to market changes. Applying the SCAMPER framework systematically revealed major innovative interventions needed across operations, brands and customer experiences for a successful turnaround </a:t>
            </a:r>
            <a:r>
              <a:rPr lang="en-US" sz="1800" kern="1200" dirty="0">
                <a:solidFill>
                  <a:srgbClr val="000000"/>
                </a:solidFill>
                <a:effectLst/>
                <a:latin typeface="Calibri" panose="020F0502020204030204" pitchFamily="34" charset="0"/>
                <a:ea typeface="+mn-ea"/>
                <a:cs typeface="+mn-cs"/>
              </a:rPr>
              <a:t>(</a:t>
            </a:r>
            <a:r>
              <a:rPr lang="en-US" sz="1800" kern="1200" dirty="0" err="1">
                <a:solidFill>
                  <a:srgbClr val="000000"/>
                </a:solidFill>
                <a:effectLst/>
                <a:latin typeface="Arial" panose="020B0604020202020204" pitchFamily="34" charset="0"/>
                <a:ea typeface="Calibri" panose="020F0502020204030204" pitchFamily="34" charset="0"/>
                <a:cs typeface="+mn-cs"/>
              </a:rPr>
              <a:t>Michalko</a:t>
            </a:r>
            <a:r>
              <a:rPr lang="en-US" sz="1800" kern="1200" dirty="0">
                <a:solidFill>
                  <a:srgbClr val="000000"/>
                </a:solidFill>
                <a:effectLst/>
                <a:latin typeface="Arial" panose="020B0604020202020204" pitchFamily="34" charset="0"/>
                <a:ea typeface="Calibri" panose="020F0502020204030204" pitchFamily="34" charset="0"/>
                <a:cs typeface="+mn-cs"/>
              </a:rPr>
              <a:t>, 2006)</a:t>
            </a:r>
            <a:r>
              <a:rPr lang="en-US" dirty="0"/>
              <a:t>.</a:t>
            </a:r>
          </a:p>
          <a:p>
            <a:r>
              <a:rPr lang="en-US" dirty="0"/>
              <a:t>I believe integrating select high-impact transformations like supply chain digitization, sustainability practices and personalized engagement channels can profoundly reboot Arcadia's value proposition realigned to today's consumer preferences. The combined solutions address core weaknesses that caused its decline while positioning competitively for the future </a:t>
            </a:r>
            <a:r>
              <a:rPr lang="en-US" sz="1800" kern="1200" dirty="0">
                <a:solidFill>
                  <a:srgbClr val="000000"/>
                </a:solidFill>
                <a:effectLst/>
                <a:latin typeface="Calibri" panose="020F0502020204030204" pitchFamily="34" charset="0"/>
                <a:ea typeface="+mn-ea"/>
                <a:cs typeface="+mn-cs"/>
              </a:rPr>
              <a:t>(</a:t>
            </a:r>
            <a:r>
              <a:rPr lang="en-US" sz="1800" kern="1200" dirty="0">
                <a:solidFill>
                  <a:srgbClr val="000000"/>
                </a:solidFill>
                <a:effectLst/>
                <a:latin typeface="Arial" panose="020B0604020202020204" pitchFamily="34" charset="0"/>
                <a:ea typeface="Calibri" panose="020F0502020204030204" pitchFamily="34" charset="0"/>
                <a:cs typeface="+mn-cs"/>
              </a:rPr>
              <a:t>Smith, 2020)</a:t>
            </a:r>
            <a:r>
              <a:rPr lang="en-US" dirty="0"/>
              <a:t>.</a:t>
            </a:r>
          </a:p>
          <a:p>
            <a:r>
              <a:rPr lang="en-US" dirty="0"/>
              <a:t>With that, I welcome any questions or critiques to further improve this analytical approach and proposed innovations for Arcadia's revival. Let's open the floor for an engaging, thoughtful dialogue on the presentation. I'm eager to discuss ideas back and forth on how we can build on these strategies.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0CE44A5-926F-433E-B54B-2805B50340D0}" type="slidenum">
              <a:t>10</a:t>
            </a:fld>
            <a:endParaRPr lang="en-US"/>
          </a:p>
        </p:txBody>
      </p:sp>
    </p:spTree>
    <p:extLst>
      <p:ext uri="{BB962C8B-B14F-4D97-AF65-F5344CB8AC3E}">
        <p14:creationId xmlns:p14="http://schemas.microsoft.com/office/powerpoint/2010/main" val="453108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3/11/2024</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25488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dirty="0"/>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5433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3/11/2024</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99411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dirty="0"/>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32492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dirty="0"/>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36959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05150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59980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dirty="0"/>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3/11/2024</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70983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dirty="0"/>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51590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6494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3/11/2024</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55786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a:t>
            </a:r>
          </a:p>
          <a:p>
            <a:pPr lvl="7"/>
            <a:r>
              <a:rPr lang="en-US" dirty="0"/>
              <a:t>Eight</a:t>
            </a:r>
          </a:p>
          <a:p>
            <a:pPr lvl="8"/>
            <a:r>
              <a:rPr lang="en-US" dirty="0"/>
              <a:t>nine</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3/11/2024</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3023739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7.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hyperlink" Target="https://www.theguardian.com/business/2020/apr/18/arcadia-group-may-permanently-shut-down-stores-amid-covid-19-crisis" TargetMode="External" /><Relationship Id="rId2" Type="http://schemas.openxmlformats.org/officeDocument/2006/relationships/hyperlink" Target="https://www.arcadiagroup.co.uk/" TargetMode="External" /><Relationship Id="rId1" Type="http://schemas.openxmlformats.org/officeDocument/2006/relationships/slideLayout" Target="../slideLayouts/slideLayout2.xml" /><Relationship Id="rId5" Type="http://schemas.openxmlformats.org/officeDocument/2006/relationships/hyperlink" Target="https://fashionunited.uk/tags/arcadia-group" TargetMode="External" /><Relationship Id="rId4" Type="http://schemas.openxmlformats.org/officeDocument/2006/relationships/hyperlink" Target="https://www.theguardian.com/business/2020/nov/30/philip-green-arcadia-group-collapses-into-administration"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49960" y="1507414"/>
            <a:ext cx="7295507" cy="3703320"/>
          </a:xfrm>
        </p:spPr>
        <p:txBody>
          <a:bodyPr anchor="ctr">
            <a:normAutofit/>
          </a:bodyPr>
          <a:lstStyle/>
          <a:p>
            <a:pPr>
              <a:lnSpc>
                <a:spcPct val="90000"/>
              </a:lnSpc>
            </a:pPr>
            <a:endParaRPr lang="en-US" sz="3000" b="1"/>
          </a:p>
          <a:p>
            <a:pPr>
              <a:lnSpc>
                <a:spcPct val="90000"/>
              </a:lnSpc>
            </a:pPr>
            <a:r>
              <a:rPr lang="en-US" sz="3000" b="1">
                <a:ea typeface="+mj-lt"/>
                <a:cs typeface="+mj-lt"/>
              </a:rPr>
              <a:t> BA Leadership and Management Skills for the Workplace</a:t>
            </a:r>
            <a:endParaRPr lang="en-US" sz="3000"/>
          </a:p>
          <a:p>
            <a:pPr>
              <a:lnSpc>
                <a:spcPct val="90000"/>
              </a:lnSpc>
            </a:pPr>
            <a:endParaRPr lang="en-US" sz="3000"/>
          </a:p>
          <a:p>
            <a:pPr>
              <a:lnSpc>
                <a:spcPct val="90000"/>
              </a:lnSpc>
            </a:pPr>
            <a:r>
              <a:rPr lang="en-US" sz="3000" b="1">
                <a:ea typeface="+mj-lt"/>
                <a:cs typeface="+mj-lt"/>
              </a:rPr>
              <a:t>Module: Developing Innovation and Creativity for Business Advantage</a:t>
            </a:r>
            <a:endParaRPr lang="en-US" sz="3000"/>
          </a:p>
          <a:p>
            <a:pPr>
              <a:lnSpc>
                <a:spcPct val="90000"/>
              </a:lnSpc>
            </a:pPr>
            <a:endParaRPr lang="en-US" sz="3000">
              <a:cs typeface="Calibri Light"/>
            </a:endParaRPr>
          </a:p>
        </p:txBody>
      </p:sp>
      <p:sp>
        <p:nvSpPr>
          <p:cNvPr id="10" name="Rectangle 9">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BC12F045-EDC5-2278-A2EA-4A32676C8A06}"/>
              </a:ext>
            </a:extLst>
          </p:cNvPr>
          <p:cNvSpPr txBox="1"/>
          <p:nvPr/>
        </p:nvSpPr>
        <p:spPr>
          <a:xfrm>
            <a:off x="5181600" y="2516094"/>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5430F518-1779-14D3-3A8B-B71CA258EF16}"/>
              </a:ext>
            </a:extLst>
          </p:cNvPr>
          <p:cNvSpPr txBox="1"/>
          <p:nvPr/>
        </p:nvSpPr>
        <p:spPr>
          <a:xfrm>
            <a:off x="556139" y="2602866"/>
            <a:ext cx="3115350" cy="64265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pPr algn="l"/>
            <a:r>
              <a:rPr lang="fa-IR" dirty="0"/>
              <a:t>Jahangir khalaj </a:t>
            </a:r>
            <a:r>
              <a:rPr lang="fa-IR" dirty="0">
                <a:latin typeface="Arial" panose="020B0604020202020204" pitchFamily="34" charset="0"/>
                <a:cs typeface="Arial" panose="020B0604020202020204" pitchFamily="34" charset="0"/>
              </a:rPr>
              <a:t>savojbolagh</a:t>
            </a:r>
            <a:r>
              <a:rPr lang="fa-IR" dirty="0"/>
              <a:t> </a:t>
            </a:r>
          </a:p>
          <a:p>
            <a:pPr algn="ctr"/>
            <a:r>
              <a:rPr lang="fa-IR" dirty="0"/>
              <a:t>2109914</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93597-DA34-31DB-8214-D41FD6C0C17D}"/>
              </a:ext>
            </a:extLst>
          </p:cNvPr>
          <p:cNvSpPr>
            <a:spLocks noGrp="1"/>
          </p:cNvSpPr>
          <p:nvPr>
            <p:ph type="title"/>
          </p:nvPr>
        </p:nvSpPr>
        <p:spPr>
          <a:xfrm>
            <a:off x="4449934" y="702156"/>
            <a:ext cx="7157865" cy="1013800"/>
          </a:xfrm>
        </p:spPr>
        <p:txBody>
          <a:bodyPr>
            <a:normAutofit/>
          </a:bodyPr>
          <a:lstStyle/>
          <a:p>
            <a:r>
              <a:rPr lang="en-US">
                <a:solidFill>
                  <a:schemeClr val="accent1"/>
                </a:solidFill>
                <a:ea typeface="+mj-lt"/>
                <a:cs typeface="+mj-lt"/>
              </a:rPr>
              <a:t>Introduction</a:t>
            </a:r>
          </a:p>
        </p:txBody>
      </p:sp>
      <p:pic>
        <p:nvPicPr>
          <p:cNvPr id="5" name="Picture 4" descr="Abstract blurred background of department store">
            <a:extLst>
              <a:ext uri="{FF2B5EF4-FFF2-40B4-BE49-F238E27FC236}">
                <a16:creationId xmlns:a16="http://schemas.microsoft.com/office/drawing/2014/main" id="{61F67D87-59CD-A656-C20B-D1505D611F7F}"/>
              </a:ext>
            </a:extLst>
          </p:cNvPr>
          <p:cNvPicPr>
            <a:picLocks noChangeAspect="1"/>
          </p:cNvPicPr>
          <p:nvPr/>
        </p:nvPicPr>
        <p:blipFill rotWithShape="1">
          <a:blip r:embed="rId3"/>
          <a:srcRect l="24187" r="35657" b="-3"/>
          <a:stretch/>
        </p:blipFill>
        <p:spPr>
          <a:xfrm>
            <a:off x="20" y="10"/>
            <a:ext cx="4131713" cy="6857989"/>
          </a:xfrm>
          <a:prstGeom prst="rect">
            <a:avLst/>
          </a:prstGeom>
        </p:spPr>
      </p:pic>
      <p:sp>
        <p:nvSpPr>
          <p:cNvPr id="11" name="Rectangle 1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2CADCE"/>
          </a:solidFill>
          <a:ln>
            <a:solidFill>
              <a:srgbClr val="2CADCE"/>
            </a:solid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D8A116B-6E63-4C29-826B-62FBA848D636}"/>
              </a:ext>
            </a:extLst>
          </p:cNvPr>
          <p:cNvSpPr>
            <a:spLocks noGrp="1"/>
          </p:cNvSpPr>
          <p:nvPr>
            <p:ph idx="1"/>
          </p:nvPr>
        </p:nvSpPr>
        <p:spPr>
          <a:xfrm>
            <a:off x="4449934" y="1896533"/>
            <a:ext cx="7157866" cy="3962266"/>
          </a:xfrm>
        </p:spPr>
        <p:txBody>
          <a:bodyPr>
            <a:normAutofit/>
          </a:bodyPr>
          <a:lstStyle/>
          <a:p>
            <a:pPr marL="305435" indent="-305435">
              <a:spcBef>
                <a:spcPts val="20"/>
              </a:spcBef>
              <a:buClr>
                <a:srgbClr val="2CADCE"/>
              </a:buClr>
            </a:pPr>
            <a:r>
              <a:rPr lang="en-US" dirty="0"/>
              <a:t>In this introduction, I will briefly introduce myself and provide background on Arcadia Group - the UK fast fashion retail empire I analyzed that collapsed financially despite massive success earlier.</a:t>
            </a:r>
            <a:endParaRPr lang="en-US"/>
          </a:p>
          <a:p>
            <a:pPr marL="305435" indent="-305435">
              <a:spcBef>
                <a:spcPts val="20"/>
              </a:spcBef>
              <a:buClr>
                <a:srgbClr val="2CADCE"/>
              </a:buClr>
            </a:pPr>
            <a:r>
              <a:rPr lang="en-US" dirty="0"/>
              <a:t>The core purpose of this presentation today is to defend and elaborate on my detailed written analysis of Arcadia's downfall. Spe</a:t>
            </a:r>
            <a:endParaRPr lang="en-US"/>
          </a:p>
          <a:p>
            <a:pPr marL="305435" indent="-305435">
              <a:spcBef>
                <a:spcPts val="20"/>
              </a:spcBef>
              <a:buClr>
                <a:srgbClr val="2CADCE"/>
              </a:buClr>
            </a:pPr>
            <a:r>
              <a:rPr lang="en-US" dirty="0"/>
              <a:t>Specifically, I will highlight my application of the SCAMPER innovation model to systematically identify multiple turnaround strategies.</a:t>
            </a:r>
            <a:endParaRPr lang="en-US"/>
          </a:p>
          <a:p>
            <a:pPr marL="305435" indent="-305435">
              <a:buClr>
                <a:srgbClr val="2CADCE"/>
              </a:buClr>
            </a:pPr>
            <a:endParaRPr lang="en-US"/>
          </a:p>
        </p:txBody>
      </p:sp>
    </p:spTree>
    <p:extLst>
      <p:ext uri="{BB962C8B-B14F-4D97-AF65-F5344CB8AC3E}">
        <p14:creationId xmlns:p14="http://schemas.microsoft.com/office/powerpoint/2010/main" val="776462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0DB6EC-305D-9973-5C07-E4FD6FAE49F1}"/>
              </a:ext>
            </a:extLst>
          </p:cNvPr>
          <p:cNvSpPr>
            <a:spLocks noGrp="1"/>
          </p:cNvSpPr>
          <p:nvPr>
            <p:ph type="title"/>
          </p:nvPr>
        </p:nvSpPr>
        <p:spPr>
          <a:xfrm>
            <a:off x="4449934" y="702156"/>
            <a:ext cx="7157865" cy="1013800"/>
          </a:xfrm>
        </p:spPr>
        <p:txBody>
          <a:bodyPr>
            <a:normAutofit/>
          </a:bodyPr>
          <a:lstStyle/>
          <a:p>
            <a:r>
              <a:rPr lang="en-US">
                <a:solidFill>
                  <a:schemeClr val="accent1"/>
                </a:solidFill>
                <a:ea typeface="+mj-lt"/>
                <a:cs typeface="+mj-lt"/>
              </a:rPr>
              <a:t>Company Background</a:t>
            </a:r>
            <a:endParaRPr lang="en-US">
              <a:solidFill>
                <a:schemeClr val="accent1"/>
              </a:solidFill>
            </a:endParaRPr>
          </a:p>
        </p:txBody>
      </p:sp>
      <p:pic>
        <p:nvPicPr>
          <p:cNvPr id="5" name="Picture 4" descr="Different numbers in 3D">
            <a:extLst>
              <a:ext uri="{FF2B5EF4-FFF2-40B4-BE49-F238E27FC236}">
                <a16:creationId xmlns:a16="http://schemas.microsoft.com/office/drawing/2014/main" id="{E81B0B71-15FB-F736-3F08-98A067BFB6D1}"/>
              </a:ext>
            </a:extLst>
          </p:cNvPr>
          <p:cNvPicPr>
            <a:picLocks noChangeAspect="1"/>
          </p:cNvPicPr>
          <p:nvPr/>
        </p:nvPicPr>
        <p:blipFill rotWithShape="1">
          <a:blip r:embed="rId3"/>
          <a:srcRect l="35757" r="30353" b="-2"/>
          <a:stretch/>
        </p:blipFill>
        <p:spPr>
          <a:xfrm>
            <a:off x="20" y="10"/>
            <a:ext cx="4131713" cy="6857989"/>
          </a:xfrm>
          <a:prstGeom prst="rect">
            <a:avLst/>
          </a:prstGeom>
        </p:spPr>
      </p:pic>
      <p:sp>
        <p:nvSpPr>
          <p:cNvPr id="11" name="Rectangle 1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58A6DA"/>
          </a:solidFill>
          <a:ln>
            <a:solidFill>
              <a:srgbClr val="58A6DA"/>
            </a:solid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5974D9A-C03C-7AFB-BD08-4CC67DA0A4E2}"/>
              </a:ext>
            </a:extLst>
          </p:cNvPr>
          <p:cNvSpPr>
            <a:spLocks noGrp="1"/>
          </p:cNvSpPr>
          <p:nvPr>
            <p:ph idx="1"/>
          </p:nvPr>
        </p:nvSpPr>
        <p:spPr>
          <a:xfrm>
            <a:off x="4449934" y="1896533"/>
            <a:ext cx="7157866" cy="3962266"/>
          </a:xfrm>
        </p:spPr>
        <p:txBody>
          <a:bodyPr>
            <a:normAutofit/>
          </a:bodyPr>
          <a:lstStyle/>
          <a:p>
            <a:pPr marL="305435" indent="-305435">
              <a:buClr>
                <a:srgbClr val="58A6DA"/>
              </a:buClr>
            </a:pPr>
            <a:r>
              <a:rPr lang="en-US" dirty="0"/>
              <a:t>Founded in 2000, massive success</a:t>
            </a:r>
            <a:endParaRPr lang="en-US"/>
          </a:p>
          <a:p>
            <a:pPr marL="305435" indent="-305435">
              <a:buClr>
                <a:srgbClr val="58A6DA"/>
              </a:buClr>
            </a:pPr>
            <a:r>
              <a:rPr lang="en-US" dirty="0"/>
              <a:t>Portfolio of popular fast fashion retail brands</a:t>
            </a:r>
            <a:endParaRPr lang="en-US"/>
          </a:p>
          <a:p>
            <a:pPr marL="305435" indent="-305435">
              <a:buClr>
                <a:srgbClr val="58A6DA"/>
              </a:buClr>
            </a:pPr>
            <a:r>
              <a:rPr lang="en-US" dirty="0"/>
              <a:t>Targeted mainly 16-34 year old consumers</a:t>
            </a:r>
            <a:endParaRPr lang="en-US"/>
          </a:p>
          <a:p>
            <a:pPr marL="305435" indent="-305435">
              <a:buClr>
                <a:srgbClr val="58A6DA"/>
              </a:buClr>
            </a:pPr>
            <a:r>
              <a:rPr lang="en-US" dirty="0"/>
              <a:t>Peak operations - over 2,500 stores globally</a:t>
            </a:r>
            <a:endParaRPr lang="en-US"/>
          </a:p>
          <a:p>
            <a:pPr marL="305435" indent="-305435">
              <a:buClr>
                <a:srgbClr val="58A6DA"/>
              </a:buClr>
            </a:pPr>
            <a:endParaRPr lang="en-US"/>
          </a:p>
        </p:txBody>
      </p:sp>
    </p:spTree>
    <p:extLst>
      <p:ext uri="{BB962C8B-B14F-4D97-AF65-F5344CB8AC3E}">
        <p14:creationId xmlns:p14="http://schemas.microsoft.com/office/powerpoint/2010/main" val="1262491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108443-21DF-7E0A-9044-B79098F91A30}"/>
              </a:ext>
            </a:extLst>
          </p:cNvPr>
          <p:cNvSpPr>
            <a:spLocks noGrp="1"/>
          </p:cNvSpPr>
          <p:nvPr>
            <p:ph type="title"/>
          </p:nvPr>
        </p:nvSpPr>
        <p:spPr>
          <a:xfrm>
            <a:off x="4449934" y="702156"/>
            <a:ext cx="7157865" cy="1013800"/>
          </a:xfrm>
        </p:spPr>
        <p:txBody>
          <a:bodyPr>
            <a:normAutofit/>
          </a:bodyPr>
          <a:lstStyle/>
          <a:p>
            <a:r>
              <a:rPr lang="en-US">
                <a:solidFill>
                  <a:schemeClr val="accent1"/>
                </a:solidFill>
                <a:ea typeface="+mj-lt"/>
                <a:cs typeface="+mj-lt"/>
              </a:rPr>
              <a:t>Core Product &amp; Service</a:t>
            </a:r>
            <a:endParaRPr lang="en-US">
              <a:solidFill>
                <a:schemeClr val="accent1"/>
              </a:solidFill>
            </a:endParaRPr>
          </a:p>
        </p:txBody>
      </p:sp>
      <p:pic>
        <p:nvPicPr>
          <p:cNvPr id="5" name="Picture 4" descr="Graph on document with pen">
            <a:extLst>
              <a:ext uri="{FF2B5EF4-FFF2-40B4-BE49-F238E27FC236}">
                <a16:creationId xmlns:a16="http://schemas.microsoft.com/office/drawing/2014/main" id="{3B793C76-940A-C5A8-B9EA-55558D0B4FEB}"/>
              </a:ext>
            </a:extLst>
          </p:cNvPr>
          <p:cNvPicPr>
            <a:picLocks noChangeAspect="1"/>
          </p:cNvPicPr>
          <p:nvPr/>
        </p:nvPicPr>
        <p:blipFill rotWithShape="1">
          <a:blip r:embed="rId3"/>
          <a:srcRect l="36948" r="22896" b="-3"/>
          <a:stretch/>
        </p:blipFill>
        <p:spPr>
          <a:xfrm>
            <a:off x="20" y="10"/>
            <a:ext cx="4131713" cy="6857989"/>
          </a:xfrm>
          <a:prstGeom prst="rect">
            <a:avLst/>
          </a:prstGeom>
        </p:spPr>
      </p:pic>
      <p:sp>
        <p:nvSpPr>
          <p:cNvPr id="11" name="Rectangle 1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4E86B8"/>
          </a:solidFill>
          <a:ln>
            <a:solidFill>
              <a:srgbClr val="4E86B8"/>
            </a:solid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05E5195-C9CC-056B-6402-ED4E1019B93E}"/>
              </a:ext>
            </a:extLst>
          </p:cNvPr>
          <p:cNvSpPr>
            <a:spLocks noGrp="1"/>
          </p:cNvSpPr>
          <p:nvPr>
            <p:ph idx="1"/>
          </p:nvPr>
        </p:nvSpPr>
        <p:spPr>
          <a:xfrm>
            <a:off x="4449934" y="1896533"/>
            <a:ext cx="7157866" cy="3962266"/>
          </a:xfrm>
        </p:spPr>
        <p:txBody>
          <a:bodyPr>
            <a:normAutofit/>
          </a:bodyPr>
          <a:lstStyle/>
          <a:p>
            <a:pPr marL="305435" indent="-305435">
              <a:buClr>
                <a:srgbClr val="4E86B8"/>
              </a:buClr>
            </a:pPr>
            <a:r>
              <a:rPr lang="en-US" dirty="0"/>
              <a:t>Fast fashion price leader</a:t>
            </a:r>
            <a:endParaRPr lang="en-US"/>
          </a:p>
          <a:p>
            <a:pPr marL="305435" indent="-305435">
              <a:buClr>
                <a:srgbClr val="4E86B8"/>
              </a:buClr>
            </a:pPr>
            <a:r>
              <a:rPr lang="en-US" dirty="0"/>
              <a:t>Rapid launches replicating trends</a:t>
            </a:r>
            <a:endParaRPr lang="en-US"/>
          </a:p>
          <a:p>
            <a:pPr marL="305435" indent="-305435">
              <a:buClr>
                <a:srgbClr val="4E86B8"/>
              </a:buClr>
            </a:pPr>
            <a:r>
              <a:rPr lang="en-US" dirty="0"/>
              <a:t>Bricks-and-mortar stores critical for experience</a:t>
            </a:r>
            <a:endParaRPr lang="en-US"/>
          </a:p>
          <a:p>
            <a:pPr marL="305435" indent="-305435">
              <a:buClr>
                <a:srgbClr val="4E86B8"/>
              </a:buClr>
            </a:pPr>
            <a:r>
              <a:rPr lang="en-US" dirty="0"/>
              <a:t>Lagging ecommerce integration a weakness</a:t>
            </a:r>
            <a:endParaRPr lang="en-US"/>
          </a:p>
          <a:p>
            <a:pPr marL="305435" indent="-305435">
              <a:buClr>
                <a:srgbClr val="4E86B8"/>
              </a:buClr>
            </a:pPr>
            <a:endParaRPr lang="en-US"/>
          </a:p>
        </p:txBody>
      </p:sp>
    </p:spTree>
    <p:extLst>
      <p:ext uri="{BB962C8B-B14F-4D97-AF65-F5344CB8AC3E}">
        <p14:creationId xmlns:p14="http://schemas.microsoft.com/office/powerpoint/2010/main" val="671576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F3ED0-56DD-12B8-83A1-8F7240734033}"/>
              </a:ext>
            </a:extLst>
          </p:cNvPr>
          <p:cNvSpPr>
            <a:spLocks noGrp="1"/>
          </p:cNvSpPr>
          <p:nvPr>
            <p:ph type="title"/>
          </p:nvPr>
        </p:nvSpPr>
        <p:spPr>
          <a:xfrm>
            <a:off x="4449934" y="702156"/>
            <a:ext cx="7157865" cy="1013800"/>
          </a:xfrm>
        </p:spPr>
        <p:txBody>
          <a:bodyPr>
            <a:normAutofit/>
          </a:bodyPr>
          <a:lstStyle/>
          <a:p>
            <a:r>
              <a:rPr lang="en-US">
                <a:solidFill>
                  <a:schemeClr val="accent1"/>
                </a:solidFill>
                <a:ea typeface="+mj-lt"/>
                <a:cs typeface="+mj-lt"/>
              </a:rPr>
              <a:t>Innovation Impact</a:t>
            </a:r>
            <a:endParaRPr lang="en-US">
              <a:solidFill>
                <a:schemeClr val="accent1"/>
              </a:solidFill>
            </a:endParaRPr>
          </a:p>
        </p:txBody>
      </p:sp>
      <p:pic>
        <p:nvPicPr>
          <p:cNvPr id="5" name="Picture 4" descr="Red toy person in front of two lines of white figures">
            <a:extLst>
              <a:ext uri="{FF2B5EF4-FFF2-40B4-BE49-F238E27FC236}">
                <a16:creationId xmlns:a16="http://schemas.microsoft.com/office/drawing/2014/main" id="{3BBEA429-CB57-5C13-15AD-8A33968CC925}"/>
              </a:ext>
            </a:extLst>
          </p:cNvPr>
          <p:cNvPicPr>
            <a:picLocks noChangeAspect="1"/>
          </p:cNvPicPr>
          <p:nvPr/>
        </p:nvPicPr>
        <p:blipFill rotWithShape="1">
          <a:blip r:embed="rId3"/>
          <a:srcRect l="31919" r="28399" b="5"/>
          <a:stretch/>
        </p:blipFill>
        <p:spPr>
          <a:xfrm>
            <a:off x="20" y="10"/>
            <a:ext cx="4131713" cy="6857989"/>
          </a:xfrm>
          <a:prstGeom prst="rect">
            <a:avLst/>
          </a:prstGeom>
        </p:spPr>
      </p:pic>
      <p:sp>
        <p:nvSpPr>
          <p:cNvPr id="11" name="Rectangle 1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FDB859"/>
          </a:solidFill>
          <a:ln>
            <a:solidFill>
              <a:srgbClr val="FDB859"/>
            </a:solid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860FF96-5CEF-8D56-8B54-354265410C2D}"/>
              </a:ext>
            </a:extLst>
          </p:cNvPr>
          <p:cNvSpPr>
            <a:spLocks noGrp="1"/>
          </p:cNvSpPr>
          <p:nvPr>
            <p:ph idx="1"/>
          </p:nvPr>
        </p:nvSpPr>
        <p:spPr>
          <a:xfrm>
            <a:off x="4449934" y="1896533"/>
            <a:ext cx="7157866" cy="3962266"/>
          </a:xfrm>
        </p:spPr>
        <p:txBody>
          <a:bodyPr>
            <a:normAutofit/>
          </a:bodyPr>
          <a:lstStyle/>
          <a:p>
            <a:pPr marL="305435" indent="-305435">
              <a:buClr>
                <a:srgbClr val="FDB859"/>
              </a:buClr>
            </a:pPr>
            <a:r>
              <a:rPr lang="en-US" dirty="0"/>
              <a:t>reactive fast follower strategy</a:t>
            </a:r>
            <a:endParaRPr lang="en-US"/>
          </a:p>
          <a:p>
            <a:pPr marL="305435" indent="-305435">
              <a:buClr>
                <a:srgbClr val="FDB859"/>
              </a:buClr>
            </a:pPr>
            <a:r>
              <a:rPr lang="en-US" dirty="0"/>
              <a:t>lack of differentiation</a:t>
            </a:r>
            <a:endParaRPr lang="en-US"/>
          </a:p>
          <a:p>
            <a:pPr marL="305435" indent="-305435">
              <a:buClr>
                <a:srgbClr val="FDB859"/>
              </a:buClr>
            </a:pPr>
            <a:r>
              <a:rPr lang="en-US" dirty="0"/>
              <a:t>failed technology adoption</a:t>
            </a:r>
            <a:endParaRPr lang="en-US"/>
          </a:p>
          <a:p>
            <a:pPr marL="305435" indent="-305435">
              <a:buClr>
                <a:srgbClr val="FDB859"/>
              </a:buClr>
            </a:pPr>
            <a:r>
              <a:rPr lang="en-US" dirty="0"/>
              <a:t>lagging pureplay disruptors</a:t>
            </a:r>
            <a:endParaRPr lang="en-US"/>
          </a:p>
          <a:p>
            <a:pPr marL="305435" indent="-305435">
              <a:buClr>
                <a:srgbClr val="FDB859"/>
              </a:buClr>
            </a:pPr>
            <a:endParaRPr lang="en-US"/>
          </a:p>
        </p:txBody>
      </p:sp>
    </p:spTree>
    <p:extLst>
      <p:ext uri="{BB962C8B-B14F-4D97-AF65-F5344CB8AC3E}">
        <p14:creationId xmlns:p14="http://schemas.microsoft.com/office/powerpoint/2010/main" val="2076492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3553E-14A0-AD32-A4AB-E7A82D324C14}"/>
              </a:ext>
            </a:extLst>
          </p:cNvPr>
          <p:cNvSpPr>
            <a:spLocks noGrp="1"/>
          </p:cNvSpPr>
          <p:nvPr>
            <p:ph type="title"/>
          </p:nvPr>
        </p:nvSpPr>
        <p:spPr>
          <a:xfrm>
            <a:off x="581192" y="702156"/>
            <a:ext cx="11029616" cy="1013800"/>
          </a:xfrm>
        </p:spPr>
        <p:txBody>
          <a:bodyPr>
            <a:normAutofit/>
          </a:bodyPr>
          <a:lstStyle/>
          <a:p>
            <a:r>
              <a:rPr lang="en-US">
                <a:solidFill>
                  <a:srgbClr val="FFFEFF"/>
                </a:solidFill>
                <a:ea typeface="+mj-lt"/>
                <a:cs typeface="+mj-lt"/>
              </a:rPr>
              <a:t>SCAMPER Analysis</a:t>
            </a:r>
            <a:endParaRPr lang="en-US">
              <a:solidFill>
                <a:srgbClr val="FFFEFF"/>
              </a:solidFill>
            </a:endParaRPr>
          </a:p>
        </p:txBody>
      </p:sp>
      <p:graphicFrame>
        <p:nvGraphicFramePr>
          <p:cNvPr id="5" name="Content Placeholder 2">
            <a:extLst>
              <a:ext uri="{FF2B5EF4-FFF2-40B4-BE49-F238E27FC236}">
                <a16:creationId xmlns:a16="http://schemas.microsoft.com/office/drawing/2014/main" id="{69BCBBB0-09A0-5960-E67A-4A9975CEB9D1}"/>
              </a:ext>
            </a:extLst>
          </p:cNvPr>
          <p:cNvGraphicFramePr>
            <a:graphicFrameLocks noGrp="1"/>
          </p:cNvGraphicFramePr>
          <p:nvPr>
            <p:ph idx="1"/>
            <p:extLst>
              <p:ext uri="{D42A27DB-BD31-4B8C-83A1-F6EECF244321}">
                <p14:modId xmlns:p14="http://schemas.microsoft.com/office/powerpoint/2010/main" val="763530917"/>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5582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B58AB2-9061-D021-893E-75B8473E5A5C}"/>
              </a:ext>
            </a:extLst>
          </p:cNvPr>
          <p:cNvSpPr>
            <a:spLocks noGrp="1"/>
          </p:cNvSpPr>
          <p:nvPr>
            <p:ph type="title"/>
          </p:nvPr>
        </p:nvSpPr>
        <p:spPr>
          <a:xfrm>
            <a:off x="4449934" y="702156"/>
            <a:ext cx="7157865" cy="1013800"/>
          </a:xfrm>
        </p:spPr>
        <p:txBody>
          <a:bodyPr>
            <a:normAutofit/>
          </a:bodyPr>
          <a:lstStyle/>
          <a:p>
            <a:r>
              <a:rPr lang="en-US">
                <a:solidFill>
                  <a:schemeClr val="accent1"/>
                </a:solidFill>
                <a:ea typeface="+mj-lt"/>
                <a:cs typeface="+mj-lt"/>
              </a:rPr>
              <a:t>Key Challenges &amp; Learning</a:t>
            </a:r>
            <a:endParaRPr lang="en-US">
              <a:solidFill>
                <a:schemeClr val="accent1"/>
              </a:solidFill>
            </a:endParaRPr>
          </a:p>
        </p:txBody>
      </p:sp>
      <p:pic>
        <p:nvPicPr>
          <p:cNvPr id="5" name="Picture 4" descr="Many question marks on black background">
            <a:extLst>
              <a:ext uri="{FF2B5EF4-FFF2-40B4-BE49-F238E27FC236}">
                <a16:creationId xmlns:a16="http://schemas.microsoft.com/office/drawing/2014/main" id="{D9722458-3C3F-9330-ABB9-EF9E2EEAB1EE}"/>
              </a:ext>
            </a:extLst>
          </p:cNvPr>
          <p:cNvPicPr>
            <a:picLocks noChangeAspect="1"/>
          </p:cNvPicPr>
          <p:nvPr/>
        </p:nvPicPr>
        <p:blipFill rotWithShape="1">
          <a:blip r:embed="rId3"/>
          <a:srcRect l="61332" r="1988" b="7"/>
          <a:stretch/>
        </p:blipFill>
        <p:spPr>
          <a:xfrm>
            <a:off x="20" y="10"/>
            <a:ext cx="4131713" cy="6857989"/>
          </a:xfrm>
          <a:prstGeom prst="rect">
            <a:avLst/>
          </a:prstGeom>
        </p:spPr>
      </p:pic>
      <p:sp>
        <p:nvSpPr>
          <p:cNvPr id="11" name="Rectangle 1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7AFE928-73FC-A847-6121-223FBA84033D}"/>
              </a:ext>
            </a:extLst>
          </p:cNvPr>
          <p:cNvSpPr>
            <a:spLocks noGrp="1"/>
          </p:cNvSpPr>
          <p:nvPr>
            <p:ph idx="1"/>
          </p:nvPr>
        </p:nvSpPr>
        <p:spPr>
          <a:xfrm>
            <a:off x="4449934" y="1896533"/>
            <a:ext cx="7157866" cy="3962266"/>
          </a:xfrm>
        </p:spPr>
        <p:txBody>
          <a:bodyPr>
            <a:normAutofit/>
          </a:bodyPr>
          <a:lstStyle/>
          <a:p>
            <a:pPr marL="305435" indent="-305435"/>
            <a:r>
              <a:rPr lang="en-US" dirty="0"/>
              <a:t>Limited public data on private company</a:t>
            </a:r>
          </a:p>
          <a:p>
            <a:pPr marL="305435" indent="-305435"/>
            <a:r>
              <a:rPr lang="en-US" dirty="0"/>
              <a:t>Analyzing complex interconnected failures</a:t>
            </a:r>
          </a:p>
          <a:p>
            <a:pPr marL="305435" indent="-305435"/>
            <a:r>
              <a:rPr lang="en-US" dirty="0"/>
              <a:t>Overcame with triangulation from multiple sources (Smith, 2020)</a:t>
            </a:r>
          </a:p>
          <a:p>
            <a:pPr marL="305435" indent="-305435"/>
            <a:r>
              <a:rPr lang="en-US" dirty="0"/>
              <a:t>Learned structured problem-solving approach through SCAMPER</a:t>
            </a:r>
          </a:p>
          <a:p>
            <a:pPr marL="305435" indent="-305435"/>
            <a:r>
              <a:rPr lang="en-US" dirty="0"/>
              <a:t>Developed critical thinking skills assessing value chains</a:t>
            </a:r>
          </a:p>
          <a:p>
            <a:pPr marL="305435" indent="-305435"/>
            <a:endParaRPr lang="en-US" dirty="0"/>
          </a:p>
        </p:txBody>
      </p:sp>
    </p:spTree>
    <p:extLst>
      <p:ext uri="{BB962C8B-B14F-4D97-AF65-F5344CB8AC3E}">
        <p14:creationId xmlns:p14="http://schemas.microsoft.com/office/powerpoint/2010/main" val="3790161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9662A-84ED-8A78-46A1-562D05497980}"/>
              </a:ext>
            </a:extLst>
          </p:cNvPr>
          <p:cNvSpPr>
            <a:spLocks noGrp="1"/>
          </p:cNvSpPr>
          <p:nvPr>
            <p:ph type="title"/>
          </p:nvPr>
        </p:nvSpPr>
        <p:spPr>
          <a:xfrm>
            <a:off x="4449934" y="702156"/>
            <a:ext cx="7157865" cy="1013800"/>
          </a:xfrm>
        </p:spPr>
        <p:txBody>
          <a:bodyPr>
            <a:normAutofit/>
          </a:bodyPr>
          <a:lstStyle/>
          <a:p>
            <a:r>
              <a:rPr lang="en-US">
                <a:solidFill>
                  <a:schemeClr val="accent1"/>
                </a:solidFill>
                <a:ea typeface="+mj-lt"/>
                <a:cs typeface="+mj-lt"/>
              </a:rPr>
              <a:t>Key Learning Outcomes</a:t>
            </a:r>
            <a:endParaRPr lang="en-US">
              <a:solidFill>
                <a:schemeClr val="accent1"/>
              </a:solidFill>
            </a:endParaRPr>
          </a:p>
        </p:txBody>
      </p:sp>
      <p:pic>
        <p:nvPicPr>
          <p:cNvPr id="12" name="Picture 11" descr="White bulbs with a yellow one standing out">
            <a:extLst>
              <a:ext uri="{FF2B5EF4-FFF2-40B4-BE49-F238E27FC236}">
                <a16:creationId xmlns:a16="http://schemas.microsoft.com/office/drawing/2014/main" id="{C500C841-5CB8-6693-48E0-62CCB9589765}"/>
              </a:ext>
            </a:extLst>
          </p:cNvPr>
          <p:cNvPicPr>
            <a:picLocks noChangeAspect="1"/>
          </p:cNvPicPr>
          <p:nvPr/>
        </p:nvPicPr>
        <p:blipFill rotWithShape="1">
          <a:blip r:embed="rId3"/>
          <a:srcRect l="39878" r="19966" b="-3"/>
          <a:stretch/>
        </p:blipFill>
        <p:spPr>
          <a:xfrm>
            <a:off x="20" y="10"/>
            <a:ext cx="4131713" cy="6857989"/>
          </a:xfrm>
          <a:prstGeom prst="rect">
            <a:avLst/>
          </a:prstGeom>
        </p:spPr>
      </p:pic>
      <p:sp>
        <p:nvSpPr>
          <p:cNvPr id="18" name="Rectangle 17">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D8D92D"/>
          </a:solidFill>
          <a:ln>
            <a:solidFill>
              <a:srgbClr val="D8D92D"/>
            </a:solid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00165E2-CA82-62F9-050D-38B4A847D52A}"/>
              </a:ext>
            </a:extLst>
          </p:cNvPr>
          <p:cNvSpPr>
            <a:spLocks noGrp="1"/>
          </p:cNvSpPr>
          <p:nvPr>
            <p:ph idx="1"/>
          </p:nvPr>
        </p:nvSpPr>
        <p:spPr>
          <a:xfrm>
            <a:off x="4449934" y="1896533"/>
            <a:ext cx="7157866" cy="3962266"/>
          </a:xfrm>
        </p:spPr>
        <p:txBody>
          <a:bodyPr>
            <a:normAutofit/>
          </a:bodyPr>
          <a:lstStyle/>
          <a:p>
            <a:pPr marL="305435" indent="-305435">
              <a:buClr>
                <a:srgbClr val="D8D92D"/>
              </a:buClr>
            </a:pPr>
            <a:r>
              <a:rPr lang="en-US" dirty="0"/>
              <a:t>Applied SCAMPER model for strategic analysis</a:t>
            </a:r>
            <a:endParaRPr lang="en-US"/>
          </a:p>
          <a:p>
            <a:pPr marL="305435" indent="-305435">
              <a:buClr>
                <a:srgbClr val="D8D92D"/>
              </a:buClr>
            </a:pPr>
            <a:r>
              <a:rPr lang="en-US" dirty="0"/>
              <a:t>Researched complex business case with rigor</a:t>
            </a:r>
            <a:endParaRPr lang="en-US"/>
          </a:p>
          <a:p>
            <a:pPr marL="305435" indent="-305435">
              <a:buClr>
                <a:srgbClr val="D8D92D"/>
              </a:buClr>
            </a:pPr>
            <a:r>
              <a:rPr lang="en-US" dirty="0"/>
              <a:t>Evaluated quality and reliability of data sources</a:t>
            </a:r>
            <a:endParaRPr lang="en-US"/>
          </a:p>
          <a:p>
            <a:pPr marL="305435" indent="-305435">
              <a:buClr>
                <a:srgbClr val="D8D92D"/>
              </a:buClr>
            </a:pPr>
            <a:r>
              <a:rPr lang="en-US" dirty="0"/>
              <a:t>Developed critical thinking abilities</a:t>
            </a:r>
            <a:endParaRPr lang="en-US"/>
          </a:p>
          <a:p>
            <a:pPr marL="305435" indent="-305435">
              <a:buClr>
                <a:srgbClr val="D8D92D"/>
              </a:buClr>
            </a:pPr>
            <a:r>
              <a:rPr lang="en-US" dirty="0"/>
              <a:t>Creative problem-solving methods through frameworks</a:t>
            </a:r>
            <a:endParaRPr lang="en-US"/>
          </a:p>
          <a:p>
            <a:pPr marL="305435" indent="-305435">
              <a:buClr>
                <a:srgbClr val="D8D92D"/>
              </a:buClr>
            </a:pPr>
            <a:endParaRPr lang="en-US"/>
          </a:p>
        </p:txBody>
      </p:sp>
    </p:spTree>
    <p:extLst>
      <p:ext uri="{BB962C8B-B14F-4D97-AF65-F5344CB8AC3E}">
        <p14:creationId xmlns:p14="http://schemas.microsoft.com/office/powerpoint/2010/main" val="477797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70F411-BF90-379E-112E-787CBF030AFC}"/>
              </a:ext>
            </a:extLst>
          </p:cNvPr>
          <p:cNvSpPr>
            <a:spLocks noGrp="1"/>
          </p:cNvSpPr>
          <p:nvPr>
            <p:ph type="title"/>
          </p:nvPr>
        </p:nvSpPr>
        <p:spPr>
          <a:xfrm>
            <a:off x="4449934" y="702156"/>
            <a:ext cx="7157865" cy="1013800"/>
          </a:xfrm>
        </p:spPr>
        <p:txBody>
          <a:bodyPr>
            <a:normAutofit/>
          </a:bodyPr>
          <a:lstStyle/>
          <a:p>
            <a:r>
              <a:rPr lang="en-US">
                <a:solidFill>
                  <a:schemeClr val="accent1"/>
                </a:solidFill>
                <a:ea typeface="+mj-lt"/>
                <a:cs typeface="+mj-lt"/>
              </a:rPr>
              <a:t>Benefits of Learning</a:t>
            </a:r>
            <a:endParaRPr lang="en-US">
              <a:solidFill>
                <a:schemeClr val="accent1"/>
              </a:solidFill>
            </a:endParaRPr>
          </a:p>
        </p:txBody>
      </p:sp>
      <p:pic>
        <p:nvPicPr>
          <p:cNvPr id="5" name="Picture 4" descr="People working on ideas">
            <a:extLst>
              <a:ext uri="{FF2B5EF4-FFF2-40B4-BE49-F238E27FC236}">
                <a16:creationId xmlns:a16="http://schemas.microsoft.com/office/drawing/2014/main" id="{B5F52440-C731-6CAF-3EF2-B7821BC95C61}"/>
              </a:ext>
            </a:extLst>
          </p:cNvPr>
          <p:cNvPicPr>
            <a:picLocks noChangeAspect="1"/>
          </p:cNvPicPr>
          <p:nvPr/>
        </p:nvPicPr>
        <p:blipFill rotWithShape="1">
          <a:blip r:embed="rId3"/>
          <a:srcRect l="28134" r="32447" b="2"/>
          <a:stretch/>
        </p:blipFill>
        <p:spPr>
          <a:xfrm>
            <a:off x="20" y="10"/>
            <a:ext cx="4131713" cy="6857989"/>
          </a:xfrm>
          <a:prstGeom prst="rect">
            <a:avLst/>
          </a:prstGeom>
        </p:spPr>
      </p:pic>
      <p:sp>
        <p:nvSpPr>
          <p:cNvPr id="11" name="Rectangle 1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D69B3C"/>
          </a:solidFill>
          <a:ln>
            <a:solidFill>
              <a:srgbClr val="D69B3C"/>
            </a:solid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CBE6F05-45E7-3C1D-D2DE-BFF0C3093ED9}"/>
              </a:ext>
            </a:extLst>
          </p:cNvPr>
          <p:cNvSpPr>
            <a:spLocks noGrp="1"/>
          </p:cNvSpPr>
          <p:nvPr>
            <p:ph idx="1"/>
          </p:nvPr>
        </p:nvSpPr>
        <p:spPr>
          <a:xfrm>
            <a:off x="4449934" y="1896533"/>
            <a:ext cx="7157866" cy="3962266"/>
          </a:xfrm>
        </p:spPr>
        <p:txBody>
          <a:bodyPr>
            <a:normAutofit/>
          </a:bodyPr>
          <a:lstStyle/>
          <a:p>
            <a:pPr marL="305435" indent="-305435">
              <a:buClr>
                <a:srgbClr val="D69B3C"/>
              </a:buClr>
            </a:pPr>
            <a:r>
              <a:rPr lang="en-US" dirty="0"/>
              <a:t>Apply innovation models to other organizations</a:t>
            </a:r>
            <a:endParaRPr lang="en-US"/>
          </a:p>
          <a:p>
            <a:pPr marL="305435" indent="-305435">
              <a:buClr>
                <a:srgbClr val="D69B3C"/>
              </a:buClr>
            </a:pPr>
            <a:r>
              <a:rPr lang="en-US" dirty="0"/>
              <a:t>Rigorous research and analytics capabilities</a:t>
            </a:r>
            <a:endParaRPr lang="en-US"/>
          </a:p>
          <a:p>
            <a:pPr marL="305435" indent="-305435">
              <a:buClr>
                <a:srgbClr val="D69B3C"/>
              </a:buClr>
            </a:pPr>
            <a:r>
              <a:rPr lang="en-US" dirty="0"/>
              <a:t>Complex problem-solving abilities</a:t>
            </a:r>
            <a:endParaRPr lang="en-US"/>
          </a:p>
          <a:p>
            <a:pPr marL="305435" indent="-305435">
              <a:buClr>
                <a:srgbClr val="D69B3C"/>
              </a:buClr>
            </a:pPr>
            <a:r>
              <a:rPr lang="en-US" dirty="0"/>
              <a:t>Strategic and creative reasoning toolkits</a:t>
            </a:r>
            <a:endParaRPr lang="en-US"/>
          </a:p>
          <a:p>
            <a:pPr marL="305435" indent="-305435">
              <a:buClr>
                <a:srgbClr val="D69B3C"/>
              </a:buClr>
            </a:pPr>
            <a:r>
              <a:rPr lang="en-US" dirty="0"/>
              <a:t>Confidence intervening amidst uncertainty</a:t>
            </a:r>
            <a:endParaRPr lang="en-US"/>
          </a:p>
          <a:p>
            <a:pPr marL="305435" indent="-305435">
              <a:buClr>
                <a:srgbClr val="D69B3C"/>
              </a:buClr>
            </a:pPr>
            <a:endParaRPr lang="en-US"/>
          </a:p>
        </p:txBody>
      </p:sp>
    </p:spTree>
    <p:extLst>
      <p:ext uri="{BB962C8B-B14F-4D97-AF65-F5344CB8AC3E}">
        <p14:creationId xmlns:p14="http://schemas.microsoft.com/office/powerpoint/2010/main" val="2456651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1B9BA6A0-7247-F0CC-7692-82D985332B16}"/>
              </a:ext>
            </a:extLst>
          </p:cNvPr>
          <p:cNvPicPr>
            <a:picLocks noChangeAspect="1"/>
          </p:cNvPicPr>
          <p:nvPr/>
        </p:nvPicPr>
        <p:blipFill rotWithShape="1">
          <a:blip r:embed="rId3"/>
          <a:srcRect t="1280" r="9085" b="7805"/>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FEEEDFA-5720-B5A0-7399-8E723C3F7E58}"/>
              </a:ext>
            </a:extLst>
          </p:cNvPr>
          <p:cNvSpPr>
            <a:spLocks noGrp="1"/>
          </p:cNvSpPr>
          <p:nvPr>
            <p:ph type="title"/>
          </p:nvPr>
        </p:nvSpPr>
        <p:spPr>
          <a:xfrm>
            <a:off x="584200" y="1006956"/>
            <a:ext cx="3412067" cy="1372177"/>
          </a:xfrm>
        </p:spPr>
        <p:txBody>
          <a:bodyPr anchor="ctr">
            <a:normAutofit/>
          </a:bodyPr>
          <a:lstStyle/>
          <a:p>
            <a:r>
              <a:rPr lang="en-US">
                <a:solidFill>
                  <a:srgbClr val="FFFFFF"/>
                </a:solidFill>
                <a:ea typeface="+mj-lt"/>
                <a:cs typeface="+mj-lt"/>
              </a:rPr>
              <a:t>Conclusion &amp; Discussion</a:t>
            </a:r>
            <a:endParaRPr lang="en-US">
              <a:solidFill>
                <a:srgbClr val="FFFFFF"/>
              </a:solidFill>
            </a:endParaRPr>
          </a:p>
        </p:txBody>
      </p:sp>
      <p:sp>
        <p:nvSpPr>
          <p:cNvPr id="3" name="Content Placeholder 2">
            <a:extLst>
              <a:ext uri="{FF2B5EF4-FFF2-40B4-BE49-F238E27FC236}">
                <a16:creationId xmlns:a16="http://schemas.microsoft.com/office/drawing/2014/main" id="{95C01EE0-8F4F-6E36-1A4E-A7994A52CD5E}"/>
              </a:ext>
            </a:extLst>
          </p:cNvPr>
          <p:cNvSpPr>
            <a:spLocks noGrp="1"/>
          </p:cNvSpPr>
          <p:nvPr>
            <p:ph idx="1"/>
          </p:nvPr>
        </p:nvSpPr>
        <p:spPr>
          <a:xfrm>
            <a:off x="581193" y="2438399"/>
            <a:ext cx="3415074" cy="3564467"/>
          </a:xfrm>
        </p:spPr>
        <p:txBody>
          <a:bodyPr>
            <a:normAutofit/>
          </a:bodyPr>
          <a:lstStyle/>
          <a:p>
            <a:pPr marL="305435" indent="-305435"/>
            <a:r>
              <a:rPr lang="en-US">
                <a:solidFill>
                  <a:srgbClr val="FFFFFF"/>
                </a:solidFill>
              </a:rPr>
              <a:t>Arcadia's collapse - overreliance on dated model</a:t>
            </a:r>
          </a:p>
          <a:p>
            <a:pPr marL="305435" indent="-305435"/>
            <a:r>
              <a:rPr lang="en-US">
                <a:solidFill>
                  <a:srgbClr val="FFFFFF"/>
                </a:solidFill>
              </a:rPr>
              <a:t>SCAMPER exposed strategic innovations needed</a:t>
            </a:r>
          </a:p>
          <a:p>
            <a:pPr marL="305435" indent="-305435"/>
            <a:r>
              <a:rPr lang="en-US">
                <a:solidFill>
                  <a:srgbClr val="FFFFFF"/>
                </a:solidFill>
              </a:rPr>
              <a:t>Combined transformations can revive company</a:t>
            </a:r>
          </a:p>
          <a:p>
            <a:pPr marL="305435" indent="-305435"/>
            <a:r>
              <a:rPr lang="en-US">
                <a:solidFill>
                  <a:srgbClr val="FFFFFF"/>
                </a:solidFill>
              </a:rPr>
              <a:t>Proposed solutions address root weaknesses</a:t>
            </a:r>
          </a:p>
          <a:p>
            <a:pPr marL="305435" indent="-305435"/>
            <a:r>
              <a:rPr lang="en-US">
                <a:solidFill>
                  <a:srgbClr val="FFFFFF"/>
                </a:solidFill>
              </a:rPr>
              <a:t>Welcome your questions and dialogue</a:t>
            </a:r>
          </a:p>
          <a:p>
            <a:pPr marL="305435" indent="-305435"/>
            <a:endParaRPr lang="en-US">
              <a:solidFill>
                <a:srgbClr val="FFFFFF"/>
              </a:solidFill>
            </a:endParaRPr>
          </a:p>
        </p:txBody>
      </p:sp>
    </p:spTree>
    <p:extLst>
      <p:ext uri="{BB962C8B-B14F-4D97-AF65-F5344CB8AC3E}">
        <p14:creationId xmlns:p14="http://schemas.microsoft.com/office/powerpoint/2010/main" val="280154825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14972-96EC-1A88-8842-E7A13358C57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1F11FE47-23CC-8E82-76A6-0BC54B449FCB}"/>
              </a:ext>
            </a:extLst>
          </p:cNvPr>
          <p:cNvSpPr>
            <a:spLocks noGrp="1"/>
          </p:cNvSpPr>
          <p:nvPr>
            <p:ph idx="1"/>
          </p:nvPr>
        </p:nvSpPr>
        <p:spPr/>
        <p:txBody>
          <a:bodyPr>
            <a:normAutofit fontScale="47500" lnSpcReduction="20000"/>
          </a:bodyPr>
          <a:lstStyle/>
          <a:p>
            <a:pPr algn="just">
              <a:lnSpc>
                <a:spcPct val="150000"/>
              </a:lnSpc>
              <a:spcBef>
                <a:spcPts val="0"/>
              </a:spcBef>
              <a:spcAft>
                <a:spcPts val="600"/>
              </a:spcAft>
            </a:pPr>
            <a:r>
              <a:rPr lang="en-US" sz="1800" dirty="0">
                <a:effectLst/>
                <a:latin typeface="Arial" panose="020B0604020202020204" pitchFamily="34" charset="0"/>
                <a:ea typeface="Calibri" panose="020F0502020204030204" pitchFamily="34" charset="0"/>
                <a:cs typeface="Arial" panose="020B0604020202020204" pitchFamily="34" charset="0"/>
              </a:rPr>
              <a:t>Arcadia Group (2022). </a:t>
            </a:r>
            <a:r>
              <a:rPr lang="en-US" sz="1800" i="1" dirty="0">
                <a:effectLst/>
                <a:latin typeface="Arial" panose="020B0604020202020204" pitchFamily="34" charset="0"/>
                <a:ea typeface="Calibri" panose="020F0502020204030204" pitchFamily="34" charset="0"/>
                <a:cs typeface="Arial" panose="020B0604020202020204" pitchFamily="34" charset="0"/>
              </a:rPr>
              <a:t>Our brands.</a:t>
            </a:r>
            <a:r>
              <a:rPr lang="en-US" sz="1800" dirty="0">
                <a:effectLst/>
                <a:latin typeface="Arial" panose="020B0604020202020204" pitchFamily="34" charset="0"/>
                <a:ea typeface="Calibri" panose="020F0502020204030204" pitchFamily="34" charset="0"/>
                <a:cs typeface="Arial" panose="020B0604020202020204" pitchFamily="34" charset="0"/>
              </a:rPr>
              <a:t> [Online] Available at: </a:t>
            </a:r>
            <a:r>
              <a:rPr lang="en-US"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https://www.arcadiagroup.co.uk/</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dirty="0">
                <a:effectLst/>
                <a:latin typeface="Arial" panose="020B0604020202020204" pitchFamily="34" charset="0"/>
                <a:ea typeface="Calibri" panose="020F0502020204030204" pitchFamily="34" charset="0"/>
                <a:cs typeface="Arial" panose="020B0604020202020204" pitchFamily="34" charset="0"/>
              </a:rPr>
              <a:t> [Accessed 23 February 2024].</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600"/>
              </a:spcAft>
            </a:pPr>
            <a:r>
              <a:rPr lang="en-US" sz="1800" dirty="0">
                <a:effectLst/>
                <a:latin typeface="Arial" panose="020B0604020202020204" pitchFamily="34" charset="0"/>
                <a:ea typeface="Calibri" panose="020F0502020204030204" pitchFamily="34" charset="0"/>
                <a:cs typeface="Arial" panose="020B0604020202020204" pitchFamily="34" charset="0"/>
              </a:rPr>
              <a:t>Butler, S. (2020). </a:t>
            </a:r>
            <a:r>
              <a:rPr lang="en-US" sz="1800" i="1" dirty="0">
                <a:effectLst/>
                <a:latin typeface="Arial" panose="020B0604020202020204" pitchFamily="34" charset="0"/>
                <a:ea typeface="Calibri" panose="020F0502020204030204" pitchFamily="34" charset="0"/>
                <a:cs typeface="Arial" panose="020B0604020202020204" pitchFamily="34" charset="0"/>
              </a:rPr>
              <a:t>Arcadia Group may permanently shut down stores amid Covid-19 crisis</a:t>
            </a:r>
            <a:r>
              <a:rPr lang="en-US" sz="1800" dirty="0">
                <a:effectLst/>
                <a:latin typeface="Arial" panose="020B0604020202020204" pitchFamily="34" charset="0"/>
                <a:ea typeface="Calibri" panose="020F0502020204030204" pitchFamily="34" charset="0"/>
                <a:cs typeface="Arial" panose="020B0604020202020204" pitchFamily="34" charset="0"/>
              </a:rPr>
              <a:t>. Available at: </a:t>
            </a:r>
            <a:r>
              <a:rPr lang="en-US"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https://www.theguardian.com/business/2020/apr/18/arcadia-group-may-permanently-shut-down-stores-amid-covid-19-crisis</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dirty="0">
                <a:effectLst/>
                <a:latin typeface="Arial" panose="020B0604020202020204" pitchFamily="34" charset="0"/>
                <a:ea typeface="Calibri" panose="020F0502020204030204" pitchFamily="34" charset="0"/>
                <a:cs typeface="Arial" panose="020B0604020202020204" pitchFamily="34" charset="0"/>
              </a:rPr>
              <a:t>[Accessed 23 February 2024].</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600"/>
              </a:spcAft>
            </a:pPr>
            <a:r>
              <a:rPr lang="en-US" sz="1800" dirty="0">
                <a:effectLst/>
                <a:latin typeface="Arial" panose="020B0604020202020204" pitchFamily="34" charset="0"/>
                <a:ea typeface="Calibri" panose="020F0502020204030204" pitchFamily="34" charset="0"/>
                <a:cs typeface="Arial" panose="020B0604020202020204" pitchFamily="34" charset="0"/>
              </a:rPr>
              <a:t>Butler, S. (2021). </a:t>
            </a:r>
            <a:r>
              <a:rPr lang="en-US" sz="1800" i="1" dirty="0">
                <a:effectLst/>
                <a:latin typeface="Arial" panose="020B0604020202020204" pitchFamily="34" charset="0"/>
                <a:ea typeface="Calibri" panose="020F0502020204030204" pitchFamily="34" charset="0"/>
                <a:cs typeface="Arial" panose="020B0604020202020204" pitchFamily="34" charset="0"/>
              </a:rPr>
              <a:t>Can fast fashion upstarts like Boohoo fill Arcadia’s vacant stores?. [Online] The Guardian.</a:t>
            </a:r>
            <a:r>
              <a:rPr lang="en-US" sz="1800" dirty="0">
                <a:effectLst/>
                <a:latin typeface="Arial" panose="020B0604020202020204" pitchFamily="34" charset="0"/>
                <a:ea typeface="Calibri" panose="020F0502020204030204" pitchFamily="34" charset="0"/>
                <a:cs typeface="Arial" panose="020B0604020202020204" pitchFamily="34" charset="0"/>
              </a:rPr>
              <a:t> Available at: </a:t>
            </a:r>
            <a:r>
              <a:rPr lang="en-US"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https://www.theguardian.com/business/2020/nov/30/philip-green-arcadia-group-collapses-into-administration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dirty="0">
                <a:effectLst/>
                <a:latin typeface="Arial" panose="020B0604020202020204" pitchFamily="34" charset="0"/>
                <a:ea typeface="Calibri" panose="020F0502020204030204" pitchFamily="34" charset="0"/>
                <a:cs typeface="Arial" panose="020B0604020202020204" pitchFamily="34" charset="0"/>
              </a:rPr>
              <a:t> [Accessed 23 February 2024].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600"/>
              </a:spcAft>
            </a:pPr>
            <a:r>
              <a:rPr lang="en-US" sz="1800" dirty="0" err="1">
                <a:effectLst/>
                <a:latin typeface="Arial" panose="020B0604020202020204" pitchFamily="34" charset="0"/>
                <a:ea typeface="Calibri" panose="020F0502020204030204" pitchFamily="34" charset="0"/>
                <a:cs typeface="Arial" panose="020B0604020202020204" pitchFamily="34" charset="0"/>
              </a:rPr>
              <a:t>Kshetri</a:t>
            </a:r>
            <a:r>
              <a:rPr lang="en-US" sz="1800" dirty="0">
                <a:effectLst/>
                <a:latin typeface="Arial" panose="020B0604020202020204" pitchFamily="34" charset="0"/>
                <a:ea typeface="Calibri" panose="020F0502020204030204" pitchFamily="34" charset="0"/>
                <a:cs typeface="Arial" panose="020B0604020202020204" pitchFamily="34" charset="0"/>
              </a:rPr>
              <a:t>, N. (2018). Blockchain’s roles in meeting key supply chain management objectives. </a:t>
            </a:r>
            <a:r>
              <a:rPr lang="en-US" sz="1800" i="1" dirty="0">
                <a:effectLst/>
                <a:latin typeface="Arial" panose="020B0604020202020204" pitchFamily="34" charset="0"/>
                <a:ea typeface="Calibri" panose="020F0502020204030204" pitchFamily="34" charset="0"/>
                <a:cs typeface="Arial" panose="020B0604020202020204" pitchFamily="34" charset="0"/>
              </a:rPr>
              <a:t>International Journal of Information Management</a:t>
            </a:r>
            <a:r>
              <a:rPr lang="en-US" sz="1800" dirty="0">
                <a:effectLst/>
                <a:latin typeface="Arial" panose="020B0604020202020204" pitchFamily="34" charset="0"/>
                <a:ea typeface="Calibri" panose="020F0502020204030204" pitchFamily="34" charset="0"/>
                <a:cs typeface="Arial" panose="020B0604020202020204" pitchFamily="34" charset="0"/>
              </a:rPr>
              <a:t>, 39, pp.80-89.</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600"/>
              </a:spcAft>
            </a:pPr>
            <a:r>
              <a:rPr lang="en-US" sz="1800" dirty="0">
                <a:effectLst/>
                <a:latin typeface="Arial" panose="020B0604020202020204" pitchFamily="34" charset="0"/>
                <a:ea typeface="Calibri" panose="020F0502020204030204" pitchFamily="34" charset="0"/>
                <a:cs typeface="Arial" panose="020B0604020202020204" pitchFamily="34" charset="0"/>
              </a:rPr>
              <a:t>Liu, H., </a:t>
            </a:r>
            <a:r>
              <a:rPr lang="en-US" sz="1800" dirty="0" err="1">
                <a:effectLst/>
                <a:latin typeface="Arial" panose="020B0604020202020204" pitchFamily="34" charset="0"/>
                <a:ea typeface="Calibri" panose="020F0502020204030204" pitchFamily="34" charset="0"/>
                <a:cs typeface="Arial" panose="020B0604020202020204" pitchFamily="34" charset="0"/>
              </a:rPr>
              <a:t>Lobschat</a:t>
            </a:r>
            <a:r>
              <a:rPr lang="en-US" sz="1800" dirty="0">
                <a:effectLst/>
                <a:latin typeface="Arial" panose="020B0604020202020204" pitchFamily="34" charset="0"/>
                <a:ea typeface="Calibri" panose="020F0502020204030204" pitchFamily="34" charset="0"/>
                <a:cs typeface="Arial" panose="020B0604020202020204" pitchFamily="34" charset="0"/>
              </a:rPr>
              <a:t>, L. and Verhoef, P.C. (2021). Multichannel retailing: A review and research agenda. </a:t>
            </a:r>
            <a:r>
              <a:rPr lang="en-US" sz="1800" i="1" dirty="0">
                <a:effectLst/>
                <a:latin typeface="Arial" panose="020B0604020202020204" pitchFamily="34" charset="0"/>
                <a:ea typeface="Calibri" panose="020F0502020204030204" pitchFamily="34" charset="0"/>
                <a:cs typeface="Arial" panose="020B0604020202020204" pitchFamily="34" charset="0"/>
              </a:rPr>
              <a:t>Journal of Interactive Marketing, 52</a:t>
            </a:r>
            <a:r>
              <a:rPr lang="en-US" sz="1800" dirty="0">
                <a:effectLst/>
                <a:latin typeface="Arial" panose="020B0604020202020204" pitchFamily="34" charset="0"/>
                <a:ea typeface="Calibri" panose="020F0502020204030204" pitchFamily="34" charset="0"/>
                <a:cs typeface="Arial" panose="020B0604020202020204" pitchFamily="34" charset="0"/>
              </a:rPr>
              <a:t>, pp.77-90.</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600"/>
              </a:spcAft>
            </a:pPr>
            <a:r>
              <a:rPr lang="en-US" sz="1800" dirty="0" err="1">
                <a:effectLst/>
                <a:latin typeface="Arial" panose="020B0604020202020204" pitchFamily="34" charset="0"/>
                <a:ea typeface="Calibri" panose="020F0502020204030204" pitchFamily="34" charset="0"/>
                <a:cs typeface="Arial" panose="020B0604020202020204" pitchFamily="34" charset="0"/>
              </a:rPr>
              <a:t>Michalko</a:t>
            </a:r>
            <a:r>
              <a:rPr lang="en-US" sz="1800" dirty="0">
                <a:effectLst/>
                <a:latin typeface="Arial" panose="020B0604020202020204" pitchFamily="34" charset="0"/>
                <a:ea typeface="Calibri" panose="020F0502020204030204" pitchFamily="34" charset="0"/>
                <a:cs typeface="Arial" panose="020B0604020202020204" pitchFamily="34" charset="0"/>
              </a:rPr>
              <a:t>, M., 2006. </a:t>
            </a:r>
            <a:r>
              <a:rPr lang="en-US" sz="1800" i="1" dirty="0" err="1">
                <a:effectLst/>
                <a:latin typeface="Arial" panose="020B0604020202020204" pitchFamily="34" charset="0"/>
                <a:ea typeface="Calibri" panose="020F0502020204030204" pitchFamily="34" charset="0"/>
                <a:cs typeface="Arial" panose="020B0604020202020204" pitchFamily="34" charset="0"/>
              </a:rPr>
              <a:t>Thinkertoys</a:t>
            </a:r>
            <a:r>
              <a:rPr lang="en-US" sz="1800" i="1" dirty="0">
                <a:effectLst/>
                <a:latin typeface="Arial" panose="020B0604020202020204" pitchFamily="34" charset="0"/>
                <a:ea typeface="Calibri" panose="020F0502020204030204" pitchFamily="34" charset="0"/>
                <a:cs typeface="Arial" panose="020B0604020202020204" pitchFamily="34" charset="0"/>
              </a:rPr>
              <a:t>: A handbook of creative-thinking techniques</a:t>
            </a:r>
            <a:r>
              <a:rPr lang="en-US" sz="1800" dirty="0">
                <a:effectLst/>
                <a:latin typeface="Arial" panose="020B0604020202020204" pitchFamily="34" charset="0"/>
                <a:ea typeface="Calibri" panose="020F0502020204030204" pitchFamily="34" charset="0"/>
                <a:cs typeface="Arial" panose="020B0604020202020204" pitchFamily="34" charset="0"/>
              </a:rPr>
              <a:t>. Ten Speed Press.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600"/>
              </a:spcAft>
            </a:pPr>
            <a:r>
              <a:rPr lang="en-US" sz="1800" dirty="0" err="1">
                <a:effectLst/>
                <a:latin typeface="Arial" panose="020B0604020202020204" pitchFamily="34" charset="0"/>
                <a:ea typeface="Calibri" panose="020F0502020204030204" pitchFamily="34" charset="0"/>
                <a:cs typeface="Arial" panose="020B0604020202020204" pitchFamily="34" charset="0"/>
              </a:rPr>
              <a:t>Niinimäki</a:t>
            </a:r>
            <a:r>
              <a:rPr lang="en-US" sz="1800" dirty="0">
                <a:effectLst/>
                <a:latin typeface="Arial" panose="020B0604020202020204" pitchFamily="34" charset="0"/>
                <a:ea typeface="Calibri" panose="020F0502020204030204" pitchFamily="34" charset="0"/>
                <a:cs typeface="Arial" panose="020B0604020202020204" pitchFamily="34" charset="0"/>
              </a:rPr>
              <a:t>, K., Peters, G., </a:t>
            </a:r>
            <a:r>
              <a:rPr lang="en-US" sz="1800" dirty="0" err="1">
                <a:effectLst/>
                <a:latin typeface="Arial" panose="020B0604020202020204" pitchFamily="34" charset="0"/>
                <a:ea typeface="Calibri" panose="020F0502020204030204" pitchFamily="34" charset="0"/>
                <a:cs typeface="Arial" panose="020B0604020202020204" pitchFamily="34" charset="0"/>
              </a:rPr>
              <a:t>Dahlbo</a:t>
            </a:r>
            <a:r>
              <a:rPr lang="en-US" sz="1800" dirty="0">
                <a:effectLst/>
                <a:latin typeface="Arial" panose="020B0604020202020204" pitchFamily="34" charset="0"/>
                <a:ea typeface="Calibri" panose="020F0502020204030204" pitchFamily="34" charset="0"/>
                <a:cs typeface="Arial" panose="020B0604020202020204" pitchFamily="34" charset="0"/>
              </a:rPr>
              <a:t>, H., Perry, P., </a:t>
            </a:r>
            <a:r>
              <a:rPr lang="en-US" sz="1800" dirty="0" err="1">
                <a:effectLst/>
                <a:latin typeface="Arial" panose="020B0604020202020204" pitchFamily="34" charset="0"/>
                <a:ea typeface="Calibri" panose="020F0502020204030204" pitchFamily="34" charset="0"/>
                <a:cs typeface="Arial" panose="020B0604020202020204" pitchFamily="34" charset="0"/>
              </a:rPr>
              <a:t>Rissanen</a:t>
            </a:r>
            <a:r>
              <a:rPr lang="en-US" sz="1800" dirty="0">
                <a:effectLst/>
                <a:latin typeface="Arial" panose="020B0604020202020204" pitchFamily="34" charset="0"/>
                <a:ea typeface="Calibri" panose="020F0502020204030204" pitchFamily="34" charset="0"/>
                <a:cs typeface="Arial" panose="020B0604020202020204" pitchFamily="34" charset="0"/>
              </a:rPr>
              <a:t>, T. and </a:t>
            </a:r>
            <a:r>
              <a:rPr lang="en-US" sz="1800" dirty="0" err="1">
                <a:effectLst/>
                <a:latin typeface="Arial" panose="020B0604020202020204" pitchFamily="34" charset="0"/>
                <a:ea typeface="Calibri" panose="020F0502020204030204" pitchFamily="34" charset="0"/>
                <a:cs typeface="Arial" panose="020B0604020202020204" pitchFamily="34" charset="0"/>
              </a:rPr>
              <a:t>Gwilt</a:t>
            </a:r>
            <a:r>
              <a:rPr lang="en-US" sz="1800" dirty="0">
                <a:effectLst/>
                <a:latin typeface="Arial" panose="020B0604020202020204" pitchFamily="34" charset="0"/>
                <a:ea typeface="Calibri" panose="020F0502020204030204" pitchFamily="34" charset="0"/>
                <a:cs typeface="Arial" panose="020B0604020202020204" pitchFamily="34" charset="0"/>
              </a:rPr>
              <a:t>, A. (2020). The environmental price of fast fashion. </a:t>
            </a:r>
            <a:r>
              <a:rPr lang="en-US" sz="1800" i="1" dirty="0">
                <a:effectLst/>
                <a:latin typeface="Arial" panose="020B0604020202020204" pitchFamily="34" charset="0"/>
                <a:ea typeface="Calibri" panose="020F0502020204030204" pitchFamily="34" charset="0"/>
                <a:cs typeface="Arial" panose="020B0604020202020204" pitchFamily="34" charset="0"/>
              </a:rPr>
              <a:t>Nature Reviews Earth &amp; Environment</a:t>
            </a:r>
            <a:r>
              <a:rPr lang="en-US" sz="1800" dirty="0">
                <a:effectLst/>
                <a:latin typeface="Arial" panose="020B0604020202020204" pitchFamily="34" charset="0"/>
                <a:ea typeface="Calibri" panose="020F0502020204030204" pitchFamily="34" charset="0"/>
                <a:cs typeface="Arial" panose="020B0604020202020204" pitchFamily="34" charset="0"/>
              </a:rPr>
              <a:t>, 1(4), pp.189-200.</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600"/>
              </a:spcAft>
            </a:pPr>
            <a:r>
              <a:rPr lang="en-US" sz="1800" dirty="0">
                <a:effectLst/>
                <a:latin typeface="Arial" panose="020B0604020202020204" pitchFamily="34" charset="0"/>
                <a:ea typeface="Calibri" panose="020F0502020204030204" pitchFamily="34" charset="0"/>
                <a:cs typeface="Arial" panose="020B0604020202020204" pitchFamily="34" charset="0"/>
              </a:rPr>
              <a:t>Rosa, P., </a:t>
            </a:r>
            <a:r>
              <a:rPr lang="en-US" sz="1800" dirty="0" err="1">
                <a:effectLst/>
                <a:latin typeface="Arial" panose="020B0604020202020204" pitchFamily="34" charset="0"/>
                <a:ea typeface="Calibri" panose="020F0502020204030204" pitchFamily="34" charset="0"/>
                <a:cs typeface="Arial" panose="020B0604020202020204" pitchFamily="34" charset="0"/>
              </a:rPr>
              <a:t>Profico</a:t>
            </a:r>
            <a:r>
              <a:rPr lang="en-US" sz="1800" dirty="0">
                <a:effectLst/>
                <a:latin typeface="Arial" panose="020B0604020202020204" pitchFamily="34" charset="0"/>
                <a:ea typeface="Calibri" panose="020F0502020204030204" pitchFamily="34" charset="0"/>
                <a:cs typeface="Arial" panose="020B0604020202020204" pitchFamily="34" charset="0"/>
              </a:rPr>
              <a:t>, A. and Donato, A. (2021). Fashion brands’ online pop-up strategies amid COVID-19: How gamification and personalization can foster consumers’ digital engagement. </a:t>
            </a:r>
            <a:r>
              <a:rPr lang="en-US" sz="1800" i="1" dirty="0">
                <a:effectLst/>
                <a:latin typeface="Arial" panose="020B0604020202020204" pitchFamily="34" charset="0"/>
                <a:ea typeface="Calibri" panose="020F0502020204030204" pitchFamily="34" charset="0"/>
                <a:cs typeface="Arial" panose="020B0604020202020204" pitchFamily="34" charset="0"/>
              </a:rPr>
              <a:t>Journal of Retailing and Consumer Services</a:t>
            </a:r>
            <a:r>
              <a:rPr lang="en-US" sz="1800" dirty="0">
                <a:effectLst/>
                <a:latin typeface="Arial" panose="020B0604020202020204" pitchFamily="34" charset="0"/>
                <a:ea typeface="Calibri" panose="020F0502020204030204" pitchFamily="34" charset="0"/>
                <a:cs typeface="Arial" panose="020B0604020202020204" pitchFamily="34" charset="0"/>
              </a:rPr>
              <a:t>, 62, p.102657.</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600"/>
              </a:spcAft>
            </a:pPr>
            <a:r>
              <a:rPr lang="en-US" sz="1800" dirty="0">
                <a:effectLst/>
                <a:latin typeface="Arial" panose="020B0604020202020204" pitchFamily="34" charset="0"/>
                <a:ea typeface="Calibri" panose="020F0502020204030204" pitchFamily="34" charset="0"/>
                <a:cs typeface="Arial" panose="020B0604020202020204" pitchFamily="34" charset="0"/>
              </a:rPr>
              <a:t>Shen, B., Zheng, J.H., Chow, P.S. and Chow, K.Y. (2014). Perception of fashion sustainability in online community. </a:t>
            </a:r>
            <a:r>
              <a:rPr lang="en-US" sz="1800" i="1" dirty="0">
                <a:effectLst/>
                <a:latin typeface="Arial" panose="020B0604020202020204" pitchFamily="34" charset="0"/>
                <a:ea typeface="Calibri" panose="020F0502020204030204" pitchFamily="34" charset="0"/>
                <a:cs typeface="Arial" panose="020B0604020202020204" pitchFamily="34" charset="0"/>
              </a:rPr>
              <a:t>The Journal of The Textile Institute</a:t>
            </a:r>
            <a:r>
              <a:rPr lang="en-US" sz="1800" dirty="0">
                <a:effectLst/>
                <a:latin typeface="Arial" panose="020B0604020202020204" pitchFamily="34" charset="0"/>
                <a:ea typeface="Calibri" panose="020F0502020204030204" pitchFamily="34" charset="0"/>
                <a:cs typeface="Arial" panose="020B0604020202020204" pitchFamily="34" charset="0"/>
              </a:rPr>
              <a:t>, 105(9), pp.987-996.</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600"/>
              </a:spcAft>
            </a:pPr>
            <a:r>
              <a:rPr lang="en-US" sz="1800" dirty="0">
                <a:effectLst/>
                <a:latin typeface="Arial" panose="020B0604020202020204" pitchFamily="34" charset="0"/>
                <a:ea typeface="Calibri" panose="020F0502020204030204" pitchFamily="34" charset="0"/>
                <a:cs typeface="Arial" panose="020B0604020202020204" pitchFamily="34" charset="0"/>
              </a:rPr>
              <a:t>Smith, P. (2020). </a:t>
            </a:r>
            <a:r>
              <a:rPr lang="en-US" sz="1800" i="1" dirty="0">
                <a:effectLst/>
                <a:latin typeface="Arial" panose="020B0604020202020204" pitchFamily="34" charset="0"/>
                <a:ea typeface="Calibri" panose="020F0502020204030204" pitchFamily="34" charset="0"/>
                <a:cs typeface="Arial" panose="020B0604020202020204" pitchFamily="34" charset="0"/>
              </a:rPr>
              <a:t>Exploring Business Strategy: Text and Cases</a:t>
            </a:r>
            <a:r>
              <a:rPr lang="en-US" sz="1800" dirty="0">
                <a:effectLst/>
                <a:latin typeface="Arial" panose="020B0604020202020204" pitchFamily="34" charset="0"/>
                <a:ea typeface="Calibri" panose="020F0502020204030204" pitchFamily="34" charset="0"/>
                <a:cs typeface="Arial" panose="020B0604020202020204" pitchFamily="34" charset="0"/>
              </a:rPr>
              <a:t>. 12</a:t>
            </a:r>
            <a:r>
              <a:rPr lang="en-US" sz="1800" baseline="30000" dirty="0">
                <a:effectLst/>
                <a:latin typeface="Arial" panose="020B0604020202020204" pitchFamily="34" charset="0"/>
                <a:ea typeface="Calibri" panose="020F0502020204030204" pitchFamily="34" charset="0"/>
                <a:cs typeface="Arial" panose="020B0604020202020204" pitchFamily="34" charset="0"/>
              </a:rPr>
              <a:t>th</a:t>
            </a:r>
            <a:r>
              <a:rPr lang="en-US" sz="1800" dirty="0">
                <a:effectLst/>
                <a:latin typeface="Arial" panose="020B0604020202020204" pitchFamily="34" charset="0"/>
                <a:ea typeface="Calibri" panose="020F0502020204030204" pitchFamily="34" charset="0"/>
                <a:cs typeface="Arial" panose="020B0604020202020204" pitchFamily="34" charset="0"/>
              </a:rPr>
              <a:t> ed. Kogan Page.</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600"/>
              </a:spcAft>
            </a:pPr>
            <a:r>
              <a:rPr lang="en-US" sz="1800" dirty="0" err="1">
                <a:effectLst/>
                <a:latin typeface="Arial" panose="020B0604020202020204" pitchFamily="34" charset="0"/>
                <a:ea typeface="Calibri" panose="020F0502020204030204" pitchFamily="34" charset="0"/>
                <a:cs typeface="Arial" panose="020B0604020202020204" pitchFamily="34" charset="0"/>
              </a:rPr>
              <a:t>Woolven</a:t>
            </a:r>
            <a:r>
              <a:rPr lang="en-US" sz="1800" dirty="0">
                <a:effectLst/>
                <a:latin typeface="Arial" panose="020B0604020202020204" pitchFamily="34" charset="0"/>
                <a:ea typeface="Calibri" panose="020F0502020204030204" pitchFamily="34" charset="0"/>
                <a:cs typeface="Arial" panose="020B0604020202020204" pitchFamily="34" charset="0"/>
              </a:rPr>
              <a:t>, C. (2021). </a:t>
            </a:r>
            <a:r>
              <a:rPr lang="en-US" sz="1800" i="1" dirty="0">
                <a:effectLst/>
                <a:latin typeface="Arial" panose="020B0604020202020204" pitchFamily="34" charset="0"/>
                <a:ea typeface="Calibri" panose="020F0502020204030204" pitchFamily="34" charset="0"/>
                <a:cs typeface="Arial" panose="020B0604020202020204" pitchFamily="34" charset="0"/>
              </a:rPr>
              <a:t>What led to the collapse of Arcadia Group and the rise of Asos?.</a:t>
            </a:r>
            <a:r>
              <a:rPr lang="en-US" sz="1800" dirty="0">
                <a:effectLst/>
                <a:latin typeface="Arial" panose="020B0604020202020204" pitchFamily="34" charset="0"/>
                <a:ea typeface="Calibri" panose="020F0502020204030204" pitchFamily="34" charset="0"/>
                <a:cs typeface="Arial" panose="020B0604020202020204" pitchFamily="34" charset="0"/>
              </a:rPr>
              <a:t> [Online] Fashion United. Available at: </a:t>
            </a:r>
            <a:r>
              <a:rPr lang="en-US"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https://fashionunited.uk/tags/arcadia-group</a:t>
            </a:r>
            <a:r>
              <a:rPr lang="en-US" sz="1800" dirty="0">
                <a:effectLst/>
                <a:latin typeface="Arial" panose="020B0604020202020204" pitchFamily="34" charset="0"/>
                <a:ea typeface="Calibri" panose="020F0502020204030204" pitchFamily="34" charset="0"/>
                <a:cs typeface="Arial" panose="020B0604020202020204" pitchFamily="34" charset="0"/>
              </a:rPr>
              <a:t> [Accessed 23 February 2024].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05435" indent="-305435"/>
            <a:endParaRPr lang="en-US" dirty="0"/>
          </a:p>
        </p:txBody>
      </p:sp>
    </p:spTree>
    <p:extLst>
      <p:ext uri="{BB962C8B-B14F-4D97-AF65-F5344CB8AC3E}">
        <p14:creationId xmlns:p14="http://schemas.microsoft.com/office/powerpoint/2010/main" val="3633700020"/>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TotalTime>
  <Words>2028</Words>
  <Application>Microsoft Office PowerPoint</Application>
  <PresentationFormat>Widescreen</PresentationFormat>
  <Paragraphs>106</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Dividend</vt:lpstr>
      <vt:lpstr>  BA Leadership and Management Skills for the Workplace  Module: Developing Innovation and Creativity for Business Advantage </vt:lpstr>
      <vt:lpstr>Introduction</vt:lpstr>
      <vt:lpstr>Company Background</vt:lpstr>
      <vt:lpstr>Core Product &amp; Service</vt:lpstr>
      <vt:lpstr>Innovation Impact</vt:lpstr>
      <vt:lpstr>SCAMPER Analysis</vt:lpstr>
      <vt:lpstr>Key Challenges &amp; Learning</vt:lpstr>
      <vt:lpstr>Key Learning Outcomes</vt:lpstr>
      <vt:lpstr>Benefits of Learning</vt:lpstr>
      <vt:lpstr>Conclusion &amp; Discussion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Jahangir</dc:creator>
  <cp:lastModifiedBy>jahan khalaj</cp:lastModifiedBy>
  <cp:revision>5</cp:revision>
  <dcterms:created xsi:type="dcterms:W3CDTF">2024-02-24T06:45:32Z</dcterms:created>
  <dcterms:modified xsi:type="dcterms:W3CDTF">2024-03-11T01:24:07Z</dcterms:modified>
</cp:coreProperties>
</file>