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5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13"/>
    <p:restoredTop sz="94516"/>
  </p:normalViewPr>
  <p:slideViewPr>
    <p:cSldViewPr snapToGrid="0" snapToObjects="1">
      <p:cViewPr varScale="1">
        <p:scale>
          <a:sx n="135" d="100"/>
          <a:sy n="135" d="100"/>
        </p:scale>
        <p:origin x="192" y="6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745CB9-54F9-5F4D-B939-6065CFF1572E}" type="datetimeFigureOut">
              <a:rPr lang="en-US" smtClean="0"/>
              <a:t>1/27/22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7FE9D3-95B9-8B4F-B8C2-ACA4C7FA0EBE}" type="slidenum">
              <a:rPr lang="en-US" smtClean="0"/>
              <a:t>‹#›</a:t>
            </a:fld>
            <a:endParaRPr lang="en-US"/>
          </a:p>
        </p:txBody>
      </p:sp>
    </p:spTree>
    <p:extLst>
      <p:ext uri="{BB962C8B-B14F-4D97-AF65-F5344CB8AC3E}">
        <p14:creationId xmlns:p14="http://schemas.microsoft.com/office/powerpoint/2010/main" val="25124616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C7FE9D3-95B9-8B4F-B8C2-ACA4C7FA0EBE}" type="slidenum">
              <a:rPr lang="en-US" smtClean="0"/>
              <a:t>13</a:t>
            </a:fld>
            <a:endParaRPr lang="en-US"/>
          </a:p>
        </p:txBody>
      </p:sp>
    </p:spTree>
    <p:extLst>
      <p:ext uri="{BB962C8B-B14F-4D97-AF65-F5344CB8AC3E}">
        <p14:creationId xmlns:p14="http://schemas.microsoft.com/office/powerpoint/2010/main" val="6751370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919C1-7D3A-B547-93F6-0808E887821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ACDE477-D962-8D40-995F-D79101232AF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121DC74-929D-BC40-82D9-EA71AF6B0A95}"/>
              </a:ext>
            </a:extLst>
          </p:cNvPr>
          <p:cNvSpPr>
            <a:spLocks noGrp="1"/>
          </p:cNvSpPr>
          <p:nvPr>
            <p:ph type="dt" sz="half" idx="10"/>
          </p:nvPr>
        </p:nvSpPr>
        <p:spPr/>
        <p:txBody>
          <a:bodyPr/>
          <a:lstStyle/>
          <a:p>
            <a:fld id="{3D7DDF35-2DAF-4F49-943E-4DC35A3136D0}" type="datetimeFigureOut">
              <a:rPr lang="en-US" smtClean="0"/>
              <a:t>1/27/22</a:t>
            </a:fld>
            <a:endParaRPr lang="en-US"/>
          </a:p>
        </p:txBody>
      </p:sp>
      <p:sp>
        <p:nvSpPr>
          <p:cNvPr id="5" name="Footer Placeholder 4">
            <a:extLst>
              <a:ext uri="{FF2B5EF4-FFF2-40B4-BE49-F238E27FC236}">
                <a16:creationId xmlns:a16="http://schemas.microsoft.com/office/drawing/2014/main" id="{302D35C5-D833-494E-B995-8DE54A450D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C0472-E17A-CE48-B40A-1EA09A94A17A}"/>
              </a:ext>
            </a:extLst>
          </p:cNvPr>
          <p:cNvSpPr>
            <a:spLocks noGrp="1"/>
          </p:cNvSpPr>
          <p:nvPr>
            <p:ph type="sldNum" sz="quarter" idx="12"/>
          </p:nvPr>
        </p:nvSpPr>
        <p:spPr/>
        <p:txBody>
          <a:bodyPr/>
          <a:lstStyle/>
          <a:p>
            <a:fld id="{CC4A3B4C-19C6-3646-BD85-2A3DE2B403E4}" type="slidenum">
              <a:rPr lang="en-US" smtClean="0"/>
              <a:t>‹#›</a:t>
            </a:fld>
            <a:endParaRPr lang="en-US"/>
          </a:p>
        </p:txBody>
      </p:sp>
    </p:spTree>
    <p:extLst>
      <p:ext uri="{BB962C8B-B14F-4D97-AF65-F5344CB8AC3E}">
        <p14:creationId xmlns:p14="http://schemas.microsoft.com/office/powerpoint/2010/main" val="22155938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267FE-F549-0F4E-84AA-02326329479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338AB09-9C08-C04E-8B0F-021B3A18F75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8DE7B93-CBB8-E547-A2CA-0630A0FFE7C7}"/>
              </a:ext>
            </a:extLst>
          </p:cNvPr>
          <p:cNvSpPr>
            <a:spLocks noGrp="1"/>
          </p:cNvSpPr>
          <p:nvPr>
            <p:ph type="dt" sz="half" idx="10"/>
          </p:nvPr>
        </p:nvSpPr>
        <p:spPr/>
        <p:txBody>
          <a:bodyPr/>
          <a:lstStyle/>
          <a:p>
            <a:fld id="{3D7DDF35-2DAF-4F49-943E-4DC35A3136D0}" type="datetimeFigureOut">
              <a:rPr lang="en-US" smtClean="0"/>
              <a:t>1/27/22</a:t>
            </a:fld>
            <a:endParaRPr lang="en-US"/>
          </a:p>
        </p:txBody>
      </p:sp>
      <p:sp>
        <p:nvSpPr>
          <p:cNvPr id="5" name="Footer Placeholder 4">
            <a:extLst>
              <a:ext uri="{FF2B5EF4-FFF2-40B4-BE49-F238E27FC236}">
                <a16:creationId xmlns:a16="http://schemas.microsoft.com/office/drawing/2014/main" id="{F4A1C044-2F54-7C45-BCB6-0D226390DC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071409-C658-BE4D-9602-740C7050A139}"/>
              </a:ext>
            </a:extLst>
          </p:cNvPr>
          <p:cNvSpPr>
            <a:spLocks noGrp="1"/>
          </p:cNvSpPr>
          <p:nvPr>
            <p:ph type="sldNum" sz="quarter" idx="12"/>
          </p:nvPr>
        </p:nvSpPr>
        <p:spPr/>
        <p:txBody>
          <a:bodyPr/>
          <a:lstStyle/>
          <a:p>
            <a:fld id="{CC4A3B4C-19C6-3646-BD85-2A3DE2B403E4}" type="slidenum">
              <a:rPr lang="en-US" smtClean="0"/>
              <a:t>‹#›</a:t>
            </a:fld>
            <a:endParaRPr lang="en-US"/>
          </a:p>
        </p:txBody>
      </p:sp>
    </p:spTree>
    <p:extLst>
      <p:ext uri="{BB962C8B-B14F-4D97-AF65-F5344CB8AC3E}">
        <p14:creationId xmlns:p14="http://schemas.microsoft.com/office/powerpoint/2010/main" val="27787251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DFD03-BCC0-784B-9C1C-F63085169BA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8E3376F-15A5-1F43-B938-2C09497419A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F6AB91C-29FC-4D42-88A0-13A2A66E2257}"/>
              </a:ext>
            </a:extLst>
          </p:cNvPr>
          <p:cNvSpPr>
            <a:spLocks noGrp="1"/>
          </p:cNvSpPr>
          <p:nvPr>
            <p:ph type="dt" sz="half" idx="10"/>
          </p:nvPr>
        </p:nvSpPr>
        <p:spPr/>
        <p:txBody>
          <a:bodyPr/>
          <a:lstStyle/>
          <a:p>
            <a:fld id="{3D7DDF35-2DAF-4F49-943E-4DC35A3136D0}" type="datetimeFigureOut">
              <a:rPr lang="en-US" smtClean="0"/>
              <a:t>1/27/22</a:t>
            </a:fld>
            <a:endParaRPr lang="en-US"/>
          </a:p>
        </p:txBody>
      </p:sp>
      <p:sp>
        <p:nvSpPr>
          <p:cNvPr id="5" name="Footer Placeholder 4">
            <a:extLst>
              <a:ext uri="{FF2B5EF4-FFF2-40B4-BE49-F238E27FC236}">
                <a16:creationId xmlns:a16="http://schemas.microsoft.com/office/drawing/2014/main" id="{A8D4A26F-9293-BF41-B289-BF7502F012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0225966-3639-1447-8A58-452C8C798417}"/>
              </a:ext>
            </a:extLst>
          </p:cNvPr>
          <p:cNvSpPr>
            <a:spLocks noGrp="1"/>
          </p:cNvSpPr>
          <p:nvPr>
            <p:ph type="sldNum" sz="quarter" idx="12"/>
          </p:nvPr>
        </p:nvSpPr>
        <p:spPr/>
        <p:txBody>
          <a:bodyPr/>
          <a:lstStyle/>
          <a:p>
            <a:fld id="{CC4A3B4C-19C6-3646-BD85-2A3DE2B403E4}" type="slidenum">
              <a:rPr lang="en-US" smtClean="0"/>
              <a:t>‹#›</a:t>
            </a:fld>
            <a:endParaRPr lang="en-US"/>
          </a:p>
        </p:txBody>
      </p:sp>
    </p:spTree>
    <p:extLst>
      <p:ext uri="{BB962C8B-B14F-4D97-AF65-F5344CB8AC3E}">
        <p14:creationId xmlns:p14="http://schemas.microsoft.com/office/powerpoint/2010/main" val="38391246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0C1BF-13FF-5E4E-B63E-0C9DEC378DB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3158EEF-5A2E-6546-9692-71CD84F21FE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FCE81C7-485E-364B-89BE-3BEA0338AA1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98E5656-CE00-1142-B8B8-7D91D6BB6158}"/>
              </a:ext>
            </a:extLst>
          </p:cNvPr>
          <p:cNvSpPr>
            <a:spLocks noGrp="1"/>
          </p:cNvSpPr>
          <p:nvPr>
            <p:ph type="dt" sz="half" idx="10"/>
          </p:nvPr>
        </p:nvSpPr>
        <p:spPr/>
        <p:txBody>
          <a:bodyPr/>
          <a:lstStyle/>
          <a:p>
            <a:fld id="{3D7DDF35-2DAF-4F49-943E-4DC35A3136D0}" type="datetimeFigureOut">
              <a:rPr lang="en-US" smtClean="0"/>
              <a:t>1/27/22</a:t>
            </a:fld>
            <a:endParaRPr lang="en-US"/>
          </a:p>
        </p:txBody>
      </p:sp>
      <p:sp>
        <p:nvSpPr>
          <p:cNvPr id="6" name="Footer Placeholder 5">
            <a:extLst>
              <a:ext uri="{FF2B5EF4-FFF2-40B4-BE49-F238E27FC236}">
                <a16:creationId xmlns:a16="http://schemas.microsoft.com/office/drawing/2014/main" id="{4C6C4F46-5849-C94C-A9D4-FAA1B3F1B98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93E916-FDAD-4F40-9CE6-4B622F445B46}"/>
              </a:ext>
            </a:extLst>
          </p:cNvPr>
          <p:cNvSpPr>
            <a:spLocks noGrp="1"/>
          </p:cNvSpPr>
          <p:nvPr>
            <p:ph type="sldNum" sz="quarter" idx="12"/>
          </p:nvPr>
        </p:nvSpPr>
        <p:spPr/>
        <p:txBody>
          <a:bodyPr/>
          <a:lstStyle/>
          <a:p>
            <a:fld id="{CC4A3B4C-19C6-3646-BD85-2A3DE2B403E4}" type="slidenum">
              <a:rPr lang="en-US" smtClean="0"/>
              <a:t>‹#›</a:t>
            </a:fld>
            <a:endParaRPr lang="en-US"/>
          </a:p>
        </p:txBody>
      </p:sp>
    </p:spTree>
    <p:extLst>
      <p:ext uri="{BB962C8B-B14F-4D97-AF65-F5344CB8AC3E}">
        <p14:creationId xmlns:p14="http://schemas.microsoft.com/office/powerpoint/2010/main" val="32316198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25F75-A15F-604D-8A5F-578271E6D7B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EF7EF8D-D180-124D-A307-DEA435217AF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719B7EB-FC48-A04B-8B54-7178A0BA3C0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C193E57-1EF5-6C4A-80FE-6DB2E2C7586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BCFA467-C724-6D44-A823-8664EA8C4E3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76E590D-4FAA-7146-B0AE-79029F40274B}"/>
              </a:ext>
            </a:extLst>
          </p:cNvPr>
          <p:cNvSpPr>
            <a:spLocks noGrp="1"/>
          </p:cNvSpPr>
          <p:nvPr>
            <p:ph type="dt" sz="half" idx="10"/>
          </p:nvPr>
        </p:nvSpPr>
        <p:spPr/>
        <p:txBody>
          <a:bodyPr/>
          <a:lstStyle/>
          <a:p>
            <a:fld id="{3D7DDF35-2DAF-4F49-943E-4DC35A3136D0}" type="datetimeFigureOut">
              <a:rPr lang="en-US" smtClean="0"/>
              <a:t>1/27/22</a:t>
            </a:fld>
            <a:endParaRPr lang="en-US"/>
          </a:p>
        </p:txBody>
      </p:sp>
      <p:sp>
        <p:nvSpPr>
          <p:cNvPr id="8" name="Footer Placeholder 7">
            <a:extLst>
              <a:ext uri="{FF2B5EF4-FFF2-40B4-BE49-F238E27FC236}">
                <a16:creationId xmlns:a16="http://schemas.microsoft.com/office/drawing/2014/main" id="{324B9286-14F9-5D4B-A636-C1229EE3A52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D17AF0E-5E33-B642-B04C-94F72DCA2CC5}"/>
              </a:ext>
            </a:extLst>
          </p:cNvPr>
          <p:cNvSpPr>
            <a:spLocks noGrp="1"/>
          </p:cNvSpPr>
          <p:nvPr>
            <p:ph type="sldNum" sz="quarter" idx="12"/>
          </p:nvPr>
        </p:nvSpPr>
        <p:spPr/>
        <p:txBody>
          <a:bodyPr/>
          <a:lstStyle/>
          <a:p>
            <a:fld id="{CC4A3B4C-19C6-3646-BD85-2A3DE2B403E4}" type="slidenum">
              <a:rPr lang="en-US" smtClean="0"/>
              <a:t>‹#›</a:t>
            </a:fld>
            <a:endParaRPr lang="en-US"/>
          </a:p>
        </p:txBody>
      </p:sp>
    </p:spTree>
    <p:extLst>
      <p:ext uri="{BB962C8B-B14F-4D97-AF65-F5344CB8AC3E}">
        <p14:creationId xmlns:p14="http://schemas.microsoft.com/office/powerpoint/2010/main" val="29439673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9BC1A-4981-9A43-983F-DDE75DE4DAC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8768986-4CF5-6046-97E8-739E202700E5}"/>
              </a:ext>
            </a:extLst>
          </p:cNvPr>
          <p:cNvSpPr>
            <a:spLocks noGrp="1"/>
          </p:cNvSpPr>
          <p:nvPr>
            <p:ph type="dt" sz="half" idx="10"/>
          </p:nvPr>
        </p:nvSpPr>
        <p:spPr/>
        <p:txBody>
          <a:bodyPr/>
          <a:lstStyle/>
          <a:p>
            <a:fld id="{3D7DDF35-2DAF-4F49-943E-4DC35A3136D0}" type="datetimeFigureOut">
              <a:rPr lang="en-US" smtClean="0"/>
              <a:t>1/27/22</a:t>
            </a:fld>
            <a:endParaRPr lang="en-US"/>
          </a:p>
        </p:txBody>
      </p:sp>
      <p:sp>
        <p:nvSpPr>
          <p:cNvPr id="4" name="Footer Placeholder 3">
            <a:extLst>
              <a:ext uri="{FF2B5EF4-FFF2-40B4-BE49-F238E27FC236}">
                <a16:creationId xmlns:a16="http://schemas.microsoft.com/office/drawing/2014/main" id="{1A6539AC-70F7-1341-8E46-4430B838E2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D0ABBBA-9C50-5D4F-B946-E8695F05BDCF}"/>
              </a:ext>
            </a:extLst>
          </p:cNvPr>
          <p:cNvSpPr>
            <a:spLocks noGrp="1"/>
          </p:cNvSpPr>
          <p:nvPr>
            <p:ph type="sldNum" sz="quarter" idx="12"/>
          </p:nvPr>
        </p:nvSpPr>
        <p:spPr/>
        <p:txBody>
          <a:bodyPr/>
          <a:lstStyle/>
          <a:p>
            <a:fld id="{CC4A3B4C-19C6-3646-BD85-2A3DE2B403E4}" type="slidenum">
              <a:rPr lang="en-US" smtClean="0"/>
              <a:t>‹#›</a:t>
            </a:fld>
            <a:endParaRPr lang="en-US"/>
          </a:p>
        </p:txBody>
      </p:sp>
    </p:spTree>
    <p:extLst>
      <p:ext uri="{BB962C8B-B14F-4D97-AF65-F5344CB8AC3E}">
        <p14:creationId xmlns:p14="http://schemas.microsoft.com/office/powerpoint/2010/main" val="11264446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2B43E80-7F29-804B-A452-8BC179712246}"/>
              </a:ext>
            </a:extLst>
          </p:cNvPr>
          <p:cNvSpPr>
            <a:spLocks noGrp="1"/>
          </p:cNvSpPr>
          <p:nvPr>
            <p:ph type="dt" sz="half" idx="10"/>
          </p:nvPr>
        </p:nvSpPr>
        <p:spPr/>
        <p:txBody>
          <a:bodyPr/>
          <a:lstStyle/>
          <a:p>
            <a:fld id="{3D7DDF35-2DAF-4F49-943E-4DC35A3136D0}" type="datetimeFigureOut">
              <a:rPr lang="en-US" smtClean="0"/>
              <a:t>1/27/22</a:t>
            </a:fld>
            <a:endParaRPr lang="en-US"/>
          </a:p>
        </p:txBody>
      </p:sp>
      <p:sp>
        <p:nvSpPr>
          <p:cNvPr id="3" name="Footer Placeholder 2">
            <a:extLst>
              <a:ext uri="{FF2B5EF4-FFF2-40B4-BE49-F238E27FC236}">
                <a16:creationId xmlns:a16="http://schemas.microsoft.com/office/drawing/2014/main" id="{3DF56C51-56D6-244A-8362-D74AFCBAAD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9E7C282-72DD-A24F-95AE-DE5FA92137DD}"/>
              </a:ext>
            </a:extLst>
          </p:cNvPr>
          <p:cNvSpPr>
            <a:spLocks noGrp="1"/>
          </p:cNvSpPr>
          <p:nvPr>
            <p:ph type="sldNum" sz="quarter" idx="12"/>
          </p:nvPr>
        </p:nvSpPr>
        <p:spPr/>
        <p:txBody>
          <a:bodyPr/>
          <a:lstStyle/>
          <a:p>
            <a:fld id="{CC4A3B4C-19C6-3646-BD85-2A3DE2B403E4}" type="slidenum">
              <a:rPr lang="en-US" smtClean="0"/>
              <a:t>‹#›</a:t>
            </a:fld>
            <a:endParaRPr lang="en-US"/>
          </a:p>
        </p:txBody>
      </p:sp>
    </p:spTree>
    <p:extLst>
      <p:ext uri="{BB962C8B-B14F-4D97-AF65-F5344CB8AC3E}">
        <p14:creationId xmlns:p14="http://schemas.microsoft.com/office/powerpoint/2010/main" val="2616933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EB82D-04BC-BA46-A70F-C80F9E0BD53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7BBCB5B-9432-C641-A072-20F4BB80378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B5D692C-5D32-4B4F-807D-9725B42E96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6C064BE-DCF7-3846-B45B-D9A4A2ABF9FB}"/>
              </a:ext>
            </a:extLst>
          </p:cNvPr>
          <p:cNvSpPr>
            <a:spLocks noGrp="1"/>
          </p:cNvSpPr>
          <p:nvPr>
            <p:ph type="dt" sz="half" idx="10"/>
          </p:nvPr>
        </p:nvSpPr>
        <p:spPr/>
        <p:txBody>
          <a:bodyPr/>
          <a:lstStyle/>
          <a:p>
            <a:fld id="{3D7DDF35-2DAF-4F49-943E-4DC35A3136D0}" type="datetimeFigureOut">
              <a:rPr lang="en-US" smtClean="0"/>
              <a:t>1/27/22</a:t>
            </a:fld>
            <a:endParaRPr lang="en-US"/>
          </a:p>
        </p:txBody>
      </p:sp>
      <p:sp>
        <p:nvSpPr>
          <p:cNvPr id="6" name="Footer Placeholder 5">
            <a:extLst>
              <a:ext uri="{FF2B5EF4-FFF2-40B4-BE49-F238E27FC236}">
                <a16:creationId xmlns:a16="http://schemas.microsoft.com/office/drawing/2014/main" id="{49D514B9-B7D8-AB42-B47C-88A5B4EF07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312BB4B-4475-B948-9443-4A3FB46E9731}"/>
              </a:ext>
            </a:extLst>
          </p:cNvPr>
          <p:cNvSpPr>
            <a:spLocks noGrp="1"/>
          </p:cNvSpPr>
          <p:nvPr>
            <p:ph type="sldNum" sz="quarter" idx="12"/>
          </p:nvPr>
        </p:nvSpPr>
        <p:spPr/>
        <p:txBody>
          <a:bodyPr/>
          <a:lstStyle/>
          <a:p>
            <a:fld id="{CC4A3B4C-19C6-3646-BD85-2A3DE2B403E4}" type="slidenum">
              <a:rPr lang="en-US" smtClean="0"/>
              <a:t>‹#›</a:t>
            </a:fld>
            <a:endParaRPr lang="en-US"/>
          </a:p>
        </p:txBody>
      </p:sp>
    </p:spTree>
    <p:extLst>
      <p:ext uri="{BB962C8B-B14F-4D97-AF65-F5344CB8AC3E}">
        <p14:creationId xmlns:p14="http://schemas.microsoft.com/office/powerpoint/2010/main" val="14705073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364B9-7080-F54B-9582-2698C8E73A5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459DE5F-D68C-D944-A380-05A6AD9466C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D02BF28-090C-B848-AC63-2D976A5BB6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BA055EC-61F2-DD41-A35A-642E8ABAD1E7}"/>
              </a:ext>
            </a:extLst>
          </p:cNvPr>
          <p:cNvSpPr>
            <a:spLocks noGrp="1"/>
          </p:cNvSpPr>
          <p:nvPr>
            <p:ph type="dt" sz="half" idx="10"/>
          </p:nvPr>
        </p:nvSpPr>
        <p:spPr/>
        <p:txBody>
          <a:bodyPr/>
          <a:lstStyle/>
          <a:p>
            <a:fld id="{3D7DDF35-2DAF-4F49-943E-4DC35A3136D0}" type="datetimeFigureOut">
              <a:rPr lang="en-US" smtClean="0"/>
              <a:t>1/27/22</a:t>
            </a:fld>
            <a:endParaRPr lang="en-US"/>
          </a:p>
        </p:txBody>
      </p:sp>
      <p:sp>
        <p:nvSpPr>
          <p:cNvPr id="6" name="Footer Placeholder 5">
            <a:extLst>
              <a:ext uri="{FF2B5EF4-FFF2-40B4-BE49-F238E27FC236}">
                <a16:creationId xmlns:a16="http://schemas.microsoft.com/office/drawing/2014/main" id="{26956007-2144-FE4B-8150-1CC7B4C3EA6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6CB3EA-8B9A-624C-890F-D191F6473E35}"/>
              </a:ext>
            </a:extLst>
          </p:cNvPr>
          <p:cNvSpPr>
            <a:spLocks noGrp="1"/>
          </p:cNvSpPr>
          <p:nvPr>
            <p:ph type="sldNum" sz="quarter" idx="12"/>
          </p:nvPr>
        </p:nvSpPr>
        <p:spPr/>
        <p:txBody>
          <a:bodyPr/>
          <a:lstStyle/>
          <a:p>
            <a:fld id="{CC4A3B4C-19C6-3646-BD85-2A3DE2B403E4}" type="slidenum">
              <a:rPr lang="en-US" smtClean="0"/>
              <a:t>‹#›</a:t>
            </a:fld>
            <a:endParaRPr lang="en-US"/>
          </a:p>
        </p:txBody>
      </p:sp>
    </p:spTree>
    <p:extLst>
      <p:ext uri="{BB962C8B-B14F-4D97-AF65-F5344CB8AC3E}">
        <p14:creationId xmlns:p14="http://schemas.microsoft.com/office/powerpoint/2010/main" val="10071085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00AC5-BB9B-ED4E-A87E-F06F2A75C16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A34E779-3FD5-7F47-91BA-79A217F1D7C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A8911B1-C17B-C149-8F0D-8863875098EF}"/>
              </a:ext>
            </a:extLst>
          </p:cNvPr>
          <p:cNvSpPr>
            <a:spLocks noGrp="1"/>
          </p:cNvSpPr>
          <p:nvPr>
            <p:ph type="dt" sz="half" idx="10"/>
          </p:nvPr>
        </p:nvSpPr>
        <p:spPr/>
        <p:txBody>
          <a:bodyPr/>
          <a:lstStyle/>
          <a:p>
            <a:fld id="{3D7DDF35-2DAF-4F49-943E-4DC35A3136D0}" type="datetimeFigureOut">
              <a:rPr lang="en-US" smtClean="0"/>
              <a:t>1/27/22</a:t>
            </a:fld>
            <a:endParaRPr lang="en-US"/>
          </a:p>
        </p:txBody>
      </p:sp>
      <p:sp>
        <p:nvSpPr>
          <p:cNvPr id="5" name="Footer Placeholder 4">
            <a:extLst>
              <a:ext uri="{FF2B5EF4-FFF2-40B4-BE49-F238E27FC236}">
                <a16:creationId xmlns:a16="http://schemas.microsoft.com/office/drawing/2014/main" id="{14D22953-5F4E-A64D-A46E-4B55F4815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256B05B-1B4D-4E47-BD37-EECDD4CE34EB}"/>
              </a:ext>
            </a:extLst>
          </p:cNvPr>
          <p:cNvSpPr>
            <a:spLocks noGrp="1"/>
          </p:cNvSpPr>
          <p:nvPr>
            <p:ph type="sldNum" sz="quarter" idx="12"/>
          </p:nvPr>
        </p:nvSpPr>
        <p:spPr/>
        <p:txBody>
          <a:bodyPr/>
          <a:lstStyle/>
          <a:p>
            <a:fld id="{CC4A3B4C-19C6-3646-BD85-2A3DE2B403E4}" type="slidenum">
              <a:rPr lang="en-US" smtClean="0"/>
              <a:t>‹#›</a:t>
            </a:fld>
            <a:endParaRPr lang="en-US"/>
          </a:p>
        </p:txBody>
      </p:sp>
    </p:spTree>
    <p:extLst>
      <p:ext uri="{BB962C8B-B14F-4D97-AF65-F5344CB8AC3E}">
        <p14:creationId xmlns:p14="http://schemas.microsoft.com/office/powerpoint/2010/main" val="33560128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FFDB04-46E7-D747-8C9A-907571B4E0A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67FFC77-FAA0-7146-A0F0-2DA008BA925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73F1100-D10E-1749-8139-4201187E93CB}"/>
              </a:ext>
            </a:extLst>
          </p:cNvPr>
          <p:cNvSpPr>
            <a:spLocks noGrp="1"/>
          </p:cNvSpPr>
          <p:nvPr>
            <p:ph type="dt" sz="half" idx="10"/>
          </p:nvPr>
        </p:nvSpPr>
        <p:spPr/>
        <p:txBody>
          <a:bodyPr/>
          <a:lstStyle/>
          <a:p>
            <a:fld id="{3D7DDF35-2DAF-4F49-943E-4DC35A3136D0}" type="datetimeFigureOut">
              <a:rPr lang="en-US" smtClean="0"/>
              <a:t>1/27/22</a:t>
            </a:fld>
            <a:endParaRPr lang="en-US"/>
          </a:p>
        </p:txBody>
      </p:sp>
      <p:sp>
        <p:nvSpPr>
          <p:cNvPr id="5" name="Footer Placeholder 4">
            <a:extLst>
              <a:ext uri="{FF2B5EF4-FFF2-40B4-BE49-F238E27FC236}">
                <a16:creationId xmlns:a16="http://schemas.microsoft.com/office/drawing/2014/main" id="{04D1F71D-AAF6-1442-BDC4-7820EC873C5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5C4C6F-AAEE-F04C-B0D3-A4828FFD6F93}"/>
              </a:ext>
            </a:extLst>
          </p:cNvPr>
          <p:cNvSpPr>
            <a:spLocks noGrp="1"/>
          </p:cNvSpPr>
          <p:nvPr>
            <p:ph type="sldNum" sz="quarter" idx="12"/>
          </p:nvPr>
        </p:nvSpPr>
        <p:spPr/>
        <p:txBody>
          <a:bodyPr/>
          <a:lstStyle/>
          <a:p>
            <a:fld id="{CC4A3B4C-19C6-3646-BD85-2A3DE2B403E4}" type="slidenum">
              <a:rPr lang="en-US" smtClean="0"/>
              <a:t>‹#›</a:t>
            </a:fld>
            <a:endParaRPr lang="en-US"/>
          </a:p>
        </p:txBody>
      </p:sp>
    </p:spTree>
    <p:extLst>
      <p:ext uri="{BB962C8B-B14F-4D97-AF65-F5344CB8AC3E}">
        <p14:creationId xmlns:p14="http://schemas.microsoft.com/office/powerpoint/2010/main" val="5102539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7B01FC-41C1-4848-80AF-E9849A98DCC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20DCFB8-D86D-6441-96D2-E9FB8D6772F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E796216-67BD-B442-A244-EEF160A6471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D7DDF35-2DAF-4F49-943E-4DC35A3136D0}" type="datetimeFigureOut">
              <a:rPr lang="en-US" smtClean="0"/>
              <a:t>1/27/22</a:t>
            </a:fld>
            <a:endParaRPr lang="en-US"/>
          </a:p>
        </p:txBody>
      </p:sp>
      <p:sp>
        <p:nvSpPr>
          <p:cNvPr id="5" name="Footer Placeholder 4">
            <a:extLst>
              <a:ext uri="{FF2B5EF4-FFF2-40B4-BE49-F238E27FC236}">
                <a16:creationId xmlns:a16="http://schemas.microsoft.com/office/drawing/2014/main" id="{9D5AEA0E-F3B8-A244-A6CB-E3F1A68196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E5342B9-BD74-3D4F-B934-4E05D5A66A9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4A3B4C-19C6-3646-BD85-2A3DE2B403E4}" type="slidenum">
              <a:rPr lang="en-US" smtClean="0"/>
              <a:t>‹#›</a:t>
            </a:fld>
            <a:endParaRPr lang="en-US"/>
          </a:p>
        </p:txBody>
      </p:sp>
    </p:spTree>
    <p:extLst>
      <p:ext uri="{BB962C8B-B14F-4D97-AF65-F5344CB8AC3E}">
        <p14:creationId xmlns:p14="http://schemas.microsoft.com/office/powerpoint/2010/main" val="30673099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7.xml"/><Relationship Id="rId1" Type="http://schemas.openxmlformats.org/officeDocument/2006/relationships/video" Target="https://www.youtube.com/embed/H72_4i2_bjE?feature=oembed"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7.xml"/><Relationship Id="rId1" Type="http://schemas.openxmlformats.org/officeDocument/2006/relationships/video" Target="https://www.youtube.com/embed/kKfvjvTJKbo?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7.xml"/><Relationship Id="rId1" Type="http://schemas.openxmlformats.org/officeDocument/2006/relationships/video" Target="https://www.youtube.com/embed/kqS3PzwA2w0?feature=oembed"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7.xml"/><Relationship Id="rId1" Type="http://schemas.openxmlformats.org/officeDocument/2006/relationships/video" Target="https://www.youtube.com/embed/V5mS7BHmZJI?start=9&amp;feature=oembed"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moving-picture.com/" TargetMode="External"/><Relationship Id="rId3" Type="http://schemas.openxmlformats.org/officeDocument/2006/relationships/slideLayout" Target="../slideLayouts/slideLayout1.xml"/><Relationship Id="rId7" Type="http://schemas.openxmlformats.org/officeDocument/2006/relationships/hyperlink" Target="https://www.framestore.com/" TargetMode="Externa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hyperlink" Target="https://www.dneg.com/" TargetMode="External"/><Relationship Id="rId5" Type="http://schemas.openxmlformats.org/officeDocument/2006/relationships/image" Target="../media/image7.png"/><Relationship Id="rId10" Type="http://schemas.openxmlformats.org/officeDocument/2006/relationships/hyperlink" Target="http://www.themill.com/" TargetMode="External"/><Relationship Id="rId4" Type="http://schemas.openxmlformats.org/officeDocument/2006/relationships/notesSlide" Target="../notesSlides/notesSlide1.xml"/><Relationship Id="rId9" Type="http://schemas.openxmlformats.org/officeDocument/2006/relationships/hyperlink" Target="https://www.ilm.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Freeform: Shape 30">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406189CB-D29E-5D4F-82AA-BD64D1C109A3}"/>
              </a:ext>
            </a:extLst>
          </p:cNvPr>
          <p:cNvSpPr txBox="1"/>
          <p:nvPr/>
        </p:nvSpPr>
        <p:spPr>
          <a:xfrm>
            <a:off x="345990" y="2173288"/>
            <a:ext cx="4095382" cy="3639684"/>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3000" dirty="0">
                <a:solidFill>
                  <a:srgbClr val="FFFFFF"/>
                </a:solidFill>
              </a:rPr>
              <a:t>MA 3DCA Module Guide:</a:t>
            </a:r>
          </a:p>
          <a:p>
            <a:pPr indent="-228600">
              <a:lnSpc>
                <a:spcPct val="90000"/>
              </a:lnSpc>
              <a:spcAft>
                <a:spcPts val="600"/>
              </a:spcAft>
              <a:buFont typeface="Arial" panose="020B0604020202020204" pitchFamily="34" charset="0"/>
              <a:buChar char="•"/>
            </a:pPr>
            <a:r>
              <a:rPr lang="en-US" sz="3000" dirty="0">
                <a:solidFill>
                  <a:srgbClr val="FFFFFF"/>
                </a:solidFill>
              </a:rPr>
              <a:t>Post Production:</a:t>
            </a:r>
          </a:p>
          <a:p>
            <a:pPr indent="-228600">
              <a:lnSpc>
                <a:spcPct val="90000"/>
              </a:lnSpc>
              <a:spcAft>
                <a:spcPts val="600"/>
              </a:spcAft>
              <a:buFont typeface="Arial" panose="020B0604020202020204" pitchFamily="34" charset="0"/>
              <a:buChar char="•"/>
            </a:pPr>
            <a:r>
              <a:rPr lang="en-US" sz="3000" dirty="0">
                <a:solidFill>
                  <a:srgbClr val="FFFFFF"/>
                </a:solidFill>
              </a:rPr>
              <a:t>Code: AGDG7007</a:t>
            </a:r>
          </a:p>
          <a:p>
            <a:pPr indent="-228600">
              <a:lnSpc>
                <a:spcPct val="90000"/>
              </a:lnSpc>
              <a:spcAft>
                <a:spcPts val="600"/>
              </a:spcAft>
              <a:buFont typeface="Arial" panose="020B0604020202020204" pitchFamily="34" charset="0"/>
              <a:buChar char="•"/>
            </a:pPr>
            <a:endParaRPr lang="en-US" sz="2000" dirty="0">
              <a:solidFill>
                <a:srgbClr val="FFFFFF"/>
              </a:solidFill>
            </a:endParaRPr>
          </a:p>
        </p:txBody>
      </p:sp>
      <p:pic>
        <p:nvPicPr>
          <p:cNvPr id="3" name="7CWF" descr="7CWF">
            <a:hlinkClick r:id="" action="ppaction://media"/>
            <a:extLst>
              <a:ext uri="{FF2B5EF4-FFF2-40B4-BE49-F238E27FC236}">
                <a16:creationId xmlns:a16="http://schemas.microsoft.com/office/drawing/2014/main" id="{8B7268F6-530A-BA44-80DD-16AD8F2C489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183088" y="2720863"/>
            <a:ext cx="5170711" cy="2908523"/>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2890454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64D464-898B-4908-88FD-33A83D6ED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F3E7603C-D1CE-624A-89C6-0545C0CD8F08}"/>
              </a:ext>
            </a:extLst>
          </p:cNvPr>
          <p:cNvSpPr txBox="1"/>
          <p:nvPr/>
        </p:nvSpPr>
        <p:spPr>
          <a:xfrm>
            <a:off x="413994" y="2065238"/>
            <a:ext cx="8022995" cy="4121152"/>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1500" dirty="0">
                <a:effectLst/>
              </a:rPr>
              <a:t>AIM(S)</a:t>
            </a:r>
          </a:p>
          <a:p>
            <a:pPr indent="-228600">
              <a:lnSpc>
                <a:spcPct val="90000"/>
              </a:lnSpc>
              <a:spcAft>
                <a:spcPts val="600"/>
              </a:spcAft>
              <a:buFont typeface="Arial" panose="020B0604020202020204" pitchFamily="34" charset="0"/>
              <a:buChar char="•"/>
            </a:pPr>
            <a:endParaRPr lang="en-US" sz="1500" dirty="0">
              <a:effectLst/>
            </a:endParaRPr>
          </a:p>
          <a:p>
            <a:pPr indent="-228600">
              <a:lnSpc>
                <a:spcPct val="90000"/>
              </a:lnSpc>
              <a:spcAft>
                <a:spcPts val="600"/>
              </a:spcAft>
              <a:buFont typeface="Arial" panose="020B0604020202020204" pitchFamily="34" charset="0"/>
              <a:buChar char="•"/>
            </a:pPr>
            <a:r>
              <a:rPr lang="en-US" sz="1500" dirty="0">
                <a:effectLst/>
              </a:rPr>
              <a:t>This module is designed to provide students with a comprehensive knowledge and understanding of individual image manipulation and complex effects sequences.</a:t>
            </a:r>
          </a:p>
          <a:p>
            <a:pPr indent="-228600">
              <a:lnSpc>
                <a:spcPct val="90000"/>
              </a:lnSpc>
              <a:spcAft>
                <a:spcPts val="600"/>
              </a:spcAft>
              <a:buFont typeface="Arial" panose="020B0604020202020204" pitchFamily="34" charset="0"/>
              <a:buChar char="•"/>
            </a:pPr>
            <a:endParaRPr lang="en-US" sz="1500" dirty="0">
              <a:effectLst/>
            </a:endParaRPr>
          </a:p>
          <a:p>
            <a:pPr>
              <a:lnSpc>
                <a:spcPct val="90000"/>
              </a:lnSpc>
              <a:spcAft>
                <a:spcPts val="600"/>
              </a:spcAft>
            </a:pPr>
            <a:r>
              <a:rPr lang="en-US" sz="1500" dirty="0">
                <a:effectLst/>
              </a:rPr>
              <a:t>LEARNING OUTCOMES:</a:t>
            </a:r>
          </a:p>
          <a:p>
            <a:pPr indent="-228600">
              <a:lnSpc>
                <a:spcPct val="90000"/>
              </a:lnSpc>
              <a:spcAft>
                <a:spcPts val="600"/>
              </a:spcAft>
              <a:buFont typeface="Arial" panose="020B0604020202020204" pitchFamily="34" charset="0"/>
              <a:buChar char="•"/>
            </a:pPr>
            <a:endParaRPr lang="en-US" sz="1500" dirty="0">
              <a:effectLst/>
            </a:endParaRPr>
          </a:p>
          <a:p>
            <a:pPr>
              <a:lnSpc>
                <a:spcPct val="90000"/>
              </a:lnSpc>
              <a:spcAft>
                <a:spcPts val="600"/>
              </a:spcAft>
            </a:pPr>
            <a:r>
              <a:rPr lang="en-US" sz="1500" dirty="0">
                <a:effectLst/>
              </a:rPr>
              <a:t>Upon the successful completion of this module, the student will be able to:</a:t>
            </a:r>
          </a:p>
          <a:p>
            <a:pPr indent="-228600">
              <a:lnSpc>
                <a:spcPct val="90000"/>
              </a:lnSpc>
              <a:spcAft>
                <a:spcPts val="600"/>
              </a:spcAft>
              <a:buFont typeface="Arial" panose="020B0604020202020204" pitchFamily="34" charset="0"/>
              <a:buChar char="•"/>
            </a:pPr>
            <a:r>
              <a:rPr lang="en-US" sz="1500" dirty="0">
                <a:effectLst/>
              </a:rPr>
              <a:t>•Deal with complex post-production problems both systematically and creatively to aesthetically combine sophisticated animation with visual effects sequences in a multilayered composition.</a:t>
            </a:r>
          </a:p>
          <a:p>
            <a:pPr indent="-228600">
              <a:lnSpc>
                <a:spcPct val="90000"/>
              </a:lnSpc>
              <a:spcAft>
                <a:spcPts val="600"/>
              </a:spcAft>
              <a:buFont typeface="Arial" panose="020B0604020202020204" pitchFamily="34" charset="0"/>
              <a:buChar char="•"/>
            </a:pPr>
            <a:r>
              <a:rPr lang="en-US" sz="1500" dirty="0">
                <a:effectLst/>
              </a:rPr>
              <a:t>• Use self-direction and originality when combining a variety of live-action and computer generated</a:t>
            </a:r>
            <a:r>
              <a:rPr lang="en-US" sz="1500" dirty="0"/>
              <a:t> </a:t>
            </a:r>
            <a:r>
              <a:rPr lang="en-US" sz="1500" dirty="0">
                <a:effectLst/>
              </a:rPr>
              <a:t>audio-visual material to create and layer images and sequences for (final) digital output.</a:t>
            </a:r>
          </a:p>
        </p:txBody>
      </p:sp>
      <p:sp>
        <p:nvSpPr>
          <p:cNvPr id="14" name="Freeform: Shape 13">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28774342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264D464-898B-4908-88FD-33A83D6ED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Freeform: Shape 10">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03BA1779-1DE5-254F-8382-9F3DEF324B09}"/>
              </a:ext>
            </a:extLst>
          </p:cNvPr>
          <p:cNvSpPr txBox="1"/>
          <p:nvPr/>
        </p:nvSpPr>
        <p:spPr>
          <a:xfrm>
            <a:off x="366861" y="2366895"/>
            <a:ext cx="7315200" cy="412115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500" dirty="0"/>
              <a:t>What is Post Production?</a:t>
            </a:r>
          </a:p>
          <a:p>
            <a:pPr indent="-228600">
              <a:lnSpc>
                <a:spcPct val="90000"/>
              </a:lnSpc>
              <a:spcAft>
                <a:spcPts val="600"/>
              </a:spcAft>
              <a:buFont typeface="Arial" panose="020B0604020202020204" pitchFamily="34" charset="0"/>
              <a:buChar char="•"/>
            </a:pPr>
            <a:endParaRPr lang="en-US" sz="1500" dirty="0"/>
          </a:p>
          <a:p>
            <a:pPr marL="285750" indent="-228600">
              <a:lnSpc>
                <a:spcPct val="90000"/>
              </a:lnSpc>
              <a:spcAft>
                <a:spcPts val="600"/>
              </a:spcAft>
              <a:buFont typeface="Arial" panose="020B0604020202020204" pitchFamily="34" charset="0"/>
              <a:buChar char="•"/>
            </a:pPr>
            <a:r>
              <a:rPr lang="en-US" sz="1500" dirty="0"/>
              <a:t>A literal explanation of the term “Post Production” would be “that which comes after production”, but the line between what is post and what is not, is blurred.</a:t>
            </a:r>
          </a:p>
          <a:p>
            <a:pPr indent="-228600">
              <a:lnSpc>
                <a:spcPct val="90000"/>
              </a:lnSpc>
              <a:spcAft>
                <a:spcPts val="600"/>
              </a:spcAft>
              <a:buFont typeface="Arial" panose="020B0604020202020204" pitchFamily="34" charset="0"/>
              <a:buChar char="•"/>
            </a:pPr>
            <a:endParaRPr lang="en-US" sz="1500" dirty="0"/>
          </a:p>
          <a:p>
            <a:pPr marL="285750" indent="-228600">
              <a:lnSpc>
                <a:spcPct val="90000"/>
              </a:lnSpc>
              <a:spcAft>
                <a:spcPts val="600"/>
              </a:spcAft>
              <a:buFont typeface="Arial" panose="020B0604020202020204" pitchFamily="34" charset="0"/>
              <a:buChar char="•"/>
            </a:pPr>
            <a:r>
              <a:rPr lang="en-US" sz="1500" dirty="0"/>
              <a:t>The type of post production can differ, depending on what type of production you are dealing with. A live action wild life documentary may have, graphics, editing, grading and sound dubbing as part of it’s post production processes. In this case, it is what happens after the filming which constitutes post production.</a:t>
            </a:r>
          </a:p>
          <a:p>
            <a:pPr indent="-228600">
              <a:lnSpc>
                <a:spcPct val="90000"/>
              </a:lnSpc>
              <a:spcAft>
                <a:spcPts val="600"/>
              </a:spcAft>
              <a:buFont typeface="Arial" panose="020B0604020202020204" pitchFamily="34" charset="0"/>
              <a:buChar char="•"/>
            </a:pPr>
            <a:endParaRPr lang="en-US" sz="1500" dirty="0"/>
          </a:p>
          <a:p>
            <a:pPr marL="285750" indent="-228600">
              <a:lnSpc>
                <a:spcPct val="90000"/>
              </a:lnSpc>
              <a:spcAft>
                <a:spcPts val="600"/>
              </a:spcAft>
              <a:buFont typeface="Arial" panose="020B0604020202020204" pitchFamily="34" charset="0"/>
              <a:buChar char="•"/>
            </a:pPr>
            <a:r>
              <a:rPr lang="en-US" sz="1500" dirty="0"/>
              <a:t>In the case of 3D Computer Animation, it is what happens after the final 3D render which constitutes post production. This may still include some element of graphics, editing, grading and sound dubbing but more often than not, it will mainly consist of a large amount of compositing.</a:t>
            </a:r>
          </a:p>
          <a:p>
            <a:pPr indent="-228600">
              <a:lnSpc>
                <a:spcPct val="90000"/>
              </a:lnSpc>
              <a:spcAft>
                <a:spcPts val="600"/>
              </a:spcAft>
              <a:buFont typeface="Arial" panose="020B0604020202020204" pitchFamily="34" charset="0"/>
              <a:buChar char="•"/>
            </a:pPr>
            <a:endParaRPr lang="en-US" sz="1500" dirty="0"/>
          </a:p>
        </p:txBody>
      </p:sp>
      <p:sp>
        <p:nvSpPr>
          <p:cNvPr id="13" name="Freeform: Shape 12">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6216070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264D464-898B-4908-88FD-33A83D6ED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Freeform: Shape 10">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DE855C61-EB9B-E146-9BF3-F10D47517DD4}"/>
              </a:ext>
            </a:extLst>
          </p:cNvPr>
          <p:cNvSpPr txBox="1"/>
          <p:nvPr/>
        </p:nvSpPr>
        <p:spPr>
          <a:xfrm>
            <a:off x="499860" y="2649700"/>
            <a:ext cx="7315200" cy="412115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400" dirty="0"/>
              <a:t>What is Compositing?</a:t>
            </a:r>
          </a:p>
          <a:p>
            <a:pPr indent="-228600">
              <a:lnSpc>
                <a:spcPct val="90000"/>
              </a:lnSpc>
              <a:spcAft>
                <a:spcPts val="600"/>
              </a:spcAft>
              <a:buFont typeface="Arial" panose="020B0604020202020204" pitchFamily="34" charset="0"/>
              <a:buChar char="•"/>
            </a:pPr>
            <a:endParaRPr lang="en-US" sz="2400" dirty="0"/>
          </a:p>
          <a:p>
            <a:pPr indent="-228600">
              <a:lnSpc>
                <a:spcPct val="90000"/>
              </a:lnSpc>
              <a:spcAft>
                <a:spcPts val="600"/>
              </a:spcAft>
              <a:buFont typeface="Arial" panose="020B0604020202020204" pitchFamily="34" charset="0"/>
              <a:buChar char="•"/>
            </a:pPr>
            <a:r>
              <a:rPr lang="en-US" sz="2400" dirty="0"/>
              <a:t>Compositing is the combining of visual elements from separate sources into single images, often to create the illusion that all those elements are parts of the same scene.</a:t>
            </a:r>
          </a:p>
          <a:p>
            <a:pPr indent="-228600">
              <a:lnSpc>
                <a:spcPct val="90000"/>
              </a:lnSpc>
              <a:spcAft>
                <a:spcPts val="600"/>
              </a:spcAft>
              <a:buFont typeface="Arial" panose="020B0604020202020204" pitchFamily="34" charset="0"/>
              <a:buChar char="•"/>
            </a:pPr>
            <a:endParaRPr lang="en-US" sz="2400" dirty="0"/>
          </a:p>
        </p:txBody>
      </p:sp>
      <p:sp>
        <p:nvSpPr>
          <p:cNvPr id="13" name="Freeform: Shape 12">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69063944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64D464-898B-4908-88FD-33A83D6ED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6F488312-8157-AB49-A195-F63CF5854F45}"/>
              </a:ext>
            </a:extLst>
          </p:cNvPr>
          <p:cNvSpPr txBox="1"/>
          <p:nvPr/>
        </p:nvSpPr>
        <p:spPr>
          <a:xfrm>
            <a:off x="838201" y="2055811"/>
            <a:ext cx="7315200" cy="412115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400" dirty="0">
                <a:effectLst/>
              </a:rPr>
              <a:t>Why is Compositing needed?</a:t>
            </a:r>
          </a:p>
          <a:p>
            <a:pPr indent="-228600">
              <a:lnSpc>
                <a:spcPct val="90000"/>
              </a:lnSpc>
              <a:spcAft>
                <a:spcPts val="600"/>
              </a:spcAft>
              <a:buFont typeface="Arial" panose="020B0604020202020204" pitchFamily="34" charset="0"/>
              <a:buChar char="•"/>
            </a:pPr>
            <a:endParaRPr lang="en-US" sz="2400" dirty="0"/>
          </a:p>
          <a:p>
            <a:pPr indent="-228600">
              <a:lnSpc>
                <a:spcPct val="90000"/>
              </a:lnSpc>
              <a:spcAft>
                <a:spcPts val="600"/>
              </a:spcAft>
              <a:buFont typeface="Arial" panose="020B0604020202020204" pitchFamily="34" charset="0"/>
              <a:buChar char="•"/>
            </a:pPr>
            <a:endParaRPr lang="en-US" sz="2400" dirty="0">
              <a:effectLst/>
            </a:endParaRPr>
          </a:p>
          <a:p>
            <a:pPr marL="342900" indent="-228600">
              <a:lnSpc>
                <a:spcPct val="90000"/>
              </a:lnSpc>
              <a:spcAft>
                <a:spcPts val="600"/>
              </a:spcAft>
              <a:buFont typeface="Arial" panose="020B0604020202020204" pitchFamily="34" charset="0"/>
              <a:buChar char="•"/>
            </a:pPr>
            <a:r>
              <a:rPr lang="en-US" sz="2400" dirty="0">
                <a:effectLst/>
              </a:rPr>
              <a:t>A compositing application like “After Effects” or “Nuke” can achieve the following common processes.</a:t>
            </a:r>
          </a:p>
          <a:p>
            <a:pPr marL="342900" indent="-228600">
              <a:lnSpc>
                <a:spcPct val="90000"/>
              </a:lnSpc>
              <a:spcAft>
                <a:spcPts val="600"/>
              </a:spcAft>
              <a:buFont typeface="Arial" panose="020B0604020202020204" pitchFamily="34" charset="0"/>
              <a:buChar char="•"/>
            </a:pPr>
            <a:r>
              <a:rPr lang="en-US" sz="2400" dirty="0">
                <a:effectLst/>
              </a:rPr>
              <a:t>Re-package a sequence by re-sizing the image format, re-coding or compressing into digital formats depending on what type of finish is required.</a:t>
            </a:r>
          </a:p>
          <a:p>
            <a:pPr marL="342900" indent="-228600">
              <a:lnSpc>
                <a:spcPct val="90000"/>
              </a:lnSpc>
              <a:spcAft>
                <a:spcPts val="600"/>
              </a:spcAft>
              <a:buFont typeface="Arial" panose="020B0604020202020204" pitchFamily="34" charset="0"/>
              <a:buChar char="•"/>
            </a:pPr>
            <a:r>
              <a:rPr lang="en-US" sz="2400" dirty="0">
                <a:effectLst/>
              </a:rPr>
              <a:t>Layer different elements together by using alpha channels. Build up elements from different passes supplied from the 3D render process.</a:t>
            </a:r>
          </a:p>
        </p:txBody>
      </p:sp>
      <p:sp>
        <p:nvSpPr>
          <p:cNvPr id="14" name="Freeform: Shape 13">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01338109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264D464-898B-4908-88FD-33A83D6ED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Freeform: Shape 10">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A8D9F1EF-461D-FF45-9E9F-CE06E177F4DA}"/>
              </a:ext>
            </a:extLst>
          </p:cNvPr>
          <p:cNvSpPr txBox="1"/>
          <p:nvPr/>
        </p:nvSpPr>
        <p:spPr>
          <a:xfrm>
            <a:off x="838201" y="2055811"/>
            <a:ext cx="7315200" cy="412115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a:effectLst/>
              </a:rPr>
              <a:t>Why is Compositing needed?</a:t>
            </a:r>
          </a:p>
          <a:p>
            <a:pPr indent="-228600">
              <a:lnSpc>
                <a:spcPct val="90000"/>
              </a:lnSpc>
              <a:spcAft>
                <a:spcPts val="600"/>
              </a:spcAft>
              <a:buFont typeface="Arial" panose="020B0604020202020204" pitchFamily="34" charset="0"/>
              <a:buChar char="•"/>
            </a:pPr>
            <a:endParaRPr lang="en-US" sz="2200">
              <a:effectLst/>
            </a:endParaRPr>
          </a:p>
          <a:p>
            <a:pPr marL="342900" indent="-228600">
              <a:lnSpc>
                <a:spcPct val="90000"/>
              </a:lnSpc>
              <a:spcAft>
                <a:spcPts val="600"/>
              </a:spcAft>
              <a:buFont typeface="Arial" panose="020B0604020202020204" pitchFamily="34" charset="0"/>
              <a:buChar char="•"/>
            </a:pPr>
            <a:r>
              <a:rPr lang="en-US" sz="2200">
                <a:effectLst/>
              </a:rPr>
              <a:t>Incorporate additional 2D graphics including typography and images and as part of the layering process.</a:t>
            </a:r>
          </a:p>
          <a:p>
            <a:pPr marL="342900" indent="-228600">
              <a:lnSpc>
                <a:spcPct val="90000"/>
              </a:lnSpc>
              <a:spcAft>
                <a:spcPts val="600"/>
              </a:spcAft>
              <a:buFont typeface="Arial" panose="020B0604020202020204" pitchFamily="34" charset="0"/>
              <a:buChar char="•"/>
            </a:pPr>
            <a:r>
              <a:rPr lang="en-US" sz="2200">
                <a:effectLst/>
              </a:rPr>
              <a:t>Incorporate additional 2D and 3D effects as part of the layering process.</a:t>
            </a:r>
          </a:p>
          <a:p>
            <a:pPr indent="-228600">
              <a:lnSpc>
                <a:spcPct val="90000"/>
              </a:lnSpc>
              <a:spcAft>
                <a:spcPts val="600"/>
              </a:spcAft>
              <a:buFont typeface="Arial" panose="020B0604020202020204" pitchFamily="34" charset="0"/>
              <a:buChar char="•"/>
            </a:pPr>
            <a:r>
              <a:rPr lang="en-US" sz="2200">
                <a:effectLst/>
              </a:rPr>
              <a:t>Introduce additional motion to elements.</a:t>
            </a:r>
          </a:p>
          <a:p>
            <a:pPr marL="285750" indent="-228600">
              <a:lnSpc>
                <a:spcPct val="90000"/>
              </a:lnSpc>
              <a:spcAft>
                <a:spcPts val="600"/>
              </a:spcAft>
              <a:buFont typeface="Arial" panose="020B0604020202020204" pitchFamily="34" charset="0"/>
              <a:buChar char="•"/>
            </a:pPr>
            <a:r>
              <a:rPr lang="en-US" sz="2200"/>
              <a:t>Incorporate sophisticated static or dynamic visual effects.</a:t>
            </a:r>
          </a:p>
          <a:p>
            <a:pPr indent="-228600">
              <a:lnSpc>
                <a:spcPct val="90000"/>
              </a:lnSpc>
              <a:spcAft>
                <a:spcPts val="600"/>
              </a:spcAft>
              <a:buFont typeface="Arial" panose="020B0604020202020204" pitchFamily="34" charset="0"/>
              <a:buChar char="•"/>
            </a:pPr>
            <a:r>
              <a:rPr lang="en-US" sz="2200"/>
              <a:t>Grade a sequence by the use of colour and other filtering techniques.</a:t>
            </a:r>
          </a:p>
          <a:p>
            <a:pPr indent="-228600">
              <a:lnSpc>
                <a:spcPct val="90000"/>
              </a:lnSpc>
              <a:spcAft>
                <a:spcPts val="600"/>
              </a:spcAft>
              <a:buFont typeface="Arial" panose="020B0604020202020204" pitchFamily="34" charset="0"/>
              <a:buChar char="•"/>
            </a:pPr>
            <a:endParaRPr lang="en-US" sz="2200">
              <a:effectLst/>
            </a:endParaRPr>
          </a:p>
        </p:txBody>
      </p:sp>
      <p:sp>
        <p:nvSpPr>
          <p:cNvPr id="13" name="Freeform: Shape 12">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63238572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264D464-898B-4908-88FD-33A83D6ED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Freeform: Shape 10">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9EB26DB8-48E2-E644-8128-6F0EA9E4A3AF}"/>
              </a:ext>
            </a:extLst>
          </p:cNvPr>
          <p:cNvSpPr txBox="1"/>
          <p:nvPr/>
        </p:nvSpPr>
        <p:spPr>
          <a:xfrm>
            <a:off x="838201" y="2055811"/>
            <a:ext cx="7315200" cy="412115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900"/>
              <a:t>Blurring of the borders between Pre Post &amp; Production execution.</a:t>
            </a:r>
          </a:p>
          <a:p>
            <a:pPr indent="-228600">
              <a:lnSpc>
                <a:spcPct val="90000"/>
              </a:lnSpc>
              <a:spcAft>
                <a:spcPts val="600"/>
              </a:spcAft>
              <a:buFont typeface="Arial" panose="020B0604020202020204" pitchFamily="34" charset="0"/>
              <a:buChar char="•"/>
            </a:pPr>
            <a:endParaRPr lang="en-US" sz="1900"/>
          </a:p>
          <a:p>
            <a:pPr indent="-228600">
              <a:lnSpc>
                <a:spcPct val="90000"/>
              </a:lnSpc>
              <a:spcAft>
                <a:spcPts val="600"/>
              </a:spcAft>
              <a:buFont typeface="Arial" panose="020B0604020202020204" pitchFamily="34" charset="0"/>
              <a:buChar char="•"/>
            </a:pPr>
            <a:r>
              <a:rPr lang="en-US" sz="1900"/>
              <a:t>Within a production, when does production stop and post production start?</a:t>
            </a:r>
          </a:p>
          <a:p>
            <a:pPr indent="-228600">
              <a:lnSpc>
                <a:spcPct val="90000"/>
              </a:lnSpc>
              <a:spcAft>
                <a:spcPts val="600"/>
              </a:spcAft>
              <a:buFont typeface="Arial" panose="020B0604020202020204" pitchFamily="34" charset="0"/>
              <a:buChar char="•"/>
            </a:pPr>
            <a:r>
              <a:rPr lang="en-US" sz="1900"/>
              <a:t>With regard to 3D computer animation there usually is no definitive point where </a:t>
            </a:r>
          </a:p>
          <a:p>
            <a:pPr indent="-228600">
              <a:lnSpc>
                <a:spcPct val="90000"/>
              </a:lnSpc>
              <a:spcAft>
                <a:spcPts val="600"/>
              </a:spcAft>
              <a:buFont typeface="Arial" panose="020B0604020202020204" pitchFamily="34" charset="0"/>
              <a:buChar char="•"/>
            </a:pPr>
            <a:r>
              <a:rPr lang="en-US" sz="1900"/>
              <a:t>one stops and the other starts. </a:t>
            </a:r>
          </a:p>
          <a:p>
            <a:pPr indent="-228600">
              <a:lnSpc>
                <a:spcPct val="90000"/>
              </a:lnSpc>
              <a:spcAft>
                <a:spcPts val="600"/>
              </a:spcAft>
              <a:buFont typeface="Arial" panose="020B0604020202020204" pitchFamily="34" charset="0"/>
              <a:buChar char="•"/>
            </a:pPr>
            <a:endParaRPr lang="en-US" sz="1900"/>
          </a:p>
          <a:p>
            <a:pPr indent="-228600">
              <a:lnSpc>
                <a:spcPct val="90000"/>
              </a:lnSpc>
              <a:spcAft>
                <a:spcPts val="600"/>
              </a:spcAft>
              <a:buFont typeface="Arial" panose="020B0604020202020204" pitchFamily="34" charset="0"/>
              <a:buChar char="•"/>
            </a:pPr>
            <a:r>
              <a:rPr lang="en-US" sz="1900"/>
              <a:t>If you look at the image below, you can see that both pre-production</a:t>
            </a:r>
          </a:p>
          <a:p>
            <a:pPr indent="-228600">
              <a:lnSpc>
                <a:spcPct val="90000"/>
              </a:lnSpc>
              <a:spcAft>
                <a:spcPts val="600"/>
              </a:spcAft>
              <a:buFont typeface="Arial" panose="020B0604020202020204" pitchFamily="34" charset="0"/>
              <a:buChar char="•"/>
            </a:pPr>
            <a:r>
              <a:rPr lang="en-US" sz="1900"/>
              <a:t>and post production (represented in blue) usually over lap, to a lesser or greater</a:t>
            </a:r>
          </a:p>
          <a:p>
            <a:pPr indent="-228600">
              <a:lnSpc>
                <a:spcPct val="90000"/>
              </a:lnSpc>
              <a:spcAft>
                <a:spcPts val="600"/>
              </a:spcAft>
              <a:buFont typeface="Arial" panose="020B0604020202020204" pitchFamily="34" charset="0"/>
              <a:buChar char="•"/>
            </a:pPr>
            <a:r>
              <a:rPr lang="en-US" sz="1900"/>
              <a:t>extent, depending on the type of project.</a:t>
            </a:r>
          </a:p>
          <a:p>
            <a:pPr indent="-228600">
              <a:lnSpc>
                <a:spcPct val="90000"/>
              </a:lnSpc>
              <a:spcAft>
                <a:spcPts val="600"/>
              </a:spcAft>
              <a:buFont typeface="Arial" panose="020B0604020202020204" pitchFamily="34" charset="0"/>
              <a:buChar char="•"/>
            </a:pPr>
            <a:endParaRPr lang="en-US" sz="1900"/>
          </a:p>
        </p:txBody>
      </p:sp>
      <p:sp>
        <p:nvSpPr>
          <p:cNvPr id="13" name="Freeform: Shape 12">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60323621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3DAD86CA-8235-409B-982B-5E7A033E2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F234FBA-3501-47B4-AE0C-AA4AFBC8F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B5EF893B-0491-416E-9D33-BADE96007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B1AD8E5C-412E-934D-BA83-F6BAF684FD95}"/>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200000"/>
                    </a14:imgEffect>
                    <a14:imgEffect>
                      <a14:brightnessContrast contrast="-40000"/>
                    </a14:imgEffect>
                  </a14:imgLayer>
                </a14:imgProps>
              </a:ext>
            </a:extLst>
          </a:blip>
          <a:srcRect b="4987"/>
          <a:stretch/>
        </p:blipFill>
        <p:spPr>
          <a:xfrm>
            <a:off x="838200" y="754148"/>
            <a:ext cx="10515600" cy="4995575"/>
          </a:xfrm>
          <a:prstGeom prst="rect">
            <a:avLst/>
          </a:prstGeom>
        </p:spPr>
      </p:pic>
      <p:cxnSp>
        <p:nvCxnSpPr>
          <p:cNvPr id="13" name="Straight Connector 12">
            <a:extLst>
              <a:ext uri="{FF2B5EF4-FFF2-40B4-BE49-F238E27FC236}">
                <a16:creationId xmlns:a16="http://schemas.microsoft.com/office/drawing/2014/main" id="{469F4FF8-F8B0-4630-BA1B-0D8B324CD5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14232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E0EBD5-B27B-FB40-BAC8-C7E0829A7510}"/>
              </a:ext>
            </a:extLst>
          </p:cNvPr>
          <p:cNvSpPr txBox="1"/>
          <p:nvPr/>
        </p:nvSpPr>
        <p:spPr>
          <a:xfrm>
            <a:off x="0" y="6488668"/>
            <a:ext cx="4846007" cy="369332"/>
          </a:xfrm>
          <a:prstGeom prst="rect">
            <a:avLst/>
          </a:prstGeom>
          <a:noFill/>
        </p:spPr>
        <p:txBody>
          <a:bodyPr wrap="none" rtlCol="0">
            <a:spAutoFit/>
          </a:bodyPr>
          <a:lstStyle/>
          <a:p>
            <a:r>
              <a:rPr lang="en-US" dirty="0"/>
              <a:t>https://</a:t>
            </a:r>
            <a:r>
              <a:rPr lang="en-US" dirty="0" err="1"/>
              <a:t>www.youtube.com</a:t>
            </a:r>
            <a:r>
              <a:rPr lang="en-US" dirty="0"/>
              <a:t>/</a:t>
            </a:r>
            <a:r>
              <a:rPr lang="en-US" dirty="0" err="1"/>
              <a:t>watch?v</a:t>
            </a:r>
            <a:r>
              <a:rPr lang="en-US" dirty="0"/>
              <a:t>=H72_4i2_bjE</a:t>
            </a:r>
          </a:p>
        </p:txBody>
      </p:sp>
      <p:pic>
        <p:nvPicPr>
          <p:cNvPr id="3" name="Online Media 2" descr="Movies BEFORE AND AFTER Special Effects (VFX)">
            <a:hlinkClick r:id="" action="ppaction://media"/>
            <a:extLst>
              <a:ext uri="{FF2B5EF4-FFF2-40B4-BE49-F238E27FC236}">
                <a16:creationId xmlns:a16="http://schemas.microsoft.com/office/drawing/2014/main" id="{337191CF-9BA3-284E-BEDE-067CD1DB7F5F}"/>
              </a:ext>
            </a:extLst>
          </p:cNvPr>
          <p:cNvPicPr>
            <a:picLocks noRot="1" noChangeAspect="1"/>
          </p:cNvPicPr>
          <p:nvPr>
            <a:videoFile r:link="rId1"/>
          </p:nvPr>
        </p:nvPicPr>
        <p:blipFill>
          <a:blip r:embed="rId3"/>
          <a:stretch>
            <a:fillRect/>
          </a:stretch>
        </p:blipFill>
        <p:spPr>
          <a:xfrm>
            <a:off x="0" y="0"/>
            <a:ext cx="12138053" cy="6858000"/>
          </a:xfrm>
          <a:prstGeom prst="rect">
            <a:avLst/>
          </a:prstGeom>
        </p:spPr>
      </p:pic>
    </p:spTree>
    <p:extLst>
      <p:ext uri="{BB962C8B-B14F-4D97-AF65-F5344CB8AC3E}">
        <p14:creationId xmlns:p14="http://schemas.microsoft.com/office/powerpoint/2010/main" val="1037781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3ABCF7-E310-8D4B-A072-DCDFDAF8FAC1}"/>
              </a:ext>
            </a:extLst>
          </p:cNvPr>
          <p:cNvSpPr txBox="1"/>
          <p:nvPr/>
        </p:nvSpPr>
        <p:spPr>
          <a:xfrm>
            <a:off x="-34499" y="6488668"/>
            <a:ext cx="6098058" cy="369332"/>
          </a:xfrm>
          <a:prstGeom prst="rect">
            <a:avLst/>
          </a:prstGeom>
          <a:noFill/>
        </p:spPr>
        <p:txBody>
          <a:bodyPr wrap="square">
            <a:spAutoFit/>
          </a:bodyPr>
          <a:lstStyle/>
          <a:p>
            <a:r>
              <a:rPr lang="en-US" dirty="0"/>
              <a:t>https://</a:t>
            </a:r>
            <a:r>
              <a:rPr lang="en-US" dirty="0" err="1"/>
              <a:t>www.youtube.com</a:t>
            </a:r>
            <a:r>
              <a:rPr lang="en-US" dirty="0"/>
              <a:t>/</a:t>
            </a:r>
            <a:r>
              <a:rPr lang="en-US" dirty="0" err="1"/>
              <a:t>watch?v</a:t>
            </a:r>
            <a:r>
              <a:rPr lang="en-US" dirty="0"/>
              <a:t>=</a:t>
            </a:r>
            <a:r>
              <a:rPr lang="en-US" dirty="0" err="1"/>
              <a:t>kKfvjvTJKbo</a:t>
            </a:r>
            <a:endParaRPr lang="en-US" dirty="0"/>
          </a:p>
        </p:txBody>
      </p:sp>
      <p:pic>
        <p:nvPicPr>
          <p:cNvPr id="2" name="Online Media 1" descr="CGI &amp; VFX Breakdowns: &quot;Attraction VFX breakdown&quot; - by Main Road Post">
            <a:hlinkClick r:id="" action="ppaction://media"/>
            <a:extLst>
              <a:ext uri="{FF2B5EF4-FFF2-40B4-BE49-F238E27FC236}">
                <a16:creationId xmlns:a16="http://schemas.microsoft.com/office/drawing/2014/main" id="{0DF38687-2A41-B34A-B7A1-87A79D0F6940}"/>
              </a:ext>
            </a:extLst>
          </p:cNvPr>
          <p:cNvPicPr>
            <a:picLocks noRot="1" noChangeAspect="1"/>
          </p:cNvPicPr>
          <p:nvPr>
            <a:videoFile r:link="rId1"/>
          </p:nvPr>
        </p:nvPicPr>
        <p:blipFill>
          <a:blip r:embed="rId3"/>
          <a:stretch>
            <a:fillRect/>
          </a:stretch>
        </p:blipFill>
        <p:spPr>
          <a:xfrm>
            <a:off x="0" y="0"/>
            <a:ext cx="12192000" cy="6888480"/>
          </a:xfrm>
          <a:prstGeom prst="rect">
            <a:avLst/>
          </a:prstGeom>
        </p:spPr>
      </p:pic>
    </p:spTree>
    <p:extLst>
      <p:ext uri="{BB962C8B-B14F-4D97-AF65-F5344CB8AC3E}">
        <p14:creationId xmlns:p14="http://schemas.microsoft.com/office/powerpoint/2010/main" val="1635266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Top Amazing Work in movies (VFX) (CGI) before and after shot">
            <a:hlinkClick r:id="" action="ppaction://media"/>
            <a:extLst>
              <a:ext uri="{FF2B5EF4-FFF2-40B4-BE49-F238E27FC236}">
                <a16:creationId xmlns:a16="http://schemas.microsoft.com/office/drawing/2014/main" id="{2CE3FB51-77C9-A640-BE38-8FAEC19510D4}"/>
              </a:ext>
            </a:extLst>
          </p:cNvPr>
          <p:cNvPicPr>
            <a:picLocks noRot="1" noChangeAspect="1"/>
          </p:cNvPicPr>
          <p:nvPr>
            <a:videoFile r:link="rId1"/>
          </p:nvPr>
        </p:nvPicPr>
        <p:blipFill>
          <a:blip r:embed="rId3"/>
          <a:stretch>
            <a:fillRect/>
          </a:stretch>
        </p:blipFill>
        <p:spPr>
          <a:xfrm>
            <a:off x="0" y="-55605"/>
            <a:ext cx="12236469" cy="6913605"/>
          </a:xfrm>
          <a:prstGeom prst="rect">
            <a:avLst/>
          </a:prstGeom>
        </p:spPr>
      </p:pic>
    </p:spTree>
    <p:extLst>
      <p:ext uri="{BB962C8B-B14F-4D97-AF65-F5344CB8AC3E}">
        <p14:creationId xmlns:p14="http://schemas.microsoft.com/office/powerpoint/2010/main" val="4050688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AF14E3D-3E83-0749-A334-6AB572D38538}"/>
              </a:ext>
            </a:extLst>
          </p:cNvPr>
          <p:cNvSpPr txBox="1"/>
          <p:nvPr/>
        </p:nvSpPr>
        <p:spPr>
          <a:xfrm>
            <a:off x="230415" y="6037571"/>
            <a:ext cx="6098058" cy="646331"/>
          </a:xfrm>
          <a:prstGeom prst="rect">
            <a:avLst/>
          </a:prstGeom>
          <a:noFill/>
        </p:spPr>
        <p:txBody>
          <a:bodyPr wrap="square">
            <a:spAutoFit/>
          </a:bodyPr>
          <a:lstStyle/>
          <a:p>
            <a:r>
              <a:rPr lang="en-US" dirty="0"/>
              <a:t>https://</a:t>
            </a:r>
            <a:r>
              <a:rPr lang="en-US" dirty="0" err="1"/>
              <a:t>discover.therookies.co</a:t>
            </a:r>
            <a:r>
              <a:rPr lang="en-US" dirty="0"/>
              <a:t>/2019/05/06/beginners-guide-to-becoming-a-visual-effects-</a:t>
            </a:r>
            <a:r>
              <a:rPr lang="en-US" dirty="0" err="1"/>
              <a:t>vfx</a:t>
            </a:r>
            <a:r>
              <a:rPr lang="en-US" dirty="0"/>
              <a:t>-artist/</a:t>
            </a:r>
          </a:p>
        </p:txBody>
      </p:sp>
      <p:pic>
        <p:nvPicPr>
          <p:cNvPr id="4" name="Online Media 3" descr="Avengers: Infinity War | VFX Breakdown | Framestore">
            <a:hlinkClick r:id="" action="ppaction://media"/>
            <a:extLst>
              <a:ext uri="{FF2B5EF4-FFF2-40B4-BE49-F238E27FC236}">
                <a16:creationId xmlns:a16="http://schemas.microsoft.com/office/drawing/2014/main" id="{70D800DA-6F31-844C-8559-D4DF86DD717B}"/>
              </a:ext>
            </a:extLst>
          </p:cNvPr>
          <p:cNvPicPr>
            <a:picLocks noRot="1" noChangeAspect="1"/>
          </p:cNvPicPr>
          <p:nvPr>
            <a:videoFile r:link="rId1"/>
          </p:nvPr>
        </p:nvPicPr>
        <p:blipFill>
          <a:blip r:embed="rId3"/>
          <a:stretch>
            <a:fillRect/>
          </a:stretch>
        </p:blipFill>
        <p:spPr>
          <a:xfrm>
            <a:off x="0" y="0"/>
            <a:ext cx="12138053" cy="6858000"/>
          </a:xfrm>
          <a:prstGeom prst="rect">
            <a:avLst/>
          </a:prstGeom>
        </p:spPr>
      </p:pic>
    </p:spTree>
    <p:extLst>
      <p:ext uri="{BB962C8B-B14F-4D97-AF65-F5344CB8AC3E}">
        <p14:creationId xmlns:p14="http://schemas.microsoft.com/office/powerpoint/2010/main" val="3069463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Video 7">
            <a:extLst>
              <a:ext uri="{FF2B5EF4-FFF2-40B4-BE49-F238E27FC236}">
                <a16:creationId xmlns:a16="http://schemas.microsoft.com/office/drawing/2014/main" id="{E6705127-A353-416B-86A2-E164BDA9356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r="1" b="285"/>
          <a:stretch/>
        </p:blipFill>
        <p:spPr>
          <a:xfrm>
            <a:off x="-3047" y="10"/>
            <a:ext cx="12191999" cy="6857990"/>
          </a:xfrm>
          <a:prstGeom prst="rect">
            <a:avLst/>
          </a:prstGeom>
        </p:spPr>
      </p:pic>
      <p:sp>
        <p:nvSpPr>
          <p:cNvPr id="14" name="Rectangle 13">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A587A3BE-6C97-AF4B-B5A4-BF5C6DD07486}"/>
              </a:ext>
            </a:extLst>
          </p:cNvPr>
          <p:cNvSpPr txBox="1"/>
          <p:nvPr/>
        </p:nvSpPr>
        <p:spPr>
          <a:xfrm>
            <a:off x="1965024" y="462448"/>
            <a:ext cx="10058400" cy="1282707"/>
          </a:xfrm>
          <a:prstGeom prst="rect">
            <a:avLst/>
          </a:prstGeom>
          <a:effectLst>
            <a:outerShdw blurRad="50800" dist="38100" dir="2700000" algn="tl" rotWithShape="0">
              <a:prstClr val="black">
                <a:alpha val="40000"/>
              </a:prstClr>
            </a:outerShdw>
          </a:effectLst>
        </p:spPr>
        <p:txBody>
          <a:bodyPr vert="horz" lIns="91440" tIns="45720" rIns="91440" bIns="45720" rtlCol="0">
            <a:noAutofit/>
          </a:bodyPr>
          <a:lstStyle/>
          <a:p>
            <a:pPr algn="r">
              <a:lnSpc>
                <a:spcPct val="90000"/>
              </a:lnSpc>
              <a:spcBef>
                <a:spcPts val="1000"/>
              </a:spcBef>
            </a:pPr>
            <a:r>
              <a:rPr lang="en-US" sz="2400" dirty="0">
                <a:solidFill>
                  <a:srgbClr val="FFFFFF"/>
                </a:solidFill>
              </a:rPr>
              <a:t>What do you think is meant by visual effects?</a:t>
            </a:r>
          </a:p>
          <a:p>
            <a:pPr algn="r">
              <a:lnSpc>
                <a:spcPct val="90000"/>
              </a:lnSpc>
              <a:spcBef>
                <a:spcPts val="1000"/>
              </a:spcBef>
            </a:pPr>
            <a:r>
              <a:rPr lang="en-US" sz="2400" dirty="0">
                <a:solidFill>
                  <a:srgbClr val="FFFFFF"/>
                </a:solidFill>
              </a:rPr>
              <a:t>What roles do you think exist if you wanted to work with visual effects?</a:t>
            </a:r>
          </a:p>
          <a:p>
            <a:pPr algn="r">
              <a:lnSpc>
                <a:spcPct val="90000"/>
              </a:lnSpc>
              <a:spcBef>
                <a:spcPts val="1000"/>
              </a:spcBef>
            </a:pPr>
            <a:r>
              <a:rPr lang="en-US" sz="2400" dirty="0">
                <a:solidFill>
                  <a:srgbClr val="FFFFFF"/>
                </a:solidFill>
              </a:rPr>
              <a:t>What qualities do you think you would need to have to work in this industry?</a:t>
            </a:r>
          </a:p>
          <a:p>
            <a:pPr algn="r">
              <a:lnSpc>
                <a:spcPct val="90000"/>
              </a:lnSpc>
              <a:spcBef>
                <a:spcPts val="1000"/>
              </a:spcBef>
            </a:pPr>
            <a:r>
              <a:rPr lang="en-US" sz="2400" dirty="0">
                <a:solidFill>
                  <a:srgbClr val="FFFFFF"/>
                </a:solidFill>
              </a:rPr>
              <a:t>Write these ideas on sticky notes and put them on a flipchart.</a:t>
            </a:r>
            <a:r>
              <a:rPr lang="en-US" sz="2400" dirty="0">
                <a:solidFill>
                  <a:srgbClr val="FFFFFF"/>
                </a:solidFill>
                <a:effectLst/>
              </a:rPr>
              <a:t> </a:t>
            </a:r>
            <a:endParaRPr lang="en-US" sz="2400" dirty="0">
              <a:solidFill>
                <a:srgbClr val="FFFFFF"/>
              </a:solidFill>
            </a:endParaRPr>
          </a:p>
        </p:txBody>
      </p:sp>
      <p:sp>
        <p:nvSpPr>
          <p:cNvPr id="5" name="TextBox 4">
            <a:extLst>
              <a:ext uri="{FF2B5EF4-FFF2-40B4-BE49-F238E27FC236}">
                <a16:creationId xmlns:a16="http://schemas.microsoft.com/office/drawing/2014/main" id="{F35298B8-8B04-BB4E-AD9B-C6B00F65C1F9}"/>
              </a:ext>
            </a:extLst>
          </p:cNvPr>
          <p:cNvSpPr txBox="1"/>
          <p:nvPr/>
        </p:nvSpPr>
        <p:spPr>
          <a:xfrm>
            <a:off x="7999803" y="2536448"/>
            <a:ext cx="6098058" cy="1785104"/>
          </a:xfrm>
          <a:prstGeom prst="rect">
            <a:avLst/>
          </a:prstGeom>
          <a:noFill/>
        </p:spPr>
        <p:txBody>
          <a:bodyPr wrap="square">
            <a:spAutoFit/>
          </a:bodyPr>
          <a:lstStyle/>
          <a:p>
            <a:pPr algn="l" fontAlgn="base">
              <a:spcAft>
                <a:spcPts val="600"/>
              </a:spcAft>
              <a:buFont typeface="Arial" panose="020B0604020202020204" pitchFamily="34" charset="0"/>
              <a:buChar char="•"/>
            </a:pPr>
            <a:r>
              <a:rPr lang="en-GB" b="0" i="0" u="none" strike="noStrike" dirty="0">
                <a:solidFill>
                  <a:schemeClr val="bg1"/>
                </a:solidFill>
                <a:effectLst/>
                <a:latin typeface="Helvetica Neue Light" panose="02000403000000020004" pitchFamily="2" charset="0"/>
                <a:hlinkClick r:id="rId6">
                  <a:extLst>
                    <a:ext uri="{A12FA001-AC4F-418D-AE19-62706E023703}">
                      <ahyp:hlinkClr xmlns:ahyp="http://schemas.microsoft.com/office/drawing/2018/hyperlinkcolor" val="tx"/>
                    </a:ext>
                  </a:extLst>
                </a:hlinkClick>
              </a:rPr>
              <a:t>Double Negative (DNEG)</a:t>
            </a:r>
            <a:endParaRPr lang="en-GB" b="0" i="0" u="none" strike="noStrike" dirty="0">
              <a:solidFill>
                <a:schemeClr val="bg1"/>
              </a:solidFill>
              <a:effectLst/>
              <a:latin typeface="Helvetica Neue Light" panose="02000403000000020004" pitchFamily="2" charset="0"/>
            </a:endParaRPr>
          </a:p>
          <a:p>
            <a:pPr algn="l" fontAlgn="base">
              <a:spcAft>
                <a:spcPts val="600"/>
              </a:spcAft>
              <a:buFont typeface="Arial" panose="020B0604020202020204" pitchFamily="34" charset="0"/>
              <a:buChar char="•"/>
            </a:pPr>
            <a:r>
              <a:rPr lang="en-GB" b="0" i="0" u="none" strike="noStrike" dirty="0">
                <a:solidFill>
                  <a:schemeClr val="bg1"/>
                </a:solidFill>
                <a:effectLst/>
                <a:latin typeface="Helvetica Neue Light" panose="02000403000000020004" pitchFamily="2" charset="0"/>
                <a:hlinkClick r:id="rId7">
                  <a:extLst>
                    <a:ext uri="{A12FA001-AC4F-418D-AE19-62706E023703}">
                      <ahyp:hlinkClr xmlns:ahyp="http://schemas.microsoft.com/office/drawing/2018/hyperlinkcolor" val="tx"/>
                    </a:ext>
                  </a:extLst>
                </a:hlinkClick>
              </a:rPr>
              <a:t>Framestore</a:t>
            </a:r>
            <a:endParaRPr lang="en-GB" b="0" i="0" u="none" strike="noStrike" dirty="0">
              <a:solidFill>
                <a:schemeClr val="bg1"/>
              </a:solidFill>
              <a:effectLst/>
              <a:latin typeface="Helvetica Neue Light" panose="02000403000000020004" pitchFamily="2" charset="0"/>
            </a:endParaRPr>
          </a:p>
          <a:p>
            <a:pPr algn="l" fontAlgn="base">
              <a:spcAft>
                <a:spcPts val="600"/>
              </a:spcAft>
              <a:buFont typeface="Arial" panose="020B0604020202020204" pitchFamily="34" charset="0"/>
              <a:buChar char="•"/>
            </a:pPr>
            <a:r>
              <a:rPr lang="en-GB" b="0" i="0" u="none" strike="noStrike" dirty="0">
                <a:solidFill>
                  <a:schemeClr val="bg1"/>
                </a:solidFill>
                <a:effectLst/>
                <a:latin typeface="Helvetica Neue Light" panose="02000403000000020004" pitchFamily="2" charset="0"/>
                <a:hlinkClick r:id="rId8">
                  <a:extLst>
                    <a:ext uri="{A12FA001-AC4F-418D-AE19-62706E023703}">
                      <ahyp:hlinkClr xmlns:ahyp="http://schemas.microsoft.com/office/drawing/2018/hyperlinkcolor" val="tx"/>
                    </a:ext>
                  </a:extLst>
                </a:hlinkClick>
              </a:rPr>
              <a:t>MPC</a:t>
            </a:r>
            <a:endParaRPr lang="en-GB" b="0" i="0" u="none" strike="noStrike" dirty="0">
              <a:solidFill>
                <a:schemeClr val="bg1"/>
              </a:solidFill>
              <a:effectLst/>
              <a:latin typeface="Helvetica Neue Light" panose="02000403000000020004" pitchFamily="2" charset="0"/>
            </a:endParaRPr>
          </a:p>
          <a:p>
            <a:pPr algn="l" fontAlgn="base">
              <a:spcAft>
                <a:spcPts val="600"/>
              </a:spcAft>
              <a:buFont typeface="Arial" panose="020B0604020202020204" pitchFamily="34" charset="0"/>
              <a:buChar char="•"/>
            </a:pPr>
            <a:r>
              <a:rPr lang="en-GB" b="0" i="0" u="none" strike="noStrike" dirty="0">
                <a:solidFill>
                  <a:schemeClr val="bg1"/>
                </a:solidFill>
                <a:effectLst/>
                <a:latin typeface="Helvetica Neue Light" panose="02000403000000020004" pitchFamily="2" charset="0"/>
                <a:hlinkClick r:id="rId9">
                  <a:extLst>
                    <a:ext uri="{A12FA001-AC4F-418D-AE19-62706E023703}">
                      <ahyp:hlinkClr xmlns:ahyp="http://schemas.microsoft.com/office/drawing/2018/hyperlinkcolor" val="tx"/>
                    </a:ext>
                  </a:extLst>
                </a:hlinkClick>
              </a:rPr>
              <a:t>Industrial Light &amp; Magic (ILM)</a:t>
            </a:r>
            <a:endParaRPr lang="en-GB" b="0" i="0" u="none" strike="noStrike" dirty="0">
              <a:solidFill>
                <a:schemeClr val="bg1"/>
              </a:solidFill>
              <a:effectLst/>
              <a:latin typeface="Helvetica Neue Light" panose="02000403000000020004" pitchFamily="2" charset="0"/>
            </a:endParaRPr>
          </a:p>
          <a:p>
            <a:pPr algn="l" fontAlgn="base">
              <a:spcAft>
                <a:spcPts val="600"/>
              </a:spcAft>
              <a:buFont typeface="Arial" panose="020B0604020202020204" pitchFamily="34" charset="0"/>
              <a:buChar char="•"/>
            </a:pPr>
            <a:r>
              <a:rPr lang="en-GB" b="0" i="0" u="none" strike="noStrike" dirty="0">
                <a:solidFill>
                  <a:schemeClr val="bg1"/>
                </a:solidFill>
                <a:effectLst/>
                <a:latin typeface="Helvetica Neue Light" panose="02000403000000020004" pitchFamily="2" charset="0"/>
                <a:hlinkClick r:id="rId10">
                  <a:extLst>
                    <a:ext uri="{A12FA001-AC4F-418D-AE19-62706E023703}">
                      <ahyp:hlinkClr xmlns:ahyp="http://schemas.microsoft.com/office/drawing/2018/hyperlinkcolor" val="tx"/>
                    </a:ext>
                  </a:extLst>
                </a:hlinkClick>
              </a:rPr>
              <a:t>The Mill.</a:t>
            </a:r>
            <a:endParaRPr lang="en-GB" b="0" i="0" u="none" strike="noStrike" dirty="0">
              <a:solidFill>
                <a:schemeClr val="bg1"/>
              </a:solidFill>
              <a:effectLst/>
              <a:latin typeface="Helvetica Neue Light" panose="02000403000000020004" pitchFamily="2" charset="0"/>
            </a:endParaRPr>
          </a:p>
        </p:txBody>
      </p:sp>
    </p:spTree>
    <p:extLst>
      <p:ext uri="{BB962C8B-B14F-4D97-AF65-F5344CB8AC3E}">
        <p14:creationId xmlns:p14="http://schemas.microsoft.com/office/powerpoint/2010/main" val="2588044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54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8"/>
                                        </p:tgtEl>
                                      </p:cBhvr>
                                    </p:cmd>
                                  </p:childTnLst>
                                </p:cTn>
                              </p:par>
                            </p:childTnLst>
                          </p:cTn>
                        </p:par>
                      </p:childTnLst>
                    </p:cTn>
                  </p:par>
                </p:childTnLst>
              </p:cTn>
              <p:nextCondLst>
                <p:cond evt="onClick" delay="0">
                  <p:tgtEl>
                    <p:spTgt spid="8"/>
                  </p:tgtEl>
                </p:cond>
              </p:nextCondLst>
            </p:seq>
            <p:video>
              <p:cMediaNode mute="1">
                <p:cTn id="12" repeatCount="indefinite" fill="hold" display="0">
                  <p:stCondLst>
                    <p:cond delay="indefinite"/>
                  </p:stCondLst>
                </p:cTn>
                <p:tgtEl>
                  <p:spTgt spid="8"/>
                </p:tgtEl>
              </p:cMediaNode>
            </p:vide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{F9CD7F91-3878-C344-B9DF-D989D6A3A441}tf10001120</Template>
  <TotalTime>280</TotalTime>
  <Words>623</Words>
  <Application>Microsoft Macintosh PowerPoint</Application>
  <PresentationFormat>Widescreen</PresentationFormat>
  <Paragraphs>57</Paragraphs>
  <Slides>13</Slides>
  <Notes>1</Notes>
  <HiddenSlides>0</HiddenSlides>
  <MMClips>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Helvetica Neue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Nabeel Masih</dc:creator>
  <cp:lastModifiedBy>Nabeel Masih</cp:lastModifiedBy>
  <cp:revision>3</cp:revision>
  <dcterms:created xsi:type="dcterms:W3CDTF">2022-01-25T11:01:01Z</dcterms:created>
  <dcterms:modified xsi:type="dcterms:W3CDTF">2022-01-27T10:41:57Z</dcterms:modified>
</cp:coreProperties>
</file>