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4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/>
    <p:restoredTop sz="94764"/>
  </p:normalViewPr>
  <p:slideViewPr>
    <p:cSldViewPr snapToGrid="0" snapToObjects="1">
      <p:cViewPr>
        <p:scale>
          <a:sx n="100" d="100"/>
          <a:sy n="100" d="100"/>
        </p:scale>
        <p:origin x="-28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A3787E-7EE8-7544-A032-C2B62A64E74D}" type="doc">
      <dgm:prSet loTypeId="urn:microsoft.com/office/officeart/2005/8/layout/venn1" loCatId="" qsTypeId="urn:microsoft.com/office/officeart/2005/8/quickstyle/simple1" qsCatId="simple" csTypeId="urn:microsoft.com/office/officeart/2005/8/colors/colorful1" csCatId="colorful" phldr="1"/>
      <dgm:spPr/>
    </dgm:pt>
    <dgm:pt modelId="{26026051-A698-DB4D-BEAC-FC87CDB522B3}">
      <dgm:prSet phldrT="[Text]"/>
      <dgm:spPr/>
      <dgm:t>
        <a:bodyPr/>
        <a:lstStyle/>
        <a:p>
          <a:r>
            <a:rPr lang="en-US" dirty="0" err="1"/>
            <a:t>Nodau</a:t>
          </a:r>
          <a:r>
            <a:rPr lang="en-US" dirty="0"/>
            <a:t> </a:t>
          </a:r>
          <a:r>
            <a:rPr lang="en-US" dirty="0" err="1"/>
            <a:t>dysgu</a:t>
          </a:r>
          <a:endParaRPr lang="en-US" dirty="0"/>
        </a:p>
        <a:p>
          <a:r>
            <a:rPr lang="en-US" dirty="0">
              <a:solidFill>
                <a:srgbClr val="0070C0"/>
              </a:solidFill>
            </a:rPr>
            <a:t>Learning objectives</a:t>
          </a:r>
        </a:p>
      </dgm:t>
    </dgm:pt>
    <dgm:pt modelId="{FABD1E74-DE0E-7648-80DD-E8DB30F6564E}" type="parTrans" cxnId="{6AB944F7-7177-C64E-A558-6A127F8E7A24}">
      <dgm:prSet/>
      <dgm:spPr/>
      <dgm:t>
        <a:bodyPr/>
        <a:lstStyle/>
        <a:p>
          <a:endParaRPr lang="en-US"/>
        </a:p>
      </dgm:t>
    </dgm:pt>
    <dgm:pt modelId="{FFE17845-3EE6-EF4E-A2DE-04A41523E588}" type="sibTrans" cxnId="{6AB944F7-7177-C64E-A558-6A127F8E7A24}">
      <dgm:prSet/>
      <dgm:spPr/>
      <dgm:t>
        <a:bodyPr/>
        <a:lstStyle/>
        <a:p>
          <a:endParaRPr lang="en-US"/>
        </a:p>
      </dgm:t>
    </dgm:pt>
    <dgm:pt modelId="{12BA03CA-110D-BF40-AEA7-16B90724B20E}">
      <dgm:prSet phldrT="[Text]"/>
      <dgm:spPr/>
      <dgm:t>
        <a:bodyPr/>
        <a:lstStyle/>
        <a:p>
          <a:r>
            <a:rPr lang="en-US" dirty="0" err="1"/>
            <a:t>Dulliau</a:t>
          </a:r>
          <a:r>
            <a:rPr lang="en-US" dirty="0"/>
            <a:t> </a:t>
          </a:r>
          <a:r>
            <a:rPr lang="en-US" dirty="0" err="1"/>
            <a:t>Addysgu</a:t>
          </a:r>
          <a:endParaRPr lang="en-US" dirty="0"/>
        </a:p>
        <a:p>
          <a:r>
            <a:rPr lang="en-US" dirty="0">
              <a:solidFill>
                <a:srgbClr val="0070C0"/>
              </a:solidFill>
            </a:rPr>
            <a:t>Teaching Styles</a:t>
          </a:r>
        </a:p>
      </dgm:t>
    </dgm:pt>
    <dgm:pt modelId="{639F23EF-6A42-3140-9A2B-CE72782E1194}" type="parTrans" cxnId="{3020F9FF-ABA9-5E4C-9AEA-D837F9936A45}">
      <dgm:prSet/>
      <dgm:spPr/>
      <dgm:t>
        <a:bodyPr/>
        <a:lstStyle/>
        <a:p>
          <a:endParaRPr lang="en-US"/>
        </a:p>
      </dgm:t>
    </dgm:pt>
    <dgm:pt modelId="{000A35AD-8E10-8A41-ADB8-6C75214FF26C}" type="sibTrans" cxnId="{3020F9FF-ABA9-5E4C-9AEA-D837F9936A45}">
      <dgm:prSet/>
      <dgm:spPr/>
      <dgm:t>
        <a:bodyPr/>
        <a:lstStyle/>
        <a:p>
          <a:endParaRPr lang="en-US"/>
        </a:p>
      </dgm:t>
    </dgm:pt>
    <dgm:pt modelId="{52E6FAD6-3C2A-7E49-80E1-83EFA26A7DB3}">
      <dgm:prSet phldrT="[Text]"/>
      <dgm:spPr/>
      <dgm:t>
        <a:bodyPr/>
        <a:lstStyle/>
        <a:p>
          <a:r>
            <a:rPr lang="en-US" dirty="0" err="1"/>
            <a:t>Mynediad</a:t>
          </a:r>
          <a:endParaRPr lang="en-US" dirty="0"/>
        </a:p>
        <a:p>
          <a:r>
            <a:rPr lang="en-US" dirty="0">
              <a:solidFill>
                <a:srgbClr val="0070C0"/>
              </a:solidFill>
            </a:rPr>
            <a:t>Access</a:t>
          </a:r>
        </a:p>
      </dgm:t>
    </dgm:pt>
    <dgm:pt modelId="{C157B8E0-AB20-9047-91F8-A8761B7700B6}" type="parTrans" cxnId="{74236BE9-E952-684F-98AB-BF31BFB05185}">
      <dgm:prSet/>
      <dgm:spPr/>
      <dgm:t>
        <a:bodyPr/>
        <a:lstStyle/>
        <a:p>
          <a:endParaRPr lang="en-US"/>
        </a:p>
      </dgm:t>
    </dgm:pt>
    <dgm:pt modelId="{0E8D8737-3C97-F147-AA17-BF8FBDCCED22}" type="sibTrans" cxnId="{74236BE9-E952-684F-98AB-BF31BFB05185}">
      <dgm:prSet/>
      <dgm:spPr/>
      <dgm:t>
        <a:bodyPr/>
        <a:lstStyle/>
        <a:p>
          <a:endParaRPr lang="en-US"/>
        </a:p>
      </dgm:t>
    </dgm:pt>
    <dgm:pt modelId="{95107106-1CA0-2248-99B0-0F7D5C5DACB5}" type="pres">
      <dgm:prSet presAssocID="{3FA3787E-7EE8-7544-A032-C2B62A64E74D}" presName="compositeShape" presStyleCnt="0">
        <dgm:presLayoutVars>
          <dgm:chMax val="7"/>
          <dgm:dir/>
          <dgm:resizeHandles val="exact"/>
        </dgm:presLayoutVars>
      </dgm:prSet>
      <dgm:spPr/>
    </dgm:pt>
    <dgm:pt modelId="{101635C3-999A-5E45-A5EA-91BFD1B6DDE0}" type="pres">
      <dgm:prSet presAssocID="{26026051-A698-DB4D-BEAC-FC87CDB522B3}" presName="circ1" presStyleLbl="vennNode1" presStyleIdx="0" presStyleCnt="3"/>
      <dgm:spPr/>
    </dgm:pt>
    <dgm:pt modelId="{6C9D81ED-63FD-D94E-8FB6-1F3B5A64A8F4}" type="pres">
      <dgm:prSet presAssocID="{26026051-A698-DB4D-BEAC-FC87CDB522B3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12B1C41-69DC-BA44-9600-F20CA8AB4F72}" type="pres">
      <dgm:prSet presAssocID="{12BA03CA-110D-BF40-AEA7-16B90724B20E}" presName="circ2" presStyleLbl="vennNode1" presStyleIdx="1" presStyleCnt="3"/>
      <dgm:spPr/>
    </dgm:pt>
    <dgm:pt modelId="{5BBE7E78-47C9-B045-ACB8-6AB3CBA88B53}" type="pres">
      <dgm:prSet presAssocID="{12BA03CA-110D-BF40-AEA7-16B90724B20E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FC9D97F0-7B20-3544-B7F9-8619AFEFEE53}" type="pres">
      <dgm:prSet presAssocID="{52E6FAD6-3C2A-7E49-80E1-83EFA26A7DB3}" presName="circ3" presStyleLbl="vennNode1" presStyleIdx="2" presStyleCnt="3"/>
      <dgm:spPr/>
    </dgm:pt>
    <dgm:pt modelId="{E0B98E55-9489-E242-9D6A-67826CC20D51}" type="pres">
      <dgm:prSet presAssocID="{52E6FAD6-3C2A-7E49-80E1-83EFA26A7DB3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DF963D19-252C-BA49-9780-A5A3D5FB4D5B}" type="presOf" srcId="{3FA3787E-7EE8-7544-A032-C2B62A64E74D}" destId="{95107106-1CA0-2248-99B0-0F7D5C5DACB5}" srcOrd="0" destOrd="0" presId="urn:microsoft.com/office/officeart/2005/8/layout/venn1"/>
    <dgm:cxn modelId="{408E8E70-C5D7-154D-907C-B9EB2F629175}" type="presOf" srcId="{26026051-A698-DB4D-BEAC-FC87CDB522B3}" destId="{101635C3-999A-5E45-A5EA-91BFD1B6DDE0}" srcOrd="0" destOrd="0" presId="urn:microsoft.com/office/officeart/2005/8/layout/venn1"/>
    <dgm:cxn modelId="{D261AD74-1FDC-8949-8774-8077B6698896}" type="presOf" srcId="{52E6FAD6-3C2A-7E49-80E1-83EFA26A7DB3}" destId="{FC9D97F0-7B20-3544-B7F9-8619AFEFEE53}" srcOrd="0" destOrd="0" presId="urn:microsoft.com/office/officeart/2005/8/layout/venn1"/>
    <dgm:cxn modelId="{A22E1975-B925-7540-B987-28A5E9B7CF08}" type="presOf" srcId="{12BA03CA-110D-BF40-AEA7-16B90724B20E}" destId="{A12B1C41-69DC-BA44-9600-F20CA8AB4F72}" srcOrd="0" destOrd="0" presId="urn:microsoft.com/office/officeart/2005/8/layout/venn1"/>
    <dgm:cxn modelId="{C7E39AA4-EB69-234C-B89A-CA5B85567D67}" type="presOf" srcId="{26026051-A698-DB4D-BEAC-FC87CDB522B3}" destId="{6C9D81ED-63FD-D94E-8FB6-1F3B5A64A8F4}" srcOrd="1" destOrd="0" presId="urn:microsoft.com/office/officeart/2005/8/layout/venn1"/>
    <dgm:cxn modelId="{921ECBB5-9014-BA43-A113-D3538396AB84}" type="presOf" srcId="{12BA03CA-110D-BF40-AEA7-16B90724B20E}" destId="{5BBE7E78-47C9-B045-ACB8-6AB3CBA88B53}" srcOrd="1" destOrd="0" presId="urn:microsoft.com/office/officeart/2005/8/layout/venn1"/>
    <dgm:cxn modelId="{FB2377D9-3ACA-0146-8D6F-9DF6AAE86E4B}" type="presOf" srcId="{52E6FAD6-3C2A-7E49-80E1-83EFA26A7DB3}" destId="{E0B98E55-9489-E242-9D6A-67826CC20D51}" srcOrd="1" destOrd="0" presId="urn:microsoft.com/office/officeart/2005/8/layout/venn1"/>
    <dgm:cxn modelId="{74236BE9-E952-684F-98AB-BF31BFB05185}" srcId="{3FA3787E-7EE8-7544-A032-C2B62A64E74D}" destId="{52E6FAD6-3C2A-7E49-80E1-83EFA26A7DB3}" srcOrd="2" destOrd="0" parTransId="{C157B8E0-AB20-9047-91F8-A8761B7700B6}" sibTransId="{0E8D8737-3C97-F147-AA17-BF8FBDCCED22}"/>
    <dgm:cxn modelId="{6AB944F7-7177-C64E-A558-6A127F8E7A24}" srcId="{3FA3787E-7EE8-7544-A032-C2B62A64E74D}" destId="{26026051-A698-DB4D-BEAC-FC87CDB522B3}" srcOrd="0" destOrd="0" parTransId="{FABD1E74-DE0E-7648-80DD-E8DB30F6564E}" sibTransId="{FFE17845-3EE6-EF4E-A2DE-04A41523E588}"/>
    <dgm:cxn modelId="{3020F9FF-ABA9-5E4C-9AEA-D837F9936A45}" srcId="{3FA3787E-7EE8-7544-A032-C2B62A64E74D}" destId="{12BA03CA-110D-BF40-AEA7-16B90724B20E}" srcOrd="1" destOrd="0" parTransId="{639F23EF-6A42-3140-9A2B-CE72782E1194}" sibTransId="{000A35AD-8E10-8A41-ADB8-6C75214FF26C}"/>
    <dgm:cxn modelId="{55500918-D543-5A46-B29B-0B6F7F983604}" type="presParOf" srcId="{95107106-1CA0-2248-99B0-0F7D5C5DACB5}" destId="{101635C3-999A-5E45-A5EA-91BFD1B6DDE0}" srcOrd="0" destOrd="0" presId="urn:microsoft.com/office/officeart/2005/8/layout/venn1"/>
    <dgm:cxn modelId="{1ACADF3D-C7D6-EF46-88D1-4C50066730D6}" type="presParOf" srcId="{95107106-1CA0-2248-99B0-0F7D5C5DACB5}" destId="{6C9D81ED-63FD-D94E-8FB6-1F3B5A64A8F4}" srcOrd="1" destOrd="0" presId="urn:microsoft.com/office/officeart/2005/8/layout/venn1"/>
    <dgm:cxn modelId="{8067B15C-30C6-F14D-AB48-320DE19FA24C}" type="presParOf" srcId="{95107106-1CA0-2248-99B0-0F7D5C5DACB5}" destId="{A12B1C41-69DC-BA44-9600-F20CA8AB4F72}" srcOrd="2" destOrd="0" presId="urn:microsoft.com/office/officeart/2005/8/layout/venn1"/>
    <dgm:cxn modelId="{712D35B8-BB30-8642-B6C7-E03267A60C92}" type="presParOf" srcId="{95107106-1CA0-2248-99B0-0F7D5C5DACB5}" destId="{5BBE7E78-47C9-B045-ACB8-6AB3CBA88B53}" srcOrd="3" destOrd="0" presId="urn:microsoft.com/office/officeart/2005/8/layout/venn1"/>
    <dgm:cxn modelId="{CDEC9B29-D7E9-FB47-99A0-5CF70712EADF}" type="presParOf" srcId="{95107106-1CA0-2248-99B0-0F7D5C5DACB5}" destId="{FC9D97F0-7B20-3544-B7F9-8619AFEFEE53}" srcOrd="4" destOrd="0" presId="urn:microsoft.com/office/officeart/2005/8/layout/venn1"/>
    <dgm:cxn modelId="{3B37E5B8-CB40-E344-B425-3005A47A638A}" type="presParOf" srcId="{95107106-1CA0-2248-99B0-0F7D5C5DACB5}" destId="{E0B98E55-9489-E242-9D6A-67826CC20D51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635C3-999A-5E45-A5EA-91BFD1B6DDE0}">
      <dsp:nvSpPr>
        <dsp:cNvPr id="0" name=""/>
        <dsp:cNvSpPr/>
      </dsp:nvSpPr>
      <dsp:spPr>
        <a:xfrm>
          <a:off x="2438399" y="67733"/>
          <a:ext cx="3251200" cy="3251200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/>
            <a:t>Nodau</a:t>
          </a:r>
          <a:r>
            <a:rPr lang="en-US" sz="2800" kern="1200" dirty="0"/>
            <a:t> </a:t>
          </a:r>
          <a:r>
            <a:rPr lang="en-US" sz="2800" kern="1200" dirty="0" err="1"/>
            <a:t>dysgu</a:t>
          </a:r>
          <a:endParaRPr lang="en-US" sz="28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rgbClr val="0070C0"/>
              </a:solidFill>
            </a:rPr>
            <a:t>Learning objectives</a:t>
          </a:r>
        </a:p>
      </dsp:txBody>
      <dsp:txXfrm>
        <a:off x="2871893" y="636693"/>
        <a:ext cx="2384213" cy="1463040"/>
      </dsp:txXfrm>
    </dsp:sp>
    <dsp:sp modelId="{A12B1C41-69DC-BA44-9600-F20CA8AB4F72}">
      <dsp:nvSpPr>
        <dsp:cNvPr id="0" name=""/>
        <dsp:cNvSpPr/>
      </dsp:nvSpPr>
      <dsp:spPr>
        <a:xfrm>
          <a:off x="3611541" y="2099733"/>
          <a:ext cx="3251200" cy="3251200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/>
            <a:t>Dulliau</a:t>
          </a:r>
          <a:r>
            <a:rPr lang="en-US" sz="2800" kern="1200" dirty="0"/>
            <a:t> </a:t>
          </a:r>
          <a:r>
            <a:rPr lang="en-US" sz="2800" kern="1200" dirty="0" err="1"/>
            <a:t>Addysgu</a:t>
          </a:r>
          <a:endParaRPr lang="en-US" sz="28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rgbClr val="0070C0"/>
              </a:solidFill>
            </a:rPr>
            <a:t>Teaching Styles</a:t>
          </a:r>
        </a:p>
      </dsp:txBody>
      <dsp:txXfrm>
        <a:off x="4605866" y="2939626"/>
        <a:ext cx="1950720" cy="1788160"/>
      </dsp:txXfrm>
    </dsp:sp>
    <dsp:sp modelId="{FC9D97F0-7B20-3544-B7F9-8619AFEFEE53}">
      <dsp:nvSpPr>
        <dsp:cNvPr id="0" name=""/>
        <dsp:cNvSpPr/>
      </dsp:nvSpPr>
      <dsp:spPr>
        <a:xfrm>
          <a:off x="1265258" y="2099733"/>
          <a:ext cx="3251200" cy="3251200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/>
            <a:t>Mynediad</a:t>
          </a:r>
          <a:endParaRPr lang="en-US" sz="28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rgbClr val="0070C0"/>
              </a:solidFill>
            </a:rPr>
            <a:t>Access</a:t>
          </a:r>
        </a:p>
      </dsp:txBody>
      <dsp:txXfrm>
        <a:off x="1571413" y="2939626"/>
        <a:ext cx="1950720" cy="1788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DAC199-9C86-294F-BA35-67B924DA1E1E}" type="datetimeFigureOut">
              <a:rPr lang="en-US" smtClean="0"/>
              <a:t>1/27/19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3CE6BD-3665-F440-A7E9-BB77B8AA79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232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Anawsterau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Penodol</a:t>
            </a:r>
            <a:r>
              <a:rPr lang="en-US" dirty="0"/>
              <a:t>/Specific Learning Difficulties</a:t>
            </a:r>
          </a:p>
          <a:p>
            <a:r>
              <a:rPr lang="en-US" dirty="0" err="1"/>
              <a:t>Anawsterau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Cymherdrol</a:t>
            </a:r>
            <a:r>
              <a:rPr lang="en-US" dirty="0"/>
              <a:t>/Moderate Learning Difficulties</a:t>
            </a:r>
          </a:p>
          <a:p>
            <a:r>
              <a:rPr lang="en-US" dirty="0" err="1"/>
              <a:t>Anawsterau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Dwys</a:t>
            </a:r>
            <a:r>
              <a:rPr lang="en-US" dirty="0"/>
              <a:t>/Severe Learning Difficulties</a:t>
            </a:r>
          </a:p>
          <a:p>
            <a:r>
              <a:rPr lang="en-US" dirty="0" err="1"/>
              <a:t>Anawsterau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Dwys</a:t>
            </a:r>
            <a:r>
              <a:rPr lang="en-US" dirty="0"/>
              <a:t> a </a:t>
            </a:r>
            <a:r>
              <a:rPr lang="en-US" dirty="0" err="1"/>
              <a:t>Lluosog</a:t>
            </a:r>
            <a:r>
              <a:rPr lang="en-US" dirty="0"/>
              <a:t>/Multiple and Profound Learning Difficulties</a:t>
            </a:r>
          </a:p>
          <a:p>
            <a:r>
              <a:rPr lang="en-US" dirty="0" err="1"/>
              <a:t>Anawsterau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, </a:t>
            </a:r>
            <a:r>
              <a:rPr lang="en-US" dirty="0" err="1"/>
              <a:t>Llythrennedd</a:t>
            </a:r>
            <a:r>
              <a:rPr lang="en-US" dirty="0"/>
              <a:t> a </a:t>
            </a:r>
            <a:r>
              <a:rPr lang="en-US" dirty="0" err="1"/>
              <a:t>Chyfathrebu</a:t>
            </a:r>
            <a:r>
              <a:rPr lang="en-US" dirty="0"/>
              <a:t>/Speech, Language and Communication Needs</a:t>
            </a:r>
          </a:p>
          <a:p>
            <a:r>
              <a:rPr lang="en-US" dirty="0" err="1"/>
              <a:t>Iechyd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r>
              <a:rPr lang="en-US" dirty="0"/>
              <a:t>, </a:t>
            </a:r>
            <a:r>
              <a:rPr lang="en-US" dirty="0" err="1"/>
              <a:t>Emosiynol</a:t>
            </a:r>
            <a:r>
              <a:rPr lang="en-US" dirty="0"/>
              <a:t> a </a:t>
            </a:r>
            <a:r>
              <a:rPr lang="en-US" dirty="0" err="1"/>
              <a:t>Meddyliol</a:t>
            </a:r>
            <a:r>
              <a:rPr lang="en-US" dirty="0"/>
              <a:t>/Social, Emotional and Mental Health</a:t>
            </a:r>
          </a:p>
          <a:p>
            <a:r>
              <a:rPr lang="en-US" dirty="0" err="1"/>
              <a:t>Anhwyder</a:t>
            </a:r>
            <a:r>
              <a:rPr lang="en-US" dirty="0"/>
              <a:t> </a:t>
            </a:r>
            <a:r>
              <a:rPr lang="en-US" dirty="0" err="1"/>
              <a:t>Sbectrwm</a:t>
            </a:r>
            <a:r>
              <a:rPr lang="en-US" dirty="0"/>
              <a:t> </a:t>
            </a:r>
            <a:r>
              <a:rPr lang="en-US" dirty="0" err="1"/>
              <a:t>Awtistig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Cyflwr</a:t>
            </a:r>
            <a:r>
              <a:rPr lang="en-US" dirty="0"/>
              <a:t> </a:t>
            </a:r>
            <a:r>
              <a:rPr lang="en-US" dirty="0" err="1"/>
              <a:t>Sbectrwm</a:t>
            </a:r>
            <a:r>
              <a:rPr lang="en-US" dirty="0"/>
              <a:t> </a:t>
            </a:r>
            <a:r>
              <a:rPr lang="en-US" dirty="0" err="1"/>
              <a:t>Awtistig</a:t>
            </a:r>
            <a:r>
              <a:rPr lang="en-US" dirty="0"/>
              <a:t>/Autistic Spectrum Disorder or Autistic Spectrum Condition</a:t>
            </a:r>
          </a:p>
          <a:p>
            <a:r>
              <a:rPr lang="en-US" dirty="0"/>
              <a:t>Nam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Golwg</a:t>
            </a:r>
            <a:r>
              <a:rPr lang="en-US" dirty="0"/>
              <a:t>/Visual Impairment</a:t>
            </a:r>
          </a:p>
          <a:p>
            <a:r>
              <a:rPr lang="en-US" dirty="0"/>
              <a:t>Nam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Clyw</a:t>
            </a:r>
            <a:r>
              <a:rPr lang="en-US" dirty="0"/>
              <a:t>/Hearing Impairment</a:t>
            </a:r>
          </a:p>
          <a:p>
            <a:r>
              <a:rPr lang="en-US" dirty="0"/>
              <a:t>Nam </a:t>
            </a:r>
            <a:r>
              <a:rPr lang="en-US" dirty="0" err="1"/>
              <a:t>Amlsynhwyrol</a:t>
            </a:r>
            <a:r>
              <a:rPr lang="en-US" dirty="0"/>
              <a:t>/Multisensory Impairment</a:t>
            </a:r>
          </a:p>
          <a:p>
            <a:r>
              <a:rPr lang="en-US" dirty="0" err="1"/>
              <a:t>Anableddau</a:t>
            </a:r>
            <a:r>
              <a:rPr lang="en-US" dirty="0"/>
              <a:t> </a:t>
            </a:r>
            <a:r>
              <a:rPr lang="en-US" dirty="0" err="1"/>
              <a:t>Corfforol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3CE6BD-3665-F440-A7E9-BB77B8AA798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9242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28BC-CD60-0B46-A2F0-3CA7899ADA4C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77F820C5-A709-E24C-9519-2E98D65AE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460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28BC-CD60-0B46-A2F0-3CA7899ADA4C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820C5-A709-E24C-9519-2E98D65AE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738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28BC-CD60-0B46-A2F0-3CA7899ADA4C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7F820C5-A709-E24C-9519-2E98D65AE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648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28BC-CD60-0B46-A2F0-3CA7899ADA4C}" type="datetimeFigureOut">
              <a:rPr lang="en-US" smtClean="0"/>
              <a:t>1/27/19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7F820C5-A709-E24C-9519-2E98D65AE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472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28BC-CD60-0B46-A2F0-3CA7899ADA4C}" type="datetimeFigureOut">
              <a:rPr lang="en-US" smtClean="0"/>
              <a:t>1/27/19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7F820C5-A709-E24C-9519-2E98D65AE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604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28BC-CD60-0B46-A2F0-3CA7899ADA4C}" type="datetimeFigureOut">
              <a:rPr lang="en-US" smtClean="0"/>
              <a:t>1/27/19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820C5-A709-E24C-9519-2E98D65AE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1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28BC-CD60-0B46-A2F0-3CA7899ADA4C}" type="datetimeFigureOut">
              <a:rPr lang="en-US" smtClean="0"/>
              <a:t>1/27/19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820C5-A709-E24C-9519-2E98D65AE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375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28BC-CD60-0B46-A2F0-3CA7899ADA4C}" type="datetimeFigureOut">
              <a:rPr lang="en-US" smtClean="0"/>
              <a:t>1/27/19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820C5-A709-E24C-9519-2E98D65AE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142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28BC-CD60-0B46-A2F0-3CA7899ADA4C}" type="datetimeFigureOut">
              <a:rPr lang="en-US" smtClean="0"/>
              <a:t>1/27/19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7F820C5-A709-E24C-9519-2E98D65AE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736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28BC-CD60-0B46-A2F0-3CA7899ADA4C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7F820C5-A709-E24C-9519-2E98D65AE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838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28BC-CD60-0B46-A2F0-3CA7899ADA4C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7F820C5-A709-E24C-9519-2E98D65AE4D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878595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28BC-CD60-0B46-A2F0-3CA7899ADA4C}" type="datetimeFigureOut">
              <a:rPr lang="en-US" smtClean="0"/>
              <a:t>1/27/19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7F820C5-A709-E24C-9519-2E98D65AE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2168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28BC-CD60-0B46-A2F0-3CA7899ADA4C}" type="datetimeFigureOut">
              <a:rPr lang="en-US" smtClean="0"/>
              <a:t>1/27/19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7F820C5-A709-E24C-9519-2E98D65AE4D4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809006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28BC-CD60-0B46-A2F0-3CA7899ADA4C}" type="datetimeFigureOut">
              <a:rPr lang="en-US" smtClean="0"/>
              <a:t>1/27/19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7F820C5-A709-E24C-9519-2E98D65AE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102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28BC-CD60-0B46-A2F0-3CA7899ADA4C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820C5-A709-E24C-9519-2E98D65AE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9623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28BC-CD60-0B46-A2F0-3CA7899ADA4C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820C5-A709-E24C-9519-2E98D65AE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135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A28BC-CD60-0B46-A2F0-3CA7899ADA4C}" type="datetimeFigureOut">
              <a:rPr lang="en-US" smtClean="0"/>
              <a:t>1/27/19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77F820C5-A709-E24C-9519-2E98D65AE4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660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tatscymru.llyw.cymru/Catalogue/Education-and-Skills/Schools-and-Teachers/Schools-Census/Pupil-Level-Annual-School-Census/Special-Educational-Needs/pupilssen-by-majorneed-year" TargetMode="External"/><Relationship Id="rId2" Type="http://schemas.openxmlformats.org/officeDocument/2006/relationships/hyperlink" Target="https://statswales.gov.wales/Catalogue/Education-and-Skills/Schools-and-Teachers/Schools-Census/Pupil-Level-Annual-School-Census/Special-Educational-Needs/pupilssen-by-majorneed-year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collections/routes-to-literacy-and-numeracy?lang=cy" TargetMode="External"/><Relationship Id="rId2" Type="http://schemas.openxmlformats.org/officeDocument/2006/relationships/hyperlink" Target="http://learning.gov.wales/resources/collections/routes-to-literacy-and-numeracy?lang=en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6kfLmg1Rrhg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sites/default/files/documents/NIA%20Supplementary%20guidance%20-%20additional%20learning%20needs.pdf" TargetMode="External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estyn.gov.wales/sites/default/files/documents/NIA%20Supplementary%20guidance%20-%20additional%20learning%20needs%20cy_0.pdf" TargetMode="External"/><Relationship Id="rId4" Type="http://schemas.openxmlformats.org/officeDocument/2006/relationships/image" Target="../media/image2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assembly.wales/research%20documents/18-023/18-23-web-english.pdf" TargetMode="External"/><Relationship Id="rId4" Type="http://schemas.openxmlformats.org/officeDocument/2006/relationships/hyperlink" Target="http://www.assembly.wales/research%20documents/18-023/18-023-web-welsh.pdf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2BBD4-5841-EE4F-A0C2-E3E73EB572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9450387" cy="2262781"/>
          </a:xfrm>
        </p:spPr>
        <p:txBody>
          <a:bodyPr>
            <a:normAutofit fontScale="90000"/>
          </a:bodyPr>
          <a:lstStyle/>
          <a:p>
            <a:r>
              <a:rPr lang="en-US" sz="4900" dirty="0"/>
              <a:t>ADY – </a:t>
            </a:r>
            <a:r>
              <a:rPr lang="en-US" sz="4900" dirty="0" err="1"/>
              <a:t>cefnogi</a:t>
            </a:r>
            <a:r>
              <a:rPr lang="en-US" sz="4900" dirty="0"/>
              <a:t> </a:t>
            </a:r>
            <a:r>
              <a:rPr lang="en-US" sz="4900" dirty="0" err="1"/>
              <a:t>disgyblion</a:t>
            </a:r>
            <a:r>
              <a:rPr lang="en-US" sz="4900" dirty="0"/>
              <a:t> ag </a:t>
            </a:r>
            <a:r>
              <a:rPr lang="en-US" sz="4900" dirty="0" err="1"/>
              <a:t>anawsterau</a:t>
            </a:r>
            <a:r>
              <a:rPr lang="en-US" sz="4900" dirty="0"/>
              <a:t> </a:t>
            </a:r>
            <a:r>
              <a:rPr lang="en-US" sz="4900" dirty="0" err="1"/>
              <a:t>cymhedrol</a:t>
            </a:r>
            <a:r>
              <a:rPr lang="en-US" sz="4900" dirty="0"/>
              <a:t> a </a:t>
            </a:r>
            <a:r>
              <a:rPr lang="en-US" sz="4900" dirty="0" err="1"/>
              <a:t>dwys</a:t>
            </a:r>
            <a:br>
              <a:rPr lang="en-US" sz="4900" dirty="0"/>
            </a:br>
            <a:r>
              <a:rPr lang="en-US" sz="4900" i="1" dirty="0">
                <a:solidFill>
                  <a:srgbClr val="0070C0"/>
                </a:solidFill>
              </a:rPr>
              <a:t>ALN – supporting pupils with moderate and profound difficulties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429F7C-A42B-AB49-9A6B-E9850CD6C0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387894"/>
          </a:xfrm>
        </p:spPr>
        <p:txBody>
          <a:bodyPr>
            <a:noAutofit/>
          </a:bodyPr>
          <a:lstStyle/>
          <a:p>
            <a:r>
              <a:rPr lang="en-US" sz="2000" dirty="0"/>
              <a:t>ECAD6002/C</a:t>
            </a:r>
          </a:p>
          <a:p>
            <a:r>
              <a:rPr lang="en-US" sz="2000" dirty="0"/>
              <a:t>Nanna Ryder</a:t>
            </a:r>
          </a:p>
          <a:p>
            <a:r>
              <a:rPr lang="en-US" sz="2000" dirty="0"/>
              <a:t>28.01.19</a:t>
            </a:r>
          </a:p>
        </p:txBody>
      </p:sp>
    </p:spTree>
    <p:extLst>
      <p:ext uri="{BB962C8B-B14F-4D97-AF65-F5344CB8AC3E}">
        <p14:creationId xmlns:p14="http://schemas.microsoft.com/office/powerpoint/2010/main" val="38526433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4B5DB46-B232-9340-8686-A5684AA835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Nod</a:t>
            </a:r>
            <a:br>
              <a:rPr lang="en-US" dirty="0"/>
            </a:br>
            <a:r>
              <a:rPr lang="en-US" dirty="0">
                <a:solidFill>
                  <a:srgbClr val="0070C0"/>
                </a:solidFill>
              </a:rPr>
              <a:t>Aim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551C8EA-BE9D-0940-B361-130F39D7544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/>
              <a:t>Trosolwg</a:t>
            </a:r>
            <a:r>
              <a:rPr lang="en-US" dirty="0"/>
              <a:t> o rai ADY </a:t>
            </a:r>
            <a:r>
              <a:rPr lang="en-US" dirty="0" err="1"/>
              <a:t>penodol</a:t>
            </a: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err="1"/>
              <a:t>Ystyried</a:t>
            </a:r>
            <a:r>
              <a:rPr lang="en-US" dirty="0"/>
              <a:t> </a:t>
            </a:r>
            <a:r>
              <a:rPr lang="en-US" dirty="0" err="1"/>
              <a:t>rhai</a:t>
            </a:r>
            <a:r>
              <a:rPr lang="en-US" dirty="0"/>
              <a:t> </a:t>
            </a:r>
            <a:r>
              <a:rPr lang="en-US" dirty="0" err="1"/>
              <a:t>strategaethau</a:t>
            </a:r>
            <a:r>
              <a:rPr lang="en-US" dirty="0"/>
              <a:t> </a:t>
            </a:r>
            <a:r>
              <a:rPr lang="en-US" dirty="0" err="1"/>
              <a:t>addysgu</a:t>
            </a:r>
            <a:r>
              <a:rPr lang="en-US" dirty="0"/>
              <a:t> </a:t>
            </a:r>
            <a:r>
              <a:rPr lang="en-US" dirty="0" err="1"/>
              <a:t>cynhwysol</a:t>
            </a: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err="1"/>
              <a:t>Ystyried</a:t>
            </a:r>
            <a:r>
              <a:rPr lang="en-US" dirty="0"/>
              <a:t> </a:t>
            </a:r>
            <a:r>
              <a:rPr lang="en-US" dirty="0" err="1"/>
              <a:t>dulliau</a:t>
            </a:r>
            <a:r>
              <a:rPr lang="en-US" dirty="0"/>
              <a:t> o </a:t>
            </a:r>
            <a:r>
              <a:rPr lang="en-US" dirty="0" err="1"/>
              <a:t>dracio</a:t>
            </a:r>
            <a:r>
              <a:rPr lang="en-US" dirty="0"/>
              <a:t> </a:t>
            </a:r>
            <a:r>
              <a:rPr lang="en-US" dirty="0" err="1"/>
              <a:t>cynnydd</a:t>
            </a: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DE1096-348B-A44F-AE75-A84CD30415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Overview of some specific ALN</a:t>
            </a:r>
          </a:p>
          <a:p>
            <a:pPr marL="0" indent="0">
              <a:buNone/>
            </a:pPr>
            <a:endParaRPr lang="en-US" dirty="0">
              <a:solidFill>
                <a:srgbClr val="0070C0"/>
              </a:solidFill>
            </a:endParaRPr>
          </a:p>
          <a:p>
            <a:r>
              <a:rPr lang="en-US" dirty="0">
                <a:solidFill>
                  <a:srgbClr val="0070C0"/>
                </a:solidFill>
              </a:rPr>
              <a:t>Consider some inclusive teaching strategies</a:t>
            </a:r>
          </a:p>
          <a:p>
            <a:endParaRPr lang="en-US" dirty="0">
              <a:solidFill>
                <a:srgbClr val="0070C0"/>
              </a:solidFill>
            </a:endParaRPr>
          </a:p>
          <a:p>
            <a:r>
              <a:rPr lang="en-US" dirty="0">
                <a:solidFill>
                  <a:srgbClr val="0070C0"/>
                </a:solidFill>
              </a:rPr>
              <a:t> Consider strategies for tracking progress</a:t>
            </a:r>
          </a:p>
          <a:p>
            <a:pPr marL="0" indent="0">
              <a:buNone/>
            </a:pP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5257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AF544-F4C3-7E45-BCAA-27C9C311D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siarad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?</a:t>
            </a:r>
            <a:br>
              <a:rPr lang="en-US" dirty="0"/>
            </a:br>
            <a:r>
              <a:rPr lang="en-US" dirty="0">
                <a:solidFill>
                  <a:srgbClr val="0070C0"/>
                </a:solidFill>
              </a:rPr>
              <a:t>Do you speak this language?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1C0FAE-4443-8E48-8BAC-F8E7B5012A4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chemeClr val="tx1"/>
                </a:solidFill>
              </a:rPr>
              <a:t>ADP</a:t>
            </a:r>
          </a:p>
          <a:p>
            <a:r>
              <a:rPr lang="en-US" dirty="0">
                <a:solidFill>
                  <a:schemeClr val="tx1"/>
                </a:solidFill>
              </a:rPr>
              <a:t>ADC</a:t>
            </a:r>
          </a:p>
          <a:p>
            <a:r>
              <a:rPr lang="en-US" dirty="0">
                <a:solidFill>
                  <a:schemeClr val="tx1"/>
                </a:solidFill>
              </a:rPr>
              <a:t>ADD</a:t>
            </a:r>
          </a:p>
          <a:p>
            <a:r>
              <a:rPr lang="en-US" dirty="0" err="1">
                <a:solidFill>
                  <a:schemeClr val="tx1"/>
                </a:solidFill>
              </a:rPr>
              <a:t>ADDLl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 err="1">
                <a:solidFill>
                  <a:schemeClr val="tx1"/>
                </a:solidFill>
              </a:rPr>
              <a:t>AILlC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ICEM</a:t>
            </a:r>
          </a:p>
          <a:p>
            <a:r>
              <a:rPr lang="en-US" dirty="0">
                <a:solidFill>
                  <a:schemeClr val="tx1"/>
                </a:solidFill>
              </a:rPr>
              <a:t>ASA/CSA</a:t>
            </a:r>
          </a:p>
          <a:p>
            <a:r>
              <a:rPr lang="en-US" dirty="0">
                <a:solidFill>
                  <a:schemeClr val="tx1"/>
                </a:solidFill>
              </a:rPr>
              <a:t>NG</a:t>
            </a:r>
          </a:p>
          <a:p>
            <a:r>
              <a:rPr lang="en-US" dirty="0">
                <a:solidFill>
                  <a:schemeClr val="tx1"/>
                </a:solidFill>
              </a:rPr>
              <a:t>NC</a:t>
            </a:r>
          </a:p>
          <a:p>
            <a:r>
              <a:rPr lang="en-US" dirty="0">
                <a:solidFill>
                  <a:schemeClr val="tx1"/>
                </a:solidFill>
              </a:rPr>
              <a:t>NA</a:t>
            </a:r>
          </a:p>
          <a:p>
            <a:r>
              <a:rPr lang="en-US" dirty="0">
                <a:solidFill>
                  <a:schemeClr val="tx1"/>
                </a:solidFill>
              </a:rPr>
              <a:t>AC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3BEFFDF-7D6A-E244-9325-80275F6B1C4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>
                <a:solidFill>
                  <a:srgbClr val="0070C0"/>
                </a:solidFill>
              </a:rPr>
              <a:t>SpLD</a:t>
            </a:r>
            <a:endParaRPr lang="en-US" dirty="0">
              <a:solidFill>
                <a:srgbClr val="0070C0"/>
              </a:solidFill>
            </a:endParaRPr>
          </a:p>
          <a:p>
            <a:r>
              <a:rPr lang="en-US" dirty="0">
                <a:solidFill>
                  <a:srgbClr val="0070C0"/>
                </a:solidFill>
              </a:rPr>
              <a:t>MLD</a:t>
            </a:r>
          </a:p>
          <a:p>
            <a:r>
              <a:rPr lang="en-US" dirty="0">
                <a:solidFill>
                  <a:srgbClr val="0070C0"/>
                </a:solidFill>
              </a:rPr>
              <a:t>SLD</a:t>
            </a:r>
          </a:p>
          <a:p>
            <a:r>
              <a:rPr lang="en-US" dirty="0">
                <a:solidFill>
                  <a:srgbClr val="0070C0"/>
                </a:solidFill>
              </a:rPr>
              <a:t>PMLD</a:t>
            </a:r>
          </a:p>
          <a:p>
            <a:r>
              <a:rPr lang="en-US" dirty="0">
                <a:solidFill>
                  <a:srgbClr val="0070C0"/>
                </a:solidFill>
              </a:rPr>
              <a:t>SLCN</a:t>
            </a:r>
          </a:p>
          <a:p>
            <a:r>
              <a:rPr lang="en-US" dirty="0">
                <a:solidFill>
                  <a:srgbClr val="0070C0"/>
                </a:solidFill>
              </a:rPr>
              <a:t>SEMH</a:t>
            </a:r>
          </a:p>
          <a:p>
            <a:r>
              <a:rPr lang="en-US" dirty="0">
                <a:solidFill>
                  <a:srgbClr val="0070C0"/>
                </a:solidFill>
              </a:rPr>
              <a:t>ASD/ASC</a:t>
            </a:r>
          </a:p>
          <a:p>
            <a:r>
              <a:rPr lang="en-US" dirty="0">
                <a:solidFill>
                  <a:srgbClr val="0070C0"/>
                </a:solidFill>
              </a:rPr>
              <a:t>VI</a:t>
            </a:r>
          </a:p>
          <a:p>
            <a:r>
              <a:rPr lang="en-US" dirty="0">
                <a:solidFill>
                  <a:srgbClr val="0070C0"/>
                </a:solidFill>
              </a:rPr>
              <a:t>HI</a:t>
            </a:r>
          </a:p>
          <a:p>
            <a:r>
              <a:rPr lang="en-US" dirty="0">
                <a:solidFill>
                  <a:srgbClr val="0070C0"/>
                </a:solidFill>
              </a:rPr>
              <a:t>MSI</a:t>
            </a:r>
          </a:p>
          <a:p>
            <a:r>
              <a:rPr lang="en-US" dirty="0">
                <a:solidFill>
                  <a:srgbClr val="0070C0"/>
                </a:solidFill>
              </a:rPr>
              <a:t>PD</a:t>
            </a:r>
          </a:p>
        </p:txBody>
      </p:sp>
    </p:spTree>
    <p:extLst>
      <p:ext uri="{BB962C8B-B14F-4D97-AF65-F5344CB8AC3E}">
        <p14:creationId xmlns:p14="http://schemas.microsoft.com/office/powerpoint/2010/main" val="3055272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8D2745E-74B6-834A-B65F-7585D273A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 </a:t>
            </a:r>
            <a:r>
              <a:rPr lang="en-US" dirty="0" err="1"/>
              <a:t>sefyllfa</a:t>
            </a:r>
            <a:r>
              <a:rPr lang="en-US" dirty="0"/>
              <a:t> </a:t>
            </a:r>
            <a:r>
              <a:rPr lang="en-US" dirty="0" err="1"/>
              <a:t>gyfredol</a:t>
            </a:r>
            <a:r>
              <a:rPr lang="en-US" dirty="0"/>
              <a:t> </a:t>
            </a:r>
            <a:r>
              <a:rPr lang="en-US" dirty="0" err="1"/>
              <a:t>yng</a:t>
            </a:r>
            <a:r>
              <a:rPr lang="en-US" dirty="0"/>
              <a:t> </a:t>
            </a:r>
            <a:r>
              <a:rPr lang="en-US" dirty="0" err="1"/>
              <a:t>Nghymru</a:t>
            </a:r>
            <a:br>
              <a:rPr lang="en-US" dirty="0"/>
            </a:br>
            <a:r>
              <a:rPr lang="en-US" dirty="0">
                <a:solidFill>
                  <a:srgbClr val="0070C0"/>
                </a:solidFill>
              </a:rPr>
              <a:t>The current situation in Wales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5F82DDE-B7A3-9244-8092-AEB969AA0642}"/>
              </a:ext>
            </a:extLst>
          </p:cNvPr>
          <p:cNvSpPr/>
          <p:nvPr/>
        </p:nvSpPr>
        <p:spPr>
          <a:xfrm>
            <a:off x="2438399" y="4990145"/>
            <a:ext cx="845661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https://statswales.gov.wales/Catalogue/Education-and-Skills/Schools-and-Teachers/Schools-Census/Pupil-Level-Annual-School-Census/Special-Educational-Needs/pupilssen-by-majorneed-year</a:t>
            </a:r>
            <a:r>
              <a:rPr lang="en-US" dirty="0"/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3B271A6-75C7-2A48-ABB8-CABA99B232B5}"/>
              </a:ext>
            </a:extLst>
          </p:cNvPr>
          <p:cNvSpPr/>
          <p:nvPr/>
        </p:nvSpPr>
        <p:spPr>
          <a:xfrm>
            <a:off x="2438398" y="2718000"/>
            <a:ext cx="845661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>
              <a:hlinkClick r:id="rId3"/>
            </a:endParaRPr>
          </a:p>
          <a:p>
            <a:r>
              <a:rPr lang="en-US" dirty="0">
                <a:hlinkClick r:id="rId3"/>
              </a:rPr>
              <a:t>https://statscymru.llyw.cymru/Catalogue/Education-and-Skills/Schools-and-Teachers/Schools-Census/Pupil-Level-Annual-School-Census/Special-Educational-Needs/pupilssen-by-majorneed-year</a:t>
            </a:r>
            <a:r>
              <a:rPr lang="en-US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1AB07F-E8AD-384A-B5F6-862D19D600EA}"/>
              </a:ext>
            </a:extLst>
          </p:cNvPr>
          <p:cNvSpPr txBox="1"/>
          <p:nvPr/>
        </p:nvSpPr>
        <p:spPr>
          <a:xfrm>
            <a:off x="2438398" y="2535382"/>
            <a:ext cx="2092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CYMRAEG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6926ED1-1677-6649-B005-CAD2EDACDAB2}"/>
              </a:ext>
            </a:extLst>
          </p:cNvPr>
          <p:cNvSpPr txBox="1"/>
          <p:nvPr/>
        </p:nvSpPr>
        <p:spPr>
          <a:xfrm>
            <a:off x="2438398" y="4546663"/>
            <a:ext cx="2092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ENGLISH</a:t>
            </a:r>
          </a:p>
        </p:txBody>
      </p:sp>
    </p:spTree>
    <p:extLst>
      <p:ext uri="{BB962C8B-B14F-4D97-AF65-F5344CB8AC3E}">
        <p14:creationId xmlns:p14="http://schemas.microsoft.com/office/powerpoint/2010/main" val="904893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40C2D-13C0-FB4C-94B5-43FE8881E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Rhai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heriau</a:t>
            </a:r>
            <a:r>
              <a:rPr lang="en-US" dirty="0"/>
              <a:t> - </a:t>
            </a:r>
            <a:br>
              <a:rPr lang="en-US" dirty="0"/>
            </a:br>
            <a:r>
              <a:rPr lang="en-US" dirty="0">
                <a:solidFill>
                  <a:srgbClr val="0070C0"/>
                </a:solidFill>
              </a:rPr>
              <a:t>Some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A9F3F-AA00-4F44-82DF-BA25122C08A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Deall</a:t>
            </a:r>
            <a:r>
              <a:rPr lang="en-US" dirty="0"/>
              <a:t> </a:t>
            </a:r>
            <a:r>
              <a:rPr lang="en-US" dirty="0" err="1"/>
              <a:t>cyfarwyddiadau</a:t>
            </a:r>
            <a:endParaRPr lang="en-US" dirty="0"/>
          </a:p>
          <a:p>
            <a:r>
              <a:rPr lang="en-US" dirty="0" err="1"/>
              <a:t>Cyflawni</a:t>
            </a:r>
            <a:r>
              <a:rPr lang="en-US" dirty="0"/>
              <a:t> </a:t>
            </a:r>
            <a:r>
              <a:rPr lang="en-US" dirty="0" err="1"/>
              <a:t>tasgau</a:t>
            </a:r>
            <a:endParaRPr lang="en-US" dirty="0"/>
          </a:p>
          <a:p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dilyniant</a:t>
            </a:r>
            <a:endParaRPr lang="en-US" dirty="0"/>
          </a:p>
          <a:p>
            <a:r>
              <a:rPr lang="en-US" dirty="0" err="1"/>
              <a:t>Addasu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hamgylchedd</a:t>
            </a:r>
            <a:endParaRPr lang="en-US" dirty="0"/>
          </a:p>
          <a:p>
            <a:r>
              <a:rPr lang="en-US" dirty="0" err="1"/>
              <a:t>Rheolaeth</a:t>
            </a:r>
            <a:r>
              <a:rPr lang="en-US" dirty="0"/>
              <a:t> </a:t>
            </a:r>
            <a:r>
              <a:rPr lang="en-US" dirty="0" err="1"/>
              <a:t>bersonol</a:t>
            </a:r>
            <a:r>
              <a:rPr lang="en-US" dirty="0"/>
              <a:t> – </a:t>
            </a:r>
            <a:r>
              <a:rPr lang="en-US" dirty="0" err="1"/>
              <a:t>tymor</a:t>
            </a:r>
            <a:r>
              <a:rPr lang="en-US" dirty="0"/>
              <a:t> </a:t>
            </a:r>
            <a:r>
              <a:rPr lang="en-US" dirty="0" err="1"/>
              <a:t>byr</a:t>
            </a:r>
            <a:r>
              <a:rPr lang="en-US" dirty="0"/>
              <a:t>, </a:t>
            </a:r>
            <a:r>
              <a:rPr lang="en-US" dirty="0" err="1"/>
              <a:t>canol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hir</a:t>
            </a:r>
            <a:endParaRPr lang="en-US" dirty="0"/>
          </a:p>
          <a:p>
            <a:r>
              <a:rPr lang="en-US" dirty="0" err="1"/>
              <a:t>Cof</a:t>
            </a:r>
            <a:r>
              <a:rPr lang="en-US" dirty="0"/>
              <a:t> </a:t>
            </a:r>
            <a:r>
              <a:rPr lang="en-US" dirty="0" err="1"/>
              <a:t>gweledol</a:t>
            </a:r>
            <a:r>
              <a:rPr lang="en-US" dirty="0"/>
              <a:t> a </a:t>
            </a:r>
            <a:r>
              <a:rPr lang="en-US" dirty="0" err="1"/>
              <a:t>chlywedol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prosesu</a:t>
            </a:r>
            <a:r>
              <a:rPr lang="en-US" dirty="0"/>
              <a:t> </a:t>
            </a:r>
            <a:r>
              <a:rPr lang="en-US" dirty="0" err="1"/>
              <a:t>gwybodaeth</a:t>
            </a:r>
            <a:endParaRPr lang="en-US" dirty="0"/>
          </a:p>
          <a:p>
            <a:r>
              <a:rPr lang="en-US" dirty="0" err="1"/>
              <a:t>Mynediad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cwricwlwm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9DDD96-2685-604C-90E7-B8BB165B738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Understand instructions</a:t>
            </a:r>
          </a:p>
          <a:p>
            <a:r>
              <a:rPr lang="en-US" dirty="0">
                <a:solidFill>
                  <a:srgbClr val="0070C0"/>
                </a:solidFill>
              </a:rPr>
              <a:t>Complete tasks</a:t>
            </a:r>
          </a:p>
          <a:p>
            <a:r>
              <a:rPr lang="en-US" dirty="0">
                <a:solidFill>
                  <a:srgbClr val="0070C0"/>
                </a:solidFill>
              </a:rPr>
              <a:t>Acquire sequencing skills</a:t>
            </a:r>
          </a:p>
          <a:p>
            <a:r>
              <a:rPr lang="en-US" dirty="0">
                <a:solidFill>
                  <a:srgbClr val="0070C0"/>
                </a:solidFill>
              </a:rPr>
              <a:t>Adapting to the environment</a:t>
            </a:r>
          </a:p>
          <a:p>
            <a:r>
              <a:rPr lang="en-US" dirty="0">
                <a:solidFill>
                  <a:srgbClr val="0070C0"/>
                </a:solidFill>
              </a:rPr>
              <a:t>Personal organization – short, medium or long term</a:t>
            </a:r>
          </a:p>
          <a:p>
            <a:r>
              <a:rPr lang="en-US" dirty="0">
                <a:solidFill>
                  <a:srgbClr val="0070C0"/>
                </a:solidFill>
              </a:rPr>
              <a:t>Visual and auditory memory for processing information</a:t>
            </a:r>
          </a:p>
          <a:p>
            <a:r>
              <a:rPr lang="en-US" dirty="0">
                <a:solidFill>
                  <a:srgbClr val="0070C0"/>
                </a:solidFill>
              </a:rPr>
              <a:t>Access to the curriculum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118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652BA-BAFB-2647-A9CC-A6BA5B903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633" y="158443"/>
            <a:ext cx="8911687" cy="1280890"/>
          </a:xfrm>
        </p:spPr>
        <p:txBody>
          <a:bodyPr/>
          <a:lstStyle/>
          <a:p>
            <a:r>
              <a:rPr lang="en-US" dirty="0" err="1"/>
              <a:t>Arfer</a:t>
            </a:r>
            <a:r>
              <a:rPr lang="en-US" dirty="0"/>
              <a:t> </a:t>
            </a:r>
            <a:r>
              <a:rPr lang="en-US" dirty="0" err="1"/>
              <a:t>dda</a:t>
            </a:r>
            <a:br>
              <a:rPr lang="en-US" dirty="0"/>
            </a:br>
            <a:r>
              <a:rPr lang="en-US" dirty="0">
                <a:solidFill>
                  <a:srgbClr val="0070C0"/>
                </a:solidFill>
              </a:rPr>
              <a:t>Good practice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47E61BF-6A7F-E84B-982E-C885370686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27065097"/>
              </p:ext>
            </p:extLst>
          </p:nvPr>
        </p:nvGraphicFramePr>
        <p:xfrm>
          <a:off x="2642320" y="120380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4953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5214A-9F69-5B48-BCE2-E439F7B2C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TASG – </a:t>
            </a:r>
            <a:r>
              <a:rPr lang="en-US" dirty="0" err="1"/>
              <a:t>parau</a:t>
            </a:r>
            <a:r>
              <a:rPr lang="en-US" dirty="0"/>
              <a:t>/</a:t>
            </a:r>
            <a:r>
              <a:rPr lang="en-US" dirty="0" err="1"/>
              <a:t>grwp</a:t>
            </a:r>
            <a:r>
              <a:rPr lang="en-US" dirty="0"/>
              <a:t> </a:t>
            </a:r>
            <a:r>
              <a:rPr lang="en-US" dirty="0" err="1"/>
              <a:t>bach</a:t>
            </a:r>
            <a:br>
              <a:rPr lang="en-US" dirty="0"/>
            </a:br>
            <a:r>
              <a:rPr lang="en-US" dirty="0">
                <a:solidFill>
                  <a:srgbClr val="0070C0"/>
                </a:solidFill>
              </a:rPr>
              <a:t>TASK – pairs/small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ABFA2-B5AA-F44A-9066-30261E2DB2D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Darllenwch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astudiaeth</a:t>
            </a:r>
            <a:r>
              <a:rPr lang="en-US" dirty="0"/>
              <a:t> </a:t>
            </a:r>
            <a:r>
              <a:rPr lang="en-US" dirty="0" err="1"/>
              <a:t>achos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gwers</a:t>
            </a:r>
            <a:r>
              <a:rPr lang="en-US" dirty="0"/>
              <a:t> </a:t>
            </a:r>
            <a:r>
              <a:rPr lang="en-US" dirty="0" err="1"/>
              <a:t>blwyddyn</a:t>
            </a:r>
            <a:r>
              <a:rPr lang="en-US" dirty="0"/>
              <a:t> 5</a:t>
            </a:r>
          </a:p>
          <a:p>
            <a:r>
              <a:rPr lang="en-US" dirty="0"/>
              <a:t>Gan </a:t>
            </a:r>
            <a:r>
              <a:rPr lang="en-US" dirty="0" err="1"/>
              <a:t>ddefnyddio</a:t>
            </a:r>
            <a:r>
              <a:rPr lang="en-US" dirty="0"/>
              <a:t> </a:t>
            </a:r>
            <a:r>
              <a:rPr lang="en-US" dirty="0" err="1"/>
              <a:t>gwahanol</a:t>
            </a:r>
            <a:r>
              <a:rPr lang="en-US" dirty="0"/>
              <a:t> </a:t>
            </a:r>
            <a:r>
              <a:rPr lang="en-US" dirty="0" err="1"/>
              <a:t>liwiau</a:t>
            </a:r>
            <a:r>
              <a:rPr lang="en-US" dirty="0"/>
              <a:t> o </a:t>
            </a:r>
            <a:r>
              <a:rPr lang="en-US" dirty="0" err="1"/>
              <a:t>amlygwyr</a:t>
            </a:r>
            <a:r>
              <a:rPr lang="en-US" dirty="0"/>
              <a:t>, </a:t>
            </a:r>
            <a:r>
              <a:rPr lang="en-US" dirty="0" err="1"/>
              <a:t>nodwch</a:t>
            </a:r>
            <a:r>
              <a:rPr lang="en-US" dirty="0"/>
              <a:t> </a:t>
            </a:r>
            <a:r>
              <a:rPr lang="en-US" dirty="0" err="1"/>
              <a:t>enghreifftiau</a:t>
            </a:r>
            <a:r>
              <a:rPr lang="en-US" dirty="0"/>
              <a:t> o :</a:t>
            </a:r>
          </a:p>
          <a:p>
            <a:pPr marL="0" indent="0">
              <a:buNone/>
            </a:pPr>
            <a:r>
              <a:rPr lang="en-US" dirty="0"/>
              <a:t>1. </a:t>
            </a:r>
            <a:r>
              <a:rPr lang="en-US" dirty="0" err="1"/>
              <a:t>nodau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gwahaniaethol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2. </a:t>
            </a:r>
            <a:r>
              <a:rPr lang="en-US" dirty="0" err="1"/>
              <a:t>dulliau</a:t>
            </a:r>
            <a:r>
              <a:rPr lang="en-US" dirty="0"/>
              <a:t> </a:t>
            </a:r>
            <a:r>
              <a:rPr lang="en-US" dirty="0" err="1"/>
              <a:t>addysgu</a:t>
            </a:r>
            <a:r>
              <a:rPr lang="en-US" dirty="0"/>
              <a:t> a </a:t>
            </a:r>
            <a:r>
              <a:rPr lang="en-US" dirty="0" err="1"/>
              <a:t>fyddai’n</a:t>
            </a:r>
            <a:r>
              <a:rPr lang="en-US" dirty="0"/>
              <a:t> </a:t>
            </a:r>
            <a:r>
              <a:rPr lang="en-US" dirty="0" err="1"/>
              <a:t>elwa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ag </a:t>
            </a:r>
            <a:r>
              <a:rPr lang="en-US" dirty="0" err="1"/>
              <a:t>anawsterau</a:t>
            </a:r>
            <a:r>
              <a:rPr lang="en-US" dirty="0"/>
              <a:t> </a:t>
            </a:r>
            <a:r>
              <a:rPr lang="en-US" dirty="0" err="1"/>
              <a:t>dysgu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3. </a:t>
            </a:r>
            <a:r>
              <a:rPr lang="en-US" dirty="0" err="1"/>
              <a:t>strategaethau</a:t>
            </a:r>
            <a:r>
              <a:rPr lang="en-US" dirty="0"/>
              <a:t> </a:t>
            </a:r>
            <a:r>
              <a:rPr lang="en-US" dirty="0" err="1"/>
              <a:t>mynediad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oresgyn</a:t>
            </a:r>
            <a:r>
              <a:rPr lang="en-US" dirty="0"/>
              <a:t> </a:t>
            </a:r>
            <a:r>
              <a:rPr lang="en-US" dirty="0" err="1"/>
              <a:t>rhwystrau</a:t>
            </a:r>
            <a:r>
              <a:rPr lang="en-US" dirty="0"/>
              <a:t> </a:t>
            </a:r>
            <a:r>
              <a:rPr lang="en-US" dirty="0" err="1"/>
              <a:t>penodol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ddysgu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0BBFCE-C84D-E840-9F2B-1BEA6F5ADEF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Read the case study for a year 5 lesson</a:t>
            </a:r>
          </a:p>
          <a:p>
            <a:r>
              <a:rPr lang="en-US" dirty="0">
                <a:solidFill>
                  <a:srgbClr val="0070C0"/>
                </a:solidFill>
              </a:rPr>
              <a:t>Using different </a:t>
            </a:r>
            <a:r>
              <a:rPr lang="en-US" dirty="0" err="1">
                <a:solidFill>
                  <a:srgbClr val="0070C0"/>
                </a:solidFill>
              </a:rPr>
              <a:t>coloured</a:t>
            </a:r>
            <a:r>
              <a:rPr lang="en-US" dirty="0">
                <a:solidFill>
                  <a:srgbClr val="0070C0"/>
                </a:solidFill>
              </a:rPr>
              <a:t> highlighters, mark examples of:</a:t>
            </a:r>
          </a:p>
          <a:p>
            <a:pPr>
              <a:buAutoNum type="arabicPeriod"/>
            </a:pPr>
            <a:r>
              <a:rPr lang="en-US" dirty="0">
                <a:solidFill>
                  <a:srgbClr val="0070C0"/>
                </a:solidFill>
              </a:rPr>
              <a:t>differentiated learning objectives</a:t>
            </a:r>
          </a:p>
          <a:p>
            <a:pPr>
              <a:buAutoNum type="arabicPeriod"/>
            </a:pPr>
            <a:r>
              <a:rPr lang="en-US" dirty="0">
                <a:solidFill>
                  <a:srgbClr val="0070C0"/>
                </a:solidFill>
              </a:rPr>
              <a:t>teaching approaches that might benefit pupils with learning difficulties</a:t>
            </a:r>
          </a:p>
          <a:p>
            <a:pPr>
              <a:buAutoNum type="arabicPeriod"/>
            </a:pPr>
            <a:r>
              <a:rPr lang="en-US" dirty="0">
                <a:solidFill>
                  <a:srgbClr val="0070C0"/>
                </a:solidFill>
              </a:rPr>
              <a:t>access strategies to overcome specific barriers to learning</a:t>
            </a:r>
          </a:p>
        </p:txBody>
      </p:sp>
    </p:spTree>
    <p:extLst>
      <p:ext uri="{BB962C8B-B14F-4D97-AF65-F5344CB8AC3E}">
        <p14:creationId xmlns:p14="http://schemas.microsoft.com/office/powerpoint/2010/main" val="3752677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076A3-0038-F446-AFD8-984D40A1B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4200" y="624110"/>
            <a:ext cx="9650411" cy="1280890"/>
          </a:xfrm>
        </p:spPr>
        <p:txBody>
          <a:bodyPr>
            <a:normAutofit/>
          </a:bodyPr>
          <a:lstStyle/>
          <a:p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drywydd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– </a:t>
            </a:r>
            <a:r>
              <a:rPr lang="en-US" dirty="0" err="1"/>
              <a:t>llythrennedd</a:t>
            </a:r>
            <a:r>
              <a:rPr lang="en-US" dirty="0"/>
              <a:t> &amp; </a:t>
            </a:r>
            <a:r>
              <a:rPr lang="en-US" dirty="0" err="1"/>
              <a:t>rhifedd</a:t>
            </a:r>
            <a:br>
              <a:rPr lang="en-US" dirty="0"/>
            </a:br>
            <a:r>
              <a:rPr lang="en-US" dirty="0">
                <a:solidFill>
                  <a:srgbClr val="0070C0"/>
                </a:solidFill>
              </a:rPr>
              <a:t>Routes for Learning – literacy &amp; numeracy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C01D501-FD06-8B49-A000-6AF7E7F0245E}"/>
              </a:ext>
            </a:extLst>
          </p:cNvPr>
          <p:cNvSpPr/>
          <p:nvPr/>
        </p:nvSpPr>
        <p:spPr>
          <a:xfrm>
            <a:off x="2552700" y="4845208"/>
            <a:ext cx="86233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http://learning.gov.wales/resources/collections/routes-to-literacy-and-numeracy?lang=en</a:t>
            </a:r>
            <a:r>
              <a:rPr lang="en-US" dirty="0"/>
              <a:t> 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EFE2CC-C52C-C246-B167-4B53EBE0A9E4}"/>
              </a:ext>
            </a:extLst>
          </p:cNvPr>
          <p:cNvSpPr txBox="1"/>
          <p:nvPr/>
        </p:nvSpPr>
        <p:spPr>
          <a:xfrm>
            <a:off x="2552700" y="4475876"/>
            <a:ext cx="2092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ENGLISH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8725C91-6F48-5345-8C92-98EFBB12BBE9}"/>
              </a:ext>
            </a:extLst>
          </p:cNvPr>
          <p:cNvSpPr/>
          <p:nvPr/>
        </p:nvSpPr>
        <p:spPr>
          <a:xfrm>
            <a:off x="2552700" y="2728772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hlinkClick r:id="rId3"/>
              </a:rPr>
              <a:t>http://learning.gov.wales/resources/collections/routes-to-literacy-and-numeracy?lang=cy</a:t>
            </a:r>
            <a:r>
              <a:rPr lang="en-US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E8717C-5655-5542-B429-CB856F4E2DE0}"/>
              </a:ext>
            </a:extLst>
          </p:cNvPr>
          <p:cNvSpPr txBox="1"/>
          <p:nvPr/>
        </p:nvSpPr>
        <p:spPr>
          <a:xfrm>
            <a:off x="2552700" y="2359440"/>
            <a:ext cx="2092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CYMRAEG</a:t>
            </a:r>
          </a:p>
        </p:txBody>
      </p:sp>
    </p:spTree>
    <p:extLst>
      <p:ext uri="{BB962C8B-B14F-4D97-AF65-F5344CB8AC3E}">
        <p14:creationId xmlns:p14="http://schemas.microsoft.com/office/powerpoint/2010/main" val="23980539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D94A7-1513-F747-8F15-2A4464AC4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”P Scales”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97BA5E8-B3E5-CC4C-8318-EBE5BA0398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1623536"/>
          </a:xfrm>
        </p:spPr>
        <p:txBody>
          <a:bodyPr>
            <a:normAutofit fontScale="92500" lnSpcReduction="20000"/>
          </a:bodyPr>
          <a:lstStyle/>
          <a:p>
            <a:r>
              <a:rPr lang="en-US" dirty="0" err="1"/>
              <a:t>Lefel</a:t>
            </a:r>
            <a:r>
              <a:rPr lang="en-US" dirty="0"/>
              <a:t> 1 – 8 </a:t>
            </a:r>
          </a:p>
          <a:p>
            <a:r>
              <a:rPr lang="en-US" dirty="0" err="1"/>
              <a:t>Cyn</a:t>
            </a:r>
            <a:r>
              <a:rPr lang="en-US" dirty="0"/>
              <a:t> </a:t>
            </a:r>
            <a:r>
              <a:rPr lang="en-US" dirty="0" err="1"/>
              <a:t>deilliannau’r</a:t>
            </a:r>
            <a:r>
              <a:rPr lang="en-US" dirty="0"/>
              <a:t> </a:t>
            </a:r>
            <a:r>
              <a:rPr lang="en-US" dirty="0" err="1"/>
              <a:t>Cyfnod</a:t>
            </a:r>
            <a:r>
              <a:rPr lang="en-US" dirty="0"/>
              <a:t> Sylfaen</a:t>
            </a:r>
          </a:p>
          <a:p>
            <a:r>
              <a:rPr lang="en-US" dirty="0" err="1"/>
              <a:t>Disgyblion</a:t>
            </a:r>
            <a:r>
              <a:rPr lang="en-US" dirty="0"/>
              <a:t> 5-16 </a:t>
            </a:r>
            <a:r>
              <a:rPr lang="en-US" dirty="0" err="1"/>
              <a:t>oed</a:t>
            </a:r>
            <a:endParaRPr lang="en-US" dirty="0"/>
          </a:p>
          <a:p>
            <a:r>
              <a:rPr lang="en-US" dirty="0" err="1"/>
              <a:t>Tracio</a:t>
            </a:r>
            <a:r>
              <a:rPr lang="en-US" dirty="0"/>
              <a:t> </a:t>
            </a:r>
            <a:r>
              <a:rPr lang="en-US" dirty="0" err="1"/>
              <a:t>cynnydd</a:t>
            </a:r>
            <a:r>
              <a:rPr lang="en-US" dirty="0"/>
              <a:t> ac </a:t>
            </a:r>
            <a:r>
              <a:rPr lang="en-US" dirty="0" err="1"/>
              <a:t>adnabod</a:t>
            </a:r>
            <a:r>
              <a:rPr lang="en-US" dirty="0"/>
              <a:t> </a:t>
            </a:r>
            <a:r>
              <a:rPr lang="en-US" dirty="0" err="1"/>
              <a:t>patrymau</a:t>
            </a:r>
            <a:r>
              <a:rPr lang="en-US" dirty="0"/>
              <a:t> </a:t>
            </a:r>
            <a:r>
              <a:rPr lang="en-US" dirty="0" err="1"/>
              <a:t>datblygiad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1FE9724-A8B3-E34D-B3DC-8137F80094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1630914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rgbClr val="0070C0"/>
                </a:solidFill>
              </a:rPr>
              <a:t>Levels 1-8</a:t>
            </a:r>
          </a:p>
          <a:p>
            <a:r>
              <a:rPr lang="en-US" dirty="0">
                <a:solidFill>
                  <a:srgbClr val="0070C0"/>
                </a:solidFill>
              </a:rPr>
              <a:t>Pre Foundation Phase Outcomes</a:t>
            </a:r>
          </a:p>
          <a:p>
            <a:r>
              <a:rPr lang="en-US" dirty="0">
                <a:solidFill>
                  <a:srgbClr val="0070C0"/>
                </a:solidFill>
              </a:rPr>
              <a:t>Pupils 5-16 years old</a:t>
            </a:r>
          </a:p>
          <a:p>
            <a:r>
              <a:rPr lang="en-US" dirty="0">
                <a:solidFill>
                  <a:srgbClr val="0070C0"/>
                </a:solidFill>
              </a:rPr>
              <a:t>Track progress and identify patterns of development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595570-0F60-AB40-8B6C-1AB2F1A7ACD6}"/>
              </a:ext>
            </a:extLst>
          </p:cNvPr>
          <p:cNvSpPr/>
          <p:nvPr/>
        </p:nvSpPr>
        <p:spPr>
          <a:xfrm>
            <a:off x="3203097" y="5619234"/>
            <a:ext cx="58753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2"/>
              </a:rPr>
              <a:t>https://www.youtube.com/watch?v=6kfLmg1Rrhg</a:t>
            </a:r>
            <a:r>
              <a:rPr lang="en-US" dirty="0"/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5225205-CE48-3047-98FB-FB5C80F31E74}"/>
              </a:ext>
            </a:extLst>
          </p:cNvPr>
          <p:cNvSpPr/>
          <p:nvPr/>
        </p:nvSpPr>
        <p:spPr>
          <a:xfrm>
            <a:off x="3203097" y="3985736"/>
            <a:ext cx="76581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effectLst/>
                <a:latin typeface="Arial" panose="020B0604020202020204" pitchFamily="34" charset="0"/>
              </a:rPr>
              <a:t>http://</a:t>
            </a:r>
            <a:r>
              <a:rPr lang="en-GB" dirty="0" err="1">
                <a:effectLst/>
                <a:latin typeface="Arial" panose="020B0604020202020204" pitchFamily="34" charset="0"/>
              </a:rPr>
              <a:t>webarchive.nationalarchives.gov.uk</a:t>
            </a:r>
            <a:r>
              <a:rPr lang="en-GB" dirty="0">
                <a:effectLst/>
                <a:latin typeface="Arial" panose="020B0604020202020204" pitchFamily="34" charset="0"/>
              </a:rPr>
              <a:t>/201108130</a:t>
            </a:r>
          </a:p>
          <a:p>
            <a:r>
              <a:rPr lang="en-GB" dirty="0">
                <a:effectLst/>
                <a:latin typeface="Arial" panose="020B0604020202020204" pitchFamily="34" charset="0"/>
              </a:rPr>
              <a:t>32310/http://</a:t>
            </a:r>
            <a:r>
              <a:rPr lang="en-GB" dirty="0" err="1">
                <a:effectLst/>
                <a:latin typeface="Arial" panose="020B0604020202020204" pitchFamily="34" charset="0"/>
              </a:rPr>
              <a:t>orderline.qcda.gov</a:t>
            </a:r>
            <a:endParaRPr lang="en-GB" dirty="0">
              <a:effectLst/>
              <a:latin typeface="Arial" panose="020B0604020202020204" pitchFamily="34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</a:rPr>
              <a:t>.</a:t>
            </a:r>
            <a:r>
              <a:rPr lang="en-GB" dirty="0" err="1">
                <a:effectLst/>
                <a:latin typeface="Arial" panose="020B0604020202020204" pitchFamily="34" charset="0"/>
              </a:rPr>
              <a:t>uk</a:t>
            </a:r>
            <a:r>
              <a:rPr lang="en-GB" dirty="0">
                <a:effectLst/>
                <a:latin typeface="Arial" panose="020B0604020202020204" pitchFamily="34" charset="0"/>
              </a:rPr>
              <a:t>/</a:t>
            </a:r>
            <a:r>
              <a:rPr lang="en-GB" dirty="0" err="1">
                <a:effectLst/>
                <a:latin typeface="Arial" panose="020B0604020202020204" pitchFamily="34" charset="0"/>
              </a:rPr>
              <a:t>gempdf</a:t>
            </a:r>
            <a:r>
              <a:rPr lang="en-GB" dirty="0">
                <a:effectLst/>
                <a:latin typeface="Arial" panose="020B0604020202020204" pitchFamily="34" charset="0"/>
              </a:rPr>
              <a:t>/1445950359/QCDA115417p_P-Scales_factshee</a:t>
            </a:r>
          </a:p>
          <a:p>
            <a:r>
              <a:rPr lang="en-GB" dirty="0">
                <a:effectLst/>
                <a:latin typeface="Arial" panose="020B0604020202020204" pitchFamily="34" charset="0"/>
              </a:rPr>
              <a:t>t_v3.pdf  </a:t>
            </a:r>
          </a:p>
          <a:p>
            <a:endParaRPr lang="en-GB" dirty="0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70791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556170B-DC3A-254A-8E41-F93AA4E88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Darllen</a:t>
            </a:r>
            <a:r>
              <a:rPr lang="en-US" dirty="0"/>
              <a:t> </a:t>
            </a:r>
            <a:r>
              <a:rPr lang="en-US" dirty="0" err="1"/>
              <a:t>pellach</a:t>
            </a:r>
            <a:br>
              <a:rPr lang="en-US" dirty="0"/>
            </a:br>
            <a:r>
              <a:rPr lang="en-US" dirty="0">
                <a:solidFill>
                  <a:srgbClr val="0070C0"/>
                </a:solidFill>
              </a:rPr>
              <a:t>Further reading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71BD4D7-B1FE-4B42-B51C-4FD08BD139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8600" y="1711093"/>
            <a:ext cx="2471259" cy="346460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4AA0AF8-2C98-9848-A66A-4B15594875D2}"/>
              </a:ext>
            </a:extLst>
          </p:cNvPr>
          <p:cNvSpPr/>
          <p:nvPr/>
        </p:nvSpPr>
        <p:spPr>
          <a:xfrm>
            <a:off x="6754811" y="5439370"/>
            <a:ext cx="510698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https://www.estyn.gov.wales/sites/default/files/documents/NIA%20Supplementary%20guidance%20-%20additional%20learning%20needs.pdf</a:t>
            </a:r>
            <a:r>
              <a:rPr lang="en-US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14BE45C-97C3-4C46-A062-24FA97B283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6946" y="1739177"/>
            <a:ext cx="2596284" cy="355672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45A605B-8016-AC4C-B060-BB9042B3C31C}"/>
              </a:ext>
            </a:extLst>
          </p:cNvPr>
          <p:cNvSpPr/>
          <p:nvPr/>
        </p:nvSpPr>
        <p:spPr>
          <a:xfrm>
            <a:off x="2159000" y="5339355"/>
            <a:ext cx="41275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5"/>
              </a:rPr>
              <a:t>https://www.estyn.gov.wales/sites/default/files/documents/NIA%20Supplementary%20guidance%20-%20additional%20learning%20needs%20cy_0.pdf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832438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E3765-66AF-8E4C-9F54-20FECFF1F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Darllen</a:t>
            </a:r>
            <a:r>
              <a:rPr lang="en-US" dirty="0"/>
              <a:t> </a:t>
            </a:r>
            <a:r>
              <a:rPr lang="en-US" dirty="0" err="1"/>
              <a:t>pellach</a:t>
            </a:r>
            <a:br>
              <a:rPr lang="en-US" dirty="0"/>
            </a:br>
            <a:r>
              <a:rPr lang="en-US" dirty="0">
                <a:solidFill>
                  <a:srgbClr val="0070C0"/>
                </a:solidFill>
              </a:rPr>
              <a:t>Further reading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7E3587-5528-E840-B9A5-9F7CC64622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132" y="1905000"/>
            <a:ext cx="2927422" cy="409697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D6C6F81-1A3D-D640-9FDD-9FD404CDE3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5567" y="1905000"/>
            <a:ext cx="2805298" cy="39878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0A7AB30-F1B3-E141-A7B7-11C4EEEB3548}"/>
              </a:ext>
            </a:extLst>
          </p:cNvPr>
          <p:cNvSpPr/>
          <p:nvPr/>
        </p:nvSpPr>
        <p:spPr>
          <a:xfrm>
            <a:off x="1663700" y="6001974"/>
            <a:ext cx="48133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http://www.assembly.wales/research%20documents/18-023/18-023-web-welsh.pdf</a:t>
            </a:r>
            <a:r>
              <a:rPr lang="en-US" dirty="0"/>
              <a:t>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8BCC3C7-B43E-D74D-8B7B-65ABD4F14783}"/>
              </a:ext>
            </a:extLst>
          </p:cNvPr>
          <p:cNvSpPr/>
          <p:nvPr/>
        </p:nvSpPr>
        <p:spPr>
          <a:xfrm>
            <a:off x="7048767" y="5989274"/>
            <a:ext cx="51562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5"/>
              </a:rPr>
              <a:t>http://www.assembly.wales/research%20documents/18-023/18-23-web-english.pdf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97538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Question Mark Clip Art">
            <a:extLst>
              <a:ext uri="{FF2B5EF4-FFF2-40B4-BE49-F238E27FC236}">
                <a16:creationId xmlns:a16="http://schemas.microsoft.com/office/drawing/2014/main" id="{70D420FF-A52C-B143-BF42-08C04C0E54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100" y="552450"/>
            <a:ext cx="3644900" cy="6283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118284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{CABF8799-E123-D14B-8DB1-67BBDD8FB116}tf10001069</Template>
  <TotalTime>146</TotalTime>
  <Words>619</Words>
  <Application>Microsoft Macintosh PowerPoint</Application>
  <PresentationFormat>Widescreen</PresentationFormat>
  <Paragraphs>117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 3</vt:lpstr>
      <vt:lpstr>Wisp</vt:lpstr>
      <vt:lpstr>ADY – cefnogi disgyblion ag anawsterau cymhedrol a dwys ALN – supporting pupils with moderate and profound difficulties</vt:lpstr>
      <vt:lpstr>Nod Aim</vt:lpstr>
      <vt:lpstr> Ydych chi’n siarad yr iaith hyn? Do you speak this language?</vt:lpstr>
      <vt:lpstr>Y sefyllfa gyfredol yng Nghymru The current situation in Wales</vt:lpstr>
      <vt:lpstr>Rhai o’r heriau -  Some challenges</vt:lpstr>
      <vt:lpstr>Arfer dda Good practice</vt:lpstr>
      <vt:lpstr>TASG – parau/grwp bach TASK – pairs/small group</vt:lpstr>
      <vt:lpstr>Ar drywydd dysgu – llythrennedd &amp; rhifedd Routes for Learning – literacy &amp; numeracy</vt:lpstr>
      <vt:lpstr>”P Scales”</vt:lpstr>
      <vt:lpstr>Darllen pellach Further reading</vt:lpstr>
      <vt:lpstr>Darllen pellach Further reading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ADY – rhai ystyriaethau allweddol ALN – some key considerations </dc:title>
  <dc:creator>Nanna Ryder</dc:creator>
  <cp:lastModifiedBy>Nanna Ryder</cp:lastModifiedBy>
  <cp:revision>14</cp:revision>
  <dcterms:created xsi:type="dcterms:W3CDTF">2019-01-27T20:05:30Z</dcterms:created>
  <dcterms:modified xsi:type="dcterms:W3CDTF">2019-01-27T22:31:52Z</dcterms:modified>
</cp:coreProperties>
</file>