
<file path=[Content_Types].xml><?xml version="1.0" encoding="utf-8"?>
<Types xmlns="http://schemas.openxmlformats.org/package/2006/content-types">
  <Default Extension="bin" ContentType="image/unknown"/>
  <Default Extension="jpeg" ContentType="image/jpeg"/>
  <Default Extension="jpg" ContentType="image/jpeg"/>
  <Default Extension="png" ContentType="image/png"/>
  <Default Extension="rels" ContentType="application/vnd.openxmlformats-package.relationships+xml"/>
  <Default Extension="web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274" r:id="rId8"/>
    <p:sldId id="336" r:id="rId9"/>
    <p:sldId id="273" r:id="rId10"/>
    <p:sldId id="261" r:id="rId11"/>
    <p:sldId id="337" r:id="rId12"/>
    <p:sldId id="364" r:id="rId13"/>
    <p:sldId id="265" r:id="rId14"/>
    <p:sldId id="263" r:id="rId15"/>
    <p:sldId id="26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ius Ciuculescu" initials="MC" lastIdx="2" clrIdx="0">
    <p:extLst>
      <p:ext uri="{19B8F6BF-5375-455C-9EA6-DF929625EA0E}">
        <p15:presenceInfo xmlns:p15="http://schemas.microsoft.com/office/powerpoint/2012/main" userId="30afd45c47ba2509"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63" d="100"/>
          <a:sy n="163" d="100"/>
        </p:scale>
        <p:origin x="150"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us Ciuculescu" userId="30afd45c47ba2509" providerId="LiveId" clId="{6249C38B-0E9B-45D8-A154-2338987E12D4}"/>
    <pc:docChg chg="custSel addSld delSld modSld sldOrd">
      <pc:chgData name="Marius Ciuculescu" userId="30afd45c47ba2509" providerId="LiveId" clId="{6249C38B-0E9B-45D8-A154-2338987E12D4}" dt="2026-02-16T01:48:31.706" v="4117" actId="113"/>
      <pc:docMkLst>
        <pc:docMk/>
      </pc:docMkLst>
      <pc:sldChg chg="modSp mod">
        <pc:chgData name="Marius Ciuculescu" userId="30afd45c47ba2509" providerId="LiveId" clId="{6249C38B-0E9B-45D8-A154-2338987E12D4}" dt="2026-02-16T01:29:18.565" v="3819" actId="6549"/>
        <pc:sldMkLst>
          <pc:docMk/>
          <pc:sldMk cId="764605052" sldId="261"/>
        </pc:sldMkLst>
        <pc:spChg chg="mod">
          <ac:chgData name="Marius Ciuculescu" userId="30afd45c47ba2509" providerId="LiveId" clId="{6249C38B-0E9B-45D8-A154-2338987E12D4}" dt="2026-02-08T23:43:10.710" v="2889" actId="20577"/>
          <ac:spMkLst>
            <pc:docMk/>
            <pc:sldMk cId="764605052" sldId="261"/>
            <ac:spMk id="2" creationId="{68A8AF1C-86E0-7043-44A2-DA950ED42D52}"/>
          </ac:spMkLst>
        </pc:spChg>
        <pc:spChg chg="mod">
          <ac:chgData name="Marius Ciuculescu" userId="30afd45c47ba2509" providerId="LiveId" clId="{6249C38B-0E9B-45D8-A154-2338987E12D4}" dt="2026-02-16T01:29:18.565" v="3819" actId="6549"/>
          <ac:spMkLst>
            <pc:docMk/>
            <pc:sldMk cId="764605052" sldId="261"/>
            <ac:spMk id="3" creationId="{E04C29E1-0FF6-7114-4118-5B68E71110F6}"/>
          </ac:spMkLst>
        </pc:spChg>
        <pc:graphicFrameChg chg="mod modGraphic">
          <ac:chgData name="Marius Ciuculescu" userId="30afd45c47ba2509" providerId="LiveId" clId="{6249C38B-0E9B-45D8-A154-2338987E12D4}" dt="2026-02-08T23:25:00.782" v="2832" actId="20577"/>
          <ac:graphicFrameMkLst>
            <pc:docMk/>
            <pc:sldMk cId="764605052" sldId="261"/>
            <ac:graphicFrameMk id="7" creationId="{108D2D3F-BBD3-F859-AF29-5BEF174F1637}"/>
          </ac:graphicFrameMkLst>
        </pc:graphicFrameChg>
      </pc:sldChg>
      <pc:sldChg chg="modSp mod">
        <pc:chgData name="Marius Ciuculescu" userId="30afd45c47ba2509" providerId="LiveId" clId="{6249C38B-0E9B-45D8-A154-2338987E12D4}" dt="2026-02-16T00:10:11.669" v="3062" actId="403"/>
        <pc:sldMkLst>
          <pc:docMk/>
          <pc:sldMk cId="2451324015" sldId="263"/>
        </pc:sldMkLst>
        <pc:spChg chg="mod">
          <ac:chgData name="Marius Ciuculescu" userId="30afd45c47ba2509" providerId="LiveId" clId="{6249C38B-0E9B-45D8-A154-2338987E12D4}" dt="2026-02-16T00:10:11.669" v="3062" actId="403"/>
          <ac:spMkLst>
            <pc:docMk/>
            <pc:sldMk cId="2451324015" sldId="263"/>
            <ac:spMk id="3" creationId="{E04C29E1-0FF6-7114-4118-5B68E71110F6}"/>
          </ac:spMkLst>
        </pc:spChg>
      </pc:sldChg>
      <pc:sldChg chg="modSp mod">
        <pc:chgData name="Marius Ciuculescu" userId="30afd45c47ba2509" providerId="LiveId" clId="{6249C38B-0E9B-45D8-A154-2338987E12D4}" dt="2026-02-16T01:35:49.485" v="3911"/>
        <pc:sldMkLst>
          <pc:docMk/>
          <pc:sldMk cId="1037257886" sldId="265"/>
        </pc:sldMkLst>
        <pc:spChg chg="mod">
          <ac:chgData name="Marius Ciuculescu" userId="30afd45c47ba2509" providerId="LiveId" clId="{6249C38B-0E9B-45D8-A154-2338987E12D4}" dt="2026-02-16T01:32:52.005" v="3868" actId="122"/>
          <ac:spMkLst>
            <pc:docMk/>
            <pc:sldMk cId="1037257886" sldId="265"/>
            <ac:spMk id="2" creationId="{68A8AF1C-86E0-7043-44A2-DA950ED42D52}"/>
          </ac:spMkLst>
        </pc:spChg>
        <pc:spChg chg="mod">
          <ac:chgData name="Marius Ciuculescu" userId="30afd45c47ba2509" providerId="LiveId" clId="{6249C38B-0E9B-45D8-A154-2338987E12D4}" dt="2026-02-16T01:35:49.485" v="3911"/>
          <ac:spMkLst>
            <pc:docMk/>
            <pc:sldMk cId="1037257886" sldId="265"/>
            <ac:spMk id="3" creationId="{E04C29E1-0FF6-7114-4118-5B68E71110F6}"/>
          </ac:spMkLst>
        </pc:spChg>
      </pc:sldChg>
      <pc:sldChg chg="del">
        <pc:chgData name="Marius Ciuculescu" userId="30afd45c47ba2509" providerId="LiveId" clId="{6249C38B-0E9B-45D8-A154-2338987E12D4}" dt="2026-02-16T01:36:01.493" v="3912" actId="2696"/>
        <pc:sldMkLst>
          <pc:docMk/>
          <pc:sldMk cId="3206334785" sldId="268"/>
        </pc:sldMkLst>
      </pc:sldChg>
      <pc:sldChg chg="delSp modSp mod ord">
        <pc:chgData name="Marius Ciuculescu" userId="30afd45c47ba2509" providerId="LiveId" clId="{6249C38B-0E9B-45D8-A154-2338987E12D4}" dt="2026-02-08T07:45:49.494" v="93" actId="20577"/>
        <pc:sldMkLst>
          <pc:docMk/>
          <pc:sldMk cId="3321023050" sldId="271"/>
        </pc:sldMkLst>
        <pc:spChg chg="mod">
          <ac:chgData name="Marius Ciuculescu" userId="30afd45c47ba2509" providerId="LiveId" clId="{6249C38B-0E9B-45D8-A154-2338987E12D4}" dt="2026-02-08T07:45:49.494" v="93" actId="20577"/>
          <ac:spMkLst>
            <pc:docMk/>
            <pc:sldMk cId="3321023050" sldId="271"/>
            <ac:spMk id="3" creationId="{04A3744F-9B08-5DB9-23DC-76B7A65F7E67}"/>
          </ac:spMkLst>
        </pc:spChg>
      </pc:sldChg>
      <pc:sldChg chg="addSp delSp modSp mod ord addCm delCm chgLayout">
        <pc:chgData name="Marius Ciuculescu" userId="30afd45c47ba2509" providerId="LiveId" clId="{6249C38B-0E9B-45D8-A154-2338987E12D4}" dt="2026-02-08T08:23:01.958" v="236" actId="167"/>
        <pc:sldMkLst>
          <pc:docMk/>
          <pc:sldMk cId="1027608494" sldId="272"/>
        </pc:sldMkLst>
        <pc:spChg chg="mod ord">
          <ac:chgData name="Marius Ciuculescu" userId="30afd45c47ba2509" providerId="LiveId" clId="{6249C38B-0E9B-45D8-A154-2338987E12D4}" dt="2026-02-08T08:18:29.543" v="219" actId="207"/>
          <ac:spMkLst>
            <pc:docMk/>
            <pc:sldMk cId="1027608494" sldId="272"/>
            <ac:spMk id="3" creationId="{E292113E-450D-CB08-601E-E45AB99509E7}"/>
          </ac:spMkLst>
        </pc:spChg>
        <pc:spChg chg="add mod ord">
          <ac:chgData name="Marius Ciuculescu" userId="30afd45c47ba2509" providerId="LiveId" clId="{6249C38B-0E9B-45D8-A154-2338987E12D4}" dt="2026-02-08T08:18:53.558" v="220" actId="207"/>
          <ac:spMkLst>
            <pc:docMk/>
            <pc:sldMk cId="1027608494" sldId="272"/>
            <ac:spMk id="7" creationId="{189113EE-0969-439F-BAE6-964FD3B9C0CA}"/>
          </ac:spMkLst>
        </pc:spChg>
        <pc:picChg chg="add mod ord">
          <ac:chgData name="Marius Ciuculescu" userId="30afd45c47ba2509" providerId="LiveId" clId="{6249C38B-0E9B-45D8-A154-2338987E12D4}" dt="2026-02-08T08:23:01.958" v="236" actId="167"/>
          <ac:picMkLst>
            <pc:docMk/>
            <pc:sldMk cId="1027608494" sldId="272"/>
            <ac:picMk id="13" creationId="{EF92FD69-DD17-42E7-9A28-B145B03CF7F7}"/>
          </ac:picMkLst>
        </pc:picChg>
      </pc:sldChg>
      <pc:sldChg chg="addSp delSp modSp mod chgLayout">
        <pc:chgData name="Marius Ciuculescu" userId="30afd45c47ba2509" providerId="LiveId" clId="{6249C38B-0E9B-45D8-A154-2338987E12D4}" dt="2026-02-16T01:48:31.706" v="4117" actId="113"/>
        <pc:sldMkLst>
          <pc:docMk/>
          <pc:sldMk cId="2661610389" sldId="273"/>
        </pc:sldMkLst>
        <pc:spChg chg="add mod ord">
          <ac:chgData name="Marius Ciuculescu" userId="30afd45c47ba2509" providerId="LiveId" clId="{6249C38B-0E9B-45D8-A154-2338987E12D4}" dt="2026-02-16T01:39:13.919" v="3947" actId="122"/>
          <ac:spMkLst>
            <pc:docMk/>
            <pc:sldMk cId="2661610389" sldId="273"/>
            <ac:spMk id="2" creationId="{F994CB13-A91A-4D40-99F9-6506696C93AC}"/>
          </ac:spMkLst>
        </pc:spChg>
        <pc:spChg chg="del mod ord">
          <ac:chgData name="Marius Ciuculescu" userId="30afd45c47ba2509" providerId="LiveId" clId="{6249C38B-0E9B-45D8-A154-2338987E12D4}" dt="2026-02-16T01:41:40.983" v="3970"/>
          <ac:spMkLst>
            <pc:docMk/>
            <pc:sldMk cId="2661610389" sldId="273"/>
            <ac:spMk id="3" creationId="{881B820E-B9B3-5CF2-E1AE-F54AA3FA003E}"/>
          </ac:spMkLst>
        </pc:spChg>
        <pc:spChg chg="add mod">
          <ac:chgData name="Marius Ciuculescu" userId="30afd45c47ba2509" providerId="LiveId" clId="{6249C38B-0E9B-45D8-A154-2338987E12D4}" dt="2026-02-16T01:48:31.706" v="4117" actId="113"/>
          <ac:spMkLst>
            <pc:docMk/>
            <pc:sldMk cId="2661610389" sldId="273"/>
            <ac:spMk id="4" creationId="{194D986A-553D-4E06-8E90-58BADA463A71}"/>
          </ac:spMkLst>
        </pc:spChg>
        <pc:spChg chg="mod">
          <ac:chgData name="Marius Ciuculescu" userId="30afd45c47ba2509" providerId="LiveId" clId="{6249C38B-0E9B-45D8-A154-2338987E12D4}" dt="2026-02-16T01:46:40.343" v="4044" actId="1076"/>
          <ac:spMkLst>
            <pc:docMk/>
            <pc:sldMk cId="2661610389" sldId="273"/>
            <ac:spMk id="5" creationId="{EF01DF79-6A6A-BA50-4722-FF4B95BC5503}"/>
          </ac:spMkLst>
        </pc:spChg>
        <pc:picChg chg="add mod ord">
          <ac:chgData name="Marius Ciuculescu" userId="30afd45c47ba2509" providerId="LiveId" clId="{6249C38B-0E9B-45D8-A154-2338987E12D4}" dt="2026-02-16T01:46:31.786" v="4043" actId="14100"/>
          <ac:picMkLst>
            <pc:docMk/>
            <pc:sldMk cId="2661610389" sldId="273"/>
            <ac:picMk id="6" creationId="{463CD029-7B98-4258-B204-EFD31C35151D}"/>
          </ac:picMkLst>
        </pc:picChg>
      </pc:sldChg>
      <pc:sldChg chg="addSp delSp modSp mod modClrScheme addCm delCm chgLayout">
        <pc:chgData name="Marius Ciuculescu" userId="30afd45c47ba2509" providerId="LiveId" clId="{6249C38B-0E9B-45D8-A154-2338987E12D4}" dt="2026-02-08T16:22:18.320" v="1008" actId="255"/>
        <pc:sldMkLst>
          <pc:docMk/>
          <pc:sldMk cId="860344735" sldId="274"/>
        </pc:sldMkLst>
        <pc:spChg chg="mod ord">
          <ac:chgData name="Marius Ciuculescu" userId="30afd45c47ba2509" providerId="LiveId" clId="{6249C38B-0E9B-45D8-A154-2338987E12D4}" dt="2026-02-08T16:22:18.320" v="1008" actId="255"/>
          <ac:spMkLst>
            <pc:docMk/>
            <pc:sldMk cId="860344735" sldId="274"/>
            <ac:spMk id="3" creationId="{5A83545D-6FBE-2985-5F35-4C84283CFC53}"/>
          </ac:spMkLst>
        </pc:spChg>
        <pc:picChg chg="add mod">
          <ac:chgData name="Marius Ciuculescu" userId="30afd45c47ba2509" providerId="LiveId" clId="{6249C38B-0E9B-45D8-A154-2338987E12D4}" dt="2026-02-08T16:10:53.073" v="565" actId="1076"/>
          <ac:picMkLst>
            <pc:docMk/>
            <pc:sldMk cId="860344735" sldId="274"/>
            <ac:picMk id="8" creationId="{ECDE66D2-4799-4FC3-848E-49FAD3731D55}"/>
          </ac:picMkLst>
        </pc:picChg>
      </pc:sldChg>
      <pc:sldChg chg="modSp mod">
        <pc:chgData name="Marius Ciuculescu" userId="30afd45c47ba2509" providerId="LiveId" clId="{6249C38B-0E9B-45D8-A154-2338987E12D4}" dt="2026-02-16T01:29:38.508" v="3822" actId="6549"/>
        <pc:sldMkLst>
          <pc:docMk/>
          <pc:sldMk cId="2496961718" sldId="336"/>
        </pc:sldMkLst>
        <pc:spChg chg="mod">
          <ac:chgData name="Marius Ciuculescu" userId="30afd45c47ba2509" providerId="LiveId" clId="{6249C38B-0E9B-45D8-A154-2338987E12D4}" dt="2026-02-08T21:28:55.627" v="1627" actId="14100"/>
          <ac:spMkLst>
            <pc:docMk/>
            <pc:sldMk cId="2496961718" sldId="336"/>
            <ac:spMk id="2" creationId="{114F40AF-1DC8-A37F-53F7-202B11A20FAE}"/>
          </ac:spMkLst>
        </pc:spChg>
        <pc:spChg chg="mod">
          <ac:chgData name="Marius Ciuculescu" userId="30afd45c47ba2509" providerId="LiveId" clId="{6249C38B-0E9B-45D8-A154-2338987E12D4}" dt="2026-02-16T01:29:38.508" v="3822" actId="6549"/>
          <ac:spMkLst>
            <pc:docMk/>
            <pc:sldMk cId="2496961718" sldId="336"/>
            <ac:spMk id="3" creationId="{FEBB8468-B35F-E392-2801-59B9C39538AD}"/>
          </ac:spMkLst>
        </pc:spChg>
        <pc:spChg chg="mod">
          <ac:chgData name="Marius Ciuculescu" userId="30afd45c47ba2509" providerId="LiveId" clId="{6249C38B-0E9B-45D8-A154-2338987E12D4}" dt="2026-02-08T20:53:32.761" v="1031" actId="20577"/>
          <ac:spMkLst>
            <pc:docMk/>
            <pc:sldMk cId="2496961718" sldId="336"/>
            <ac:spMk id="6" creationId="{BF06D522-2E79-CDE6-025D-40436EF041A1}"/>
          </ac:spMkLst>
        </pc:spChg>
        <pc:graphicFrameChg chg="mod modGraphic">
          <ac:chgData name="Marius Ciuculescu" userId="30afd45c47ba2509" providerId="LiveId" clId="{6249C38B-0E9B-45D8-A154-2338987E12D4}" dt="2026-02-08T21:25:23.695" v="1614" actId="207"/>
          <ac:graphicFrameMkLst>
            <pc:docMk/>
            <pc:sldMk cId="2496961718" sldId="336"/>
            <ac:graphicFrameMk id="5" creationId="{A2EE408F-2C4B-7EA4-C94A-EC225621176C}"/>
          </ac:graphicFrameMkLst>
        </pc:graphicFrameChg>
      </pc:sldChg>
      <pc:sldChg chg="modSp mod">
        <pc:chgData name="Marius Ciuculescu" userId="30afd45c47ba2509" providerId="LiveId" clId="{6249C38B-0E9B-45D8-A154-2338987E12D4}" dt="2026-02-15T23:55:09.438" v="2934" actId="403"/>
        <pc:sldMkLst>
          <pc:docMk/>
          <pc:sldMk cId="2319079123" sldId="337"/>
        </pc:sldMkLst>
        <pc:spChg chg="mod">
          <ac:chgData name="Marius Ciuculescu" userId="30afd45c47ba2509" providerId="LiveId" clId="{6249C38B-0E9B-45D8-A154-2338987E12D4}" dt="2026-02-15T23:09:45.196" v="2892" actId="20577"/>
          <ac:spMkLst>
            <pc:docMk/>
            <pc:sldMk cId="2319079123" sldId="337"/>
            <ac:spMk id="2" creationId="{F6A380E8-2AC0-F0B7-9432-FB8903B92FD6}"/>
          </ac:spMkLst>
        </pc:spChg>
        <pc:spChg chg="mod">
          <ac:chgData name="Marius Ciuculescu" userId="30afd45c47ba2509" providerId="LiveId" clId="{6249C38B-0E9B-45D8-A154-2338987E12D4}" dt="2026-02-15T23:55:09.438" v="2934" actId="403"/>
          <ac:spMkLst>
            <pc:docMk/>
            <pc:sldMk cId="2319079123" sldId="337"/>
            <ac:spMk id="3" creationId="{1B4D8426-20C5-630E-80E5-EAB06B11CCD5}"/>
          </ac:spMkLst>
        </pc:spChg>
        <pc:spChg chg="mod">
          <ac:chgData name="Marius Ciuculescu" userId="30afd45c47ba2509" providerId="LiveId" clId="{6249C38B-0E9B-45D8-A154-2338987E12D4}" dt="2026-02-15T23:11:53.251" v="2895" actId="5793"/>
          <ac:spMkLst>
            <pc:docMk/>
            <pc:sldMk cId="2319079123" sldId="337"/>
            <ac:spMk id="5" creationId="{4FE718F0-679C-850D-A5D4-2484229AD645}"/>
          </ac:spMkLst>
        </pc:spChg>
      </pc:sldChg>
      <pc:sldChg chg="addSp delSp modSp del mod modClrScheme chgLayout">
        <pc:chgData name="Marius Ciuculescu" userId="30afd45c47ba2509" providerId="LiveId" clId="{6249C38B-0E9B-45D8-A154-2338987E12D4}" dt="2026-02-16T01:13:12.960" v="3353" actId="47"/>
        <pc:sldMkLst>
          <pc:docMk/>
          <pc:sldMk cId="642852813" sldId="363"/>
        </pc:sldMkLst>
        <pc:spChg chg="mod ord">
          <ac:chgData name="Marius Ciuculescu" userId="30afd45c47ba2509" providerId="LiveId" clId="{6249C38B-0E9B-45D8-A154-2338987E12D4}" dt="2026-02-16T01:11:49.071" v="3350" actId="700"/>
          <ac:spMkLst>
            <pc:docMk/>
            <pc:sldMk cId="642852813" sldId="363"/>
            <ac:spMk id="2" creationId="{4123C5DD-9135-EA5A-0C12-57ABF0012AEF}"/>
          </ac:spMkLst>
        </pc:spChg>
        <pc:spChg chg="add mod ord">
          <ac:chgData name="Marius Ciuculescu" userId="30afd45c47ba2509" providerId="LiveId" clId="{6249C38B-0E9B-45D8-A154-2338987E12D4}" dt="2026-02-16T01:11:49.071" v="3350" actId="700"/>
          <ac:spMkLst>
            <pc:docMk/>
            <pc:sldMk cId="642852813" sldId="363"/>
            <ac:spMk id="7" creationId="{0017C123-2A4F-4716-9721-DBB0C3721D2A}"/>
          </ac:spMkLst>
        </pc:spChg>
        <pc:spChg chg="add mod ord">
          <ac:chgData name="Marius Ciuculescu" userId="30afd45c47ba2509" providerId="LiveId" clId="{6249C38B-0E9B-45D8-A154-2338987E12D4}" dt="2026-02-16T01:11:49.071" v="3350" actId="700"/>
          <ac:spMkLst>
            <pc:docMk/>
            <pc:sldMk cId="642852813" sldId="363"/>
            <ac:spMk id="10" creationId="{FE2C1580-6B26-4937-9D2D-2EF980C9A7F0}"/>
          </ac:spMkLst>
        </pc:spChg>
        <pc:spChg chg="mod">
          <ac:chgData name="Marius Ciuculescu" userId="30afd45c47ba2509" providerId="LiveId" clId="{6249C38B-0E9B-45D8-A154-2338987E12D4}" dt="2026-02-16T00:46:19.393" v="3079" actId="20577"/>
          <ac:spMkLst>
            <pc:docMk/>
            <pc:sldMk cId="642852813" sldId="363"/>
            <ac:spMk id="31" creationId="{D3B994F6-BB20-88F1-925A-272C4C1BB063}"/>
          </ac:spMkLst>
        </pc:spChg>
        <pc:spChg chg="mod">
          <ac:chgData name="Marius Ciuculescu" userId="30afd45c47ba2509" providerId="LiveId" clId="{6249C38B-0E9B-45D8-A154-2338987E12D4}" dt="2026-02-16T01:04:36.289" v="3102" actId="20577"/>
          <ac:spMkLst>
            <pc:docMk/>
            <pc:sldMk cId="642852813" sldId="363"/>
            <ac:spMk id="32" creationId="{5DB6A20C-CFF4-B26B-E98B-7BE2AD6107BC}"/>
          </ac:spMkLst>
        </pc:spChg>
        <pc:spChg chg="mod">
          <ac:chgData name="Marius Ciuculescu" userId="30afd45c47ba2509" providerId="LiveId" clId="{6249C38B-0E9B-45D8-A154-2338987E12D4}" dt="2026-02-16T01:05:19.988" v="3143" actId="20577"/>
          <ac:spMkLst>
            <pc:docMk/>
            <pc:sldMk cId="642852813" sldId="363"/>
            <ac:spMk id="34" creationId="{18A0BA3C-0398-33B0-8A61-9B6B82677B43}"/>
          </ac:spMkLst>
        </pc:spChg>
        <pc:spChg chg="mod">
          <ac:chgData name="Marius Ciuculescu" userId="30afd45c47ba2509" providerId="LiveId" clId="{6249C38B-0E9B-45D8-A154-2338987E12D4}" dt="2026-02-16T01:05:40.535" v="3164" actId="20577"/>
          <ac:spMkLst>
            <pc:docMk/>
            <pc:sldMk cId="642852813" sldId="363"/>
            <ac:spMk id="35" creationId="{25280725-B1FF-C78B-7A5D-9000F381FF02}"/>
          </ac:spMkLst>
        </pc:spChg>
        <pc:spChg chg="mod">
          <ac:chgData name="Marius Ciuculescu" userId="30afd45c47ba2509" providerId="LiveId" clId="{6249C38B-0E9B-45D8-A154-2338987E12D4}" dt="2026-02-16T01:05:01.737" v="3123" actId="20577"/>
          <ac:spMkLst>
            <pc:docMk/>
            <pc:sldMk cId="642852813" sldId="363"/>
            <ac:spMk id="36" creationId="{182A6F30-A98D-AA4B-6D38-F12F52305694}"/>
          </ac:spMkLst>
        </pc:spChg>
        <pc:spChg chg="del">
          <ac:chgData name="Marius Ciuculescu" userId="30afd45c47ba2509" providerId="LiveId" clId="{6249C38B-0E9B-45D8-A154-2338987E12D4}" dt="2026-02-16T01:12:03.979" v="3351" actId="478"/>
          <ac:spMkLst>
            <pc:docMk/>
            <pc:sldMk cId="642852813" sldId="363"/>
            <ac:spMk id="37" creationId="{B1E4133F-2751-3952-C07B-9EBB9CE035BD}"/>
          </ac:spMkLst>
        </pc:spChg>
        <pc:spChg chg="mod">
          <ac:chgData name="Marius Ciuculescu" userId="30afd45c47ba2509" providerId="LiveId" clId="{6249C38B-0E9B-45D8-A154-2338987E12D4}" dt="2026-02-16T01:06:40.005" v="3225" actId="20577"/>
          <ac:spMkLst>
            <pc:docMk/>
            <pc:sldMk cId="642852813" sldId="363"/>
            <ac:spMk id="38" creationId="{CE1BD776-63C4-D3EE-069C-C9BBE2DC4B45}"/>
          </ac:spMkLst>
        </pc:spChg>
        <pc:spChg chg="del mod">
          <ac:chgData name="Marius Ciuculescu" userId="30afd45c47ba2509" providerId="LiveId" clId="{6249C38B-0E9B-45D8-A154-2338987E12D4}" dt="2026-02-16T01:08:35.583" v="3284" actId="478"/>
          <ac:spMkLst>
            <pc:docMk/>
            <pc:sldMk cId="642852813" sldId="363"/>
            <ac:spMk id="39" creationId="{D9B946EB-160F-14E8-6E65-A3ACFE53BA8E}"/>
          </ac:spMkLst>
        </pc:spChg>
        <pc:spChg chg="del">
          <ac:chgData name="Marius Ciuculescu" userId="30afd45c47ba2509" providerId="LiveId" clId="{6249C38B-0E9B-45D8-A154-2338987E12D4}" dt="2026-02-16T01:07:18.455" v="3266" actId="478"/>
          <ac:spMkLst>
            <pc:docMk/>
            <pc:sldMk cId="642852813" sldId="363"/>
            <ac:spMk id="40" creationId="{1A129B97-8AB0-A07D-27D5-16E805A4DFB6}"/>
          </ac:spMkLst>
        </pc:spChg>
        <pc:spChg chg="add del mod">
          <ac:chgData name="Marius Ciuculescu" userId="30afd45c47ba2509" providerId="LiveId" clId="{6249C38B-0E9B-45D8-A154-2338987E12D4}" dt="2026-02-16T01:07:46.942" v="3276" actId="478"/>
          <ac:spMkLst>
            <pc:docMk/>
            <pc:sldMk cId="642852813" sldId="363"/>
            <ac:spMk id="41" creationId="{F391FB44-D433-4611-9E61-62334A012C80}"/>
          </ac:spMkLst>
        </pc:spChg>
        <pc:spChg chg="add del mod">
          <ac:chgData name="Marius Ciuculescu" userId="30afd45c47ba2509" providerId="LiveId" clId="{6249C38B-0E9B-45D8-A154-2338987E12D4}" dt="2026-02-16T01:08:13.658" v="3278" actId="478"/>
          <ac:spMkLst>
            <pc:docMk/>
            <pc:sldMk cId="642852813" sldId="363"/>
            <ac:spMk id="42" creationId="{2261489A-9FA4-4F17-920E-DE6405CB65B3}"/>
          </ac:spMkLst>
        </pc:spChg>
        <pc:spChg chg="add del mod">
          <ac:chgData name="Marius Ciuculescu" userId="30afd45c47ba2509" providerId="LiveId" clId="{6249C38B-0E9B-45D8-A154-2338987E12D4}" dt="2026-02-16T01:08:31.525" v="3283" actId="478"/>
          <ac:spMkLst>
            <pc:docMk/>
            <pc:sldMk cId="642852813" sldId="363"/>
            <ac:spMk id="43" creationId="{FD40A918-49D9-467A-ADAF-DC9A3E9EAAEE}"/>
          </ac:spMkLst>
        </pc:spChg>
        <pc:spChg chg="add mod">
          <ac:chgData name="Marius Ciuculescu" userId="30afd45c47ba2509" providerId="LiveId" clId="{6249C38B-0E9B-45D8-A154-2338987E12D4}" dt="2026-02-16T01:09:36.046" v="3336"/>
          <ac:spMkLst>
            <pc:docMk/>
            <pc:sldMk cId="642852813" sldId="363"/>
            <ac:spMk id="44" creationId="{4F614001-EBA3-4998-BBC7-7D2AEDB28EAC}"/>
          </ac:spMkLst>
        </pc:spChg>
        <pc:spChg chg="add del mod">
          <ac:chgData name="Marius Ciuculescu" userId="30afd45c47ba2509" providerId="LiveId" clId="{6249C38B-0E9B-45D8-A154-2338987E12D4}" dt="2026-02-16T01:10:06.245" v="3339" actId="478"/>
          <ac:spMkLst>
            <pc:docMk/>
            <pc:sldMk cId="642852813" sldId="363"/>
            <ac:spMk id="45" creationId="{85CCFBDD-EC77-4CCF-8F27-0536D3653C84}"/>
          </ac:spMkLst>
        </pc:spChg>
        <pc:spChg chg="add del mod">
          <ac:chgData name="Marius Ciuculescu" userId="30afd45c47ba2509" providerId="LiveId" clId="{6249C38B-0E9B-45D8-A154-2338987E12D4}" dt="2026-02-16T01:10:13.154" v="3341" actId="478"/>
          <ac:spMkLst>
            <pc:docMk/>
            <pc:sldMk cId="642852813" sldId="363"/>
            <ac:spMk id="46" creationId="{FC9977CD-6877-4F61-B85C-6D9EF5A15D58}"/>
          </ac:spMkLst>
        </pc:spChg>
        <pc:spChg chg="add del mod">
          <ac:chgData name="Marius Ciuculescu" userId="30afd45c47ba2509" providerId="LiveId" clId="{6249C38B-0E9B-45D8-A154-2338987E12D4}" dt="2026-02-16T01:10:28.707" v="3343"/>
          <ac:spMkLst>
            <pc:docMk/>
            <pc:sldMk cId="642852813" sldId="363"/>
            <ac:spMk id="47" creationId="{D824E0A4-E511-4CA1-9649-2F78C7A58500}"/>
          </ac:spMkLst>
        </pc:spChg>
        <pc:picChg chg="add del mod">
          <ac:chgData name="Marius Ciuculescu" userId="30afd45c47ba2509" providerId="LiveId" clId="{6249C38B-0E9B-45D8-A154-2338987E12D4}" dt="2026-02-16T01:11:16.301" v="3349" actId="478"/>
          <ac:picMkLst>
            <pc:docMk/>
            <pc:sldMk cId="642852813" sldId="363"/>
            <ac:picMk id="3" creationId="{155F2902-555E-44B4-8DE7-F526A7159A0E}"/>
          </ac:picMkLst>
        </pc:picChg>
      </pc:sldChg>
      <pc:sldChg chg="delSp modSp add mod">
        <pc:chgData name="Marius Ciuculescu" userId="30afd45c47ba2509" providerId="LiveId" clId="{6249C38B-0E9B-45D8-A154-2338987E12D4}" dt="2026-02-16T01:28:29.622" v="3818" actId="20577"/>
        <pc:sldMkLst>
          <pc:docMk/>
          <pc:sldMk cId="4121204136" sldId="364"/>
        </pc:sldMkLst>
        <pc:spChg chg="mod">
          <ac:chgData name="Marius Ciuculescu" userId="30afd45c47ba2509" providerId="LiveId" clId="{6249C38B-0E9B-45D8-A154-2338987E12D4}" dt="2026-02-16T01:28:29.622" v="3818" actId="20577"/>
          <ac:spMkLst>
            <pc:docMk/>
            <pc:sldMk cId="4121204136" sldId="364"/>
            <ac:spMk id="5" creationId="{180A04F2-4F22-A08C-F5B4-F30F002E227B}"/>
          </ac:spMkLst>
        </pc:spChg>
        <pc:spChg chg="del mod">
          <ac:chgData name="Marius Ciuculescu" userId="30afd45c47ba2509" providerId="LiveId" clId="{6249C38B-0E9B-45D8-A154-2338987E12D4}" dt="2026-02-16T01:22:01.044" v="3673"/>
          <ac:spMkLst>
            <pc:docMk/>
            <pc:sldMk cId="4121204136" sldId="364"/>
            <ac:spMk id="9" creationId="{61E62149-100D-392D-3127-3D301273C6F0}"/>
          </ac:spMkLst>
        </pc:spChg>
        <pc:spChg chg="mod">
          <ac:chgData name="Marius Ciuculescu" userId="30afd45c47ba2509" providerId="LiveId" clId="{6249C38B-0E9B-45D8-A154-2338987E12D4}" dt="2026-02-16T01:26:05.114" v="3683"/>
          <ac:spMkLst>
            <pc:docMk/>
            <pc:sldMk cId="4121204136" sldId="364"/>
            <ac:spMk id="22" creationId="{280A6708-DF3B-47D7-80AD-BED7584E4872}"/>
          </ac:spMkLst>
        </pc:spChg>
        <pc:spChg chg="mod">
          <ac:chgData name="Marius Ciuculescu" userId="30afd45c47ba2509" providerId="LiveId" clId="{6249C38B-0E9B-45D8-A154-2338987E12D4}" dt="2026-02-16T01:24:32.343" v="3678"/>
          <ac:spMkLst>
            <pc:docMk/>
            <pc:sldMk cId="4121204136" sldId="364"/>
            <ac:spMk id="23" creationId="{8F167E83-1CE4-F3CA-7557-1CDDF3628DBE}"/>
          </ac:spMkLst>
        </pc:spChg>
        <pc:spChg chg="mod">
          <ac:chgData name="Marius Ciuculescu" userId="30afd45c47ba2509" providerId="LiveId" clId="{6249C38B-0E9B-45D8-A154-2338987E12D4}" dt="2026-02-16T01:20:12.357" v="3567"/>
          <ac:spMkLst>
            <pc:docMk/>
            <pc:sldMk cId="4121204136" sldId="364"/>
            <ac:spMk id="24" creationId="{B2F0A62B-BCD1-8AD8-F315-6F09A31F7FFE}"/>
          </ac:spMkLst>
        </pc:spChg>
        <pc:spChg chg="mod">
          <ac:chgData name="Marius Ciuculescu" userId="30afd45c47ba2509" providerId="LiveId" clId="{6249C38B-0E9B-45D8-A154-2338987E12D4}" dt="2026-02-16T01:20:49.752" v="3572"/>
          <ac:spMkLst>
            <pc:docMk/>
            <pc:sldMk cId="4121204136" sldId="364"/>
            <ac:spMk id="25" creationId="{2A30538D-67ED-A3A1-CFA1-39377D70B9B9}"/>
          </ac:spMkLst>
        </pc:spChg>
        <pc:spChg chg="mod">
          <ac:chgData name="Marius Ciuculescu" userId="30afd45c47ba2509" providerId="LiveId" clId="{6249C38B-0E9B-45D8-A154-2338987E12D4}" dt="2026-02-16T01:19:41.702" v="3562"/>
          <ac:spMkLst>
            <pc:docMk/>
            <pc:sldMk cId="4121204136" sldId="364"/>
            <ac:spMk id="26" creationId="{19E1DBE5-167E-78C1-BCD0-8D2DCE9A4F68}"/>
          </ac:spMkLst>
        </pc:spChg>
        <pc:spChg chg="mod">
          <ac:chgData name="Marius Ciuculescu" userId="30afd45c47ba2509" providerId="LiveId" clId="{6249C38B-0E9B-45D8-A154-2338987E12D4}" dt="2026-02-16T01:19:21.969" v="3557"/>
          <ac:spMkLst>
            <pc:docMk/>
            <pc:sldMk cId="4121204136" sldId="364"/>
            <ac:spMk id="27" creationId="{BDD08689-6B7D-0F8F-480D-F4AAD7FE2D5B}"/>
          </ac:spMkLst>
        </pc:spChg>
        <pc:spChg chg="mod">
          <ac:chgData name="Marius Ciuculescu" userId="30afd45c47ba2509" providerId="LiveId" clId="{6249C38B-0E9B-45D8-A154-2338987E12D4}" dt="2026-02-16T01:21:30.447" v="3583" actId="20577"/>
          <ac:spMkLst>
            <pc:docMk/>
            <pc:sldMk cId="4121204136" sldId="364"/>
            <ac:spMk id="28" creationId="{44AB04F4-8499-0CBD-C2DD-C750D2568FD9}"/>
          </ac:spMkLst>
        </pc:spChg>
        <pc:spChg chg="mod">
          <ac:chgData name="Marius Ciuculescu" userId="30afd45c47ba2509" providerId="LiveId" clId="{6249C38B-0E9B-45D8-A154-2338987E12D4}" dt="2026-02-16T01:21:11.788" v="3577"/>
          <ac:spMkLst>
            <pc:docMk/>
            <pc:sldMk cId="4121204136" sldId="364"/>
            <ac:spMk id="29" creationId="{327A92EC-E2CD-E0BC-131F-C601B5DE7C4F}"/>
          </ac:spMkLst>
        </pc:spChg>
        <pc:spChg chg="mod">
          <ac:chgData name="Marius Ciuculescu" userId="30afd45c47ba2509" providerId="LiveId" clId="{6249C38B-0E9B-45D8-A154-2338987E12D4}" dt="2026-02-16T01:18:31.250" v="3547"/>
          <ac:spMkLst>
            <pc:docMk/>
            <pc:sldMk cId="4121204136" sldId="364"/>
            <ac:spMk id="30" creationId="{93894965-CBAF-C3E0-3A1E-98F25A8DA3BD}"/>
          </ac:spMkLst>
        </pc:spChg>
        <pc:spChg chg="mod">
          <ac:chgData name="Marius Ciuculescu" userId="30afd45c47ba2509" providerId="LiveId" clId="{6249C38B-0E9B-45D8-A154-2338987E12D4}" dt="2026-02-16T01:13:43.308" v="3366" actId="20577"/>
          <ac:spMkLst>
            <pc:docMk/>
            <pc:sldMk cId="4121204136" sldId="364"/>
            <ac:spMk id="31" creationId="{D3B994F6-BB20-88F1-925A-272C4C1BB063}"/>
          </ac:spMkLst>
        </pc:spChg>
        <pc:spChg chg="mod">
          <ac:chgData name="Marius Ciuculescu" userId="30afd45c47ba2509" providerId="LiveId" clId="{6249C38B-0E9B-45D8-A154-2338987E12D4}" dt="2026-02-16T01:13:51.502" v="3387" actId="20577"/>
          <ac:spMkLst>
            <pc:docMk/>
            <pc:sldMk cId="4121204136" sldId="364"/>
            <ac:spMk id="32" creationId="{5DB6A20C-CFF4-B26B-E98B-7BE2AD6107BC}"/>
          </ac:spMkLst>
        </pc:spChg>
        <pc:spChg chg="mod">
          <ac:chgData name="Marius Ciuculescu" userId="30afd45c47ba2509" providerId="LiveId" clId="{6249C38B-0E9B-45D8-A154-2338987E12D4}" dt="2026-02-16T01:14:27.627" v="3442" actId="20577"/>
          <ac:spMkLst>
            <pc:docMk/>
            <pc:sldMk cId="4121204136" sldId="364"/>
            <ac:spMk id="34" creationId="{18A0BA3C-0398-33B0-8A61-9B6B82677B43}"/>
          </ac:spMkLst>
        </pc:spChg>
        <pc:spChg chg="mod">
          <ac:chgData name="Marius Ciuculescu" userId="30afd45c47ba2509" providerId="LiveId" clId="{6249C38B-0E9B-45D8-A154-2338987E12D4}" dt="2026-02-16T01:14:38.061" v="3460" actId="20577"/>
          <ac:spMkLst>
            <pc:docMk/>
            <pc:sldMk cId="4121204136" sldId="364"/>
            <ac:spMk id="35" creationId="{25280725-B1FF-C78B-7A5D-9000F381FF02}"/>
          </ac:spMkLst>
        </pc:spChg>
        <pc:spChg chg="mod">
          <ac:chgData name="Marius Ciuculescu" userId="30afd45c47ba2509" providerId="LiveId" clId="{6249C38B-0E9B-45D8-A154-2338987E12D4}" dt="2026-02-16T01:14:11.617" v="3412" actId="20577"/>
          <ac:spMkLst>
            <pc:docMk/>
            <pc:sldMk cId="4121204136" sldId="364"/>
            <ac:spMk id="36" creationId="{182A6F30-A98D-AA4B-6D38-F12F52305694}"/>
          </ac:spMkLst>
        </pc:spChg>
        <pc:spChg chg="mod">
          <ac:chgData name="Marius Ciuculescu" userId="30afd45c47ba2509" providerId="LiveId" clId="{6249C38B-0E9B-45D8-A154-2338987E12D4}" dt="2026-02-16T01:18:57.605" v="3552"/>
          <ac:spMkLst>
            <pc:docMk/>
            <pc:sldMk cId="4121204136" sldId="364"/>
            <ac:spMk id="37" creationId="{B1E4133F-2751-3952-C07B-9EBB9CE035BD}"/>
          </ac:spMkLst>
        </pc:spChg>
        <pc:spChg chg="mod">
          <ac:chgData name="Marius Ciuculescu" userId="30afd45c47ba2509" providerId="LiveId" clId="{6249C38B-0E9B-45D8-A154-2338987E12D4}" dt="2026-02-16T01:27:48.302" v="3696"/>
          <ac:spMkLst>
            <pc:docMk/>
            <pc:sldMk cId="4121204136" sldId="364"/>
            <ac:spMk id="38" creationId="{CE1BD776-63C4-D3EE-069C-C9BBE2DC4B45}"/>
          </ac:spMkLst>
        </pc:spChg>
        <pc:spChg chg="mod">
          <ac:chgData name="Marius Ciuculescu" userId="30afd45c47ba2509" providerId="LiveId" clId="{6249C38B-0E9B-45D8-A154-2338987E12D4}" dt="2026-02-16T01:16:15.915" v="3508" actId="20577"/>
          <ac:spMkLst>
            <pc:docMk/>
            <pc:sldMk cId="4121204136" sldId="364"/>
            <ac:spMk id="39" creationId="{D9B946EB-160F-14E8-6E65-A3ACFE53BA8E}"/>
          </ac:spMkLst>
        </pc:spChg>
        <pc:spChg chg="mod">
          <ac:chgData name="Marius Ciuculescu" userId="30afd45c47ba2509" providerId="LiveId" clId="{6249C38B-0E9B-45D8-A154-2338987E12D4}" dt="2026-02-16T01:17:53.301" v="3542" actId="20577"/>
          <ac:spMkLst>
            <pc:docMk/>
            <pc:sldMk cId="4121204136" sldId="364"/>
            <ac:spMk id="40" creationId="{1A129B97-8AB0-A07D-27D5-16E805A4DFB6}"/>
          </ac:spMkLst>
        </pc:spChg>
      </pc:sldChg>
    </pc:docChg>
  </pc:docChgLst>
  <pc:docChgLst>
    <pc:chgData name="Marius Ciuculescu" userId="30afd45c47ba2509" providerId="LiveId" clId="{31F746F0-7C88-4F23-8CA8-6FC2E070E1FE}"/>
    <pc:docChg chg="modSld sldOrd">
      <pc:chgData name="Marius Ciuculescu" userId="30afd45c47ba2509" providerId="LiveId" clId="{31F746F0-7C88-4F23-8CA8-6FC2E070E1FE}" dt="2026-02-10T14:45:05.801" v="6" actId="13926"/>
      <pc:docMkLst>
        <pc:docMk/>
      </pc:docMkLst>
      <pc:sldChg chg="modSp mod">
        <pc:chgData name="Marius Ciuculescu" userId="30afd45c47ba2509" providerId="LiveId" clId="{31F746F0-7C88-4F23-8CA8-6FC2E070E1FE}" dt="2026-02-10T14:45:05.801" v="6" actId="13926"/>
        <pc:sldMkLst>
          <pc:docMk/>
          <pc:sldMk cId="1027608494" sldId="272"/>
        </pc:sldMkLst>
        <pc:spChg chg="mod">
          <ac:chgData name="Marius Ciuculescu" userId="30afd45c47ba2509" providerId="LiveId" clId="{31F746F0-7C88-4F23-8CA8-6FC2E070E1FE}" dt="2026-02-10T14:45:05.801" v="6" actId="13926"/>
          <ac:spMkLst>
            <pc:docMk/>
            <pc:sldMk cId="1027608494" sldId="272"/>
            <ac:spMk id="3" creationId="{E292113E-450D-CB08-601E-E45AB99509E7}"/>
          </ac:spMkLst>
        </pc:spChg>
      </pc:sldChg>
      <pc:sldChg chg="modSp mod ord">
        <pc:chgData name="Marius Ciuculescu" userId="30afd45c47ba2509" providerId="LiveId" clId="{31F746F0-7C88-4F23-8CA8-6FC2E070E1FE}" dt="2026-02-10T08:42:07.631" v="4" actId="255"/>
        <pc:sldMkLst>
          <pc:docMk/>
          <pc:sldMk cId="860344735" sldId="274"/>
        </pc:sldMkLst>
        <pc:spChg chg="mod">
          <ac:chgData name="Marius Ciuculescu" userId="30afd45c47ba2509" providerId="LiveId" clId="{31F746F0-7C88-4F23-8CA8-6FC2E070E1FE}" dt="2026-02-10T08:42:07.631" v="4" actId="255"/>
          <ac:spMkLst>
            <pc:docMk/>
            <pc:sldMk cId="860344735" sldId="274"/>
            <ac:spMk id="3" creationId="{5A83545D-6FBE-2985-5F35-4C84283CFC5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pikist.com/free-photo-sstlq"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bin"/><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4.webp"/><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5539/ijbm.v7n24p52" TargetMode="External"/><Relationship Id="rId2" Type="http://schemas.openxmlformats.org/officeDocument/2006/relationships/hyperlink" Target="https://dx.doi.org/10.21474/IJAR01/20411"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Student Name:	         Marius Ciuculescu</a:t>
            </a:r>
          </a:p>
          <a:p>
            <a:endParaRPr lang="en-GB" sz="16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Student ID:		2505372</a:t>
            </a:r>
          </a:p>
          <a:p>
            <a:endParaRPr lang="en-GB" sz="16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Lecturer’s Name:	Mucahit Ozden</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Green Haven Florists</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26211" y="281355"/>
            <a:ext cx="11102197" cy="6332290"/>
          </a:xfrm>
        </p:spPr>
        <p:txBody>
          <a:bodyPr>
            <a:normAutofit/>
          </a:bodyPr>
          <a:lstStyle/>
          <a:p>
            <a:endParaRPr lang="en-GB" sz="900" dirty="0">
              <a:latin typeface="Arial" panose="020B0604020202020204" pitchFamily="34" charset="0"/>
              <a:cs typeface="Arial" panose="020B0604020202020204" pitchFamily="34" charset="0"/>
            </a:endParaRPr>
          </a:p>
          <a:p>
            <a:pPr marL="0" indent="0" algn="ctr">
              <a:lnSpc>
                <a:spcPct val="120000"/>
              </a:lnSpc>
              <a:buNone/>
            </a:pPr>
            <a:r>
              <a:rPr lang="en-GB" dirty="0">
                <a:latin typeface="Arial" panose="020B0604020202020204" pitchFamily="34" charset="0"/>
                <a:cs typeface="Arial" panose="020B0604020202020204" pitchFamily="34" charset="0"/>
              </a:rPr>
              <a:t>Good afternoon, </a:t>
            </a:r>
          </a:p>
          <a:p>
            <a:pPr marL="0" indent="0">
              <a:lnSpc>
                <a:spcPct val="120000"/>
              </a:lnSpc>
              <a:buNone/>
            </a:pPr>
            <a:r>
              <a:rPr lang="en-GB" dirty="0">
                <a:latin typeface="Arial" panose="020B0604020202020204" pitchFamily="34" charset="0"/>
                <a:cs typeface="Arial" panose="020B0604020202020204" pitchFamily="34" charset="0"/>
              </a:rPr>
              <a:t>My name is Marius Ciuculescu,</a:t>
            </a:r>
          </a:p>
          <a:p>
            <a:pPr marL="0" indent="0">
              <a:lnSpc>
                <a:spcPct val="120000"/>
              </a:lnSpc>
              <a:buNone/>
            </a:pPr>
            <a:endParaRPr lang="en-GB" sz="900"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In my presentation I will:</a:t>
            </a:r>
          </a:p>
          <a:p>
            <a:pPr lvl="1">
              <a:lnSpc>
                <a:spcPct val="120000"/>
              </a:lnSpc>
            </a:pPr>
            <a:r>
              <a:rPr lang="en-GB" dirty="0">
                <a:latin typeface="Arial" panose="020B0604020202020204" pitchFamily="34" charset="0"/>
                <a:cs typeface="Arial" panose="020B0604020202020204" pitchFamily="34" charset="0"/>
              </a:rPr>
              <a:t>Provide an overview Green Haven Florists and the nature and scope of the problems they are encountering.</a:t>
            </a:r>
          </a:p>
          <a:p>
            <a:pPr lvl="1">
              <a:lnSpc>
                <a:spcPct val="120000"/>
              </a:lnSpc>
            </a:pPr>
            <a:r>
              <a:rPr lang="en-GB" dirty="0">
                <a:latin typeface="Arial" panose="020B0604020202020204" pitchFamily="34" charset="0"/>
                <a:cs typeface="Arial" panose="020B0604020202020204" pitchFamily="34" charset="0"/>
              </a:rPr>
              <a:t>Provide an application of the 5W2H model that summarises these issues.</a:t>
            </a:r>
          </a:p>
          <a:p>
            <a:pPr lvl="1">
              <a:lnSpc>
                <a:spcPct val="120000"/>
              </a:lnSpc>
            </a:pPr>
            <a:r>
              <a:rPr lang="en-GB" dirty="0">
                <a:latin typeface="Arial" panose="020B0604020202020204" pitchFamily="34" charset="0"/>
                <a:cs typeface="Arial" panose="020B0604020202020204" pitchFamily="34" charset="0"/>
              </a:rPr>
              <a:t>Provide a critique and application of the PESTEL framework.</a:t>
            </a:r>
          </a:p>
          <a:p>
            <a:pPr lvl="1">
              <a:lnSpc>
                <a:spcPct val="120000"/>
              </a:lnSpc>
            </a:pPr>
            <a:r>
              <a:rPr lang="en-GB" dirty="0">
                <a:latin typeface="Arial" panose="020B0604020202020204" pitchFamily="34" charset="0"/>
                <a:cs typeface="Arial" panose="020B0604020202020204" pitchFamily="34" charset="0"/>
              </a:rPr>
              <a:t>Provide a critique and application of the Cause-and-Effect model.</a:t>
            </a:r>
          </a:p>
          <a:p>
            <a:pPr lvl="1">
              <a:lnSpc>
                <a:spcPct val="120000"/>
              </a:lnSpc>
            </a:pPr>
            <a:r>
              <a:rPr lang="en-GB" dirty="0">
                <a:latin typeface="Arial" panose="020B0604020202020204" pitchFamily="34" charset="0"/>
                <a:cs typeface="Arial" panose="020B0604020202020204" pitchFamily="34" charset="0"/>
              </a:rPr>
              <a:t>And, finally, provide a summary of the key findings.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EF92FD69-DD17-42E7-9A28-B145B03CF7F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
            <a:ext cx="12191999" cy="6856110"/>
          </a:xfrm>
          <a:prstGeom prst="rect">
            <a:avLst/>
          </a:prstGeom>
        </p:spPr>
      </p:pic>
      <p:sp>
        <p:nvSpPr>
          <p:cNvPr id="7" name="Title 6">
            <a:extLst>
              <a:ext uri="{FF2B5EF4-FFF2-40B4-BE49-F238E27FC236}">
                <a16:creationId xmlns:a16="http://schemas.microsoft.com/office/drawing/2014/main" id="{189113EE-0969-439F-BAE6-964FD3B9C0CA}"/>
              </a:ext>
            </a:extLst>
          </p:cNvPr>
          <p:cNvSpPr>
            <a:spLocks noGrp="1"/>
          </p:cNvSpPr>
          <p:nvPr>
            <p:ph type="title"/>
          </p:nvPr>
        </p:nvSpPr>
        <p:spPr>
          <a:xfrm>
            <a:off x="838200" y="111834"/>
            <a:ext cx="10515600" cy="1289370"/>
          </a:xfrm>
        </p:spPr>
        <p:txBody>
          <a:bodyPr>
            <a:normAutofit/>
          </a:bodyPr>
          <a:lstStyle/>
          <a:p>
            <a:pPr algn="ctr"/>
            <a:r>
              <a:rPr lang="en-GB" b="1" dirty="0">
                <a:solidFill>
                  <a:schemeClr val="tx1">
                    <a:lumMod val="95000"/>
                    <a:lumOff val="5000"/>
                  </a:schemeClr>
                </a:solidFill>
              </a:rPr>
              <a:t>Green Haven Florists</a:t>
            </a:r>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838200" y="1825625"/>
            <a:ext cx="10515600" cy="4351338"/>
          </a:xfrm>
        </p:spPr>
        <p:txBody>
          <a:bodyPr>
            <a:normAutofit fontScale="92500"/>
          </a:bodyPr>
          <a:lstStyle/>
          <a:p>
            <a:endParaRPr lang="en-GB" dirty="0"/>
          </a:p>
          <a:p>
            <a:pPr marL="0" indent="0">
              <a:buNone/>
            </a:pPr>
            <a:r>
              <a:rPr lang="en-GB" dirty="0">
                <a:solidFill>
                  <a:schemeClr val="tx1">
                    <a:lumMod val="95000"/>
                    <a:lumOff val="5000"/>
                  </a:schemeClr>
                </a:solidFill>
                <a:highlight>
                  <a:srgbClr val="C0C0C0"/>
                </a:highlight>
              </a:rPr>
              <a:t>Green Haven Florists is a small independent flower shop based in Norwich, founded in 2016 by Liam and Priya Patel. The business is known for high-quality, bespoke floral arrangements and a strong focus on sustainability and community values.</a:t>
            </a:r>
          </a:p>
          <a:p>
            <a:pPr marL="0" indent="0">
              <a:buNone/>
            </a:pPr>
            <a:r>
              <a:rPr lang="en-GB" dirty="0">
                <a:solidFill>
                  <a:schemeClr val="tx1">
                    <a:lumMod val="95000"/>
                    <a:lumOff val="5000"/>
                  </a:schemeClr>
                </a:solidFill>
                <a:highlight>
                  <a:srgbClr val="C0C0C0"/>
                </a:highlight>
              </a:rPr>
              <a:t>It serves a mix of walk-in customers, local businesses, and events like weddings, and built its reputation on personal service rather than low prices. However, over the past year, fewer people have been visiting the high store, more customers are buying flowers online, and competition has increased. Rising costs have added further pressure, causing a significant drop in in-store sales and concerns about the future of the business</a:t>
            </a:r>
            <a:r>
              <a:rPr lang="en-GB" dirty="0">
                <a:solidFill>
                  <a:schemeClr val="bg1">
                    <a:lumMod val="95000"/>
                  </a:schemeClr>
                </a:solidFill>
                <a:highlight>
                  <a:srgbClr val="C0C0C0"/>
                </a:highlight>
              </a:rPr>
              <a:t>.</a:t>
            </a: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134815" y="228600"/>
            <a:ext cx="11787554" cy="5948363"/>
          </a:xfrm>
        </p:spPr>
        <p:txBody>
          <a:bodyPr>
            <a:normAutofit/>
          </a:bodyPr>
          <a:lstStyle/>
          <a:p>
            <a:pPr marL="0" indent="0">
              <a:buNone/>
            </a:pPr>
            <a:r>
              <a:rPr lang="en-GB" sz="1400" b="1" dirty="0">
                <a:latin typeface="Arial" panose="020B0604020202020204" pitchFamily="34" charset="0"/>
                <a:cs typeface="Arial" panose="020B0604020202020204" pitchFamily="34" charset="0"/>
              </a:rPr>
              <a:t>	</a:t>
            </a:r>
          </a:p>
          <a:p>
            <a:pPr marL="0" indent="0">
              <a:buNone/>
            </a:pPr>
            <a:endParaRPr lang="en-GB" sz="1400" b="1"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cs typeface="Arial" panose="020B0604020202020204" pitchFamily="34" charset="0"/>
              </a:rPr>
              <a:t>	The Problems Green Haven Florists are facing: </a:t>
            </a:r>
            <a:endParaRPr lang="en-GB" sz="26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pPr lvl="1"/>
            <a:r>
              <a:rPr lang="en-GB" sz="1600" dirty="0">
                <a:latin typeface="Arial" panose="020B0604020202020204" pitchFamily="34" charset="0"/>
                <a:cs typeface="Arial" panose="020B0604020202020204" pitchFamily="34" charset="0"/>
              </a:rPr>
              <a:t>30% reducing of in store sales</a:t>
            </a:r>
          </a:p>
          <a:p>
            <a:pPr lvl="1"/>
            <a:r>
              <a:rPr lang="en-GB" sz="1600" dirty="0">
                <a:latin typeface="Arial" panose="020B0604020202020204" pitchFamily="34" charset="0"/>
                <a:cs typeface="Arial" panose="020B0604020202020204" pitchFamily="34" charset="0"/>
              </a:rPr>
              <a:t>Increase competition </a:t>
            </a:r>
          </a:p>
          <a:p>
            <a:pPr lvl="1"/>
            <a:r>
              <a:rPr lang="en-GB" sz="1600" dirty="0">
                <a:latin typeface="Arial" panose="020B0604020202020204" pitchFamily="34" charset="0"/>
                <a:cs typeface="Arial" panose="020B0604020202020204" pitchFamily="34" charset="0"/>
              </a:rPr>
              <a:t>Lack of adaptability</a:t>
            </a:r>
          </a:p>
          <a:p>
            <a:pPr lvl="1"/>
            <a:r>
              <a:rPr lang="en-GB" sz="1600" dirty="0">
                <a:latin typeface="Arial" panose="020B0604020202020204" pitchFamily="34" charset="0"/>
                <a:cs typeface="Arial" panose="020B0604020202020204" pitchFamily="34" charset="0"/>
              </a:rPr>
              <a:t>Price increase </a:t>
            </a:r>
          </a:p>
          <a:p>
            <a:pPr marL="0" indent="0">
              <a:buNone/>
            </a:pPr>
            <a:r>
              <a:rPr lang="en-GB" sz="1400" b="1" dirty="0">
                <a:latin typeface="Arial" panose="020B0604020202020204" pitchFamily="34" charset="0"/>
                <a:cs typeface="Arial" panose="020B0604020202020204" pitchFamily="34" charset="0"/>
              </a:rPr>
              <a:t>	Main Reasons for the problem</a:t>
            </a:r>
            <a:r>
              <a:rPr lang="en-GB" sz="1000" dirty="0">
                <a:latin typeface="Arial" panose="020B0604020202020204" pitchFamily="34" charset="0"/>
                <a:cs typeface="Arial" panose="020B0604020202020204" pitchFamily="34" charset="0"/>
              </a:rPr>
              <a:t>:</a:t>
            </a:r>
          </a:p>
          <a:p>
            <a:pPr lvl="1"/>
            <a:r>
              <a:rPr lang="en-GB" sz="1600" dirty="0">
                <a:latin typeface="Arial" panose="020B0604020202020204" pitchFamily="34" charset="0"/>
                <a:cs typeface="Arial" panose="020B0604020202020204" pitchFamily="34" charset="0"/>
              </a:rPr>
              <a:t>Decrease high street footfall</a:t>
            </a:r>
          </a:p>
          <a:p>
            <a:pPr lvl="1"/>
            <a:r>
              <a:rPr lang="en-GB" sz="1600" dirty="0">
                <a:latin typeface="Arial" panose="020B0604020202020204" pitchFamily="34" charset="0"/>
                <a:cs typeface="Arial" panose="020B0604020202020204" pitchFamily="34" charset="0"/>
              </a:rPr>
              <a:t>Customers changing shopping behaviour </a:t>
            </a:r>
          </a:p>
          <a:p>
            <a:pPr lvl="1"/>
            <a:r>
              <a:rPr lang="en-GB" sz="1600" dirty="0">
                <a:latin typeface="Arial" panose="020B0604020202020204" pitchFamily="34" charset="0"/>
                <a:cs typeface="Arial" panose="020B0604020202020204" pitchFamily="34" charset="0"/>
              </a:rPr>
              <a:t>Limited online presence </a:t>
            </a:r>
          </a:p>
          <a:p>
            <a:pPr lvl="1"/>
            <a:r>
              <a:rPr lang="en-GB" sz="1600" dirty="0">
                <a:latin typeface="Arial" panose="020B0604020202020204" pitchFamily="34" charset="0"/>
                <a:cs typeface="Arial" panose="020B0604020202020204" pitchFamily="34" charset="0"/>
              </a:rPr>
              <a:t>Stronger competition </a:t>
            </a:r>
          </a:p>
          <a:p>
            <a:pPr lvl="1"/>
            <a:endParaRPr lang="en-GB" sz="1400" dirty="0">
              <a:latin typeface="Arial" panose="020B0604020202020204" pitchFamily="34" charset="0"/>
              <a:cs typeface="Arial" panose="020B0604020202020204" pitchFamily="34" charset="0"/>
            </a:endParaRPr>
          </a:p>
          <a:p>
            <a:pPr marL="0" indent="0">
              <a:buNone/>
            </a:pPr>
            <a:r>
              <a:rPr lang="en-GB" sz="1100" dirty="0"/>
              <a:t>	</a:t>
            </a:r>
            <a:r>
              <a:rPr lang="en-GB" sz="1600" dirty="0"/>
              <a:t>Green Haven Florists faces a mix of external and internal problems. Reduced high-street footfall and a changed toward online shopping are long-term trends outside the business’s control. However, weak digital marketing, limited delivery options, and an outdated website are internal issues that make it harder to respond to these changes.</a:t>
            </a:r>
          </a:p>
          <a:p>
            <a:pPr marL="0" indent="0">
              <a:buNone/>
            </a:pPr>
            <a:r>
              <a:rPr lang="en-GB" sz="1600" dirty="0"/>
              <a:t>	The scope of these problems is wide, affecting sales, customer reach, and profitability. While rising costs add pressure, the most serious issue is that Green Haven is not adapting quickly enough to changing customer expectations, putting its long-term sustainability at risk.</a:t>
            </a:r>
          </a:p>
          <a:p>
            <a:pPr marL="457200" lvl="1" indent="0">
              <a:buNone/>
            </a:pPr>
            <a:endParaRPr lang="en-GB" sz="16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ECDE66D2-4799-4FC3-848E-49FAD3731D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95846" y="0"/>
            <a:ext cx="3583353" cy="2687515"/>
          </a:xfrm>
          <a:prstGeom prst="rect">
            <a:avLst/>
          </a:prstGeom>
        </p:spPr>
      </p:pic>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664234" y="5941180"/>
            <a:ext cx="11407034" cy="1837158"/>
          </a:xfrm>
        </p:spPr>
        <p:txBody>
          <a:bodyPr/>
          <a:lstStyle/>
          <a:p>
            <a:pPr marL="0" indent="0">
              <a:buNone/>
            </a:pPr>
            <a:endParaRPr lang="en-GB" dirty="0"/>
          </a:p>
          <a:p>
            <a:pPr marL="0" indent="0">
              <a:buNone/>
            </a:pPr>
            <a:endParaRPr lang="en-GB" dirty="0"/>
          </a:p>
        </p:txBody>
      </p:sp>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750453640"/>
              </p:ext>
            </p:extLst>
          </p:nvPr>
        </p:nvGraphicFramePr>
        <p:xfrm>
          <a:off x="1534719" y="916820"/>
          <a:ext cx="8722091" cy="5033865"/>
        </p:xfrm>
        <a:graphic>
          <a:graphicData uri="http://schemas.openxmlformats.org/drawingml/2006/table">
            <a:tbl>
              <a:tblPr firstRow="1" bandRow="1">
                <a:tableStyleId>{93296810-A885-4BE3-A3E7-6D5BEEA58F35}</a:tableStyleId>
              </a:tblPr>
              <a:tblGrid>
                <a:gridCol w="1246013">
                  <a:extLst>
                    <a:ext uri="{9D8B030D-6E8A-4147-A177-3AD203B41FA5}">
                      <a16:colId xmlns:a16="http://schemas.microsoft.com/office/drawing/2014/main" val="516700139"/>
                    </a:ext>
                  </a:extLst>
                </a:gridCol>
                <a:gridCol w="1246013">
                  <a:extLst>
                    <a:ext uri="{9D8B030D-6E8A-4147-A177-3AD203B41FA5}">
                      <a16:colId xmlns:a16="http://schemas.microsoft.com/office/drawing/2014/main" val="1482979515"/>
                    </a:ext>
                  </a:extLst>
                </a:gridCol>
                <a:gridCol w="1246013">
                  <a:extLst>
                    <a:ext uri="{9D8B030D-6E8A-4147-A177-3AD203B41FA5}">
                      <a16:colId xmlns:a16="http://schemas.microsoft.com/office/drawing/2014/main" val="1537974666"/>
                    </a:ext>
                  </a:extLst>
                </a:gridCol>
                <a:gridCol w="1246013">
                  <a:extLst>
                    <a:ext uri="{9D8B030D-6E8A-4147-A177-3AD203B41FA5}">
                      <a16:colId xmlns:a16="http://schemas.microsoft.com/office/drawing/2014/main" val="2616223528"/>
                    </a:ext>
                  </a:extLst>
                </a:gridCol>
                <a:gridCol w="1246013">
                  <a:extLst>
                    <a:ext uri="{9D8B030D-6E8A-4147-A177-3AD203B41FA5}">
                      <a16:colId xmlns:a16="http://schemas.microsoft.com/office/drawing/2014/main" val="3425015451"/>
                    </a:ext>
                  </a:extLst>
                </a:gridCol>
                <a:gridCol w="1246013">
                  <a:extLst>
                    <a:ext uri="{9D8B030D-6E8A-4147-A177-3AD203B41FA5}">
                      <a16:colId xmlns:a16="http://schemas.microsoft.com/office/drawing/2014/main" val="1430925739"/>
                    </a:ext>
                  </a:extLst>
                </a:gridCol>
                <a:gridCol w="1246013">
                  <a:extLst>
                    <a:ext uri="{9D8B030D-6E8A-4147-A177-3AD203B41FA5}">
                      <a16:colId xmlns:a16="http://schemas.microsoft.com/office/drawing/2014/main" val="283900714"/>
                    </a:ext>
                  </a:extLst>
                </a:gridCol>
              </a:tblGrid>
              <a:tr h="518596">
                <a:tc gridSpan="7">
                  <a:txBody>
                    <a:bodyPr/>
                    <a:lstStyle/>
                    <a:p>
                      <a:pPr algn="ctr"/>
                      <a:r>
                        <a:rPr lang="en-GB" sz="1600" dirty="0">
                          <a:solidFill>
                            <a:schemeClr val="tx1">
                              <a:lumMod val="95000"/>
                              <a:lumOff val="5000"/>
                            </a:schemeClr>
                          </a:solidFill>
                        </a:rPr>
                        <a:t>Structured approaches such as 5W2H support effective problem identification and decision-making (Adair, 2007).</a:t>
                      </a:r>
                    </a:p>
                  </a:txBody>
                  <a:tcPr>
                    <a:solidFill>
                      <a:schemeClr val="bg2"/>
                    </a:solidFill>
                  </a:tcPr>
                </a:tc>
                <a:tc hMerge="1">
                  <a:txBody>
                    <a:bodyPr/>
                    <a:lstStyle/>
                    <a:p>
                      <a:pPr algn="ctr"/>
                      <a:endParaRPr lang="en-GB" sz="2400" dirty="0">
                        <a:solidFill>
                          <a:schemeClr val="tx1"/>
                        </a:solidFill>
                      </a:endParaRPr>
                    </a:p>
                  </a:txBody>
                  <a:tcPr>
                    <a:solidFill>
                      <a:srgbClr val="FFC000"/>
                    </a:solidFill>
                  </a:tcPr>
                </a:tc>
                <a:tc hMerge="1">
                  <a:txBody>
                    <a:bodyPr/>
                    <a:lstStyle/>
                    <a:p>
                      <a:pPr algn="ctr"/>
                      <a:endParaRPr lang="en-GB" sz="2400" dirty="0">
                        <a:solidFill>
                          <a:schemeClr val="tx1"/>
                        </a:solidFill>
                      </a:endParaRPr>
                    </a:p>
                  </a:txBody>
                  <a:tcPr>
                    <a:solidFill>
                      <a:srgbClr val="FFFF00"/>
                    </a:solidFill>
                  </a:tcPr>
                </a:tc>
                <a:tc hMerge="1">
                  <a:txBody>
                    <a:bodyPr/>
                    <a:lstStyle/>
                    <a:p>
                      <a:pPr algn="ctr"/>
                      <a:endParaRPr lang="en-GB" sz="2400" dirty="0">
                        <a:solidFill>
                          <a:schemeClr val="tx1"/>
                        </a:solidFill>
                      </a:endParaRPr>
                    </a:p>
                  </a:txBody>
                  <a:tcPr>
                    <a:solidFill>
                      <a:srgbClr val="92D050"/>
                    </a:solidFill>
                  </a:tcPr>
                </a:tc>
                <a:tc hMerge="1">
                  <a:txBody>
                    <a:bodyPr/>
                    <a:lstStyle/>
                    <a:p>
                      <a:pPr algn="ctr"/>
                      <a:endParaRPr lang="en-GB" sz="2400" dirty="0">
                        <a:solidFill>
                          <a:schemeClr val="tx1"/>
                        </a:solidFill>
                      </a:endParaRPr>
                    </a:p>
                  </a:txBody>
                  <a:tcPr>
                    <a:solidFill>
                      <a:srgbClr val="00B0F0"/>
                    </a:solidFill>
                  </a:tcPr>
                </a:tc>
                <a:tc hMerge="1">
                  <a:txBody>
                    <a:bodyPr/>
                    <a:lstStyle/>
                    <a:p>
                      <a:pPr algn="ctr"/>
                      <a:endParaRPr lang="en-GB" sz="2400" dirty="0">
                        <a:solidFill>
                          <a:schemeClr val="tx1"/>
                        </a:solidFill>
                      </a:endParaRPr>
                    </a:p>
                  </a:txBody>
                  <a:tcPr>
                    <a:solidFill>
                      <a:srgbClr val="0070C0"/>
                    </a:solidFill>
                  </a:tcPr>
                </a:tc>
                <a:tc hMerge="1">
                  <a:txBody>
                    <a:bodyPr/>
                    <a:lstStyle/>
                    <a:p>
                      <a:pPr algn="ctr"/>
                      <a:endParaRPr lang="en-GB" sz="2400" dirty="0">
                        <a:solidFill>
                          <a:schemeClr val="tx1"/>
                        </a:solidFill>
                      </a:endParaRPr>
                    </a:p>
                  </a:txBody>
                  <a:tcPr>
                    <a:solidFill>
                      <a:srgbClr val="7030A0"/>
                    </a:solidFill>
                  </a:tcPr>
                </a:tc>
                <a:extLst>
                  <a:ext uri="{0D108BD9-81ED-4DB2-BD59-A6C34878D82A}">
                    <a16:rowId xmlns:a16="http://schemas.microsoft.com/office/drawing/2014/main" val="680339614"/>
                  </a:ext>
                </a:extLst>
              </a:tr>
              <a:tr h="933475">
                <a:tc>
                  <a:txBody>
                    <a:bodyPr/>
                    <a:lstStyle/>
                    <a:p>
                      <a:pPr algn="ctr"/>
                      <a:r>
                        <a:rPr lang="en-GB" sz="2400" dirty="0">
                          <a:solidFill>
                            <a:schemeClr val="tx1"/>
                          </a:solidFill>
                        </a:rPr>
                        <a:t>What?</a:t>
                      </a:r>
                    </a:p>
                  </a:txBody>
                  <a:tcPr>
                    <a:solidFill>
                      <a:srgbClr val="FF0000"/>
                    </a:solidFill>
                  </a:tcPr>
                </a:tc>
                <a:tc>
                  <a:txBody>
                    <a:bodyPr/>
                    <a:lstStyle/>
                    <a:p>
                      <a:pPr algn="ctr"/>
                      <a:r>
                        <a:rPr lang="en-GB" sz="2400" dirty="0">
                          <a:solidFill>
                            <a:schemeClr val="tx1"/>
                          </a:solidFill>
                        </a:rPr>
                        <a:t>Where? </a:t>
                      </a:r>
                    </a:p>
                  </a:txBody>
                  <a:tcPr>
                    <a:solidFill>
                      <a:srgbClr val="FFC000"/>
                    </a:solidFill>
                  </a:tcPr>
                </a:tc>
                <a:tc>
                  <a:txBody>
                    <a:bodyPr/>
                    <a:lstStyle/>
                    <a:p>
                      <a:pPr algn="ctr"/>
                      <a:r>
                        <a:rPr lang="en-GB" sz="2400" dirty="0">
                          <a:solidFill>
                            <a:schemeClr val="tx1"/>
                          </a:solidFill>
                        </a:rPr>
                        <a:t>When?</a:t>
                      </a:r>
                    </a:p>
                  </a:txBody>
                  <a:tcPr>
                    <a:solidFill>
                      <a:srgbClr val="FFFF00"/>
                    </a:solidFill>
                  </a:tcPr>
                </a:tc>
                <a:tc>
                  <a:txBody>
                    <a:bodyPr/>
                    <a:lstStyle/>
                    <a:p>
                      <a:pPr algn="ctr"/>
                      <a:r>
                        <a:rPr lang="en-GB" sz="2400" dirty="0">
                          <a:solidFill>
                            <a:schemeClr val="tx1"/>
                          </a:solidFill>
                        </a:rPr>
                        <a:t>Who?</a:t>
                      </a:r>
                    </a:p>
                  </a:txBody>
                  <a:tcPr>
                    <a:solidFill>
                      <a:srgbClr val="92D050"/>
                    </a:solidFill>
                  </a:tcPr>
                </a:tc>
                <a:tc>
                  <a:txBody>
                    <a:bodyPr/>
                    <a:lstStyle/>
                    <a:p>
                      <a:pPr algn="ctr"/>
                      <a:r>
                        <a:rPr lang="en-GB" sz="2400" dirty="0">
                          <a:solidFill>
                            <a:schemeClr val="tx1"/>
                          </a:solidFill>
                        </a:rPr>
                        <a:t>Why?</a:t>
                      </a:r>
                    </a:p>
                  </a:txBody>
                  <a:tcPr>
                    <a:solidFill>
                      <a:srgbClr val="00B0F0"/>
                    </a:solidFill>
                  </a:tcPr>
                </a:tc>
                <a:tc>
                  <a:txBody>
                    <a:bodyPr/>
                    <a:lstStyle/>
                    <a:p>
                      <a:pPr algn="ctr"/>
                      <a:r>
                        <a:rPr lang="en-GB" sz="2400" dirty="0">
                          <a:solidFill>
                            <a:schemeClr val="tx1"/>
                          </a:solidFill>
                        </a:rPr>
                        <a:t>How?</a:t>
                      </a:r>
                    </a:p>
                  </a:txBody>
                  <a:tcPr>
                    <a:solidFill>
                      <a:srgbClr val="0070C0"/>
                    </a:solidFill>
                  </a:tcPr>
                </a:tc>
                <a:tc>
                  <a:txBody>
                    <a:bodyPr/>
                    <a:lstStyle/>
                    <a:p>
                      <a:pPr algn="ctr"/>
                      <a:r>
                        <a:rPr lang="en-GB" sz="2400" dirty="0">
                          <a:solidFill>
                            <a:schemeClr val="tx1"/>
                          </a:solidFill>
                        </a:rPr>
                        <a:t>How much?</a:t>
                      </a:r>
                    </a:p>
                  </a:txBody>
                  <a:tcPr>
                    <a:solidFill>
                      <a:srgbClr val="7030A0"/>
                    </a:solidFill>
                  </a:tcPr>
                </a:tc>
                <a:extLst>
                  <a:ext uri="{0D108BD9-81ED-4DB2-BD59-A6C34878D82A}">
                    <a16:rowId xmlns:a16="http://schemas.microsoft.com/office/drawing/2014/main" val="1480788629"/>
                  </a:ext>
                </a:extLst>
              </a:tr>
              <a:tr h="1235270">
                <a:tc>
                  <a:txBody>
                    <a:bodyPr/>
                    <a:lstStyle/>
                    <a:p>
                      <a:r>
                        <a:rPr lang="en-GB" sz="1600" dirty="0"/>
                        <a:t>What effect is it having?</a:t>
                      </a:r>
                    </a:p>
                  </a:txBody>
                  <a:tcPr>
                    <a:solidFill>
                      <a:srgbClr val="FF0000"/>
                    </a:solidFill>
                  </a:tcPr>
                </a:tc>
                <a:tc>
                  <a:txBody>
                    <a:bodyPr/>
                    <a:lstStyle/>
                    <a:p>
                      <a:r>
                        <a:rPr lang="en-GB" sz="1600" dirty="0"/>
                        <a:t>Where is the problem occurring?</a:t>
                      </a:r>
                    </a:p>
                  </a:txBody>
                  <a:tcPr>
                    <a:solidFill>
                      <a:srgbClr val="FFC000"/>
                    </a:solidFill>
                  </a:tcPr>
                </a:tc>
                <a:tc>
                  <a:txBody>
                    <a:bodyPr/>
                    <a:lstStyle/>
                    <a:p>
                      <a:r>
                        <a:rPr lang="en-GB" sz="1600" dirty="0"/>
                        <a:t>When was the problem first noticed?</a:t>
                      </a:r>
                    </a:p>
                  </a:txBody>
                  <a:tcPr>
                    <a:solidFill>
                      <a:srgbClr val="FFFF00"/>
                    </a:solidFill>
                  </a:tcPr>
                </a:tc>
                <a:tc>
                  <a:txBody>
                    <a:bodyPr/>
                    <a:lstStyle/>
                    <a:p>
                      <a:r>
                        <a:rPr lang="en-GB" sz="1600" dirty="0"/>
                        <a:t>Who is impacted by the problem?</a:t>
                      </a:r>
                    </a:p>
                  </a:txBody>
                  <a:tcPr>
                    <a:solidFill>
                      <a:srgbClr val="92D050"/>
                    </a:solidFill>
                  </a:tcPr>
                </a:tc>
                <a:tc>
                  <a:txBody>
                    <a:bodyPr/>
                    <a:lstStyle/>
                    <a:p>
                      <a:r>
                        <a:rPr lang="en-GB" sz="1600" dirty="0"/>
                        <a:t>Why is the problem happening?</a:t>
                      </a:r>
                    </a:p>
                  </a:txBody>
                  <a:tcPr>
                    <a:solidFill>
                      <a:srgbClr val="00B0F0"/>
                    </a:solidFill>
                  </a:tcPr>
                </a:tc>
                <a:tc>
                  <a:txBody>
                    <a:bodyPr/>
                    <a:lstStyle/>
                    <a:p>
                      <a:r>
                        <a:rPr lang="en-GB" sz="1600" dirty="0"/>
                        <a:t>How serious is the problem?</a:t>
                      </a:r>
                    </a:p>
                  </a:txBody>
                  <a:tcPr>
                    <a:solidFill>
                      <a:srgbClr val="0070C0"/>
                    </a:solidFill>
                  </a:tcPr>
                </a:tc>
                <a:tc>
                  <a:txBody>
                    <a:bodyPr/>
                    <a:lstStyle/>
                    <a:p>
                      <a:r>
                        <a:rPr lang="en-GB" sz="1600" dirty="0"/>
                        <a:t>How much money is being lost?</a:t>
                      </a:r>
                    </a:p>
                  </a:txBody>
                  <a:tcPr>
                    <a:solidFill>
                      <a:srgbClr val="7030A0"/>
                    </a:solidFill>
                  </a:tcPr>
                </a:tc>
                <a:extLst>
                  <a:ext uri="{0D108BD9-81ED-4DB2-BD59-A6C34878D82A}">
                    <a16:rowId xmlns:a16="http://schemas.microsoft.com/office/drawing/2014/main" val="2046650194"/>
                  </a:ext>
                </a:extLst>
              </a:tr>
              <a:tr h="808935">
                <a:tc>
                  <a:txBody>
                    <a:bodyPr/>
                    <a:lstStyle/>
                    <a:p>
                      <a:pPr marL="285750" indent="-285750">
                        <a:buFont typeface="Arial" panose="020B0604020202020204" pitchFamily="34" charset="0"/>
                        <a:buChar char="•"/>
                      </a:pPr>
                      <a:r>
                        <a:rPr lang="en-GB" sz="1200" dirty="0"/>
                        <a:t>30% sales decline</a:t>
                      </a:r>
                    </a:p>
                  </a:txBody>
                  <a:tcPr>
                    <a:solidFill>
                      <a:srgbClr val="FF0000"/>
                    </a:solidFill>
                  </a:tcPr>
                </a:tc>
                <a:tc>
                  <a:txBody>
                    <a:bodyPr/>
                    <a:lstStyle/>
                    <a:p>
                      <a:pPr marL="285750" indent="-285750">
                        <a:buFont typeface="Arial" panose="020B0604020202020204" pitchFamily="34" charset="0"/>
                        <a:buChar char="•"/>
                      </a:pPr>
                      <a:r>
                        <a:rPr lang="en-GB" sz="1200" dirty="0"/>
                        <a:t>Norwich store</a:t>
                      </a:r>
                    </a:p>
                  </a:txBody>
                  <a:tcPr>
                    <a:solidFill>
                      <a:srgbClr val="FFC000"/>
                    </a:solidFill>
                  </a:tcPr>
                </a:tc>
                <a:tc>
                  <a:txBody>
                    <a:bodyPr/>
                    <a:lstStyle/>
                    <a:p>
                      <a:pPr marL="285750" indent="-285750">
                        <a:buFont typeface="Arial" panose="020B0604020202020204" pitchFamily="34" charset="0"/>
                        <a:buChar char="•"/>
                      </a:pPr>
                      <a:r>
                        <a:rPr lang="en-GB" sz="1200" dirty="0"/>
                        <a:t>Over 1 year ago</a:t>
                      </a:r>
                    </a:p>
                  </a:txBody>
                  <a:tcPr>
                    <a:solidFill>
                      <a:srgbClr val="FFFF00"/>
                    </a:solidFill>
                  </a:tcPr>
                </a:tc>
                <a:tc>
                  <a:txBody>
                    <a:bodyPr/>
                    <a:lstStyle/>
                    <a:p>
                      <a:pPr marL="285750" indent="-285750">
                        <a:buFont typeface="Arial" panose="020B0604020202020204" pitchFamily="34" charset="0"/>
                        <a:buChar char="•"/>
                      </a:pPr>
                      <a:r>
                        <a:rPr lang="en-GB" sz="1200" dirty="0"/>
                        <a:t>Business owners (Liam and Priya)</a:t>
                      </a:r>
                    </a:p>
                  </a:txBody>
                  <a:tcPr>
                    <a:solidFill>
                      <a:srgbClr val="92D050"/>
                    </a:solidFill>
                  </a:tcPr>
                </a:tc>
                <a:tc>
                  <a:txBody>
                    <a:bodyPr/>
                    <a:lstStyle/>
                    <a:p>
                      <a:pPr marL="285750" indent="-285750">
                        <a:buFont typeface="Arial" panose="020B0604020202020204" pitchFamily="34" charset="0"/>
                        <a:buChar char="•"/>
                      </a:pPr>
                      <a:r>
                        <a:rPr lang="en-GB" sz="1200" dirty="0"/>
                        <a:t>Decrease high-street footfall</a:t>
                      </a:r>
                    </a:p>
                  </a:txBody>
                  <a:tcPr>
                    <a:solidFill>
                      <a:srgbClr val="00B0F0"/>
                    </a:solidFill>
                  </a:tcPr>
                </a:tc>
                <a:tc>
                  <a:txBody>
                    <a:bodyPr/>
                    <a:lstStyle/>
                    <a:p>
                      <a:pPr marL="285750" indent="-285750">
                        <a:buFont typeface="Arial" panose="020B0604020202020204" pitchFamily="34" charset="0"/>
                        <a:buChar char="•"/>
                      </a:pPr>
                      <a:r>
                        <a:rPr lang="en-GB" sz="1200" dirty="0"/>
                        <a:t>Less customers coming to the door</a:t>
                      </a:r>
                    </a:p>
                  </a:txBody>
                  <a:tcPr>
                    <a:solidFill>
                      <a:srgbClr val="0070C0"/>
                    </a:solidFill>
                  </a:tcPr>
                </a:tc>
                <a:tc>
                  <a:txBody>
                    <a:bodyPr/>
                    <a:lstStyle/>
                    <a:p>
                      <a:pPr marL="285750" indent="-285750">
                        <a:buFont typeface="Arial" panose="020B0604020202020204" pitchFamily="34" charset="0"/>
                        <a:buChar char="•"/>
                      </a:pPr>
                      <a:r>
                        <a:rPr lang="en-GB" sz="1200" dirty="0"/>
                        <a:t>30% on store sales</a:t>
                      </a:r>
                    </a:p>
                  </a:txBody>
                  <a:tcPr>
                    <a:solidFill>
                      <a:srgbClr val="7030A0"/>
                    </a:solidFill>
                  </a:tcPr>
                </a:tc>
                <a:extLst>
                  <a:ext uri="{0D108BD9-81ED-4DB2-BD59-A6C34878D82A}">
                    <a16:rowId xmlns:a16="http://schemas.microsoft.com/office/drawing/2014/main" val="886584623"/>
                  </a:ext>
                </a:extLst>
              </a:tr>
              <a:tr h="629172">
                <a:tc>
                  <a:txBody>
                    <a:bodyPr/>
                    <a:lstStyle/>
                    <a:p>
                      <a:pPr marL="285750" indent="-285750">
                        <a:buFont typeface="Arial" panose="020B0604020202020204" pitchFamily="34" charset="0"/>
                        <a:buChar char="•"/>
                      </a:pPr>
                      <a:r>
                        <a:rPr lang="en-GB" sz="1200" dirty="0"/>
                        <a:t>Impacted revenue</a:t>
                      </a:r>
                    </a:p>
                  </a:txBody>
                  <a:tcPr>
                    <a:solidFill>
                      <a:srgbClr val="FF0000"/>
                    </a:solidFill>
                  </a:tcPr>
                </a:tc>
                <a:tc>
                  <a:txBody>
                    <a:bodyPr/>
                    <a:lstStyle/>
                    <a:p>
                      <a:pPr marL="0" indent="0">
                        <a:buFont typeface="Arial" panose="020B0604020202020204" pitchFamily="34" charset="0"/>
                        <a:buNone/>
                      </a:pPr>
                      <a:endParaRPr lang="en-GB" dirty="0"/>
                    </a:p>
                  </a:txBody>
                  <a:tcPr>
                    <a:solidFill>
                      <a:srgbClr val="FFC000"/>
                    </a:solidFill>
                  </a:tcPr>
                </a:tc>
                <a:tc>
                  <a:txBody>
                    <a:bodyPr/>
                    <a:lstStyle/>
                    <a:p>
                      <a:pPr marL="285750" indent="-285750">
                        <a:buFont typeface="Arial" panose="020B0604020202020204" pitchFamily="34" charset="0"/>
                        <a:buChar char="•"/>
                      </a:pPr>
                      <a:endParaRPr lang="en-GB" dirty="0"/>
                    </a:p>
                  </a:txBody>
                  <a:tcPr>
                    <a:solidFill>
                      <a:srgbClr val="FFFF00"/>
                    </a:solidFill>
                  </a:tcPr>
                </a:tc>
                <a:tc>
                  <a:txBody>
                    <a:bodyPr/>
                    <a:lstStyle/>
                    <a:p>
                      <a:pPr marL="285750" indent="-285750">
                        <a:buFont typeface="Arial" panose="020B0604020202020204" pitchFamily="34" charset="0"/>
                        <a:buChar char="•"/>
                      </a:pPr>
                      <a:r>
                        <a:rPr lang="en-GB" sz="1200" dirty="0"/>
                        <a:t>Customers</a:t>
                      </a:r>
                    </a:p>
                  </a:txBody>
                  <a:tcPr>
                    <a:solidFill>
                      <a:srgbClr val="92D050"/>
                    </a:solidFill>
                  </a:tcPr>
                </a:tc>
                <a:tc>
                  <a:txBody>
                    <a:bodyPr/>
                    <a:lstStyle/>
                    <a:p>
                      <a:pPr marL="285750" indent="-285750">
                        <a:buFont typeface="Arial" panose="020B0604020202020204" pitchFamily="34" charset="0"/>
                        <a:buChar char="•"/>
                      </a:pPr>
                      <a:r>
                        <a:rPr lang="en-GB" sz="1200" dirty="0"/>
                        <a:t>Limited digital capability</a:t>
                      </a:r>
                    </a:p>
                  </a:txBody>
                  <a:tcPr>
                    <a:solidFill>
                      <a:srgbClr val="00B0F0"/>
                    </a:solidFill>
                  </a:tcPr>
                </a:tc>
                <a:tc>
                  <a:txBody>
                    <a:bodyPr/>
                    <a:lstStyle/>
                    <a:p>
                      <a:pPr marL="285750" indent="-285750">
                        <a:buFont typeface="Arial" panose="020B0604020202020204" pitchFamily="34" charset="0"/>
                        <a:buChar char="•"/>
                      </a:pPr>
                      <a:r>
                        <a:rPr lang="en-GB" sz="1200" dirty="0"/>
                        <a:t>Limited delivery options</a:t>
                      </a:r>
                    </a:p>
                  </a:txBody>
                  <a:tcPr>
                    <a:solidFill>
                      <a:srgbClr val="0070C0"/>
                    </a:solidFill>
                  </a:tcPr>
                </a:tc>
                <a:tc>
                  <a:txBody>
                    <a:bodyPr/>
                    <a:lstStyle/>
                    <a:p>
                      <a:pPr marL="0" indent="0">
                        <a:buFont typeface="Arial" panose="020B0604020202020204" pitchFamily="34" charset="0"/>
                        <a:buNone/>
                      </a:pPr>
                      <a:endParaRPr lang="en-GB" dirty="0"/>
                    </a:p>
                  </a:txBody>
                  <a:tcPr>
                    <a:solidFill>
                      <a:srgbClr val="7030A0"/>
                    </a:solidFill>
                  </a:tcPr>
                </a:tc>
                <a:extLst>
                  <a:ext uri="{0D108BD9-81ED-4DB2-BD59-A6C34878D82A}">
                    <a16:rowId xmlns:a16="http://schemas.microsoft.com/office/drawing/2014/main" val="3439326847"/>
                  </a:ext>
                </a:extLst>
              </a:tr>
              <a:tr h="787079">
                <a:tc>
                  <a:txBody>
                    <a:bodyPr/>
                    <a:lstStyle/>
                    <a:p>
                      <a:pPr marL="285750" indent="-285750">
                        <a:buFont typeface="Arial" panose="020B0604020202020204" pitchFamily="34" charset="0"/>
                        <a:buChar char="•"/>
                      </a:pPr>
                      <a:r>
                        <a:rPr lang="en-GB" sz="1200" dirty="0"/>
                        <a:t>Impacted profit</a:t>
                      </a:r>
                    </a:p>
                  </a:txBody>
                  <a:tcPr>
                    <a:solidFill>
                      <a:srgbClr val="FF0000"/>
                    </a:solidFill>
                  </a:tcPr>
                </a:tc>
                <a:tc>
                  <a:txBody>
                    <a:bodyPr/>
                    <a:lstStyle/>
                    <a:p>
                      <a:pPr marL="0" indent="0">
                        <a:buFont typeface="Arial" panose="020B0604020202020204" pitchFamily="34" charset="0"/>
                        <a:buNone/>
                      </a:pPr>
                      <a:endParaRPr lang="en-GB" dirty="0"/>
                    </a:p>
                  </a:txBody>
                  <a:tcPr>
                    <a:solidFill>
                      <a:srgbClr val="FFC000"/>
                    </a:solidFill>
                  </a:tcPr>
                </a:tc>
                <a:tc>
                  <a:txBody>
                    <a:bodyPr/>
                    <a:lstStyle/>
                    <a:p>
                      <a:pPr marL="285750" indent="-285750">
                        <a:buFont typeface="Arial" panose="020B0604020202020204" pitchFamily="34" charset="0"/>
                        <a:buChar char="•"/>
                      </a:pPr>
                      <a:endParaRPr lang="en-GB" dirty="0"/>
                    </a:p>
                  </a:txBody>
                  <a:tcPr>
                    <a:solidFill>
                      <a:srgbClr val="FFFF00"/>
                    </a:solidFill>
                  </a:tcPr>
                </a:tc>
                <a:tc>
                  <a:txBody>
                    <a:bodyPr/>
                    <a:lstStyle/>
                    <a:p>
                      <a:pPr marL="285750" indent="-285750">
                        <a:buFont typeface="Arial" panose="020B0604020202020204" pitchFamily="34" charset="0"/>
                        <a:buChar char="•"/>
                      </a:pPr>
                      <a:r>
                        <a:rPr lang="en-GB" sz="1200" dirty="0"/>
                        <a:t>Competitors</a:t>
                      </a:r>
                    </a:p>
                  </a:txBody>
                  <a:tcPr>
                    <a:solidFill>
                      <a:srgbClr val="92D050"/>
                    </a:solidFill>
                  </a:tcPr>
                </a:tc>
                <a:tc>
                  <a:txBody>
                    <a:bodyPr/>
                    <a:lstStyle/>
                    <a:p>
                      <a:pPr marL="171450" indent="-171450">
                        <a:buFont typeface="Arial" panose="020B0604020202020204" pitchFamily="34" charset="0"/>
                        <a:buChar char="•"/>
                      </a:pPr>
                      <a:r>
                        <a:rPr lang="en-GB" sz="1200" dirty="0"/>
                        <a:t>Customers change shopping behaviour</a:t>
                      </a:r>
                    </a:p>
                  </a:txBody>
                  <a:tcPr>
                    <a:solidFill>
                      <a:srgbClr val="00B0F0"/>
                    </a:solidFill>
                  </a:tcPr>
                </a:tc>
                <a:tc>
                  <a:txBody>
                    <a:bodyPr/>
                    <a:lstStyle/>
                    <a:p>
                      <a:pPr marL="285750" indent="-285750">
                        <a:buFont typeface="Arial" panose="020B0604020202020204" pitchFamily="34" charset="0"/>
                        <a:buChar char="•"/>
                      </a:pPr>
                      <a:r>
                        <a:rPr lang="en-GB" sz="1200" dirty="0"/>
                        <a:t>Poor publicity </a:t>
                      </a:r>
                    </a:p>
                  </a:txBody>
                  <a:tcPr>
                    <a:solidFill>
                      <a:srgbClr val="0070C0"/>
                    </a:solidFill>
                  </a:tcPr>
                </a:tc>
                <a:tc>
                  <a:txBody>
                    <a:bodyPr/>
                    <a:lstStyle/>
                    <a:p>
                      <a:pPr marL="0" indent="0">
                        <a:buFont typeface="Arial" panose="020B0604020202020204" pitchFamily="34" charset="0"/>
                        <a:buNone/>
                      </a:pPr>
                      <a:endParaRPr lang="en-GB" dirty="0"/>
                    </a:p>
                  </a:txBody>
                  <a:tcPr>
                    <a:solidFill>
                      <a:srgbClr val="7030A0"/>
                    </a:solidFill>
                  </a:tcPr>
                </a:tc>
                <a:extLst>
                  <a:ext uri="{0D108BD9-81ED-4DB2-BD59-A6C34878D82A}">
                    <a16:rowId xmlns:a16="http://schemas.microsoft.com/office/drawing/2014/main" val="374116045"/>
                  </a:ext>
                </a:extLst>
              </a:tr>
            </a:tbl>
          </a:graphicData>
        </a:graphic>
      </p:graphicFrame>
      <p:sp>
        <p:nvSpPr>
          <p:cNvPr id="6" name="TextBox 5">
            <a:extLst>
              <a:ext uri="{FF2B5EF4-FFF2-40B4-BE49-F238E27FC236}">
                <a16:creationId xmlns:a16="http://schemas.microsoft.com/office/drawing/2014/main" id="{BF06D522-2E79-CDE6-025D-40436EF041A1}"/>
              </a:ext>
            </a:extLst>
          </p:cNvPr>
          <p:cNvSpPr txBox="1"/>
          <p:nvPr/>
        </p:nvSpPr>
        <p:spPr>
          <a:xfrm>
            <a:off x="854015" y="332045"/>
            <a:ext cx="10584611" cy="584775"/>
          </a:xfrm>
          <a:prstGeom prst="rect">
            <a:avLst/>
          </a:prstGeom>
          <a:noFill/>
        </p:spPr>
        <p:txBody>
          <a:bodyPr wrap="square">
            <a:spAutoFit/>
          </a:bodyPr>
          <a:lstStyle/>
          <a:p>
            <a:pPr algn="ctr"/>
            <a:r>
              <a:rPr lang="en-GB" sz="3200" b="1" u="sng" dirty="0"/>
              <a:t>5w2h Analysis</a:t>
            </a:r>
          </a:p>
        </p:txBody>
      </p:sp>
      <p:sp>
        <p:nvSpPr>
          <p:cNvPr id="3" name="TextBox 2">
            <a:extLst>
              <a:ext uri="{FF2B5EF4-FFF2-40B4-BE49-F238E27FC236}">
                <a16:creationId xmlns:a16="http://schemas.microsoft.com/office/drawing/2014/main" id="{FEBB8468-B35F-E392-2801-59B9C39538AD}"/>
              </a:ext>
            </a:extLst>
          </p:cNvPr>
          <p:cNvSpPr txBox="1"/>
          <p:nvPr/>
        </p:nvSpPr>
        <p:spPr>
          <a:xfrm>
            <a:off x="2134608" y="5943168"/>
            <a:ext cx="1547796" cy="307777"/>
          </a:xfrm>
          <a:prstGeom prst="rect">
            <a:avLst/>
          </a:prstGeom>
          <a:noFill/>
        </p:spPr>
        <p:txBody>
          <a:bodyPr wrap="none" rtlCol="0">
            <a:spAutoFit/>
          </a:bodyPr>
          <a:lstStyle/>
          <a:p>
            <a:pPr marL="285750" indent="-285750">
              <a:buFont typeface="Arial" panose="020B0604020202020204" pitchFamily="34" charset="0"/>
              <a:buChar char="•"/>
            </a:pPr>
            <a:r>
              <a:rPr lang="en-GB" sz="1400" dirty="0"/>
              <a:t>Adair, J. (2007)</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9696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63CD029-7B98-4258-B204-EFD31C35151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31773" y="4800600"/>
            <a:ext cx="5160228" cy="2057400"/>
          </a:xfrm>
          <a:prstGeom prst="rect">
            <a:avLst/>
          </a:prstGeom>
        </p:spPr>
      </p:pic>
      <p:sp>
        <p:nvSpPr>
          <p:cNvPr id="2" name="Title 1">
            <a:extLst>
              <a:ext uri="{FF2B5EF4-FFF2-40B4-BE49-F238E27FC236}">
                <a16:creationId xmlns:a16="http://schemas.microsoft.com/office/drawing/2014/main" id="{F994CB13-A91A-4D40-99F9-6506696C93AC}"/>
              </a:ext>
            </a:extLst>
          </p:cNvPr>
          <p:cNvSpPr>
            <a:spLocks noGrp="1"/>
          </p:cNvSpPr>
          <p:nvPr>
            <p:ph type="title"/>
          </p:nvPr>
        </p:nvSpPr>
        <p:spPr>
          <a:xfrm>
            <a:off x="838200" y="365125"/>
            <a:ext cx="10515600" cy="854075"/>
          </a:xfrm>
        </p:spPr>
        <p:txBody>
          <a:bodyPr/>
          <a:lstStyle/>
          <a:p>
            <a:pPr algn="ctr"/>
            <a:r>
              <a:rPr lang="en-GB" dirty="0"/>
              <a:t>Pestel Analysis</a:t>
            </a:r>
          </a:p>
        </p:txBody>
      </p:sp>
      <p:sp>
        <p:nvSpPr>
          <p:cNvPr id="5" name="TextBox 4">
            <a:extLst>
              <a:ext uri="{FF2B5EF4-FFF2-40B4-BE49-F238E27FC236}">
                <a16:creationId xmlns:a16="http://schemas.microsoft.com/office/drawing/2014/main" id="{EF01DF79-6A6A-BA50-4722-FF4B95BC5503}"/>
              </a:ext>
            </a:extLst>
          </p:cNvPr>
          <p:cNvSpPr txBox="1"/>
          <p:nvPr/>
        </p:nvSpPr>
        <p:spPr>
          <a:xfrm>
            <a:off x="65315" y="5099540"/>
            <a:ext cx="10169106" cy="307777"/>
          </a:xfrm>
          <a:prstGeom prst="rect">
            <a:avLst/>
          </a:prstGeom>
          <a:noFill/>
        </p:spPr>
        <p:txBody>
          <a:bodyPr wrap="square">
            <a:spAutoFit/>
          </a:bodyPr>
          <a:lstStyle/>
          <a:p>
            <a:r>
              <a:rPr lang="en-GB" sz="1400" b="1" dirty="0"/>
              <a:t>                </a:t>
            </a:r>
            <a:r>
              <a:rPr lang="en-GB" sz="1400" b="1" dirty="0" err="1"/>
              <a:t>Belsare</a:t>
            </a:r>
            <a:r>
              <a:rPr lang="en-GB" sz="1400" b="1" dirty="0"/>
              <a:t>, H.</a:t>
            </a:r>
            <a:r>
              <a:rPr lang="en-GB" sz="1400" dirty="0"/>
              <a:t> (2025) </a:t>
            </a:r>
            <a:endParaRPr lang="en-GB" b="1" dirty="0">
              <a:solidFill>
                <a:srgbClr val="FF0000"/>
              </a:solidFill>
              <a:latin typeface="Arial" panose="020B060402020202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194D986A-553D-4E06-8E90-58BADA463A71}"/>
              </a:ext>
            </a:extLst>
          </p:cNvPr>
          <p:cNvSpPr>
            <a:spLocks noGrp="1" noChangeArrowheads="1"/>
          </p:cNvSpPr>
          <p:nvPr>
            <p:ph idx="1"/>
          </p:nvPr>
        </p:nvSpPr>
        <p:spPr bwMode="auto">
          <a:xfrm>
            <a:off x="65315" y="1741916"/>
            <a:ext cx="12126686" cy="32932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What is it?</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rPr>
              <a:t>A tool to analyze external factors (Political, Economic, Social, Technological, Environmental, Legal) affecting a business.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Why is it used?</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rPr>
              <a:t>To identify opportunities and threats and guide strategic decisions.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Where/how is it used?</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rPr>
              <a:t>In strategy, market research, risk management, and planning by assessing each PESTEL factor.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Benefits:</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rPr>
              <a:t>Provides big-picture insight, highlights risks/opportunities, and supports planning.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Criticisms:</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lang="en-GB" sz="1800" dirty="0"/>
              <a:t>Can overlook internal factors, ignore interactions between categories, rely on limited data</a:t>
            </a:r>
            <a:r>
              <a:rPr kumimoji="0" lang="en-US" altLang="en-US" i="0" u="none" strike="noStrike" cap="none" normalizeH="0" baseline="0" dirty="0">
                <a:ln>
                  <a:noFill/>
                </a:ln>
                <a:solidFill>
                  <a:schemeClr val="tx1"/>
                </a:solidFill>
                <a:effectLst/>
                <a:latin typeface="Arial" panose="020B0604020202020204" pitchFamily="34" charset="0"/>
              </a:rPr>
              <a:t>.</a:t>
            </a:r>
            <a:endParaRPr kumimoji="0" lang="en-US" altLang="en-US" sz="240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661610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489116"/>
            <a:ext cx="10515600" cy="1179002"/>
          </a:xfrm>
        </p:spPr>
        <p:txBody>
          <a:bodyPr anchor="b">
            <a:normAutofit fontScale="90000"/>
          </a:bodyPr>
          <a:lstStyle/>
          <a:p>
            <a:pPr algn="ctr"/>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3100" b="1" u="sng" dirty="0">
                <a:latin typeface="Arial" panose="020B0604020202020204" pitchFamily="34" charset="0"/>
                <a:cs typeface="Arial" panose="020B0604020202020204" pitchFamily="34" charset="0"/>
              </a:rPr>
              <a:t>PESTEL Framework for Green Haven Florists</a:t>
            </a: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3" y="1763353"/>
            <a:ext cx="10979859" cy="4974328"/>
          </a:xfrm>
        </p:spPr>
        <p:txBody>
          <a:bodyPr>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Here is the tabular PESTLE analysis of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1400" b="1" dirty="0" err="1"/>
              <a:t>Yüksel</a:t>
            </a:r>
            <a:r>
              <a:rPr lang="en-GB" sz="1400" b="1" dirty="0"/>
              <a:t>, I.</a:t>
            </a:r>
            <a:r>
              <a:rPr lang="en-GB" sz="1400" dirty="0"/>
              <a:t> (2012)</a:t>
            </a:r>
            <a:endParaRPr lang="en-GB" sz="14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63127910"/>
              </p:ext>
            </p:extLst>
          </p:nvPr>
        </p:nvGraphicFramePr>
        <p:xfrm>
          <a:off x="528122" y="2129399"/>
          <a:ext cx="10979860" cy="3188576"/>
        </p:xfrm>
        <a:graphic>
          <a:graphicData uri="http://schemas.openxmlformats.org/drawingml/2006/table">
            <a:tbl>
              <a:tblPr firstRow="1" bandRow="1">
                <a:tableStyleId>{5C22544A-7EE6-4342-B048-85BDC9FD1C3A}</a:tableStyleId>
              </a:tblPr>
              <a:tblGrid>
                <a:gridCol w="1594830">
                  <a:extLst>
                    <a:ext uri="{9D8B030D-6E8A-4147-A177-3AD203B41FA5}">
                      <a16:colId xmlns:a16="http://schemas.microsoft.com/office/drawing/2014/main" val="1284065850"/>
                    </a:ext>
                  </a:extLst>
                </a:gridCol>
                <a:gridCol w="1553481">
                  <a:extLst>
                    <a:ext uri="{9D8B030D-6E8A-4147-A177-3AD203B41FA5}">
                      <a16:colId xmlns:a16="http://schemas.microsoft.com/office/drawing/2014/main" val="1858564028"/>
                    </a:ext>
                  </a:extLst>
                </a:gridCol>
                <a:gridCol w="1721694">
                  <a:extLst>
                    <a:ext uri="{9D8B030D-6E8A-4147-A177-3AD203B41FA5}">
                      <a16:colId xmlns:a16="http://schemas.microsoft.com/office/drawing/2014/main" val="1949424782"/>
                    </a:ext>
                  </a:extLst>
                </a:gridCol>
                <a:gridCol w="1799112">
                  <a:extLst>
                    <a:ext uri="{9D8B030D-6E8A-4147-A177-3AD203B41FA5}">
                      <a16:colId xmlns:a16="http://schemas.microsoft.com/office/drawing/2014/main" val="446382655"/>
                    </a:ext>
                  </a:extLst>
                </a:gridCol>
                <a:gridCol w="2151915">
                  <a:extLst>
                    <a:ext uri="{9D8B030D-6E8A-4147-A177-3AD203B41FA5}">
                      <a16:colId xmlns:a16="http://schemas.microsoft.com/office/drawing/2014/main" val="3644160467"/>
                    </a:ext>
                  </a:extLst>
                </a:gridCol>
                <a:gridCol w="2158828">
                  <a:extLst>
                    <a:ext uri="{9D8B030D-6E8A-4147-A177-3AD203B41FA5}">
                      <a16:colId xmlns:a16="http://schemas.microsoft.com/office/drawing/2014/main" val="66830876"/>
                    </a:ext>
                  </a:extLst>
                </a:gridCol>
              </a:tblGrid>
              <a:tr h="1237856">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000" dirty="0">
                          <a:solidFill>
                            <a:schemeClr val="tx1"/>
                          </a:solidFill>
                        </a:rPr>
                        <a:t>Technological </a:t>
                      </a:r>
                    </a:p>
                    <a:p>
                      <a:pPr algn="ctr"/>
                      <a:r>
                        <a:rPr lang="en-GB" sz="20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000" dirty="0">
                          <a:solidFill>
                            <a:schemeClr val="tx1"/>
                          </a:solidFill>
                        </a:rPr>
                        <a:t>Environmental</a:t>
                      </a:r>
                    </a:p>
                    <a:p>
                      <a:pPr algn="ctr"/>
                      <a:r>
                        <a:rPr lang="en-GB" sz="2000" dirty="0">
                          <a:solidFill>
                            <a:schemeClr val="tx1"/>
                          </a:solidFill>
                        </a:rPr>
                        <a:t>Factors</a:t>
                      </a:r>
                    </a:p>
                  </a:txBody>
                  <a:tcPr>
                    <a:pattFill prst="pct40">
                      <a:fgClr>
                        <a:srgbClr val="00B0F0"/>
                      </a:fgClr>
                      <a:bgClr>
                        <a:schemeClr val="bg1"/>
                      </a:bgClr>
                    </a:patt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solidFill>
                            <a:schemeClr val="tx1"/>
                          </a:solidFill>
                        </a:rPr>
                        <a:t>Environmental Factors</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400" dirty="0"/>
                    </a:p>
                  </a:txBody>
                  <a:tcPr anchor="ctr" anchorCtr="1">
                    <a:pattFill prst="pct40">
                      <a:fgClr>
                        <a:schemeClr val="accent1"/>
                      </a:fgClr>
                      <a:bgClr>
                        <a:schemeClr val="bg1"/>
                      </a:bgClr>
                    </a:pattFill>
                  </a:tcPr>
                </a:tc>
                <a:extLst>
                  <a:ext uri="{0D108BD9-81ED-4DB2-BD59-A6C34878D82A}">
                    <a16:rowId xmlns:a16="http://schemas.microsoft.com/office/drawing/2014/main" val="2083540418"/>
                  </a:ext>
                </a:extLst>
              </a:tr>
              <a:tr h="1742169">
                <a:tc>
                  <a:txBody>
                    <a:bodyPr/>
                    <a:lstStyle/>
                    <a:p>
                      <a:pPr marL="285750" indent="-285750">
                        <a:buFont typeface="Wingdings" panose="05000000000000000000" pitchFamily="2" charset="2"/>
                        <a:buChar char="§"/>
                      </a:pPr>
                      <a:r>
                        <a:rPr lang="en-GB" sz="1200" b="1" dirty="0"/>
                        <a:t>Brexit related import regulations may affect price</a:t>
                      </a:r>
                    </a:p>
                    <a:p>
                      <a:pPr marL="285750" indent="-285750">
                        <a:buFont typeface="Wingdings" panose="05000000000000000000" pitchFamily="2" charset="2"/>
                        <a:buChar char="§"/>
                      </a:pPr>
                      <a:r>
                        <a:rPr lang="en-GB" sz="1200" b="1" dirty="0"/>
                        <a:t>Local council policies regarding supporting small business</a:t>
                      </a:r>
                    </a:p>
                  </a:txBody>
                  <a:tcPr>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1200" b="1" dirty="0"/>
                        <a:t>Reduced high street footfall</a:t>
                      </a:r>
                    </a:p>
                    <a:p>
                      <a:pPr marL="285750" indent="-285750">
                        <a:buFont typeface="Wingdings" panose="05000000000000000000" pitchFamily="2" charset="2"/>
                        <a:buChar char="§"/>
                      </a:pPr>
                      <a:r>
                        <a:rPr lang="en-GB" sz="1200" b="1" dirty="0"/>
                        <a:t>Rising inflation </a:t>
                      </a:r>
                    </a:p>
                    <a:p>
                      <a:endParaRPr lang="en-GB" sz="1400" b="1" dirty="0"/>
                    </a:p>
                  </a:txBody>
                  <a:tcPr>
                    <a:pattFill prst="pct40">
                      <a:fgClr>
                        <a:srgbClr val="FFC000"/>
                      </a:fgClr>
                      <a:bgClr>
                        <a:schemeClr val="bg1"/>
                      </a:bgClr>
                    </a:pattFill>
                  </a:tcPr>
                </a:tc>
                <a:tc>
                  <a:txBody>
                    <a:bodyPr/>
                    <a:lstStyle/>
                    <a:p>
                      <a:pPr marL="285750" indent="-285750">
                        <a:buFont typeface="Wingdings" panose="05000000000000000000" pitchFamily="2" charset="2"/>
                        <a:buChar char="§"/>
                      </a:pPr>
                      <a:r>
                        <a:rPr lang="en-GB" sz="1200" b="1" dirty="0"/>
                        <a:t>Customers changing shopping behaviour moving to online shopping</a:t>
                      </a:r>
                    </a:p>
                    <a:p>
                      <a:pPr marL="285750" indent="-285750">
                        <a:buFont typeface="Wingdings" panose="05000000000000000000" pitchFamily="2" charset="2"/>
                        <a:buChar char="§"/>
                      </a:pPr>
                      <a:r>
                        <a:rPr lang="en-GB" sz="1200" b="1" dirty="0"/>
                        <a:t>Increase awareness for sustainability and  eco-friendly products.</a:t>
                      </a:r>
                    </a:p>
                    <a:p>
                      <a:endParaRPr lang="en-GB" sz="1400" b="1" dirty="0"/>
                    </a:p>
                  </a:txBody>
                  <a:tcPr>
                    <a:pattFill prst="pct40">
                      <a:fgClr>
                        <a:srgbClr val="FFFF00"/>
                      </a:fgClr>
                      <a:bgClr>
                        <a:schemeClr val="bg1"/>
                      </a:bgClr>
                    </a:pattFill>
                  </a:tcPr>
                </a:tc>
                <a:tc>
                  <a:txBody>
                    <a:bodyPr/>
                    <a:lstStyle/>
                    <a:p>
                      <a:pPr marL="285750" indent="-285750">
                        <a:buFont typeface="Wingdings" panose="05000000000000000000" pitchFamily="2" charset="2"/>
                        <a:buChar char="§"/>
                      </a:pPr>
                      <a:r>
                        <a:rPr lang="en-GB" sz="1200" dirty="0"/>
                        <a:t>Green Haven’s outdated website limits online engagement and orders.</a:t>
                      </a:r>
                      <a:endParaRPr lang="en-GB" sz="1200" b="1" dirty="0"/>
                    </a:p>
                    <a:p>
                      <a:pPr marL="285750" indent="-285750">
                        <a:buFont typeface="Wingdings" panose="05000000000000000000" pitchFamily="2" charset="2"/>
                        <a:buChar char="§"/>
                      </a:pPr>
                      <a:r>
                        <a:rPr lang="en-GB" sz="1200" b="0" dirty="0"/>
                        <a:t>Competitors taking advance of website/mobile apps to attract customers</a:t>
                      </a:r>
                    </a:p>
                    <a:p>
                      <a:endParaRPr lang="en-GB" sz="1400" b="1" dirty="0"/>
                    </a:p>
                  </a:txBody>
                  <a:tcPr>
                    <a:pattFill prst="pct40">
                      <a:fgClr>
                        <a:srgbClr val="92D050"/>
                      </a:fgClr>
                      <a:bgClr>
                        <a:schemeClr val="bg1"/>
                      </a:bgClr>
                    </a:pattFill>
                  </a:tcPr>
                </a:tc>
                <a:tc>
                  <a:txBody>
                    <a:bodyPr/>
                    <a:lstStyle/>
                    <a:p>
                      <a:pPr marL="285750" indent="-285750">
                        <a:buFont typeface="Wingdings" panose="05000000000000000000" pitchFamily="2" charset="2"/>
                        <a:buChar char="§"/>
                      </a:pPr>
                      <a:r>
                        <a:rPr lang="en-GB" sz="1100" b="0" dirty="0"/>
                        <a:t>Packaging and waste regulations may influence the operational cost</a:t>
                      </a:r>
                    </a:p>
                    <a:p>
                      <a:pPr marL="285750" indent="-285750">
                        <a:buFont typeface="Wingdings" panose="05000000000000000000" pitchFamily="2" charset="2"/>
                        <a:buChar char="§"/>
                      </a:pPr>
                      <a:r>
                        <a:rPr lang="en-GB" sz="1100" b="0" i="0" dirty="0"/>
                        <a:t>Compliance with employment laws and consumer rights are a must</a:t>
                      </a:r>
                    </a:p>
                    <a:p>
                      <a:endParaRPr lang="en-GB" sz="1400" b="1" dirty="0"/>
                    </a:p>
                  </a:txBody>
                  <a:tcPr>
                    <a:pattFill prst="pct40">
                      <a:fgClr>
                        <a:srgbClr val="00B0F0"/>
                      </a:fgClr>
                      <a:bgClr>
                        <a:schemeClr val="bg1"/>
                      </a:bgClr>
                    </a:pattFill>
                  </a:tcPr>
                </a:tc>
                <a:tc>
                  <a:txBody>
                    <a:bodyPr/>
                    <a:lstStyle/>
                    <a:p>
                      <a:pPr marL="285750" indent="-285750">
                        <a:buFont typeface="Wingdings" panose="05000000000000000000" pitchFamily="2" charset="2"/>
                        <a:buChar char="§"/>
                      </a:pPr>
                      <a:r>
                        <a:rPr lang="en-GB" sz="1200" dirty="0"/>
                        <a:t>Environmental trends favouring local sourcing</a:t>
                      </a:r>
                    </a:p>
                    <a:p>
                      <a:pPr marL="285750" indent="-285750">
                        <a:buFont typeface="Wingdings" panose="05000000000000000000" pitchFamily="2" charset="2"/>
                        <a:buChar char="§"/>
                      </a:pPr>
                      <a:endParaRPr lang="en-GB" sz="1100" dirty="0"/>
                    </a:p>
                    <a:p>
                      <a:pPr marL="285750" indent="-285750">
                        <a:buFont typeface="Wingdings" panose="05000000000000000000" pitchFamily="2" charset="2"/>
                        <a:buChar char="§"/>
                      </a:pPr>
                      <a:r>
                        <a:rPr lang="en-GB" sz="1100" dirty="0"/>
                        <a:t>Commitment to sustainable materials (biodegradable wrapping, local flowers)</a:t>
                      </a:r>
                      <a:endParaRPr lang="en-GB" sz="1100" b="0" i="0" dirty="0"/>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r>
              <a:rPr lang="en-GB" sz="3200" b="1" u="sng" dirty="0">
                <a:latin typeface="Arial" panose="020B0604020202020204" pitchFamily="34" charset="0"/>
                <a:cs typeface="Arial" panose="020B0604020202020204" pitchFamily="34" charset="0"/>
              </a:rPr>
              <a:t>Cause-and-Effect model</a:t>
            </a: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p:txBody>
          <a:bodyPr>
            <a:normAutofit/>
          </a:bodyPr>
          <a:lstStyle/>
          <a:p>
            <a:pPr marL="0" indent="0">
              <a:lnSpc>
                <a:spcPct val="100000"/>
              </a:lnSpc>
              <a:buNone/>
            </a:pPr>
            <a:r>
              <a:rPr lang="en-GB" sz="1400" b="1" dirty="0"/>
              <a:t>What is the Cause-and-Effect Model?</a:t>
            </a:r>
            <a:br>
              <a:rPr lang="en-GB" sz="1400" dirty="0"/>
            </a:br>
            <a:r>
              <a:rPr lang="en-GB" sz="1400" dirty="0"/>
              <a:t>A tool used to </a:t>
            </a:r>
            <a:r>
              <a:rPr lang="en-GB" sz="1400" b="1" dirty="0"/>
              <a:t>identify the root causes of a problem</a:t>
            </a:r>
            <a:r>
              <a:rPr lang="en-GB" sz="1400" dirty="0"/>
              <a:t> by tracing factors behind an outcome (Ishikawa, 1985).</a:t>
            </a:r>
          </a:p>
          <a:p>
            <a:pPr marL="0" indent="0">
              <a:lnSpc>
                <a:spcPct val="100000"/>
              </a:lnSpc>
              <a:buNone/>
            </a:pPr>
            <a:r>
              <a:rPr lang="en-GB" sz="1400" b="1" dirty="0"/>
              <a:t>Why is it used?</a:t>
            </a:r>
            <a:br>
              <a:rPr lang="en-GB" sz="1400" dirty="0"/>
            </a:br>
            <a:r>
              <a:rPr lang="en-GB" sz="1400" dirty="0"/>
              <a:t>It identifies </a:t>
            </a:r>
            <a:r>
              <a:rPr lang="en-GB" sz="1400" b="1" dirty="0"/>
              <a:t>root causes</a:t>
            </a:r>
            <a:r>
              <a:rPr lang="en-GB" sz="1400" dirty="0"/>
              <a:t>, supports </a:t>
            </a:r>
            <a:r>
              <a:rPr lang="en-GB" sz="1400" b="1" dirty="0"/>
              <a:t>better decision-making</a:t>
            </a:r>
            <a:r>
              <a:rPr lang="en-GB" sz="1400" dirty="0"/>
              <a:t>, and prevents </a:t>
            </a:r>
            <a:r>
              <a:rPr lang="en-GB" sz="1400" b="1" dirty="0"/>
              <a:t>ineffective solutions</a:t>
            </a:r>
            <a:r>
              <a:rPr lang="en-GB" sz="1400" dirty="0"/>
              <a:t> (Andersen &amp; </a:t>
            </a:r>
            <a:r>
              <a:rPr lang="en-GB" sz="1400" dirty="0" err="1"/>
              <a:t>Fagerhaug</a:t>
            </a:r>
            <a:r>
              <a:rPr lang="en-GB" sz="1400" dirty="0"/>
              <a:t>, 2006).</a:t>
            </a:r>
          </a:p>
          <a:p>
            <a:pPr marL="0" indent="0">
              <a:lnSpc>
                <a:spcPct val="100000"/>
              </a:lnSpc>
              <a:buNone/>
            </a:pPr>
            <a:r>
              <a:rPr lang="en-GB" sz="1400" b="1" dirty="0"/>
              <a:t>Where/how is it used?</a:t>
            </a:r>
            <a:br>
              <a:rPr lang="en-GB" sz="1400" dirty="0"/>
            </a:br>
            <a:r>
              <a:rPr lang="en-GB" sz="1400" dirty="0"/>
              <a:t>Used in </a:t>
            </a:r>
            <a:r>
              <a:rPr lang="en-GB" sz="1400" b="1" dirty="0"/>
              <a:t>business and operations</a:t>
            </a:r>
            <a:r>
              <a:rPr lang="en-GB" sz="1400" dirty="0"/>
              <a:t> to trace problems to causes, often via a </a:t>
            </a:r>
            <a:r>
              <a:rPr lang="en-GB" sz="1400" b="1" dirty="0"/>
              <a:t>fishbone diagram</a:t>
            </a:r>
            <a:r>
              <a:rPr lang="en-GB" sz="1400" dirty="0"/>
              <a:t> (Ishikawa, 1985).</a:t>
            </a:r>
          </a:p>
          <a:p>
            <a:pPr marL="0" indent="0">
              <a:lnSpc>
                <a:spcPct val="100000"/>
              </a:lnSpc>
              <a:buNone/>
            </a:pPr>
            <a:r>
              <a:rPr lang="en-GB" sz="1400" b="1" dirty="0"/>
              <a:t>What are the benefits of this model?</a:t>
            </a:r>
            <a:br>
              <a:rPr lang="en-GB" sz="1400" dirty="0"/>
            </a:br>
            <a:r>
              <a:rPr lang="en-GB" sz="1400" dirty="0"/>
              <a:t>Identifies </a:t>
            </a:r>
            <a:r>
              <a:rPr lang="en-GB" sz="1400" b="1" dirty="0"/>
              <a:t>root causes</a:t>
            </a:r>
            <a:r>
              <a:rPr lang="en-GB" sz="1400" dirty="0"/>
              <a:t>, improves </a:t>
            </a:r>
            <a:r>
              <a:rPr lang="en-GB" sz="1400" b="1" dirty="0"/>
              <a:t>decision-making</a:t>
            </a:r>
            <a:r>
              <a:rPr lang="en-GB" sz="1400" dirty="0"/>
              <a:t>, and supports </a:t>
            </a:r>
            <a:r>
              <a:rPr lang="en-GB" sz="1400" b="1" dirty="0"/>
              <a:t>structured problem-solving</a:t>
            </a:r>
            <a:r>
              <a:rPr lang="en-GB" sz="1400" dirty="0"/>
              <a:t> (Andersen &amp; </a:t>
            </a:r>
            <a:r>
              <a:rPr lang="en-GB" sz="1400" dirty="0" err="1"/>
              <a:t>Fagerhaug</a:t>
            </a:r>
            <a:r>
              <a:rPr lang="en-GB" sz="1400" dirty="0"/>
              <a:t>, 2006).</a:t>
            </a:r>
          </a:p>
          <a:p>
            <a:pPr marL="0" indent="0">
              <a:lnSpc>
                <a:spcPct val="100000"/>
              </a:lnSpc>
              <a:buNone/>
            </a:pPr>
            <a:r>
              <a:rPr lang="en-GB" sz="1400" b="1" dirty="0"/>
              <a:t>What are the criticisms of this model?</a:t>
            </a:r>
            <a:br>
              <a:rPr lang="en-GB" sz="1400" dirty="0"/>
            </a:br>
            <a:r>
              <a:rPr lang="en-GB" sz="1400" dirty="0"/>
              <a:t>Can </a:t>
            </a:r>
            <a:r>
              <a:rPr lang="en-GB" sz="1400" b="1" dirty="0"/>
              <a:t>oversimplify problems</a:t>
            </a:r>
            <a:r>
              <a:rPr lang="en-GB" sz="1400" dirty="0"/>
              <a:t>, rely on </a:t>
            </a:r>
            <a:r>
              <a:rPr lang="en-GB" sz="1400" b="1" dirty="0"/>
              <a:t>assumptions</a:t>
            </a:r>
            <a:r>
              <a:rPr lang="en-GB" sz="1400" dirty="0"/>
              <a:t>, and miss </a:t>
            </a:r>
            <a:r>
              <a:rPr lang="en-GB" sz="1400" b="1" dirty="0"/>
              <a:t>interactions between causes</a:t>
            </a:r>
            <a:r>
              <a:rPr lang="en-GB" sz="1400" dirty="0"/>
              <a:t> (Kumar &amp; </a:t>
            </a:r>
            <a:r>
              <a:rPr lang="en-GB" sz="1400" dirty="0" err="1"/>
              <a:t>Phrommathed</a:t>
            </a:r>
            <a:r>
              <a:rPr lang="en-GB" sz="1400" dirty="0"/>
              <a:t>, 2005).</a:t>
            </a:r>
            <a:endParaRPr lang="en-GB" sz="2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FE718F0-679C-850D-A5D4-2484229AD645}"/>
              </a:ext>
            </a:extLst>
          </p:cNvPr>
          <p:cNvSpPr txBox="1"/>
          <p:nvPr/>
        </p:nvSpPr>
        <p:spPr>
          <a:xfrm>
            <a:off x="942435" y="5812218"/>
            <a:ext cx="10177013" cy="369332"/>
          </a:xfrm>
          <a:prstGeom prst="rect">
            <a:avLst/>
          </a:prstGeom>
          <a:noFill/>
        </p:spPr>
        <p:txBody>
          <a:bodyPr wrap="square">
            <a:spAutoFit/>
          </a:bodyPr>
          <a:lstStyle/>
          <a:p>
            <a:endParaRPr lang="en-GB" b="1"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9079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Market</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Competition</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Costs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Process</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Location</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rtlCol="0">
            <a:spAutoFit/>
          </a:bodyPr>
          <a:lstStyle/>
          <a:p>
            <a:r>
              <a:rPr lang="en-GB" sz="1200" dirty="0"/>
              <a:t>Falling in-store sales</a:t>
            </a:r>
            <a:endParaRPr lang="en-GB" sz="1200" b="1"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276999"/>
          </a:xfrm>
          <a:prstGeom prst="rect">
            <a:avLst/>
          </a:prstGeom>
          <a:noFill/>
          <a:ln w="12700">
            <a:solidFill>
              <a:schemeClr val="tx1"/>
            </a:solidFill>
          </a:ln>
        </p:spPr>
        <p:txBody>
          <a:bodyPr wrap="square" rtlCol="0">
            <a:spAutoFit/>
          </a:bodyPr>
          <a:lstStyle/>
          <a:p>
            <a:r>
              <a:rPr lang="en-GB" sz="1200" dirty="0"/>
              <a:t>Shift in consumer behaviour </a:t>
            </a:r>
            <a:endParaRPr lang="en-GB" sz="1200"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461665"/>
          </a:xfrm>
          <a:prstGeom prst="rect">
            <a:avLst/>
          </a:prstGeom>
          <a:noFill/>
          <a:ln w="12700">
            <a:solidFill>
              <a:schemeClr val="tx1"/>
            </a:solidFill>
          </a:ln>
        </p:spPr>
        <p:txBody>
          <a:bodyPr wrap="square" rtlCol="0">
            <a:spAutoFit/>
          </a:bodyPr>
          <a:lstStyle/>
          <a:p>
            <a:r>
              <a:rPr lang="en-GB" sz="1200" dirty="0"/>
              <a:t>Reduced parking availability nearby</a:t>
            </a:r>
            <a:endParaRPr lang="en-GB" sz="1200" dirty="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461665"/>
          </a:xfrm>
          <a:prstGeom prst="rect">
            <a:avLst/>
          </a:prstGeom>
          <a:noFill/>
          <a:ln w="12700">
            <a:solidFill>
              <a:schemeClr val="tx1"/>
            </a:solidFill>
          </a:ln>
        </p:spPr>
        <p:txBody>
          <a:bodyPr wrap="square" rtlCol="0">
            <a:spAutoFit/>
          </a:bodyPr>
          <a:lstStyle/>
          <a:p>
            <a:r>
              <a:rPr lang="en-GB" sz="1200" dirty="0"/>
              <a:t>Owners’ limited digital marketing skills</a:t>
            </a:r>
            <a:endParaRPr lang="en-GB" sz="1200" dirty="0">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276999"/>
          </a:xfrm>
          <a:prstGeom prst="rect">
            <a:avLst/>
          </a:prstGeom>
          <a:noFill/>
          <a:ln w="12700">
            <a:solidFill>
              <a:schemeClr val="tx1"/>
            </a:solidFill>
          </a:ln>
        </p:spPr>
        <p:txBody>
          <a:bodyPr wrap="square" rtlCol="0">
            <a:spAutoFit/>
          </a:bodyPr>
          <a:lstStyle/>
          <a:p>
            <a:r>
              <a:rPr lang="en-GB" sz="1200" dirty="0"/>
              <a:t>Dependence on word-of-mouth</a:t>
            </a:r>
            <a:endParaRPr lang="en-GB" sz="1200"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276999"/>
          </a:xfrm>
          <a:prstGeom prst="rect">
            <a:avLst/>
          </a:prstGeom>
          <a:noFill/>
          <a:ln w="12700">
            <a:solidFill>
              <a:schemeClr val="tx1"/>
            </a:solidFill>
          </a:ln>
        </p:spPr>
        <p:txBody>
          <a:bodyPr wrap="square" rtlCol="0">
            <a:spAutoFit/>
          </a:bodyPr>
          <a:lstStyle/>
          <a:p>
            <a:r>
              <a:rPr lang="en-GB" sz="1200" dirty="0"/>
              <a:t>Limited delivery options</a:t>
            </a:r>
            <a:endParaRPr lang="en-GB" sz="1200"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461665"/>
          </a:xfrm>
          <a:prstGeom prst="rect">
            <a:avLst/>
          </a:prstGeom>
          <a:noFill/>
          <a:ln w="12700">
            <a:solidFill>
              <a:schemeClr val="tx1"/>
            </a:solidFill>
          </a:ln>
        </p:spPr>
        <p:txBody>
          <a:bodyPr wrap="square" rtlCol="0">
            <a:spAutoFit/>
          </a:bodyPr>
          <a:lstStyle/>
          <a:p>
            <a:r>
              <a:rPr lang="en-GB" sz="1200" dirty="0"/>
              <a:t>Outdated website, poor navigation</a:t>
            </a:r>
            <a:endParaRPr lang="en-GB" sz="1200" dirty="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461665"/>
          </a:xfrm>
          <a:prstGeom prst="rect">
            <a:avLst/>
          </a:prstGeom>
          <a:noFill/>
          <a:ln w="12700">
            <a:solidFill>
              <a:schemeClr val="tx1"/>
            </a:solidFill>
          </a:ln>
        </p:spPr>
        <p:txBody>
          <a:bodyPr wrap="square" rtlCol="0">
            <a:spAutoFit/>
          </a:bodyPr>
          <a:lstStyle/>
          <a:p>
            <a:r>
              <a:rPr lang="en-GB" sz="1200" dirty="0"/>
              <a:t>Rising prices for imported flowers </a:t>
            </a:r>
            <a:endParaRPr lang="en-GB" sz="1200" dirty="0">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461665"/>
          </a:xfrm>
          <a:prstGeom prst="rect">
            <a:avLst/>
          </a:prstGeom>
          <a:noFill/>
          <a:ln w="12700">
            <a:solidFill>
              <a:schemeClr val="tx1"/>
            </a:solidFill>
          </a:ln>
        </p:spPr>
        <p:txBody>
          <a:bodyPr wrap="square" rtlCol="0">
            <a:spAutoFit/>
          </a:bodyPr>
          <a:lstStyle/>
          <a:p>
            <a:r>
              <a:rPr lang="en-GB" sz="1200" dirty="0"/>
              <a:t>Higher cost of sustainable packaging</a:t>
            </a:r>
            <a:endParaRPr lang="en-GB" sz="1200" dirty="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461665"/>
          </a:xfrm>
          <a:prstGeom prst="rect">
            <a:avLst/>
          </a:prstGeom>
          <a:noFill/>
          <a:ln w="12700">
            <a:solidFill>
              <a:schemeClr val="tx1"/>
            </a:solidFill>
          </a:ln>
        </p:spPr>
        <p:txBody>
          <a:bodyPr wrap="square" rtlCol="0">
            <a:spAutoFit/>
          </a:bodyPr>
          <a:lstStyle/>
          <a:p>
            <a:r>
              <a:rPr lang="en-GB" sz="1200" dirty="0"/>
              <a:t>National chain with lower prices and wide delivery</a:t>
            </a:r>
            <a:endParaRPr lang="en-GB" sz="1200" dirty="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461665"/>
          </a:xfrm>
          <a:prstGeom prst="rect">
            <a:avLst/>
          </a:prstGeom>
          <a:noFill/>
          <a:ln w="12700">
            <a:solidFill>
              <a:schemeClr val="tx1"/>
            </a:solidFill>
          </a:ln>
        </p:spPr>
        <p:txBody>
          <a:bodyPr wrap="square" rtlCol="0">
            <a:spAutoFit/>
          </a:bodyPr>
          <a:lstStyle/>
          <a:p>
            <a:r>
              <a:rPr lang="en-GB" sz="1200" dirty="0"/>
              <a:t>Aggressive promotions from online florists</a:t>
            </a:r>
            <a:endParaRPr lang="en-GB" sz="1200" dirty="0">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Reduced high street visits</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Shift to online shopping</a:t>
            </a:r>
          </a:p>
        </p:txBody>
      </p:sp>
      <p:sp>
        <p:nvSpPr>
          <p:cNvPr id="5" name="TextBox 4">
            <a:extLst>
              <a:ext uri="{FF2B5EF4-FFF2-40B4-BE49-F238E27FC236}">
                <a16:creationId xmlns:a16="http://schemas.microsoft.com/office/drawing/2014/main" id="{180A04F2-4F22-A08C-F5B4-F30F002E227B}"/>
              </a:ext>
            </a:extLst>
          </p:cNvPr>
          <p:cNvSpPr txBox="1"/>
          <p:nvPr/>
        </p:nvSpPr>
        <p:spPr>
          <a:xfrm>
            <a:off x="1271240" y="28960"/>
            <a:ext cx="10920760" cy="523220"/>
          </a:xfrm>
          <a:prstGeom prst="rect">
            <a:avLst/>
          </a:prstGeom>
          <a:noFill/>
        </p:spPr>
        <p:txBody>
          <a:bodyPr wrap="square" rtlCol="0">
            <a:spAutoFit/>
          </a:bodyPr>
          <a:lstStyle/>
          <a:p>
            <a:r>
              <a:rPr lang="en-GB" sz="2800" b="1" dirty="0"/>
              <a:t>  Green Haven Florist Cause-and-Effect diagram </a:t>
            </a:r>
          </a:p>
        </p:txBody>
      </p:sp>
    </p:spTree>
    <p:extLst>
      <p:ext uri="{BB962C8B-B14F-4D97-AF65-F5344CB8AC3E}">
        <p14:creationId xmlns:p14="http://schemas.microsoft.com/office/powerpoint/2010/main" val="41212041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pPr algn="ctr"/>
            <a:r>
              <a:rPr lang="en-GB" sz="3200" b="1" u="sng" dirty="0">
                <a:latin typeface="Arial" panose="020B0604020202020204" pitchFamily="34" charset="0"/>
                <a:cs typeface="Arial" panose="020B0604020202020204" pitchFamily="34" charset="0"/>
              </a:rPr>
              <a:t> Key Findings </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474785" y="2141537"/>
            <a:ext cx="10879015" cy="4351338"/>
          </a:xfrm>
        </p:spPr>
        <p:txBody>
          <a:bodyPr/>
          <a:lstStyle/>
          <a:p>
            <a:pPr marL="1714500" lvl="3" indent="-342900">
              <a:buFont typeface="+mj-lt"/>
              <a:buAutoNum type="arabicPeriod"/>
            </a:pPr>
            <a:r>
              <a:rPr lang="en-GB" b="1" dirty="0"/>
              <a:t>In-store sales have dropped 30%</a:t>
            </a:r>
            <a:r>
              <a:rPr lang="en-GB" dirty="0"/>
              <a:t> due to reduced foot traffic and changing consumer habits.</a:t>
            </a:r>
          </a:p>
          <a:p>
            <a:pPr marL="1714500" lvl="3" indent="-342900">
              <a:buFont typeface="+mj-lt"/>
              <a:buAutoNum type="arabicPeriod"/>
            </a:pPr>
            <a:r>
              <a:rPr lang="en-GB" b="1" dirty="0"/>
              <a:t>Rising costs</a:t>
            </a:r>
            <a:r>
              <a:rPr lang="en-GB" dirty="0"/>
              <a:t> of flowers and sustainable packaging are reducing profit margins.</a:t>
            </a:r>
          </a:p>
          <a:p>
            <a:pPr marL="1714500" lvl="3" indent="-342900">
              <a:buFont typeface="+mj-lt"/>
              <a:buAutoNum type="arabicPeriod"/>
            </a:pPr>
            <a:r>
              <a:rPr lang="en-GB" b="1" dirty="0"/>
              <a:t>Digital presence is weak</a:t>
            </a:r>
            <a:r>
              <a:rPr lang="en-GB" dirty="0"/>
              <a:t>, with an outdated website and limited online services.</a:t>
            </a:r>
          </a:p>
          <a:p>
            <a:pPr marL="1714500" lvl="3" indent="-342900">
              <a:buFont typeface="+mj-lt"/>
              <a:buAutoNum type="arabicPeriod"/>
            </a:pPr>
            <a:r>
              <a:rPr lang="en-GB" b="1" dirty="0"/>
              <a:t>Competition has intensified</a:t>
            </a:r>
            <a:r>
              <a:rPr lang="en-GB" dirty="0"/>
              <a:t>, from both trendy local florists and national chains offering convenience and lower prices.</a:t>
            </a:r>
            <a:endParaRPr lang="en-GB" dirty="0">
              <a:latin typeface="Arial" panose="020B0604020202020204" pitchFamily="34" charset="0"/>
              <a:cs typeface="Arial" panose="020B0604020202020204" pitchFamily="34" charset="0"/>
            </a:endParaRPr>
          </a:p>
          <a:p>
            <a:pPr marL="1714500" lvl="3" indent="-342900">
              <a:buFont typeface="+mj-lt"/>
              <a:buAutoNum type="arabicPeriod"/>
            </a:pPr>
            <a:endParaRPr lang="en-GB" dirty="0">
              <a:latin typeface="Arial" panose="020B0604020202020204" pitchFamily="34" charset="0"/>
              <a:cs typeface="Arial" panose="020B0604020202020204" pitchFamily="34" charset="0"/>
            </a:endParaRPr>
          </a:p>
          <a:p>
            <a:pPr marL="1371600" lvl="3" indent="0" algn="ctr">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7257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a:normAutofit/>
          </a:bodyPr>
          <a:lstStyle/>
          <a:p>
            <a:pPr algn="just"/>
            <a:r>
              <a:rPr lang="en-GB" sz="1200" dirty="0"/>
              <a:t>Adair, J. (2007) </a:t>
            </a:r>
            <a:r>
              <a:rPr lang="en-GB" sz="1200" i="1" dirty="0"/>
              <a:t>Solving problems and making decisions</a:t>
            </a:r>
            <a:r>
              <a:rPr lang="en-GB" sz="1200" dirty="0"/>
              <a:t>. 5th edition. Amsterdam: Pergamon Flexible Learning. Available at: e-book.</a:t>
            </a:r>
          </a:p>
          <a:p>
            <a:pPr algn="just"/>
            <a:r>
              <a:rPr lang="en-GB" sz="1200" b="1" dirty="0" err="1"/>
              <a:t>Belsare</a:t>
            </a:r>
            <a:r>
              <a:rPr lang="en-GB" sz="1200" b="1" dirty="0"/>
              <a:t>, H.</a:t>
            </a:r>
            <a:r>
              <a:rPr lang="en-GB" sz="1200" dirty="0"/>
              <a:t> (2025) ‘PESTLE analysis’, </a:t>
            </a:r>
            <a:r>
              <a:rPr lang="en-GB" sz="1200" i="1" dirty="0"/>
              <a:t>International Journal of Advanced Research</a:t>
            </a:r>
            <a:r>
              <a:rPr lang="en-GB" sz="1200" dirty="0"/>
              <a:t>, </a:t>
            </a:r>
            <a:r>
              <a:rPr lang="en-GB" sz="1200" b="1" dirty="0"/>
              <a:t>13</a:t>
            </a:r>
            <a:r>
              <a:rPr lang="en-GB" sz="1200" dirty="0"/>
              <a:t>(02), pp. 608–612. </a:t>
            </a:r>
            <a:r>
              <a:rPr lang="en-GB" sz="1200" dirty="0">
                <a:hlinkClick r:id="rId2"/>
              </a:rPr>
              <a:t> </a:t>
            </a:r>
            <a:r>
              <a:rPr lang="en-GB" sz="1200" dirty="0">
                <a:hlinkClick r:id="rId2"/>
              </a:rPr>
              <a:t>https://dx.doi.org/10.21474/IJAR01/20411</a:t>
            </a:r>
            <a:endParaRPr lang="en-GB" sz="1200" dirty="0"/>
          </a:p>
          <a:p>
            <a:r>
              <a:rPr lang="en-GB" sz="1200" b="1" dirty="0" err="1"/>
              <a:t>Yüksel</a:t>
            </a:r>
            <a:r>
              <a:rPr lang="en-GB" sz="1200" b="1" dirty="0"/>
              <a:t>, I.</a:t>
            </a:r>
            <a:r>
              <a:rPr lang="en-GB" sz="1200" dirty="0"/>
              <a:t> (2012) </a:t>
            </a:r>
            <a:r>
              <a:rPr lang="en-GB" sz="1200" i="1" dirty="0"/>
              <a:t>Developing a Multi‑Criteria Decision Making Model for PESTEL Analysis</a:t>
            </a:r>
            <a:r>
              <a:rPr lang="en-GB" sz="1200" dirty="0"/>
              <a:t>. </a:t>
            </a:r>
            <a:r>
              <a:rPr lang="en-GB" sz="1200" i="1" dirty="0"/>
              <a:t>International Journal of Business and Management</a:t>
            </a:r>
            <a:r>
              <a:rPr lang="en-GB" sz="1200" dirty="0"/>
              <a:t>, </a:t>
            </a:r>
            <a:r>
              <a:rPr lang="en-GB" sz="1200" b="1" dirty="0"/>
              <a:t>7</a:t>
            </a:r>
            <a:r>
              <a:rPr lang="en-GB" sz="1200" dirty="0"/>
              <a:t>(24), pp. 52–66. Available at: </a:t>
            </a:r>
            <a:r>
              <a:rPr lang="en-GB" sz="1200" dirty="0">
                <a:hlinkClick r:id="rId3"/>
              </a:rPr>
              <a:t>https://doi.org/10.5539/ijbm.v7n24p52</a:t>
            </a:r>
            <a:endParaRPr lang="en-GB" sz="1200" dirty="0"/>
          </a:p>
          <a:p>
            <a:r>
              <a:rPr lang="en-GB" sz="1200" dirty="0"/>
              <a:t>Ishikawa, K., 1985. </a:t>
            </a:r>
            <a:r>
              <a:rPr lang="en-GB" sz="1200" i="1" dirty="0"/>
              <a:t>What is Total Quality Control? The Japanese Way</a:t>
            </a:r>
            <a:r>
              <a:rPr lang="en-GB" sz="1200" dirty="0"/>
              <a:t>. 1st ed. Englewood Cliffs: Prentice Hall.</a:t>
            </a:r>
          </a:p>
          <a:p>
            <a:r>
              <a:rPr lang="en-GB" sz="1000" dirty="0"/>
              <a:t>Andersen, B. &amp; </a:t>
            </a:r>
            <a:r>
              <a:rPr lang="en-GB" sz="1000" dirty="0" err="1"/>
              <a:t>Fagerhaug</a:t>
            </a:r>
            <a:r>
              <a:rPr lang="en-GB" sz="1000" dirty="0"/>
              <a:t>, T., 2006. </a:t>
            </a:r>
            <a:r>
              <a:rPr lang="en-GB" sz="1000" i="1" dirty="0"/>
              <a:t>Root Cause Analysis: Simplified Tools and Techniques</a:t>
            </a:r>
            <a:r>
              <a:rPr lang="en-GB" sz="1000" dirty="0"/>
              <a:t>. 2nd ed. Milwaukee: ASQ Quality Press.</a:t>
            </a:r>
          </a:p>
          <a:p>
            <a:r>
              <a:rPr lang="en-GB" sz="1000" dirty="0"/>
              <a:t>Kumar, S. &amp; </a:t>
            </a:r>
            <a:r>
              <a:rPr lang="en-GB" sz="1000" dirty="0" err="1"/>
              <a:t>Phrommathed</a:t>
            </a:r>
            <a:r>
              <a:rPr lang="en-GB" sz="1000" dirty="0"/>
              <a:t>, P., 2005. </a:t>
            </a:r>
            <a:r>
              <a:rPr lang="en-GB" sz="1000" i="1" dirty="0"/>
              <a:t>Methods and Tools for Effective Knowledge Management</a:t>
            </a:r>
            <a:r>
              <a:rPr lang="en-GB" sz="1000" dirty="0"/>
              <a:t>. Hershey: IGI Global.</a:t>
            </a:r>
            <a:endParaRPr lang="en-GB" sz="1100" dirty="0"/>
          </a:p>
          <a:p>
            <a:endParaRPr lang="en-GB" sz="1600" dirty="0"/>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pPr algn="just"/>
            <a:endParaRPr lang="en-GB" sz="1100" b="1" dirty="0">
              <a:solidFill>
                <a:srgbClr val="FF0000"/>
              </a:solidFill>
              <a:latin typeface="Arial" panose="020B0604020202020204" pitchFamily="34" charset="0"/>
              <a:cs typeface="Arial" panose="020B0604020202020204" pitchFamily="34" charset="0"/>
            </a:endParaRPr>
          </a:p>
          <a:p>
            <a:pPr algn="just"/>
            <a:endParaRPr lang="en-GB" sz="1600" dirty="0">
              <a:latin typeface="Arial" panose="020B0604020202020204" pitchFamily="34" charset="0"/>
              <a:cs typeface="Arial" panose="020B0604020202020204" pitchFamily="34" charset="0"/>
            </a:endParaRPr>
          </a:p>
          <a:p>
            <a:pPr algn="just"/>
            <a:endParaRPr lang="en-GB" sz="16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2.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2653</TotalTime>
  <Words>1233</Words>
  <Application>Microsoft Office PowerPoint</Application>
  <PresentationFormat>Widescreen</PresentationFormat>
  <Paragraphs>174</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Wingdings</vt:lpstr>
      <vt:lpstr>Office Theme</vt:lpstr>
      <vt:lpstr>PowerPoint Presentation</vt:lpstr>
      <vt:lpstr>PowerPoint Presentation</vt:lpstr>
      <vt:lpstr>Green Haven Florists</vt:lpstr>
      <vt:lpstr>PowerPoint Presentation</vt:lpstr>
      <vt:lpstr>PowerPoint Presentation</vt:lpstr>
      <vt:lpstr>Pestel Analysis</vt:lpstr>
      <vt:lpstr>  PESTEL Framework for Green Haven Florists </vt:lpstr>
      <vt:lpstr>Cause-and-Effect model</vt:lpstr>
      <vt:lpstr>PowerPoint Presentation</vt:lpstr>
      <vt:lpstr> Key Findings </vt:lpstr>
      <vt:lpstr>Reference List:</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Marius Ciuculescu</cp:lastModifiedBy>
  <cp:revision>115</cp:revision>
  <dcterms:created xsi:type="dcterms:W3CDTF">2024-01-29T11:42:05Z</dcterms:created>
  <dcterms:modified xsi:type="dcterms:W3CDTF">2026-02-16T01:49:54Z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