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30"/>
  </p:notesMasterIdLst>
  <p:handoutMasterIdLst>
    <p:handoutMasterId r:id="rId31"/>
  </p:handoutMasterIdLst>
  <p:sldIdLst>
    <p:sldId id="1233" r:id="rId2"/>
    <p:sldId id="1483" r:id="rId3"/>
    <p:sldId id="1492" r:id="rId4"/>
    <p:sldId id="256" r:id="rId5"/>
    <p:sldId id="549" r:id="rId6"/>
    <p:sldId id="544" r:id="rId7"/>
    <p:sldId id="387" r:id="rId8"/>
    <p:sldId id="797" r:id="rId9"/>
    <p:sldId id="798" r:id="rId10"/>
    <p:sldId id="799" r:id="rId11"/>
    <p:sldId id="800" r:id="rId12"/>
    <p:sldId id="775" r:id="rId13"/>
    <p:sldId id="776" r:id="rId14"/>
    <p:sldId id="794" r:id="rId15"/>
    <p:sldId id="795" r:id="rId16"/>
    <p:sldId id="792" r:id="rId17"/>
    <p:sldId id="801" r:id="rId18"/>
    <p:sldId id="802" r:id="rId19"/>
    <p:sldId id="803" r:id="rId20"/>
    <p:sldId id="804" r:id="rId21"/>
    <p:sldId id="796" r:id="rId22"/>
    <p:sldId id="807" r:id="rId23"/>
    <p:sldId id="809" r:id="rId24"/>
    <p:sldId id="810" r:id="rId25"/>
    <p:sldId id="811" r:id="rId26"/>
    <p:sldId id="812" r:id="rId27"/>
    <p:sldId id="813" r:id="rId28"/>
    <p:sldId id="554" r:id="rId29"/>
  </p:sldIdLst>
  <p:sldSz cx="9144000" cy="6858000" type="screen4x3"/>
  <p:notesSz cx="6888163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01" autoAdjust="0"/>
    <p:restoredTop sz="94618"/>
  </p:normalViewPr>
  <p:slideViewPr>
    <p:cSldViewPr>
      <p:cViewPr varScale="1">
        <p:scale>
          <a:sx n="93" d="100"/>
          <a:sy n="93" d="100"/>
        </p:scale>
        <p:origin x="688" y="20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2"/>
            <a:ext cx="2985621" cy="501575"/>
          </a:xfrm>
          <a:prstGeom prst="rect">
            <a:avLst/>
          </a:prstGeom>
        </p:spPr>
        <p:txBody>
          <a:bodyPr vert="horz" lIns="92424" tIns="46213" rIns="92424" bIns="46213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0935" y="2"/>
            <a:ext cx="2985621" cy="501575"/>
          </a:xfrm>
          <a:prstGeom prst="rect">
            <a:avLst/>
          </a:prstGeom>
        </p:spPr>
        <p:txBody>
          <a:bodyPr vert="horz" lIns="92424" tIns="46213" rIns="92424" bIns="46213" rtlCol="0"/>
          <a:lstStyle>
            <a:lvl1pPr algn="r">
              <a:defRPr sz="1200"/>
            </a:lvl1pPr>
          </a:lstStyle>
          <a:p>
            <a:fld id="{DDFE4924-2982-45AF-8ADA-F127DD0F8FDB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2" y="9518712"/>
            <a:ext cx="2985621" cy="501575"/>
          </a:xfrm>
          <a:prstGeom prst="rect">
            <a:avLst/>
          </a:prstGeom>
        </p:spPr>
        <p:txBody>
          <a:bodyPr vert="horz" lIns="92424" tIns="46213" rIns="92424" bIns="46213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0935" y="9518712"/>
            <a:ext cx="2985621" cy="501575"/>
          </a:xfrm>
          <a:prstGeom prst="rect">
            <a:avLst/>
          </a:prstGeom>
        </p:spPr>
        <p:txBody>
          <a:bodyPr vert="horz" lIns="92424" tIns="46213" rIns="92424" bIns="46213" rtlCol="0" anchor="b"/>
          <a:lstStyle>
            <a:lvl1pPr algn="r">
              <a:defRPr sz="1200"/>
            </a:lvl1pPr>
          </a:lstStyle>
          <a:p>
            <a:fld id="{5872F017-5F31-4D73-8D27-A5F06DBD9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002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3"/>
            <a:ext cx="2984870" cy="501094"/>
          </a:xfrm>
          <a:prstGeom prst="rect">
            <a:avLst/>
          </a:prstGeom>
        </p:spPr>
        <p:txBody>
          <a:bodyPr vert="horz" lIns="93035" tIns="46518" rIns="93035" bIns="4651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9" y="3"/>
            <a:ext cx="2984870" cy="501094"/>
          </a:xfrm>
          <a:prstGeom prst="rect">
            <a:avLst/>
          </a:prstGeom>
        </p:spPr>
        <p:txBody>
          <a:bodyPr vert="horz" lIns="93035" tIns="46518" rIns="93035" bIns="46518" rtlCol="0"/>
          <a:lstStyle>
            <a:lvl1pPr algn="r">
              <a:defRPr sz="1200"/>
            </a:lvl1pPr>
          </a:lstStyle>
          <a:p>
            <a:fld id="{AFA9FFA1-0787-45DB-8011-CE0131B7A5DA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8213" y="750888"/>
            <a:ext cx="5011737" cy="37592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035" tIns="46518" rIns="93035" bIns="4651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760398"/>
            <a:ext cx="5510530" cy="4509849"/>
          </a:xfrm>
          <a:prstGeom prst="rect">
            <a:avLst/>
          </a:prstGeom>
        </p:spPr>
        <p:txBody>
          <a:bodyPr vert="horz" lIns="93035" tIns="46518" rIns="93035" bIns="4651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519055"/>
            <a:ext cx="2984870" cy="501094"/>
          </a:xfrm>
          <a:prstGeom prst="rect">
            <a:avLst/>
          </a:prstGeom>
        </p:spPr>
        <p:txBody>
          <a:bodyPr vert="horz" lIns="93035" tIns="46518" rIns="93035" bIns="4651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9" y="9519055"/>
            <a:ext cx="2984870" cy="501094"/>
          </a:xfrm>
          <a:prstGeom prst="rect">
            <a:avLst/>
          </a:prstGeom>
        </p:spPr>
        <p:txBody>
          <a:bodyPr vert="horz" lIns="93035" tIns="46518" rIns="93035" bIns="46518" rtlCol="0" anchor="b"/>
          <a:lstStyle>
            <a:lvl1pPr algn="r">
              <a:defRPr sz="1200"/>
            </a:lvl1pPr>
          </a:lstStyle>
          <a:p>
            <a:fld id="{11C954A8-3C2B-4595-96CF-48521B4CF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800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8370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40D9C-5571-C342-B162-AC069263F7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D7B097-26DF-7945-8CE2-68614E5D36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6D108-EAFF-A94F-B172-880D2BDAB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CE99-0EF1-CE40-9AA4-5C3C7390FA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D212FB-ADEA-5742-BBED-F128C4AF9A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292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124C9-D74C-6E42-A1A7-B92D0AAB95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F8EF1-97BB-614E-9915-CC7B31927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20AC4-F1D3-4B44-B47F-FEC7063FAB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696081-204F-AF4B-ABC0-72523415E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321E90-17DF-E147-9FE8-FF7F7F6BB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580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98261-8725-F841-9DED-2E02A11B0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835428-214D-5848-8589-DF2942ACCE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2F7FCA-7FBC-524F-92DB-D84DA88265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8C2E3-55F0-384C-8BA2-7D956AD38D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3B0432-C414-5B4E-B8B2-810E318FB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004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B4B9C-28A0-F542-BA7A-E649D7287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CFC79-3E1C-884C-AABB-F58E16D51E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529CF2-C19A-F94D-BDCE-21ECC29981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9846E0-BE12-9942-A635-8EE9EB9BF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3385B7-C179-2947-BB25-C4D5263A9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023907-D4ED-334C-A692-0A88D6D75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4666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EE1E3-8688-2A46-B17E-14410D583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F33F37-32FA-3A47-AFCB-4C19E64636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731790-A098-D541-9B1D-C5639FB4F0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4FB519-C7D9-DF46-A90C-1EE097F398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055A15-E4F3-2141-8585-519418C983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E90D97-B559-254D-AE58-3708DC674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E8D2B30-FC6F-AD4C-844E-6A7AB7A69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79790C-DA72-6241-97B5-FD0609904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31065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65CB6-A743-C74A-9D95-CFE5983CE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20F552-6716-D547-90EA-16BF84134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4EFE09-1418-C448-9F11-C8381E8BC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21F8E1-6771-4F49-A301-BC0474DC8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341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24CFB3-8C2F-3146-B8B8-1A476D0DF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1ABA9E-26C7-984D-B4D6-0A7EB7081E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5FC223-6536-D941-BA46-FD5AB631E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542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13DA2-1A1B-0945-AE6C-637CDC663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43095-CE8B-B148-ABA6-4E2AA197C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B7EAE4-D42B-EA4C-AF49-FAC71CD86F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1611D7-0358-4143-943D-A1DB2AD3C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3F4176-C66D-E447-9894-09E3B1B4AA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F820D4-1F62-5447-ADD5-F740C67BA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40297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9803E-429A-824B-87B8-9D1FD8CA3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898F41-C538-4342-8B1B-BB1EAFE85B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668206-0458-5B44-9F3C-D47237027E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4BC48F-9871-5441-8119-D13679B4B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66944A-9EBE-C840-BF78-B604E310BE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497705-B91D-904D-B6D6-F66CC42CA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770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500BF-1AFC-3343-ACFF-ADB067182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D21C46-9B2B-BC47-8B8D-4A530B4167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696355-E59B-964D-8872-FEEA9E8A9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526DC4-D56D-F441-B40E-B38BC25D0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E9B5D3-17E1-AE42-A173-0A0411DFA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675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1C9DC9-57FD-E14F-88FB-2A01A93CEE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C9DCB6-D4BC-0842-9CBE-F7895C08FF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BBFE3E-DD9B-E444-AD25-533043564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BE2839-240D-0F41-8326-D20C878FC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6EF148-E600-AC43-882B-9CF96A915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674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B57BE59-40CE-494F-A284-859C7ADBB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28B9D-C22B-6645-A64F-3C50F3764F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FFFFD3-7974-424A-A84A-3BA9EE2CFC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476903-449C-F446-86ED-38FAD0D30D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7DD612-E436-904B-A3D9-C6A3232686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147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4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5.png"/><Relationship Id="rId5" Type="http://schemas.openxmlformats.org/officeDocument/2006/relationships/image" Target="../media/image8.tiff"/><Relationship Id="rId4" Type="http://schemas.openxmlformats.org/officeDocument/2006/relationships/image" Target="../media/image7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tiff"/><Relationship Id="rId13" Type="http://schemas.openxmlformats.org/officeDocument/2006/relationships/image" Target="../media/image5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2.tiff"/><Relationship Id="rId12" Type="http://schemas.openxmlformats.org/officeDocument/2006/relationships/image" Target="../media/image3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1.tiff"/><Relationship Id="rId11" Type="http://schemas.openxmlformats.org/officeDocument/2006/relationships/image" Target="../media/image16.tiff"/><Relationship Id="rId5" Type="http://schemas.openxmlformats.org/officeDocument/2006/relationships/image" Target="../media/image10.tiff"/><Relationship Id="rId10" Type="http://schemas.openxmlformats.org/officeDocument/2006/relationships/image" Target="../media/image15.tiff"/><Relationship Id="rId4" Type="http://schemas.openxmlformats.org/officeDocument/2006/relationships/image" Target="../media/image9.tiff"/><Relationship Id="rId9" Type="http://schemas.openxmlformats.org/officeDocument/2006/relationships/image" Target="../media/image14.tif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10.tif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10.tif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16.tif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17.tif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18.tif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19.tif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media" Target="../media/media19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audio" Target="../media/media20.m4a"/><Relationship Id="rId5" Type="http://schemas.microsoft.com/office/2007/relationships/media" Target="../media/media20.m4a"/><Relationship Id="rId4" Type="http://schemas.openxmlformats.org/officeDocument/2006/relationships/audio" Target="../media/media19.m4a"/><Relationship Id="rId9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3229663" y="260648"/>
            <a:ext cx="2628900" cy="112480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51435" tIns="25718" rIns="51435" bIns="25718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3038" b="1" dirty="0">
                <a:solidFill>
                  <a:srgbClr val="FF0000"/>
                </a:solidFill>
              </a:rPr>
            </a:br>
            <a:r>
              <a:rPr lang="en-GB" sz="1800" b="1" dirty="0" err="1">
                <a:solidFill>
                  <a:srgbClr val="002060"/>
                </a:solidFill>
                <a:latin typeface="+mn-lt"/>
              </a:rPr>
              <a:t>Llwybr</a:t>
            </a:r>
            <a:r>
              <a:rPr lang="en-GB" sz="1800" b="1" dirty="0">
                <a:solidFill>
                  <a:srgbClr val="002060"/>
                </a:solidFill>
                <a:latin typeface="+mn-lt"/>
              </a:rPr>
              <a:t> y </a:t>
            </a:r>
            <a:r>
              <a:rPr lang="en-GB" sz="1800" b="1" dirty="0" err="1">
                <a:solidFill>
                  <a:srgbClr val="002060"/>
                </a:solidFill>
                <a:latin typeface="+mn-lt"/>
              </a:rPr>
              <a:t>Gymraeg</a:t>
            </a:r>
            <a:endParaRPr lang="en-GB" sz="18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1800" b="1" dirty="0">
                <a:solidFill>
                  <a:srgbClr val="002060"/>
                </a:solidFill>
                <a:latin typeface="+mn-lt"/>
              </a:rPr>
              <a:t>Welsh Pathway</a:t>
            </a:r>
          </a:p>
          <a:p>
            <a:pPr algn="ctr"/>
            <a:r>
              <a:rPr lang="en-GB" sz="1800" b="1" dirty="0">
                <a:solidFill>
                  <a:srgbClr val="002060"/>
                </a:solidFill>
                <a:latin typeface="+mn-lt"/>
              </a:rPr>
              <a:t>BA3C 2021-22</a:t>
            </a:r>
          </a:p>
          <a:p>
            <a:pPr algn="ctr"/>
            <a:endParaRPr lang="en-GB" sz="1125" b="1" dirty="0">
              <a:solidFill>
                <a:srgbClr val="00206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05" y="5358154"/>
            <a:ext cx="1546916" cy="613064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7E24E6B9-8EF9-B84F-93F8-49DBA6A0ABF4}"/>
              </a:ext>
            </a:extLst>
          </p:cNvPr>
          <p:cNvSpPr txBox="1">
            <a:spLocks/>
          </p:cNvSpPr>
          <p:nvPr/>
        </p:nvSpPr>
        <p:spPr>
          <a:xfrm>
            <a:off x="3153640" y="5358154"/>
            <a:ext cx="2836719" cy="110372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51435" tIns="25718" rIns="51435" bIns="25718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3038" b="1" dirty="0">
                <a:solidFill>
                  <a:srgbClr val="FF0000"/>
                </a:solidFill>
              </a:rPr>
            </a:br>
            <a:r>
              <a:rPr lang="en-GB" sz="18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1800" b="1" dirty="0">
                <a:solidFill>
                  <a:srgbClr val="002060"/>
                </a:solidFill>
                <a:latin typeface="+mn-lt"/>
              </a:rPr>
              <a:t> 8: 2.12.21</a:t>
            </a:r>
          </a:p>
          <a:p>
            <a:pPr algn="ctr"/>
            <a:r>
              <a:rPr lang="en-GB" sz="1800" b="1" dirty="0" err="1">
                <a:solidFill>
                  <a:srgbClr val="002060"/>
                </a:solidFill>
                <a:latin typeface="+mn-lt"/>
              </a:rPr>
              <a:t>ar-lein</a:t>
            </a:r>
            <a:endParaRPr lang="en-GB" sz="1800" b="1" dirty="0">
              <a:solidFill>
                <a:srgbClr val="002060"/>
              </a:solidFill>
              <a:latin typeface="+mn-lt"/>
            </a:endParaRPr>
          </a:p>
          <a:p>
            <a:pPr algn="ctr"/>
            <a:endParaRPr lang="en-GB" sz="18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6579031" y="5387687"/>
            <a:ext cx="2341233" cy="30008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 err="1">
                <a:solidFill>
                  <a:srgbClr val="002060"/>
                </a:solidFill>
              </a:rPr>
              <a:t>nia.evans@pcydds.ac.uk</a:t>
            </a:r>
            <a:endParaRPr lang="en-US" sz="135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6060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18269" y="1341630"/>
            <a:ext cx="4232453" cy="230832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002060"/>
                </a:solidFill>
              </a:rPr>
              <a:t>Ble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rwyt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ti’n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byw</a:t>
            </a:r>
            <a:r>
              <a:rPr lang="en-US" sz="2400" dirty="0">
                <a:solidFill>
                  <a:srgbClr val="002060"/>
                </a:solidFill>
              </a:rPr>
              <a:t>?</a:t>
            </a:r>
          </a:p>
          <a:p>
            <a:endParaRPr lang="en-US" sz="1200" dirty="0">
              <a:solidFill>
                <a:srgbClr val="002060"/>
              </a:solidFill>
            </a:endParaRPr>
          </a:p>
          <a:p>
            <a:endParaRPr lang="en-US" sz="1200" dirty="0">
              <a:solidFill>
                <a:srgbClr val="002060"/>
              </a:solidFill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Beth </a:t>
            </a:r>
            <a:r>
              <a:rPr lang="en-US" sz="2400" dirty="0" err="1">
                <a:solidFill>
                  <a:srgbClr val="002060"/>
                </a:solidFill>
              </a:rPr>
              <a:t>sydd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yn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yr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ardal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leol</a:t>
            </a:r>
            <a:r>
              <a:rPr lang="en-US" sz="2400" dirty="0">
                <a:solidFill>
                  <a:srgbClr val="002060"/>
                </a:solidFill>
              </a:rPr>
              <a:t>?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2060"/>
              </a:solidFill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002060"/>
                </a:solidFill>
              </a:rPr>
              <a:t>Ble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mae</a:t>
            </a:r>
            <a:r>
              <a:rPr lang="en-US" sz="2400" dirty="0">
                <a:solidFill>
                  <a:srgbClr val="002060"/>
                </a:solidFill>
              </a:rPr>
              <a:t> …? (</a:t>
            </a:r>
            <a:r>
              <a:rPr lang="en-US" sz="2400" dirty="0" err="1">
                <a:solidFill>
                  <a:srgbClr val="002060"/>
                </a:solidFill>
              </a:rPr>
              <a:t>yn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yr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ardal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leol</a:t>
            </a:r>
            <a:r>
              <a:rPr lang="en-US" sz="2400" dirty="0">
                <a:solidFill>
                  <a:srgbClr val="002060"/>
                </a:solidFill>
              </a:rPr>
              <a:t>)</a:t>
            </a:r>
          </a:p>
          <a:p>
            <a:endParaRPr lang="en-US" sz="2400" dirty="0">
              <a:solidFill>
                <a:srgbClr val="00206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471A80-8171-764D-B214-0C23ACF49493}"/>
              </a:ext>
            </a:extLst>
          </p:cNvPr>
          <p:cNvSpPr txBox="1"/>
          <p:nvPr/>
        </p:nvSpPr>
        <p:spPr>
          <a:xfrm>
            <a:off x="2105610" y="188640"/>
            <a:ext cx="4694271" cy="923330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700" dirty="0" err="1">
                <a:solidFill>
                  <a:schemeClr val="bg1"/>
                </a:solidFill>
              </a:rPr>
              <a:t>Heddiw</a:t>
            </a:r>
            <a:r>
              <a:rPr lang="en-US" sz="2700" dirty="0">
                <a:solidFill>
                  <a:schemeClr val="bg1"/>
                </a:solidFill>
              </a:rPr>
              <a:t>, </a:t>
            </a:r>
            <a:r>
              <a:rPr lang="en-US" sz="2700" dirty="0" err="1">
                <a:solidFill>
                  <a:schemeClr val="bg1"/>
                </a:solidFill>
              </a:rPr>
              <a:t>byddwn</a:t>
            </a:r>
            <a:r>
              <a:rPr lang="en-US" sz="2700" dirty="0">
                <a:solidFill>
                  <a:schemeClr val="bg1"/>
                </a:solidFill>
              </a:rPr>
              <a:t> </a:t>
            </a:r>
            <a:r>
              <a:rPr lang="en-US" sz="2700" dirty="0" err="1">
                <a:solidFill>
                  <a:schemeClr val="bg1"/>
                </a:solidFill>
              </a:rPr>
              <a:t>ni’n</a:t>
            </a:r>
            <a:r>
              <a:rPr lang="en-US" sz="2700" dirty="0">
                <a:solidFill>
                  <a:schemeClr val="bg1"/>
                </a:solidFill>
              </a:rPr>
              <a:t> </a:t>
            </a:r>
            <a:r>
              <a:rPr lang="en-US" sz="2700" dirty="0" err="1">
                <a:solidFill>
                  <a:schemeClr val="bg1"/>
                </a:solidFill>
              </a:rPr>
              <a:t>dysgu</a:t>
            </a:r>
            <a:r>
              <a:rPr lang="en-US" sz="2700" dirty="0">
                <a:solidFill>
                  <a:schemeClr val="bg1"/>
                </a:solidFill>
              </a:rPr>
              <a:t> …</a:t>
            </a:r>
          </a:p>
          <a:p>
            <a:pPr algn="ctr"/>
            <a:r>
              <a:rPr lang="en-US" sz="2700" i="1" dirty="0">
                <a:solidFill>
                  <a:schemeClr val="bg1"/>
                </a:solidFill>
              </a:rPr>
              <a:t>Today, we will be learning…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187938"/>
            <a:ext cx="9144000" cy="6406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4FD0E4-63CE-8C4A-9090-91A5CF5BF734}"/>
              </a:ext>
            </a:extLst>
          </p:cNvPr>
          <p:cNvSpPr txBox="1"/>
          <p:nvPr/>
        </p:nvSpPr>
        <p:spPr>
          <a:xfrm>
            <a:off x="4683654" y="1373341"/>
            <a:ext cx="4232453" cy="230832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 sz="2400" i="1" dirty="0">
                <a:solidFill>
                  <a:srgbClr val="002060"/>
                </a:solidFill>
              </a:rPr>
              <a:t>Where do you live?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US" sz="2400" i="1" dirty="0">
              <a:solidFill>
                <a:srgbClr val="002060"/>
              </a:solidFill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 sz="2400" i="1" dirty="0">
                <a:solidFill>
                  <a:srgbClr val="002060"/>
                </a:solidFill>
              </a:rPr>
              <a:t>What is in the local area?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US" sz="2400" i="1" dirty="0">
              <a:solidFill>
                <a:srgbClr val="002060"/>
              </a:solidFill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 sz="2400" i="1" dirty="0">
                <a:solidFill>
                  <a:srgbClr val="002060"/>
                </a:solidFill>
              </a:rPr>
              <a:t>Where is …? (in the local area)</a:t>
            </a:r>
          </a:p>
          <a:p>
            <a:endParaRPr lang="en-US" sz="2400" i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9DC03DA-E4C5-8C43-A6ED-4C5D411F2650}"/>
              </a:ext>
            </a:extLst>
          </p:cNvPr>
          <p:cNvSpPr txBox="1"/>
          <p:nvPr/>
        </p:nvSpPr>
        <p:spPr>
          <a:xfrm>
            <a:off x="1875342" y="3965305"/>
            <a:ext cx="5616624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002060"/>
                </a:solidFill>
              </a:rPr>
              <a:t>Byddwch</a:t>
            </a:r>
            <a:r>
              <a:rPr lang="en-US" sz="2400" dirty="0">
                <a:solidFill>
                  <a:srgbClr val="002060"/>
                </a:solidFill>
              </a:rPr>
              <a:t> chi </a:t>
            </a:r>
            <a:r>
              <a:rPr lang="en-US" sz="2400" dirty="0" err="1">
                <a:solidFill>
                  <a:srgbClr val="002060"/>
                </a:solidFill>
              </a:rPr>
              <a:t>hefyd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yn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cael</a:t>
            </a:r>
            <a:r>
              <a:rPr lang="en-US" sz="2400" dirty="0">
                <a:solidFill>
                  <a:srgbClr val="002060"/>
                </a:solidFill>
              </a:rPr>
              <a:t> y </a:t>
            </a:r>
            <a:r>
              <a:rPr lang="en-US" sz="2400" dirty="0" err="1">
                <a:solidFill>
                  <a:srgbClr val="002060"/>
                </a:solidFill>
              </a:rPr>
              <a:t>cyfle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i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wneud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rhai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tasgau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ar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gyfer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eich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Portffolio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Cymraeg</a:t>
            </a:r>
            <a:r>
              <a:rPr lang="en-US" sz="2400" dirty="0">
                <a:solidFill>
                  <a:srgbClr val="002060"/>
                </a:solidFill>
              </a:rPr>
              <a:t>.</a:t>
            </a:r>
          </a:p>
          <a:p>
            <a:endParaRPr lang="en-US" sz="2400" dirty="0">
              <a:solidFill>
                <a:srgbClr val="002060"/>
              </a:solidFill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You will also get the opportunity to do some tasks for your Welsh portfolio.</a:t>
            </a:r>
          </a:p>
        </p:txBody>
      </p:sp>
    </p:spTree>
    <p:extLst>
      <p:ext uri="{BB962C8B-B14F-4D97-AF65-F5344CB8AC3E}">
        <p14:creationId xmlns:p14="http://schemas.microsoft.com/office/powerpoint/2010/main" val="7590020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1619672" y="260648"/>
            <a:ext cx="5173774" cy="954107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endParaRPr lang="en-US" sz="1400" b="1" i="1" dirty="0">
              <a:solidFill>
                <a:schemeClr val="bg1"/>
              </a:solidFill>
            </a:endParaRP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Mae </a:t>
            </a:r>
            <a:r>
              <a:rPr lang="en-US" sz="2400" b="1" i="1" dirty="0" err="1">
                <a:solidFill>
                  <a:schemeClr val="bg1"/>
                </a:solidFill>
              </a:rPr>
              <a:t>hi’n</a:t>
            </a:r>
            <a:r>
              <a:rPr lang="en-US" sz="2400" b="1" i="1" dirty="0">
                <a:solidFill>
                  <a:schemeClr val="bg1"/>
                </a:solidFill>
              </a:rPr>
              <a:t> </a:t>
            </a:r>
            <a:r>
              <a:rPr lang="en-US" sz="2400" b="1" i="1" dirty="0" err="1">
                <a:solidFill>
                  <a:schemeClr val="bg1"/>
                </a:solidFill>
              </a:rPr>
              <a:t>amser</a:t>
            </a:r>
            <a:r>
              <a:rPr lang="en-US" sz="2400" b="1" i="1" dirty="0">
                <a:solidFill>
                  <a:schemeClr val="bg1"/>
                </a:solidFill>
              </a:rPr>
              <a:t> </a:t>
            </a:r>
            <a:r>
              <a:rPr lang="en-US" sz="2400" b="1" i="1" dirty="0" err="1">
                <a:solidFill>
                  <a:schemeClr val="bg1"/>
                </a:solidFill>
              </a:rPr>
              <a:t>cofrestru</a:t>
            </a:r>
            <a:r>
              <a:rPr lang="en-US" sz="2400" b="1" i="1" dirty="0">
                <a:solidFill>
                  <a:schemeClr val="bg1"/>
                </a:solidFill>
              </a:rPr>
              <a:t> …</a:t>
            </a:r>
          </a:p>
          <a:p>
            <a:pPr algn="ctr"/>
            <a:endParaRPr lang="en-US" sz="1600" b="1" i="1" dirty="0">
              <a:solidFill>
                <a:schemeClr val="bg1"/>
              </a:solidFill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7483363"/>
              </p:ext>
            </p:extLst>
          </p:nvPr>
        </p:nvGraphicFramePr>
        <p:xfrm>
          <a:off x="529896" y="1455832"/>
          <a:ext cx="2179551" cy="28102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8008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1611543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07045">
                <a:tc>
                  <a:txBody>
                    <a:bodyPr/>
                    <a:lstStyle/>
                    <a:p>
                      <a:r>
                        <a:rPr lang="en-US" sz="1000" dirty="0" err="1"/>
                        <a:t>Rhif</a:t>
                      </a:r>
                      <a:endParaRPr lang="en-US" sz="10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 err="1"/>
                        <a:t>Pwy</a:t>
                      </a:r>
                      <a:r>
                        <a:rPr lang="en-US" sz="1000" dirty="0"/>
                        <a:t>?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1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Sara </a:t>
                      </a:r>
                      <a:r>
                        <a:rPr lang="en-US" sz="1000" dirty="0" err="1"/>
                        <a:t>Dalkin</a:t>
                      </a:r>
                      <a:endParaRPr lang="en-US" sz="10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Cerys Baker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3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Jack Hussey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4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Charlotte Turner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5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Emelia Thomas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6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Lainey Gallo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7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Ebony </a:t>
                      </a:r>
                      <a:r>
                        <a:rPr lang="en-US" sz="1000" dirty="0" err="1"/>
                        <a:t>Tuckwood</a:t>
                      </a:r>
                      <a:endParaRPr lang="en-US" sz="10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8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Eleanor </a:t>
                      </a:r>
                      <a:r>
                        <a:rPr lang="en-US" sz="1000" dirty="0" err="1"/>
                        <a:t>Molyneux</a:t>
                      </a:r>
                      <a:endParaRPr lang="en-US" sz="10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9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 err="1"/>
                        <a:t>Jordanna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Tregoning</a:t>
                      </a:r>
                      <a:r>
                        <a:rPr lang="en-US" sz="1000" dirty="0"/>
                        <a:t> 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943898CE-FA8E-664E-B739-5EC83F9AD9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0190077"/>
              </p:ext>
            </p:extLst>
          </p:nvPr>
        </p:nvGraphicFramePr>
        <p:xfrm>
          <a:off x="3347864" y="2723220"/>
          <a:ext cx="2179551" cy="25031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8008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1611543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278130">
                <a:tc>
                  <a:txBody>
                    <a:bodyPr/>
                    <a:lstStyle/>
                    <a:p>
                      <a:r>
                        <a:rPr lang="en-US" sz="1000" dirty="0" err="1"/>
                        <a:t>Rhif</a:t>
                      </a:r>
                      <a:endParaRPr lang="en-US" sz="10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 err="1"/>
                        <a:t>Pwy</a:t>
                      </a:r>
                      <a:r>
                        <a:rPr lang="en-US" sz="1000" dirty="0"/>
                        <a:t>?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10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Alaina Brown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11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Anna Jenkins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12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Megan Langdon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13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Sophie Roberts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14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Caitlin Llewelyn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15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Amanda Gould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16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Rhys Lloyd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17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Yasmin </a:t>
                      </a:r>
                      <a:r>
                        <a:rPr lang="en-US" sz="1000" dirty="0" err="1"/>
                        <a:t>Scrine</a:t>
                      </a:r>
                      <a:endParaRPr lang="en-US" sz="10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DF79FDD9-EA0F-FD42-BC4C-9E5C05113D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2286995"/>
              </p:ext>
            </p:extLst>
          </p:nvPr>
        </p:nvGraphicFramePr>
        <p:xfrm>
          <a:off x="6427480" y="1455832"/>
          <a:ext cx="2179551" cy="27813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8008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1611543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278130">
                <a:tc>
                  <a:txBody>
                    <a:bodyPr/>
                    <a:lstStyle/>
                    <a:p>
                      <a:r>
                        <a:rPr lang="en-US" sz="1000" dirty="0" err="1"/>
                        <a:t>Rhif</a:t>
                      </a:r>
                      <a:endParaRPr lang="en-US" sz="10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 err="1"/>
                        <a:t>Pwy</a:t>
                      </a:r>
                      <a:r>
                        <a:rPr lang="en-US" sz="1000" dirty="0"/>
                        <a:t>?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18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 err="1"/>
                        <a:t>Lowri</a:t>
                      </a:r>
                      <a:r>
                        <a:rPr lang="en-US" sz="1000" dirty="0"/>
                        <a:t> Johnson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19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Leoni Ireland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20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Lisa Jones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21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Hayley Clark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22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Shay Farrell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23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Lily Lloyd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24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Rianne Morgan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25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Nicola Tully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1000" dirty="0"/>
                        <a:t>27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Hollie Jones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5D5D385A-FDEF-144B-83B4-61D3F21A7C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215647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9752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FEFF020-BDDE-4A48-A44C-A151535A7855}"/>
              </a:ext>
            </a:extLst>
          </p:cNvPr>
          <p:cNvSpPr txBox="1"/>
          <p:nvPr/>
        </p:nvSpPr>
        <p:spPr>
          <a:xfrm>
            <a:off x="4920538" y="73069"/>
            <a:ext cx="4223462" cy="61247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8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Fy ardal leol</a:t>
            </a:r>
          </a:p>
          <a:p>
            <a:pPr algn="ctr"/>
            <a:endParaRPr lang="cy-GB" sz="8000" b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endParaRPr lang="cy-GB" sz="3200" b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cy-GB" sz="60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My local </a:t>
            </a:r>
          </a:p>
          <a:p>
            <a:pPr algn="ctr"/>
            <a:r>
              <a:rPr lang="cy-GB" sz="60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area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1847A0-C998-EB48-B2EC-D085CD88EF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4955"/>
            <a:ext cx="4920538" cy="6858000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B05A22C-4768-544B-87BF-EAD75F0AB9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516216" y="2579662"/>
            <a:ext cx="1209378" cy="12093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8261ED8-F07F-6D4F-A6C5-42643B86110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853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24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81EB54D-9EAC-894E-9D5D-0615A2ED4326}"/>
              </a:ext>
            </a:extLst>
          </p:cNvPr>
          <p:cNvSpPr txBox="1"/>
          <p:nvPr/>
        </p:nvSpPr>
        <p:spPr>
          <a:xfrm>
            <a:off x="1403648" y="1694697"/>
            <a:ext cx="6768752" cy="29546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6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GB" sz="6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6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GB" sz="6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6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6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48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 you live?</a:t>
            </a:r>
            <a:endParaRPr lang="cy-GB" sz="66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C767BD-A520-C043-9666-34C0429936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39952" y="2564904"/>
            <a:ext cx="1342504" cy="134250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B83CEFB-993B-F842-A29B-7317E1DCCEA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426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1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A9F7AD5-79A3-294E-95EF-757A733AF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801" y="116632"/>
            <a:ext cx="7725623" cy="1080120"/>
          </a:xfrm>
          <a:solidFill>
            <a:schemeClr val="bg1"/>
          </a:solidFill>
          <a:ln w="76200">
            <a:solidFill>
              <a:schemeClr val="tx2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US" sz="36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Geirfa</a:t>
            </a:r>
            <a:r>
              <a:rPr lang="en-US" sz="36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6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ddefnyddiol</a:t>
            </a:r>
            <a:r>
              <a:rPr lang="en-US" sz="36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		        </a:t>
            </a:r>
            <a:br>
              <a:rPr lang="en-US" sz="3600" dirty="0"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US" sz="36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Useful vocabulary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21D6AA0-6170-DF4B-A50F-8CDF4DB233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7245623"/>
              </p:ext>
            </p:extLst>
          </p:nvPr>
        </p:nvGraphicFramePr>
        <p:xfrm>
          <a:off x="471232" y="1196752"/>
          <a:ext cx="3884742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2371">
                  <a:extLst>
                    <a:ext uri="{9D8B030D-6E8A-4147-A177-3AD203B41FA5}">
                      <a16:colId xmlns:a16="http://schemas.microsoft.com/office/drawing/2014/main" val="4156728078"/>
                    </a:ext>
                  </a:extLst>
                </a:gridCol>
                <a:gridCol w="1942371">
                  <a:extLst>
                    <a:ext uri="{9D8B030D-6E8A-4147-A177-3AD203B41FA5}">
                      <a16:colId xmlns:a16="http://schemas.microsoft.com/office/drawing/2014/main" val="22627214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cartref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home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23000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house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34460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ty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wahân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detached house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4974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ty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pâr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Semi-detached house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764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ty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teras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terraced house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5461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byngalo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 err="1">
                          <a:solidFill>
                            <a:schemeClr val="tx1"/>
                          </a:solidFill>
                        </a:rPr>
                        <a:t>bungalo</a:t>
                      </a:r>
                      <a:endParaRPr lang="en-US" b="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2391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bwthyn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cottage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88371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fflat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flat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985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carafán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caravan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61675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fferm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farm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96223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ffermdy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farmhouse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87685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pentref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village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0335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tref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town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1431748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DCE2D43-980B-1243-9299-E3F3545DD5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1372059"/>
              </p:ext>
            </p:extLst>
          </p:nvPr>
        </p:nvGraphicFramePr>
        <p:xfrm>
          <a:off x="4860032" y="1196752"/>
          <a:ext cx="3884742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2371">
                  <a:extLst>
                    <a:ext uri="{9D8B030D-6E8A-4147-A177-3AD203B41FA5}">
                      <a16:colId xmlns:a16="http://schemas.microsoft.com/office/drawing/2014/main" val="4156728078"/>
                    </a:ext>
                  </a:extLst>
                </a:gridCol>
                <a:gridCol w="1942371">
                  <a:extLst>
                    <a:ext uri="{9D8B030D-6E8A-4147-A177-3AD203B41FA5}">
                      <a16:colId xmlns:a16="http://schemas.microsoft.com/office/drawing/2014/main" val="22627214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dinas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city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4768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sir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county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07862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gwlad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country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34460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wlad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in the countryside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6701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dref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in the town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8362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Ble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rwyt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byw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Where do you live?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764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Ble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byw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Where does he live?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5461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Ble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byw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Where does she live?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2391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Ble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nhw’n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byw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Where do they live?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985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Ble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Rhys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byw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Where does Rhys live?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6167579"/>
                  </a:ext>
                </a:extLst>
              </a:tr>
            </a:tbl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451450C-A9B7-5944-A601-0A2E9BD139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96003" y="222585"/>
            <a:ext cx="812800" cy="812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322043E-D524-784E-90D8-1AA8AD8CEC3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076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734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3056" y="1728820"/>
            <a:ext cx="4896544" cy="3394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671031-0DA2-6E4F-B1FC-FDB5ABBEC1E1}"/>
              </a:ext>
            </a:extLst>
          </p:cNvPr>
          <p:cNvSpPr txBox="1"/>
          <p:nvPr/>
        </p:nvSpPr>
        <p:spPr>
          <a:xfrm>
            <a:off x="3779912" y="4640551"/>
            <a:ext cx="2180812" cy="147732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900" b="1" dirty="0" err="1"/>
              <a:t>prifddinas</a:t>
            </a:r>
            <a:r>
              <a:rPr lang="en-US" sz="900" b="1" dirty="0"/>
              <a:t> = </a:t>
            </a:r>
            <a:r>
              <a:rPr lang="en-US" sz="900" i="1" dirty="0"/>
              <a:t>capital city</a:t>
            </a:r>
          </a:p>
          <a:p>
            <a:r>
              <a:rPr lang="en-US" sz="900" b="1" dirty="0" err="1"/>
              <a:t>ieithoedd</a:t>
            </a:r>
            <a:r>
              <a:rPr lang="en-US" sz="900" b="1" dirty="0"/>
              <a:t> = </a:t>
            </a:r>
            <a:r>
              <a:rPr lang="en-US" sz="900" i="1" dirty="0"/>
              <a:t>languages</a:t>
            </a:r>
          </a:p>
          <a:p>
            <a:r>
              <a:rPr lang="en-US" sz="900" b="1" dirty="0" err="1"/>
              <a:t>arian</a:t>
            </a:r>
            <a:r>
              <a:rPr lang="en-US" sz="900" b="1" dirty="0"/>
              <a:t> = </a:t>
            </a:r>
            <a:r>
              <a:rPr lang="en-US" sz="900" i="1" dirty="0"/>
              <a:t>money</a:t>
            </a:r>
          </a:p>
          <a:p>
            <a:r>
              <a:rPr lang="en-US" sz="900" b="1" dirty="0" err="1"/>
              <a:t>tir</a:t>
            </a:r>
            <a:r>
              <a:rPr lang="en-US" sz="900" dirty="0"/>
              <a:t> = </a:t>
            </a:r>
            <a:r>
              <a:rPr lang="en-US" sz="900" i="1" dirty="0"/>
              <a:t>land</a:t>
            </a:r>
          </a:p>
          <a:p>
            <a:r>
              <a:rPr lang="en-US" sz="900" b="1" dirty="0" err="1"/>
              <a:t>môr</a:t>
            </a:r>
            <a:r>
              <a:rPr lang="en-US" sz="900" dirty="0"/>
              <a:t> = </a:t>
            </a:r>
            <a:r>
              <a:rPr lang="en-US" sz="900" i="1" dirty="0"/>
              <a:t>sea</a:t>
            </a:r>
          </a:p>
          <a:p>
            <a:r>
              <a:rPr lang="en-US" sz="900" b="1" dirty="0" err="1"/>
              <a:t>mynydd</a:t>
            </a:r>
            <a:r>
              <a:rPr lang="en-US" sz="900" dirty="0"/>
              <a:t> = </a:t>
            </a:r>
            <a:r>
              <a:rPr lang="en-US" sz="900" i="1" dirty="0"/>
              <a:t>mountain</a:t>
            </a:r>
          </a:p>
          <a:p>
            <a:r>
              <a:rPr lang="en-US" sz="900" b="1" dirty="0" err="1"/>
              <a:t>afon</a:t>
            </a:r>
            <a:r>
              <a:rPr lang="en-US" sz="900" dirty="0"/>
              <a:t> = </a:t>
            </a:r>
            <a:r>
              <a:rPr lang="en-US" sz="900" i="1" dirty="0"/>
              <a:t>river</a:t>
            </a:r>
          </a:p>
          <a:p>
            <a:r>
              <a:rPr lang="en-US" sz="900" b="1" dirty="0" err="1"/>
              <a:t>llyn</a:t>
            </a:r>
            <a:r>
              <a:rPr lang="en-US" sz="900" dirty="0"/>
              <a:t> = </a:t>
            </a:r>
            <a:r>
              <a:rPr lang="en-US" sz="900" i="1" dirty="0"/>
              <a:t>lake</a:t>
            </a:r>
          </a:p>
          <a:p>
            <a:r>
              <a:rPr lang="en-US" sz="900" b="1" dirty="0" err="1"/>
              <a:t>ynys</a:t>
            </a:r>
            <a:r>
              <a:rPr lang="en-US" sz="900" dirty="0"/>
              <a:t> = </a:t>
            </a:r>
            <a:r>
              <a:rPr lang="en-US" sz="900" i="1" dirty="0"/>
              <a:t>island</a:t>
            </a:r>
          </a:p>
          <a:p>
            <a:r>
              <a:rPr lang="en-US" sz="900" b="1" dirty="0" err="1"/>
              <a:t>parc</a:t>
            </a:r>
            <a:r>
              <a:rPr lang="en-US" sz="900" b="1" dirty="0"/>
              <a:t> </a:t>
            </a:r>
            <a:r>
              <a:rPr lang="en-US" sz="900" b="1" dirty="0" err="1"/>
              <a:t>cenedlaethol</a:t>
            </a:r>
            <a:r>
              <a:rPr lang="en-US" sz="900" b="1" dirty="0"/>
              <a:t> </a:t>
            </a:r>
            <a:r>
              <a:rPr lang="en-US" sz="900" dirty="0"/>
              <a:t>= </a:t>
            </a:r>
            <a:r>
              <a:rPr lang="en-US" sz="900" i="1" dirty="0"/>
              <a:t>national park</a:t>
            </a:r>
            <a:endParaRPr lang="en-US" sz="1000" i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0" y="39740"/>
            <a:ext cx="9036496" cy="15081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 you live?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922C9F1A-5C5A-CF43-84BF-3B1FC029EF92}"/>
              </a:ext>
            </a:extLst>
          </p:cNvPr>
          <p:cNvSpPr/>
          <p:nvPr/>
        </p:nvSpPr>
        <p:spPr>
          <a:xfrm>
            <a:off x="0" y="2138855"/>
            <a:ext cx="3969418" cy="3240360"/>
          </a:xfrm>
          <a:prstGeom prst="wedgeEllipseCallout">
            <a:avLst>
              <a:gd name="adj1" fmla="val 20209"/>
              <a:gd name="adj2" fmla="val -83245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Rydw</a:t>
            </a:r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i’n</a:t>
            </a:r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gwlad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o’r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enw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Cymru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b="1" i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 live 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in a country called Wales.</a:t>
            </a:r>
            <a:endParaRPr lang="cy-GB" sz="3200" i="1" dirty="0">
              <a:solidFill>
                <a:schemeClr val="accent1">
                  <a:lumMod val="20000"/>
                  <a:lumOff val="8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11ADB1A-412F-7641-B0DA-DE61ACE91B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78630" y="251903"/>
            <a:ext cx="812800" cy="812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025069B-1436-C54E-B5D9-DC96E1D8459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600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6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060848"/>
            <a:ext cx="4896544" cy="3394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202646" y="260648"/>
            <a:ext cx="8712968" cy="15081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e’n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does </a:t>
            </a:r>
            <a:r>
              <a:rPr lang="en-GB" sz="3200" b="1" i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he</a:t>
            </a: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922C9F1A-5C5A-CF43-84BF-3B1FC029EF92}"/>
              </a:ext>
            </a:extLst>
          </p:cNvPr>
          <p:cNvSpPr/>
          <p:nvPr/>
        </p:nvSpPr>
        <p:spPr>
          <a:xfrm>
            <a:off x="0" y="1795540"/>
            <a:ext cx="3969418" cy="3376917"/>
          </a:xfrm>
          <a:prstGeom prst="wedgeEllipseCallout">
            <a:avLst>
              <a:gd name="adj1" fmla="val 21256"/>
              <a:gd name="adj2" fmla="val -72202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 </a:t>
            </a:r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e’n</a:t>
            </a:r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gwlad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o’r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enw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Cymru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b="1" i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He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lives in a country called Wales.</a:t>
            </a:r>
            <a:endParaRPr lang="cy-GB" sz="3200" i="1" dirty="0">
              <a:solidFill>
                <a:schemeClr val="accent1">
                  <a:lumMod val="20000"/>
                  <a:lumOff val="8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89CC064-1E30-3D4C-A029-5EA06C7E00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96336" y="476672"/>
            <a:ext cx="812800" cy="8128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F721B65-0237-1345-B1B4-5BC64D4861D7}"/>
              </a:ext>
            </a:extLst>
          </p:cNvPr>
          <p:cNvSpPr txBox="1"/>
          <p:nvPr/>
        </p:nvSpPr>
        <p:spPr>
          <a:xfrm>
            <a:off x="2410513" y="4716791"/>
            <a:ext cx="2180812" cy="147732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900" b="1" dirty="0" err="1"/>
              <a:t>prifddinas</a:t>
            </a:r>
            <a:r>
              <a:rPr lang="en-US" sz="900" b="1" dirty="0"/>
              <a:t> = </a:t>
            </a:r>
            <a:r>
              <a:rPr lang="en-US" sz="900" i="1" dirty="0"/>
              <a:t>capital city</a:t>
            </a:r>
          </a:p>
          <a:p>
            <a:r>
              <a:rPr lang="en-US" sz="900" b="1" dirty="0" err="1"/>
              <a:t>ieithoedd</a:t>
            </a:r>
            <a:r>
              <a:rPr lang="en-US" sz="900" b="1" dirty="0"/>
              <a:t> = </a:t>
            </a:r>
            <a:r>
              <a:rPr lang="en-US" sz="900" i="1" dirty="0"/>
              <a:t>languages</a:t>
            </a:r>
          </a:p>
          <a:p>
            <a:r>
              <a:rPr lang="en-US" sz="900" b="1" dirty="0" err="1"/>
              <a:t>arian</a:t>
            </a:r>
            <a:r>
              <a:rPr lang="en-US" sz="900" b="1" dirty="0"/>
              <a:t> = </a:t>
            </a:r>
            <a:r>
              <a:rPr lang="en-US" sz="900" i="1" dirty="0"/>
              <a:t>money</a:t>
            </a:r>
          </a:p>
          <a:p>
            <a:r>
              <a:rPr lang="en-US" sz="900" b="1" dirty="0" err="1"/>
              <a:t>tir</a:t>
            </a:r>
            <a:r>
              <a:rPr lang="en-US" sz="900" dirty="0"/>
              <a:t> = </a:t>
            </a:r>
            <a:r>
              <a:rPr lang="en-US" sz="900" i="1" dirty="0"/>
              <a:t>land</a:t>
            </a:r>
          </a:p>
          <a:p>
            <a:r>
              <a:rPr lang="en-US" sz="900" b="1" dirty="0" err="1"/>
              <a:t>môr</a:t>
            </a:r>
            <a:r>
              <a:rPr lang="en-US" sz="900" dirty="0"/>
              <a:t> = </a:t>
            </a:r>
            <a:r>
              <a:rPr lang="en-US" sz="900" i="1" dirty="0"/>
              <a:t>sea</a:t>
            </a:r>
          </a:p>
          <a:p>
            <a:r>
              <a:rPr lang="en-US" sz="900" b="1" dirty="0" err="1"/>
              <a:t>mynydd</a:t>
            </a:r>
            <a:r>
              <a:rPr lang="en-US" sz="900" dirty="0"/>
              <a:t> = </a:t>
            </a:r>
            <a:r>
              <a:rPr lang="en-US" sz="900" i="1" dirty="0"/>
              <a:t>mountain</a:t>
            </a:r>
          </a:p>
          <a:p>
            <a:r>
              <a:rPr lang="en-US" sz="900" b="1" dirty="0" err="1"/>
              <a:t>afon</a:t>
            </a:r>
            <a:r>
              <a:rPr lang="en-US" sz="900" dirty="0"/>
              <a:t> = </a:t>
            </a:r>
            <a:r>
              <a:rPr lang="en-US" sz="900" i="1" dirty="0"/>
              <a:t>river</a:t>
            </a:r>
          </a:p>
          <a:p>
            <a:r>
              <a:rPr lang="en-US" sz="900" b="1" dirty="0" err="1"/>
              <a:t>llyn</a:t>
            </a:r>
            <a:r>
              <a:rPr lang="en-US" sz="900" dirty="0"/>
              <a:t> = </a:t>
            </a:r>
            <a:r>
              <a:rPr lang="en-US" sz="900" i="1" dirty="0"/>
              <a:t>lake</a:t>
            </a:r>
          </a:p>
          <a:p>
            <a:r>
              <a:rPr lang="en-US" sz="900" b="1" dirty="0" err="1"/>
              <a:t>ynys</a:t>
            </a:r>
            <a:r>
              <a:rPr lang="en-US" sz="900" dirty="0"/>
              <a:t> = </a:t>
            </a:r>
            <a:r>
              <a:rPr lang="en-US" sz="900" i="1" dirty="0"/>
              <a:t>island</a:t>
            </a:r>
          </a:p>
          <a:p>
            <a:r>
              <a:rPr lang="en-US" sz="900" b="1" dirty="0" err="1"/>
              <a:t>parc</a:t>
            </a:r>
            <a:r>
              <a:rPr lang="en-US" sz="900" b="1" dirty="0"/>
              <a:t> </a:t>
            </a:r>
            <a:r>
              <a:rPr lang="en-US" sz="900" b="1" dirty="0" err="1"/>
              <a:t>cenedlaethol</a:t>
            </a:r>
            <a:r>
              <a:rPr lang="en-US" sz="900" b="1" dirty="0"/>
              <a:t> </a:t>
            </a:r>
            <a:r>
              <a:rPr lang="en-US" sz="900" dirty="0"/>
              <a:t>= </a:t>
            </a:r>
            <a:r>
              <a:rPr lang="en-US" sz="900" i="1" dirty="0"/>
              <a:t>national park</a:t>
            </a:r>
            <a:endParaRPr lang="en-US" sz="1000" i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A123A8D-3C87-D04D-866E-7D77A24E670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898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3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060848"/>
            <a:ext cx="4896544" cy="3394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202646" y="260648"/>
            <a:ext cx="8712968" cy="15081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hi’n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does </a:t>
            </a:r>
            <a:r>
              <a:rPr lang="en-GB" sz="3200" b="1" i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she</a:t>
            </a: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922C9F1A-5C5A-CF43-84BF-3B1FC029EF92}"/>
              </a:ext>
            </a:extLst>
          </p:cNvPr>
          <p:cNvSpPr/>
          <p:nvPr/>
        </p:nvSpPr>
        <p:spPr>
          <a:xfrm>
            <a:off x="143359" y="2045715"/>
            <a:ext cx="3969418" cy="3111477"/>
          </a:xfrm>
          <a:prstGeom prst="wedgeEllipseCallout">
            <a:avLst>
              <a:gd name="adj1" fmla="val 15672"/>
              <a:gd name="adj2" fmla="val -74694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 </a:t>
            </a:r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hi’n</a:t>
            </a:r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gwlad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o’r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enw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Cymru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b="1" i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She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lives in a country called Wales.</a:t>
            </a:r>
            <a:endParaRPr lang="cy-GB" sz="3200" i="1" dirty="0">
              <a:solidFill>
                <a:schemeClr val="accent1">
                  <a:lumMod val="20000"/>
                  <a:lumOff val="8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C75F4A4-9D59-4F4B-8D28-694582C5D2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78630" y="404664"/>
            <a:ext cx="812800" cy="8128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66BEFCE-21B9-F547-AE5C-46C4A722463C}"/>
              </a:ext>
            </a:extLst>
          </p:cNvPr>
          <p:cNvSpPr txBox="1"/>
          <p:nvPr/>
        </p:nvSpPr>
        <p:spPr>
          <a:xfrm>
            <a:off x="2915816" y="4716791"/>
            <a:ext cx="2180812" cy="147732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900" b="1" dirty="0" err="1"/>
              <a:t>prifddinas</a:t>
            </a:r>
            <a:r>
              <a:rPr lang="en-US" sz="900" b="1" dirty="0"/>
              <a:t> = </a:t>
            </a:r>
            <a:r>
              <a:rPr lang="en-US" sz="900" i="1" dirty="0"/>
              <a:t>capital city</a:t>
            </a:r>
          </a:p>
          <a:p>
            <a:r>
              <a:rPr lang="en-US" sz="900" b="1" dirty="0" err="1"/>
              <a:t>ieithoedd</a:t>
            </a:r>
            <a:r>
              <a:rPr lang="en-US" sz="900" b="1" dirty="0"/>
              <a:t> = </a:t>
            </a:r>
            <a:r>
              <a:rPr lang="en-US" sz="900" i="1" dirty="0"/>
              <a:t>languages</a:t>
            </a:r>
          </a:p>
          <a:p>
            <a:r>
              <a:rPr lang="en-US" sz="900" b="1" dirty="0" err="1"/>
              <a:t>arian</a:t>
            </a:r>
            <a:r>
              <a:rPr lang="en-US" sz="900" b="1" dirty="0"/>
              <a:t> = </a:t>
            </a:r>
            <a:r>
              <a:rPr lang="en-US" sz="900" i="1" dirty="0"/>
              <a:t>money</a:t>
            </a:r>
          </a:p>
          <a:p>
            <a:r>
              <a:rPr lang="en-US" sz="900" b="1" dirty="0" err="1"/>
              <a:t>tir</a:t>
            </a:r>
            <a:r>
              <a:rPr lang="en-US" sz="900" dirty="0"/>
              <a:t> = </a:t>
            </a:r>
            <a:r>
              <a:rPr lang="en-US" sz="900" i="1" dirty="0"/>
              <a:t>land</a:t>
            </a:r>
          </a:p>
          <a:p>
            <a:r>
              <a:rPr lang="en-US" sz="900" b="1" dirty="0" err="1"/>
              <a:t>môr</a:t>
            </a:r>
            <a:r>
              <a:rPr lang="en-US" sz="900" dirty="0"/>
              <a:t> = </a:t>
            </a:r>
            <a:r>
              <a:rPr lang="en-US" sz="900" i="1" dirty="0"/>
              <a:t>sea</a:t>
            </a:r>
          </a:p>
          <a:p>
            <a:r>
              <a:rPr lang="en-US" sz="900" b="1" dirty="0" err="1"/>
              <a:t>mynydd</a:t>
            </a:r>
            <a:r>
              <a:rPr lang="en-US" sz="900" dirty="0"/>
              <a:t> = </a:t>
            </a:r>
            <a:r>
              <a:rPr lang="en-US" sz="900" i="1" dirty="0"/>
              <a:t>mountain</a:t>
            </a:r>
          </a:p>
          <a:p>
            <a:r>
              <a:rPr lang="en-US" sz="900" b="1" dirty="0" err="1"/>
              <a:t>afon</a:t>
            </a:r>
            <a:r>
              <a:rPr lang="en-US" sz="900" dirty="0"/>
              <a:t> = </a:t>
            </a:r>
            <a:r>
              <a:rPr lang="en-US" sz="900" i="1" dirty="0"/>
              <a:t>river</a:t>
            </a:r>
          </a:p>
          <a:p>
            <a:r>
              <a:rPr lang="en-US" sz="900" b="1" dirty="0" err="1"/>
              <a:t>llyn</a:t>
            </a:r>
            <a:r>
              <a:rPr lang="en-US" sz="900" dirty="0"/>
              <a:t> = </a:t>
            </a:r>
            <a:r>
              <a:rPr lang="en-US" sz="900" i="1" dirty="0"/>
              <a:t>lake</a:t>
            </a:r>
          </a:p>
          <a:p>
            <a:r>
              <a:rPr lang="en-US" sz="900" b="1" dirty="0" err="1"/>
              <a:t>ynys</a:t>
            </a:r>
            <a:r>
              <a:rPr lang="en-US" sz="900" dirty="0"/>
              <a:t> = </a:t>
            </a:r>
            <a:r>
              <a:rPr lang="en-US" sz="900" i="1" dirty="0"/>
              <a:t>island</a:t>
            </a:r>
          </a:p>
          <a:p>
            <a:r>
              <a:rPr lang="en-US" sz="900" b="1" dirty="0" err="1"/>
              <a:t>parc</a:t>
            </a:r>
            <a:r>
              <a:rPr lang="en-US" sz="900" b="1" dirty="0"/>
              <a:t> </a:t>
            </a:r>
            <a:r>
              <a:rPr lang="en-US" sz="900" b="1" dirty="0" err="1"/>
              <a:t>cenedlaethol</a:t>
            </a:r>
            <a:r>
              <a:rPr lang="en-US" sz="900" b="1" dirty="0"/>
              <a:t> </a:t>
            </a:r>
            <a:r>
              <a:rPr lang="en-US" sz="900" dirty="0"/>
              <a:t>= </a:t>
            </a:r>
            <a:r>
              <a:rPr lang="en-US" sz="900" i="1" dirty="0"/>
              <a:t>national park</a:t>
            </a:r>
            <a:endParaRPr lang="en-US" sz="1000" i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3C29135-480E-1742-9802-1000BCC829E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014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7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060848"/>
            <a:ext cx="4896544" cy="3394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202646" y="260648"/>
            <a:ext cx="8712968" cy="15081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Rhys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does </a:t>
            </a:r>
            <a:r>
              <a:rPr lang="en-GB" sz="3200" b="1" i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Rhys</a:t>
            </a: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922C9F1A-5C5A-CF43-84BF-3B1FC029EF92}"/>
              </a:ext>
            </a:extLst>
          </p:cNvPr>
          <p:cNvSpPr/>
          <p:nvPr/>
        </p:nvSpPr>
        <p:spPr>
          <a:xfrm>
            <a:off x="170534" y="1987740"/>
            <a:ext cx="3969418" cy="3240360"/>
          </a:xfrm>
          <a:prstGeom prst="wedgeEllipseCallout">
            <a:avLst>
              <a:gd name="adj1" fmla="val 7644"/>
              <a:gd name="adj2" fmla="val -72556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 Rhys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gwlad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o’r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enw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Cymru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</a:p>
          <a:p>
            <a:pPr algn="ctr"/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b="1" i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Rhys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lives in a country called Wales.</a:t>
            </a:r>
            <a:endParaRPr lang="cy-GB" sz="3200" i="1" dirty="0">
              <a:solidFill>
                <a:schemeClr val="accent1">
                  <a:lumMod val="20000"/>
                  <a:lumOff val="8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6BF23AD-7942-BA40-AD5E-96458983ED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95220" y="832470"/>
            <a:ext cx="812800" cy="8128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E0C514D-2F6C-AD41-8D94-AB258E2EE3E9}"/>
              </a:ext>
            </a:extLst>
          </p:cNvPr>
          <p:cNvSpPr txBox="1"/>
          <p:nvPr/>
        </p:nvSpPr>
        <p:spPr>
          <a:xfrm>
            <a:off x="2915816" y="4603114"/>
            <a:ext cx="2180812" cy="147732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900" b="1" dirty="0" err="1"/>
              <a:t>prifddinas</a:t>
            </a:r>
            <a:r>
              <a:rPr lang="en-US" sz="900" b="1" dirty="0"/>
              <a:t> = </a:t>
            </a:r>
            <a:r>
              <a:rPr lang="en-US" sz="900" i="1" dirty="0"/>
              <a:t>capital city</a:t>
            </a:r>
          </a:p>
          <a:p>
            <a:r>
              <a:rPr lang="en-US" sz="900" b="1" dirty="0" err="1"/>
              <a:t>ieithoedd</a:t>
            </a:r>
            <a:r>
              <a:rPr lang="en-US" sz="900" b="1" dirty="0"/>
              <a:t> = </a:t>
            </a:r>
            <a:r>
              <a:rPr lang="en-US" sz="900" i="1" dirty="0"/>
              <a:t>languages</a:t>
            </a:r>
          </a:p>
          <a:p>
            <a:r>
              <a:rPr lang="en-US" sz="900" b="1" dirty="0" err="1"/>
              <a:t>arian</a:t>
            </a:r>
            <a:r>
              <a:rPr lang="en-US" sz="900" b="1" dirty="0"/>
              <a:t> = </a:t>
            </a:r>
            <a:r>
              <a:rPr lang="en-US" sz="900" i="1" dirty="0"/>
              <a:t>money</a:t>
            </a:r>
          </a:p>
          <a:p>
            <a:r>
              <a:rPr lang="en-US" sz="900" b="1" dirty="0" err="1"/>
              <a:t>tir</a:t>
            </a:r>
            <a:r>
              <a:rPr lang="en-US" sz="900" dirty="0"/>
              <a:t> = </a:t>
            </a:r>
            <a:r>
              <a:rPr lang="en-US" sz="900" i="1" dirty="0"/>
              <a:t>land</a:t>
            </a:r>
          </a:p>
          <a:p>
            <a:r>
              <a:rPr lang="en-US" sz="900" b="1" dirty="0" err="1"/>
              <a:t>môr</a:t>
            </a:r>
            <a:r>
              <a:rPr lang="en-US" sz="900" dirty="0"/>
              <a:t> = </a:t>
            </a:r>
            <a:r>
              <a:rPr lang="en-US" sz="900" i="1" dirty="0"/>
              <a:t>sea</a:t>
            </a:r>
          </a:p>
          <a:p>
            <a:r>
              <a:rPr lang="en-US" sz="900" b="1" dirty="0" err="1"/>
              <a:t>mynydd</a:t>
            </a:r>
            <a:r>
              <a:rPr lang="en-US" sz="900" dirty="0"/>
              <a:t> = </a:t>
            </a:r>
            <a:r>
              <a:rPr lang="en-US" sz="900" i="1" dirty="0"/>
              <a:t>mountain</a:t>
            </a:r>
          </a:p>
          <a:p>
            <a:r>
              <a:rPr lang="en-US" sz="900" b="1" dirty="0" err="1"/>
              <a:t>afon</a:t>
            </a:r>
            <a:r>
              <a:rPr lang="en-US" sz="900" dirty="0"/>
              <a:t> = </a:t>
            </a:r>
            <a:r>
              <a:rPr lang="en-US" sz="900" i="1" dirty="0"/>
              <a:t>river</a:t>
            </a:r>
          </a:p>
          <a:p>
            <a:r>
              <a:rPr lang="en-US" sz="900" b="1" dirty="0" err="1"/>
              <a:t>llyn</a:t>
            </a:r>
            <a:r>
              <a:rPr lang="en-US" sz="900" dirty="0"/>
              <a:t> = </a:t>
            </a:r>
            <a:r>
              <a:rPr lang="en-US" sz="900" i="1" dirty="0"/>
              <a:t>lake</a:t>
            </a:r>
          </a:p>
          <a:p>
            <a:r>
              <a:rPr lang="en-US" sz="900" b="1" dirty="0" err="1"/>
              <a:t>ynys</a:t>
            </a:r>
            <a:r>
              <a:rPr lang="en-US" sz="900" dirty="0"/>
              <a:t> = </a:t>
            </a:r>
            <a:r>
              <a:rPr lang="en-US" sz="900" i="1" dirty="0"/>
              <a:t>island</a:t>
            </a:r>
          </a:p>
          <a:p>
            <a:r>
              <a:rPr lang="en-US" sz="900" b="1" dirty="0" err="1"/>
              <a:t>parc</a:t>
            </a:r>
            <a:r>
              <a:rPr lang="en-US" sz="900" b="1" dirty="0"/>
              <a:t> </a:t>
            </a:r>
            <a:r>
              <a:rPr lang="en-US" sz="900" b="1" dirty="0" err="1"/>
              <a:t>cenedlaethol</a:t>
            </a:r>
            <a:r>
              <a:rPr lang="en-US" sz="900" b="1" dirty="0"/>
              <a:t> </a:t>
            </a:r>
            <a:r>
              <a:rPr lang="en-US" sz="900" dirty="0"/>
              <a:t>= </a:t>
            </a:r>
            <a:r>
              <a:rPr lang="en-US" sz="900" i="1" dirty="0"/>
              <a:t>national park</a:t>
            </a:r>
            <a:endParaRPr lang="en-US" sz="1000" i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92EA9DE-7369-EF42-A11B-C6EE758AA03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919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060848"/>
            <a:ext cx="4896544" cy="3394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202646" y="260648"/>
            <a:ext cx="8712968" cy="15081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maen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nhw’n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 </a:t>
            </a:r>
            <a:r>
              <a:rPr lang="en-GB" sz="3200" b="1" i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they</a:t>
            </a: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922C9F1A-5C5A-CF43-84BF-3B1FC029EF92}"/>
              </a:ext>
            </a:extLst>
          </p:cNvPr>
          <p:cNvSpPr/>
          <p:nvPr/>
        </p:nvSpPr>
        <p:spPr>
          <a:xfrm>
            <a:off x="170534" y="1916832"/>
            <a:ext cx="3969418" cy="3240360"/>
          </a:xfrm>
          <a:prstGeom prst="wedgeEllipseCallout">
            <a:avLst>
              <a:gd name="adj1" fmla="val 11833"/>
              <a:gd name="adj2" fmla="val -69563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Maen</a:t>
            </a:r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nhw’n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gwlad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o’r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enw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Cymru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1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b="1" i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They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 in a country called Wales.</a:t>
            </a:r>
            <a:endParaRPr lang="cy-GB" sz="3200" i="1" dirty="0">
              <a:solidFill>
                <a:schemeClr val="accent1">
                  <a:lumMod val="20000"/>
                  <a:lumOff val="8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F696AE7-6A6E-0944-83CD-3BDBCF3EB2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812360" y="658303"/>
            <a:ext cx="812800" cy="8128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8055A69-34DB-FF42-BCE8-4EAAF2470BFF}"/>
              </a:ext>
            </a:extLst>
          </p:cNvPr>
          <p:cNvSpPr txBox="1"/>
          <p:nvPr/>
        </p:nvSpPr>
        <p:spPr>
          <a:xfrm>
            <a:off x="2483768" y="4710623"/>
            <a:ext cx="1944216" cy="147732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900" b="1" dirty="0" err="1"/>
              <a:t>prifddinas</a:t>
            </a:r>
            <a:r>
              <a:rPr lang="en-US" sz="900" b="1" dirty="0"/>
              <a:t> = </a:t>
            </a:r>
            <a:r>
              <a:rPr lang="en-US" sz="900" i="1" dirty="0"/>
              <a:t>capital city</a:t>
            </a:r>
          </a:p>
          <a:p>
            <a:r>
              <a:rPr lang="en-US" sz="900" b="1" dirty="0" err="1"/>
              <a:t>ieithoedd</a:t>
            </a:r>
            <a:r>
              <a:rPr lang="en-US" sz="900" b="1" dirty="0"/>
              <a:t> = </a:t>
            </a:r>
            <a:r>
              <a:rPr lang="en-US" sz="900" i="1" dirty="0"/>
              <a:t>languages</a:t>
            </a:r>
          </a:p>
          <a:p>
            <a:r>
              <a:rPr lang="en-US" sz="900" b="1" dirty="0" err="1"/>
              <a:t>arian</a:t>
            </a:r>
            <a:r>
              <a:rPr lang="en-US" sz="900" b="1" dirty="0"/>
              <a:t> = </a:t>
            </a:r>
            <a:r>
              <a:rPr lang="en-US" sz="900" i="1" dirty="0"/>
              <a:t>money</a:t>
            </a:r>
          </a:p>
          <a:p>
            <a:r>
              <a:rPr lang="en-US" sz="900" b="1" dirty="0" err="1"/>
              <a:t>tir</a:t>
            </a:r>
            <a:r>
              <a:rPr lang="en-US" sz="900" dirty="0"/>
              <a:t> = </a:t>
            </a:r>
            <a:r>
              <a:rPr lang="en-US" sz="900" i="1" dirty="0"/>
              <a:t>land</a:t>
            </a:r>
          </a:p>
          <a:p>
            <a:r>
              <a:rPr lang="en-US" sz="900" b="1" dirty="0" err="1"/>
              <a:t>môr</a:t>
            </a:r>
            <a:r>
              <a:rPr lang="en-US" sz="900" dirty="0"/>
              <a:t> = </a:t>
            </a:r>
            <a:r>
              <a:rPr lang="en-US" sz="900" i="1" dirty="0"/>
              <a:t>sea</a:t>
            </a:r>
          </a:p>
          <a:p>
            <a:r>
              <a:rPr lang="en-US" sz="900" b="1" dirty="0" err="1"/>
              <a:t>mynydd</a:t>
            </a:r>
            <a:r>
              <a:rPr lang="en-US" sz="900" dirty="0"/>
              <a:t> = </a:t>
            </a:r>
            <a:r>
              <a:rPr lang="en-US" sz="900" i="1" dirty="0"/>
              <a:t>mountain</a:t>
            </a:r>
          </a:p>
          <a:p>
            <a:r>
              <a:rPr lang="en-US" sz="900" b="1" dirty="0" err="1"/>
              <a:t>afon</a:t>
            </a:r>
            <a:r>
              <a:rPr lang="en-US" sz="900" dirty="0"/>
              <a:t> = </a:t>
            </a:r>
            <a:r>
              <a:rPr lang="en-US" sz="900" i="1" dirty="0"/>
              <a:t>river</a:t>
            </a:r>
          </a:p>
          <a:p>
            <a:r>
              <a:rPr lang="en-US" sz="900" b="1" dirty="0" err="1"/>
              <a:t>llyn</a:t>
            </a:r>
            <a:r>
              <a:rPr lang="en-US" sz="900" dirty="0"/>
              <a:t> = </a:t>
            </a:r>
            <a:r>
              <a:rPr lang="en-US" sz="900" i="1" dirty="0"/>
              <a:t>lake</a:t>
            </a:r>
          </a:p>
          <a:p>
            <a:r>
              <a:rPr lang="en-US" sz="900" b="1" dirty="0" err="1"/>
              <a:t>ynys</a:t>
            </a:r>
            <a:r>
              <a:rPr lang="en-US" sz="900" dirty="0"/>
              <a:t> = </a:t>
            </a:r>
            <a:r>
              <a:rPr lang="en-US" sz="900" i="1" dirty="0"/>
              <a:t>island</a:t>
            </a:r>
          </a:p>
          <a:p>
            <a:r>
              <a:rPr lang="en-US" sz="900" b="1" dirty="0" err="1"/>
              <a:t>parc</a:t>
            </a:r>
            <a:r>
              <a:rPr lang="en-US" sz="900" b="1" dirty="0"/>
              <a:t> </a:t>
            </a:r>
            <a:r>
              <a:rPr lang="en-US" sz="900" b="1" dirty="0" err="1"/>
              <a:t>cenedlaethol</a:t>
            </a:r>
            <a:r>
              <a:rPr lang="en-US" sz="900" b="1" dirty="0"/>
              <a:t> </a:t>
            </a:r>
            <a:r>
              <a:rPr lang="en-US" sz="900" dirty="0"/>
              <a:t>= </a:t>
            </a:r>
            <a:r>
              <a:rPr lang="en-US" sz="900" i="1" dirty="0"/>
              <a:t>national park</a:t>
            </a:r>
            <a:endParaRPr lang="en-US" sz="1000" i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AEED3DE-9D6B-6F4B-9694-4359FAA164C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153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0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963186C-5727-844E-A45C-E5261E7B1E5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441" t="4632" r="3615" b="21093"/>
          <a:stretch/>
        </p:blipFill>
        <p:spPr>
          <a:xfrm>
            <a:off x="5048110" y="537374"/>
            <a:ext cx="3910694" cy="2308856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sp>
        <p:nvSpPr>
          <p:cNvPr id="4" name="Freeform 3">
            <a:extLst>
              <a:ext uri="{FF2B5EF4-FFF2-40B4-BE49-F238E27FC236}">
                <a16:creationId xmlns:a16="http://schemas.microsoft.com/office/drawing/2014/main" id="{2D1FAF74-91AF-FD49-BE68-D02A18D8B598}"/>
              </a:ext>
            </a:extLst>
          </p:cNvPr>
          <p:cNvSpPr/>
          <p:nvPr/>
        </p:nvSpPr>
        <p:spPr>
          <a:xfrm>
            <a:off x="6804248" y="739315"/>
            <a:ext cx="1257300" cy="1803400"/>
          </a:xfrm>
          <a:custGeom>
            <a:avLst/>
            <a:gdLst>
              <a:gd name="connsiteX0" fmla="*/ 1202267 w 1337734"/>
              <a:gd name="connsiteY0" fmla="*/ 67734 h 2336800"/>
              <a:gd name="connsiteX1" fmla="*/ 474134 w 1337734"/>
              <a:gd name="connsiteY1" fmla="*/ 101600 h 2336800"/>
              <a:gd name="connsiteX2" fmla="*/ 355600 w 1337734"/>
              <a:gd name="connsiteY2" fmla="*/ 118534 h 2336800"/>
              <a:gd name="connsiteX3" fmla="*/ 304800 w 1337734"/>
              <a:gd name="connsiteY3" fmla="*/ 135467 h 2336800"/>
              <a:gd name="connsiteX4" fmla="*/ 237067 w 1337734"/>
              <a:gd name="connsiteY4" fmla="*/ 152400 h 2336800"/>
              <a:gd name="connsiteX5" fmla="*/ 135467 w 1337734"/>
              <a:gd name="connsiteY5" fmla="*/ 186267 h 2336800"/>
              <a:gd name="connsiteX6" fmla="*/ 84667 w 1337734"/>
              <a:gd name="connsiteY6" fmla="*/ 220134 h 2336800"/>
              <a:gd name="connsiteX7" fmla="*/ 16934 w 1337734"/>
              <a:gd name="connsiteY7" fmla="*/ 372534 h 2336800"/>
              <a:gd name="connsiteX8" fmla="*/ 0 w 1337734"/>
              <a:gd name="connsiteY8" fmla="*/ 423334 h 2336800"/>
              <a:gd name="connsiteX9" fmla="*/ 16934 w 1337734"/>
              <a:gd name="connsiteY9" fmla="*/ 677334 h 2336800"/>
              <a:gd name="connsiteX10" fmla="*/ 33867 w 1337734"/>
              <a:gd name="connsiteY10" fmla="*/ 778934 h 2336800"/>
              <a:gd name="connsiteX11" fmla="*/ 67734 w 1337734"/>
              <a:gd name="connsiteY11" fmla="*/ 914400 h 2336800"/>
              <a:gd name="connsiteX12" fmla="*/ 84667 w 1337734"/>
              <a:gd name="connsiteY12" fmla="*/ 1016000 h 2336800"/>
              <a:gd name="connsiteX13" fmla="*/ 118534 w 1337734"/>
              <a:gd name="connsiteY13" fmla="*/ 1253067 h 2336800"/>
              <a:gd name="connsiteX14" fmla="*/ 135467 w 1337734"/>
              <a:gd name="connsiteY14" fmla="*/ 1320800 h 2336800"/>
              <a:gd name="connsiteX15" fmla="*/ 152400 w 1337734"/>
              <a:gd name="connsiteY15" fmla="*/ 1405467 h 2336800"/>
              <a:gd name="connsiteX16" fmla="*/ 186267 w 1337734"/>
              <a:gd name="connsiteY16" fmla="*/ 1507067 h 2336800"/>
              <a:gd name="connsiteX17" fmla="*/ 254000 w 1337734"/>
              <a:gd name="connsiteY17" fmla="*/ 1744134 h 2336800"/>
              <a:gd name="connsiteX18" fmla="*/ 270934 w 1337734"/>
              <a:gd name="connsiteY18" fmla="*/ 1794934 h 2336800"/>
              <a:gd name="connsiteX19" fmla="*/ 304800 w 1337734"/>
              <a:gd name="connsiteY19" fmla="*/ 1845734 h 2336800"/>
              <a:gd name="connsiteX20" fmla="*/ 321734 w 1337734"/>
              <a:gd name="connsiteY20" fmla="*/ 1896534 h 2336800"/>
              <a:gd name="connsiteX21" fmla="*/ 423334 w 1337734"/>
              <a:gd name="connsiteY21" fmla="*/ 2048934 h 2336800"/>
              <a:gd name="connsiteX22" fmla="*/ 457200 w 1337734"/>
              <a:gd name="connsiteY22" fmla="*/ 2099734 h 2336800"/>
              <a:gd name="connsiteX23" fmla="*/ 508000 w 1337734"/>
              <a:gd name="connsiteY23" fmla="*/ 2150534 h 2336800"/>
              <a:gd name="connsiteX24" fmla="*/ 541867 w 1337734"/>
              <a:gd name="connsiteY24" fmla="*/ 2201334 h 2336800"/>
              <a:gd name="connsiteX25" fmla="*/ 643467 w 1337734"/>
              <a:gd name="connsiteY25" fmla="*/ 2269067 h 2336800"/>
              <a:gd name="connsiteX26" fmla="*/ 694267 w 1337734"/>
              <a:gd name="connsiteY26" fmla="*/ 2302934 h 2336800"/>
              <a:gd name="connsiteX27" fmla="*/ 795867 w 1337734"/>
              <a:gd name="connsiteY27" fmla="*/ 2336800 h 2336800"/>
              <a:gd name="connsiteX28" fmla="*/ 965200 w 1337734"/>
              <a:gd name="connsiteY28" fmla="*/ 2302934 h 2336800"/>
              <a:gd name="connsiteX29" fmla="*/ 1066800 w 1337734"/>
              <a:gd name="connsiteY29" fmla="*/ 2235200 h 2336800"/>
              <a:gd name="connsiteX30" fmla="*/ 1168400 w 1337734"/>
              <a:gd name="connsiteY30" fmla="*/ 2082800 h 2336800"/>
              <a:gd name="connsiteX31" fmla="*/ 1202267 w 1337734"/>
              <a:gd name="connsiteY31" fmla="*/ 2032000 h 2336800"/>
              <a:gd name="connsiteX32" fmla="*/ 1253067 w 1337734"/>
              <a:gd name="connsiteY32" fmla="*/ 1930400 h 2336800"/>
              <a:gd name="connsiteX33" fmla="*/ 1270000 w 1337734"/>
              <a:gd name="connsiteY33" fmla="*/ 1862667 h 2336800"/>
              <a:gd name="connsiteX34" fmla="*/ 1303867 w 1337734"/>
              <a:gd name="connsiteY34" fmla="*/ 1608667 h 2336800"/>
              <a:gd name="connsiteX35" fmla="*/ 1337734 w 1337734"/>
              <a:gd name="connsiteY35" fmla="*/ 778934 h 2336800"/>
              <a:gd name="connsiteX36" fmla="*/ 1320800 w 1337734"/>
              <a:gd name="connsiteY36" fmla="*/ 287867 h 2336800"/>
              <a:gd name="connsiteX37" fmla="*/ 1303867 w 1337734"/>
              <a:gd name="connsiteY37" fmla="*/ 237067 h 2336800"/>
              <a:gd name="connsiteX38" fmla="*/ 1253067 w 1337734"/>
              <a:gd name="connsiteY38" fmla="*/ 220134 h 2336800"/>
              <a:gd name="connsiteX39" fmla="*/ 1151467 w 1337734"/>
              <a:gd name="connsiteY39" fmla="*/ 152400 h 2336800"/>
              <a:gd name="connsiteX40" fmla="*/ 897467 w 1337734"/>
              <a:gd name="connsiteY40" fmla="*/ 67734 h 2336800"/>
              <a:gd name="connsiteX41" fmla="*/ 745067 w 1337734"/>
              <a:gd name="connsiteY41" fmla="*/ 16934 h 2336800"/>
              <a:gd name="connsiteX42" fmla="*/ 694267 w 1337734"/>
              <a:gd name="connsiteY42" fmla="*/ 0 h 233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1337734" h="2336800">
                <a:moveTo>
                  <a:pt x="1202267" y="67734"/>
                </a:moveTo>
                <a:cubicBezTo>
                  <a:pt x="857700" y="116957"/>
                  <a:pt x="1249932" y="65516"/>
                  <a:pt x="474134" y="101600"/>
                </a:cubicBezTo>
                <a:cubicBezTo>
                  <a:pt x="434265" y="103454"/>
                  <a:pt x="395111" y="112889"/>
                  <a:pt x="355600" y="118534"/>
                </a:cubicBezTo>
                <a:cubicBezTo>
                  <a:pt x="338667" y="124178"/>
                  <a:pt x="321963" y="130564"/>
                  <a:pt x="304800" y="135467"/>
                </a:cubicBezTo>
                <a:cubicBezTo>
                  <a:pt x="282423" y="141860"/>
                  <a:pt x="259358" y="145713"/>
                  <a:pt x="237067" y="152400"/>
                </a:cubicBezTo>
                <a:cubicBezTo>
                  <a:pt x="202874" y="162658"/>
                  <a:pt x="135467" y="186267"/>
                  <a:pt x="135467" y="186267"/>
                </a:cubicBezTo>
                <a:cubicBezTo>
                  <a:pt x="118534" y="197556"/>
                  <a:pt x="99058" y="205743"/>
                  <a:pt x="84667" y="220134"/>
                </a:cubicBezTo>
                <a:cubicBezTo>
                  <a:pt x="44414" y="260387"/>
                  <a:pt x="33702" y="322230"/>
                  <a:pt x="16934" y="372534"/>
                </a:cubicBezTo>
                <a:lnTo>
                  <a:pt x="0" y="423334"/>
                </a:lnTo>
                <a:cubicBezTo>
                  <a:pt x="5645" y="508001"/>
                  <a:pt x="8889" y="592862"/>
                  <a:pt x="16934" y="677334"/>
                </a:cubicBezTo>
                <a:cubicBezTo>
                  <a:pt x="20189" y="711513"/>
                  <a:pt x="27725" y="745154"/>
                  <a:pt x="33867" y="778934"/>
                </a:cubicBezTo>
                <a:cubicBezTo>
                  <a:pt x="50214" y="868843"/>
                  <a:pt x="44233" y="843899"/>
                  <a:pt x="67734" y="914400"/>
                </a:cubicBezTo>
                <a:cubicBezTo>
                  <a:pt x="73378" y="948267"/>
                  <a:pt x="79812" y="982011"/>
                  <a:pt x="84667" y="1016000"/>
                </a:cubicBezTo>
                <a:cubicBezTo>
                  <a:pt x="100277" y="1125275"/>
                  <a:pt x="98329" y="1152044"/>
                  <a:pt x="118534" y="1253067"/>
                </a:cubicBezTo>
                <a:cubicBezTo>
                  <a:pt x="123098" y="1275888"/>
                  <a:pt x="130419" y="1298082"/>
                  <a:pt x="135467" y="1320800"/>
                </a:cubicBezTo>
                <a:cubicBezTo>
                  <a:pt x="141710" y="1348896"/>
                  <a:pt x="144827" y="1377700"/>
                  <a:pt x="152400" y="1405467"/>
                </a:cubicBezTo>
                <a:cubicBezTo>
                  <a:pt x="161793" y="1439908"/>
                  <a:pt x="177609" y="1472434"/>
                  <a:pt x="186267" y="1507067"/>
                </a:cubicBezTo>
                <a:cubicBezTo>
                  <a:pt x="228788" y="1677152"/>
                  <a:pt x="205418" y="1598389"/>
                  <a:pt x="254000" y="1744134"/>
                </a:cubicBezTo>
                <a:cubicBezTo>
                  <a:pt x="259644" y="1761067"/>
                  <a:pt x="261033" y="1780082"/>
                  <a:pt x="270934" y="1794934"/>
                </a:cubicBezTo>
                <a:cubicBezTo>
                  <a:pt x="282223" y="1811867"/>
                  <a:pt x="295699" y="1827531"/>
                  <a:pt x="304800" y="1845734"/>
                </a:cubicBezTo>
                <a:cubicBezTo>
                  <a:pt x="312782" y="1861699"/>
                  <a:pt x="313066" y="1880931"/>
                  <a:pt x="321734" y="1896534"/>
                </a:cubicBezTo>
                <a:cubicBezTo>
                  <a:pt x="321742" y="1896549"/>
                  <a:pt x="406396" y="2023527"/>
                  <a:pt x="423334" y="2048934"/>
                </a:cubicBezTo>
                <a:cubicBezTo>
                  <a:pt x="434623" y="2065867"/>
                  <a:pt x="442810" y="2085344"/>
                  <a:pt x="457200" y="2099734"/>
                </a:cubicBezTo>
                <a:cubicBezTo>
                  <a:pt x="474133" y="2116667"/>
                  <a:pt x="492669" y="2132137"/>
                  <a:pt x="508000" y="2150534"/>
                </a:cubicBezTo>
                <a:cubicBezTo>
                  <a:pt x="521029" y="2166168"/>
                  <a:pt x="526551" y="2187933"/>
                  <a:pt x="541867" y="2201334"/>
                </a:cubicBezTo>
                <a:cubicBezTo>
                  <a:pt x="572499" y="2228137"/>
                  <a:pt x="609600" y="2246489"/>
                  <a:pt x="643467" y="2269067"/>
                </a:cubicBezTo>
                <a:cubicBezTo>
                  <a:pt x="660400" y="2280356"/>
                  <a:pt x="674960" y="2296498"/>
                  <a:pt x="694267" y="2302934"/>
                </a:cubicBezTo>
                <a:lnTo>
                  <a:pt x="795867" y="2336800"/>
                </a:lnTo>
                <a:cubicBezTo>
                  <a:pt x="825312" y="2332594"/>
                  <a:pt x="924279" y="2325668"/>
                  <a:pt x="965200" y="2302934"/>
                </a:cubicBezTo>
                <a:cubicBezTo>
                  <a:pt x="1000781" y="2283167"/>
                  <a:pt x="1066800" y="2235200"/>
                  <a:pt x="1066800" y="2235200"/>
                </a:cubicBezTo>
                <a:lnTo>
                  <a:pt x="1168400" y="2082800"/>
                </a:lnTo>
                <a:lnTo>
                  <a:pt x="1202267" y="2032000"/>
                </a:lnTo>
                <a:cubicBezTo>
                  <a:pt x="1273615" y="1817952"/>
                  <a:pt x="1154594" y="2160170"/>
                  <a:pt x="1253067" y="1930400"/>
                </a:cubicBezTo>
                <a:cubicBezTo>
                  <a:pt x="1262235" y="1909009"/>
                  <a:pt x="1265837" y="1885564"/>
                  <a:pt x="1270000" y="1862667"/>
                </a:cubicBezTo>
                <a:cubicBezTo>
                  <a:pt x="1279351" y="1811235"/>
                  <a:pt x="1297967" y="1655866"/>
                  <a:pt x="1303867" y="1608667"/>
                </a:cubicBezTo>
                <a:cubicBezTo>
                  <a:pt x="1318761" y="1340566"/>
                  <a:pt x="1337734" y="1041695"/>
                  <a:pt x="1337734" y="778934"/>
                </a:cubicBezTo>
                <a:cubicBezTo>
                  <a:pt x="1337734" y="615148"/>
                  <a:pt x="1331017" y="451334"/>
                  <a:pt x="1320800" y="287867"/>
                </a:cubicBezTo>
                <a:cubicBezTo>
                  <a:pt x="1319687" y="270052"/>
                  <a:pt x="1316488" y="249688"/>
                  <a:pt x="1303867" y="237067"/>
                </a:cubicBezTo>
                <a:cubicBezTo>
                  <a:pt x="1291246" y="224446"/>
                  <a:pt x="1270000" y="225778"/>
                  <a:pt x="1253067" y="220134"/>
                </a:cubicBezTo>
                <a:cubicBezTo>
                  <a:pt x="1219200" y="197556"/>
                  <a:pt x="1190081" y="165271"/>
                  <a:pt x="1151467" y="152400"/>
                </a:cubicBezTo>
                <a:lnTo>
                  <a:pt x="897467" y="67734"/>
                </a:lnTo>
                <a:lnTo>
                  <a:pt x="745067" y="16934"/>
                </a:lnTo>
                <a:lnTo>
                  <a:pt x="694267" y="0"/>
                </a:lnTo>
              </a:path>
            </a:pathLst>
          </a:cu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094B0657-674C-7745-A93D-7D62F43F0838}"/>
              </a:ext>
            </a:extLst>
          </p:cNvPr>
          <p:cNvSpPr/>
          <p:nvPr/>
        </p:nvSpPr>
        <p:spPr>
          <a:xfrm>
            <a:off x="2362529" y="1372674"/>
            <a:ext cx="2201020" cy="1834454"/>
          </a:xfrm>
          <a:prstGeom prst="star1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b="1" u="sng" dirty="0"/>
              <a:t>RHEOL:</a:t>
            </a:r>
          </a:p>
          <a:p>
            <a:pPr algn="ctr"/>
            <a:r>
              <a:rPr lang="en-US" sz="1350" b="1" dirty="0" err="1"/>
              <a:t>yn</a:t>
            </a:r>
            <a:r>
              <a:rPr lang="en-US" sz="1350" b="1" dirty="0"/>
              <a:t> + </a:t>
            </a:r>
            <a:r>
              <a:rPr lang="en-US" sz="1350" b="1" dirty="0" err="1"/>
              <a:t>enw</a:t>
            </a:r>
            <a:r>
              <a:rPr lang="en-US" sz="1350" b="1" dirty="0"/>
              <a:t> </a:t>
            </a:r>
            <a:r>
              <a:rPr lang="en-US" sz="1350" b="1" dirty="0" err="1"/>
              <a:t>lle</a:t>
            </a:r>
            <a:r>
              <a:rPr lang="en-US" sz="1350" b="1" dirty="0"/>
              <a:t> = </a:t>
            </a:r>
            <a:r>
              <a:rPr lang="en-US" sz="1350" b="1" dirty="0" err="1"/>
              <a:t>treiglad</a:t>
            </a:r>
            <a:r>
              <a:rPr lang="en-US" sz="1350" b="1" dirty="0"/>
              <a:t> </a:t>
            </a:r>
            <a:r>
              <a:rPr lang="en-US" sz="1350" b="1" dirty="0" err="1"/>
              <a:t>trwynol</a:t>
            </a:r>
            <a:endParaRPr lang="en-US" sz="135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63BE2D-E661-BC49-90B2-671D25526EE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5872" t="18245" r="7573" b="8852"/>
          <a:stretch/>
        </p:blipFill>
        <p:spPr>
          <a:xfrm>
            <a:off x="163001" y="3342803"/>
            <a:ext cx="3300038" cy="2540380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sp>
        <p:nvSpPr>
          <p:cNvPr id="7" name="Left Arrow 6">
            <a:extLst>
              <a:ext uri="{FF2B5EF4-FFF2-40B4-BE49-F238E27FC236}">
                <a16:creationId xmlns:a16="http://schemas.microsoft.com/office/drawing/2014/main" id="{A9575622-520F-EB4A-8AC0-D0BD93C2D2EA}"/>
              </a:ext>
            </a:extLst>
          </p:cNvPr>
          <p:cNvSpPr/>
          <p:nvPr/>
        </p:nvSpPr>
        <p:spPr>
          <a:xfrm>
            <a:off x="3138855" y="3490652"/>
            <a:ext cx="1147396" cy="461596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E0D771-13C8-EB41-BF27-346EEF38732B}"/>
              </a:ext>
            </a:extLst>
          </p:cNvPr>
          <p:cNvSpPr txBox="1"/>
          <p:nvPr/>
        </p:nvSpPr>
        <p:spPr>
          <a:xfrm>
            <a:off x="4451377" y="2975313"/>
            <a:ext cx="4660188" cy="133882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1350" dirty="0"/>
              <a:t>Does DIM </a:t>
            </a:r>
            <a:r>
              <a:rPr lang="en-US" sz="1350" dirty="0" err="1"/>
              <a:t>treiglad</a:t>
            </a:r>
            <a:r>
              <a:rPr lang="en-US" sz="1350" dirty="0"/>
              <a:t> am </a:t>
            </a:r>
            <a:r>
              <a:rPr lang="en-US" sz="1350" dirty="0" err="1"/>
              <a:t>fod</a:t>
            </a:r>
            <a:r>
              <a:rPr lang="en-US" sz="1350" dirty="0"/>
              <a:t> y </a:t>
            </a:r>
            <a:r>
              <a:rPr lang="en-US" sz="1350" dirty="0" err="1"/>
              <a:t>llefydd</a:t>
            </a:r>
            <a:r>
              <a:rPr lang="en-US" sz="1350" dirty="0"/>
              <a:t> </a:t>
            </a:r>
            <a:r>
              <a:rPr lang="en-US" sz="1350" dirty="0" err="1"/>
              <a:t>hyn</a:t>
            </a:r>
            <a:r>
              <a:rPr lang="en-US" sz="1350" dirty="0"/>
              <a:t> </a:t>
            </a:r>
            <a:r>
              <a:rPr lang="en-US" sz="1350" dirty="0" err="1"/>
              <a:t>yn</a:t>
            </a:r>
            <a:r>
              <a:rPr lang="en-US" sz="1350" dirty="0"/>
              <a:t> </a:t>
            </a:r>
            <a:r>
              <a:rPr lang="en-US" sz="1350" dirty="0" err="1"/>
              <a:t>dechrau</a:t>
            </a:r>
            <a:r>
              <a:rPr lang="en-US" sz="1350" dirty="0"/>
              <a:t> </a:t>
            </a:r>
            <a:r>
              <a:rPr lang="en-US" sz="1350" dirty="0" err="1"/>
              <a:t>gyda’r</a:t>
            </a:r>
            <a:r>
              <a:rPr lang="en-US" sz="1350" dirty="0"/>
              <a:t> </a:t>
            </a:r>
            <a:r>
              <a:rPr lang="en-US" sz="1350" dirty="0" err="1"/>
              <a:t>llythrennau</a:t>
            </a:r>
            <a:r>
              <a:rPr lang="en-US" sz="1350" dirty="0"/>
              <a:t> A </a:t>
            </a:r>
            <a:r>
              <a:rPr lang="en-US" sz="1350" dirty="0" err="1"/>
              <a:t>neu</a:t>
            </a:r>
            <a:r>
              <a:rPr lang="en-US" sz="1350" dirty="0"/>
              <a:t> LL </a:t>
            </a:r>
            <a:r>
              <a:rPr lang="en-US" sz="1350" dirty="0" err="1"/>
              <a:t>sydd</a:t>
            </a:r>
            <a:r>
              <a:rPr lang="en-US" sz="1350" dirty="0"/>
              <a:t> </a:t>
            </a:r>
            <a:r>
              <a:rPr lang="en-US" sz="1350" dirty="0" err="1"/>
              <a:t>ddim</a:t>
            </a:r>
            <a:r>
              <a:rPr lang="en-US" sz="1350" dirty="0"/>
              <a:t> </a:t>
            </a:r>
            <a:r>
              <a:rPr lang="en-US" sz="1350" dirty="0" err="1"/>
              <a:t>yn</a:t>
            </a:r>
            <a:r>
              <a:rPr lang="en-US" sz="1350" dirty="0"/>
              <a:t> </a:t>
            </a:r>
            <a:r>
              <a:rPr lang="en-US" sz="1350" dirty="0" err="1"/>
              <a:t>treiglo’n</a:t>
            </a:r>
            <a:r>
              <a:rPr lang="en-US" sz="1350" dirty="0"/>
              <a:t> </a:t>
            </a:r>
            <a:r>
              <a:rPr lang="en-US" sz="1350" dirty="0" err="1"/>
              <a:t>drwynol</a:t>
            </a:r>
            <a:r>
              <a:rPr lang="en-US" sz="1350" dirty="0"/>
              <a:t>.</a:t>
            </a:r>
          </a:p>
          <a:p>
            <a:r>
              <a:rPr lang="en-US" sz="1350" dirty="0"/>
              <a:t>There is no mutation here as the place names begin with the letters A or </a:t>
            </a:r>
            <a:r>
              <a:rPr lang="en-US" sz="1350" dirty="0" err="1"/>
              <a:t>Ll</a:t>
            </a:r>
            <a:r>
              <a:rPr lang="en-US" sz="1350" dirty="0"/>
              <a:t> and they do NOT have a nasal mutation.</a:t>
            </a:r>
          </a:p>
        </p:txBody>
      </p:sp>
      <p:sp>
        <p:nvSpPr>
          <p:cNvPr id="9" name="Left Arrow 8">
            <a:extLst>
              <a:ext uri="{FF2B5EF4-FFF2-40B4-BE49-F238E27FC236}">
                <a16:creationId xmlns:a16="http://schemas.microsoft.com/office/drawing/2014/main" id="{22AA9A68-77BC-8D44-BD75-142AB9C8DEEA}"/>
              </a:ext>
            </a:extLst>
          </p:cNvPr>
          <p:cNvSpPr/>
          <p:nvPr/>
        </p:nvSpPr>
        <p:spPr>
          <a:xfrm>
            <a:off x="3373901" y="4390899"/>
            <a:ext cx="1147396" cy="461596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CB1DD3-1FBF-1C4F-864E-1B613DD4F418}"/>
              </a:ext>
            </a:extLst>
          </p:cNvPr>
          <p:cNvSpPr txBox="1"/>
          <p:nvPr/>
        </p:nvSpPr>
        <p:spPr>
          <a:xfrm>
            <a:off x="4749801" y="4495525"/>
            <a:ext cx="2830873" cy="30008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1350" b="1" u="sng" dirty="0" err="1"/>
              <a:t>T</a:t>
            </a:r>
            <a:r>
              <a:rPr lang="en-US" sz="1350" dirty="0" err="1"/>
              <a:t>alybont</a:t>
            </a:r>
            <a:r>
              <a:rPr lang="en-US" sz="1350" dirty="0"/>
              <a:t>        </a:t>
            </a:r>
            <a:r>
              <a:rPr lang="en-US" sz="1350" b="1" u="sng" dirty="0" err="1"/>
              <a:t>D</a:t>
            </a:r>
            <a:r>
              <a:rPr lang="en-US" sz="1350" dirty="0" err="1"/>
              <a:t>inbych</a:t>
            </a:r>
            <a:r>
              <a:rPr lang="en-US" sz="1350" dirty="0"/>
              <a:t> y </a:t>
            </a:r>
            <a:r>
              <a:rPr lang="en-US" sz="1350" dirty="0" err="1"/>
              <a:t>Pysgod</a:t>
            </a:r>
            <a:endParaRPr lang="en-US" sz="1350" dirty="0"/>
          </a:p>
        </p:txBody>
      </p:sp>
      <p:sp>
        <p:nvSpPr>
          <p:cNvPr id="11" name="Left Arrow 10">
            <a:extLst>
              <a:ext uri="{FF2B5EF4-FFF2-40B4-BE49-F238E27FC236}">
                <a16:creationId xmlns:a16="http://schemas.microsoft.com/office/drawing/2014/main" id="{B15F0702-9675-914E-AA7A-2825F208CF02}"/>
              </a:ext>
            </a:extLst>
          </p:cNvPr>
          <p:cNvSpPr/>
          <p:nvPr/>
        </p:nvSpPr>
        <p:spPr>
          <a:xfrm>
            <a:off x="3383760" y="4937412"/>
            <a:ext cx="1147396" cy="461596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B7A1B571-238A-D742-A3BE-F21B80725CAF}"/>
              </a:ext>
            </a:extLst>
          </p:cNvPr>
          <p:cNvSpPr/>
          <p:nvPr/>
        </p:nvSpPr>
        <p:spPr>
          <a:xfrm>
            <a:off x="3388422" y="5473900"/>
            <a:ext cx="1147396" cy="461596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C8EFB7D-A9AC-A24D-8A44-3FAB52ABA411}"/>
              </a:ext>
            </a:extLst>
          </p:cNvPr>
          <p:cNvSpPr txBox="1"/>
          <p:nvPr/>
        </p:nvSpPr>
        <p:spPr>
          <a:xfrm>
            <a:off x="4749801" y="5029710"/>
            <a:ext cx="2830873" cy="30008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1350" b="1" u="sng" dirty="0"/>
              <a:t>P</a:t>
            </a:r>
            <a:r>
              <a:rPr lang="en-US" sz="1350" dirty="0"/>
              <a:t>en-y-</a:t>
            </a:r>
            <a:r>
              <a:rPr lang="en-US" sz="1350" dirty="0" err="1"/>
              <a:t>bont</a:t>
            </a:r>
            <a:r>
              <a:rPr lang="en-US" sz="1350" dirty="0"/>
              <a:t>           </a:t>
            </a:r>
            <a:r>
              <a:rPr lang="en-US" sz="1350" b="1" u="sng" dirty="0"/>
              <a:t>B</a:t>
            </a:r>
            <a:r>
              <a:rPr lang="en-US" sz="1350" dirty="0"/>
              <a:t>angor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1BE5E90-C136-EC40-906A-ACEEEADA42B1}"/>
              </a:ext>
            </a:extLst>
          </p:cNvPr>
          <p:cNvSpPr txBox="1"/>
          <p:nvPr/>
        </p:nvSpPr>
        <p:spPr>
          <a:xfrm>
            <a:off x="4749800" y="5606183"/>
            <a:ext cx="2830873" cy="30008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1350" b="1" u="sng" dirty="0" err="1"/>
              <a:t>C</a:t>
            </a:r>
            <a:r>
              <a:rPr lang="en-US" sz="1350" dirty="0" err="1"/>
              <a:t>aerdydd</a:t>
            </a:r>
            <a:r>
              <a:rPr lang="en-US" sz="1350" dirty="0"/>
              <a:t>          </a:t>
            </a:r>
            <a:r>
              <a:rPr lang="en-US" sz="1350" b="1" u="sng" dirty="0"/>
              <a:t>G</a:t>
            </a:r>
            <a:r>
              <a:rPr lang="en-US" sz="1350" dirty="0"/>
              <a:t>wynedd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BDF5242-1D22-8542-BEAC-2FCCCBF68E8C}"/>
              </a:ext>
            </a:extLst>
          </p:cNvPr>
          <p:cNvSpPr txBox="1"/>
          <p:nvPr/>
        </p:nvSpPr>
        <p:spPr>
          <a:xfrm>
            <a:off x="163001" y="211806"/>
            <a:ext cx="4680520" cy="10772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44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GB" sz="44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44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GB" sz="44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44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 you live?</a:t>
            </a:r>
            <a:endParaRPr lang="cy-GB" sz="32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C0C2EAF-39B1-8C4B-BAC4-25A7FE7165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030721" y="513670"/>
            <a:ext cx="812800" cy="8128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06F7422-7705-6447-951A-7A83F91DF3E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6497" b="12147"/>
          <a:stretch/>
        </p:blipFill>
        <p:spPr>
          <a:xfrm>
            <a:off x="0" y="6165304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942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77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193797" y="213498"/>
            <a:ext cx="4969799" cy="14542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50" b="1" dirty="0" err="1"/>
              <a:t>Ble</a:t>
            </a:r>
            <a:r>
              <a:rPr lang="en-US" sz="4050" b="1" dirty="0"/>
              <a:t> </a:t>
            </a:r>
            <a:r>
              <a:rPr lang="en-US" sz="4050" b="1" dirty="0" err="1"/>
              <a:t>rwyt</a:t>
            </a:r>
            <a:r>
              <a:rPr lang="en-US" sz="4050" b="1" dirty="0"/>
              <a:t> </a:t>
            </a:r>
            <a:r>
              <a:rPr lang="en-US" sz="4050" b="1" dirty="0" err="1">
                <a:solidFill>
                  <a:srgbClr val="FF0000"/>
                </a:solidFill>
              </a:rPr>
              <a:t>ti</a:t>
            </a:r>
            <a:r>
              <a:rPr lang="en-US" sz="4050" b="1" dirty="0" err="1"/>
              <a:t>’n</a:t>
            </a:r>
            <a:r>
              <a:rPr lang="en-US" sz="4050" b="1" dirty="0"/>
              <a:t> </a:t>
            </a:r>
            <a:r>
              <a:rPr lang="en-US" sz="4050" b="1" dirty="0" err="1"/>
              <a:t>byw</a:t>
            </a:r>
            <a:r>
              <a:rPr lang="en-US" sz="4050" b="1" dirty="0"/>
              <a:t>?</a:t>
            </a:r>
          </a:p>
          <a:p>
            <a:pPr algn="ctr"/>
            <a:endParaRPr lang="en-US" sz="2400" b="1" dirty="0"/>
          </a:p>
          <a:p>
            <a:pPr algn="ctr"/>
            <a:r>
              <a:rPr lang="en-US" sz="2400" b="1" i="1" dirty="0"/>
              <a:t>Where do </a:t>
            </a:r>
            <a:r>
              <a:rPr lang="en-US" sz="2400" b="1" i="1" dirty="0">
                <a:solidFill>
                  <a:srgbClr val="FF0000"/>
                </a:solidFill>
              </a:rPr>
              <a:t>you</a:t>
            </a:r>
            <a:r>
              <a:rPr lang="en-US" sz="2400" b="1" i="1" dirty="0"/>
              <a:t> live?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2888258" y="881823"/>
            <a:ext cx="388653" cy="35368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4041995" y="806530"/>
            <a:ext cx="234014" cy="42897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4838241" y="768883"/>
            <a:ext cx="0" cy="50426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5562600" y="831601"/>
            <a:ext cx="442071" cy="37721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1606226" y="2339710"/>
            <a:ext cx="5557370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Ry</a:t>
            </a:r>
            <a:r>
              <a:rPr lang="en-US" sz="3600" b="1" u="sng" dirty="0" err="1"/>
              <a:t>dw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i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byw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00B050"/>
                </a:solidFill>
              </a:rPr>
              <a:t>yn</a:t>
            </a:r>
            <a:r>
              <a:rPr lang="en-US" sz="3600" b="1" dirty="0"/>
              <a:t> …</a:t>
            </a:r>
          </a:p>
          <a:p>
            <a:pPr algn="ctr"/>
            <a:r>
              <a:rPr lang="en-US" sz="3600" b="1" u="sng" dirty="0" err="1"/>
              <a:t>Dw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i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byw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00B050"/>
                </a:solidFill>
              </a:rPr>
              <a:t>yn</a:t>
            </a:r>
            <a:r>
              <a:rPr lang="en-US" sz="3600" b="1" dirty="0"/>
              <a:t> …</a:t>
            </a:r>
          </a:p>
          <a:p>
            <a:pPr algn="ctr"/>
            <a:endParaRPr lang="en-US" b="1" dirty="0"/>
          </a:p>
          <a:p>
            <a:pPr algn="ctr"/>
            <a:r>
              <a:rPr lang="en-US" sz="2700" b="1" i="1" dirty="0"/>
              <a:t>I live in …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08B1144E-6F15-AA4A-B834-D8AECE997E29}"/>
              </a:ext>
            </a:extLst>
          </p:cNvPr>
          <p:cNvSpPr/>
          <p:nvPr/>
        </p:nvSpPr>
        <p:spPr>
          <a:xfrm>
            <a:off x="-7223" y="905223"/>
            <a:ext cx="2201020" cy="1834454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b="1" u="sng" dirty="0"/>
              <a:t>COFIWCH:</a:t>
            </a:r>
          </a:p>
          <a:p>
            <a:pPr algn="ctr"/>
            <a:r>
              <a:rPr lang="en-US" sz="1350" b="1" dirty="0"/>
              <a:t>TI </a:t>
            </a:r>
            <a:r>
              <a:rPr lang="en-US" sz="1350" b="1" dirty="0" err="1"/>
              <a:t>yn</a:t>
            </a:r>
            <a:r>
              <a:rPr lang="en-US" sz="1350" b="1" dirty="0"/>
              <a:t> y </a:t>
            </a:r>
            <a:r>
              <a:rPr lang="en-US" sz="1350" b="1" dirty="0" err="1"/>
              <a:t>cwestiwn</a:t>
            </a:r>
            <a:endParaRPr lang="en-US" sz="1350" b="1" dirty="0"/>
          </a:p>
          <a:p>
            <a:pPr algn="ctr"/>
            <a:r>
              <a:rPr lang="en-US" sz="1350" b="1" dirty="0"/>
              <a:t> = </a:t>
            </a:r>
          </a:p>
          <a:p>
            <a:pPr algn="ctr"/>
            <a:r>
              <a:rPr lang="en-US" sz="1350" b="1" dirty="0"/>
              <a:t>FI </a:t>
            </a:r>
            <a:r>
              <a:rPr lang="en-US" sz="1350" b="1" dirty="0" err="1"/>
              <a:t>yn</a:t>
            </a:r>
            <a:r>
              <a:rPr lang="en-US" sz="1350" b="1" dirty="0"/>
              <a:t> </a:t>
            </a:r>
            <a:r>
              <a:rPr lang="en-US" sz="1350" b="1" dirty="0" err="1"/>
              <a:t>yr</a:t>
            </a:r>
            <a:r>
              <a:rPr lang="en-US" sz="1350" b="1" dirty="0"/>
              <a:t> </a:t>
            </a:r>
            <a:r>
              <a:rPr lang="en-US" sz="1350" b="1" dirty="0" err="1"/>
              <a:t>ateb</a:t>
            </a:r>
            <a:endParaRPr lang="en-US" sz="135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407A33-AD24-764C-B37A-1506E8796489}"/>
              </a:ext>
            </a:extLst>
          </p:cNvPr>
          <p:cNvSpPr txBox="1"/>
          <p:nvPr/>
        </p:nvSpPr>
        <p:spPr>
          <a:xfrm>
            <a:off x="175376" y="3912204"/>
            <a:ext cx="2576634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A</a:t>
            </a:r>
            <a:r>
              <a:rPr lang="en-US" sz="2400" b="1" dirty="0" err="1"/>
              <a:t>beraeron</a:t>
            </a:r>
            <a:endParaRPr lang="en-US" sz="24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8DCE5F-243D-EE44-B09C-3B8C591A6100}"/>
              </a:ext>
            </a:extLst>
          </p:cNvPr>
          <p:cNvSpPr txBox="1"/>
          <p:nvPr/>
        </p:nvSpPr>
        <p:spPr>
          <a:xfrm>
            <a:off x="175375" y="4592259"/>
            <a:ext cx="2796425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yng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C</a:t>
            </a:r>
            <a:r>
              <a:rPr lang="en-US" sz="2400" b="1" dirty="0" err="1"/>
              <a:t>aerfyrddin</a:t>
            </a:r>
            <a:endParaRPr lang="en-US" sz="24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4217A27-FC65-6A40-B3FD-393FBB48304A}"/>
              </a:ext>
            </a:extLst>
          </p:cNvPr>
          <p:cNvSpPr txBox="1"/>
          <p:nvPr/>
        </p:nvSpPr>
        <p:spPr>
          <a:xfrm>
            <a:off x="371014" y="5647689"/>
            <a:ext cx="218535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Ll</a:t>
            </a:r>
            <a:r>
              <a:rPr lang="en-US" sz="2400" b="1" dirty="0" err="1"/>
              <a:t>anbed</a:t>
            </a:r>
            <a:endParaRPr lang="en-US" sz="2400" b="1" dirty="0"/>
          </a:p>
        </p:txBody>
      </p:sp>
      <p:sp>
        <p:nvSpPr>
          <p:cNvPr id="21" name="12-Point Star 20">
            <a:extLst>
              <a:ext uri="{FF2B5EF4-FFF2-40B4-BE49-F238E27FC236}">
                <a16:creationId xmlns:a16="http://schemas.microsoft.com/office/drawing/2014/main" id="{CB52C5F7-5E98-C84C-BA67-126621E0644F}"/>
              </a:ext>
            </a:extLst>
          </p:cNvPr>
          <p:cNvSpPr/>
          <p:nvPr/>
        </p:nvSpPr>
        <p:spPr>
          <a:xfrm>
            <a:off x="6592236" y="1775236"/>
            <a:ext cx="2201020" cy="1834454"/>
          </a:xfrm>
          <a:prstGeom prst="star1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b="1" u="sng" dirty="0"/>
              <a:t>COFIWCH:</a:t>
            </a:r>
          </a:p>
          <a:p>
            <a:pPr algn="ctr"/>
            <a:r>
              <a:rPr lang="en-US" sz="1350" b="1" dirty="0" err="1"/>
              <a:t>yn</a:t>
            </a:r>
            <a:r>
              <a:rPr lang="en-US" sz="1350" b="1" dirty="0"/>
              <a:t> + </a:t>
            </a:r>
            <a:r>
              <a:rPr lang="en-US" sz="1350" b="1" dirty="0" err="1"/>
              <a:t>enw</a:t>
            </a:r>
            <a:r>
              <a:rPr lang="en-US" sz="1350" b="1" dirty="0"/>
              <a:t> </a:t>
            </a:r>
            <a:r>
              <a:rPr lang="en-US" sz="1350" b="1" dirty="0" err="1"/>
              <a:t>lle</a:t>
            </a:r>
            <a:r>
              <a:rPr lang="en-US" sz="1350" b="1" dirty="0"/>
              <a:t> = </a:t>
            </a:r>
            <a:r>
              <a:rPr lang="en-US" sz="1350" b="1" dirty="0" err="1"/>
              <a:t>treiglad</a:t>
            </a:r>
            <a:r>
              <a:rPr lang="en-US" sz="1350" b="1" dirty="0"/>
              <a:t> </a:t>
            </a:r>
            <a:r>
              <a:rPr lang="en-US" sz="1350" b="1" dirty="0" err="1"/>
              <a:t>trwynol</a:t>
            </a:r>
            <a:endParaRPr lang="en-US" sz="1350" b="1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1E25563-CC98-A04C-A40B-2BAD13018A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734" t="12336" r="24399" b="40806"/>
          <a:stretch/>
        </p:blipFill>
        <p:spPr>
          <a:xfrm>
            <a:off x="3701966" y="4350786"/>
            <a:ext cx="1181269" cy="1456585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A5564AC-8FA3-3346-9778-295FF05E9272}"/>
              </a:ext>
            </a:extLst>
          </p:cNvPr>
          <p:cNvCxnSpPr>
            <a:cxnSpLocks/>
            <a:stCxn id="19" idx="3"/>
          </p:cNvCxnSpPr>
          <p:nvPr/>
        </p:nvCxnSpPr>
        <p:spPr>
          <a:xfrm>
            <a:off x="2971800" y="5007758"/>
            <a:ext cx="1086786" cy="7132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F2BCDAC-4C9F-F043-AEEF-222D6164BE73}"/>
              </a:ext>
            </a:extLst>
          </p:cNvPr>
          <p:cNvSpPr txBox="1"/>
          <p:nvPr/>
        </p:nvSpPr>
        <p:spPr>
          <a:xfrm>
            <a:off x="6004671" y="3972960"/>
            <a:ext cx="2912977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ym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P</a:t>
            </a:r>
            <a:r>
              <a:rPr lang="en-US" sz="2400" b="1" dirty="0" err="1"/>
              <a:t>ontyberem</a:t>
            </a:r>
            <a:endParaRPr lang="en-US" sz="2400" b="1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8B28004-36A2-9045-8A8C-19364CCC8904}"/>
              </a:ext>
            </a:extLst>
          </p:cNvPr>
          <p:cNvCxnSpPr>
            <a:cxnSpLocks/>
          </p:cNvCxnSpPr>
          <p:nvPr/>
        </p:nvCxnSpPr>
        <p:spPr>
          <a:xfrm flipH="1">
            <a:off x="4449863" y="4255620"/>
            <a:ext cx="1554808" cy="55592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ED7466D6-8791-6B41-9230-AF8D7B244D8A}"/>
              </a:ext>
            </a:extLst>
          </p:cNvPr>
          <p:cNvSpPr txBox="1"/>
          <p:nvPr/>
        </p:nvSpPr>
        <p:spPr>
          <a:xfrm>
            <a:off x="6423275" y="4640496"/>
            <a:ext cx="218535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T</a:t>
            </a:r>
            <a:r>
              <a:rPr lang="en-US" sz="2400" b="1" dirty="0" err="1"/>
              <a:t>ymbl</a:t>
            </a:r>
            <a:endParaRPr lang="en-US" sz="2400" b="1" dirty="0"/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A0E5D92-3EBF-6348-86A6-12593276F7FA}"/>
              </a:ext>
            </a:extLst>
          </p:cNvPr>
          <p:cNvCxnSpPr>
            <a:cxnSpLocks/>
          </p:cNvCxnSpPr>
          <p:nvPr/>
        </p:nvCxnSpPr>
        <p:spPr>
          <a:xfrm flipH="1" flipV="1">
            <a:off x="4395165" y="5488531"/>
            <a:ext cx="2028109" cy="14420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D580E674-C88E-D743-BA0A-820A967542E0}"/>
              </a:ext>
            </a:extLst>
          </p:cNvPr>
          <p:cNvSpPr txBox="1"/>
          <p:nvPr/>
        </p:nvSpPr>
        <p:spPr>
          <a:xfrm>
            <a:off x="6423274" y="5269241"/>
            <a:ext cx="2494373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D</a:t>
            </a:r>
            <a:r>
              <a:rPr lang="en-US" sz="2400" b="1" dirty="0" err="1"/>
              <a:t>ol</a:t>
            </a:r>
            <a:r>
              <a:rPr lang="en-US" sz="2400" b="1" dirty="0"/>
              <a:t>-y-</a:t>
            </a:r>
            <a:r>
              <a:rPr lang="en-US" sz="2400" b="1" dirty="0" err="1"/>
              <a:t>bont</a:t>
            </a:r>
            <a:endParaRPr lang="en-US" sz="2400" b="1" dirty="0"/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2625A661-E68F-7644-9F5A-E5D68C917ED8}"/>
              </a:ext>
            </a:extLst>
          </p:cNvPr>
          <p:cNvCxnSpPr>
            <a:cxnSpLocks/>
            <a:stCxn id="31" idx="1"/>
          </p:cNvCxnSpPr>
          <p:nvPr/>
        </p:nvCxnSpPr>
        <p:spPr>
          <a:xfrm flipH="1">
            <a:off x="4413113" y="4871329"/>
            <a:ext cx="2010162" cy="8442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:a16="http://schemas.microsoft.com/office/drawing/2014/main" id="{67F20E2B-D4D9-4D42-94C1-A1246BE696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45195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051720" y="76176"/>
            <a:ext cx="4752528" cy="14542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50" b="1" dirty="0" err="1"/>
              <a:t>Ble</a:t>
            </a:r>
            <a:r>
              <a:rPr lang="en-US" sz="4050" b="1" dirty="0"/>
              <a:t> </a:t>
            </a:r>
            <a:r>
              <a:rPr lang="en-US" sz="4050" b="1" dirty="0" err="1"/>
              <a:t>mae</a:t>
            </a:r>
            <a:r>
              <a:rPr lang="en-US" sz="4050" b="1" dirty="0"/>
              <a:t> </a:t>
            </a:r>
            <a:r>
              <a:rPr lang="en-US" sz="4050" b="1" dirty="0" err="1">
                <a:solidFill>
                  <a:srgbClr val="FF0000"/>
                </a:solidFill>
              </a:rPr>
              <a:t>e</a:t>
            </a:r>
            <a:r>
              <a:rPr lang="en-US" sz="4050" b="1" dirty="0" err="1"/>
              <a:t>’n</a:t>
            </a:r>
            <a:r>
              <a:rPr lang="en-US" sz="4050" b="1" dirty="0"/>
              <a:t> </a:t>
            </a:r>
            <a:r>
              <a:rPr lang="en-US" sz="4050" b="1" dirty="0" err="1"/>
              <a:t>byw</a:t>
            </a:r>
            <a:r>
              <a:rPr lang="en-US" sz="4050" b="1" dirty="0"/>
              <a:t>?</a:t>
            </a:r>
          </a:p>
          <a:p>
            <a:pPr algn="ctr"/>
            <a:endParaRPr lang="en-US" sz="2400" b="1" dirty="0"/>
          </a:p>
          <a:p>
            <a:pPr algn="ctr"/>
            <a:r>
              <a:rPr lang="en-US" sz="2400" b="1" dirty="0"/>
              <a:t>Where does </a:t>
            </a:r>
            <a:r>
              <a:rPr lang="en-US" sz="2400" b="1" dirty="0">
                <a:solidFill>
                  <a:srgbClr val="FF0000"/>
                </a:solidFill>
              </a:rPr>
              <a:t>he</a:t>
            </a:r>
            <a:r>
              <a:rPr lang="en-US" sz="2400" b="1" dirty="0"/>
              <a:t> live?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2863383" y="728383"/>
            <a:ext cx="388653" cy="35368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3894676" y="690736"/>
            <a:ext cx="234014" cy="42897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4636775" y="615443"/>
            <a:ext cx="134555" cy="46662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5418194" y="716615"/>
            <a:ext cx="442071" cy="37721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1606226" y="2339711"/>
            <a:ext cx="5557370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Mae </a:t>
            </a:r>
            <a:r>
              <a:rPr lang="en-US" sz="3600" b="1" dirty="0" err="1">
                <a:solidFill>
                  <a:srgbClr val="FF0000"/>
                </a:solidFill>
              </a:rPr>
              <a:t>e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byw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00B050"/>
                </a:solidFill>
              </a:rPr>
              <a:t>yn</a:t>
            </a:r>
            <a:r>
              <a:rPr lang="en-US" sz="3600" b="1" dirty="0"/>
              <a:t> …</a:t>
            </a:r>
          </a:p>
          <a:p>
            <a:pPr algn="ctr"/>
            <a:endParaRPr lang="en-US" b="1" dirty="0"/>
          </a:p>
          <a:p>
            <a:pPr algn="ctr"/>
            <a:r>
              <a:rPr lang="en-US" sz="2700" b="1" i="1" dirty="0">
                <a:solidFill>
                  <a:srgbClr val="FF0000"/>
                </a:solidFill>
              </a:rPr>
              <a:t>He</a:t>
            </a:r>
            <a:r>
              <a:rPr lang="en-US" sz="2700" b="1" i="1" dirty="0"/>
              <a:t> lives in …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08B1144E-6F15-AA4A-B834-D8AECE997E29}"/>
              </a:ext>
            </a:extLst>
          </p:cNvPr>
          <p:cNvSpPr/>
          <p:nvPr/>
        </p:nvSpPr>
        <p:spPr>
          <a:xfrm>
            <a:off x="-7223" y="905223"/>
            <a:ext cx="2201020" cy="1834454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b="1" u="sng" dirty="0"/>
              <a:t>COFIWCH:</a:t>
            </a:r>
          </a:p>
          <a:p>
            <a:pPr algn="ctr"/>
            <a:r>
              <a:rPr lang="en-US" sz="1350" b="1" dirty="0"/>
              <a:t>E </a:t>
            </a:r>
            <a:r>
              <a:rPr lang="en-US" sz="1350" b="1" dirty="0" err="1"/>
              <a:t>yn</a:t>
            </a:r>
            <a:r>
              <a:rPr lang="en-US" sz="1350" b="1" dirty="0"/>
              <a:t> y </a:t>
            </a:r>
            <a:r>
              <a:rPr lang="en-US" sz="1350" b="1" dirty="0" err="1"/>
              <a:t>cwestiwn</a:t>
            </a:r>
            <a:endParaRPr lang="en-US" sz="1350" b="1" dirty="0"/>
          </a:p>
          <a:p>
            <a:pPr algn="ctr"/>
            <a:r>
              <a:rPr lang="en-US" sz="1350" b="1" dirty="0"/>
              <a:t> = </a:t>
            </a:r>
          </a:p>
          <a:p>
            <a:pPr algn="ctr"/>
            <a:r>
              <a:rPr lang="en-US" sz="1350" b="1" dirty="0"/>
              <a:t>E </a:t>
            </a:r>
            <a:r>
              <a:rPr lang="en-US" sz="1350" b="1" dirty="0" err="1"/>
              <a:t>yn</a:t>
            </a:r>
            <a:r>
              <a:rPr lang="en-US" sz="1350" b="1" dirty="0"/>
              <a:t> </a:t>
            </a:r>
            <a:r>
              <a:rPr lang="en-US" sz="1350" b="1" dirty="0" err="1"/>
              <a:t>yr</a:t>
            </a:r>
            <a:r>
              <a:rPr lang="en-US" sz="1350" b="1" dirty="0"/>
              <a:t> </a:t>
            </a:r>
            <a:r>
              <a:rPr lang="en-US" sz="1350" b="1" dirty="0" err="1"/>
              <a:t>ateb</a:t>
            </a:r>
            <a:endParaRPr lang="en-US" sz="135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407A33-AD24-764C-B37A-1506E8796489}"/>
              </a:ext>
            </a:extLst>
          </p:cNvPr>
          <p:cNvSpPr txBox="1"/>
          <p:nvPr/>
        </p:nvSpPr>
        <p:spPr>
          <a:xfrm>
            <a:off x="175376" y="3912204"/>
            <a:ext cx="2576634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A</a:t>
            </a:r>
            <a:r>
              <a:rPr lang="en-US" sz="2400" b="1" dirty="0" err="1"/>
              <a:t>beraeron</a:t>
            </a:r>
            <a:endParaRPr lang="en-US" sz="24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8DCE5F-243D-EE44-B09C-3B8C591A6100}"/>
              </a:ext>
            </a:extLst>
          </p:cNvPr>
          <p:cNvSpPr txBox="1"/>
          <p:nvPr/>
        </p:nvSpPr>
        <p:spPr>
          <a:xfrm>
            <a:off x="175375" y="4592259"/>
            <a:ext cx="2796425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yng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C</a:t>
            </a:r>
            <a:r>
              <a:rPr lang="en-US" sz="2400" b="1" dirty="0" err="1"/>
              <a:t>aerfyrddin</a:t>
            </a:r>
            <a:endParaRPr lang="en-US" sz="24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4217A27-FC65-6A40-B3FD-393FBB48304A}"/>
              </a:ext>
            </a:extLst>
          </p:cNvPr>
          <p:cNvSpPr txBox="1"/>
          <p:nvPr/>
        </p:nvSpPr>
        <p:spPr>
          <a:xfrm>
            <a:off x="175375" y="5589908"/>
            <a:ext cx="218535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Ll</a:t>
            </a:r>
            <a:r>
              <a:rPr lang="en-US" sz="2400" b="1" dirty="0" err="1"/>
              <a:t>anbed</a:t>
            </a:r>
            <a:endParaRPr lang="en-US" sz="2400" b="1" dirty="0"/>
          </a:p>
        </p:txBody>
      </p:sp>
      <p:sp>
        <p:nvSpPr>
          <p:cNvPr id="21" name="12-Point Star 20">
            <a:extLst>
              <a:ext uri="{FF2B5EF4-FFF2-40B4-BE49-F238E27FC236}">
                <a16:creationId xmlns:a16="http://schemas.microsoft.com/office/drawing/2014/main" id="{CB52C5F7-5E98-C84C-BA67-126621E0644F}"/>
              </a:ext>
            </a:extLst>
          </p:cNvPr>
          <p:cNvSpPr/>
          <p:nvPr/>
        </p:nvSpPr>
        <p:spPr>
          <a:xfrm>
            <a:off x="6592236" y="1775236"/>
            <a:ext cx="2201020" cy="1834454"/>
          </a:xfrm>
          <a:prstGeom prst="star1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b="1" u="sng" dirty="0"/>
              <a:t>COFIWCH:</a:t>
            </a:r>
          </a:p>
          <a:p>
            <a:pPr algn="ctr"/>
            <a:r>
              <a:rPr lang="en-US" sz="1350" b="1" dirty="0" err="1"/>
              <a:t>yn</a:t>
            </a:r>
            <a:r>
              <a:rPr lang="en-US" sz="1350" b="1" dirty="0"/>
              <a:t> + </a:t>
            </a:r>
            <a:r>
              <a:rPr lang="en-US" sz="1350" b="1" dirty="0" err="1"/>
              <a:t>enw</a:t>
            </a:r>
            <a:r>
              <a:rPr lang="en-US" sz="1350" b="1" dirty="0"/>
              <a:t> </a:t>
            </a:r>
            <a:r>
              <a:rPr lang="en-US" sz="1350" b="1" dirty="0" err="1"/>
              <a:t>lle</a:t>
            </a:r>
            <a:r>
              <a:rPr lang="en-US" sz="1350" b="1" dirty="0"/>
              <a:t> = </a:t>
            </a:r>
            <a:r>
              <a:rPr lang="en-US" sz="1350" b="1" dirty="0" err="1"/>
              <a:t>treiglad</a:t>
            </a:r>
            <a:r>
              <a:rPr lang="en-US" sz="1350" b="1" dirty="0"/>
              <a:t> </a:t>
            </a:r>
            <a:r>
              <a:rPr lang="en-US" sz="1350" b="1" dirty="0" err="1"/>
              <a:t>trwynol</a:t>
            </a:r>
            <a:endParaRPr lang="en-US" sz="1350" b="1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1E25563-CC98-A04C-A40B-2BAD13018A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734" t="12336" r="24399" b="40806"/>
          <a:stretch/>
        </p:blipFill>
        <p:spPr>
          <a:xfrm>
            <a:off x="3701966" y="4350786"/>
            <a:ext cx="1181269" cy="1456585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A5564AC-8FA3-3346-9778-295FF05E9272}"/>
              </a:ext>
            </a:extLst>
          </p:cNvPr>
          <p:cNvCxnSpPr>
            <a:cxnSpLocks/>
            <a:stCxn id="19" idx="3"/>
          </p:cNvCxnSpPr>
          <p:nvPr/>
        </p:nvCxnSpPr>
        <p:spPr>
          <a:xfrm>
            <a:off x="2971800" y="5007758"/>
            <a:ext cx="1086786" cy="7132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F2BCDAC-4C9F-F043-AEEF-222D6164BE73}"/>
              </a:ext>
            </a:extLst>
          </p:cNvPr>
          <p:cNvSpPr txBox="1"/>
          <p:nvPr/>
        </p:nvSpPr>
        <p:spPr>
          <a:xfrm>
            <a:off x="6004671" y="3972960"/>
            <a:ext cx="2912977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ym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P</a:t>
            </a:r>
            <a:r>
              <a:rPr lang="en-US" sz="2400" b="1" dirty="0" err="1"/>
              <a:t>ontyberem</a:t>
            </a:r>
            <a:endParaRPr lang="en-US" sz="2400" b="1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8B28004-36A2-9045-8A8C-19364CCC8904}"/>
              </a:ext>
            </a:extLst>
          </p:cNvPr>
          <p:cNvCxnSpPr>
            <a:cxnSpLocks/>
          </p:cNvCxnSpPr>
          <p:nvPr/>
        </p:nvCxnSpPr>
        <p:spPr>
          <a:xfrm flipH="1">
            <a:off x="4449863" y="4255620"/>
            <a:ext cx="1554808" cy="55592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ED7466D6-8791-6B41-9230-AF8D7B244D8A}"/>
              </a:ext>
            </a:extLst>
          </p:cNvPr>
          <p:cNvSpPr txBox="1"/>
          <p:nvPr/>
        </p:nvSpPr>
        <p:spPr>
          <a:xfrm>
            <a:off x="6423275" y="4640496"/>
            <a:ext cx="218535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T</a:t>
            </a:r>
            <a:r>
              <a:rPr lang="en-US" sz="2400" b="1" dirty="0" err="1"/>
              <a:t>ymbl</a:t>
            </a:r>
            <a:endParaRPr lang="en-US" sz="2400" b="1" dirty="0"/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A0E5D92-3EBF-6348-86A6-12593276F7FA}"/>
              </a:ext>
            </a:extLst>
          </p:cNvPr>
          <p:cNvCxnSpPr>
            <a:cxnSpLocks/>
          </p:cNvCxnSpPr>
          <p:nvPr/>
        </p:nvCxnSpPr>
        <p:spPr>
          <a:xfrm flipH="1" flipV="1">
            <a:off x="4395165" y="5488531"/>
            <a:ext cx="2028109" cy="14420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D580E674-C88E-D743-BA0A-820A967542E0}"/>
              </a:ext>
            </a:extLst>
          </p:cNvPr>
          <p:cNvSpPr txBox="1"/>
          <p:nvPr/>
        </p:nvSpPr>
        <p:spPr>
          <a:xfrm>
            <a:off x="6423274" y="5269241"/>
            <a:ext cx="2494373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D</a:t>
            </a:r>
            <a:r>
              <a:rPr lang="en-US" sz="2400" b="1" dirty="0" err="1"/>
              <a:t>ol</a:t>
            </a:r>
            <a:r>
              <a:rPr lang="en-US" sz="2400" b="1" dirty="0"/>
              <a:t>-y-</a:t>
            </a:r>
            <a:r>
              <a:rPr lang="en-US" sz="2400" b="1" dirty="0" err="1"/>
              <a:t>bont</a:t>
            </a:r>
            <a:endParaRPr lang="en-US" sz="2400" b="1" dirty="0"/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2625A661-E68F-7644-9F5A-E5D68C917ED8}"/>
              </a:ext>
            </a:extLst>
          </p:cNvPr>
          <p:cNvCxnSpPr>
            <a:cxnSpLocks/>
            <a:stCxn id="31" idx="1"/>
          </p:cNvCxnSpPr>
          <p:nvPr/>
        </p:nvCxnSpPr>
        <p:spPr>
          <a:xfrm flipH="1">
            <a:off x="4413113" y="4871329"/>
            <a:ext cx="2010162" cy="8442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:a16="http://schemas.microsoft.com/office/drawing/2014/main" id="{A97DE6ED-2208-9640-B838-9D7D6F782CB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9099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051720" y="89274"/>
            <a:ext cx="4896544" cy="14542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50" b="1" dirty="0" err="1"/>
              <a:t>Ble</a:t>
            </a:r>
            <a:r>
              <a:rPr lang="en-US" sz="4050" b="1" dirty="0"/>
              <a:t> </a:t>
            </a:r>
            <a:r>
              <a:rPr lang="en-US" sz="4050" b="1" dirty="0" err="1"/>
              <a:t>mae</a:t>
            </a:r>
            <a:r>
              <a:rPr lang="en-US" sz="4050" b="1" dirty="0"/>
              <a:t> </a:t>
            </a:r>
            <a:r>
              <a:rPr lang="en-US" sz="4050" b="1" dirty="0" err="1">
                <a:solidFill>
                  <a:srgbClr val="FF0000"/>
                </a:solidFill>
              </a:rPr>
              <a:t>hi</a:t>
            </a:r>
            <a:r>
              <a:rPr lang="en-US" sz="4050" b="1" dirty="0" err="1"/>
              <a:t>’n</a:t>
            </a:r>
            <a:r>
              <a:rPr lang="en-US" sz="4050" b="1" dirty="0"/>
              <a:t> </a:t>
            </a:r>
            <a:r>
              <a:rPr lang="en-US" sz="4050" b="1" dirty="0" err="1"/>
              <a:t>byw</a:t>
            </a:r>
            <a:r>
              <a:rPr lang="en-US" sz="4050" b="1" dirty="0"/>
              <a:t>?</a:t>
            </a:r>
          </a:p>
          <a:p>
            <a:pPr algn="ctr"/>
            <a:endParaRPr lang="en-US" sz="2400" b="1" dirty="0"/>
          </a:p>
          <a:p>
            <a:pPr algn="ctr"/>
            <a:r>
              <a:rPr lang="en-US" sz="2400" b="1" dirty="0"/>
              <a:t>Where does </a:t>
            </a:r>
            <a:r>
              <a:rPr lang="en-US" sz="2400" b="1" dirty="0">
                <a:solidFill>
                  <a:srgbClr val="FF0000"/>
                </a:solidFill>
              </a:rPr>
              <a:t>she</a:t>
            </a:r>
            <a:r>
              <a:rPr lang="en-US" sz="2400" b="1" dirty="0"/>
              <a:t> live?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2731228" y="728383"/>
            <a:ext cx="388653" cy="35368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3837821" y="653090"/>
            <a:ext cx="234014" cy="42897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4748680" y="671913"/>
            <a:ext cx="134555" cy="46662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5701003" y="728383"/>
            <a:ext cx="442071" cy="37721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1606226" y="2339711"/>
            <a:ext cx="5557370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Mae </a:t>
            </a:r>
            <a:r>
              <a:rPr lang="en-US" sz="3600" b="1" dirty="0" err="1">
                <a:solidFill>
                  <a:srgbClr val="FF0000"/>
                </a:solidFill>
              </a:rPr>
              <a:t>hi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byw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00B050"/>
                </a:solidFill>
              </a:rPr>
              <a:t>yn</a:t>
            </a:r>
            <a:r>
              <a:rPr lang="en-US" sz="3600" b="1" dirty="0"/>
              <a:t> …</a:t>
            </a:r>
          </a:p>
          <a:p>
            <a:pPr algn="ctr"/>
            <a:endParaRPr lang="en-US" b="1" dirty="0"/>
          </a:p>
          <a:p>
            <a:pPr algn="ctr"/>
            <a:r>
              <a:rPr lang="en-US" sz="2700" b="1" i="1" dirty="0">
                <a:solidFill>
                  <a:srgbClr val="FF0000"/>
                </a:solidFill>
              </a:rPr>
              <a:t>She</a:t>
            </a:r>
            <a:r>
              <a:rPr lang="en-US" sz="2700" b="1" i="1" dirty="0"/>
              <a:t> lives in …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08B1144E-6F15-AA4A-B834-D8AECE997E29}"/>
              </a:ext>
            </a:extLst>
          </p:cNvPr>
          <p:cNvSpPr/>
          <p:nvPr/>
        </p:nvSpPr>
        <p:spPr>
          <a:xfrm>
            <a:off x="-7223" y="905223"/>
            <a:ext cx="2201020" cy="1834454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b="1" u="sng" dirty="0"/>
              <a:t>COFIWCH:</a:t>
            </a:r>
          </a:p>
          <a:p>
            <a:pPr algn="ctr"/>
            <a:r>
              <a:rPr lang="en-US" sz="1350" b="1" dirty="0"/>
              <a:t>HI </a:t>
            </a:r>
            <a:r>
              <a:rPr lang="en-US" sz="1350" b="1" dirty="0" err="1"/>
              <a:t>yn</a:t>
            </a:r>
            <a:r>
              <a:rPr lang="en-US" sz="1350" b="1" dirty="0"/>
              <a:t> y </a:t>
            </a:r>
            <a:r>
              <a:rPr lang="en-US" sz="1350" b="1" dirty="0" err="1"/>
              <a:t>cwestiwn</a:t>
            </a:r>
            <a:endParaRPr lang="en-US" sz="1350" b="1" dirty="0"/>
          </a:p>
          <a:p>
            <a:pPr algn="ctr"/>
            <a:r>
              <a:rPr lang="en-US" sz="1350" b="1" dirty="0"/>
              <a:t> = </a:t>
            </a:r>
          </a:p>
          <a:p>
            <a:pPr algn="ctr"/>
            <a:r>
              <a:rPr lang="en-US" sz="1350" b="1" dirty="0"/>
              <a:t>HI </a:t>
            </a:r>
            <a:r>
              <a:rPr lang="en-US" sz="1350" b="1" dirty="0" err="1"/>
              <a:t>yn</a:t>
            </a:r>
            <a:r>
              <a:rPr lang="en-US" sz="1350" b="1" dirty="0"/>
              <a:t> </a:t>
            </a:r>
            <a:r>
              <a:rPr lang="en-US" sz="1350" b="1" dirty="0" err="1"/>
              <a:t>yr</a:t>
            </a:r>
            <a:r>
              <a:rPr lang="en-US" sz="1350" b="1" dirty="0"/>
              <a:t> </a:t>
            </a:r>
            <a:r>
              <a:rPr lang="en-US" sz="1350" b="1" dirty="0" err="1"/>
              <a:t>ateb</a:t>
            </a:r>
            <a:endParaRPr lang="en-US" sz="135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407A33-AD24-764C-B37A-1506E8796489}"/>
              </a:ext>
            </a:extLst>
          </p:cNvPr>
          <p:cNvSpPr txBox="1"/>
          <p:nvPr/>
        </p:nvSpPr>
        <p:spPr>
          <a:xfrm>
            <a:off x="175376" y="3912204"/>
            <a:ext cx="2576634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A</a:t>
            </a:r>
            <a:r>
              <a:rPr lang="en-US" sz="2400" b="1" dirty="0" err="1"/>
              <a:t>beraeron</a:t>
            </a:r>
            <a:endParaRPr lang="en-US" sz="24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8DCE5F-243D-EE44-B09C-3B8C591A6100}"/>
              </a:ext>
            </a:extLst>
          </p:cNvPr>
          <p:cNvSpPr txBox="1"/>
          <p:nvPr/>
        </p:nvSpPr>
        <p:spPr>
          <a:xfrm>
            <a:off x="175375" y="4592259"/>
            <a:ext cx="2796425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yng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C</a:t>
            </a:r>
            <a:r>
              <a:rPr lang="en-US" sz="2400" b="1" dirty="0" err="1"/>
              <a:t>aerfyrddin</a:t>
            </a:r>
            <a:endParaRPr lang="en-US" sz="24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4217A27-FC65-6A40-B3FD-393FBB48304A}"/>
              </a:ext>
            </a:extLst>
          </p:cNvPr>
          <p:cNvSpPr txBox="1"/>
          <p:nvPr/>
        </p:nvSpPr>
        <p:spPr>
          <a:xfrm>
            <a:off x="175375" y="5603277"/>
            <a:ext cx="218535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Ll</a:t>
            </a:r>
            <a:r>
              <a:rPr lang="en-US" sz="2400" b="1" dirty="0" err="1"/>
              <a:t>anbed</a:t>
            </a:r>
            <a:endParaRPr lang="en-US" sz="2400" b="1" dirty="0"/>
          </a:p>
        </p:txBody>
      </p:sp>
      <p:sp>
        <p:nvSpPr>
          <p:cNvPr id="21" name="12-Point Star 20">
            <a:extLst>
              <a:ext uri="{FF2B5EF4-FFF2-40B4-BE49-F238E27FC236}">
                <a16:creationId xmlns:a16="http://schemas.microsoft.com/office/drawing/2014/main" id="{CB52C5F7-5E98-C84C-BA67-126621E0644F}"/>
              </a:ext>
            </a:extLst>
          </p:cNvPr>
          <p:cNvSpPr/>
          <p:nvPr/>
        </p:nvSpPr>
        <p:spPr>
          <a:xfrm>
            <a:off x="6592236" y="1775236"/>
            <a:ext cx="2201020" cy="1834454"/>
          </a:xfrm>
          <a:prstGeom prst="star1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b="1" u="sng" dirty="0"/>
              <a:t>COFIWCH:</a:t>
            </a:r>
          </a:p>
          <a:p>
            <a:pPr algn="ctr"/>
            <a:r>
              <a:rPr lang="en-US" sz="1350" b="1" dirty="0" err="1"/>
              <a:t>yn</a:t>
            </a:r>
            <a:r>
              <a:rPr lang="en-US" sz="1350" b="1" dirty="0"/>
              <a:t> + </a:t>
            </a:r>
            <a:r>
              <a:rPr lang="en-US" sz="1350" b="1" dirty="0" err="1"/>
              <a:t>enw</a:t>
            </a:r>
            <a:r>
              <a:rPr lang="en-US" sz="1350" b="1" dirty="0"/>
              <a:t> </a:t>
            </a:r>
            <a:r>
              <a:rPr lang="en-US" sz="1350" b="1" dirty="0" err="1"/>
              <a:t>lle</a:t>
            </a:r>
            <a:r>
              <a:rPr lang="en-US" sz="1350" b="1" dirty="0"/>
              <a:t> = </a:t>
            </a:r>
            <a:r>
              <a:rPr lang="en-US" sz="1350" b="1" dirty="0" err="1"/>
              <a:t>treiglad</a:t>
            </a:r>
            <a:r>
              <a:rPr lang="en-US" sz="1350" b="1" dirty="0"/>
              <a:t> </a:t>
            </a:r>
            <a:r>
              <a:rPr lang="en-US" sz="1350" b="1" dirty="0" err="1"/>
              <a:t>trwynol</a:t>
            </a:r>
            <a:endParaRPr lang="en-US" sz="1350" b="1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1E25563-CC98-A04C-A40B-2BAD13018A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734" t="12336" r="24399" b="40806"/>
          <a:stretch/>
        </p:blipFill>
        <p:spPr>
          <a:xfrm>
            <a:off x="3701966" y="4350786"/>
            <a:ext cx="1181269" cy="1456585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A5564AC-8FA3-3346-9778-295FF05E9272}"/>
              </a:ext>
            </a:extLst>
          </p:cNvPr>
          <p:cNvCxnSpPr>
            <a:cxnSpLocks/>
            <a:stCxn id="19" idx="3"/>
          </p:cNvCxnSpPr>
          <p:nvPr/>
        </p:nvCxnSpPr>
        <p:spPr>
          <a:xfrm>
            <a:off x="2971800" y="5007758"/>
            <a:ext cx="1086786" cy="7132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F2BCDAC-4C9F-F043-AEEF-222D6164BE73}"/>
              </a:ext>
            </a:extLst>
          </p:cNvPr>
          <p:cNvSpPr txBox="1"/>
          <p:nvPr/>
        </p:nvSpPr>
        <p:spPr>
          <a:xfrm>
            <a:off x="6004671" y="3972960"/>
            <a:ext cx="2912977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ym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P</a:t>
            </a:r>
            <a:r>
              <a:rPr lang="en-US" sz="2400" b="1" dirty="0" err="1"/>
              <a:t>ontyberem</a:t>
            </a:r>
            <a:endParaRPr lang="en-US" sz="2400" b="1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8B28004-36A2-9045-8A8C-19364CCC8904}"/>
              </a:ext>
            </a:extLst>
          </p:cNvPr>
          <p:cNvCxnSpPr>
            <a:cxnSpLocks/>
          </p:cNvCxnSpPr>
          <p:nvPr/>
        </p:nvCxnSpPr>
        <p:spPr>
          <a:xfrm flipH="1">
            <a:off x="4449863" y="4255620"/>
            <a:ext cx="1554808" cy="55592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ED7466D6-8791-6B41-9230-AF8D7B244D8A}"/>
              </a:ext>
            </a:extLst>
          </p:cNvPr>
          <p:cNvSpPr txBox="1"/>
          <p:nvPr/>
        </p:nvSpPr>
        <p:spPr>
          <a:xfrm>
            <a:off x="6423275" y="4640496"/>
            <a:ext cx="218535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T</a:t>
            </a:r>
            <a:r>
              <a:rPr lang="en-US" sz="2400" b="1" dirty="0" err="1"/>
              <a:t>ymbl</a:t>
            </a:r>
            <a:endParaRPr lang="en-US" sz="2400" b="1" dirty="0"/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A0E5D92-3EBF-6348-86A6-12593276F7FA}"/>
              </a:ext>
            </a:extLst>
          </p:cNvPr>
          <p:cNvCxnSpPr>
            <a:cxnSpLocks/>
          </p:cNvCxnSpPr>
          <p:nvPr/>
        </p:nvCxnSpPr>
        <p:spPr>
          <a:xfrm flipH="1" flipV="1">
            <a:off x="4395165" y="5488531"/>
            <a:ext cx="2028109" cy="14420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D580E674-C88E-D743-BA0A-820A967542E0}"/>
              </a:ext>
            </a:extLst>
          </p:cNvPr>
          <p:cNvSpPr txBox="1"/>
          <p:nvPr/>
        </p:nvSpPr>
        <p:spPr>
          <a:xfrm>
            <a:off x="6423274" y="5269241"/>
            <a:ext cx="2494373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D</a:t>
            </a:r>
            <a:r>
              <a:rPr lang="en-US" sz="2400" b="1" dirty="0" err="1"/>
              <a:t>ol</a:t>
            </a:r>
            <a:r>
              <a:rPr lang="en-US" sz="2400" b="1" dirty="0"/>
              <a:t>-y-</a:t>
            </a:r>
            <a:r>
              <a:rPr lang="en-US" sz="2400" b="1" dirty="0" err="1"/>
              <a:t>bont</a:t>
            </a:r>
            <a:endParaRPr lang="en-US" sz="2400" b="1" dirty="0"/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2625A661-E68F-7644-9F5A-E5D68C917ED8}"/>
              </a:ext>
            </a:extLst>
          </p:cNvPr>
          <p:cNvCxnSpPr>
            <a:cxnSpLocks/>
            <a:stCxn id="31" idx="1"/>
          </p:cNvCxnSpPr>
          <p:nvPr/>
        </p:nvCxnSpPr>
        <p:spPr>
          <a:xfrm flipH="1">
            <a:off x="4413113" y="4871329"/>
            <a:ext cx="2010162" cy="8442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:a16="http://schemas.microsoft.com/office/drawing/2014/main" id="{1ED0D773-5EDE-1643-B53E-68B6F1185CD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91868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40C0762-BEFA-B448-9C46-2D63C7DE1B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599" y="1530821"/>
            <a:ext cx="2092602" cy="136997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0D449AC-A159-F14A-98B3-DB6A53BAC8F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119" b="11803"/>
          <a:stretch/>
        </p:blipFill>
        <p:spPr>
          <a:xfrm>
            <a:off x="2476715" y="1530821"/>
            <a:ext cx="2134132" cy="136997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190318F-8A60-BB49-AAFA-3A5909F79D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0478" y="1530821"/>
            <a:ext cx="1783795" cy="13413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EFE68F2-CB0A-764B-A5A4-10031536CDD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7971" y="1547993"/>
            <a:ext cx="1993473" cy="132413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6058B5B-2FD7-4F44-A4D2-B8A7CAF0355D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35323" r="38046"/>
          <a:stretch/>
        </p:blipFill>
        <p:spPr>
          <a:xfrm>
            <a:off x="2658549" y="4238198"/>
            <a:ext cx="1893054" cy="11857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892E252-68BA-2646-8480-C50D68942BF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7366" y="4149080"/>
            <a:ext cx="1727349" cy="127558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D37DA1C-0D6E-C449-8566-A75C47663A44}"/>
              </a:ext>
            </a:extLst>
          </p:cNvPr>
          <p:cNvSpPr txBox="1"/>
          <p:nvPr/>
        </p:nvSpPr>
        <p:spPr>
          <a:xfrm>
            <a:off x="402399" y="2739044"/>
            <a:ext cx="1651001" cy="7386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100" b="1" dirty="0"/>
              <a:t>ty </a:t>
            </a:r>
            <a:r>
              <a:rPr lang="en-US" sz="2100" b="1" dirty="0" err="1"/>
              <a:t>ar</a:t>
            </a:r>
            <a:r>
              <a:rPr lang="en-US" sz="2100" b="1" dirty="0"/>
              <a:t> </a:t>
            </a:r>
            <a:r>
              <a:rPr lang="en-US" sz="2100" b="1" dirty="0" err="1"/>
              <a:t>wahân</a:t>
            </a:r>
            <a:endParaRPr lang="en-US" sz="21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B16E9F2-7DA6-9247-B9E8-21E251937F3E}"/>
              </a:ext>
            </a:extLst>
          </p:cNvPr>
          <p:cNvSpPr txBox="1"/>
          <p:nvPr/>
        </p:nvSpPr>
        <p:spPr>
          <a:xfrm>
            <a:off x="2727942" y="3091133"/>
            <a:ext cx="1651001" cy="4154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100" b="1" dirty="0" err="1"/>
              <a:t>byngalo</a:t>
            </a:r>
            <a:endParaRPr lang="en-US" sz="21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82C6364-0CDD-EF41-BBDF-117722955F2B}"/>
              </a:ext>
            </a:extLst>
          </p:cNvPr>
          <p:cNvSpPr txBox="1"/>
          <p:nvPr/>
        </p:nvSpPr>
        <p:spPr>
          <a:xfrm>
            <a:off x="4896874" y="3091133"/>
            <a:ext cx="1651001" cy="4154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100" b="1" dirty="0"/>
              <a:t>ty </a:t>
            </a:r>
            <a:r>
              <a:rPr lang="en-US" sz="2100" b="1" dirty="0" err="1"/>
              <a:t>teras</a:t>
            </a:r>
            <a:endParaRPr lang="en-US" sz="21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E0C1B13-1CD4-C747-80AD-1622A0A5437B}"/>
              </a:ext>
            </a:extLst>
          </p:cNvPr>
          <p:cNvSpPr txBox="1"/>
          <p:nvPr/>
        </p:nvSpPr>
        <p:spPr>
          <a:xfrm>
            <a:off x="6949206" y="3068968"/>
            <a:ext cx="1651001" cy="4154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100" b="1" dirty="0"/>
              <a:t>ty </a:t>
            </a:r>
            <a:r>
              <a:rPr lang="en-US" sz="2100" b="1" dirty="0" err="1"/>
              <a:t>pâr</a:t>
            </a:r>
            <a:endParaRPr lang="en-US" sz="21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9BEB42A-5279-6249-8C8F-03E16186E0AC}"/>
              </a:ext>
            </a:extLst>
          </p:cNvPr>
          <p:cNvSpPr txBox="1"/>
          <p:nvPr/>
        </p:nvSpPr>
        <p:spPr>
          <a:xfrm>
            <a:off x="2768097" y="5496795"/>
            <a:ext cx="1651001" cy="4154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100" b="1" dirty="0" err="1"/>
              <a:t>bwthyn</a:t>
            </a:r>
            <a:endParaRPr lang="en-US" sz="21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7EADB38-1496-8B4F-BB21-E588AF88F0BB}"/>
              </a:ext>
            </a:extLst>
          </p:cNvPr>
          <p:cNvSpPr txBox="1"/>
          <p:nvPr/>
        </p:nvSpPr>
        <p:spPr>
          <a:xfrm>
            <a:off x="4830478" y="5505504"/>
            <a:ext cx="1651001" cy="4154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100" b="1" dirty="0" err="1"/>
              <a:t>fflat</a:t>
            </a:r>
            <a:endParaRPr lang="en-US" sz="21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AEBA573-7F5E-0E44-B341-F52224DA835B}"/>
              </a:ext>
            </a:extLst>
          </p:cNvPr>
          <p:cNvSpPr txBox="1"/>
          <p:nvPr/>
        </p:nvSpPr>
        <p:spPr>
          <a:xfrm>
            <a:off x="2097450" y="263268"/>
            <a:ext cx="5282861" cy="10772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Tai a </a:t>
            </a:r>
            <a:r>
              <a:rPr lang="en-GB" sz="44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chartrefi</a:t>
            </a:r>
            <a:b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Houses and homes</a:t>
            </a:r>
            <a:endParaRPr lang="cy-GB" sz="32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7CF6343-CE38-A148-9E79-7DA88AC3061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1599" y="4357062"/>
            <a:ext cx="2302108" cy="103914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21B944C-889A-1A4B-AB4A-0A7F3FCA6F60}"/>
              </a:ext>
            </a:extLst>
          </p:cNvPr>
          <p:cNvSpPr txBox="1"/>
          <p:nvPr/>
        </p:nvSpPr>
        <p:spPr>
          <a:xfrm>
            <a:off x="500160" y="5453545"/>
            <a:ext cx="1651001" cy="4154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100" b="1" dirty="0" err="1"/>
              <a:t>carafan</a:t>
            </a:r>
            <a:endParaRPr lang="en-US" sz="2100" b="1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EC8DBBD-9656-284B-98B8-3E1A16296050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24485" t="17870" b="25642"/>
          <a:stretch/>
        </p:blipFill>
        <p:spPr>
          <a:xfrm>
            <a:off x="6672045" y="4216290"/>
            <a:ext cx="2205321" cy="123725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CE172EBF-6937-D243-B7BD-816C9E17B001}"/>
              </a:ext>
            </a:extLst>
          </p:cNvPr>
          <p:cNvSpPr txBox="1"/>
          <p:nvPr/>
        </p:nvSpPr>
        <p:spPr>
          <a:xfrm>
            <a:off x="6897617" y="5540179"/>
            <a:ext cx="1651001" cy="4154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100" b="1" dirty="0" err="1"/>
              <a:t>ffermdy</a:t>
            </a:r>
            <a:endParaRPr lang="en-US" sz="2100" b="1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4076FD60-338C-B44F-8E13-96890C1E054E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D7FF920-15E7-B941-A4F3-66C09C177E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6371571" y="33385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612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39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202646" y="260648"/>
            <a:ext cx="8712968" cy="15081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 you live?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922C9F1A-5C5A-CF43-84BF-3B1FC029EF92}"/>
              </a:ext>
            </a:extLst>
          </p:cNvPr>
          <p:cNvSpPr/>
          <p:nvPr/>
        </p:nvSpPr>
        <p:spPr>
          <a:xfrm>
            <a:off x="202646" y="1916832"/>
            <a:ext cx="3969418" cy="2880320"/>
          </a:xfrm>
          <a:prstGeom prst="wedgeEllipseCallout">
            <a:avLst>
              <a:gd name="adj1" fmla="val 16719"/>
              <a:gd name="adj2" fmla="val -75763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Rydw</a:t>
            </a:r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i’n</a:t>
            </a:r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byngalo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b="1" i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 live 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in a </a:t>
            </a:r>
            <a:r>
              <a:rPr lang="en-GB" sz="2000" i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bungalo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  <a:endParaRPr lang="cy-GB" sz="3200" i="1" dirty="0">
              <a:solidFill>
                <a:schemeClr val="accent1">
                  <a:lumMod val="20000"/>
                  <a:lumOff val="8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66B5055-6F93-C849-B952-F4585351C9F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119" b="11803"/>
          <a:stretch/>
        </p:blipFill>
        <p:spPr>
          <a:xfrm>
            <a:off x="4465173" y="1916832"/>
            <a:ext cx="4150405" cy="2664296"/>
          </a:xfrm>
          <a:prstGeom prst="rect">
            <a:avLst/>
          </a:prstGeom>
        </p:spPr>
      </p:pic>
      <p:sp>
        <p:nvSpPr>
          <p:cNvPr id="7" name="12-Point Star 6">
            <a:extLst>
              <a:ext uri="{FF2B5EF4-FFF2-40B4-BE49-F238E27FC236}">
                <a16:creationId xmlns:a16="http://schemas.microsoft.com/office/drawing/2014/main" id="{0E4DF8A5-C2A9-B14A-A66B-B3436C097C88}"/>
              </a:ext>
            </a:extLst>
          </p:cNvPr>
          <p:cNvSpPr/>
          <p:nvPr/>
        </p:nvSpPr>
        <p:spPr>
          <a:xfrm>
            <a:off x="3923928" y="4272584"/>
            <a:ext cx="4800849" cy="1916832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/>
              <a:t>RHEOL:</a:t>
            </a:r>
          </a:p>
          <a:p>
            <a:pPr algn="ctr"/>
            <a:endParaRPr lang="en-US" sz="1000" b="1" u="sng" dirty="0"/>
          </a:p>
          <a:p>
            <a:pPr algn="ctr"/>
            <a:r>
              <a:rPr lang="en-US" sz="1350" b="1" dirty="0"/>
              <a:t>YN = </a:t>
            </a:r>
            <a:r>
              <a:rPr lang="en-US" sz="1350" b="1" dirty="0" err="1"/>
              <a:t>lle</a:t>
            </a:r>
            <a:r>
              <a:rPr lang="en-US" sz="1350" b="1" dirty="0"/>
              <a:t> </a:t>
            </a:r>
            <a:r>
              <a:rPr lang="en-US" sz="1350" b="1" dirty="0" err="1"/>
              <a:t>penodol</a:t>
            </a:r>
            <a:r>
              <a:rPr lang="en-US" sz="1350" b="1" dirty="0"/>
              <a:t> (definite place)</a:t>
            </a:r>
          </a:p>
          <a:p>
            <a:pPr algn="ctr"/>
            <a:endParaRPr lang="en-US" sz="1350" b="1" dirty="0"/>
          </a:p>
          <a:p>
            <a:pPr algn="ctr"/>
            <a:r>
              <a:rPr lang="en-US" sz="1350" b="1" dirty="0"/>
              <a:t>MEWN = </a:t>
            </a:r>
            <a:r>
              <a:rPr lang="en-US" sz="1350" b="1" dirty="0" err="1"/>
              <a:t>lle</a:t>
            </a:r>
            <a:r>
              <a:rPr lang="en-US" sz="1350" b="1" dirty="0"/>
              <a:t> </a:t>
            </a:r>
            <a:r>
              <a:rPr lang="en-US" sz="1350" b="1" dirty="0" err="1"/>
              <a:t>amhenodol</a:t>
            </a:r>
            <a:r>
              <a:rPr lang="en-US" sz="1350" b="1" dirty="0"/>
              <a:t> (indefinite place)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9E61273-9488-6640-95AF-A23C75C939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96336" y="476672"/>
            <a:ext cx="812800" cy="8128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910994F-6E3E-9742-9ABB-869778341F2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387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23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202646" y="260648"/>
            <a:ext cx="8712968" cy="15081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 you live?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922C9F1A-5C5A-CF43-84BF-3B1FC029EF92}"/>
              </a:ext>
            </a:extLst>
          </p:cNvPr>
          <p:cNvSpPr/>
          <p:nvPr/>
        </p:nvSpPr>
        <p:spPr>
          <a:xfrm>
            <a:off x="176837" y="1926673"/>
            <a:ext cx="3969418" cy="3240360"/>
          </a:xfrm>
          <a:prstGeom prst="wedgeEllipseCallout">
            <a:avLst>
              <a:gd name="adj1" fmla="val 12879"/>
              <a:gd name="adj2" fmla="val -74694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Rydw</a:t>
            </a:r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i’n</a:t>
            </a:r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byngalo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Llanelli.</a:t>
            </a: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b="1" i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 live 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in a bungalow in Llanelli.</a:t>
            </a:r>
            <a:endParaRPr lang="cy-GB" sz="3200" i="1" dirty="0">
              <a:solidFill>
                <a:schemeClr val="accent1">
                  <a:lumMod val="20000"/>
                  <a:lumOff val="8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66B5055-6F93-C849-B952-F4585351C9F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119" b="11803"/>
          <a:stretch/>
        </p:blipFill>
        <p:spPr>
          <a:xfrm>
            <a:off x="4477780" y="1768753"/>
            <a:ext cx="4150405" cy="2664296"/>
          </a:xfrm>
          <a:prstGeom prst="rect">
            <a:avLst/>
          </a:prstGeom>
        </p:spPr>
      </p:pic>
      <p:sp>
        <p:nvSpPr>
          <p:cNvPr id="7" name="12-Point Star 6">
            <a:extLst>
              <a:ext uri="{FF2B5EF4-FFF2-40B4-BE49-F238E27FC236}">
                <a16:creationId xmlns:a16="http://schemas.microsoft.com/office/drawing/2014/main" id="{0E4DF8A5-C2A9-B14A-A66B-B3436C097C88}"/>
              </a:ext>
            </a:extLst>
          </p:cNvPr>
          <p:cNvSpPr/>
          <p:nvPr/>
        </p:nvSpPr>
        <p:spPr>
          <a:xfrm>
            <a:off x="3419872" y="4221087"/>
            <a:ext cx="5328592" cy="1997137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/>
              <a:t>RHEOL:</a:t>
            </a:r>
          </a:p>
          <a:p>
            <a:pPr algn="ctr"/>
            <a:endParaRPr lang="en-US" sz="1000" b="1" u="sng" dirty="0"/>
          </a:p>
          <a:p>
            <a:pPr algn="ctr"/>
            <a:r>
              <a:rPr lang="en-US" sz="1350" b="1" dirty="0"/>
              <a:t>YN = </a:t>
            </a:r>
            <a:r>
              <a:rPr lang="en-US" sz="1350" b="1" dirty="0" err="1"/>
              <a:t>lle</a:t>
            </a:r>
            <a:r>
              <a:rPr lang="en-US" sz="1350" b="1" dirty="0"/>
              <a:t> </a:t>
            </a:r>
            <a:r>
              <a:rPr lang="en-US" sz="1350" b="1" dirty="0" err="1"/>
              <a:t>penodol</a:t>
            </a:r>
            <a:r>
              <a:rPr lang="en-US" sz="1350" b="1" dirty="0"/>
              <a:t> (definite place)</a:t>
            </a:r>
          </a:p>
          <a:p>
            <a:pPr algn="ctr"/>
            <a:endParaRPr lang="en-US" sz="1350" b="1" dirty="0"/>
          </a:p>
          <a:p>
            <a:pPr algn="ctr"/>
            <a:r>
              <a:rPr lang="en-US" sz="1350" b="1" dirty="0"/>
              <a:t>MEWN = </a:t>
            </a:r>
            <a:r>
              <a:rPr lang="en-US" sz="1350" b="1" dirty="0" err="1"/>
              <a:t>lle</a:t>
            </a:r>
            <a:r>
              <a:rPr lang="en-US" sz="1350" b="1" dirty="0"/>
              <a:t> </a:t>
            </a:r>
            <a:r>
              <a:rPr lang="en-US" sz="1350" b="1" dirty="0" err="1"/>
              <a:t>amhenodol</a:t>
            </a:r>
            <a:r>
              <a:rPr lang="en-US" sz="1350" b="1" dirty="0"/>
              <a:t> (indefinite place)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752B9B3-B437-C14B-AA1D-4E3B124DB8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96336" y="476672"/>
            <a:ext cx="812800" cy="8128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82DECC5-C044-064D-A4E2-482C7FB324A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732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1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202646" y="260648"/>
            <a:ext cx="8712968" cy="15081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e’n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does </a:t>
            </a:r>
            <a:r>
              <a:rPr lang="en-GB" sz="3200" b="1" i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he</a:t>
            </a: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922C9F1A-5C5A-CF43-84BF-3B1FC029EF92}"/>
              </a:ext>
            </a:extLst>
          </p:cNvPr>
          <p:cNvSpPr/>
          <p:nvPr/>
        </p:nvSpPr>
        <p:spPr>
          <a:xfrm>
            <a:off x="38409" y="2031860"/>
            <a:ext cx="4544888" cy="2808312"/>
          </a:xfrm>
          <a:prstGeom prst="wedgeEllipseCallout">
            <a:avLst>
              <a:gd name="adj1" fmla="val 8763"/>
              <a:gd name="adj2" fmla="val -81304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 </a:t>
            </a:r>
            <a:r>
              <a:rPr lang="en-GB" sz="28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e’n</a:t>
            </a:r>
            <a:r>
              <a:rPr lang="en-GB" sz="28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28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28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28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GB" sz="28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28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ffermdy</a:t>
            </a:r>
            <a:r>
              <a:rPr lang="en-GB" sz="28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28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GB" sz="28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28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Nhregaron</a:t>
            </a:r>
            <a:r>
              <a:rPr lang="en-GB" sz="28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  <a:br>
              <a:rPr lang="en-GB" sz="28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b="1" i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He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lives in a farmhouse in </a:t>
            </a:r>
            <a:r>
              <a:rPr lang="en-GB" sz="2000" i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Tregaron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  <a:endParaRPr lang="cy-GB" sz="3200" i="1" dirty="0">
              <a:solidFill>
                <a:schemeClr val="accent1">
                  <a:lumMod val="20000"/>
                  <a:lumOff val="8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403D64-C4B3-EA4D-9EE4-25A5E5190FA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485" t="17870" b="25642"/>
          <a:stretch/>
        </p:blipFill>
        <p:spPr>
          <a:xfrm>
            <a:off x="4588411" y="1960963"/>
            <a:ext cx="4240088" cy="2378824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1012AAA-B8A2-3D47-93FA-A6269D9C1A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96336" y="608300"/>
            <a:ext cx="812800" cy="8128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1A0E038-F810-E447-8740-B66E79E535C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  <p:sp>
        <p:nvSpPr>
          <p:cNvPr id="9" name="12-Point Star 8">
            <a:extLst>
              <a:ext uri="{FF2B5EF4-FFF2-40B4-BE49-F238E27FC236}">
                <a16:creationId xmlns:a16="http://schemas.microsoft.com/office/drawing/2014/main" id="{98FB1538-77D5-A34E-90E2-A697400D16A2}"/>
              </a:ext>
            </a:extLst>
          </p:cNvPr>
          <p:cNvSpPr/>
          <p:nvPr/>
        </p:nvSpPr>
        <p:spPr>
          <a:xfrm>
            <a:off x="3275856" y="3892835"/>
            <a:ext cx="5376913" cy="2420888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/>
              <a:t>RHEOL:</a:t>
            </a:r>
          </a:p>
          <a:p>
            <a:pPr algn="ctr"/>
            <a:endParaRPr lang="en-US" sz="1000" b="1" u="sng" dirty="0"/>
          </a:p>
          <a:p>
            <a:pPr algn="ctr"/>
            <a:r>
              <a:rPr lang="en-US" sz="1350" b="1" dirty="0"/>
              <a:t>YN = </a:t>
            </a:r>
            <a:r>
              <a:rPr lang="en-US" sz="1350" b="1" dirty="0" err="1"/>
              <a:t>lle</a:t>
            </a:r>
            <a:r>
              <a:rPr lang="en-US" sz="1350" b="1" dirty="0"/>
              <a:t> </a:t>
            </a:r>
            <a:r>
              <a:rPr lang="en-US" sz="1350" b="1" dirty="0" err="1"/>
              <a:t>penodol</a:t>
            </a:r>
            <a:r>
              <a:rPr lang="en-US" sz="1350" b="1" dirty="0"/>
              <a:t> (definite place)</a:t>
            </a:r>
          </a:p>
          <a:p>
            <a:pPr algn="ctr"/>
            <a:endParaRPr lang="en-US" sz="1350" b="1" dirty="0"/>
          </a:p>
          <a:p>
            <a:pPr algn="ctr"/>
            <a:r>
              <a:rPr lang="en-US" sz="1350" b="1" dirty="0"/>
              <a:t>MEWN = </a:t>
            </a:r>
            <a:r>
              <a:rPr lang="en-US" sz="1350" b="1" dirty="0" err="1"/>
              <a:t>lle</a:t>
            </a:r>
            <a:r>
              <a:rPr lang="en-US" sz="1350" b="1" dirty="0"/>
              <a:t> </a:t>
            </a:r>
            <a:r>
              <a:rPr lang="en-US" sz="1350" b="1" dirty="0" err="1"/>
              <a:t>amhenodol</a:t>
            </a:r>
            <a:r>
              <a:rPr lang="en-US" sz="1350" b="1" dirty="0"/>
              <a:t> (indefinite place)</a:t>
            </a:r>
          </a:p>
        </p:txBody>
      </p:sp>
    </p:spTree>
    <p:extLst>
      <p:ext uri="{BB962C8B-B14F-4D97-AF65-F5344CB8AC3E}">
        <p14:creationId xmlns:p14="http://schemas.microsoft.com/office/powerpoint/2010/main" val="1660806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96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202646" y="260648"/>
            <a:ext cx="8712968" cy="15081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hi’n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does </a:t>
            </a:r>
            <a:r>
              <a:rPr lang="en-GB" sz="3200" b="1" i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she</a:t>
            </a: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922C9F1A-5C5A-CF43-84BF-3B1FC029EF92}"/>
              </a:ext>
            </a:extLst>
          </p:cNvPr>
          <p:cNvSpPr/>
          <p:nvPr/>
        </p:nvSpPr>
        <p:spPr>
          <a:xfrm>
            <a:off x="255118" y="1957295"/>
            <a:ext cx="4316882" cy="2762045"/>
          </a:xfrm>
          <a:prstGeom prst="wedgeEllipseCallout">
            <a:avLst>
              <a:gd name="adj1" fmla="val 7898"/>
              <a:gd name="adj2" fmla="val -74266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 </a:t>
            </a:r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hi’n</a:t>
            </a:r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fflat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Abertawe.</a:t>
            </a: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b="1" i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She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lives in a flat in Swansea.</a:t>
            </a:r>
            <a:endParaRPr lang="cy-GB" sz="3200" i="1" dirty="0">
              <a:solidFill>
                <a:schemeClr val="accent1">
                  <a:lumMod val="20000"/>
                  <a:lumOff val="8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210924C-304C-A945-B5A9-E02B1F2954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8614" y="1945075"/>
            <a:ext cx="3937000" cy="27305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257A506-F8EA-314B-B74B-4B6C102EE1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79893" y="476672"/>
            <a:ext cx="812800" cy="812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AAFD43F-9504-AD4E-99AD-1E14FF50AD4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  <p:sp>
        <p:nvSpPr>
          <p:cNvPr id="9" name="12-Point Star 8">
            <a:extLst>
              <a:ext uri="{FF2B5EF4-FFF2-40B4-BE49-F238E27FC236}">
                <a16:creationId xmlns:a16="http://schemas.microsoft.com/office/drawing/2014/main" id="{38356A7D-25CC-664E-BB23-F10B92154AE8}"/>
              </a:ext>
            </a:extLst>
          </p:cNvPr>
          <p:cNvSpPr/>
          <p:nvPr/>
        </p:nvSpPr>
        <p:spPr>
          <a:xfrm>
            <a:off x="3203848" y="4005064"/>
            <a:ext cx="5414246" cy="2420888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/>
              <a:t>RHEOL:</a:t>
            </a:r>
          </a:p>
          <a:p>
            <a:pPr algn="ctr"/>
            <a:endParaRPr lang="en-US" sz="1000" b="1" u="sng" dirty="0"/>
          </a:p>
          <a:p>
            <a:pPr algn="ctr"/>
            <a:r>
              <a:rPr lang="en-US" sz="1350" b="1" dirty="0"/>
              <a:t>YN = </a:t>
            </a:r>
            <a:r>
              <a:rPr lang="en-US" sz="1350" b="1" dirty="0" err="1"/>
              <a:t>lle</a:t>
            </a:r>
            <a:r>
              <a:rPr lang="en-US" sz="1350" b="1" dirty="0"/>
              <a:t> </a:t>
            </a:r>
            <a:r>
              <a:rPr lang="en-US" sz="1350" b="1" dirty="0" err="1"/>
              <a:t>penodol</a:t>
            </a:r>
            <a:r>
              <a:rPr lang="en-US" sz="1350" b="1" dirty="0"/>
              <a:t> (definite place)</a:t>
            </a:r>
          </a:p>
          <a:p>
            <a:pPr algn="ctr"/>
            <a:endParaRPr lang="en-US" sz="1350" b="1" dirty="0"/>
          </a:p>
          <a:p>
            <a:pPr algn="ctr"/>
            <a:r>
              <a:rPr lang="en-US" sz="1350" b="1" dirty="0"/>
              <a:t>MEWN = </a:t>
            </a:r>
            <a:r>
              <a:rPr lang="en-US" sz="1350" b="1" dirty="0" err="1"/>
              <a:t>lle</a:t>
            </a:r>
            <a:r>
              <a:rPr lang="en-US" sz="1350" b="1" dirty="0"/>
              <a:t> </a:t>
            </a:r>
            <a:r>
              <a:rPr lang="en-US" sz="1350" b="1" dirty="0" err="1"/>
              <a:t>amhenodol</a:t>
            </a:r>
            <a:r>
              <a:rPr lang="en-US" sz="1350" b="1" dirty="0"/>
              <a:t> (indefinite place)</a:t>
            </a:r>
          </a:p>
        </p:txBody>
      </p:sp>
    </p:spTree>
    <p:extLst>
      <p:ext uri="{BB962C8B-B14F-4D97-AF65-F5344CB8AC3E}">
        <p14:creationId xmlns:p14="http://schemas.microsoft.com/office/powerpoint/2010/main" val="395379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8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1D0EE-D5C5-1643-B0B9-E3060A816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00" y="2399786"/>
            <a:ext cx="7935541" cy="34925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b="1" dirty="0" err="1"/>
              <a:t>Dw</a:t>
            </a:r>
            <a:r>
              <a:rPr lang="en-US" sz="1800" b="1" dirty="0"/>
              <a:t> </a:t>
            </a:r>
            <a:r>
              <a:rPr lang="en-US" sz="1800" b="1" dirty="0" err="1"/>
              <a:t>i’n</a:t>
            </a:r>
            <a:r>
              <a:rPr lang="en-US" sz="1800" b="1" dirty="0"/>
              <a:t> </a:t>
            </a:r>
            <a:r>
              <a:rPr lang="en-US" sz="1800" b="1" dirty="0" err="1"/>
              <a:t>byw</a:t>
            </a:r>
            <a:r>
              <a:rPr lang="en-US" sz="1800" b="1" dirty="0"/>
              <a:t> </a:t>
            </a:r>
            <a:r>
              <a:rPr lang="en-US" sz="1800" b="1" dirty="0" err="1">
                <a:solidFill>
                  <a:srgbClr val="FF0000"/>
                </a:solidFill>
              </a:rPr>
              <a:t>yng</a:t>
            </a:r>
            <a:r>
              <a:rPr lang="en-US" sz="1800" b="1" dirty="0"/>
              <a:t> </a:t>
            </a:r>
            <a:r>
              <a:rPr lang="en-US" sz="1800" b="1" dirty="0" err="1"/>
              <a:t>Ngheredigion</a:t>
            </a:r>
            <a:r>
              <a:rPr lang="en-US" sz="1800" b="1" dirty="0"/>
              <a:t> </a:t>
            </a:r>
            <a:r>
              <a:rPr lang="en-US" sz="1800" b="1" dirty="0" err="1">
                <a:solidFill>
                  <a:srgbClr val="00B050"/>
                </a:solidFill>
              </a:rPr>
              <a:t>mewn</a:t>
            </a:r>
            <a:r>
              <a:rPr lang="en-US" sz="1800" b="1" dirty="0"/>
              <a:t> ty </a:t>
            </a:r>
            <a:r>
              <a:rPr lang="en-US" sz="1800" b="1" dirty="0" err="1"/>
              <a:t>ar</a:t>
            </a:r>
            <a:r>
              <a:rPr lang="en-US" sz="1800" b="1" dirty="0"/>
              <a:t> </a:t>
            </a:r>
            <a:r>
              <a:rPr lang="en-US" sz="1800" b="1" dirty="0" err="1"/>
              <a:t>wahân</a:t>
            </a:r>
            <a:r>
              <a:rPr lang="en-US" sz="1800" b="1" dirty="0"/>
              <a:t>.</a:t>
            </a:r>
          </a:p>
          <a:p>
            <a:pPr marL="0" indent="0">
              <a:buNone/>
            </a:pPr>
            <a:endParaRPr lang="en-US" sz="1350" b="1" dirty="0"/>
          </a:p>
          <a:p>
            <a:pPr marL="0" indent="0">
              <a:buNone/>
            </a:pPr>
            <a:r>
              <a:rPr lang="en-US" sz="1800" b="1" dirty="0"/>
              <a:t>Mae </a:t>
            </a:r>
            <a:r>
              <a:rPr lang="en-US" sz="1800" b="1" dirty="0" err="1"/>
              <a:t>e’n</a:t>
            </a:r>
            <a:r>
              <a:rPr lang="en-US" sz="1800" b="1" dirty="0"/>
              <a:t> </a:t>
            </a:r>
            <a:r>
              <a:rPr lang="en-US" sz="1800" b="1" dirty="0" err="1"/>
              <a:t>byw</a:t>
            </a:r>
            <a:r>
              <a:rPr lang="en-US" sz="1800" b="1" dirty="0"/>
              <a:t> </a:t>
            </a:r>
            <a:r>
              <a:rPr lang="en-US" sz="1800" b="1" dirty="0" err="1">
                <a:solidFill>
                  <a:srgbClr val="FF0000"/>
                </a:solidFill>
              </a:rPr>
              <a:t>yng</a:t>
            </a:r>
            <a:r>
              <a:rPr lang="en-US" sz="1800" b="1" dirty="0"/>
              <a:t> </a:t>
            </a:r>
            <a:r>
              <a:rPr lang="en-US" sz="1800" b="1" dirty="0" err="1"/>
              <a:t>Nghastell</a:t>
            </a:r>
            <a:r>
              <a:rPr lang="en-US" sz="1800" b="1" dirty="0"/>
              <a:t> </a:t>
            </a:r>
            <a:r>
              <a:rPr lang="en-US" sz="1800" b="1" dirty="0" err="1"/>
              <a:t>Nedd</a:t>
            </a:r>
            <a:r>
              <a:rPr lang="en-US" sz="1800" b="1" dirty="0"/>
              <a:t> </a:t>
            </a:r>
            <a:r>
              <a:rPr lang="en-US" sz="1800" b="1" dirty="0" err="1">
                <a:solidFill>
                  <a:srgbClr val="00B050"/>
                </a:solidFill>
              </a:rPr>
              <a:t>mewn</a:t>
            </a:r>
            <a:r>
              <a:rPr lang="en-US" sz="1800" b="1" dirty="0"/>
              <a:t> </a:t>
            </a:r>
            <a:r>
              <a:rPr lang="en-US" sz="1800" b="1" dirty="0" err="1"/>
              <a:t>byngalo</a:t>
            </a:r>
            <a:r>
              <a:rPr lang="en-US" sz="1800" b="1" dirty="0"/>
              <a:t>.</a:t>
            </a:r>
          </a:p>
          <a:p>
            <a:pPr marL="0" indent="0">
              <a:buNone/>
            </a:pPr>
            <a:br>
              <a:rPr lang="en-US" sz="1800" b="1" dirty="0"/>
            </a:br>
            <a:r>
              <a:rPr lang="en-US" sz="1800" b="1" dirty="0"/>
              <a:t>Mae </a:t>
            </a:r>
            <a:r>
              <a:rPr lang="en-US" sz="1800" b="1" dirty="0" err="1"/>
              <a:t>hi’n</a:t>
            </a:r>
            <a:r>
              <a:rPr lang="en-US" sz="1800" b="1" dirty="0"/>
              <a:t> </a:t>
            </a:r>
            <a:r>
              <a:rPr lang="en-US" sz="1800" b="1" dirty="0" err="1"/>
              <a:t>byw</a:t>
            </a:r>
            <a:r>
              <a:rPr lang="en-US" sz="1800" b="1" dirty="0"/>
              <a:t> </a:t>
            </a:r>
            <a:r>
              <a:rPr lang="en-US" sz="1800" b="1" dirty="0" err="1">
                <a:solidFill>
                  <a:srgbClr val="FF0000"/>
                </a:solidFill>
              </a:rPr>
              <a:t>ym</a:t>
            </a:r>
            <a:r>
              <a:rPr lang="en-US" sz="1800" b="1" dirty="0"/>
              <a:t> </a:t>
            </a:r>
            <a:r>
              <a:rPr lang="en-US" sz="1800" b="1" dirty="0" err="1"/>
              <a:t>Mhen</a:t>
            </a:r>
            <a:r>
              <a:rPr lang="en-US" sz="1800" b="1" dirty="0"/>
              <a:t>-y-</a:t>
            </a:r>
            <a:r>
              <a:rPr lang="en-US" sz="1800" b="1" dirty="0" err="1"/>
              <a:t>bont</a:t>
            </a:r>
            <a:r>
              <a:rPr lang="en-US" sz="1800" b="1" dirty="0"/>
              <a:t> </a:t>
            </a:r>
            <a:r>
              <a:rPr lang="en-US" sz="1800" b="1" dirty="0" err="1">
                <a:solidFill>
                  <a:srgbClr val="00B050"/>
                </a:solidFill>
              </a:rPr>
              <a:t>mewn</a:t>
            </a:r>
            <a:r>
              <a:rPr lang="en-US" sz="1800" b="1" dirty="0"/>
              <a:t> </a:t>
            </a:r>
            <a:r>
              <a:rPr lang="en-US" sz="1800" b="1" dirty="0" err="1"/>
              <a:t>fflat</a:t>
            </a:r>
            <a:r>
              <a:rPr lang="en-US" sz="1800" b="1" dirty="0"/>
              <a:t>.</a:t>
            </a:r>
          </a:p>
          <a:p>
            <a:pPr marL="0" indent="0">
              <a:buNone/>
            </a:pPr>
            <a:endParaRPr lang="en-US" sz="1200" b="1" dirty="0"/>
          </a:p>
          <a:p>
            <a:pPr marL="0" indent="0">
              <a:buNone/>
            </a:pPr>
            <a:r>
              <a:rPr lang="en-US" sz="1800" b="1" dirty="0"/>
              <a:t>Mae </a:t>
            </a:r>
            <a:r>
              <a:rPr lang="en-US" sz="1800" b="1" dirty="0" err="1"/>
              <a:t>Nia’n</a:t>
            </a:r>
            <a:r>
              <a:rPr lang="en-US" sz="1800" b="1" dirty="0"/>
              <a:t> </a:t>
            </a:r>
            <a:r>
              <a:rPr lang="en-US" sz="1800" b="1" dirty="0" err="1"/>
              <a:t>byw</a:t>
            </a:r>
            <a:r>
              <a:rPr lang="en-US" sz="1800" b="1" dirty="0"/>
              <a:t> </a:t>
            </a:r>
            <a:r>
              <a:rPr lang="en-US" sz="1800" b="1" dirty="0" err="1">
                <a:solidFill>
                  <a:srgbClr val="FF0000"/>
                </a:solidFill>
              </a:rPr>
              <a:t>yn</a:t>
            </a:r>
            <a:r>
              <a:rPr lang="en-US" sz="1800" b="1" dirty="0"/>
              <a:t> </a:t>
            </a:r>
            <a:r>
              <a:rPr lang="en-US" sz="1800" b="1" dirty="0" err="1"/>
              <a:t>Llanelli</a:t>
            </a:r>
            <a:r>
              <a:rPr lang="en-US" sz="1800" b="1" dirty="0"/>
              <a:t> </a:t>
            </a:r>
            <a:r>
              <a:rPr lang="en-US" sz="1800" b="1" dirty="0" err="1">
                <a:solidFill>
                  <a:srgbClr val="00B050"/>
                </a:solidFill>
              </a:rPr>
              <a:t>mewn</a:t>
            </a:r>
            <a:r>
              <a:rPr lang="en-US" sz="1800" b="1" dirty="0"/>
              <a:t> ty </a:t>
            </a:r>
            <a:r>
              <a:rPr lang="en-US" sz="1800" b="1" dirty="0" err="1"/>
              <a:t>teras</a:t>
            </a:r>
            <a:r>
              <a:rPr lang="en-US" sz="1800" b="1" dirty="0"/>
              <a:t>.</a:t>
            </a:r>
          </a:p>
          <a:p>
            <a:pPr marL="0" indent="0">
              <a:buNone/>
            </a:pPr>
            <a:endParaRPr lang="en-US" sz="1800" b="1" dirty="0"/>
          </a:p>
          <a:p>
            <a:pPr marL="0" indent="0">
              <a:buNone/>
            </a:pPr>
            <a:endParaRPr lang="en-US" sz="18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C4B66841-0B8A-E148-9986-FB09FD91A90E}"/>
              </a:ext>
            </a:extLst>
          </p:cNvPr>
          <p:cNvSpPr/>
          <p:nvPr/>
        </p:nvSpPr>
        <p:spPr>
          <a:xfrm>
            <a:off x="5638801" y="2381251"/>
            <a:ext cx="3302000" cy="3444527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/>
              <a:t>RHEOL:</a:t>
            </a:r>
          </a:p>
          <a:p>
            <a:pPr algn="ctr"/>
            <a:endParaRPr lang="en-US" sz="2400" b="1" u="sng" dirty="0"/>
          </a:p>
          <a:p>
            <a:pPr algn="ctr"/>
            <a:r>
              <a:rPr lang="en-US" sz="1350" b="1" dirty="0"/>
              <a:t>YN = </a:t>
            </a:r>
            <a:r>
              <a:rPr lang="en-US" sz="1350" b="1" dirty="0" err="1"/>
              <a:t>lle</a:t>
            </a:r>
            <a:r>
              <a:rPr lang="en-US" sz="1350" b="1" dirty="0"/>
              <a:t> </a:t>
            </a:r>
            <a:r>
              <a:rPr lang="en-US" sz="1350" b="1" dirty="0" err="1"/>
              <a:t>penodol</a:t>
            </a:r>
            <a:r>
              <a:rPr lang="en-US" sz="1350" b="1" dirty="0"/>
              <a:t> (definite place)</a:t>
            </a:r>
          </a:p>
          <a:p>
            <a:pPr algn="ctr"/>
            <a:endParaRPr lang="en-US" sz="1350" b="1" dirty="0"/>
          </a:p>
          <a:p>
            <a:pPr algn="ctr"/>
            <a:r>
              <a:rPr lang="en-US" sz="1350" b="1" dirty="0"/>
              <a:t>MEWN = </a:t>
            </a:r>
            <a:r>
              <a:rPr lang="en-US" sz="1350" b="1" dirty="0" err="1"/>
              <a:t>lle</a:t>
            </a:r>
            <a:r>
              <a:rPr lang="en-US" sz="1350" b="1" dirty="0"/>
              <a:t> </a:t>
            </a:r>
            <a:r>
              <a:rPr lang="en-US" sz="1350" b="1" dirty="0" err="1"/>
              <a:t>amhenodol</a:t>
            </a:r>
            <a:r>
              <a:rPr lang="en-US" sz="1350" b="1" dirty="0"/>
              <a:t> (indefinite place)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B8C2714-CE2D-8640-8941-A8AD49026BC5}"/>
              </a:ext>
            </a:extLst>
          </p:cNvPr>
          <p:cNvSpPr txBox="1"/>
          <p:nvPr/>
        </p:nvSpPr>
        <p:spPr>
          <a:xfrm>
            <a:off x="2097451" y="263268"/>
            <a:ext cx="4680520" cy="10772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Tai a </a:t>
            </a:r>
            <a:r>
              <a:rPr lang="en-GB" sz="44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chartrefi</a:t>
            </a:r>
            <a:b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Houses and homes</a:t>
            </a:r>
            <a:endParaRPr lang="cy-GB" sz="32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F1A4E47-5A26-A944-8677-113720E792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3760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6B70A19-D9F8-2A4E-BAAD-47E06040E668}"/>
              </a:ext>
            </a:extLst>
          </p:cNvPr>
          <p:cNvSpPr txBox="1"/>
          <p:nvPr/>
        </p:nvSpPr>
        <p:spPr>
          <a:xfrm>
            <a:off x="323528" y="2276872"/>
            <a:ext cx="8424936" cy="35394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Elen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 Bore da!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Elen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ydw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Pwy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wyt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ti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  <a:p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Sara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Sara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ydw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  </a:t>
            </a:r>
          </a:p>
          <a:p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Elen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, Sara?</a:t>
            </a:r>
          </a:p>
          <a:p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Sara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Dw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i’n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Aberystwyth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,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fflat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yng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</a:t>
            </a:r>
          </a:p>
          <a:p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       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nghanol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dref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 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Elen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Dw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i’n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ffermdy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yng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nghanol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wlad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</a:p>
          <a:p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Sara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 Dyna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braf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A3128C-AAB5-D04B-98D5-EF33AF748E3B}"/>
              </a:ext>
            </a:extLst>
          </p:cNvPr>
          <p:cNvSpPr txBox="1"/>
          <p:nvPr/>
        </p:nvSpPr>
        <p:spPr>
          <a:xfrm>
            <a:off x="202646" y="260648"/>
            <a:ext cx="8712968" cy="15081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 you live?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6C88899-C9A8-D241-8046-8A71112ADA7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A44A606-F42D-CB48-822A-13FB5B0489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52320" y="404664"/>
            <a:ext cx="1296144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109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0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02252ED-CDF3-684E-9C72-13E45F3B3D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3768" y="1268760"/>
            <a:ext cx="4536504" cy="445301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092C36-5885-7944-9D28-B52AC64AC641}"/>
              </a:ext>
            </a:extLst>
          </p:cNvPr>
          <p:cNvSpPr txBox="1"/>
          <p:nvPr/>
        </p:nvSpPr>
        <p:spPr>
          <a:xfrm>
            <a:off x="1875950" y="499965"/>
            <a:ext cx="1584176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simdde</a:t>
            </a:r>
            <a:endParaRPr lang="en-US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40DE44-38F1-484F-8B0D-BBD45CA49210}"/>
              </a:ext>
            </a:extLst>
          </p:cNvPr>
          <p:cNvSpPr txBox="1"/>
          <p:nvPr/>
        </p:nvSpPr>
        <p:spPr>
          <a:xfrm>
            <a:off x="622114" y="1995840"/>
            <a:ext cx="1584176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to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85CED7-9291-6448-9A3F-6CA7DE87FDF5}"/>
              </a:ext>
            </a:extLst>
          </p:cNvPr>
          <p:cNvSpPr txBox="1"/>
          <p:nvPr/>
        </p:nvSpPr>
        <p:spPr>
          <a:xfrm>
            <a:off x="344635" y="3861048"/>
            <a:ext cx="1584176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wal</a:t>
            </a:r>
            <a:endParaRPr lang="en-US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89A172-861A-724A-B7C6-49058126DBBB}"/>
              </a:ext>
            </a:extLst>
          </p:cNvPr>
          <p:cNvSpPr txBox="1"/>
          <p:nvPr/>
        </p:nvSpPr>
        <p:spPr>
          <a:xfrm>
            <a:off x="6660232" y="3153789"/>
            <a:ext cx="1584176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ffenest</a:t>
            </a:r>
            <a:endParaRPr lang="en-US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F8E050E-B81D-2D4A-BDB7-AAF6C67E642D}"/>
              </a:ext>
            </a:extLst>
          </p:cNvPr>
          <p:cNvSpPr txBox="1"/>
          <p:nvPr/>
        </p:nvSpPr>
        <p:spPr>
          <a:xfrm>
            <a:off x="3282612" y="5818762"/>
            <a:ext cx="1584176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drws</a:t>
            </a:r>
            <a:endParaRPr lang="en-US" b="1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74817F5-0F06-114C-B27C-482916953C45}"/>
              </a:ext>
            </a:extLst>
          </p:cNvPr>
          <p:cNvCxnSpPr>
            <a:cxnSpLocks/>
          </p:cNvCxnSpPr>
          <p:nvPr/>
        </p:nvCxnSpPr>
        <p:spPr>
          <a:xfrm>
            <a:off x="2451479" y="1001747"/>
            <a:ext cx="432048" cy="430821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01DB7CBC-206D-0642-AFFA-98AD21E494C9}"/>
              </a:ext>
            </a:extLst>
          </p:cNvPr>
          <p:cNvCxnSpPr>
            <a:cxnSpLocks/>
          </p:cNvCxnSpPr>
          <p:nvPr/>
        </p:nvCxnSpPr>
        <p:spPr>
          <a:xfrm>
            <a:off x="2206290" y="2365172"/>
            <a:ext cx="697453" cy="215410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A669BB3-0134-A844-B0D2-0D18DC0AC265}"/>
              </a:ext>
            </a:extLst>
          </p:cNvPr>
          <p:cNvCxnSpPr>
            <a:cxnSpLocks/>
            <a:stCxn id="7" idx="3"/>
          </p:cNvCxnSpPr>
          <p:nvPr/>
        </p:nvCxnSpPr>
        <p:spPr>
          <a:xfrm>
            <a:off x="1928811" y="4045714"/>
            <a:ext cx="974932" cy="184666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C42C53C2-7203-574D-92DB-9B5392B176D8}"/>
              </a:ext>
            </a:extLst>
          </p:cNvPr>
          <p:cNvCxnSpPr>
            <a:cxnSpLocks/>
          </p:cNvCxnSpPr>
          <p:nvPr/>
        </p:nvCxnSpPr>
        <p:spPr>
          <a:xfrm flipV="1">
            <a:off x="3851920" y="5255411"/>
            <a:ext cx="0" cy="563351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1F6BC38A-DC15-F043-B1A8-C6BC0996A91B}"/>
              </a:ext>
            </a:extLst>
          </p:cNvPr>
          <p:cNvCxnSpPr>
            <a:cxnSpLocks/>
            <a:stCxn id="8" idx="1"/>
          </p:cNvCxnSpPr>
          <p:nvPr/>
        </p:nvCxnSpPr>
        <p:spPr>
          <a:xfrm flipH="1">
            <a:off x="5580112" y="3338455"/>
            <a:ext cx="1080120" cy="306569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D09BE5-0D03-584B-9D83-2689B34E62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081519" y="1796770"/>
            <a:ext cx="812800" cy="8128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B8C6731-9CAC-9E4B-B3E0-F5D6E841729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750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72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5D54FDD-1AC6-1B41-9AA8-74488FAD63F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363" t="12523" r="14236" b="8896"/>
          <a:stretch/>
        </p:blipFill>
        <p:spPr>
          <a:xfrm>
            <a:off x="1511660" y="489520"/>
            <a:ext cx="5976664" cy="46805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A2C6790-0FEF-8943-AE6E-EBB518263744}"/>
              </a:ext>
            </a:extLst>
          </p:cNvPr>
          <p:cNvSpPr txBox="1"/>
          <p:nvPr/>
        </p:nvSpPr>
        <p:spPr>
          <a:xfrm>
            <a:off x="899592" y="539388"/>
            <a:ext cx="1584176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swyddfa</a:t>
            </a:r>
            <a:endParaRPr lang="en-US" b="1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4EA1036-DBB1-8348-991B-C74AE2686085}"/>
              </a:ext>
            </a:extLst>
          </p:cNvPr>
          <p:cNvCxnSpPr>
            <a:cxnSpLocks/>
          </p:cNvCxnSpPr>
          <p:nvPr/>
        </p:nvCxnSpPr>
        <p:spPr>
          <a:xfrm>
            <a:off x="2195736" y="908720"/>
            <a:ext cx="687791" cy="523848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F06FD38A-3E35-9D4E-86DF-2F552E2A90B1}"/>
              </a:ext>
            </a:extLst>
          </p:cNvPr>
          <p:cNvSpPr txBox="1"/>
          <p:nvPr/>
        </p:nvSpPr>
        <p:spPr>
          <a:xfrm>
            <a:off x="214244" y="2617312"/>
            <a:ext cx="1584176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ystafell</a:t>
            </a:r>
            <a:r>
              <a:rPr lang="en-US" b="1" dirty="0"/>
              <a:t> </a:t>
            </a:r>
            <a:r>
              <a:rPr lang="en-US" b="1" dirty="0" err="1"/>
              <a:t>wely</a:t>
            </a:r>
            <a:endParaRPr lang="en-US" b="1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37728F8-BFF1-114F-A9F8-7B15CE8D02CD}"/>
              </a:ext>
            </a:extLst>
          </p:cNvPr>
          <p:cNvCxnSpPr>
            <a:cxnSpLocks/>
          </p:cNvCxnSpPr>
          <p:nvPr/>
        </p:nvCxnSpPr>
        <p:spPr>
          <a:xfrm>
            <a:off x="1798420" y="2829780"/>
            <a:ext cx="763132" cy="261924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5D05595-701C-F240-86F6-59ABF5B8FE75}"/>
              </a:ext>
            </a:extLst>
          </p:cNvPr>
          <p:cNvCxnSpPr>
            <a:cxnSpLocks/>
          </p:cNvCxnSpPr>
          <p:nvPr/>
        </p:nvCxnSpPr>
        <p:spPr>
          <a:xfrm flipV="1">
            <a:off x="3203848" y="4725144"/>
            <a:ext cx="0" cy="657364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3C63284-C50D-EA4C-ADCA-911BCF3CEC51}"/>
              </a:ext>
            </a:extLst>
          </p:cNvPr>
          <p:cNvCxnSpPr>
            <a:cxnSpLocks/>
          </p:cNvCxnSpPr>
          <p:nvPr/>
        </p:nvCxnSpPr>
        <p:spPr>
          <a:xfrm flipH="1">
            <a:off x="6786246" y="2645114"/>
            <a:ext cx="792088" cy="369332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8CEED47-8F2B-074B-8919-61D156CFD3F6}"/>
              </a:ext>
            </a:extLst>
          </p:cNvPr>
          <p:cNvCxnSpPr>
            <a:cxnSpLocks/>
          </p:cNvCxnSpPr>
          <p:nvPr/>
        </p:nvCxnSpPr>
        <p:spPr>
          <a:xfrm flipH="1">
            <a:off x="5724128" y="4183994"/>
            <a:ext cx="1944216" cy="288032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7E58CF07-8B5D-4743-A982-80AEBDD3E221}"/>
              </a:ext>
            </a:extLst>
          </p:cNvPr>
          <p:cNvSpPr txBox="1"/>
          <p:nvPr/>
        </p:nvSpPr>
        <p:spPr>
          <a:xfrm>
            <a:off x="2102202" y="5382508"/>
            <a:ext cx="2880320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lolfa</a:t>
            </a:r>
            <a:r>
              <a:rPr lang="en-US" b="1" dirty="0"/>
              <a:t> / </a:t>
            </a:r>
            <a:r>
              <a:rPr lang="en-US" b="1" dirty="0" err="1"/>
              <a:t>ystafell</a:t>
            </a:r>
            <a:r>
              <a:rPr lang="en-US" b="1" dirty="0"/>
              <a:t> </a:t>
            </a:r>
            <a:r>
              <a:rPr lang="en-US" b="1" dirty="0" err="1"/>
              <a:t>fyw</a:t>
            </a:r>
            <a:endParaRPr lang="en-US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09309A3-137A-D048-AA1C-30AC23485322}"/>
              </a:ext>
            </a:extLst>
          </p:cNvPr>
          <p:cNvSpPr txBox="1"/>
          <p:nvPr/>
        </p:nvSpPr>
        <p:spPr>
          <a:xfrm>
            <a:off x="7668344" y="3958678"/>
            <a:ext cx="1224136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cegin</a:t>
            </a:r>
            <a:endParaRPr lang="en-US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566AF3D-4434-7641-9262-149094811420}"/>
              </a:ext>
            </a:extLst>
          </p:cNvPr>
          <p:cNvSpPr txBox="1"/>
          <p:nvPr/>
        </p:nvSpPr>
        <p:spPr>
          <a:xfrm>
            <a:off x="7585980" y="2304105"/>
            <a:ext cx="1296144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ystafell</a:t>
            </a:r>
            <a:r>
              <a:rPr lang="en-US" b="1" dirty="0"/>
              <a:t> </a:t>
            </a:r>
            <a:r>
              <a:rPr lang="en-US" b="1" dirty="0" err="1"/>
              <a:t>ymolchi</a:t>
            </a:r>
            <a:endParaRPr lang="en-US" b="1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63AE80-773C-1843-942D-88CD322F2E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65600" y="2420888"/>
            <a:ext cx="1414512" cy="141451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75FBE30-9A05-2A4D-9867-194F009D614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200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83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85BD844-A12D-3E48-94A5-70EA329FE3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6888780"/>
              </p:ext>
            </p:extLst>
          </p:nvPr>
        </p:nvGraphicFramePr>
        <p:xfrm>
          <a:off x="323528" y="476672"/>
          <a:ext cx="8424936" cy="4678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>
                  <a:extLst>
                    <a:ext uri="{9D8B030D-6E8A-4147-A177-3AD203B41FA5}">
                      <a16:colId xmlns:a16="http://schemas.microsoft.com/office/drawing/2014/main" val="4242233531"/>
                    </a:ext>
                  </a:extLst>
                </a:gridCol>
                <a:gridCol w="2808312">
                  <a:extLst>
                    <a:ext uri="{9D8B030D-6E8A-4147-A177-3AD203B41FA5}">
                      <a16:colId xmlns:a16="http://schemas.microsoft.com/office/drawing/2014/main" val="4117901557"/>
                    </a:ext>
                  </a:extLst>
                </a:gridCol>
                <a:gridCol w="2808312">
                  <a:extLst>
                    <a:ext uri="{9D8B030D-6E8A-4147-A177-3AD203B41FA5}">
                      <a16:colId xmlns:a16="http://schemas.microsoft.com/office/drawing/2014/main" val="2816014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CWESTIWN</a:t>
                      </a:r>
                    </a:p>
                    <a:p>
                      <a:pPr algn="ctr"/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ATEB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185254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b="1" dirty="0"/>
                        <a:t> Pa </a:t>
                      </a:r>
                      <a:r>
                        <a:rPr lang="en-US" sz="1600" b="1" dirty="0" err="1"/>
                        <a:t>fath</a:t>
                      </a:r>
                      <a:r>
                        <a:rPr lang="en-US" sz="1600" b="1" dirty="0"/>
                        <a:t> o </a:t>
                      </a:r>
                      <a:r>
                        <a:rPr lang="en-US" sz="1600" b="1" dirty="0" err="1"/>
                        <a:t>dy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ydy</a:t>
                      </a:r>
                      <a:r>
                        <a:rPr lang="en-US" sz="1600" b="1" dirty="0"/>
                        <a:t> e?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/>
                    </a:p>
                    <a:p>
                      <a:endParaRPr lang="en-US" sz="16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Ty </a:t>
                      </a:r>
                      <a:r>
                        <a:rPr lang="en-US" sz="1600" b="1" dirty="0" err="1"/>
                        <a:t>ar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wahan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ydy</a:t>
                      </a:r>
                      <a:r>
                        <a:rPr lang="en-US" sz="1600" b="1" dirty="0"/>
                        <a:t> e.</a:t>
                      </a:r>
                    </a:p>
                    <a:p>
                      <a:r>
                        <a:rPr lang="en-US" sz="1600" b="1" dirty="0"/>
                        <a:t>Ty </a:t>
                      </a:r>
                      <a:r>
                        <a:rPr lang="en-US" sz="1600" b="1" dirty="0" err="1"/>
                        <a:t>teras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ydy</a:t>
                      </a:r>
                      <a:r>
                        <a:rPr lang="en-US" sz="1600" b="1" dirty="0"/>
                        <a:t> e.</a:t>
                      </a:r>
                    </a:p>
                    <a:p>
                      <a:r>
                        <a:rPr lang="en-US" sz="1600" b="1" dirty="0" err="1"/>
                        <a:t>Bwthyn</a:t>
                      </a:r>
                      <a:r>
                        <a:rPr lang="en-US" sz="1600" b="1" dirty="0"/>
                        <a:t>  </a:t>
                      </a:r>
                      <a:r>
                        <a:rPr lang="en-US" sz="1600" b="1" dirty="0" err="1"/>
                        <a:t>ydy</a:t>
                      </a:r>
                      <a:r>
                        <a:rPr lang="en-US" sz="1600" b="1" dirty="0"/>
                        <a:t> e.</a:t>
                      </a:r>
                    </a:p>
                    <a:p>
                      <a:r>
                        <a:rPr lang="en-US" sz="1600" b="1" dirty="0" err="1"/>
                        <a:t>Ffermdy</a:t>
                      </a:r>
                      <a:r>
                        <a:rPr lang="en-US" sz="1600" b="1" dirty="0"/>
                        <a:t>  </a:t>
                      </a:r>
                      <a:r>
                        <a:rPr lang="en-US" sz="1600" b="1" dirty="0" err="1"/>
                        <a:t>ydy</a:t>
                      </a:r>
                      <a:r>
                        <a:rPr lang="en-US" sz="1600" b="1" dirty="0"/>
                        <a:t> e.</a:t>
                      </a:r>
                    </a:p>
                    <a:p>
                      <a:r>
                        <a:rPr lang="en-US" sz="1600" b="1" dirty="0" err="1"/>
                        <a:t>Fflat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ydy</a:t>
                      </a:r>
                      <a:r>
                        <a:rPr lang="en-US" sz="1600" b="1" dirty="0"/>
                        <a:t> e.</a:t>
                      </a:r>
                    </a:p>
                    <a:p>
                      <a:r>
                        <a:rPr lang="en-US" sz="1600" b="1" dirty="0"/>
                        <a:t>Ty </a:t>
                      </a:r>
                      <a:r>
                        <a:rPr lang="en-US" sz="1600" b="1" dirty="0" err="1"/>
                        <a:t>pâr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ydy</a:t>
                      </a:r>
                      <a:r>
                        <a:rPr lang="en-US" sz="1600" b="1" dirty="0"/>
                        <a:t> e.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92365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b="1" dirty="0" err="1"/>
                        <a:t>Oes</a:t>
                      </a:r>
                      <a:r>
                        <a:rPr lang="en-US" sz="1600" b="1" dirty="0"/>
                        <a:t> …. </a:t>
                      </a:r>
                      <a:r>
                        <a:rPr lang="en-US" sz="1600" b="1" dirty="0" err="1"/>
                        <a:t>yn</a:t>
                      </a:r>
                      <a:r>
                        <a:rPr lang="en-US" sz="1600" b="1" dirty="0"/>
                        <a:t> y ty?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 err="1"/>
                        <a:t>cegin</a:t>
                      </a:r>
                      <a:endParaRPr lang="en-US" sz="1600" b="1" dirty="0"/>
                    </a:p>
                    <a:p>
                      <a:r>
                        <a:rPr lang="en-US" sz="1600" b="1" dirty="0" err="1"/>
                        <a:t>ystafell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fyw</a:t>
                      </a:r>
                      <a:r>
                        <a:rPr lang="en-US" sz="1600" b="1" dirty="0"/>
                        <a:t> /</a:t>
                      </a:r>
                      <a:r>
                        <a:rPr lang="en-US" sz="1600" b="1" dirty="0" err="1"/>
                        <a:t>lolfa</a:t>
                      </a:r>
                      <a:endParaRPr lang="en-US" sz="1600" b="1" dirty="0"/>
                    </a:p>
                    <a:p>
                      <a:r>
                        <a:rPr lang="en-US" sz="1600" b="1" dirty="0" err="1"/>
                        <a:t>ystafell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wely</a:t>
                      </a:r>
                      <a:endParaRPr lang="en-US" sz="1600" b="1" dirty="0"/>
                    </a:p>
                    <a:p>
                      <a:r>
                        <a:rPr lang="en-US" sz="1600" b="1" dirty="0" err="1"/>
                        <a:t>ystafell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ymolchi</a:t>
                      </a:r>
                      <a:endParaRPr lang="en-US" sz="1600" b="1" dirty="0"/>
                    </a:p>
                    <a:p>
                      <a:r>
                        <a:rPr lang="en-US" sz="1600" b="1" dirty="0" err="1"/>
                        <a:t>swyddfa</a:t>
                      </a:r>
                      <a:endParaRPr lang="en-US" sz="16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 err="1"/>
                        <a:t>Oes</a:t>
                      </a:r>
                      <a:r>
                        <a:rPr lang="en-US" sz="1600" b="1" dirty="0"/>
                        <a:t>, </a:t>
                      </a:r>
                      <a:r>
                        <a:rPr lang="en-US" sz="1600" b="1" dirty="0" err="1"/>
                        <a:t>mae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ystafell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fyw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yn</a:t>
                      </a:r>
                      <a:r>
                        <a:rPr lang="en-US" sz="1600" b="1" dirty="0"/>
                        <a:t> y ty.</a:t>
                      </a:r>
                    </a:p>
                    <a:p>
                      <a:endParaRPr lang="en-US" sz="1600" b="1" dirty="0"/>
                    </a:p>
                    <a:p>
                      <a:r>
                        <a:rPr lang="en-US" sz="1600" b="1" dirty="0" err="1"/>
                        <a:t>Nac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oes</a:t>
                      </a:r>
                      <a:r>
                        <a:rPr lang="en-US" sz="1600" b="1" dirty="0"/>
                        <a:t>, does dim </a:t>
                      </a:r>
                      <a:r>
                        <a:rPr lang="en-US" sz="1600" b="1" dirty="0" err="1"/>
                        <a:t>ystafell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fyw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yn</a:t>
                      </a:r>
                      <a:r>
                        <a:rPr lang="en-US" sz="1600" b="1" dirty="0"/>
                        <a:t> y ty.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353087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b="1" dirty="0" err="1"/>
                        <a:t>Sawl</a:t>
                      </a:r>
                      <a:r>
                        <a:rPr lang="en-US" sz="1600" b="1" dirty="0"/>
                        <a:t> … </a:t>
                      </a:r>
                      <a:r>
                        <a:rPr lang="en-US" sz="1600" b="1" dirty="0" err="1"/>
                        <a:t>sy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yn</a:t>
                      </a:r>
                      <a:r>
                        <a:rPr lang="en-US" sz="1600" b="1" dirty="0"/>
                        <a:t> y ty?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 err="1"/>
                        <a:t>ystafell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fyw</a:t>
                      </a:r>
                      <a:endParaRPr lang="en-US" sz="1600" b="1" dirty="0"/>
                    </a:p>
                    <a:p>
                      <a:r>
                        <a:rPr lang="en-US" sz="1600" b="1" dirty="0" err="1"/>
                        <a:t>ystafell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wely</a:t>
                      </a:r>
                      <a:endParaRPr lang="en-US" sz="1600" b="1" dirty="0"/>
                    </a:p>
                    <a:p>
                      <a:r>
                        <a:rPr lang="en-US" sz="1600" b="1" dirty="0" err="1"/>
                        <a:t>ystafell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wely</a:t>
                      </a:r>
                      <a:endParaRPr lang="en-US" sz="1600" b="1" dirty="0"/>
                    </a:p>
                    <a:p>
                      <a:r>
                        <a:rPr lang="en-US" sz="1600" b="1" dirty="0" err="1"/>
                        <a:t>ffenest</a:t>
                      </a:r>
                      <a:endParaRPr lang="en-US" sz="1600" b="1" dirty="0"/>
                    </a:p>
                    <a:p>
                      <a:r>
                        <a:rPr lang="en-US" sz="1600" b="1" dirty="0" err="1"/>
                        <a:t>drws</a:t>
                      </a:r>
                      <a:endParaRPr lang="en-US" sz="16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Mae </a:t>
                      </a:r>
                      <a:r>
                        <a:rPr lang="en-US" sz="1600" b="1" dirty="0" err="1"/>
                        <a:t>tair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ystafell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wely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yn</a:t>
                      </a:r>
                      <a:r>
                        <a:rPr lang="en-US" sz="1600" b="1" dirty="0"/>
                        <a:t> y ty.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53873290"/>
                  </a:ext>
                </a:extLst>
              </a:tr>
            </a:tbl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196B5B-4B59-9942-A6E8-02B849A18C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7664" y="1268760"/>
            <a:ext cx="812800" cy="8128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44C86B3-964E-5640-B598-79B68ADAECA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79712" y="2816012"/>
            <a:ext cx="812800" cy="8128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087766-6C2B-A94C-B540-7FC8938CCC04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200641" y="4303378"/>
            <a:ext cx="812800" cy="812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F48DA4E-46B7-6445-BC48-B09445E0BD97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759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37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349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743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6B70A19-D9F8-2A4E-BAAD-47E06040E668}"/>
              </a:ext>
            </a:extLst>
          </p:cNvPr>
          <p:cNvSpPr txBox="1"/>
          <p:nvPr/>
        </p:nvSpPr>
        <p:spPr>
          <a:xfrm>
            <a:off x="214478" y="1556792"/>
            <a:ext cx="8701136" cy="40934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Elen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 Bore da!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Elen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ydw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Pwy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wyt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ti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  <a:p>
            <a:r>
              <a:rPr lang="en-US" sz="20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Sara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Sara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ydw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  </a:t>
            </a:r>
          </a:p>
          <a:p>
            <a:r>
              <a:rPr lang="en-US" sz="20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Elen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, Sara?</a:t>
            </a:r>
          </a:p>
          <a:p>
            <a:r>
              <a:rPr lang="en-US" sz="20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Sara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Dw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i’n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Aberystwyth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,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fflat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yng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nghanol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dref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 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  </a:t>
            </a:r>
          </a:p>
          <a:p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       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US" sz="20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Elen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Dw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i’n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ffermdy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yng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nghanol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wlad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ger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Tregaron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</a:p>
          <a:p>
            <a:r>
              <a:rPr lang="en-US" sz="20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Sara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 Dyna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braf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!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Oes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cegin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fawr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ty?</a:t>
            </a:r>
          </a:p>
          <a:p>
            <a:r>
              <a:rPr lang="en-US" sz="20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Elen</a:t>
            </a:r>
            <a:r>
              <a:rPr lang="en-US" sz="20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Oes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,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cegin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fawr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ty. 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Oes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cegin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fawr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fflat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  <a:p>
            <a:r>
              <a:rPr lang="en-US" sz="20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Sara: 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Nac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oes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, does dim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cegin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fawr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fflat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o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gwbl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 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Mae’r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gegin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</a:t>
            </a:r>
          </a:p>
          <a:p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      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fach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iawn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! 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Sawl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ystafell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wely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sy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ty?</a:t>
            </a:r>
          </a:p>
          <a:p>
            <a:r>
              <a:rPr lang="en-US" sz="20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Elen</a:t>
            </a:r>
            <a:r>
              <a:rPr lang="en-US" sz="20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 Mae pump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ystafell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wely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ffermdy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 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Sawl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ystafell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wely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sy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</a:p>
          <a:p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       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fflat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  <a:p>
            <a:r>
              <a:rPr lang="en-US" sz="20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Sara: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 Dim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ond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un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ystafell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wely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sy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fflat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 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Mae’n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fach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0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iawn</a:t>
            </a:r>
            <a:r>
              <a:rPr lang="en-US" sz="20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A3128C-AAB5-D04B-98D5-EF33AF748E3B}"/>
              </a:ext>
            </a:extLst>
          </p:cNvPr>
          <p:cNvSpPr txBox="1"/>
          <p:nvPr/>
        </p:nvSpPr>
        <p:spPr>
          <a:xfrm>
            <a:off x="202646" y="260648"/>
            <a:ext cx="8712968" cy="10772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44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GB" sz="44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44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GB" sz="44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44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 you live?</a:t>
            </a:r>
            <a:endParaRPr lang="cy-GB" sz="32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06CA43-699A-E640-9304-AF0D3EC0B0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0645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C9D37BC-F3F2-B44D-BE01-9FD18A3131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3712153"/>
              </p:ext>
            </p:extLst>
          </p:nvPr>
        </p:nvGraphicFramePr>
        <p:xfrm>
          <a:off x="395536" y="1700808"/>
          <a:ext cx="8424936" cy="43204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68">
                  <a:extLst>
                    <a:ext uri="{9D8B030D-6E8A-4147-A177-3AD203B41FA5}">
                      <a16:colId xmlns:a16="http://schemas.microsoft.com/office/drawing/2014/main" val="1601426775"/>
                    </a:ext>
                  </a:extLst>
                </a:gridCol>
                <a:gridCol w="4212468">
                  <a:extLst>
                    <a:ext uri="{9D8B030D-6E8A-4147-A177-3AD203B41FA5}">
                      <a16:colId xmlns:a16="http://schemas.microsoft.com/office/drawing/2014/main" val="1869654301"/>
                    </a:ext>
                  </a:extLst>
                </a:gridCol>
              </a:tblGrid>
              <a:tr h="692799">
                <a:tc>
                  <a:txBody>
                    <a:bodyPr/>
                    <a:lstStyle/>
                    <a:p>
                      <a:pPr algn="ctr"/>
                      <a:r>
                        <a:rPr lang="en-US" sz="2000" b="1" i="0" dirty="0">
                          <a:solidFill>
                            <a:schemeClr val="bg1"/>
                          </a:solidFill>
                        </a:rPr>
                        <a:t>GOFYN CWESTIWN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i="0" dirty="0">
                          <a:solidFill>
                            <a:schemeClr val="bg1"/>
                          </a:solidFill>
                        </a:rPr>
                        <a:t>ATEB CWESTIWN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7035814"/>
                  </a:ext>
                </a:extLst>
              </a:tr>
              <a:tr h="692799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1.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sy’n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byw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mewn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fflat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……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sy’n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byw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mewn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fflat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388664"/>
                  </a:ext>
                </a:extLst>
              </a:tr>
              <a:tr h="692799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2.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Ble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Elen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byw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Mae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Elen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byw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….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0693651"/>
                  </a:ext>
                </a:extLst>
              </a:tr>
              <a:tr h="692799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3.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cegin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fawr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fflat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/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Nac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…..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5350704"/>
                  </a:ext>
                </a:extLst>
              </a:tr>
              <a:tr h="856484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4.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Sawl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ystafell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wely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ffermdy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Mae …..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ystafell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wely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…..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8920049"/>
                  </a:ext>
                </a:extLst>
              </a:tr>
              <a:tr h="692799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5.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Ble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Aberystwyth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Mae ……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7221895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53E49D8-1739-C64F-A3C3-79680C8D5AC8}"/>
              </a:ext>
            </a:extLst>
          </p:cNvPr>
          <p:cNvSpPr txBox="1"/>
          <p:nvPr/>
        </p:nvSpPr>
        <p:spPr>
          <a:xfrm>
            <a:off x="202646" y="260648"/>
            <a:ext cx="8712968" cy="10772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44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GB" sz="44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44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GB" sz="44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44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 you live?</a:t>
            </a:r>
            <a:endParaRPr lang="cy-GB" sz="32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3B8B58B-51AB-7040-8205-EF1D085685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24328" y="392857"/>
            <a:ext cx="812800" cy="812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2C5072E-FFC4-214E-B217-2238BFD89B6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5026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7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A08C39B-2568-6443-BE12-8AF552816F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52" r="13735"/>
          <a:stretch/>
        </p:blipFill>
        <p:spPr>
          <a:xfrm>
            <a:off x="31513" y="-10122"/>
            <a:ext cx="9144000" cy="6868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8753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4583</TotalTime>
  <Words>1605</Words>
  <Application>Microsoft Macintosh PowerPoint</Application>
  <PresentationFormat>On-screen Show (4:3)</PresentationFormat>
  <Paragraphs>377</Paragraphs>
  <Slides>28</Slides>
  <Notes>1</Notes>
  <HiddenSlides>0</HiddenSlides>
  <MMClips>21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Calibri Light</vt:lpstr>
      <vt:lpstr>Noteworthy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Geirfa ddefnyddiol             Useful vocabulary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Ceredigion County Council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Ysgol Gynradd Llannon</dc:title>
  <dc:creator>Nia Evans</dc:creator>
  <cp:lastModifiedBy>Nia Evans</cp:lastModifiedBy>
  <cp:revision>218</cp:revision>
  <cp:lastPrinted>2019-11-26T19:20:22Z</cp:lastPrinted>
  <dcterms:created xsi:type="dcterms:W3CDTF">2018-09-12T14:09:19Z</dcterms:created>
  <dcterms:modified xsi:type="dcterms:W3CDTF">2021-12-01T17:19:30Z</dcterms:modified>
</cp:coreProperties>
</file>