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1E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80" d="100"/>
          <a:sy n="80" d="100"/>
        </p:scale>
        <p:origin x="100" y="-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estleanalysis.com/political-factors/" TargetMode="External"/><Relationship Id="rId13" Type="http://schemas.openxmlformats.org/officeDocument/2006/relationships/hyperlink" Target="https://www.gov.uk/data-protection-your-business" TargetMode="External"/><Relationship Id="rId3" Type="http://schemas.openxmlformats.org/officeDocument/2006/relationships/hyperlink" Target="https://pesjournal.net/journal/v4-n4/3.pdf" TargetMode="External"/><Relationship Id="rId7" Type="http://schemas.openxmlformats.org/officeDocument/2006/relationships/hyperlink" Target="https://blog.oxfordcollegeofmarketing.com/2016/06/30/pestel-analysis/" TargetMode="External"/><Relationship Id="rId12" Type="http://schemas.openxmlformats.org/officeDocument/2006/relationships/hyperlink" Target="https://www.grandviewresearch.com/industry-analysis/cut-flowers-market-report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nalyticssteps.com/blogs/what-pestle-analysis" TargetMode="External"/><Relationship Id="rId11" Type="http://schemas.openxmlformats.org/officeDocument/2006/relationships/hyperlink" Target="https://www.prince2training.co.uk/blog/pestle-analysis" TargetMode="External"/><Relationship Id="rId5" Type="http://schemas.openxmlformats.org/officeDocument/2006/relationships/hyperlink" Target="https://www.educatly.com/blog/811/business-environment-analysis-internal-vs-external" TargetMode="External"/><Relationship Id="rId10" Type="http://schemas.openxmlformats.org/officeDocument/2006/relationships/hyperlink" Target="https://pestleanalysis.com/technological-factors-affecting-business/" TargetMode="External"/><Relationship Id="rId4" Type="http://schemas.openxmlformats.org/officeDocument/2006/relationships/hyperlink" Target="https://www.freshproduce.com/siteassets/files/floral/2025-floral-consumer-trends-mid-year-update.pdf" TargetMode="External"/><Relationship Id="rId9" Type="http://schemas.openxmlformats.org/officeDocument/2006/relationships/hyperlink" Target="https://www.tutorchase.com/answers/ib/business-management/how-do-social-factors-influence-a-business-s-strategy-and-objectives" TargetMode="External"/><Relationship Id="rId14" Type="http://schemas.openxmlformats.org/officeDocument/2006/relationships/hyperlink" Target="https://www.smartdraw.com/cause-and-effect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	 Radostina Dimitrova Stoykova</a:t>
            </a:r>
          </a:p>
          <a:p>
            <a:endParaRPr lang="en-GB" sz="1600" dirty="0">
              <a:ln w="0">
                <a:solidFill>
                  <a:schemeClr val="tx1"/>
                </a:solidFill>
              </a:ln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ID:          2512263</a:t>
            </a:r>
          </a:p>
          <a:p>
            <a:endParaRPr lang="en-GB" sz="1600" dirty="0">
              <a:ln w="0">
                <a:solidFill>
                  <a:schemeClr val="tx1"/>
                </a:solidFill>
              </a:ln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Lecturer’s Name: Chijioke Uba </a:t>
            </a:r>
          </a:p>
          <a:p>
            <a:endParaRPr lang="en-GB" sz="3200" dirty="0">
              <a:ln w="0">
                <a:solidFill>
                  <a:schemeClr val="tx1"/>
                </a:solidFill>
              </a:ln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LCLM 4004</a:t>
            </a:r>
          </a:p>
          <a:p>
            <a:endParaRPr lang="en-GB" sz="2800" dirty="0">
              <a:ln w="0">
                <a:solidFill>
                  <a:schemeClr val="tx1"/>
                </a:solidFill>
              </a:ln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n w="0">
                <a:solidFill>
                  <a:schemeClr val="tx1"/>
                </a:solidFill>
              </a:ln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>
                <a:ln w="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644" y="1037060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 of Green Haven florist Shop </a:t>
            </a: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Analysis of business problem</a:t>
            </a: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Model of 5W2H</a:t>
            </a: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PESTEL Framework critique and application</a:t>
            </a: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Cause-and-effects analysis</a:t>
            </a:r>
          </a:p>
          <a:p>
            <a:pPr algn="ctr">
              <a:lnSpc>
                <a:spcPct val="120000"/>
              </a:lnSpc>
            </a:pPr>
            <a:r>
              <a:rPr lang="en-GB" dirty="0">
                <a:ln w="0">
                  <a:solidFill>
                    <a:schemeClr val="tx1"/>
                  </a:solidFill>
                </a:ln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Summary of the key findings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429522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>
                <a:ln w="0"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 overview of Green Haven Florists</a:t>
            </a:r>
            <a:endParaRPr lang="en-GB" sz="3600" b="1" u="sng" dirty="0">
              <a:ln w="0"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>
            <a:normAutofit fontScale="92500"/>
          </a:bodyPr>
          <a:lstStyle/>
          <a:p>
            <a:r>
              <a:rPr lang="en-GB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Green Haven is a small independent flower shop based in Norwich </a:t>
            </a:r>
          </a:p>
          <a:p>
            <a:r>
              <a:rPr lang="en-GB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It was founded in 2016 by Liam and Priya Petel</a:t>
            </a:r>
          </a:p>
          <a:p>
            <a:r>
              <a:rPr lang="en-GB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Has a reputation of bespoke floral arrangement eco-friendly packaging, and strong community ties.</a:t>
            </a:r>
          </a:p>
          <a:p>
            <a:r>
              <a:rPr lang="en-GB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Green Haven catered to a wide range of customers—from walk-in clients buying bouquets to corporate clients and weddings. </a:t>
            </a:r>
          </a:p>
          <a:p>
            <a:r>
              <a:rPr lang="en-GB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Over the past year, Green Haven Florists has experienced a significant downturn in revenue and foot traffic.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823" y="0"/>
            <a:ext cx="11179834" cy="1712422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>
                <a:ln>
                  <a:solidFill>
                    <a:schemeClr val="tx1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Problem Analysis —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129090"/>
            <a:ext cx="10515600" cy="527752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endParaRPr lang="en-GB" sz="2400" dirty="0">
              <a:ln>
                <a:solidFill>
                  <a:schemeClr val="tx1"/>
                </a:solidFill>
              </a:ln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n>
                  <a:solidFill>
                    <a:schemeClr val="tx1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The root problem facing Green Haven Florists is a 30% decline in in-store sales, resulting from several interconnected internal and external factors in table below:</a:t>
            </a:r>
            <a:r>
              <a:rPr lang="en-GB" sz="2400" dirty="0">
                <a:ln w="0">
                  <a:solidFill>
                    <a:sysClr val="windowText" lastClr="000000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 (</a:t>
            </a:r>
            <a:r>
              <a:rPr lang="en-GB" sz="2400" dirty="0" err="1">
                <a:ln>
                  <a:solidFill>
                    <a:schemeClr val="tx1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Educatly</a:t>
            </a:r>
            <a:r>
              <a:rPr lang="en-GB" sz="2400" dirty="0">
                <a:ln>
                  <a:solidFill>
                    <a:schemeClr val="tx1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DA764B4-B85A-662F-C933-DD1A81FEE7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4864286"/>
              </p:ext>
            </p:extLst>
          </p:nvPr>
        </p:nvGraphicFramePr>
        <p:xfrm>
          <a:off x="1694121" y="3441076"/>
          <a:ext cx="8163789" cy="24236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13429">
                  <a:extLst>
                    <a:ext uri="{9D8B030D-6E8A-4147-A177-3AD203B41FA5}">
                      <a16:colId xmlns:a16="http://schemas.microsoft.com/office/drawing/2014/main" val="2125788653"/>
                    </a:ext>
                  </a:extLst>
                </a:gridCol>
                <a:gridCol w="4150360">
                  <a:extLst>
                    <a:ext uri="{9D8B030D-6E8A-4147-A177-3AD203B41FA5}">
                      <a16:colId xmlns:a16="http://schemas.microsoft.com/office/drawing/2014/main" val="39315569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i="0" u="sng" dirty="0">
                          <a:latin typeface="Amasis MT Pro Black" panose="020F0502020204030204" pitchFamily="18" charset="0"/>
                        </a:rPr>
                        <a:t>Internal issues/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u="sng" dirty="0">
                          <a:latin typeface="Amasis MT Pro Black" panose="020F0502020204030204" pitchFamily="18" charset="0"/>
                        </a:rPr>
                        <a:t>External issues/ factors: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2678605"/>
                  </a:ext>
                </a:extLst>
              </a:tr>
              <a:tr h="3824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Relying on walk in 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supplier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738619"/>
                  </a:ext>
                </a:extLst>
              </a:tr>
              <a:tr h="3824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Traditional marketing method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and cost of living crisis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298990"/>
                  </a:ext>
                </a:extLst>
              </a:tr>
              <a:tr h="3824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digital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of online competitors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8923279"/>
                  </a:ext>
                </a:extLst>
              </a:tr>
              <a:tr h="52816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digital presence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customer buying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1036782"/>
                  </a:ext>
                </a:extLst>
              </a:tr>
              <a:tr h="3824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of delivery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Decline in high-street footfall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339111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6BDC318-C55A-0496-7725-3D803E21C683}"/>
              </a:ext>
            </a:extLst>
          </p:cNvPr>
          <p:cNvSpPr txBox="1"/>
          <p:nvPr/>
        </p:nvSpPr>
        <p:spPr>
          <a:xfrm>
            <a:off x="1248354" y="6077373"/>
            <a:ext cx="95125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 shop has a control of internal problems but not External ones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058904"/>
              </p:ext>
            </p:extLst>
          </p:nvPr>
        </p:nvGraphicFramePr>
        <p:xfrm>
          <a:off x="365760" y="856502"/>
          <a:ext cx="11438313" cy="494749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9079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0791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4706">
                <a:tc gridSpan="7"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Application of the 5W2H Method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4472"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9098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Decrease in daily income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store in Norwich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the past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Customers shopping preference change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customer behaviour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Reliance on in-store sales model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30% decline in in-store sales</a:t>
                      </a:r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99098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 decline in in-store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High-street business location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During the cost-of-living crisis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owners Liam and Pryia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Growth  of online competitors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foot walk customers.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annual profit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67051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Decrease customer transaction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walk-in customer market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cost of materials</a:t>
                      </a:r>
                      <a:r>
                        <a:rPr lang="en-GB" sz="15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(Grandviewresearch.com, n.d.)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digital presence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276280"/>
            <a:ext cx="105846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n w="0">
                  <a:solidFill>
                    <a:schemeClr val="tx1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Model of 5W2H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2134608" y="5943168"/>
            <a:ext cx="445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(Model Source: Faculty of Engineering, 2022)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953" y="20279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>
                <a:ln w="0">
                  <a:solidFill>
                    <a:sysClr val="windowText" lastClr="000000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200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is a strategic management framework used to examine the external. environmental factors.</a:t>
            </a:r>
            <a:r>
              <a:rPr lang="en-GB" sz="2200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 (Prince2training.co.uk, 2026)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 is used to support strategic problem-decision.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PESTEL analysis is a fundamental component of strategic management. </a:t>
            </a:r>
            <a:r>
              <a:rPr lang="en-GB" sz="2200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(Pathak, 2020)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by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using PESTEL, companies can identify new opportunities, manage risks, and make informed decisions. </a:t>
            </a:r>
            <a:r>
              <a:rPr lang="en-GB" sz="2200" dirty="0">
                <a:ln w="0">
                  <a:solidFill>
                    <a:sysClr val="windowText" lastClr="000000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(Oxford College Of Marketing, 2016)</a:t>
            </a:r>
          </a:p>
          <a:p>
            <a:pPr lvl="1">
              <a:lnSpc>
                <a:spcPct val="100000"/>
              </a:lnSpc>
            </a:pPr>
            <a:r>
              <a:rPr lang="en-GB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However, the PESTEL framework does not prioritise key risks.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n w="0">
                  <a:solidFill>
                    <a:sysClr val="windowText" lastClr="000000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76882"/>
              </p:ext>
            </p:extLst>
          </p:nvPr>
        </p:nvGraphicFramePr>
        <p:xfrm>
          <a:off x="948904" y="2123386"/>
          <a:ext cx="9782355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costs for business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(Makos, 2024)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Reguplation</a:t>
                      </a: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import of fresh flowers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 affecting flower cost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(International Fresh Produce Association, 2025)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Energy prices increase.</a:t>
                      </a:r>
                    </a:p>
                    <a:p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Shift to online habits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interest in eco-friendly products.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(Dave, 2023)</a:t>
                      </a:r>
                    </a:p>
                    <a:p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Difficult to navigate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social media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(Makos, 2024)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protection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(Gov.UK, 2023)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 materials  of products.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Demand for sustainable packaging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(International Fresh Produce Association, 2026)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Seasonal flowers availability</a:t>
                      </a:r>
                    </a:p>
                    <a:p>
                      <a:endParaRPr lang="en-GB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n w="0">
                  <a:solidFill>
                    <a:sysClr val="windowText" lastClr="000000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lnSpc>
                <a:spcPct val="100000"/>
              </a:lnSpc>
              <a:buNone/>
            </a:pPr>
            <a:endParaRPr lang="en-GB" dirty="0">
              <a:ln w="0">
                <a:solidFill>
                  <a:sysClr val="windowText" lastClr="000000"/>
                </a:solidFill>
              </a:ln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fishbone diagram is referred to as a cause-and-effect diagram (</a:t>
            </a:r>
            <a:r>
              <a:rPr lang="en-GB" sz="2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and Afandi, 2022).</a:t>
            </a:r>
          </a:p>
          <a:p>
            <a:pPr lvl="1">
              <a:lnSpc>
                <a:spcPct val="100000"/>
              </a:lnSpc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It is a method to solve problems at work is by implementing a cause and effect analysis.</a:t>
            </a:r>
          </a:p>
          <a:p>
            <a:pPr lvl="1">
              <a:lnSpc>
                <a:spcPct val="100000"/>
              </a:lnSpc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Used for </a:t>
            </a:r>
            <a:r>
              <a:rPr lang="en-GB" sz="2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root cause of problems. </a:t>
            </a:r>
          </a:p>
          <a:p>
            <a:pPr lvl="1">
              <a:lnSpc>
                <a:spcPct val="100000"/>
              </a:lnSpc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this model is providing structured problem analysis.</a:t>
            </a:r>
          </a:p>
          <a:p>
            <a:pPr lvl="1">
              <a:lnSpc>
                <a:spcPct val="100000"/>
              </a:lnSpc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Criticisms of this model is does not prioritize problems.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Machines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ahnschrift" panose="020B0502040204020203" pitchFamily="34" charset="0"/>
              </a:rPr>
              <a:t>30% decline in in-store sales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  <a:latin typeface="Bahnschrift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Inflation, cost of living crisis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ahnschrift" panose="020B0502040204020203" pitchFamily="34" charset="0"/>
                <a:cs typeface="Arial" panose="020B0604020202020204" pitchFamily="34" charset="0"/>
              </a:rPr>
              <a:t>Reduced activity on retail footfall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Lack of delivery service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30777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Lack of modern website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No information for customers </a:t>
            </a:r>
            <a:r>
              <a:rPr lang="en-GB" sz="1400" dirty="0" err="1">
                <a:latin typeface="Bahnschrift" panose="020B0502040204020203" pitchFamily="34" charset="0"/>
                <a:cs typeface="Arial" panose="020B0604020202020204" pitchFamily="34" charset="0"/>
              </a:rPr>
              <a:t>behaivior</a:t>
            </a:r>
            <a:endParaRPr lang="en-GB" sz="1400" dirty="0">
              <a:latin typeface="Bahnschrift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Not following market trends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Rising wholesale flowers cost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Increase a price of sustainable materials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Customers prefer lower prices and discounts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Customer preference for online shopping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5232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ahnschrift" panose="020B0502040204020203" pitchFamily="34" charset="0"/>
                <a:cs typeface="Arial" panose="020B0604020202020204" pitchFamily="34" charset="0"/>
              </a:rPr>
              <a:t>Traditional sales approach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55399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Bahnschrift" panose="020B0502040204020203" pitchFamily="34" charset="0"/>
              </a:rPr>
              <a:t>commitment to sustainable materials</a:t>
            </a:r>
            <a:endParaRPr lang="en-GB" sz="1500" dirty="0">
              <a:latin typeface="Bahnschrift" panose="020B0502040204020203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6" y="189361"/>
            <a:ext cx="1092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n w="0">
                  <a:solidFill>
                    <a:sysClr val="windowText" lastClr="000000"/>
                  </a:solidFill>
                </a:ln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Cause and Effect (Fishbone diagram)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 (</a:t>
            </a:r>
            <a:r>
              <a:rPr lang="en-GB" dirty="0" err="1"/>
              <a:t>Smartdraw</a:t>
            </a:r>
            <a:r>
              <a:rPr lang="en-GB" dirty="0"/>
              <a:t>, 2019)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Findings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decline in in-store sales in last 12 months.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decline in caused by internal and external factors.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2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pressure from large online flower retails and inflation.</a:t>
            </a:r>
          </a:p>
          <a:p>
            <a:pPr lvl="2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 4:</a:t>
            </a:r>
            <a:b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limitation, lack of modernization, market research.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" y="1162050"/>
            <a:ext cx="11612879" cy="533082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International Fresh Produce Association (2026) 2025 Floral Industry Trends: A Comprehensive Look Back &amp; Forward. Retrieved from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https://www.freshproduce.com/resources/floral/2025-floral-industry-trends/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Published by Faculty of Engineering (2022) STATEMENT CREATION WITH IS/IS-NOT. Retrieved </a:t>
            </a:r>
            <a:r>
              <a:rPr lang="en-GB" sz="1400" dirty="0">
                <a:hlinkClick r:id="rId3"/>
              </a:rPr>
              <a:t>https://pesjournal.net/journal/v4-n4/3.pdf</a:t>
            </a:r>
            <a:r>
              <a:rPr lang="en-GB" sz="1400" dirty="0"/>
              <a:t>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International Fresh Produce Association (2025) Floral Industry Trends Six months into 2025. Retrieved: </a:t>
            </a:r>
            <a:r>
              <a:rPr lang="en-GB" sz="1400" dirty="0">
                <a:hlinkClick r:id="rId4"/>
              </a:rPr>
              <a:t>2025-floral-consumer-trends-mid-year-update.pdf</a:t>
            </a:r>
            <a:endParaRPr lang="en-GB" sz="14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Educatly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(2025). Business Environment Analysis: Internal &amp; External Factors That Impact Growth | </a:t>
            </a:r>
            <a:r>
              <a:rPr lang="en-GB" sz="1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Educatly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https://www.educatly.com/blog/811/business-environment-analysis-internal-vs-external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Pathak, R. (2020). What is PESTLE Analysis? Factors, Advantages and Disadvantages of PESTLE Analysis. [online] www.analyticssteps.com.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https://www.analyticssteps.com/blogs/what-pestle-analysis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Oxford College Of Marketing (2016). What Is a PESTEL analysis? [online] Oxford College of Marketing Blog.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https://blog.oxfordcollegeofmarketing.com/2016/06/30/pestel-analysis/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Makos, J. (2024). Political Factors in Business Environment: A Critical Element of PESTLE Analysis. [online] pestleanalysis.com.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https://pestleanalysis.com/political-factors/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Dave (2023). How do social factors influence a business’s strategy and objectives? [online] Tutorchase.com.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https://www.tutorchase.com/answers/ib/business-management/how-do-social-factors-influence-a-business-s-strategy-and-objectives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Makos, J. (2024). PESTLE Analysis: Technological Factors Affecting Business. [online] PESTLE Analysis.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0"/>
              </a:rPr>
              <a:t>https://pestleanalysis.com/technological-factors-affecting-business/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Prince2training.co.uk. (2026). What is a PESTLE Analysis? 6 Key Factors and How to Do It. [online]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1"/>
              </a:rPr>
              <a:t>https://www.prince2training.co.uk/blog/pestle-analysis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www.grandviewresearch.com. (n.d.). Cut Flowers Market Size, Share And Growth Report, 2030. [online]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2"/>
              </a:rPr>
              <a:t>https://www.grandviewresearch.com/industry-analysis/cut-flowers-market-report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Gov.UK (2023). Data protection and your business. [online] GOV.UK.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3"/>
              </a:rPr>
              <a:t>https://www.gov.uk/data-protection-your-business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Smartdraw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(2019). Cause and Effect Diagram - What is a Cause and Effect Diagram and How to Make One. [online] Smartdraw.com. Available at: 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14"/>
              </a:rPr>
              <a:t>https://www.smartdraw.com/cause-and-effect/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Sakdiyah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S.H., </a:t>
            </a:r>
            <a:r>
              <a:rPr lang="en-GB" sz="1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Eltivia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N. and Afandi, A., 2022. Root cause analysis using fishbone diagram: company management decision making. </a:t>
            </a:r>
            <a:r>
              <a:rPr lang="en-GB" sz="1400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Journal of Applied Business, Taxation and Economics Research</a:t>
            </a:r>
            <a:r>
              <a:rPr lang="en-GB" sz="1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1(6), pp.566-576. 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D71E0B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4001</TotalTime>
  <Words>1314</Words>
  <Application>Microsoft Office PowerPoint</Application>
  <PresentationFormat>Widescreen</PresentationFormat>
  <Paragraphs>173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Amasis MT Pro Black</vt:lpstr>
      <vt:lpstr>Arial</vt:lpstr>
      <vt:lpstr>Bahnschrift</vt:lpstr>
      <vt:lpstr>Calibri</vt:lpstr>
      <vt:lpstr>Calibri Light</vt:lpstr>
      <vt:lpstr>Wingdings</vt:lpstr>
      <vt:lpstr>Office Theme</vt:lpstr>
      <vt:lpstr>PowerPoint Presentation</vt:lpstr>
      <vt:lpstr>Presentation overview</vt:lpstr>
      <vt:lpstr>An overview of Green Haven Florists</vt:lpstr>
      <vt:lpstr>Problem Analysis — Green Haven Florists</vt:lpstr>
      <vt:lpstr>PowerPoint Presentation</vt:lpstr>
      <vt:lpstr>Critique of the PESTEL Framework</vt:lpstr>
      <vt:lpstr>  PESTEL Framework  </vt:lpstr>
      <vt:lpstr>The Cause-and-Effect model</vt:lpstr>
      <vt:lpstr>PowerPoint Presentation</vt:lpstr>
      <vt:lpstr>Key Findings Summary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Radostina Dimitrova Stoykova (2512263)</cp:lastModifiedBy>
  <cp:revision>122</cp:revision>
  <dcterms:created xsi:type="dcterms:W3CDTF">2024-01-29T11:42:05Z</dcterms:created>
  <dcterms:modified xsi:type="dcterms:W3CDTF">2026-02-14T13:21:37Z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