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74" autoAdjust="0"/>
    <p:restoredTop sz="94660"/>
  </p:normalViewPr>
  <p:slideViewPr>
    <p:cSldViewPr snapToGrid="0">
      <p:cViewPr varScale="1">
        <p:scale>
          <a:sx n="72" d="100"/>
          <a:sy n="72" d="100"/>
        </p:scale>
        <p:origin x="7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09000-C08E-49F2-A40B-AB68F8D217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171537-D94F-4C60-A373-BEE9CA200B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2A4127-C930-4500-B14E-435465198253}"/>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5" name="Footer Placeholder 4">
            <a:extLst>
              <a:ext uri="{FF2B5EF4-FFF2-40B4-BE49-F238E27FC236}">
                <a16:creationId xmlns:a16="http://schemas.microsoft.com/office/drawing/2014/main" id="{53D30FCE-2D7F-4F5C-BDBD-F8C01B6D0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CC46FC-6590-48EE-89DE-85FFFE9DC4D9}"/>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4223533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FC2CE-3C4B-4D73-B8BB-5E78DD4271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613E8E-5426-4E9F-84F3-135CF62F32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83486C-AEEF-4A1E-B6FA-6E1274317968}"/>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5" name="Footer Placeholder 4">
            <a:extLst>
              <a:ext uri="{FF2B5EF4-FFF2-40B4-BE49-F238E27FC236}">
                <a16:creationId xmlns:a16="http://schemas.microsoft.com/office/drawing/2014/main" id="{20873AD8-9259-4337-A46C-A0D094F49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9201B0-C1D8-4121-B335-93ECBCC1150E}"/>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2035874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5464-EE64-42FF-9A9F-6DB2010E33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6EDDCB-6F4D-4F2A-A506-77C02B81F8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953B89-068D-453F-B8EB-6DA6E81E573B}"/>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5" name="Footer Placeholder 4">
            <a:extLst>
              <a:ext uri="{FF2B5EF4-FFF2-40B4-BE49-F238E27FC236}">
                <a16:creationId xmlns:a16="http://schemas.microsoft.com/office/drawing/2014/main" id="{E0A46934-DAF5-4BE8-B777-D686D9D84B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579F8-FE5B-4CC5-AFAF-8D36F4F7E693}"/>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2405288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CE9D-3CE6-4A21-B12D-5540754E7C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9273E4-B5BA-4B85-A535-7664FDE282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78F495-7035-45EA-BE53-2234087A56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2D99A2-3D6E-4521-BC0A-B151FC4F58D0}"/>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6" name="Footer Placeholder 5">
            <a:extLst>
              <a:ext uri="{FF2B5EF4-FFF2-40B4-BE49-F238E27FC236}">
                <a16:creationId xmlns:a16="http://schemas.microsoft.com/office/drawing/2014/main" id="{CBDA2F35-F363-45FA-ADC7-8666F31006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5F4B16-A13B-44D6-9C36-036E1FA3516A}"/>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1004372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D5DB8-1791-40B9-AEEA-6B7E95395D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F12EAF-8E27-4589-88BA-A9E668AD7A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805B48-9EE1-4F77-AD10-2437C7D1AC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990785-939F-4466-BE78-80F7BC9871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1662CB-82A3-4B09-BF56-A8F34EEEBD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482E62-C51F-404B-BA2F-5E25A5CBD890}"/>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8" name="Footer Placeholder 7">
            <a:extLst>
              <a:ext uri="{FF2B5EF4-FFF2-40B4-BE49-F238E27FC236}">
                <a16:creationId xmlns:a16="http://schemas.microsoft.com/office/drawing/2014/main" id="{50DF0983-2F58-4CFC-9F5D-17A0B590FB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C07E84-6471-48AE-9CBD-2C11639E01C9}"/>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2406426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58646-E7DD-4BD3-8341-143C3F3260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86B211-05FA-426F-9F97-27D663257111}"/>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4" name="Footer Placeholder 3">
            <a:extLst>
              <a:ext uri="{FF2B5EF4-FFF2-40B4-BE49-F238E27FC236}">
                <a16:creationId xmlns:a16="http://schemas.microsoft.com/office/drawing/2014/main" id="{194C47D4-BC22-458D-B74C-15A8670F7C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0334719-95EF-459C-BF51-EFE722682977}"/>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2046139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C488DF-0648-42AF-BB97-53B663F6FA0D}"/>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3" name="Footer Placeholder 2">
            <a:extLst>
              <a:ext uri="{FF2B5EF4-FFF2-40B4-BE49-F238E27FC236}">
                <a16:creationId xmlns:a16="http://schemas.microsoft.com/office/drawing/2014/main" id="{B4EC565B-0625-411E-8E68-FB3551C1DE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1BD9CB-3593-425F-B755-218A050AA97A}"/>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3179973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AD2D-CD60-496D-8F58-F57D65779C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BE8E772-7502-4808-A158-6B5156333C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D41F40-18AF-479B-99FD-4984D7F2F0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CD5C0-2BD1-4B1F-8222-FAD3C14DBF89}"/>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6" name="Footer Placeholder 5">
            <a:extLst>
              <a:ext uri="{FF2B5EF4-FFF2-40B4-BE49-F238E27FC236}">
                <a16:creationId xmlns:a16="http://schemas.microsoft.com/office/drawing/2014/main" id="{FFABD116-7FFD-48D3-BFEE-9AD39CCFC7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7FB91A-260A-4C51-8430-D29E522936C9}"/>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426626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3CE8B-CEA6-446C-B640-0E1DCF772E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899853-DEA8-4CF8-A35A-75CD7AAEEA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C2C715-5192-4FEA-B9D1-A2F1709F7E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C4D72D-64EA-41B6-8EF9-E32DF1C15D95}"/>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6" name="Footer Placeholder 5">
            <a:extLst>
              <a:ext uri="{FF2B5EF4-FFF2-40B4-BE49-F238E27FC236}">
                <a16:creationId xmlns:a16="http://schemas.microsoft.com/office/drawing/2014/main" id="{E4E9B38A-9A95-426C-9A09-7EAB036D68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CDAE60-79BA-4FA8-897F-F51376482D99}"/>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3404172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ABA6-E6BA-4BE1-914D-BFFF7325BB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430B97-2009-4BC7-B068-3352E8F3E0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E8098-58A1-4856-8401-7FDB9D4ACDBA}"/>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5" name="Footer Placeholder 4">
            <a:extLst>
              <a:ext uri="{FF2B5EF4-FFF2-40B4-BE49-F238E27FC236}">
                <a16:creationId xmlns:a16="http://schemas.microsoft.com/office/drawing/2014/main" id="{71E753D5-4F3C-4918-944F-AD141ECB5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BF2D0-FC94-4ECA-996B-2B80E64276DF}"/>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2726759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014B5C-C0E3-4825-B553-BDE0E92EE1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3180B3-88EE-4008-8A49-6D596C7F9F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570736-24B6-4051-8EF9-6F3265A11D7F}"/>
              </a:ext>
            </a:extLst>
          </p:cNvPr>
          <p:cNvSpPr>
            <a:spLocks noGrp="1"/>
          </p:cNvSpPr>
          <p:nvPr>
            <p:ph type="dt" sz="half" idx="10"/>
          </p:nvPr>
        </p:nvSpPr>
        <p:spPr/>
        <p:txBody>
          <a:bodyPr/>
          <a:lstStyle/>
          <a:p>
            <a:fld id="{CE57C621-1546-4360-8D8C-B80A45E6F480}" type="datetimeFigureOut">
              <a:rPr lang="en-GB" smtClean="0"/>
              <a:t>21/10/2021</a:t>
            </a:fld>
            <a:endParaRPr lang="en-GB"/>
          </a:p>
        </p:txBody>
      </p:sp>
      <p:sp>
        <p:nvSpPr>
          <p:cNvPr id="5" name="Footer Placeholder 4">
            <a:extLst>
              <a:ext uri="{FF2B5EF4-FFF2-40B4-BE49-F238E27FC236}">
                <a16:creationId xmlns:a16="http://schemas.microsoft.com/office/drawing/2014/main" id="{8C98729E-C9D2-414E-84BA-1C82A2AA7F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192F49-EF5A-4F06-B973-5FB5DE87F460}"/>
              </a:ext>
            </a:extLst>
          </p:cNvPr>
          <p:cNvSpPr>
            <a:spLocks noGrp="1"/>
          </p:cNvSpPr>
          <p:nvPr>
            <p:ph type="sldNum" sz="quarter" idx="12"/>
          </p:nvPr>
        </p:nvSpPr>
        <p:spPr/>
        <p:txBody>
          <a:bodyPr/>
          <a:lstStyle/>
          <a:p>
            <a:fld id="{28EE85A4-B0A2-4717-AF16-0E5E1A3CFE0B}" type="slidenum">
              <a:rPr lang="en-GB" smtClean="0"/>
              <a:t>‹#›</a:t>
            </a:fld>
            <a:endParaRPr lang="en-GB"/>
          </a:p>
        </p:txBody>
      </p:sp>
    </p:spTree>
    <p:extLst>
      <p:ext uri="{BB962C8B-B14F-4D97-AF65-F5344CB8AC3E}">
        <p14:creationId xmlns:p14="http://schemas.microsoft.com/office/powerpoint/2010/main" val="4165410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56800F-BF4E-4AE0-91E9-8A0C579433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8146F6-5EF9-48FA-B1B3-6A2E707693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169DA5-5D64-4A4C-8DF0-02E4DB2293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57C621-1546-4360-8D8C-B80A45E6F480}" type="datetimeFigureOut">
              <a:rPr lang="en-GB" smtClean="0"/>
              <a:t>21/10/2021</a:t>
            </a:fld>
            <a:endParaRPr lang="en-GB"/>
          </a:p>
        </p:txBody>
      </p:sp>
      <p:sp>
        <p:nvSpPr>
          <p:cNvPr id="5" name="Footer Placeholder 4">
            <a:extLst>
              <a:ext uri="{FF2B5EF4-FFF2-40B4-BE49-F238E27FC236}">
                <a16:creationId xmlns:a16="http://schemas.microsoft.com/office/drawing/2014/main" id="{0888C9F4-AF6D-454F-9E7E-648BA79881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E305751-7CD3-45B3-ABFC-87ECB0AAF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EE85A4-B0A2-4717-AF16-0E5E1A3CFE0B}" type="slidenum">
              <a:rPr lang="en-GB" smtClean="0"/>
              <a:t>‹#›</a:t>
            </a:fld>
            <a:endParaRPr lang="en-GB"/>
          </a:p>
        </p:txBody>
      </p:sp>
    </p:spTree>
    <p:extLst>
      <p:ext uri="{BB962C8B-B14F-4D97-AF65-F5344CB8AC3E}">
        <p14:creationId xmlns:p14="http://schemas.microsoft.com/office/powerpoint/2010/main" val="3533857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1CF1-BAE7-4F40-8FCA-A1F0C77C8F9B}"/>
              </a:ext>
            </a:extLst>
          </p:cNvPr>
          <p:cNvSpPr>
            <a:spLocks noGrp="1"/>
          </p:cNvSpPr>
          <p:nvPr>
            <p:ph type="ctrTitle"/>
          </p:nvPr>
        </p:nvSpPr>
        <p:spPr>
          <a:xfrm>
            <a:off x="2073288" y="321732"/>
            <a:ext cx="9276178" cy="4240743"/>
          </a:xfrm>
        </p:spPr>
        <p:txBody>
          <a:bodyPr>
            <a:normAutofit/>
          </a:bodyPr>
          <a:lstStyle/>
          <a:p>
            <a:pPr algn="l"/>
            <a:r>
              <a:rPr lang="en-GB" sz="6600"/>
              <a:t>Dissertation Submission</a:t>
            </a:r>
          </a:p>
        </p:txBody>
      </p:sp>
      <p:sp>
        <p:nvSpPr>
          <p:cNvPr id="3" name="Subtitle 2">
            <a:extLst>
              <a:ext uri="{FF2B5EF4-FFF2-40B4-BE49-F238E27FC236}">
                <a16:creationId xmlns:a16="http://schemas.microsoft.com/office/drawing/2014/main" id="{6724B621-58E6-432C-8EA5-ED2B3FA09381}"/>
              </a:ext>
            </a:extLst>
          </p:cNvPr>
          <p:cNvSpPr>
            <a:spLocks noGrp="1"/>
          </p:cNvSpPr>
          <p:nvPr>
            <p:ph type="subTitle" idx="1"/>
          </p:nvPr>
        </p:nvSpPr>
        <p:spPr>
          <a:xfrm>
            <a:off x="2073288" y="4562475"/>
            <a:ext cx="9276178" cy="1687999"/>
          </a:xfrm>
        </p:spPr>
        <p:txBody>
          <a:bodyPr>
            <a:normAutofit/>
          </a:bodyPr>
          <a:lstStyle/>
          <a:p>
            <a:pPr algn="l">
              <a:spcAft>
                <a:spcPts val="800"/>
              </a:spcAft>
            </a:pPr>
            <a:r>
              <a:rPr lang="en-GB" sz="3600" b="1">
                <a:effectLst/>
                <a:latin typeface="Calibri" panose="020F0502020204030204" pitchFamily="34" charset="0"/>
                <a:ea typeface="Calibri" panose="020F0502020204030204" pitchFamily="34" charset="0"/>
                <a:cs typeface="Times New Roman" panose="02020603050405020304" pitchFamily="18" charset="0"/>
              </a:rPr>
              <a:t>Chapters and other information to include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35FED45D-D144-4B05-BBCF-B68683958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Books">
            <a:extLst>
              <a:ext uri="{FF2B5EF4-FFF2-40B4-BE49-F238E27FC236}">
                <a16:creationId xmlns:a16="http://schemas.microsoft.com/office/drawing/2014/main" id="{F5E609E6-B048-4232-8A37-F09A0FAE205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8200" y="3465195"/>
            <a:ext cx="1097280" cy="1097280"/>
          </a:xfrm>
          <a:prstGeom prst="rect">
            <a:avLst/>
          </a:prstGeom>
        </p:spPr>
      </p:pic>
      <p:pic>
        <p:nvPicPr>
          <p:cNvPr id="4" name="Audio 3">
            <a:hlinkClick r:id="" action="ppaction://media"/>
            <a:extLst>
              <a:ext uri="{FF2B5EF4-FFF2-40B4-BE49-F238E27FC236}">
                <a16:creationId xmlns:a16="http://schemas.microsoft.com/office/drawing/2014/main" id="{62ADBC23-9849-42C0-AB6C-43F73F5A09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2952025"/>
      </p:ext>
    </p:extLst>
  </p:cSld>
  <p:clrMapOvr>
    <a:masterClrMapping/>
  </p:clrMapOvr>
  <mc:AlternateContent xmlns:mc="http://schemas.openxmlformats.org/markup-compatibility/2006">
    <mc:Choice xmlns:p14="http://schemas.microsoft.com/office/powerpoint/2010/main" Requires="p14">
      <p:transition spd="slow" p14:dur="2000" advTm="19398"/>
    </mc:Choice>
    <mc:Fallback>
      <p:transition spd="slow" advTm="19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E37A-85AA-476A-A480-CF0449B704E1}"/>
              </a:ext>
            </a:extLst>
          </p:cNvPr>
          <p:cNvSpPr>
            <a:spLocks noGrp="1"/>
          </p:cNvSpPr>
          <p:nvPr>
            <p:ph type="title"/>
          </p:nvPr>
        </p:nvSpPr>
        <p:spPr>
          <a:xfrm>
            <a:off x="1913468" y="365125"/>
            <a:ext cx="9440332" cy="1325563"/>
          </a:xfrm>
        </p:spPr>
        <p:txBody>
          <a:bodyPr>
            <a:normAutofit/>
          </a:bodyPr>
          <a:lstStyle/>
          <a:p>
            <a:r>
              <a:rPr lang="en-GB" sz="5400"/>
              <a:t>Front Page</a:t>
            </a:r>
          </a:p>
        </p:txBody>
      </p:sp>
      <p:sp>
        <p:nvSpPr>
          <p:cNvPr id="10" name="Rectangle 9">
            <a:extLst>
              <a:ext uri="{FF2B5EF4-FFF2-40B4-BE49-F238E27FC236}">
                <a16:creationId xmlns:a16="http://schemas.microsoft.com/office/drawing/2014/main" id="{5DD103AA-7536-490B-973F-73CA63A7E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Books">
            <a:extLst>
              <a:ext uri="{FF2B5EF4-FFF2-40B4-BE49-F238E27FC236}">
                <a16:creationId xmlns:a16="http://schemas.microsoft.com/office/drawing/2014/main" id="{A6C790BE-15EB-4EF4-B74F-B976BE7C4B6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48C95CF2-7C23-4478-832D-C69B469212D6}"/>
              </a:ext>
            </a:extLst>
          </p:cNvPr>
          <p:cNvSpPr>
            <a:spLocks noGrp="1"/>
          </p:cNvSpPr>
          <p:nvPr>
            <p:ph idx="1"/>
          </p:nvPr>
        </p:nvSpPr>
        <p:spPr>
          <a:xfrm>
            <a:off x="838200" y="1825625"/>
            <a:ext cx="10515600" cy="4351338"/>
          </a:xfrm>
        </p:spPr>
        <p:txBody>
          <a:bodyPr>
            <a:normAutofit/>
          </a:bodyPr>
          <a:lstStyle/>
          <a:p>
            <a:r>
              <a:rPr lang="en-GB"/>
              <a:t>UWTSD Logo </a:t>
            </a:r>
          </a:p>
          <a:p>
            <a:pPr>
              <a:spcAft>
                <a:spcPts val="800"/>
              </a:spcAft>
            </a:pPr>
            <a:r>
              <a:rPr lang="en-GB">
                <a:effectLst/>
                <a:latin typeface="Calibri" panose="020F0502020204030204" pitchFamily="34" charset="0"/>
                <a:ea typeface="Calibri" panose="020F0502020204030204" pitchFamily="34" charset="0"/>
                <a:cs typeface="Times New Roman" panose="02020603050405020304" pitchFamily="18" charset="0"/>
              </a:rPr>
              <a:t>Title of dissertation</a:t>
            </a:r>
          </a:p>
          <a:p>
            <a:pPr>
              <a:spcAft>
                <a:spcPts val="800"/>
              </a:spcAft>
            </a:pPr>
            <a:r>
              <a:rPr lang="en-GB">
                <a:effectLst/>
                <a:latin typeface="Calibri" panose="020F0502020204030204" pitchFamily="34" charset="0"/>
                <a:ea typeface="Calibri" panose="020F0502020204030204" pitchFamily="34" charset="0"/>
                <a:cs typeface="Times New Roman" panose="02020603050405020304" pitchFamily="18" charset="0"/>
              </a:rPr>
              <a:t>Name of student</a:t>
            </a:r>
          </a:p>
          <a:p>
            <a:pPr>
              <a:spcAft>
                <a:spcPts val="800"/>
              </a:spcAft>
            </a:pPr>
            <a:r>
              <a:rPr lang="en-GB">
                <a:effectLst/>
                <a:latin typeface="Calibri" panose="020F0502020204030204" pitchFamily="34" charset="0"/>
                <a:ea typeface="Calibri" panose="020F0502020204030204" pitchFamily="34" charset="0"/>
                <a:cs typeface="Times New Roman" panose="02020603050405020304" pitchFamily="18" charset="0"/>
              </a:rPr>
              <a:t>Student number </a:t>
            </a:r>
          </a:p>
          <a:p>
            <a:pPr>
              <a:spcAft>
                <a:spcPts val="800"/>
              </a:spcAft>
            </a:pPr>
            <a:r>
              <a:rPr lang="en-GB">
                <a:effectLst/>
                <a:latin typeface="Calibri" panose="020F0502020204030204" pitchFamily="34" charset="0"/>
                <a:ea typeface="Calibri" panose="020F0502020204030204" pitchFamily="34" charset="0"/>
                <a:cs typeface="Times New Roman" panose="02020603050405020304" pitchFamily="18" charset="0"/>
              </a:rPr>
              <a:t>Degree title</a:t>
            </a:r>
          </a:p>
          <a:p>
            <a:endParaRPr lang="en-GB" dirty="0"/>
          </a:p>
        </p:txBody>
      </p:sp>
      <p:pic>
        <p:nvPicPr>
          <p:cNvPr id="5" name="Audio 4">
            <a:hlinkClick r:id="" action="ppaction://media"/>
            <a:extLst>
              <a:ext uri="{FF2B5EF4-FFF2-40B4-BE49-F238E27FC236}">
                <a16:creationId xmlns:a16="http://schemas.microsoft.com/office/drawing/2014/main" id="{A91ABBA8-5EC2-4B66-A0F1-2F0F6400B2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9984768"/>
      </p:ext>
    </p:extLst>
  </p:cSld>
  <p:clrMapOvr>
    <a:masterClrMapping/>
  </p:clrMapOvr>
  <mc:AlternateContent xmlns:mc="http://schemas.openxmlformats.org/markup-compatibility/2006">
    <mc:Choice xmlns:p14="http://schemas.microsoft.com/office/powerpoint/2010/main" Requires="p14">
      <p:transition spd="slow" p14:dur="2000" advTm="26341"/>
    </mc:Choice>
    <mc:Fallback>
      <p:transition spd="slow" advTm="26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D81149-5929-46DE-B0B7-77935FA8C3CD}"/>
              </a:ext>
            </a:extLst>
          </p:cNvPr>
          <p:cNvSpPr>
            <a:spLocks noGrp="1"/>
          </p:cNvSpPr>
          <p:nvPr>
            <p:ph type="title"/>
          </p:nvPr>
        </p:nvSpPr>
        <p:spPr>
          <a:xfrm>
            <a:off x="1137036" y="548640"/>
            <a:ext cx="9543405" cy="1188720"/>
          </a:xfrm>
        </p:spPr>
        <p:txBody>
          <a:bodyPr>
            <a:normAutofit/>
          </a:bodyPr>
          <a:lstStyle/>
          <a:p>
            <a:r>
              <a:rPr lang="en-GB" sz="3700">
                <a:solidFill>
                  <a:schemeClr val="tx1">
                    <a:lumMod val="85000"/>
                    <a:lumOff val="15000"/>
                  </a:schemeClr>
                </a:solidFill>
                <a:latin typeface="+mn-lt"/>
              </a:rPr>
              <a:t>Page Two – </a:t>
            </a:r>
            <a:r>
              <a:rPr lang="en-GB" sz="3700">
                <a:solidFill>
                  <a:schemeClr val="tx1">
                    <a:lumMod val="85000"/>
                    <a:lumOff val="15000"/>
                  </a:schemeClr>
                </a:solidFill>
                <a:effectLst/>
                <a:latin typeface="+mn-lt"/>
                <a:ea typeface="Calibri" panose="020F0502020204030204" pitchFamily="34" charset="0"/>
                <a:cs typeface="Times New Roman" panose="02020603050405020304" pitchFamily="18" charset="0"/>
              </a:rPr>
              <a:t>Acknowledgements  </a:t>
            </a:r>
            <a:br>
              <a:rPr lang="en-GB" sz="3700">
                <a:solidFill>
                  <a:schemeClr val="tx1">
                    <a:lumMod val="85000"/>
                    <a:lumOff val="15000"/>
                  </a:schemeClr>
                </a:solidFill>
                <a:effectLst/>
                <a:latin typeface="+mn-lt"/>
                <a:ea typeface="Calibri" panose="020F0502020204030204" pitchFamily="34" charset="0"/>
                <a:cs typeface="Times New Roman" panose="02020603050405020304" pitchFamily="18" charset="0"/>
              </a:rPr>
            </a:br>
            <a:endParaRPr lang="en-GB" sz="3700">
              <a:solidFill>
                <a:schemeClr val="tx1">
                  <a:lumMod val="85000"/>
                  <a:lumOff val="15000"/>
                </a:schemeClr>
              </a:solidFill>
              <a:latin typeface="+mn-lt"/>
            </a:endParaRPr>
          </a:p>
        </p:txBody>
      </p:sp>
      <p:sp>
        <p:nvSpPr>
          <p:cNvPr id="3" name="Content Placeholder 2">
            <a:extLst>
              <a:ext uri="{FF2B5EF4-FFF2-40B4-BE49-F238E27FC236}">
                <a16:creationId xmlns:a16="http://schemas.microsoft.com/office/drawing/2014/main" id="{F6E6D643-EF50-4925-84C4-FEA40EA86C1E}"/>
              </a:ext>
            </a:extLst>
          </p:cNvPr>
          <p:cNvSpPr>
            <a:spLocks noGrp="1"/>
          </p:cNvSpPr>
          <p:nvPr>
            <p:ph idx="1"/>
          </p:nvPr>
        </p:nvSpPr>
        <p:spPr>
          <a:xfrm>
            <a:off x="1957987" y="2156346"/>
            <a:ext cx="8276026" cy="3814549"/>
          </a:xfrm>
        </p:spPr>
        <p:txBody>
          <a:bodyPr anchor="ctr">
            <a:normAutofit/>
          </a:bodyPr>
          <a:lstStyle/>
          <a:p>
            <a:pPr>
              <a:spcAft>
                <a:spcPts val="800"/>
              </a:spcAft>
            </a:pPr>
            <a:r>
              <a:rPr lang="en-GB" sz="1900" dirty="0">
                <a:solidFill>
                  <a:schemeClr val="tx1">
                    <a:lumMod val="85000"/>
                    <a:lumOff val="15000"/>
                  </a:schemeClr>
                </a:solidFill>
                <a:effectLst/>
                <a:ea typeface="Calibri" panose="020F0502020204030204" pitchFamily="34" charset="0"/>
                <a:cs typeface="Times New Roman" panose="02020603050405020304" pitchFamily="18" charset="0"/>
              </a:rPr>
              <a:t>Acknowledgements </a:t>
            </a:r>
            <a:r>
              <a:rPr lang="en-GB" sz="1900" dirty="0">
                <a:solidFill>
                  <a:schemeClr val="tx1">
                    <a:lumMod val="85000"/>
                    <a:lumOff val="15000"/>
                  </a:schemeClr>
                </a:solidFill>
                <a:ea typeface="Calibri" panose="020F0502020204030204" pitchFamily="34" charset="0"/>
                <a:cs typeface="Times New Roman" panose="02020603050405020304" pitchFamily="18" charset="0"/>
              </a:rPr>
              <a:t>gives you an opportunity to thank everyone for helping you with the project. </a:t>
            </a:r>
          </a:p>
          <a:p>
            <a:pPr>
              <a:spcAft>
                <a:spcPts val="800"/>
              </a:spcAft>
            </a:pPr>
            <a:r>
              <a:rPr lang="en-GB" sz="1900" dirty="0">
                <a:solidFill>
                  <a:schemeClr val="tx1">
                    <a:lumMod val="85000"/>
                    <a:lumOff val="15000"/>
                  </a:schemeClr>
                </a:solidFill>
                <a:effectLst/>
                <a:ea typeface="Calibri" panose="020F0502020204030204" pitchFamily="34" charset="0"/>
                <a:cs typeface="Times New Roman" panose="02020603050405020304" pitchFamily="18" charset="0"/>
              </a:rPr>
              <a:t> Family/friends/employer/colleagues</a:t>
            </a:r>
          </a:p>
          <a:p>
            <a:pPr>
              <a:spcAft>
                <a:spcPts val="800"/>
              </a:spcAft>
            </a:pPr>
            <a:r>
              <a:rPr lang="en-GB" sz="1900" dirty="0">
                <a:solidFill>
                  <a:schemeClr val="tx1">
                    <a:lumMod val="85000"/>
                    <a:lumOff val="15000"/>
                  </a:schemeClr>
                </a:solidFill>
                <a:ea typeface="Calibri" panose="020F0502020204030204" pitchFamily="34" charset="0"/>
                <a:cs typeface="Times New Roman" panose="02020603050405020304" pitchFamily="18" charset="0"/>
              </a:rPr>
              <a:t>Supervisors</a:t>
            </a:r>
            <a:endParaRPr lang="en-GB" sz="1900" dirty="0">
              <a:solidFill>
                <a:schemeClr val="tx1">
                  <a:lumMod val="85000"/>
                  <a:lumOff val="15000"/>
                </a:schemeClr>
              </a:solidFill>
              <a:effectLst/>
              <a:ea typeface="Calibri" panose="020F0502020204030204" pitchFamily="34" charset="0"/>
              <a:cs typeface="Times New Roman" panose="02020603050405020304" pitchFamily="18" charset="0"/>
            </a:endParaRPr>
          </a:p>
          <a:p>
            <a:pPr fontAlgn="base"/>
            <a:r>
              <a:rPr lang="en-GB" sz="1900" b="0" i="0" dirty="0">
                <a:solidFill>
                  <a:schemeClr val="tx1">
                    <a:lumMod val="85000"/>
                    <a:lumOff val="15000"/>
                  </a:schemeClr>
                </a:solidFill>
                <a:effectLst/>
              </a:rPr>
              <a:t>I would like to thank all family, friends and work colleagues in helping me complete this dissertation………….</a:t>
            </a:r>
          </a:p>
          <a:p>
            <a:pPr fontAlgn="base"/>
            <a:r>
              <a:rPr lang="en-GB" sz="1900" b="0" i="0" dirty="0">
                <a:solidFill>
                  <a:schemeClr val="tx1">
                    <a:lumMod val="85000"/>
                    <a:lumOff val="15000"/>
                  </a:schemeClr>
                </a:solidFill>
                <a:effectLst/>
              </a:rPr>
              <a:t>I must also thank my parents and friends for the immense support and help during this project. Without their help, completing this project would have been very difficult.</a:t>
            </a:r>
          </a:p>
          <a:p>
            <a:pPr fontAlgn="base"/>
            <a:r>
              <a:rPr lang="en-GB" sz="1900" dirty="0">
                <a:solidFill>
                  <a:schemeClr val="tx1">
                    <a:lumMod val="85000"/>
                    <a:lumOff val="15000"/>
                  </a:schemeClr>
                </a:solidFill>
              </a:rPr>
              <a:t>Can use “I”</a:t>
            </a:r>
            <a:endParaRPr lang="en-GB" sz="1900" b="0" i="0" dirty="0">
              <a:solidFill>
                <a:schemeClr val="tx1">
                  <a:lumMod val="85000"/>
                  <a:lumOff val="15000"/>
                </a:schemeClr>
              </a:solidFill>
              <a:effectLst/>
            </a:endParaRPr>
          </a:p>
          <a:p>
            <a:pPr fontAlgn="base"/>
            <a:endParaRPr lang="en-GB" sz="1900" b="0" i="0" dirty="0">
              <a:solidFill>
                <a:schemeClr val="tx1">
                  <a:lumMod val="85000"/>
                  <a:lumOff val="15000"/>
                </a:schemeClr>
              </a:solidFill>
              <a:effectLst/>
            </a:endParaRPr>
          </a:p>
          <a:p>
            <a:endParaRPr lang="en-GB" sz="19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433CFC17-DC98-4195-9895-1C3CE56CAC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6289720"/>
      </p:ext>
    </p:extLst>
  </p:cSld>
  <p:clrMapOvr>
    <a:masterClrMapping/>
  </p:clrMapOvr>
  <mc:AlternateContent xmlns:mc="http://schemas.openxmlformats.org/markup-compatibility/2006">
    <mc:Choice xmlns:p14="http://schemas.microsoft.com/office/powerpoint/2010/main" Requires="p14">
      <p:transition spd="slow" p14:dur="2000" advTm="57154"/>
    </mc:Choice>
    <mc:Fallback>
      <p:transition spd="slow" advTm="57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F5C26-8D7B-41AE-896D-DEC0F6ECCFE4}"/>
              </a:ext>
            </a:extLst>
          </p:cNvPr>
          <p:cNvSpPr>
            <a:spLocks noGrp="1"/>
          </p:cNvSpPr>
          <p:nvPr>
            <p:ph type="title"/>
          </p:nvPr>
        </p:nvSpPr>
        <p:spPr>
          <a:xfrm>
            <a:off x="838200" y="365125"/>
            <a:ext cx="10515600" cy="562527"/>
          </a:xfrm>
        </p:spPr>
        <p:txBody>
          <a:bodyPr>
            <a:normAutofit/>
          </a:bodyPr>
          <a:lstStyle/>
          <a:p>
            <a:r>
              <a:rPr lang="en-GB" sz="2000" dirty="0">
                <a:latin typeface="Calibri" panose="020F0502020204030204" pitchFamily="34" charset="0"/>
                <a:ea typeface="Calibri" panose="020F0502020204030204" pitchFamily="34" charset="0"/>
                <a:cs typeface="Times New Roman" panose="02020603050405020304" pitchFamily="18" charset="0"/>
              </a:rPr>
              <a:t>P</a:t>
            </a:r>
            <a:r>
              <a:rPr lang="en-GB" sz="2000" dirty="0">
                <a:effectLst/>
                <a:latin typeface="Calibri" panose="020F0502020204030204" pitchFamily="34" charset="0"/>
                <a:ea typeface="Calibri" panose="020F0502020204030204" pitchFamily="34" charset="0"/>
                <a:cs typeface="Times New Roman" panose="02020603050405020304" pitchFamily="18" charset="0"/>
              </a:rPr>
              <a:t>age Three - Declaration</a:t>
            </a:r>
            <a:endParaRPr lang="en-GB" sz="2000" dirty="0"/>
          </a:p>
        </p:txBody>
      </p:sp>
      <p:sp>
        <p:nvSpPr>
          <p:cNvPr id="3" name="Content Placeholder 2">
            <a:extLst>
              <a:ext uri="{FF2B5EF4-FFF2-40B4-BE49-F238E27FC236}">
                <a16:creationId xmlns:a16="http://schemas.microsoft.com/office/drawing/2014/main" id="{2E651E02-D0EB-41AC-B9E1-E59151A80871}"/>
              </a:ext>
            </a:extLst>
          </p:cNvPr>
          <p:cNvSpPr>
            <a:spLocks noGrp="1"/>
          </p:cNvSpPr>
          <p:nvPr>
            <p:ph idx="1"/>
          </p:nvPr>
        </p:nvSpPr>
        <p:spPr>
          <a:xfrm>
            <a:off x="838200" y="1020418"/>
            <a:ext cx="10515600" cy="5156546"/>
          </a:xfrm>
        </p:spPr>
        <p:txBody>
          <a:bodyPr>
            <a:normAutofit fontScale="92500" lnSpcReduction="10000"/>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All dissertations must include a Declaration and 4 parts .</a:t>
            </a:r>
          </a:p>
          <a:p>
            <a:r>
              <a:rPr lang="en-GB" sz="2000" dirty="0">
                <a:latin typeface="Calibri" panose="020F0502020204030204" pitchFamily="34" charset="0"/>
                <a:cs typeface="Times New Roman" panose="02020603050405020304" pitchFamily="18" charset="0"/>
              </a:rPr>
              <a:t>All parts need to be signed and dated.</a:t>
            </a:r>
          </a:p>
          <a:p>
            <a:endParaRPr lang="en-GB" sz="2000" dirty="0">
              <a:latin typeface="Calibri" panose="020F0502020204030204" pitchFamily="34" charset="0"/>
              <a:cs typeface="Times New Roman" panose="02020603050405020304" pitchFamily="18" charset="0"/>
            </a:endParaRPr>
          </a:p>
          <a:p>
            <a:pPr marL="342900" indent="-342900">
              <a:lnSpc>
                <a:spcPct val="100000"/>
              </a:lnSpc>
              <a:spcBef>
                <a:spcPts val="0"/>
              </a:spcBef>
              <a:spcAft>
                <a:spcPts val="800"/>
              </a:spcAft>
              <a:buFont typeface="+mj-lt"/>
              <a:buAutoNum type="alphaLcParenR"/>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Declaration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This work has not previously been accepted in substance for any degree and is not being concurrently submitted in candidature for any degree.   Signed: Date: </a:t>
            </a:r>
          </a:p>
          <a:p>
            <a:pPr marL="342900" indent="-342900">
              <a:lnSpc>
                <a:spcPct val="107000"/>
              </a:lnSpc>
              <a:spcAft>
                <a:spcPts val="800"/>
              </a:spcAft>
              <a:buFont typeface="+mj-lt"/>
              <a:buAutoNum type="alphaLcParenR"/>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Statement 1</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This dissertation is being submitted in partial fulfilment of the requirements for the degree of BSc</a:t>
            </a: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Signed: Date: </a:t>
            </a:r>
          </a:p>
          <a:p>
            <a:pPr marL="342900" indent="-342900">
              <a:lnSpc>
                <a:spcPct val="107000"/>
              </a:lnSpc>
              <a:spcAft>
                <a:spcPts val="800"/>
              </a:spcAft>
              <a:buFont typeface="+mj-lt"/>
              <a:buAutoNum type="alphaLcParenR"/>
            </a:pPr>
            <a:r>
              <a:rPr lang="en-GB" sz="1800" u="sng" dirty="0">
                <a:latin typeface="Calibri" panose="020F0502020204030204" pitchFamily="34" charset="0"/>
                <a:ea typeface="Calibri" panose="020F0502020204030204" pitchFamily="34" charset="0"/>
                <a:cs typeface="Times New Roman" panose="02020603050405020304" pitchFamily="18" charset="0"/>
              </a:rPr>
              <a:t>Statement 2</a:t>
            </a:r>
            <a:r>
              <a:rPr lang="en-GB" sz="1800" dirty="0">
                <a:latin typeface="Calibri" panose="020F0502020204030204" pitchFamily="34" charset="0"/>
                <a:ea typeface="Calibri" panose="020F0502020204030204" pitchFamily="34" charset="0"/>
                <a:cs typeface="Times New Roman" panose="02020603050405020304" pitchFamily="18" charset="0"/>
              </a:rPr>
              <a:t>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dissertation is the result of my own independent work/investigation, except where otherwise stated. Other sources are acknowledged by footnotes giving explicit references.  A bibliography is appended. Signed:  Date: </a:t>
            </a:r>
          </a:p>
          <a:p>
            <a:pPr marL="342900" indent="-342900">
              <a:lnSpc>
                <a:spcPct val="107000"/>
              </a:lnSpc>
              <a:spcAft>
                <a:spcPts val="800"/>
              </a:spcAft>
              <a:buFont typeface="+mj-lt"/>
              <a:buAutoNum type="alphaLcParenR"/>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Statement 3</a:t>
            </a:r>
            <a:r>
              <a:rPr lang="en-GB" sz="1800" dirty="0">
                <a:effectLst/>
                <a:latin typeface="Calibri" panose="020F0502020204030204" pitchFamily="34" charset="0"/>
                <a:ea typeface="Calibri" panose="020F0502020204030204" pitchFamily="34" charset="0"/>
                <a:cs typeface="Times New Roman" panose="02020603050405020304" pitchFamily="18" charset="0"/>
              </a:rPr>
              <a:t> - I hereby give consent for my dissertation, if accepted, to be available for photocopying and for interlibrary loan, and for the title and summary to be made available to outside organisations. Signed Date:</a:t>
            </a:r>
          </a:p>
          <a:p>
            <a:pPr marL="342900" indent="-342900">
              <a:lnSpc>
                <a:spcPct val="107000"/>
              </a:lnSpc>
              <a:spcAft>
                <a:spcPts val="800"/>
              </a:spcAft>
              <a:buFont typeface="+mj-lt"/>
              <a:buAutoNum type="alphaLcParenR"/>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Statement 4</a:t>
            </a:r>
            <a:r>
              <a:rPr lang="en-GB" sz="1800" dirty="0">
                <a:effectLst/>
                <a:latin typeface="Calibri" panose="020F0502020204030204" pitchFamily="34" charset="0"/>
                <a:ea typeface="Calibri" panose="020F0502020204030204" pitchFamily="34" charset="0"/>
                <a:cs typeface="Times New Roman" panose="02020603050405020304" pitchFamily="18" charset="0"/>
              </a:rPr>
              <a:t> - I hereby give consent for my dissertation, if accepted, to be available on the university’s IT system to those who have consent to use the system. Signed:  Date:</a:t>
            </a:r>
          </a:p>
          <a:p>
            <a:pPr marL="342900" indent="-342900">
              <a:lnSpc>
                <a:spcPct val="107000"/>
              </a:lnSpc>
              <a:spcAft>
                <a:spcPts val="800"/>
              </a:spcAft>
              <a:buFont typeface="+mj-lt"/>
              <a:buAutoNum type="alphaLcParen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lphaLcParen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lphaLcParen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lphaLcParen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lphaLcParen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0000"/>
              </a:lnSpc>
              <a:spcBef>
                <a:spcPts val="0"/>
              </a:spcBef>
              <a:spcAft>
                <a:spcPts val="800"/>
              </a:spcAft>
              <a:buFont typeface="+mj-lt"/>
              <a:buAutoNum type="alphaLcParenR"/>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0"/>
              </a:spcBef>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0000"/>
              </a:lnSpc>
              <a:spcBef>
                <a:spcPts val="0"/>
              </a:spcBef>
              <a:buFont typeface="+mj-lt"/>
              <a:buAutoNum type="arabicPeriod"/>
            </a:pPr>
            <a:endParaRPr lang="en-GB" sz="2000" dirty="0">
              <a:latin typeface="Calibri" panose="020F0502020204030204" pitchFamily="34" charset="0"/>
              <a:cs typeface="Times New Roman" panose="02020603050405020304" pitchFamily="18" charset="0"/>
            </a:endParaRPr>
          </a:p>
          <a:p>
            <a:endParaRPr lang="en-GB" dirty="0"/>
          </a:p>
        </p:txBody>
      </p:sp>
      <p:pic>
        <p:nvPicPr>
          <p:cNvPr id="4" name="Audio 3">
            <a:hlinkClick r:id="" action="ppaction://media"/>
            <a:extLst>
              <a:ext uri="{FF2B5EF4-FFF2-40B4-BE49-F238E27FC236}">
                <a16:creationId xmlns:a16="http://schemas.microsoft.com/office/drawing/2014/main" id="{BC5461E4-5E9B-419B-A714-550EB6A6FF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40096469"/>
      </p:ext>
    </p:extLst>
  </p:cSld>
  <p:clrMapOvr>
    <a:masterClrMapping/>
  </p:clrMapOvr>
  <mc:AlternateContent xmlns:mc="http://schemas.openxmlformats.org/markup-compatibility/2006">
    <mc:Choice xmlns:p14="http://schemas.microsoft.com/office/powerpoint/2010/main" Requires="p14">
      <p:transition spd="slow" p14:dur="2000" advTm="58338"/>
    </mc:Choice>
    <mc:Fallback>
      <p:transition spd="slow" advTm="58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BCC229-82FA-47C8-876B-17560BD2B729}"/>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Page 4 - Abstract</a:t>
            </a:r>
          </a:p>
        </p:txBody>
      </p:sp>
      <p:sp>
        <p:nvSpPr>
          <p:cNvPr id="3" name="Content Placeholder 2">
            <a:extLst>
              <a:ext uri="{FF2B5EF4-FFF2-40B4-BE49-F238E27FC236}">
                <a16:creationId xmlns:a16="http://schemas.microsoft.com/office/drawing/2014/main" id="{41E18F46-4896-4662-8EDD-1D6EB50FE507}"/>
              </a:ext>
            </a:extLst>
          </p:cNvPr>
          <p:cNvSpPr>
            <a:spLocks noGrp="1"/>
          </p:cNvSpPr>
          <p:nvPr>
            <p:ph idx="1"/>
          </p:nvPr>
        </p:nvSpPr>
        <p:spPr>
          <a:xfrm>
            <a:off x="1957987" y="2431767"/>
            <a:ext cx="8276026" cy="3685156"/>
          </a:xfrm>
        </p:spPr>
        <p:txBody>
          <a:bodyPr anchor="ctr">
            <a:normAutofit/>
          </a:bodyPr>
          <a:lstStyle/>
          <a:p>
            <a:pPr>
              <a:spcAft>
                <a:spcPts val="800"/>
              </a:spcAft>
            </a:pPr>
            <a:r>
              <a:rPr lang="en-GB" sz="20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Abstract is a simple synopsis of the students work. </a:t>
            </a:r>
          </a:p>
          <a:p>
            <a:pPr>
              <a:spcAft>
                <a:spcPts val="800"/>
              </a:spcAft>
            </a:pPr>
            <a:r>
              <a:rPr lang="en-GB" sz="20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It is the first piece of work that readers will encounter. </a:t>
            </a:r>
            <a:r>
              <a:rPr lang="en-GB" sz="2000">
                <a:solidFill>
                  <a:schemeClr val="tx1">
                    <a:lumMod val="85000"/>
                    <a:lumOff val="15000"/>
                  </a:schemeClr>
                </a:solidFill>
                <a:effectLst/>
                <a:ea typeface="Calibri" panose="020F0502020204030204" pitchFamily="34" charset="0"/>
                <a:cs typeface="Times New Roman" panose="02020603050405020304" pitchFamily="18" charset="0"/>
              </a:rPr>
              <a:t>I</a:t>
            </a:r>
            <a:r>
              <a:rPr lang="en-GB" sz="2000" b="0" i="0">
                <a:solidFill>
                  <a:schemeClr val="tx1">
                    <a:lumMod val="85000"/>
                    <a:lumOff val="15000"/>
                  </a:schemeClr>
                </a:solidFill>
                <a:effectLst/>
              </a:rPr>
              <a:t>t should tell the reader exactly what to expect from reading your dissertation.</a:t>
            </a:r>
            <a:endParaRPr lang="en-GB" sz="2000">
              <a:solidFill>
                <a:schemeClr val="tx1">
                  <a:lumMod val="85000"/>
                  <a:lumOff val="15000"/>
                </a:schemeClr>
              </a:solidFill>
              <a:effectLst/>
              <a:ea typeface="Calibri" panose="020F0502020204030204" pitchFamily="34" charset="0"/>
              <a:cs typeface="Times New Roman" panose="02020603050405020304" pitchFamily="18" charset="0"/>
            </a:endParaRPr>
          </a:p>
          <a:p>
            <a:pPr>
              <a:spcAft>
                <a:spcPts val="800"/>
              </a:spcAft>
            </a:pPr>
            <a:r>
              <a:rPr lang="en-GB" sz="20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This summary of student's work should capture the core of your research in a brief manner. </a:t>
            </a:r>
          </a:p>
          <a:p>
            <a:pPr>
              <a:spcAft>
                <a:spcPts val="800"/>
              </a:spcAft>
            </a:pPr>
            <a:r>
              <a:rPr lang="en-GB" sz="20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There is no set work count for the abstract, but a good abstract should be around 130 to 200 words.</a:t>
            </a:r>
          </a:p>
          <a:p>
            <a:pPr>
              <a:spcAft>
                <a:spcPts val="800"/>
              </a:spcAft>
            </a:pPr>
            <a:r>
              <a:rPr lang="en-GB" sz="2000">
                <a:solidFill>
                  <a:schemeClr val="tx1">
                    <a:lumMod val="85000"/>
                    <a:lumOff val="15000"/>
                  </a:schemeClr>
                </a:solidFill>
                <a:latin typeface="Calibri" panose="020F0502020204030204" pitchFamily="34" charset="0"/>
                <a:ea typeface="Calibri" panose="020F0502020204030204" pitchFamily="34" charset="0"/>
                <a:cs typeface="Times New Roman" panose="02020603050405020304" pitchFamily="18" charset="0"/>
              </a:rPr>
              <a:t>Write as a third person </a:t>
            </a:r>
            <a:endParaRPr lang="en-GB" sz="20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9200D0CB-4345-4DAE-B5C1-E14DC258BE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83601611"/>
      </p:ext>
    </p:extLst>
  </p:cSld>
  <p:clrMapOvr>
    <a:masterClrMapping/>
  </p:clrMapOvr>
  <mc:AlternateContent xmlns:mc="http://schemas.openxmlformats.org/markup-compatibility/2006">
    <mc:Choice xmlns:p14="http://schemas.microsoft.com/office/powerpoint/2010/main" Requires="p14">
      <p:transition spd="slow" p14:dur="2000" advTm="48989"/>
    </mc:Choice>
    <mc:Fallback>
      <p:transition spd="slow" advTm="48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B6EBDF-D2A2-4F1B-814D-A66B009573BB}"/>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Page 5 – Contents Page</a:t>
            </a:r>
          </a:p>
        </p:txBody>
      </p:sp>
      <p:sp>
        <p:nvSpPr>
          <p:cNvPr id="3" name="Content Placeholder 2">
            <a:extLst>
              <a:ext uri="{FF2B5EF4-FFF2-40B4-BE49-F238E27FC236}">
                <a16:creationId xmlns:a16="http://schemas.microsoft.com/office/drawing/2014/main" id="{EA090B18-AA67-465E-AFD5-0BC87DA45AD0}"/>
              </a:ext>
            </a:extLst>
          </p:cNvPr>
          <p:cNvSpPr>
            <a:spLocks noGrp="1"/>
          </p:cNvSpPr>
          <p:nvPr>
            <p:ph idx="1"/>
          </p:nvPr>
        </p:nvSpPr>
        <p:spPr>
          <a:xfrm>
            <a:off x="1957987" y="2431765"/>
            <a:ext cx="8276026" cy="3320031"/>
          </a:xfrm>
        </p:spPr>
        <p:txBody>
          <a:bodyPr anchor="ctr">
            <a:normAutofit/>
          </a:bodyPr>
          <a:lstStyle/>
          <a:p>
            <a:pPr>
              <a:spcAft>
                <a:spcPts val="800"/>
              </a:spcAft>
            </a:pPr>
            <a:r>
              <a:rPr lang="en-GB" sz="19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Table of Contents Page </a:t>
            </a:r>
          </a:p>
          <a:p>
            <a:pPr lvl="1">
              <a:spcAft>
                <a:spcPts val="800"/>
              </a:spcAft>
            </a:pPr>
            <a:r>
              <a:rPr lang="en-GB" sz="19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ensure you have the correct page's to each chapter. Below is just an example:</a:t>
            </a:r>
          </a:p>
          <a:p>
            <a:pPr>
              <a:spcBef>
                <a:spcPts val="0"/>
              </a:spcBef>
            </a:pPr>
            <a:r>
              <a:rPr lang="en-GB" sz="19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Chapter one - Introduction . . . . . . .3</a:t>
            </a:r>
          </a:p>
          <a:p>
            <a:pPr>
              <a:spcBef>
                <a:spcPts val="0"/>
              </a:spcBef>
            </a:pPr>
            <a:r>
              <a:rPr lang="en-GB" sz="1900">
                <a:solidFill>
                  <a:schemeClr val="tx1">
                    <a:lumMod val="85000"/>
                    <a:lumOff val="15000"/>
                  </a:schemeClr>
                </a:solidFill>
                <a:latin typeface="Calibri" panose="020F0502020204030204" pitchFamily="34" charset="0"/>
                <a:ea typeface="Calibri" panose="020F0502020204030204" pitchFamily="34" charset="0"/>
                <a:cs typeface="Times New Roman" panose="02020603050405020304" pitchFamily="18" charset="0"/>
              </a:rPr>
              <a:t>1.1 Background . . . . .4</a:t>
            </a:r>
          </a:p>
          <a:p>
            <a:pPr>
              <a:spcBef>
                <a:spcPts val="0"/>
              </a:spcBef>
            </a:pPr>
            <a:r>
              <a:rPr lang="en-GB" sz="19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1.2 Aims and Objectives. . . . .6</a:t>
            </a:r>
          </a:p>
          <a:p>
            <a:pPr>
              <a:spcBef>
                <a:spcPts val="0"/>
              </a:spcBef>
            </a:pPr>
            <a:r>
              <a:rPr lang="en-GB" sz="19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1.3 conclusion. . . . .7</a:t>
            </a:r>
          </a:p>
          <a:p>
            <a:pPr>
              <a:spcBef>
                <a:spcPts val="0"/>
              </a:spcBef>
            </a:pPr>
            <a:endParaRPr lang="en-GB" sz="1900">
              <a:solidFill>
                <a:schemeClr val="tx1">
                  <a:lumMod val="85000"/>
                  <a:lumOff val="15000"/>
                </a:schemeClr>
              </a:solidFill>
              <a:latin typeface="Calibri" panose="020F0502020204030204" pitchFamily="34" charset="0"/>
              <a:ea typeface="Calibri" panose="020F0502020204030204" pitchFamily="34" charset="0"/>
              <a:cs typeface="Times New Roman" panose="02020603050405020304" pitchFamily="18" charset="0"/>
            </a:endParaRPr>
          </a:p>
          <a:p>
            <a:pPr>
              <a:spcBef>
                <a:spcPts val="0"/>
              </a:spcBef>
            </a:pPr>
            <a:r>
              <a:rPr lang="en-GB" sz="19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Chapter Two – Literature Review . . . . .10</a:t>
            </a:r>
          </a:p>
          <a:p>
            <a:pPr>
              <a:spcBef>
                <a:spcPts val="0"/>
              </a:spcBef>
            </a:pPr>
            <a:r>
              <a:rPr lang="en-GB" sz="1900">
                <a:solidFill>
                  <a:schemeClr val="tx1">
                    <a:lumMod val="85000"/>
                    <a:lumOff val="15000"/>
                  </a:schemeClr>
                </a:solidFill>
                <a:latin typeface="Calibri" panose="020F0502020204030204" pitchFamily="34" charset="0"/>
                <a:ea typeface="Calibri" panose="020F0502020204030204" pitchFamily="34" charset="0"/>
                <a:cs typeface="Times New Roman" panose="02020603050405020304" pitchFamily="18" charset="0"/>
              </a:rPr>
              <a:t>2.1 Introduction. . . . . .11</a:t>
            </a:r>
          </a:p>
          <a:p>
            <a:pPr>
              <a:spcBef>
                <a:spcPts val="0"/>
              </a:spcBef>
            </a:pPr>
            <a:r>
              <a:rPr lang="en-GB" sz="19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2.2 Objective 1. . . . . . 13</a:t>
            </a:r>
          </a:p>
          <a:p>
            <a:endParaRPr lang="en-GB" sz="19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78D0B30C-5CDC-4093-82EE-BA92AF742B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7468607"/>
      </p:ext>
    </p:extLst>
  </p:cSld>
  <p:clrMapOvr>
    <a:masterClrMapping/>
  </p:clrMapOvr>
  <mc:AlternateContent xmlns:mc="http://schemas.openxmlformats.org/markup-compatibility/2006">
    <mc:Choice xmlns:p14="http://schemas.microsoft.com/office/powerpoint/2010/main" Requires="p14">
      <p:transition spd="slow" p14:dur="2000" advTm="66140"/>
    </mc:Choice>
    <mc:Fallback>
      <p:transition spd="slow" advTm="66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5BD33-86E7-4817-B058-39CA0527855C}"/>
              </a:ext>
            </a:extLst>
          </p:cNvPr>
          <p:cNvSpPr>
            <a:spLocks noGrp="1"/>
          </p:cNvSpPr>
          <p:nvPr>
            <p:ph type="title"/>
          </p:nvPr>
        </p:nvSpPr>
        <p:spPr>
          <a:xfrm>
            <a:off x="1271588" y="662400"/>
            <a:ext cx="10055721" cy="1325563"/>
          </a:xfrm>
        </p:spPr>
        <p:txBody>
          <a:bodyPr anchor="t">
            <a:normAutofit/>
          </a:bodyPr>
          <a:lstStyle/>
          <a:p>
            <a:r>
              <a:rPr lang="en-GB"/>
              <a:t>Dissertation Chapters</a:t>
            </a:r>
          </a:p>
        </p:txBody>
      </p:sp>
      <p:grpSp>
        <p:nvGrpSpPr>
          <p:cNvPr id="19" name="Group 18">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20"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1"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9EC1725D-F079-48DA-93BD-189B836F292B}"/>
              </a:ext>
            </a:extLst>
          </p:cNvPr>
          <p:cNvSpPr>
            <a:spLocks noGrp="1"/>
          </p:cNvSpPr>
          <p:nvPr>
            <p:ph idx="1"/>
          </p:nvPr>
        </p:nvSpPr>
        <p:spPr>
          <a:xfrm>
            <a:off x="1251678" y="2286001"/>
            <a:ext cx="10089112" cy="3909599"/>
          </a:xfrm>
        </p:spPr>
        <p:txBody>
          <a:bodyPr>
            <a:normAutofit/>
          </a:bodyPr>
          <a:lstStyle/>
          <a:p>
            <a:pPr>
              <a:spcAft>
                <a:spcPts val="800"/>
              </a:spcAft>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Chapters should be:</a:t>
            </a:r>
          </a:p>
          <a:p>
            <a:pPr marL="342900" lvl="0" indent="-342900">
              <a:buFont typeface="Symbol" panose="05050102010706020507" pitchFamily="18" charset="2"/>
              <a:buChar char=""/>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Introduction</a:t>
            </a:r>
          </a:p>
          <a:p>
            <a:pPr marL="342900" lvl="0" indent="-342900">
              <a:buFont typeface="Symbol" panose="05050102010706020507" pitchFamily="18" charset="2"/>
              <a:buChar char=""/>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Literature Review</a:t>
            </a:r>
          </a:p>
          <a:p>
            <a:pPr marL="342900" lvl="0" indent="-342900">
              <a:buFont typeface="Symbol" panose="05050102010706020507" pitchFamily="18" charset="2"/>
              <a:buChar char=""/>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Methodology</a:t>
            </a:r>
          </a:p>
          <a:p>
            <a:pPr marL="342900" lvl="0" indent="-342900">
              <a:buFont typeface="Symbol" panose="05050102010706020507" pitchFamily="18" charset="2"/>
              <a:buChar char=""/>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Analysis of results</a:t>
            </a:r>
          </a:p>
          <a:p>
            <a:pPr marL="342900" lvl="0" indent="-342900">
              <a:buFont typeface="Symbol" panose="05050102010706020507" pitchFamily="18" charset="2"/>
              <a:buChar char=""/>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Conclusion and recommendations</a:t>
            </a:r>
          </a:p>
          <a:p>
            <a:pPr marL="342900" lvl="0" indent="-342900">
              <a:buFont typeface="Symbol" panose="05050102010706020507" pitchFamily="18" charset="2"/>
              <a:buChar char=""/>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Bibliography / Reference</a:t>
            </a:r>
          </a:p>
          <a:p>
            <a:pPr marL="342900" lvl="0" indent="-342900">
              <a:spcAft>
                <a:spcPts val="800"/>
              </a:spcAft>
              <a:buFont typeface="Symbol" panose="05050102010706020507" pitchFamily="18" charset="2"/>
              <a:buChar char=""/>
            </a:pPr>
            <a:r>
              <a:rPr lang="en-GB" sz="2000">
                <a:solidFill>
                  <a:schemeClr val="tx1">
                    <a:alpha val="60000"/>
                  </a:schemeClr>
                </a:solidFill>
                <a:effectLst/>
                <a:latin typeface="Calibri" panose="020F0502020204030204" pitchFamily="34" charset="0"/>
                <a:ea typeface="Calibri" panose="020F0502020204030204" pitchFamily="34" charset="0"/>
                <a:cs typeface="Times New Roman" panose="02020603050405020304" pitchFamily="18" charset="0"/>
              </a:rPr>
              <a:t>Appendix</a:t>
            </a:r>
          </a:p>
          <a:p>
            <a:endParaRPr lang="en-GB" sz="2000">
              <a:solidFill>
                <a:schemeClr val="tx1">
                  <a:alpha val="60000"/>
                </a:schemeClr>
              </a:solidFill>
            </a:endParaRPr>
          </a:p>
        </p:txBody>
      </p:sp>
      <p:pic>
        <p:nvPicPr>
          <p:cNvPr id="4" name="Audio 3">
            <a:hlinkClick r:id="" action="ppaction://media"/>
            <a:extLst>
              <a:ext uri="{FF2B5EF4-FFF2-40B4-BE49-F238E27FC236}">
                <a16:creationId xmlns:a16="http://schemas.microsoft.com/office/drawing/2014/main" id="{AB456994-64CD-4E26-8211-1BDB778C88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20329981"/>
      </p:ext>
    </p:extLst>
  </p:cSld>
  <p:clrMapOvr>
    <a:masterClrMapping/>
  </p:clrMapOvr>
  <mc:AlternateContent xmlns:mc="http://schemas.openxmlformats.org/markup-compatibility/2006">
    <mc:Choice xmlns:p14="http://schemas.microsoft.com/office/powerpoint/2010/main" Requires="p14">
      <p:transition spd="slow" p14:dur="2000" advTm="62982"/>
    </mc:Choice>
    <mc:Fallback>
      <p:transition spd="slow" advTm="62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77E8B-5E19-4D2B-8940-CBFD7C69D6FA}"/>
              </a:ext>
            </a:extLst>
          </p:cNvPr>
          <p:cNvSpPr>
            <a:spLocks noGrp="1"/>
          </p:cNvSpPr>
          <p:nvPr>
            <p:ph type="title"/>
          </p:nvPr>
        </p:nvSpPr>
        <p:spPr>
          <a:xfrm>
            <a:off x="1137036" y="609600"/>
            <a:ext cx="8548386" cy="1282459"/>
          </a:xfrm>
        </p:spPr>
        <p:txBody>
          <a:bodyPr>
            <a:normAutofit/>
          </a:bodyPr>
          <a:lstStyle/>
          <a:p>
            <a:r>
              <a:rPr lang="en-GB" dirty="0"/>
              <a:t>Reference &amp; Appendix </a:t>
            </a:r>
          </a:p>
        </p:txBody>
      </p:sp>
      <p:sp>
        <p:nvSpPr>
          <p:cNvPr id="3" name="Content Placeholder 2">
            <a:extLst>
              <a:ext uri="{FF2B5EF4-FFF2-40B4-BE49-F238E27FC236}">
                <a16:creationId xmlns:a16="http://schemas.microsoft.com/office/drawing/2014/main" id="{E9DE1E47-0953-4ED6-B8A1-E978E3C0DD56}"/>
              </a:ext>
            </a:extLst>
          </p:cNvPr>
          <p:cNvSpPr>
            <a:spLocks noGrp="1"/>
          </p:cNvSpPr>
          <p:nvPr>
            <p:ph idx="1"/>
          </p:nvPr>
        </p:nvSpPr>
        <p:spPr>
          <a:xfrm>
            <a:off x="1137035" y="2147358"/>
            <a:ext cx="8548386" cy="4076394"/>
          </a:xfrm>
        </p:spPr>
        <p:txBody>
          <a:bodyPr>
            <a:normAutofit/>
          </a:bodyPr>
          <a:lstStyle/>
          <a:p>
            <a:r>
              <a:rPr lang="en-GB" sz="2000"/>
              <a:t>Harvard Reference</a:t>
            </a:r>
          </a:p>
          <a:p>
            <a:r>
              <a:rPr lang="en-GB" sz="2000"/>
              <a:t>Alphabetically order</a:t>
            </a:r>
          </a:p>
          <a:p>
            <a:r>
              <a:rPr lang="en-GB" sz="2000"/>
              <a:t>See supervisor if you are not sure</a:t>
            </a:r>
          </a:p>
          <a:p>
            <a:r>
              <a:rPr lang="en-GB" sz="2000" b="0" i="0">
                <a:effectLst/>
              </a:rPr>
              <a:t>Appendices are used to provide additional data related to your dissertation research project.</a:t>
            </a:r>
            <a:endParaRPr lang="en-GB" sz="2000">
              <a:effectLst/>
              <a:ea typeface="Calibri" panose="020F0502020204030204" pitchFamily="34" charset="0"/>
              <a:cs typeface="Times New Roman" panose="02020603050405020304" pitchFamily="18" charset="0"/>
            </a:endParaRPr>
          </a:p>
          <a:p>
            <a:r>
              <a:rPr lang="en-GB" sz="2000"/>
              <a:t>S</a:t>
            </a:r>
            <a:r>
              <a:rPr lang="en-GB" sz="2000" b="0" i="0">
                <a:effectLst/>
              </a:rPr>
              <a:t>upplementary information </a:t>
            </a:r>
            <a:r>
              <a:rPr lang="en-GB" sz="2000">
                <a:ea typeface="Calibri" panose="020F0502020204030204" pitchFamily="34" charset="0"/>
                <a:cs typeface="Times New Roman" panose="02020603050405020304" pitchFamily="18" charset="0"/>
              </a:rPr>
              <a:t>I</a:t>
            </a:r>
            <a:r>
              <a:rPr lang="en-GB" sz="2000">
                <a:effectLst/>
                <a:ea typeface="Calibri" panose="020F0502020204030204" pitchFamily="34" charset="0"/>
                <a:cs typeface="Times New Roman" panose="02020603050405020304" pitchFamily="18" charset="0"/>
              </a:rPr>
              <a:t>nclude questionnaires/all data results/charts etc.</a:t>
            </a:r>
          </a:p>
          <a:p>
            <a:endParaRPr lang="en-GB" sz="200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Audio 4">
            <a:hlinkClick r:id="" action="ppaction://media"/>
            <a:extLst>
              <a:ext uri="{FF2B5EF4-FFF2-40B4-BE49-F238E27FC236}">
                <a16:creationId xmlns:a16="http://schemas.microsoft.com/office/drawing/2014/main" id="{1A32A60C-607D-4921-9BBE-65944FF6FA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30210285"/>
      </p:ext>
    </p:extLst>
  </p:cSld>
  <p:clrMapOvr>
    <a:masterClrMapping/>
  </p:clrMapOvr>
  <mc:AlternateContent xmlns:mc="http://schemas.openxmlformats.org/markup-compatibility/2006">
    <mc:Choice xmlns:p14="http://schemas.microsoft.com/office/powerpoint/2010/main" Requires="p14">
      <p:transition spd="slow" p14:dur="2000" advTm="94783"/>
    </mc:Choice>
    <mc:Fallback>
      <p:transition spd="slow" advTm="94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537</Words>
  <Application>Microsoft Office PowerPoint</Application>
  <PresentationFormat>Widescreen</PresentationFormat>
  <Paragraphs>63</Paragraphs>
  <Slides>8</Slides>
  <Notes>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Symbol</vt:lpstr>
      <vt:lpstr>Office Theme</vt:lpstr>
      <vt:lpstr>Dissertation Submission</vt:lpstr>
      <vt:lpstr>Front Page</vt:lpstr>
      <vt:lpstr>Page Two – Acknowledgements   </vt:lpstr>
      <vt:lpstr>Page Three - Declaration</vt:lpstr>
      <vt:lpstr>Page 4 - Abstract</vt:lpstr>
      <vt:lpstr>Page 5 – Contents Page</vt:lpstr>
      <vt:lpstr>Dissertation Chapters</vt:lpstr>
      <vt:lpstr>Reference &amp; Appendix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Submission</dc:title>
  <dc:creator>Jane Thomas</dc:creator>
  <cp:lastModifiedBy>Jane Thomas</cp:lastModifiedBy>
  <cp:revision>2</cp:revision>
  <dcterms:created xsi:type="dcterms:W3CDTF">2021-10-17T18:21:19Z</dcterms:created>
  <dcterms:modified xsi:type="dcterms:W3CDTF">2021-10-21T11:50:50Z</dcterms:modified>
</cp:coreProperties>
</file>