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compatMode="1" saveSubsetFonts="1">
  <p:sldMasterIdLst>
    <p:sldMasterId id="2147484183" r:id="rId1"/>
  </p:sldMasterIdLst>
  <p:notesMasterIdLst>
    <p:notesMasterId r:id="rId34"/>
  </p:notesMasterIdLst>
  <p:handoutMasterIdLst>
    <p:handoutMasterId r:id="rId35"/>
  </p:handoutMasterIdLst>
  <p:sldIdLst>
    <p:sldId id="324" r:id="rId2"/>
    <p:sldId id="286" r:id="rId3"/>
    <p:sldId id="278" r:id="rId4"/>
    <p:sldId id="292" r:id="rId5"/>
    <p:sldId id="320" r:id="rId6"/>
    <p:sldId id="344" r:id="rId7"/>
    <p:sldId id="354" r:id="rId8"/>
    <p:sldId id="355" r:id="rId9"/>
    <p:sldId id="346" r:id="rId10"/>
    <p:sldId id="348" r:id="rId11"/>
    <p:sldId id="339" r:id="rId12"/>
    <p:sldId id="353" r:id="rId13"/>
    <p:sldId id="341" r:id="rId14"/>
    <p:sldId id="345" r:id="rId15"/>
    <p:sldId id="356" r:id="rId16"/>
    <p:sldId id="325" r:id="rId17"/>
    <p:sldId id="335" r:id="rId18"/>
    <p:sldId id="358" r:id="rId19"/>
    <p:sldId id="327" r:id="rId20"/>
    <p:sldId id="365" r:id="rId21"/>
    <p:sldId id="326" r:id="rId22"/>
    <p:sldId id="336" r:id="rId23"/>
    <p:sldId id="308" r:id="rId24"/>
    <p:sldId id="359" r:id="rId25"/>
    <p:sldId id="360" r:id="rId26"/>
    <p:sldId id="361" r:id="rId27"/>
    <p:sldId id="362" r:id="rId28"/>
    <p:sldId id="349" r:id="rId29"/>
    <p:sldId id="350" r:id="rId30"/>
    <p:sldId id="290" r:id="rId31"/>
    <p:sldId id="330" r:id="rId32"/>
    <p:sldId id="351" r:id="rId33"/>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FA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391"/>
    <p:restoredTop sz="85954" autoAdjust="0"/>
  </p:normalViewPr>
  <p:slideViewPr>
    <p:cSldViewPr>
      <p:cViewPr varScale="1">
        <p:scale>
          <a:sx n="96" d="100"/>
          <a:sy n="96" d="100"/>
        </p:scale>
        <p:origin x="62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D1BE9EE4-1DB3-F9BF-96CA-B091055F195E}"/>
              </a:ext>
            </a:extLst>
          </p:cNvPr>
          <p:cNvSpPr>
            <a:spLocks noGrp="1" noChangeArrowheads="1"/>
          </p:cNvSpPr>
          <p:nvPr>
            <p:ph type="hdr" sz="quarter"/>
          </p:nvPr>
        </p:nvSpPr>
        <p:spPr bwMode="auto">
          <a:xfrm>
            <a:off x="0" y="0"/>
            <a:ext cx="2914650" cy="488950"/>
          </a:xfrm>
          <a:prstGeom prst="rect">
            <a:avLst/>
          </a:prstGeom>
          <a:noFill/>
          <a:ln>
            <a:noFill/>
          </a:ln>
          <a:effectLst/>
        </p:spPr>
        <p:txBody>
          <a:bodyPr vert="horz" wrap="square" lIns="90206" tIns="45103" rIns="90206" bIns="45103"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ltLang="en-US"/>
          </a:p>
        </p:txBody>
      </p:sp>
      <p:sp>
        <p:nvSpPr>
          <p:cNvPr id="35843" name="Rectangle 3">
            <a:extLst>
              <a:ext uri="{FF2B5EF4-FFF2-40B4-BE49-F238E27FC236}">
                <a16:creationId xmlns:a16="http://schemas.microsoft.com/office/drawing/2014/main" id="{A81032E2-72EF-3A95-57EC-AEF2DAF4E80A}"/>
              </a:ext>
            </a:extLst>
          </p:cNvPr>
          <p:cNvSpPr>
            <a:spLocks noGrp="1" noChangeArrowheads="1"/>
          </p:cNvSpPr>
          <p:nvPr>
            <p:ph type="dt" sz="quarter" idx="1"/>
          </p:nvPr>
        </p:nvSpPr>
        <p:spPr bwMode="auto">
          <a:xfrm>
            <a:off x="3808413" y="0"/>
            <a:ext cx="2914650" cy="488950"/>
          </a:xfrm>
          <a:prstGeom prst="rect">
            <a:avLst/>
          </a:prstGeom>
          <a:noFill/>
          <a:ln>
            <a:noFill/>
          </a:ln>
          <a:effectLst/>
        </p:spPr>
        <p:txBody>
          <a:bodyPr vert="horz" wrap="square" lIns="90206" tIns="45103" rIns="90206" bIns="45103"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ltLang="en-US"/>
          </a:p>
        </p:txBody>
      </p:sp>
      <p:sp>
        <p:nvSpPr>
          <p:cNvPr id="35844" name="Rectangle 4">
            <a:extLst>
              <a:ext uri="{FF2B5EF4-FFF2-40B4-BE49-F238E27FC236}">
                <a16:creationId xmlns:a16="http://schemas.microsoft.com/office/drawing/2014/main" id="{49147042-F57C-2C92-527D-2288CDAA8478}"/>
              </a:ext>
            </a:extLst>
          </p:cNvPr>
          <p:cNvSpPr>
            <a:spLocks noGrp="1" noChangeArrowheads="1"/>
          </p:cNvSpPr>
          <p:nvPr>
            <p:ph type="ftr" sz="quarter" idx="2"/>
          </p:nvPr>
        </p:nvSpPr>
        <p:spPr bwMode="auto">
          <a:xfrm>
            <a:off x="0" y="9283700"/>
            <a:ext cx="2914650" cy="488950"/>
          </a:xfrm>
          <a:prstGeom prst="rect">
            <a:avLst/>
          </a:prstGeom>
          <a:noFill/>
          <a:ln>
            <a:noFill/>
          </a:ln>
          <a:effectLst/>
        </p:spPr>
        <p:txBody>
          <a:bodyPr vert="horz" wrap="square" lIns="90206" tIns="45103" rIns="90206" bIns="45103"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ltLang="en-US"/>
          </a:p>
        </p:txBody>
      </p:sp>
      <p:sp>
        <p:nvSpPr>
          <p:cNvPr id="35845" name="Rectangle 5">
            <a:extLst>
              <a:ext uri="{FF2B5EF4-FFF2-40B4-BE49-F238E27FC236}">
                <a16:creationId xmlns:a16="http://schemas.microsoft.com/office/drawing/2014/main" id="{79870A1F-147C-A936-C67E-C381FFF02D6E}"/>
              </a:ext>
            </a:extLst>
          </p:cNvPr>
          <p:cNvSpPr>
            <a:spLocks noGrp="1" noChangeArrowheads="1"/>
          </p:cNvSpPr>
          <p:nvPr>
            <p:ph type="sldNum" sz="quarter" idx="3"/>
          </p:nvPr>
        </p:nvSpPr>
        <p:spPr bwMode="auto">
          <a:xfrm>
            <a:off x="3808413" y="9283700"/>
            <a:ext cx="2914650" cy="488950"/>
          </a:xfrm>
          <a:prstGeom prst="rect">
            <a:avLst/>
          </a:prstGeom>
          <a:noFill/>
          <a:ln>
            <a:noFill/>
          </a:ln>
          <a:effectLst/>
        </p:spPr>
        <p:txBody>
          <a:bodyPr vert="horz" wrap="square" lIns="90206" tIns="45103" rIns="90206" bIns="45103" numCol="1" anchor="b" anchorCtr="0" compatLnSpc="1">
            <a:prstTxWarp prst="textNoShape">
              <a:avLst/>
            </a:prstTxWarp>
          </a:bodyPr>
          <a:lstStyle>
            <a:lvl1pPr algn="r" eaLnBrk="1" hangingPunct="1">
              <a:defRPr sz="1200">
                <a:latin typeface="Arial" panose="020B0604020202020204" pitchFamily="34" charset="0"/>
                <a:ea typeface="ＭＳ Ｐゴシック" panose="020B0600070205080204" pitchFamily="34" charset="-128"/>
              </a:defRPr>
            </a:lvl1pPr>
          </a:lstStyle>
          <a:p>
            <a:pPr>
              <a:defRPr/>
            </a:pPr>
            <a:fld id="{FD6FD413-8CE0-1D46-99AA-0D6DEBD2450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1F759D55-F1FD-997D-B5BC-A821EE75CA0A}"/>
              </a:ext>
            </a:extLst>
          </p:cNvPr>
          <p:cNvSpPr>
            <a:spLocks noGrp="1" noChangeArrowheads="1"/>
          </p:cNvSpPr>
          <p:nvPr>
            <p:ph type="hdr" sz="quarter"/>
          </p:nvPr>
        </p:nvSpPr>
        <p:spPr bwMode="auto">
          <a:xfrm>
            <a:off x="0" y="0"/>
            <a:ext cx="2914650" cy="488950"/>
          </a:xfrm>
          <a:prstGeom prst="rect">
            <a:avLst/>
          </a:prstGeom>
          <a:noFill/>
          <a:ln>
            <a:noFill/>
          </a:ln>
          <a:effectLst/>
        </p:spPr>
        <p:txBody>
          <a:bodyPr vert="horz" wrap="square" lIns="90206" tIns="45103" rIns="90206" bIns="45103"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ltLang="en-US"/>
          </a:p>
        </p:txBody>
      </p:sp>
      <p:sp>
        <p:nvSpPr>
          <p:cNvPr id="15363" name="Rectangle 3">
            <a:extLst>
              <a:ext uri="{FF2B5EF4-FFF2-40B4-BE49-F238E27FC236}">
                <a16:creationId xmlns:a16="http://schemas.microsoft.com/office/drawing/2014/main" id="{4E80566E-4B5C-53A5-4C20-147BEFC2C16A}"/>
              </a:ext>
            </a:extLst>
          </p:cNvPr>
          <p:cNvSpPr>
            <a:spLocks noGrp="1" noChangeArrowheads="1"/>
          </p:cNvSpPr>
          <p:nvPr>
            <p:ph type="dt" idx="1"/>
          </p:nvPr>
        </p:nvSpPr>
        <p:spPr bwMode="auto">
          <a:xfrm>
            <a:off x="3808413" y="0"/>
            <a:ext cx="2914650" cy="488950"/>
          </a:xfrm>
          <a:prstGeom prst="rect">
            <a:avLst/>
          </a:prstGeom>
          <a:noFill/>
          <a:ln>
            <a:noFill/>
          </a:ln>
          <a:effectLst/>
        </p:spPr>
        <p:txBody>
          <a:bodyPr vert="horz" wrap="square" lIns="90206" tIns="45103" rIns="90206" bIns="45103"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ltLang="en-US"/>
          </a:p>
        </p:txBody>
      </p:sp>
      <p:sp>
        <p:nvSpPr>
          <p:cNvPr id="3076" name="Rectangle 4">
            <a:extLst>
              <a:ext uri="{FF2B5EF4-FFF2-40B4-BE49-F238E27FC236}">
                <a16:creationId xmlns:a16="http://schemas.microsoft.com/office/drawing/2014/main" id="{F5DE48F7-8881-150F-C3B5-0AA84D3259B5}"/>
              </a:ext>
            </a:extLst>
          </p:cNvPr>
          <p:cNvSpPr>
            <a:spLocks noRo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5" name="Rectangle 5">
            <a:extLst>
              <a:ext uri="{FF2B5EF4-FFF2-40B4-BE49-F238E27FC236}">
                <a16:creationId xmlns:a16="http://schemas.microsoft.com/office/drawing/2014/main" id="{9386FDC8-A4E8-A510-50A4-1FE98D8CF394}"/>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0206" tIns="45103" rIns="90206" bIns="45103"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15366" name="Rectangle 6">
            <a:extLst>
              <a:ext uri="{FF2B5EF4-FFF2-40B4-BE49-F238E27FC236}">
                <a16:creationId xmlns:a16="http://schemas.microsoft.com/office/drawing/2014/main" id="{E68B2B68-B895-0693-65B9-1F27745CD611}"/>
              </a:ext>
            </a:extLst>
          </p:cNvPr>
          <p:cNvSpPr>
            <a:spLocks noGrp="1" noChangeArrowheads="1"/>
          </p:cNvSpPr>
          <p:nvPr>
            <p:ph type="ftr" sz="quarter" idx="4"/>
          </p:nvPr>
        </p:nvSpPr>
        <p:spPr bwMode="auto">
          <a:xfrm>
            <a:off x="0" y="9283700"/>
            <a:ext cx="2914650" cy="488950"/>
          </a:xfrm>
          <a:prstGeom prst="rect">
            <a:avLst/>
          </a:prstGeom>
          <a:noFill/>
          <a:ln>
            <a:noFill/>
          </a:ln>
          <a:effectLst/>
        </p:spPr>
        <p:txBody>
          <a:bodyPr vert="horz" wrap="square" lIns="90206" tIns="45103" rIns="90206" bIns="45103"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ltLang="en-US"/>
          </a:p>
        </p:txBody>
      </p:sp>
      <p:sp>
        <p:nvSpPr>
          <p:cNvPr id="15367" name="Rectangle 7">
            <a:extLst>
              <a:ext uri="{FF2B5EF4-FFF2-40B4-BE49-F238E27FC236}">
                <a16:creationId xmlns:a16="http://schemas.microsoft.com/office/drawing/2014/main" id="{70DAC44D-77B6-E52E-0960-C826D677B418}"/>
              </a:ext>
            </a:extLst>
          </p:cNvPr>
          <p:cNvSpPr>
            <a:spLocks noGrp="1" noChangeArrowheads="1"/>
          </p:cNvSpPr>
          <p:nvPr>
            <p:ph type="sldNum" sz="quarter" idx="5"/>
          </p:nvPr>
        </p:nvSpPr>
        <p:spPr bwMode="auto">
          <a:xfrm>
            <a:off x="3808413" y="9283700"/>
            <a:ext cx="2914650" cy="488950"/>
          </a:xfrm>
          <a:prstGeom prst="rect">
            <a:avLst/>
          </a:prstGeom>
          <a:noFill/>
          <a:ln>
            <a:noFill/>
          </a:ln>
          <a:effectLst/>
        </p:spPr>
        <p:txBody>
          <a:bodyPr vert="horz" wrap="square" lIns="90206" tIns="45103" rIns="90206" bIns="45103" numCol="1" anchor="b" anchorCtr="0" compatLnSpc="1">
            <a:prstTxWarp prst="textNoShape">
              <a:avLst/>
            </a:prstTxWarp>
          </a:bodyPr>
          <a:lstStyle>
            <a:lvl1pPr algn="r" eaLnBrk="1" hangingPunct="1">
              <a:defRPr sz="1200">
                <a:latin typeface="Arial" panose="020B0604020202020204" pitchFamily="34" charset="0"/>
                <a:ea typeface="ＭＳ Ｐゴシック" panose="020B0600070205080204" pitchFamily="34" charset="-128"/>
              </a:defRPr>
            </a:lvl1pPr>
          </a:lstStyle>
          <a:p>
            <a:pPr>
              <a:defRPr/>
            </a:pPr>
            <a:fld id="{1EDB357F-2A41-C24C-9FE8-B4E86CF25A6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pitchFamily="-111" charset="-128"/>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BAB87726-06D1-4D59-2295-3FF3094D7D86}"/>
              </a:ext>
            </a:extLst>
          </p:cNvPr>
          <p:cNvSpPr>
            <a:spLocks noGrp="1" noRot="1" noChangeAspect="1" noChangeArrowheads="1" noTextEdit="1"/>
          </p:cNvSpPr>
          <p:nvPr>
            <p:ph type="sldImg"/>
          </p:nvPr>
        </p:nvSpPr>
        <p:spPr>
          <a:ln/>
        </p:spPr>
      </p:sp>
      <p:sp>
        <p:nvSpPr>
          <p:cNvPr id="6147" name="Notes Placeholder 2">
            <a:extLst>
              <a:ext uri="{FF2B5EF4-FFF2-40B4-BE49-F238E27FC236}">
                <a16:creationId xmlns:a16="http://schemas.microsoft.com/office/drawing/2014/main" id="{02BC23AC-F84D-303B-40A9-CF6C7D5CC7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This session will have a mixture of matters helping you towards your assignment – BUT also this session will have content for your own personal knowledge and professional development. </a:t>
            </a:r>
          </a:p>
          <a:p>
            <a:endParaRPr lang="en-US" altLang="en-US">
              <a:latin typeface="Arial" panose="020B0604020202020204" pitchFamily="34" charset="0"/>
            </a:endParaRPr>
          </a:p>
          <a:p>
            <a:endParaRPr lang="en-US" altLang="en-US">
              <a:latin typeface="Arial" panose="020B0604020202020204" pitchFamily="34" charset="0"/>
            </a:endParaRPr>
          </a:p>
        </p:txBody>
      </p:sp>
      <p:sp>
        <p:nvSpPr>
          <p:cNvPr id="6148" name="Slide Number Placeholder 3">
            <a:extLst>
              <a:ext uri="{FF2B5EF4-FFF2-40B4-BE49-F238E27FC236}">
                <a16:creationId xmlns:a16="http://schemas.microsoft.com/office/drawing/2014/main" id="{C453C2E2-58E1-7078-2F9A-69DFA58CCC6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2A4A7A8B-E4E5-474B-83D5-40CFED83BFE0}" type="slidenum">
              <a:rPr lang="en-GB" altLang="en-US" sz="1200" smtClean="0">
                <a:latin typeface="Arial" panose="020B0604020202020204" pitchFamily="34" charset="0"/>
              </a:rPr>
              <a:pPr/>
              <a:t>1</a:t>
            </a:fld>
            <a:endParaRPr lang="en-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71B63C9C-3000-2ADB-2EF0-7E61F115BE68}"/>
              </a:ext>
            </a:extLst>
          </p:cNvPr>
          <p:cNvSpPr>
            <a:spLocks noGrp="1" noRot="1" noChangeAspect="1" noChangeArrowheads="1" noTextEdit="1"/>
          </p:cNvSpPr>
          <p:nvPr>
            <p:ph type="sldImg"/>
          </p:nvPr>
        </p:nvSpPr>
        <p:spPr>
          <a:ln/>
        </p:spPr>
      </p:sp>
      <p:sp>
        <p:nvSpPr>
          <p:cNvPr id="8195" name="Notes Placeholder 2">
            <a:extLst>
              <a:ext uri="{FF2B5EF4-FFF2-40B4-BE49-F238E27FC236}">
                <a16:creationId xmlns:a16="http://schemas.microsoft.com/office/drawing/2014/main" id="{DAB7CDD8-1582-8EEB-BAD4-E63BC143E679}"/>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This part of study of the module will continue to look at the three learning outcomes – with now a slight favoured focus on the first two. </a:t>
            </a:r>
          </a:p>
        </p:txBody>
      </p:sp>
      <p:sp>
        <p:nvSpPr>
          <p:cNvPr id="8196" name="Slide Number Placeholder 3">
            <a:extLst>
              <a:ext uri="{FF2B5EF4-FFF2-40B4-BE49-F238E27FC236}">
                <a16:creationId xmlns:a16="http://schemas.microsoft.com/office/drawing/2014/main" id="{937E020A-CE49-382A-9DB2-9C7324CFB828}"/>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37418963" indent="-36968113">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ED83E9C4-58DD-B04C-892D-4E3773B16CCD}" type="slidenum">
              <a:rPr lang="en-GB" altLang="en-US" sz="1200" smtClean="0">
                <a:latin typeface="Arial" panose="020B0604020202020204" pitchFamily="34" charset="0"/>
              </a:rPr>
              <a:pPr/>
              <a:t>2</a:t>
            </a:fld>
            <a:endParaRPr lang="en-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CA4EADC1-6673-8F21-0BD6-62ADBC6571A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37418963" indent="-36968113">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1820BB73-4686-A54E-907C-E68A3867E54D}"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
        <p:nvSpPr>
          <p:cNvPr id="10243" name="Rectangle 2">
            <a:extLst>
              <a:ext uri="{FF2B5EF4-FFF2-40B4-BE49-F238E27FC236}">
                <a16:creationId xmlns:a16="http://schemas.microsoft.com/office/drawing/2014/main" id="{A41A58B3-7CEA-E47F-7E7C-E9C6B09AB29F}"/>
              </a:ext>
            </a:extLst>
          </p:cNvPr>
          <p:cNvSpPr>
            <a:spLocks noRot="1" noChangeArrowheads="1" noTextEdit="1"/>
          </p:cNvSpPr>
          <p:nvPr>
            <p:ph type="sldImg"/>
          </p:nvPr>
        </p:nvSpPr>
        <p:spPr>
          <a:xfrm>
            <a:off x="909638" y="735013"/>
            <a:ext cx="4906962" cy="3663950"/>
          </a:xfrm>
          <a:ln/>
        </p:spPr>
      </p:sp>
      <p:sp>
        <p:nvSpPr>
          <p:cNvPr id="10244" name="Rectangle 3">
            <a:extLst>
              <a:ext uri="{FF2B5EF4-FFF2-40B4-BE49-F238E27FC236}">
                <a16:creationId xmlns:a16="http://schemas.microsoft.com/office/drawing/2014/main" id="{0E8075FE-7B06-5E96-A628-8C894703C297}"/>
              </a:ext>
            </a:extLst>
          </p:cNvPr>
          <p:cNvSpPr>
            <a:spLocks noGrp="1" noChangeArrowheads="1"/>
          </p:cNvSpPr>
          <p:nvPr>
            <p:ph type="body" idx="1"/>
          </p:nvPr>
        </p:nvSpPr>
        <p:spPr>
          <a:xfrm>
            <a:off x="671513" y="4640263"/>
            <a:ext cx="5381625" cy="4398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err="1">
                <a:latin typeface="Arial" panose="020B0604020202020204" pitchFamily="34" charset="0"/>
              </a:rPr>
              <a:t>Bydd</a:t>
            </a:r>
            <a:r>
              <a:rPr lang="en-GB" altLang="en-US" dirty="0">
                <a:latin typeface="Arial" panose="020B0604020202020204" pitchFamily="34" charset="0"/>
              </a:rPr>
              <a:t> yr </a:t>
            </a:r>
            <a:r>
              <a:rPr lang="en-GB" altLang="en-US" dirty="0" err="1">
                <a:latin typeface="Arial" panose="020B0604020202020204" pitchFamily="34" charset="0"/>
              </a:rPr>
              <a:t>ymarferwyr</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gwerthuso’r</a:t>
            </a:r>
            <a:r>
              <a:rPr lang="en-GB" altLang="en-US" dirty="0">
                <a:latin typeface="Arial" panose="020B0604020202020204" pitchFamily="34" charset="0"/>
              </a:rPr>
              <a:t> </a:t>
            </a:r>
            <a:r>
              <a:rPr lang="en-GB" altLang="en-US" dirty="0" err="1">
                <a:latin typeface="Arial" panose="020B0604020202020204" pitchFamily="34" charset="0"/>
              </a:rPr>
              <a:t>amgylchedd</a:t>
            </a:r>
            <a:r>
              <a:rPr lang="en-GB" altLang="en-US" dirty="0">
                <a:latin typeface="Arial" panose="020B0604020202020204" pitchFamily="34" charset="0"/>
              </a:rPr>
              <a:t> y </a:t>
            </a:r>
            <a:r>
              <a:rPr lang="en-GB" altLang="en-US" dirty="0" err="1">
                <a:latin typeface="Arial" panose="020B0604020202020204" pitchFamily="34" charset="0"/>
              </a:rPr>
              <a:t>maent</a:t>
            </a:r>
            <a:r>
              <a:rPr lang="en-GB" altLang="en-US" dirty="0">
                <a:latin typeface="Arial" panose="020B0604020202020204" pitchFamily="34" charset="0"/>
              </a:rPr>
              <a:t> </a:t>
            </a:r>
            <a:r>
              <a:rPr lang="en-GB" altLang="en-US" dirty="0" err="1">
                <a:latin typeface="Arial" panose="020B0604020202020204" pitchFamily="34" charset="0"/>
              </a:rPr>
              <a:t>wedi’i</a:t>
            </a:r>
            <a:r>
              <a:rPr lang="en-GB" altLang="en-US" dirty="0">
                <a:latin typeface="Arial" panose="020B0604020202020204" pitchFamily="34" charset="0"/>
              </a:rPr>
              <a:t> </a:t>
            </a:r>
            <a:r>
              <a:rPr lang="en-GB" altLang="en-US" dirty="0" err="1">
                <a:latin typeface="Arial" panose="020B0604020202020204" pitchFamily="34" charset="0"/>
              </a:rPr>
              <a:t>greu</a:t>
            </a:r>
            <a:r>
              <a:rPr lang="en-GB" altLang="en-US" dirty="0">
                <a:latin typeface="Arial" panose="020B0604020202020204" pitchFamily="34" charset="0"/>
              </a:rPr>
              <a:t> </a:t>
            </a:r>
            <a:r>
              <a:rPr lang="en-GB" altLang="en-US" dirty="0" err="1">
                <a:latin typeface="Arial" panose="020B0604020202020204" pitchFamily="34" charset="0"/>
              </a:rPr>
              <a:t>i’w</a:t>
            </a:r>
            <a:r>
              <a:rPr lang="en-GB" altLang="en-US" dirty="0">
                <a:latin typeface="Arial" panose="020B0604020202020204" pitchFamily="34" charset="0"/>
              </a:rPr>
              <a:t> </a:t>
            </a:r>
            <a:r>
              <a:rPr lang="en-GB" altLang="en-US" dirty="0" err="1">
                <a:latin typeface="Arial" panose="020B0604020202020204" pitchFamily="34" charset="0"/>
              </a:rPr>
              <a:t>gwneud</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bosibl</a:t>
            </a:r>
            <a:r>
              <a:rPr lang="en-GB" altLang="en-US" dirty="0">
                <a:latin typeface="Arial" panose="020B0604020202020204" pitchFamily="34" charset="0"/>
              </a:rPr>
              <a:t> </a:t>
            </a:r>
            <a:r>
              <a:rPr lang="en-GB" altLang="en-US" dirty="0" err="1">
                <a:latin typeface="Arial" panose="020B0604020202020204" pitchFamily="34" charset="0"/>
              </a:rPr>
              <a:t>dysgu</a:t>
            </a:r>
            <a:r>
              <a:rPr lang="en-GB" altLang="en-US" dirty="0">
                <a:latin typeface="Arial" panose="020B0604020202020204" pitchFamily="34" charset="0"/>
              </a:rPr>
              <a:t> a dal </a:t>
            </a:r>
            <a:r>
              <a:rPr lang="en-GB" altLang="en-US" dirty="0" err="1">
                <a:latin typeface="Arial" panose="020B0604020202020204" pitchFamily="34" charset="0"/>
              </a:rPr>
              <a:t>sylw’r</a:t>
            </a:r>
            <a:r>
              <a:rPr lang="en-GB" altLang="en-US" dirty="0">
                <a:latin typeface="Arial" panose="020B0604020202020204" pitchFamily="34" charset="0"/>
              </a:rPr>
              <a:t> plant o </a:t>
            </a:r>
            <a:r>
              <a:rPr lang="en-GB" altLang="en-US" dirty="0" err="1">
                <a:latin typeface="Arial" panose="020B0604020202020204" pitchFamily="34" charset="0"/>
              </a:rPr>
              <a:t>fewn</a:t>
            </a:r>
            <a:r>
              <a:rPr lang="en-GB" altLang="en-US" dirty="0">
                <a:latin typeface="Arial" panose="020B0604020202020204" pitchFamily="34" charset="0"/>
              </a:rPr>
              <a:t> yr </a:t>
            </a:r>
            <a:r>
              <a:rPr lang="en-GB" altLang="en-US" dirty="0" err="1">
                <a:latin typeface="Arial" panose="020B0604020202020204" pitchFamily="34" charset="0"/>
              </a:rPr>
              <a:t>amgylchedd</a:t>
            </a:r>
            <a:r>
              <a:rPr lang="en-GB" altLang="en-US" dirty="0">
                <a:latin typeface="Arial" panose="020B0604020202020204" pitchFamily="34" charset="0"/>
              </a:rPr>
              <a:t> </a:t>
            </a:r>
            <a:r>
              <a:rPr lang="en-GB" altLang="en-US" dirty="0" err="1">
                <a:latin typeface="Arial" panose="020B0604020202020204" pitchFamily="34" charset="0"/>
              </a:rPr>
              <a:t>hwnnw</a:t>
            </a:r>
            <a:r>
              <a:rPr lang="en-GB" altLang="en-US" dirty="0">
                <a:latin typeface="Arial" panose="020B0604020202020204" pitchFamily="34" charset="0"/>
              </a:rPr>
              <a:t> </a:t>
            </a:r>
            <a:r>
              <a:rPr lang="en-GB" altLang="en-US" dirty="0" err="1">
                <a:latin typeface="Arial" panose="020B0604020202020204" pitchFamily="34" charset="0"/>
              </a:rPr>
              <a:t>ynghyd</a:t>
            </a:r>
            <a:r>
              <a:rPr lang="en-GB" altLang="en-US" dirty="0">
                <a:latin typeface="Arial" panose="020B0604020202020204" pitchFamily="34" charset="0"/>
              </a:rPr>
              <a:t> ag </a:t>
            </a:r>
            <a:r>
              <a:rPr lang="en-GB" altLang="en-US" dirty="0" err="1">
                <a:latin typeface="Arial" panose="020B0604020202020204" pitchFamily="34" charset="0"/>
              </a:rPr>
              <a:t>ansawdd</a:t>
            </a:r>
            <a:r>
              <a:rPr lang="en-GB" altLang="en-US" dirty="0">
                <a:latin typeface="Arial" panose="020B0604020202020204" pitchFamily="34" charset="0"/>
              </a:rPr>
              <a:t> yr </a:t>
            </a:r>
            <a:r>
              <a:rPr lang="en-GB" altLang="en-US" dirty="0" err="1">
                <a:latin typeface="Arial" panose="020B0604020202020204" pitchFamily="34" charset="0"/>
              </a:rPr>
              <a:t>addysgu</a:t>
            </a:r>
            <a:r>
              <a:rPr lang="en-GB" altLang="en-US" dirty="0">
                <a:latin typeface="Arial" panose="020B0604020202020204" pitchFamily="34" charset="0"/>
              </a:rPr>
              <a:t>. </a:t>
            </a:r>
          </a:p>
          <a:p>
            <a:pPr eaLnBrk="1" hangingPunct="1"/>
            <a:endParaRPr lang="en-GB" altLang="en-US" dirty="0">
              <a:latin typeface="Arial" panose="020B0604020202020204" pitchFamily="34" charset="0"/>
            </a:endParaRPr>
          </a:p>
          <a:p>
            <a:pPr eaLnBrk="1" hangingPunct="1"/>
            <a:r>
              <a:rPr lang="en-GB" altLang="en-US" dirty="0" err="1">
                <a:latin typeface="Arial" panose="020B0604020202020204" pitchFamily="34" charset="0"/>
              </a:rPr>
              <a:t>Bydd</a:t>
            </a:r>
            <a:r>
              <a:rPr lang="en-GB" altLang="en-US" dirty="0">
                <a:latin typeface="Arial" panose="020B0604020202020204" pitchFamily="34" charset="0"/>
              </a:rPr>
              <a:t> </a:t>
            </a:r>
            <a:r>
              <a:rPr lang="en-GB" altLang="en-US" dirty="0" err="1">
                <a:latin typeface="Arial" panose="020B0604020202020204" pitchFamily="34" charset="0"/>
              </a:rPr>
              <a:t>hyn</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a:t>
            </a:r>
            <a:r>
              <a:rPr lang="en-GB" altLang="en-US" dirty="0">
                <a:latin typeface="Arial" panose="020B0604020202020204" pitchFamily="34" charset="0"/>
              </a:rPr>
              <a:t> </a:t>
            </a:r>
            <a:r>
              <a:rPr lang="en-GB" altLang="en-US" dirty="0" err="1">
                <a:latin typeface="Arial" panose="020B0604020202020204" pitchFamily="34" charset="0"/>
              </a:rPr>
              <a:t>gwneud</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bosibl</a:t>
            </a:r>
            <a:r>
              <a:rPr lang="en-GB" altLang="en-US" dirty="0">
                <a:latin typeface="Arial" panose="020B0604020202020204" pitchFamily="34" charset="0"/>
              </a:rPr>
              <a:t> </a:t>
            </a:r>
            <a:r>
              <a:rPr lang="en-GB" altLang="en-US" dirty="0" err="1">
                <a:latin typeface="Arial" panose="020B0604020202020204" pitchFamily="34" charset="0"/>
              </a:rPr>
              <a:t>i’r</a:t>
            </a:r>
            <a:r>
              <a:rPr lang="en-GB" altLang="en-US" dirty="0">
                <a:latin typeface="Arial" panose="020B0604020202020204" pitchFamily="34" charset="0"/>
              </a:rPr>
              <a:t> </a:t>
            </a:r>
            <a:r>
              <a:rPr lang="en-GB" altLang="en-US" dirty="0" err="1">
                <a:latin typeface="Arial" panose="020B0604020202020204" pitchFamily="34" charset="0"/>
              </a:rPr>
              <a:t>ymarferwyr</a:t>
            </a:r>
            <a:r>
              <a:rPr lang="en-GB" altLang="en-US" dirty="0">
                <a:latin typeface="Arial" panose="020B0604020202020204" pitchFamily="34" charset="0"/>
              </a:rPr>
              <a:t> </a:t>
            </a:r>
            <a:r>
              <a:rPr lang="en-GB" altLang="en-US" dirty="0" err="1">
                <a:latin typeface="Arial" panose="020B0604020202020204" pitchFamily="34" charset="0"/>
              </a:rPr>
              <a:t>wneud</a:t>
            </a:r>
            <a:r>
              <a:rPr lang="en-GB" altLang="en-US" dirty="0">
                <a:latin typeface="Arial" panose="020B0604020202020204" pitchFamily="34" charset="0"/>
              </a:rPr>
              <a:t> </a:t>
            </a:r>
            <a:r>
              <a:rPr lang="en-GB" altLang="en-US" dirty="0" err="1">
                <a:latin typeface="Arial" panose="020B0604020202020204" pitchFamily="34" charset="0"/>
              </a:rPr>
              <a:t>darpariaeth</a:t>
            </a:r>
            <a:r>
              <a:rPr lang="en-GB" altLang="en-US" dirty="0">
                <a:latin typeface="Arial" panose="020B0604020202020204" pitchFamily="34" charset="0"/>
              </a:rPr>
              <a:t> </a:t>
            </a:r>
            <a:r>
              <a:rPr lang="en-GB" altLang="en-US" dirty="0" err="1">
                <a:latin typeface="Arial" panose="020B0604020202020204" pitchFamily="34" charset="0"/>
              </a:rPr>
              <a:t>sy’n</a:t>
            </a:r>
            <a:r>
              <a:rPr lang="en-GB" altLang="en-US" dirty="0">
                <a:latin typeface="Arial" panose="020B0604020202020204" pitchFamily="34" charset="0"/>
              </a:rPr>
              <a:t> </a:t>
            </a:r>
            <a:r>
              <a:rPr lang="en-GB" altLang="en-US" dirty="0" err="1">
                <a:latin typeface="Arial" panose="020B0604020202020204" pitchFamily="34" charset="0"/>
              </a:rPr>
              <a:t>gydnaws</a:t>
            </a:r>
            <a:r>
              <a:rPr lang="en-GB" altLang="en-US" dirty="0">
                <a:latin typeface="Arial" panose="020B0604020202020204" pitchFamily="34" charset="0"/>
              </a:rPr>
              <a:t> ag </a:t>
            </a:r>
            <a:r>
              <a:rPr lang="en-GB" altLang="en-US" dirty="0" err="1">
                <a:latin typeface="Arial" panose="020B0604020202020204" pitchFamily="34" charset="0"/>
              </a:rPr>
              <a:t>anghenion</a:t>
            </a:r>
            <a:r>
              <a:rPr lang="en-GB" altLang="en-US" dirty="0">
                <a:latin typeface="Arial" panose="020B0604020202020204" pitchFamily="34" charset="0"/>
              </a:rPr>
              <a:t> </a:t>
            </a:r>
            <a:r>
              <a:rPr lang="en-GB" altLang="en-US" dirty="0" err="1">
                <a:latin typeface="Arial" panose="020B0604020202020204" pitchFamily="34" charset="0"/>
              </a:rPr>
              <a:t>dysgu</a:t>
            </a:r>
            <a:r>
              <a:rPr lang="en-GB" altLang="en-US" dirty="0">
                <a:latin typeface="Arial" panose="020B0604020202020204" pitchFamily="34" charset="0"/>
              </a:rPr>
              <a:t> </a:t>
            </a:r>
            <a:r>
              <a:rPr lang="en-GB" altLang="en-US" dirty="0" err="1">
                <a:latin typeface="Arial" panose="020B0604020202020204" pitchFamily="34" charset="0"/>
              </a:rPr>
              <a:t>pob</a:t>
            </a:r>
            <a:r>
              <a:rPr lang="en-GB" altLang="en-US" dirty="0">
                <a:latin typeface="Arial" panose="020B0604020202020204" pitchFamily="34" charset="0"/>
              </a:rPr>
              <a:t> </a:t>
            </a:r>
            <a:r>
              <a:rPr lang="en-GB" altLang="en-US" dirty="0" err="1">
                <a:latin typeface="Arial" panose="020B0604020202020204" pitchFamily="34" charset="0"/>
              </a:rPr>
              <a:t>plentyn</a:t>
            </a:r>
            <a:r>
              <a:rPr lang="en-GB" altLang="en-US" dirty="0">
                <a:latin typeface="Arial" panose="020B0604020202020204" pitchFamily="34" charset="0"/>
              </a:rPr>
              <a:t>. </a:t>
            </a:r>
            <a:r>
              <a:rPr lang="en-GB" altLang="en-US" dirty="0" err="1">
                <a:latin typeface="Arial" panose="020B0604020202020204" pitchFamily="34" charset="0"/>
              </a:rPr>
              <a:t>Bydd</a:t>
            </a:r>
            <a:r>
              <a:rPr lang="en-GB" altLang="en-US" dirty="0">
                <a:latin typeface="Arial" panose="020B0604020202020204" pitchFamily="34" charset="0"/>
              </a:rPr>
              <a:t> </a:t>
            </a:r>
            <a:r>
              <a:rPr lang="en-GB" altLang="en-US" dirty="0" err="1">
                <a:latin typeface="Arial" panose="020B0604020202020204" pitchFamily="34" charset="0"/>
              </a:rPr>
              <a:t>hefyd</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llywio’r</a:t>
            </a:r>
            <a:r>
              <a:rPr lang="en-GB" altLang="en-US" dirty="0">
                <a:latin typeface="Arial" panose="020B0604020202020204" pitchFamily="34" charset="0"/>
              </a:rPr>
              <a:t> </a:t>
            </a:r>
            <a:r>
              <a:rPr lang="en-GB" altLang="en-US" dirty="0" err="1">
                <a:latin typeface="Arial" panose="020B0604020202020204" pitchFamily="34" charset="0"/>
              </a:rPr>
              <a:t>gwaith</a:t>
            </a:r>
            <a:r>
              <a:rPr lang="en-GB" altLang="en-US" dirty="0">
                <a:latin typeface="Arial" panose="020B0604020202020204" pitchFamily="34" charset="0"/>
              </a:rPr>
              <a:t> o </a:t>
            </a:r>
            <a:r>
              <a:rPr lang="en-GB" altLang="en-US" dirty="0" err="1">
                <a:latin typeface="Arial" panose="020B0604020202020204" pitchFamily="34" charset="0"/>
              </a:rPr>
              <a:t>leoli</a:t>
            </a:r>
            <a:r>
              <a:rPr lang="en-GB" altLang="en-US" dirty="0">
                <a:latin typeface="Arial" panose="020B0604020202020204" pitchFamily="34" charset="0"/>
              </a:rPr>
              <a:t> </a:t>
            </a:r>
            <a:r>
              <a:rPr lang="en-GB" altLang="en-US" dirty="0" err="1">
                <a:latin typeface="Arial" panose="020B0604020202020204" pitchFamily="34" charset="0"/>
              </a:rPr>
              <a:t>oedolion</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y </a:t>
            </a:r>
            <a:r>
              <a:rPr lang="en-GB" altLang="en-US" dirty="0" err="1">
                <a:latin typeface="Arial" panose="020B0604020202020204" pitchFamily="34" charset="0"/>
              </a:rPr>
              <a:t>lleoliad</a:t>
            </a:r>
            <a:r>
              <a:rPr lang="en-GB" altLang="en-US" dirty="0">
                <a:latin typeface="Arial" panose="020B0604020202020204" pitchFamily="34" charset="0"/>
              </a:rPr>
              <a:t>/</a:t>
            </a:r>
            <a:r>
              <a:rPr lang="en-GB" altLang="en-US" dirty="0" err="1">
                <a:latin typeface="Arial" panose="020B0604020202020204" pitchFamily="34" charset="0"/>
              </a:rPr>
              <a:t>ysgol</a:t>
            </a:r>
            <a:r>
              <a:rPr lang="en-GB" altLang="en-US" dirty="0">
                <a:latin typeface="Arial" panose="020B0604020202020204" pitchFamily="34" charset="0"/>
              </a:rPr>
              <a:t>.</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Er </a:t>
            </a:r>
            <a:r>
              <a:rPr lang="en-GB" altLang="en-US" dirty="0" err="1">
                <a:latin typeface="Arial" panose="020B0604020202020204" pitchFamily="34" charset="0"/>
              </a:rPr>
              <a:t>mwyn</a:t>
            </a:r>
            <a:r>
              <a:rPr lang="en-GB" altLang="en-US" dirty="0">
                <a:latin typeface="Arial" panose="020B0604020202020204" pitchFamily="34" charset="0"/>
              </a:rPr>
              <a:t> </a:t>
            </a:r>
            <a:r>
              <a:rPr lang="en-GB" altLang="en-US" dirty="0" err="1">
                <a:latin typeface="Arial" panose="020B0604020202020204" pitchFamily="34" charset="0"/>
              </a:rPr>
              <a:t>cynllunio’n</a:t>
            </a:r>
            <a:r>
              <a:rPr lang="en-GB" altLang="en-US" dirty="0">
                <a:latin typeface="Arial" panose="020B0604020202020204" pitchFamily="34" charset="0"/>
              </a:rPr>
              <a:t> </a:t>
            </a:r>
            <a:r>
              <a:rPr lang="en-GB" altLang="en-US" dirty="0" err="1">
                <a:latin typeface="Arial" panose="020B0604020202020204" pitchFamily="34" charset="0"/>
              </a:rPr>
              <a:t>effeithiol</a:t>
            </a:r>
            <a:r>
              <a:rPr lang="en-GB" altLang="en-US" dirty="0">
                <a:latin typeface="Arial" panose="020B0604020202020204" pitchFamily="34" charset="0"/>
              </a:rPr>
              <a:t>, </a:t>
            </a:r>
            <a:r>
              <a:rPr lang="en-GB" altLang="en-US" dirty="0" err="1">
                <a:latin typeface="Arial" panose="020B0604020202020204" pitchFamily="34" charset="0"/>
              </a:rPr>
              <a:t>mae’n</a:t>
            </a:r>
            <a:r>
              <a:rPr lang="en-GB" altLang="en-US" dirty="0">
                <a:latin typeface="Arial" panose="020B0604020202020204" pitchFamily="34" charset="0"/>
              </a:rPr>
              <a:t> </a:t>
            </a:r>
            <a:r>
              <a:rPr lang="en-GB" altLang="en-US" dirty="0" err="1">
                <a:latin typeface="Arial" panose="020B0604020202020204" pitchFamily="34" charset="0"/>
              </a:rPr>
              <a:t>rhaid</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ymarferwyr</a:t>
            </a:r>
            <a:r>
              <a:rPr lang="en-GB" altLang="en-US" dirty="0">
                <a:latin typeface="Arial" panose="020B0604020202020204" pitchFamily="34" charset="0"/>
              </a:rPr>
              <a:t> </a:t>
            </a:r>
            <a:r>
              <a:rPr lang="en-GB" altLang="en-US" dirty="0" err="1">
                <a:latin typeface="Arial" panose="020B0604020202020204" pitchFamily="34" charset="0"/>
              </a:rPr>
              <a:t>wybod</a:t>
            </a:r>
            <a:r>
              <a:rPr lang="en-GB" altLang="en-US" dirty="0">
                <a:latin typeface="Arial" panose="020B0604020202020204" pitchFamily="34" charset="0"/>
              </a:rPr>
              <a:t> </a:t>
            </a:r>
            <a:r>
              <a:rPr lang="en-GB" altLang="en-US" dirty="0" err="1">
                <a:latin typeface="Arial" panose="020B0604020202020204" pitchFamily="34" charset="0"/>
              </a:rPr>
              <a:t>beth</a:t>
            </a:r>
            <a:r>
              <a:rPr lang="en-GB" altLang="en-US" dirty="0">
                <a:latin typeface="Arial" panose="020B0604020202020204" pitchFamily="34" charset="0"/>
              </a:rPr>
              <a:t> y </a:t>
            </a:r>
            <a:r>
              <a:rPr lang="en-GB" altLang="en-US" dirty="0" err="1">
                <a:latin typeface="Arial" panose="020B0604020202020204" pitchFamily="34" charset="0"/>
              </a:rPr>
              <a:t>mae’r</a:t>
            </a:r>
            <a:r>
              <a:rPr lang="en-GB" altLang="en-US" dirty="0">
                <a:latin typeface="Arial" panose="020B0604020202020204" pitchFamily="34" charset="0"/>
              </a:rPr>
              <a:t> </a:t>
            </a:r>
            <a:r>
              <a:rPr lang="en-GB" altLang="en-US" u="sng" dirty="0">
                <a:latin typeface="Arial" panose="020B0604020202020204" pitchFamily="34" charset="0"/>
              </a:rPr>
              <a:t>plant </a:t>
            </a:r>
            <a:r>
              <a:rPr lang="en-GB" altLang="en-US" u="sng" dirty="0" err="1">
                <a:latin typeface="Arial" panose="020B0604020202020204" pitchFamily="34" charset="0"/>
              </a:rPr>
              <a:t>yn</a:t>
            </a:r>
            <a:r>
              <a:rPr lang="en-GB" altLang="en-US" u="sng" dirty="0">
                <a:latin typeface="Arial" panose="020B0604020202020204" pitchFamily="34" charset="0"/>
              </a:rPr>
              <a:t> </a:t>
            </a:r>
            <a:r>
              <a:rPr lang="en-GB" altLang="en-US" u="sng" dirty="0" err="1">
                <a:latin typeface="Arial" panose="020B0604020202020204" pitchFamily="34" charset="0"/>
              </a:rPr>
              <a:t>gallu</a:t>
            </a:r>
            <a:r>
              <a:rPr lang="en-GB" altLang="en-US" u="sng" dirty="0">
                <a:latin typeface="Arial" panose="020B0604020202020204" pitchFamily="34" charset="0"/>
              </a:rPr>
              <a:t> </a:t>
            </a:r>
            <a:r>
              <a:rPr lang="en-GB" altLang="en-US" u="sng" dirty="0" err="1">
                <a:latin typeface="Arial" panose="020B0604020202020204" pitchFamily="34" charset="0"/>
              </a:rPr>
              <a:t>ei</a:t>
            </a:r>
            <a:r>
              <a:rPr lang="en-GB" altLang="en-US" u="sng" dirty="0">
                <a:latin typeface="Arial" panose="020B0604020202020204" pitchFamily="34" charset="0"/>
              </a:rPr>
              <a:t> </a:t>
            </a:r>
            <a:r>
              <a:rPr lang="en-GB" altLang="en-US" u="sng" dirty="0" err="1">
                <a:latin typeface="Arial" panose="020B0604020202020204" pitchFamily="34" charset="0"/>
              </a:rPr>
              <a:t>wneud</a:t>
            </a:r>
            <a:r>
              <a:rPr lang="en-GB" altLang="en-US" u="sng" dirty="0">
                <a:latin typeface="Arial" panose="020B0604020202020204" pitchFamily="34" charset="0"/>
              </a:rPr>
              <a:t> a </a:t>
            </a:r>
            <a:r>
              <a:rPr lang="en-GB" altLang="en-US" u="sng" dirty="0" err="1">
                <a:latin typeface="Arial" panose="020B0604020202020204" pitchFamily="34" charset="0"/>
              </a:rPr>
              <a:t>deall</a:t>
            </a:r>
            <a:r>
              <a:rPr lang="en-GB" altLang="en-US" u="sng" dirty="0">
                <a:latin typeface="Arial" panose="020B0604020202020204" pitchFamily="34" charset="0"/>
              </a:rPr>
              <a:t> </a:t>
            </a:r>
            <a:r>
              <a:rPr lang="en-GB" altLang="en-US" u="sng" dirty="0" err="1">
                <a:latin typeface="Arial" panose="020B0604020202020204" pitchFamily="34" charset="0"/>
              </a:rPr>
              <a:t>eisoes</a:t>
            </a:r>
            <a:r>
              <a:rPr lang="en-GB" altLang="en-US" dirty="0">
                <a:latin typeface="Arial" panose="020B0604020202020204" pitchFamily="34" charset="0"/>
              </a:rPr>
              <a:t>. Dim </a:t>
            </a:r>
            <a:r>
              <a:rPr lang="en-GB" altLang="en-US" dirty="0" err="1">
                <a:latin typeface="Arial" panose="020B0604020202020204" pitchFamily="34" charset="0"/>
              </a:rPr>
              <a:t>ond</a:t>
            </a:r>
            <a:r>
              <a:rPr lang="en-GB" altLang="en-US" dirty="0">
                <a:latin typeface="Arial" panose="020B0604020202020204" pitchFamily="34" charset="0"/>
              </a:rPr>
              <a:t> </a:t>
            </a:r>
            <a:r>
              <a:rPr lang="en-GB" altLang="en-US" dirty="0" err="1">
                <a:latin typeface="Arial" panose="020B0604020202020204" pitchFamily="34" charset="0"/>
              </a:rPr>
              <a:t>drwy</a:t>
            </a:r>
            <a:r>
              <a:rPr lang="en-GB" altLang="en-US" dirty="0">
                <a:latin typeface="Arial" panose="020B0604020202020204" pitchFamily="34" charset="0"/>
              </a:rPr>
              <a:t> </a:t>
            </a:r>
            <a:r>
              <a:rPr lang="en-GB" altLang="en-US" dirty="0" err="1">
                <a:latin typeface="Arial" panose="020B0604020202020204" pitchFamily="34" charset="0"/>
              </a:rPr>
              <a:t>wylio’r</a:t>
            </a:r>
            <a:r>
              <a:rPr lang="en-GB" altLang="en-US" dirty="0">
                <a:latin typeface="Arial" panose="020B0604020202020204" pitchFamily="34" charset="0"/>
              </a:rPr>
              <a:t> plant a </a:t>
            </a:r>
            <a:r>
              <a:rPr lang="en-GB" altLang="en-US" dirty="0" err="1">
                <a:latin typeface="Arial" panose="020B0604020202020204" pitchFamily="34" charset="0"/>
              </a:rPr>
              <a:t>sgwrsio</a:t>
            </a:r>
            <a:r>
              <a:rPr lang="en-GB" altLang="en-US" dirty="0">
                <a:latin typeface="Arial" panose="020B0604020202020204" pitchFamily="34" charset="0"/>
              </a:rPr>
              <a:t> </a:t>
            </a:r>
            <a:r>
              <a:rPr lang="en-GB" altLang="en-US" dirty="0" err="1">
                <a:latin typeface="Arial" panose="020B0604020202020204" pitchFamily="34" charset="0"/>
              </a:rPr>
              <a:t>gyda</a:t>
            </a:r>
            <a:r>
              <a:rPr lang="en-GB" altLang="en-US" dirty="0">
                <a:latin typeface="Arial" panose="020B0604020202020204" pitchFamily="34" charset="0"/>
              </a:rPr>
              <a:t> </a:t>
            </a:r>
            <a:r>
              <a:rPr lang="en-GB" altLang="en-US" dirty="0" err="1">
                <a:latin typeface="Arial" panose="020B0604020202020204" pitchFamily="34" charset="0"/>
              </a:rPr>
              <a:t>nhw</a:t>
            </a:r>
            <a:r>
              <a:rPr lang="en-GB" altLang="en-US" dirty="0">
                <a:latin typeface="Arial" panose="020B0604020202020204" pitchFamily="34" charset="0"/>
              </a:rPr>
              <a:t> y </a:t>
            </a:r>
            <a:r>
              <a:rPr lang="en-GB" altLang="en-US" dirty="0" err="1">
                <a:latin typeface="Arial" panose="020B0604020202020204" pitchFamily="34" charset="0"/>
              </a:rPr>
              <a:t>gellir</a:t>
            </a:r>
            <a:r>
              <a:rPr lang="en-GB" altLang="en-US" dirty="0">
                <a:latin typeface="Arial" panose="020B0604020202020204" pitchFamily="34" charset="0"/>
              </a:rPr>
              <a:t> </a:t>
            </a:r>
            <a:r>
              <a:rPr lang="en-GB" altLang="en-US" dirty="0" err="1">
                <a:latin typeface="Arial" panose="020B0604020202020204" pitchFamily="34" charset="0"/>
              </a:rPr>
              <a:t>cael</a:t>
            </a:r>
            <a:r>
              <a:rPr lang="en-GB" altLang="en-US" dirty="0">
                <a:latin typeface="Arial" panose="020B0604020202020204" pitchFamily="34" charset="0"/>
              </a:rPr>
              <a:t> yr </a:t>
            </a:r>
            <a:r>
              <a:rPr lang="en-GB" altLang="en-US" dirty="0" err="1">
                <a:latin typeface="Arial" panose="020B0604020202020204" pitchFamily="34" charset="0"/>
              </a:rPr>
              <a:t>wybodaeth</a:t>
            </a:r>
            <a:r>
              <a:rPr lang="en-GB" altLang="en-US" dirty="0">
                <a:latin typeface="Arial" panose="020B0604020202020204" pitchFamily="34" charset="0"/>
              </a:rPr>
              <a:t> hon. What children know can do. </a:t>
            </a:r>
          </a:p>
          <a:p>
            <a:pPr eaLnBrk="1" hangingPunct="1"/>
            <a:endParaRPr lang="en-GB" altLang="en-US" dirty="0">
              <a:latin typeface="Arial" panose="020B0604020202020204" pitchFamily="34" charset="0"/>
            </a:endParaRPr>
          </a:p>
          <a:p>
            <a:pPr eaLnBrk="1" hangingPunct="1"/>
            <a:r>
              <a:rPr lang="en-GB" altLang="en-US" dirty="0" err="1">
                <a:latin typeface="Arial" panose="020B0604020202020204" pitchFamily="34" charset="0"/>
              </a:rPr>
              <a:t>Bydd</a:t>
            </a:r>
            <a:r>
              <a:rPr lang="en-GB" altLang="en-US" dirty="0">
                <a:latin typeface="Arial" panose="020B0604020202020204" pitchFamily="34" charset="0"/>
              </a:rPr>
              <a:t> y </a:t>
            </a:r>
            <a:r>
              <a:rPr lang="en-GB" altLang="en-US" dirty="0" err="1">
                <a:latin typeface="Arial" panose="020B0604020202020204" pitchFamily="34" charset="0"/>
              </a:rPr>
              <a:t>sylwadau</a:t>
            </a:r>
            <a:r>
              <a:rPr lang="en-GB" altLang="en-US" dirty="0">
                <a:latin typeface="Arial" panose="020B0604020202020204" pitchFamily="34" charset="0"/>
              </a:rPr>
              <a:t> a </a:t>
            </a:r>
            <a:r>
              <a:rPr lang="en-GB" altLang="en-US" dirty="0" err="1">
                <a:latin typeface="Arial" panose="020B0604020202020204" pitchFamily="34" charset="0"/>
              </a:rPr>
              <a:t>wneir</a:t>
            </a:r>
            <a:r>
              <a:rPr lang="en-GB" altLang="en-US" dirty="0">
                <a:latin typeface="Arial" panose="020B0604020202020204" pitchFamily="34" charset="0"/>
              </a:rPr>
              <a:t>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ddiwedd</a:t>
            </a:r>
            <a:r>
              <a:rPr lang="en-GB" altLang="en-US" dirty="0">
                <a:latin typeface="Arial" panose="020B0604020202020204" pitchFamily="34" charset="0"/>
              </a:rPr>
              <a:t> </a:t>
            </a:r>
            <a:r>
              <a:rPr lang="en-GB" altLang="en-US" dirty="0" err="1">
                <a:latin typeface="Arial" panose="020B0604020202020204" pitchFamily="34" charset="0"/>
              </a:rPr>
              <a:t>cylch</a:t>
            </a:r>
            <a:r>
              <a:rPr lang="en-GB" altLang="en-US" dirty="0">
                <a:latin typeface="Arial" panose="020B0604020202020204" pitchFamily="34" charset="0"/>
              </a:rPr>
              <a:t> </a:t>
            </a:r>
            <a:r>
              <a:rPr lang="en-GB" altLang="en-US" dirty="0" err="1">
                <a:latin typeface="Arial" panose="020B0604020202020204" pitchFamily="34" charset="0"/>
              </a:rPr>
              <a:t>Cynllunio</a:t>
            </a:r>
            <a:r>
              <a:rPr lang="en-GB" altLang="en-US" dirty="0">
                <a:latin typeface="Arial" panose="020B0604020202020204" pitchFamily="34" charset="0"/>
              </a:rPr>
              <a:t> &gt; </a:t>
            </a:r>
            <a:r>
              <a:rPr lang="en-GB" altLang="en-US" dirty="0" err="1">
                <a:latin typeface="Arial" panose="020B0604020202020204" pitchFamily="34" charset="0"/>
              </a:rPr>
              <a:t>Gwneud</a:t>
            </a:r>
            <a:r>
              <a:rPr lang="en-GB" altLang="en-US" dirty="0">
                <a:latin typeface="Arial" panose="020B0604020202020204" pitchFamily="34" charset="0"/>
              </a:rPr>
              <a:t> &gt; </a:t>
            </a:r>
            <a:r>
              <a:rPr lang="en-GB" altLang="en-US" dirty="0" err="1">
                <a:latin typeface="Arial" panose="020B0604020202020204" pitchFamily="34" charset="0"/>
              </a:rPr>
              <a:t>Adolygu</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rhoi</a:t>
            </a:r>
            <a:r>
              <a:rPr lang="en-GB" altLang="en-US" dirty="0">
                <a:latin typeface="Arial" panose="020B0604020202020204" pitchFamily="34" charset="0"/>
              </a:rPr>
              <a:t> </a:t>
            </a:r>
            <a:r>
              <a:rPr lang="en-GB" altLang="en-US" dirty="0" err="1">
                <a:latin typeface="Arial" panose="020B0604020202020204" pitchFamily="34" charset="0"/>
              </a:rPr>
              <a:t>cyfeiriad</a:t>
            </a:r>
            <a:r>
              <a:rPr lang="en-GB" altLang="en-US" dirty="0">
                <a:latin typeface="Arial" panose="020B0604020202020204" pitchFamily="34" charset="0"/>
              </a:rPr>
              <a:t> </a:t>
            </a:r>
            <a:r>
              <a:rPr lang="en-GB" altLang="en-US" dirty="0" err="1">
                <a:latin typeface="Arial" panose="020B0604020202020204" pitchFamily="34" charset="0"/>
              </a:rPr>
              <a:t>clir</a:t>
            </a:r>
            <a:r>
              <a:rPr lang="en-GB" altLang="en-US" dirty="0">
                <a:latin typeface="Arial" panose="020B0604020202020204" pitchFamily="34" charset="0"/>
              </a:rPr>
              <a:t> </a:t>
            </a:r>
            <a:r>
              <a:rPr lang="en-GB" altLang="en-US" dirty="0" err="1">
                <a:latin typeface="Arial" panose="020B0604020202020204" pitchFamily="34" charset="0"/>
              </a:rPr>
              <a:t>wrth</a:t>
            </a:r>
            <a:r>
              <a:rPr lang="en-GB" altLang="en-US" dirty="0">
                <a:latin typeface="Arial" panose="020B0604020202020204" pitchFamily="34" charset="0"/>
              </a:rPr>
              <a:t> </a:t>
            </a:r>
            <a:r>
              <a:rPr lang="en-GB" altLang="en-US" dirty="0" err="1">
                <a:latin typeface="Arial" panose="020B0604020202020204" pitchFamily="34" charset="0"/>
              </a:rPr>
              <a:t>werthuso</a:t>
            </a:r>
            <a:r>
              <a:rPr lang="en-GB" altLang="en-US" dirty="0">
                <a:latin typeface="Arial" panose="020B0604020202020204" pitchFamily="34" charset="0"/>
              </a:rPr>
              <a:t> </a:t>
            </a:r>
            <a:r>
              <a:rPr lang="en-GB" altLang="en-US" dirty="0" err="1">
                <a:latin typeface="Arial" panose="020B0604020202020204" pitchFamily="34" charset="0"/>
              </a:rPr>
              <a:t>effeithiolrwydd</a:t>
            </a:r>
            <a:r>
              <a:rPr lang="en-GB" altLang="en-US" dirty="0">
                <a:latin typeface="Arial" panose="020B0604020202020204" pitchFamily="34" charset="0"/>
              </a:rPr>
              <a:t> y </a:t>
            </a:r>
            <a:r>
              <a:rPr lang="en-GB" altLang="en-US" dirty="0" err="1">
                <a:latin typeface="Arial" panose="020B0604020202020204" pitchFamily="34" charset="0"/>
              </a:rPr>
              <a:t>gwaith</a:t>
            </a:r>
            <a:r>
              <a:rPr lang="en-GB" altLang="en-US" dirty="0">
                <a:latin typeface="Arial" panose="020B0604020202020204" pitchFamily="34" charset="0"/>
              </a:rPr>
              <a:t> </a:t>
            </a:r>
            <a:r>
              <a:rPr lang="en-GB" altLang="en-US" dirty="0" err="1">
                <a:latin typeface="Arial" panose="020B0604020202020204" pitchFamily="34" charset="0"/>
              </a:rPr>
              <a:t>cynllunio</a:t>
            </a:r>
            <a:r>
              <a:rPr lang="en-GB" altLang="en-US" dirty="0">
                <a:latin typeface="Arial" panose="020B0604020202020204" pitchFamily="34" charset="0"/>
              </a:rPr>
              <a:t> a </a:t>
            </a:r>
            <a:r>
              <a:rPr lang="en-GB" altLang="en-US" dirty="0" err="1">
                <a:latin typeface="Arial" panose="020B0604020202020204" pitchFamily="34" charset="0"/>
              </a:rPr>
              <a:t>gweithredu</a:t>
            </a:r>
            <a:r>
              <a:rPr lang="en-GB" altLang="en-US" dirty="0">
                <a:latin typeface="Arial" panose="020B0604020202020204" pitchFamily="34" charset="0"/>
              </a:rPr>
              <a:t> a </a:t>
            </a:r>
            <a:r>
              <a:rPr lang="en-GB" altLang="en-US" dirty="0" err="1">
                <a:latin typeface="Arial" panose="020B0604020202020204" pitchFamily="34" charset="0"/>
              </a:rPr>
              <a:t>dyma</a:t>
            </a:r>
            <a:r>
              <a:rPr lang="en-GB" altLang="en-US" dirty="0">
                <a:latin typeface="Arial" panose="020B0604020202020204" pitchFamily="34" charset="0"/>
              </a:rPr>
              <a:t> fan </a:t>
            </a:r>
            <a:r>
              <a:rPr lang="en-GB" altLang="en-US" dirty="0" err="1">
                <a:latin typeface="Arial" panose="020B0604020202020204" pitchFamily="34" charset="0"/>
              </a:rPr>
              <a:t>cychwyn</a:t>
            </a:r>
            <a:r>
              <a:rPr lang="en-GB" altLang="en-US" dirty="0">
                <a:latin typeface="Arial" panose="020B0604020202020204" pitchFamily="34" charset="0"/>
              </a:rPr>
              <a:t> y cam </a:t>
            </a:r>
            <a:r>
              <a:rPr lang="en-GB" altLang="en-US" dirty="0" err="1">
                <a:latin typeface="Arial" panose="020B0604020202020204" pitchFamily="34" charset="0"/>
              </a:rPr>
              <a:t>nesaf</a:t>
            </a:r>
            <a:r>
              <a:rPr lang="en-GB" altLang="en-US" dirty="0">
                <a:latin typeface="Arial" panose="020B0604020202020204" pitchFamily="34" charset="0"/>
              </a:rPr>
              <a:t>. </a:t>
            </a:r>
            <a:r>
              <a:rPr lang="en-GB" altLang="en-US" dirty="0" err="1">
                <a:latin typeface="Arial" panose="020B0604020202020204" pitchFamily="34" charset="0"/>
              </a:rPr>
              <a:t>Bydd</a:t>
            </a:r>
            <a:r>
              <a:rPr lang="en-GB" altLang="en-US" dirty="0">
                <a:latin typeface="Arial" panose="020B0604020202020204" pitchFamily="34" charset="0"/>
              </a:rPr>
              <a:t> </a:t>
            </a:r>
            <a:r>
              <a:rPr lang="en-GB" altLang="en-US" dirty="0" err="1">
                <a:latin typeface="Arial" panose="020B0604020202020204" pitchFamily="34" charset="0"/>
              </a:rPr>
              <a:t>angen</a:t>
            </a:r>
            <a:r>
              <a:rPr lang="en-GB" altLang="en-US" dirty="0">
                <a:latin typeface="Arial" panose="020B0604020202020204" pitchFamily="34" charset="0"/>
              </a:rPr>
              <a:t> </a:t>
            </a:r>
            <a:r>
              <a:rPr lang="en-GB" altLang="en-US" dirty="0" err="1">
                <a:latin typeface="Arial" panose="020B0604020202020204" pitchFamily="34" charset="0"/>
              </a:rPr>
              <a:t>trefnu</a:t>
            </a:r>
            <a:r>
              <a:rPr lang="en-GB" altLang="en-US" dirty="0">
                <a:latin typeface="Arial" panose="020B0604020202020204" pitchFamily="34" charset="0"/>
              </a:rPr>
              <a:t> </a:t>
            </a:r>
            <a:r>
              <a:rPr lang="en-GB" altLang="en-US" dirty="0" err="1">
                <a:latin typeface="Arial" panose="020B0604020202020204" pitchFamily="34" charset="0"/>
              </a:rPr>
              <a:t>amser</a:t>
            </a:r>
            <a:r>
              <a:rPr lang="en-GB" altLang="en-US" dirty="0">
                <a:latin typeface="Arial" panose="020B0604020202020204" pitchFamily="34" charset="0"/>
              </a:rPr>
              <a:t> </a:t>
            </a:r>
            <a:r>
              <a:rPr lang="en-GB" altLang="en-US" dirty="0" err="1">
                <a:latin typeface="Arial" panose="020B0604020202020204" pitchFamily="34" charset="0"/>
              </a:rPr>
              <a:t>i’r</a:t>
            </a:r>
            <a:r>
              <a:rPr lang="en-GB" altLang="en-US" dirty="0">
                <a:latin typeface="Arial" panose="020B0604020202020204" pitchFamily="34" charset="0"/>
              </a:rPr>
              <a:t> </a:t>
            </a:r>
            <a:r>
              <a:rPr lang="en-GB" altLang="en-US" dirty="0" err="1">
                <a:latin typeface="Arial" panose="020B0604020202020204" pitchFamily="34" charset="0"/>
              </a:rPr>
              <a:t>oedolion</a:t>
            </a:r>
            <a:r>
              <a:rPr lang="en-GB" altLang="en-US" dirty="0">
                <a:latin typeface="Arial" panose="020B0604020202020204" pitchFamily="34" charset="0"/>
              </a:rPr>
              <a:t> </a:t>
            </a:r>
            <a:r>
              <a:rPr lang="en-GB" altLang="en-US" dirty="0" err="1">
                <a:latin typeface="Arial" panose="020B0604020202020204" pitchFamily="34" charset="0"/>
              </a:rPr>
              <a:t>arsylwi</a:t>
            </a:r>
            <a:r>
              <a:rPr lang="en-GB" altLang="en-US" dirty="0">
                <a:latin typeface="Arial" panose="020B0604020202020204" pitchFamily="34" charset="0"/>
              </a:rPr>
              <a:t>.</a:t>
            </a:r>
          </a:p>
          <a:p>
            <a:pPr eaLnBrk="1" hangingPunct="1"/>
            <a:endParaRPr lang="en-GB" altLang="en-US" dirty="0">
              <a:latin typeface="Arial" panose="020B0604020202020204" pitchFamily="34" charset="0"/>
            </a:endParaRPr>
          </a:p>
          <a:p>
            <a:pPr eaLnBrk="1" hangingPunct="1"/>
            <a:r>
              <a:rPr lang="en-GB" altLang="en-US" dirty="0" err="1">
                <a:latin typeface="Arial" panose="020B0604020202020204" pitchFamily="34" charset="0"/>
              </a:rPr>
              <a:t>Cylch</a:t>
            </a:r>
            <a:r>
              <a:rPr lang="en-GB" altLang="en-US" dirty="0">
                <a:latin typeface="Arial" panose="020B0604020202020204" pitchFamily="34" charset="0"/>
              </a:rPr>
              <a:t> </a:t>
            </a:r>
            <a:r>
              <a:rPr lang="en-GB" altLang="en-US" dirty="0" err="1">
                <a:latin typeface="Arial" panose="020B0604020202020204" pitchFamily="34" charset="0"/>
              </a:rPr>
              <a:t>gorchwyl</a:t>
            </a:r>
            <a:r>
              <a:rPr lang="en-GB" altLang="en-US" dirty="0">
                <a:latin typeface="Arial" panose="020B0604020202020204" pitchFamily="34" charset="0"/>
              </a:rPr>
              <a:t>, </a:t>
            </a:r>
            <a:r>
              <a:rPr lang="en-GB" altLang="en-US" dirty="0" err="1">
                <a:latin typeface="Arial" panose="020B0604020202020204" pitchFamily="34" charset="0"/>
              </a:rPr>
              <a:t>trafodwn</a:t>
            </a:r>
            <a:r>
              <a:rPr lang="en-GB" altLang="en-US" dirty="0">
                <a:latin typeface="Arial" panose="020B0604020202020204" pitchFamily="34" charset="0"/>
              </a:rPr>
              <a:t> </a:t>
            </a:r>
            <a:r>
              <a:rPr lang="en-GB" altLang="en-US" dirty="0" err="1">
                <a:latin typeface="Arial" panose="020B0604020202020204" pitchFamily="34" charset="0"/>
              </a:rPr>
              <a:t>hwn</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fanylach</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ein</a:t>
            </a:r>
            <a:r>
              <a:rPr lang="en-GB" altLang="en-US" dirty="0">
                <a:latin typeface="Arial" panose="020B0604020202020204" pitchFamily="34" charset="0"/>
              </a:rPr>
              <a:t> </a:t>
            </a:r>
            <a:r>
              <a:rPr lang="en-GB" altLang="en-US" dirty="0" err="1">
                <a:latin typeface="Arial" panose="020B0604020202020204" pitchFamily="34" charset="0"/>
              </a:rPr>
              <a:t>darlith</a:t>
            </a:r>
            <a:r>
              <a:rPr lang="en-GB" altLang="en-US" dirty="0">
                <a:latin typeface="Arial" panose="020B0604020202020204" pitchFamily="34" charset="0"/>
              </a:rPr>
              <a:t> am y </a:t>
            </a:r>
            <a:r>
              <a:rPr lang="en-GB" altLang="en-US" dirty="0" err="1">
                <a:latin typeface="Arial" panose="020B0604020202020204" pitchFamily="34" charset="0"/>
              </a:rPr>
              <a:t>Cyfnod</a:t>
            </a:r>
            <a:r>
              <a:rPr lang="en-GB" altLang="en-US" dirty="0">
                <a:latin typeface="Arial" panose="020B0604020202020204" pitchFamily="34" charset="0"/>
              </a:rPr>
              <a:t> Sylfaen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benodol</a:t>
            </a:r>
            <a:r>
              <a:rPr lang="en-GB" altLang="en-US" dirty="0">
                <a:latin typeface="Arial" panose="020B0604020202020204" pitchFamily="34" charset="0"/>
              </a:rPr>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590FB810-BA01-61F4-0219-76644DFDE86A}"/>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08AA9315-EBEA-F80D-1891-6BF77EEB832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Before teaching children – we would encourage you to consider what learning may have occurred previously to the taught session. </a:t>
            </a:r>
          </a:p>
        </p:txBody>
      </p:sp>
      <p:sp>
        <p:nvSpPr>
          <p:cNvPr id="12292" name="Slide Number Placeholder 3">
            <a:extLst>
              <a:ext uri="{FF2B5EF4-FFF2-40B4-BE49-F238E27FC236}">
                <a16:creationId xmlns:a16="http://schemas.microsoft.com/office/drawing/2014/main" id="{1DF84908-55D9-C400-4DE7-54E7349E120E}"/>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37418963" indent="-36968113">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E59CA070-D61D-944C-87B3-218EA8FD5301}"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E4B5290A-0467-E39D-8D58-15ABE469FF1D}"/>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F488265D-FC24-2893-EFC5-D682C591B9C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EB3A8684-4601-64DA-494B-8584A698A64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EB83CCDC-BD4A-024F-9D99-04CB6B4A88FC}" type="slidenum">
              <a:rPr lang="en-GB" altLang="en-US" sz="1200" smtClean="0">
                <a:latin typeface="Arial" panose="020B0604020202020204" pitchFamily="34" charset="0"/>
              </a:rPr>
              <a:pPr/>
              <a:t>5</a:t>
            </a:fld>
            <a:endParaRPr lang="en-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CBC9218F-9BFC-6393-A3A6-12B46367F53D}"/>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E28FC7E9-DB51-A9E3-AAAD-0E9A4C61F8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For every lesson you need to consider what is the purpose for the learning that will occure</a:t>
            </a:r>
          </a:p>
          <a:p>
            <a:endParaRPr lang="en-US" altLang="en-US">
              <a:latin typeface="Arial" panose="020B0604020202020204" pitchFamily="34" charset="0"/>
            </a:endParaRPr>
          </a:p>
          <a:p>
            <a:r>
              <a:rPr lang="en-US" altLang="en-US">
                <a:latin typeface="Arial" panose="020B0604020202020204" pitchFamily="34" charset="0"/>
              </a:rPr>
              <a:t>So in this world they are called learning outcomes or learning objectives. </a:t>
            </a:r>
          </a:p>
          <a:p>
            <a:endParaRPr lang="en-US" altLang="en-US">
              <a:latin typeface="Arial" panose="020B0604020202020204" pitchFamily="34" charset="0"/>
            </a:endParaRPr>
          </a:p>
          <a:p>
            <a:r>
              <a:rPr lang="en-US" altLang="en-US">
                <a:latin typeface="Arial" panose="020B0604020202020204" pitchFamily="34" charset="0"/>
              </a:rPr>
              <a:t>That would be appropriate for their age &amp; stage. </a:t>
            </a:r>
          </a:p>
          <a:p>
            <a:r>
              <a:rPr lang="en-US" altLang="en-US">
                <a:latin typeface="Arial" panose="020B0604020202020204" pitchFamily="34" charset="0"/>
              </a:rPr>
              <a:t>To help us with this we have National Curriculum documents. </a:t>
            </a:r>
          </a:p>
          <a:p>
            <a:endParaRPr lang="en-US" altLang="en-US">
              <a:latin typeface="Arial" panose="020B0604020202020204" pitchFamily="34" charset="0"/>
            </a:endParaRPr>
          </a:p>
          <a:p>
            <a:r>
              <a:rPr lang="en-US" altLang="en-US" b="1">
                <a:latin typeface="Arial" panose="020B0604020202020204" pitchFamily="34" charset="0"/>
              </a:rPr>
              <a:t>So I’d like you know to go to moodle and file PE National Curriculum Documents and read the section KA2 and Outdoor adventurous activities. (Not the guidance booklet the other / nid llawlyfr canllawiau)</a:t>
            </a:r>
          </a:p>
          <a:p>
            <a:endParaRPr lang="en-US" altLang="en-US">
              <a:latin typeface="Arial" panose="020B0604020202020204" pitchFamily="34" charset="0"/>
            </a:endParaRPr>
          </a:p>
          <a:p>
            <a:r>
              <a:rPr lang="en-US" altLang="en-US" b="1">
                <a:latin typeface="Arial" panose="020B0604020202020204" pitchFamily="34" charset="0"/>
              </a:rPr>
              <a:t>KS2 Page 14 Adventurous Activities – 8 different skills.  </a:t>
            </a:r>
            <a:r>
              <a:rPr lang="en-US" altLang="en-US">
                <a:latin typeface="Arial" panose="020B0604020202020204" pitchFamily="34" charset="0"/>
              </a:rPr>
              <a:t>Begin here &amp; then with time you’ll be able to match the best fit skill with the acivity that you will chose from the cards we looked at last week. </a:t>
            </a:r>
          </a:p>
          <a:p>
            <a:endParaRPr lang="en-US" altLang="en-US">
              <a:latin typeface="Arial" panose="020B0604020202020204" pitchFamily="34" charset="0"/>
            </a:endParaRPr>
          </a:p>
          <a:p>
            <a:r>
              <a:rPr lang="en-US" altLang="en-US">
                <a:latin typeface="Arial" panose="020B0604020202020204" pitchFamily="34" charset="0"/>
              </a:rPr>
              <a:t>Give us a thumbs up in the chat when you’ve done.</a:t>
            </a:r>
          </a:p>
          <a:p>
            <a:endParaRPr lang="en-US" altLang="en-US">
              <a:latin typeface="Arial" panose="020B0604020202020204" pitchFamily="34" charset="0"/>
            </a:endParaRPr>
          </a:p>
          <a:p>
            <a:endParaRPr lang="en-US" altLang="en-US">
              <a:latin typeface="Arial" panose="020B0604020202020204" pitchFamily="34" charset="0"/>
            </a:endParaRPr>
          </a:p>
          <a:p>
            <a:endParaRPr lang="en-US" altLang="en-US">
              <a:latin typeface="Arial" panose="020B0604020202020204" pitchFamily="34" charset="0"/>
            </a:endParaRPr>
          </a:p>
          <a:p>
            <a:endParaRPr lang="en-US" altLang="en-US">
              <a:latin typeface="Arial" panose="020B0604020202020204" pitchFamily="34" charset="0"/>
            </a:endParaRPr>
          </a:p>
          <a:p>
            <a:endParaRPr lang="en-US" altLang="en-US">
              <a:latin typeface="Arial" panose="020B0604020202020204" pitchFamily="34" charset="0"/>
            </a:endParaRPr>
          </a:p>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245E69A2-3EF4-BE4E-E868-52CC405FB6D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A76EC66F-4CE3-FE42-A6F4-ACE0F2F38C3B}" type="slidenum">
              <a:rPr lang="en-GB" altLang="en-US" sz="1200" smtClean="0">
                <a:latin typeface="Arial" panose="020B0604020202020204" pitchFamily="34" charset="0"/>
              </a:rPr>
              <a:pPr/>
              <a:t>6</a:t>
            </a:fld>
            <a:endParaRPr lang="en-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F5A5743-9882-75E3-05B6-17B2CD5EB070}"/>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C8EBF688-E4F5-5562-0DCC-F6AA157FA6B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A434028A-C14B-6C9B-B472-309FED5979B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E6A9DCE4-15A9-8747-95E9-911CA1C3CD37}" type="slidenum">
              <a:rPr lang="en-GB" altLang="en-US" sz="1200" smtClean="0">
                <a:latin typeface="Arial" panose="020B0604020202020204" pitchFamily="34" charset="0"/>
              </a:rPr>
              <a:pPr/>
              <a:t>7</a:t>
            </a:fld>
            <a:endParaRPr lang="en-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E284B6E3-D013-E180-6050-4797B9131EF7}"/>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BD92A4E1-E48A-69C7-8808-6166A3D1B94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A500B058-FB64-9B23-5A7B-4C48D00F635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69EC057F-CDA4-2B4F-B191-B8EF91C7E006}" type="slidenum">
              <a:rPr lang="en-GB" altLang="en-US" sz="1200" smtClean="0">
                <a:latin typeface="Arial" panose="020B0604020202020204" pitchFamily="34" charset="0"/>
              </a:rPr>
              <a:pPr/>
              <a:t>9</a:t>
            </a:fld>
            <a:endParaRPr lang="en-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8CDA0A2C-5B21-B918-B0B7-26EAB69CF3C7}"/>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6D1030C4-A71F-DB8A-0B13-94600280062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You will have more information about ways of teaching children with additional needs and here are certain websites in terms of the rights of the child with a short video explaining the rights of the child. </a:t>
            </a:r>
          </a:p>
          <a:p>
            <a:endParaRPr lang="en-US" altLang="en-US">
              <a:latin typeface="Arial" panose="020B0604020202020204" pitchFamily="34" charset="0"/>
            </a:endParaRPr>
          </a:p>
          <a:p>
            <a:r>
              <a:rPr lang="en-US" altLang="en-US">
                <a:latin typeface="Arial" panose="020B0604020202020204" pitchFamily="34" charset="0"/>
              </a:rPr>
              <a:t>&amp; I’d like to point out here that if so example you suffer from asthma – you should refer to the child having asthma </a:t>
            </a:r>
          </a:p>
          <a:p>
            <a:endParaRPr lang="en-US" altLang="en-US">
              <a:latin typeface="Arial" panose="020B0604020202020204" pitchFamily="34" charset="0"/>
            </a:endParaRPr>
          </a:p>
          <a:p>
            <a:r>
              <a:rPr lang="en-US" altLang="en-US">
                <a:latin typeface="Arial" panose="020B0604020202020204" pitchFamily="34" charset="0"/>
              </a:rPr>
              <a:t>NOT She is diabetic.   YES She has dibeteis</a:t>
            </a:r>
          </a:p>
          <a:p>
            <a:endParaRPr lang="en-US" altLang="en-US">
              <a:latin typeface="Arial" panose="020B0604020202020204" pitchFamily="34" charset="0"/>
            </a:endParaRPr>
          </a:p>
          <a:p>
            <a:r>
              <a:rPr lang="en-US" altLang="en-US">
                <a:latin typeface="Arial" panose="020B0604020202020204" pitchFamily="34" charset="0"/>
              </a:rPr>
              <a:t>NOT she is not asthmatic – she has asthma – i.e. the learning ability or the health condition shouldn’t’ define the person – and we shouldn’t say we are … it’s we have </a:t>
            </a:r>
          </a:p>
          <a:p>
            <a:endParaRPr lang="en-US" altLang="en-US">
              <a:latin typeface="Arial" panose="020B0604020202020204" pitchFamily="34" charset="0"/>
            </a:endParaRPr>
          </a:p>
          <a:p>
            <a:r>
              <a:rPr lang="en-US" altLang="en-US">
                <a:latin typeface="Arial" panose="020B0604020202020204" pitchFamily="34" charset="0"/>
              </a:rPr>
              <a:t>SO in this instance – once you’ve decided on which activities your going to include in your lesson – you then need to think about how are you going to make sure that the activities are inclusive – as a starting point on the cards there is some guidance on this. </a:t>
            </a:r>
          </a:p>
          <a:p>
            <a:endParaRPr lang="en-US" altLang="en-US">
              <a:latin typeface="Arial" panose="020B0604020202020204" pitchFamily="34" charset="0"/>
            </a:endParaRPr>
          </a:p>
          <a:p>
            <a:r>
              <a:rPr lang="en-US" altLang="en-US">
                <a:latin typeface="Arial" panose="020B0604020202020204" pitchFamily="34" charset="0"/>
              </a:rPr>
              <a:t>For this assessment were not including a made up scenario and adding any other layers for you to consider. </a:t>
            </a:r>
          </a:p>
          <a:p>
            <a:endParaRPr lang="en-US" altLang="en-US">
              <a:latin typeface="Arial" panose="020B0604020202020204" pitchFamily="34" charset="0"/>
            </a:endParaRPr>
          </a:p>
          <a:p>
            <a:r>
              <a:rPr lang="en-US" altLang="en-US">
                <a:latin typeface="Arial" panose="020B0604020202020204" pitchFamily="34" charset="0"/>
              </a:rPr>
              <a:t>FOR your assignment – this will not be a major consideration because were are not saying in the scenario that you have to plan to include children with specific learning needs BUT it is important that you are aware of this so that in your roles as volunteers or leading Outdoor activities you also consider these </a:t>
            </a:r>
          </a:p>
          <a:p>
            <a:endParaRPr lang="en-US"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5514FD27-8CE0-86A5-3878-44919BCF74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255C9C2C-02F3-C840-8ABC-E9F7833A9E96}" type="slidenum">
              <a:rPr lang="en-GB" altLang="en-US" sz="1200" smtClean="0">
                <a:latin typeface="Arial" panose="020B0604020202020204" pitchFamily="34" charset="0"/>
              </a:rPr>
              <a:pPr/>
              <a:t>10</a:t>
            </a:fld>
            <a:endParaRPr lang="en-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392916B5-A91C-52F3-0C08-7746CED0F6AE}"/>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BDED864B-B877-E97B-E344-9437A464083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For the LO begin with </a:t>
            </a:r>
          </a:p>
          <a:p>
            <a:r>
              <a:rPr lang="en-US" altLang="en-US">
                <a:latin typeface="Arial" panose="020B0604020202020204" pitchFamily="34" charset="0"/>
              </a:rPr>
              <a:t>By the end of the lesson …</a:t>
            </a:r>
          </a:p>
          <a:p>
            <a:r>
              <a:rPr lang="en-US" altLang="en-US">
                <a:latin typeface="Arial" panose="020B0604020202020204" pitchFamily="34" charset="0"/>
              </a:rPr>
              <a:t>“I will be able to …</a:t>
            </a:r>
          </a:p>
          <a:p>
            <a:r>
              <a:rPr lang="en-US" altLang="en-US">
                <a:latin typeface="Arial" panose="020B0604020202020204" pitchFamily="34" charset="0"/>
              </a:rPr>
              <a:t>&amp; “I will be able to …</a:t>
            </a:r>
          </a:p>
          <a:p>
            <a:endParaRPr lang="en-US" altLang="en-US">
              <a:latin typeface="Arial" panose="020B0604020202020204" pitchFamily="34" charset="0"/>
            </a:endParaRPr>
          </a:p>
          <a:p>
            <a:r>
              <a:rPr lang="en-US" altLang="en-US">
                <a:latin typeface="Arial" panose="020B0604020202020204" pitchFamily="34" charset="0"/>
              </a:rPr>
              <a:t>20 mins</a:t>
            </a:r>
          </a:p>
          <a:p>
            <a:endParaRPr lang="en-US" altLang="en-US">
              <a:latin typeface="Arial" panose="020B0604020202020204" pitchFamily="34" charset="0"/>
            </a:endParaRPr>
          </a:p>
          <a:p>
            <a:r>
              <a:rPr lang="en-US" altLang="en-US">
                <a:latin typeface="Arial" panose="020B0604020202020204" pitchFamily="34" charset="0"/>
              </a:rPr>
              <a:t>So once you’ve decided which activities you’d like ot plan for you can then trun to this doc and choose a skill or two mxa. </a:t>
            </a:r>
          </a:p>
          <a:p>
            <a:r>
              <a:rPr lang="en-US" altLang="en-US">
                <a:latin typeface="Arial" panose="020B0604020202020204" pitchFamily="34" charset="0"/>
              </a:rPr>
              <a:t>The reason why you don’t want to include too many skills in the plan as then if you want to do too much the learning will be diluted and you won’t get the depth in the lesson – so stay to one skill and your lesson to have focus on this </a:t>
            </a:r>
          </a:p>
          <a:p>
            <a:endParaRPr lang="en-US" altLang="en-US">
              <a:latin typeface="Arial" panose="020B0604020202020204" pitchFamily="34" charset="0"/>
            </a:endParaRPr>
          </a:p>
          <a:p>
            <a:r>
              <a:rPr lang="en-US" altLang="en-US">
                <a:latin typeface="Arial" panose="020B0604020202020204" pitchFamily="34" charset="0"/>
              </a:rPr>
              <a:t>Then in the Learning outcome box – again you looking to the acitvy that you’ve choosen and decide what type of lo would be better suited. For LO you are looking to create two or three &amp; these are you will ases during the lesson to measure success in the learning. </a:t>
            </a:r>
          </a:p>
          <a:p>
            <a:endParaRPr lang="en-US" altLang="en-US">
              <a:latin typeface="Arial" panose="020B0604020202020204" pitchFamily="34" charset="0"/>
            </a:endParaRPr>
          </a:p>
          <a:p>
            <a:r>
              <a:rPr lang="en-US" altLang="en-US">
                <a:latin typeface="Arial" panose="020B0604020202020204" pitchFamily="34" charset="0"/>
              </a:rPr>
              <a:t>Now – there is no correct way of doing this – sometimes you could start with the skill &amp; then think of the activity you’d like to teach in order to develop the skill </a:t>
            </a:r>
          </a:p>
          <a:p>
            <a:br>
              <a:rPr lang="en-US" altLang="en-US">
                <a:latin typeface="Arial" panose="020B0604020202020204" pitchFamily="34" charset="0"/>
              </a:rPr>
            </a:br>
            <a:r>
              <a:rPr lang="en-US" altLang="en-US">
                <a:latin typeface="Arial" panose="020B0604020202020204" pitchFamily="34" charset="0"/>
              </a:rPr>
              <a:t>OR you could at times start with the activity and then consider which skills are being developed within the activity. </a:t>
            </a:r>
          </a:p>
          <a:p>
            <a:endParaRPr lang="en-US"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92A890E6-1E6D-FBA2-83AF-AB2D9A618B3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CF3A220F-59B0-F140-BCD0-AB69ADFBD74D}" type="slidenum">
              <a:rPr lang="en-GB" altLang="en-US" sz="1200" smtClean="0">
                <a:latin typeface="Arial" panose="020B0604020202020204" pitchFamily="34" charset="0"/>
              </a:rPr>
              <a:pPr/>
              <a:t>11</a:t>
            </a:fld>
            <a:endParaRPr lang="en-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A5CB2A2-00AC-2E97-5AB8-336A049AD07A}"/>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F72980E5-7D1A-F024-A42F-3CF2B9F672F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20mins</a:t>
            </a:r>
          </a:p>
        </p:txBody>
      </p:sp>
      <p:sp>
        <p:nvSpPr>
          <p:cNvPr id="27652" name="Slide Number Placeholder 3">
            <a:extLst>
              <a:ext uri="{FF2B5EF4-FFF2-40B4-BE49-F238E27FC236}">
                <a16:creationId xmlns:a16="http://schemas.microsoft.com/office/drawing/2014/main" id="{BA085A44-60B0-E1A8-4ABB-77B8746F2C79}"/>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37418963" indent="-36968113">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9C19D9F6-0799-1D46-B93E-B51E0FF5D3FF}" type="slidenum">
              <a:rPr lang="en-GB" altLang="en-US" sz="1200" smtClean="0">
                <a:latin typeface="Arial" panose="020B0604020202020204" pitchFamily="34" charset="0"/>
              </a:rPr>
              <a:pPr/>
              <a:t>12</a:t>
            </a:fld>
            <a:endParaRPr lang="en-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5A6D3C7-DF76-5FFD-73CC-835A557DE45A}"/>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69FDD84A-49F4-E070-F48E-390B23C2812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So that the learning outcomes / objectives mirror this knowledge &amp; the experiences provided are differentiated – which would include – so what may we need to contentrate on in order for this to happen ..well – content of the slide</a:t>
            </a:r>
          </a:p>
          <a:p>
            <a:endParaRPr lang="en-US" altLang="en-US">
              <a:latin typeface="Arial" panose="020B0604020202020204" pitchFamily="34" charset="0"/>
            </a:endParaRPr>
          </a:p>
          <a:p>
            <a:r>
              <a:rPr lang="en-US" altLang="en-US">
                <a:latin typeface="Arial" panose="020B0604020202020204" pitchFamily="34" charset="0"/>
              </a:rPr>
              <a:t>So one (at a push two) skills </a:t>
            </a:r>
          </a:p>
          <a:p>
            <a:r>
              <a:rPr lang="en-US" altLang="en-US">
                <a:latin typeface="Arial" panose="020B0604020202020204" pitchFamily="34" charset="0"/>
              </a:rPr>
              <a:t>Then two or three Learning objectives  supporting the teaching of that skill /s</a:t>
            </a:r>
          </a:p>
          <a:p>
            <a:r>
              <a:rPr lang="en-US" altLang="en-US">
                <a:latin typeface="Arial" panose="020B0604020202020204" pitchFamily="34" charset="0"/>
              </a:rPr>
              <a:t>i.e. you have focused on one NC skill - &amp; then created 2 or three learning objectives that would support the learning of that skill. </a:t>
            </a:r>
          </a:p>
          <a:p>
            <a:endParaRPr lang="en-US" altLang="en-US">
              <a:latin typeface="Arial" panose="020B0604020202020204" pitchFamily="34" charset="0"/>
            </a:endParaRPr>
          </a:p>
          <a:p>
            <a:endParaRPr lang="en-US"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3DEB0594-ACB5-79ED-8F65-DAD95E91845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635436CC-01E7-5D43-AF87-EB5FBC77FFFC}" type="slidenum">
              <a:rPr lang="en-GB" altLang="en-US" sz="1200" smtClean="0">
                <a:latin typeface="Arial" panose="020B0604020202020204" pitchFamily="34" charset="0"/>
              </a:rPr>
              <a:pPr/>
              <a:t>13</a:t>
            </a:fld>
            <a:endParaRPr lang="en-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ED330D6B-2DE9-1BE5-EDF2-03910FECCC46}"/>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090582B4-8E6A-98B2-834F-87FA5F167F0E}"/>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Book is on moodle – see page 7 for more detail re the modes of facilitation </a:t>
            </a:r>
          </a:p>
          <a:p>
            <a:r>
              <a:rPr lang="en-US" altLang="en-US">
                <a:latin typeface="Arial" panose="020B0604020202020204" pitchFamily="34" charset="0"/>
              </a:rPr>
              <a:t>51- 68 – role of the facilitator in group dynamic </a:t>
            </a:r>
          </a:p>
          <a:p>
            <a:endParaRPr lang="en-US"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EBA27E58-4D0C-2C66-DAF1-856A2A5DF5B5}"/>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37418963" indent="-36968113">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C28F387B-8147-B546-9AE8-838DC673B8B9}" type="slidenum">
              <a:rPr lang="en-GB" altLang="en-US" sz="1200" smtClean="0">
                <a:latin typeface="Arial" panose="020B0604020202020204" pitchFamily="34" charset="0"/>
              </a:rPr>
              <a:pPr/>
              <a:t>16</a:t>
            </a:fld>
            <a:endParaRPr lang="en-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2D4935F2-8EAF-9DCF-5C21-99F3DD3B521F}"/>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B9B56435-681F-B260-058B-2C072272990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810C6330-0B40-B1D0-52FA-0614D87073B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4203155F-217B-C14C-9245-983E680F4645}" type="slidenum">
              <a:rPr lang="en-GB" altLang="en-US" sz="1200" smtClean="0">
                <a:latin typeface="Arial" panose="020B0604020202020204" pitchFamily="34" charset="0"/>
              </a:rPr>
              <a:pPr/>
              <a:t>17</a:t>
            </a:fld>
            <a:endParaRPr lang="en-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DBBEA35D-CE36-57CF-762F-18CBA2316175}"/>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7D7997A7-6333-6923-EFBA-42AA6B870F1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7DF4A2F1-F5A8-CC37-9824-93500E603BC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8D0C6B96-1969-D44F-A6AB-1156A1A82C2E}" type="slidenum">
              <a:rPr lang="en-GB" altLang="en-US" sz="1200" smtClean="0">
                <a:latin typeface="Arial" panose="020B0604020202020204" pitchFamily="34" charset="0"/>
              </a:rPr>
              <a:pPr/>
              <a:t>19</a:t>
            </a:fld>
            <a:endParaRPr lang="en-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D1457734-AE0F-DAFD-4FB2-013954570672}"/>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925713BB-8B13-1FD0-C764-D6E4E976E68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Questioning </a:t>
            </a:r>
          </a:p>
          <a:p>
            <a:r>
              <a:rPr lang="en-US" altLang="en-US">
                <a:latin typeface="Arial" panose="020B0604020202020204" pitchFamily="34" charset="0"/>
              </a:rPr>
              <a:t>Observations</a:t>
            </a:r>
          </a:p>
          <a:p>
            <a:r>
              <a:rPr lang="en-US" altLang="en-US">
                <a:latin typeface="Arial" panose="020B0604020202020204" pitchFamily="34" charset="0"/>
              </a:rPr>
              <a:t>Collaborations</a:t>
            </a:r>
          </a:p>
          <a:p>
            <a:r>
              <a:rPr lang="en-US" altLang="en-US">
                <a:latin typeface="Arial" panose="020B0604020202020204" pitchFamily="34" charset="0"/>
              </a:rPr>
              <a:t>Demonstrations </a:t>
            </a:r>
          </a:p>
          <a:p>
            <a:endParaRPr lang="en-US"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81B22955-C633-09EA-4C11-73B526196EF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8DAB444A-BFF4-DD4E-99A7-2332340A1A50}" type="slidenum">
              <a:rPr lang="en-GB" altLang="en-US" sz="1200" smtClean="0">
                <a:latin typeface="Arial" panose="020B0604020202020204" pitchFamily="34" charset="0"/>
              </a:rPr>
              <a:pPr/>
              <a:t>22</a:t>
            </a:fld>
            <a:endParaRPr lang="en-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2D6124A9-72E5-A126-94C8-73850F9F2C87}"/>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023CB384-2FC6-C993-9198-9143671C198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solidFill>
                <a:srgbClr val="0070C0"/>
              </a:solidFill>
              <a:latin typeface="Arial" panose="020B0604020202020204" pitchFamily="34" charset="0"/>
            </a:endParaRPr>
          </a:p>
        </p:txBody>
      </p:sp>
      <p:sp>
        <p:nvSpPr>
          <p:cNvPr id="45060" name="Slide Number Placeholder 3">
            <a:extLst>
              <a:ext uri="{FF2B5EF4-FFF2-40B4-BE49-F238E27FC236}">
                <a16:creationId xmlns:a16="http://schemas.microsoft.com/office/drawing/2014/main" id="{641D7C95-5350-2747-028D-AC06E583C33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37418963" indent="-36968113">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C3DF843D-0FB7-424C-95D0-D30BDA4EFD13}" type="slidenum">
              <a:rPr lang="en-GB" altLang="en-US" sz="1200" smtClean="0">
                <a:latin typeface="Arial" panose="020B0604020202020204" pitchFamily="34" charset="0"/>
              </a:rPr>
              <a:pPr/>
              <a:t>23</a:t>
            </a:fld>
            <a:endParaRPr lang="en-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84487E59-FBC3-6AE4-3C06-260FBAB3D2C6}"/>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AB1789F7-F01F-A623-7BE7-F0CCA93612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a:p>
            <a:endParaRPr lang="en-US"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F364870D-6052-0358-549E-D2B08B125B2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1A7A6486-EC72-784A-BE2A-1467E6D98646}" type="slidenum">
              <a:rPr lang="en-GB" altLang="en-US" sz="1200" smtClean="0">
                <a:latin typeface="Arial" panose="020B0604020202020204" pitchFamily="34" charset="0"/>
              </a:rPr>
              <a:pPr/>
              <a:t>26</a:t>
            </a:fld>
            <a:endParaRPr lang="en-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7B4DF53-654D-7BEE-5EC5-7F81968DAE89}"/>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5B5DB00E-5B66-104D-3574-EAC58050DEF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FB641D82-584A-D193-AECD-C41EAD59D29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E15E3922-8D8D-CA46-B338-CDFB59A6A243}" type="slidenum">
              <a:rPr lang="en-GB" altLang="en-US" sz="1200" smtClean="0">
                <a:latin typeface="Arial" panose="020B0604020202020204" pitchFamily="34" charset="0"/>
              </a:rPr>
              <a:pPr/>
              <a:t>29</a:t>
            </a:fld>
            <a:endParaRPr lang="en-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33879D3F-51F3-1359-D531-82941ABD6B67}"/>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8F537290-CC84-468D-7C7B-7B28297AF57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5300" name="Slide Number Placeholder 3">
            <a:extLst>
              <a:ext uri="{FF2B5EF4-FFF2-40B4-BE49-F238E27FC236}">
                <a16:creationId xmlns:a16="http://schemas.microsoft.com/office/drawing/2014/main" id="{DA340AB6-AB60-7479-8FF5-4513AE120369}"/>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37418963" indent="-36968113">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28F32409-4F1F-934C-B1B7-CB650E139FB4}" type="slidenum">
              <a:rPr lang="en-GB" altLang="en-US" sz="1200" smtClean="0">
                <a:latin typeface="Arial" panose="020B0604020202020204" pitchFamily="34" charset="0"/>
              </a:rPr>
              <a:pPr/>
              <a:t>30</a:t>
            </a:fld>
            <a:endParaRPr lang="en-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11559C79-AA07-C699-ABEF-95E04CC68CB0}"/>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E2374E38-CD2D-AB41-FBF7-E1A6A11BC09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20mins come back by …</a:t>
            </a:r>
          </a:p>
        </p:txBody>
      </p:sp>
      <p:sp>
        <p:nvSpPr>
          <p:cNvPr id="58372" name="Slide Number Placeholder 3">
            <a:extLst>
              <a:ext uri="{FF2B5EF4-FFF2-40B4-BE49-F238E27FC236}">
                <a16:creationId xmlns:a16="http://schemas.microsoft.com/office/drawing/2014/main" id="{451E401A-9A5B-B2C4-8E0D-7F58193BF33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Comic Sans MS" panose="030F0902030302020204" pitchFamily="66" charset="0"/>
                <a:ea typeface="MS PGothic" panose="020B0600070205080204" pitchFamily="34" charset="-128"/>
              </a:defRPr>
            </a:lvl1pPr>
            <a:lvl2pPr marL="731838" indent="-280988">
              <a:defRPr sz="3600">
                <a:solidFill>
                  <a:schemeClr val="tx1"/>
                </a:solidFill>
                <a:latin typeface="Comic Sans MS" panose="030F0902030302020204" pitchFamily="66" charset="0"/>
                <a:ea typeface="MS PGothic" panose="020B0600070205080204" pitchFamily="34" charset="-128"/>
              </a:defRPr>
            </a:lvl2pPr>
            <a:lvl3pPr marL="1127125" indent="-225425">
              <a:defRPr sz="3600">
                <a:solidFill>
                  <a:schemeClr val="tx1"/>
                </a:solidFill>
                <a:latin typeface="Comic Sans MS" panose="030F0902030302020204" pitchFamily="66" charset="0"/>
                <a:ea typeface="MS PGothic" panose="020B0600070205080204" pitchFamily="34" charset="-128"/>
              </a:defRPr>
            </a:lvl3pPr>
            <a:lvl4pPr marL="1577975" indent="-225425">
              <a:defRPr sz="3600">
                <a:solidFill>
                  <a:schemeClr val="tx1"/>
                </a:solidFill>
                <a:latin typeface="Comic Sans MS" panose="030F0902030302020204" pitchFamily="66" charset="0"/>
                <a:ea typeface="MS PGothic" panose="020B0600070205080204" pitchFamily="34" charset="-128"/>
              </a:defRPr>
            </a:lvl4pPr>
            <a:lvl5pPr marL="2028825" indent="-225425">
              <a:defRPr sz="3600">
                <a:solidFill>
                  <a:schemeClr val="tx1"/>
                </a:solidFill>
                <a:latin typeface="Comic Sans MS" panose="030F0902030302020204" pitchFamily="66" charset="0"/>
                <a:ea typeface="MS PGothic" panose="020B0600070205080204" pitchFamily="34" charset="-128"/>
              </a:defRPr>
            </a:lvl5pPr>
            <a:lvl6pPr marL="24860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432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004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57625" indent="-225425"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fld id="{D49ECC2B-F9AF-174B-8F07-0266E8DE30E9}" type="slidenum">
              <a:rPr lang="en-GB" altLang="en-US" sz="1200" smtClean="0">
                <a:latin typeface="Arial" panose="020B0604020202020204" pitchFamily="34" charset="0"/>
              </a:rPr>
              <a:pPr/>
              <a:t>32</a:t>
            </a:fld>
            <a:endParaRPr lang="en-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24D2A58E-CB31-814F-B00D-5CA6F32A5CFA}" type="slidenum">
              <a:rPr lang="en-GB" altLang="en-US" smtClean="0"/>
              <a:pPr>
                <a:defRPr/>
              </a:pPr>
              <a:t>‹#›</a:t>
            </a:fld>
            <a:endParaRPr lang="en-GB" altLang="en-US"/>
          </a:p>
        </p:txBody>
      </p:sp>
    </p:spTree>
    <p:extLst>
      <p:ext uri="{BB962C8B-B14F-4D97-AF65-F5344CB8AC3E}">
        <p14:creationId xmlns:p14="http://schemas.microsoft.com/office/powerpoint/2010/main" val="4019384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0FCADF0B-1CC1-DB41-8183-BDF7F3A782C2}" type="slidenum">
              <a:rPr lang="en-GB" altLang="en-US" smtClean="0"/>
              <a:pPr>
                <a:defRPr/>
              </a:pPr>
              <a:t>‹#›</a:t>
            </a:fld>
            <a:endParaRPr lang="en-GB" altLang="en-US"/>
          </a:p>
        </p:txBody>
      </p:sp>
    </p:spTree>
    <p:extLst>
      <p:ext uri="{BB962C8B-B14F-4D97-AF65-F5344CB8AC3E}">
        <p14:creationId xmlns:p14="http://schemas.microsoft.com/office/powerpoint/2010/main" val="1129125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F5A5BF7D-6650-B846-93F0-65131F42B817}" type="slidenum">
              <a:rPr lang="en-GB" altLang="en-US" smtClean="0"/>
              <a:pPr>
                <a:defRPr/>
              </a:pPr>
              <a:t>‹#›</a:t>
            </a:fld>
            <a:endParaRPr lang="en-GB" altLang="en-US"/>
          </a:p>
        </p:txBody>
      </p:sp>
    </p:spTree>
    <p:extLst>
      <p:ext uri="{BB962C8B-B14F-4D97-AF65-F5344CB8AC3E}">
        <p14:creationId xmlns:p14="http://schemas.microsoft.com/office/powerpoint/2010/main" val="783545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pPr>
              <a:defRPr/>
            </a:pPr>
            <a:fld id="{0FCADF0B-1CC1-DB41-8183-BDF7F3A782C2}" type="slidenum">
              <a:rPr lang="en-GB" altLang="en-US" smtClean="0"/>
              <a:pPr>
                <a:defRPr/>
              </a:pPr>
              <a:t>‹#›</a:t>
            </a:fld>
            <a:endParaRPr lang="en-GB" altLang="en-US"/>
          </a:p>
        </p:txBody>
      </p:sp>
    </p:spTree>
    <p:extLst>
      <p:ext uri="{BB962C8B-B14F-4D97-AF65-F5344CB8AC3E}">
        <p14:creationId xmlns:p14="http://schemas.microsoft.com/office/powerpoint/2010/main" val="3717932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GB" altLang="en-US"/>
          </a:p>
        </p:txBody>
      </p:sp>
      <p:sp>
        <p:nvSpPr>
          <p:cNvPr id="8" name="Footer Placeholder 7"/>
          <p:cNvSpPr>
            <a:spLocks noGrp="1"/>
          </p:cNvSpPr>
          <p:nvPr>
            <p:ph type="ftr" sz="quarter" idx="11"/>
          </p:nvPr>
        </p:nvSpPr>
        <p:spPr/>
        <p:txBody>
          <a:bodyPr/>
          <a:lstStyle/>
          <a:p>
            <a:pPr>
              <a:defRPr/>
            </a:pPr>
            <a:endParaRPr lang="en-GB" altLang="en-US"/>
          </a:p>
        </p:txBody>
      </p:sp>
      <p:sp>
        <p:nvSpPr>
          <p:cNvPr id="9" name="Slide Number Placeholder 8"/>
          <p:cNvSpPr>
            <a:spLocks noGrp="1"/>
          </p:cNvSpPr>
          <p:nvPr>
            <p:ph type="sldNum" sz="quarter" idx="12"/>
          </p:nvPr>
        </p:nvSpPr>
        <p:spPr/>
        <p:txBody>
          <a:bodyPr/>
          <a:lstStyle/>
          <a:p>
            <a:pPr>
              <a:defRPr/>
            </a:pPr>
            <a:fld id="{0FCADF0B-1CC1-DB41-8183-BDF7F3A782C2}" type="slidenum">
              <a:rPr lang="en-GB" altLang="en-US" smtClean="0"/>
              <a:pPr>
                <a:defRPr/>
              </a:pPr>
              <a:t>‹#›</a:t>
            </a:fld>
            <a:endParaRPr lang="en-GB" altLang="en-US"/>
          </a:p>
        </p:txBody>
      </p:sp>
    </p:spTree>
    <p:extLst>
      <p:ext uri="{BB962C8B-B14F-4D97-AF65-F5344CB8AC3E}">
        <p14:creationId xmlns:p14="http://schemas.microsoft.com/office/powerpoint/2010/main" val="1713233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pPr>
              <a:defRPr/>
            </a:pPr>
            <a:endParaRPr lang="en-GB" altLang="en-US"/>
          </a:p>
        </p:txBody>
      </p:sp>
      <p:sp>
        <p:nvSpPr>
          <p:cNvPr id="5" name="Footer Placeholder 3"/>
          <p:cNvSpPr>
            <a:spLocks noGrp="1"/>
          </p:cNvSpPr>
          <p:nvPr>
            <p:ph type="ftr" sz="quarter" idx="11"/>
          </p:nvPr>
        </p:nvSpPr>
        <p:spPr/>
        <p:txBody>
          <a:bodyPr/>
          <a:lstStyle/>
          <a:p>
            <a:pPr>
              <a:defRPr/>
            </a:pPr>
            <a:endParaRPr lang="en-GB" altLang="en-US"/>
          </a:p>
        </p:txBody>
      </p:sp>
      <p:sp>
        <p:nvSpPr>
          <p:cNvPr id="6" name="Slide Number Placeholder 4"/>
          <p:cNvSpPr>
            <a:spLocks noGrp="1"/>
          </p:cNvSpPr>
          <p:nvPr>
            <p:ph type="sldNum" sz="quarter" idx="12"/>
          </p:nvPr>
        </p:nvSpPr>
        <p:spPr/>
        <p:txBody>
          <a:bodyPr/>
          <a:lstStyle/>
          <a:p>
            <a:pPr>
              <a:defRPr/>
            </a:pPr>
            <a:fld id="{86C586A2-2C6C-D24B-BF66-A8F1AF8D0F4F}" type="slidenum">
              <a:rPr lang="en-GB" altLang="en-US" smtClean="0"/>
              <a:pPr>
                <a:defRPr/>
              </a:pPr>
              <a:t>‹#›</a:t>
            </a:fld>
            <a:endParaRPr lang="en-GB" altLang="en-US"/>
          </a:p>
        </p:txBody>
      </p:sp>
    </p:spTree>
    <p:extLst>
      <p:ext uri="{BB962C8B-B14F-4D97-AF65-F5344CB8AC3E}">
        <p14:creationId xmlns:p14="http://schemas.microsoft.com/office/powerpoint/2010/main" val="951194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ltLang="en-US"/>
          </a:p>
        </p:txBody>
      </p:sp>
      <p:sp>
        <p:nvSpPr>
          <p:cNvPr id="5" name="Footer Placeholder 2"/>
          <p:cNvSpPr>
            <a:spLocks noGrp="1"/>
          </p:cNvSpPr>
          <p:nvPr>
            <p:ph type="ftr" sz="quarter" idx="11"/>
          </p:nvPr>
        </p:nvSpPr>
        <p:spPr/>
        <p:txBody>
          <a:bodyPr/>
          <a:lstStyle/>
          <a:p>
            <a:pPr>
              <a:defRPr/>
            </a:pPr>
            <a:endParaRPr lang="en-GB" altLang="en-US"/>
          </a:p>
        </p:txBody>
      </p:sp>
      <p:sp>
        <p:nvSpPr>
          <p:cNvPr id="6" name="Slide Number Placeholder 3"/>
          <p:cNvSpPr>
            <a:spLocks noGrp="1"/>
          </p:cNvSpPr>
          <p:nvPr>
            <p:ph type="sldNum" sz="quarter" idx="12"/>
          </p:nvPr>
        </p:nvSpPr>
        <p:spPr/>
        <p:txBody>
          <a:bodyPr/>
          <a:lstStyle/>
          <a:p>
            <a:pPr>
              <a:defRPr/>
            </a:pPr>
            <a:fld id="{31B0D83E-9AA2-0B45-9C6E-340C20D47821}" type="slidenum">
              <a:rPr lang="en-GB" altLang="en-US" smtClean="0"/>
              <a:pPr>
                <a:defRPr/>
              </a:pPr>
              <a:t>‹#›</a:t>
            </a:fld>
            <a:endParaRPr lang="en-GB" altLang="en-US"/>
          </a:p>
        </p:txBody>
      </p:sp>
    </p:spTree>
    <p:extLst>
      <p:ext uri="{BB962C8B-B14F-4D97-AF65-F5344CB8AC3E}">
        <p14:creationId xmlns:p14="http://schemas.microsoft.com/office/powerpoint/2010/main" val="3349819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pPr>
              <a:defRPr/>
            </a:pPr>
            <a:endParaRPr lang="en-GB" altLang="en-US"/>
          </a:p>
        </p:txBody>
      </p:sp>
      <p:sp>
        <p:nvSpPr>
          <p:cNvPr id="5" name="Footer Placeholder 5"/>
          <p:cNvSpPr>
            <a:spLocks noGrp="1"/>
          </p:cNvSpPr>
          <p:nvPr>
            <p:ph type="ftr" sz="quarter" idx="11"/>
          </p:nvPr>
        </p:nvSpPr>
        <p:spPr/>
        <p:txBody>
          <a:bodyPr/>
          <a:lstStyle/>
          <a:p>
            <a:pPr>
              <a:defRPr/>
            </a:pPr>
            <a:endParaRPr lang="en-GB" altLang="en-US"/>
          </a:p>
        </p:txBody>
      </p:sp>
      <p:sp>
        <p:nvSpPr>
          <p:cNvPr id="6" name="Slide Number Placeholder 6"/>
          <p:cNvSpPr>
            <a:spLocks noGrp="1"/>
          </p:cNvSpPr>
          <p:nvPr>
            <p:ph type="sldNum" sz="quarter" idx="12"/>
          </p:nvPr>
        </p:nvSpPr>
        <p:spPr/>
        <p:txBody>
          <a:bodyPr/>
          <a:lstStyle/>
          <a:p>
            <a:pPr>
              <a:defRPr/>
            </a:pPr>
            <a:fld id="{0FCADF0B-1CC1-DB41-8183-BDF7F3A782C2}" type="slidenum">
              <a:rPr lang="en-GB" altLang="en-US" smtClean="0"/>
              <a:pPr>
                <a:defRPr/>
              </a:pPr>
              <a:t>‹#›</a:t>
            </a:fld>
            <a:endParaRPr lang="en-GB" altLang="en-US"/>
          </a:p>
        </p:txBody>
      </p:sp>
    </p:spTree>
    <p:extLst>
      <p:ext uri="{BB962C8B-B14F-4D97-AF65-F5344CB8AC3E}">
        <p14:creationId xmlns:p14="http://schemas.microsoft.com/office/powerpoint/2010/main" val="568443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pPr>
              <a:defRPr/>
            </a:pPr>
            <a:fld id="{C5B1D151-622C-1C46-B1E7-7CE3BC65DE5A}" type="slidenum">
              <a:rPr lang="en-GB" altLang="en-US" smtClean="0"/>
              <a:pPr>
                <a:defRPr/>
              </a:pPr>
              <a:t>‹#›</a:t>
            </a:fld>
            <a:endParaRPr lang="en-GB" altLang="en-US"/>
          </a:p>
        </p:txBody>
      </p:sp>
    </p:spTree>
    <p:extLst>
      <p:ext uri="{BB962C8B-B14F-4D97-AF65-F5344CB8AC3E}">
        <p14:creationId xmlns:p14="http://schemas.microsoft.com/office/powerpoint/2010/main" val="31747410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pPr>
              <a:defRPr/>
            </a:pPr>
            <a:fld id="{0FCADF0B-1CC1-DB41-8183-BDF7F3A782C2}" type="slidenum">
              <a:rPr lang="en-GB" altLang="en-US" smtClean="0"/>
              <a:pPr>
                <a:defRPr/>
              </a:pPr>
              <a:t>‹#›</a:t>
            </a:fld>
            <a:endParaRPr lang="en-GB" altLang="en-US"/>
          </a:p>
        </p:txBody>
      </p:sp>
    </p:spTree>
    <p:extLst>
      <p:ext uri="{BB962C8B-B14F-4D97-AF65-F5344CB8AC3E}">
        <p14:creationId xmlns:p14="http://schemas.microsoft.com/office/powerpoint/2010/main" val="806218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0FCADF0B-1CC1-DB41-8183-BDF7F3A782C2}" type="slidenum">
              <a:rPr lang="en-GB" altLang="en-US" smtClean="0"/>
              <a:pPr>
                <a:defRPr/>
              </a:pPr>
              <a:t>‹#›</a:t>
            </a:fld>
            <a:endParaRPr lang="en-GB" altLang="en-US"/>
          </a:p>
        </p:txBody>
      </p:sp>
    </p:spTree>
    <p:extLst>
      <p:ext uri="{BB962C8B-B14F-4D97-AF65-F5344CB8AC3E}">
        <p14:creationId xmlns:p14="http://schemas.microsoft.com/office/powerpoint/2010/main" val="6235523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0FCADF0B-1CC1-DB41-8183-BDF7F3A782C2}" type="slidenum">
              <a:rPr lang="en-GB" altLang="en-US" smtClean="0"/>
              <a:pPr>
                <a:defRPr/>
              </a:pPr>
              <a:t>‹#›</a:t>
            </a:fld>
            <a:endParaRPr lang="en-GB" alt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8152506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0FCADF0B-1CC1-DB41-8183-BDF7F3A782C2}" type="slidenum">
              <a:rPr lang="en-GB" altLang="en-US" smtClean="0"/>
              <a:pPr>
                <a:defRPr/>
              </a:pPr>
              <a:t>‹#›</a:t>
            </a:fld>
            <a:endParaRPr lang="en-GB" altLang="en-US"/>
          </a:p>
        </p:txBody>
      </p:sp>
    </p:spTree>
    <p:extLst>
      <p:ext uri="{BB962C8B-B14F-4D97-AF65-F5344CB8AC3E}">
        <p14:creationId xmlns:p14="http://schemas.microsoft.com/office/powerpoint/2010/main" val="34816029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ltLang="en-US"/>
          </a:p>
        </p:txBody>
      </p:sp>
      <p:sp>
        <p:nvSpPr>
          <p:cNvPr id="4"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0FCADF0B-1CC1-DB41-8183-BDF7F3A782C2}" type="slidenum">
              <a:rPr lang="en-GB" altLang="en-US" smtClean="0"/>
              <a:pPr>
                <a:defRPr/>
              </a:pPr>
              <a:t>‹#›</a:t>
            </a:fld>
            <a:endParaRPr lang="en-GB" altLang="en-US"/>
          </a:p>
        </p:txBody>
      </p:sp>
    </p:spTree>
    <p:extLst>
      <p:ext uri="{BB962C8B-B14F-4D97-AF65-F5344CB8AC3E}">
        <p14:creationId xmlns:p14="http://schemas.microsoft.com/office/powerpoint/2010/main" val="26077010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ltLang="en-US"/>
          </a:p>
        </p:txBody>
      </p:sp>
      <p:sp>
        <p:nvSpPr>
          <p:cNvPr id="4"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0FCADF0B-1CC1-DB41-8183-BDF7F3A782C2}" type="slidenum">
              <a:rPr lang="en-GB" altLang="en-US" smtClean="0"/>
              <a:pPr>
                <a:defRPr/>
              </a:pPr>
              <a:t>‹#›</a:t>
            </a:fld>
            <a:endParaRPr lang="en-GB" altLang="en-US"/>
          </a:p>
        </p:txBody>
      </p:sp>
    </p:spTree>
    <p:extLst>
      <p:ext uri="{BB962C8B-B14F-4D97-AF65-F5344CB8AC3E}">
        <p14:creationId xmlns:p14="http://schemas.microsoft.com/office/powerpoint/2010/main" val="29141766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0FCADF0B-1CC1-DB41-8183-BDF7F3A782C2}" type="slidenum">
              <a:rPr lang="en-GB" altLang="en-US" smtClean="0"/>
              <a:pPr>
                <a:defRPr/>
              </a:pPr>
              <a:t>‹#›</a:t>
            </a:fld>
            <a:endParaRPr lang="en-GB" altLang="en-US"/>
          </a:p>
        </p:txBody>
      </p:sp>
    </p:spTree>
    <p:extLst>
      <p:ext uri="{BB962C8B-B14F-4D97-AF65-F5344CB8AC3E}">
        <p14:creationId xmlns:p14="http://schemas.microsoft.com/office/powerpoint/2010/main" val="42260212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0FCADF0B-1CC1-DB41-8183-BDF7F3A782C2}" type="slidenum">
              <a:rPr lang="en-GB" altLang="en-US" smtClean="0"/>
              <a:pPr>
                <a:defRPr/>
              </a:pPr>
              <a:t>‹#›</a:t>
            </a:fld>
            <a:endParaRPr lang="en-GB" altLang="en-US"/>
          </a:p>
        </p:txBody>
      </p:sp>
    </p:spTree>
    <p:extLst>
      <p:ext uri="{BB962C8B-B14F-4D97-AF65-F5344CB8AC3E}">
        <p14:creationId xmlns:p14="http://schemas.microsoft.com/office/powerpoint/2010/main" val="20549830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457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57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13">
            <a:extLst>
              <a:ext uri="{FF2B5EF4-FFF2-40B4-BE49-F238E27FC236}">
                <a16:creationId xmlns:a16="http://schemas.microsoft.com/office/drawing/2014/main" id="{8572EB01-D03D-E6B9-9DF6-7BA35BCA1215}"/>
              </a:ext>
            </a:extLst>
          </p:cNvPr>
          <p:cNvSpPr>
            <a:spLocks noGrp="1"/>
          </p:cNvSpPr>
          <p:nvPr>
            <p:ph type="dt" sz="half" idx="10"/>
          </p:nvPr>
        </p:nvSpPr>
        <p:spPr/>
        <p:txBody>
          <a:bodyPr/>
          <a:lstStyle>
            <a:lvl1pPr>
              <a:defRPr/>
            </a:lvl1pPr>
          </a:lstStyle>
          <a:p>
            <a:pPr>
              <a:defRPr/>
            </a:pPr>
            <a:endParaRPr lang="en-GB" altLang="en-US"/>
          </a:p>
        </p:txBody>
      </p:sp>
      <p:sp>
        <p:nvSpPr>
          <p:cNvPr id="8" name="Footer Placeholder 2">
            <a:extLst>
              <a:ext uri="{FF2B5EF4-FFF2-40B4-BE49-F238E27FC236}">
                <a16:creationId xmlns:a16="http://schemas.microsoft.com/office/drawing/2014/main" id="{C0D8E2F5-6F43-B784-F9D6-2C845B561040}"/>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22">
            <a:extLst>
              <a:ext uri="{FF2B5EF4-FFF2-40B4-BE49-F238E27FC236}">
                <a16:creationId xmlns:a16="http://schemas.microsoft.com/office/drawing/2014/main" id="{9E348C2F-6793-0444-4E87-519A8CA2F1BA}"/>
              </a:ext>
            </a:extLst>
          </p:cNvPr>
          <p:cNvSpPr>
            <a:spLocks noGrp="1"/>
          </p:cNvSpPr>
          <p:nvPr>
            <p:ph type="sldNum" sz="quarter" idx="12"/>
          </p:nvPr>
        </p:nvSpPr>
        <p:spPr/>
        <p:txBody>
          <a:bodyPr/>
          <a:lstStyle>
            <a:lvl1pPr>
              <a:defRPr/>
            </a:lvl1pPr>
          </a:lstStyle>
          <a:p>
            <a:pPr>
              <a:defRPr/>
            </a:pPr>
            <a:fld id="{FD2A27C3-B436-3E40-8013-CF61A4BFB401}" type="slidenum">
              <a:rPr lang="en-GB" altLang="en-US"/>
              <a:pPr>
                <a:defRPr/>
              </a:pPr>
              <a:t>‹#›</a:t>
            </a:fld>
            <a:endParaRPr lang="en-GB" altLang="en-US"/>
          </a:p>
        </p:txBody>
      </p:sp>
    </p:spTree>
    <p:extLst>
      <p:ext uri="{BB962C8B-B14F-4D97-AF65-F5344CB8AC3E}">
        <p14:creationId xmlns:p14="http://schemas.microsoft.com/office/powerpoint/2010/main" val="4071522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lt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lt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0FCADF0B-1CC1-DB41-8183-BDF7F3A782C2}" type="slidenum">
              <a:rPr lang="en-GB" altLang="en-US" smtClean="0"/>
              <a:pPr>
                <a:defRPr/>
              </a:pPr>
              <a:t>‹#›</a:t>
            </a:fld>
            <a:endParaRPr lang="en-GB" altLang="en-US"/>
          </a:p>
        </p:txBody>
      </p:sp>
    </p:spTree>
    <p:extLst>
      <p:ext uri="{BB962C8B-B14F-4D97-AF65-F5344CB8AC3E}">
        <p14:creationId xmlns:p14="http://schemas.microsoft.com/office/powerpoint/2010/main" val="3717720361"/>
      </p:ext>
    </p:extLst>
  </p:cSld>
  <p:clrMap bg1="dk1" tx1="lt1" bg2="dk2" tx2="lt2" accent1="accent1" accent2="accent2" accent3="accent3" accent4="accent4" accent5="accent5" accent6="accent6" hlink="hlink" folHlink="folHlink"/>
  <p:sldLayoutIdLst>
    <p:sldLayoutId id="2147484184" r:id="rId1"/>
    <p:sldLayoutId id="2147484185" r:id="rId2"/>
    <p:sldLayoutId id="2147484186" r:id="rId3"/>
    <p:sldLayoutId id="2147484187" r:id="rId4"/>
    <p:sldLayoutId id="2147484188" r:id="rId5"/>
    <p:sldLayoutId id="2147484189" r:id="rId6"/>
    <p:sldLayoutId id="2147484190" r:id="rId7"/>
    <p:sldLayoutId id="2147484191" r:id="rId8"/>
    <p:sldLayoutId id="2147484192" r:id="rId9"/>
    <p:sldLayoutId id="2147484193" r:id="rId10"/>
    <p:sldLayoutId id="2147484194" r:id="rId11"/>
    <p:sldLayoutId id="2147484195" r:id="rId12"/>
    <p:sldLayoutId id="2147484196" r:id="rId13"/>
    <p:sldLayoutId id="2147484197" r:id="rId14"/>
    <p:sldLayoutId id="2147484198" r:id="rId15"/>
    <p:sldLayoutId id="2147484199" r:id="rId16"/>
    <p:sldLayoutId id="2147484200" r:id="rId17"/>
    <p:sldLayoutId id="2147484201" r:id="rId18"/>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24.jpeg"/></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2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Title 1">
            <a:extLst>
              <a:ext uri="{FF2B5EF4-FFF2-40B4-BE49-F238E27FC236}">
                <a16:creationId xmlns:a16="http://schemas.microsoft.com/office/drawing/2014/main" id="{D5290CA1-3BF7-6C69-4219-A6B60D16C373}"/>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tretch>
            <a:fillRect/>
          </a:stretch>
        </p:blipFill>
        <p:spPr bwMode="auto">
          <a:xfrm>
            <a:off x="539552" y="260648"/>
            <a:ext cx="7056437" cy="1414687"/>
          </a:xfrm>
        </p:spPr>
      </p:pic>
      <p:sp>
        <p:nvSpPr>
          <p:cNvPr id="5123" name="Content Placeholder 2">
            <a:extLst>
              <a:ext uri="{FF2B5EF4-FFF2-40B4-BE49-F238E27FC236}">
                <a16:creationId xmlns:a16="http://schemas.microsoft.com/office/drawing/2014/main" id="{4B1B17A5-9474-0FAA-4CBC-474B46F00E6B}"/>
              </a:ext>
            </a:extLst>
          </p:cNvPr>
          <p:cNvSpPr>
            <a:spLocks noGrp="1"/>
          </p:cNvSpPr>
          <p:nvPr>
            <p:ph idx="1"/>
          </p:nvPr>
        </p:nvSpPr>
        <p:spPr>
          <a:xfrm>
            <a:off x="5131296" y="2240361"/>
            <a:ext cx="3707904" cy="2057400"/>
          </a:xfrm>
        </p:spPr>
        <p:txBody>
          <a:bodyPr>
            <a:noAutofit/>
          </a:bodyPr>
          <a:lstStyle/>
          <a:p>
            <a:r>
              <a:rPr lang="en-US" altLang="en-US" sz="2400" dirty="0">
                <a:latin typeface="Comic Sans MS" panose="030F0902030302020204" pitchFamily="66" charset="0"/>
              </a:rPr>
              <a:t>Lesson Plan &amp; Risk Assessment</a:t>
            </a:r>
          </a:p>
          <a:p>
            <a:r>
              <a:rPr lang="en-US" altLang="en-US" sz="2400" dirty="0">
                <a:latin typeface="Comic Sans MS" panose="030F0902030302020204" pitchFamily="66" charset="0"/>
              </a:rPr>
              <a:t>1,500 words</a:t>
            </a:r>
          </a:p>
          <a:p>
            <a:r>
              <a:rPr lang="en-US" altLang="en-US" sz="2400" dirty="0">
                <a:latin typeface="Comic Sans MS" panose="030F0902030302020204" pitchFamily="66" charset="0"/>
              </a:rPr>
              <a:t>Submission Date 02/05/2025</a:t>
            </a:r>
          </a:p>
          <a:p>
            <a:r>
              <a:rPr lang="en-US" altLang="en-US" sz="2400" b="1" dirty="0">
                <a:latin typeface="Comic Sans MS" panose="030F0902030302020204" pitchFamily="66" charset="0"/>
              </a:rPr>
              <a:t>Academic interviews Tuesday 6</a:t>
            </a:r>
            <a:r>
              <a:rPr lang="en-US" altLang="en-US" sz="2400" b="1" baseline="30000" dirty="0">
                <a:latin typeface="Comic Sans MS" panose="030F0902030302020204" pitchFamily="66" charset="0"/>
              </a:rPr>
              <a:t>th</a:t>
            </a:r>
            <a:r>
              <a:rPr lang="en-US" altLang="en-US" sz="2400" b="1" dirty="0">
                <a:latin typeface="Comic Sans MS" panose="030F0902030302020204" pitchFamily="66" charset="0"/>
              </a:rPr>
              <a:t> May 2025</a:t>
            </a:r>
          </a:p>
          <a:p>
            <a:r>
              <a:rPr lang="en-US" altLang="en-US" sz="2400" dirty="0">
                <a:latin typeface="Comic Sans MS" panose="030F0902030302020204" pitchFamily="66" charset="0"/>
              </a:rPr>
              <a:t>Conference Tuesday 13</a:t>
            </a:r>
            <a:r>
              <a:rPr lang="en-US" altLang="en-US" sz="2400" baseline="30000" dirty="0">
                <a:latin typeface="Comic Sans MS" panose="030F0902030302020204" pitchFamily="66" charset="0"/>
              </a:rPr>
              <a:t>th</a:t>
            </a:r>
            <a:r>
              <a:rPr lang="en-US" altLang="en-US" sz="2400" dirty="0">
                <a:latin typeface="Comic Sans MS" panose="030F0902030302020204" pitchFamily="66" charset="0"/>
              </a:rPr>
              <a:t> May2025    </a:t>
            </a:r>
          </a:p>
        </p:txBody>
      </p:sp>
      <p:sp>
        <p:nvSpPr>
          <p:cNvPr id="5124" name="Content Placeholder 2">
            <a:extLst>
              <a:ext uri="{FF2B5EF4-FFF2-40B4-BE49-F238E27FC236}">
                <a16:creationId xmlns:a16="http://schemas.microsoft.com/office/drawing/2014/main" id="{E132D47C-570E-E3DD-2E5F-8F91833E3C3E}"/>
              </a:ext>
            </a:extLst>
          </p:cNvPr>
          <p:cNvSpPr txBox="1">
            <a:spLocks/>
          </p:cNvSpPr>
          <p:nvPr/>
        </p:nvSpPr>
        <p:spPr bwMode="auto">
          <a:xfrm>
            <a:off x="304800" y="2204864"/>
            <a:ext cx="4267200"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47688" indent="-411163">
              <a:spcBef>
                <a:spcPct val="20000"/>
              </a:spcBef>
              <a:buClr>
                <a:srgbClr val="F9F9F9"/>
              </a:buClr>
              <a:buSzPct val="65000"/>
              <a:buFont typeface="Wingdings 2" pitchFamily="2" charset="2"/>
              <a:buChar char=""/>
              <a:defRPr sz="2800">
                <a:solidFill>
                  <a:schemeClr val="tx1"/>
                </a:solidFill>
                <a:latin typeface="Book Antiqua" panose="02040602050305030304" pitchFamily="18" charset="0"/>
                <a:ea typeface="MS PGothic" panose="020B0600070205080204" pitchFamily="34" charset="-128"/>
              </a:defRPr>
            </a:lvl1pPr>
            <a:lvl2pPr marL="37931725" indent="-37474525">
              <a:spcBef>
                <a:spcPct val="20000"/>
              </a:spcBef>
              <a:buClr>
                <a:schemeClr val="tx1"/>
              </a:buClr>
              <a:buSzPct val="80000"/>
              <a:buFont typeface="Wingdings 2" pitchFamily="2" charset="2"/>
              <a:buChar char=""/>
              <a:defRPr sz="2400">
                <a:solidFill>
                  <a:schemeClr val="tx1"/>
                </a:solidFill>
                <a:latin typeface="Book Antiqua" panose="02040602050305030304" pitchFamily="18" charset="0"/>
                <a:ea typeface="MS PGothic" panose="020B0600070205080204" pitchFamily="34" charset="-128"/>
              </a:defRPr>
            </a:lvl2pPr>
            <a:lvl3pPr marL="1143000" indent="-228600">
              <a:spcBef>
                <a:spcPct val="20000"/>
              </a:spcBef>
              <a:buClr>
                <a:schemeClr val="tx1"/>
              </a:buClr>
              <a:buSzPct val="95000"/>
              <a:buFont typeface="Wingdings" pitchFamily="2" charset="2"/>
              <a:buChar char=""/>
              <a:defRPr sz="2200">
                <a:solidFill>
                  <a:schemeClr val="tx1"/>
                </a:solidFill>
                <a:latin typeface="Book Antiqua" panose="02040602050305030304" pitchFamily="18" charset="0"/>
                <a:ea typeface="MS PGothic" panose="020B0600070205080204" pitchFamily="34" charset="-128"/>
              </a:defRPr>
            </a:lvl3pPr>
            <a:lvl4pPr marL="1600200" indent="-228600">
              <a:spcBef>
                <a:spcPct val="20000"/>
              </a:spcBef>
              <a:buClr>
                <a:schemeClr val="tx1"/>
              </a:buClr>
              <a:buSzPct val="100000"/>
              <a:buFont typeface="Wingdings 3" pitchFamily="2" charset="2"/>
              <a:buChar char=""/>
              <a:defRPr sz="2000">
                <a:solidFill>
                  <a:schemeClr val="tx1"/>
                </a:solidFill>
                <a:latin typeface="Book Antiqua" panose="02040602050305030304" pitchFamily="18" charset="0"/>
                <a:ea typeface="MS PGothic" panose="020B0600070205080204" pitchFamily="34" charset="-128"/>
              </a:defRPr>
            </a:lvl4pPr>
            <a:lvl5pPr marL="2057400" indent="-228600">
              <a:spcBef>
                <a:spcPct val="20000"/>
              </a:spcBef>
              <a:buClr>
                <a:schemeClr val="tx1"/>
              </a:buClr>
              <a:buFont typeface="Wingdings 2" pitchFamily="2" charset="2"/>
              <a:buChar char=""/>
              <a:defRPr sz="2000">
                <a:solidFill>
                  <a:schemeClr val="tx1"/>
                </a:solidFill>
                <a:latin typeface="Book Antiqua" panose="02040602050305030304" pitchFamily="18" charset="0"/>
                <a:ea typeface="MS PGothic" panose="020B0600070205080204" pitchFamily="34" charset="-128"/>
              </a:defRPr>
            </a:lvl5pPr>
            <a:lvl6pPr marL="2514600" indent="-228600" eaLnBrk="0" fontAlgn="base" hangingPunct="0">
              <a:spcBef>
                <a:spcPct val="20000"/>
              </a:spcBef>
              <a:spcAft>
                <a:spcPct val="0"/>
              </a:spcAft>
              <a:buClr>
                <a:schemeClr val="tx1"/>
              </a:buClr>
              <a:buFont typeface="Wingdings 2" pitchFamily="2" charset="2"/>
              <a:buChar char=""/>
              <a:defRPr sz="2000">
                <a:solidFill>
                  <a:schemeClr val="tx1"/>
                </a:solidFill>
                <a:latin typeface="Book Antiqua" panose="02040602050305030304" pitchFamily="18" charset="0"/>
                <a:ea typeface="MS PGothic" panose="020B0600070205080204" pitchFamily="34" charset="-128"/>
              </a:defRPr>
            </a:lvl6pPr>
            <a:lvl7pPr marL="2971800" indent="-228600" eaLnBrk="0" fontAlgn="base" hangingPunct="0">
              <a:spcBef>
                <a:spcPct val="20000"/>
              </a:spcBef>
              <a:spcAft>
                <a:spcPct val="0"/>
              </a:spcAft>
              <a:buClr>
                <a:schemeClr val="tx1"/>
              </a:buClr>
              <a:buFont typeface="Wingdings 2" pitchFamily="2" charset="2"/>
              <a:buChar char=""/>
              <a:defRPr sz="2000">
                <a:solidFill>
                  <a:schemeClr val="tx1"/>
                </a:solidFill>
                <a:latin typeface="Book Antiqua" panose="02040602050305030304" pitchFamily="18" charset="0"/>
                <a:ea typeface="MS PGothic" panose="020B0600070205080204" pitchFamily="34" charset="-128"/>
              </a:defRPr>
            </a:lvl7pPr>
            <a:lvl8pPr marL="3429000" indent="-228600" eaLnBrk="0" fontAlgn="base" hangingPunct="0">
              <a:spcBef>
                <a:spcPct val="20000"/>
              </a:spcBef>
              <a:spcAft>
                <a:spcPct val="0"/>
              </a:spcAft>
              <a:buClr>
                <a:schemeClr val="tx1"/>
              </a:buClr>
              <a:buFont typeface="Wingdings 2" pitchFamily="2" charset="2"/>
              <a:buChar char=""/>
              <a:defRPr sz="2000">
                <a:solidFill>
                  <a:schemeClr val="tx1"/>
                </a:solidFill>
                <a:latin typeface="Book Antiqua" panose="02040602050305030304" pitchFamily="18" charset="0"/>
                <a:ea typeface="MS PGothic" panose="020B0600070205080204" pitchFamily="34" charset="-128"/>
              </a:defRPr>
            </a:lvl8pPr>
            <a:lvl9pPr marL="3886200" indent="-228600" eaLnBrk="0" fontAlgn="base" hangingPunct="0">
              <a:spcBef>
                <a:spcPct val="20000"/>
              </a:spcBef>
              <a:spcAft>
                <a:spcPct val="0"/>
              </a:spcAft>
              <a:buClr>
                <a:schemeClr val="tx1"/>
              </a:buClr>
              <a:buFont typeface="Wingdings 2" pitchFamily="2" charset="2"/>
              <a:buChar char=""/>
              <a:defRPr sz="2000">
                <a:solidFill>
                  <a:schemeClr val="tx1"/>
                </a:solidFill>
                <a:latin typeface="Book Antiqua" panose="02040602050305030304" pitchFamily="18" charset="0"/>
                <a:ea typeface="MS PGothic" panose="020B0600070205080204" pitchFamily="34" charset="-128"/>
              </a:defRPr>
            </a:lvl9pPr>
          </a:lstStyle>
          <a:p>
            <a:r>
              <a:rPr lang="en-US" altLang="en-US" sz="2400" dirty="0" err="1">
                <a:latin typeface="Comic Sans MS" panose="030F0902030302020204" pitchFamily="66" charset="0"/>
              </a:rPr>
              <a:t>Cynllun</a:t>
            </a:r>
            <a:r>
              <a:rPr lang="en-US" altLang="en-US" sz="2400" dirty="0">
                <a:latin typeface="Comic Sans MS" panose="030F0902030302020204" pitchFamily="66" charset="0"/>
              </a:rPr>
              <a:t> </a:t>
            </a:r>
            <a:r>
              <a:rPr lang="en-US" altLang="en-US" sz="2400" dirty="0" err="1">
                <a:latin typeface="Comic Sans MS" panose="030F0902030302020204" pitchFamily="66" charset="0"/>
              </a:rPr>
              <a:t>Gwers</a:t>
            </a:r>
            <a:r>
              <a:rPr lang="en-US" altLang="en-US" sz="2400" dirty="0">
                <a:latin typeface="Comic Sans MS" panose="030F0902030302020204" pitchFamily="66" charset="0"/>
              </a:rPr>
              <a:t> ac </a:t>
            </a:r>
            <a:r>
              <a:rPr lang="en-US" altLang="en-US" sz="2400" dirty="0" err="1">
                <a:latin typeface="Comic Sans MS" panose="030F0902030302020204" pitchFamily="66" charset="0"/>
              </a:rPr>
              <a:t>Asesiad</a:t>
            </a:r>
            <a:r>
              <a:rPr lang="en-US" altLang="en-US" sz="2400" dirty="0">
                <a:latin typeface="Comic Sans MS" panose="030F0902030302020204" pitchFamily="66" charset="0"/>
              </a:rPr>
              <a:t> </a:t>
            </a:r>
            <a:r>
              <a:rPr lang="en-US" altLang="en-US" sz="2400" dirty="0" err="1">
                <a:latin typeface="Comic Sans MS" panose="030F0902030302020204" pitchFamily="66" charset="0"/>
              </a:rPr>
              <a:t>Risg</a:t>
            </a:r>
            <a:endParaRPr lang="en-US" altLang="en-US" sz="2400" dirty="0">
              <a:latin typeface="Comic Sans MS" panose="030F0902030302020204" pitchFamily="66" charset="0"/>
            </a:endParaRPr>
          </a:p>
          <a:p>
            <a:r>
              <a:rPr lang="en-US" altLang="en-US" sz="2400" dirty="0">
                <a:latin typeface="Comic Sans MS" panose="030F0902030302020204" pitchFamily="66" charset="0"/>
              </a:rPr>
              <a:t>1,500 o </a:t>
            </a:r>
            <a:r>
              <a:rPr lang="en-US" altLang="en-US" sz="2400" dirty="0" err="1">
                <a:latin typeface="Comic Sans MS" panose="030F0902030302020204" pitchFamily="66" charset="0"/>
              </a:rPr>
              <a:t>eiriau</a:t>
            </a:r>
            <a:r>
              <a:rPr lang="en-US" altLang="en-US" sz="2400" dirty="0">
                <a:latin typeface="Comic Sans MS" panose="030F0902030302020204" pitchFamily="66" charset="0"/>
              </a:rPr>
              <a:t> </a:t>
            </a:r>
          </a:p>
          <a:p>
            <a:r>
              <a:rPr lang="en-US" altLang="en-US" sz="2400" dirty="0" err="1">
                <a:latin typeface="Comic Sans MS" panose="030F0902030302020204" pitchFamily="66" charset="0"/>
              </a:rPr>
              <a:t>Dyddiad</a:t>
            </a:r>
            <a:r>
              <a:rPr lang="en-US" altLang="en-US" sz="2400" dirty="0">
                <a:latin typeface="Comic Sans MS" panose="030F0902030302020204" pitchFamily="66" charset="0"/>
              </a:rPr>
              <a:t> </a:t>
            </a:r>
            <a:r>
              <a:rPr lang="en-US" altLang="en-US" sz="2400" dirty="0" err="1">
                <a:latin typeface="Comic Sans MS" panose="030F0902030302020204" pitchFamily="66" charset="0"/>
              </a:rPr>
              <a:t>Cyflwyno</a:t>
            </a:r>
            <a:r>
              <a:rPr lang="en-US" altLang="en-US" sz="2400" dirty="0">
                <a:latin typeface="Comic Sans MS" panose="030F0902030302020204" pitchFamily="66" charset="0"/>
              </a:rPr>
              <a:t> 02/05/2025 </a:t>
            </a:r>
          </a:p>
          <a:p>
            <a:r>
              <a:rPr lang="en-US" altLang="en-US" sz="2400" b="1" dirty="0" err="1">
                <a:latin typeface="Comic Sans MS" panose="030F0902030302020204" pitchFamily="66" charset="0"/>
              </a:rPr>
              <a:t>Cyfweliadau</a:t>
            </a:r>
            <a:r>
              <a:rPr lang="en-US" altLang="en-US" sz="2400" b="1" dirty="0">
                <a:latin typeface="Comic Sans MS" panose="030F0902030302020204" pitchFamily="66" charset="0"/>
              </a:rPr>
              <a:t> </a:t>
            </a:r>
            <a:r>
              <a:rPr lang="en-US" altLang="en-US" sz="2400" b="1" dirty="0" err="1">
                <a:latin typeface="Comic Sans MS" panose="030F0902030302020204" pitchFamily="66" charset="0"/>
              </a:rPr>
              <a:t>academaidd</a:t>
            </a:r>
            <a:r>
              <a:rPr lang="en-US" altLang="en-US" sz="2400" b="1" dirty="0">
                <a:latin typeface="Comic Sans MS" panose="030F0902030302020204" pitchFamily="66" charset="0"/>
              </a:rPr>
              <a:t> Mai, 6ed, 2025</a:t>
            </a:r>
          </a:p>
          <a:p>
            <a:r>
              <a:rPr lang="en-US" altLang="en-US" sz="2400" dirty="0" err="1">
                <a:latin typeface="Comic Sans MS" panose="030F0902030302020204" pitchFamily="66" charset="0"/>
              </a:rPr>
              <a:t>Cynhadledd</a:t>
            </a:r>
            <a:r>
              <a:rPr lang="en-US" altLang="en-US" sz="2400" dirty="0">
                <a:latin typeface="Comic Sans MS" panose="030F0902030302020204" pitchFamily="66" charset="0"/>
              </a:rPr>
              <a:t> Mai 13eg, 2025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Rectangle 2">
            <a:extLst>
              <a:ext uri="{FF2B5EF4-FFF2-40B4-BE49-F238E27FC236}">
                <a16:creationId xmlns:a16="http://schemas.microsoft.com/office/drawing/2014/main" id="{EB37B3F3-1C26-A23B-ACE9-23A6B4904A6D}"/>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tretch>
            <a:fillRect/>
          </a:stretch>
        </p:blipFill>
        <p:spPr bwMode="auto">
          <a:xfrm>
            <a:off x="431303" y="188640"/>
            <a:ext cx="7056437" cy="1088956"/>
          </a:xfrm>
        </p:spPr>
      </p:pic>
      <p:sp>
        <p:nvSpPr>
          <p:cNvPr id="7171" name="Rectangle 3">
            <a:extLst>
              <a:ext uri="{FF2B5EF4-FFF2-40B4-BE49-F238E27FC236}">
                <a16:creationId xmlns:a16="http://schemas.microsoft.com/office/drawing/2014/main" id="{43BDF927-0C7C-6CED-10FD-19B2CD760364}"/>
              </a:ext>
            </a:extLst>
          </p:cNvPr>
          <p:cNvSpPr>
            <a:spLocks noGrp="1"/>
          </p:cNvSpPr>
          <p:nvPr>
            <p:ph idx="1"/>
          </p:nvPr>
        </p:nvSpPr>
        <p:spPr>
          <a:xfrm>
            <a:off x="395536" y="1556792"/>
            <a:ext cx="8064896" cy="4691615"/>
          </a:xfrm>
        </p:spPr>
        <p:txBody>
          <a:bodyPr>
            <a:normAutofit lnSpcReduction="10000"/>
          </a:bodyPr>
          <a:lstStyle/>
          <a:p>
            <a:pPr eaLnBrk="1" hangingPunct="1"/>
            <a:r>
              <a:rPr lang="cy-GB" altLang="en-US" sz="2400" dirty="0">
                <a:latin typeface="Comic Sans MS" panose="030F0902030302020204" pitchFamily="66" charset="0"/>
              </a:rPr>
              <a:t>DD1 medru disgrifio, cyfianwhau dewis o arddull addysgu / hwyluso a gwerthuso nodweddion allweddol ystod o arddulliau dysgu ag addysgu.  </a:t>
            </a:r>
            <a:endParaRPr lang="en-GB" altLang="en-US" sz="2400" dirty="0">
              <a:latin typeface="Comic Sans MS" panose="030F0902030302020204" pitchFamily="66" charset="0"/>
            </a:endParaRPr>
          </a:p>
          <a:p>
            <a:pPr eaLnBrk="1" hangingPunct="1"/>
            <a:r>
              <a:rPr lang="en-GB" altLang="en-US" sz="2400" dirty="0">
                <a:latin typeface="Comic Sans MS" panose="030F0902030302020204" pitchFamily="66" charset="0"/>
              </a:rPr>
              <a:t>DD2 </a:t>
            </a:r>
            <a:r>
              <a:rPr lang="en-GB" altLang="en-US" sz="2400" dirty="0" err="1">
                <a:latin typeface="Comic Sans MS" panose="030F0902030302020204" pitchFamily="66" charset="0"/>
              </a:rPr>
              <a:t>dylunio</a:t>
            </a:r>
            <a:r>
              <a:rPr lang="en-GB" altLang="en-US" sz="2400" dirty="0">
                <a:latin typeface="Comic Sans MS" panose="030F0902030302020204" pitchFamily="66" charset="0"/>
              </a:rPr>
              <a:t> </a:t>
            </a:r>
            <a:r>
              <a:rPr lang="en-GB" altLang="en-US" sz="2400" dirty="0" err="1">
                <a:latin typeface="Comic Sans MS" panose="030F0902030302020204" pitchFamily="66" charset="0"/>
              </a:rPr>
              <a:t>sesiwn</a:t>
            </a:r>
            <a:r>
              <a:rPr lang="en-GB" altLang="en-US" sz="2400" dirty="0">
                <a:latin typeface="Comic Sans MS" panose="030F0902030302020204" pitchFamily="66" charset="0"/>
              </a:rPr>
              <a:t> </a:t>
            </a:r>
            <a:r>
              <a:rPr lang="en-GB" altLang="en-US" sz="2400" dirty="0" err="1">
                <a:latin typeface="Comic Sans MS" panose="030F0902030302020204" pitchFamily="66" charset="0"/>
              </a:rPr>
              <a:t>anturus</a:t>
            </a:r>
            <a:r>
              <a:rPr lang="en-GB" altLang="en-US" sz="2400" dirty="0">
                <a:latin typeface="Comic Sans MS" panose="030F0902030302020204" pitchFamily="66" charset="0"/>
              </a:rPr>
              <a:t> </a:t>
            </a:r>
            <a:r>
              <a:rPr lang="en-GB" altLang="en-US" sz="2400" dirty="0" err="1">
                <a:latin typeface="Comic Sans MS" panose="030F0902030302020204" pitchFamily="66" charset="0"/>
              </a:rPr>
              <a:t>pwrpasol</a:t>
            </a:r>
            <a:r>
              <a:rPr lang="en-GB" altLang="en-US" sz="2400" dirty="0">
                <a:latin typeface="Comic Sans MS" panose="030F0902030302020204" pitchFamily="66" charset="0"/>
              </a:rPr>
              <a:t> </a:t>
            </a:r>
            <a:r>
              <a:rPr lang="en-GB" altLang="en-US" sz="2400" dirty="0" err="1">
                <a:latin typeface="Comic Sans MS" panose="030F0902030302020204" pitchFamily="66" charset="0"/>
              </a:rPr>
              <a:t>sy’n</a:t>
            </a:r>
            <a:r>
              <a:rPr lang="en-GB" altLang="en-US" sz="2400" dirty="0">
                <a:latin typeface="Comic Sans MS" panose="030F0902030302020204" pitchFamily="66" charset="0"/>
              </a:rPr>
              <a:t> </a:t>
            </a:r>
            <a:r>
              <a:rPr lang="en-GB" altLang="en-US" sz="2400" dirty="0" err="1">
                <a:latin typeface="Comic Sans MS" panose="030F0902030302020204" pitchFamily="66" charset="0"/>
              </a:rPr>
              <a:t>cynnwys</a:t>
            </a:r>
            <a:r>
              <a:rPr lang="en-GB" altLang="en-US" sz="2400" dirty="0">
                <a:latin typeface="Comic Sans MS" panose="030F0902030302020204" pitchFamily="66" charset="0"/>
              </a:rPr>
              <a:t>  </a:t>
            </a:r>
            <a:r>
              <a:rPr lang="en-GB" altLang="en-US" sz="2400" dirty="0" err="1">
                <a:latin typeface="Comic Sans MS" panose="030F0902030302020204" pitchFamily="66" charset="0"/>
              </a:rPr>
              <a:t>ymwybyddiaeth</a:t>
            </a:r>
            <a:r>
              <a:rPr lang="en-GB" altLang="en-US" sz="2400" dirty="0">
                <a:latin typeface="Comic Sans MS" panose="030F0902030302020204" pitchFamily="66" charset="0"/>
              </a:rPr>
              <a:t> </a:t>
            </a:r>
            <a:r>
              <a:rPr lang="en-GB" altLang="en-US" sz="2400" dirty="0" err="1">
                <a:latin typeface="Comic Sans MS" panose="030F0902030302020204" pitchFamily="66" charset="0"/>
              </a:rPr>
              <a:t>pwrpasol</a:t>
            </a:r>
            <a:r>
              <a:rPr lang="en-GB" altLang="en-US" sz="2400" dirty="0">
                <a:latin typeface="Comic Sans MS" panose="030F0902030302020204" pitchFamily="66" charset="0"/>
              </a:rPr>
              <a:t> o </a:t>
            </a:r>
            <a:r>
              <a:rPr lang="en-GB" altLang="en-US" sz="2400" dirty="0" err="1">
                <a:latin typeface="Comic Sans MS" panose="030F0902030302020204" pitchFamily="66" charset="0"/>
              </a:rPr>
              <a:t>lefel</a:t>
            </a:r>
            <a:r>
              <a:rPr lang="en-GB" altLang="en-US" sz="2400" dirty="0">
                <a:latin typeface="Comic Sans MS" panose="030F0902030302020204" pitchFamily="66" charset="0"/>
              </a:rPr>
              <a:t> iechyd a </a:t>
            </a:r>
            <a:r>
              <a:rPr lang="en-GB" altLang="en-US" sz="2400" dirty="0" err="1">
                <a:latin typeface="Comic Sans MS" panose="030F0902030302020204" pitchFamily="66" charset="0"/>
              </a:rPr>
              <a:t>diogelwch</a:t>
            </a:r>
            <a:r>
              <a:rPr lang="en-GB" altLang="en-US" sz="2400" dirty="0">
                <a:latin typeface="Comic Sans MS" panose="030F0902030302020204" pitchFamily="66" charset="0"/>
              </a:rPr>
              <a:t>.</a:t>
            </a:r>
          </a:p>
          <a:p>
            <a:pPr eaLnBrk="1" hangingPunct="1">
              <a:buFont typeface="Wingdings 2" pitchFamily="2" charset="2"/>
              <a:buNone/>
            </a:pPr>
            <a:endParaRPr lang="en-GB" altLang="en-US" sz="2400" dirty="0">
              <a:latin typeface="Comic Sans MS" panose="030F0902030302020204" pitchFamily="66" charset="0"/>
            </a:endParaRPr>
          </a:p>
          <a:p>
            <a:pPr eaLnBrk="1" hangingPunct="1"/>
            <a:r>
              <a:rPr lang="cy-GB" altLang="en-US" sz="2400" b="1" dirty="0">
                <a:solidFill>
                  <a:srgbClr val="FFFF00"/>
                </a:solidFill>
                <a:latin typeface="Comic Sans MS" panose="030F0902030302020204" pitchFamily="66" charset="0"/>
              </a:rPr>
              <a:t> LO1  able to identify, describe, justify and evaluate the key charactersitics of a range of teaching and facilitation styles  </a:t>
            </a:r>
            <a:endParaRPr lang="en-GB" altLang="en-US" sz="2400" b="1" dirty="0">
              <a:solidFill>
                <a:srgbClr val="FFFF00"/>
              </a:solidFill>
              <a:latin typeface="Comic Sans MS" panose="030F0902030302020204" pitchFamily="66" charset="0"/>
            </a:endParaRPr>
          </a:p>
          <a:p>
            <a:pPr eaLnBrk="1" hangingPunct="1"/>
            <a:r>
              <a:rPr lang="en-GB" altLang="en-US" b="1" dirty="0">
                <a:solidFill>
                  <a:srgbClr val="FFFF00"/>
                </a:solidFill>
                <a:latin typeface="Comic Sans MS" panose="030F0902030302020204" pitchFamily="66" charset="0"/>
              </a:rPr>
              <a:t> </a:t>
            </a:r>
            <a:r>
              <a:rPr lang="en-GB" altLang="en-US" sz="2400" b="1" dirty="0">
                <a:solidFill>
                  <a:srgbClr val="FFFF00"/>
                </a:solidFill>
                <a:latin typeface="Comic Sans MS" panose="030F0902030302020204" pitchFamily="66" charset="0"/>
              </a:rPr>
              <a:t>LO2  design a purposeful adventurous activity that demonstrates appropriate level of awareness of health and safety aspects.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050">
            <a:extLst>
              <a:ext uri="{FF2B5EF4-FFF2-40B4-BE49-F238E27FC236}">
                <a16:creationId xmlns:a16="http://schemas.microsoft.com/office/drawing/2014/main" id="{8A6DAF90-ACD3-0A01-0C50-5376F5FCD6BE}"/>
              </a:ext>
            </a:extLst>
          </p:cNvPr>
          <p:cNvSpPr txBox="1">
            <a:spLocks noChangeArrowheads="1"/>
          </p:cNvSpPr>
          <p:nvPr/>
        </p:nvSpPr>
        <p:spPr bwMode="auto">
          <a:xfrm>
            <a:off x="342900" y="980728"/>
            <a:ext cx="84582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Comic Sans MS" panose="030F0902030302020204" pitchFamily="66" charset="0"/>
                <a:ea typeface="MS PGothic" panose="020B0600070205080204" pitchFamily="34" charset="-128"/>
              </a:defRPr>
            </a:lvl1pPr>
            <a:lvl2pPr marL="37931725" indent="-37474525">
              <a:defRPr sz="3600">
                <a:solidFill>
                  <a:schemeClr val="tx1"/>
                </a:solidFill>
                <a:latin typeface="Comic Sans MS" panose="030F0902030302020204" pitchFamily="66" charset="0"/>
                <a:ea typeface="MS PGothic" panose="020B0600070205080204" pitchFamily="34" charset="-128"/>
              </a:defRPr>
            </a:lvl2pPr>
            <a:lvl3pPr marL="1143000" indent="-228600">
              <a:defRPr sz="3600">
                <a:solidFill>
                  <a:schemeClr val="tx1"/>
                </a:solidFill>
                <a:latin typeface="Comic Sans MS" panose="030F0902030302020204" pitchFamily="66" charset="0"/>
                <a:ea typeface="MS PGothic" panose="020B0600070205080204" pitchFamily="34" charset="-128"/>
              </a:defRPr>
            </a:lvl3pPr>
            <a:lvl4pPr marL="1600200" indent="-228600">
              <a:defRPr sz="3600">
                <a:solidFill>
                  <a:schemeClr val="tx1"/>
                </a:solidFill>
                <a:latin typeface="Comic Sans MS" panose="030F0902030302020204" pitchFamily="66" charset="0"/>
                <a:ea typeface="MS PGothic" panose="020B0600070205080204" pitchFamily="34" charset="-128"/>
              </a:defRPr>
            </a:lvl4pPr>
            <a:lvl5pPr marL="2057400" indent="-228600">
              <a:defRPr sz="3600">
                <a:solidFill>
                  <a:schemeClr val="tx1"/>
                </a:solidFill>
                <a:latin typeface="Comic Sans MS" panose="030F0902030302020204" pitchFamily="66"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pPr algn="ctr" eaLnBrk="1" hangingPunct="1">
              <a:spcBef>
                <a:spcPct val="50000"/>
              </a:spcBef>
            </a:pPr>
            <a:r>
              <a:rPr lang="en-GB" altLang="en-US" b="1" dirty="0" err="1">
                <a:solidFill>
                  <a:srgbClr val="FEC67B"/>
                </a:solidFill>
              </a:rPr>
              <a:t>Meddyliwch</a:t>
            </a:r>
            <a:r>
              <a:rPr lang="en-GB" altLang="en-US" b="1" dirty="0">
                <a:solidFill>
                  <a:srgbClr val="FEC67B"/>
                </a:solidFill>
              </a:rPr>
              <a:t> - pa </a:t>
            </a:r>
            <a:r>
              <a:rPr lang="en-GB" altLang="en-US" b="1" dirty="0" err="1">
                <a:solidFill>
                  <a:srgbClr val="FEC67B"/>
                </a:solidFill>
              </a:rPr>
              <a:t>faterion</a:t>
            </a:r>
            <a:r>
              <a:rPr lang="en-GB" altLang="en-US" b="1" dirty="0">
                <a:solidFill>
                  <a:srgbClr val="FEC67B"/>
                </a:solidFill>
              </a:rPr>
              <a:t> </a:t>
            </a:r>
            <a:r>
              <a:rPr lang="en-GB" altLang="en-US" b="1" dirty="0" err="1">
                <a:solidFill>
                  <a:srgbClr val="FEC67B"/>
                </a:solidFill>
              </a:rPr>
              <a:t>sydd</a:t>
            </a:r>
            <a:r>
              <a:rPr lang="en-GB" altLang="en-US" b="1" dirty="0">
                <a:solidFill>
                  <a:srgbClr val="FEC67B"/>
                </a:solidFill>
              </a:rPr>
              <a:t> </a:t>
            </a:r>
            <a:r>
              <a:rPr lang="en-GB" altLang="en-US" b="1" dirty="0" err="1">
                <a:solidFill>
                  <a:srgbClr val="FEC67B"/>
                </a:solidFill>
              </a:rPr>
              <a:t>angen</a:t>
            </a:r>
            <a:r>
              <a:rPr lang="en-GB" altLang="en-US" b="1" dirty="0">
                <a:solidFill>
                  <a:srgbClr val="FEC67B"/>
                </a:solidFill>
              </a:rPr>
              <a:t> </a:t>
            </a:r>
            <a:r>
              <a:rPr lang="en-GB" altLang="en-US" b="1" dirty="0" err="1">
                <a:solidFill>
                  <a:srgbClr val="FEC67B"/>
                </a:solidFill>
              </a:rPr>
              <a:t>ystyried</a:t>
            </a:r>
            <a:r>
              <a:rPr lang="en-GB" altLang="en-US" b="1" dirty="0">
                <a:solidFill>
                  <a:srgbClr val="FEC67B"/>
                </a:solidFill>
              </a:rPr>
              <a:t> </a:t>
            </a:r>
            <a:r>
              <a:rPr lang="en-GB" altLang="en-US" b="1" dirty="0" err="1">
                <a:solidFill>
                  <a:srgbClr val="FEC67B"/>
                </a:solidFill>
              </a:rPr>
              <a:t>cyn</a:t>
            </a:r>
            <a:r>
              <a:rPr lang="en-GB" altLang="en-US" b="1" dirty="0">
                <a:solidFill>
                  <a:srgbClr val="FEC67B"/>
                </a:solidFill>
              </a:rPr>
              <a:t> </a:t>
            </a:r>
            <a:r>
              <a:rPr lang="en-GB" altLang="en-US" b="1" dirty="0" err="1">
                <a:solidFill>
                  <a:srgbClr val="FEC67B"/>
                </a:solidFill>
              </a:rPr>
              <a:t>cynllunio</a:t>
            </a:r>
            <a:r>
              <a:rPr lang="en-GB" altLang="en-US" b="1" dirty="0">
                <a:solidFill>
                  <a:srgbClr val="FEC67B"/>
                </a:solidFill>
              </a:rPr>
              <a:t>?</a:t>
            </a:r>
          </a:p>
        </p:txBody>
      </p:sp>
      <p:sp>
        <p:nvSpPr>
          <p:cNvPr id="9219" name="Rectangle 2065">
            <a:extLst>
              <a:ext uri="{FF2B5EF4-FFF2-40B4-BE49-F238E27FC236}">
                <a16:creationId xmlns:a16="http://schemas.microsoft.com/office/drawing/2014/main" id="{A3D3EC01-A6EC-70B4-8DD5-8A9313B1A7C6}"/>
              </a:ext>
            </a:extLst>
          </p:cNvPr>
          <p:cNvSpPr>
            <a:spLocks noGrp="1"/>
          </p:cNvSpPr>
          <p:nvPr>
            <p:ph idx="1"/>
          </p:nvPr>
        </p:nvSpPr>
        <p:spPr>
          <a:xfrm>
            <a:off x="755650" y="2564903"/>
            <a:ext cx="7345363" cy="3661271"/>
          </a:xfrm>
        </p:spPr>
        <p:txBody>
          <a:bodyPr/>
          <a:lstStyle/>
          <a:p>
            <a:pPr eaLnBrk="1" hangingPunct="1">
              <a:buFontTx/>
              <a:buNone/>
            </a:pPr>
            <a:r>
              <a:rPr lang="en-GB" altLang="en-US" b="1" dirty="0" err="1">
                <a:solidFill>
                  <a:srgbClr val="FEC67B"/>
                </a:solidFill>
                <a:latin typeface="Comic Sans MS" panose="030F0902030302020204" pitchFamily="66" charset="0"/>
              </a:rPr>
              <a:t>Gwerthuswch</a:t>
            </a:r>
            <a:r>
              <a:rPr lang="en-GB" altLang="en-US" b="1" dirty="0">
                <a:solidFill>
                  <a:srgbClr val="FEC67B"/>
                </a:solidFill>
                <a:latin typeface="Comic Sans MS" panose="030F0902030302020204" pitchFamily="66" charset="0"/>
              </a:rPr>
              <a:t>:</a:t>
            </a:r>
          </a:p>
          <a:p>
            <a:pPr eaLnBrk="1" hangingPunct="1"/>
            <a:endParaRPr lang="en-GB" altLang="en-US" b="1" dirty="0">
              <a:solidFill>
                <a:srgbClr val="0066FF"/>
              </a:solidFill>
              <a:latin typeface="Comic Sans MS" panose="030F0902030302020204" pitchFamily="66" charset="0"/>
            </a:endParaRPr>
          </a:p>
          <a:p>
            <a:pPr eaLnBrk="1" hangingPunct="1">
              <a:buClr>
                <a:srgbClr val="FF9933"/>
              </a:buClr>
            </a:pPr>
            <a:r>
              <a:rPr lang="en-GB" altLang="en-US" b="1" i="1" dirty="0">
                <a:solidFill>
                  <a:srgbClr val="FEC67B"/>
                </a:solidFill>
                <a:latin typeface="Comic Sans MS" panose="030F0902030302020204" pitchFamily="66" charset="0"/>
              </a:rPr>
              <a:t>Beth </a:t>
            </a:r>
            <a:r>
              <a:rPr lang="en-GB" altLang="en-US" b="1" i="1" dirty="0" err="1">
                <a:solidFill>
                  <a:srgbClr val="FEC67B"/>
                </a:solidFill>
                <a:latin typeface="Comic Sans MS" panose="030F0902030302020204" pitchFamily="66" charset="0"/>
              </a:rPr>
              <a:t>mae</a:t>
            </a:r>
            <a:r>
              <a:rPr lang="en-GB" altLang="en-US" b="1" i="1" dirty="0">
                <a:solidFill>
                  <a:srgbClr val="FEC67B"/>
                </a:solidFill>
                <a:latin typeface="Comic Sans MS" panose="030F0902030302020204" pitchFamily="66" charset="0"/>
              </a:rPr>
              <a:t> plant </a:t>
            </a:r>
            <a:r>
              <a:rPr lang="en-GB" altLang="en-US" b="1" i="1" dirty="0" err="1">
                <a:solidFill>
                  <a:srgbClr val="FEC67B"/>
                </a:solidFill>
                <a:latin typeface="Comic Sans MS" panose="030F0902030302020204" pitchFamily="66" charset="0"/>
              </a:rPr>
              <a:t>yn</a:t>
            </a:r>
            <a:r>
              <a:rPr lang="en-GB" altLang="en-US" b="1" i="1" dirty="0">
                <a:solidFill>
                  <a:srgbClr val="FEC67B"/>
                </a:solidFill>
                <a:latin typeface="Comic Sans MS" panose="030F0902030302020204" pitchFamily="66" charset="0"/>
              </a:rPr>
              <a:t> </a:t>
            </a:r>
            <a:r>
              <a:rPr lang="en-GB" altLang="en-US" b="1" i="1" dirty="0" err="1">
                <a:solidFill>
                  <a:srgbClr val="FEC67B"/>
                </a:solidFill>
                <a:latin typeface="Comic Sans MS" panose="030F0902030302020204" pitchFamily="66" charset="0"/>
              </a:rPr>
              <a:t>ei</a:t>
            </a:r>
            <a:r>
              <a:rPr lang="en-GB" altLang="en-US" b="1" i="1" dirty="0">
                <a:solidFill>
                  <a:srgbClr val="FEC67B"/>
                </a:solidFill>
                <a:latin typeface="Comic Sans MS" panose="030F0902030302020204" pitchFamily="66" charset="0"/>
              </a:rPr>
              <a:t> </a:t>
            </a:r>
            <a:r>
              <a:rPr lang="en-GB" altLang="en-US" b="1" i="1" dirty="0" err="1">
                <a:solidFill>
                  <a:srgbClr val="FEC67B"/>
                </a:solidFill>
                <a:latin typeface="Comic Sans MS" panose="030F0902030302020204" pitchFamily="66" charset="0"/>
              </a:rPr>
              <a:t>wybod</a:t>
            </a:r>
            <a:r>
              <a:rPr lang="en-GB" altLang="en-US" b="1" i="1" dirty="0">
                <a:solidFill>
                  <a:srgbClr val="FEC67B"/>
                </a:solidFill>
                <a:latin typeface="Comic Sans MS" panose="030F0902030302020204" pitchFamily="66" charset="0"/>
              </a:rPr>
              <a:t>, </a:t>
            </a:r>
            <a:r>
              <a:rPr lang="en-GB" altLang="en-US" b="1" i="1" dirty="0" err="1">
                <a:solidFill>
                  <a:srgbClr val="FEC67B"/>
                </a:solidFill>
                <a:latin typeface="Comic Sans MS" panose="030F0902030302020204" pitchFamily="66" charset="0"/>
              </a:rPr>
              <a:t>yn</a:t>
            </a:r>
            <a:r>
              <a:rPr lang="en-GB" altLang="en-US" b="1" i="1" dirty="0">
                <a:solidFill>
                  <a:srgbClr val="FEC67B"/>
                </a:solidFill>
                <a:latin typeface="Comic Sans MS" panose="030F0902030302020204" pitchFamily="66" charset="0"/>
              </a:rPr>
              <a:t> </a:t>
            </a:r>
            <a:r>
              <a:rPr lang="en-GB" altLang="en-US" b="1" i="1" dirty="0" err="1">
                <a:solidFill>
                  <a:srgbClr val="FEC67B"/>
                </a:solidFill>
                <a:latin typeface="Comic Sans MS" panose="030F0902030302020204" pitchFamily="66" charset="0"/>
              </a:rPr>
              <a:t>gallu</a:t>
            </a:r>
            <a:r>
              <a:rPr lang="en-GB" altLang="en-US" b="1" i="1" dirty="0">
                <a:solidFill>
                  <a:srgbClr val="FEC67B"/>
                </a:solidFill>
                <a:latin typeface="Comic Sans MS" panose="030F0902030302020204" pitchFamily="66" charset="0"/>
              </a:rPr>
              <a:t> </a:t>
            </a:r>
            <a:r>
              <a:rPr lang="en-GB" altLang="en-US" b="1" i="1" dirty="0" err="1">
                <a:solidFill>
                  <a:srgbClr val="FEC67B"/>
                </a:solidFill>
                <a:latin typeface="Comic Sans MS" panose="030F0902030302020204" pitchFamily="66" charset="0"/>
              </a:rPr>
              <a:t>ei</a:t>
            </a:r>
            <a:r>
              <a:rPr lang="en-GB" altLang="en-US" b="1" i="1" dirty="0">
                <a:solidFill>
                  <a:srgbClr val="FEC67B"/>
                </a:solidFill>
                <a:latin typeface="Comic Sans MS" panose="030F0902030302020204" pitchFamily="66" charset="0"/>
              </a:rPr>
              <a:t> </a:t>
            </a:r>
            <a:r>
              <a:rPr lang="en-GB" altLang="en-US" b="1" i="1" dirty="0" err="1">
                <a:solidFill>
                  <a:srgbClr val="FEC67B"/>
                </a:solidFill>
                <a:latin typeface="Comic Sans MS" panose="030F0902030302020204" pitchFamily="66" charset="0"/>
              </a:rPr>
              <a:t>wneud</a:t>
            </a:r>
            <a:r>
              <a:rPr lang="en-GB" altLang="en-US" b="1" i="1" dirty="0">
                <a:solidFill>
                  <a:srgbClr val="FEC67B"/>
                </a:solidFill>
                <a:latin typeface="Comic Sans MS" panose="030F0902030302020204" pitchFamily="66" charset="0"/>
              </a:rPr>
              <a:t> ac </a:t>
            </a:r>
            <a:r>
              <a:rPr lang="en-GB" altLang="en-US" b="1" i="1" dirty="0" err="1">
                <a:solidFill>
                  <a:srgbClr val="FEC67B"/>
                </a:solidFill>
                <a:latin typeface="Comic Sans MS" panose="030F0902030302020204" pitchFamily="66" charset="0"/>
              </a:rPr>
              <a:t>yn</a:t>
            </a:r>
            <a:r>
              <a:rPr lang="en-GB" altLang="en-US" b="1" i="1" dirty="0">
                <a:solidFill>
                  <a:srgbClr val="FEC67B"/>
                </a:solidFill>
                <a:latin typeface="Comic Sans MS" panose="030F0902030302020204" pitchFamily="66" charset="0"/>
              </a:rPr>
              <a:t> </a:t>
            </a:r>
            <a:r>
              <a:rPr lang="en-GB" altLang="en-US" b="1" i="1" dirty="0" err="1">
                <a:solidFill>
                  <a:srgbClr val="FEC67B"/>
                </a:solidFill>
                <a:latin typeface="Comic Sans MS" panose="030F0902030302020204" pitchFamily="66" charset="0"/>
              </a:rPr>
              <a:t>ei</a:t>
            </a:r>
            <a:r>
              <a:rPr lang="en-GB" altLang="en-US" b="1" i="1" dirty="0">
                <a:solidFill>
                  <a:srgbClr val="FEC67B"/>
                </a:solidFill>
                <a:latin typeface="Comic Sans MS" panose="030F0902030302020204" pitchFamily="66" charset="0"/>
              </a:rPr>
              <a:t> </a:t>
            </a:r>
            <a:r>
              <a:rPr lang="en-GB" altLang="en-US" b="1" i="1" dirty="0" err="1">
                <a:solidFill>
                  <a:srgbClr val="FEC67B"/>
                </a:solidFill>
                <a:latin typeface="Comic Sans MS" panose="030F0902030302020204" pitchFamily="66" charset="0"/>
              </a:rPr>
              <a:t>ddeall</a:t>
            </a:r>
            <a:endParaRPr lang="en-GB" altLang="en-US" b="1" i="1" dirty="0">
              <a:solidFill>
                <a:srgbClr val="FEC67B"/>
              </a:solidFill>
              <a:latin typeface="Comic Sans MS" panose="030F0902030302020204" pitchFamily="66" charset="0"/>
            </a:endParaRPr>
          </a:p>
          <a:p>
            <a:pPr eaLnBrk="1" hangingPunct="1">
              <a:buClr>
                <a:srgbClr val="FF9933"/>
              </a:buClr>
            </a:pPr>
            <a:r>
              <a:rPr lang="en-GB" altLang="en-US" b="1" i="1" dirty="0">
                <a:solidFill>
                  <a:srgbClr val="FEC67B"/>
                </a:solidFill>
                <a:latin typeface="Comic Sans MS" panose="030F0902030302020204" pitchFamily="66" charset="0"/>
              </a:rPr>
              <a:t>Sut </a:t>
            </a:r>
            <a:r>
              <a:rPr lang="en-GB" altLang="en-US" b="1" i="1" dirty="0" err="1">
                <a:solidFill>
                  <a:srgbClr val="FEC67B"/>
                </a:solidFill>
                <a:latin typeface="Comic Sans MS" panose="030F0902030302020204" pitchFamily="66" charset="0"/>
              </a:rPr>
              <a:t>mae’r</a:t>
            </a:r>
            <a:r>
              <a:rPr lang="en-GB" altLang="en-US" b="1" i="1" dirty="0">
                <a:solidFill>
                  <a:srgbClr val="FEC67B"/>
                </a:solidFill>
                <a:latin typeface="Comic Sans MS" panose="030F0902030302020204" pitchFamily="66" charset="0"/>
              </a:rPr>
              <a:t> </a:t>
            </a:r>
            <a:r>
              <a:rPr lang="en-GB" altLang="en-US" b="1" i="1" dirty="0" err="1">
                <a:solidFill>
                  <a:srgbClr val="FEC67B"/>
                </a:solidFill>
                <a:latin typeface="Comic Sans MS" panose="030F0902030302020204" pitchFamily="66" charset="0"/>
              </a:rPr>
              <a:t>amgylchedd</a:t>
            </a:r>
            <a:r>
              <a:rPr lang="en-GB" altLang="en-US" b="1" i="1" dirty="0">
                <a:solidFill>
                  <a:srgbClr val="FEC67B"/>
                </a:solidFill>
                <a:latin typeface="Comic Sans MS" panose="030F0902030302020204" pitchFamily="66" charset="0"/>
              </a:rPr>
              <a:t> </a:t>
            </a:r>
            <a:r>
              <a:rPr lang="en-GB" altLang="en-US" b="1" i="1" dirty="0" err="1">
                <a:solidFill>
                  <a:srgbClr val="FEC67B"/>
                </a:solidFill>
                <a:latin typeface="Comic Sans MS" panose="030F0902030302020204" pitchFamily="66" charset="0"/>
              </a:rPr>
              <a:t>wedi’i</a:t>
            </a:r>
            <a:r>
              <a:rPr lang="en-GB" altLang="en-US" b="1" i="1" dirty="0">
                <a:solidFill>
                  <a:srgbClr val="FEC67B"/>
                </a:solidFill>
                <a:latin typeface="Comic Sans MS" panose="030F0902030302020204" pitchFamily="66" charset="0"/>
              </a:rPr>
              <a:t> </a:t>
            </a:r>
            <a:r>
              <a:rPr lang="en-GB" altLang="en-US" b="1" i="1" dirty="0" err="1">
                <a:solidFill>
                  <a:srgbClr val="FEC67B"/>
                </a:solidFill>
                <a:latin typeface="Comic Sans MS" panose="030F0902030302020204" pitchFamily="66" charset="0"/>
              </a:rPr>
              <a:t>drefnu</a:t>
            </a:r>
            <a:endParaRPr lang="en-GB" altLang="en-US" b="1" i="1" dirty="0">
              <a:solidFill>
                <a:srgbClr val="FEC67B"/>
              </a:solidFill>
              <a:latin typeface="Comic Sans MS" panose="030F0902030302020204" pitchFamily="66" charset="0"/>
            </a:endParaRPr>
          </a:p>
          <a:p>
            <a:pPr eaLnBrk="1" hangingPunct="1">
              <a:buClr>
                <a:srgbClr val="FF9933"/>
              </a:buClr>
            </a:pPr>
            <a:r>
              <a:rPr lang="en-GB" altLang="en-US" b="1" i="1" dirty="0" err="1">
                <a:solidFill>
                  <a:srgbClr val="FEC67B"/>
                </a:solidFill>
                <a:latin typeface="Comic Sans MS" panose="030F0902030302020204" pitchFamily="66" charset="0"/>
              </a:rPr>
              <a:t>Cyfleoedd</a:t>
            </a:r>
            <a:r>
              <a:rPr lang="en-GB" altLang="en-US" b="1" i="1" dirty="0">
                <a:solidFill>
                  <a:srgbClr val="FEC67B"/>
                </a:solidFill>
                <a:latin typeface="Comic Sans MS" panose="030F0902030302020204" pitchFamily="66" charset="0"/>
              </a:rPr>
              <a:t> </a:t>
            </a:r>
            <a:r>
              <a:rPr lang="en-GB" altLang="en-US" b="1" i="1" dirty="0" err="1">
                <a:solidFill>
                  <a:srgbClr val="FEC67B"/>
                </a:solidFill>
                <a:latin typeface="Comic Sans MS" panose="030F0902030302020204" pitchFamily="66" charset="0"/>
              </a:rPr>
              <a:t>dysgu</a:t>
            </a:r>
            <a:r>
              <a:rPr lang="en-GB" altLang="en-US" b="1" i="1" dirty="0">
                <a:solidFill>
                  <a:srgbClr val="FEC67B"/>
                </a:solidFill>
                <a:latin typeface="Comic Sans MS" panose="030F0902030302020204" pitchFamily="66" charset="0"/>
              </a:rPr>
              <a:t> plant</a:t>
            </a:r>
          </a:p>
          <a:p>
            <a:pPr eaLnBrk="1" hangingPunct="1">
              <a:buClr>
                <a:srgbClr val="FF9933"/>
              </a:buClr>
            </a:pPr>
            <a:r>
              <a:rPr lang="en-GB" altLang="en-US" b="1" i="1" dirty="0" err="1">
                <a:solidFill>
                  <a:srgbClr val="FEC67B"/>
                </a:solidFill>
                <a:latin typeface="Comic Sans MS" panose="030F0902030302020204" pitchFamily="66" charset="0"/>
              </a:rPr>
              <a:t>Ansawdd</a:t>
            </a:r>
            <a:r>
              <a:rPr lang="en-GB" altLang="en-US" b="1" i="1" dirty="0">
                <a:solidFill>
                  <a:srgbClr val="FEC67B"/>
                </a:solidFill>
                <a:latin typeface="Comic Sans MS" panose="030F0902030302020204" pitchFamily="66" charset="0"/>
              </a:rPr>
              <a:t> yr </a:t>
            </a:r>
            <a:r>
              <a:rPr lang="en-GB" altLang="en-US" b="1" i="1" dirty="0" err="1">
                <a:solidFill>
                  <a:srgbClr val="FEC67B"/>
                </a:solidFill>
                <a:latin typeface="Comic Sans MS" panose="030F0902030302020204" pitchFamily="66" charset="0"/>
              </a:rPr>
              <a:t>addysgu</a:t>
            </a:r>
            <a:endParaRPr lang="en-GB" altLang="en-US" b="1" i="1" dirty="0">
              <a:solidFill>
                <a:srgbClr val="FEC67B"/>
              </a:solidFill>
              <a:latin typeface="Comic Sans MS" panose="030F0902030302020204" pitchFamily="66" charset="0"/>
            </a:endParaRPr>
          </a:p>
          <a:p>
            <a:pPr eaLnBrk="1" hangingPunct="1">
              <a:buClr>
                <a:srgbClr val="FF9933"/>
              </a:buClr>
            </a:pPr>
            <a:r>
              <a:rPr lang="en-GB" altLang="en-US" b="1" i="1" dirty="0" err="1">
                <a:solidFill>
                  <a:srgbClr val="FEC67B"/>
                </a:solidFill>
                <a:latin typeface="Comic Sans MS" panose="030F0902030302020204" pitchFamily="66" charset="0"/>
              </a:rPr>
              <a:t>Heriau</a:t>
            </a:r>
            <a:endParaRPr lang="en-GB" altLang="en-US" b="1" i="1" dirty="0">
              <a:solidFill>
                <a:srgbClr val="FEC67B"/>
              </a:solidFill>
              <a:latin typeface="Comic Sans MS" panose="030F0902030302020204" pitchFamily="66"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Title 1">
            <a:extLst>
              <a:ext uri="{FF2B5EF4-FFF2-40B4-BE49-F238E27FC236}">
                <a16:creationId xmlns:a16="http://schemas.microsoft.com/office/drawing/2014/main" id="{DB5AB8A8-5FDD-DEFF-49D6-BDEE8EF5EF1D}"/>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rcRect/>
          <a:stretch>
            <a:fillRect/>
          </a:stretch>
        </p:blipFill>
        <p:spPr bwMode="auto">
          <a:xfrm>
            <a:off x="-324544" y="332656"/>
            <a:ext cx="8686800" cy="1346200"/>
          </a:xfrm>
        </p:spPr>
      </p:pic>
      <p:sp>
        <p:nvSpPr>
          <p:cNvPr id="11267" name="Content Placeholder 2">
            <a:extLst>
              <a:ext uri="{FF2B5EF4-FFF2-40B4-BE49-F238E27FC236}">
                <a16:creationId xmlns:a16="http://schemas.microsoft.com/office/drawing/2014/main" id="{A2B87F70-1041-C5C3-DFB1-EA0249AFCE23}"/>
              </a:ext>
            </a:extLst>
          </p:cNvPr>
          <p:cNvSpPr>
            <a:spLocks noGrp="1"/>
          </p:cNvSpPr>
          <p:nvPr>
            <p:ph idx="1"/>
          </p:nvPr>
        </p:nvSpPr>
        <p:spPr>
          <a:xfrm>
            <a:off x="457200" y="2334162"/>
            <a:ext cx="8229600" cy="3972421"/>
          </a:xfrm>
        </p:spPr>
        <p:txBody>
          <a:bodyPr>
            <a:normAutofit/>
          </a:bodyPr>
          <a:lstStyle/>
          <a:p>
            <a:pPr marL="593725" indent="-457200">
              <a:buClr>
                <a:srgbClr val="FF9933"/>
              </a:buClr>
              <a:buFont typeface="Wingdings" pitchFamily="2" charset="2"/>
              <a:buChar char="Ø"/>
            </a:pPr>
            <a:r>
              <a:rPr lang="en-GB" altLang="en-US" sz="3200" b="1" dirty="0">
                <a:solidFill>
                  <a:srgbClr val="FFFF00"/>
                </a:solidFill>
                <a:latin typeface="Comic Sans MS" panose="030F0902030302020204" pitchFamily="66" charset="0"/>
              </a:rPr>
              <a:t>What children know, can do and</a:t>
            </a:r>
          </a:p>
          <a:p>
            <a:pPr marL="136525" indent="0">
              <a:buClr>
                <a:srgbClr val="FF9933"/>
              </a:buClr>
              <a:buNone/>
            </a:pPr>
            <a:r>
              <a:rPr lang="en-GB" altLang="en-US" sz="3200" b="1" dirty="0">
                <a:solidFill>
                  <a:srgbClr val="FFFF00"/>
                </a:solidFill>
                <a:latin typeface="Comic Sans MS" panose="030F0902030302020204" pitchFamily="66" charset="0"/>
              </a:rPr>
              <a:t>  understand.</a:t>
            </a:r>
          </a:p>
          <a:p>
            <a:pPr marL="136525" indent="0" eaLnBrk="1" hangingPunct="1">
              <a:buClr>
                <a:srgbClr val="FF9933"/>
              </a:buClr>
            </a:pPr>
            <a:r>
              <a:rPr lang="en-GB" altLang="en-US" sz="3200" b="1" dirty="0">
                <a:solidFill>
                  <a:srgbClr val="FFFF00"/>
                </a:solidFill>
                <a:latin typeface="Comic Sans MS" panose="030F0902030302020204" pitchFamily="66" charset="0"/>
              </a:rPr>
              <a:t>The organisation of the environment</a:t>
            </a:r>
          </a:p>
          <a:p>
            <a:pPr marL="136525" indent="0" eaLnBrk="1" hangingPunct="1">
              <a:buClr>
                <a:srgbClr val="FF9933"/>
              </a:buClr>
            </a:pPr>
            <a:r>
              <a:rPr lang="en-GB" altLang="en-US" sz="3200" b="1" dirty="0">
                <a:solidFill>
                  <a:srgbClr val="FFFF00"/>
                </a:solidFill>
                <a:latin typeface="Comic Sans MS" panose="030F0902030302020204" pitchFamily="66" charset="0"/>
              </a:rPr>
              <a:t>Learning opportunities</a:t>
            </a:r>
          </a:p>
          <a:p>
            <a:pPr marL="136525" indent="0" eaLnBrk="1" hangingPunct="1">
              <a:buClr>
                <a:srgbClr val="FF9933"/>
              </a:buClr>
            </a:pPr>
            <a:r>
              <a:rPr lang="en-GB" altLang="en-US" sz="3200" b="1" dirty="0">
                <a:solidFill>
                  <a:srgbClr val="FFFF00"/>
                </a:solidFill>
                <a:latin typeface="Comic Sans MS" panose="030F0902030302020204" pitchFamily="66" charset="0"/>
              </a:rPr>
              <a:t>The quality of the teaching</a:t>
            </a:r>
          </a:p>
          <a:p>
            <a:pPr marL="136525" indent="0" eaLnBrk="1" hangingPunct="1">
              <a:buClr>
                <a:srgbClr val="FF9933"/>
              </a:buClr>
            </a:pPr>
            <a:r>
              <a:rPr lang="en-GB" altLang="en-US" sz="3200" b="1" dirty="0">
                <a:solidFill>
                  <a:srgbClr val="FFFF00"/>
                </a:solidFill>
                <a:latin typeface="Comic Sans MS" panose="030F0902030302020204" pitchFamily="66" charset="0"/>
              </a:rPr>
              <a:t>Challenges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10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267">
                                            <p:txEl>
                                              <p:pRg st="1" end="1"/>
                                            </p:txEl>
                                          </p:spTgt>
                                        </p:tgtEl>
                                        <p:attrNameLst>
                                          <p:attrName>style.visibility</p:attrName>
                                        </p:attrNameLst>
                                      </p:cBhvr>
                                      <p:to>
                                        <p:strVal val="visible"/>
                                      </p:to>
                                    </p:set>
                                    <p:anim calcmode="lin" valueType="num">
                                      <p:cBhvr additive="base">
                                        <p:cTn id="13" dur="10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11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anim calcmode="lin" valueType="num">
                                      <p:cBhvr additive="base">
                                        <p:cTn id="19" dur="10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267">
                                            <p:txEl>
                                              <p:pRg st="3" end="3"/>
                                            </p:txEl>
                                          </p:spTgt>
                                        </p:tgtEl>
                                        <p:attrNameLst>
                                          <p:attrName>style.visibility</p:attrName>
                                        </p:attrNameLst>
                                      </p:cBhvr>
                                      <p:to>
                                        <p:strVal val="visible"/>
                                      </p:to>
                                    </p:set>
                                    <p:anim calcmode="lin" valueType="num">
                                      <p:cBhvr additive="base">
                                        <p:cTn id="25" dur="10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11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267">
                                            <p:txEl>
                                              <p:pRg st="4" end="4"/>
                                            </p:txEl>
                                          </p:spTgt>
                                        </p:tgtEl>
                                        <p:attrNameLst>
                                          <p:attrName>style.visibility</p:attrName>
                                        </p:attrNameLst>
                                      </p:cBhvr>
                                      <p:to>
                                        <p:strVal val="visible"/>
                                      </p:to>
                                    </p:set>
                                    <p:anim calcmode="lin" valueType="num">
                                      <p:cBhvr additive="base">
                                        <p:cTn id="31" dur="10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267">
                                            <p:txEl>
                                              <p:pRg st="5" end="5"/>
                                            </p:txEl>
                                          </p:spTgt>
                                        </p:tgtEl>
                                        <p:attrNameLst>
                                          <p:attrName>style.visibility</p:attrName>
                                        </p:attrNameLst>
                                      </p:cBhvr>
                                      <p:to>
                                        <p:strVal val="visible"/>
                                      </p:to>
                                    </p:set>
                                    <p:anim calcmode="lin" valueType="num">
                                      <p:cBhvr additive="base">
                                        <p:cTn id="37" dur="1000" fill="hold"/>
                                        <p:tgtEl>
                                          <p:spTgt spid="11267">
                                            <p:txEl>
                                              <p:pRg st="5" end="5"/>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1126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Title 3">
            <a:extLst>
              <a:ext uri="{FF2B5EF4-FFF2-40B4-BE49-F238E27FC236}">
                <a16:creationId xmlns:a16="http://schemas.microsoft.com/office/drawing/2014/main" id="{EDCA13E7-EB65-08FF-AAE1-9A80C94A043F}"/>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rcRect/>
          <a:stretch>
            <a:fillRect/>
          </a:stretch>
        </p:blipFill>
        <p:spPr bwMode="auto">
          <a:xfrm>
            <a:off x="457200" y="0"/>
            <a:ext cx="8229600" cy="1155700"/>
          </a:xfrm>
        </p:spPr>
      </p:pic>
      <p:sp>
        <p:nvSpPr>
          <p:cNvPr id="13315" name="Content Placeholder 4">
            <a:extLst>
              <a:ext uri="{FF2B5EF4-FFF2-40B4-BE49-F238E27FC236}">
                <a16:creationId xmlns:a16="http://schemas.microsoft.com/office/drawing/2014/main" id="{9D8056AD-F3A4-E886-ADE8-6177AA8A47A9}"/>
              </a:ext>
            </a:extLst>
          </p:cNvPr>
          <p:cNvSpPr>
            <a:spLocks noGrp="1"/>
          </p:cNvSpPr>
          <p:nvPr>
            <p:ph sz="half" idx="1"/>
          </p:nvPr>
        </p:nvSpPr>
        <p:spPr>
          <a:xfrm>
            <a:off x="12700" y="1103313"/>
            <a:ext cx="4572000" cy="4525962"/>
          </a:xfrm>
        </p:spPr>
        <p:txBody>
          <a:bodyPr/>
          <a:lstStyle/>
          <a:p>
            <a:r>
              <a:rPr lang="cy-GB" altLang="en-US"/>
              <a:t>Cynllun Gwersi  &amp; AD</a:t>
            </a:r>
          </a:p>
          <a:p>
            <a:r>
              <a:rPr lang="cy-GB" altLang="en-US"/>
              <a:t>Gwahaniaethu, Cynnwys Pawb </a:t>
            </a:r>
          </a:p>
          <a:p>
            <a:r>
              <a:rPr lang="cy-GB" altLang="en-US"/>
              <a:t>Dulliau Dysgu ag Addysgu</a:t>
            </a:r>
          </a:p>
          <a:p>
            <a:r>
              <a:rPr lang="cy-GB" altLang="en-US"/>
              <a:t>Dewis o Strategaethau Rheoli Ymddygiad</a:t>
            </a:r>
          </a:p>
          <a:p>
            <a:r>
              <a:rPr lang="cy-GB" altLang="en-US"/>
              <a:t>Mesur ansawdd</a:t>
            </a:r>
          </a:p>
          <a:p>
            <a:r>
              <a:rPr lang="cy-GB" altLang="en-US"/>
              <a:t>Asesu</a:t>
            </a:r>
          </a:p>
          <a:p>
            <a:r>
              <a:rPr lang="cy-GB" altLang="en-US"/>
              <a:t>Cynllunio bod tu allan yn cymryd rhan yn gweithgareddau awyr agored</a:t>
            </a:r>
            <a:endParaRPr lang="en-GB" altLang="en-US"/>
          </a:p>
        </p:txBody>
      </p:sp>
      <p:sp>
        <p:nvSpPr>
          <p:cNvPr id="13316" name="Content Placeholder 5">
            <a:extLst>
              <a:ext uri="{FF2B5EF4-FFF2-40B4-BE49-F238E27FC236}">
                <a16:creationId xmlns:a16="http://schemas.microsoft.com/office/drawing/2014/main" id="{2618A97E-4D0A-A3E1-DCEE-223B31135B50}"/>
              </a:ext>
            </a:extLst>
          </p:cNvPr>
          <p:cNvSpPr>
            <a:spLocks noGrp="1"/>
          </p:cNvSpPr>
          <p:nvPr>
            <p:ph sz="half" idx="2"/>
          </p:nvPr>
        </p:nvSpPr>
        <p:spPr>
          <a:xfrm>
            <a:off x="4572000" y="1219200"/>
            <a:ext cx="4343400" cy="4525963"/>
          </a:xfrm>
        </p:spPr>
        <p:txBody>
          <a:bodyPr/>
          <a:lstStyle/>
          <a:p>
            <a:r>
              <a:rPr lang="cy-GB" altLang="en-US">
                <a:solidFill>
                  <a:srgbClr val="FFFF00"/>
                </a:solidFill>
              </a:rPr>
              <a:t>Lesson Plan &amp; LO</a:t>
            </a:r>
          </a:p>
          <a:p>
            <a:r>
              <a:rPr lang="cy-GB" altLang="en-US">
                <a:solidFill>
                  <a:srgbClr val="FFFF00"/>
                </a:solidFill>
              </a:rPr>
              <a:t>Differentiation &amp;  Inclusion</a:t>
            </a:r>
          </a:p>
          <a:p>
            <a:r>
              <a:rPr lang="cy-GB" altLang="en-US">
                <a:solidFill>
                  <a:srgbClr val="FFFF00"/>
                </a:solidFill>
              </a:rPr>
              <a:t>Learning and Teaching styles</a:t>
            </a:r>
          </a:p>
          <a:p>
            <a:r>
              <a:rPr lang="cy-GB" altLang="en-US">
                <a:solidFill>
                  <a:srgbClr val="FFFF00"/>
                </a:solidFill>
              </a:rPr>
              <a:t>Behaviour Management Strategies Considered </a:t>
            </a:r>
          </a:p>
          <a:p>
            <a:r>
              <a:rPr lang="cy-GB" altLang="en-US">
                <a:solidFill>
                  <a:srgbClr val="FFFF00"/>
                </a:solidFill>
              </a:rPr>
              <a:t>Measuring quality</a:t>
            </a:r>
          </a:p>
          <a:p>
            <a:r>
              <a:rPr lang="cy-GB" altLang="en-US">
                <a:solidFill>
                  <a:srgbClr val="FFFF00"/>
                </a:solidFill>
              </a:rPr>
              <a:t>Assessment</a:t>
            </a:r>
          </a:p>
          <a:p>
            <a:r>
              <a:rPr lang="cy-GB" altLang="en-US">
                <a:solidFill>
                  <a:srgbClr val="FFFF00"/>
                </a:solidFill>
              </a:rPr>
              <a:t>Planning for being outdoors taking part in an adventurous activity.</a:t>
            </a:r>
            <a:endParaRPr lang="en-GB" altLang="en-US">
              <a:solidFill>
                <a:srgbClr val="FFFF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5">
            <a:extLst>
              <a:ext uri="{FF2B5EF4-FFF2-40B4-BE49-F238E27FC236}">
                <a16:creationId xmlns:a16="http://schemas.microsoft.com/office/drawing/2014/main" id="{AEB9952E-285B-0BE5-67FB-51B753D87BA9}"/>
              </a:ext>
            </a:extLst>
          </p:cNvPr>
          <p:cNvSpPr>
            <a:spLocks noChangeArrowheads="1"/>
          </p:cNvSpPr>
          <p:nvPr/>
        </p:nvSpPr>
        <p:spPr bwMode="auto">
          <a:xfrm>
            <a:off x="665163" y="2281238"/>
            <a:ext cx="4572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Comic Sans MS" panose="030F0902030302020204" pitchFamily="66" charset="0"/>
                <a:ea typeface="MS PGothic" panose="020B0600070205080204" pitchFamily="34" charset="-128"/>
              </a:defRPr>
            </a:lvl1pPr>
            <a:lvl2pPr marL="742950" indent="-285750">
              <a:defRPr sz="3600">
                <a:solidFill>
                  <a:schemeClr val="tx1"/>
                </a:solidFill>
                <a:latin typeface="Comic Sans MS" panose="030F0902030302020204" pitchFamily="66" charset="0"/>
                <a:ea typeface="MS PGothic" panose="020B0600070205080204" pitchFamily="34" charset="-128"/>
              </a:defRPr>
            </a:lvl2pPr>
            <a:lvl3pPr marL="1143000" indent="-228600">
              <a:defRPr sz="3600">
                <a:solidFill>
                  <a:schemeClr val="tx1"/>
                </a:solidFill>
                <a:latin typeface="Comic Sans MS" panose="030F0902030302020204" pitchFamily="66" charset="0"/>
                <a:ea typeface="MS PGothic" panose="020B0600070205080204" pitchFamily="34" charset="-128"/>
              </a:defRPr>
            </a:lvl3pPr>
            <a:lvl4pPr marL="1600200" indent="-228600">
              <a:defRPr sz="3600">
                <a:solidFill>
                  <a:schemeClr val="tx1"/>
                </a:solidFill>
                <a:latin typeface="Comic Sans MS" panose="030F0902030302020204" pitchFamily="66" charset="0"/>
                <a:ea typeface="MS PGothic" panose="020B0600070205080204" pitchFamily="34" charset="-128"/>
              </a:defRPr>
            </a:lvl4pPr>
            <a:lvl5pPr marL="2057400" indent="-228600">
              <a:defRPr sz="3600">
                <a:solidFill>
                  <a:schemeClr val="tx1"/>
                </a:solidFill>
                <a:latin typeface="Comic Sans MS" panose="030F0902030302020204" pitchFamily="66"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r>
              <a:rPr lang="en-US" altLang="en-US"/>
              <a:t>GWELER TEMPLED SYDD AR MOODLE</a:t>
            </a:r>
          </a:p>
        </p:txBody>
      </p:sp>
      <p:sp>
        <p:nvSpPr>
          <p:cNvPr id="15363" name="Rectangle 6">
            <a:extLst>
              <a:ext uri="{FF2B5EF4-FFF2-40B4-BE49-F238E27FC236}">
                <a16:creationId xmlns:a16="http://schemas.microsoft.com/office/drawing/2014/main" id="{30C7B5A4-0CE2-4ABF-5F7F-AD89CDAB3E87}"/>
              </a:ext>
            </a:extLst>
          </p:cNvPr>
          <p:cNvSpPr>
            <a:spLocks noChangeArrowheads="1"/>
          </p:cNvSpPr>
          <p:nvPr/>
        </p:nvSpPr>
        <p:spPr bwMode="auto">
          <a:xfrm>
            <a:off x="4067175" y="4724400"/>
            <a:ext cx="4572000" cy="1201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Comic Sans MS" panose="030F0902030302020204" pitchFamily="66" charset="0"/>
                <a:ea typeface="MS PGothic" panose="020B0600070205080204" pitchFamily="34" charset="-128"/>
              </a:defRPr>
            </a:lvl1pPr>
            <a:lvl2pPr marL="742950" indent="-285750">
              <a:defRPr sz="3600">
                <a:solidFill>
                  <a:schemeClr val="tx1"/>
                </a:solidFill>
                <a:latin typeface="Comic Sans MS" panose="030F0902030302020204" pitchFamily="66" charset="0"/>
                <a:ea typeface="MS PGothic" panose="020B0600070205080204" pitchFamily="34" charset="-128"/>
              </a:defRPr>
            </a:lvl2pPr>
            <a:lvl3pPr marL="1143000" indent="-228600">
              <a:defRPr sz="3600">
                <a:solidFill>
                  <a:schemeClr val="tx1"/>
                </a:solidFill>
                <a:latin typeface="Comic Sans MS" panose="030F0902030302020204" pitchFamily="66" charset="0"/>
                <a:ea typeface="MS PGothic" panose="020B0600070205080204" pitchFamily="34" charset="-128"/>
              </a:defRPr>
            </a:lvl3pPr>
            <a:lvl4pPr marL="1600200" indent="-228600">
              <a:defRPr sz="3600">
                <a:solidFill>
                  <a:schemeClr val="tx1"/>
                </a:solidFill>
                <a:latin typeface="Comic Sans MS" panose="030F0902030302020204" pitchFamily="66" charset="0"/>
                <a:ea typeface="MS PGothic" panose="020B0600070205080204" pitchFamily="34" charset="-128"/>
              </a:defRPr>
            </a:lvl4pPr>
            <a:lvl5pPr marL="2057400" indent="-228600">
              <a:defRPr sz="3600">
                <a:solidFill>
                  <a:schemeClr val="tx1"/>
                </a:solidFill>
                <a:latin typeface="Comic Sans MS" panose="030F0902030302020204" pitchFamily="66"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r>
              <a:rPr lang="en-US" altLang="en-US"/>
              <a:t>SEE TEMPLATE &amp; ON MOODLE!</a:t>
            </a:r>
          </a:p>
        </p:txBody>
      </p:sp>
      <p:sp>
        <p:nvSpPr>
          <p:cNvPr id="5" name="Title 4">
            <a:extLst>
              <a:ext uri="{FF2B5EF4-FFF2-40B4-BE49-F238E27FC236}">
                <a16:creationId xmlns:a16="http://schemas.microsoft.com/office/drawing/2014/main" id="{BCAB49B7-AF3E-392B-8910-1658AF2F28D8}"/>
              </a:ext>
            </a:extLst>
          </p:cNvPr>
          <p:cNvSpPr>
            <a:spLocks noGrp="1"/>
          </p:cNvSpPr>
          <p:nvPr>
            <p:ph type="title"/>
          </p:nvPr>
        </p:nvSpPr>
        <p:spPr/>
        <p:txBody>
          <a:bodyPr/>
          <a:lstStyle/>
          <a:p>
            <a:pPr>
              <a:defRPr/>
            </a:pP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Content Placeholder 4" descr="Graphical user interface, text, application&#10;&#10;Description automatically generated">
            <a:extLst>
              <a:ext uri="{FF2B5EF4-FFF2-40B4-BE49-F238E27FC236}">
                <a16:creationId xmlns:a16="http://schemas.microsoft.com/office/drawing/2014/main" id="{629D5190-23E4-82EA-264F-B950E939A8D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028700" y="441325"/>
            <a:ext cx="7086600" cy="5975350"/>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Content Placeholder 4" descr="Graphical user interface, text, application, chat or text message&#10;&#10;Description automatically generated">
            <a:extLst>
              <a:ext uri="{FF2B5EF4-FFF2-40B4-BE49-F238E27FC236}">
                <a16:creationId xmlns:a16="http://schemas.microsoft.com/office/drawing/2014/main" id="{17ABC98C-2D93-7E57-CAF5-D3333F98AFC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042988" y="361950"/>
            <a:ext cx="7467600" cy="613410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Title 3">
            <a:extLst>
              <a:ext uri="{FF2B5EF4-FFF2-40B4-BE49-F238E27FC236}">
                <a16:creationId xmlns:a16="http://schemas.microsoft.com/office/drawing/2014/main" id="{B2C105A6-BC2F-318C-9F09-4794912CE5C2}"/>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rcRect/>
          <a:stretch>
            <a:fillRect/>
          </a:stretch>
        </p:blipFill>
        <p:spPr bwMode="auto">
          <a:xfrm>
            <a:off x="457200" y="0"/>
            <a:ext cx="8229600" cy="1155700"/>
          </a:xfrm>
        </p:spPr>
      </p:pic>
      <p:sp>
        <p:nvSpPr>
          <p:cNvPr id="20483" name="Content Placeholder 4">
            <a:extLst>
              <a:ext uri="{FF2B5EF4-FFF2-40B4-BE49-F238E27FC236}">
                <a16:creationId xmlns:a16="http://schemas.microsoft.com/office/drawing/2014/main" id="{3E10BB21-C382-52BA-9010-FDF64AF7143A}"/>
              </a:ext>
            </a:extLst>
          </p:cNvPr>
          <p:cNvSpPr>
            <a:spLocks noGrp="1"/>
          </p:cNvSpPr>
          <p:nvPr>
            <p:ph sz="half" idx="1"/>
          </p:nvPr>
        </p:nvSpPr>
        <p:spPr>
          <a:xfrm>
            <a:off x="0" y="1219200"/>
            <a:ext cx="4343400" cy="4525963"/>
          </a:xfrm>
        </p:spPr>
        <p:txBody>
          <a:bodyPr/>
          <a:lstStyle/>
          <a:p>
            <a:r>
              <a:rPr lang="cy-GB" altLang="en-US" b="1">
                <a:solidFill>
                  <a:srgbClr val="FFFF00"/>
                </a:solidFill>
              </a:rPr>
              <a:t>Cynllunio Gwersi </a:t>
            </a:r>
          </a:p>
          <a:p>
            <a:r>
              <a:rPr lang="cy-GB" altLang="en-US" b="1">
                <a:solidFill>
                  <a:srgbClr val="FFFF00"/>
                </a:solidFill>
              </a:rPr>
              <a:t>Gwahaniaethu, Cynnwys Pawb </a:t>
            </a:r>
          </a:p>
          <a:p>
            <a:r>
              <a:rPr lang="cy-GB" altLang="en-US"/>
              <a:t>Dulliau Dysgu ag Addysgu</a:t>
            </a:r>
          </a:p>
          <a:p>
            <a:r>
              <a:rPr lang="cy-GB" altLang="en-US"/>
              <a:t>Dewis o Strategaethau Rheoli Ymddygiad</a:t>
            </a:r>
          </a:p>
          <a:p>
            <a:r>
              <a:rPr lang="cy-GB" altLang="en-US"/>
              <a:t>Mesur ansawdd</a:t>
            </a:r>
          </a:p>
          <a:p>
            <a:r>
              <a:rPr lang="cy-GB" altLang="en-US"/>
              <a:t>Cynllunio bod tu allan yn cymryd rhan yn gweithgareddau awyr agored</a:t>
            </a:r>
            <a:endParaRPr lang="en-GB" altLang="en-US"/>
          </a:p>
        </p:txBody>
      </p:sp>
      <p:sp>
        <p:nvSpPr>
          <p:cNvPr id="20484" name="Content Placeholder 5">
            <a:extLst>
              <a:ext uri="{FF2B5EF4-FFF2-40B4-BE49-F238E27FC236}">
                <a16:creationId xmlns:a16="http://schemas.microsoft.com/office/drawing/2014/main" id="{B1937C6C-70E0-F32C-F753-87CC6646459F}"/>
              </a:ext>
            </a:extLst>
          </p:cNvPr>
          <p:cNvSpPr>
            <a:spLocks noGrp="1"/>
          </p:cNvSpPr>
          <p:nvPr>
            <p:ph sz="half" idx="2"/>
          </p:nvPr>
        </p:nvSpPr>
        <p:spPr>
          <a:xfrm>
            <a:off x="4572000" y="1219200"/>
            <a:ext cx="4343400" cy="4525963"/>
          </a:xfrm>
        </p:spPr>
        <p:txBody>
          <a:bodyPr/>
          <a:lstStyle/>
          <a:p>
            <a:r>
              <a:rPr lang="cy-GB" altLang="en-US" b="1" dirty="0">
                <a:solidFill>
                  <a:srgbClr val="00B050"/>
                </a:solidFill>
              </a:rPr>
              <a:t>Lesson Planning</a:t>
            </a:r>
          </a:p>
          <a:p>
            <a:r>
              <a:rPr lang="cy-GB" altLang="en-US" b="1" dirty="0">
                <a:solidFill>
                  <a:srgbClr val="00B050"/>
                </a:solidFill>
              </a:rPr>
              <a:t>Differentiation, Inclusions </a:t>
            </a:r>
          </a:p>
          <a:p>
            <a:r>
              <a:rPr lang="cy-GB" altLang="en-US" dirty="0">
                <a:solidFill>
                  <a:srgbClr val="FFFF00"/>
                </a:solidFill>
              </a:rPr>
              <a:t>Learning and Teaching styles</a:t>
            </a:r>
          </a:p>
          <a:p>
            <a:r>
              <a:rPr lang="cy-GB" altLang="en-US" dirty="0">
                <a:solidFill>
                  <a:srgbClr val="FFFF00"/>
                </a:solidFill>
              </a:rPr>
              <a:t>Behaviour Management Strategies Considered </a:t>
            </a:r>
          </a:p>
          <a:p>
            <a:r>
              <a:rPr lang="cy-GB" altLang="en-US" dirty="0">
                <a:solidFill>
                  <a:srgbClr val="FFFF00"/>
                </a:solidFill>
              </a:rPr>
              <a:t>Measuring quality</a:t>
            </a:r>
          </a:p>
          <a:p>
            <a:r>
              <a:rPr lang="cy-GB" altLang="en-US" dirty="0">
                <a:solidFill>
                  <a:srgbClr val="FFFF00"/>
                </a:solidFill>
              </a:rPr>
              <a:t>Planning for being outdoors taking part in an adventurous activity.</a:t>
            </a:r>
            <a:endParaRPr lang="en-GB" altLang="en-US" dirty="0">
              <a:solidFill>
                <a:srgbClr val="FFFF0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1ADBE-F4C1-33C1-574F-76996F0B6607}"/>
              </a:ext>
            </a:extLst>
          </p:cNvPr>
          <p:cNvSpPr>
            <a:spLocks noGrp="1"/>
          </p:cNvSpPr>
          <p:nvPr>
            <p:ph type="title"/>
          </p:nvPr>
        </p:nvSpPr>
        <p:spPr/>
        <p:txBody>
          <a:bodyPr/>
          <a:lstStyle/>
          <a:p>
            <a:pPr>
              <a:defRPr/>
            </a:pPr>
            <a:endParaRPr lang="en-US">
              <a:ea typeface="ＭＳ Ｐゴシック" pitchFamily="-111" charset="-128"/>
            </a:endParaRPr>
          </a:p>
        </p:txBody>
      </p:sp>
      <p:sp>
        <p:nvSpPr>
          <p:cNvPr id="22531" name="Content Placeholder 2">
            <a:extLst>
              <a:ext uri="{FF2B5EF4-FFF2-40B4-BE49-F238E27FC236}">
                <a16:creationId xmlns:a16="http://schemas.microsoft.com/office/drawing/2014/main" id="{57C722EF-4C83-A8BE-5272-75E70D8800C8}"/>
              </a:ext>
            </a:extLst>
          </p:cNvPr>
          <p:cNvSpPr>
            <a:spLocks noGrp="1"/>
          </p:cNvSpPr>
          <p:nvPr>
            <p:ph sz="half" idx="1"/>
          </p:nvPr>
        </p:nvSpPr>
        <p:spPr/>
        <p:txBody>
          <a:bodyPr/>
          <a:lstStyle/>
          <a:p>
            <a:endParaRPr lang="en-US" altLang="en-US"/>
          </a:p>
        </p:txBody>
      </p:sp>
      <p:sp>
        <p:nvSpPr>
          <p:cNvPr id="22532" name="Content Placeholder 3">
            <a:extLst>
              <a:ext uri="{FF2B5EF4-FFF2-40B4-BE49-F238E27FC236}">
                <a16:creationId xmlns:a16="http://schemas.microsoft.com/office/drawing/2014/main" id="{2E60220E-E134-16CE-2A01-140E67540655}"/>
              </a:ext>
            </a:extLst>
          </p:cNvPr>
          <p:cNvSpPr>
            <a:spLocks noGrp="1"/>
          </p:cNvSpPr>
          <p:nvPr>
            <p:ph sz="half" idx="2"/>
          </p:nvPr>
        </p:nvSpPr>
        <p:spPr/>
        <p:txBody>
          <a:bodyPr/>
          <a:lstStyle/>
          <a:p>
            <a:endParaRPr lang="en-US" altLang="en-US"/>
          </a:p>
        </p:txBody>
      </p:sp>
      <p:pic>
        <p:nvPicPr>
          <p:cNvPr id="22533" name="Picture 4">
            <a:extLst>
              <a:ext uri="{FF2B5EF4-FFF2-40B4-BE49-F238E27FC236}">
                <a16:creationId xmlns:a16="http://schemas.microsoft.com/office/drawing/2014/main" id="{A5C87D76-D857-79AD-5BF4-9CC2E01D72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50" y="311150"/>
            <a:ext cx="9080500" cy="623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Title 1">
            <a:extLst>
              <a:ext uri="{FF2B5EF4-FFF2-40B4-BE49-F238E27FC236}">
                <a16:creationId xmlns:a16="http://schemas.microsoft.com/office/drawing/2014/main" id="{B1CD5C92-6704-A17A-26DE-EA5F63931DEB}"/>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tretch>
            <a:fillRect/>
          </a:stretch>
        </p:blipFill>
        <p:spPr bwMode="auto">
          <a:xfrm>
            <a:off x="395536" y="692696"/>
            <a:ext cx="7272808" cy="5136802"/>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6626" name="Rectangle 2">
            <a:extLst>
              <a:ext uri="{FF2B5EF4-FFF2-40B4-BE49-F238E27FC236}">
                <a16:creationId xmlns:a16="http://schemas.microsoft.com/office/drawing/2014/main" id="{FF54E853-C568-5342-BA25-98E72C3CC605}"/>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tretch>
            <a:fillRect/>
          </a:stretch>
        </p:blipFill>
        <p:spPr bwMode="auto">
          <a:xfrm>
            <a:off x="484188" y="608047"/>
            <a:ext cx="7056437" cy="1088956"/>
          </a:xfrm>
        </p:spPr>
      </p:pic>
      <p:sp>
        <p:nvSpPr>
          <p:cNvPr id="26627" name="Content Placeholder 3">
            <a:extLst>
              <a:ext uri="{FF2B5EF4-FFF2-40B4-BE49-F238E27FC236}">
                <a16:creationId xmlns:a16="http://schemas.microsoft.com/office/drawing/2014/main" id="{E2A122EB-0243-BF35-EF70-A4BD82E9B7D5}"/>
              </a:ext>
            </a:extLst>
          </p:cNvPr>
          <p:cNvSpPr>
            <a:spLocks noGrp="1"/>
          </p:cNvSpPr>
          <p:nvPr>
            <p:ph idx="1"/>
          </p:nvPr>
        </p:nvSpPr>
        <p:spPr>
          <a:xfrm>
            <a:off x="457200" y="1628775"/>
            <a:ext cx="8229600" cy="4708525"/>
          </a:xfrm>
        </p:spPr>
        <p:txBody>
          <a:bodyPr/>
          <a:lstStyle/>
          <a:p>
            <a:r>
              <a:rPr lang="en-US" altLang="en-US"/>
              <a:t>Choose an outdoor learning card from the set. </a:t>
            </a:r>
          </a:p>
          <a:p>
            <a:endParaRPr lang="en-US" altLang="en-US"/>
          </a:p>
          <a:p>
            <a:r>
              <a:rPr lang="en-US" altLang="en-US"/>
              <a:t>Consider which skill from the NC doc match up best fit with the activity proposed on the card or cards. </a:t>
            </a:r>
          </a:p>
          <a:p>
            <a:endParaRPr lang="en-US" altLang="en-US"/>
          </a:p>
          <a:p>
            <a:r>
              <a:rPr lang="en-US" altLang="en-US"/>
              <a:t>Then try to construct couple of learning outcomes that would be appropriate – for the NC Skill &amp; the Activity. </a:t>
            </a: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3D9BD-81B8-9D86-819A-C385F40D9FC6}"/>
              </a:ext>
            </a:extLst>
          </p:cNvPr>
          <p:cNvSpPr>
            <a:spLocks noGrp="1"/>
          </p:cNvSpPr>
          <p:nvPr>
            <p:ph type="title" sz="quarter"/>
          </p:nvPr>
        </p:nvSpPr>
        <p:spPr/>
        <p:txBody>
          <a:bodyPr/>
          <a:lstStyle/>
          <a:p>
            <a:pPr>
              <a:defRPr/>
            </a:pPr>
            <a:endParaRPr lang="en-US" dirty="0">
              <a:ea typeface="ＭＳ Ｐゴシック" pitchFamily="-111" charset="-128"/>
            </a:endParaRPr>
          </a:p>
        </p:txBody>
      </p:sp>
      <p:sp>
        <p:nvSpPr>
          <p:cNvPr id="28675" name="Content Placeholder 2">
            <a:extLst>
              <a:ext uri="{FF2B5EF4-FFF2-40B4-BE49-F238E27FC236}">
                <a16:creationId xmlns:a16="http://schemas.microsoft.com/office/drawing/2014/main" id="{A446EF22-3FA0-13B7-8707-700636F5E394}"/>
              </a:ext>
            </a:extLst>
          </p:cNvPr>
          <p:cNvSpPr>
            <a:spLocks noGrp="1"/>
          </p:cNvSpPr>
          <p:nvPr>
            <p:ph sz="quarter" idx="1"/>
          </p:nvPr>
        </p:nvSpPr>
        <p:spPr/>
        <p:txBody>
          <a:bodyPr/>
          <a:lstStyle/>
          <a:p>
            <a:endParaRPr lang="en-US" altLang="en-US"/>
          </a:p>
        </p:txBody>
      </p:sp>
      <p:sp>
        <p:nvSpPr>
          <p:cNvPr id="28676" name="Content Placeholder 3">
            <a:extLst>
              <a:ext uri="{FF2B5EF4-FFF2-40B4-BE49-F238E27FC236}">
                <a16:creationId xmlns:a16="http://schemas.microsoft.com/office/drawing/2014/main" id="{EC70B63A-A43D-9ED3-2946-0FB9000CD992}"/>
              </a:ext>
            </a:extLst>
          </p:cNvPr>
          <p:cNvSpPr>
            <a:spLocks noGrp="1"/>
          </p:cNvSpPr>
          <p:nvPr>
            <p:ph sz="quarter" idx="2"/>
          </p:nvPr>
        </p:nvSpPr>
        <p:spPr/>
        <p:txBody>
          <a:bodyPr/>
          <a:lstStyle/>
          <a:p>
            <a:endParaRPr lang="en-US" altLang="en-US"/>
          </a:p>
        </p:txBody>
      </p:sp>
      <p:sp>
        <p:nvSpPr>
          <p:cNvPr id="28677" name="Content Placeholder 4">
            <a:extLst>
              <a:ext uri="{FF2B5EF4-FFF2-40B4-BE49-F238E27FC236}">
                <a16:creationId xmlns:a16="http://schemas.microsoft.com/office/drawing/2014/main" id="{95C08FD3-AB63-E30C-2B7D-190BB0972DD1}"/>
              </a:ext>
            </a:extLst>
          </p:cNvPr>
          <p:cNvSpPr>
            <a:spLocks noGrp="1"/>
          </p:cNvSpPr>
          <p:nvPr>
            <p:ph sz="quarter" idx="3"/>
          </p:nvPr>
        </p:nvSpPr>
        <p:spPr/>
        <p:txBody>
          <a:bodyPr/>
          <a:lstStyle/>
          <a:p>
            <a:endParaRPr lang="en-US" altLang="en-US"/>
          </a:p>
        </p:txBody>
      </p:sp>
      <p:sp>
        <p:nvSpPr>
          <p:cNvPr id="28678" name="Content Placeholder 5">
            <a:extLst>
              <a:ext uri="{FF2B5EF4-FFF2-40B4-BE49-F238E27FC236}">
                <a16:creationId xmlns:a16="http://schemas.microsoft.com/office/drawing/2014/main" id="{AB03BD0A-F277-F461-AC17-4FE626534ACE}"/>
              </a:ext>
            </a:extLst>
          </p:cNvPr>
          <p:cNvSpPr>
            <a:spLocks noGrp="1"/>
          </p:cNvSpPr>
          <p:nvPr>
            <p:ph sz="quarter" idx="4"/>
          </p:nvPr>
        </p:nvSpPr>
        <p:spPr/>
        <p:txBody>
          <a:bodyPr/>
          <a:lstStyle/>
          <a:p>
            <a:endParaRPr lang="en-US" altLang="en-US"/>
          </a:p>
        </p:txBody>
      </p:sp>
      <p:pic>
        <p:nvPicPr>
          <p:cNvPr id="28679" name="Picture 3">
            <a:extLst>
              <a:ext uri="{FF2B5EF4-FFF2-40B4-BE49-F238E27FC236}">
                <a16:creationId xmlns:a16="http://schemas.microsoft.com/office/drawing/2014/main" id="{22FF7890-B996-D863-7EDC-E1529DEB6C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700" y="311150"/>
            <a:ext cx="8864600" cy="623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DCAA0-AE09-E51D-9CDF-DBA2357A0686}"/>
              </a:ext>
            </a:extLst>
          </p:cNvPr>
          <p:cNvSpPr>
            <a:spLocks noGrp="1"/>
          </p:cNvSpPr>
          <p:nvPr>
            <p:ph type="title" sz="quarter"/>
          </p:nvPr>
        </p:nvSpPr>
        <p:spPr/>
        <p:txBody>
          <a:bodyPr/>
          <a:lstStyle/>
          <a:p>
            <a:pPr>
              <a:defRPr/>
            </a:pPr>
            <a:endParaRPr lang="en-US">
              <a:ea typeface="ＭＳ Ｐゴシック" pitchFamily="-111" charset="-128"/>
            </a:endParaRPr>
          </a:p>
        </p:txBody>
      </p:sp>
      <p:sp>
        <p:nvSpPr>
          <p:cNvPr id="30723" name="Content Placeholder 2">
            <a:extLst>
              <a:ext uri="{FF2B5EF4-FFF2-40B4-BE49-F238E27FC236}">
                <a16:creationId xmlns:a16="http://schemas.microsoft.com/office/drawing/2014/main" id="{1B4873EB-645F-4E48-E1EC-24CD02C191E9}"/>
              </a:ext>
            </a:extLst>
          </p:cNvPr>
          <p:cNvSpPr>
            <a:spLocks noGrp="1"/>
          </p:cNvSpPr>
          <p:nvPr>
            <p:ph sz="quarter" idx="1"/>
          </p:nvPr>
        </p:nvSpPr>
        <p:spPr/>
        <p:txBody>
          <a:bodyPr/>
          <a:lstStyle/>
          <a:p>
            <a:endParaRPr lang="en-US" altLang="en-US"/>
          </a:p>
        </p:txBody>
      </p:sp>
      <p:sp>
        <p:nvSpPr>
          <p:cNvPr id="30724" name="Content Placeholder 3">
            <a:extLst>
              <a:ext uri="{FF2B5EF4-FFF2-40B4-BE49-F238E27FC236}">
                <a16:creationId xmlns:a16="http://schemas.microsoft.com/office/drawing/2014/main" id="{67C4FEBB-C82A-63E0-A662-E27D636C932E}"/>
              </a:ext>
            </a:extLst>
          </p:cNvPr>
          <p:cNvSpPr>
            <a:spLocks noGrp="1"/>
          </p:cNvSpPr>
          <p:nvPr>
            <p:ph sz="quarter" idx="2"/>
          </p:nvPr>
        </p:nvSpPr>
        <p:spPr/>
        <p:txBody>
          <a:bodyPr/>
          <a:lstStyle/>
          <a:p>
            <a:endParaRPr lang="en-US" altLang="en-US"/>
          </a:p>
        </p:txBody>
      </p:sp>
      <p:sp>
        <p:nvSpPr>
          <p:cNvPr id="30725" name="Content Placeholder 4">
            <a:extLst>
              <a:ext uri="{FF2B5EF4-FFF2-40B4-BE49-F238E27FC236}">
                <a16:creationId xmlns:a16="http://schemas.microsoft.com/office/drawing/2014/main" id="{6B5EB50F-B62A-732C-3872-510AA9E8B96D}"/>
              </a:ext>
            </a:extLst>
          </p:cNvPr>
          <p:cNvSpPr>
            <a:spLocks noGrp="1"/>
          </p:cNvSpPr>
          <p:nvPr>
            <p:ph sz="quarter" idx="3"/>
          </p:nvPr>
        </p:nvSpPr>
        <p:spPr/>
        <p:txBody>
          <a:bodyPr/>
          <a:lstStyle/>
          <a:p>
            <a:endParaRPr lang="en-US" altLang="en-US"/>
          </a:p>
        </p:txBody>
      </p:sp>
      <p:sp>
        <p:nvSpPr>
          <p:cNvPr id="30726" name="Content Placeholder 5">
            <a:extLst>
              <a:ext uri="{FF2B5EF4-FFF2-40B4-BE49-F238E27FC236}">
                <a16:creationId xmlns:a16="http://schemas.microsoft.com/office/drawing/2014/main" id="{AD8D1C2A-CF3D-5482-F369-BDE457C65DE9}"/>
              </a:ext>
            </a:extLst>
          </p:cNvPr>
          <p:cNvSpPr>
            <a:spLocks noGrp="1"/>
          </p:cNvSpPr>
          <p:nvPr>
            <p:ph sz="quarter" idx="4"/>
          </p:nvPr>
        </p:nvSpPr>
        <p:spPr/>
        <p:txBody>
          <a:bodyPr/>
          <a:lstStyle/>
          <a:p>
            <a:endParaRPr lang="en-US" altLang="en-US"/>
          </a:p>
        </p:txBody>
      </p:sp>
      <p:pic>
        <p:nvPicPr>
          <p:cNvPr id="30727" name="Picture 6">
            <a:extLst>
              <a:ext uri="{FF2B5EF4-FFF2-40B4-BE49-F238E27FC236}">
                <a16:creationId xmlns:a16="http://schemas.microsoft.com/office/drawing/2014/main" id="{F9AA7843-DDBF-B955-5BF6-D8705FAA5C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050" y="260350"/>
            <a:ext cx="8597900" cy="633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Title 3">
            <a:extLst>
              <a:ext uri="{FF2B5EF4-FFF2-40B4-BE49-F238E27FC236}">
                <a16:creationId xmlns:a16="http://schemas.microsoft.com/office/drawing/2014/main" id="{A2F6E34D-F0FF-3CD6-2DFE-B12A8A17D887}"/>
              </a:ext>
            </a:extLst>
          </p:cNvPr>
          <p:cNvPicPr>
            <a:picLocks noGrp="1" noChangeArrowheads="1"/>
          </p:cNvPicPr>
          <p:nvPr>
            <p:ph type="title"/>
          </p:nvPr>
        </p:nvPicPr>
        <p:blipFill>
          <a:blip r:embed="rId2">
            <a:extLst>
              <a:ext uri="{28A0092B-C50C-407E-A947-70E740481C1C}">
                <a14:useLocalDpi xmlns:a14="http://schemas.microsoft.com/office/drawing/2010/main" val="0"/>
              </a:ext>
            </a:extLst>
          </a:blip>
          <a:srcRect/>
          <a:stretch>
            <a:fillRect/>
          </a:stretch>
        </p:blipFill>
        <p:spPr bwMode="auto">
          <a:xfrm>
            <a:off x="457200" y="0"/>
            <a:ext cx="8229600" cy="1155700"/>
          </a:xfrm>
        </p:spPr>
      </p:pic>
      <p:sp>
        <p:nvSpPr>
          <p:cNvPr id="32771" name="Content Placeholder 4">
            <a:extLst>
              <a:ext uri="{FF2B5EF4-FFF2-40B4-BE49-F238E27FC236}">
                <a16:creationId xmlns:a16="http://schemas.microsoft.com/office/drawing/2014/main" id="{C0E18483-0611-7B50-9474-47EDBB04DEB0}"/>
              </a:ext>
            </a:extLst>
          </p:cNvPr>
          <p:cNvSpPr>
            <a:spLocks noGrp="1"/>
          </p:cNvSpPr>
          <p:nvPr>
            <p:ph sz="half" idx="1"/>
          </p:nvPr>
        </p:nvSpPr>
        <p:spPr>
          <a:xfrm>
            <a:off x="0" y="1219200"/>
            <a:ext cx="4038600" cy="4525963"/>
          </a:xfrm>
        </p:spPr>
        <p:txBody>
          <a:bodyPr/>
          <a:lstStyle/>
          <a:p>
            <a:r>
              <a:rPr lang="cy-GB" altLang="en-US" sz="1800" dirty="0"/>
              <a:t>Cynllunio Gwersi </a:t>
            </a:r>
          </a:p>
          <a:p>
            <a:r>
              <a:rPr lang="cy-GB" altLang="en-US" sz="1800" dirty="0"/>
              <a:t>Gwahaniaethu, Cynnwys Pawb </a:t>
            </a:r>
          </a:p>
          <a:p>
            <a:r>
              <a:rPr lang="cy-GB" altLang="en-US" b="1" dirty="0">
                <a:solidFill>
                  <a:srgbClr val="FFFF00"/>
                </a:solidFill>
              </a:rPr>
              <a:t>Dulliau Dysgu ag Addysgu</a:t>
            </a:r>
          </a:p>
          <a:p>
            <a:r>
              <a:rPr lang="cy-GB" altLang="en-US" b="1" dirty="0">
                <a:solidFill>
                  <a:srgbClr val="FFFF00"/>
                </a:solidFill>
              </a:rPr>
              <a:t>Dewis o Strategaethau Rheoli Ymddygiad</a:t>
            </a:r>
          </a:p>
          <a:p>
            <a:r>
              <a:rPr lang="cy-GB" altLang="en-US" b="1" dirty="0">
                <a:solidFill>
                  <a:srgbClr val="FFFF00"/>
                </a:solidFill>
              </a:rPr>
              <a:t>Mesur ansawdd</a:t>
            </a:r>
          </a:p>
          <a:p>
            <a:r>
              <a:rPr lang="cy-GB" altLang="en-US" dirty="0"/>
              <a:t>Asesu</a:t>
            </a:r>
          </a:p>
          <a:p>
            <a:r>
              <a:rPr lang="cy-GB" altLang="en-US" dirty="0"/>
              <a:t>Cynllunio bod tu allan yn cymryd rhan yn gweithgareddau awyr agored</a:t>
            </a:r>
            <a:endParaRPr lang="en-GB" altLang="en-US" dirty="0"/>
          </a:p>
        </p:txBody>
      </p:sp>
      <p:sp>
        <p:nvSpPr>
          <p:cNvPr id="32772" name="Content Placeholder 5">
            <a:extLst>
              <a:ext uri="{FF2B5EF4-FFF2-40B4-BE49-F238E27FC236}">
                <a16:creationId xmlns:a16="http://schemas.microsoft.com/office/drawing/2014/main" id="{F99439DE-6071-DE86-8BE2-46F197B1C487}"/>
              </a:ext>
            </a:extLst>
          </p:cNvPr>
          <p:cNvSpPr>
            <a:spLocks noGrp="1"/>
          </p:cNvSpPr>
          <p:nvPr>
            <p:ph sz="half" idx="2"/>
          </p:nvPr>
        </p:nvSpPr>
        <p:spPr>
          <a:xfrm>
            <a:off x="4572000" y="1219200"/>
            <a:ext cx="4343400" cy="4525963"/>
          </a:xfrm>
        </p:spPr>
        <p:txBody>
          <a:bodyPr/>
          <a:lstStyle/>
          <a:p>
            <a:r>
              <a:rPr lang="cy-GB" altLang="en-US" sz="1800" dirty="0">
                <a:solidFill>
                  <a:srgbClr val="FFFF00"/>
                </a:solidFill>
              </a:rPr>
              <a:t>Lesson Planning</a:t>
            </a:r>
          </a:p>
          <a:p>
            <a:r>
              <a:rPr lang="cy-GB" altLang="en-US" sz="1800" dirty="0">
                <a:solidFill>
                  <a:srgbClr val="FFFF00"/>
                </a:solidFill>
              </a:rPr>
              <a:t>Differentiation &amp; Inclusion</a:t>
            </a:r>
          </a:p>
          <a:p>
            <a:r>
              <a:rPr lang="cy-GB" altLang="en-US" b="1" dirty="0">
                <a:solidFill>
                  <a:srgbClr val="8EFA00"/>
                </a:solidFill>
              </a:rPr>
              <a:t>Learning and Teaching styles</a:t>
            </a:r>
          </a:p>
          <a:p>
            <a:r>
              <a:rPr lang="cy-GB" altLang="en-US" b="1" dirty="0">
                <a:solidFill>
                  <a:srgbClr val="8EFA00"/>
                </a:solidFill>
              </a:rPr>
              <a:t>Behaviour Management Strategies Considered </a:t>
            </a:r>
          </a:p>
          <a:p>
            <a:r>
              <a:rPr lang="cy-GB" altLang="en-US" b="1" dirty="0">
                <a:solidFill>
                  <a:srgbClr val="8EFA00"/>
                </a:solidFill>
              </a:rPr>
              <a:t>Measuring quality</a:t>
            </a:r>
          </a:p>
          <a:p>
            <a:r>
              <a:rPr lang="cy-GB" altLang="en-US" dirty="0">
                <a:solidFill>
                  <a:srgbClr val="FFFF00"/>
                </a:solidFill>
              </a:rPr>
              <a:t>Assessment</a:t>
            </a:r>
          </a:p>
          <a:p>
            <a:r>
              <a:rPr lang="cy-GB" altLang="en-US" dirty="0">
                <a:solidFill>
                  <a:srgbClr val="FFFF00"/>
                </a:solidFill>
              </a:rPr>
              <a:t>Planning for being outdoors taking part in an adventurous activity.</a:t>
            </a:r>
            <a:endParaRPr lang="en-GB" altLang="en-US" dirty="0">
              <a:solidFill>
                <a:srgbClr val="FFFF00"/>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Title 1">
            <a:extLst>
              <a:ext uri="{FF2B5EF4-FFF2-40B4-BE49-F238E27FC236}">
                <a16:creationId xmlns:a16="http://schemas.microsoft.com/office/drawing/2014/main" id="{BEDD8A25-AF39-9C8E-96F8-345E9A2671D4}"/>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rcRect/>
          <a:stretch>
            <a:fillRect/>
          </a:stretch>
        </p:blipFill>
        <p:spPr bwMode="auto">
          <a:xfrm>
            <a:off x="457200" y="266700"/>
            <a:ext cx="8229600" cy="1155700"/>
          </a:xfrm>
        </p:spPr>
      </p:pic>
      <p:sp>
        <p:nvSpPr>
          <p:cNvPr id="33795" name="Content Placeholder 2">
            <a:extLst>
              <a:ext uri="{FF2B5EF4-FFF2-40B4-BE49-F238E27FC236}">
                <a16:creationId xmlns:a16="http://schemas.microsoft.com/office/drawing/2014/main" id="{4B912BC0-0258-773D-97D9-38E5A736081A}"/>
              </a:ext>
            </a:extLst>
          </p:cNvPr>
          <p:cNvSpPr>
            <a:spLocks noGrp="1"/>
          </p:cNvSpPr>
          <p:nvPr>
            <p:ph idx="1"/>
          </p:nvPr>
        </p:nvSpPr>
        <p:spPr>
          <a:xfrm>
            <a:off x="539552" y="1422400"/>
            <a:ext cx="7992888" cy="5168899"/>
          </a:xfrm>
        </p:spPr>
        <p:txBody>
          <a:bodyPr>
            <a:normAutofit/>
          </a:bodyPr>
          <a:lstStyle/>
          <a:p>
            <a:r>
              <a:rPr lang="en-US" altLang="en-US" sz="3200" b="1" dirty="0" err="1"/>
              <a:t>Mosston</a:t>
            </a:r>
            <a:r>
              <a:rPr lang="en-US" altLang="en-US" sz="3200" b="1" dirty="0"/>
              <a:t> &amp; Ashworth’s (2008) spectrum of teaching styles. </a:t>
            </a:r>
          </a:p>
          <a:p>
            <a:r>
              <a:rPr lang="en-US" altLang="en-US" sz="3200" dirty="0"/>
              <a:t>Heron’s (1999) Three Modes of Facilitation (p.7) &amp; the role of the facilitator in ‘Group Dynamic’ (p51-68). </a:t>
            </a:r>
          </a:p>
          <a:p>
            <a:r>
              <a:rPr lang="en-US" altLang="en-US" sz="3200" dirty="0"/>
              <a:t>A new pedagogical model for outdoor adventure in the curriculum (Williams and Wainwright, 2014)</a:t>
            </a:r>
          </a:p>
          <a:p>
            <a:pPr>
              <a:buFont typeface="Wingdings 2" pitchFamily="2" charset="2"/>
              <a:buNone/>
            </a:pPr>
            <a:r>
              <a:rPr lang="en-US" altLang="en-US" dirty="0"/>
              <a:t> </a:t>
            </a:r>
          </a:p>
          <a:p>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 calcmode="lin" valueType="num">
                                      <p:cBhvr additive="base">
                                        <p:cTn id="7" dur="1000" fill="hold"/>
                                        <p:tgtEl>
                                          <p:spTgt spid="33795">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37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3795">
                                            <p:txEl>
                                              <p:pRg st="1" end="1"/>
                                            </p:txEl>
                                          </p:spTgt>
                                        </p:tgtEl>
                                        <p:attrNameLst>
                                          <p:attrName>style.visibility</p:attrName>
                                        </p:attrNameLst>
                                      </p:cBhvr>
                                      <p:to>
                                        <p:strVal val="visible"/>
                                      </p:to>
                                    </p:set>
                                    <p:anim calcmode="lin" valueType="num">
                                      <p:cBhvr additive="base">
                                        <p:cTn id="13" dur="1000" fill="hold"/>
                                        <p:tgtEl>
                                          <p:spTgt spid="33795">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37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3795">
                                            <p:txEl>
                                              <p:pRg st="2" end="2"/>
                                            </p:txEl>
                                          </p:spTgt>
                                        </p:tgtEl>
                                        <p:attrNameLst>
                                          <p:attrName>style.visibility</p:attrName>
                                        </p:attrNameLst>
                                      </p:cBhvr>
                                      <p:to>
                                        <p:strVal val="visible"/>
                                      </p:to>
                                    </p:set>
                                    <p:anim calcmode="lin" valueType="num">
                                      <p:cBhvr additive="base">
                                        <p:cTn id="19" dur="1000" fill="hold"/>
                                        <p:tgtEl>
                                          <p:spTgt spid="33795">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37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3795">
                                            <p:txEl>
                                              <p:pRg st="3" end="3"/>
                                            </p:txEl>
                                          </p:spTgt>
                                        </p:tgtEl>
                                        <p:attrNameLst>
                                          <p:attrName>style.visibility</p:attrName>
                                        </p:attrNameLst>
                                      </p:cBhvr>
                                      <p:to>
                                        <p:strVal val="visible"/>
                                      </p:to>
                                    </p:set>
                                    <p:anim calcmode="lin" valueType="num">
                                      <p:cBhvr additive="base">
                                        <p:cTn id="25" dur="1000" fill="hold"/>
                                        <p:tgtEl>
                                          <p:spTgt spid="33795">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37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33795">
                                            <p:txEl>
                                              <p:pRg st="0" end="0"/>
                                            </p:txEl>
                                          </p:spTgt>
                                        </p:tgtEl>
                                        <p:attrNameLst>
                                          <p:attrName>style.visibility</p:attrName>
                                        </p:attrNameLst>
                                      </p:cBhvr>
                                      <p:to>
                                        <p:strVal val="visible"/>
                                      </p:to>
                                    </p:set>
                                    <p:animEffect transition="in" filter="dissolve">
                                      <p:cBhvr>
                                        <p:cTn id="31" dur="1000"/>
                                        <p:tgtEl>
                                          <p:spTgt spid="3379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Placeholder 7">
            <a:extLst>
              <a:ext uri="{FF2B5EF4-FFF2-40B4-BE49-F238E27FC236}">
                <a16:creationId xmlns:a16="http://schemas.microsoft.com/office/drawing/2014/main" id="{A912DA70-B2B0-3D4C-3593-2D908834CEA9}"/>
              </a:ext>
            </a:extLst>
          </p:cNvPr>
          <p:cNvSpPr>
            <a:spLocks noGrp="1"/>
          </p:cNvSpPr>
          <p:nvPr>
            <p:ph type="body" sz="half" idx="2"/>
          </p:nvPr>
        </p:nvSpPr>
        <p:spPr>
          <a:xfrm>
            <a:off x="7308850" y="3403600"/>
            <a:ext cx="1568450" cy="944563"/>
          </a:xfrm>
        </p:spPr>
        <p:txBody>
          <a:bodyPr>
            <a:normAutofit/>
          </a:bodyPr>
          <a:lstStyle/>
          <a:p>
            <a:r>
              <a:rPr lang="en-GB" altLang="en-US" sz="1600"/>
              <a:t>Four non-negotiable features</a:t>
            </a:r>
          </a:p>
        </p:txBody>
      </p:sp>
      <p:pic>
        <p:nvPicPr>
          <p:cNvPr id="35843" name="Diagram 8">
            <a:extLst>
              <a:ext uri="{FF2B5EF4-FFF2-40B4-BE49-F238E27FC236}">
                <a16:creationId xmlns:a16="http://schemas.microsoft.com/office/drawing/2014/main" id="{1B5484CC-93F5-25E6-ECB2-084CD7230E74}"/>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00" y="1168400"/>
            <a:ext cx="9296400"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Box 1">
            <a:extLst>
              <a:ext uri="{FF2B5EF4-FFF2-40B4-BE49-F238E27FC236}">
                <a16:creationId xmlns:a16="http://schemas.microsoft.com/office/drawing/2014/main" id="{056049BC-493B-FD3F-F10C-8832B988A942}"/>
              </a:ext>
            </a:extLst>
          </p:cNvPr>
          <p:cNvSpPr txBox="1">
            <a:spLocks noChangeArrowheads="1"/>
          </p:cNvSpPr>
          <p:nvPr/>
        </p:nvSpPr>
        <p:spPr bwMode="auto">
          <a:xfrm>
            <a:off x="1116013" y="188913"/>
            <a:ext cx="7488237"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Comic Sans MS" panose="030F0902030302020204" pitchFamily="66" charset="0"/>
                <a:ea typeface="MS PGothic" panose="020B0600070205080204" pitchFamily="34" charset="-128"/>
              </a:defRPr>
            </a:lvl1pPr>
            <a:lvl2pPr marL="742950" indent="-285750">
              <a:defRPr sz="3600">
                <a:solidFill>
                  <a:schemeClr val="tx1"/>
                </a:solidFill>
                <a:latin typeface="Comic Sans MS" panose="030F0902030302020204" pitchFamily="66" charset="0"/>
                <a:ea typeface="MS PGothic" panose="020B0600070205080204" pitchFamily="34" charset="-128"/>
              </a:defRPr>
            </a:lvl2pPr>
            <a:lvl3pPr marL="1143000" indent="-228600">
              <a:defRPr sz="3600">
                <a:solidFill>
                  <a:schemeClr val="tx1"/>
                </a:solidFill>
                <a:latin typeface="Comic Sans MS" panose="030F0902030302020204" pitchFamily="66" charset="0"/>
                <a:ea typeface="MS PGothic" panose="020B0600070205080204" pitchFamily="34" charset="-128"/>
              </a:defRPr>
            </a:lvl3pPr>
            <a:lvl4pPr marL="1600200" indent="-228600">
              <a:defRPr sz="3600">
                <a:solidFill>
                  <a:schemeClr val="tx1"/>
                </a:solidFill>
                <a:latin typeface="Comic Sans MS" panose="030F0902030302020204" pitchFamily="66" charset="0"/>
                <a:ea typeface="MS PGothic" panose="020B0600070205080204" pitchFamily="34" charset="-128"/>
              </a:defRPr>
            </a:lvl4pPr>
            <a:lvl5pPr marL="2057400" indent="-228600">
              <a:defRPr sz="3600">
                <a:solidFill>
                  <a:schemeClr val="tx1"/>
                </a:solidFill>
                <a:latin typeface="Comic Sans MS" panose="030F0902030302020204" pitchFamily="66"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r>
              <a:rPr lang="en-US" altLang="en-US" sz="4400"/>
              <a:t>OAE model – key features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967B0-4EE8-AA48-1311-8166BBBFD9D6}"/>
              </a:ext>
            </a:extLst>
          </p:cNvPr>
          <p:cNvSpPr>
            <a:spLocks noGrp="1"/>
          </p:cNvSpPr>
          <p:nvPr>
            <p:ph type="title"/>
          </p:nvPr>
        </p:nvSpPr>
        <p:spPr/>
        <p:txBody>
          <a:bodyPr wrap="square" lIns="91440" tIns="45720" rIns="91440" bIns="45720" numCol="1" anchorCtr="0" compatLnSpc="1">
            <a:prstTxWarp prst="textNoShape">
              <a:avLst/>
            </a:prstTxWarp>
          </a:bodyPr>
          <a:lstStyle/>
          <a:p>
            <a:pPr>
              <a:defRPr/>
            </a:pPr>
            <a:endParaRPr lang="en-US" altLang="en-US">
              <a:ln>
                <a:noFill/>
              </a:ln>
              <a:solidFill>
                <a:schemeClr val="tx1"/>
              </a:solidFill>
              <a:effectLst>
                <a:outerShdw blurRad="38100" dist="38100" dir="2700000" algn="tl">
                  <a:srgbClr val="465E9C"/>
                </a:outerShdw>
              </a:effectLst>
            </a:endParaRPr>
          </a:p>
        </p:txBody>
      </p:sp>
      <p:sp>
        <p:nvSpPr>
          <p:cNvPr id="37891" name="Rectangle 3">
            <a:extLst>
              <a:ext uri="{FF2B5EF4-FFF2-40B4-BE49-F238E27FC236}">
                <a16:creationId xmlns:a16="http://schemas.microsoft.com/office/drawing/2014/main" id="{EF8CD46F-9122-6B9B-AEB2-5D67257E0CCF}"/>
              </a:ext>
            </a:extLst>
          </p:cNvPr>
          <p:cNvSpPr>
            <a:spLocks noChangeArrowheads="1"/>
          </p:cNvSpPr>
          <p:nvPr/>
        </p:nvSpPr>
        <p:spPr bwMode="auto">
          <a:xfrm>
            <a:off x="468313" y="1855788"/>
            <a:ext cx="8351837"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600">
                <a:solidFill>
                  <a:schemeClr val="tx1"/>
                </a:solidFill>
                <a:latin typeface="Comic Sans MS" panose="030F0902030302020204" pitchFamily="66" charset="0"/>
                <a:ea typeface="MS PGothic" panose="020B0600070205080204" pitchFamily="34" charset="-128"/>
              </a:defRPr>
            </a:lvl1pPr>
            <a:lvl2pPr marL="742950" indent="-285750">
              <a:defRPr sz="3600">
                <a:solidFill>
                  <a:schemeClr val="tx1"/>
                </a:solidFill>
                <a:latin typeface="Comic Sans MS" panose="030F0902030302020204" pitchFamily="66" charset="0"/>
                <a:ea typeface="MS PGothic" panose="020B0600070205080204" pitchFamily="34" charset="-128"/>
              </a:defRPr>
            </a:lvl2pPr>
            <a:lvl3pPr marL="1143000" indent="-228600">
              <a:defRPr sz="3600">
                <a:solidFill>
                  <a:schemeClr val="tx1"/>
                </a:solidFill>
                <a:latin typeface="Comic Sans MS" panose="030F0902030302020204" pitchFamily="66" charset="0"/>
                <a:ea typeface="MS PGothic" panose="020B0600070205080204" pitchFamily="34" charset="-128"/>
              </a:defRPr>
            </a:lvl3pPr>
            <a:lvl4pPr marL="1600200" indent="-228600">
              <a:defRPr sz="3600">
                <a:solidFill>
                  <a:schemeClr val="tx1"/>
                </a:solidFill>
                <a:latin typeface="Comic Sans MS" panose="030F0902030302020204" pitchFamily="66" charset="0"/>
                <a:ea typeface="MS PGothic" panose="020B0600070205080204" pitchFamily="34" charset="-128"/>
              </a:defRPr>
            </a:lvl4pPr>
            <a:lvl5pPr marL="2057400" indent="-228600">
              <a:defRPr sz="3600">
                <a:solidFill>
                  <a:schemeClr val="tx1"/>
                </a:solidFill>
                <a:latin typeface="Comic Sans MS" panose="030F0902030302020204" pitchFamily="66" charset="0"/>
                <a:ea typeface="MS PGothic" panose="020B0600070205080204" pitchFamily="34" charset="-128"/>
              </a:defRPr>
            </a:lvl5pPr>
            <a:lvl6pPr marL="25146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6pPr>
            <a:lvl7pPr marL="29718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7pPr>
            <a:lvl8pPr marL="34290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8pPr>
            <a:lvl9pPr marL="3886200" indent="-228600" eaLnBrk="0" fontAlgn="base" hangingPunct="0">
              <a:spcBef>
                <a:spcPct val="0"/>
              </a:spcBef>
              <a:spcAft>
                <a:spcPct val="0"/>
              </a:spcAft>
              <a:defRPr sz="3600">
                <a:solidFill>
                  <a:schemeClr val="tx1"/>
                </a:solidFill>
                <a:latin typeface="Comic Sans MS" panose="030F0902030302020204" pitchFamily="66" charset="0"/>
                <a:ea typeface="MS PGothic" panose="020B0600070205080204" pitchFamily="34" charset="-128"/>
              </a:defRPr>
            </a:lvl9pPr>
          </a:lstStyle>
          <a:p>
            <a:r>
              <a:rPr lang="en-GB" altLang="en-US" b="1"/>
              <a:t>Williams, A. and Wainwright, N. (2014) A new pedagogical model for adventure in the curriculum: Part 2 – outlining the model. </a:t>
            </a:r>
            <a:r>
              <a:rPr lang="en-GB" altLang="en-US" b="1" i="1"/>
              <a:t>Journal of Physical Education and Sport Pedagogy </a:t>
            </a:r>
            <a:r>
              <a:rPr lang="en-GB" altLang="en-US" b="1"/>
              <a:t> Vol 21 (6) 589-602.</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Title 1">
            <a:extLst>
              <a:ext uri="{FF2B5EF4-FFF2-40B4-BE49-F238E27FC236}">
                <a16:creationId xmlns:a16="http://schemas.microsoft.com/office/drawing/2014/main" id="{EB2BA6E3-C8CD-E6FF-21AF-663EB92D19C8}"/>
              </a:ext>
            </a:extLst>
          </p:cNvPr>
          <p:cNvPicPr>
            <a:picLocks noGrp="1" noChangeArrowheads="1"/>
          </p:cNvPicPr>
          <p:nvPr>
            <p:ph type="title" sz="quarte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1155700"/>
          </a:xfrm>
        </p:spPr>
      </p:pic>
      <p:sp>
        <p:nvSpPr>
          <p:cNvPr id="38915" name="Content Placeholder 2">
            <a:extLst>
              <a:ext uri="{FF2B5EF4-FFF2-40B4-BE49-F238E27FC236}">
                <a16:creationId xmlns:a16="http://schemas.microsoft.com/office/drawing/2014/main" id="{1313B89B-3A14-13C7-6594-C5CF9F86B5E5}"/>
              </a:ext>
            </a:extLst>
          </p:cNvPr>
          <p:cNvSpPr>
            <a:spLocks noGrp="1"/>
          </p:cNvSpPr>
          <p:nvPr>
            <p:ph sz="quarter" idx="1"/>
          </p:nvPr>
        </p:nvSpPr>
        <p:spPr>
          <a:xfrm>
            <a:off x="1043608" y="1340768"/>
            <a:ext cx="6234087" cy="5090368"/>
          </a:xfrm>
        </p:spPr>
        <p:txBody>
          <a:bodyPr>
            <a:normAutofit/>
          </a:bodyPr>
          <a:lstStyle/>
          <a:p>
            <a:r>
              <a:rPr lang="en-US" altLang="en-US" sz="2600" dirty="0"/>
              <a:t>Pa </a:t>
            </a:r>
            <a:r>
              <a:rPr lang="en-US" altLang="en-US" sz="2600" dirty="0" err="1"/>
              <a:t>steil</a:t>
            </a:r>
            <a:r>
              <a:rPr lang="en-US" altLang="en-US" sz="2600" dirty="0"/>
              <a:t> </a:t>
            </a:r>
            <a:r>
              <a:rPr lang="en-US" altLang="en-US" sz="2600" dirty="0" err="1"/>
              <a:t>dysgu</a:t>
            </a:r>
            <a:r>
              <a:rPr lang="en-US" altLang="en-US" sz="2600" dirty="0"/>
              <a:t> </a:t>
            </a:r>
            <a:r>
              <a:rPr lang="en-US" altLang="en-US" sz="2600" dirty="0" err="1"/>
              <a:t>byddwch</a:t>
            </a:r>
            <a:r>
              <a:rPr lang="en-US" altLang="en-US" sz="2600" dirty="0"/>
              <a:t> </a:t>
            </a:r>
            <a:r>
              <a:rPr lang="en-US" altLang="en-US" sz="2600" dirty="0" err="1"/>
              <a:t>yn</a:t>
            </a:r>
            <a:r>
              <a:rPr lang="en-US" altLang="en-US" sz="2600" dirty="0"/>
              <a:t> </a:t>
            </a:r>
            <a:r>
              <a:rPr lang="en-US" altLang="en-US" sz="2600" dirty="0" err="1"/>
              <a:t>defnyddio</a:t>
            </a:r>
            <a:r>
              <a:rPr lang="en-US" altLang="en-US" sz="2600" dirty="0"/>
              <a:t> </a:t>
            </a:r>
            <a:r>
              <a:rPr lang="en-US" altLang="en-US" sz="2600" dirty="0" err="1"/>
              <a:t>yn</a:t>
            </a:r>
            <a:r>
              <a:rPr lang="en-US" altLang="en-US" sz="2600" dirty="0"/>
              <a:t> </a:t>
            </a:r>
            <a:r>
              <a:rPr lang="en-US" altLang="en-US" sz="2600" dirty="0" err="1"/>
              <a:t>ystod</a:t>
            </a:r>
            <a:r>
              <a:rPr lang="en-US" altLang="en-US" sz="2600" dirty="0"/>
              <a:t> y </a:t>
            </a:r>
            <a:r>
              <a:rPr lang="en-US" altLang="en-US" sz="2600" dirty="0" err="1"/>
              <a:t>wers</a:t>
            </a:r>
            <a:r>
              <a:rPr lang="en-US" altLang="en-US" sz="2600" dirty="0"/>
              <a:t>. </a:t>
            </a:r>
            <a:r>
              <a:rPr lang="en-US" altLang="en-US" sz="2600" dirty="0" err="1"/>
              <a:t>Ystyriwch</a:t>
            </a:r>
            <a:r>
              <a:rPr lang="en-US" altLang="en-US" sz="2600" dirty="0"/>
              <a:t> </a:t>
            </a:r>
            <a:r>
              <a:rPr lang="en-US" altLang="en-US" sz="2600" dirty="0" err="1"/>
              <a:t>defnyddio</a:t>
            </a:r>
            <a:r>
              <a:rPr lang="en-US" altLang="en-US" sz="2600" dirty="0"/>
              <a:t> </a:t>
            </a:r>
            <a:r>
              <a:rPr lang="en-US" altLang="en-US" sz="2600" dirty="0" err="1"/>
              <a:t>gwahanol</a:t>
            </a:r>
            <a:r>
              <a:rPr lang="en-US" altLang="en-US" sz="2600" dirty="0"/>
              <a:t> rai </a:t>
            </a:r>
            <a:r>
              <a:rPr lang="en-US" altLang="en-US" sz="2600" dirty="0" err="1"/>
              <a:t>gwahanol</a:t>
            </a:r>
            <a:r>
              <a:rPr lang="en-US" altLang="en-US" sz="2600" dirty="0"/>
              <a:t> </a:t>
            </a:r>
            <a:r>
              <a:rPr lang="en-US" altLang="en-US" sz="2600" dirty="0" err="1"/>
              <a:t>adegau</a:t>
            </a:r>
            <a:r>
              <a:rPr lang="en-US" altLang="en-US" sz="2600" dirty="0"/>
              <a:t> </a:t>
            </a:r>
            <a:r>
              <a:rPr lang="en-US" altLang="en-US" sz="2600" dirty="0" err="1"/>
              <a:t>o’r</a:t>
            </a:r>
            <a:r>
              <a:rPr lang="en-US" altLang="en-US" sz="2600" dirty="0"/>
              <a:t> </a:t>
            </a:r>
            <a:r>
              <a:rPr lang="en-US" altLang="en-US" sz="2600" dirty="0" err="1"/>
              <a:t>sesiwn</a:t>
            </a:r>
            <a:r>
              <a:rPr lang="en-US" altLang="en-US" sz="2600" dirty="0"/>
              <a:t> </a:t>
            </a:r>
            <a:r>
              <a:rPr lang="en-US" altLang="en-US" sz="2600" dirty="0" err="1"/>
              <a:t>e.e.</a:t>
            </a:r>
            <a:r>
              <a:rPr lang="en-US" altLang="en-US" sz="2600" dirty="0"/>
              <a:t> </a:t>
            </a:r>
            <a:r>
              <a:rPr lang="en-US" altLang="en-US" sz="2600" dirty="0" err="1"/>
              <a:t>yn</a:t>
            </a:r>
            <a:r>
              <a:rPr lang="en-US" altLang="en-US" sz="2600" dirty="0"/>
              <a:t> </a:t>
            </a:r>
            <a:r>
              <a:rPr lang="en-US" altLang="en-US" sz="2600" dirty="0" err="1"/>
              <a:t>ystod</a:t>
            </a:r>
            <a:r>
              <a:rPr lang="en-US" altLang="en-US" sz="2600" dirty="0"/>
              <a:t> </a:t>
            </a:r>
            <a:r>
              <a:rPr lang="en-US" altLang="en-US" sz="2600" dirty="0" err="1"/>
              <a:t>cyflwyniad</a:t>
            </a:r>
            <a:r>
              <a:rPr lang="en-US" altLang="en-US" sz="2600" dirty="0"/>
              <a:t> </a:t>
            </a:r>
            <a:r>
              <a:rPr lang="en-US" altLang="en-US" sz="2600" dirty="0" err="1"/>
              <a:t>bydd</a:t>
            </a:r>
            <a:r>
              <a:rPr lang="en-US" altLang="en-US" sz="2600" dirty="0"/>
              <a:t> </a:t>
            </a:r>
            <a:r>
              <a:rPr lang="en-US" altLang="en-US" sz="2600" dirty="0" err="1"/>
              <a:t>sawl</a:t>
            </a:r>
            <a:r>
              <a:rPr lang="en-US" altLang="en-US" sz="2600" dirty="0"/>
              <a:t> dull </a:t>
            </a:r>
            <a:r>
              <a:rPr lang="en-US" altLang="en-US" sz="2600" dirty="0" err="1"/>
              <a:t>efallai</a:t>
            </a:r>
            <a:r>
              <a:rPr lang="en-US" altLang="en-US" sz="2600" dirty="0"/>
              <a:t>? </a:t>
            </a:r>
          </a:p>
          <a:p>
            <a:r>
              <a:rPr lang="en-US" altLang="en-US" sz="2600" dirty="0"/>
              <a:t>Steil A – </a:t>
            </a:r>
            <a:r>
              <a:rPr lang="en-US" altLang="en-US" sz="2600" dirty="0" err="1"/>
              <a:t>Gorchmynnol</a:t>
            </a:r>
            <a:endParaRPr lang="en-US" altLang="en-US" sz="2600" dirty="0"/>
          </a:p>
          <a:p>
            <a:r>
              <a:rPr lang="en-US" altLang="en-US" sz="2600" dirty="0"/>
              <a:t>B – </a:t>
            </a:r>
            <a:r>
              <a:rPr lang="en-US" altLang="en-US" sz="2600" dirty="0" err="1"/>
              <a:t>Ymarfer</a:t>
            </a:r>
            <a:r>
              <a:rPr lang="en-US" altLang="en-US" sz="2600" dirty="0"/>
              <a:t> a</a:t>
            </a:r>
          </a:p>
          <a:p>
            <a:r>
              <a:rPr lang="en-US" altLang="en-US" sz="2600" dirty="0"/>
              <a:t> C – </a:t>
            </a:r>
            <a:r>
              <a:rPr lang="en-US" altLang="en-US" sz="2600" dirty="0" err="1"/>
              <a:t>Dwyochrog</a:t>
            </a:r>
            <a:r>
              <a:rPr lang="en-US" altLang="en-US" sz="2600" dirty="0"/>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ECCD962-1F17-9B64-C33C-AF96FAD21ADB}"/>
              </a:ext>
            </a:extLst>
          </p:cNvPr>
          <p:cNvSpPr>
            <a:spLocks noGrp="1"/>
          </p:cNvSpPr>
          <p:nvPr>
            <p:ph type="ctrTitle"/>
          </p:nvPr>
        </p:nvSpPr>
        <p:spPr>
          <a:xfrm>
            <a:off x="755576" y="1844824"/>
            <a:ext cx="7848872" cy="4464496"/>
          </a:xfrm>
        </p:spPr>
        <p:txBody>
          <a:bodyPr>
            <a:normAutofit/>
          </a:bodyPr>
          <a:lstStyle/>
          <a:p>
            <a:r>
              <a:rPr lang="en-US" altLang="en-US" sz="3200" b="1" dirty="0"/>
              <a:t>Which teaching style would you </a:t>
            </a:r>
            <a:r>
              <a:rPr lang="en-US" altLang="en-US" sz="3200" b="1" dirty="0" err="1"/>
              <a:t>favour</a:t>
            </a:r>
            <a:r>
              <a:rPr lang="en-US" altLang="en-US" sz="3200" b="1" dirty="0"/>
              <a:t> during various sections of the lesson i.e. Introduction may include different styles e.g. </a:t>
            </a:r>
            <a:br>
              <a:rPr lang="en-US" altLang="en-US" sz="3200" b="1" dirty="0"/>
            </a:br>
            <a:endParaRPr lang="en-US" altLang="en-US" sz="3200" b="1" dirty="0"/>
          </a:p>
          <a:p>
            <a:r>
              <a:rPr lang="en-US" altLang="en-US" sz="3200" b="1" dirty="0"/>
              <a:t>A - Command &amp; </a:t>
            </a:r>
          </a:p>
          <a:p>
            <a:r>
              <a:rPr lang="en-US" altLang="en-US" sz="3200" b="1" dirty="0"/>
              <a:t>B – Practice &amp; </a:t>
            </a:r>
          </a:p>
          <a:p>
            <a:r>
              <a:rPr lang="en-US" altLang="en-US" sz="3200" b="1" dirty="0"/>
              <a:t>C- Reciprocal.  </a:t>
            </a:r>
          </a:p>
          <a:p>
            <a:endParaRPr lang="en-US" altLang="en-US" sz="2000" dirty="0"/>
          </a:p>
        </p:txBody>
      </p:sp>
      <p:pic>
        <p:nvPicPr>
          <p:cNvPr id="5" name="Title 1">
            <a:extLst>
              <a:ext uri="{FF2B5EF4-FFF2-40B4-BE49-F238E27FC236}">
                <a16:creationId xmlns:a16="http://schemas.microsoft.com/office/drawing/2014/main" id="{F3C04334-A60E-2C68-E45F-A98C5168BFD7}"/>
              </a:ext>
            </a:extLst>
          </p:cNvPr>
          <p:cNvPicPr>
            <a:picLocks noGrp="1" noChangeArrowheads="1"/>
          </p:cNvPicPr>
          <p:nvPr>
            <p:ph type="title" sz="quarter"/>
          </p:nvPr>
        </p:nvPicPr>
        <p:blipFill>
          <a:blip r:embed="rId2">
            <a:extLst>
              <a:ext uri="{28A0092B-C50C-407E-A947-70E740481C1C}">
                <a14:useLocalDpi xmlns:a14="http://schemas.microsoft.com/office/drawing/2010/main" val="0"/>
              </a:ext>
            </a:extLst>
          </a:blip>
          <a:srcRect/>
          <a:stretch>
            <a:fillRect/>
          </a:stretch>
        </p:blipFill>
        <p:spPr bwMode="auto">
          <a:xfrm>
            <a:off x="0" y="836712"/>
            <a:ext cx="9144000" cy="1155700"/>
          </a:xfrm>
        </p:spPr>
      </p:pic>
    </p:spTree>
    <p:extLst>
      <p:ext uri="{BB962C8B-B14F-4D97-AF65-F5344CB8AC3E}">
        <p14:creationId xmlns:p14="http://schemas.microsoft.com/office/powerpoint/2010/main" val="29134938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0962" name="Title 1">
            <a:extLst>
              <a:ext uri="{FF2B5EF4-FFF2-40B4-BE49-F238E27FC236}">
                <a16:creationId xmlns:a16="http://schemas.microsoft.com/office/drawing/2014/main" id="{4261429E-BDCA-D318-E2DC-9CAFF8A16000}"/>
              </a:ext>
            </a:extLst>
          </p:cNvPr>
          <p:cNvPicPr>
            <a:picLocks noGrp="1" noChangeArrowheads="1"/>
          </p:cNvPicPr>
          <p:nvPr>
            <p:ph type="title"/>
          </p:nvPr>
        </p:nvPicPr>
        <p:blipFill>
          <a:blip r:embed="rId2">
            <a:extLst>
              <a:ext uri="{28A0092B-C50C-407E-A947-70E740481C1C}">
                <a14:useLocalDpi xmlns:a14="http://schemas.microsoft.com/office/drawing/2010/main" val="0"/>
              </a:ext>
            </a:extLst>
          </a:blip>
          <a:srcRect/>
          <a:stretch>
            <a:fillRect/>
          </a:stretch>
        </p:blipFill>
        <p:spPr bwMode="auto">
          <a:xfrm>
            <a:off x="457200" y="266700"/>
            <a:ext cx="8229600" cy="1155700"/>
          </a:xfrm>
        </p:spPr>
      </p:pic>
      <p:sp>
        <p:nvSpPr>
          <p:cNvPr id="40963" name="Content Placeholder 2">
            <a:extLst>
              <a:ext uri="{FF2B5EF4-FFF2-40B4-BE49-F238E27FC236}">
                <a16:creationId xmlns:a16="http://schemas.microsoft.com/office/drawing/2014/main" id="{69F6973C-B205-B07C-2558-8D06254511BF}"/>
              </a:ext>
            </a:extLst>
          </p:cNvPr>
          <p:cNvSpPr>
            <a:spLocks noGrp="1"/>
          </p:cNvSpPr>
          <p:nvPr>
            <p:ph idx="1"/>
          </p:nvPr>
        </p:nvSpPr>
        <p:spPr/>
        <p:txBody>
          <a:bodyPr/>
          <a:lstStyle/>
          <a:p>
            <a:r>
              <a:rPr lang="en-US" altLang="en-US"/>
              <a:t>Multi sensory</a:t>
            </a:r>
          </a:p>
          <a:p>
            <a:r>
              <a:rPr lang="en-US" altLang="en-US"/>
              <a:t>Visual / auditory / tactile – include all so as </a:t>
            </a:r>
            <a:r>
              <a:rPr lang="en-US" altLang="en-US" i="1"/>
              <a:t>not to limit the learning </a:t>
            </a:r>
            <a:r>
              <a:rPr lang="en-US" altLang="en-US"/>
              <a:t>(ppt Learning Styles 2021)</a:t>
            </a:r>
          </a:p>
          <a:p>
            <a:r>
              <a:rPr lang="en-US" altLang="en-US"/>
              <a:t>Having a go! &amp; refining</a:t>
            </a:r>
          </a:p>
          <a:p>
            <a:r>
              <a:rPr lang="en-US" altLang="en-US"/>
              <a:t>In refining the learnt experience teachers could encourage children to follow Kolb (1984) or Honey &amp; Mumford (1986) framework for reflection. (ppt Learning Styles)</a:t>
            </a:r>
          </a:p>
          <a:p>
            <a:endParaRPr lang="en-US"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Title 1">
            <a:extLst>
              <a:ext uri="{FF2B5EF4-FFF2-40B4-BE49-F238E27FC236}">
                <a16:creationId xmlns:a16="http://schemas.microsoft.com/office/drawing/2014/main" id="{4E9E77E8-E001-B714-5970-AFE057019718}"/>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tretch>
            <a:fillRect/>
          </a:stretch>
        </p:blipFill>
        <p:spPr bwMode="auto">
          <a:xfrm>
            <a:off x="539552" y="111159"/>
            <a:ext cx="7056437" cy="1088956"/>
          </a:xfrm>
        </p:spPr>
      </p:pic>
      <p:sp>
        <p:nvSpPr>
          <p:cNvPr id="41987" name="Content Placeholder 2">
            <a:extLst>
              <a:ext uri="{FF2B5EF4-FFF2-40B4-BE49-F238E27FC236}">
                <a16:creationId xmlns:a16="http://schemas.microsoft.com/office/drawing/2014/main" id="{92A9EBDF-4F24-9C6A-4D9D-E21B8FF1B978}"/>
              </a:ext>
            </a:extLst>
          </p:cNvPr>
          <p:cNvSpPr>
            <a:spLocks noGrp="1"/>
          </p:cNvSpPr>
          <p:nvPr>
            <p:ph sz="half" idx="1"/>
          </p:nvPr>
        </p:nvSpPr>
        <p:spPr>
          <a:xfrm>
            <a:off x="228600" y="1676400"/>
            <a:ext cx="4038600" cy="4525963"/>
          </a:xfrm>
        </p:spPr>
        <p:txBody>
          <a:bodyPr>
            <a:normAutofit fontScale="92500"/>
          </a:bodyPr>
          <a:lstStyle/>
          <a:p>
            <a:r>
              <a:rPr lang="en-US" altLang="en-US" sz="2400" dirty="0"/>
              <a:t>Sut </a:t>
            </a:r>
            <a:r>
              <a:rPr lang="en-US" altLang="en-US" sz="2400" dirty="0" err="1"/>
              <a:t>byddwch</a:t>
            </a:r>
            <a:r>
              <a:rPr lang="en-US" altLang="en-US" sz="2400" dirty="0"/>
              <a:t> </a:t>
            </a:r>
            <a:r>
              <a:rPr lang="en-US" altLang="en-US" sz="2400" dirty="0" err="1"/>
              <a:t>yn</a:t>
            </a:r>
            <a:r>
              <a:rPr lang="en-US" altLang="en-US" sz="2400" dirty="0"/>
              <a:t> </a:t>
            </a:r>
            <a:r>
              <a:rPr lang="en-US" altLang="en-US" sz="2400" dirty="0" err="1"/>
              <a:t>grwpio</a:t>
            </a:r>
            <a:r>
              <a:rPr lang="en-US" altLang="en-US" sz="2400" dirty="0"/>
              <a:t> plant? </a:t>
            </a:r>
          </a:p>
          <a:p>
            <a:r>
              <a:rPr lang="en-US" altLang="en-US" sz="2400" dirty="0" err="1"/>
              <a:t>Aelodau’r</a:t>
            </a:r>
            <a:r>
              <a:rPr lang="en-US" altLang="en-US" sz="2400" dirty="0"/>
              <a:t> </a:t>
            </a:r>
            <a:r>
              <a:rPr lang="en-US" altLang="en-US" sz="2400" dirty="0" err="1"/>
              <a:t>grwp</a:t>
            </a:r>
            <a:r>
              <a:rPr lang="en-US" altLang="en-US" sz="2400" dirty="0"/>
              <a:t> </a:t>
            </a:r>
            <a:r>
              <a:rPr lang="en-US" altLang="en-US" sz="2400" dirty="0" err="1"/>
              <a:t>cyfrifoldebau</a:t>
            </a:r>
            <a:r>
              <a:rPr lang="en-US" altLang="en-US" sz="2400" dirty="0"/>
              <a:t> </a:t>
            </a:r>
            <a:r>
              <a:rPr lang="en-US" altLang="en-US" sz="2400" dirty="0" err="1"/>
              <a:t>gwahanol</a:t>
            </a:r>
            <a:r>
              <a:rPr lang="en-US" altLang="en-US" sz="2400" dirty="0"/>
              <a:t>?</a:t>
            </a:r>
          </a:p>
          <a:p>
            <a:r>
              <a:rPr lang="en-US" altLang="en-US" sz="2400" dirty="0"/>
              <a:t>Sut </a:t>
            </a:r>
            <a:r>
              <a:rPr lang="en-US" altLang="en-US" sz="2400" dirty="0" err="1"/>
              <a:t>byddwch</a:t>
            </a:r>
            <a:r>
              <a:rPr lang="en-US" altLang="en-US" sz="2400" dirty="0"/>
              <a:t> </a:t>
            </a:r>
            <a:r>
              <a:rPr lang="en-US" altLang="en-US" sz="2400" dirty="0" err="1"/>
              <a:t>yn</a:t>
            </a:r>
            <a:r>
              <a:rPr lang="en-US" altLang="en-US" sz="2400" dirty="0"/>
              <a:t> </a:t>
            </a:r>
            <a:r>
              <a:rPr lang="en-US" altLang="en-US" sz="2400" dirty="0" err="1"/>
              <a:t>rheoli</a:t>
            </a:r>
            <a:r>
              <a:rPr lang="en-US" altLang="en-US" sz="2400" dirty="0"/>
              <a:t> </a:t>
            </a:r>
            <a:r>
              <a:rPr lang="en-US" altLang="en-US" sz="2400" dirty="0" err="1"/>
              <a:t>defnydd</a:t>
            </a:r>
            <a:r>
              <a:rPr lang="en-US" altLang="en-US" sz="2400" dirty="0"/>
              <a:t> </a:t>
            </a:r>
            <a:r>
              <a:rPr lang="en-US" altLang="en-US" sz="2400" dirty="0" err="1"/>
              <a:t>o’r</a:t>
            </a:r>
            <a:r>
              <a:rPr lang="en-US" altLang="en-US" sz="2400" dirty="0"/>
              <a:t> </a:t>
            </a:r>
            <a:r>
              <a:rPr lang="en-US" altLang="en-US" sz="2400" dirty="0" err="1"/>
              <a:t>gofod</a:t>
            </a:r>
            <a:r>
              <a:rPr lang="en-US" altLang="en-US" sz="2400" dirty="0"/>
              <a:t>?</a:t>
            </a:r>
          </a:p>
          <a:p>
            <a:r>
              <a:rPr lang="en-US" altLang="en-US" sz="2400" dirty="0"/>
              <a:t>Yn </a:t>
            </a:r>
            <a:r>
              <a:rPr lang="en-US" altLang="en-US" sz="2400" dirty="0" err="1"/>
              <a:t>ystod</a:t>
            </a:r>
            <a:r>
              <a:rPr lang="en-US" altLang="en-US" sz="2400" dirty="0"/>
              <a:t> </a:t>
            </a:r>
            <a:r>
              <a:rPr lang="en-US" altLang="en-US" sz="2400" dirty="0" err="1"/>
              <a:t>gwahanol</a:t>
            </a:r>
            <a:r>
              <a:rPr lang="en-US" altLang="en-US" sz="2400" dirty="0"/>
              <a:t> </a:t>
            </a:r>
            <a:r>
              <a:rPr lang="en-US" altLang="en-US" sz="2400" dirty="0" err="1"/>
              <a:t>cyfnodau</a:t>
            </a:r>
            <a:r>
              <a:rPr lang="en-US" altLang="en-US" sz="2400" dirty="0"/>
              <a:t> </a:t>
            </a:r>
            <a:r>
              <a:rPr lang="en-US" altLang="en-US" sz="2400" dirty="0" err="1"/>
              <a:t>o’r</a:t>
            </a:r>
            <a:r>
              <a:rPr lang="en-US" altLang="en-US" sz="2400" dirty="0"/>
              <a:t> </a:t>
            </a:r>
            <a:r>
              <a:rPr lang="en-US" altLang="en-US" sz="2400" dirty="0" err="1"/>
              <a:t>wers</a:t>
            </a:r>
            <a:r>
              <a:rPr lang="en-US" altLang="en-US" sz="2400" dirty="0"/>
              <a:t> faint o </a:t>
            </a:r>
            <a:r>
              <a:rPr lang="en-US" altLang="en-US" sz="2400" dirty="0" err="1"/>
              <a:t>amser</a:t>
            </a:r>
            <a:r>
              <a:rPr lang="en-US" altLang="en-US" sz="2400" dirty="0"/>
              <a:t> </a:t>
            </a:r>
            <a:r>
              <a:rPr lang="en-US" altLang="en-US" sz="2400" dirty="0" err="1"/>
              <a:t>byddwch</a:t>
            </a:r>
            <a:r>
              <a:rPr lang="en-US" altLang="en-US" sz="2400" dirty="0"/>
              <a:t> </a:t>
            </a:r>
            <a:r>
              <a:rPr lang="en-US" altLang="en-US" sz="2400" dirty="0" err="1"/>
              <a:t>chi’n</a:t>
            </a:r>
            <a:r>
              <a:rPr lang="en-US" altLang="en-US" sz="2400" dirty="0"/>
              <a:t> </a:t>
            </a:r>
            <a:r>
              <a:rPr lang="en-US" altLang="en-US" sz="2400" dirty="0" err="1"/>
              <a:t>gadel</a:t>
            </a:r>
            <a:r>
              <a:rPr lang="en-US" altLang="en-US" sz="2400" dirty="0"/>
              <a:t> </a:t>
            </a:r>
            <a:r>
              <a:rPr lang="en-US" altLang="en-US" sz="2400" dirty="0" err="1"/>
              <a:t>i’r</a:t>
            </a:r>
            <a:r>
              <a:rPr lang="en-US" altLang="en-US" sz="2400" dirty="0"/>
              <a:t> plant </a:t>
            </a:r>
            <a:r>
              <a:rPr lang="en-US" altLang="en-US" sz="2400" dirty="0" err="1"/>
              <a:t>ddysgu</a:t>
            </a:r>
            <a:r>
              <a:rPr lang="en-US" altLang="en-US" sz="2400" dirty="0"/>
              <a:t> </a:t>
            </a:r>
            <a:r>
              <a:rPr lang="en-US" altLang="en-US" sz="2400" dirty="0" err="1"/>
              <a:t>cyn</a:t>
            </a:r>
            <a:r>
              <a:rPr lang="en-US" altLang="en-US" sz="2400" dirty="0"/>
              <a:t> </a:t>
            </a:r>
            <a:r>
              <a:rPr lang="en-US" altLang="en-US" sz="2400" dirty="0" err="1"/>
              <a:t>i</a:t>
            </a:r>
            <a:r>
              <a:rPr lang="en-US" altLang="en-US" sz="2400" dirty="0"/>
              <a:t> chi ‘</a:t>
            </a:r>
            <a:r>
              <a:rPr lang="en-US" altLang="en-US" sz="2400" dirty="0" err="1"/>
              <a:t>gwirio</a:t>
            </a:r>
            <a:r>
              <a:rPr lang="en-US" altLang="en-US" sz="2400" dirty="0"/>
              <a:t>’? </a:t>
            </a:r>
          </a:p>
        </p:txBody>
      </p:sp>
      <p:sp>
        <p:nvSpPr>
          <p:cNvPr id="41988" name="Content Placeholder 3">
            <a:extLst>
              <a:ext uri="{FF2B5EF4-FFF2-40B4-BE49-F238E27FC236}">
                <a16:creationId xmlns:a16="http://schemas.microsoft.com/office/drawing/2014/main" id="{6B115121-527C-CACD-E84F-02B5547FE9DA}"/>
              </a:ext>
            </a:extLst>
          </p:cNvPr>
          <p:cNvSpPr>
            <a:spLocks noGrp="1"/>
          </p:cNvSpPr>
          <p:nvPr>
            <p:ph sz="half" idx="2"/>
          </p:nvPr>
        </p:nvSpPr>
        <p:spPr>
          <a:xfrm>
            <a:off x="4876800" y="1752600"/>
            <a:ext cx="4038600" cy="4525963"/>
          </a:xfrm>
        </p:spPr>
        <p:txBody>
          <a:bodyPr>
            <a:normAutofit fontScale="92500"/>
          </a:bodyPr>
          <a:lstStyle/>
          <a:p>
            <a:r>
              <a:rPr lang="en-US" altLang="en-US" sz="2400" dirty="0"/>
              <a:t>How will you group children? </a:t>
            </a:r>
          </a:p>
          <a:p>
            <a:r>
              <a:rPr lang="en-US" altLang="en-US" sz="2400" dirty="0"/>
              <a:t>Will members of the group have roles? </a:t>
            </a:r>
          </a:p>
          <a:p>
            <a:r>
              <a:rPr lang="en-US" altLang="en-US" sz="2400" dirty="0"/>
              <a:t>Boundaries of the space being used?</a:t>
            </a:r>
          </a:p>
          <a:p>
            <a:r>
              <a:rPr lang="en-US" altLang="en-US" sz="2400" dirty="0"/>
              <a:t>How long will you allow the children for each section of the lesson before you ‘check in’ with their learning?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Title 6">
            <a:extLst>
              <a:ext uri="{FF2B5EF4-FFF2-40B4-BE49-F238E27FC236}">
                <a16:creationId xmlns:a16="http://schemas.microsoft.com/office/drawing/2014/main" id="{7E608369-A872-8886-D7A1-9C1BE6C3DA83}"/>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tretch>
            <a:fillRect/>
          </a:stretch>
        </p:blipFill>
        <p:spPr bwMode="auto">
          <a:xfrm>
            <a:off x="683569" y="188640"/>
            <a:ext cx="7056784" cy="1663973"/>
          </a:xfrm>
        </p:spPr>
      </p:pic>
      <p:sp>
        <p:nvSpPr>
          <p:cNvPr id="44035" name="Content Placeholder 7">
            <a:extLst>
              <a:ext uri="{FF2B5EF4-FFF2-40B4-BE49-F238E27FC236}">
                <a16:creationId xmlns:a16="http://schemas.microsoft.com/office/drawing/2014/main" id="{D336BADD-A571-01C0-226C-3A57AE440437}"/>
              </a:ext>
            </a:extLst>
          </p:cNvPr>
          <p:cNvSpPr>
            <a:spLocks noGrp="1"/>
          </p:cNvSpPr>
          <p:nvPr>
            <p:ph sz="half" idx="1"/>
          </p:nvPr>
        </p:nvSpPr>
        <p:spPr>
          <a:xfrm>
            <a:off x="381000" y="2332038"/>
            <a:ext cx="4038600" cy="4525962"/>
          </a:xfrm>
        </p:spPr>
        <p:txBody>
          <a:bodyPr>
            <a:noAutofit/>
          </a:bodyPr>
          <a:lstStyle/>
          <a:p>
            <a:pPr eaLnBrk="1" hangingPunct="1"/>
            <a:r>
              <a:rPr lang="en-GB" altLang="en-US" sz="3200" dirty="0"/>
              <a:t>Hyder</a:t>
            </a:r>
          </a:p>
          <a:p>
            <a:pPr eaLnBrk="1" hangingPunct="1"/>
            <a:r>
              <a:rPr lang="en-GB" altLang="en-US" sz="3200" dirty="0" err="1"/>
              <a:t>Annibyniaeth</a:t>
            </a:r>
            <a:endParaRPr lang="en-GB" altLang="en-US" sz="3200" dirty="0"/>
          </a:p>
          <a:p>
            <a:pPr eaLnBrk="1" hangingPunct="1"/>
            <a:r>
              <a:rPr lang="en-GB" altLang="en-US" sz="3200" dirty="0" err="1"/>
              <a:t>Gwerthoedd</a:t>
            </a:r>
            <a:r>
              <a:rPr lang="en-GB" altLang="en-US" sz="3200" dirty="0"/>
              <a:t> </a:t>
            </a:r>
          </a:p>
          <a:p>
            <a:pPr eaLnBrk="1" hangingPunct="1"/>
            <a:r>
              <a:rPr lang="en-GB" altLang="en-US" sz="3200" dirty="0"/>
              <a:t>Bod </a:t>
            </a:r>
            <a:r>
              <a:rPr lang="en-GB" altLang="en-US" sz="3200" dirty="0" err="1"/>
              <a:t>yn</a:t>
            </a:r>
            <a:r>
              <a:rPr lang="en-GB" altLang="en-US" sz="3200" dirty="0"/>
              <a:t> </a:t>
            </a:r>
            <a:r>
              <a:rPr lang="en-GB" altLang="en-US" sz="3200" dirty="0" err="1"/>
              <a:t>gymdeithasol</a:t>
            </a:r>
            <a:endParaRPr lang="en-GB" altLang="en-US" sz="3200" dirty="0"/>
          </a:p>
          <a:p>
            <a:pPr eaLnBrk="1" hangingPunct="1"/>
            <a:r>
              <a:rPr lang="en-GB" altLang="en-US" sz="3200" dirty="0" err="1"/>
              <a:t>Emosiynau</a:t>
            </a:r>
            <a:endParaRPr lang="en-US" altLang="en-US" sz="3200" dirty="0"/>
          </a:p>
        </p:txBody>
      </p:sp>
      <p:sp>
        <p:nvSpPr>
          <p:cNvPr id="44036" name="Content Placeholder 8">
            <a:extLst>
              <a:ext uri="{FF2B5EF4-FFF2-40B4-BE49-F238E27FC236}">
                <a16:creationId xmlns:a16="http://schemas.microsoft.com/office/drawing/2014/main" id="{0EAF5AA1-6F5A-85F3-E4BA-B40A4E7AA82D}"/>
              </a:ext>
            </a:extLst>
          </p:cNvPr>
          <p:cNvSpPr>
            <a:spLocks noGrp="1"/>
          </p:cNvSpPr>
          <p:nvPr>
            <p:ph sz="half" idx="2"/>
          </p:nvPr>
        </p:nvSpPr>
        <p:spPr>
          <a:xfrm>
            <a:off x="4876800" y="2332038"/>
            <a:ext cx="4038600" cy="4525962"/>
          </a:xfrm>
        </p:spPr>
        <p:txBody>
          <a:bodyPr>
            <a:noAutofit/>
          </a:bodyPr>
          <a:lstStyle/>
          <a:p>
            <a:pPr eaLnBrk="1" hangingPunct="1"/>
            <a:r>
              <a:rPr lang="en-GB" altLang="en-US" sz="3200" dirty="0">
                <a:solidFill>
                  <a:srgbClr val="FFFF00"/>
                </a:solidFill>
              </a:rPr>
              <a:t>Confidence</a:t>
            </a:r>
          </a:p>
          <a:p>
            <a:pPr eaLnBrk="1" hangingPunct="1"/>
            <a:r>
              <a:rPr lang="en-GB" altLang="en-US" sz="3200" dirty="0">
                <a:solidFill>
                  <a:srgbClr val="FFFF00"/>
                </a:solidFill>
              </a:rPr>
              <a:t>Independence</a:t>
            </a:r>
          </a:p>
          <a:p>
            <a:pPr eaLnBrk="1" hangingPunct="1"/>
            <a:r>
              <a:rPr lang="en-GB" altLang="en-US" sz="3200" dirty="0">
                <a:solidFill>
                  <a:srgbClr val="FFFF00"/>
                </a:solidFill>
              </a:rPr>
              <a:t>Values</a:t>
            </a:r>
          </a:p>
          <a:p>
            <a:pPr eaLnBrk="1" hangingPunct="1"/>
            <a:r>
              <a:rPr lang="en-GB" altLang="en-US" sz="3200" dirty="0">
                <a:solidFill>
                  <a:srgbClr val="FFFF00"/>
                </a:solidFill>
              </a:rPr>
              <a:t>Being sociable</a:t>
            </a:r>
          </a:p>
          <a:p>
            <a:pPr eaLnBrk="1" hangingPunct="1"/>
            <a:r>
              <a:rPr lang="en-GB" altLang="en-US" sz="3200" dirty="0">
                <a:solidFill>
                  <a:srgbClr val="FFFF00"/>
                </a:solidFill>
              </a:rPr>
              <a:t>Emotions</a:t>
            </a:r>
            <a:endParaRPr lang="en-US" altLang="en-US" sz="3200" dirty="0">
              <a:solidFill>
                <a:srgbClr val="FFFF00"/>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Title 3">
            <a:extLst>
              <a:ext uri="{FF2B5EF4-FFF2-40B4-BE49-F238E27FC236}">
                <a16:creationId xmlns:a16="http://schemas.microsoft.com/office/drawing/2014/main" id="{2EDE740B-82E8-B29B-84BF-22348300830D}"/>
              </a:ext>
            </a:extLst>
          </p:cNvPr>
          <p:cNvPicPr>
            <a:picLocks noGrp="1" noChangeArrowheads="1"/>
          </p:cNvPicPr>
          <p:nvPr>
            <p:ph type="title"/>
          </p:nvPr>
        </p:nvPicPr>
        <p:blipFill>
          <a:blip r:embed="rId2">
            <a:extLst>
              <a:ext uri="{28A0092B-C50C-407E-A947-70E740481C1C}">
                <a14:useLocalDpi xmlns:a14="http://schemas.microsoft.com/office/drawing/2010/main" val="0"/>
              </a:ext>
            </a:extLst>
          </a:blip>
          <a:srcRect/>
          <a:stretch>
            <a:fillRect/>
          </a:stretch>
        </p:blipFill>
        <p:spPr bwMode="auto">
          <a:xfrm>
            <a:off x="457200" y="0"/>
            <a:ext cx="8229600" cy="1155700"/>
          </a:xfrm>
        </p:spPr>
      </p:pic>
      <p:sp>
        <p:nvSpPr>
          <p:cNvPr id="46083" name="Content Placeholder 4">
            <a:extLst>
              <a:ext uri="{FF2B5EF4-FFF2-40B4-BE49-F238E27FC236}">
                <a16:creationId xmlns:a16="http://schemas.microsoft.com/office/drawing/2014/main" id="{CD9C9C7C-386F-53C7-B209-DC8689DF255A}"/>
              </a:ext>
            </a:extLst>
          </p:cNvPr>
          <p:cNvSpPr>
            <a:spLocks noGrp="1"/>
          </p:cNvSpPr>
          <p:nvPr>
            <p:ph sz="half" idx="1"/>
          </p:nvPr>
        </p:nvSpPr>
        <p:spPr>
          <a:xfrm>
            <a:off x="0" y="1219200"/>
            <a:ext cx="4038600" cy="4525963"/>
          </a:xfrm>
        </p:spPr>
        <p:txBody>
          <a:bodyPr>
            <a:normAutofit lnSpcReduction="10000"/>
          </a:bodyPr>
          <a:lstStyle/>
          <a:p>
            <a:r>
              <a:rPr lang="cy-GB" altLang="en-US" sz="1800" dirty="0"/>
              <a:t>Cynllunio Gwersi </a:t>
            </a:r>
          </a:p>
          <a:p>
            <a:r>
              <a:rPr lang="cy-GB" altLang="en-US" sz="1600" dirty="0"/>
              <a:t>Gwahaniaethu, Cynnwys Pawb </a:t>
            </a:r>
          </a:p>
          <a:p>
            <a:r>
              <a:rPr lang="cy-GB" altLang="en-US" sz="1600" b="1" dirty="0"/>
              <a:t>Dulliau Dysgu ag Addysgu</a:t>
            </a:r>
          </a:p>
          <a:p>
            <a:r>
              <a:rPr lang="cy-GB" altLang="en-US" sz="1600" b="1" dirty="0"/>
              <a:t>Dewis o Strategaethau Rheoli Ymddygiad</a:t>
            </a:r>
          </a:p>
          <a:p>
            <a:r>
              <a:rPr lang="cy-GB" altLang="en-US" sz="1600" b="1" dirty="0"/>
              <a:t>Mesur ansawdd</a:t>
            </a:r>
          </a:p>
          <a:p>
            <a:r>
              <a:rPr lang="cy-GB" altLang="en-US" sz="2800" b="1" dirty="0">
                <a:solidFill>
                  <a:srgbClr val="FFFF00"/>
                </a:solidFill>
              </a:rPr>
              <a:t>Asesu</a:t>
            </a:r>
          </a:p>
          <a:p>
            <a:r>
              <a:rPr lang="cy-GB" altLang="en-US" sz="2800" b="1" dirty="0">
                <a:solidFill>
                  <a:srgbClr val="FFFF00"/>
                </a:solidFill>
              </a:rPr>
              <a:t>Cynllunio bod tu allan yn cymryd rhan yn gweithgareddau awyr agored</a:t>
            </a:r>
            <a:endParaRPr lang="en-GB" altLang="en-US" sz="2800" b="1" dirty="0">
              <a:solidFill>
                <a:srgbClr val="FFFF00"/>
              </a:solidFill>
            </a:endParaRPr>
          </a:p>
        </p:txBody>
      </p:sp>
      <p:sp>
        <p:nvSpPr>
          <p:cNvPr id="46084" name="Content Placeholder 5">
            <a:extLst>
              <a:ext uri="{FF2B5EF4-FFF2-40B4-BE49-F238E27FC236}">
                <a16:creationId xmlns:a16="http://schemas.microsoft.com/office/drawing/2014/main" id="{283AEA49-9B3A-EDEF-1441-DEE74ACAD6AE}"/>
              </a:ext>
            </a:extLst>
          </p:cNvPr>
          <p:cNvSpPr>
            <a:spLocks noGrp="1"/>
          </p:cNvSpPr>
          <p:nvPr>
            <p:ph sz="half" idx="2"/>
          </p:nvPr>
        </p:nvSpPr>
        <p:spPr>
          <a:xfrm>
            <a:off x="4572000" y="1219200"/>
            <a:ext cx="4343400" cy="4525963"/>
          </a:xfrm>
        </p:spPr>
        <p:txBody>
          <a:bodyPr>
            <a:normAutofit lnSpcReduction="10000"/>
          </a:bodyPr>
          <a:lstStyle/>
          <a:p>
            <a:r>
              <a:rPr lang="cy-GB" altLang="en-US" sz="1800" dirty="0">
                <a:solidFill>
                  <a:srgbClr val="FFFF00"/>
                </a:solidFill>
              </a:rPr>
              <a:t>Lesson Planning</a:t>
            </a:r>
          </a:p>
          <a:p>
            <a:r>
              <a:rPr lang="cy-GB" altLang="en-US" sz="1600" dirty="0">
                <a:solidFill>
                  <a:srgbClr val="FFFF00"/>
                </a:solidFill>
              </a:rPr>
              <a:t>Differentiation &amp; Inclusion</a:t>
            </a:r>
          </a:p>
          <a:p>
            <a:r>
              <a:rPr lang="cy-GB" altLang="en-US" sz="1600" b="1" dirty="0">
                <a:solidFill>
                  <a:srgbClr val="FFFF00"/>
                </a:solidFill>
              </a:rPr>
              <a:t>Learning and Teaching styles</a:t>
            </a:r>
          </a:p>
          <a:p>
            <a:r>
              <a:rPr lang="cy-GB" altLang="en-US" sz="1600" b="1" dirty="0">
                <a:solidFill>
                  <a:srgbClr val="FFFF00"/>
                </a:solidFill>
              </a:rPr>
              <a:t>Behaviour Management Strategies Considered </a:t>
            </a:r>
          </a:p>
          <a:p>
            <a:r>
              <a:rPr lang="cy-GB" altLang="en-US" sz="1600" b="1" dirty="0">
                <a:solidFill>
                  <a:srgbClr val="FFFF00"/>
                </a:solidFill>
              </a:rPr>
              <a:t>Measuring quality</a:t>
            </a:r>
          </a:p>
          <a:p>
            <a:r>
              <a:rPr lang="cy-GB" altLang="en-US" sz="2800" b="1" dirty="0">
                <a:solidFill>
                  <a:srgbClr val="8EFA00"/>
                </a:solidFill>
              </a:rPr>
              <a:t>Assessment</a:t>
            </a:r>
          </a:p>
          <a:p>
            <a:r>
              <a:rPr lang="cy-GB" altLang="en-US" sz="2800" b="1" dirty="0">
                <a:solidFill>
                  <a:srgbClr val="8EFA00"/>
                </a:solidFill>
              </a:rPr>
              <a:t>Planning for being outdoors taking part in an adventurous activity.</a:t>
            </a:r>
            <a:endParaRPr lang="en-GB" altLang="en-US" sz="2800" b="1" dirty="0">
              <a:solidFill>
                <a:srgbClr val="8EFA00"/>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Title 1">
            <a:extLst>
              <a:ext uri="{FF2B5EF4-FFF2-40B4-BE49-F238E27FC236}">
                <a16:creationId xmlns:a16="http://schemas.microsoft.com/office/drawing/2014/main" id="{84CCB2D7-92D6-3D5F-072B-D8002EE8FBE6}"/>
              </a:ext>
            </a:extLst>
          </p:cNvPr>
          <p:cNvPicPr>
            <a:picLocks noGrp="1" noChangeArrowheads="1"/>
          </p:cNvPicPr>
          <p:nvPr>
            <p:ph type="title"/>
          </p:nvPr>
        </p:nvPicPr>
        <p:blipFill>
          <a:blip r:embed="rId2">
            <a:extLst>
              <a:ext uri="{28A0092B-C50C-407E-A947-70E740481C1C}">
                <a14:useLocalDpi xmlns:a14="http://schemas.microsoft.com/office/drawing/2010/main" val="0"/>
              </a:ext>
            </a:extLst>
          </a:blip>
          <a:srcRect/>
          <a:stretch>
            <a:fillRect/>
          </a:stretch>
        </p:blipFill>
        <p:spPr bwMode="auto">
          <a:xfrm>
            <a:off x="457200" y="266700"/>
            <a:ext cx="8229600" cy="1155700"/>
          </a:xfrm>
        </p:spPr>
      </p:pic>
      <p:sp>
        <p:nvSpPr>
          <p:cNvPr id="47107" name="Content Placeholder 2">
            <a:extLst>
              <a:ext uri="{FF2B5EF4-FFF2-40B4-BE49-F238E27FC236}">
                <a16:creationId xmlns:a16="http://schemas.microsoft.com/office/drawing/2014/main" id="{6428E48A-405D-E006-F794-A413B210017E}"/>
              </a:ext>
            </a:extLst>
          </p:cNvPr>
          <p:cNvSpPr>
            <a:spLocks noGrp="1"/>
          </p:cNvSpPr>
          <p:nvPr>
            <p:ph sz="half" idx="1"/>
          </p:nvPr>
        </p:nvSpPr>
        <p:spPr>
          <a:xfrm>
            <a:off x="251520" y="1916832"/>
            <a:ext cx="3298113" cy="4195763"/>
          </a:xfrm>
        </p:spPr>
        <p:txBody>
          <a:bodyPr>
            <a:noAutofit/>
          </a:bodyPr>
          <a:lstStyle/>
          <a:p>
            <a:r>
              <a:rPr lang="en-US" altLang="en-US" sz="2400" dirty="0" err="1"/>
              <a:t>Agweddau</a:t>
            </a:r>
            <a:r>
              <a:rPr lang="en-US" altLang="en-US" sz="2400" dirty="0"/>
              <a:t> </a:t>
            </a:r>
            <a:r>
              <a:rPr lang="en-US" altLang="en-US" sz="2400" dirty="0" err="1"/>
              <a:t>corfforol</a:t>
            </a:r>
            <a:r>
              <a:rPr lang="en-US" altLang="en-US" sz="2400" dirty="0"/>
              <a:t> (</a:t>
            </a:r>
            <a:r>
              <a:rPr lang="en-US" altLang="en-US" sz="2400" dirty="0" err="1"/>
              <a:t>i</a:t>
            </a:r>
            <a:r>
              <a:rPr lang="en-US" altLang="en-US" sz="2400" dirty="0"/>
              <a:t>), (ii) &amp; (iii)</a:t>
            </a:r>
          </a:p>
          <a:p>
            <a:endParaRPr lang="en-US" altLang="en-US" sz="2400" dirty="0"/>
          </a:p>
          <a:p>
            <a:r>
              <a:rPr lang="en-US" altLang="en-US" sz="2400" dirty="0" err="1"/>
              <a:t>Cydweithio</a:t>
            </a:r>
            <a:r>
              <a:rPr lang="en-US" altLang="en-US" sz="2400" dirty="0"/>
              <a:t>? </a:t>
            </a:r>
            <a:r>
              <a:rPr lang="en-US" altLang="en-US" sz="2400" dirty="0" err="1"/>
              <a:t>Gwrando</a:t>
            </a:r>
            <a:r>
              <a:rPr lang="en-US" altLang="en-US" sz="2400" dirty="0"/>
              <a:t> a </a:t>
            </a:r>
            <a:r>
              <a:rPr lang="en-US" altLang="en-US" sz="2400" dirty="0" err="1"/>
              <a:t>rhannu</a:t>
            </a:r>
            <a:r>
              <a:rPr lang="en-US" altLang="en-US" sz="2400" dirty="0"/>
              <a:t> </a:t>
            </a:r>
            <a:r>
              <a:rPr lang="en-US" altLang="en-US" sz="2400" dirty="0" err="1"/>
              <a:t>syniadau</a:t>
            </a:r>
            <a:r>
              <a:rPr lang="en-US" altLang="en-US" sz="2400" dirty="0"/>
              <a:t>?</a:t>
            </a:r>
          </a:p>
          <a:p>
            <a:endParaRPr lang="en-US" altLang="en-US" sz="2400" dirty="0"/>
          </a:p>
          <a:p>
            <a:r>
              <a:rPr lang="en-US" altLang="en-US" sz="2400" dirty="0" err="1"/>
              <a:t>Asesu’r</a:t>
            </a:r>
            <a:r>
              <a:rPr lang="en-US" altLang="en-US" sz="2400" dirty="0"/>
              <a:t> </a:t>
            </a:r>
            <a:r>
              <a:rPr lang="en-US" altLang="en-US" sz="2400" dirty="0" err="1"/>
              <a:t>Amcanion</a:t>
            </a:r>
            <a:r>
              <a:rPr lang="en-US" altLang="en-US" sz="2400" dirty="0"/>
              <a:t> </a:t>
            </a:r>
            <a:r>
              <a:rPr lang="en-US" altLang="en-US" sz="2400" dirty="0" err="1"/>
              <a:t>Dysgu</a:t>
            </a:r>
            <a:endParaRPr lang="en-US" altLang="en-US" sz="2400" dirty="0"/>
          </a:p>
        </p:txBody>
      </p:sp>
      <p:sp>
        <p:nvSpPr>
          <p:cNvPr id="47108" name="Content Placeholder 3">
            <a:extLst>
              <a:ext uri="{FF2B5EF4-FFF2-40B4-BE49-F238E27FC236}">
                <a16:creationId xmlns:a16="http://schemas.microsoft.com/office/drawing/2014/main" id="{4142D086-416E-CED5-8018-798D18E98148}"/>
              </a:ext>
            </a:extLst>
          </p:cNvPr>
          <p:cNvSpPr>
            <a:spLocks noGrp="1"/>
          </p:cNvSpPr>
          <p:nvPr>
            <p:ph sz="half" idx="2"/>
          </p:nvPr>
        </p:nvSpPr>
        <p:spPr>
          <a:xfrm>
            <a:off x="5562587" y="1886860"/>
            <a:ext cx="3298115" cy="4200245"/>
          </a:xfrm>
        </p:spPr>
        <p:txBody>
          <a:bodyPr>
            <a:normAutofit/>
          </a:bodyPr>
          <a:lstStyle/>
          <a:p>
            <a:r>
              <a:rPr lang="en-US" altLang="en-US" sz="2400" dirty="0"/>
              <a:t>Physical attributes (</a:t>
            </a:r>
            <a:r>
              <a:rPr lang="en-US" altLang="en-US" sz="2400" dirty="0" err="1"/>
              <a:t>i</a:t>
            </a:r>
            <a:r>
              <a:rPr lang="en-US" altLang="en-US" sz="2400" dirty="0"/>
              <a:t>), (ii) &amp; (iii)</a:t>
            </a:r>
          </a:p>
          <a:p>
            <a:endParaRPr lang="en-US" altLang="en-US" sz="2400" dirty="0"/>
          </a:p>
          <a:p>
            <a:r>
              <a:rPr lang="en-US" altLang="en-US" sz="2400" dirty="0"/>
              <a:t>Collaborate ? Listen and share ideas? </a:t>
            </a:r>
          </a:p>
          <a:p>
            <a:endParaRPr lang="en-US" altLang="en-US" sz="2400" dirty="0"/>
          </a:p>
          <a:p>
            <a:r>
              <a:rPr lang="en-US" altLang="en-US" sz="2400" dirty="0"/>
              <a:t>Assess Learning Objectives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Title 1">
            <a:extLst>
              <a:ext uri="{FF2B5EF4-FFF2-40B4-BE49-F238E27FC236}">
                <a16:creationId xmlns:a16="http://schemas.microsoft.com/office/drawing/2014/main" id="{73D737A1-245A-4C71-EBB1-95C276882198}"/>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rcRect/>
          <a:stretch>
            <a:fillRect/>
          </a:stretch>
        </p:blipFill>
        <p:spPr bwMode="auto">
          <a:xfrm>
            <a:off x="457200" y="266700"/>
            <a:ext cx="8229600" cy="1155700"/>
          </a:xfrm>
        </p:spPr>
      </p:pic>
      <p:sp>
        <p:nvSpPr>
          <p:cNvPr id="48131" name="Content Placeholder 2">
            <a:extLst>
              <a:ext uri="{FF2B5EF4-FFF2-40B4-BE49-F238E27FC236}">
                <a16:creationId xmlns:a16="http://schemas.microsoft.com/office/drawing/2014/main" id="{0474C138-B674-B10D-91D6-4415CF88D8A0}"/>
              </a:ext>
            </a:extLst>
          </p:cNvPr>
          <p:cNvSpPr>
            <a:spLocks noGrp="1"/>
          </p:cNvSpPr>
          <p:nvPr>
            <p:ph sz="half" idx="1"/>
          </p:nvPr>
        </p:nvSpPr>
        <p:spPr>
          <a:xfrm>
            <a:off x="426907" y="1844824"/>
            <a:ext cx="3586261" cy="4195763"/>
          </a:xfrm>
        </p:spPr>
        <p:txBody>
          <a:bodyPr>
            <a:normAutofit/>
          </a:bodyPr>
          <a:lstStyle/>
          <a:p>
            <a:r>
              <a:rPr lang="en-US" altLang="en-US" sz="4000" dirty="0" err="1"/>
              <a:t>Arsylwi</a:t>
            </a:r>
            <a:endParaRPr lang="en-US" altLang="en-US" sz="4000" dirty="0"/>
          </a:p>
          <a:p>
            <a:r>
              <a:rPr lang="en-US" altLang="en-US" sz="4000" dirty="0" err="1"/>
              <a:t>Cwestiynnu</a:t>
            </a:r>
            <a:endParaRPr lang="en-US" altLang="en-US" sz="4000" dirty="0"/>
          </a:p>
          <a:p>
            <a:r>
              <a:rPr lang="en-US" altLang="en-US" sz="4000" dirty="0" err="1"/>
              <a:t>Adfyfyrio</a:t>
            </a:r>
            <a:r>
              <a:rPr lang="en-US" altLang="en-US" sz="4000" dirty="0"/>
              <a:t> </a:t>
            </a:r>
            <a:r>
              <a:rPr lang="en-US" altLang="en-US" sz="4000" dirty="0" err="1"/>
              <a:t>personol</a:t>
            </a:r>
            <a:r>
              <a:rPr lang="en-US" altLang="en-US" sz="4000" dirty="0"/>
              <a:t> </a:t>
            </a:r>
          </a:p>
          <a:p>
            <a:r>
              <a:rPr lang="en-US" altLang="en-US" sz="4000" dirty="0" err="1"/>
              <a:t>Technoleg</a:t>
            </a:r>
            <a:endParaRPr lang="en-US" altLang="en-US" sz="4000" dirty="0"/>
          </a:p>
        </p:txBody>
      </p:sp>
      <p:sp>
        <p:nvSpPr>
          <p:cNvPr id="48132" name="Content Placeholder 3">
            <a:extLst>
              <a:ext uri="{FF2B5EF4-FFF2-40B4-BE49-F238E27FC236}">
                <a16:creationId xmlns:a16="http://schemas.microsoft.com/office/drawing/2014/main" id="{0FBF5923-CC39-84FE-91CE-130F16C96691}"/>
              </a:ext>
            </a:extLst>
          </p:cNvPr>
          <p:cNvSpPr>
            <a:spLocks noGrp="1"/>
          </p:cNvSpPr>
          <p:nvPr>
            <p:ph sz="half" idx="2"/>
          </p:nvPr>
        </p:nvSpPr>
        <p:spPr>
          <a:xfrm>
            <a:off x="5128939" y="1844824"/>
            <a:ext cx="3822700" cy="4525963"/>
          </a:xfrm>
        </p:spPr>
        <p:txBody>
          <a:bodyPr>
            <a:normAutofit/>
          </a:bodyPr>
          <a:lstStyle/>
          <a:p>
            <a:r>
              <a:rPr lang="en-US" altLang="en-US" sz="4000" dirty="0"/>
              <a:t>Observation</a:t>
            </a:r>
          </a:p>
          <a:p>
            <a:r>
              <a:rPr lang="en-US" altLang="en-US" sz="4000" dirty="0"/>
              <a:t>Questioning</a:t>
            </a:r>
          </a:p>
          <a:p>
            <a:r>
              <a:rPr lang="en-US" altLang="en-US" sz="4000" dirty="0"/>
              <a:t>Personal evaluations</a:t>
            </a:r>
          </a:p>
          <a:p>
            <a:r>
              <a:rPr lang="en-US" altLang="en-US" sz="4000" dirty="0"/>
              <a:t>Technology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E5A0C-5903-A984-B784-49BCB9950878}"/>
              </a:ext>
            </a:extLst>
          </p:cNvPr>
          <p:cNvSpPr>
            <a:spLocks noGrp="1"/>
          </p:cNvSpPr>
          <p:nvPr>
            <p:ph type="title"/>
          </p:nvPr>
        </p:nvSpPr>
        <p:spPr/>
        <p:txBody>
          <a:bodyPr wrap="square" lIns="91440" tIns="45720" rIns="91440" bIns="45720" numCol="1" anchorCtr="0" compatLnSpc="1">
            <a:prstTxWarp prst="textNoShape">
              <a:avLst/>
            </a:prstTxWarp>
          </a:bodyPr>
          <a:lstStyle/>
          <a:p>
            <a:pPr>
              <a:defRPr/>
            </a:pPr>
            <a:endParaRPr lang="en-US" altLang="en-US">
              <a:ln>
                <a:noFill/>
              </a:ln>
              <a:solidFill>
                <a:schemeClr val="tx1"/>
              </a:solidFill>
              <a:effectLst>
                <a:outerShdw blurRad="38100" dist="38100" dir="2700000" algn="tl">
                  <a:srgbClr val="465E9C"/>
                </a:outerShdw>
              </a:effectLst>
            </a:endParaRPr>
          </a:p>
        </p:txBody>
      </p:sp>
      <p:sp>
        <p:nvSpPr>
          <p:cNvPr id="50179" name="Content Placeholder 2">
            <a:extLst>
              <a:ext uri="{FF2B5EF4-FFF2-40B4-BE49-F238E27FC236}">
                <a16:creationId xmlns:a16="http://schemas.microsoft.com/office/drawing/2014/main" id="{88D19F13-9AF0-E5FB-A4AB-7C859AF32BB6}"/>
              </a:ext>
            </a:extLst>
          </p:cNvPr>
          <p:cNvSpPr>
            <a:spLocks noGrp="1"/>
          </p:cNvSpPr>
          <p:nvPr>
            <p:ph sz="half" idx="1"/>
          </p:nvPr>
        </p:nvSpPr>
        <p:spPr/>
        <p:txBody>
          <a:bodyPr/>
          <a:lstStyle/>
          <a:p>
            <a:endParaRPr lang="en-US" altLang="en-US"/>
          </a:p>
        </p:txBody>
      </p:sp>
      <p:sp>
        <p:nvSpPr>
          <p:cNvPr id="50180" name="Content Placeholder 3">
            <a:extLst>
              <a:ext uri="{FF2B5EF4-FFF2-40B4-BE49-F238E27FC236}">
                <a16:creationId xmlns:a16="http://schemas.microsoft.com/office/drawing/2014/main" id="{D034AE14-FE71-6706-9364-3677041E8340}"/>
              </a:ext>
            </a:extLst>
          </p:cNvPr>
          <p:cNvSpPr>
            <a:spLocks noGrp="1"/>
          </p:cNvSpPr>
          <p:nvPr>
            <p:ph sz="half" idx="2"/>
          </p:nvPr>
        </p:nvSpPr>
        <p:spPr/>
        <p:txBody>
          <a:bodyPr/>
          <a:lstStyle/>
          <a:p>
            <a:endParaRPr lang="en-US" altLang="en-US"/>
          </a:p>
        </p:txBody>
      </p:sp>
      <p:pic>
        <p:nvPicPr>
          <p:cNvPr id="50181" name="Picture 4">
            <a:extLst>
              <a:ext uri="{FF2B5EF4-FFF2-40B4-BE49-F238E27FC236}">
                <a16:creationId xmlns:a16="http://schemas.microsoft.com/office/drawing/2014/main" id="{FA68A0AE-1803-B451-44F6-3F40A46508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388" y="141288"/>
            <a:ext cx="8964612" cy="673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2">
            <a:extLst>
              <a:ext uri="{FF2B5EF4-FFF2-40B4-BE49-F238E27FC236}">
                <a16:creationId xmlns:a16="http://schemas.microsoft.com/office/drawing/2014/main" id="{A40EF9AD-47F9-FB3B-4FC6-2C06A4B653B2}"/>
              </a:ext>
            </a:extLst>
          </p:cNvPr>
          <p:cNvSpPr>
            <a:spLocks noGrp="1"/>
          </p:cNvSpPr>
          <p:nvPr>
            <p:ph sz="half" idx="1"/>
          </p:nvPr>
        </p:nvSpPr>
        <p:spPr/>
        <p:txBody>
          <a:bodyPr/>
          <a:lstStyle/>
          <a:p>
            <a:endParaRPr lang="en-US" altLang="en-US"/>
          </a:p>
        </p:txBody>
      </p:sp>
      <p:sp>
        <p:nvSpPr>
          <p:cNvPr id="53251" name="Content Placeholder 3">
            <a:extLst>
              <a:ext uri="{FF2B5EF4-FFF2-40B4-BE49-F238E27FC236}">
                <a16:creationId xmlns:a16="http://schemas.microsoft.com/office/drawing/2014/main" id="{AD66C820-2269-5454-7878-94227376B30D}"/>
              </a:ext>
            </a:extLst>
          </p:cNvPr>
          <p:cNvSpPr>
            <a:spLocks noGrp="1"/>
          </p:cNvSpPr>
          <p:nvPr>
            <p:ph sz="half" idx="2"/>
          </p:nvPr>
        </p:nvSpPr>
        <p:spPr/>
        <p:txBody>
          <a:bodyPr/>
          <a:lstStyle/>
          <a:p>
            <a:endParaRPr lang="en-US" altLang="en-US"/>
          </a:p>
        </p:txBody>
      </p:sp>
      <p:pic>
        <p:nvPicPr>
          <p:cNvPr id="53252" name="Picture 4">
            <a:extLst>
              <a:ext uri="{FF2B5EF4-FFF2-40B4-BE49-F238E27FC236}">
                <a16:creationId xmlns:a16="http://schemas.microsoft.com/office/drawing/2014/main" id="{85BCD237-20F8-27F8-D933-F7A5CFED51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333375"/>
            <a:ext cx="8642350" cy="5792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Title 1">
            <a:extLst>
              <a:ext uri="{FF2B5EF4-FFF2-40B4-BE49-F238E27FC236}">
                <a16:creationId xmlns:a16="http://schemas.microsoft.com/office/drawing/2014/main" id="{423CDBFE-4D5D-3063-7466-69B44EC3B66C}"/>
              </a:ext>
            </a:extLst>
          </p:cNvPr>
          <p:cNvPicPr>
            <a:picLocks noGrp="1" noChangeArrowheads="1"/>
          </p:cNvPicPr>
          <p:nvPr>
            <p:ph type="title" sz="quarter"/>
          </p:nvPr>
        </p:nvPicPr>
        <p:blipFill>
          <a:blip r:embed="rId3">
            <a:extLst>
              <a:ext uri="{28A0092B-C50C-407E-A947-70E740481C1C}">
                <a14:useLocalDpi xmlns:a14="http://schemas.microsoft.com/office/drawing/2010/main" val="0"/>
              </a:ext>
            </a:extLst>
          </a:blip>
          <a:srcRect/>
          <a:stretch>
            <a:fillRect/>
          </a:stretch>
        </p:blipFill>
        <p:spPr bwMode="auto">
          <a:xfrm>
            <a:off x="457200" y="119063"/>
            <a:ext cx="8229600" cy="1152525"/>
          </a:xfrm>
        </p:spPr>
      </p:pic>
      <p:pic>
        <p:nvPicPr>
          <p:cNvPr id="51203" name="Content Placeholder 7" descr="A picture containing sky, water, outdoor, nature&#10;&#10;Description automatically generated">
            <a:extLst>
              <a:ext uri="{FF2B5EF4-FFF2-40B4-BE49-F238E27FC236}">
                <a16:creationId xmlns:a16="http://schemas.microsoft.com/office/drawing/2014/main" id="{1C141982-8A37-889C-7D9A-96E7033EFD37}"/>
              </a:ext>
            </a:extLst>
          </p:cNvPr>
          <p:cNvPicPr>
            <a:picLocks noGrp="1" noChangeAspect="1" noChangeArrowheads="1"/>
          </p:cNvPicPr>
          <p:nvPr>
            <p:ph sz="quarter" idx="1"/>
          </p:nvPr>
        </p:nvPicPr>
        <p:blipFill>
          <a:blip r:embed="rId4">
            <a:extLst>
              <a:ext uri="{28A0092B-C50C-407E-A947-70E740481C1C}">
                <a14:useLocalDpi xmlns:a14="http://schemas.microsoft.com/office/drawing/2010/main" val="0"/>
              </a:ext>
            </a:extLst>
          </a:blip>
          <a:stretch>
            <a:fillRect/>
          </a:stretch>
        </p:blipFill>
        <p:spPr>
          <a:xfrm>
            <a:off x="812388" y="1271588"/>
            <a:ext cx="7519223" cy="4997152"/>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Rectangle 2">
            <a:extLst>
              <a:ext uri="{FF2B5EF4-FFF2-40B4-BE49-F238E27FC236}">
                <a16:creationId xmlns:a16="http://schemas.microsoft.com/office/drawing/2014/main" id="{218BE2BD-B657-1643-B596-12BA58FDBC08}"/>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rcRect/>
          <a:stretch>
            <a:fillRect/>
          </a:stretch>
        </p:blipFill>
        <p:spPr bwMode="auto">
          <a:xfrm>
            <a:off x="457200" y="-152400"/>
            <a:ext cx="8229600" cy="1155700"/>
          </a:xfrm>
        </p:spPr>
      </p:pic>
      <p:sp>
        <p:nvSpPr>
          <p:cNvPr id="54275" name="Rectangle 3">
            <a:extLst>
              <a:ext uri="{FF2B5EF4-FFF2-40B4-BE49-F238E27FC236}">
                <a16:creationId xmlns:a16="http://schemas.microsoft.com/office/drawing/2014/main" id="{AD8DE2B6-54FF-ABD8-C27D-77DADDDD7518}"/>
              </a:ext>
            </a:extLst>
          </p:cNvPr>
          <p:cNvSpPr>
            <a:spLocks noGrp="1"/>
          </p:cNvSpPr>
          <p:nvPr>
            <p:ph idx="1"/>
          </p:nvPr>
        </p:nvSpPr>
        <p:spPr>
          <a:xfrm>
            <a:off x="323528" y="1340768"/>
            <a:ext cx="8229600" cy="4708525"/>
          </a:xfrm>
        </p:spPr>
        <p:txBody>
          <a:bodyPr>
            <a:normAutofit fontScale="85000" lnSpcReduction="20000"/>
          </a:bodyPr>
          <a:lstStyle/>
          <a:p>
            <a:pPr eaLnBrk="1" hangingPunct="1">
              <a:buFontTx/>
              <a:buNone/>
            </a:pPr>
            <a:r>
              <a:rPr lang="en-GB" altLang="en-US" sz="2000" dirty="0" err="1"/>
              <a:t>Beames</a:t>
            </a:r>
            <a:r>
              <a:rPr lang="en-GB" altLang="en-US" sz="2000" dirty="0"/>
              <a:t>, S., Higgins, P., and Nicol, R. (2012) </a:t>
            </a:r>
            <a:r>
              <a:rPr lang="en-GB" altLang="en-US" sz="2000" i="1" dirty="0"/>
              <a:t>Learning outside the classroom – theory and guidelines for practice. </a:t>
            </a:r>
            <a:r>
              <a:rPr lang="en-GB" altLang="en-US" sz="2000" dirty="0"/>
              <a:t>London. Routledge</a:t>
            </a:r>
          </a:p>
          <a:p>
            <a:pPr eaLnBrk="1" hangingPunct="1">
              <a:buFont typeface="Wingdings 2" pitchFamily="2" charset="2"/>
              <a:buNone/>
            </a:pPr>
            <a:endParaRPr lang="en-GB" altLang="en-US" sz="2000" dirty="0"/>
          </a:p>
          <a:p>
            <a:pPr eaLnBrk="1" hangingPunct="1">
              <a:lnSpc>
                <a:spcPct val="120000"/>
              </a:lnSpc>
              <a:spcBef>
                <a:spcPts val="400"/>
              </a:spcBef>
              <a:buFont typeface="Wingdings 2" pitchFamily="2" charset="2"/>
              <a:buNone/>
            </a:pPr>
            <a:r>
              <a:rPr lang="en-GB" altLang="en-US" sz="2000" dirty="0"/>
              <a:t>Casey, Dyson, Casey, Ashley, &amp; Dyson, Ben. (2014). Cooperative learning in physical education : A research based approach (Routledge studies in physical education and youth sport ; 13). New York: Routledge.</a:t>
            </a:r>
          </a:p>
          <a:p>
            <a:pPr eaLnBrk="1" hangingPunct="1">
              <a:buFontTx/>
              <a:buNone/>
            </a:pPr>
            <a:endParaRPr lang="en-GB" altLang="en-US" sz="2000" dirty="0"/>
          </a:p>
          <a:p>
            <a:pPr eaLnBrk="1" hangingPunct="1">
              <a:buFontTx/>
              <a:buNone/>
            </a:pPr>
            <a:r>
              <a:rPr lang="en-GB" altLang="en-US" sz="2000" dirty="0"/>
              <a:t>Doherty, J. and Brenan, P. (2008) </a:t>
            </a:r>
            <a:r>
              <a:rPr lang="en-GB" altLang="en-US" sz="2000" i="1" dirty="0"/>
              <a:t>Physical Education and Development 3-11. </a:t>
            </a:r>
            <a:r>
              <a:rPr lang="en-GB" altLang="en-US" sz="2000" dirty="0"/>
              <a:t>London: Routledge. </a:t>
            </a:r>
          </a:p>
          <a:p>
            <a:pPr eaLnBrk="1" hangingPunct="1">
              <a:buFont typeface="Wingdings 2" pitchFamily="2" charset="2"/>
              <a:buNone/>
            </a:pPr>
            <a:endParaRPr lang="en-US" altLang="en-US" sz="2000" dirty="0"/>
          </a:p>
          <a:p>
            <a:pPr eaLnBrk="1" hangingPunct="1">
              <a:buFont typeface="Wingdings 2" pitchFamily="2" charset="2"/>
              <a:buNone/>
            </a:pPr>
            <a:r>
              <a:rPr lang="en-US" altLang="en-US" sz="2000" dirty="0"/>
              <a:t>Hattie, J., Marsh, H.W., Neill, J. and Richards, G. E. 1997. Adventure education and outward Bound: Out-of-class experiences that make a lasting difference, </a:t>
            </a:r>
            <a:r>
              <a:rPr lang="en-US" altLang="en-US" sz="2000" i="1" dirty="0"/>
              <a:t>Review of Educational Research</a:t>
            </a:r>
            <a:r>
              <a:rPr lang="en-US" altLang="en-US" sz="2000" dirty="0"/>
              <a:t>, 67, 1, 43-87.</a:t>
            </a:r>
            <a:endParaRPr lang="en-GB" altLang="en-US" sz="2000" dirty="0"/>
          </a:p>
          <a:p>
            <a:pPr eaLnBrk="1" hangingPunct="1">
              <a:buFontTx/>
              <a:buNone/>
            </a:pPr>
            <a:endParaRPr lang="en-GB" altLang="en-US" sz="2000" dirty="0"/>
          </a:p>
          <a:p>
            <a:pPr eaLnBrk="1" hangingPunct="1">
              <a:buFontTx/>
              <a:buNone/>
            </a:pPr>
            <a:r>
              <a:rPr lang="en-GB" altLang="en-US" sz="2000" dirty="0"/>
              <a:t>Heron, J. (2008) </a:t>
            </a:r>
            <a:r>
              <a:rPr lang="en-GB" altLang="en-US" sz="2000" i="1" dirty="0"/>
              <a:t>The complete facilitator’s handbook. </a:t>
            </a:r>
            <a:r>
              <a:rPr lang="en-GB" altLang="en-US" sz="2000" dirty="0"/>
              <a:t>London: </a:t>
            </a:r>
          </a:p>
          <a:p>
            <a:pPr eaLnBrk="1" hangingPunct="1">
              <a:buFontTx/>
              <a:buNone/>
            </a:pPr>
            <a:r>
              <a:rPr lang="en-GB" altLang="en-US" sz="2000" dirty="0"/>
              <a:t> </a:t>
            </a:r>
          </a:p>
          <a:p>
            <a:pPr eaLnBrk="1" hangingPunct="1">
              <a:buFontTx/>
              <a:buNone/>
            </a:pPr>
            <a:endParaRPr lang="en-GB" altLang="en-US" sz="2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2">
            <a:extLst>
              <a:ext uri="{FF2B5EF4-FFF2-40B4-BE49-F238E27FC236}">
                <a16:creationId xmlns:a16="http://schemas.microsoft.com/office/drawing/2014/main" id="{F4B0EA5B-1F24-0866-7020-1D73908C6F53}"/>
              </a:ext>
            </a:extLst>
          </p:cNvPr>
          <p:cNvSpPr>
            <a:spLocks noGrp="1"/>
          </p:cNvSpPr>
          <p:nvPr>
            <p:ph idx="1"/>
          </p:nvPr>
        </p:nvSpPr>
        <p:spPr>
          <a:xfrm>
            <a:off x="304800" y="1295400"/>
            <a:ext cx="8587680" cy="4708525"/>
          </a:xfrm>
        </p:spPr>
        <p:txBody>
          <a:bodyPr>
            <a:normAutofit fontScale="85000" lnSpcReduction="20000"/>
          </a:bodyPr>
          <a:lstStyle/>
          <a:p>
            <a:pPr eaLnBrk="1" hangingPunct="1">
              <a:buFontTx/>
              <a:buNone/>
            </a:pPr>
            <a:r>
              <a:rPr lang="en-GB" altLang="en-US" sz="2100" dirty="0" err="1"/>
              <a:t>Lindon,J</a:t>
            </a:r>
            <a:r>
              <a:rPr lang="en-GB" altLang="en-US" sz="2100" dirty="0"/>
              <a:t>. (2003) </a:t>
            </a:r>
            <a:r>
              <a:rPr lang="en-GB" altLang="en-US" sz="2100" i="1" dirty="0"/>
              <a:t>Too safe for their own good, </a:t>
            </a:r>
            <a:r>
              <a:rPr lang="en-GB" altLang="en-US" sz="2100" dirty="0"/>
              <a:t>National Children’s Bureau.</a:t>
            </a:r>
          </a:p>
          <a:p>
            <a:pPr eaLnBrk="1" hangingPunct="1">
              <a:buFontTx/>
              <a:buNone/>
            </a:pPr>
            <a:endParaRPr lang="en-GB" altLang="en-US" sz="2100" dirty="0"/>
          </a:p>
          <a:p>
            <a:pPr eaLnBrk="1" hangingPunct="1">
              <a:buFontTx/>
              <a:buNone/>
            </a:pPr>
            <a:r>
              <a:rPr lang="en-GB" altLang="en-US" sz="2100" dirty="0" err="1"/>
              <a:t>Mosston</a:t>
            </a:r>
            <a:r>
              <a:rPr lang="en-GB" altLang="en-US" sz="2100" dirty="0"/>
              <a:t>, M. and Ashworth, S. (2001) </a:t>
            </a:r>
            <a:r>
              <a:rPr lang="en-GB" altLang="en-US" sz="2100" i="1" dirty="0"/>
              <a:t>Teaching physical education</a:t>
            </a:r>
            <a:r>
              <a:rPr lang="en-GB" altLang="en-US" sz="2100" dirty="0"/>
              <a:t>. </a:t>
            </a:r>
          </a:p>
          <a:p>
            <a:pPr eaLnBrk="1" hangingPunct="1">
              <a:buFontTx/>
              <a:buNone/>
            </a:pPr>
            <a:r>
              <a:rPr lang="en-GB" altLang="en-US" sz="2100" dirty="0"/>
              <a:t>London. Pearson. </a:t>
            </a:r>
          </a:p>
          <a:p>
            <a:pPr eaLnBrk="1" hangingPunct="1">
              <a:buFontTx/>
              <a:buNone/>
            </a:pPr>
            <a:endParaRPr lang="en-GB" altLang="en-US" sz="2100" dirty="0"/>
          </a:p>
          <a:p>
            <a:pPr eaLnBrk="1" hangingPunct="1">
              <a:buFontTx/>
              <a:buNone/>
            </a:pPr>
            <a:r>
              <a:rPr lang="en-GB" altLang="en-US" sz="2100" dirty="0"/>
              <a:t>Williams, A. and Wainwright, N. (2014) A new pedagogical model for </a:t>
            </a:r>
          </a:p>
          <a:p>
            <a:pPr eaLnBrk="1" hangingPunct="1">
              <a:buFontTx/>
              <a:buNone/>
            </a:pPr>
            <a:r>
              <a:rPr lang="en-GB" altLang="en-US" sz="2100" dirty="0"/>
              <a:t>adventure in the curriculum: Part 1 – advocating for the model. </a:t>
            </a:r>
          </a:p>
          <a:p>
            <a:pPr eaLnBrk="1" hangingPunct="1">
              <a:buFontTx/>
              <a:buNone/>
            </a:pPr>
            <a:r>
              <a:rPr lang="en-GB" altLang="en-US" sz="2100" i="1" dirty="0"/>
              <a:t>Journal of Physical Education and Sport Pedagogy </a:t>
            </a:r>
            <a:r>
              <a:rPr lang="en-GB" altLang="en-US" sz="2100" dirty="0"/>
              <a:t>, Vol 21 (5) 460-481.</a:t>
            </a:r>
          </a:p>
          <a:p>
            <a:pPr eaLnBrk="1" hangingPunct="1">
              <a:buFont typeface="Wingdings 2" pitchFamily="2" charset="2"/>
              <a:buNone/>
            </a:pPr>
            <a:endParaRPr lang="en-GB" altLang="en-US" sz="2100" dirty="0"/>
          </a:p>
          <a:p>
            <a:pPr eaLnBrk="1" hangingPunct="1">
              <a:buFont typeface="Wingdings 2" pitchFamily="2" charset="2"/>
              <a:buNone/>
            </a:pPr>
            <a:r>
              <a:rPr lang="en-GB" altLang="en-US" sz="2100" dirty="0"/>
              <a:t>Williams, A. and Wainwright, N. (2014) A new pedagogical model for </a:t>
            </a:r>
          </a:p>
          <a:p>
            <a:pPr eaLnBrk="1" hangingPunct="1">
              <a:buFont typeface="Wingdings 2" pitchFamily="2" charset="2"/>
              <a:buNone/>
            </a:pPr>
            <a:r>
              <a:rPr lang="en-GB" altLang="en-US" sz="2100" dirty="0"/>
              <a:t>adventure in the curriculum: Part 2 – outlining the model. </a:t>
            </a:r>
            <a:r>
              <a:rPr lang="en-GB" altLang="en-US" sz="2100" i="1" dirty="0"/>
              <a:t>Journal of </a:t>
            </a:r>
          </a:p>
          <a:p>
            <a:pPr eaLnBrk="1" hangingPunct="1">
              <a:buFont typeface="Wingdings 2" pitchFamily="2" charset="2"/>
              <a:buNone/>
            </a:pPr>
            <a:r>
              <a:rPr lang="en-GB" altLang="en-US" sz="2100" i="1" dirty="0"/>
              <a:t>Physical Education and Sport Pedagogy </a:t>
            </a:r>
            <a:r>
              <a:rPr lang="en-GB" altLang="en-US" sz="2100" dirty="0"/>
              <a:t> Vol 21 (6) 589-602.</a:t>
            </a:r>
          </a:p>
          <a:p>
            <a:pPr eaLnBrk="1" hangingPunct="1">
              <a:buFontTx/>
              <a:buNone/>
            </a:pPr>
            <a:r>
              <a:rPr lang="en-GB" altLang="en-US" sz="2100" dirty="0"/>
              <a:t> </a:t>
            </a:r>
          </a:p>
          <a:p>
            <a:endParaRPr lang="en-US" altLang="en-US" sz="2000" dirty="0"/>
          </a:p>
        </p:txBody>
      </p:sp>
      <p:pic>
        <p:nvPicPr>
          <p:cNvPr id="56323" name="Rectangle 2">
            <a:extLst>
              <a:ext uri="{FF2B5EF4-FFF2-40B4-BE49-F238E27FC236}">
                <a16:creationId xmlns:a16="http://schemas.microsoft.com/office/drawing/2014/main" id="{6C1062B1-8A1E-3EBF-00FE-FFDC18A4D373}"/>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52400"/>
            <a:ext cx="82296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Title 1">
            <a:extLst>
              <a:ext uri="{FF2B5EF4-FFF2-40B4-BE49-F238E27FC236}">
                <a16:creationId xmlns:a16="http://schemas.microsoft.com/office/drawing/2014/main" id="{6327A266-5A42-D1AE-478F-EF033E0D20E7}"/>
              </a:ext>
            </a:extLst>
          </p:cNvPr>
          <p:cNvPicPr>
            <a:picLocks noGrp="1" noChangeArrowheads="1"/>
          </p:cNvPicPr>
          <p:nvPr>
            <p:ph type="title"/>
          </p:nvPr>
        </p:nvPicPr>
        <p:blipFill>
          <a:blip r:embed="rId3">
            <a:extLst>
              <a:ext uri="{28A0092B-C50C-407E-A947-70E740481C1C}">
                <a14:useLocalDpi xmlns:a14="http://schemas.microsoft.com/office/drawing/2010/main" val="0"/>
              </a:ext>
            </a:extLst>
          </a:blip>
          <a:stretch>
            <a:fillRect/>
          </a:stretch>
        </p:blipFill>
        <p:spPr bwMode="auto">
          <a:xfrm>
            <a:off x="395536" y="116632"/>
            <a:ext cx="7056437" cy="1174494"/>
          </a:xfrm>
        </p:spPr>
      </p:pic>
      <p:pic>
        <p:nvPicPr>
          <p:cNvPr id="57347" name="Content Placeholder 5" descr="A picture containing table, cup, indoor, glass&#10;&#10;Description automatically generated">
            <a:extLst>
              <a:ext uri="{FF2B5EF4-FFF2-40B4-BE49-F238E27FC236}">
                <a16:creationId xmlns:a16="http://schemas.microsoft.com/office/drawing/2014/main" id="{CF7BAA67-9272-B68C-C400-1EBF514AE40F}"/>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tretch>
            <a:fillRect/>
          </a:stretch>
        </p:blipFill>
        <p:spPr>
          <a:xfrm>
            <a:off x="910112" y="1556792"/>
            <a:ext cx="7323775" cy="4882516"/>
          </a:xfr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2285</TotalTime>
  <Words>2140</Words>
  <Application>Microsoft Macintosh PowerPoint</Application>
  <PresentationFormat>On-screen Show (4:3)</PresentationFormat>
  <Paragraphs>257</Paragraphs>
  <Slides>32</Slides>
  <Notes>21</Notes>
  <HiddenSlides>3</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Comic Sans MS</vt:lpstr>
      <vt:lpstr>MS PGothic</vt:lpstr>
      <vt:lpstr>Arial</vt:lpstr>
      <vt:lpstr>Lucida Sans</vt:lpstr>
      <vt:lpstr>Book Antiqua</vt:lpstr>
      <vt:lpstr>Wingdings 2</vt:lpstr>
      <vt:lpstr>Wingdings</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Which teaching style would you favour during various sections of the lesson i.e. Introduction may include different styles e.g.   A - Command &amp;  B – Practice &amp;  C- Reciprocal.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EY410W EY410</dc:title>
  <dc:creator>IT</dc:creator>
  <cp:lastModifiedBy>Heddwen Davies</cp:lastModifiedBy>
  <cp:revision>164</cp:revision>
  <cp:lastPrinted>2025-03-06T10:58:16Z</cp:lastPrinted>
  <dcterms:created xsi:type="dcterms:W3CDTF">2020-03-17T06:02:40Z</dcterms:created>
  <dcterms:modified xsi:type="dcterms:W3CDTF">2025-03-06T21:35:10Z</dcterms:modified>
</cp:coreProperties>
</file>