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74" r:id="rId2"/>
    <p:sldId id="275" r:id="rId3"/>
    <p:sldId id="276" r:id="rId4"/>
    <p:sldId id="266" r:id="rId5"/>
    <p:sldId id="272" r:id="rId6"/>
    <p:sldId id="277" r:id="rId7"/>
    <p:sldId id="256" r:id="rId8"/>
    <p:sldId id="257" r:id="rId9"/>
    <p:sldId id="261" r:id="rId10"/>
    <p:sldId id="258" r:id="rId11"/>
    <p:sldId id="273" r:id="rId12"/>
    <p:sldId id="278" r:id="rId13"/>
    <p:sldId id="271" r:id="rId14"/>
    <p:sldId id="259" r:id="rId15"/>
    <p:sldId id="269" r:id="rId16"/>
    <p:sldId id="263" r:id="rId17"/>
    <p:sldId id="262" r:id="rId18"/>
    <p:sldId id="264" r:id="rId19"/>
    <p:sldId id="268" r:id="rId20"/>
    <p:sldId id="260" r:id="rId21"/>
    <p:sldId id="265" r:id="rId22"/>
    <p:sldId id="270" r:id="rId23"/>
  </p:sldIdLst>
  <p:sldSz cx="12192000" cy="6858000"/>
  <p:notesSz cx="6889750" cy="10021888"/>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ADD86A-A39F-4576-B772-0EBB60410D7E}" v="274" dt="2024-12-08T12:15:15.6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 Young (Hay-on-Wye CP School)" userId="a6aee7c5-c195-4551-b885-182c523c61fe" providerId="ADAL" clId="{BE9CCEEC-8731-43D4-B5D9-C4033E693983}"/>
    <pc:docChg chg="modSld">
      <pc:chgData name="K Young (Hay-on-Wye CP School)" userId="a6aee7c5-c195-4551-b885-182c523c61fe" providerId="ADAL" clId="{BE9CCEEC-8731-43D4-B5D9-C4033E693983}" dt="2024-12-08T12:24:51.229" v="10" actId="20577"/>
      <pc:docMkLst>
        <pc:docMk/>
      </pc:docMkLst>
      <pc:sldChg chg="modSp mod">
        <pc:chgData name="K Young (Hay-on-Wye CP School)" userId="a6aee7c5-c195-4551-b885-182c523c61fe" providerId="ADAL" clId="{BE9CCEEC-8731-43D4-B5D9-C4033E693983}" dt="2024-12-08T12:24:51.229" v="10" actId="20577"/>
        <pc:sldMkLst>
          <pc:docMk/>
          <pc:sldMk cId="3842397499" sldId="257"/>
        </pc:sldMkLst>
        <pc:spChg chg="mod">
          <ac:chgData name="K Young (Hay-on-Wye CP School)" userId="a6aee7c5-c195-4551-b885-182c523c61fe" providerId="ADAL" clId="{BE9CCEEC-8731-43D4-B5D9-C4033E693983}" dt="2024-12-08T12:24:51.229" v="10" actId="20577"/>
          <ac:spMkLst>
            <pc:docMk/>
            <pc:sldMk cId="3842397499" sldId="257"/>
            <ac:spMk id="7" creationId="{7A4CA558-1BE4-B8B9-7B71-943F26E054BE}"/>
          </ac:spMkLst>
        </pc:spChg>
      </pc:sldChg>
      <pc:sldChg chg="modSp mod">
        <pc:chgData name="K Young (Hay-on-Wye CP School)" userId="a6aee7c5-c195-4551-b885-182c523c61fe" providerId="ADAL" clId="{BE9CCEEC-8731-43D4-B5D9-C4033E693983}" dt="2024-12-08T12:24:37.191" v="8" actId="20577"/>
        <pc:sldMkLst>
          <pc:docMk/>
          <pc:sldMk cId="2245871152" sldId="275"/>
        </pc:sldMkLst>
        <pc:spChg chg="mod">
          <ac:chgData name="K Young (Hay-on-Wye CP School)" userId="a6aee7c5-c195-4551-b885-182c523c61fe" providerId="ADAL" clId="{BE9CCEEC-8731-43D4-B5D9-C4033E693983}" dt="2024-12-08T12:24:37.191" v="8" actId="20577"/>
          <ac:spMkLst>
            <pc:docMk/>
            <pc:sldMk cId="2245871152" sldId="275"/>
            <ac:spMk id="5" creationId="{55E8D0EE-D7A7-CD46-B5A8-8ED225C5FA8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cy-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C0053AA8-0699-4C20-B4F9-A4629EBB9F32}" type="datetimeFigureOut">
              <a:rPr lang="cy-GB" smtClean="0"/>
              <a:t>08/12/2024</a:t>
            </a:fld>
            <a:endParaRPr lang="cy-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cy-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cy-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609394E5-2BDD-4E36-A44F-3E0DF0A011A2}" type="slidenum">
              <a:rPr lang="cy-GB" smtClean="0"/>
              <a:t>‹#›</a:t>
            </a:fld>
            <a:endParaRPr lang="cy-GB"/>
          </a:p>
        </p:txBody>
      </p:sp>
    </p:spTree>
    <p:extLst>
      <p:ext uri="{BB962C8B-B14F-4D97-AF65-F5344CB8AC3E}">
        <p14:creationId xmlns:p14="http://schemas.microsoft.com/office/powerpoint/2010/main" val="2303426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09394E5-2BDD-4E36-A44F-3E0DF0A011A2}" type="slidenum">
              <a:rPr lang="cy-GB" smtClean="0"/>
              <a:t>6</a:t>
            </a:fld>
            <a:endParaRPr lang="cy-GB"/>
          </a:p>
        </p:txBody>
      </p:sp>
    </p:spTree>
    <p:extLst>
      <p:ext uri="{BB962C8B-B14F-4D97-AF65-F5344CB8AC3E}">
        <p14:creationId xmlns:p14="http://schemas.microsoft.com/office/powerpoint/2010/main" val="3307760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09394E5-2BDD-4E36-A44F-3E0DF0A011A2}" type="slidenum">
              <a:rPr lang="cy-GB" smtClean="0"/>
              <a:t>16</a:t>
            </a:fld>
            <a:endParaRPr lang="cy-GB"/>
          </a:p>
        </p:txBody>
      </p:sp>
    </p:spTree>
    <p:extLst>
      <p:ext uri="{BB962C8B-B14F-4D97-AF65-F5344CB8AC3E}">
        <p14:creationId xmlns:p14="http://schemas.microsoft.com/office/powerpoint/2010/main" val="3838230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09394E5-2BDD-4E36-A44F-3E0DF0A011A2}" type="slidenum">
              <a:rPr lang="cy-GB" smtClean="0"/>
              <a:t>17</a:t>
            </a:fld>
            <a:endParaRPr lang="cy-GB"/>
          </a:p>
        </p:txBody>
      </p:sp>
    </p:spTree>
    <p:extLst>
      <p:ext uri="{BB962C8B-B14F-4D97-AF65-F5344CB8AC3E}">
        <p14:creationId xmlns:p14="http://schemas.microsoft.com/office/powerpoint/2010/main" val="4003676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09394E5-2BDD-4E36-A44F-3E0DF0A011A2}" type="slidenum">
              <a:rPr lang="cy-GB" smtClean="0"/>
              <a:t>18</a:t>
            </a:fld>
            <a:endParaRPr lang="cy-GB"/>
          </a:p>
        </p:txBody>
      </p:sp>
    </p:spTree>
    <p:extLst>
      <p:ext uri="{BB962C8B-B14F-4D97-AF65-F5344CB8AC3E}">
        <p14:creationId xmlns:p14="http://schemas.microsoft.com/office/powerpoint/2010/main" val="178533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82C4A-1F20-D678-2D49-53582D07EF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2E6BD068-0DD9-E036-29C6-69E0CD5D8A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DD8E12F2-F172-44D8-ABB0-2D6C1ED7011D}"/>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5" name="Footer Placeholder 4">
            <a:extLst>
              <a:ext uri="{FF2B5EF4-FFF2-40B4-BE49-F238E27FC236}">
                <a16:creationId xmlns:a16="http://schemas.microsoft.com/office/drawing/2014/main" id="{6415A84D-1AC2-49F5-BB94-FDA617DFA31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644106A-5138-9D77-3E8A-3CF679B0808C}"/>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3540300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3281C-EAD9-0C06-6BAE-B10A7C18F7A2}"/>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A714B50F-B9CD-E7C2-9005-8E61FE492E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86BF44AD-7D23-A0E4-314F-26DA1CA6CE66}"/>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5" name="Footer Placeholder 4">
            <a:extLst>
              <a:ext uri="{FF2B5EF4-FFF2-40B4-BE49-F238E27FC236}">
                <a16:creationId xmlns:a16="http://schemas.microsoft.com/office/drawing/2014/main" id="{D6A70090-50D7-906F-E077-5BBCEC629AC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0B73D5C-6FBF-878E-E105-27F15965B29E}"/>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2162391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4B1DB-278A-78D1-6F5C-F39B1FC36D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CF9FA7C3-2D7F-4757-9613-6C416308C6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A98861D-7D7E-9617-3A84-B61A3950365F}"/>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5" name="Footer Placeholder 4">
            <a:extLst>
              <a:ext uri="{FF2B5EF4-FFF2-40B4-BE49-F238E27FC236}">
                <a16:creationId xmlns:a16="http://schemas.microsoft.com/office/drawing/2014/main" id="{35A0B7B1-9198-CE87-03E7-E3E75AD66D1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CB71EA83-5854-6A9F-F656-EAE5D394B001}"/>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1302062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D8D5E-DC2F-18BE-9710-402905BAC2E1}"/>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231DC50C-EB9E-4271-C15D-0C4D7426ECD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0BB777E1-EF81-9A31-7259-893EA445E6E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379BCBD6-3946-125F-CA1A-BD84662D5369}"/>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6" name="Footer Placeholder 5">
            <a:extLst>
              <a:ext uri="{FF2B5EF4-FFF2-40B4-BE49-F238E27FC236}">
                <a16:creationId xmlns:a16="http://schemas.microsoft.com/office/drawing/2014/main" id="{E72F5531-F5CF-80E9-BA26-217D6AEBE7EB}"/>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8337521-9D7A-4ACD-D034-9D93EEB876E8}"/>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3867533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19128-A5CB-EE99-1AFB-2BE053E3C9B1}"/>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29E53D00-6EA2-1CA7-235C-9BB10D21EA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B1F8442-3C78-4A2F-6D98-CD7AAFC0DF2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7498698A-9D5B-EB83-2ABF-AA38D45104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DD0959-30E3-DB5D-90AD-D926FA43B1F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EED2A0CE-482F-D372-00BC-17FE8E89A596}"/>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8" name="Footer Placeholder 7">
            <a:extLst>
              <a:ext uri="{FF2B5EF4-FFF2-40B4-BE49-F238E27FC236}">
                <a16:creationId xmlns:a16="http://schemas.microsoft.com/office/drawing/2014/main" id="{D0C47DB9-3BEA-4353-238B-699AA27B84FD}"/>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C6041C94-2B9F-7028-A8EC-2DFEDD43E111}"/>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3477986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1099-6E10-FA95-D8AB-881BEC421666}"/>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886F23AF-9384-3520-9E33-0EEEC4DBA93A}"/>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4" name="Footer Placeholder 3">
            <a:extLst>
              <a:ext uri="{FF2B5EF4-FFF2-40B4-BE49-F238E27FC236}">
                <a16:creationId xmlns:a16="http://schemas.microsoft.com/office/drawing/2014/main" id="{9A6036B3-97E3-7ED3-A765-2B37EB56DF63}"/>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A4592659-1EC6-485B-9805-AAEEE7A70D1C}"/>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1805326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4BF287-DEDD-C9A6-88D9-86544592C9DD}"/>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3" name="Footer Placeholder 2">
            <a:extLst>
              <a:ext uri="{FF2B5EF4-FFF2-40B4-BE49-F238E27FC236}">
                <a16:creationId xmlns:a16="http://schemas.microsoft.com/office/drawing/2014/main" id="{C4636284-C2C8-3A36-83A7-215CBEB69D9B}"/>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9321A792-65E6-1037-DBDD-2F4AD1329724}"/>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2370216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2B919-CAA6-8CD0-3E8D-490236B9BC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80B1CB27-9DF8-8E0D-EC7B-57B97708F7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FF8A7AB6-4A09-F1B2-57F7-8E9DF8EA28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416C0B-BC80-6933-5538-ED2F2CD4C763}"/>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6" name="Footer Placeholder 5">
            <a:extLst>
              <a:ext uri="{FF2B5EF4-FFF2-40B4-BE49-F238E27FC236}">
                <a16:creationId xmlns:a16="http://schemas.microsoft.com/office/drawing/2014/main" id="{2CB25D6D-A2DF-EE45-976F-10713F1F6B00}"/>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FC7B32B6-CA05-A7A4-7AD2-D2C198F57F6F}"/>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1097288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B43D4-696C-59DF-84C7-863B3C89D1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0BD972DF-8B50-4126-2DA7-205CB47DBB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6AE7FB3D-AA13-74B6-6492-5C288E0507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06C3F2-514E-4FF4-EEBE-C150EACA3094}"/>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6" name="Footer Placeholder 5">
            <a:extLst>
              <a:ext uri="{FF2B5EF4-FFF2-40B4-BE49-F238E27FC236}">
                <a16:creationId xmlns:a16="http://schemas.microsoft.com/office/drawing/2014/main" id="{A940F919-4526-5F84-36EA-A1061AD2C3F8}"/>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8D00EE6-5215-6A8A-EAEF-786C4B7DD1CD}"/>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304164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19E9-A63E-89DD-0410-B05E1F6D0CCE}"/>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B52930B3-8DF2-288E-C923-66BFE48F6D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7C0076F-BC76-9DC8-4443-A9862455ADA4}"/>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5" name="Footer Placeholder 4">
            <a:extLst>
              <a:ext uri="{FF2B5EF4-FFF2-40B4-BE49-F238E27FC236}">
                <a16:creationId xmlns:a16="http://schemas.microsoft.com/office/drawing/2014/main" id="{D8B6ECCB-6AFF-8D2B-2528-3FCD7654952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1958923-77CD-CB5A-57B7-0663CF19B5FD}"/>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2083548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8033CE-D197-C9A0-A4CB-B7F2907F75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22E04442-1A0F-BB90-2B06-73EF3A8BECD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4BF60E6-7D0E-23BF-E43D-6294D4216272}"/>
              </a:ext>
            </a:extLst>
          </p:cNvPr>
          <p:cNvSpPr>
            <a:spLocks noGrp="1"/>
          </p:cNvSpPr>
          <p:nvPr>
            <p:ph type="dt" sz="half" idx="10"/>
          </p:nvPr>
        </p:nvSpPr>
        <p:spPr/>
        <p:txBody>
          <a:bodyPr/>
          <a:lstStyle/>
          <a:p>
            <a:fld id="{987E302C-F8DD-4317-B323-C543BBA491DE}" type="datetimeFigureOut">
              <a:rPr lang="cy-GB" smtClean="0"/>
              <a:t>08/12/2024</a:t>
            </a:fld>
            <a:endParaRPr lang="cy-GB"/>
          </a:p>
        </p:txBody>
      </p:sp>
      <p:sp>
        <p:nvSpPr>
          <p:cNvPr id="5" name="Footer Placeholder 4">
            <a:extLst>
              <a:ext uri="{FF2B5EF4-FFF2-40B4-BE49-F238E27FC236}">
                <a16:creationId xmlns:a16="http://schemas.microsoft.com/office/drawing/2014/main" id="{7F666C17-0E61-B374-C487-6B910B4057D7}"/>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CCD7D8-D143-54DE-7505-FB4E2FB07021}"/>
              </a:ext>
            </a:extLst>
          </p:cNvPr>
          <p:cNvSpPr>
            <a:spLocks noGrp="1"/>
          </p:cNvSpPr>
          <p:nvPr>
            <p:ph type="sldNum" sz="quarter" idx="12"/>
          </p:nvPr>
        </p:nvSpPr>
        <p:spPr/>
        <p:txBody>
          <a:bodyPr/>
          <a:lstStyle/>
          <a:p>
            <a:fld id="{A69FDB8A-5E8F-41FF-86BD-06B1C5F3500F}" type="slidenum">
              <a:rPr lang="cy-GB" smtClean="0"/>
              <a:t>‹#›</a:t>
            </a:fld>
            <a:endParaRPr lang="cy-GB"/>
          </a:p>
        </p:txBody>
      </p:sp>
    </p:spTree>
    <p:extLst>
      <p:ext uri="{BB962C8B-B14F-4D97-AF65-F5344CB8AC3E}">
        <p14:creationId xmlns:p14="http://schemas.microsoft.com/office/powerpoint/2010/main" val="145183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5692D-522C-DF3D-7987-7E456601A2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D828BF2F-F09A-FC35-6FF5-C4528C89F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81CA907F-CB8B-B6B9-C2C3-0723EF06CC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7E302C-F8DD-4317-B323-C543BBA491DE}" type="datetimeFigureOut">
              <a:rPr lang="cy-GB" smtClean="0"/>
              <a:t>08/12/2024</a:t>
            </a:fld>
            <a:endParaRPr lang="cy-GB"/>
          </a:p>
        </p:txBody>
      </p:sp>
      <p:sp>
        <p:nvSpPr>
          <p:cNvPr id="5" name="Footer Placeholder 4">
            <a:extLst>
              <a:ext uri="{FF2B5EF4-FFF2-40B4-BE49-F238E27FC236}">
                <a16:creationId xmlns:a16="http://schemas.microsoft.com/office/drawing/2014/main" id="{9BCBF69F-5B00-DCCB-C59E-4F63811519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C7076953-C252-33EF-D1BA-02E93D31B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9FDB8A-5E8F-41FF-86BD-06B1C5F3500F}" type="slidenum">
              <a:rPr lang="cy-GB" smtClean="0"/>
              <a:t>‹#›</a:t>
            </a:fld>
            <a:endParaRPr lang="cy-GB"/>
          </a:p>
        </p:txBody>
      </p:sp>
    </p:spTree>
    <p:extLst>
      <p:ext uri="{BB962C8B-B14F-4D97-AF65-F5344CB8AC3E}">
        <p14:creationId xmlns:p14="http://schemas.microsoft.com/office/powerpoint/2010/main" val="3682547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www.publicdomainpictures.net/view-image.php?image=3589&amp;picture=fly-swatter" TargetMode="External"/><Relationship Id="rId5" Type="http://schemas.openxmlformats.org/officeDocument/2006/relationships/image" Target="../media/image4.jpg"/><Relationship Id="rId4" Type="http://schemas.openxmlformats.org/officeDocument/2006/relationships/hyperlink" Target="https://www.publicdomainpictures.net/en/view-image.php?image=3589&amp;picture=fly-swatter"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3" Type="http://schemas.openxmlformats.org/officeDocument/2006/relationships/hyperlink" Target="https://www.flickr.com/photos/volvob12b/12065911556/" TargetMode="External"/><Relationship Id="rId18" Type="http://schemas.openxmlformats.org/officeDocument/2006/relationships/image" Target="../media/image19.jpg"/><Relationship Id="rId26" Type="http://schemas.openxmlformats.org/officeDocument/2006/relationships/image" Target="../media/image23.jpg"/><Relationship Id="rId3" Type="http://schemas.openxmlformats.org/officeDocument/2006/relationships/hyperlink" Target="https://pxhere.com/en/photo/1391262" TargetMode="External"/><Relationship Id="rId21" Type="http://schemas.openxmlformats.org/officeDocument/2006/relationships/hyperlink" Target="https://www.pngall.com/tongue-png/download/53759" TargetMode="External"/><Relationship Id="rId34" Type="http://schemas.openxmlformats.org/officeDocument/2006/relationships/hyperlink" Target="https://creativecommons.org/licenses/by-sa/3.0/" TargetMode="External"/><Relationship Id="rId7" Type="http://schemas.openxmlformats.org/officeDocument/2006/relationships/hyperlink" Target="https://freepngimg.com/png/32384-arm-photos" TargetMode="External"/><Relationship Id="rId12" Type="http://schemas.openxmlformats.org/officeDocument/2006/relationships/image" Target="../media/image16.jpg"/><Relationship Id="rId17" Type="http://schemas.openxmlformats.org/officeDocument/2006/relationships/hyperlink" Target="https://pxhere.com/en/photo/267900" TargetMode="External"/><Relationship Id="rId25" Type="http://schemas.openxmlformats.org/officeDocument/2006/relationships/hyperlink" Target="https://gohealthytips.blogspot.com/2014/10/get-teeth-healthy-strong-white-clean.html" TargetMode="External"/><Relationship Id="rId33" Type="http://schemas.openxmlformats.org/officeDocument/2006/relationships/hyperlink" Target="https://en.wikipedia.org/wiki/Tusk" TargetMode="External"/><Relationship Id="rId2" Type="http://schemas.openxmlformats.org/officeDocument/2006/relationships/image" Target="../media/image11.jpg"/><Relationship Id="rId16" Type="http://schemas.openxmlformats.org/officeDocument/2006/relationships/image" Target="../media/image18.jpg"/><Relationship Id="rId20" Type="http://schemas.openxmlformats.org/officeDocument/2006/relationships/image" Target="../media/image20.png"/><Relationship Id="rId29" Type="http://schemas.openxmlformats.org/officeDocument/2006/relationships/hyperlink" Target="https://pxhere.com/ko/photo/557193" TargetMode="Externa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hyperlink" Target="https://openclipart.org/detail/66649" TargetMode="External"/><Relationship Id="rId24" Type="http://schemas.openxmlformats.org/officeDocument/2006/relationships/image" Target="../media/image22.jpg"/><Relationship Id="rId32" Type="http://schemas.openxmlformats.org/officeDocument/2006/relationships/image" Target="../media/image26.jpg"/><Relationship Id="rId5" Type="http://schemas.openxmlformats.org/officeDocument/2006/relationships/hyperlink" Target="https://pixabay.com/de/bein-schienbein-fu%C3%9F-knie-zehen-33397/" TargetMode="External"/><Relationship Id="rId15" Type="http://schemas.openxmlformats.org/officeDocument/2006/relationships/hyperlink" Target="https://pixabay.com/en/stripes-tiger-animal-tail-mammal-48300/" TargetMode="External"/><Relationship Id="rId23" Type="http://schemas.openxmlformats.org/officeDocument/2006/relationships/hyperlink" Target="https://www.pexels.com/photo/animal-animal-photography-blur-cat-673781/" TargetMode="External"/><Relationship Id="rId28" Type="http://schemas.openxmlformats.org/officeDocument/2006/relationships/image" Target="../media/image24.jpeg"/><Relationship Id="rId10" Type="http://schemas.openxmlformats.org/officeDocument/2006/relationships/image" Target="../media/image15.png"/><Relationship Id="rId19" Type="http://schemas.openxmlformats.org/officeDocument/2006/relationships/hyperlink" Target="https://www.wallpaperflare.com/earth-cove-california-coast-coastline-ocean-rock-santa-cruz-wallpaper-scftz" TargetMode="External"/><Relationship Id="rId31" Type="http://schemas.openxmlformats.org/officeDocument/2006/relationships/hyperlink" Target="https://www.pickpik.com/paw-hand-friendship-dog-human-close-10102" TargetMode="External"/><Relationship Id="rId4" Type="http://schemas.openxmlformats.org/officeDocument/2006/relationships/image" Target="../media/image12.png"/><Relationship Id="rId9" Type="http://schemas.openxmlformats.org/officeDocument/2006/relationships/hyperlink" Target="https://www.flickr.com/photos/ekilby/22398785388" TargetMode="External"/><Relationship Id="rId14" Type="http://schemas.openxmlformats.org/officeDocument/2006/relationships/image" Target="../media/image17.png"/><Relationship Id="rId22" Type="http://schemas.openxmlformats.org/officeDocument/2006/relationships/image" Target="../media/image21.jpeg"/><Relationship Id="rId27" Type="http://schemas.openxmlformats.org/officeDocument/2006/relationships/hyperlink" Target="https://commons.wikimedia.org/wiki/File:Cat_paw_(cloudzilla).jpg" TargetMode="External"/><Relationship Id="rId30" Type="http://schemas.openxmlformats.org/officeDocument/2006/relationships/image" Target="../media/image25.jpg"/><Relationship Id="rId8" Type="http://schemas.openxmlformats.org/officeDocument/2006/relationships/image" Target="../media/image14.jpg"/></Relationships>
</file>

<file path=ppt/slides/_rels/slide13.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hyperlink" Target="https://pixabay.com/en/stripes-tiger-animal-tail-mammal-48300/" TargetMode="External"/><Relationship Id="rId18" Type="http://schemas.openxmlformats.org/officeDocument/2006/relationships/image" Target="../media/image11.jpg"/><Relationship Id="rId3" Type="http://schemas.openxmlformats.org/officeDocument/2006/relationships/hyperlink" Target="https://www.flickr.com/photos/volvob12b/12065911556/" TargetMode="External"/><Relationship Id="rId21" Type="http://schemas.openxmlformats.org/officeDocument/2006/relationships/hyperlink" Target="https://www.pngall.com/tongue-png/download/53759" TargetMode="External"/><Relationship Id="rId7" Type="http://schemas.openxmlformats.org/officeDocument/2006/relationships/hyperlink" Target="https://freepngimg.com/png/32384-arm-photos" TargetMode="External"/><Relationship Id="rId12" Type="http://schemas.openxmlformats.org/officeDocument/2006/relationships/image" Target="../media/image17.png"/><Relationship Id="rId17" Type="http://schemas.openxmlformats.org/officeDocument/2006/relationships/hyperlink" Target="https://www.wallpaperflare.com/earth-cove-california-coast-coastline-ocean-rock-santa-cruz-wallpaper-scftz" TargetMode="External"/><Relationship Id="rId2" Type="http://schemas.openxmlformats.org/officeDocument/2006/relationships/image" Target="../media/image16.jpg"/><Relationship Id="rId16" Type="http://schemas.openxmlformats.org/officeDocument/2006/relationships/image" Target="../media/image19.jpg"/><Relationship Id="rId20"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hyperlink" Target="https://openclipart.org/detail/66649" TargetMode="External"/><Relationship Id="rId5" Type="http://schemas.openxmlformats.org/officeDocument/2006/relationships/hyperlink" Target="https://pixabay.com/de/bein-schienbein-fu%C3%9F-knie-zehen-33397/" TargetMode="External"/><Relationship Id="rId15" Type="http://schemas.openxmlformats.org/officeDocument/2006/relationships/hyperlink" Target="https://pxhere.com/en/photo/267900" TargetMode="External"/><Relationship Id="rId10" Type="http://schemas.openxmlformats.org/officeDocument/2006/relationships/image" Target="../media/image15.png"/><Relationship Id="rId19" Type="http://schemas.openxmlformats.org/officeDocument/2006/relationships/hyperlink" Target="https://pxhere.com/en/photo/1391262" TargetMode="External"/><Relationship Id="rId4" Type="http://schemas.openxmlformats.org/officeDocument/2006/relationships/image" Target="../media/image12.png"/><Relationship Id="rId9" Type="http://schemas.openxmlformats.org/officeDocument/2006/relationships/hyperlink" Target="https://www.flickr.com/photos/ekilby/22398785388" TargetMode="External"/><Relationship Id="rId14" Type="http://schemas.openxmlformats.org/officeDocument/2006/relationships/image" Target="../media/image1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jpeg"/><Relationship Id="rId7"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png"/><Relationship Id="rId3" Type="http://schemas.openxmlformats.org/officeDocument/2006/relationships/image" Target="../media/image36.jpeg"/><Relationship Id="rId7" Type="http://schemas.openxmlformats.org/officeDocument/2006/relationships/image" Target="../media/image40.jpeg"/><Relationship Id="rId12" Type="http://schemas.openxmlformats.org/officeDocument/2006/relationships/image" Target="../media/image45.png"/><Relationship Id="rId2" Type="http://schemas.openxmlformats.org/officeDocument/2006/relationships/image" Target="../media/image35.jpeg"/><Relationship Id="rId1" Type="http://schemas.openxmlformats.org/officeDocument/2006/relationships/slideLayout" Target="../slideLayouts/slideLayout7.xml"/><Relationship Id="rId6" Type="http://schemas.openxmlformats.org/officeDocument/2006/relationships/image" Target="../media/image39.jpeg"/><Relationship Id="rId11" Type="http://schemas.openxmlformats.org/officeDocument/2006/relationships/image" Target="../media/image44.png"/><Relationship Id="rId5" Type="http://schemas.openxmlformats.org/officeDocument/2006/relationships/image" Target="../media/image38.jpeg"/><Relationship Id="rId10" Type="http://schemas.openxmlformats.org/officeDocument/2006/relationships/image" Target="../media/image43.png"/><Relationship Id="rId4" Type="http://schemas.openxmlformats.org/officeDocument/2006/relationships/image" Target="../media/image37.jpeg"/><Relationship Id="rId9" Type="http://schemas.openxmlformats.org/officeDocument/2006/relationships/image" Target="../media/image42.png"/><Relationship Id="rId14" Type="http://schemas.openxmlformats.org/officeDocument/2006/relationships/image" Target="../media/image47.png"/></Relationships>
</file>

<file path=ppt/slides/_rels/slide2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51.jpeg"/><Relationship Id="rId7" Type="http://schemas.openxmlformats.org/officeDocument/2006/relationships/image" Target="../media/image54.jpeg"/><Relationship Id="rId2" Type="http://schemas.openxmlformats.org/officeDocument/2006/relationships/image" Target="../media/image49.jpeg"/><Relationship Id="rId1" Type="http://schemas.openxmlformats.org/officeDocument/2006/relationships/slideLayout" Target="../slideLayouts/slideLayout7.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0.png"/><Relationship Id="rId9" Type="http://schemas.openxmlformats.org/officeDocument/2006/relationships/image" Target="../media/image5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5A4FC9-9F37-827A-6F6C-00233E42B8F5}"/>
              </a:ext>
            </a:extLst>
          </p:cNvPr>
          <p:cNvSpPr>
            <a:spLocks noGrp="1"/>
          </p:cNvSpPr>
          <p:nvPr>
            <p:ph type="ctrTitle"/>
          </p:nvPr>
        </p:nvSpPr>
        <p:spPr/>
        <p:txBody>
          <a:bodyPr>
            <a:normAutofit fontScale="90000"/>
          </a:bodyPr>
          <a:lstStyle/>
          <a:p>
            <a:r>
              <a:rPr lang="cy-GB" dirty="0"/>
              <a:t>Tasg Portffolio ysgrifennu 2: Portffolio adnoddau – Anifeiliaid </a:t>
            </a:r>
          </a:p>
        </p:txBody>
      </p:sp>
      <p:sp>
        <p:nvSpPr>
          <p:cNvPr id="5" name="Subtitle 4">
            <a:extLst>
              <a:ext uri="{FF2B5EF4-FFF2-40B4-BE49-F238E27FC236}">
                <a16:creationId xmlns:a16="http://schemas.microsoft.com/office/drawing/2014/main" id="{5ED61B93-7AA2-EDAC-48A9-8BE233D5E354}"/>
              </a:ext>
            </a:extLst>
          </p:cNvPr>
          <p:cNvSpPr>
            <a:spLocks noGrp="1"/>
          </p:cNvSpPr>
          <p:nvPr>
            <p:ph type="subTitle" idx="1"/>
          </p:nvPr>
        </p:nvSpPr>
        <p:spPr/>
        <p:txBody>
          <a:bodyPr/>
          <a:lstStyle/>
          <a:p>
            <a:r>
              <a:rPr lang="cy-GB" dirty="0"/>
              <a:t>Kayleigh Young </a:t>
            </a:r>
          </a:p>
          <a:p>
            <a:r>
              <a:rPr lang="cy-GB" dirty="0"/>
              <a:t>Rhif Myfyriwr: 2413018</a:t>
            </a:r>
          </a:p>
        </p:txBody>
      </p:sp>
    </p:spTree>
    <p:extLst>
      <p:ext uri="{BB962C8B-B14F-4D97-AF65-F5344CB8AC3E}">
        <p14:creationId xmlns:p14="http://schemas.microsoft.com/office/powerpoint/2010/main" val="1559350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E8D0EE-D7A7-CD46-B5A8-8ED225C5FA85}"/>
              </a:ext>
            </a:extLst>
          </p:cNvPr>
          <p:cNvSpPr txBox="1"/>
          <p:nvPr/>
        </p:nvSpPr>
        <p:spPr>
          <a:xfrm>
            <a:off x="476450" y="77002"/>
            <a:ext cx="10708105" cy="5386090"/>
          </a:xfrm>
          <a:prstGeom prst="rect">
            <a:avLst/>
          </a:prstGeom>
          <a:noFill/>
        </p:spPr>
        <p:txBody>
          <a:bodyPr wrap="square" rtlCol="0">
            <a:spAutoFit/>
          </a:bodyPr>
          <a:lstStyle/>
          <a:p>
            <a:pPr rtl="0"/>
            <a:endParaRPr lang="cy-GB" sz="1800" kern="100" dirty="0">
              <a:latin typeface="Aptos" panose="020B0004020202020204" pitchFamily="34" charset="0"/>
            </a:endParaRPr>
          </a:p>
          <a:p>
            <a:pPr rtl="0"/>
            <a:r>
              <a:rPr lang="cy-GB" sz="1400" kern="100" dirty="0">
                <a:latin typeface="Comic Sans MS" panose="030F0702030302020204" pitchFamily="66" charset="0"/>
              </a:rPr>
              <a:t>Rydw i  wedi dewis gwneud fy mhortffolio gan ddefnyddio anifeiliaid thema. Dewisais anifeiliaid achos roeddwn i'n meddwl  byddai’r pwnc yn gweithio orau gyda’r 6 maes dysgu a phrofiad. Dechreuais edrych ar y patrymau iaith y roeddwn i eisiau i’r plant ddysgu ac wedyn dewisais weithgareddau yn mynd gyda’r patrymau iaith. Dewisais i’r anifeiliaid roeddwn i eisiau’r plant i wybod. Ddefnyddiais yr un anifeiliaid gyfer pob gweithgaredd. Rydw i’n teimlo y dylai’r plant ddysgu’r patrymau iaith yn well os oes llai o eirfa i ddysgu.  </a:t>
            </a:r>
          </a:p>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Ar gyfer fy ngweithgaredd Cyntaf dechreuais i gyda gweithgaredd geirfa, dewisais y gêm chwap achos mae gem wedi bod yn weithgaredd hwyl wedi fy helpu i ddysgu ac ymarfer yr eirfa trwy gydol y cwrs. Mae chwap yn hwyl ac mae’r athro yn gallu edrych y plant chwarae i wneud yn siw’r plant dweda’r eira cywir neu gallan nhw chwarae yn grwpiau bach neu barau. Dylen nhw’n unig chwarae gyda pharau neu grwpiau bach pan mae’r athro yn hapus y plant dweud yr eirfa yn gywir. Dylai’r athro chwarae’r gêm cyn pob gwers. </a:t>
            </a:r>
            <a:endParaRPr lang="en-GB" sz="1400" kern="100" dirty="0">
              <a:latin typeface="Comic Sans MS" panose="030F0702030302020204" pitchFamily="66" charset="0"/>
            </a:endParaRPr>
          </a:p>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Fy ail weithgaredd ydy fy ngweithgaredd gyda ffocws ar Ieithoedd, Llythyrau a Chyfathrebu. Gweithgaredd ysgrifennu ydy hwn.</a:t>
            </a:r>
            <a:r>
              <a:rPr lang="en-GB" sz="1400" kern="100" dirty="0">
                <a:latin typeface="Comic Sans MS" panose="030F0702030302020204" pitchFamily="66" charset="0"/>
              </a:rPr>
              <a:t> </a:t>
            </a:r>
            <a:r>
              <a:rPr lang="cy-GB" sz="1400" kern="100" dirty="0">
                <a:latin typeface="Comic Sans MS" panose="030F0702030302020204" pitchFamily="66" charset="0"/>
              </a:rPr>
              <a:t>Byddai'r gweithgaredd hwn yn weithgaredd ar ddiwedd y pwnc. Dylai’r plant ymarfer y patrwm iaith  cyn ysgrifennu’r llyfr bach. Ar ôl llawer o ymarfer o’r patrwm iaith, mae’r plant yn gallu  siarad, siarad a siarad am y llun. Unwaith y plant hyderus, creu enghraifft grŵp.  Bydd angen y plant  y cofia’r treiglad meddal neu dreiglad  pan defnyddio rhif. Er enghraifft, Mae  dwy fraich gyda fi. Mae’r plant yn gallu ymarfer rhifau benywaidd a gwrywaidd. Dylai’r plant dysgu’r treigladau ar ôl rhifau.   Mae’r gweithgaredd yn gallu bod ymestyn hefyd. Mae’r plant yn gallu disgrifio’r rhannu corff. Er enghraifft, mae un gynffon hir gyda fi. Mae dwy glust fawr gyda fi. Mae’r plant yn gallu rhoi brawddegau gan eraill patrwm iaith e.e. Rydw i’n byw yn Ogledd America yn y goedwig. </a:t>
            </a:r>
            <a:endParaRPr lang="en-GB" sz="1400" kern="100" dirty="0">
              <a:latin typeface="Comic Sans MS" panose="030F0702030302020204" pitchFamily="66" charset="0"/>
            </a:endParaRPr>
          </a:p>
          <a:p>
            <a:pPr rtl="0"/>
            <a:r>
              <a:rPr lang="cy-GB" sz="1400" kern="100" dirty="0">
                <a:latin typeface="Comic Sans MS" panose="030F0702030302020204" pitchFamily="66" charset="0"/>
              </a:rPr>
              <a:t>Ar ddiwedd y wers, mae’r plant yn gallu darllen eu brawddegau ac mae’r pawb yn dyfalu’r anifail. </a:t>
            </a:r>
            <a:endParaRPr lang="en-GB" sz="1400" kern="100" dirty="0">
              <a:latin typeface="Comic Sans MS" panose="030F0702030302020204" pitchFamily="66" charset="0"/>
            </a:endParaRPr>
          </a:p>
          <a:p>
            <a:pPr rtl="0"/>
            <a:endParaRPr lang="cy-GB" sz="1400" kern="100" dirty="0">
              <a:latin typeface="Comic Sans MS" panose="030F0702030302020204" pitchFamily="66"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45871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C8422F-0D84-4505-FE3B-E8897CA6F12F}"/>
              </a:ext>
            </a:extLst>
          </p:cNvPr>
          <p:cNvSpPr txBox="1"/>
          <p:nvPr/>
        </p:nvSpPr>
        <p:spPr>
          <a:xfrm>
            <a:off x="240631" y="327259"/>
            <a:ext cx="11473313" cy="3816429"/>
          </a:xfrm>
          <a:prstGeom prst="rect">
            <a:avLst/>
          </a:prstGeom>
          <a:noFill/>
        </p:spPr>
        <p:txBody>
          <a:bodyPr wrap="square">
            <a:spAutoFit/>
          </a:bodyPr>
          <a:lstStyle/>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Fy trydydd weithgaredd ydy fy ngweithgaredd gyda ffocws ar Y Dyniaethau. Gweithgaredd Gwrando ydy hwn.</a:t>
            </a:r>
            <a:r>
              <a:rPr lang="en-GB" sz="1400" kern="100" dirty="0">
                <a:latin typeface="Comic Sans MS" panose="030F0702030302020204" pitchFamily="66" charset="0"/>
              </a:rPr>
              <a:t> </a:t>
            </a:r>
            <a:r>
              <a:rPr lang="cy-GB" sz="1400" kern="100" dirty="0">
                <a:latin typeface="Comic Sans MS" panose="030F0702030302020204" pitchFamily="66" charset="0"/>
              </a:rPr>
              <a:t>Y gweithgaredd hwn ydy’r gweithgaredd rydw i wedi'i wahaniaethu. Ffocws y wers hon yw gwrando ond mae’r plant yn gallu ysgrifennu hefyd. Mae’n dysgu’r cyfandiroedd i’r plant yng Nghymraeg. Yr un seren gweithgaredd  - mae’r plant yn gwrando ar frawddeg ac ysgrifennu’r cyfandir cywir. Y ddwy seren gweithgaredd  - Mae’r plant yn gwrando ar frawddeg ac ysgrifennu’r frawddeg gyfan. Y tair seren gweithgaredd  - Mae’r plant yn gwrando ar frawddeg ac ysgrifennu’r frawddeg gyfan.  Mae'r frawddeg yn wahanol ar gyfer y gweithgaredd tair seren. Mae’r plant ymarfer gwrando ar frawddeg ac ysgrifennu cywir. </a:t>
            </a:r>
            <a:endParaRPr lang="en-GB" sz="1400" kern="100" dirty="0">
              <a:latin typeface="Comic Sans MS" panose="030F0702030302020204" pitchFamily="66" charset="0"/>
            </a:endParaRPr>
          </a:p>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Fy ngweithgaredd olaf ydy fy ngweithgaredd gyda ffocws ar Fathemateg a Rhifedd. Gweithgaredd siarad ydy hwn. Rydw i wedi ysgrifennu cyfarwyddiadau ar gyfer y gweithgaredd. Mae gêm hon ar gyfer ymarfer siarad. Dwedais i’r gêm  achos mae’n hawdd ymarfer y patrwm iaith. Rydw i’n meddwl y gweithgaredd yn hwyl a bydd y plant yn hoffi’r gêm. </a:t>
            </a:r>
          </a:p>
          <a:p>
            <a:pPr rtl="0"/>
            <a:endParaRPr lang="cy-GB" sz="1400" kern="100" dirty="0">
              <a:latin typeface="Comic Sans MS" panose="030F0702030302020204" pitchFamily="66" charset="0"/>
            </a:endParaRPr>
          </a:p>
          <a:p>
            <a:pPr rtl="0"/>
            <a:r>
              <a:rPr lang="cy-GB" sz="1400" kern="100" dirty="0">
                <a:latin typeface="Comic Sans MS" panose="030F0702030302020204" pitchFamily="66" charset="0"/>
              </a:rPr>
              <a:t>Rydw i'n credu y bydd y gweithgareddau yn helpu'r plant i ddysgu'r patrymau iaith a byddan nhw’n mwynhau chwarae'r gemau hefyd. Rydwn i’n meddwl y gallwn ni ddefnyddio gweithgareddau ar gyfer yr ysgol gyfan hefyd. Mwynheais i  wneud y portffolio adnoddau anifeiliaid achos gwnaeth i feddwl am sut y gallwn ddod â phatrymau iaith Gymraeg yn hawdd i mewn i addysgu bob dydd. Hoffwn i ddefnyddio'r adnoddau hyn yn fy nosbarth y flwyddyn nesaf</a:t>
            </a:r>
            <a:r>
              <a:rPr lang="en-GB" sz="1400" kern="100" dirty="0">
                <a:latin typeface="Comic Sans MS" panose="030F0702030302020204" pitchFamily="66" charset="0"/>
              </a:rPr>
              <a:t>.</a:t>
            </a:r>
          </a:p>
          <a:p>
            <a:pPr rtl="0"/>
            <a:endParaRPr lang="en-GB" sz="1800" kern="100" dirty="0">
              <a:latin typeface="Aptos" panose="020B0004020202020204" pitchFamily="34" charset="0"/>
            </a:endParaRPr>
          </a:p>
        </p:txBody>
      </p:sp>
    </p:spTree>
    <p:extLst>
      <p:ext uri="{BB962C8B-B14F-4D97-AF65-F5344CB8AC3E}">
        <p14:creationId xmlns:p14="http://schemas.microsoft.com/office/powerpoint/2010/main" val="2866880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458823B-A33F-0F5E-6BA5-A456D1BD06B2}"/>
              </a:ext>
            </a:extLst>
          </p:cNvPr>
          <p:cNvGraphicFramePr>
            <a:graphicFrameLocks noGrp="1"/>
          </p:cNvGraphicFramePr>
          <p:nvPr>
            <p:extLst>
              <p:ext uri="{D42A27DB-BD31-4B8C-83A1-F6EECF244321}">
                <p14:modId xmlns:p14="http://schemas.microsoft.com/office/powerpoint/2010/main" val="1609636760"/>
              </p:ext>
            </p:extLst>
          </p:nvPr>
        </p:nvGraphicFramePr>
        <p:xfrm>
          <a:off x="545564" y="620936"/>
          <a:ext cx="10947935" cy="5094063"/>
        </p:xfrm>
        <a:graphic>
          <a:graphicData uri="http://schemas.openxmlformats.org/drawingml/2006/table">
            <a:tbl>
              <a:tblPr firstRow="1" firstCol="1" bandRow="1">
                <a:tableStyleId>{5C22544A-7EE6-4342-B048-85BDC9FD1C3A}</a:tableStyleId>
              </a:tblPr>
              <a:tblGrid>
                <a:gridCol w="3530744">
                  <a:extLst>
                    <a:ext uri="{9D8B030D-6E8A-4147-A177-3AD203B41FA5}">
                      <a16:colId xmlns:a16="http://schemas.microsoft.com/office/drawing/2014/main" val="3374653144"/>
                    </a:ext>
                  </a:extLst>
                </a:gridCol>
                <a:gridCol w="3692336">
                  <a:extLst>
                    <a:ext uri="{9D8B030D-6E8A-4147-A177-3AD203B41FA5}">
                      <a16:colId xmlns:a16="http://schemas.microsoft.com/office/drawing/2014/main" val="2312197575"/>
                    </a:ext>
                  </a:extLst>
                </a:gridCol>
                <a:gridCol w="3724855">
                  <a:extLst>
                    <a:ext uri="{9D8B030D-6E8A-4147-A177-3AD203B41FA5}">
                      <a16:colId xmlns:a16="http://schemas.microsoft.com/office/drawing/2014/main" val="2566296693"/>
                    </a:ext>
                  </a:extLst>
                </a:gridCol>
              </a:tblGrid>
              <a:tr h="407525">
                <a:tc>
                  <a:txBody>
                    <a:bodyPr/>
                    <a:lstStyle/>
                    <a:p>
                      <a:r>
                        <a:rPr lang="cy-GB" sz="1200" u="sng" kern="100" dirty="0">
                          <a:solidFill>
                            <a:schemeClr val="tx1"/>
                          </a:solidFill>
                          <a:effectLst/>
                          <a:highlight>
                            <a:srgbClr val="FFFF00"/>
                          </a:highlight>
                          <a:latin typeface="Comic Sans MS" panose="030F0702030302020204" pitchFamily="66" charset="0"/>
                        </a:rPr>
                        <a:t>Ieithoedd, Llythrennedd a Chyfathrebu</a:t>
                      </a:r>
                      <a:endParaRPr lang="en-GB" sz="1200" kern="100" dirty="0">
                        <a:solidFill>
                          <a:schemeClr val="tx1"/>
                        </a:solidFill>
                        <a:effectLst/>
                        <a:highlight>
                          <a:srgbClr val="FFFF00"/>
                        </a:highlight>
                        <a:latin typeface="Comic Sans MS" panose="030F0702030302020204" pitchFamily="66" charset="0"/>
                      </a:endParaRPr>
                    </a:p>
                    <a:p>
                      <a:r>
                        <a:rPr lang="cy-GB" sz="1200" dirty="0">
                          <a:solidFill>
                            <a:schemeClr val="tx1"/>
                          </a:solidFill>
                          <a:highlight>
                            <a:srgbClr val="FFFF00"/>
                          </a:highlight>
                        </a:rPr>
                        <a:t>G</a:t>
                      </a:r>
                      <a:r>
                        <a:rPr lang="cy-GB" sz="1200" dirty="0">
                          <a:solidFill>
                            <a:schemeClr val="tx1"/>
                          </a:solidFill>
                          <a:highlight>
                            <a:srgbClr val="FFFF00"/>
                          </a:highlight>
                          <a:latin typeface="Arial" panose="020B0604020202020204" pitchFamily="34" charset="0"/>
                        </a:rPr>
                        <a:t>w</a:t>
                      </a:r>
                      <a:r>
                        <a:rPr lang="cy-GB" sz="1200" dirty="0">
                          <a:solidFill>
                            <a:srgbClr val="1F1F1F"/>
                          </a:solidFill>
                          <a:highlight>
                            <a:srgbClr val="FFFF00"/>
                          </a:highlight>
                          <a:latin typeface="Arial" panose="020B0604020202020204" pitchFamily="34" charset="0"/>
                        </a:rPr>
                        <a:t>eithgaredd 2</a:t>
                      </a:r>
                      <a:endParaRPr lang="en-GB" sz="1200" kern="100" dirty="0">
                        <a:solidFill>
                          <a:schemeClr val="tx1"/>
                        </a:solidFill>
                        <a:effectLst/>
                        <a:highlight>
                          <a:srgbClr val="FFFF00"/>
                        </a:highlight>
                        <a:latin typeface="Comic Sans MS" panose="030F0702030302020204" pitchFamily="66" charset="0"/>
                        <a:ea typeface="Aptos" panose="020B0004020202020204" pitchFamily="34" charset="0"/>
                        <a:cs typeface="Times New Roman" panose="02020603050405020304" pitchFamily="18"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highlight>
                            <a:srgbClr val="FFFF00"/>
                          </a:highlight>
                          <a:latin typeface="Comic Sans MS" panose="030F0702030302020204" pitchFamily="66" charset="0"/>
                        </a:rPr>
                        <a:t>Mathemateg a Rhifedd </a:t>
                      </a:r>
                    </a:p>
                    <a:p>
                      <a:r>
                        <a:rPr lang="cy-GB" sz="1200" dirty="0">
                          <a:solidFill>
                            <a:srgbClr val="1F1F1F"/>
                          </a:solidFill>
                          <a:highlight>
                            <a:srgbClr val="FFFF00"/>
                          </a:highlight>
                          <a:latin typeface="Arial" panose="020B0604020202020204" pitchFamily="34" charset="0"/>
                        </a:rPr>
                        <a:t>Gweithgaredd 4</a:t>
                      </a:r>
                      <a:endParaRPr lang="en-GB" sz="1200" kern="100" dirty="0">
                        <a:solidFill>
                          <a:schemeClr val="tx1"/>
                        </a:solidFill>
                        <a:effectLst/>
                        <a:highlight>
                          <a:srgbClr val="FFFF00"/>
                        </a:highligh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latin typeface="Comic Sans MS" panose="030F0702030302020204" pitchFamily="66" charset="0"/>
                        </a:rPr>
                        <a:t>Iechyd a Lles </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64812268"/>
                  </a:ext>
                </a:extLst>
              </a:tr>
              <a:tr h="4686538">
                <a:tc>
                  <a:txBody>
                    <a:bodyPr/>
                    <a:lstStyle/>
                    <a:p>
                      <a:r>
                        <a:rPr lang="cy-GB" sz="1200" b="0" kern="100" dirty="0">
                          <a:solidFill>
                            <a:schemeClr val="tx1"/>
                          </a:solidFill>
                          <a:effectLst/>
                          <a:latin typeface="Comic Sans MS" panose="030F0702030302020204" pitchFamily="66" charset="0"/>
                        </a:rPr>
                        <a:t>Thema: Disgrifio'r anifeiliaid, </a:t>
                      </a:r>
                      <a:endParaRPr lang="en-GB" sz="1200" b="0" kern="100" dirty="0">
                        <a:solidFill>
                          <a:schemeClr val="tx1"/>
                        </a:solidFill>
                        <a:effectLst/>
                        <a:latin typeface="Comic Sans MS" panose="030F0702030302020204" pitchFamily="66" charset="0"/>
                      </a:endParaRPr>
                    </a:p>
                    <a:p>
                      <a:r>
                        <a:rPr lang="cy-GB" sz="1200" b="0" kern="100" dirty="0">
                          <a:solidFill>
                            <a:schemeClr val="tx1"/>
                          </a:solidFill>
                          <a:effectLst/>
                          <a:latin typeface="Comic Sans MS" panose="030F0702030302020204" pitchFamily="66" charset="0"/>
                        </a:rPr>
                        <a:t>Ffocws Iaith: Ysgrifennu</a:t>
                      </a:r>
                      <a:endParaRPr lang="en-GB" sz="1200" b="0" kern="100" dirty="0">
                        <a:solidFill>
                          <a:schemeClr val="tx1"/>
                        </a:solidFill>
                        <a:effectLst/>
                        <a:latin typeface="Comic Sans MS" panose="030F0702030302020204" pitchFamily="66" charset="0"/>
                      </a:endParaRPr>
                    </a:p>
                    <a:p>
                      <a:r>
                        <a:rPr lang="cy-GB" sz="1200" b="0" kern="100" dirty="0">
                          <a:solidFill>
                            <a:schemeClr val="tx1"/>
                          </a:solidFill>
                          <a:effectLst/>
                          <a:latin typeface="Comic Sans MS" panose="030F0702030302020204" pitchFamily="66" charset="0"/>
                        </a:rPr>
                        <a:t>Patrwm/Patrymau: mae.....gyda fi. </a:t>
                      </a:r>
                      <a:endParaRPr lang="en-GB" sz="1200" b="0" kern="100" dirty="0">
                        <a:solidFill>
                          <a:schemeClr val="tx1"/>
                        </a:solidFill>
                        <a:effectLst/>
                        <a:latin typeface="Comic Sans MS" panose="030F0702030302020204" pitchFamily="66" charset="0"/>
                      </a:endParaRPr>
                    </a:p>
                    <a:p>
                      <a:pPr>
                        <a:lnSpc>
                          <a:spcPct val="100000"/>
                        </a:lnSpc>
                      </a:pPr>
                      <a:r>
                        <a:rPr lang="cy-GB" sz="1200" b="0" kern="100" dirty="0">
                          <a:solidFill>
                            <a:schemeClr val="tx1"/>
                          </a:solidFill>
                          <a:effectLst/>
                          <a:latin typeface="Comic Sans MS" panose="030F0702030302020204" pitchFamily="66" charset="0"/>
                        </a:rPr>
                        <a:t>Geirfa: </a:t>
                      </a:r>
                      <a:r>
                        <a:rPr lang="cy-GB" sz="1200" b="0" dirty="0">
                          <a:solidFill>
                            <a:schemeClr val="tx1"/>
                          </a:solidFill>
                          <a:latin typeface="Comic Sans MS" panose="030F0702030302020204" pitchFamily="66" charset="0"/>
                        </a:rPr>
                        <a:t>hir, streipïog, mawr, fach, tal, Lliwgar, blewog, cragen, coes, braich, trwnc, llygad, pig, cynffon, adain, esgyll.</a:t>
                      </a:r>
                    </a:p>
                    <a:p>
                      <a:r>
                        <a:rPr lang="cy-GB" sz="1200" b="0" kern="100" dirty="0">
                          <a:solidFill>
                            <a:schemeClr val="tx1"/>
                          </a:solidFill>
                          <a:effectLst/>
                          <a:latin typeface="Comic Sans MS" panose="030F0702030302020204" pitchFamily="66" charset="0"/>
                        </a:rPr>
                        <a:t>Gweithgareddau:</a:t>
                      </a:r>
                    </a:p>
                    <a:p>
                      <a:r>
                        <a:rPr lang="cy-GB" sz="1200" b="0" kern="100" dirty="0">
                          <a:solidFill>
                            <a:schemeClr val="tx1"/>
                          </a:solidFill>
                          <a:effectLst/>
                          <a:latin typeface="Comic Sans MS" panose="030F0702030302020204" pitchFamily="66" charset="0"/>
                        </a:rPr>
                        <a:t>Edrychwch ar y llun.  Siaradwch am yr anifail yn y llun disgrifio'r anifail un yr unigol. Er enghraifft,  ‘rydw i’n fawr, mae dwy lygad gyda fi.’ Meddyliwch am bedwar brawddeg am yr anifail. Ysgrifennwch ar y </a:t>
                      </a:r>
                      <a:r>
                        <a:rPr lang="cy-GB" sz="1200" b="0" kern="100" noProof="0" dirty="0">
                          <a:solidFill>
                            <a:schemeClr val="tx1"/>
                          </a:solidFill>
                          <a:effectLst/>
                          <a:latin typeface="Comic Sans MS" panose="030F0702030302020204" pitchFamily="66" charset="0"/>
                        </a:rPr>
                        <a:t>llyfr bach</a:t>
                      </a:r>
                      <a:r>
                        <a:rPr lang="en-GB" sz="1200" b="0" kern="100" dirty="0">
                          <a:solidFill>
                            <a:schemeClr val="tx1"/>
                          </a:solidFill>
                          <a:effectLst/>
                          <a:latin typeface="Comic Sans MS" panose="030F0702030302020204" pitchFamily="66" charset="0"/>
                        </a:rPr>
                        <a:t>. </a:t>
                      </a:r>
                    </a:p>
                    <a:p>
                      <a:r>
                        <a:rPr lang="cy-GB" sz="1200" b="0" kern="100" noProof="0" dirty="0">
                          <a:solidFill>
                            <a:schemeClr val="tx1"/>
                          </a:solidFill>
                          <a:effectLst/>
                          <a:latin typeface="Comic Sans MS" panose="030F0702030302020204" pitchFamily="66" charset="0"/>
                        </a:rPr>
                        <a:t>Atebwch</a:t>
                      </a:r>
                      <a:r>
                        <a:rPr lang="en-GB" sz="1200" b="0" kern="100" dirty="0">
                          <a:solidFill>
                            <a:schemeClr val="tx1"/>
                          </a:solidFill>
                          <a:effectLst/>
                          <a:latin typeface="Comic Sans MS" panose="030F0702030302020204" pitchFamily="66" charset="0"/>
                        </a:rPr>
                        <a:t> y </a:t>
                      </a:r>
                      <a:r>
                        <a:rPr lang="cy-GB" sz="1200" b="0" kern="100" noProof="0" dirty="0">
                          <a:solidFill>
                            <a:schemeClr val="tx1"/>
                          </a:solidFill>
                          <a:effectLst/>
                          <a:latin typeface="Comic Sans MS" panose="030F0702030302020204" pitchFamily="66" charset="0"/>
                        </a:rPr>
                        <a:t>cwestiwn ‘ Pa anifail ydy hwn? Mae’r plant dyfalu yr anifail. </a:t>
                      </a: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Comic Sans MS" panose="030F0702030302020204" pitchFamily="66" charset="0"/>
                        </a:rPr>
                        <a:t>Thema:  Ble mae’r anifeiliaid?</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Ffocws Iaith: </a:t>
                      </a:r>
                      <a:r>
                        <a:rPr lang="cy-GB" sz="1200" kern="100" noProof="0" dirty="0">
                          <a:solidFill>
                            <a:schemeClr val="tx1"/>
                          </a:solidFill>
                          <a:effectLst/>
                          <a:latin typeface="Comic Sans MS" panose="030F0702030302020204" pitchFamily="66" charset="0"/>
                        </a:rPr>
                        <a:t>siarad</a:t>
                      </a:r>
                    </a:p>
                    <a:p>
                      <a:r>
                        <a:rPr lang="cy-GB" sz="1200" kern="100" dirty="0">
                          <a:solidFill>
                            <a:schemeClr val="tx1"/>
                          </a:solidFill>
                          <a:effectLst/>
                          <a:latin typeface="Comic Sans MS" panose="030F0702030302020204" pitchFamily="66" charset="0"/>
                        </a:rPr>
                        <a:t>Disgrifio ardal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 Ble mae’r...? </a:t>
                      </a:r>
                    </a:p>
                    <a:p>
                      <a:r>
                        <a:rPr lang="cy-GB" sz="1200" kern="100" dirty="0">
                          <a:solidFill>
                            <a:schemeClr val="tx1"/>
                          </a:solidFill>
                          <a:effectLst/>
                          <a:latin typeface="Comic Sans MS" panose="030F0702030302020204" pitchFamily="66" charset="0"/>
                        </a:rPr>
                        <a:t>Mae’r ....yn y...</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....ar y...</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 o dan y ....</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o flaen y  ...,</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...ar bwys i ....</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 tŷ ôl i ...</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Mae’r ... gyferbyn y....,</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Geirfa: o flaen y, o dan , yn y, ar y, ar bwys i, tŷ ôl  a gyferbyn y</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Gweithgareddau: </a:t>
                      </a:r>
                    </a:p>
                    <a:p>
                      <a:r>
                        <a:rPr lang="cy-GB" sz="1200" kern="100" noProof="0" dirty="0">
                          <a:solidFill>
                            <a:schemeClr val="tx1"/>
                          </a:solidFill>
                          <a:effectLst/>
                          <a:latin typeface="Comic Sans MS" panose="030F0702030302020204" pitchFamily="66" charset="0"/>
                        </a:rPr>
                        <a:t>Dangoswch yr anifail ar y bocs i’r plant. Gofyn y cwestiwn ‘Ble mae’r teigr?’  Dwedwch mae’r teigr ar y bocs. Mae’r plant yn ailadrodd. Ailadroddwch y gweithgaredd</a:t>
                      </a:r>
                      <a:r>
                        <a:rPr lang="en-GB" sz="1200" kern="100" dirty="0">
                          <a:solidFill>
                            <a:schemeClr val="tx1"/>
                          </a:solidFill>
                          <a:effectLst/>
                          <a:latin typeface="Comic Sans MS" panose="030F0702030302020204" pitchFamily="66" charset="0"/>
                        </a:rPr>
                        <a:t> </a:t>
                      </a:r>
                      <a:r>
                        <a:rPr lang="cy-GB" sz="1200" kern="100" noProof="0" dirty="0">
                          <a:solidFill>
                            <a:schemeClr val="tx1"/>
                          </a:solidFill>
                          <a:effectLst/>
                          <a:latin typeface="Comic Sans MS" panose="030F0702030302020204" pitchFamily="66" charset="0"/>
                        </a:rPr>
                        <a:t>gydag</a:t>
                      </a:r>
                      <a:r>
                        <a:rPr lang="en-GB" sz="1200" kern="100" dirty="0">
                          <a:solidFill>
                            <a:schemeClr val="tx1"/>
                          </a:solidFill>
                          <a:effectLst/>
                          <a:latin typeface="Comic Sans MS" panose="030F0702030302020204" pitchFamily="66" charset="0"/>
                        </a:rPr>
                        <a:t> o dan y, </a:t>
                      </a:r>
                      <a:r>
                        <a:rPr lang="cy-GB" sz="1200" kern="100" dirty="0">
                          <a:solidFill>
                            <a:schemeClr val="tx1"/>
                          </a:solidFill>
                          <a:effectLst/>
                          <a:latin typeface="Comic Sans MS" panose="030F0702030302020204" pitchFamily="66" charset="0"/>
                        </a:rPr>
                        <a:t>o flaen y,</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ar bwys i</a:t>
                      </a:r>
                      <a:r>
                        <a:rPr lang="en-GB" sz="1200" kern="100" dirty="0">
                          <a:solidFill>
                            <a:schemeClr val="tx1"/>
                          </a:solidFill>
                          <a:effectLst/>
                          <a:latin typeface="Comic Sans MS" panose="030F0702030302020204" pitchFamily="66" charset="0"/>
                        </a:rPr>
                        <a:t>, </a:t>
                      </a:r>
                      <a:r>
                        <a:rPr lang="cy-GB" sz="1200" kern="100" dirty="0">
                          <a:solidFill>
                            <a:schemeClr val="tx1"/>
                          </a:solidFill>
                          <a:effectLst/>
                          <a:latin typeface="Comic Sans MS" panose="030F0702030302020204" pitchFamily="66" charset="0"/>
                        </a:rPr>
                        <a:t>tŷ ôl i, gyferbyn y.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Rhowch anifail a bocs i’r plant. Mae’r plant gofyn y cwestiwn ‘Ble mae’r anifail?’ Mae’r athro ateb y cwestiwn. Mae’r plant rhoi eu hanifail yn y lle cywir. Mae’r plant yn gallu chwarae yn y parau pan, byddan nhw hyderus gyda phatrwm.  Mae’r plant yn gwrando ar bartner a rhoi’r anifail yn y lle cywir, cymrid to i ofyn y cwestiwn.</a:t>
                      </a:r>
                      <a:endParaRPr lang="en-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Comic Sans MS" panose="030F0702030302020204" pitchFamily="66" charset="0"/>
                        </a:rPr>
                        <a:t>Thema: Symudwch fel yr anifeiliaid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Ffocws Iaith: Gwrando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 Cerdded fel .... , cerdded yn gyflym fel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Geirfa: rhedeg, cerdded, hop, sgipio, nofio, hedfan, </a:t>
                      </a:r>
                      <a:r>
                        <a:rPr lang="cy-GB" sz="1200" kern="100" noProof="0" dirty="0" err="1">
                          <a:solidFill>
                            <a:schemeClr val="tx1"/>
                          </a:solidFill>
                          <a:effectLst/>
                          <a:latin typeface="Comic Sans MS" panose="030F0702030302020204" pitchFamily="66" charset="0"/>
                        </a:rPr>
                        <a:t>slither</a:t>
                      </a:r>
                      <a:r>
                        <a:rPr lang="cy-GB" sz="1200" kern="100" noProof="0" dirty="0">
                          <a:solidFill>
                            <a:schemeClr val="tx1"/>
                          </a:solidFill>
                          <a:effectLst/>
                          <a:latin typeface="Comic Sans MS" panose="030F0702030302020204" pitchFamily="66" charset="0"/>
                        </a:rPr>
                        <a:t>, rhuthro, carlam, neidio, yn gyflym, yn araf, yn dawel, yn uchel. </a:t>
                      </a:r>
                    </a:p>
                    <a:p>
                      <a:r>
                        <a:rPr lang="cy-GB" sz="1200" kern="100" dirty="0">
                          <a:solidFill>
                            <a:schemeClr val="tx1"/>
                          </a:solidFill>
                          <a:effectLst/>
                          <a:latin typeface="Comic Sans MS" panose="030F0702030302020204" pitchFamily="66" charset="0"/>
                        </a:rPr>
                        <a:t>Gweithgareddau:</a:t>
                      </a:r>
                    </a:p>
                    <a:p>
                      <a:r>
                        <a:rPr lang="cy-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Yn y wers Addysg Gorfforol chwarae’r </a:t>
                      </a:r>
                      <a:r>
                        <a:rPr lang="cy-GB" sz="12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g</a:t>
                      </a:r>
                      <a:r>
                        <a:rPr lang="cy-GB" sz="1200" kern="1200" dirty="0">
                          <a:solidFill>
                            <a:schemeClr val="dk1"/>
                          </a:solidFill>
                          <a:latin typeface="Comic Sans MS" panose="030F0702030302020204" pitchFamily="66" charset="0"/>
                          <a:ea typeface="+mn-ea"/>
                          <a:cs typeface="+mn-cs"/>
                        </a:rPr>
                        <a:t>ê</a:t>
                      </a:r>
                      <a:r>
                        <a:rPr lang="cy-GB" sz="12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m </a:t>
                      </a:r>
                      <a:r>
                        <a:rPr lang="cy-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‘Symudwch fel yr anifeiliaid.’ </a:t>
                      </a:r>
                    </a:p>
                    <a:p>
                      <a:r>
                        <a:rPr lang="cy-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Chwarae’r </a:t>
                      </a:r>
                      <a:r>
                        <a:rPr lang="cy-GB" sz="12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g</a:t>
                      </a:r>
                      <a:r>
                        <a:rPr lang="cy-GB" sz="1200" kern="1200" dirty="0">
                          <a:solidFill>
                            <a:schemeClr val="dk1"/>
                          </a:solidFill>
                          <a:latin typeface="Comic Sans MS" panose="030F0702030302020204" pitchFamily="66" charset="0"/>
                          <a:ea typeface="+mn-ea"/>
                          <a:cs typeface="+mn-cs"/>
                        </a:rPr>
                        <a:t>ê</a:t>
                      </a:r>
                      <a:r>
                        <a:rPr lang="cy-GB" sz="12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m </a:t>
                      </a:r>
                      <a:r>
                        <a:rPr lang="cy-GB" sz="12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yn y neuadd. Dweud y plant ‘pan rwyt ti’n clywed y chwiban, symudwch fel yr anifail rydw i’n dweud. Dweud y plant to cerdded yn ofalus o gwmpas y neuadd. Chwythwch y chwiban. Dwedwch ‘rhedeg fel ceffyl.’ Rhaid y plant yn rhedeg fel ceffyl. Chwythwch y chwiban. Dwedwch anifail arall e.e. Hop fel cangarŵ. Os mae’r plant yn hyderus rho’r plentyn i ddweud y cyfarwyddiadau. </a:t>
                      </a: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3173200"/>
                  </a:ext>
                </a:extLst>
              </a:tr>
            </a:tbl>
          </a:graphicData>
        </a:graphic>
      </p:graphicFrame>
    </p:spTree>
    <p:extLst>
      <p:ext uri="{BB962C8B-B14F-4D97-AF65-F5344CB8AC3E}">
        <p14:creationId xmlns:p14="http://schemas.microsoft.com/office/powerpoint/2010/main" val="899405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9C4A8F1-0514-6C55-4F20-0940F272E790}"/>
              </a:ext>
            </a:extLst>
          </p:cNvPr>
          <p:cNvGraphicFramePr>
            <a:graphicFrameLocks noGrp="1"/>
          </p:cNvGraphicFramePr>
          <p:nvPr>
            <p:extLst>
              <p:ext uri="{D42A27DB-BD31-4B8C-83A1-F6EECF244321}">
                <p14:modId xmlns:p14="http://schemas.microsoft.com/office/powerpoint/2010/main" val="1248847173"/>
              </p:ext>
            </p:extLst>
          </p:nvPr>
        </p:nvGraphicFramePr>
        <p:xfrm>
          <a:off x="712670" y="910690"/>
          <a:ext cx="10766659" cy="4334409"/>
        </p:xfrm>
        <a:graphic>
          <a:graphicData uri="http://schemas.openxmlformats.org/drawingml/2006/table">
            <a:tbl>
              <a:tblPr firstRow="1" firstCol="1" bandRow="1">
                <a:tableStyleId>{5C22544A-7EE6-4342-B048-85BDC9FD1C3A}</a:tableStyleId>
              </a:tblPr>
              <a:tblGrid>
                <a:gridCol w="3472282">
                  <a:extLst>
                    <a:ext uri="{9D8B030D-6E8A-4147-A177-3AD203B41FA5}">
                      <a16:colId xmlns:a16="http://schemas.microsoft.com/office/drawing/2014/main" val="3380939682"/>
                    </a:ext>
                  </a:extLst>
                </a:gridCol>
                <a:gridCol w="3631198">
                  <a:extLst>
                    <a:ext uri="{9D8B030D-6E8A-4147-A177-3AD203B41FA5}">
                      <a16:colId xmlns:a16="http://schemas.microsoft.com/office/drawing/2014/main" val="2444499958"/>
                    </a:ext>
                  </a:extLst>
                </a:gridCol>
                <a:gridCol w="3663179">
                  <a:extLst>
                    <a:ext uri="{9D8B030D-6E8A-4147-A177-3AD203B41FA5}">
                      <a16:colId xmlns:a16="http://schemas.microsoft.com/office/drawing/2014/main" val="1605142956"/>
                    </a:ext>
                  </a:extLst>
                </a:gridCol>
              </a:tblGrid>
              <a:tr h="375281">
                <a:tc>
                  <a:txBody>
                    <a:bodyPr/>
                    <a:lstStyle/>
                    <a:p>
                      <a:r>
                        <a:rPr lang="cy-GB" sz="1200" u="sng" kern="100" dirty="0">
                          <a:solidFill>
                            <a:schemeClr val="tx1"/>
                          </a:solidFill>
                          <a:effectLst/>
                          <a:latin typeface="Comic Sans MS" panose="030F0702030302020204" pitchFamily="66" charset="0"/>
                        </a:rPr>
                        <a:t>Gwyddoniaeth a Thechnoleg</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latin typeface="Comic Sans MS" panose="030F0702030302020204" pitchFamily="66" charset="0"/>
                        </a:rPr>
                        <a:t>Y Celfyddydau Mynegiannol</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highlight>
                            <a:srgbClr val="FFFF00"/>
                          </a:highlight>
                          <a:latin typeface="Comic Sans MS" panose="030F0702030302020204" pitchFamily="66" charset="0"/>
                        </a:rPr>
                        <a:t>Y Dyniaethau </a:t>
                      </a:r>
                    </a:p>
                    <a:p>
                      <a:r>
                        <a:rPr lang="cy-GB" sz="1200" dirty="0">
                          <a:solidFill>
                            <a:srgbClr val="1F1F1F"/>
                          </a:solidFill>
                          <a:highlight>
                            <a:srgbClr val="FFFF00"/>
                          </a:highlight>
                          <a:latin typeface="Arial" panose="020B0604020202020204" pitchFamily="34" charset="0"/>
                        </a:rPr>
                        <a:t>Gweithgaredd 3</a:t>
                      </a:r>
                      <a:endParaRPr lang="en-GB" sz="1200" kern="100" dirty="0">
                        <a:solidFill>
                          <a:schemeClr val="tx1"/>
                        </a:solidFill>
                        <a:effectLst/>
                        <a:highlight>
                          <a:srgbClr val="FFFF00"/>
                        </a:highligh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59992433"/>
                  </a:ext>
                </a:extLst>
              </a:tr>
              <a:tr h="3959128">
                <a:tc>
                  <a:txBody>
                    <a:bodyPr/>
                    <a:lstStyle/>
                    <a:p>
                      <a:r>
                        <a:rPr lang="cy-GB" sz="1200" kern="100" dirty="0">
                          <a:solidFill>
                            <a:schemeClr val="tx1"/>
                          </a:solidFill>
                          <a:effectLst/>
                          <a:latin typeface="Comic Sans MS" panose="030F0702030302020204" pitchFamily="66" charset="0"/>
                        </a:rPr>
                        <a:t>Thema: </a:t>
                      </a:r>
                      <a:r>
                        <a:rPr lang="cy-GB" sz="1200" b="0" kern="100" dirty="0">
                          <a:solidFill>
                            <a:schemeClr val="tx1"/>
                          </a:solidFill>
                          <a:effectLst/>
                          <a:latin typeface="Comic Sans MS" panose="030F0702030302020204" pitchFamily="66" charset="0"/>
                        </a:rPr>
                        <a:t>Creu graff gan ddefnyddio ‘</a:t>
                      </a:r>
                      <a:r>
                        <a:rPr lang="cy-GB" sz="1200" b="0" kern="100" dirty="0" err="1">
                          <a:solidFill>
                            <a:schemeClr val="tx1"/>
                          </a:solidFill>
                          <a:effectLst/>
                          <a:latin typeface="Comic Sans MS" panose="030F0702030302020204" pitchFamily="66" charset="0"/>
                        </a:rPr>
                        <a:t>Jit</a:t>
                      </a:r>
                      <a:r>
                        <a:rPr lang="cy-GB" sz="1200" b="0" kern="100" dirty="0">
                          <a:solidFill>
                            <a:schemeClr val="tx1"/>
                          </a:solidFill>
                          <a:effectLst/>
                          <a:latin typeface="Comic Sans MS" panose="030F0702030302020204" pitchFamily="66" charset="0"/>
                        </a:rPr>
                        <a:t> 5’ ar ‘hwb’.</a:t>
                      </a:r>
                      <a:endParaRPr lang="en-GB" sz="1200" b="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Ffocws Iaith: </a:t>
                      </a:r>
                      <a:r>
                        <a:rPr lang="cy-GB" sz="1200" b="0" kern="100" dirty="0">
                          <a:solidFill>
                            <a:schemeClr val="tx1"/>
                          </a:solidFill>
                          <a:effectLst/>
                          <a:latin typeface="Comic Sans MS" panose="030F0702030302020204" pitchFamily="66" charset="0"/>
                        </a:rPr>
                        <a:t>Siarad/ysgrifennu </a:t>
                      </a:r>
                      <a:endParaRPr lang="en-GB" sz="1200" b="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 </a:t>
                      </a:r>
                    </a:p>
                    <a:p>
                      <a:r>
                        <a:rPr lang="cy-GB" sz="1200" b="0" kern="100" dirty="0">
                          <a:solidFill>
                            <a:schemeClr val="tx1"/>
                          </a:solidFill>
                          <a:effectLst/>
                          <a:latin typeface="Comic Sans MS" panose="030F0702030302020204" pitchFamily="66" charset="0"/>
                        </a:rPr>
                        <a:t>Beth ydy dy hoff anifail di?</a:t>
                      </a:r>
                    </a:p>
                    <a:p>
                      <a:r>
                        <a:rPr lang="cy-GB" sz="1200" b="0" kern="100" dirty="0">
                          <a:solidFill>
                            <a:schemeClr val="tx1"/>
                          </a:solidFill>
                          <a:effectLst/>
                          <a:latin typeface="Comic Sans MS" panose="030F0702030302020204" pitchFamily="66" charset="0"/>
                        </a:rPr>
                        <a:t>Fy hoff anifail ydy...</a:t>
                      </a:r>
                      <a:endParaRPr lang="en-GB" sz="1200" b="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Geirfa: </a:t>
                      </a:r>
                      <a:r>
                        <a:rPr lang="cy-GB" sz="1200" b="0" kern="100" dirty="0">
                          <a:solidFill>
                            <a:schemeClr val="tx1"/>
                          </a:solidFill>
                          <a:effectLst/>
                          <a:latin typeface="Comic Sans MS" panose="030F0702030302020204" pitchFamily="66" charset="0"/>
                        </a:rPr>
                        <a:t>neidr, arth, eliffant, sebra, teigr, llew, cranc, mwnci, aderyn, pengwin, broga, cangarŵ, crwban, crocodeil, jiráff, dolffin, camel, cath, ci, cheffyl.</a:t>
                      </a:r>
                      <a:endParaRPr lang="en-GB" sz="1200" b="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Gweithgareddau:</a:t>
                      </a:r>
                    </a:p>
                    <a:p>
                      <a:r>
                        <a:rPr lang="cy-GB" sz="1200" b="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Mae’r plant gofyn y cwestiwn ‘Beth ydy dy hoff anifail di?’ i gilydd. Mae’r plant yn creu siart cyfrif gyda’r atebion. Wedyn, mae’r plant defnyddio ‘</a:t>
                      </a:r>
                      <a:r>
                        <a:rPr lang="cy-GB" sz="1200" b="0" kern="100" dirty="0" err="1">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Jit</a:t>
                      </a:r>
                      <a:r>
                        <a:rPr lang="cy-GB" sz="1200" b="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5’ ar ‘hwb’ i greu’r graff gyda’r atebion. </a:t>
                      </a:r>
                    </a:p>
                    <a:p>
                      <a:r>
                        <a:rPr lang="cy-GB" sz="1200" b="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Ar ôl y wers, Gofyn y dosbarth llawer o gwestiynau am eu graff. </a:t>
                      </a:r>
                      <a:endParaRPr lang="en-GB" sz="1200" b="0" kern="100" dirty="0">
                        <a:solidFill>
                          <a:schemeClr val="tx1"/>
                        </a:solidFill>
                        <a:effectLst/>
                        <a:highlight>
                          <a:srgbClr val="FFFF00"/>
                        </a:highlight>
                        <a:latin typeface="Comic Sans MS" panose="030F0702030302020204" pitchFamily="66" charset="0"/>
                        <a:ea typeface="Aptos" panose="020B0004020202020204" pitchFamily="34" charset="0"/>
                        <a:cs typeface="Times New Roman" panose="02020603050405020304" pitchFamily="18"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Comic Sans MS" panose="030F0702030302020204" pitchFamily="66" charset="0"/>
                        </a:rPr>
                        <a:t>Thema: Gwrandewch ar y disgrifiad o’r anifail. Arluniwch yr anifail .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Ffocws Iaith:</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kern="100" dirty="0">
                          <a:solidFill>
                            <a:schemeClr val="tx1"/>
                          </a:solidFill>
                          <a:effectLst/>
                          <a:latin typeface="Comic Sans MS" panose="030F0702030302020204" pitchFamily="66" charset="0"/>
                        </a:rPr>
                        <a:t>Rydw i’n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kern="100" dirty="0">
                          <a:solidFill>
                            <a:schemeClr val="tx1"/>
                          </a:solidFill>
                          <a:effectLst/>
                          <a:latin typeface="Comic Sans MS" panose="030F0702030302020204" pitchFamily="66" charset="0"/>
                        </a:rPr>
                        <a:t>Mae.....gyda fi. </a:t>
                      </a:r>
                      <a:endParaRPr lang="en-GB" sz="1200" b="0" kern="100" dirty="0">
                        <a:solidFill>
                          <a:schemeClr val="tx1"/>
                        </a:solidFill>
                        <a:effectLst/>
                        <a:latin typeface="Comic Sans MS" panose="030F0702030302020204" pitchFamily="66" charset="0"/>
                      </a:endParaRPr>
                    </a:p>
                    <a:p>
                      <a:endParaRPr lang="en-GB" sz="1200" kern="100" dirty="0">
                        <a:solidFill>
                          <a:schemeClr val="tx1"/>
                        </a:solidFill>
                        <a:effectLst/>
                        <a:latin typeface="Comic Sans MS" panose="030F07020303020202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00" dirty="0">
                          <a:solidFill>
                            <a:schemeClr val="tx1"/>
                          </a:solidFill>
                          <a:effectLst/>
                          <a:latin typeface="Comic Sans MS" panose="030F0702030302020204" pitchFamily="66" charset="0"/>
                        </a:rPr>
                        <a:t>Geirfa: clust, trwyn, coes, gwddw, pen, braich,</a:t>
                      </a:r>
                      <a:r>
                        <a:rPr lang="cy-GB" sz="1200" b="0" dirty="0">
                          <a:solidFill>
                            <a:schemeClr val="tx1"/>
                          </a:solidFill>
                          <a:latin typeface="Comic Sans MS" panose="030F0702030302020204" pitchFamily="66" charset="0"/>
                        </a:rPr>
                        <a:t> cragen, coes, trwnc, llygad, pig, cynffon, adain, esgyll,</a:t>
                      </a:r>
                      <a:r>
                        <a:rPr lang="cy-GB" sz="1200" kern="100" dirty="0">
                          <a:solidFill>
                            <a:schemeClr val="tx1"/>
                          </a:solidFill>
                          <a:effectLst/>
                          <a:latin typeface="Comic Sans MS" panose="030F0702030302020204" pitchFamily="66" charset="0"/>
                        </a:rPr>
                        <a:t> </a:t>
                      </a:r>
                      <a:r>
                        <a:rPr lang="cy-GB" sz="1200" b="0" dirty="0">
                          <a:solidFill>
                            <a:schemeClr val="tx1"/>
                          </a:solidFill>
                          <a:latin typeface="Comic Sans MS" panose="030F0702030302020204" pitchFamily="66" charset="0"/>
                        </a:rPr>
                        <a:t>hir, streipïog, mawr, fach, tal, Lliwgar, blewog, </a:t>
                      </a:r>
                      <a:r>
                        <a:rPr lang="cy-GB" sz="1200" kern="100" dirty="0">
                          <a:solidFill>
                            <a:schemeClr val="tx1"/>
                          </a:solidFill>
                          <a:effectLst/>
                          <a:latin typeface="Comic Sans MS" panose="030F0702030302020204" pitchFamily="66" charset="0"/>
                        </a:rPr>
                        <a:t>hir, byr, tal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00" dirty="0">
                          <a:solidFill>
                            <a:schemeClr val="tx1"/>
                          </a:solidFill>
                          <a:effectLst/>
                          <a:latin typeface="Comic Sans MS" panose="030F0702030302020204" pitchFamily="66" charset="0"/>
                        </a:rPr>
                        <a:t>Un dau/dwy, tri/tair, pedwar/pedair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Gweithgareddau: Defnyddio’r botymau siarad </a:t>
                      </a:r>
                      <a:r>
                        <a:rPr lang="cy-GB" sz="1200" kern="1200" dirty="0">
                          <a:solidFill>
                            <a:schemeClr val="dk1"/>
                          </a:solidFill>
                          <a:latin typeface="Comic Sans MS" panose="030F0702030302020204" pitchFamily="66" charset="0"/>
                          <a:ea typeface="+mn-ea"/>
                          <a:cs typeface="+mn-cs"/>
                        </a:rPr>
                        <a:t>â</a:t>
                      </a:r>
                      <a:r>
                        <a:rPr lang="cy-GB" sz="1200" kern="100" dirty="0">
                          <a:solidFill>
                            <a:schemeClr val="tx1"/>
                          </a:solidFill>
                          <a:effectLst/>
                          <a:latin typeface="Comic Sans MS" panose="030F0702030302020204" pitchFamily="66" charset="0"/>
                        </a:rPr>
                        <a:t> gwrando ar y disgrifiad o’r anifeiliaid ac arlunio llun. Gwrandewch</a:t>
                      </a:r>
                      <a:r>
                        <a:rPr lang="cy-GB" sz="1200" kern="100" baseline="0" dirty="0">
                          <a:solidFill>
                            <a:schemeClr val="tx1"/>
                          </a:solidFill>
                          <a:effectLst/>
                          <a:latin typeface="Comic Sans MS" panose="030F0702030302020204" pitchFamily="66" charset="0"/>
                        </a:rPr>
                        <a:t> yn ofalus achos mae hi’n llawer o wybodaeth. </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Comic Sans MS" panose="030F0702030302020204" pitchFamily="66" charset="0"/>
                        </a:rPr>
                        <a:t>Thema: Ble mae anifeiliaid yn byw?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Ffocws Iaith: Gwrando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Patrwm/Patrymau:</a:t>
                      </a:r>
                    </a:p>
                    <a:p>
                      <a:r>
                        <a:rPr lang="cy-GB" sz="1200" kern="100" dirty="0">
                          <a:solidFill>
                            <a:schemeClr val="tx1"/>
                          </a:solidFill>
                          <a:effectLst/>
                          <a:latin typeface="Comic Sans MS" panose="030F0702030302020204" pitchFamily="66" charset="0"/>
                        </a:rPr>
                        <a:t>Ble mae ....yn byw? Mae ... Yn byw yn....</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Geirfa: safanna, anialwch, rhew, eira, jyngl, cefnfor, coedwig, Gogledd America, De America, Affrica, Ewrop, Asia, Yr Antarctig, Awstralasia. </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Gweithgareddau:</a:t>
                      </a:r>
                    </a:p>
                    <a:p>
                      <a:r>
                        <a:rPr lang="cy-GB" sz="1200" kern="100" dirty="0">
                          <a:solidFill>
                            <a:schemeClr val="tx1"/>
                          </a:solidFill>
                          <a:effectLst/>
                          <a:latin typeface="Comic Sans MS" panose="030F0702030302020204" pitchFamily="66" charset="0"/>
                        </a:rPr>
                        <a:t>Dwedwch y frawddeg ‘</a:t>
                      </a:r>
                      <a:r>
                        <a:rPr lang="cy-GB" sz="1200" b="0" noProof="0" dirty="0">
                          <a:solidFill>
                            <a:schemeClr val="tx1"/>
                          </a:solidFill>
                          <a:latin typeface="Comic Sans MS" panose="030F0702030302020204" pitchFamily="66" charset="0"/>
                        </a:rPr>
                        <a:t>Mae’r pengwin yn byw yn Yr Antarctig ar y rhew ac eira.’ Gofyn y cwestiwn ‘Ble mae pengwin yn byw?’  Mae’r plant ateb y cwestiwn. Mae’r un, dwy a thair seren gweithgaredd i helpu plant. Tair seren yn anodd ac un seren yn hawsaf.</a:t>
                      </a:r>
                      <a:endParaRPr lang="en-GB" sz="1200" kern="100" dirty="0">
                        <a:solidFill>
                          <a:schemeClr val="tx1"/>
                        </a:solidFill>
                        <a:effectLst/>
                        <a:latin typeface="Comic Sans MS" panose="030F0702030302020204" pitchFamily="66" charset="0"/>
                      </a:endParaRPr>
                    </a:p>
                    <a:p>
                      <a:r>
                        <a:rPr lang="cy-GB" sz="1200" kern="100" dirty="0">
                          <a:solidFill>
                            <a:schemeClr val="tx1"/>
                          </a:solidFill>
                          <a:effectLst/>
                          <a:latin typeface="Comic Sans MS" panose="030F0702030302020204" pitchFamily="66" charset="0"/>
                        </a:rPr>
                        <a:t> </a:t>
                      </a:r>
                      <a:endParaRPr lang="en-GB" sz="1200" kern="100" dirty="0">
                        <a:solidFill>
                          <a:schemeClr val="tx1"/>
                        </a:solidFill>
                        <a:effectLst/>
                        <a:latin typeface="Comic Sans MS" panose="030F0702030302020204" pitchFamily="66" charset="0"/>
                      </a:endParaRPr>
                    </a:p>
                  </a:txBody>
                  <a:tcPr marL="45643" marR="45643"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39010488"/>
                  </a:ext>
                </a:extLst>
              </a:tr>
            </a:tbl>
          </a:graphicData>
        </a:graphic>
      </p:graphicFrame>
    </p:spTree>
    <p:extLst>
      <p:ext uri="{BB962C8B-B14F-4D97-AF65-F5344CB8AC3E}">
        <p14:creationId xmlns:p14="http://schemas.microsoft.com/office/powerpoint/2010/main" val="1128444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5A65DD7A-72C0-2357-0351-9096121B65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3481" y="0"/>
            <a:ext cx="9825038" cy="68167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259033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50E2E-E647-B9EE-81E1-D55928B76EA1}"/>
              </a:ext>
            </a:extLst>
          </p:cNvPr>
          <p:cNvSpPr>
            <a:spLocks noGrp="1"/>
          </p:cNvSpPr>
          <p:nvPr>
            <p:ph type="ctrTitle"/>
          </p:nvPr>
        </p:nvSpPr>
        <p:spPr>
          <a:xfrm>
            <a:off x="318977" y="372140"/>
            <a:ext cx="4444409" cy="946298"/>
          </a:xfrm>
        </p:spPr>
        <p:txBody>
          <a:bodyPr/>
          <a:lstStyle/>
          <a:p>
            <a:r>
              <a:rPr lang="cy-GB" dirty="0"/>
              <a:t>Chwap</a:t>
            </a:r>
            <a:r>
              <a:rPr lang="en-GB" dirty="0"/>
              <a:t> </a:t>
            </a:r>
            <a:endParaRPr lang="cy-GB" dirty="0"/>
          </a:p>
        </p:txBody>
      </p:sp>
      <p:sp>
        <p:nvSpPr>
          <p:cNvPr id="3" name="Subtitle 2">
            <a:extLst>
              <a:ext uri="{FF2B5EF4-FFF2-40B4-BE49-F238E27FC236}">
                <a16:creationId xmlns:a16="http://schemas.microsoft.com/office/drawing/2014/main" id="{BB30F805-819C-1496-EE05-35B2793E87BD}"/>
              </a:ext>
            </a:extLst>
          </p:cNvPr>
          <p:cNvSpPr>
            <a:spLocks noGrp="1"/>
          </p:cNvSpPr>
          <p:nvPr>
            <p:ph type="subTitle" idx="1"/>
          </p:nvPr>
        </p:nvSpPr>
        <p:spPr>
          <a:xfrm>
            <a:off x="-2144233" y="1103387"/>
            <a:ext cx="9144000" cy="1655762"/>
          </a:xfrm>
        </p:spPr>
        <p:txBody>
          <a:bodyPr/>
          <a:lstStyle/>
          <a:p>
            <a:br>
              <a:rPr lang="cy-GB" dirty="0"/>
            </a:br>
            <a:r>
              <a:rPr lang="cy-GB" dirty="0"/>
              <a:t>G</a:t>
            </a:r>
            <a:r>
              <a:rPr lang="cy-GB" b="0" i="0" dirty="0">
                <a:solidFill>
                  <a:srgbClr val="1F1F1F"/>
                </a:solidFill>
                <a:effectLst/>
                <a:latin typeface="Arial" panose="020B0604020202020204" pitchFamily="34" charset="0"/>
              </a:rPr>
              <a:t>weithgaredd 1: Geirfa</a:t>
            </a:r>
            <a:endParaRPr lang="cy-GB" dirty="0"/>
          </a:p>
        </p:txBody>
      </p:sp>
      <p:pic>
        <p:nvPicPr>
          <p:cNvPr id="5" name="Picture 4">
            <a:extLst>
              <a:ext uri="{FF2B5EF4-FFF2-40B4-BE49-F238E27FC236}">
                <a16:creationId xmlns:a16="http://schemas.microsoft.com/office/drawing/2014/main" id="{48713016-E1D7-ED29-3BC6-B927EDF67404}"/>
              </a:ext>
            </a:extLst>
          </p:cNvPr>
          <p:cNvPicPr>
            <a:picLocks noChangeAspect="1"/>
          </p:cNvPicPr>
          <p:nvPr/>
        </p:nvPicPr>
        <p:blipFill>
          <a:blip r:embed="rId2"/>
          <a:stretch>
            <a:fillRect/>
          </a:stretch>
        </p:blipFill>
        <p:spPr>
          <a:xfrm rot="459155">
            <a:off x="5884393" y="707751"/>
            <a:ext cx="5276612" cy="3530674"/>
          </a:xfrm>
          <a:prstGeom prst="rect">
            <a:avLst/>
          </a:prstGeom>
        </p:spPr>
      </p:pic>
      <p:pic>
        <p:nvPicPr>
          <p:cNvPr id="7" name="Picture 6" descr="A red fly swatter&#10;&#10;Description automatically generated">
            <a:extLst>
              <a:ext uri="{FF2B5EF4-FFF2-40B4-BE49-F238E27FC236}">
                <a16:creationId xmlns:a16="http://schemas.microsoft.com/office/drawing/2014/main" id="{28668004-C6F0-EE51-53BC-B7E9B57CE7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024" t="11606" r="7739" b="11244"/>
          <a:stretch/>
        </p:blipFill>
        <p:spPr>
          <a:xfrm rot="13019821">
            <a:off x="941080" y="3581686"/>
            <a:ext cx="3054026" cy="1694187"/>
          </a:xfrm>
          <a:prstGeom prst="rect">
            <a:avLst/>
          </a:prstGeom>
        </p:spPr>
      </p:pic>
      <p:pic>
        <p:nvPicPr>
          <p:cNvPr id="9" name="Picture 8" descr="A close-up of a fly swatter&#10;&#10;Description automatically generated">
            <a:extLst>
              <a:ext uri="{FF2B5EF4-FFF2-40B4-BE49-F238E27FC236}">
                <a16:creationId xmlns:a16="http://schemas.microsoft.com/office/drawing/2014/main" id="{8B05E826-3E5D-B0A4-F5F9-685B3A11921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8019865">
            <a:off x="2933401" y="2660020"/>
            <a:ext cx="2528045" cy="2528045"/>
          </a:xfrm>
          <a:prstGeom prst="rect">
            <a:avLst/>
          </a:prstGeom>
        </p:spPr>
      </p:pic>
    </p:spTree>
    <p:extLst>
      <p:ext uri="{BB962C8B-B14F-4D97-AF65-F5344CB8AC3E}">
        <p14:creationId xmlns:p14="http://schemas.microsoft.com/office/powerpoint/2010/main" val="3975821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44E95AA-F647-5410-8B97-936A5FD33A5A}"/>
              </a:ext>
            </a:extLst>
          </p:cNvPr>
          <p:cNvSpPr txBox="1"/>
          <p:nvPr/>
        </p:nvSpPr>
        <p:spPr>
          <a:xfrm>
            <a:off x="583019" y="425302"/>
            <a:ext cx="3032051" cy="369332"/>
          </a:xfrm>
          <a:prstGeom prst="rect">
            <a:avLst/>
          </a:prstGeom>
          <a:noFill/>
        </p:spPr>
        <p:txBody>
          <a:bodyPr wrap="square" rtlCol="0">
            <a:spAutoFit/>
          </a:bodyPr>
          <a:lstStyle/>
          <a:p>
            <a:r>
              <a:rPr lang="cy-GB" dirty="0">
                <a:latin typeface="Comic Sans MS" panose="030F0702030302020204" pitchFamily="66" charset="0"/>
              </a:rPr>
              <a:t>Cyfarwyddiadau</a:t>
            </a:r>
            <a:r>
              <a:rPr lang="en-GB" dirty="0">
                <a:latin typeface="Comic Sans MS" panose="030F0702030302020204" pitchFamily="66" charset="0"/>
              </a:rPr>
              <a:t> </a:t>
            </a:r>
            <a:r>
              <a:rPr lang="cy-GB" dirty="0">
                <a:latin typeface="Comic Sans MS" panose="030F0702030302020204" pitchFamily="66" charset="0"/>
              </a:rPr>
              <a:t>Gêm</a:t>
            </a:r>
            <a:r>
              <a:rPr lang="en-GB" dirty="0">
                <a:latin typeface="Comic Sans MS" panose="030F0702030302020204" pitchFamily="66" charset="0"/>
              </a:rPr>
              <a:t> </a:t>
            </a:r>
            <a:endParaRPr lang="cy-GB" dirty="0">
              <a:latin typeface="Comic Sans MS" panose="030F0702030302020204" pitchFamily="66" charset="0"/>
            </a:endParaRPr>
          </a:p>
        </p:txBody>
      </p:sp>
      <p:sp>
        <p:nvSpPr>
          <p:cNvPr id="7" name="TextBox 6">
            <a:extLst>
              <a:ext uri="{FF2B5EF4-FFF2-40B4-BE49-F238E27FC236}">
                <a16:creationId xmlns:a16="http://schemas.microsoft.com/office/drawing/2014/main" id="{7A4CA558-1BE4-B8B9-7B71-943F26E054BE}"/>
              </a:ext>
            </a:extLst>
          </p:cNvPr>
          <p:cNvSpPr txBox="1"/>
          <p:nvPr/>
        </p:nvSpPr>
        <p:spPr>
          <a:xfrm>
            <a:off x="754912" y="893135"/>
            <a:ext cx="8856921" cy="3139321"/>
          </a:xfrm>
          <a:prstGeom prst="rect">
            <a:avLst/>
          </a:prstGeom>
          <a:noFill/>
        </p:spPr>
        <p:txBody>
          <a:bodyPr wrap="square" rtlCol="0">
            <a:spAutoFit/>
          </a:bodyPr>
          <a:lstStyle/>
          <a:p>
            <a:pPr marL="285750" indent="-285750">
              <a:buFont typeface="Arial" panose="020B0604020202020204" pitchFamily="34" charset="0"/>
              <a:buChar char="•"/>
            </a:pPr>
            <a:r>
              <a:rPr lang="cy-GB" dirty="0">
                <a:latin typeface="Comic Sans MS" panose="030F0702030302020204" pitchFamily="66" charset="0"/>
              </a:rPr>
              <a:t>Dangoswch y mat iaith ar y bwrdd.</a:t>
            </a:r>
          </a:p>
          <a:p>
            <a:pPr marL="285750" indent="-285750">
              <a:buFont typeface="Arial" panose="020B0604020202020204" pitchFamily="34" charset="0"/>
              <a:buChar char="•"/>
            </a:pPr>
            <a:r>
              <a:rPr lang="cy-GB" dirty="0">
                <a:latin typeface="Comic Sans MS" panose="030F0702030302020204" pitchFamily="66" charset="0"/>
              </a:rPr>
              <a:t>Rhowch  y plant i ddau grŵp. </a:t>
            </a:r>
          </a:p>
          <a:p>
            <a:pPr marL="285750" indent="-285750">
              <a:buFont typeface="Arial" panose="020B0604020202020204" pitchFamily="34" charset="0"/>
              <a:buChar char="•"/>
            </a:pPr>
            <a:r>
              <a:rPr lang="cy-GB" dirty="0">
                <a:latin typeface="Comic Sans MS" panose="030F0702030302020204" pitchFamily="66" charset="0"/>
              </a:rPr>
              <a:t>Mae dau blentyn yn dod i’r blaen.</a:t>
            </a:r>
          </a:p>
          <a:p>
            <a:pPr marL="285750" indent="-285750">
              <a:buFont typeface="Arial" panose="020B0604020202020204" pitchFamily="34" charset="0"/>
              <a:buChar char="•"/>
            </a:pPr>
            <a:r>
              <a:rPr lang="cy-GB" dirty="0">
                <a:latin typeface="Comic Sans MS" panose="030F0702030302020204" pitchFamily="66" charset="0"/>
              </a:rPr>
              <a:t>Dywedwch anifail yn Gymraeg.</a:t>
            </a:r>
          </a:p>
          <a:p>
            <a:pPr marL="285750" indent="-285750">
              <a:buFont typeface="Arial" panose="020B0604020202020204" pitchFamily="34" charset="0"/>
              <a:buChar char="•"/>
            </a:pPr>
            <a:r>
              <a:rPr lang="cy-GB" dirty="0">
                <a:latin typeface="Comic Sans MS" panose="030F0702030302020204" pitchFamily="66" charset="0"/>
              </a:rPr>
              <a:t>Mae’r plant chwap y llun cywir.</a:t>
            </a:r>
          </a:p>
          <a:p>
            <a:pPr marL="285750" indent="-285750">
              <a:buFont typeface="Arial" panose="020B0604020202020204" pitchFamily="34" charset="0"/>
              <a:buChar char="•"/>
            </a:pPr>
            <a:r>
              <a:rPr lang="cy-GB" dirty="0">
                <a:latin typeface="Comic Sans MS" panose="030F0702030302020204" pitchFamily="66" charset="0"/>
              </a:rPr>
              <a:t>Cadwch sgôr.</a:t>
            </a:r>
          </a:p>
          <a:p>
            <a:pPr marL="285750" indent="-285750">
              <a:buFont typeface="Arial" panose="020B0604020202020204" pitchFamily="34" charset="0"/>
              <a:buChar char="•"/>
            </a:pPr>
            <a:r>
              <a:rPr lang="cy-GB" dirty="0">
                <a:latin typeface="Comic Sans MS" panose="030F0702030302020204" pitchFamily="66" charset="0"/>
              </a:rPr>
              <a:t>Mae’r plant nesaf dod i’r blaen.</a:t>
            </a:r>
          </a:p>
          <a:p>
            <a:pPr marL="285750" indent="-285750">
              <a:buFont typeface="Arial" panose="020B0604020202020204" pitchFamily="34" charset="0"/>
              <a:buChar char="•"/>
            </a:pPr>
            <a:r>
              <a:rPr lang="cy-GB" dirty="0">
                <a:latin typeface="Comic Sans MS" panose="030F0702030302020204" pitchFamily="66" charset="0"/>
              </a:rPr>
              <a:t>Chwaraewch eto. </a:t>
            </a:r>
          </a:p>
          <a:p>
            <a:pPr marL="285750" indent="-285750">
              <a:buFont typeface="Arial" panose="020B0604020202020204" pitchFamily="34" charset="0"/>
              <a:buChar char="•"/>
            </a:pPr>
            <a:r>
              <a:rPr lang="cy-GB" dirty="0">
                <a:latin typeface="Comic Sans MS" panose="030F0702030302020204" pitchFamily="66" charset="0"/>
              </a:rPr>
              <a:t>Gallwch ti wneud yn haws trwy gael  yr eirfa ar y bwrdd hefyd.</a:t>
            </a:r>
          </a:p>
          <a:p>
            <a:pPr marL="285750" indent="-285750">
              <a:buFont typeface="Arial" panose="020B0604020202020204" pitchFamily="34" charset="0"/>
              <a:buChar char="•"/>
            </a:pPr>
            <a:r>
              <a:rPr lang="cy-GB" dirty="0">
                <a:latin typeface="Comic Sans MS" panose="030F0702030302020204" pitchFamily="66" charset="0"/>
              </a:rPr>
              <a:t>Mae’r plentyn yn gallu   chwarae ‘r gem gyda phartner neu grwpiau. Byddwch angen y mat iaith ar gyfer  pob pâr neu grŵp. </a:t>
            </a:r>
          </a:p>
        </p:txBody>
      </p:sp>
    </p:spTree>
    <p:extLst>
      <p:ext uri="{BB962C8B-B14F-4D97-AF65-F5344CB8AC3E}">
        <p14:creationId xmlns:p14="http://schemas.microsoft.com/office/powerpoint/2010/main" val="3842397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rol 1">
            <a:extLst>
              <a:ext uri="{FF2B5EF4-FFF2-40B4-BE49-F238E27FC236}">
                <a16:creationId xmlns:a16="http://schemas.microsoft.com/office/drawing/2014/main" id="{EC7BA049-D3DB-7FB9-92FC-2090EEEE68A0}"/>
              </a:ext>
            </a:extLst>
          </p:cNvPr>
          <p:cNvSpPr>
            <a:spLocks noChangeArrowheads="1" noChangeShapeType="1"/>
          </p:cNvSpPr>
          <p:nvPr/>
        </p:nvSpPr>
        <p:spPr bwMode="auto">
          <a:xfrm>
            <a:off x="3206750" y="2374900"/>
            <a:ext cx="9767888" cy="6376988"/>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cy-GB"/>
          </a:p>
        </p:txBody>
      </p:sp>
      <p:pic>
        <p:nvPicPr>
          <p:cNvPr id="5" name="Picture 4">
            <a:extLst>
              <a:ext uri="{FF2B5EF4-FFF2-40B4-BE49-F238E27FC236}">
                <a16:creationId xmlns:a16="http://schemas.microsoft.com/office/drawing/2014/main" id="{D6AE1399-8E11-EF58-74FE-77D78BF2AD29}"/>
              </a:ext>
            </a:extLst>
          </p:cNvPr>
          <p:cNvPicPr>
            <a:picLocks noChangeAspect="1"/>
          </p:cNvPicPr>
          <p:nvPr/>
        </p:nvPicPr>
        <p:blipFill>
          <a:blip r:embed="rId2"/>
          <a:stretch>
            <a:fillRect/>
          </a:stretch>
        </p:blipFill>
        <p:spPr>
          <a:xfrm>
            <a:off x="574158" y="0"/>
            <a:ext cx="9973340" cy="6763248"/>
          </a:xfrm>
          <a:prstGeom prst="rect">
            <a:avLst/>
          </a:prstGeom>
        </p:spPr>
      </p:pic>
    </p:spTree>
    <p:extLst>
      <p:ext uri="{BB962C8B-B14F-4D97-AF65-F5344CB8AC3E}">
        <p14:creationId xmlns:p14="http://schemas.microsoft.com/office/powerpoint/2010/main" val="701918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aper with a cartoon penguin&#10;&#10;Description automatically generated">
            <a:extLst>
              <a:ext uri="{FF2B5EF4-FFF2-40B4-BE49-F238E27FC236}">
                <a16:creationId xmlns:a16="http://schemas.microsoft.com/office/drawing/2014/main" id="{A85BC11C-A559-9A33-7111-ADA4FF248C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6131" y="1758703"/>
            <a:ext cx="2549691" cy="3399589"/>
          </a:xfrm>
          <a:prstGeom prst="rect">
            <a:avLst/>
          </a:prstGeom>
        </p:spPr>
      </p:pic>
      <p:pic>
        <p:nvPicPr>
          <p:cNvPr id="5" name="Picture 4" descr="A cut out of an elephant&#10;&#10;Description automatically generated">
            <a:extLst>
              <a:ext uri="{FF2B5EF4-FFF2-40B4-BE49-F238E27FC236}">
                <a16:creationId xmlns:a16="http://schemas.microsoft.com/office/drawing/2014/main" id="{1E34E713-570C-CD76-9EB6-4EF96922D1B9}"/>
              </a:ext>
            </a:extLst>
          </p:cNvPr>
          <p:cNvPicPr>
            <a:picLocks noChangeAspect="1"/>
          </p:cNvPicPr>
          <p:nvPr/>
        </p:nvPicPr>
        <p:blipFill>
          <a:blip r:embed="rId3">
            <a:extLst>
              <a:ext uri="{28A0092B-C50C-407E-A947-70E740481C1C}">
                <a14:useLocalDpi xmlns:a14="http://schemas.microsoft.com/office/drawing/2010/main" val="0"/>
              </a:ext>
            </a:extLst>
          </a:blip>
          <a:srcRect l="7456" r="16161"/>
          <a:stretch/>
        </p:blipFill>
        <p:spPr>
          <a:xfrm rot="16929333">
            <a:off x="7965737" y="2478446"/>
            <a:ext cx="1941840" cy="3389669"/>
          </a:xfrm>
          <a:prstGeom prst="rect">
            <a:avLst/>
          </a:prstGeom>
        </p:spPr>
      </p:pic>
      <p:sp>
        <p:nvSpPr>
          <p:cNvPr id="2" name="Title 1">
            <a:extLst>
              <a:ext uri="{FF2B5EF4-FFF2-40B4-BE49-F238E27FC236}">
                <a16:creationId xmlns:a16="http://schemas.microsoft.com/office/drawing/2014/main" id="{679C1BAF-E4EC-CF68-34AA-385296DA007B}"/>
              </a:ext>
            </a:extLst>
          </p:cNvPr>
          <p:cNvSpPr txBox="1">
            <a:spLocks/>
          </p:cNvSpPr>
          <p:nvPr/>
        </p:nvSpPr>
        <p:spPr>
          <a:xfrm>
            <a:off x="318977" y="255182"/>
            <a:ext cx="4444409" cy="94629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Llyfr Bach </a:t>
            </a:r>
            <a:endParaRPr lang="cy-GB" dirty="0"/>
          </a:p>
        </p:txBody>
      </p:sp>
      <p:sp>
        <p:nvSpPr>
          <p:cNvPr id="3" name="Subtitle 2">
            <a:extLst>
              <a:ext uri="{FF2B5EF4-FFF2-40B4-BE49-F238E27FC236}">
                <a16:creationId xmlns:a16="http://schemas.microsoft.com/office/drawing/2014/main" id="{F06466AD-B093-1414-65DE-EF0807568E09}"/>
              </a:ext>
            </a:extLst>
          </p:cNvPr>
          <p:cNvSpPr txBox="1">
            <a:spLocks/>
          </p:cNvSpPr>
          <p:nvPr/>
        </p:nvSpPr>
        <p:spPr>
          <a:xfrm>
            <a:off x="318977" y="1028959"/>
            <a:ext cx="9144000" cy="1655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a:t>G</a:t>
            </a:r>
            <a:r>
              <a:rPr lang="cy-GB" dirty="0">
                <a:solidFill>
                  <a:srgbClr val="1F1F1F"/>
                </a:solidFill>
                <a:latin typeface="Arial" panose="020B0604020202020204" pitchFamily="34" charset="0"/>
              </a:rPr>
              <a:t>weithgaredd 2: ysgrifennu </a:t>
            </a:r>
          </a:p>
          <a:p>
            <a:pPr marL="0" indent="0">
              <a:buNone/>
            </a:pPr>
            <a:endParaRPr lang="cy-GB" dirty="0"/>
          </a:p>
        </p:txBody>
      </p:sp>
      <p:pic>
        <p:nvPicPr>
          <p:cNvPr id="9" name="Picture 8" descr="A tiger cut out of paper">
            <a:extLst>
              <a:ext uri="{FF2B5EF4-FFF2-40B4-BE49-F238E27FC236}">
                <a16:creationId xmlns:a16="http://schemas.microsoft.com/office/drawing/2014/main" id="{8B14004B-112A-75A4-4794-17045490F7F8}"/>
              </a:ext>
            </a:extLst>
          </p:cNvPr>
          <p:cNvPicPr>
            <a:picLocks noChangeAspect="1"/>
          </p:cNvPicPr>
          <p:nvPr/>
        </p:nvPicPr>
        <p:blipFill>
          <a:blip r:embed="rId4">
            <a:extLst>
              <a:ext uri="{28A0092B-C50C-407E-A947-70E740481C1C}">
                <a14:useLocalDpi xmlns:a14="http://schemas.microsoft.com/office/drawing/2010/main" val="0"/>
              </a:ext>
            </a:extLst>
          </a:blip>
          <a:srcRect l="17523" r="22562"/>
          <a:stretch/>
        </p:blipFill>
        <p:spPr>
          <a:xfrm rot="15801369">
            <a:off x="1326095" y="2938740"/>
            <a:ext cx="1277026" cy="2841859"/>
          </a:xfrm>
          <a:prstGeom prst="rect">
            <a:avLst/>
          </a:prstGeom>
        </p:spPr>
      </p:pic>
    </p:spTree>
    <p:extLst>
      <p:ext uri="{BB962C8B-B14F-4D97-AF65-F5344CB8AC3E}">
        <p14:creationId xmlns:p14="http://schemas.microsoft.com/office/powerpoint/2010/main" val="13061083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8C4355-A83A-62D3-0C46-A1C89FCE5D0E}"/>
              </a:ext>
            </a:extLst>
          </p:cNvPr>
          <p:cNvPicPr>
            <a:picLocks noChangeAspect="1"/>
          </p:cNvPicPr>
          <p:nvPr/>
        </p:nvPicPr>
        <p:blipFill>
          <a:blip r:embed="rId2"/>
          <a:stretch>
            <a:fillRect/>
          </a:stretch>
        </p:blipFill>
        <p:spPr>
          <a:xfrm>
            <a:off x="404037" y="396491"/>
            <a:ext cx="5691963" cy="6204333"/>
          </a:xfrm>
          <a:prstGeom prst="rect">
            <a:avLst/>
          </a:prstGeom>
        </p:spPr>
      </p:pic>
      <p:pic>
        <p:nvPicPr>
          <p:cNvPr id="11" name="Picture 10">
            <a:extLst>
              <a:ext uri="{FF2B5EF4-FFF2-40B4-BE49-F238E27FC236}">
                <a16:creationId xmlns:a16="http://schemas.microsoft.com/office/drawing/2014/main" id="{1C161D15-DE64-6BC4-5CD9-C99CFF4C83BA}"/>
              </a:ext>
            </a:extLst>
          </p:cNvPr>
          <p:cNvPicPr>
            <a:picLocks noChangeAspect="1"/>
          </p:cNvPicPr>
          <p:nvPr/>
        </p:nvPicPr>
        <p:blipFill>
          <a:blip r:embed="rId3"/>
          <a:stretch>
            <a:fillRect/>
          </a:stretch>
        </p:blipFill>
        <p:spPr>
          <a:xfrm>
            <a:off x="6096000" y="257175"/>
            <a:ext cx="5207000" cy="6250446"/>
          </a:xfrm>
          <a:prstGeom prst="rect">
            <a:avLst/>
          </a:prstGeom>
        </p:spPr>
      </p:pic>
      <p:sp>
        <p:nvSpPr>
          <p:cNvPr id="12" name="TextBox 11">
            <a:extLst>
              <a:ext uri="{FF2B5EF4-FFF2-40B4-BE49-F238E27FC236}">
                <a16:creationId xmlns:a16="http://schemas.microsoft.com/office/drawing/2014/main" id="{E1138F65-78EC-66BB-2504-78E89F082F8D}"/>
              </a:ext>
            </a:extLst>
          </p:cNvPr>
          <p:cNvSpPr txBox="1"/>
          <p:nvPr/>
        </p:nvSpPr>
        <p:spPr>
          <a:xfrm>
            <a:off x="404037" y="74428"/>
            <a:ext cx="4954772" cy="584775"/>
          </a:xfrm>
          <a:prstGeom prst="rect">
            <a:avLst/>
          </a:prstGeom>
          <a:noFill/>
        </p:spPr>
        <p:txBody>
          <a:bodyPr wrap="square" rtlCol="0">
            <a:spAutoFit/>
          </a:bodyPr>
          <a:lstStyle/>
          <a:p>
            <a:r>
              <a:rPr lang="cy-GB" sz="1400" u="sng" kern="100" dirty="0">
                <a:solidFill>
                  <a:srgbClr val="1F1F1F"/>
                </a:solidFill>
                <a:effectLst/>
                <a:latin typeface="Comic Sans MS" panose="030F0702030302020204" pitchFamily="66" charset="0"/>
              </a:rPr>
              <a:t>Cyfarwyddiau i gynorthwyydd.</a:t>
            </a:r>
            <a:endParaRPr lang="en-GB" sz="1400" u="sng" kern="100" dirty="0">
              <a:solidFill>
                <a:schemeClr val="tx1"/>
              </a:solidFill>
              <a:effectLst/>
              <a:latin typeface="Comic Sans MS" panose="030F0702030302020204" pitchFamily="66" charset="0"/>
            </a:endParaRPr>
          </a:p>
          <a:p>
            <a:endParaRPr lang="cy-GB" dirty="0"/>
          </a:p>
        </p:txBody>
      </p:sp>
    </p:spTree>
    <p:extLst>
      <p:ext uri="{BB962C8B-B14F-4D97-AF65-F5344CB8AC3E}">
        <p14:creationId xmlns:p14="http://schemas.microsoft.com/office/powerpoint/2010/main" val="3669766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FA118F9-865C-0871-B125-63DE444F9B16}"/>
              </a:ext>
            </a:extLst>
          </p:cNvPr>
          <p:cNvGraphicFramePr>
            <a:graphicFrameLocks noGrp="1"/>
          </p:cNvGraphicFramePr>
          <p:nvPr>
            <p:extLst>
              <p:ext uri="{D42A27DB-BD31-4B8C-83A1-F6EECF244321}">
                <p14:modId xmlns:p14="http://schemas.microsoft.com/office/powerpoint/2010/main" val="758135230"/>
              </p:ext>
            </p:extLst>
          </p:nvPr>
        </p:nvGraphicFramePr>
        <p:xfrm>
          <a:off x="446567" y="287080"/>
          <a:ext cx="11079124" cy="5996760"/>
        </p:xfrm>
        <a:graphic>
          <a:graphicData uri="http://schemas.openxmlformats.org/drawingml/2006/table">
            <a:tbl>
              <a:tblPr firstRow="1" bandRow="1">
                <a:tableStyleId>{5C22544A-7EE6-4342-B048-85BDC9FD1C3A}</a:tableStyleId>
              </a:tblPr>
              <a:tblGrid>
                <a:gridCol w="2769781">
                  <a:extLst>
                    <a:ext uri="{9D8B030D-6E8A-4147-A177-3AD203B41FA5}">
                      <a16:colId xmlns:a16="http://schemas.microsoft.com/office/drawing/2014/main" val="3097917716"/>
                    </a:ext>
                  </a:extLst>
                </a:gridCol>
                <a:gridCol w="2769781">
                  <a:extLst>
                    <a:ext uri="{9D8B030D-6E8A-4147-A177-3AD203B41FA5}">
                      <a16:colId xmlns:a16="http://schemas.microsoft.com/office/drawing/2014/main" val="3083910811"/>
                    </a:ext>
                  </a:extLst>
                </a:gridCol>
                <a:gridCol w="2769781">
                  <a:extLst>
                    <a:ext uri="{9D8B030D-6E8A-4147-A177-3AD203B41FA5}">
                      <a16:colId xmlns:a16="http://schemas.microsoft.com/office/drawing/2014/main" val="1431986793"/>
                    </a:ext>
                  </a:extLst>
                </a:gridCol>
                <a:gridCol w="2769781">
                  <a:extLst>
                    <a:ext uri="{9D8B030D-6E8A-4147-A177-3AD203B41FA5}">
                      <a16:colId xmlns:a16="http://schemas.microsoft.com/office/drawing/2014/main" val="2819610493"/>
                    </a:ext>
                  </a:extLst>
                </a:gridCol>
              </a:tblGrid>
              <a:tr h="1199352">
                <a:tc>
                  <a:txBody>
                    <a:bodyPr/>
                    <a:lstStyle/>
                    <a:p>
                      <a:endParaRPr lang="cy-GB" dirty="0">
                        <a:solidFill>
                          <a:srgbClr val="FF33CC"/>
                        </a:solidFill>
                      </a:endParaRPr>
                    </a:p>
                    <a:p>
                      <a:endParaRPr lang="cy-GB" dirty="0">
                        <a:solidFill>
                          <a:srgbClr val="FF33CC"/>
                        </a:solidFill>
                      </a:endParaRPr>
                    </a:p>
                    <a:p>
                      <a:endParaRPr lang="cy-GB" dirty="0">
                        <a:solidFill>
                          <a:srgbClr val="FF33CC"/>
                        </a:solidFill>
                      </a:endParaRPr>
                    </a:p>
                    <a:p>
                      <a:pPr algn="ctr"/>
                      <a:r>
                        <a:rPr lang="cy-GB" dirty="0">
                          <a:solidFill>
                            <a:srgbClr val="FF33CC"/>
                          </a:solidFill>
                        </a:rPr>
                        <a:t>cragen</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endParaRPr lang="cy-GB" dirty="0">
                        <a:solidFill>
                          <a:srgbClr val="FF33CC"/>
                        </a:solidFill>
                      </a:endParaRPr>
                    </a:p>
                    <a:p>
                      <a:endParaRPr lang="cy-GB" dirty="0">
                        <a:solidFill>
                          <a:srgbClr val="FF33CC"/>
                        </a:solidFill>
                      </a:endParaRPr>
                    </a:p>
                    <a:p>
                      <a:endParaRPr lang="cy-GB" dirty="0">
                        <a:solidFill>
                          <a:srgbClr val="FF33CC"/>
                        </a:solidFill>
                      </a:endParaRPr>
                    </a:p>
                    <a:p>
                      <a:pPr algn="ctr"/>
                      <a:r>
                        <a:rPr lang="cy-GB" dirty="0">
                          <a:solidFill>
                            <a:srgbClr val="FF33CC"/>
                          </a:solidFill>
                        </a:rPr>
                        <a:t>coes</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braich</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0070C0"/>
                          </a:solidFill>
                        </a:rPr>
                        <a:t>trwnc</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61739057"/>
                  </a:ext>
                </a:extLst>
              </a:tr>
              <a:tr h="1199352">
                <a:tc>
                  <a:txBody>
                    <a:bodyPr/>
                    <a:lstStyle/>
                    <a:p>
                      <a:pPr algn="ctr"/>
                      <a:endParaRPr lang="cy-GB" dirty="0"/>
                    </a:p>
                    <a:p>
                      <a:pPr algn="ctr"/>
                      <a:endParaRPr lang="cy-GB" dirty="0"/>
                    </a:p>
                    <a:p>
                      <a:pPr algn="ctr"/>
                      <a:endParaRPr lang="cy-GB" dirty="0"/>
                    </a:p>
                    <a:p>
                      <a:pPr algn="ctr"/>
                      <a:r>
                        <a:rPr lang="cy-GB" dirty="0">
                          <a:solidFill>
                            <a:srgbClr val="FF33CC"/>
                          </a:solidFill>
                        </a:rPr>
                        <a:t>llygad</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chemeClr val="accent1"/>
                          </a:solidFill>
                        </a:rPr>
                        <a:t>pig</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cynffon</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adain</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13290647"/>
                  </a:ext>
                </a:extLst>
              </a:tr>
              <a:tr h="1199352">
                <a:tc>
                  <a:txBody>
                    <a:bodyPr/>
                    <a:lstStyle/>
                    <a:p>
                      <a:pPr algn="ctr"/>
                      <a:endParaRPr lang="cy-GB" dirty="0"/>
                    </a:p>
                    <a:p>
                      <a:pPr algn="ctr"/>
                      <a:endParaRPr lang="cy-GB" dirty="0"/>
                    </a:p>
                    <a:p>
                      <a:pPr algn="ctr"/>
                      <a:endParaRPr lang="cy-GB" dirty="0"/>
                    </a:p>
                    <a:p>
                      <a:pPr algn="ctr"/>
                      <a:r>
                        <a:rPr lang="cy-GB" dirty="0">
                          <a:solidFill>
                            <a:srgbClr val="FF33CC"/>
                          </a:solidFill>
                        </a:rPr>
                        <a:t>esgyll</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0070C0"/>
                          </a:solidFill>
                        </a:rPr>
                        <a:t>tafod</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0070C0"/>
                          </a:solidFill>
                        </a:rPr>
                        <a:t>trwyn </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0070C0"/>
                          </a:solidFill>
                        </a:rPr>
                        <a:t>dant</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95232708"/>
                  </a:ext>
                </a:extLst>
              </a:tr>
              <a:tr h="1199352">
                <a:tc>
                  <a:txBody>
                    <a:bodyPr/>
                    <a:lstStyle/>
                    <a:p>
                      <a:pPr algn="ctr"/>
                      <a:endParaRPr lang="cy-GB" dirty="0"/>
                    </a:p>
                    <a:p>
                      <a:pPr algn="ctr"/>
                      <a:endParaRPr lang="cy-GB" dirty="0"/>
                    </a:p>
                    <a:p>
                      <a:pPr algn="ctr"/>
                      <a:endParaRPr lang="cy-GB" dirty="0"/>
                    </a:p>
                    <a:p>
                      <a:pPr algn="ctr"/>
                      <a:r>
                        <a:rPr lang="cy-GB" dirty="0">
                          <a:solidFill>
                            <a:srgbClr val="FF33CC"/>
                          </a:solidFill>
                        </a:rPr>
                        <a:t>pawen</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Crafanc </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dirty="0"/>
                    </a:p>
                    <a:p>
                      <a:pPr algn="ctr"/>
                      <a:endParaRPr lang="cy-GB" dirty="0"/>
                    </a:p>
                    <a:p>
                      <a:pPr algn="ctr"/>
                      <a:endParaRPr lang="cy-GB" dirty="0"/>
                    </a:p>
                    <a:p>
                      <a:pPr algn="ctr"/>
                      <a:r>
                        <a:rPr lang="cy-GB" dirty="0">
                          <a:solidFill>
                            <a:srgbClr val="FF33CC"/>
                          </a:solidFill>
                        </a:rPr>
                        <a:t>Clust </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endParaRPr lang="cy-GB" sz="1800" b="0" i="0" kern="1200" dirty="0">
                        <a:solidFill>
                          <a:schemeClr val="dk1"/>
                        </a:solidFill>
                        <a:effectLst/>
                        <a:latin typeface="+mn-lt"/>
                        <a:ea typeface="+mn-ea"/>
                        <a:cs typeface="+mn-cs"/>
                      </a:endParaRPr>
                    </a:p>
                    <a:p>
                      <a:pPr algn="ctr"/>
                      <a:endParaRPr lang="cy-GB" sz="1800" b="0" i="0" kern="1200" dirty="0">
                        <a:solidFill>
                          <a:schemeClr val="dk1"/>
                        </a:solidFill>
                        <a:effectLst/>
                        <a:latin typeface="+mn-lt"/>
                        <a:ea typeface="+mn-ea"/>
                        <a:cs typeface="+mn-cs"/>
                      </a:endParaRPr>
                    </a:p>
                    <a:p>
                      <a:pPr algn="ctr"/>
                      <a:endParaRPr lang="cy-GB" sz="1800" b="0" i="0" kern="1200" dirty="0">
                        <a:solidFill>
                          <a:schemeClr val="dk1"/>
                        </a:solidFill>
                        <a:effectLst/>
                        <a:latin typeface="+mn-lt"/>
                        <a:ea typeface="+mn-ea"/>
                        <a:cs typeface="+mn-cs"/>
                      </a:endParaRPr>
                    </a:p>
                    <a:p>
                      <a:pPr algn="ctr"/>
                      <a:r>
                        <a:rPr lang="cy-GB" sz="1800" b="0" i="0" kern="1200" dirty="0">
                          <a:solidFill>
                            <a:srgbClr val="0070C0"/>
                          </a:solidFill>
                          <a:effectLst/>
                          <a:latin typeface="+mn-lt"/>
                          <a:ea typeface="+mn-ea"/>
                          <a:cs typeface="+mn-cs"/>
                        </a:rPr>
                        <a:t>ysgithr</a:t>
                      </a:r>
                      <a:endParaRPr lang="cy-GB" dirty="0">
                        <a:solidFill>
                          <a:srgbClr val="0070C0"/>
                        </a:solidFill>
                      </a:endParaRP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39492998"/>
                  </a:ext>
                </a:extLst>
              </a:tr>
              <a:tr h="1199352">
                <a:tc gridSpan="4">
                  <a:txBody>
                    <a:bodyPr/>
                    <a:lstStyle/>
                    <a:p>
                      <a:pPr algn="ctr"/>
                      <a:r>
                        <a:rPr lang="cy-GB" sz="4000" dirty="0">
                          <a:latin typeface="Comic Sans MS" panose="030F0702030302020204" pitchFamily="66" charset="0"/>
                        </a:rPr>
                        <a:t>Rhannau Corff Anifeiliaid</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hMerge="1">
                  <a:txBody>
                    <a:bodyPr/>
                    <a:lstStyle/>
                    <a:p>
                      <a:endParaRPr lang="cy-GB" dirty="0"/>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hMerge="1">
                  <a:txBody>
                    <a:bodyPr/>
                    <a:lstStyle/>
                    <a:p>
                      <a:endParaRPr lang="cy-GB" dirty="0"/>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hMerge="1">
                  <a:txBody>
                    <a:bodyPr/>
                    <a:lstStyle/>
                    <a:p>
                      <a:endParaRPr lang="cy-GB" dirty="0"/>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0599100"/>
                  </a:ext>
                </a:extLst>
              </a:tr>
            </a:tbl>
          </a:graphicData>
        </a:graphic>
      </p:graphicFrame>
      <p:pic>
        <p:nvPicPr>
          <p:cNvPr id="3" name="Picture 2" descr="A tortoise in the dirt&#10;&#10;Description automatically generated">
            <a:extLst>
              <a:ext uri="{FF2B5EF4-FFF2-40B4-BE49-F238E27FC236}">
                <a16:creationId xmlns:a16="http://schemas.microsoft.com/office/drawing/2014/main" id="{E6956F6E-56C4-DC5E-9A0C-E17DB3F3BC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977" t="7877" r="8213" b="22512"/>
          <a:stretch/>
        </p:blipFill>
        <p:spPr>
          <a:xfrm flipH="1">
            <a:off x="1261808" y="459121"/>
            <a:ext cx="939131" cy="630133"/>
          </a:xfrm>
          <a:prstGeom prst="rect">
            <a:avLst/>
          </a:prstGeom>
        </p:spPr>
      </p:pic>
      <p:pic>
        <p:nvPicPr>
          <p:cNvPr id="4" name="Picture 3" descr="A golden leg with a black background&#10;&#10;Description automatically generated">
            <a:extLst>
              <a:ext uri="{FF2B5EF4-FFF2-40B4-BE49-F238E27FC236}">
                <a16:creationId xmlns:a16="http://schemas.microsoft.com/office/drawing/2014/main" id="{BDBE2FD2-29EA-5FA3-2C13-BFF8F23F9AD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20313" y="459120"/>
            <a:ext cx="506285" cy="543257"/>
          </a:xfrm>
          <a:prstGeom prst="rect">
            <a:avLst/>
          </a:prstGeom>
        </p:spPr>
      </p:pic>
      <p:pic>
        <p:nvPicPr>
          <p:cNvPr id="5" name="Picture 4" descr="A cartoon of a person's arm&#10;&#10;Description automatically generated">
            <a:extLst>
              <a:ext uri="{FF2B5EF4-FFF2-40B4-BE49-F238E27FC236}">
                <a16:creationId xmlns:a16="http://schemas.microsoft.com/office/drawing/2014/main" id="{398AA4B2-41DB-7AB5-DC1B-FE75257303C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flipH="1">
            <a:off x="7008198" y="343201"/>
            <a:ext cx="506285" cy="595833"/>
          </a:xfrm>
          <a:prstGeom prst="rect">
            <a:avLst/>
          </a:prstGeom>
        </p:spPr>
      </p:pic>
      <p:pic>
        <p:nvPicPr>
          <p:cNvPr id="6" name="Picture 5" descr="Close-up of an elephant's trunk&#10;&#10;Description automatically generated">
            <a:extLst>
              <a:ext uri="{FF2B5EF4-FFF2-40B4-BE49-F238E27FC236}">
                <a16:creationId xmlns:a16="http://schemas.microsoft.com/office/drawing/2014/main" id="{44BFFEDA-83EC-61E5-E38C-5893410E1AC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864878" y="404340"/>
            <a:ext cx="434154" cy="650276"/>
          </a:xfrm>
          <a:prstGeom prst="rect">
            <a:avLst/>
          </a:prstGeom>
        </p:spPr>
      </p:pic>
      <p:pic>
        <p:nvPicPr>
          <p:cNvPr id="7" name="Picture 6" descr="A blue eye with black eyelashes&#10;&#10;Description automatically generated">
            <a:extLst>
              <a:ext uri="{FF2B5EF4-FFF2-40B4-BE49-F238E27FC236}">
                <a16:creationId xmlns:a16="http://schemas.microsoft.com/office/drawing/2014/main" id="{5233D416-E72E-861A-31CF-6294215CD8F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613014" y="1618904"/>
            <a:ext cx="611621" cy="611621"/>
          </a:xfrm>
          <a:prstGeom prst="rect">
            <a:avLst/>
          </a:prstGeom>
        </p:spPr>
      </p:pic>
      <p:pic>
        <p:nvPicPr>
          <p:cNvPr id="8" name="Picture 7" descr="A close-up of a penguin&#10;&#10;Description automatically generated">
            <a:extLst>
              <a:ext uri="{FF2B5EF4-FFF2-40B4-BE49-F238E27FC236}">
                <a16:creationId xmlns:a16="http://schemas.microsoft.com/office/drawing/2014/main" id="{FF01F6A0-CD5A-2FD8-17DB-F793F9B414E4}"/>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9532" t="36852" r="50000" b="32491"/>
          <a:stretch/>
        </p:blipFill>
        <p:spPr>
          <a:xfrm>
            <a:off x="4193104" y="1618905"/>
            <a:ext cx="611621" cy="301346"/>
          </a:xfrm>
          <a:prstGeom prst="rect">
            <a:avLst/>
          </a:prstGeom>
        </p:spPr>
      </p:pic>
      <p:pic>
        <p:nvPicPr>
          <p:cNvPr id="9" name="Picture 8" descr="A tiger with a long striped tail&#10;&#10;Description automatically generated">
            <a:extLst>
              <a:ext uri="{FF2B5EF4-FFF2-40B4-BE49-F238E27FC236}">
                <a16:creationId xmlns:a16="http://schemas.microsoft.com/office/drawing/2014/main" id="{C1F92D30-ABD9-105A-29C8-94603F327400}"/>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rcRect r="64112" b="43271"/>
          <a:stretch/>
        </p:blipFill>
        <p:spPr>
          <a:xfrm>
            <a:off x="6974394" y="1594561"/>
            <a:ext cx="412883" cy="716450"/>
          </a:xfrm>
          <a:prstGeom prst="rect">
            <a:avLst/>
          </a:prstGeom>
        </p:spPr>
      </p:pic>
      <p:pic>
        <p:nvPicPr>
          <p:cNvPr id="10" name="Picture 9" descr="A bald eagle flying in the sky&#10;&#10;Description automatically generated">
            <a:extLst>
              <a:ext uri="{FF2B5EF4-FFF2-40B4-BE49-F238E27FC236}">
                <a16:creationId xmlns:a16="http://schemas.microsoft.com/office/drawing/2014/main" id="{A055ECB6-DBF9-293B-F084-612DA9827F46}"/>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rcRect l="741" t="4074" r="54868" b="32464"/>
          <a:stretch/>
        </p:blipFill>
        <p:spPr>
          <a:xfrm>
            <a:off x="9805020" y="1618905"/>
            <a:ext cx="609515" cy="580910"/>
          </a:xfrm>
          <a:prstGeom prst="rect">
            <a:avLst/>
          </a:prstGeom>
        </p:spPr>
      </p:pic>
      <p:pic>
        <p:nvPicPr>
          <p:cNvPr id="11" name="Picture 10" descr="A shark fin in the water&#10;&#10;Description automatically generated">
            <a:extLst>
              <a:ext uri="{FF2B5EF4-FFF2-40B4-BE49-F238E27FC236}">
                <a16:creationId xmlns:a16="http://schemas.microsoft.com/office/drawing/2014/main" id="{A37264D8-D828-26BA-688C-0FC60C8E89EE}"/>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rcRect l="33839" t="14731" r="19892" b="28494"/>
          <a:stretch/>
        </p:blipFill>
        <p:spPr>
          <a:xfrm>
            <a:off x="1635514" y="2810504"/>
            <a:ext cx="684174" cy="524703"/>
          </a:xfrm>
          <a:prstGeom prst="rect">
            <a:avLst/>
          </a:prstGeom>
        </p:spPr>
      </p:pic>
      <p:pic>
        <p:nvPicPr>
          <p:cNvPr id="12" name="Picture 11" descr="An orange tongue with black background&#10;&#10;Description automatically generated">
            <a:extLst>
              <a:ext uri="{FF2B5EF4-FFF2-40B4-BE49-F238E27FC236}">
                <a16:creationId xmlns:a16="http://schemas.microsoft.com/office/drawing/2014/main" id="{D0EBA7B5-11A4-0967-AA5C-99BB804F3FE4}"/>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4468027" y="2954956"/>
            <a:ext cx="694778" cy="380251"/>
          </a:xfrm>
          <a:prstGeom prst="rect">
            <a:avLst/>
          </a:prstGeom>
        </p:spPr>
      </p:pic>
      <p:pic>
        <p:nvPicPr>
          <p:cNvPr id="14" name="Picture 13" descr="Close-up of a cat's nose&#10;&#10;Description automatically generated">
            <a:extLst>
              <a:ext uri="{FF2B5EF4-FFF2-40B4-BE49-F238E27FC236}">
                <a16:creationId xmlns:a16="http://schemas.microsoft.com/office/drawing/2014/main" id="{634E0EC5-1305-980D-A3C9-5370CE5A0028}"/>
              </a:ext>
            </a:extLst>
          </p:cNvPr>
          <p:cNvPicPr>
            <a:picLocks noChangeAspect="1"/>
          </p:cNvPicPr>
          <p:nvPr/>
        </p:nvPicPr>
        <p:blipFill>
          <a:blip r:embed="rId22">
            <a:extLst>
              <a:ext uri="{28A0092B-C50C-407E-A947-70E740481C1C}">
                <a14:useLocalDpi xmlns:a14="http://schemas.microsoft.com/office/drawing/2010/main" val="0"/>
              </a:ext>
              <a:ext uri="{837473B0-CC2E-450A-ABE3-18F120FF3D39}">
                <a1611:picAttrSrcUrl xmlns:a1611="http://schemas.microsoft.com/office/drawing/2016/11/main" r:id="rId23"/>
              </a:ext>
            </a:extLst>
          </a:blip>
          <a:stretch>
            <a:fillRect/>
          </a:stretch>
        </p:blipFill>
        <p:spPr>
          <a:xfrm>
            <a:off x="6752098" y="2755973"/>
            <a:ext cx="913412" cy="685059"/>
          </a:xfrm>
          <a:prstGeom prst="rect">
            <a:avLst/>
          </a:prstGeom>
        </p:spPr>
      </p:pic>
      <p:pic>
        <p:nvPicPr>
          <p:cNvPr id="16" name="Picture 15" descr="Close-up of a person's mouth and teeth&#10;&#10;Description automatically generated">
            <a:extLst>
              <a:ext uri="{FF2B5EF4-FFF2-40B4-BE49-F238E27FC236}">
                <a16:creationId xmlns:a16="http://schemas.microsoft.com/office/drawing/2014/main" id="{33FC50E7-87B2-8A3E-503C-40383D91C7E7}"/>
              </a:ext>
            </a:extLst>
          </p:cNvPr>
          <p:cNvPicPr>
            <a:picLocks noChangeAspect="1"/>
          </p:cNvPicPr>
          <p:nvPr/>
        </p:nvPicPr>
        <p:blipFill>
          <a:blip r:embed="rId24">
            <a:extLst>
              <a:ext uri="{28A0092B-C50C-407E-A947-70E740481C1C}">
                <a14:useLocalDpi xmlns:a14="http://schemas.microsoft.com/office/drawing/2010/main" val="0"/>
              </a:ext>
              <a:ext uri="{837473B0-CC2E-450A-ABE3-18F120FF3D39}">
                <a1611:picAttrSrcUrl xmlns:a1611="http://schemas.microsoft.com/office/drawing/2016/11/main" r:id="rId25"/>
              </a:ext>
            </a:extLst>
          </a:blip>
          <a:stretch>
            <a:fillRect/>
          </a:stretch>
        </p:blipFill>
        <p:spPr>
          <a:xfrm flipH="1">
            <a:off x="9595215" y="2752778"/>
            <a:ext cx="1033026" cy="688254"/>
          </a:xfrm>
          <a:prstGeom prst="rect">
            <a:avLst/>
          </a:prstGeom>
        </p:spPr>
      </p:pic>
      <p:cxnSp>
        <p:nvCxnSpPr>
          <p:cNvPr id="19" name="Straight Arrow Connector 18">
            <a:extLst>
              <a:ext uri="{FF2B5EF4-FFF2-40B4-BE49-F238E27FC236}">
                <a16:creationId xmlns:a16="http://schemas.microsoft.com/office/drawing/2014/main" id="{EDE3580A-A6DF-1EB1-1F45-C82A5E7562A6}"/>
              </a:ext>
            </a:extLst>
          </p:cNvPr>
          <p:cNvCxnSpPr/>
          <p:nvPr/>
        </p:nvCxnSpPr>
        <p:spPr>
          <a:xfrm>
            <a:off x="9079087" y="2954956"/>
            <a:ext cx="91193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21" name="Picture 20" descr="A close-up of a cat's paw&#10;&#10;Description automatically generated">
            <a:extLst>
              <a:ext uri="{FF2B5EF4-FFF2-40B4-BE49-F238E27FC236}">
                <a16:creationId xmlns:a16="http://schemas.microsoft.com/office/drawing/2014/main" id="{4966363E-6C0F-065B-8051-037C4A831572}"/>
              </a:ext>
            </a:extLst>
          </p:cNvPr>
          <p:cNvPicPr>
            <a:picLocks noChangeAspect="1"/>
          </p:cNvPicPr>
          <p:nvPr/>
        </p:nvPicPr>
        <p:blipFill>
          <a:blip r:embed="rId26">
            <a:extLst>
              <a:ext uri="{28A0092B-C50C-407E-A947-70E740481C1C}">
                <a14:useLocalDpi xmlns:a14="http://schemas.microsoft.com/office/drawing/2010/main" val="0"/>
              </a:ext>
              <a:ext uri="{837473B0-CC2E-450A-ABE3-18F120FF3D39}">
                <a1611:picAttrSrcUrl xmlns:a1611="http://schemas.microsoft.com/office/drawing/2016/11/main" r:id="rId27"/>
              </a:ext>
            </a:extLst>
          </a:blip>
          <a:stretch>
            <a:fillRect/>
          </a:stretch>
        </p:blipFill>
        <p:spPr>
          <a:xfrm>
            <a:off x="1325519" y="3965233"/>
            <a:ext cx="875420" cy="583898"/>
          </a:xfrm>
          <a:prstGeom prst="rect">
            <a:avLst/>
          </a:prstGeom>
        </p:spPr>
      </p:pic>
      <p:pic>
        <p:nvPicPr>
          <p:cNvPr id="24" name="Picture 23" descr="A close up of a bear paw&#10;&#10;Description automatically generated">
            <a:extLst>
              <a:ext uri="{FF2B5EF4-FFF2-40B4-BE49-F238E27FC236}">
                <a16:creationId xmlns:a16="http://schemas.microsoft.com/office/drawing/2014/main" id="{5B28CF50-725A-4243-7F89-7B82A3BFF288}"/>
              </a:ext>
            </a:extLst>
          </p:cNvPr>
          <p:cNvPicPr>
            <a:picLocks noChangeAspect="1"/>
          </p:cNvPicPr>
          <p:nvPr/>
        </p:nvPicPr>
        <p:blipFill>
          <a:blip r:embed="rId28">
            <a:extLst>
              <a:ext uri="{28A0092B-C50C-407E-A947-70E740481C1C}">
                <a14:useLocalDpi xmlns:a14="http://schemas.microsoft.com/office/drawing/2010/main" val="0"/>
              </a:ext>
              <a:ext uri="{837473B0-CC2E-450A-ABE3-18F120FF3D39}">
                <a1611:picAttrSrcUrl xmlns:a1611="http://schemas.microsoft.com/office/drawing/2016/11/main" r:id="rId29"/>
              </a:ext>
            </a:extLst>
          </a:blip>
          <a:stretch>
            <a:fillRect/>
          </a:stretch>
        </p:blipFill>
        <p:spPr>
          <a:xfrm>
            <a:off x="4135531" y="3965233"/>
            <a:ext cx="1151375" cy="767583"/>
          </a:xfrm>
          <a:prstGeom prst="rect">
            <a:avLst/>
          </a:prstGeom>
        </p:spPr>
      </p:pic>
      <p:pic>
        <p:nvPicPr>
          <p:cNvPr id="26" name="Picture 25" descr="The back of a dog's ears&#10;&#10;Description automatically generated">
            <a:extLst>
              <a:ext uri="{FF2B5EF4-FFF2-40B4-BE49-F238E27FC236}">
                <a16:creationId xmlns:a16="http://schemas.microsoft.com/office/drawing/2014/main" id="{3414B6F1-1F95-3D3A-63BB-F9289780512C}"/>
              </a:ext>
            </a:extLst>
          </p:cNvPr>
          <p:cNvPicPr>
            <a:picLocks noChangeAspect="1"/>
          </p:cNvPicPr>
          <p:nvPr/>
        </p:nvPicPr>
        <p:blipFill>
          <a:blip r:embed="rId30">
            <a:extLst>
              <a:ext uri="{28A0092B-C50C-407E-A947-70E740481C1C}">
                <a14:useLocalDpi xmlns:a14="http://schemas.microsoft.com/office/drawing/2010/main" val="0"/>
              </a:ext>
              <a:ext uri="{837473B0-CC2E-450A-ABE3-18F120FF3D39}">
                <a1611:picAttrSrcUrl xmlns:a1611="http://schemas.microsoft.com/office/drawing/2016/11/main" r:id="rId31"/>
              </a:ext>
            </a:extLst>
          </a:blip>
          <a:srcRect t="16977"/>
          <a:stretch/>
        </p:blipFill>
        <p:spPr>
          <a:xfrm>
            <a:off x="6693870" y="3965233"/>
            <a:ext cx="1386813" cy="767584"/>
          </a:xfrm>
          <a:prstGeom prst="rect">
            <a:avLst/>
          </a:prstGeom>
        </p:spPr>
      </p:pic>
      <p:pic>
        <p:nvPicPr>
          <p:cNvPr id="28" name="Picture 27" descr="An elephant with tusks in the background&#10;&#10;Description automatically generated">
            <a:extLst>
              <a:ext uri="{FF2B5EF4-FFF2-40B4-BE49-F238E27FC236}">
                <a16:creationId xmlns:a16="http://schemas.microsoft.com/office/drawing/2014/main" id="{8D8D6035-06DE-2B95-E2F0-064A7E7A45FD}"/>
              </a:ext>
            </a:extLst>
          </p:cNvPr>
          <p:cNvPicPr>
            <a:picLocks noChangeAspect="1"/>
          </p:cNvPicPr>
          <p:nvPr/>
        </p:nvPicPr>
        <p:blipFill>
          <a:blip r:embed="rId32">
            <a:extLst>
              <a:ext uri="{28A0092B-C50C-407E-A947-70E740481C1C}">
                <a14:useLocalDpi xmlns:a14="http://schemas.microsoft.com/office/drawing/2010/main" val="0"/>
              </a:ext>
              <a:ext uri="{837473B0-CC2E-450A-ABE3-18F120FF3D39}">
                <a1611:picAttrSrcUrl xmlns:a1611="http://schemas.microsoft.com/office/drawing/2016/11/main" r:id="rId33"/>
              </a:ext>
            </a:extLst>
          </a:blip>
          <a:srcRect l="11232" t="42181" r="50382" b="30989"/>
          <a:stretch/>
        </p:blipFill>
        <p:spPr>
          <a:xfrm>
            <a:off x="9258322" y="3965233"/>
            <a:ext cx="1465402" cy="682857"/>
          </a:xfrm>
          <a:prstGeom prst="rect">
            <a:avLst/>
          </a:prstGeom>
        </p:spPr>
      </p:pic>
      <p:sp>
        <p:nvSpPr>
          <p:cNvPr id="29" name="TextBox 28">
            <a:extLst>
              <a:ext uri="{FF2B5EF4-FFF2-40B4-BE49-F238E27FC236}">
                <a16:creationId xmlns:a16="http://schemas.microsoft.com/office/drawing/2014/main" id="{71C76F5A-515C-0EFE-2F40-1E43F3D67925}"/>
              </a:ext>
            </a:extLst>
          </p:cNvPr>
          <p:cNvSpPr txBox="1"/>
          <p:nvPr/>
        </p:nvSpPr>
        <p:spPr>
          <a:xfrm>
            <a:off x="952500" y="6858000"/>
            <a:ext cx="10287000" cy="230832"/>
          </a:xfrm>
          <a:prstGeom prst="rect">
            <a:avLst/>
          </a:prstGeom>
          <a:noFill/>
        </p:spPr>
        <p:txBody>
          <a:bodyPr wrap="square" rtlCol="0">
            <a:spAutoFit/>
          </a:bodyPr>
          <a:lstStyle/>
          <a:p>
            <a:r>
              <a:rPr lang="cy-GB" sz="900">
                <a:hlinkClick r:id="rId33" tooltip="https://en.wikipedia.org/wiki/Tusk"/>
              </a:rPr>
              <a:t>This Photo</a:t>
            </a:r>
            <a:r>
              <a:rPr lang="cy-GB" sz="900"/>
              <a:t> by Unknown Author is licensed under </a:t>
            </a:r>
            <a:r>
              <a:rPr lang="cy-GB" sz="900">
                <a:hlinkClick r:id="rId34" tooltip="https://creativecommons.org/licenses/by-sa/3.0/"/>
              </a:rPr>
              <a:t>CC BY-SA</a:t>
            </a:r>
            <a:endParaRPr lang="cy-GB" sz="900"/>
          </a:p>
        </p:txBody>
      </p:sp>
    </p:spTree>
    <p:extLst>
      <p:ext uri="{BB962C8B-B14F-4D97-AF65-F5344CB8AC3E}">
        <p14:creationId xmlns:p14="http://schemas.microsoft.com/office/powerpoint/2010/main" val="2648243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99B6E3D-B2FD-2DFE-2F3B-7112FF39C52F}"/>
              </a:ext>
            </a:extLst>
          </p:cNvPr>
          <p:cNvGraphicFramePr>
            <a:graphicFrameLocks noGrp="1"/>
          </p:cNvGraphicFramePr>
          <p:nvPr>
            <p:extLst>
              <p:ext uri="{D42A27DB-BD31-4B8C-83A1-F6EECF244321}">
                <p14:modId xmlns:p14="http://schemas.microsoft.com/office/powerpoint/2010/main" val="3114348745"/>
              </p:ext>
            </p:extLst>
          </p:nvPr>
        </p:nvGraphicFramePr>
        <p:xfrm>
          <a:off x="115844" y="63701"/>
          <a:ext cx="8372908" cy="6543003"/>
        </p:xfrm>
        <a:graphic>
          <a:graphicData uri="http://schemas.openxmlformats.org/drawingml/2006/table">
            <a:tbl>
              <a:tblPr firstRow="1" bandRow="1">
                <a:tableStyleId>{5C22544A-7EE6-4342-B048-85BDC9FD1C3A}</a:tableStyleId>
              </a:tblPr>
              <a:tblGrid>
                <a:gridCol w="1208177">
                  <a:extLst>
                    <a:ext uri="{9D8B030D-6E8A-4147-A177-3AD203B41FA5}">
                      <a16:colId xmlns:a16="http://schemas.microsoft.com/office/drawing/2014/main" val="1751269081"/>
                    </a:ext>
                  </a:extLst>
                </a:gridCol>
                <a:gridCol w="1711841">
                  <a:extLst>
                    <a:ext uri="{9D8B030D-6E8A-4147-A177-3AD203B41FA5}">
                      <a16:colId xmlns:a16="http://schemas.microsoft.com/office/drawing/2014/main" val="1755866445"/>
                    </a:ext>
                  </a:extLst>
                </a:gridCol>
                <a:gridCol w="3359663">
                  <a:extLst>
                    <a:ext uri="{9D8B030D-6E8A-4147-A177-3AD203B41FA5}">
                      <a16:colId xmlns:a16="http://schemas.microsoft.com/office/drawing/2014/main" val="3878213487"/>
                    </a:ext>
                  </a:extLst>
                </a:gridCol>
                <a:gridCol w="2093227">
                  <a:extLst>
                    <a:ext uri="{9D8B030D-6E8A-4147-A177-3AD203B41FA5}">
                      <a16:colId xmlns:a16="http://schemas.microsoft.com/office/drawing/2014/main" val="3908421559"/>
                    </a:ext>
                  </a:extLst>
                </a:gridCol>
              </a:tblGrid>
              <a:tr h="1864132">
                <a:tc gridSpan="2">
                  <a:txBody>
                    <a:bodyPr/>
                    <a:lstStyle/>
                    <a:p>
                      <a:r>
                        <a:rPr lang="cy-GB" b="0" dirty="0">
                          <a:solidFill>
                            <a:schemeClr val="tx1"/>
                          </a:solidFill>
                          <a:latin typeface="Comic Sans MS" panose="030F0702030302020204" pitchFamily="66" charset="0"/>
                        </a:rPr>
                        <a:t>Rydw i’n</a:t>
                      </a: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y-GB"/>
                    </a:p>
                  </a:txBody>
                  <a:tcPr/>
                </a:tc>
                <a:tc gridSpan="2">
                  <a:txBody>
                    <a:bodyPr/>
                    <a:lstStyle/>
                    <a:p>
                      <a:r>
                        <a:rPr lang="cy-GB" sz="1600" b="0" dirty="0">
                          <a:solidFill>
                            <a:schemeClr val="tx1"/>
                          </a:solidFill>
                          <a:latin typeface="Comic Sans MS" panose="030F0702030302020204" pitchFamily="66" charset="0"/>
                        </a:rPr>
                        <a:t>hir</a:t>
                      </a:r>
                    </a:p>
                    <a:p>
                      <a:r>
                        <a:rPr lang="cy-GB" sz="1600" b="0" dirty="0">
                          <a:solidFill>
                            <a:schemeClr val="tx1"/>
                          </a:solidFill>
                          <a:latin typeface="Comic Sans MS" panose="030F0702030302020204" pitchFamily="66" charset="0"/>
                        </a:rPr>
                        <a:t>streipïog</a:t>
                      </a:r>
                    </a:p>
                    <a:p>
                      <a:r>
                        <a:rPr lang="cy-GB" sz="1600" b="0" dirty="0">
                          <a:solidFill>
                            <a:schemeClr val="tx1"/>
                          </a:solidFill>
                          <a:latin typeface="Comic Sans MS" panose="030F0702030302020204" pitchFamily="66" charset="0"/>
                        </a:rPr>
                        <a:t>mawr </a:t>
                      </a:r>
                      <a:r>
                        <a:rPr lang="cy-GB" sz="1600" b="0" i="1" dirty="0">
                          <a:solidFill>
                            <a:schemeClr val="tx1"/>
                          </a:solidFill>
                          <a:latin typeface="Comic Sans MS" panose="030F0702030302020204" pitchFamily="66" charset="0"/>
                        </a:rPr>
                        <a:t>(fawr)</a:t>
                      </a:r>
                    </a:p>
                    <a:p>
                      <a:r>
                        <a:rPr lang="cy-GB" sz="1600" b="0" dirty="0">
                          <a:solidFill>
                            <a:schemeClr val="tx1"/>
                          </a:solidFill>
                          <a:latin typeface="Comic Sans MS" panose="030F0702030302020204" pitchFamily="66" charset="0"/>
                        </a:rPr>
                        <a:t>bach </a:t>
                      </a:r>
                      <a:r>
                        <a:rPr lang="cy-GB" sz="1600" b="0" i="1" dirty="0">
                          <a:solidFill>
                            <a:schemeClr val="tx1"/>
                          </a:solidFill>
                          <a:latin typeface="Comic Sans MS" panose="030F0702030302020204" pitchFamily="66" charset="0"/>
                        </a:rPr>
                        <a:t>(fach)</a:t>
                      </a:r>
                    </a:p>
                    <a:p>
                      <a:r>
                        <a:rPr lang="cy-GB" sz="1600" b="0" dirty="0">
                          <a:solidFill>
                            <a:schemeClr val="tx1"/>
                          </a:solidFill>
                          <a:latin typeface="Comic Sans MS" panose="030F0702030302020204" pitchFamily="66" charset="0"/>
                        </a:rPr>
                        <a:t>Tal </a:t>
                      </a:r>
                      <a:r>
                        <a:rPr lang="cy-GB" sz="1600" b="0" i="1" dirty="0">
                          <a:solidFill>
                            <a:schemeClr val="tx1"/>
                          </a:solidFill>
                          <a:latin typeface="Comic Sans MS" panose="030F0702030302020204" pitchFamily="66" charset="0"/>
                        </a:rPr>
                        <a:t>(dal)</a:t>
                      </a:r>
                    </a:p>
                    <a:p>
                      <a:r>
                        <a:rPr lang="cy-GB" sz="1600" b="0" dirty="0">
                          <a:solidFill>
                            <a:schemeClr val="tx1"/>
                          </a:solidFill>
                          <a:latin typeface="Comic Sans MS" panose="030F0702030302020204" pitchFamily="66" charset="0"/>
                        </a:rPr>
                        <a:t>lliwgar</a:t>
                      </a:r>
                    </a:p>
                    <a:p>
                      <a:r>
                        <a:rPr lang="cy-GB" sz="1600" b="0" dirty="0">
                          <a:solidFill>
                            <a:schemeClr val="tx1"/>
                          </a:solidFill>
                          <a:latin typeface="Comic Sans MS" panose="030F0702030302020204" pitchFamily="66" charset="0"/>
                        </a:rPr>
                        <a:t>blewog  </a:t>
                      </a:r>
                      <a:r>
                        <a:rPr lang="cy-GB" sz="1600" b="0" i="1" dirty="0">
                          <a:solidFill>
                            <a:schemeClr val="tx1"/>
                          </a:solidFill>
                          <a:latin typeface="Comic Sans MS" panose="030F0702030302020204" pitchFamily="66" charset="0"/>
                        </a:rPr>
                        <a:t>(flewog) </a:t>
                      </a:r>
                    </a:p>
                  </a:txBody>
                  <a:tcPr>
                    <a:lnL w="31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y-GB"/>
                    </a:p>
                  </a:txBody>
                  <a:tcPr/>
                </a:tc>
                <a:extLst>
                  <a:ext uri="{0D108BD9-81ED-4DB2-BD59-A6C34878D82A}">
                    <a16:rowId xmlns:a16="http://schemas.microsoft.com/office/drawing/2014/main" val="2359387659"/>
                  </a:ext>
                </a:extLst>
              </a:tr>
              <a:tr h="3651111">
                <a:tc>
                  <a:txBody>
                    <a:bodyPr/>
                    <a:lstStyle/>
                    <a:p>
                      <a:r>
                        <a:rPr lang="cy-GB" b="0" dirty="0">
                          <a:solidFill>
                            <a:schemeClr val="tx1"/>
                          </a:solidFill>
                          <a:latin typeface="Comic Sans MS" panose="030F0702030302020204" pitchFamily="66" charset="0"/>
                        </a:rPr>
                        <a:t>Mae </a:t>
                      </a:r>
                    </a:p>
                  </a:txBody>
                  <a:tcPr anchor="ctr">
                    <a:lnL w="12700"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b="0" dirty="0">
                          <a:solidFill>
                            <a:schemeClr val="tx1"/>
                          </a:solidFill>
                          <a:latin typeface="Comic Sans MS" panose="030F0702030302020204" pitchFamily="66" charset="0"/>
                        </a:rPr>
                        <a:t>un </a:t>
                      </a:r>
                    </a:p>
                    <a:p>
                      <a:r>
                        <a:rPr lang="cy-GB" b="0" dirty="0">
                          <a:solidFill>
                            <a:srgbClr val="0070C0"/>
                          </a:solidFill>
                          <a:latin typeface="Comic Sans MS" panose="030F0702030302020204" pitchFamily="66" charset="0"/>
                        </a:rPr>
                        <a:t>dau</a:t>
                      </a:r>
                      <a:r>
                        <a:rPr lang="cy-GB" b="0" dirty="0">
                          <a:solidFill>
                            <a:schemeClr val="tx1"/>
                          </a:solidFill>
                          <a:latin typeface="Comic Sans MS" panose="030F0702030302020204" pitchFamily="66" charset="0"/>
                        </a:rPr>
                        <a:t>/</a:t>
                      </a:r>
                      <a:r>
                        <a:rPr lang="cy-GB" b="0" dirty="0">
                          <a:solidFill>
                            <a:srgbClr val="FF33CC"/>
                          </a:solidFill>
                          <a:latin typeface="Comic Sans MS" panose="030F0702030302020204" pitchFamily="66" charset="0"/>
                        </a:rPr>
                        <a:t>dwy</a:t>
                      </a:r>
                    </a:p>
                    <a:p>
                      <a:r>
                        <a:rPr lang="cy-GB" b="0" dirty="0">
                          <a:solidFill>
                            <a:srgbClr val="0070C0"/>
                          </a:solidFill>
                          <a:latin typeface="Comic Sans MS" panose="030F0702030302020204" pitchFamily="66" charset="0"/>
                        </a:rPr>
                        <a:t>tri</a:t>
                      </a:r>
                      <a:r>
                        <a:rPr lang="cy-GB" b="0" dirty="0">
                          <a:solidFill>
                            <a:schemeClr val="tx1"/>
                          </a:solidFill>
                          <a:latin typeface="Comic Sans MS" panose="030F0702030302020204" pitchFamily="66" charset="0"/>
                        </a:rPr>
                        <a:t>/</a:t>
                      </a:r>
                      <a:r>
                        <a:rPr lang="cy-GB" b="0" dirty="0">
                          <a:solidFill>
                            <a:srgbClr val="FF33CC"/>
                          </a:solidFill>
                          <a:latin typeface="Comic Sans MS" panose="030F0702030302020204" pitchFamily="66" charset="0"/>
                        </a:rPr>
                        <a:t>tair</a:t>
                      </a:r>
                    </a:p>
                    <a:p>
                      <a:r>
                        <a:rPr lang="cy-GB" b="0" dirty="0">
                          <a:solidFill>
                            <a:srgbClr val="0070C0"/>
                          </a:solidFill>
                          <a:latin typeface="Comic Sans MS" panose="030F0702030302020204" pitchFamily="66" charset="0"/>
                        </a:rPr>
                        <a:t>Pedwar</a:t>
                      </a:r>
                      <a:r>
                        <a:rPr lang="cy-GB" b="0" dirty="0">
                          <a:solidFill>
                            <a:schemeClr val="tx1"/>
                          </a:solidFill>
                          <a:latin typeface="Comic Sans MS" panose="030F0702030302020204" pitchFamily="66" charset="0"/>
                        </a:rPr>
                        <a:t>/</a:t>
                      </a:r>
                      <a:r>
                        <a:rPr lang="cy-GB" b="0" dirty="0">
                          <a:solidFill>
                            <a:srgbClr val="FF33CC"/>
                          </a:solidFill>
                          <a:latin typeface="Comic Sans MS" panose="030F0702030302020204" pitchFamily="66" charset="0"/>
                        </a:rPr>
                        <a:t>pedair</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50000"/>
                        </a:lnSpc>
                      </a:pPr>
                      <a:r>
                        <a:rPr lang="cy-GB" b="0" dirty="0">
                          <a:solidFill>
                            <a:srgbClr val="FF33CC"/>
                          </a:solidFill>
                          <a:latin typeface="Comic Sans MS" panose="030F0702030302020204" pitchFamily="66" charset="0"/>
                        </a:rPr>
                        <a:t>cragen  </a:t>
                      </a:r>
                    </a:p>
                    <a:p>
                      <a:pPr>
                        <a:lnSpc>
                          <a:spcPct val="150000"/>
                        </a:lnSpc>
                      </a:pPr>
                      <a:r>
                        <a:rPr lang="cy-GB" b="0" dirty="0">
                          <a:solidFill>
                            <a:srgbClr val="FF33CC"/>
                          </a:solidFill>
                          <a:latin typeface="Comic Sans MS" panose="030F0702030302020204" pitchFamily="66" charset="0"/>
                        </a:rPr>
                        <a:t>coes</a:t>
                      </a:r>
                    </a:p>
                    <a:p>
                      <a:pPr>
                        <a:lnSpc>
                          <a:spcPct val="150000"/>
                        </a:lnSpc>
                      </a:pPr>
                      <a:r>
                        <a:rPr lang="cy-GB" b="0" dirty="0">
                          <a:solidFill>
                            <a:srgbClr val="FF33CC"/>
                          </a:solidFill>
                          <a:latin typeface="Comic Sans MS" panose="030F0702030302020204" pitchFamily="66" charset="0"/>
                        </a:rPr>
                        <a:t>braich</a:t>
                      </a:r>
                    </a:p>
                    <a:p>
                      <a:pPr>
                        <a:lnSpc>
                          <a:spcPct val="150000"/>
                        </a:lnSpc>
                      </a:pPr>
                      <a:r>
                        <a:rPr lang="cy-GB" b="0" dirty="0">
                          <a:solidFill>
                            <a:srgbClr val="0070C0"/>
                          </a:solidFill>
                          <a:latin typeface="Comic Sans MS" panose="030F0702030302020204" pitchFamily="66" charset="0"/>
                        </a:rPr>
                        <a:t>trwnc</a:t>
                      </a:r>
                    </a:p>
                    <a:p>
                      <a:pPr>
                        <a:lnSpc>
                          <a:spcPct val="150000"/>
                        </a:lnSpc>
                      </a:pPr>
                      <a:r>
                        <a:rPr lang="cy-GB" b="0" dirty="0">
                          <a:solidFill>
                            <a:srgbClr val="FF33CC"/>
                          </a:solidFill>
                          <a:latin typeface="Comic Sans MS" panose="030F0702030302020204" pitchFamily="66" charset="0"/>
                        </a:rPr>
                        <a:t>llygad</a:t>
                      </a:r>
                    </a:p>
                    <a:p>
                      <a:pPr>
                        <a:lnSpc>
                          <a:spcPct val="150000"/>
                        </a:lnSpc>
                      </a:pPr>
                      <a:r>
                        <a:rPr lang="cy-GB" b="0" dirty="0">
                          <a:solidFill>
                            <a:srgbClr val="0070C0"/>
                          </a:solidFill>
                          <a:latin typeface="Comic Sans MS" panose="030F0702030302020204" pitchFamily="66" charset="0"/>
                        </a:rPr>
                        <a:t>pig </a:t>
                      </a:r>
                    </a:p>
                    <a:p>
                      <a:pPr>
                        <a:lnSpc>
                          <a:spcPct val="150000"/>
                        </a:lnSpc>
                      </a:pPr>
                      <a:r>
                        <a:rPr lang="cy-GB" b="0" dirty="0">
                          <a:solidFill>
                            <a:srgbClr val="FF33CC"/>
                          </a:solidFill>
                          <a:latin typeface="Comic Sans MS" panose="030F0702030302020204" pitchFamily="66" charset="0"/>
                        </a:rPr>
                        <a:t>cynffon </a:t>
                      </a:r>
                    </a:p>
                    <a:p>
                      <a:pPr>
                        <a:lnSpc>
                          <a:spcPct val="150000"/>
                        </a:lnSpc>
                      </a:pPr>
                      <a:r>
                        <a:rPr lang="cy-GB" b="0" dirty="0">
                          <a:solidFill>
                            <a:srgbClr val="FF33CC"/>
                          </a:solidFill>
                          <a:latin typeface="Comic Sans MS" panose="030F0702030302020204" pitchFamily="66" charset="0"/>
                        </a:rPr>
                        <a:t>adain</a:t>
                      </a:r>
                    </a:p>
                    <a:p>
                      <a:pPr>
                        <a:lnSpc>
                          <a:spcPct val="150000"/>
                        </a:lnSpc>
                      </a:pPr>
                      <a:r>
                        <a:rPr lang="cy-GB" b="0" dirty="0">
                          <a:solidFill>
                            <a:srgbClr val="FF33CC"/>
                          </a:solidFill>
                          <a:latin typeface="Comic Sans MS" panose="030F0702030302020204" pitchFamily="66" charset="0"/>
                        </a:rPr>
                        <a:t>esgyll </a:t>
                      </a:r>
                    </a:p>
                    <a:p>
                      <a:pPr>
                        <a:lnSpc>
                          <a:spcPct val="150000"/>
                        </a:lnSpc>
                      </a:pPr>
                      <a:r>
                        <a:rPr lang="cy-GB" b="0" dirty="0">
                          <a:solidFill>
                            <a:srgbClr val="0070C0"/>
                          </a:solidFill>
                          <a:latin typeface="Comic Sans MS" panose="030F0702030302020204" pitchFamily="66" charset="0"/>
                        </a:rPr>
                        <a:t>tafod</a:t>
                      </a:r>
                    </a:p>
                  </a:txBody>
                  <a:tcPr>
                    <a:lnL w="31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cy-GB" b="0" dirty="0">
                          <a:solidFill>
                            <a:schemeClr val="tx1"/>
                          </a:solidFill>
                          <a:latin typeface="Comic Sans MS" panose="030F0702030302020204" pitchFamily="66" charset="0"/>
                        </a:rPr>
                        <a:t>gyda fi.</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82656803"/>
                  </a:ext>
                </a:extLst>
              </a:tr>
              <a:tr h="354405">
                <a:tc gridSpan="4">
                  <a:txBody>
                    <a:bodyPr/>
                    <a:lstStyle/>
                    <a:p>
                      <a:r>
                        <a:rPr lang="cy-GB" sz="1400" b="0" dirty="0">
                          <a:solidFill>
                            <a:schemeClr val="tx1"/>
                          </a:solidFill>
                          <a:latin typeface="Comic Sans MS" panose="030F0702030302020204" pitchFamily="66" charset="0"/>
                        </a:rPr>
                        <a:t>e.e. Rydw i’n hir. Mae tafod hir gyda fi.</a:t>
                      </a:r>
                    </a:p>
                    <a:p>
                      <a:r>
                        <a:rPr lang="cy-GB" sz="1400" b="0" dirty="0">
                          <a:solidFill>
                            <a:schemeClr val="tx1"/>
                          </a:solidFill>
                          <a:latin typeface="Comic Sans MS" panose="030F0702030302020204" pitchFamily="66" charset="0"/>
                        </a:rPr>
                        <a:t>      Rydw i’n flewog. Rydw i’n fawr. Mae dwy lygad gyda fi. </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y-GB" b="0" dirty="0">
                        <a:solidFill>
                          <a:srgbClr val="FF33CC"/>
                        </a:solidFill>
                        <a:latin typeface="Comic Sans MS" panose="030F0702030302020204" pitchFamily="66"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nSpc>
                          <a:spcPct val="150000"/>
                        </a:lnSpc>
                      </a:pPr>
                      <a:endParaRPr lang="cy-GB" b="0" dirty="0">
                        <a:solidFill>
                          <a:srgbClr val="FF33CC"/>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cy-GB" b="0" dirty="0">
                        <a:solidFill>
                          <a:schemeClr val="tx1"/>
                        </a:solidFill>
                        <a:latin typeface="Comic Sans MS" panose="030F0702030302020204" pitchFamily="66"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92104556"/>
                  </a:ext>
                </a:extLst>
              </a:tr>
            </a:tbl>
          </a:graphicData>
        </a:graphic>
      </p:graphicFrame>
      <p:pic>
        <p:nvPicPr>
          <p:cNvPr id="5" name="Picture 4" descr="A close-up of a penguin&#10;&#10;Description automatically generated">
            <a:extLst>
              <a:ext uri="{FF2B5EF4-FFF2-40B4-BE49-F238E27FC236}">
                <a16:creationId xmlns:a16="http://schemas.microsoft.com/office/drawing/2014/main" id="{0BBB2ED7-E3B4-15C8-97D7-C9DACDCFE5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32" t="36852" r="50000" b="32491"/>
          <a:stretch/>
        </p:blipFill>
        <p:spPr>
          <a:xfrm>
            <a:off x="3968883" y="4075829"/>
            <a:ext cx="611621" cy="301346"/>
          </a:xfrm>
          <a:prstGeom prst="rect">
            <a:avLst/>
          </a:prstGeom>
        </p:spPr>
      </p:pic>
      <p:pic>
        <p:nvPicPr>
          <p:cNvPr id="7" name="Picture 6" descr="A golden leg with a black background&#10;&#10;Description automatically generated">
            <a:extLst>
              <a:ext uri="{FF2B5EF4-FFF2-40B4-BE49-F238E27FC236}">
                <a16:creationId xmlns:a16="http://schemas.microsoft.com/office/drawing/2014/main" id="{CE6E52B7-DB65-D817-352B-95F19842761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90704" y="2430750"/>
            <a:ext cx="357205" cy="383290"/>
          </a:xfrm>
          <a:prstGeom prst="rect">
            <a:avLst/>
          </a:prstGeom>
        </p:spPr>
      </p:pic>
      <p:pic>
        <p:nvPicPr>
          <p:cNvPr id="9" name="Picture 8" descr="A cartoon of a person's arm&#10;&#10;Description automatically generated">
            <a:extLst>
              <a:ext uri="{FF2B5EF4-FFF2-40B4-BE49-F238E27FC236}">
                <a16:creationId xmlns:a16="http://schemas.microsoft.com/office/drawing/2014/main" id="{5A965C61-53B9-6ABA-4DB7-B9EBE11C461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flipH="1">
            <a:off x="4169306" y="2833072"/>
            <a:ext cx="261341" cy="307565"/>
          </a:xfrm>
          <a:prstGeom prst="rect">
            <a:avLst/>
          </a:prstGeom>
        </p:spPr>
      </p:pic>
      <p:pic>
        <p:nvPicPr>
          <p:cNvPr id="12" name="Picture 11" descr="Close-up of an elephant's trunk&#10;&#10;Description automatically generated">
            <a:extLst>
              <a:ext uri="{FF2B5EF4-FFF2-40B4-BE49-F238E27FC236}">
                <a16:creationId xmlns:a16="http://schemas.microsoft.com/office/drawing/2014/main" id="{5B9B5F19-AE83-2EBA-A369-8BA664A7C87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176459" y="3281863"/>
            <a:ext cx="196470" cy="294273"/>
          </a:xfrm>
          <a:prstGeom prst="rect">
            <a:avLst/>
          </a:prstGeom>
        </p:spPr>
      </p:pic>
      <p:pic>
        <p:nvPicPr>
          <p:cNvPr id="15" name="Picture 14" descr="A blue eye with black eyelashes&#10;&#10;Description automatically generated">
            <a:extLst>
              <a:ext uri="{FF2B5EF4-FFF2-40B4-BE49-F238E27FC236}">
                <a16:creationId xmlns:a16="http://schemas.microsoft.com/office/drawing/2014/main" id="{4281671E-3125-14E0-EB4B-261EA0580F6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156336" y="3649724"/>
            <a:ext cx="236716" cy="236716"/>
          </a:xfrm>
          <a:prstGeom prst="rect">
            <a:avLst/>
          </a:prstGeom>
        </p:spPr>
      </p:pic>
      <p:pic>
        <p:nvPicPr>
          <p:cNvPr id="17" name="Picture 16" descr="A tiger with a long striped tail&#10;&#10;Description automatically generated">
            <a:extLst>
              <a:ext uri="{FF2B5EF4-FFF2-40B4-BE49-F238E27FC236}">
                <a16:creationId xmlns:a16="http://schemas.microsoft.com/office/drawing/2014/main" id="{4788C414-25AD-10BF-D2C6-F0917A9B9673}"/>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r="64112" b="43271"/>
          <a:stretch/>
        </p:blipFill>
        <p:spPr>
          <a:xfrm>
            <a:off x="4262689" y="4471393"/>
            <a:ext cx="164475" cy="285403"/>
          </a:xfrm>
          <a:prstGeom prst="rect">
            <a:avLst/>
          </a:prstGeom>
        </p:spPr>
      </p:pic>
      <p:pic>
        <p:nvPicPr>
          <p:cNvPr id="19" name="Picture 18" descr="A bald eagle flying in the sky&#10;&#10;Description automatically generated">
            <a:extLst>
              <a:ext uri="{FF2B5EF4-FFF2-40B4-BE49-F238E27FC236}">
                <a16:creationId xmlns:a16="http://schemas.microsoft.com/office/drawing/2014/main" id="{A311E98D-AA18-D6E3-7ABA-691CF10970CA}"/>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rcRect l="741" t="4074" r="54868" b="32464"/>
          <a:stretch/>
        </p:blipFill>
        <p:spPr>
          <a:xfrm>
            <a:off x="3965400" y="4953348"/>
            <a:ext cx="316185" cy="301346"/>
          </a:xfrm>
          <a:prstGeom prst="rect">
            <a:avLst/>
          </a:prstGeom>
        </p:spPr>
      </p:pic>
      <p:pic>
        <p:nvPicPr>
          <p:cNvPr id="21" name="Picture 20" descr="A shark fin in the water&#10;&#10;Description automatically generated">
            <a:extLst>
              <a:ext uri="{FF2B5EF4-FFF2-40B4-BE49-F238E27FC236}">
                <a16:creationId xmlns:a16="http://schemas.microsoft.com/office/drawing/2014/main" id="{CF0FBA3D-51E9-5B81-7A6E-006BD3DD588D}"/>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rcRect l="33839" t="14731" r="19892" b="28494"/>
          <a:stretch/>
        </p:blipFill>
        <p:spPr>
          <a:xfrm>
            <a:off x="3916492" y="5369523"/>
            <a:ext cx="428434" cy="328572"/>
          </a:xfrm>
          <a:prstGeom prst="rect">
            <a:avLst/>
          </a:prstGeom>
        </p:spPr>
      </p:pic>
      <p:sp>
        <p:nvSpPr>
          <p:cNvPr id="22" name="TextBox 21">
            <a:extLst>
              <a:ext uri="{FF2B5EF4-FFF2-40B4-BE49-F238E27FC236}">
                <a16:creationId xmlns:a16="http://schemas.microsoft.com/office/drawing/2014/main" id="{3C09E13C-64B8-EAA4-ACB2-F006D44361E0}"/>
              </a:ext>
            </a:extLst>
          </p:cNvPr>
          <p:cNvSpPr txBox="1"/>
          <p:nvPr/>
        </p:nvSpPr>
        <p:spPr>
          <a:xfrm>
            <a:off x="9283700" y="520700"/>
            <a:ext cx="2413000" cy="5078313"/>
          </a:xfrm>
          <a:prstGeom prst="rect">
            <a:avLst/>
          </a:prstGeom>
          <a:noFill/>
        </p:spPr>
        <p:txBody>
          <a:bodyPr wrap="square" rtlCol="0">
            <a:spAutoFit/>
          </a:bodyPr>
          <a:lstStyle/>
          <a:p>
            <a:r>
              <a:rPr lang="cy-GB" u="sng" dirty="0">
                <a:latin typeface="Comic Sans MS" panose="030F0702030302020204" pitchFamily="66" charset="0"/>
              </a:rPr>
              <a:t>Cofiwch </a:t>
            </a:r>
          </a:p>
          <a:p>
            <a:r>
              <a:rPr lang="cy-GB" dirty="0">
                <a:latin typeface="Comic Sans MS" panose="030F0702030302020204" pitchFamily="66" charset="0"/>
              </a:rPr>
              <a:t>Defnyddio  </a:t>
            </a:r>
            <a:r>
              <a:rPr lang="cy-GB" dirty="0">
                <a:solidFill>
                  <a:srgbClr val="0070C0"/>
                </a:solidFill>
                <a:latin typeface="Comic Sans MS" panose="030F0702030302020204" pitchFamily="66" charset="0"/>
              </a:rPr>
              <a:t>dau, tri, pedwar </a:t>
            </a:r>
            <a:r>
              <a:rPr lang="cy-GB" dirty="0">
                <a:latin typeface="Comic Sans MS" panose="030F0702030302020204" pitchFamily="66" charset="0"/>
              </a:rPr>
              <a:t> gyda </a:t>
            </a:r>
            <a:r>
              <a:rPr lang="cy-GB" dirty="0">
                <a:solidFill>
                  <a:srgbClr val="0070C0"/>
                </a:solidFill>
                <a:latin typeface="Comic Sans MS" panose="030F0702030302020204" pitchFamily="66" charset="0"/>
              </a:rPr>
              <a:t>enwau gwrywaidd.</a:t>
            </a:r>
          </a:p>
          <a:p>
            <a:endParaRPr lang="cy-GB" dirty="0">
              <a:latin typeface="Comic Sans MS" panose="030F0702030302020204" pitchFamily="66" charset="0"/>
            </a:endParaRPr>
          </a:p>
          <a:p>
            <a:r>
              <a:rPr lang="cy-GB" dirty="0">
                <a:latin typeface="Comic Sans MS" panose="030F0702030302020204" pitchFamily="66" charset="0"/>
              </a:rPr>
              <a:t>Defnyddio  </a:t>
            </a:r>
            <a:r>
              <a:rPr lang="cy-GB" dirty="0">
                <a:solidFill>
                  <a:srgbClr val="FF33CC"/>
                </a:solidFill>
                <a:latin typeface="Comic Sans MS" panose="030F0702030302020204" pitchFamily="66" charset="0"/>
              </a:rPr>
              <a:t>dwy, tair, pedair  </a:t>
            </a:r>
            <a:r>
              <a:rPr lang="cy-GB" dirty="0">
                <a:latin typeface="Comic Sans MS" panose="030F0702030302020204" pitchFamily="66" charset="0"/>
              </a:rPr>
              <a:t>gyda </a:t>
            </a:r>
            <a:r>
              <a:rPr lang="cy-GB" dirty="0">
                <a:solidFill>
                  <a:srgbClr val="FF33CC"/>
                </a:solidFill>
                <a:latin typeface="Comic Sans MS" panose="030F0702030302020204" pitchFamily="66" charset="0"/>
              </a:rPr>
              <a:t>enwau benywaidd.</a:t>
            </a:r>
          </a:p>
          <a:p>
            <a:endParaRPr lang="cy-GB" dirty="0">
              <a:latin typeface="Comic Sans MS" panose="030F0702030302020204" pitchFamily="66" charset="0"/>
            </a:endParaRPr>
          </a:p>
          <a:p>
            <a:endParaRPr lang="cy-GB" dirty="0">
              <a:latin typeface="Comic Sans MS" panose="030F0702030302020204" pitchFamily="66" charset="0"/>
            </a:endParaRPr>
          </a:p>
          <a:p>
            <a:r>
              <a:rPr lang="cy-GB" dirty="0">
                <a:latin typeface="Comic Sans MS" panose="030F0702030302020204" pitchFamily="66" charset="0"/>
              </a:rPr>
              <a:t>Treiglad Meddal ar ôl un, dau, dwy .</a:t>
            </a:r>
          </a:p>
          <a:p>
            <a:endParaRPr lang="cy-GB" dirty="0">
              <a:latin typeface="Comic Sans MS" panose="030F0702030302020204" pitchFamily="66" charset="0"/>
            </a:endParaRPr>
          </a:p>
          <a:p>
            <a:r>
              <a:rPr lang="cy-GB" dirty="0">
                <a:latin typeface="Comic Sans MS" panose="030F0702030302020204" pitchFamily="66" charset="0"/>
              </a:rPr>
              <a:t>Treiglad llaes ar ôl  tri.</a:t>
            </a:r>
          </a:p>
          <a:p>
            <a:endParaRPr lang="cy-GB" dirty="0">
              <a:latin typeface="Comic Sans MS" panose="030F0702030302020204" pitchFamily="66" charset="0"/>
            </a:endParaRPr>
          </a:p>
          <a:p>
            <a:r>
              <a:rPr lang="cy-GB" dirty="0">
                <a:latin typeface="Comic Sans MS" panose="030F0702030302020204" pitchFamily="66" charset="0"/>
              </a:rPr>
              <a:t>Dim treiglad ar ôl tair , pedwar, pedair.</a:t>
            </a:r>
          </a:p>
        </p:txBody>
      </p:sp>
      <p:pic>
        <p:nvPicPr>
          <p:cNvPr id="24" name="Picture 23" descr="A tortoise in the dirt&#10;&#10;Description automatically generated">
            <a:extLst>
              <a:ext uri="{FF2B5EF4-FFF2-40B4-BE49-F238E27FC236}">
                <a16:creationId xmlns:a16="http://schemas.microsoft.com/office/drawing/2014/main" id="{CCAC58EE-77CD-81B8-AF9E-2191A93032D9}"/>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rcRect l="13977" t="7877" r="8213" b="22512"/>
          <a:stretch/>
        </p:blipFill>
        <p:spPr>
          <a:xfrm flipH="1">
            <a:off x="4005009" y="2027858"/>
            <a:ext cx="342900" cy="230077"/>
          </a:xfrm>
          <a:prstGeom prst="rect">
            <a:avLst/>
          </a:prstGeom>
        </p:spPr>
      </p:pic>
      <p:sp>
        <p:nvSpPr>
          <p:cNvPr id="25" name="TextBox 24">
            <a:extLst>
              <a:ext uri="{FF2B5EF4-FFF2-40B4-BE49-F238E27FC236}">
                <a16:creationId xmlns:a16="http://schemas.microsoft.com/office/drawing/2014/main" id="{168D003D-241B-A456-A4AD-F7E20F13953D}"/>
              </a:ext>
            </a:extLst>
          </p:cNvPr>
          <p:cNvSpPr txBox="1"/>
          <p:nvPr/>
        </p:nvSpPr>
        <p:spPr>
          <a:xfrm>
            <a:off x="6324600" y="143933"/>
            <a:ext cx="2222364"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y-GB" u="sng" dirty="0">
                <a:latin typeface="Comic Sans MS" panose="030F0702030302020204" pitchFamily="66" charset="0"/>
              </a:rPr>
              <a:t>Cofiwch</a:t>
            </a:r>
          </a:p>
          <a:p>
            <a:r>
              <a:rPr lang="cy-GB" dirty="0">
                <a:latin typeface="Comic Sans MS" panose="030F0702030302020204" pitchFamily="66" charset="0"/>
              </a:rPr>
              <a:t>Treiglad meddal  </a:t>
            </a:r>
          </a:p>
        </p:txBody>
      </p:sp>
      <p:sp>
        <p:nvSpPr>
          <p:cNvPr id="28" name="TextBox 27">
            <a:extLst>
              <a:ext uri="{FF2B5EF4-FFF2-40B4-BE49-F238E27FC236}">
                <a16:creationId xmlns:a16="http://schemas.microsoft.com/office/drawing/2014/main" id="{A1E9DBCE-3682-8A84-F11B-ABF6890EFBD9}"/>
              </a:ext>
            </a:extLst>
          </p:cNvPr>
          <p:cNvSpPr txBox="1"/>
          <p:nvPr/>
        </p:nvSpPr>
        <p:spPr>
          <a:xfrm rot="10800000" flipV="1">
            <a:off x="8920716" y="5852741"/>
            <a:ext cx="5551968" cy="369332"/>
          </a:xfrm>
          <a:prstGeom prst="rect">
            <a:avLst/>
          </a:prstGeom>
          <a:noFill/>
        </p:spPr>
        <p:txBody>
          <a:bodyPr wrap="square" rtlCol="0">
            <a:spAutoFit/>
          </a:bodyPr>
          <a:lstStyle/>
          <a:p>
            <a:r>
              <a:rPr lang="cy-GB" dirty="0"/>
              <a:t>e.e. Rydw i’n </a:t>
            </a:r>
          </a:p>
        </p:txBody>
      </p:sp>
      <p:pic>
        <p:nvPicPr>
          <p:cNvPr id="30" name="Picture 29" descr="An orange tongue with black background&#10;&#10;Description automatically generated">
            <a:extLst>
              <a:ext uri="{FF2B5EF4-FFF2-40B4-BE49-F238E27FC236}">
                <a16:creationId xmlns:a16="http://schemas.microsoft.com/office/drawing/2014/main" id="{13F677C4-B006-57B9-CE09-D11D81891478}"/>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4056354" y="5863945"/>
            <a:ext cx="336698" cy="174662"/>
          </a:xfrm>
          <a:prstGeom prst="rect">
            <a:avLst/>
          </a:prstGeom>
        </p:spPr>
      </p:pic>
    </p:spTree>
    <p:extLst>
      <p:ext uri="{BB962C8B-B14F-4D97-AF65-F5344CB8AC3E}">
        <p14:creationId xmlns:p14="http://schemas.microsoft.com/office/powerpoint/2010/main" val="1007777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73F2D-0C02-BEF5-D716-28433B30EDC4}"/>
              </a:ext>
            </a:extLst>
          </p:cNvPr>
          <p:cNvSpPr txBox="1">
            <a:spLocks/>
          </p:cNvSpPr>
          <p:nvPr/>
        </p:nvSpPr>
        <p:spPr>
          <a:xfrm>
            <a:off x="318977" y="255182"/>
            <a:ext cx="9579935" cy="94629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dirty="0"/>
              <a:t>Ble yn y byd mae’r anifeiliaid yn byw? </a:t>
            </a:r>
          </a:p>
        </p:txBody>
      </p:sp>
      <p:sp>
        <p:nvSpPr>
          <p:cNvPr id="3" name="Subtitle 2">
            <a:extLst>
              <a:ext uri="{FF2B5EF4-FFF2-40B4-BE49-F238E27FC236}">
                <a16:creationId xmlns:a16="http://schemas.microsoft.com/office/drawing/2014/main" id="{69561C45-36F7-BCD9-9438-F96F20953C43}"/>
              </a:ext>
            </a:extLst>
          </p:cNvPr>
          <p:cNvSpPr txBox="1">
            <a:spLocks/>
          </p:cNvSpPr>
          <p:nvPr/>
        </p:nvSpPr>
        <p:spPr>
          <a:xfrm>
            <a:off x="318977" y="1028959"/>
            <a:ext cx="9144000" cy="1655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a:t>G</a:t>
            </a:r>
            <a:r>
              <a:rPr lang="cy-GB" dirty="0">
                <a:solidFill>
                  <a:srgbClr val="1F1F1F"/>
                </a:solidFill>
                <a:latin typeface="Arial" panose="020B0604020202020204" pitchFamily="34" charset="0"/>
              </a:rPr>
              <a:t>weithgaredd 3: Gwrando</a:t>
            </a:r>
            <a:endParaRPr lang="cy-GB" dirty="0"/>
          </a:p>
        </p:txBody>
      </p:sp>
      <p:sp>
        <p:nvSpPr>
          <p:cNvPr id="6" name="TextBox 5">
            <a:extLst>
              <a:ext uri="{FF2B5EF4-FFF2-40B4-BE49-F238E27FC236}">
                <a16:creationId xmlns:a16="http://schemas.microsoft.com/office/drawing/2014/main" id="{6DDC33B4-E977-6DC2-AD05-A17AFB2457CA}"/>
              </a:ext>
            </a:extLst>
          </p:cNvPr>
          <p:cNvSpPr txBox="1"/>
          <p:nvPr/>
        </p:nvSpPr>
        <p:spPr>
          <a:xfrm>
            <a:off x="435468" y="1548344"/>
            <a:ext cx="8856921" cy="3600986"/>
          </a:xfrm>
          <a:prstGeom prst="rect">
            <a:avLst/>
          </a:prstGeom>
          <a:noFill/>
        </p:spPr>
        <p:txBody>
          <a:bodyPr wrap="square" rtlCol="0">
            <a:spAutoFit/>
          </a:bodyPr>
          <a:lstStyle/>
          <a:p>
            <a:r>
              <a:rPr lang="cy-GB" sz="1200" dirty="0">
                <a:latin typeface="Comic Sans MS" panose="030F0702030302020204" pitchFamily="66" charset="0"/>
              </a:rPr>
              <a:t>Mae’r athro dyweda’r frawddeg am yr anifail e.e. Mae’r arth yn byw yng Ngogledd America yn</a:t>
            </a:r>
            <a:r>
              <a:rPr lang="en-GB" sz="1200" dirty="0">
                <a:latin typeface="Comic Sans MS" panose="030F0702030302020204" pitchFamily="66" charset="0"/>
              </a:rPr>
              <a:t> y </a:t>
            </a:r>
            <a:r>
              <a:rPr lang="cy-GB" sz="1200" dirty="0">
                <a:latin typeface="Comic Sans MS" panose="030F0702030302020204" pitchFamily="66" charset="0"/>
              </a:rPr>
              <a:t>goedwig</a:t>
            </a:r>
            <a:r>
              <a:rPr lang="en-GB" sz="1200" dirty="0">
                <a:latin typeface="Comic Sans MS" panose="030F0702030302020204" pitchFamily="66" charset="0"/>
              </a:rPr>
              <a:t>. </a:t>
            </a:r>
          </a:p>
          <a:p>
            <a:r>
              <a:rPr lang="cy-GB" sz="1200" dirty="0">
                <a:latin typeface="Comic Sans MS" panose="030F0702030302020204" pitchFamily="66" charset="0"/>
              </a:rPr>
              <a:t>Mae’r plant gwrando ar y frawddeg ac</a:t>
            </a:r>
            <a:r>
              <a:rPr lang="en-GB" sz="1200" dirty="0">
                <a:latin typeface="Comic Sans MS" panose="030F0702030302020204" pitchFamily="66" charset="0"/>
              </a:rPr>
              <a:t> </a:t>
            </a:r>
            <a:r>
              <a:rPr lang="cy-GB" sz="1200" dirty="0">
                <a:latin typeface="Comic Sans MS" panose="030F0702030302020204" pitchFamily="66" charset="0"/>
              </a:rPr>
              <a:t>ysgrifennu</a:t>
            </a:r>
            <a:r>
              <a:rPr lang="en-GB" sz="1200" dirty="0">
                <a:latin typeface="Comic Sans MS" panose="030F0702030302020204" pitchFamily="66" charset="0"/>
              </a:rPr>
              <a:t>’r </a:t>
            </a:r>
            <a:r>
              <a:rPr lang="cy-GB" sz="1200" dirty="0">
                <a:latin typeface="Comic Sans MS" panose="030F0702030302020204" pitchFamily="66" charset="0"/>
              </a:rPr>
              <a:t>ateb yn y bocs cywir ar y map</a:t>
            </a:r>
            <a:r>
              <a:rPr lang="en-GB" sz="1200" dirty="0">
                <a:latin typeface="Comic Sans MS" panose="030F0702030302020204" pitchFamily="66" charset="0"/>
              </a:rPr>
              <a:t>.</a:t>
            </a:r>
          </a:p>
          <a:p>
            <a:r>
              <a:rPr lang="cy-GB" sz="1200" dirty="0">
                <a:latin typeface="Comic Sans MS" panose="030F0702030302020204" pitchFamily="66" charset="0"/>
              </a:rPr>
              <a:t>Mae’r gweithgaredd yn wahaniaethol gyfer tri gallu.  </a:t>
            </a:r>
          </a:p>
          <a:p>
            <a:endParaRPr lang="cy-GB" sz="1200" dirty="0">
              <a:latin typeface="Comic Sans MS" panose="030F0702030302020204" pitchFamily="66" charset="0"/>
            </a:endParaRPr>
          </a:p>
          <a:p>
            <a:r>
              <a:rPr lang="cy-GB" sz="1200" u="sng" dirty="0">
                <a:latin typeface="Comic Sans MS" panose="030F0702030302020204" pitchFamily="66" charset="0"/>
              </a:rPr>
              <a:t>Y gweithgaredd un seren</a:t>
            </a:r>
          </a:p>
          <a:p>
            <a:r>
              <a:rPr lang="cy-GB" sz="1200" dirty="0">
                <a:latin typeface="Comic Sans MS" panose="030F0702030302020204" pitchFamily="66" charset="0"/>
              </a:rPr>
              <a:t>Mae rhaid i’r plant wrando ar y frawddeg a gorffen y frawddeg ar eu taflen waith  gyda’r ateb cywir.</a:t>
            </a:r>
          </a:p>
          <a:p>
            <a:endParaRPr lang="cy-GB" sz="1200" dirty="0">
              <a:latin typeface="Comic Sans MS" panose="030F0702030302020204" pitchFamily="66" charset="0"/>
            </a:endParaRPr>
          </a:p>
          <a:p>
            <a:r>
              <a:rPr lang="cy-GB" sz="1200" u="sng" dirty="0">
                <a:latin typeface="Comic Sans MS" panose="030F0702030302020204" pitchFamily="66" charset="0"/>
              </a:rPr>
              <a:t>Y gweithgaredd dwy seren</a:t>
            </a:r>
          </a:p>
          <a:p>
            <a:r>
              <a:rPr lang="cy-GB" sz="1200" dirty="0">
                <a:latin typeface="Comic Sans MS" panose="030F0702030302020204" pitchFamily="66" charset="0"/>
              </a:rPr>
              <a:t>Mae rhaid i’r plant wrando ar y frawddeg ac ysgrifennu’r frawddeg yn y bocs cywir.</a:t>
            </a:r>
          </a:p>
          <a:p>
            <a:endParaRPr lang="cy-GB" sz="1200" dirty="0">
              <a:latin typeface="Comic Sans MS" panose="030F0702030302020204" pitchFamily="66" charset="0"/>
            </a:endParaRPr>
          </a:p>
          <a:p>
            <a:r>
              <a:rPr lang="cy-GB" sz="1200" u="sng" dirty="0">
                <a:latin typeface="Comic Sans MS" panose="030F0702030302020204" pitchFamily="66" charset="0"/>
              </a:rPr>
              <a:t>Y gweithgaredd tair seren</a:t>
            </a:r>
          </a:p>
          <a:p>
            <a:r>
              <a:rPr lang="cy-GB" sz="1200" dirty="0">
                <a:latin typeface="Comic Sans MS" panose="030F0702030302020204" pitchFamily="66" charset="0"/>
              </a:rPr>
              <a:t>Mae rhaid i’r plant wrando ar y frawddeg ac ysgrifennu’r frawddeg yn y bocs cywir.  Dylen nhw ymestyn y frawddeg gyda mwy o wybodaeth e.e. </a:t>
            </a:r>
            <a:r>
              <a:rPr lang="cy-GB" sz="1200" b="0" dirty="0">
                <a:solidFill>
                  <a:schemeClr val="tx1"/>
                </a:solidFill>
                <a:latin typeface="Comic Sans MS" panose="030F0702030302020204" pitchFamily="66" charset="0"/>
              </a:rPr>
              <a:t>Mae’r pengwin yn byw yn Yr Antarctig ar y rhew ac eira</a:t>
            </a:r>
            <a:r>
              <a:rPr lang="en-GB" sz="1200" b="0" dirty="0">
                <a:solidFill>
                  <a:schemeClr val="tx1"/>
                </a:solidFill>
                <a:latin typeface="Comic Sans MS" panose="030F0702030302020204" pitchFamily="66" charset="0"/>
              </a:rPr>
              <a:t>. </a:t>
            </a:r>
            <a:endParaRPr lang="cy-GB" sz="1200" b="0" dirty="0">
              <a:solidFill>
                <a:schemeClr val="tx1"/>
              </a:solidFill>
              <a:latin typeface="Comic Sans MS" panose="030F0702030302020204" pitchFamily="66" charset="0"/>
            </a:endParaRPr>
          </a:p>
          <a:p>
            <a:endParaRPr lang="cy-GB" dirty="0"/>
          </a:p>
          <a:p>
            <a:endParaRPr lang="cy-GB" dirty="0"/>
          </a:p>
          <a:p>
            <a:endParaRPr lang="cy-GB" dirty="0"/>
          </a:p>
          <a:p>
            <a:endParaRPr lang="cy-GB" dirty="0"/>
          </a:p>
        </p:txBody>
      </p:sp>
    </p:spTree>
    <p:extLst>
      <p:ext uri="{BB962C8B-B14F-4D97-AF65-F5344CB8AC3E}">
        <p14:creationId xmlns:p14="http://schemas.microsoft.com/office/powerpoint/2010/main" val="3647460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8AA38029-7349-D9DA-B917-0FDABD8C80FE}"/>
              </a:ext>
            </a:extLst>
          </p:cNvPr>
          <p:cNvGraphicFramePr>
            <a:graphicFrameLocks noGrp="1"/>
          </p:cNvGraphicFramePr>
          <p:nvPr>
            <p:extLst>
              <p:ext uri="{D42A27DB-BD31-4B8C-83A1-F6EECF244321}">
                <p14:modId xmlns:p14="http://schemas.microsoft.com/office/powerpoint/2010/main" val="3222551644"/>
              </p:ext>
            </p:extLst>
          </p:nvPr>
        </p:nvGraphicFramePr>
        <p:xfrm>
          <a:off x="455959" y="1807265"/>
          <a:ext cx="5078224" cy="3383280"/>
        </p:xfrm>
        <a:graphic>
          <a:graphicData uri="http://schemas.openxmlformats.org/drawingml/2006/table">
            <a:tbl>
              <a:tblPr firstRow="1" bandRow="1">
                <a:tableStyleId>{5C22544A-7EE6-4342-B048-85BDC9FD1C3A}</a:tableStyleId>
              </a:tblPr>
              <a:tblGrid>
                <a:gridCol w="5078224">
                  <a:extLst>
                    <a:ext uri="{9D8B030D-6E8A-4147-A177-3AD203B41FA5}">
                      <a16:colId xmlns:a16="http://schemas.microsoft.com/office/drawing/2014/main" val="1466547490"/>
                    </a:ext>
                  </a:extLst>
                </a:gridCol>
              </a:tblGrid>
              <a:tr h="3712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1. Mae’r pengwin yn byw yn Yr Antarctig ar y rhew ac eira.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9520377"/>
                  </a:ext>
                </a:extLst>
              </a:tr>
              <a:tr h="185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2. Mae’r llew yn byw yn Affrica yn y safana.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692224"/>
                  </a:ext>
                </a:extLst>
              </a:tr>
              <a:tr h="32033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3. Mae’r arth yn byw yng Ngogledd America yn y goedwig.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8810048"/>
                  </a:ext>
                </a:extLst>
              </a:tr>
              <a:tr h="32033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4. Mae’r cangarŵ  yn byw yn Awstralasia yn yr anialwch ac y goedwig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2180918"/>
                  </a:ext>
                </a:extLst>
              </a:tr>
              <a:tr h="185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5. Mae’r eliffant  yn byw yn Affrica.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52209740"/>
                  </a:ext>
                </a:extLst>
              </a:tr>
              <a:tr h="185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6. Mae’r teigr yn byw yn Asia.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59408923"/>
                  </a:ext>
                </a:extLst>
              </a:tr>
              <a:tr h="1855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7. Mae’r gath yn byw ar draws y byd.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95632264"/>
                  </a:ext>
                </a:extLst>
              </a:tr>
            </a:tbl>
          </a:graphicData>
        </a:graphic>
      </p:graphicFrame>
      <p:graphicFrame>
        <p:nvGraphicFramePr>
          <p:cNvPr id="8" name="Table 7">
            <a:extLst>
              <a:ext uri="{FF2B5EF4-FFF2-40B4-BE49-F238E27FC236}">
                <a16:creationId xmlns:a16="http://schemas.microsoft.com/office/drawing/2014/main" id="{53FB1470-D1B2-40AC-2E57-8D5871929210}"/>
              </a:ext>
            </a:extLst>
          </p:cNvPr>
          <p:cNvGraphicFramePr>
            <a:graphicFrameLocks noGrp="1"/>
          </p:cNvGraphicFramePr>
          <p:nvPr>
            <p:extLst>
              <p:ext uri="{D42A27DB-BD31-4B8C-83A1-F6EECF244321}">
                <p14:modId xmlns:p14="http://schemas.microsoft.com/office/powerpoint/2010/main" val="829922234"/>
              </p:ext>
            </p:extLst>
          </p:nvPr>
        </p:nvGraphicFramePr>
        <p:xfrm>
          <a:off x="5960533" y="1807265"/>
          <a:ext cx="4977866" cy="3057902"/>
        </p:xfrm>
        <a:graphic>
          <a:graphicData uri="http://schemas.openxmlformats.org/drawingml/2006/table">
            <a:tbl>
              <a:tblPr firstRow="1" bandRow="1">
                <a:tableStyleId>{5C22544A-7EE6-4342-B048-85BDC9FD1C3A}</a:tableStyleId>
              </a:tblPr>
              <a:tblGrid>
                <a:gridCol w="4977866">
                  <a:extLst>
                    <a:ext uri="{9D8B030D-6E8A-4147-A177-3AD203B41FA5}">
                      <a16:colId xmlns:a16="http://schemas.microsoft.com/office/drawing/2014/main" val="1466547490"/>
                    </a:ext>
                  </a:extLst>
                </a:gridCol>
              </a:tblGrid>
              <a:tr h="6662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1. Mae’r pengwin yn byw yn Yr Antarctig. eira.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9520377"/>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2. Mae’r llew yn byw yn Affrica.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2692224"/>
                  </a:ext>
                </a:extLst>
              </a:tr>
              <a:tr h="48798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3. Mae’r arth yn byw yng Ngogledd America.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8810048"/>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4. Mae’r cangarŵ  yn byw yn Awstralasia.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2180918"/>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5. Mae’r eliffant  yn byw yn Affrica.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52209740"/>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6. Mae’r teigr yn byw yn Asia.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59408923"/>
                  </a:ext>
                </a:extLst>
              </a:tr>
              <a:tr h="3807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7. Mae’r gath yn byw ar draws y byd.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95632264"/>
                  </a:ext>
                </a:extLst>
              </a:tr>
            </a:tbl>
          </a:graphicData>
        </a:graphic>
      </p:graphicFrame>
      <p:sp>
        <p:nvSpPr>
          <p:cNvPr id="2" name="TextBox 1">
            <a:extLst>
              <a:ext uri="{FF2B5EF4-FFF2-40B4-BE49-F238E27FC236}">
                <a16:creationId xmlns:a16="http://schemas.microsoft.com/office/drawing/2014/main" id="{4FD5F936-E1C4-2753-BAE8-C12F803273E4}"/>
              </a:ext>
            </a:extLst>
          </p:cNvPr>
          <p:cNvSpPr txBox="1"/>
          <p:nvPr/>
        </p:nvSpPr>
        <p:spPr>
          <a:xfrm>
            <a:off x="186267" y="211667"/>
            <a:ext cx="10887599" cy="369332"/>
          </a:xfrm>
          <a:prstGeom prst="rect">
            <a:avLst/>
          </a:prstGeom>
          <a:noFill/>
        </p:spPr>
        <p:txBody>
          <a:bodyPr wrap="square" rtlCol="0">
            <a:spAutoFit/>
          </a:bodyPr>
          <a:lstStyle/>
          <a:p>
            <a:r>
              <a:rPr lang="cy-GB" dirty="0"/>
              <a:t>Recordiwch y brawddegau ar y fotymau siarad neu dywedwch y brawddegau i’r dosbarth. </a:t>
            </a:r>
          </a:p>
        </p:txBody>
      </p:sp>
      <p:sp>
        <p:nvSpPr>
          <p:cNvPr id="3" name="TextBox 2">
            <a:extLst>
              <a:ext uri="{FF2B5EF4-FFF2-40B4-BE49-F238E27FC236}">
                <a16:creationId xmlns:a16="http://schemas.microsoft.com/office/drawing/2014/main" id="{D7CCF9C9-F53C-59C3-5FB1-AF191ED79879}"/>
              </a:ext>
            </a:extLst>
          </p:cNvPr>
          <p:cNvSpPr txBox="1"/>
          <p:nvPr/>
        </p:nvSpPr>
        <p:spPr>
          <a:xfrm>
            <a:off x="455959" y="1285054"/>
            <a:ext cx="4834467" cy="369332"/>
          </a:xfrm>
          <a:prstGeom prst="rect">
            <a:avLst/>
          </a:prstGeom>
          <a:noFill/>
        </p:spPr>
        <p:txBody>
          <a:bodyPr wrap="square" rtlCol="0">
            <a:spAutoFit/>
          </a:bodyPr>
          <a:lstStyle/>
          <a:p>
            <a:r>
              <a:rPr lang="cy-GB" u="sng" dirty="0"/>
              <a:t>Yr un a dwy seren brawddegau</a:t>
            </a:r>
          </a:p>
        </p:txBody>
      </p:sp>
      <p:sp>
        <p:nvSpPr>
          <p:cNvPr id="4" name="TextBox 3">
            <a:extLst>
              <a:ext uri="{FF2B5EF4-FFF2-40B4-BE49-F238E27FC236}">
                <a16:creationId xmlns:a16="http://schemas.microsoft.com/office/drawing/2014/main" id="{233C5BE7-804A-5B06-87FD-2A79B1F3068C}"/>
              </a:ext>
            </a:extLst>
          </p:cNvPr>
          <p:cNvSpPr txBox="1"/>
          <p:nvPr/>
        </p:nvSpPr>
        <p:spPr>
          <a:xfrm>
            <a:off x="5960533" y="1315441"/>
            <a:ext cx="4834467" cy="369332"/>
          </a:xfrm>
          <a:prstGeom prst="rect">
            <a:avLst/>
          </a:prstGeom>
          <a:noFill/>
        </p:spPr>
        <p:txBody>
          <a:bodyPr wrap="square" rtlCol="0">
            <a:spAutoFit/>
          </a:bodyPr>
          <a:lstStyle/>
          <a:p>
            <a:r>
              <a:rPr lang="cy-GB" u="sng" dirty="0"/>
              <a:t>Y tair seren brawddegau</a:t>
            </a:r>
          </a:p>
        </p:txBody>
      </p:sp>
    </p:spTree>
    <p:extLst>
      <p:ext uri="{BB962C8B-B14F-4D97-AF65-F5344CB8AC3E}">
        <p14:creationId xmlns:p14="http://schemas.microsoft.com/office/powerpoint/2010/main" val="2891502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Printable World Map HD">
            <a:extLst>
              <a:ext uri="{FF2B5EF4-FFF2-40B4-BE49-F238E27FC236}">
                <a16:creationId xmlns:a16="http://schemas.microsoft.com/office/drawing/2014/main" id="{E253E994-2A28-3DC2-DB75-F6FE803D29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181" y="159488"/>
            <a:ext cx="8070113" cy="544732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5" name="Table 14">
            <a:extLst>
              <a:ext uri="{FF2B5EF4-FFF2-40B4-BE49-F238E27FC236}">
                <a16:creationId xmlns:a16="http://schemas.microsoft.com/office/drawing/2014/main" id="{29D16B83-F9B6-930F-AA1B-67C2EF25A995}"/>
              </a:ext>
            </a:extLst>
          </p:cNvPr>
          <p:cNvGraphicFramePr>
            <a:graphicFrameLocks noGrp="1"/>
          </p:cNvGraphicFramePr>
          <p:nvPr>
            <p:extLst>
              <p:ext uri="{D42A27DB-BD31-4B8C-83A1-F6EECF244321}">
                <p14:modId xmlns:p14="http://schemas.microsoft.com/office/powerpoint/2010/main" val="3548454338"/>
              </p:ext>
            </p:extLst>
          </p:nvPr>
        </p:nvGraphicFramePr>
        <p:xfrm>
          <a:off x="8452050" y="303583"/>
          <a:ext cx="3557070" cy="5058475"/>
        </p:xfrm>
        <a:graphic>
          <a:graphicData uri="http://schemas.openxmlformats.org/drawingml/2006/table">
            <a:tbl>
              <a:tblPr firstRow="1" bandRow="1">
                <a:tableStyleId>{5C22544A-7EE6-4342-B048-85BDC9FD1C3A}</a:tableStyleId>
              </a:tblPr>
              <a:tblGrid>
                <a:gridCol w="796718">
                  <a:extLst>
                    <a:ext uri="{9D8B030D-6E8A-4147-A177-3AD203B41FA5}">
                      <a16:colId xmlns:a16="http://schemas.microsoft.com/office/drawing/2014/main" val="2582167181"/>
                    </a:ext>
                  </a:extLst>
                </a:gridCol>
                <a:gridCol w="2760352">
                  <a:extLst>
                    <a:ext uri="{9D8B030D-6E8A-4147-A177-3AD203B41FA5}">
                      <a16:colId xmlns:a16="http://schemas.microsoft.com/office/drawing/2014/main" val="206393863"/>
                    </a:ext>
                  </a:extLst>
                </a:gridCol>
              </a:tblGrid>
              <a:tr h="625158">
                <a:tc>
                  <a:txBody>
                    <a:bodyPr/>
                    <a:lstStyle/>
                    <a:p>
                      <a:r>
                        <a:rPr lang="en-GB" b="0" dirty="0">
                          <a:solidFill>
                            <a:schemeClr val="tx1"/>
                          </a:solidFill>
                          <a:latin typeface="Comic Sans MS" panose="030F0702030302020204" pitchFamily="66" charset="0"/>
                        </a:rPr>
                        <a:t>1.</a:t>
                      </a:r>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b="0" noProof="0" dirty="0">
                          <a:solidFill>
                            <a:schemeClr val="tx1"/>
                          </a:solidFill>
                          <a:latin typeface="Comic Sans MS" panose="030F0702030302020204" pitchFamily="66" charset="0"/>
                        </a:rPr>
                        <a:t>Mae’r pengwin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7965008"/>
                  </a:ext>
                </a:extLst>
              </a:tr>
              <a:tr h="755663">
                <a:tc>
                  <a:txBody>
                    <a:bodyPr/>
                    <a:lstStyle/>
                    <a:p>
                      <a:r>
                        <a:rPr lang="cy-GB" b="0" noProof="0" dirty="0">
                          <a:latin typeface="Comic Sans MS" panose="030F0702030302020204" pitchFamily="66" charset="0"/>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llew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3939328"/>
                  </a:ext>
                </a:extLst>
              </a:tr>
              <a:tr h="755663">
                <a:tc>
                  <a:txBody>
                    <a:bodyPr/>
                    <a:lstStyle/>
                    <a:p>
                      <a:r>
                        <a:rPr lang="cy-GB" b="0" noProof="0" dirty="0">
                          <a:latin typeface="Comic Sans MS" panose="030F0702030302020204" pitchFamily="66" charset="0"/>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arth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49569501"/>
                  </a:ext>
                </a:extLst>
              </a:tr>
              <a:tr h="639773">
                <a:tc>
                  <a:txBody>
                    <a:bodyPr/>
                    <a:lstStyle/>
                    <a:p>
                      <a:r>
                        <a:rPr lang="cy-GB" b="0" noProof="0" dirty="0">
                          <a:latin typeface="Comic Sans MS" panose="030F0702030302020204" pitchFamily="66" charset="0"/>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cangarŵ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25172753"/>
                  </a:ext>
                </a:extLst>
              </a:tr>
              <a:tr h="755663">
                <a:tc>
                  <a:txBody>
                    <a:bodyPr/>
                    <a:lstStyle/>
                    <a:p>
                      <a:r>
                        <a:rPr lang="cy-GB" b="0" noProof="0" dirty="0">
                          <a:latin typeface="Comic Sans MS" panose="030F0702030302020204" pitchFamily="66" charset="0"/>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eliffant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43416892"/>
                  </a:ext>
                </a:extLst>
              </a:tr>
              <a:tr h="755663">
                <a:tc>
                  <a:txBody>
                    <a:bodyPr/>
                    <a:lstStyle/>
                    <a:p>
                      <a:r>
                        <a:rPr lang="cy-GB" b="0" noProof="0" dirty="0">
                          <a:latin typeface="Comic Sans MS" panose="030F0702030302020204" pitchFamily="66" charset="0"/>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teigr yn byw yn_______________.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55111487"/>
                  </a:ext>
                </a:extLst>
              </a:tr>
              <a:tr h="755663">
                <a:tc>
                  <a:txBody>
                    <a:bodyPr/>
                    <a:lstStyle/>
                    <a:p>
                      <a:r>
                        <a:rPr lang="cy-GB" b="0" noProof="0" dirty="0">
                          <a:latin typeface="Comic Sans MS" panose="030F0702030302020204" pitchFamily="66" charset="0"/>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Comic Sans MS" panose="030F0702030302020204" pitchFamily="66" charset="0"/>
                        </a:rPr>
                        <a:t>Mae’r gath yn byw _______________.</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81575381"/>
                  </a:ext>
                </a:extLst>
              </a:tr>
            </a:tbl>
          </a:graphicData>
        </a:graphic>
      </p:graphicFrame>
      <p:sp>
        <p:nvSpPr>
          <p:cNvPr id="17" name="TextBox 16">
            <a:extLst>
              <a:ext uri="{FF2B5EF4-FFF2-40B4-BE49-F238E27FC236}">
                <a16:creationId xmlns:a16="http://schemas.microsoft.com/office/drawing/2014/main" id="{D09A9D76-57A9-F066-8A76-4B0E122197E6}"/>
              </a:ext>
            </a:extLst>
          </p:cNvPr>
          <p:cNvSpPr txBox="1"/>
          <p:nvPr/>
        </p:nvSpPr>
        <p:spPr>
          <a:xfrm>
            <a:off x="500514" y="5794408"/>
            <a:ext cx="10000648" cy="369332"/>
          </a:xfrm>
          <a:prstGeom prst="rect">
            <a:avLst/>
          </a:prstGeom>
          <a:noFill/>
        </p:spPr>
        <p:txBody>
          <a:bodyPr wrap="square" rtlCol="0">
            <a:spAutoFit/>
          </a:bodyPr>
          <a:lstStyle/>
          <a:p>
            <a:r>
              <a:rPr lang="cy-GB" dirty="0"/>
              <a:t>Gwrandewch arna i yn ofalus. Ysgrifennwch ble mae’r anifeiliaid yn byw’r bocs cywir. </a:t>
            </a:r>
            <a:r>
              <a:rPr lang="en-GB" dirty="0"/>
              <a:t> </a:t>
            </a:r>
            <a:endParaRPr lang="cy-GB" dirty="0"/>
          </a:p>
        </p:txBody>
      </p:sp>
      <p:sp>
        <p:nvSpPr>
          <p:cNvPr id="21" name="Star: 5 Points 20">
            <a:extLst>
              <a:ext uri="{FF2B5EF4-FFF2-40B4-BE49-F238E27FC236}">
                <a16:creationId xmlns:a16="http://schemas.microsoft.com/office/drawing/2014/main" id="{1A2EFD3A-71F2-7E3C-69E7-F7C7562EB958}"/>
              </a:ext>
            </a:extLst>
          </p:cNvPr>
          <p:cNvSpPr/>
          <p:nvPr/>
        </p:nvSpPr>
        <p:spPr>
          <a:xfrm>
            <a:off x="9692639" y="5723072"/>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074" name="Picture 2" descr="number 1 circle&quot; Icon - Download for ...">
            <a:extLst>
              <a:ext uri="{FF2B5EF4-FFF2-40B4-BE49-F238E27FC236}">
                <a16:creationId xmlns:a16="http://schemas.microsoft.com/office/drawing/2014/main" id="{8B0736FF-04A1-E493-8747-1773E75EE2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11800" y="5266543"/>
            <a:ext cx="191030" cy="19103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number 2 circle&quot; Icon - Download for ...">
            <a:extLst>
              <a:ext uri="{FF2B5EF4-FFF2-40B4-BE49-F238E27FC236}">
                <a16:creationId xmlns:a16="http://schemas.microsoft.com/office/drawing/2014/main" id="{8FBA82AE-27B7-E75A-D3AC-DAA5E3F625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4267" y="3096230"/>
            <a:ext cx="214066" cy="213114"/>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symbol, weather, Circle, Winds ...">
            <a:extLst>
              <a:ext uri="{FF2B5EF4-FFF2-40B4-BE49-F238E27FC236}">
                <a16:creationId xmlns:a16="http://schemas.microsoft.com/office/drawing/2014/main" id="{453F7727-1417-384B-C383-C1C2CA7A41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76400" y="1174396"/>
            <a:ext cx="223105" cy="22310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interface, Metrize, Circular, sign ...">
            <a:extLst>
              <a:ext uri="{FF2B5EF4-FFF2-40B4-BE49-F238E27FC236}">
                <a16:creationId xmlns:a16="http://schemas.microsoft.com/office/drawing/2014/main" id="{73560091-017C-5647-0B70-2ADD047BE4B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78133" y="3852333"/>
            <a:ext cx="216430" cy="216430"/>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number 5 circle&quot; Icon - Download for ...">
            <a:extLst>
              <a:ext uri="{FF2B5EF4-FFF2-40B4-BE49-F238E27FC236}">
                <a16:creationId xmlns:a16="http://schemas.microsoft.com/office/drawing/2014/main" id="{3112D3AC-2305-ED34-08B0-B7690E94BF3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19457" y="3635903"/>
            <a:ext cx="214066" cy="213115"/>
          </a:xfrm>
          <a:prstGeom prst="rect">
            <a:avLst/>
          </a:prstGeom>
          <a:noFill/>
          <a:extLst>
            <a:ext uri="{909E8E84-426E-40DD-AFC4-6F175D3DCCD1}">
              <a14:hiddenFill xmlns:a14="http://schemas.microsoft.com/office/drawing/2010/main">
                <a:solidFill>
                  <a:srgbClr val="FFFFFF"/>
                </a:solidFill>
              </a14:hiddenFill>
            </a:ext>
          </a:extLst>
        </p:spPr>
      </p:pic>
      <p:pic>
        <p:nvPicPr>
          <p:cNvPr id="3094" name="Picture 22" descr="Number circle six - User Interface ...">
            <a:extLst>
              <a:ext uri="{FF2B5EF4-FFF2-40B4-BE49-F238E27FC236}">
                <a16:creationId xmlns:a16="http://schemas.microsoft.com/office/drawing/2014/main" id="{79EA888A-28E6-6388-1CFB-2A7D9002635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284118" y="1862667"/>
            <a:ext cx="284163" cy="284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07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Table 14">
            <a:extLst>
              <a:ext uri="{FF2B5EF4-FFF2-40B4-BE49-F238E27FC236}">
                <a16:creationId xmlns:a16="http://schemas.microsoft.com/office/drawing/2014/main" id="{29D16B83-F9B6-930F-AA1B-67C2EF25A995}"/>
              </a:ext>
            </a:extLst>
          </p:cNvPr>
          <p:cNvGraphicFramePr>
            <a:graphicFrameLocks noGrp="1"/>
          </p:cNvGraphicFramePr>
          <p:nvPr>
            <p:extLst>
              <p:ext uri="{D42A27DB-BD31-4B8C-83A1-F6EECF244321}">
                <p14:modId xmlns:p14="http://schemas.microsoft.com/office/powerpoint/2010/main" val="2980944129"/>
              </p:ext>
            </p:extLst>
          </p:nvPr>
        </p:nvGraphicFramePr>
        <p:xfrm>
          <a:off x="8452050" y="303583"/>
          <a:ext cx="3557070" cy="5174058"/>
        </p:xfrm>
        <a:graphic>
          <a:graphicData uri="http://schemas.openxmlformats.org/drawingml/2006/table">
            <a:tbl>
              <a:tblPr firstRow="1" bandRow="1">
                <a:tableStyleId>{5C22544A-7EE6-4342-B048-85BDC9FD1C3A}</a:tableStyleId>
              </a:tblPr>
              <a:tblGrid>
                <a:gridCol w="796718">
                  <a:extLst>
                    <a:ext uri="{9D8B030D-6E8A-4147-A177-3AD203B41FA5}">
                      <a16:colId xmlns:a16="http://schemas.microsoft.com/office/drawing/2014/main" val="2582167181"/>
                    </a:ext>
                  </a:extLst>
                </a:gridCol>
                <a:gridCol w="2760352">
                  <a:extLst>
                    <a:ext uri="{9D8B030D-6E8A-4147-A177-3AD203B41FA5}">
                      <a16:colId xmlns:a16="http://schemas.microsoft.com/office/drawing/2014/main" val="206393863"/>
                    </a:ext>
                  </a:extLst>
                </a:gridCol>
              </a:tblGrid>
              <a:tr h="625158">
                <a:tc>
                  <a:txBody>
                    <a:bodyPr/>
                    <a:lstStyle/>
                    <a:p>
                      <a:r>
                        <a:rPr lang="en-GB" b="0" dirty="0">
                          <a:solidFill>
                            <a:schemeClr val="tx1"/>
                          </a:solidFill>
                          <a:latin typeface="Comic Sans MS" panose="030F0702030302020204" pitchFamily="66" charset="0"/>
                        </a:rPr>
                        <a:t>1.</a:t>
                      </a:r>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b="0" noProof="0" dirty="0">
                          <a:solidFill>
                            <a:schemeClr val="tx1"/>
                          </a:solidFill>
                          <a:latin typeface="Comic Sans MS" panose="030F0702030302020204" pitchFamily="66" charset="0"/>
                        </a:rPr>
                        <a:t>Mae’r pengwin yn byw yn Yr Antarctig.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7965008"/>
                  </a:ext>
                </a:extLst>
              </a:tr>
              <a:tr h="755663">
                <a:tc>
                  <a:txBody>
                    <a:bodyPr/>
                    <a:lstStyle/>
                    <a:p>
                      <a:r>
                        <a:rPr lang="en-GB" b="0" dirty="0">
                          <a:latin typeface="Comic Sans MS" panose="030F0702030302020204" pitchFamily="66" charset="0"/>
                        </a:rPr>
                        <a:t>2.</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3939328"/>
                  </a:ext>
                </a:extLst>
              </a:tr>
              <a:tr h="755663">
                <a:tc>
                  <a:txBody>
                    <a:bodyPr/>
                    <a:lstStyle/>
                    <a:p>
                      <a:r>
                        <a:rPr lang="en-GB" b="0" dirty="0">
                          <a:latin typeface="Comic Sans MS" panose="030F0702030302020204" pitchFamily="66" charset="0"/>
                        </a:rPr>
                        <a:t>3.</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49569501"/>
                  </a:ext>
                </a:extLst>
              </a:tr>
              <a:tr h="755663">
                <a:tc>
                  <a:txBody>
                    <a:bodyPr/>
                    <a:lstStyle/>
                    <a:p>
                      <a:r>
                        <a:rPr lang="en-GB" b="0" dirty="0">
                          <a:latin typeface="Comic Sans MS" panose="030F0702030302020204" pitchFamily="66" charset="0"/>
                        </a:rPr>
                        <a:t>4.</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25172753"/>
                  </a:ext>
                </a:extLst>
              </a:tr>
              <a:tr h="755663">
                <a:tc>
                  <a:txBody>
                    <a:bodyPr/>
                    <a:lstStyle/>
                    <a:p>
                      <a:r>
                        <a:rPr lang="en-GB" b="0" dirty="0">
                          <a:latin typeface="Comic Sans MS" panose="030F0702030302020204" pitchFamily="66" charset="0"/>
                        </a:rPr>
                        <a:t>5.</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43416892"/>
                  </a:ext>
                </a:extLst>
              </a:tr>
              <a:tr h="755663">
                <a:tc>
                  <a:txBody>
                    <a:bodyPr/>
                    <a:lstStyle/>
                    <a:p>
                      <a:r>
                        <a:rPr lang="en-GB" b="0" dirty="0">
                          <a:latin typeface="Comic Sans MS" panose="030F0702030302020204" pitchFamily="66" charset="0"/>
                        </a:rPr>
                        <a:t>6.</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55111487"/>
                  </a:ext>
                </a:extLst>
              </a:tr>
              <a:tr h="755663">
                <a:tc>
                  <a:txBody>
                    <a:bodyPr/>
                    <a:lstStyle/>
                    <a:p>
                      <a:r>
                        <a:rPr lang="en-GB" b="0" dirty="0">
                          <a:latin typeface="Comic Sans MS" panose="030F0702030302020204" pitchFamily="66" charset="0"/>
                        </a:rPr>
                        <a:t>7.</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81575381"/>
                  </a:ext>
                </a:extLst>
              </a:tr>
            </a:tbl>
          </a:graphicData>
        </a:graphic>
      </p:graphicFrame>
      <p:sp>
        <p:nvSpPr>
          <p:cNvPr id="17" name="TextBox 16">
            <a:extLst>
              <a:ext uri="{FF2B5EF4-FFF2-40B4-BE49-F238E27FC236}">
                <a16:creationId xmlns:a16="http://schemas.microsoft.com/office/drawing/2014/main" id="{D09A9D76-57A9-F066-8A76-4B0E122197E6}"/>
              </a:ext>
            </a:extLst>
          </p:cNvPr>
          <p:cNvSpPr txBox="1"/>
          <p:nvPr/>
        </p:nvSpPr>
        <p:spPr>
          <a:xfrm>
            <a:off x="500514" y="5794408"/>
            <a:ext cx="10000648" cy="369332"/>
          </a:xfrm>
          <a:prstGeom prst="rect">
            <a:avLst/>
          </a:prstGeom>
          <a:noFill/>
        </p:spPr>
        <p:txBody>
          <a:bodyPr wrap="square" rtlCol="0">
            <a:spAutoFit/>
          </a:bodyPr>
          <a:lstStyle/>
          <a:p>
            <a:r>
              <a:rPr lang="cy-GB" dirty="0"/>
              <a:t>Gwrandewch arna i yn ofalus. Ysgrifennwch ble mae’r anifeiliaid yn byw’r bocs cywir. </a:t>
            </a:r>
            <a:r>
              <a:rPr lang="en-GB" dirty="0"/>
              <a:t> </a:t>
            </a:r>
            <a:endParaRPr lang="cy-GB" dirty="0"/>
          </a:p>
        </p:txBody>
      </p:sp>
      <p:sp>
        <p:nvSpPr>
          <p:cNvPr id="21" name="Star: 5 Points 20">
            <a:extLst>
              <a:ext uri="{FF2B5EF4-FFF2-40B4-BE49-F238E27FC236}">
                <a16:creationId xmlns:a16="http://schemas.microsoft.com/office/drawing/2014/main" id="{1A2EFD3A-71F2-7E3C-69E7-F7C7562EB958}"/>
              </a:ext>
            </a:extLst>
          </p:cNvPr>
          <p:cNvSpPr/>
          <p:nvPr/>
        </p:nvSpPr>
        <p:spPr>
          <a:xfrm>
            <a:off x="9692639" y="5723072"/>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2" name="Star: 5 Points 21">
            <a:extLst>
              <a:ext uri="{FF2B5EF4-FFF2-40B4-BE49-F238E27FC236}">
                <a16:creationId xmlns:a16="http://schemas.microsoft.com/office/drawing/2014/main" id="{A5A34DB7-C2C3-D221-53D6-9EA737DE3D56}"/>
              </a:ext>
            </a:extLst>
          </p:cNvPr>
          <p:cNvSpPr/>
          <p:nvPr/>
        </p:nvSpPr>
        <p:spPr>
          <a:xfrm>
            <a:off x="10833767" y="5736269"/>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a:extLst>
              <a:ext uri="{FF2B5EF4-FFF2-40B4-BE49-F238E27FC236}">
                <a16:creationId xmlns:a16="http://schemas.microsoft.com/office/drawing/2014/main" id="{DCA4B015-072E-0DE0-A6CF-30E3992A87E2}"/>
              </a:ext>
            </a:extLst>
          </p:cNvPr>
          <p:cNvPicPr>
            <a:picLocks noChangeAspect="1"/>
          </p:cNvPicPr>
          <p:nvPr/>
        </p:nvPicPr>
        <p:blipFill>
          <a:blip r:embed="rId3"/>
          <a:stretch>
            <a:fillRect/>
          </a:stretch>
        </p:blipFill>
        <p:spPr>
          <a:xfrm>
            <a:off x="101599" y="158399"/>
            <a:ext cx="8202083" cy="5518685"/>
          </a:xfrm>
          <a:prstGeom prst="rect">
            <a:avLst/>
          </a:prstGeom>
        </p:spPr>
      </p:pic>
    </p:spTree>
    <p:extLst>
      <p:ext uri="{BB962C8B-B14F-4D97-AF65-F5344CB8AC3E}">
        <p14:creationId xmlns:p14="http://schemas.microsoft.com/office/powerpoint/2010/main" val="1773325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Table 14">
            <a:extLst>
              <a:ext uri="{FF2B5EF4-FFF2-40B4-BE49-F238E27FC236}">
                <a16:creationId xmlns:a16="http://schemas.microsoft.com/office/drawing/2014/main" id="{29D16B83-F9B6-930F-AA1B-67C2EF25A995}"/>
              </a:ext>
            </a:extLst>
          </p:cNvPr>
          <p:cNvGraphicFramePr>
            <a:graphicFrameLocks noGrp="1"/>
          </p:cNvGraphicFramePr>
          <p:nvPr>
            <p:extLst>
              <p:ext uri="{D42A27DB-BD31-4B8C-83A1-F6EECF244321}">
                <p14:modId xmlns:p14="http://schemas.microsoft.com/office/powerpoint/2010/main" val="3132057841"/>
              </p:ext>
            </p:extLst>
          </p:nvPr>
        </p:nvGraphicFramePr>
        <p:xfrm>
          <a:off x="8452050" y="303583"/>
          <a:ext cx="3557070" cy="5448378"/>
        </p:xfrm>
        <a:graphic>
          <a:graphicData uri="http://schemas.openxmlformats.org/drawingml/2006/table">
            <a:tbl>
              <a:tblPr firstRow="1" bandRow="1">
                <a:tableStyleId>{5C22544A-7EE6-4342-B048-85BDC9FD1C3A}</a:tableStyleId>
              </a:tblPr>
              <a:tblGrid>
                <a:gridCol w="796718">
                  <a:extLst>
                    <a:ext uri="{9D8B030D-6E8A-4147-A177-3AD203B41FA5}">
                      <a16:colId xmlns:a16="http://schemas.microsoft.com/office/drawing/2014/main" val="2582167181"/>
                    </a:ext>
                  </a:extLst>
                </a:gridCol>
                <a:gridCol w="2760352">
                  <a:extLst>
                    <a:ext uri="{9D8B030D-6E8A-4147-A177-3AD203B41FA5}">
                      <a16:colId xmlns:a16="http://schemas.microsoft.com/office/drawing/2014/main" val="206393863"/>
                    </a:ext>
                  </a:extLst>
                </a:gridCol>
              </a:tblGrid>
              <a:tr h="625158">
                <a:tc>
                  <a:txBody>
                    <a:bodyPr/>
                    <a:lstStyle/>
                    <a:p>
                      <a:r>
                        <a:rPr lang="en-GB" b="0" dirty="0">
                          <a:solidFill>
                            <a:schemeClr val="tx1"/>
                          </a:solidFill>
                          <a:latin typeface="Comic Sans MS" panose="030F0702030302020204" pitchFamily="66" charset="0"/>
                        </a:rPr>
                        <a:t>1.</a:t>
                      </a:r>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b="0" noProof="0" dirty="0">
                          <a:solidFill>
                            <a:schemeClr val="tx1"/>
                          </a:solidFill>
                          <a:latin typeface="Comic Sans MS" panose="030F0702030302020204" pitchFamily="66" charset="0"/>
                        </a:rPr>
                        <a:t>Mae’r pengwin yn byw yn Yr Antarctig ar y rhew ac eira.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7965008"/>
                  </a:ext>
                </a:extLst>
              </a:tr>
              <a:tr h="755663">
                <a:tc>
                  <a:txBody>
                    <a:bodyPr/>
                    <a:lstStyle/>
                    <a:p>
                      <a:r>
                        <a:rPr lang="en-GB" b="0" dirty="0">
                          <a:latin typeface="Comic Sans MS" panose="030F0702030302020204" pitchFamily="66" charset="0"/>
                        </a:rPr>
                        <a:t>2.</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3939328"/>
                  </a:ext>
                </a:extLst>
              </a:tr>
              <a:tr h="755663">
                <a:tc>
                  <a:txBody>
                    <a:bodyPr/>
                    <a:lstStyle/>
                    <a:p>
                      <a:r>
                        <a:rPr lang="en-GB" b="0" dirty="0">
                          <a:latin typeface="Comic Sans MS" panose="030F0702030302020204" pitchFamily="66" charset="0"/>
                        </a:rPr>
                        <a:t>3.</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49569501"/>
                  </a:ext>
                </a:extLst>
              </a:tr>
              <a:tr h="755663">
                <a:tc>
                  <a:txBody>
                    <a:bodyPr/>
                    <a:lstStyle/>
                    <a:p>
                      <a:r>
                        <a:rPr lang="en-GB" b="0" dirty="0">
                          <a:latin typeface="Comic Sans MS" panose="030F0702030302020204" pitchFamily="66" charset="0"/>
                        </a:rPr>
                        <a:t>4.</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25172753"/>
                  </a:ext>
                </a:extLst>
              </a:tr>
              <a:tr h="755663">
                <a:tc>
                  <a:txBody>
                    <a:bodyPr/>
                    <a:lstStyle/>
                    <a:p>
                      <a:r>
                        <a:rPr lang="en-GB" b="0" dirty="0">
                          <a:latin typeface="Comic Sans MS" panose="030F0702030302020204" pitchFamily="66" charset="0"/>
                        </a:rPr>
                        <a:t>5.</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43416892"/>
                  </a:ext>
                </a:extLst>
              </a:tr>
              <a:tr h="755663">
                <a:tc>
                  <a:txBody>
                    <a:bodyPr/>
                    <a:lstStyle/>
                    <a:p>
                      <a:r>
                        <a:rPr lang="en-GB" b="0" dirty="0">
                          <a:latin typeface="Comic Sans MS" panose="030F0702030302020204" pitchFamily="66" charset="0"/>
                        </a:rPr>
                        <a:t>6.</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55111487"/>
                  </a:ext>
                </a:extLst>
              </a:tr>
              <a:tr h="755663">
                <a:tc>
                  <a:txBody>
                    <a:bodyPr/>
                    <a:lstStyle/>
                    <a:p>
                      <a:r>
                        <a:rPr lang="en-GB" b="0" dirty="0">
                          <a:latin typeface="Comic Sans MS" panose="030F0702030302020204" pitchFamily="66" charset="0"/>
                        </a:rPr>
                        <a:t>7.</a:t>
                      </a:r>
                      <a:endParaRPr lang="cy-GB" b="0" dirty="0">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b="0" dirty="0">
                        <a:solidFill>
                          <a:schemeClr val="tx1"/>
                        </a:solidFill>
                        <a:latin typeface="Comic Sans MS" panose="030F07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81575381"/>
                  </a:ext>
                </a:extLst>
              </a:tr>
            </a:tbl>
          </a:graphicData>
        </a:graphic>
      </p:graphicFrame>
      <p:sp>
        <p:nvSpPr>
          <p:cNvPr id="17" name="TextBox 16">
            <a:extLst>
              <a:ext uri="{FF2B5EF4-FFF2-40B4-BE49-F238E27FC236}">
                <a16:creationId xmlns:a16="http://schemas.microsoft.com/office/drawing/2014/main" id="{D09A9D76-57A9-F066-8A76-4B0E122197E6}"/>
              </a:ext>
            </a:extLst>
          </p:cNvPr>
          <p:cNvSpPr txBox="1"/>
          <p:nvPr/>
        </p:nvSpPr>
        <p:spPr>
          <a:xfrm>
            <a:off x="500514" y="5794408"/>
            <a:ext cx="10000648" cy="369332"/>
          </a:xfrm>
          <a:prstGeom prst="rect">
            <a:avLst/>
          </a:prstGeom>
          <a:noFill/>
        </p:spPr>
        <p:txBody>
          <a:bodyPr wrap="square" rtlCol="0">
            <a:spAutoFit/>
          </a:bodyPr>
          <a:lstStyle/>
          <a:p>
            <a:r>
              <a:rPr lang="cy-GB" dirty="0"/>
              <a:t>Gwrandewch arna i yn ofalus. Ysgrifennwch ble mae’r anifeiliaid yn byw’r bocs cywir. </a:t>
            </a:r>
            <a:r>
              <a:rPr lang="en-GB" dirty="0"/>
              <a:t> </a:t>
            </a:r>
            <a:endParaRPr lang="cy-GB" dirty="0"/>
          </a:p>
        </p:txBody>
      </p:sp>
      <p:sp>
        <p:nvSpPr>
          <p:cNvPr id="21" name="Star: 5 Points 20">
            <a:extLst>
              <a:ext uri="{FF2B5EF4-FFF2-40B4-BE49-F238E27FC236}">
                <a16:creationId xmlns:a16="http://schemas.microsoft.com/office/drawing/2014/main" id="{1A2EFD3A-71F2-7E3C-69E7-F7C7562EB958}"/>
              </a:ext>
            </a:extLst>
          </p:cNvPr>
          <p:cNvSpPr/>
          <p:nvPr/>
        </p:nvSpPr>
        <p:spPr>
          <a:xfrm>
            <a:off x="8989995" y="5736269"/>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2" name="Star: 5 Points 21">
            <a:extLst>
              <a:ext uri="{FF2B5EF4-FFF2-40B4-BE49-F238E27FC236}">
                <a16:creationId xmlns:a16="http://schemas.microsoft.com/office/drawing/2014/main" id="{A5A34DB7-C2C3-D221-53D6-9EA737DE3D56}"/>
              </a:ext>
            </a:extLst>
          </p:cNvPr>
          <p:cNvSpPr/>
          <p:nvPr/>
        </p:nvSpPr>
        <p:spPr>
          <a:xfrm>
            <a:off x="10964241" y="5736269"/>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 name="Star: 5 Points 1">
            <a:extLst>
              <a:ext uri="{FF2B5EF4-FFF2-40B4-BE49-F238E27FC236}">
                <a16:creationId xmlns:a16="http://schemas.microsoft.com/office/drawing/2014/main" id="{AC79F337-04EC-B738-4F50-700ECBCE9942}"/>
              </a:ext>
            </a:extLst>
          </p:cNvPr>
          <p:cNvSpPr/>
          <p:nvPr/>
        </p:nvSpPr>
        <p:spPr>
          <a:xfrm>
            <a:off x="9977118" y="5758340"/>
            <a:ext cx="856649" cy="81814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4" name="Picture 3">
            <a:extLst>
              <a:ext uri="{FF2B5EF4-FFF2-40B4-BE49-F238E27FC236}">
                <a16:creationId xmlns:a16="http://schemas.microsoft.com/office/drawing/2014/main" id="{12D6094D-11EF-8E51-9A68-ABD64D2E7D3E}"/>
              </a:ext>
            </a:extLst>
          </p:cNvPr>
          <p:cNvPicPr>
            <a:picLocks noChangeAspect="1"/>
          </p:cNvPicPr>
          <p:nvPr/>
        </p:nvPicPr>
        <p:blipFill>
          <a:blip r:embed="rId3"/>
          <a:stretch>
            <a:fillRect/>
          </a:stretch>
        </p:blipFill>
        <p:spPr>
          <a:xfrm>
            <a:off x="182880" y="166694"/>
            <a:ext cx="8097590" cy="5448378"/>
          </a:xfrm>
          <a:prstGeom prst="rect">
            <a:avLst/>
          </a:prstGeom>
        </p:spPr>
      </p:pic>
    </p:spTree>
    <p:extLst>
      <p:ext uri="{BB962C8B-B14F-4D97-AF65-F5344CB8AC3E}">
        <p14:creationId xmlns:p14="http://schemas.microsoft.com/office/powerpoint/2010/main" val="1663988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rol 2">
            <a:extLst>
              <a:ext uri="{FF2B5EF4-FFF2-40B4-BE49-F238E27FC236}">
                <a16:creationId xmlns:a16="http://schemas.microsoft.com/office/drawing/2014/main" id="{24352709-E220-1122-258A-C85106CBE7CA}"/>
              </a:ext>
            </a:extLst>
          </p:cNvPr>
          <p:cNvSpPr>
            <a:spLocks noChangeArrowheads="1" noChangeShapeType="1"/>
          </p:cNvSpPr>
          <p:nvPr/>
        </p:nvSpPr>
        <p:spPr bwMode="auto">
          <a:xfrm>
            <a:off x="2909887" y="2946400"/>
            <a:ext cx="6835775" cy="3749675"/>
          </a:xfrm>
          <a:prstGeom prst="rect">
            <a:avLst/>
          </a:prstGeom>
          <a:noFill/>
          <a:ln>
            <a:noFill/>
          </a:ln>
          <a:effectLst/>
          <a:extLst>
            <a:ext uri="{91240B29-F687-4F45-9708-019B960494DF}">
              <a14:hiddenLine xmlns:a14="http://schemas.microsoft.com/office/drawing/2010/main" w="25400" algn="ctr">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7200" b="0" i="0" u="none" strike="noStrike" cap="none" normalizeH="0" baseline="0" dirty="0">
                <a:ln>
                  <a:noFill/>
                </a:ln>
                <a:solidFill>
                  <a:srgbClr val="1F1F1F"/>
                </a:solidFill>
                <a:effectLst/>
                <a:latin typeface="Comic Sans MS" panose="030F0702030302020204" pitchFamily="66" charset="0"/>
              </a:rPr>
              <a:t>O</a:t>
            </a:r>
            <a:r>
              <a:rPr kumimoji="0" lang="LID4096" altLang="cy-GB" sz="7200" b="0" i="0" u="none" strike="noStrike" cap="none" normalizeH="0" baseline="0" dirty="0">
                <a:ln>
                  <a:noFill/>
                </a:ln>
                <a:solidFill>
                  <a:srgbClr val="1F1F1F"/>
                </a:solidFill>
                <a:effectLst/>
                <a:latin typeface="Comic Sans MS" panose="030F0702030302020204" pitchFamily="66" charset="0"/>
              </a:rPr>
              <a:t> gwmpas y byd</a:t>
            </a: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pic>
        <p:nvPicPr>
          <p:cNvPr id="1027" name="Picture 3">
            <a:extLst>
              <a:ext uri="{FF2B5EF4-FFF2-40B4-BE49-F238E27FC236}">
                <a16:creationId xmlns:a16="http://schemas.microsoft.com/office/drawing/2014/main" id="{1AD34B38-3DAF-3FD4-8947-AD0F0536F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4150" y="168275"/>
            <a:ext cx="1311275" cy="9826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28" name="Picture 4">
            <a:extLst>
              <a:ext uri="{FF2B5EF4-FFF2-40B4-BE49-F238E27FC236}">
                <a16:creationId xmlns:a16="http://schemas.microsoft.com/office/drawing/2014/main" id="{4A2B649D-4CC0-0C13-2B6D-E930235B18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1313" y="168275"/>
            <a:ext cx="1492250" cy="9937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29" name="Picture 5">
            <a:extLst>
              <a:ext uri="{FF2B5EF4-FFF2-40B4-BE49-F238E27FC236}">
                <a16:creationId xmlns:a16="http://schemas.microsoft.com/office/drawing/2014/main" id="{5E10FA3B-56CD-CF73-A020-B7C830FB13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5938" y="168275"/>
            <a:ext cx="1327150" cy="9953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0" name="Picture 6">
            <a:extLst>
              <a:ext uri="{FF2B5EF4-FFF2-40B4-BE49-F238E27FC236}">
                <a16:creationId xmlns:a16="http://schemas.microsoft.com/office/drawing/2014/main" id="{1F4EA94C-A08B-0195-8579-10264BE778F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4988" y="184150"/>
            <a:ext cx="1498600" cy="9985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1" name="Picture 7">
            <a:extLst>
              <a:ext uri="{FF2B5EF4-FFF2-40B4-BE49-F238E27FC236}">
                <a16:creationId xmlns:a16="http://schemas.microsoft.com/office/drawing/2014/main" id="{6044C23E-63FA-5DBA-0E65-755E8C0668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4838" y="1839913"/>
            <a:ext cx="1389062" cy="9302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2" name="Picture 8">
            <a:extLst>
              <a:ext uri="{FF2B5EF4-FFF2-40B4-BE49-F238E27FC236}">
                <a16:creationId xmlns:a16="http://schemas.microsoft.com/office/drawing/2014/main" id="{6DEC1B28-20F4-0BFE-191E-8EDA14ABB9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25788" y="1782763"/>
            <a:ext cx="1231900" cy="98583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3" name="Picture 9">
            <a:extLst>
              <a:ext uri="{FF2B5EF4-FFF2-40B4-BE49-F238E27FC236}">
                <a16:creationId xmlns:a16="http://schemas.microsoft.com/office/drawing/2014/main" id="{FD35ABFC-3FD8-2CC1-32F0-1BDD01573AD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18150" y="1782763"/>
            <a:ext cx="911225" cy="90963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4" name="Picture 10">
            <a:extLst>
              <a:ext uri="{FF2B5EF4-FFF2-40B4-BE49-F238E27FC236}">
                <a16:creationId xmlns:a16="http://schemas.microsoft.com/office/drawing/2014/main" id="{05CB423A-3B4B-044B-843B-28FCAA9F55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01013" y="1782763"/>
            <a:ext cx="919162" cy="92075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5" name="Picture 11">
            <a:extLst>
              <a:ext uri="{FF2B5EF4-FFF2-40B4-BE49-F238E27FC236}">
                <a16:creationId xmlns:a16="http://schemas.microsoft.com/office/drawing/2014/main" id="{D698E379-FAA1-5BDE-E06F-63710676090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9938" y="3471863"/>
            <a:ext cx="1062037" cy="106203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6" name="Picture 12">
            <a:extLst>
              <a:ext uri="{FF2B5EF4-FFF2-40B4-BE49-F238E27FC236}">
                <a16:creationId xmlns:a16="http://schemas.microsoft.com/office/drawing/2014/main" id="{F3943D69-8556-0026-9F2E-CAEDCA017AE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221038" y="3471863"/>
            <a:ext cx="1076325" cy="10763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7" name="Picture 13">
            <a:extLst>
              <a:ext uri="{FF2B5EF4-FFF2-40B4-BE49-F238E27FC236}">
                <a16:creationId xmlns:a16="http://schemas.microsoft.com/office/drawing/2014/main" id="{66E12252-8499-5F65-CE7B-1BFE529EF3D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443538" y="3471863"/>
            <a:ext cx="1054100" cy="1054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8" name="Picture 14">
            <a:extLst>
              <a:ext uri="{FF2B5EF4-FFF2-40B4-BE49-F238E27FC236}">
                <a16:creationId xmlns:a16="http://schemas.microsoft.com/office/drawing/2014/main" id="{5C7D314E-0C61-94CD-BD70-E73E6F91E43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940675" y="3484563"/>
            <a:ext cx="1041400" cy="10414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39" name="Picture 15">
            <a:extLst>
              <a:ext uri="{FF2B5EF4-FFF2-40B4-BE49-F238E27FC236}">
                <a16:creationId xmlns:a16="http://schemas.microsoft.com/office/drawing/2014/main" id="{AFAABA83-0709-E8CC-46FB-B5559ABA4E3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69938" y="5089525"/>
            <a:ext cx="1063625" cy="10636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3" name="Text Box 16">
            <a:extLst>
              <a:ext uri="{FF2B5EF4-FFF2-40B4-BE49-F238E27FC236}">
                <a16:creationId xmlns:a16="http://schemas.microsoft.com/office/drawing/2014/main" id="{0110FF1B-63E3-6DE5-10F4-F1024127DEA9}"/>
              </a:ext>
            </a:extLst>
          </p:cNvPr>
          <p:cNvSpPr txBox="1">
            <a:spLocks noChangeArrowheads="1"/>
          </p:cNvSpPr>
          <p:nvPr/>
        </p:nvSpPr>
        <p:spPr bwMode="auto">
          <a:xfrm>
            <a:off x="5108575" y="1257300"/>
            <a:ext cx="2133600" cy="3683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5B9BD5"/>
                </a:solidFill>
                <a:effectLst/>
                <a:latin typeface="Comic Sans MS" panose="030F0702030302020204" pitchFamily="66" charset="0"/>
              </a:rPr>
              <a:t>rhew </a:t>
            </a:r>
            <a:r>
              <a:rPr kumimoji="0" lang="en-GB" altLang="cy-GB" sz="2600" b="0" i="0" u="none" strike="noStrike" cap="none" normalizeH="0" baseline="0">
                <a:ln>
                  <a:noFill/>
                </a:ln>
                <a:solidFill>
                  <a:srgbClr val="000000"/>
                </a:solidFill>
                <a:effectLst/>
                <a:latin typeface="Comic Sans MS" panose="030F0702030302020204" pitchFamily="66" charset="0"/>
              </a:rPr>
              <a:t>ac</a:t>
            </a:r>
            <a:r>
              <a:rPr kumimoji="0" lang="en-GB" altLang="cy-GB" sz="2600" b="0" i="0" u="none" strike="noStrike" cap="none" normalizeH="0" baseline="0">
                <a:ln>
                  <a:noFill/>
                </a:ln>
                <a:solidFill>
                  <a:srgbClr val="5B9BD5"/>
                </a:solidFill>
                <a:effectLst/>
                <a:latin typeface="Comic Sans MS" panose="030F0702030302020204" pitchFamily="66" charset="0"/>
              </a:rPr>
              <a:t> eira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4" name="Text Box 17">
            <a:extLst>
              <a:ext uri="{FF2B5EF4-FFF2-40B4-BE49-F238E27FC236}">
                <a16:creationId xmlns:a16="http://schemas.microsoft.com/office/drawing/2014/main" id="{ECC38668-482A-1A1D-05E8-36B20EE9D520}"/>
              </a:ext>
            </a:extLst>
          </p:cNvPr>
          <p:cNvSpPr txBox="1">
            <a:spLocks noChangeArrowheads="1"/>
          </p:cNvSpPr>
          <p:nvPr/>
        </p:nvSpPr>
        <p:spPr bwMode="auto">
          <a:xfrm>
            <a:off x="2852738" y="12446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5B9BD5"/>
                </a:solidFill>
                <a:effectLst/>
                <a:latin typeface="Comic Sans MS" panose="030F0702030302020204" pitchFamily="66" charset="0"/>
              </a:rPr>
              <a:t>anialwch</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5" name="Text Box 18">
            <a:extLst>
              <a:ext uri="{FF2B5EF4-FFF2-40B4-BE49-F238E27FC236}">
                <a16:creationId xmlns:a16="http://schemas.microsoft.com/office/drawing/2014/main" id="{2B2ABCC3-9561-8FE1-F9B3-4BAD89BE351D}"/>
              </a:ext>
            </a:extLst>
          </p:cNvPr>
          <p:cNvSpPr txBox="1">
            <a:spLocks noChangeArrowheads="1"/>
          </p:cNvSpPr>
          <p:nvPr/>
        </p:nvSpPr>
        <p:spPr bwMode="auto">
          <a:xfrm>
            <a:off x="769938" y="12446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altLang="cy-GB" sz="2600" dirty="0" err="1">
                <a:solidFill>
                  <a:srgbClr val="5B9BD5"/>
                </a:solidFill>
                <a:latin typeface="Comic Sans MS" panose="030F0702030302020204" pitchFamily="66" charset="0"/>
              </a:rPr>
              <a:t>s</a:t>
            </a:r>
            <a:r>
              <a:rPr kumimoji="0" lang="en-GB" altLang="cy-GB" sz="2600" b="0" i="0" u="none" strike="noStrike" cap="none" normalizeH="0" baseline="0" dirty="0" err="1">
                <a:ln>
                  <a:noFill/>
                </a:ln>
                <a:solidFill>
                  <a:srgbClr val="5B9BD5"/>
                </a:solidFill>
                <a:effectLst/>
                <a:latin typeface="Comic Sans MS" panose="030F0702030302020204" pitchFamily="66" charset="0"/>
              </a:rPr>
              <a:t>afana</a:t>
            </a:r>
            <a:r>
              <a:rPr kumimoji="0" lang="en-GB" altLang="cy-GB" sz="2600" b="0" i="0" u="none" strike="noStrike" cap="none" normalizeH="0" baseline="0" dirty="0">
                <a:ln>
                  <a:noFill/>
                </a:ln>
                <a:solidFill>
                  <a:srgbClr val="5B9BD5"/>
                </a:solidFill>
                <a:effectLst/>
                <a:latin typeface="Comic Sans MS" panose="030F0702030302020204" pitchFamily="66" charset="0"/>
              </a:rPr>
              <a:t> </a:t>
            </a: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
        <p:nvSpPr>
          <p:cNvPr id="6" name="Text Box 19">
            <a:extLst>
              <a:ext uri="{FF2B5EF4-FFF2-40B4-BE49-F238E27FC236}">
                <a16:creationId xmlns:a16="http://schemas.microsoft.com/office/drawing/2014/main" id="{8BB38998-987E-F5E6-C5C7-2313DB25A8E1}"/>
              </a:ext>
            </a:extLst>
          </p:cNvPr>
          <p:cNvSpPr txBox="1">
            <a:spLocks noChangeArrowheads="1"/>
          </p:cNvSpPr>
          <p:nvPr/>
        </p:nvSpPr>
        <p:spPr bwMode="auto">
          <a:xfrm>
            <a:off x="7940675" y="1150938"/>
            <a:ext cx="1739900" cy="474662"/>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5B9BD5"/>
                </a:solidFill>
                <a:effectLst/>
                <a:latin typeface="Comic Sans MS" panose="030F0702030302020204" pitchFamily="66" charset="0"/>
              </a:rPr>
              <a:t>jyngl</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7" name="Text Box 20">
            <a:extLst>
              <a:ext uri="{FF2B5EF4-FFF2-40B4-BE49-F238E27FC236}">
                <a16:creationId xmlns:a16="http://schemas.microsoft.com/office/drawing/2014/main" id="{57593778-DAF5-6854-029A-B48D1C565B1A}"/>
              </a:ext>
            </a:extLst>
          </p:cNvPr>
          <p:cNvSpPr txBox="1">
            <a:spLocks noChangeArrowheads="1"/>
          </p:cNvSpPr>
          <p:nvPr/>
        </p:nvSpPr>
        <p:spPr bwMode="auto">
          <a:xfrm>
            <a:off x="414338" y="28702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dirty="0" err="1">
                <a:ln>
                  <a:noFill/>
                </a:ln>
                <a:solidFill>
                  <a:srgbClr val="5B9BD5"/>
                </a:solidFill>
                <a:effectLst/>
                <a:latin typeface="Comic Sans MS" panose="030F0702030302020204" pitchFamily="66" charset="0"/>
              </a:rPr>
              <a:t>cefnfor</a:t>
            </a: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
        <p:nvSpPr>
          <p:cNvPr id="8" name="Text Box 21">
            <a:extLst>
              <a:ext uri="{FF2B5EF4-FFF2-40B4-BE49-F238E27FC236}">
                <a16:creationId xmlns:a16="http://schemas.microsoft.com/office/drawing/2014/main" id="{626BE7C9-B184-7382-FE56-E763D1584FB2}"/>
              </a:ext>
            </a:extLst>
          </p:cNvPr>
          <p:cNvSpPr txBox="1">
            <a:spLocks noChangeArrowheads="1"/>
          </p:cNvSpPr>
          <p:nvPr/>
        </p:nvSpPr>
        <p:spPr bwMode="auto">
          <a:xfrm>
            <a:off x="2852738" y="28829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FF33CC"/>
                </a:solidFill>
                <a:effectLst/>
                <a:latin typeface="Comic Sans MS" panose="030F0702030302020204" pitchFamily="66" charset="0"/>
              </a:rPr>
              <a:t>coedwig</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9" name="Text Box 22">
            <a:extLst>
              <a:ext uri="{FF2B5EF4-FFF2-40B4-BE49-F238E27FC236}">
                <a16:creationId xmlns:a16="http://schemas.microsoft.com/office/drawing/2014/main" id="{6CA12930-FCD3-E177-2075-E57FC3116CC4}"/>
              </a:ext>
            </a:extLst>
          </p:cNvPr>
          <p:cNvSpPr txBox="1">
            <a:spLocks noChangeArrowheads="1"/>
          </p:cNvSpPr>
          <p:nvPr/>
        </p:nvSpPr>
        <p:spPr bwMode="auto">
          <a:xfrm>
            <a:off x="4986338" y="2870200"/>
            <a:ext cx="2954337" cy="3302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200" b="0" i="0" u="none" strike="noStrike" cap="none" normalizeH="0" baseline="0">
                <a:ln>
                  <a:noFill/>
                </a:ln>
                <a:solidFill>
                  <a:srgbClr val="000000"/>
                </a:solidFill>
                <a:effectLst/>
                <a:latin typeface="Comic Sans MS" panose="030F0702030302020204" pitchFamily="66" charset="0"/>
              </a:rPr>
              <a:t>Gogledd America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0" name="Text Box 23">
            <a:extLst>
              <a:ext uri="{FF2B5EF4-FFF2-40B4-BE49-F238E27FC236}">
                <a16:creationId xmlns:a16="http://schemas.microsoft.com/office/drawing/2014/main" id="{2FC44F61-AD8E-2A6A-5368-67256AC7F1D3}"/>
              </a:ext>
            </a:extLst>
          </p:cNvPr>
          <p:cNvSpPr txBox="1">
            <a:spLocks noChangeArrowheads="1"/>
          </p:cNvSpPr>
          <p:nvPr/>
        </p:nvSpPr>
        <p:spPr bwMode="auto">
          <a:xfrm>
            <a:off x="7578725" y="2882900"/>
            <a:ext cx="24384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De America</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1" name="Text Box 24">
            <a:extLst>
              <a:ext uri="{FF2B5EF4-FFF2-40B4-BE49-F238E27FC236}">
                <a16:creationId xmlns:a16="http://schemas.microsoft.com/office/drawing/2014/main" id="{80C800B7-0907-FC6D-E039-85FA617E6E27}"/>
              </a:ext>
            </a:extLst>
          </p:cNvPr>
          <p:cNvSpPr txBox="1">
            <a:spLocks noChangeArrowheads="1"/>
          </p:cNvSpPr>
          <p:nvPr/>
        </p:nvSpPr>
        <p:spPr bwMode="auto">
          <a:xfrm>
            <a:off x="452438" y="4533900"/>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Affrica</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2" name="Text Box 25">
            <a:extLst>
              <a:ext uri="{FF2B5EF4-FFF2-40B4-BE49-F238E27FC236}">
                <a16:creationId xmlns:a16="http://schemas.microsoft.com/office/drawing/2014/main" id="{38515FC8-7CA2-28DD-BA7B-9D025CE20DFD}"/>
              </a:ext>
            </a:extLst>
          </p:cNvPr>
          <p:cNvSpPr txBox="1">
            <a:spLocks noChangeArrowheads="1"/>
          </p:cNvSpPr>
          <p:nvPr/>
        </p:nvSpPr>
        <p:spPr bwMode="auto">
          <a:xfrm>
            <a:off x="3106738" y="4548188"/>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Ewrop</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3" name="Text Box 26">
            <a:extLst>
              <a:ext uri="{FF2B5EF4-FFF2-40B4-BE49-F238E27FC236}">
                <a16:creationId xmlns:a16="http://schemas.microsoft.com/office/drawing/2014/main" id="{8C2D76C9-935D-5136-3A0A-D63458662FF2}"/>
              </a:ext>
            </a:extLst>
          </p:cNvPr>
          <p:cNvSpPr txBox="1">
            <a:spLocks noChangeArrowheads="1"/>
          </p:cNvSpPr>
          <p:nvPr/>
        </p:nvSpPr>
        <p:spPr bwMode="auto">
          <a:xfrm>
            <a:off x="5502275" y="4548188"/>
            <a:ext cx="17399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Asia</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4" name="Text Box 27">
            <a:extLst>
              <a:ext uri="{FF2B5EF4-FFF2-40B4-BE49-F238E27FC236}">
                <a16:creationId xmlns:a16="http://schemas.microsoft.com/office/drawing/2014/main" id="{99FB0D78-A134-54F6-ED22-B6752E7BDED7}"/>
              </a:ext>
            </a:extLst>
          </p:cNvPr>
          <p:cNvSpPr txBox="1">
            <a:spLocks noChangeArrowheads="1"/>
          </p:cNvSpPr>
          <p:nvPr/>
        </p:nvSpPr>
        <p:spPr bwMode="auto">
          <a:xfrm>
            <a:off x="7578725" y="4584700"/>
            <a:ext cx="2768600" cy="419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Yr Antarctig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5" name="Text Box 28">
            <a:extLst>
              <a:ext uri="{FF2B5EF4-FFF2-40B4-BE49-F238E27FC236}">
                <a16:creationId xmlns:a16="http://schemas.microsoft.com/office/drawing/2014/main" id="{87C379DD-F6DF-0B15-47C4-8720439C23CF}"/>
              </a:ext>
            </a:extLst>
          </p:cNvPr>
          <p:cNvSpPr txBox="1">
            <a:spLocks noChangeArrowheads="1"/>
          </p:cNvSpPr>
          <p:nvPr/>
        </p:nvSpPr>
        <p:spPr bwMode="auto">
          <a:xfrm>
            <a:off x="414338" y="6197600"/>
            <a:ext cx="2159000" cy="3810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600" b="0" i="0" u="none" strike="noStrike" cap="none" normalizeH="0" baseline="0">
                <a:ln>
                  <a:noFill/>
                </a:ln>
                <a:solidFill>
                  <a:srgbClr val="000000"/>
                </a:solidFill>
                <a:effectLst/>
                <a:latin typeface="Comic Sans MS" panose="030F0702030302020204" pitchFamily="66" charset="0"/>
              </a:rPr>
              <a:t>Awstralasia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54362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39F384-9CC7-59FF-50A8-FF1DE0AE8E28}"/>
              </a:ext>
            </a:extLst>
          </p:cNvPr>
          <p:cNvSpPr txBox="1"/>
          <p:nvPr/>
        </p:nvSpPr>
        <p:spPr>
          <a:xfrm>
            <a:off x="369481" y="149984"/>
            <a:ext cx="6097772" cy="646331"/>
          </a:xfrm>
          <a:prstGeom prst="rect">
            <a:avLst/>
          </a:prstGeom>
          <a:noFill/>
        </p:spPr>
        <p:txBody>
          <a:bodyPr wrap="square">
            <a:spAutoFit/>
          </a:bodyPr>
          <a:lstStyle/>
          <a:p>
            <a:br>
              <a:rPr lang="cy-GB" dirty="0"/>
            </a:br>
            <a:r>
              <a:rPr lang="cy-GB" b="0" i="0" dirty="0">
                <a:solidFill>
                  <a:srgbClr val="1F1F1F"/>
                </a:solidFill>
                <a:effectLst/>
                <a:latin typeface="Arial" panose="020B0604020202020204" pitchFamily="34" charset="0"/>
              </a:rPr>
              <a:t>Disgrifio ardal – Ble mae’r </a:t>
            </a:r>
            <a:r>
              <a:rPr lang="cy-GB" dirty="0">
                <a:solidFill>
                  <a:srgbClr val="1F1F1F"/>
                </a:solidFill>
                <a:latin typeface="Arial" panose="020B0604020202020204" pitchFamily="34" charset="0"/>
              </a:rPr>
              <a:t>a</a:t>
            </a:r>
            <a:r>
              <a:rPr lang="cy-GB" b="0" i="0" dirty="0">
                <a:solidFill>
                  <a:srgbClr val="1F1F1F"/>
                </a:solidFill>
                <a:effectLst/>
                <a:latin typeface="Arial" panose="020B0604020202020204" pitchFamily="34" charset="0"/>
              </a:rPr>
              <a:t>nifail?</a:t>
            </a:r>
            <a:endParaRPr lang="cy-GB" dirty="0"/>
          </a:p>
        </p:txBody>
      </p:sp>
      <p:sp>
        <p:nvSpPr>
          <p:cNvPr id="6" name="Subtitle 2">
            <a:extLst>
              <a:ext uri="{FF2B5EF4-FFF2-40B4-BE49-F238E27FC236}">
                <a16:creationId xmlns:a16="http://schemas.microsoft.com/office/drawing/2014/main" id="{ADC62626-AFB1-E538-349C-DF30C1DABE96}"/>
              </a:ext>
            </a:extLst>
          </p:cNvPr>
          <p:cNvSpPr txBox="1">
            <a:spLocks/>
          </p:cNvSpPr>
          <p:nvPr/>
        </p:nvSpPr>
        <p:spPr>
          <a:xfrm>
            <a:off x="318977" y="1028959"/>
            <a:ext cx="9144000" cy="1655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a:t>G</a:t>
            </a:r>
            <a:r>
              <a:rPr lang="cy-GB" dirty="0">
                <a:solidFill>
                  <a:srgbClr val="1F1F1F"/>
                </a:solidFill>
                <a:latin typeface="Arial" panose="020B0604020202020204" pitchFamily="34" charset="0"/>
              </a:rPr>
              <a:t>weithgaredd siarad</a:t>
            </a:r>
            <a:endParaRPr lang="cy-GB" dirty="0"/>
          </a:p>
        </p:txBody>
      </p:sp>
      <p:pic>
        <p:nvPicPr>
          <p:cNvPr id="2" name="Picture 18">
            <a:extLst>
              <a:ext uri="{FF2B5EF4-FFF2-40B4-BE49-F238E27FC236}">
                <a16:creationId xmlns:a16="http://schemas.microsoft.com/office/drawing/2014/main" id="{84B82173-000E-82AA-86BD-BBC42BA88E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9694"/>
          <a:stretch>
            <a:fillRect/>
          </a:stretch>
        </p:blipFill>
        <p:spPr bwMode="auto">
          <a:xfrm>
            <a:off x="4715936" y="1831991"/>
            <a:ext cx="1416580" cy="1705459"/>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7" name="Picture 11">
            <a:extLst>
              <a:ext uri="{FF2B5EF4-FFF2-40B4-BE49-F238E27FC236}">
                <a16:creationId xmlns:a16="http://schemas.microsoft.com/office/drawing/2014/main" id="{523CA02F-FB60-BD52-C926-64229F4D6B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357168">
            <a:off x="7794789" y="2035661"/>
            <a:ext cx="1268731" cy="2012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 name="Picture 13">
            <a:extLst>
              <a:ext uri="{FF2B5EF4-FFF2-40B4-BE49-F238E27FC236}">
                <a16:creationId xmlns:a16="http://schemas.microsoft.com/office/drawing/2014/main" id="{A1E5FE8E-E3A1-A4DB-C77C-86171422C0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229" t="24748" r="17303" b="19850"/>
          <a:stretch>
            <a:fillRect/>
          </a:stretch>
        </p:blipFill>
        <p:spPr bwMode="auto">
          <a:xfrm rot="20610214">
            <a:off x="2025620" y="2485248"/>
            <a:ext cx="1263390" cy="206711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75521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rol 2">
            <a:extLst>
              <a:ext uri="{FF2B5EF4-FFF2-40B4-BE49-F238E27FC236}">
                <a16:creationId xmlns:a16="http://schemas.microsoft.com/office/drawing/2014/main" id="{274D53CC-360D-4874-9E23-A64AA9D85880}"/>
              </a:ext>
            </a:extLst>
          </p:cNvPr>
          <p:cNvSpPr>
            <a:spLocks noChangeArrowheads="1" noChangeShapeType="1"/>
          </p:cNvSpPr>
          <p:nvPr/>
        </p:nvSpPr>
        <p:spPr bwMode="auto">
          <a:xfrm>
            <a:off x="5595541" y="2207486"/>
            <a:ext cx="6068217" cy="3989254"/>
          </a:xfrm>
          <a:prstGeom prst="rect">
            <a:avLst/>
          </a:prstGeom>
          <a:noFill/>
          <a:ln>
            <a:noFill/>
          </a:ln>
          <a:effectLst/>
          <a:extLst>
            <a:ext uri="{91240B29-F687-4F45-9708-019B960494DF}">
              <a14:hiddenLine xmlns:a14="http://schemas.microsoft.com/office/drawing/2010/main" w="25400" algn="ctr">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1"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cy-GB" sz="2600" b="0" i="0" u="none" strike="noStrike" cap="none" normalizeH="0" baseline="0" dirty="0">
                <a:ln>
                  <a:noFill/>
                </a:ln>
                <a:solidFill>
                  <a:srgbClr val="000000"/>
                </a:solidFill>
                <a:effectLst/>
                <a:latin typeface="Comic Sans MS" panose="030F0702030302020204" pitchFamily="66" charset="0"/>
              </a:rPr>
              <a:t>Iaith Leoliadol </a:t>
            </a: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
        <p:nvSpPr>
          <p:cNvPr id="3" name="Text Box 3">
            <a:extLst>
              <a:ext uri="{FF2B5EF4-FFF2-40B4-BE49-F238E27FC236}">
                <a16:creationId xmlns:a16="http://schemas.microsoft.com/office/drawing/2014/main" id="{70118182-5E2B-5733-C80B-DE08A61CAF41}"/>
              </a:ext>
            </a:extLst>
          </p:cNvPr>
          <p:cNvSpPr txBox="1">
            <a:spLocks noChangeArrowheads="1"/>
          </p:cNvSpPr>
          <p:nvPr/>
        </p:nvSpPr>
        <p:spPr bwMode="auto">
          <a:xfrm>
            <a:off x="1154113" y="1379538"/>
            <a:ext cx="1150937"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yn y</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4" name="Text Box 4">
            <a:extLst>
              <a:ext uri="{FF2B5EF4-FFF2-40B4-BE49-F238E27FC236}">
                <a16:creationId xmlns:a16="http://schemas.microsoft.com/office/drawing/2014/main" id="{8AD658CB-D716-DCFF-D7A9-78C47CC0EF5B}"/>
              </a:ext>
            </a:extLst>
          </p:cNvPr>
          <p:cNvSpPr txBox="1">
            <a:spLocks noChangeArrowheads="1"/>
          </p:cNvSpPr>
          <p:nvPr/>
        </p:nvSpPr>
        <p:spPr bwMode="auto">
          <a:xfrm>
            <a:off x="4403725" y="1362075"/>
            <a:ext cx="1149350" cy="30638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ar y</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5" name="Text Box 5">
            <a:extLst>
              <a:ext uri="{FF2B5EF4-FFF2-40B4-BE49-F238E27FC236}">
                <a16:creationId xmlns:a16="http://schemas.microsoft.com/office/drawing/2014/main" id="{152F6064-5CCF-DD6A-8AA7-289955C402E0}"/>
              </a:ext>
            </a:extLst>
          </p:cNvPr>
          <p:cNvSpPr txBox="1">
            <a:spLocks noChangeArrowheads="1"/>
          </p:cNvSpPr>
          <p:nvPr/>
        </p:nvSpPr>
        <p:spPr bwMode="auto">
          <a:xfrm>
            <a:off x="7345363" y="3238500"/>
            <a:ext cx="1644650"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o flaen y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6" name="Text Box 6">
            <a:extLst>
              <a:ext uri="{FF2B5EF4-FFF2-40B4-BE49-F238E27FC236}">
                <a16:creationId xmlns:a16="http://schemas.microsoft.com/office/drawing/2014/main" id="{0B377E9B-C8A0-6BC7-645A-5B52F9690CDA}"/>
              </a:ext>
            </a:extLst>
          </p:cNvPr>
          <p:cNvSpPr txBox="1">
            <a:spLocks noChangeArrowheads="1"/>
          </p:cNvSpPr>
          <p:nvPr/>
        </p:nvSpPr>
        <p:spPr bwMode="auto">
          <a:xfrm>
            <a:off x="7480300" y="1425575"/>
            <a:ext cx="1149350"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o dan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7" name="Text Box 7">
            <a:extLst>
              <a:ext uri="{FF2B5EF4-FFF2-40B4-BE49-F238E27FC236}">
                <a16:creationId xmlns:a16="http://schemas.microsoft.com/office/drawing/2014/main" id="{CDDBA659-00BD-5F4A-DC84-FAC61426E0C8}"/>
              </a:ext>
            </a:extLst>
          </p:cNvPr>
          <p:cNvSpPr txBox="1">
            <a:spLocks noChangeArrowheads="1"/>
          </p:cNvSpPr>
          <p:nvPr/>
        </p:nvSpPr>
        <p:spPr bwMode="auto">
          <a:xfrm>
            <a:off x="4079875" y="3238500"/>
            <a:ext cx="1687513"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ar bwys i’r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8" name="Text Box 8">
            <a:extLst>
              <a:ext uri="{FF2B5EF4-FFF2-40B4-BE49-F238E27FC236}">
                <a16:creationId xmlns:a16="http://schemas.microsoft.com/office/drawing/2014/main" id="{2B69748A-3BAB-F6FC-3F64-FE48888BFAD0}"/>
              </a:ext>
            </a:extLst>
          </p:cNvPr>
          <p:cNvSpPr txBox="1">
            <a:spLocks noChangeArrowheads="1"/>
          </p:cNvSpPr>
          <p:nvPr/>
        </p:nvSpPr>
        <p:spPr bwMode="auto">
          <a:xfrm>
            <a:off x="1109663" y="3222625"/>
            <a:ext cx="1149350"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tu</a:t>
            </a:r>
            <a:r>
              <a:rPr kumimoji="0" lang="en-GB" altLang="cy-GB" sz="2000" b="1" i="0" u="none" strike="noStrike" cap="none" normalizeH="0" baseline="0" noProof="1">
                <a:ln>
                  <a:noFill/>
                </a:ln>
                <a:solidFill>
                  <a:srgbClr val="000000"/>
                </a:solidFill>
                <a:effectLst/>
                <a:latin typeface="Comic Sans MS" panose="030F0702030302020204" pitchFamily="66" charset="0"/>
              </a:rPr>
              <a:t> ô</a:t>
            </a:r>
            <a:r>
              <a:rPr kumimoji="0" lang="en-GB" altLang="cy-GB" sz="2000" b="1" i="0" u="none" strike="noStrike" cap="none" normalizeH="0" baseline="0">
                <a:ln>
                  <a:noFill/>
                </a:ln>
                <a:solidFill>
                  <a:srgbClr val="000000"/>
                </a:solidFill>
                <a:effectLst/>
                <a:latin typeface="Comic Sans MS" panose="030F0702030302020204" pitchFamily="66" charset="0"/>
              </a:rPr>
              <a:t>l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9" name="Text Box 9">
            <a:extLst>
              <a:ext uri="{FF2B5EF4-FFF2-40B4-BE49-F238E27FC236}">
                <a16:creationId xmlns:a16="http://schemas.microsoft.com/office/drawing/2014/main" id="{14F7D846-C9FC-0D1D-0B18-19BECE5BA94E}"/>
              </a:ext>
            </a:extLst>
          </p:cNvPr>
          <p:cNvSpPr txBox="1">
            <a:spLocks noChangeArrowheads="1"/>
          </p:cNvSpPr>
          <p:nvPr/>
        </p:nvSpPr>
        <p:spPr bwMode="auto">
          <a:xfrm>
            <a:off x="4075113" y="5026025"/>
            <a:ext cx="1692275"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gyferbyn y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
        <p:nvSpPr>
          <p:cNvPr id="10" name="Text Box 10">
            <a:extLst>
              <a:ext uri="{FF2B5EF4-FFF2-40B4-BE49-F238E27FC236}">
                <a16:creationId xmlns:a16="http://schemas.microsoft.com/office/drawing/2014/main" id="{BA202510-942D-E9A3-1ED5-3A8D5699AB80}"/>
              </a:ext>
            </a:extLst>
          </p:cNvPr>
          <p:cNvSpPr txBox="1">
            <a:spLocks noChangeArrowheads="1"/>
          </p:cNvSpPr>
          <p:nvPr/>
        </p:nvSpPr>
        <p:spPr bwMode="auto">
          <a:xfrm>
            <a:off x="1249363" y="5026025"/>
            <a:ext cx="1149350" cy="3079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cy-GB" sz="2000" b="1" i="0" u="none" strike="noStrike" cap="none" normalizeH="0" baseline="0">
                <a:ln>
                  <a:noFill/>
                </a:ln>
                <a:solidFill>
                  <a:srgbClr val="000000"/>
                </a:solidFill>
                <a:effectLst/>
                <a:latin typeface="Comic Sans MS" panose="030F0702030302020204" pitchFamily="66" charset="0"/>
              </a:rPr>
              <a:t>rhwng y</a:t>
            </a:r>
            <a:endParaRPr kumimoji="0" lang="cy-GB" altLang="cy-GB" sz="1800" b="0" i="0" u="none" strike="noStrike" cap="none" normalizeH="0" baseline="0">
              <a:ln>
                <a:noFill/>
              </a:ln>
              <a:solidFill>
                <a:schemeClr val="tx1"/>
              </a:solidFill>
              <a:effectLst/>
              <a:latin typeface="Arial" panose="020B0604020202020204" pitchFamily="34" charset="0"/>
            </a:endParaRPr>
          </a:p>
        </p:txBody>
      </p:sp>
      <p:pic>
        <p:nvPicPr>
          <p:cNvPr id="4107" name="Picture 11">
            <a:extLst>
              <a:ext uri="{FF2B5EF4-FFF2-40B4-BE49-F238E27FC236}">
                <a16:creationId xmlns:a16="http://schemas.microsoft.com/office/drawing/2014/main" id="{7A6619DD-B57E-41D0-3769-933F79FB94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6675" y="127000"/>
            <a:ext cx="766763" cy="121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08" name="Picture 12">
            <a:extLst>
              <a:ext uri="{FF2B5EF4-FFF2-40B4-BE49-F238E27FC236}">
                <a16:creationId xmlns:a16="http://schemas.microsoft.com/office/drawing/2014/main" id="{35647E14-8D1B-89F4-631D-62025226AC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988" y="4202113"/>
            <a:ext cx="784225" cy="65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09" name="Picture 13">
            <a:extLst>
              <a:ext uri="{FF2B5EF4-FFF2-40B4-BE49-F238E27FC236}">
                <a16:creationId xmlns:a16="http://schemas.microsoft.com/office/drawing/2014/main" id="{6C9581C0-E8FB-5459-EE9A-90233FF991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229" t="24748" r="17303" b="19850"/>
          <a:stretch>
            <a:fillRect/>
          </a:stretch>
        </p:blipFill>
        <p:spPr bwMode="auto">
          <a:xfrm>
            <a:off x="4511675" y="139700"/>
            <a:ext cx="728663" cy="119221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4110" name="Picture 14">
            <a:extLst>
              <a:ext uri="{FF2B5EF4-FFF2-40B4-BE49-F238E27FC236}">
                <a16:creationId xmlns:a16="http://schemas.microsoft.com/office/drawing/2014/main" id="{49A441CF-897F-F791-06BA-05BA7DA888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89363" y="3624263"/>
            <a:ext cx="2081212" cy="127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11" name="Picture 15">
            <a:extLst>
              <a:ext uri="{FF2B5EF4-FFF2-40B4-BE49-F238E27FC236}">
                <a16:creationId xmlns:a16="http://schemas.microsoft.com/office/drawing/2014/main" id="{2FD08D0F-A33D-2F44-5D1D-8E035BFE857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22311"/>
          <a:stretch>
            <a:fillRect/>
          </a:stretch>
        </p:blipFill>
        <p:spPr bwMode="auto">
          <a:xfrm>
            <a:off x="3925888" y="1920875"/>
            <a:ext cx="179863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12" name="Picture 16">
            <a:extLst>
              <a:ext uri="{FF2B5EF4-FFF2-40B4-BE49-F238E27FC236}">
                <a16:creationId xmlns:a16="http://schemas.microsoft.com/office/drawing/2014/main" id="{ECE1B0B2-D536-F300-2C34-2B84FC19BF0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22311"/>
          <a:stretch>
            <a:fillRect/>
          </a:stretch>
        </p:blipFill>
        <p:spPr bwMode="auto">
          <a:xfrm>
            <a:off x="915988" y="3736975"/>
            <a:ext cx="179863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13" name="Picture 17">
            <a:extLst>
              <a:ext uri="{FF2B5EF4-FFF2-40B4-BE49-F238E27FC236}">
                <a16:creationId xmlns:a16="http://schemas.microsoft.com/office/drawing/2014/main" id="{9BAB1676-6812-D234-4EDF-99C795EE650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1171" t="23532" r="5611" b="10945"/>
          <a:stretch>
            <a:fillRect/>
          </a:stretch>
        </p:blipFill>
        <p:spPr bwMode="auto">
          <a:xfrm>
            <a:off x="7381875" y="1881188"/>
            <a:ext cx="1122363" cy="117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4114" name="Picture 18">
            <a:extLst>
              <a:ext uri="{FF2B5EF4-FFF2-40B4-BE49-F238E27FC236}">
                <a16:creationId xmlns:a16="http://schemas.microsoft.com/office/drawing/2014/main" id="{AE1A5BCA-2387-CBE6-E477-08B05DBB5EC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b="9694"/>
          <a:stretch>
            <a:fillRect/>
          </a:stretch>
        </p:blipFill>
        <p:spPr bwMode="auto">
          <a:xfrm>
            <a:off x="915988" y="96838"/>
            <a:ext cx="1050925" cy="126523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4115" name="Picture 19">
            <a:extLst>
              <a:ext uri="{FF2B5EF4-FFF2-40B4-BE49-F238E27FC236}">
                <a16:creationId xmlns:a16="http://schemas.microsoft.com/office/drawing/2014/main" id="{053F6888-8FCB-AEC3-FA05-9EB77081482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21466" t="29597" r="24483" b="13838"/>
          <a:stretch>
            <a:fillRect/>
          </a:stretch>
        </p:blipFill>
        <p:spPr bwMode="auto">
          <a:xfrm>
            <a:off x="1062038" y="1887538"/>
            <a:ext cx="849312" cy="11842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317677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FB2DEA4-CE17-677B-9FA9-14A0BB25DCA9}"/>
              </a:ext>
            </a:extLst>
          </p:cNvPr>
          <p:cNvGraphicFramePr>
            <a:graphicFrameLocks noGrp="1"/>
          </p:cNvGraphicFramePr>
          <p:nvPr>
            <p:extLst>
              <p:ext uri="{D42A27DB-BD31-4B8C-83A1-F6EECF244321}">
                <p14:modId xmlns:p14="http://schemas.microsoft.com/office/powerpoint/2010/main" val="1238265393"/>
              </p:ext>
            </p:extLst>
          </p:nvPr>
        </p:nvGraphicFramePr>
        <p:xfrm>
          <a:off x="500495" y="366867"/>
          <a:ext cx="8888052" cy="4914885"/>
        </p:xfrm>
        <a:graphic>
          <a:graphicData uri="http://schemas.openxmlformats.org/drawingml/2006/table">
            <a:tbl>
              <a:tblPr/>
              <a:tblGrid>
                <a:gridCol w="1859571">
                  <a:extLst>
                    <a:ext uri="{9D8B030D-6E8A-4147-A177-3AD203B41FA5}">
                      <a16:colId xmlns:a16="http://schemas.microsoft.com/office/drawing/2014/main" val="3244674447"/>
                    </a:ext>
                  </a:extLst>
                </a:gridCol>
                <a:gridCol w="2342827">
                  <a:extLst>
                    <a:ext uri="{9D8B030D-6E8A-4147-A177-3AD203B41FA5}">
                      <a16:colId xmlns:a16="http://schemas.microsoft.com/office/drawing/2014/main" val="2770773747"/>
                    </a:ext>
                  </a:extLst>
                </a:gridCol>
                <a:gridCol w="2342827">
                  <a:extLst>
                    <a:ext uri="{9D8B030D-6E8A-4147-A177-3AD203B41FA5}">
                      <a16:colId xmlns:a16="http://schemas.microsoft.com/office/drawing/2014/main" val="2631765610"/>
                    </a:ext>
                  </a:extLst>
                </a:gridCol>
                <a:gridCol w="2342827">
                  <a:extLst>
                    <a:ext uri="{9D8B030D-6E8A-4147-A177-3AD203B41FA5}">
                      <a16:colId xmlns:a16="http://schemas.microsoft.com/office/drawing/2014/main" val="4209534269"/>
                    </a:ext>
                  </a:extLst>
                </a:gridCol>
              </a:tblGrid>
              <a:tr h="4789924">
                <a:tc>
                  <a:txBody>
                    <a:bodyPr/>
                    <a:lstStyle/>
                    <a:p>
                      <a:pPr marR="0" indent="0" algn="ctr" rtl="0">
                        <a:lnSpc>
                          <a:spcPct val="119000"/>
                        </a:lnSpc>
                        <a:spcBef>
                          <a:spcPts val="0"/>
                        </a:spcBef>
                        <a:spcAft>
                          <a:spcPts val="600"/>
                        </a:spcAft>
                      </a:pPr>
                      <a:r>
                        <a:rPr lang="en-GB" sz="1400" kern="1400" dirty="0">
                          <a:ln>
                            <a:noFill/>
                          </a:ln>
                          <a:solidFill>
                            <a:srgbClr val="000000"/>
                          </a:solidFill>
                          <a:effectLst/>
                          <a:latin typeface="Comic Sans MS" panose="030F0702030302020204" pitchFamily="66" charset="0"/>
                        </a:rPr>
                        <a:t> </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Mae’r </a:t>
                      </a:r>
                    </a:p>
                  </a:txBody>
                  <a:tcPr marL="29393" marR="29393" marT="29393" marB="2939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ctr" rtl="0">
                        <a:lnSpc>
                          <a:spcPct val="119000"/>
                        </a:lnSpc>
                        <a:spcBef>
                          <a:spcPts val="0"/>
                        </a:spcBef>
                        <a:spcAft>
                          <a:spcPts val="600"/>
                        </a:spcAft>
                      </a:pPr>
                      <a:r>
                        <a:rPr lang="cy-GB" sz="1400" kern="1400" noProof="0" dirty="0">
                          <a:ln>
                            <a:noFill/>
                          </a:ln>
                          <a:solidFill>
                            <a:srgbClr val="FF33CC"/>
                          </a:solidFill>
                          <a:effectLst/>
                          <a:latin typeface="Comic Sans MS" panose="030F0702030302020204" pitchFamily="66" charset="0"/>
                        </a:rPr>
                        <a:t>neidr </a:t>
                      </a:r>
                    </a:p>
                    <a:p>
                      <a:pPr marR="0" indent="0" algn="ctr" rtl="0">
                        <a:lnSpc>
                          <a:spcPct val="119000"/>
                        </a:lnSpc>
                        <a:spcBef>
                          <a:spcPts val="0"/>
                        </a:spcBef>
                        <a:spcAft>
                          <a:spcPts val="600"/>
                        </a:spcAft>
                      </a:pPr>
                      <a:r>
                        <a:rPr lang="cy-GB" sz="1400" kern="1400" noProof="0" dirty="0">
                          <a:ln>
                            <a:noFill/>
                          </a:ln>
                          <a:solidFill>
                            <a:srgbClr val="FF33CC"/>
                          </a:solidFill>
                          <a:effectLst/>
                          <a:latin typeface="Comic Sans MS" panose="030F0702030302020204" pitchFamily="66" charset="0"/>
                        </a:rPr>
                        <a:t>arth</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eliffant</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sebra</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teigr</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aderyn</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pengwin</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broga</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cangarŵ</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dolffin</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camel</a:t>
                      </a:r>
                    </a:p>
                    <a:p>
                      <a:pPr marR="0" indent="0" algn="ctr" rtl="0">
                        <a:lnSpc>
                          <a:spcPct val="119000"/>
                        </a:lnSpc>
                        <a:spcBef>
                          <a:spcPts val="0"/>
                        </a:spcBef>
                        <a:spcAft>
                          <a:spcPts val="600"/>
                        </a:spcAft>
                      </a:pPr>
                      <a:r>
                        <a:rPr lang="cy-GB" sz="1400" kern="1400" noProof="0" dirty="0">
                          <a:ln>
                            <a:noFill/>
                          </a:ln>
                          <a:solidFill>
                            <a:srgbClr val="FF33CC"/>
                          </a:solidFill>
                          <a:effectLst/>
                          <a:latin typeface="Comic Sans MS" panose="030F0702030302020204" pitchFamily="66" charset="0"/>
                        </a:rPr>
                        <a:t>cath</a:t>
                      </a:r>
                      <a:r>
                        <a:rPr lang="cy-GB" sz="1400" kern="1400" noProof="0" dirty="0">
                          <a:ln>
                            <a:noFill/>
                          </a:ln>
                          <a:solidFill>
                            <a:srgbClr val="000000"/>
                          </a:solidFill>
                          <a:effectLst/>
                          <a:latin typeface="Comic Sans MS" panose="030F0702030302020204" pitchFamily="66" charset="0"/>
                        </a:rPr>
                        <a:t> </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ci</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ceffyl </a:t>
                      </a: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cranc</a:t>
                      </a:r>
                      <a:endParaRPr lang="cy-GB" sz="1400" kern="1400" noProof="0" dirty="0">
                        <a:ln>
                          <a:noFill/>
                        </a:ln>
                        <a:solidFill>
                          <a:srgbClr val="000000"/>
                        </a:solidFill>
                        <a:effectLst/>
                        <a:latin typeface="Comic Sans MS" panose="030F0702030302020204" pitchFamily="66" charset="0"/>
                      </a:endParaRPr>
                    </a:p>
                  </a:txBody>
                  <a:tcPr marL="29393" marR="29393" marT="29393" marB="2939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 </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yn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ar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o dan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o flaen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Yn ymyl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tu ôl i’r</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gyferbyn y</a:t>
                      </a:r>
                    </a:p>
                    <a:p>
                      <a:pPr marR="0" indent="0" algn="ctr" rtl="0">
                        <a:lnSpc>
                          <a:spcPct val="119000"/>
                        </a:lnSpc>
                        <a:spcBef>
                          <a:spcPts val="0"/>
                        </a:spcBef>
                        <a:spcAft>
                          <a:spcPts val="600"/>
                        </a:spcAft>
                      </a:pPr>
                      <a:r>
                        <a:rPr lang="cy-GB" sz="1400" kern="1400" noProof="0" dirty="0">
                          <a:ln>
                            <a:noFill/>
                          </a:ln>
                          <a:solidFill>
                            <a:srgbClr val="000000"/>
                          </a:solidFill>
                          <a:effectLst/>
                          <a:latin typeface="Comic Sans MS" panose="030F0702030302020204" pitchFamily="66" charset="0"/>
                        </a:rPr>
                        <a:t>rhwng </a:t>
                      </a:r>
                      <a:r>
                        <a:rPr lang="es-ES" sz="1400" kern="1400" dirty="0">
                          <a:ln>
                            <a:noFill/>
                          </a:ln>
                          <a:solidFill>
                            <a:srgbClr val="000000"/>
                          </a:solidFill>
                          <a:effectLst/>
                          <a:latin typeface="Comic Sans MS" panose="030F0702030302020204" pitchFamily="66" charset="0"/>
                        </a:rPr>
                        <a:t>y</a:t>
                      </a:r>
                    </a:p>
                  </a:txBody>
                  <a:tcPr marL="29393" marR="29393" marT="29393" marB="2939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bwrdd</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FB35E8"/>
                          </a:solidFill>
                          <a:effectLst/>
                          <a:latin typeface="Comic Sans MS" panose="030F0702030302020204" pitchFamily="66" charset="0"/>
                        </a:rPr>
                        <a:t>cadair   </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FB35E8"/>
                          </a:solidFill>
                          <a:effectLst/>
                          <a:latin typeface="Comic Sans MS" panose="030F0702030302020204" pitchFamily="66" charset="0"/>
                        </a:rPr>
                        <a:t>ffenestr</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cwpwrdd</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bocs </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drws</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FB35E8"/>
                          </a:solidFill>
                          <a:effectLst/>
                          <a:latin typeface="Comic Sans MS" panose="030F0702030302020204" pitchFamily="66" charset="0"/>
                        </a:rPr>
                        <a:t>Silff</a:t>
                      </a:r>
                      <a:endParaRPr lang="cy-GB" sz="1400" kern="1400" noProof="0" dirty="0">
                        <a:ln>
                          <a:noFill/>
                        </a:ln>
                        <a:solidFill>
                          <a:srgbClr val="000000"/>
                        </a:solidFill>
                        <a:effectLst/>
                        <a:latin typeface="Comic Sans MS" panose="030F0702030302020204" pitchFamily="66" charset="0"/>
                      </a:endParaRPr>
                    </a:p>
                    <a:p>
                      <a:pPr marR="0" indent="0" algn="ctr" rtl="0">
                        <a:lnSpc>
                          <a:spcPct val="119000"/>
                        </a:lnSpc>
                        <a:spcBef>
                          <a:spcPts val="0"/>
                        </a:spcBef>
                        <a:spcAft>
                          <a:spcPts val="600"/>
                        </a:spcAft>
                      </a:pPr>
                      <a:r>
                        <a:rPr lang="cy-GB" sz="1400" kern="1400" noProof="0" dirty="0">
                          <a:ln>
                            <a:noFill/>
                          </a:ln>
                          <a:solidFill>
                            <a:srgbClr val="0070C0"/>
                          </a:solidFill>
                          <a:effectLst/>
                          <a:latin typeface="Comic Sans MS" panose="030F0702030302020204" pitchFamily="66" charset="0"/>
                        </a:rPr>
                        <a:t>llyfr </a:t>
                      </a:r>
                      <a:endParaRPr lang="cy-GB" sz="1400" kern="1400" noProof="0" dirty="0">
                        <a:ln>
                          <a:noFill/>
                        </a:ln>
                        <a:solidFill>
                          <a:srgbClr val="000000"/>
                        </a:solidFill>
                        <a:effectLst/>
                        <a:latin typeface="Comic Sans MS" panose="030F0702030302020204" pitchFamily="66" charset="0"/>
                      </a:endParaRPr>
                    </a:p>
                  </a:txBody>
                  <a:tcPr marL="29393" marR="29393" marT="29393" marB="2939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55821443"/>
                  </a:ext>
                </a:extLst>
              </a:tr>
            </a:tbl>
          </a:graphicData>
        </a:graphic>
      </p:graphicFrame>
      <p:sp>
        <p:nvSpPr>
          <p:cNvPr id="3" name="Control 1">
            <a:extLst>
              <a:ext uri="{FF2B5EF4-FFF2-40B4-BE49-F238E27FC236}">
                <a16:creationId xmlns:a16="http://schemas.microsoft.com/office/drawing/2014/main" id="{9F296A43-6BD2-3E08-F29A-3E0577DAA33B}"/>
              </a:ext>
            </a:extLst>
          </p:cNvPr>
          <p:cNvSpPr>
            <a:spLocks noChangeArrowheads="1" noChangeShapeType="1"/>
          </p:cNvSpPr>
          <p:nvPr/>
        </p:nvSpPr>
        <p:spPr bwMode="auto">
          <a:xfrm>
            <a:off x="1509823" y="1424763"/>
            <a:ext cx="9528065" cy="6304775"/>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cy-GB"/>
          </a:p>
        </p:txBody>
      </p:sp>
      <p:sp>
        <p:nvSpPr>
          <p:cNvPr id="4" name="Text Box 2">
            <a:extLst>
              <a:ext uri="{FF2B5EF4-FFF2-40B4-BE49-F238E27FC236}">
                <a16:creationId xmlns:a16="http://schemas.microsoft.com/office/drawing/2014/main" id="{57D84FEF-19F2-72DE-16B8-2C30758F3887}"/>
              </a:ext>
            </a:extLst>
          </p:cNvPr>
          <p:cNvSpPr txBox="1">
            <a:spLocks noChangeArrowheads="1"/>
          </p:cNvSpPr>
          <p:nvPr/>
        </p:nvSpPr>
        <p:spPr bwMode="auto">
          <a:xfrm>
            <a:off x="400270" y="5282406"/>
            <a:ext cx="2919905" cy="13493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sng" strike="noStrike" cap="none" normalizeH="0" baseline="0" dirty="0">
                <a:ln>
                  <a:noFill/>
                </a:ln>
                <a:solidFill>
                  <a:srgbClr val="000000"/>
                </a:solidFill>
                <a:effectLst/>
                <a:latin typeface="Comic Sans MS" panose="030F0702030302020204" pitchFamily="66" charset="0"/>
              </a:rPr>
              <a:t>Enghreifftiau</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Mae’r cranc ar y gadair.</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 Mae’r llew tu ôl i’r llyfr.</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Mae’r arth yn y bocs.</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Mae’r neidr rhwng y bwrdd a chadair.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cy-GB" sz="1000" b="0" i="0" u="none" strike="noStrike" cap="none" normalizeH="0" baseline="0" dirty="0">
              <a:ln>
                <a:noFill/>
              </a:ln>
              <a:solidFill>
                <a:srgbClr val="000000"/>
              </a:solidFill>
              <a:effectLst/>
              <a:latin typeface="Calibri" panose="020F0502020204030204" pitchFamily="34" charset="0"/>
            </a:endParaRPr>
          </a:p>
        </p:txBody>
      </p:sp>
      <p:graphicFrame>
        <p:nvGraphicFramePr>
          <p:cNvPr id="7" name="Table 6">
            <a:extLst>
              <a:ext uri="{FF2B5EF4-FFF2-40B4-BE49-F238E27FC236}">
                <a16:creationId xmlns:a16="http://schemas.microsoft.com/office/drawing/2014/main" id="{CC0F1C8B-C945-051D-EFE4-D37EEC15106E}"/>
              </a:ext>
            </a:extLst>
          </p:cNvPr>
          <p:cNvGraphicFramePr>
            <a:graphicFrameLocks noGrp="1"/>
          </p:cNvGraphicFramePr>
          <p:nvPr>
            <p:extLst>
              <p:ext uri="{D42A27DB-BD31-4B8C-83A1-F6EECF244321}">
                <p14:modId xmlns:p14="http://schemas.microsoft.com/office/powerpoint/2010/main" val="2944706035"/>
              </p:ext>
            </p:extLst>
          </p:nvPr>
        </p:nvGraphicFramePr>
        <p:xfrm>
          <a:off x="4084776" y="5468314"/>
          <a:ext cx="868172" cy="970788"/>
        </p:xfrm>
        <a:graphic>
          <a:graphicData uri="http://schemas.openxmlformats.org/drawingml/2006/table">
            <a:tbl>
              <a:tblPr/>
              <a:tblGrid>
                <a:gridCol w="434086">
                  <a:extLst>
                    <a:ext uri="{9D8B030D-6E8A-4147-A177-3AD203B41FA5}">
                      <a16:colId xmlns:a16="http://schemas.microsoft.com/office/drawing/2014/main" val="3457904716"/>
                    </a:ext>
                  </a:extLst>
                </a:gridCol>
                <a:gridCol w="434086">
                  <a:extLst>
                    <a:ext uri="{9D8B030D-6E8A-4147-A177-3AD203B41FA5}">
                      <a16:colId xmlns:a16="http://schemas.microsoft.com/office/drawing/2014/main" val="997093548"/>
                    </a:ext>
                  </a:extLst>
                </a:gridCol>
              </a:tblGrid>
              <a:tr h="237693">
                <a:tc gridSpan="2">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Treiglad Llaes </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cy-GB"/>
                    </a:p>
                  </a:txBody>
                  <a:tcPr/>
                </a:tc>
                <a:extLst>
                  <a:ext uri="{0D108BD9-81ED-4DB2-BD59-A6C34878D82A}">
                    <a16:rowId xmlns:a16="http://schemas.microsoft.com/office/drawing/2014/main" val="1147249560"/>
                  </a:ext>
                </a:extLst>
              </a:tr>
              <a:tr h="234518">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c</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ch</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8406886"/>
                  </a:ext>
                </a:extLst>
              </a:tr>
              <a:tr h="234518">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t</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th</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30704715"/>
                  </a:ext>
                </a:extLst>
              </a:tr>
              <a:tr h="237693">
                <a:tc>
                  <a:txBody>
                    <a:bodyPr/>
                    <a:lstStyle/>
                    <a:p>
                      <a:pPr marR="0" indent="0" algn="l" rtl="0">
                        <a:lnSpc>
                          <a:spcPct val="119000"/>
                        </a:lnSpc>
                        <a:spcBef>
                          <a:spcPts val="0"/>
                        </a:spcBef>
                        <a:spcAft>
                          <a:spcPts val="600"/>
                        </a:spcAft>
                      </a:pPr>
                      <a:r>
                        <a:rPr lang="en-GB" sz="1000" kern="1400">
                          <a:ln>
                            <a:noFill/>
                          </a:ln>
                          <a:solidFill>
                            <a:srgbClr val="000000"/>
                          </a:solidFill>
                          <a:effectLst/>
                          <a:latin typeface="Calibri" panose="020F0502020204030204" pitchFamily="34" charset="0"/>
                        </a:rPr>
                        <a:t>p</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Ph </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61728"/>
                  </a:ext>
                </a:extLst>
              </a:tr>
            </a:tbl>
          </a:graphicData>
        </a:graphic>
      </p:graphicFrame>
      <p:sp>
        <p:nvSpPr>
          <p:cNvPr id="8" name="Control 4">
            <a:extLst>
              <a:ext uri="{FF2B5EF4-FFF2-40B4-BE49-F238E27FC236}">
                <a16:creationId xmlns:a16="http://schemas.microsoft.com/office/drawing/2014/main" id="{22963AF5-18C2-8CAA-9B13-17C8B2F43195}"/>
              </a:ext>
            </a:extLst>
          </p:cNvPr>
          <p:cNvSpPr>
            <a:spLocks noChangeArrowheads="1" noChangeShapeType="1"/>
          </p:cNvSpPr>
          <p:nvPr/>
        </p:nvSpPr>
        <p:spPr bwMode="auto">
          <a:xfrm>
            <a:off x="3990048" y="5546571"/>
            <a:ext cx="868363" cy="944562"/>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cy-GB"/>
          </a:p>
        </p:txBody>
      </p:sp>
      <p:sp>
        <p:nvSpPr>
          <p:cNvPr id="9" name="Rectangle 5">
            <a:extLst>
              <a:ext uri="{FF2B5EF4-FFF2-40B4-BE49-F238E27FC236}">
                <a16:creationId xmlns:a16="http://schemas.microsoft.com/office/drawing/2014/main" id="{21C13293-CB03-4679-189A-502449856B38}"/>
              </a:ext>
            </a:extLst>
          </p:cNvPr>
          <p:cNvSpPr>
            <a:spLocks noChangeArrowheads="1"/>
          </p:cNvSpPr>
          <p:nvPr/>
        </p:nvSpPr>
        <p:spPr bwMode="auto">
          <a:xfrm>
            <a:off x="5750117" y="5447296"/>
            <a:ext cx="3013075" cy="1012825"/>
          </a:xfrm>
          <a:prstGeom prst="rect">
            <a:avLst/>
          </a:prstGeom>
          <a:solidFill>
            <a:srgbClr val="FFFFFF"/>
          </a:solidFill>
          <a:ln w="317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cy-GB" sz="1200" b="0" i="0" u="sng" strike="noStrike" cap="none" normalizeH="0" baseline="0" dirty="0">
                <a:ln>
                  <a:noFill/>
                </a:ln>
                <a:solidFill>
                  <a:srgbClr val="000000"/>
                </a:solidFill>
                <a:effectLst/>
                <a:latin typeface="Comic Sans MS" panose="030F0702030302020204" pitchFamily="66" charset="0"/>
              </a:rPr>
              <a:t>Cofiwch </a:t>
            </a: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Treiglad meddal ar ôl ‘y’ (</a:t>
            </a:r>
            <a:r>
              <a:rPr kumimoji="0" lang="cy-GB" altLang="cy-GB" sz="1200" b="0" i="0" u="none" strike="noStrike" cap="none" normalizeH="0" baseline="0" dirty="0">
                <a:ln>
                  <a:noFill/>
                </a:ln>
                <a:solidFill>
                  <a:srgbClr val="FB35E8"/>
                </a:solidFill>
                <a:effectLst/>
                <a:latin typeface="Comic Sans MS" panose="030F0702030302020204" pitchFamily="66" charset="0"/>
              </a:rPr>
              <a:t>enw benywaidd</a:t>
            </a:r>
            <a:r>
              <a:rPr kumimoji="0" lang="cy-GB" altLang="cy-GB" sz="1200" b="0"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cy-GB" altLang="cy-GB" sz="1200" b="0" i="0" u="none" strike="noStrike" cap="none" normalizeH="0" baseline="0" dirty="0">
              <a:ln>
                <a:noFill/>
              </a:ln>
              <a:solidFill>
                <a:srgbClr val="000000"/>
              </a:solidFill>
              <a:effectLst/>
              <a:latin typeface="Comic Sans MS" panose="030F0702030302020204" pitchFamily="66"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cy-GB" sz="1200" b="0" i="0" u="none" strike="noStrike" cap="none" normalizeH="0" baseline="0" dirty="0">
                <a:ln>
                  <a:noFill/>
                </a:ln>
                <a:solidFill>
                  <a:srgbClr val="000000"/>
                </a:solidFill>
                <a:effectLst/>
                <a:latin typeface="Comic Sans MS" panose="030F0702030302020204" pitchFamily="66" charset="0"/>
              </a:rPr>
              <a:t>Treiglad llaes ar ôl  ‘a’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graphicFrame>
        <p:nvGraphicFramePr>
          <p:cNvPr id="10" name="Table 9">
            <a:extLst>
              <a:ext uri="{FF2B5EF4-FFF2-40B4-BE49-F238E27FC236}">
                <a16:creationId xmlns:a16="http://schemas.microsoft.com/office/drawing/2014/main" id="{DF53E2CE-CD87-F90E-BE19-359E2698C8CD}"/>
              </a:ext>
            </a:extLst>
          </p:cNvPr>
          <p:cNvGraphicFramePr>
            <a:graphicFrameLocks noGrp="1"/>
          </p:cNvGraphicFramePr>
          <p:nvPr>
            <p:extLst>
              <p:ext uri="{D42A27DB-BD31-4B8C-83A1-F6EECF244321}">
                <p14:modId xmlns:p14="http://schemas.microsoft.com/office/powerpoint/2010/main" val="2722037368"/>
              </p:ext>
            </p:extLst>
          </p:nvPr>
        </p:nvGraphicFramePr>
        <p:xfrm>
          <a:off x="9931814" y="4078920"/>
          <a:ext cx="1391895" cy="2062992"/>
        </p:xfrm>
        <a:graphic>
          <a:graphicData uri="http://schemas.openxmlformats.org/drawingml/2006/table">
            <a:tbl>
              <a:tblPr/>
              <a:tblGrid>
                <a:gridCol w="673218">
                  <a:extLst>
                    <a:ext uri="{9D8B030D-6E8A-4147-A177-3AD203B41FA5}">
                      <a16:colId xmlns:a16="http://schemas.microsoft.com/office/drawing/2014/main" val="84835509"/>
                    </a:ext>
                  </a:extLst>
                </a:gridCol>
                <a:gridCol w="718677">
                  <a:extLst>
                    <a:ext uri="{9D8B030D-6E8A-4147-A177-3AD203B41FA5}">
                      <a16:colId xmlns:a16="http://schemas.microsoft.com/office/drawing/2014/main" val="462916816"/>
                    </a:ext>
                  </a:extLst>
                </a:gridCol>
              </a:tblGrid>
              <a:tr h="0">
                <a:tc gridSpan="2">
                  <a:txBody>
                    <a:bodyPr/>
                    <a:lstStyle/>
                    <a:p>
                      <a:pPr marR="0" indent="0" algn="l" rtl="0">
                        <a:lnSpc>
                          <a:spcPct val="119000"/>
                        </a:lnSpc>
                        <a:spcBef>
                          <a:spcPts val="0"/>
                        </a:spcBef>
                        <a:spcAft>
                          <a:spcPts val="600"/>
                        </a:spcAft>
                      </a:pPr>
                      <a:r>
                        <a:rPr lang="cy-GB" sz="1100" kern="1400" noProof="0" dirty="0">
                          <a:ln>
                            <a:noFill/>
                          </a:ln>
                          <a:solidFill>
                            <a:srgbClr val="000000"/>
                          </a:solidFill>
                          <a:effectLst/>
                          <a:latin typeface="Comic Sans MS" panose="030F0702030302020204" pitchFamily="66" charset="0"/>
                        </a:rPr>
                        <a:t>Treiglad Meddal </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cy-GB"/>
                    </a:p>
                  </a:txBody>
                  <a:tcPr/>
                </a:tc>
                <a:extLst>
                  <a:ext uri="{0D108BD9-81ED-4DB2-BD59-A6C34878D82A}">
                    <a16:rowId xmlns:a16="http://schemas.microsoft.com/office/drawing/2014/main" val="3137367078"/>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p</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b</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27797310"/>
                  </a:ext>
                </a:extLst>
              </a:tr>
              <a:tr h="236995">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t</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d</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0070115"/>
                  </a:ext>
                </a:extLst>
              </a:tr>
              <a:tr h="236995">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c</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g</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19908116"/>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b</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f</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33434262"/>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d</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dd</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45909545"/>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m</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f</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688658"/>
                  </a:ext>
                </a:extLst>
              </a:tr>
              <a:tr h="236995">
                <a:tc>
                  <a:txBody>
                    <a:bodyPr/>
                    <a:lstStyle/>
                    <a:p>
                      <a:pPr marR="0" indent="0" algn="l"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g</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marR="0" indent="0" algn="l"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66006147"/>
                  </a:ext>
                </a:extLst>
              </a:tr>
            </a:tbl>
          </a:graphicData>
        </a:graphic>
      </p:graphicFrame>
      <p:sp>
        <p:nvSpPr>
          <p:cNvPr id="11" name="Control 6">
            <a:extLst>
              <a:ext uri="{FF2B5EF4-FFF2-40B4-BE49-F238E27FC236}">
                <a16:creationId xmlns:a16="http://schemas.microsoft.com/office/drawing/2014/main" id="{49BB70DD-903A-B8EC-572D-3876AB135D51}"/>
              </a:ext>
            </a:extLst>
          </p:cNvPr>
          <p:cNvSpPr>
            <a:spLocks noChangeArrowheads="1" noChangeShapeType="1"/>
          </p:cNvSpPr>
          <p:nvPr/>
        </p:nvSpPr>
        <p:spPr bwMode="auto">
          <a:xfrm>
            <a:off x="9874000" y="5210175"/>
            <a:ext cx="1047750" cy="1898650"/>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cy-GB"/>
          </a:p>
        </p:txBody>
      </p:sp>
      <p:cxnSp>
        <p:nvCxnSpPr>
          <p:cNvPr id="13" name="Straight Arrow Connector 12">
            <a:extLst>
              <a:ext uri="{FF2B5EF4-FFF2-40B4-BE49-F238E27FC236}">
                <a16:creationId xmlns:a16="http://schemas.microsoft.com/office/drawing/2014/main" id="{8F86C11B-24D4-B0C9-C326-C970A6884D99}"/>
              </a:ext>
            </a:extLst>
          </p:cNvPr>
          <p:cNvCxnSpPr>
            <a:cxnSpLocks/>
          </p:cNvCxnSpPr>
          <p:nvPr/>
        </p:nvCxnSpPr>
        <p:spPr>
          <a:xfrm flipH="1" flipV="1">
            <a:off x="5053263" y="5953708"/>
            <a:ext cx="1413936" cy="19616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4" name="Straight Arrow Connector 13">
            <a:extLst>
              <a:ext uri="{FF2B5EF4-FFF2-40B4-BE49-F238E27FC236}">
                <a16:creationId xmlns:a16="http://schemas.microsoft.com/office/drawing/2014/main" id="{5437F411-8424-D983-9BD4-08227D36F7EA}"/>
              </a:ext>
            </a:extLst>
          </p:cNvPr>
          <p:cNvCxnSpPr>
            <a:cxnSpLocks/>
          </p:cNvCxnSpPr>
          <p:nvPr/>
        </p:nvCxnSpPr>
        <p:spPr>
          <a:xfrm flipV="1">
            <a:off x="8302844" y="5378373"/>
            <a:ext cx="1455018" cy="33639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7855857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3939</TotalTime>
  <Words>2447</Words>
  <Application>Microsoft Office PowerPoint</Application>
  <PresentationFormat>Widescreen</PresentationFormat>
  <Paragraphs>389</Paragraphs>
  <Slides>22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Comic Sans MS</vt:lpstr>
      <vt:lpstr>Office Theme</vt:lpstr>
      <vt:lpstr>Tasg Portffolio ysgrifennu 2: Portffolio adnoddau – Anifeiliaid </vt:lpstr>
      <vt:lpstr>PowerPoint Presentation</vt:lpstr>
      <vt:lpstr>PowerPoint Presentation</vt:lpstr>
      <vt:lpstr>PowerPoint Presentation</vt:lpstr>
      <vt:lpstr>PowerPoint Presentation</vt:lpstr>
      <vt:lpstr>PowerPoint Presentation</vt:lpstr>
      <vt:lpstr>Chwap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 Young (Hay-on-Wye CP School)</dc:creator>
  <cp:lastModifiedBy>K Young (Hay-on-Wye CP School)</cp:lastModifiedBy>
  <cp:revision>2</cp:revision>
  <cp:lastPrinted>2024-12-08T11:40:37Z</cp:lastPrinted>
  <dcterms:created xsi:type="dcterms:W3CDTF">2024-12-05T18:41:47Z</dcterms:created>
  <dcterms:modified xsi:type="dcterms:W3CDTF">2024-12-08T12:25:02Z</dcterms:modified>
</cp:coreProperties>
</file>