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61" r:id="rId8"/>
    <p:sldId id="275" r:id="rId9"/>
    <p:sldId id="262" r:id="rId10"/>
    <p:sldId id="264" r:id="rId11"/>
    <p:sldId id="265" r:id="rId12"/>
    <p:sldId id="268" r:id="rId13"/>
    <p:sldId id="266" r:id="rId14"/>
    <p:sldId id="267" r:id="rId15"/>
    <p:sldId id="269" r:id="rId16"/>
    <p:sldId id="270" r:id="rId17"/>
    <p:sldId id="271" r:id="rId18"/>
    <p:sldId id="272" r:id="rId19"/>
    <p:sldId id="273" r:id="rId20"/>
    <p:sldId id="274"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60" d="100"/>
          <a:sy n="60" d="100"/>
        </p:scale>
        <p:origin x="7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BEA57C3-9AF2-46CD-A5AF-A8C39383D5D3}" type="datetimeFigureOut">
              <a:rPr lang="en-GB" smtClean="0"/>
              <a:t>11/03/2015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959810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EA57C3-9AF2-46CD-A5AF-A8C39383D5D3}" type="datetimeFigureOut">
              <a:rPr lang="en-GB" smtClean="0"/>
              <a:t>11/03/2015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3602321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EA57C3-9AF2-46CD-A5AF-A8C39383D5D3}" type="datetimeFigureOut">
              <a:rPr lang="en-GB" smtClean="0"/>
              <a:t>11/03/2015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3408485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BEA57C3-9AF2-46CD-A5AF-A8C39383D5D3}" type="datetimeFigureOut">
              <a:rPr lang="en-GB" smtClean="0"/>
              <a:t>11/03/2015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3034832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BEA57C3-9AF2-46CD-A5AF-A8C39383D5D3}" type="datetimeFigureOut">
              <a:rPr lang="en-GB" smtClean="0"/>
              <a:t>11/03/2015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2406233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BEA57C3-9AF2-46CD-A5AF-A8C39383D5D3}" type="datetimeFigureOut">
              <a:rPr lang="en-GB" smtClean="0"/>
              <a:t>11/03/2015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927267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EA57C3-9AF2-46CD-A5AF-A8C39383D5D3}" type="datetimeFigureOut">
              <a:rPr lang="en-GB" smtClean="0"/>
              <a:t>11/03/2015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2800544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EA57C3-9AF2-46CD-A5AF-A8C39383D5D3}" type="datetimeFigureOut">
              <a:rPr lang="en-GB" smtClean="0"/>
              <a:t>11/03/2015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1669085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EA57C3-9AF2-46CD-A5AF-A8C39383D5D3}" type="datetimeFigureOut">
              <a:rPr lang="en-GB" smtClean="0"/>
              <a:t>11/03/2015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1749548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EA57C3-9AF2-46CD-A5AF-A8C39383D5D3}" type="datetimeFigureOut">
              <a:rPr lang="en-GB" smtClean="0"/>
              <a:t>11/03/2015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367050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EA57C3-9AF2-46CD-A5AF-A8C39383D5D3}" type="datetimeFigureOut">
              <a:rPr lang="en-GB" smtClean="0"/>
              <a:t>11/03/2015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1C59C-E769-445F-A8A7-81F1C4D13507}" type="slidenum">
              <a:rPr lang="en-GB" smtClean="0"/>
              <a:t>‹#›</a:t>
            </a:fld>
            <a:endParaRPr lang="en-GB"/>
          </a:p>
        </p:txBody>
      </p:sp>
    </p:spTree>
    <p:extLst>
      <p:ext uri="{BB962C8B-B14F-4D97-AF65-F5344CB8AC3E}">
        <p14:creationId xmlns:p14="http://schemas.microsoft.com/office/powerpoint/2010/main" val="522968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EA57C3-9AF2-46CD-A5AF-A8C39383D5D3}" type="datetimeFigureOut">
              <a:rPr lang="en-GB" smtClean="0"/>
              <a:t>11/03/2015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41C59C-E769-445F-A8A7-81F1C4D13507}" type="slidenum">
              <a:rPr lang="en-GB" smtClean="0"/>
              <a:t>‹#›</a:t>
            </a:fld>
            <a:endParaRPr lang="en-GB"/>
          </a:p>
        </p:txBody>
      </p:sp>
    </p:spTree>
    <p:extLst>
      <p:ext uri="{BB962C8B-B14F-4D97-AF65-F5344CB8AC3E}">
        <p14:creationId xmlns:p14="http://schemas.microsoft.com/office/powerpoint/2010/main" val="25687078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museothyssen.org/en/thyssen/ficha_artista/556"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livius.org/ho-hz/homosexuality/homosexuality.html" TargetMode="External"/><Relationship Id="rId2" Type="http://schemas.openxmlformats.org/officeDocument/2006/relationships/hyperlink" Target="https://www.youtube.com/watch?v=4pMaweh7TIQ"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Classical Myth and Art</a:t>
            </a:r>
            <a:endParaRPr lang="en-GB" dirty="0"/>
          </a:p>
        </p:txBody>
      </p:sp>
      <p:sp>
        <p:nvSpPr>
          <p:cNvPr id="3" name="Subtitle 2"/>
          <p:cNvSpPr>
            <a:spLocks noGrp="1"/>
          </p:cNvSpPr>
          <p:nvPr>
            <p:ph type="subTitle" idx="1"/>
          </p:nvPr>
        </p:nvSpPr>
        <p:spPr/>
        <p:txBody>
          <a:bodyPr/>
          <a:lstStyle/>
          <a:p>
            <a:r>
              <a:rPr lang="en-GB" dirty="0" smtClean="0"/>
              <a:t>21-22</a:t>
            </a:r>
            <a:endParaRPr lang="en-GB" dirty="0"/>
          </a:p>
        </p:txBody>
      </p:sp>
    </p:spTree>
    <p:extLst>
      <p:ext uri="{BB962C8B-B14F-4D97-AF65-F5344CB8AC3E}">
        <p14:creationId xmlns:p14="http://schemas.microsoft.com/office/powerpoint/2010/main" val="3305599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Hyacinthus</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smtClean="0"/>
              <a:t>A rather important story because it represents one of the first significant tales of homosexual love—and how it was not necessarily scorned in ancient Greek culture. </a:t>
            </a:r>
          </a:p>
          <a:p>
            <a:pPr marL="0" indent="0">
              <a:buNone/>
            </a:pPr>
            <a:r>
              <a:rPr lang="en-GB" dirty="0" smtClean="0"/>
              <a:t>Hyacinthus was an exceptionally handsome young man who excited the love of both Apollo and Zephyrus, god of the west wind. Hyacinthus professed his love for Apollo, and the jealous Zephyrus raised his winds so that a discus thrown by Apollo killed the youth. </a:t>
            </a:r>
          </a:p>
          <a:p>
            <a:pPr marL="0" indent="0">
              <a:buNone/>
            </a:pPr>
            <a:r>
              <a:rPr lang="en-GB" dirty="0" smtClean="0"/>
              <a:t>Heartbroken, Apollo had the hyacinth bloom where the young man died.</a:t>
            </a:r>
          </a:p>
          <a:p>
            <a:endParaRPr lang="en-GB" dirty="0"/>
          </a:p>
        </p:txBody>
      </p:sp>
    </p:spTree>
    <p:extLst>
      <p:ext uri="{BB962C8B-B14F-4D97-AF65-F5344CB8AC3E}">
        <p14:creationId xmlns:p14="http://schemas.microsoft.com/office/powerpoint/2010/main" val="1658354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flower…!</a:t>
            </a:r>
            <a:endParaRPr lang="en-GB" dirty="0"/>
          </a:p>
        </p:txBody>
      </p:sp>
      <p:pic>
        <p:nvPicPr>
          <p:cNvPr id="4" name="Content Placeholder 3"/>
          <p:cNvPicPr>
            <a:picLocks noGrp="1" noChangeAspect="1"/>
          </p:cNvPicPr>
          <p:nvPr>
            <p:ph idx="1"/>
          </p:nvPr>
        </p:nvPicPr>
        <p:blipFill>
          <a:blip r:embed="rId2"/>
          <a:stretch>
            <a:fillRect/>
          </a:stretch>
        </p:blipFill>
        <p:spPr>
          <a:xfrm>
            <a:off x="4464248" y="1825625"/>
            <a:ext cx="3263503" cy="4351338"/>
          </a:xfrm>
          <a:prstGeom prst="rect">
            <a:avLst/>
          </a:prstGeom>
        </p:spPr>
      </p:pic>
    </p:spTree>
    <p:extLst>
      <p:ext uri="{BB962C8B-B14F-4D97-AF65-F5344CB8AC3E}">
        <p14:creationId xmlns:p14="http://schemas.microsoft.com/office/powerpoint/2010/main" val="338844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Zephyrus &amp; Hyacinthus, Athenian red-figure</a:t>
            </a:r>
            <a:br>
              <a:rPr lang="en-GB" dirty="0" smtClean="0"/>
            </a:br>
            <a:r>
              <a:rPr lang="en-GB" dirty="0" smtClean="0"/>
              <a:t>kylix C5th B.C., Museum of Fine Arts, Boston</a:t>
            </a:r>
            <a:endParaRPr lang="en-GB" dirty="0"/>
          </a:p>
        </p:txBody>
      </p:sp>
      <p:pic>
        <p:nvPicPr>
          <p:cNvPr id="4" name="Content Placeholder 3"/>
          <p:cNvPicPr>
            <a:picLocks noGrp="1" noChangeAspect="1"/>
          </p:cNvPicPr>
          <p:nvPr>
            <p:ph idx="1"/>
          </p:nvPr>
        </p:nvPicPr>
        <p:blipFill>
          <a:blip r:embed="rId2"/>
          <a:stretch>
            <a:fillRect/>
          </a:stretch>
        </p:blipFill>
        <p:spPr>
          <a:xfrm>
            <a:off x="3801979" y="1860883"/>
            <a:ext cx="3579896" cy="4315327"/>
          </a:xfrm>
          <a:prstGeom prst="rect">
            <a:avLst/>
          </a:prstGeom>
        </p:spPr>
      </p:pic>
    </p:spTree>
    <p:extLst>
      <p:ext uri="{BB962C8B-B14F-4D97-AF65-F5344CB8AC3E}">
        <p14:creationId xmlns:p14="http://schemas.microsoft.com/office/powerpoint/2010/main" val="3892192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Nicolas-Rene </a:t>
            </a:r>
            <a:r>
              <a:rPr lang="en-GB" dirty="0" err="1" smtClean="0">
                <a:effectLst/>
              </a:rPr>
              <a:t>Jollain</a:t>
            </a:r>
            <a:r>
              <a:rPr lang="en-GB" dirty="0" smtClean="0">
                <a:effectLst/>
              </a:rPr>
              <a:t>, The Death of Hyacinth, 1769</a:t>
            </a:r>
            <a:endParaRPr lang="en-GB" dirty="0"/>
          </a:p>
        </p:txBody>
      </p:sp>
      <p:pic>
        <p:nvPicPr>
          <p:cNvPr id="12" name="Content Placeholder 11"/>
          <p:cNvPicPr>
            <a:picLocks noGrp="1" noChangeAspect="1"/>
          </p:cNvPicPr>
          <p:nvPr>
            <p:ph idx="1"/>
          </p:nvPr>
        </p:nvPicPr>
        <p:blipFill>
          <a:blip r:embed="rId2"/>
          <a:stretch>
            <a:fillRect/>
          </a:stretch>
        </p:blipFill>
        <p:spPr>
          <a:xfrm>
            <a:off x="2511887" y="1690688"/>
            <a:ext cx="7168225" cy="4351337"/>
          </a:xfrm>
          <a:prstGeom prst="rect">
            <a:avLst/>
          </a:prstGeom>
        </p:spPr>
      </p:pic>
    </p:spTree>
    <p:extLst>
      <p:ext uri="{BB962C8B-B14F-4D97-AF65-F5344CB8AC3E}">
        <p14:creationId xmlns:p14="http://schemas.microsoft.com/office/powerpoint/2010/main" val="33529277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839454" y="1643459"/>
            <a:ext cx="4318584" cy="4260036"/>
          </a:xfrm>
          <a:prstGeom prst="rect">
            <a:avLst/>
          </a:prstGeom>
        </p:spPr>
      </p:pic>
      <p:sp>
        <p:nvSpPr>
          <p:cNvPr id="4" name="Rectangle 1"/>
          <p:cNvSpPr>
            <a:spLocks noGrp="1" noChangeArrowheads="1"/>
          </p:cNvSpPr>
          <p:nvPr>
            <p:ph type="title"/>
          </p:nvPr>
        </p:nvSpPr>
        <p:spPr bwMode="auto">
          <a:xfrm>
            <a:off x="838200" y="412353"/>
            <a:ext cx="10515600"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hlinkClick r:id="rId3" tooltip="ir a los resultados por autor"/>
              </a:rPr>
              <a:t> </a:t>
            </a:r>
            <a:r>
              <a:rPr lang="en-US" altLang="en-US" sz="2800" dirty="0" smtClean="0">
                <a:latin typeface="Arial" panose="020B0604020202020204" pitchFamily="34" charset="0"/>
              </a:rPr>
              <a:t>Tiepolo</a:t>
            </a:r>
            <a:r>
              <a:rPr lang="en-US" altLang="en-US" sz="1800" dirty="0" smtClean="0">
                <a:latin typeface="Arial" panose="020B0604020202020204" pitchFamily="34" charset="0"/>
              </a:rPr>
              <a:t>; </a:t>
            </a:r>
            <a:r>
              <a:rPr kumimoji="0" lang="en-US" altLang="en-US" sz="2800" b="0" i="1" u="none" strike="noStrike" cap="none" normalizeH="0" baseline="0" dirty="0" smtClean="0">
                <a:ln>
                  <a:noFill/>
                </a:ln>
                <a:solidFill>
                  <a:schemeClr val="tx1"/>
                </a:solidFill>
                <a:effectLst/>
                <a:latin typeface="Arial" panose="020B0604020202020204" pitchFamily="34" charset="0"/>
              </a:rPr>
              <a:t>The Death of Hyacinthus</a:t>
            </a:r>
            <a:endParaRPr kumimoji="0" lang="en-US" altLang="en-US" sz="2800" b="0" i="0" u="none" strike="noStrike" cap="none" normalizeH="0" baseline="0" dirty="0" smtClean="0">
              <a:ln>
                <a:noFill/>
              </a:ln>
              <a:solidFill>
                <a:schemeClr val="tx1"/>
              </a:solidFill>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panose="020B0604020202020204" pitchFamily="34" charset="0"/>
              </a:rPr>
              <a:t>ca. 1752-53; Madrid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35920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Mozart: Apollo et Hyacinthus: KV38 Act III duet </a:t>
            </a:r>
            <a:br>
              <a:rPr lang="en-GB" b="1"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hlinkClick r:id="rId2"/>
              </a:rPr>
              <a:t>https://www.youtube.com/watch?v=4pMaweh7TIQ</a:t>
            </a:r>
            <a:endParaRPr lang="en-GB" dirty="0" smtClean="0"/>
          </a:p>
          <a:p>
            <a:endParaRPr lang="en-GB" dirty="0"/>
          </a:p>
          <a:p>
            <a:endParaRPr lang="en-GB" dirty="0" smtClean="0"/>
          </a:p>
          <a:p>
            <a:r>
              <a:rPr lang="en-GB" dirty="0" err="1" smtClean="0"/>
              <a:t>Oebalus</a:t>
            </a:r>
            <a:r>
              <a:rPr lang="en-GB" dirty="0" smtClean="0"/>
              <a:t>/</a:t>
            </a:r>
            <a:r>
              <a:rPr lang="en-GB" dirty="0" err="1" smtClean="0"/>
              <a:t>Melia</a:t>
            </a:r>
            <a:r>
              <a:rPr lang="en-GB" dirty="0" smtClean="0"/>
              <a:t> Duet '</a:t>
            </a:r>
            <a:r>
              <a:rPr lang="en-GB" dirty="0" err="1" smtClean="0"/>
              <a:t>Natus</a:t>
            </a:r>
            <a:r>
              <a:rPr lang="en-GB" dirty="0" smtClean="0"/>
              <a:t> </a:t>
            </a:r>
            <a:r>
              <a:rPr lang="en-GB" dirty="0" err="1" smtClean="0"/>
              <a:t>cadit</a:t>
            </a:r>
            <a:r>
              <a:rPr lang="en-GB" dirty="0" smtClean="0"/>
              <a:t>’ (Maximilian </a:t>
            </a:r>
            <a:r>
              <a:rPr lang="en-GB" dirty="0" err="1" smtClean="0"/>
              <a:t>Kiener</a:t>
            </a:r>
            <a:r>
              <a:rPr lang="en-GB" dirty="0" smtClean="0"/>
              <a:t> &amp; Christiane </a:t>
            </a:r>
            <a:r>
              <a:rPr lang="en-GB" dirty="0" err="1" smtClean="0"/>
              <a:t>Karg</a:t>
            </a:r>
            <a:r>
              <a:rPr lang="en-GB" dirty="0" smtClean="0"/>
              <a:t>) at the Salzburg Summer Festival 2006.</a:t>
            </a:r>
          </a:p>
          <a:p>
            <a:endParaRPr lang="en-GB" dirty="0"/>
          </a:p>
          <a:p>
            <a:endParaRPr lang="en-GB" dirty="0" smtClean="0"/>
          </a:p>
          <a:p>
            <a:r>
              <a:rPr lang="en-GB" dirty="0" smtClean="0">
                <a:hlinkClick r:id="rId3"/>
              </a:rPr>
              <a:t>http://www.livius.org/ho-hz/homosexuality/homosexuality.html</a:t>
            </a:r>
            <a:endParaRPr lang="en-GB" dirty="0" smtClean="0"/>
          </a:p>
          <a:p>
            <a:r>
              <a:rPr lang="en-GB" dirty="0" smtClean="0"/>
              <a:t>Male </a:t>
            </a:r>
            <a:r>
              <a:rPr lang="en-GB" dirty="0" err="1" smtClean="0"/>
              <a:t>homsexuality</a:t>
            </a:r>
            <a:r>
              <a:rPr lang="en-GB" dirty="0" smtClean="0"/>
              <a:t> as part of the structure of the polis?</a:t>
            </a:r>
            <a:endParaRPr lang="en-GB" dirty="0"/>
          </a:p>
        </p:txBody>
      </p:sp>
    </p:spTree>
    <p:extLst>
      <p:ext uri="{BB962C8B-B14F-4D97-AF65-F5344CB8AC3E}">
        <p14:creationId xmlns:p14="http://schemas.microsoft.com/office/powerpoint/2010/main" val="920127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nude youth plays the </a:t>
            </a:r>
            <a:r>
              <a:rPr lang="en-GB" i="1" dirty="0" smtClean="0"/>
              <a:t>aulos</a:t>
            </a:r>
            <a:r>
              <a:rPr lang="en-GB" dirty="0" smtClean="0"/>
              <a:t> for a banqueter: Attic red-figure cup by the </a:t>
            </a:r>
            <a:r>
              <a:rPr lang="en-GB" dirty="0" err="1" smtClean="0"/>
              <a:t>Euaion</a:t>
            </a:r>
            <a:r>
              <a:rPr lang="en-GB" dirty="0" smtClean="0"/>
              <a:t> Painter, c. 460–450 BC</a:t>
            </a:r>
            <a:endParaRPr lang="en-GB" dirty="0"/>
          </a:p>
        </p:txBody>
      </p:sp>
      <p:pic>
        <p:nvPicPr>
          <p:cNvPr id="4" name="Content Placeholder 3"/>
          <p:cNvPicPr>
            <a:picLocks noGrp="1" noChangeAspect="1"/>
          </p:cNvPicPr>
          <p:nvPr>
            <p:ph idx="1"/>
          </p:nvPr>
        </p:nvPicPr>
        <p:blipFill>
          <a:blip r:embed="rId2"/>
          <a:stretch>
            <a:fillRect/>
          </a:stretch>
        </p:blipFill>
        <p:spPr>
          <a:xfrm>
            <a:off x="3920331" y="1825625"/>
            <a:ext cx="4351338" cy="4351338"/>
          </a:xfrm>
          <a:prstGeom prst="rect">
            <a:avLst/>
          </a:prstGeom>
        </p:spPr>
      </p:pic>
    </p:spTree>
    <p:extLst>
      <p:ext uri="{BB962C8B-B14F-4D97-AF65-F5344CB8AC3E}">
        <p14:creationId xmlns:p14="http://schemas.microsoft.com/office/powerpoint/2010/main" val="2637511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idx="1"/>
          </p:nvPr>
        </p:nvSpPr>
        <p:spPr/>
        <p:txBody>
          <a:bodyPr/>
          <a:lstStyle/>
          <a:p>
            <a:pPr marL="0" indent="0">
              <a:buNone/>
            </a:pPr>
            <a:r>
              <a:rPr lang="en-GB" dirty="0" smtClean="0"/>
              <a:t>Homer, Iliad ii.595-600 (c. 700 BC); Various 5th century BC vase paintings; Palaephatus, On Unbelievable Tales 46. Hyacinthus (330 BC); Pseudo-</a:t>
            </a:r>
            <a:r>
              <a:rPr lang="en-GB" dirty="0" err="1" smtClean="0"/>
              <a:t>Apollodorus</a:t>
            </a:r>
            <a:r>
              <a:rPr lang="en-GB" dirty="0" smtClean="0"/>
              <a:t>, Bibliotheca 1.3.3; Ovid, Metamorphoses 10. 162-219 (1 AD – 8 AD); Pausanias, Description of Greece 3.1.3, 3.19.4 (160 – 176 AD); </a:t>
            </a:r>
            <a:r>
              <a:rPr lang="en-GB" dirty="0" err="1" smtClean="0"/>
              <a:t>Philostratus</a:t>
            </a:r>
            <a:r>
              <a:rPr lang="en-GB" dirty="0" smtClean="0"/>
              <a:t> the Elder, Images i.24 Hyacinthus (170 – 245 AD); </a:t>
            </a:r>
            <a:r>
              <a:rPr lang="en-GB" dirty="0" err="1" smtClean="0"/>
              <a:t>Philostratus</a:t>
            </a:r>
            <a:r>
              <a:rPr lang="en-GB" dirty="0" smtClean="0"/>
              <a:t> the Younger, Images 14. Hyacinthus (170 – 245 AD); Lucian, Dialogues of the Gods 14 (170 AD); First Vatican Mythographer, 197. </a:t>
            </a:r>
            <a:r>
              <a:rPr lang="en-GB" dirty="0" err="1" smtClean="0"/>
              <a:t>Thamyris</a:t>
            </a:r>
            <a:r>
              <a:rPr lang="en-GB" dirty="0" smtClean="0"/>
              <a:t> et </a:t>
            </a:r>
            <a:r>
              <a:rPr lang="en-GB" dirty="0" err="1" smtClean="0"/>
              <a:t>Musae</a:t>
            </a:r>
            <a:endParaRPr lang="en-GB" dirty="0"/>
          </a:p>
        </p:txBody>
      </p:sp>
    </p:spTree>
    <p:extLst>
      <p:ext uri="{BB962C8B-B14F-4D97-AF65-F5344CB8AC3E}">
        <p14:creationId xmlns:p14="http://schemas.microsoft.com/office/powerpoint/2010/main" val="4087566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Achilles and </a:t>
            </a:r>
            <a:r>
              <a:rPr lang="en-GB" dirty="0" err="1" smtClean="0"/>
              <a:t>Patroclus</a:t>
            </a:r>
            <a:r>
              <a:rPr lang="en-GB" dirty="0" smtClean="0"/>
              <a:t> kylix; ca. 500 BC; Red figure; Berlin</a:t>
            </a:r>
            <a:br>
              <a:rPr lang="en-GB" dirty="0" smtClean="0"/>
            </a:br>
            <a:r>
              <a:rPr lang="en-GB" dirty="0" smtClean="0"/>
              <a:t>http://www.perseus.tufts.edu/hopper/artifact?name=Berlin+F+2278&amp;object=vase</a:t>
            </a:r>
            <a:endParaRPr lang="en-GB" dirty="0"/>
          </a:p>
        </p:txBody>
      </p:sp>
      <p:pic>
        <p:nvPicPr>
          <p:cNvPr id="4" name="Content Placeholder 3"/>
          <p:cNvPicPr>
            <a:picLocks noGrp="1" noChangeAspect="1"/>
          </p:cNvPicPr>
          <p:nvPr>
            <p:ph idx="1"/>
          </p:nvPr>
        </p:nvPicPr>
        <p:blipFill>
          <a:blip r:embed="rId2"/>
          <a:stretch>
            <a:fillRect/>
          </a:stretch>
        </p:blipFill>
        <p:spPr>
          <a:xfrm>
            <a:off x="4170947" y="2695075"/>
            <a:ext cx="4122821" cy="3818020"/>
          </a:xfrm>
          <a:prstGeom prst="rect">
            <a:avLst/>
          </a:prstGeom>
        </p:spPr>
      </p:pic>
    </p:spTree>
    <p:extLst>
      <p:ext uri="{BB962C8B-B14F-4D97-AF65-F5344CB8AC3E}">
        <p14:creationId xmlns:p14="http://schemas.microsoft.com/office/powerpoint/2010/main" val="509702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Achilles Lamenting the Death of </a:t>
            </a:r>
            <a:r>
              <a:rPr lang="en-GB" i="1" dirty="0" err="1" smtClean="0"/>
              <a:t>Patroclus</a:t>
            </a:r>
            <a:r>
              <a:rPr lang="en-GB" dirty="0" smtClean="0"/>
              <a:t> (1855) by the Russian realist Nikolai Ge</a:t>
            </a:r>
            <a:endParaRPr lang="en-GB" dirty="0"/>
          </a:p>
        </p:txBody>
      </p:sp>
      <p:pic>
        <p:nvPicPr>
          <p:cNvPr id="4" name="Content Placeholder 3"/>
          <p:cNvPicPr>
            <a:picLocks noGrp="1" noChangeAspect="1"/>
          </p:cNvPicPr>
          <p:nvPr>
            <p:ph idx="1"/>
          </p:nvPr>
        </p:nvPicPr>
        <p:blipFill>
          <a:blip r:embed="rId2"/>
          <a:stretch>
            <a:fillRect/>
          </a:stretch>
        </p:blipFill>
        <p:spPr>
          <a:xfrm>
            <a:off x="3485197" y="1825625"/>
            <a:ext cx="5221605" cy="4351338"/>
          </a:xfrm>
          <a:prstGeom prst="rect">
            <a:avLst/>
          </a:prstGeom>
        </p:spPr>
      </p:pic>
    </p:spTree>
    <p:extLst>
      <p:ext uri="{BB962C8B-B14F-4D97-AF65-F5344CB8AC3E}">
        <p14:creationId xmlns:p14="http://schemas.microsoft.com/office/powerpoint/2010/main" val="2494413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Troy… https://www.youtube.com/watch?v=0Cz7u8RPYKo</a:t>
            </a:r>
            <a:endParaRPr lang="en-GB" dirty="0"/>
          </a:p>
        </p:txBody>
      </p:sp>
      <p:pic>
        <p:nvPicPr>
          <p:cNvPr id="4" name="Content Placeholder 3"/>
          <p:cNvPicPr>
            <a:picLocks noGrp="1" noChangeAspect="1"/>
          </p:cNvPicPr>
          <p:nvPr>
            <p:ph idx="1"/>
          </p:nvPr>
        </p:nvPicPr>
        <p:blipFill>
          <a:blip r:embed="rId2"/>
          <a:stretch>
            <a:fillRect/>
          </a:stretch>
        </p:blipFill>
        <p:spPr>
          <a:xfrm>
            <a:off x="2277979" y="2277979"/>
            <a:ext cx="6199271" cy="2675815"/>
          </a:xfrm>
          <a:prstGeom prst="rect">
            <a:avLst/>
          </a:prstGeom>
        </p:spPr>
      </p:pic>
    </p:spTree>
    <p:extLst>
      <p:ext uri="{BB962C8B-B14F-4D97-AF65-F5344CB8AC3E}">
        <p14:creationId xmlns:p14="http://schemas.microsoft.com/office/powerpoint/2010/main" val="131640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Gregory Nagy, </a:t>
            </a:r>
            <a:r>
              <a:rPr lang="en-GB" i="1" dirty="0" smtClean="0"/>
              <a:t>The Best of the Achaeans</a:t>
            </a:r>
            <a:r>
              <a:rPr lang="en-GB" dirty="0" smtClean="0"/>
              <a:t>, second edition. Baltimore: Johns Hopkins University Press, 1999. p. 105</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For Achilles ... in his own ascending scale of affection as dramatized by the entire composition of the </a:t>
            </a:r>
            <a:r>
              <a:rPr lang="en-GB" i="1" dirty="0" smtClean="0"/>
              <a:t>Iliad</a:t>
            </a:r>
            <a:r>
              <a:rPr lang="en-GB" dirty="0" smtClean="0"/>
              <a:t>, the highest place must belong to </a:t>
            </a:r>
            <a:r>
              <a:rPr lang="en-GB" dirty="0" err="1" smtClean="0"/>
              <a:t>Patroklos</a:t>
            </a:r>
            <a:r>
              <a:rPr lang="en-GB" dirty="0" smtClean="0"/>
              <a:t>.... In fact </a:t>
            </a:r>
            <a:r>
              <a:rPr lang="en-GB" dirty="0" err="1" smtClean="0"/>
              <a:t>Patroklos</a:t>
            </a:r>
            <a:r>
              <a:rPr lang="en-GB" dirty="0" smtClean="0"/>
              <a:t> is for Achilles the π</a:t>
            </a:r>
            <a:r>
              <a:rPr lang="en-GB" dirty="0" err="1" smtClean="0"/>
              <a:t>ολὺ</a:t>
            </a:r>
            <a:r>
              <a:rPr lang="en-GB" dirty="0" smtClean="0"/>
              <a:t> </a:t>
            </a:r>
            <a:r>
              <a:rPr lang="en-GB" dirty="0" err="1" smtClean="0"/>
              <a:t>φίλτ</a:t>
            </a:r>
            <a:r>
              <a:rPr lang="en-GB" dirty="0" smtClean="0"/>
              <a:t>ατος ... </a:t>
            </a:r>
            <a:r>
              <a:rPr lang="en-GB" dirty="0" err="1" smtClean="0"/>
              <a:t>ἑτ</a:t>
            </a:r>
            <a:r>
              <a:rPr lang="en-GB" dirty="0" smtClean="0"/>
              <a:t>αῖρος — the </a:t>
            </a:r>
            <a:r>
              <a:rPr lang="en-GB" b="1" dirty="0" smtClean="0"/>
              <a:t>‘hetaîros</a:t>
            </a:r>
            <a:r>
              <a:rPr lang="en-GB" dirty="0" smtClean="0"/>
              <a:t> who is the most </a:t>
            </a:r>
            <a:r>
              <a:rPr lang="en-GB" b="1" dirty="0" smtClean="0"/>
              <a:t>phílos</a:t>
            </a:r>
            <a:r>
              <a:rPr lang="en-GB" dirty="0" smtClean="0"/>
              <a:t> by far’ </a:t>
            </a:r>
          </a:p>
          <a:p>
            <a:endParaRPr lang="en-GB" dirty="0"/>
          </a:p>
          <a:p>
            <a:r>
              <a:rPr lang="en-GB" dirty="0" smtClean="0"/>
              <a:t>(Iliad XVII 411, 655)</a:t>
            </a:r>
          </a:p>
          <a:p>
            <a:endParaRPr lang="en-GB" dirty="0"/>
          </a:p>
          <a:p>
            <a:r>
              <a:rPr lang="en-GB" dirty="0" smtClean="0"/>
              <a:t>No hint in Homer of a homosexual relationship; but doesn’t rule it out either.</a:t>
            </a:r>
            <a:endParaRPr lang="en-GB" dirty="0"/>
          </a:p>
        </p:txBody>
      </p:sp>
    </p:spTree>
    <p:extLst>
      <p:ext uri="{BB962C8B-B14F-4D97-AF65-F5344CB8AC3E}">
        <p14:creationId xmlns:p14="http://schemas.microsoft.com/office/powerpoint/2010/main" val="3989312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that suggest a relationship</a:t>
            </a:r>
            <a:endParaRPr lang="en-GB" dirty="0"/>
          </a:p>
        </p:txBody>
      </p:sp>
      <p:sp>
        <p:nvSpPr>
          <p:cNvPr id="3" name="Content Placeholder 2"/>
          <p:cNvSpPr>
            <a:spLocks noGrp="1"/>
          </p:cNvSpPr>
          <p:nvPr>
            <p:ph idx="1"/>
          </p:nvPr>
        </p:nvSpPr>
        <p:spPr/>
        <p:txBody>
          <a:bodyPr/>
          <a:lstStyle/>
          <a:p>
            <a:r>
              <a:rPr lang="en-GB" dirty="0" smtClean="0"/>
              <a:t>Aeschylus fragments 135, 136 </a:t>
            </a:r>
            <a:r>
              <a:rPr lang="en-GB" dirty="0" err="1" smtClean="0"/>
              <a:t>Radt</a:t>
            </a:r>
            <a:r>
              <a:rPr lang="en-GB" dirty="0" smtClean="0"/>
              <a:t>; </a:t>
            </a:r>
          </a:p>
          <a:p>
            <a:r>
              <a:rPr lang="en-GB" dirty="0" smtClean="0"/>
              <a:t>Plato </a:t>
            </a:r>
            <a:r>
              <a:rPr lang="en-GB" i="1" dirty="0" smtClean="0"/>
              <a:t>Symposium</a:t>
            </a:r>
            <a:r>
              <a:rPr lang="en-GB" dirty="0" smtClean="0"/>
              <a:t> 179e–180b;</a:t>
            </a:r>
          </a:p>
          <a:p>
            <a:r>
              <a:rPr lang="en-GB" dirty="0" smtClean="0"/>
              <a:t>Aeschines </a:t>
            </a:r>
            <a:r>
              <a:rPr lang="en-GB" i="1" dirty="0" smtClean="0"/>
              <a:t>Against </a:t>
            </a:r>
            <a:r>
              <a:rPr lang="en-GB" i="1" dirty="0" err="1" smtClean="0"/>
              <a:t>Timarchus</a:t>
            </a:r>
            <a:r>
              <a:rPr lang="en-GB" dirty="0" smtClean="0"/>
              <a:t> 133, 141–50</a:t>
            </a:r>
            <a:endParaRPr lang="en-GB" dirty="0"/>
          </a:p>
        </p:txBody>
      </p:sp>
    </p:spTree>
    <p:extLst>
      <p:ext uri="{BB962C8B-B14F-4D97-AF65-F5344CB8AC3E}">
        <p14:creationId xmlns:p14="http://schemas.microsoft.com/office/powerpoint/2010/main" val="421773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Sappho</a:t>
            </a:r>
            <a:endParaRPr lang="en-GB" dirty="0"/>
          </a:p>
        </p:txBody>
      </p:sp>
      <p:sp>
        <p:nvSpPr>
          <p:cNvPr id="3" name="Content Placeholder 2"/>
          <p:cNvSpPr>
            <a:spLocks noGrp="1"/>
          </p:cNvSpPr>
          <p:nvPr>
            <p:ph idx="1"/>
          </p:nvPr>
        </p:nvSpPr>
        <p:spPr/>
        <p:txBody>
          <a:bodyPr/>
          <a:lstStyle/>
          <a:p>
            <a:r>
              <a:rPr lang="en-GB" dirty="0" smtClean="0"/>
              <a:t>Records of love between women are v. rare.</a:t>
            </a:r>
          </a:p>
          <a:p>
            <a:endParaRPr lang="en-GB" dirty="0"/>
          </a:p>
          <a:p>
            <a:r>
              <a:rPr lang="en-GB" dirty="0" smtClean="0"/>
              <a:t>Perhaps Sappho wrote about love in </a:t>
            </a:r>
            <a:r>
              <a:rPr lang="en-GB" i="1" dirty="0" err="1" smtClean="0"/>
              <a:t>Thiasoi</a:t>
            </a:r>
            <a:r>
              <a:rPr lang="en-GB" dirty="0" smtClean="0"/>
              <a:t>: communities of women in which Greek women could receive a limited form of education.</a:t>
            </a:r>
            <a:endParaRPr lang="en-GB" dirty="0"/>
          </a:p>
        </p:txBody>
      </p:sp>
    </p:spTree>
    <p:extLst>
      <p:ext uri="{BB962C8B-B14F-4D97-AF65-F5344CB8AC3E}">
        <p14:creationId xmlns:p14="http://schemas.microsoft.com/office/powerpoint/2010/main" val="3475737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Sappho, from a 19</a:t>
            </a:r>
            <a:r>
              <a:rPr lang="en-GB" b="1" i="1" baseline="30000" dirty="0"/>
              <a:t>th</a:t>
            </a:r>
            <a:r>
              <a:rPr lang="en-GB" b="1" i="1" dirty="0"/>
              <a:t> century illustration by Léon </a:t>
            </a:r>
            <a:r>
              <a:rPr lang="en-GB" b="1" i="1" dirty="0" err="1"/>
              <a:t>Bazille</a:t>
            </a:r>
            <a:r>
              <a:rPr lang="en-GB" b="1" i="1" dirty="0"/>
              <a:t> Perrault</a:t>
            </a:r>
            <a:endParaRPr lang="en-GB" dirty="0"/>
          </a:p>
        </p:txBody>
      </p:sp>
      <p:pic>
        <p:nvPicPr>
          <p:cNvPr id="4" name="Content Placeholder 3"/>
          <p:cNvPicPr>
            <a:picLocks noGrp="1" noChangeAspect="1"/>
          </p:cNvPicPr>
          <p:nvPr>
            <p:ph idx="1"/>
          </p:nvPr>
        </p:nvPicPr>
        <p:blipFill>
          <a:blip r:embed="rId2"/>
          <a:stretch>
            <a:fillRect/>
          </a:stretch>
        </p:blipFill>
        <p:spPr>
          <a:xfrm>
            <a:off x="4751186" y="1825625"/>
            <a:ext cx="2689627" cy="4351338"/>
          </a:xfrm>
          <a:prstGeom prst="rect">
            <a:avLst/>
          </a:prstGeom>
        </p:spPr>
      </p:pic>
    </p:spTree>
    <p:extLst>
      <p:ext uri="{BB962C8B-B14F-4D97-AF65-F5344CB8AC3E}">
        <p14:creationId xmlns:p14="http://schemas.microsoft.com/office/powerpoint/2010/main" val="315832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Fragment 1 of her poems ends this way:</a:t>
            </a:r>
          </a:p>
          <a:p>
            <a:pPr marL="0" indent="0">
              <a:buNone/>
            </a:pPr>
            <a:endParaRPr lang="en-GB" dirty="0"/>
          </a:p>
          <a:p>
            <a:pPr marL="0" indent="0">
              <a:buNone/>
            </a:pPr>
            <a:r>
              <a:rPr lang="en-GB" dirty="0"/>
              <a:t>Come to me even now, and release me </a:t>
            </a:r>
          </a:p>
          <a:p>
            <a:pPr marL="0" indent="0">
              <a:buNone/>
            </a:pPr>
            <a:r>
              <a:rPr lang="en-GB" dirty="0"/>
              <a:t>from dreadful solitude. </a:t>
            </a:r>
          </a:p>
          <a:p>
            <a:pPr marL="0" indent="0">
              <a:buNone/>
            </a:pPr>
            <a:r>
              <a:rPr lang="en-GB" dirty="0"/>
              <a:t>All that my heart desires to fulfil: fulfil. </a:t>
            </a:r>
          </a:p>
          <a:p>
            <a:pPr marL="0" indent="0">
              <a:buNone/>
            </a:pPr>
            <a:r>
              <a:rPr lang="en-GB" dirty="0"/>
              <a:t>You need to become my battle companion. </a:t>
            </a:r>
          </a:p>
          <a:p>
            <a:endParaRPr lang="en-GB" dirty="0"/>
          </a:p>
        </p:txBody>
      </p:sp>
    </p:spTree>
    <p:extLst>
      <p:ext uri="{BB962C8B-B14F-4D97-AF65-F5344CB8AC3E}">
        <p14:creationId xmlns:p14="http://schemas.microsoft.com/office/powerpoint/2010/main" val="2205010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Fragment 31</a:t>
            </a:r>
            <a:endParaRPr lang="en-GB" dirty="0"/>
          </a:p>
        </p:txBody>
      </p:sp>
      <p:sp>
        <p:nvSpPr>
          <p:cNvPr id="5" name="Content Placeholder 4"/>
          <p:cNvSpPr>
            <a:spLocks noGrp="1"/>
          </p:cNvSpPr>
          <p:nvPr>
            <p:ph idx="1"/>
          </p:nvPr>
        </p:nvSpPr>
        <p:spPr/>
        <p:txBody>
          <a:bodyPr/>
          <a:lstStyle/>
          <a:p>
            <a:endParaRPr lang="en-GB" dirty="0"/>
          </a:p>
        </p:txBody>
      </p:sp>
      <p:sp>
        <p:nvSpPr>
          <p:cNvPr id="6" name="Rectangle 5"/>
          <p:cNvSpPr/>
          <p:nvPr/>
        </p:nvSpPr>
        <p:spPr>
          <a:xfrm>
            <a:off x="1507958" y="1997839"/>
            <a:ext cx="7636042" cy="2585323"/>
          </a:xfrm>
          <a:prstGeom prst="rect">
            <a:avLst/>
          </a:prstGeom>
        </p:spPr>
        <p:txBody>
          <a:bodyPr wrap="square">
            <a:spAutoFit/>
          </a:bodyPr>
          <a:lstStyle/>
          <a:p>
            <a:pPr marL="457200">
              <a:spcAft>
                <a:spcPts val="0"/>
              </a:spcAft>
            </a:pPr>
            <a:r>
              <a:rPr lang="en-GB" dirty="0" smtClean="0">
                <a:effectLst/>
                <a:latin typeface="Calibri" panose="020F0502020204030204" pitchFamily="34" charset="0"/>
                <a:ea typeface="Times New Roman" panose="02020603050405020304" pitchFamily="18" charset="0"/>
                <a:cs typeface="Times New Roman" panose="02020603050405020304" pitchFamily="18" charset="0"/>
              </a:rPr>
              <a:t>He seems to me to be the equal of the gods,</a:t>
            </a:r>
            <a:br>
              <a:rPr lang="en-GB" dirty="0" smtClean="0">
                <a:effectLst/>
                <a:latin typeface="Calibri" panose="020F0502020204030204" pitchFamily="34" charset="0"/>
                <a:ea typeface="Times New Roman" panose="02020603050405020304" pitchFamily="18" charset="0"/>
                <a:cs typeface="Times New Roman" panose="02020603050405020304" pitchFamily="18" charset="0"/>
              </a:rPr>
            </a:br>
            <a:r>
              <a:rPr lang="en-GB" dirty="0" smtClean="0">
                <a:effectLst/>
                <a:latin typeface="Calibri" panose="020F0502020204030204" pitchFamily="34" charset="0"/>
                <a:ea typeface="Times New Roman" panose="02020603050405020304" pitchFamily="18" charset="0"/>
                <a:cs typeface="Times New Roman" panose="02020603050405020304" pitchFamily="18" charset="0"/>
              </a:rPr>
              <a:t>the man who sits opposite you</a:t>
            </a:r>
            <a:br>
              <a:rPr lang="en-GB" dirty="0" smtClean="0">
                <a:effectLst/>
                <a:latin typeface="Calibri" panose="020F0502020204030204" pitchFamily="34" charset="0"/>
                <a:ea typeface="Times New Roman" panose="02020603050405020304" pitchFamily="18" charset="0"/>
                <a:cs typeface="Times New Roman" panose="02020603050405020304" pitchFamily="18" charset="0"/>
              </a:rPr>
            </a:br>
            <a:r>
              <a:rPr lang="en-GB" dirty="0" smtClean="0">
                <a:effectLst/>
                <a:latin typeface="Calibri" panose="020F0502020204030204" pitchFamily="34" charset="0"/>
                <a:ea typeface="Times New Roman" panose="02020603050405020304" pitchFamily="18" charset="0"/>
                <a:cs typeface="Times New Roman" panose="02020603050405020304" pitchFamily="18" charset="0"/>
              </a:rPr>
              <a:t>and, up close, hears you sweetly </a:t>
            </a:r>
            <a:endParaRPr lang="en-GB" dirty="0" smtClean="0">
              <a:effectLst/>
              <a:latin typeface="Cambria" panose="02040503050406030204" pitchFamily="18" charset="0"/>
              <a:ea typeface="MS Mincho" panose="02020609040205080304" pitchFamily="49" charset="-128"/>
              <a:cs typeface="Times New Roman" panose="02020603050405020304" pitchFamily="18" charset="0"/>
            </a:endParaRPr>
          </a:p>
          <a:p>
            <a:pPr indent="457200">
              <a:spcAft>
                <a:spcPts val="0"/>
              </a:spcAft>
            </a:pPr>
            <a:r>
              <a:rPr lang="en-GB" dirty="0" smtClean="0">
                <a:effectLst/>
                <a:latin typeface="Calibri" panose="020F0502020204030204" pitchFamily="34" charset="0"/>
                <a:ea typeface="Times New Roman" panose="02020603050405020304" pitchFamily="18" charset="0"/>
                <a:cs typeface="Times New Roman" panose="02020603050405020304" pitchFamily="18" charset="0"/>
              </a:rPr>
              <a:t>singing.</a:t>
            </a:r>
            <a:endParaRPr lang="en-GB" dirty="0" smtClean="0">
              <a:effectLst/>
              <a:latin typeface="Cambria" panose="02040503050406030204" pitchFamily="18" charset="0"/>
              <a:ea typeface="MS Mincho" panose="02020609040205080304" pitchFamily="49" charset="-128"/>
              <a:cs typeface="Times New Roman" panose="02020603050405020304" pitchFamily="18" charset="0"/>
            </a:endParaRPr>
          </a:p>
          <a:p>
            <a:pPr marL="457200">
              <a:spcAft>
                <a:spcPts val="0"/>
              </a:spcAft>
            </a:pPr>
            <a:r>
              <a:rPr lang="en-GB" dirty="0" smtClean="0">
                <a:effectLst/>
                <a:latin typeface="Calibri" panose="020F0502020204030204" pitchFamily="34" charset="0"/>
                <a:ea typeface="Times New Roman" panose="02020603050405020304" pitchFamily="18" charset="0"/>
                <a:cs typeface="Times New Roman" panose="02020603050405020304" pitchFamily="18" charset="0"/>
              </a:rPr>
              <a:t/>
            </a:r>
            <a:br>
              <a:rPr lang="en-GB" dirty="0" smtClean="0">
                <a:effectLst/>
                <a:latin typeface="Calibri" panose="020F0502020204030204" pitchFamily="34" charset="0"/>
                <a:ea typeface="Times New Roman" panose="02020603050405020304" pitchFamily="18" charset="0"/>
                <a:cs typeface="Times New Roman" panose="02020603050405020304" pitchFamily="18" charset="0"/>
              </a:rPr>
            </a:br>
            <a:r>
              <a:rPr lang="en-GB" dirty="0" smtClean="0">
                <a:effectLst/>
                <a:latin typeface="Calibri" panose="020F0502020204030204" pitchFamily="34" charset="0"/>
                <a:ea typeface="Times New Roman" panose="02020603050405020304" pitchFamily="18" charset="0"/>
                <a:cs typeface="Times New Roman" panose="02020603050405020304" pitchFamily="18" charset="0"/>
              </a:rPr>
              <a:t>and your desirous laugh. That has made the heart in my chest </a:t>
            </a:r>
            <a:endParaRPr lang="en-GB" dirty="0" smtClean="0">
              <a:effectLst/>
              <a:latin typeface="Cambria" panose="02040503050406030204" pitchFamily="18" charset="0"/>
              <a:ea typeface="MS Mincho" panose="02020609040205080304" pitchFamily="49" charset="-128"/>
              <a:cs typeface="Times New Roman" panose="02020603050405020304" pitchFamily="18" charset="0"/>
            </a:endParaRPr>
          </a:p>
          <a:p>
            <a:pPr marL="457200">
              <a:spcAft>
                <a:spcPts val="0"/>
              </a:spcAft>
            </a:pPr>
            <a:r>
              <a:rPr lang="en-GB" dirty="0" smtClean="0">
                <a:effectLst/>
                <a:latin typeface="Calibri" panose="020F0502020204030204" pitchFamily="34" charset="0"/>
                <a:ea typeface="Times New Roman" panose="02020603050405020304" pitchFamily="18" charset="0"/>
                <a:cs typeface="Times New Roman" panose="02020603050405020304" pitchFamily="18" charset="0"/>
              </a:rPr>
              <a:t>beat in furious despair.</a:t>
            </a:r>
            <a:br>
              <a:rPr lang="en-GB" dirty="0" smtClean="0">
                <a:effectLst/>
                <a:latin typeface="Calibri" panose="020F0502020204030204" pitchFamily="34" charset="0"/>
                <a:ea typeface="Times New Roman" panose="02020603050405020304" pitchFamily="18" charset="0"/>
                <a:cs typeface="Times New Roman" panose="02020603050405020304" pitchFamily="18" charset="0"/>
              </a:rPr>
            </a:br>
            <a:r>
              <a:rPr lang="en-GB" dirty="0" smtClean="0">
                <a:effectLst/>
                <a:latin typeface="Calibri" panose="020F0502020204030204" pitchFamily="34" charset="0"/>
                <a:ea typeface="Times New Roman" panose="02020603050405020304" pitchFamily="18" charset="0"/>
                <a:cs typeface="Times New Roman" panose="02020603050405020304" pitchFamily="18" charset="0"/>
              </a:rPr>
              <a:t>For when I look at you for even a second,</a:t>
            </a:r>
            <a:endParaRPr lang="en-GB" dirty="0" smtClean="0">
              <a:effectLst/>
              <a:latin typeface="Cambria" panose="02040503050406030204" pitchFamily="18" charset="0"/>
              <a:ea typeface="MS Mincho" panose="02020609040205080304" pitchFamily="49" charset="-128"/>
              <a:cs typeface="Times New Roman" panose="02020603050405020304" pitchFamily="18" charset="0"/>
            </a:endParaRPr>
          </a:p>
          <a:p>
            <a:pPr marL="457200">
              <a:spcAft>
                <a:spcPts val="0"/>
              </a:spcAft>
            </a:pPr>
            <a:r>
              <a:rPr lang="en-GB" dirty="0" smtClean="0">
                <a:effectLst/>
                <a:latin typeface="Calibri" panose="020F0502020204030204" pitchFamily="34" charset="0"/>
                <a:ea typeface="Times New Roman" panose="02020603050405020304" pitchFamily="18" charset="0"/>
                <a:cs typeface="Times New Roman" panose="02020603050405020304" pitchFamily="18" charset="0"/>
              </a:rPr>
              <a:t>I no longer have the ability to speak.</a:t>
            </a:r>
            <a:endParaRPr lang="en-GB"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540589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normAutofit fontScale="85000" lnSpcReduction="20000"/>
          </a:bodyPr>
          <a:lstStyle/>
          <a:p>
            <a:pPr marL="0" indent="0">
              <a:buNone/>
            </a:pPr>
            <a:r>
              <a:rPr lang="en-GB" dirty="0"/>
              <a:t>My tongue is torpid. A subtle, immediate </a:t>
            </a:r>
          </a:p>
          <a:p>
            <a:pPr marL="0" indent="0">
              <a:buNone/>
            </a:pPr>
            <a:r>
              <a:rPr lang="en-GB" dirty="0"/>
              <a:t>flame runs under my skin. </a:t>
            </a:r>
          </a:p>
          <a:p>
            <a:pPr marL="0" indent="0">
              <a:buNone/>
            </a:pPr>
            <a:r>
              <a:rPr lang="en-GB" dirty="0"/>
              <a:t>My eyes are blind of colour,</a:t>
            </a:r>
          </a:p>
          <a:p>
            <a:pPr marL="0" indent="0">
              <a:buNone/>
            </a:pPr>
            <a:r>
              <a:rPr lang="en-GB" dirty="0"/>
              <a:t>My ears ring.</a:t>
            </a:r>
          </a:p>
          <a:p>
            <a:pPr marL="0" indent="0">
              <a:buNone/>
            </a:pPr>
            <a:r>
              <a:rPr lang="en-GB" dirty="0"/>
              <a:t> </a:t>
            </a:r>
          </a:p>
          <a:p>
            <a:pPr marL="0" indent="0">
              <a:buNone/>
            </a:pPr>
            <a:r>
              <a:rPr lang="en-GB" dirty="0"/>
              <a:t>A freezing sweat takes hold of me,</a:t>
            </a:r>
          </a:p>
          <a:p>
            <a:pPr marL="0" indent="0">
              <a:buNone/>
            </a:pPr>
            <a:r>
              <a:rPr lang="en-GB" dirty="0"/>
              <a:t>A trembling grabs me all over,</a:t>
            </a:r>
          </a:p>
          <a:p>
            <a:pPr marL="0" indent="0">
              <a:buNone/>
            </a:pPr>
            <a:r>
              <a:rPr lang="en-GB" dirty="0"/>
              <a:t>I am paler than grass,</a:t>
            </a:r>
          </a:p>
          <a:p>
            <a:pPr marL="0" indent="0">
              <a:buNone/>
            </a:pPr>
            <a:r>
              <a:rPr lang="en-GB" dirty="0"/>
              <a:t>I am a short step from death. </a:t>
            </a:r>
          </a:p>
          <a:p>
            <a:pPr marL="0" indent="0">
              <a:buNone/>
            </a:pPr>
            <a:r>
              <a:rPr lang="en-GB" dirty="0"/>
              <a:t> </a:t>
            </a:r>
          </a:p>
          <a:p>
            <a:pPr marL="0" indent="0">
              <a:buNone/>
            </a:pPr>
            <a:r>
              <a:rPr lang="en-GB" dirty="0"/>
              <a:t>But all must be dared because …</a:t>
            </a:r>
          </a:p>
          <a:p>
            <a:endParaRPr lang="en-GB" dirty="0"/>
          </a:p>
        </p:txBody>
      </p:sp>
    </p:spTree>
    <p:extLst>
      <p:ext uri="{BB962C8B-B14F-4D97-AF65-F5344CB8AC3E}">
        <p14:creationId xmlns:p14="http://schemas.microsoft.com/office/powerpoint/2010/main" val="1835806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err="1" smtClean="0"/>
              <a:t>Psudo</a:t>
            </a:r>
            <a:r>
              <a:rPr lang="en-GB" dirty="0" smtClean="0"/>
              <a:t>-Longinus, who quotes this poem for us in </a:t>
            </a:r>
            <a:r>
              <a:rPr lang="en-GB" i="1" dirty="0" smtClean="0"/>
              <a:t>de </a:t>
            </a:r>
            <a:r>
              <a:rPr lang="en-GB" i="1" dirty="0" err="1" smtClean="0"/>
              <a:t>sublimitate</a:t>
            </a:r>
            <a:r>
              <a:rPr lang="en-GB" i="1" dirty="0" smtClean="0"/>
              <a:t>, On the Sublime</a:t>
            </a:r>
            <a:r>
              <a:rPr lang="en-GB" dirty="0" smtClean="0"/>
              <a:t> , and is otherwise unknown, makes clear the brilliance of Sappho’s art:</a:t>
            </a:r>
            <a:br>
              <a:rPr lang="en-GB" dirty="0" smtClean="0"/>
            </a:br>
            <a:endParaRPr lang="en-GB" dirty="0"/>
          </a:p>
        </p:txBody>
      </p:sp>
      <p:sp>
        <p:nvSpPr>
          <p:cNvPr id="3" name="Content Placeholder 2"/>
          <p:cNvSpPr>
            <a:spLocks noGrp="1"/>
          </p:cNvSpPr>
          <p:nvPr>
            <p:ph idx="1"/>
          </p:nvPr>
        </p:nvSpPr>
        <p:spPr/>
        <p:txBody>
          <a:bodyPr>
            <a:normAutofit/>
          </a:bodyPr>
          <a:lstStyle/>
          <a:p>
            <a:pPr marL="0" indent="0">
              <a:buNone/>
            </a:pPr>
            <a:r>
              <a:rPr lang="en-GB" dirty="0"/>
              <a:t> </a:t>
            </a:r>
          </a:p>
          <a:p>
            <a:pPr marL="0" indent="0">
              <a:buNone/>
            </a:pPr>
            <a:r>
              <a:rPr lang="en-GB" dirty="0"/>
              <a:t>Is it not wonderful how she summons at the same time soul, body, hearing, tongue, sight, colour, all as though they had wandered off apart from herself? She feels contradictory sensations, freezes and burns, thinks unreasonably … She wants to display not a single emotion, but a whole congress of emotions. Lovers all shew such symptoms as these, but what gives supreme merit to her art is, as I said, the skill with which she chooses the most striking and combines them into a single whole</a:t>
            </a:r>
          </a:p>
          <a:p>
            <a:r>
              <a:rPr lang="en-GB" dirty="0"/>
              <a:t>Trans. Hamilton Fyfe</a:t>
            </a:r>
          </a:p>
          <a:p>
            <a:endParaRPr lang="en-GB" dirty="0"/>
          </a:p>
        </p:txBody>
      </p:sp>
    </p:spTree>
    <p:extLst>
      <p:ext uri="{BB962C8B-B14F-4D97-AF65-F5344CB8AC3E}">
        <p14:creationId xmlns:p14="http://schemas.microsoft.com/office/powerpoint/2010/main" val="1857485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in myth</a:t>
            </a:r>
            <a:endParaRPr lang="en-GB" dirty="0"/>
          </a:p>
        </p:txBody>
      </p:sp>
      <p:sp>
        <p:nvSpPr>
          <p:cNvPr id="3" name="Content Placeholder 2"/>
          <p:cNvSpPr>
            <a:spLocks noGrp="1"/>
          </p:cNvSpPr>
          <p:nvPr>
            <p:ph idx="1"/>
          </p:nvPr>
        </p:nvSpPr>
        <p:spPr/>
        <p:txBody>
          <a:bodyPr/>
          <a:lstStyle/>
          <a:p>
            <a:r>
              <a:rPr lang="en-GB" dirty="0" smtClean="0"/>
              <a:t>Argus </a:t>
            </a:r>
          </a:p>
          <a:p>
            <a:pPr marL="0" indent="0">
              <a:buNone/>
            </a:pPr>
            <a:r>
              <a:rPr lang="en-GB" dirty="0" smtClean="0"/>
              <a:t>may have had as many as one hundred eyes, which were located all over his body. Hera employed him as a guard. He was killed by Hermes. Afterward, Hera put Argus's eyes in the tail of the peacock, her favourite bird.</a:t>
            </a:r>
            <a:endParaRPr lang="en-GB" dirty="0"/>
          </a:p>
        </p:txBody>
      </p:sp>
    </p:spTree>
    <p:extLst>
      <p:ext uri="{BB962C8B-B14F-4D97-AF65-F5344CB8AC3E}">
        <p14:creationId xmlns:p14="http://schemas.microsoft.com/office/powerpoint/2010/main" val="28066230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Hermes slaying Argus </a:t>
            </a:r>
            <a:r>
              <a:rPr lang="en-GB" dirty="0" err="1" smtClean="0"/>
              <a:t>Panoptes</a:t>
            </a:r>
            <a:r>
              <a:rPr lang="en-GB" dirty="0" smtClean="0"/>
              <a:t>, Athenian red figure</a:t>
            </a:r>
            <a:br>
              <a:rPr lang="en-GB" dirty="0" smtClean="0"/>
            </a:br>
            <a:r>
              <a:rPr lang="en-GB" dirty="0" smtClean="0"/>
              <a:t>vase C5th B.C., </a:t>
            </a:r>
            <a:r>
              <a:rPr lang="en-GB" dirty="0" err="1" smtClean="0"/>
              <a:t>Kunsthistoriche</a:t>
            </a:r>
            <a:r>
              <a:rPr lang="en-GB" dirty="0" smtClean="0"/>
              <a:t> Museum, Vienna</a:t>
            </a:r>
            <a:endParaRPr lang="en-GB" dirty="0"/>
          </a:p>
        </p:txBody>
      </p:sp>
      <p:pic>
        <p:nvPicPr>
          <p:cNvPr id="4" name="Content Placeholder 3"/>
          <p:cNvPicPr>
            <a:picLocks noGrp="1" noChangeAspect="1"/>
          </p:cNvPicPr>
          <p:nvPr>
            <p:ph idx="1"/>
          </p:nvPr>
        </p:nvPicPr>
        <p:blipFill>
          <a:blip r:embed="rId2"/>
          <a:stretch>
            <a:fillRect/>
          </a:stretch>
        </p:blipFill>
        <p:spPr>
          <a:xfrm>
            <a:off x="3208421" y="2187993"/>
            <a:ext cx="4408571" cy="3634581"/>
          </a:xfrm>
          <a:prstGeom prst="rect">
            <a:avLst/>
          </a:prstGeom>
        </p:spPr>
      </p:pic>
    </p:spTree>
    <p:extLst>
      <p:ext uri="{BB962C8B-B14F-4D97-AF65-F5344CB8AC3E}">
        <p14:creationId xmlns:p14="http://schemas.microsoft.com/office/powerpoint/2010/main" val="1427545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 colouring book!</a:t>
            </a:r>
            <a:endParaRPr lang="en-GB" dirty="0"/>
          </a:p>
        </p:txBody>
      </p:sp>
      <p:pic>
        <p:nvPicPr>
          <p:cNvPr id="4" name="Content Placeholder 3"/>
          <p:cNvPicPr>
            <a:picLocks noGrp="1" noChangeAspect="1"/>
          </p:cNvPicPr>
          <p:nvPr>
            <p:ph idx="1"/>
          </p:nvPr>
        </p:nvPicPr>
        <p:blipFill>
          <a:blip r:embed="rId2"/>
          <a:stretch>
            <a:fillRect/>
          </a:stretch>
        </p:blipFill>
        <p:spPr>
          <a:xfrm>
            <a:off x="3721768" y="1925053"/>
            <a:ext cx="3336257" cy="3266866"/>
          </a:xfrm>
          <a:prstGeom prst="rect">
            <a:avLst/>
          </a:prstGeom>
        </p:spPr>
      </p:pic>
    </p:spTree>
    <p:extLst>
      <p:ext uri="{BB962C8B-B14F-4D97-AF65-F5344CB8AC3E}">
        <p14:creationId xmlns:p14="http://schemas.microsoft.com/office/powerpoint/2010/main" val="22023064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Cerberus</a:t>
            </a:r>
            <a:endParaRPr lang="en-GB" dirty="0"/>
          </a:p>
        </p:txBody>
      </p:sp>
      <p:sp>
        <p:nvSpPr>
          <p:cNvPr id="3" name="Content Placeholder 2"/>
          <p:cNvSpPr>
            <a:spLocks noGrp="1"/>
          </p:cNvSpPr>
          <p:nvPr>
            <p:ph idx="1"/>
          </p:nvPr>
        </p:nvSpPr>
        <p:spPr/>
        <p:txBody>
          <a:bodyPr/>
          <a:lstStyle/>
          <a:p>
            <a:r>
              <a:rPr lang="en-GB" dirty="0" smtClean="0"/>
              <a:t>Cerberus was a huge and powerful three-headed dog. He was owned by Hades, god of the dead, who used the fearsome hound to guard the entrance to the underworld. In his final labour, Hercules went to the underworld and kidnapped Cerberus. </a:t>
            </a:r>
            <a:endParaRPr lang="en-GB" dirty="0"/>
          </a:p>
        </p:txBody>
      </p:sp>
    </p:spTree>
    <p:extLst>
      <p:ext uri="{BB962C8B-B14F-4D97-AF65-F5344CB8AC3E}">
        <p14:creationId xmlns:p14="http://schemas.microsoft.com/office/powerpoint/2010/main" val="27162637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Detail from a </a:t>
            </a:r>
            <a:r>
              <a:rPr lang="en-GB" dirty="0" err="1" smtClean="0"/>
              <a:t>Caeretan</a:t>
            </a:r>
            <a:r>
              <a:rPr lang="en-GB" dirty="0" smtClean="0"/>
              <a:t> black-figure clay vase from </a:t>
            </a:r>
            <a:r>
              <a:rPr lang="en-GB" dirty="0" err="1" smtClean="0"/>
              <a:t>Cervetri</a:t>
            </a:r>
            <a:r>
              <a:rPr lang="en-GB" dirty="0" smtClean="0"/>
              <a:t> (</a:t>
            </a:r>
            <a:r>
              <a:rPr lang="en-GB" dirty="0" err="1" smtClean="0"/>
              <a:t>Caere</a:t>
            </a:r>
            <a:r>
              <a:rPr lang="en-GB" dirty="0" smtClean="0"/>
              <a:t>), about 530 BC. Paris, </a:t>
            </a:r>
            <a:r>
              <a:rPr lang="en-GB" dirty="0" err="1" smtClean="0"/>
              <a:t>Musée</a:t>
            </a:r>
            <a:r>
              <a:rPr lang="en-GB" dirty="0" smtClean="0"/>
              <a:t> du Louvre </a:t>
            </a:r>
            <a:endParaRPr lang="en-GB" dirty="0"/>
          </a:p>
        </p:txBody>
      </p:sp>
      <p:pic>
        <p:nvPicPr>
          <p:cNvPr id="4" name="Content Placeholder 3"/>
          <p:cNvPicPr>
            <a:picLocks noGrp="1" noChangeAspect="1"/>
          </p:cNvPicPr>
          <p:nvPr>
            <p:ph idx="1"/>
          </p:nvPr>
        </p:nvPicPr>
        <p:blipFill>
          <a:blip r:embed="rId2"/>
          <a:stretch>
            <a:fillRect/>
          </a:stretch>
        </p:blipFill>
        <p:spPr>
          <a:xfrm>
            <a:off x="3304674" y="2326104"/>
            <a:ext cx="4957010" cy="3497179"/>
          </a:xfrm>
          <a:prstGeom prst="rect">
            <a:avLst/>
          </a:prstGeom>
        </p:spPr>
      </p:pic>
    </p:spTree>
    <p:extLst>
      <p:ext uri="{BB962C8B-B14F-4D97-AF65-F5344CB8AC3E}">
        <p14:creationId xmlns:p14="http://schemas.microsoft.com/office/powerpoint/2010/main" val="22773091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Cyclopes</a:t>
            </a:r>
            <a:endParaRPr lang="en-GB" dirty="0"/>
          </a:p>
        </p:txBody>
      </p:sp>
      <p:sp>
        <p:nvSpPr>
          <p:cNvPr id="3" name="Content Placeholder 2"/>
          <p:cNvSpPr>
            <a:spLocks noGrp="1"/>
          </p:cNvSpPr>
          <p:nvPr>
            <p:ph idx="1"/>
          </p:nvPr>
        </p:nvSpPr>
        <p:spPr/>
        <p:txBody>
          <a:bodyPr/>
          <a:lstStyle/>
          <a:p>
            <a:r>
              <a:rPr lang="en-GB" dirty="0" smtClean="0"/>
              <a:t>Each of the Cyclopes was gigantic and had a single eye in the middle of its forehead. The Cyclopes made lightning and thunderbolts for Zeus to use. The brutal Polyphemus, a Cyclops and a son of Poseidon, lived on an island, where he was blinded by Odysseus.</a:t>
            </a:r>
            <a:endParaRPr lang="en-GB" dirty="0"/>
          </a:p>
        </p:txBody>
      </p:sp>
    </p:spTree>
    <p:extLst>
      <p:ext uri="{BB962C8B-B14F-4D97-AF65-F5344CB8AC3E}">
        <p14:creationId xmlns:p14="http://schemas.microsoft.com/office/powerpoint/2010/main" val="31167982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Attributed to the Theseus Painter</a:t>
            </a:r>
            <a:r>
              <a:rPr lang="en-GB" dirty="0"/>
              <a:t>;</a:t>
            </a:r>
            <a:r>
              <a:rPr lang="en-GB" dirty="0" smtClean="0"/>
              <a:t> ca 510 - 490 BC; Louvre</a:t>
            </a:r>
            <a:endParaRPr lang="en-GB" dirty="0"/>
          </a:p>
        </p:txBody>
      </p:sp>
      <p:pic>
        <p:nvPicPr>
          <p:cNvPr id="4" name="Content Placeholder 3"/>
          <p:cNvPicPr>
            <a:picLocks noGrp="1" noChangeAspect="1"/>
          </p:cNvPicPr>
          <p:nvPr>
            <p:ph idx="1"/>
          </p:nvPr>
        </p:nvPicPr>
        <p:blipFill>
          <a:blip r:embed="rId2"/>
          <a:stretch>
            <a:fillRect/>
          </a:stretch>
        </p:blipFill>
        <p:spPr>
          <a:xfrm>
            <a:off x="3605212" y="2629694"/>
            <a:ext cx="4981575" cy="2743200"/>
          </a:xfrm>
          <a:prstGeom prst="rect">
            <a:avLst/>
          </a:prstGeom>
        </p:spPr>
      </p:pic>
    </p:spTree>
    <p:extLst>
      <p:ext uri="{BB962C8B-B14F-4D97-AF65-F5344CB8AC3E}">
        <p14:creationId xmlns:p14="http://schemas.microsoft.com/office/powerpoint/2010/main" val="26539602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Gorgons</a:t>
            </a:r>
            <a:endParaRPr lang="en-GB" dirty="0"/>
          </a:p>
        </p:txBody>
      </p:sp>
      <p:sp>
        <p:nvSpPr>
          <p:cNvPr id="3" name="Content Placeholder 2"/>
          <p:cNvSpPr>
            <a:spLocks noGrp="1"/>
          </p:cNvSpPr>
          <p:nvPr>
            <p:ph idx="1"/>
          </p:nvPr>
        </p:nvSpPr>
        <p:spPr/>
        <p:txBody>
          <a:bodyPr/>
          <a:lstStyle/>
          <a:p>
            <a:r>
              <a:rPr lang="en-GB" dirty="0" smtClean="0"/>
              <a:t>The Gorgons were horrifyingly ugly monsters who lived at the edge of the world. Their hair was made of serpents, and one look from a Gorgon's eyes would turn a man to stone. Perseus killed the Gorgon Medusa by beheading her while looking only at her reflection.</a:t>
            </a:r>
            <a:endParaRPr lang="en-GB" dirty="0"/>
          </a:p>
        </p:txBody>
      </p:sp>
    </p:spTree>
    <p:extLst>
      <p:ext uri="{BB962C8B-B14F-4D97-AF65-F5344CB8AC3E}">
        <p14:creationId xmlns:p14="http://schemas.microsoft.com/office/powerpoint/2010/main" val="2160723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Gorgon Medusa, Athenian red-figure amphora</a:t>
            </a:r>
            <a:br>
              <a:rPr lang="en-GB" dirty="0" smtClean="0"/>
            </a:br>
            <a:r>
              <a:rPr lang="en-GB" dirty="0" smtClean="0"/>
              <a:t>C5th B.C., </a:t>
            </a:r>
            <a:r>
              <a:rPr lang="en-GB" dirty="0" err="1" smtClean="0"/>
              <a:t>Antikensammlungen</a:t>
            </a:r>
            <a:r>
              <a:rPr lang="en-GB" dirty="0" smtClean="0"/>
              <a:t>, Munich</a:t>
            </a:r>
            <a:endParaRPr lang="en-GB" dirty="0"/>
          </a:p>
        </p:txBody>
      </p:sp>
      <p:pic>
        <p:nvPicPr>
          <p:cNvPr id="4" name="Content Placeholder 3"/>
          <p:cNvPicPr>
            <a:picLocks noGrp="1" noChangeAspect="1"/>
          </p:cNvPicPr>
          <p:nvPr>
            <p:ph idx="1"/>
          </p:nvPr>
        </p:nvPicPr>
        <p:blipFill>
          <a:blip r:embed="rId2"/>
          <a:stretch>
            <a:fillRect/>
          </a:stretch>
        </p:blipFill>
        <p:spPr>
          <a:xfrm>
            <a:off x="2887579" y="2165684"/>
            <a:ext cx="4903871" cy="3914274"/>
          </a:xfrm>
          <a:prstGeom prst="rect">
            <a:avLst/>
          </a:prstGeom>
        </p:spPr>
      </p:pic>
    </p:spTree>
    <p:extLst>
      <p:ext uri="{BB962C8B-B14F-4D97-AF65-F5344CB8AC3E}">
        <p14:creationId xmlns:p14="http://schemas.microsoft.com/office/powerpoint/2010/main" val="31634524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Hydra</a:t>
            </a:r>
            <a:endParaRPr lang="en-GB" dirty="0"/>
          </a:p>
        </p:txBody>
      </p:sp>
      <p:sp>
        <p:nvSpPr>
          <p:cNvPr id="3" name="Content Placeholder 2"/>
          <p:cNvSpPr>
            <a:spLocks noGrp="1"/>
          </p:cNvSpPr>
          <p:nvPr>
            <p:ph idx="1"/>
          </p:nvPr>
        </p:nvSpPr>
        <p:spPr/>
        <p:txBody>
          <a:bodyPr/>
          <a:lstStyle/>
          <a:p>
            <a:r>
              <a:rPr lang="en-GB" dirty="0" smtClean="0"/>
              <a:t>The Hydra was a massive and poisonous serpent with nine heads. Every time one head was injured, another two grew in its place. Hercules sought out the monster in its dark marsh and succeeded in destroying it.</a:t>
            </a:r>
            <a:endParaRPr lang="en-GB" dirty="0"/>
          </a:p>
        </p:txBody>
      </p:sp>
    </p:spTree>
    <p:extLst>
      <p:ext uri="{BB962C8B-B14F-4D97-AF65-F5344CB8AC3E}">
        <p14:creationId xmlns:p14="http://schemas.microsoft.com/office/powerpoint/2010/main" val="3912738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Heracles &amp; the Hydra, </a:t>
            </a:r>
            <a:r>
              <a:rPr lang="en-GB" dirty="0" err="1" smtClean="0"/>
              <a:t>Paestan</a:t>
            </a:r>
            <a:r>
              <a:rPr lang="en-GB" dirty="0" smtClean="0"/>
              <a:t> black-figure hydra</a:t>
            </a:r>
            <a:br>
              <a:rPr lang="en-GB" dirty="0" smtClean="0"/>
            </a:br>
            <a:r>
              <a:rPr lang="en-GB" dirty="0" smtClean="0"/>
              <a:t>C6th B.C., J. Paul Getty Museum, Malibu</a:t>
            </a:r>
            <a:endParaRPr lang="en-GB" dirty="0"/>
          </a:p>
        </p:txBody>
      </p:sp>
      <p:pic>
        <p:nvPicPr>
          <p:cNvPr id="4" name="Content Placeholder 3"/>
          <p:cNvPicPr>
            <a:picLocks noGrp="1" noChangeAspect="1"/>
          </p:cNvPicPr>
          <p:nvPr>
            <p:ph idx="1"/>
          </p:nvPr>
        </p:nvPicPr>
        <p:blipFill>
          <a:blip r:embed="rId2"/>
          <a:stretch>
            <a:fillRect/>
          </a:stretch>
        </p:blipFill>
        <p:spPr>
          <a:xfrm>
            <a:off x="3064042" y="2133600"/>
            <a:ext cx="4727408" cy="3044031"/>
          </a:xfrm>
          <a:prstGeom prst="rect">
            <a:avLst/>
          </a:prstGeom>
        </p:spPr>
      </p:pic>
    </p:spTree>
    <p:extLst>
      <p:ext uri="{BB962C8B-B14F-4D97-AF65-F5344CB8AC3E}">
        <p14:creationId xmlns:p14="http://schemas.microsoft.com/office/powerpoint/2010/main" val="7569678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Minotaur</a:t>
            </a:r>
            <a:endParaRPr lang="en-GB" dirty="0"/>
          </a:p>
        </p:txBody>
      </p:sp>
      <p:sp>
        <p:nvSpPr>
          <p:cNvPr id="3" name="Content Placeholder 2"/>
          <p:cNvSpPr>
            <a:spLocks noGrp="1"/>
          </p:cNvSpPr>
          <p:nvPr>
            <p:ph idx="1"/>
          </p:nvPr>
        </p:nvSpPr>
        <p:spPr/>
        <p:txBody>
          <a:bodyPr/>
          <a:lstStyle/>
          <a:p>
            <a:r>
              <a:rPr lang="en-GB" dirty="0" smtClean="0"/>
              <a:t>The Minotaur was a man-eating monster with the head of a bull. King Minos kept it hidden in a labyrinth (a maze) in Knossos, on the island of Crete, where he used it to frighten his enemies. Theseus killed the Minotaur.</a:t>
            </a:r>
            <a:endParaRPr lang="en-GB" dirty="0"/>
          </a:p>
        </p:txBody>
      </p:sp>
    </p:spTree>
    <p:extLst>
      <p:ext uri="{BB962C8B-B14F-4D97-AF65-F5344CB8AC3E}">
        <p14:creationId xmlns:p14="http://schemas.microsoft.com/office/powerpoint/2010/main" val="25473824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Theseus &amp; the Minotaur, Athenian red figure kylix</a:t>
            </a:r>
            <a:br>
              <a:rPr lang="en-GB" dirty="0" smtClean="0"/>
            </a:br>
            <a:r>
              <a:rPr lang="en-GB" dirty="0" smtClean="0"/>
              <a:t>C6th B.C., </a:t>
            </a:r>
            <a:r>
              <a:rPr lang="en-GB" dirty="0" err="1" smtClean="0"/>
              <a:t>Musée</a:t>
            </a:r>
            <a:r>
              <a:rPr lang="en-GB" dirty="0" smtClean="0"/>
              <a:t> du Louvre, Paris</a:t>
            </a:r>
            <a:endParaRPr lang="en-GB" dirty="0"/>
          </a:p>
        </p:txBody>
      </p:sp>
      <p:pic>
        <p:nvPicPr>
          <p:cNvPr id="4" name="Content Placeholder 3"/>
          <p:cNvPicPr>
            <a:picLocks noGrp="1" noChangeAspect="1"/>
          </p:cNvPicPr>
          <p:nvPr>
            <p:ph idx="1"/>
          </p:nvPr>
        </p:nvPicPr>
        <p:blipFill>
          <a:blip r:embed="rId2"/>
          <a:stretch>
            <a:fillRect/>
          </a:stretch>
        </p:blipFill>
        <p:spPr>
          <a:xfrm>
            <a:off x="2887579" y="1973179"/>
            <a:ext cx="5618246" cy="3637840"/>
          </a:xfrm>
          <a:prstGeom prst="rect">
            <a:avLst/>
          </a:prstGeom>
        </p:spPr>
      </p:pic>
    </p:spTree>
    <p:extLst>
      <p:ext uri="{BB962C8B-B14F-4D97-AF65-F5344CB8AC3E}">
        <p14:creationId xmlns:p14="http://schemas.microsoft.com/office/powerpoint/2010/main" val="27811906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Scylla and Charybdis</a:t>
            </a:r>
            <a:br>
              <a:rPr lang="en-GB" b="1" dirty="0" smtClean="0"/>
            </a:br>
            <a:endParaRPr lang="en-GB" dirty="0"/>
          </a:p>
        </p:txBody>
      </p:sp>
      <p:sp>
        <p:nvSpPr>
          <p:cNvPr id="3" name="Content Placeholder 2"/>
          <p:cNvSpPr>
            <a:spLocks noGrp="1"/>
          </p:cNvSpPr>
          <p:nvPr>
            <p:ph idx="1"/>
          </p:nvPr>
        </p:nvSpPr>
        <p:spPr/>
        <p:txBody>
          <a:bodyPr/>
          <a:lstStyle/>
          <a:p>
            <a:r>
              <a:rPr lang="en-GB" dirty="0" smtClean="0"/>
              <a:t>The powerful monsters Scylla and Charybdis lived together in a sea cave. Scylla had many fierce dog heads and ate sailors alive; Charybdis created whirlpools by sucking in and spitting out seawater. Both Jason and Odysseus safely travelled by these monsters.</a:t>
            </a:r>
            <a:endParaRPr lang="en-GB" dirty="0"/>
          </a:p>
        </p:txBody>
      </p:sp>
    </p:spTree>
    <p:extLst>
      <p:ext uri="{BB962C8B-B14F-4D97-AF65-F5344CB8AC3E}">
        <p14:creationId xmlns:p14="http://schemas.microsoft.com/office/powerpoint/2010/main" val="7697827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Scylla, </a:t>
            </a:r>
            <a:r>
              <a:rPr lang="en-GB" dirty="0" err="1" smtClean="0"/>
              <a:t>Paestan</a:t>
            </a:r>
            <a:r>
              <a:rPr lang="en-GB" dirty="0" smtClean="0"/>
              <a:t> red-figure </a:t>
            </a:r>
            <a:r>
              <a:rPr lang="en-GB" dirty="0" err="1" smtClean="0"/>
              <a:t>krater</a:t>
            </a:r>
            <a:r>
              <a:rPr lang="en-GB" dirty="0" smtClean="0"/>
              <a:t/>
            </a:r>
            <a:br>
              <a:rPr lang="en-GB" dirty="0" smtClean="0"/>
            </a:br>
            <a:r>
              <a:rPr lang="en-GB" dirty="0" smtClean="0"/>
              <a:t>C4th B.C., J. Paul Getty Museum, Malibu</a:t>
            </a:r>
            <a:endParaRPr lang="en-GB" dirty="0"/>
          </a:p>
        </p:txBody>
      </p:sp>
      <p:pic>
        <p:nvPicPr>
          <p:cNvPr id="4" name="Content Placeholder 3"/>
          <p:cNvPicPr>
            <a:picLocks noGrp="1" noChangeAspect="1"/>
          </p:cNvPicPr>
          <p:nvPr>
            <p:ph idx="1"/>
          </p:nvPr>
        </p:nvPicPr>
        <p:blipFill>
          <a:blip r:embed="rId2"/>
          <a:stretch>
            <a:fillRect/>
          </a:stretch>
        </p:blipFill>
        <p:spPr>
          <a:xfrm>
            <a:off x="3144253" y="2316330"/>
            <a:ext cx="4444164" cy="3929856"/>
          </a:xfrm>
          <a:prstGeom prst="rect">
            <a:avLst/>
          </a:prstGeom>
        </p:spPr>
      </p:pic>
    </p:spTree>
    <p:extLst>
      <p:ext uri="{BB962C8B-B14F-4D97-AF65-F5344CB8AC3E}">
        <p14:creationId xmlns:p14="http://schemas.microsoft.com/office/powerpoint/2010/main" val="13885576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Sirens</a:t>
            </a:r>
            <a:endParaRPr lang="en-GB" dirty="0"/>
          </a:p>
        </p:txBody>
      </p:sp>
      <p:sp>
        <p:nvSpPr>
          <p:cNvPr id="3" name="Content Placeholder 2"/>
          <p:cNvSpPr>
            <a:spLocks noGrp="1"/>
          </p:cNvSpPr>
          <p:nvPr>
            <p:ph idx="1"/>
          </p:nvPr>
        </p:nvSpPr>
        <p:spPr/>
        <p:txBody>
          <a:bodyPr/>
          <a:lstStyle/>
          <a:p>
            <a:r>
              <a:rPr lang="en-GB" dirty="0" smtClean="0"/>
              <a:t>The Sirens were giant, winged creatures with the heads of women. They lived on rocks on the sea, where their beautiful singing lured sailors to shipwreck. Odysseus filled his sailors' ears with wax so that they might sail safely past the Sirens.</a:t>
            </a:r>
            <a:endParaRPr lang="en-GB" dirty="0"/>
          </a:p>
        </p:txBody>
      </p:sp>
    </p:spTree>
    <p:extLst>
      <p:ext uri="{BB962C8B-B14F-4D97-AF65-F5344CB8AC3E}">
        <p14:creationId xmlns:p14="http://schemas.microsoft.com/office/powerpoint/2010/main" val="25824812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Odysseus &amp; the Sirens, Athenian red-figure</a:t>
            </a:r>
            <a:br>
              <a:rPr lang="en-GB" dirty="0" smtClean="0"/>
            </a:br>
            <a:r>
              <a:rPr lang="en-GB" dirty="0" err="1" smtClean="0"/>
              <a:t>stamnos</a:t>
            </a:r>
            <a:r>
              <a:rPr lang="en-GB" dirty="0" smtClean="0"/>
              <a:t> C5th B.C., British Museum</a:t>
            </a:r>
            <a:endParaRPr lang="en-GB" dirty="0"/>
          </a:p>
        </p:txBody>
      </p:sp>
      <p:pic>
        <p:nvPicPr>
          <p:cNvPr id="4" name="Content Placeholder 3"/>
          <p:cNvPicPr>
            <a:picLocks noGrp="1" noChangeAspect="1"/>
          </p:cNvPicPr>
          <p:nvPr>
            <p:ph idx="1"/>
          </p:nvPr>
        </p:nvPicPr>
        <p:blipFill>
          <a:blip r:embed="rId2"/>
          <a:stretch>
            <a:fillRect/>
          </a:stretch>
        </p:blipFill>
        <p:spPr>
          <a:xfrm>
            <a:off x="2823411" y="1876926"/>
            <a:ext cx="4968039" cy="3505493"/>
          </a:xfrm>
          <a:prstGeom prst="rect">
            <a:avLst/>
          </a:prstGeom>
        </p:spPr>
      </p:pic>
    </p:spTree>
    <p:extLst>
      <p:ext uri="{BB962C8B-B14F-4D97-AF65-F5344CB8AC3E}">
        <p14:creationId xmlns:p14="http://schemas.microsoft.com/office/powerpoint/2010/main" val="3611846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1042</Words>
  <Application>Microsoft Office PowerPoint</Application>
  <PresentationFormat>Widescreen</PresentationFormat>
  <Paragraphs>96</Paragraphs>
  <Slides>37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MS Mincho</vt:lpstr>
      <vt:lpstr>Arial</vt:lpstr>
      <vt:lpstr>Calibri</vt:lpstr>
      <vt:lpstr>Calibri Light</vt:lpstr>
      <vt:lpstr>Cambria</vt:lpstr>
      <vt:lpstr>Times New Roman</vt:lpstr>
      <vt:lpstr>Office Theme</vt:lpstr>
      <vt:lpstr>Classical Myth and Art</vt:lpstr>
      <vt:lpstr>Hyacinthus</vt:lpstr>
      <vt:lpstr>The flower…!</vt:lpstr>
      <vt:lpstr>Zephyrus &amp; Hyacinthus, Athenian red-figure kylix C5th B.C., Museum of Fine Arts, Boston</vt:lpstr>
      <vt:lpstr>Nicolas-Rene Jollain, The Death of Hyacinth, 1769</vt:lpstr>
      <vt:lpstr> Tiepolo; The Death of Hyacinthus ca. 1752-53; Madrid </vt:lpstr>
      <vt:lpstr>Mozart: Apollo et Hyacinthus: KV38 Act III duet  </vt:lpstr>
      <vt:lpstr>A nude youth plays the aulos for a banqueter: Attic red-figure cup by the Euaion Painter, c. 460–450 BC</vt:lpstr>
      <vt:lpstr>sources</vt:lpstr>
      <vt:lpstr> Achilles and Patroclus kylix; ca. 500 BC; Red figure; Berlin http://www.perseus.tufts.edu/hopper/artifact?name=Berlin+F+2278&amp;object=vase</vt:lpstr>
      <vt:lpstr>Achilles Lamenting the Death of Patroclus (1855) by the Russian realist Nikolai Ge</vt:lpstr>
      <vt:lpstr>Troy… https://www.youtube.com/watch?v=0Cz7u8RPYKo</vt:lpstr>
      <vt:lpstr>Gregory Nagy, The Best of the Achaeans, second edition. Baltimore: Johns Hopkins University Press, 1999. p. 105</vt:lpstr>
      <vt:lpstr>Sources that suggest a relationship</vt:lpstr>
      <vt:lpstr>Sappho</vt:lpstr>
      <vt:lpstr>Sappho, from a 19th century illustration by Léon Bazille Perrault</vt:lpstr>
      <vt:lpstr>PowerPoint Presentation</vt:lpstr>
      <vt:lpstr>Fragment 31</vt:lpstr>
      <vt:lpstr>PowerPoint Presentation</vt:lpstr>
      <vt:lpstr> Psudo-Longinus, who quotes this poem for us in de sublimitate, On the Sublime , and is otherwise unknown, makes clear the brilliance of Sappho’s art: </vt:lpstr>
      <vt:lpstr>Monsters in myth</vt:lpstr>
      <vt:lpstr>Hermes slaying Argus Panoptes, Athenian red figure vase C5th B.C., Kunsthistoriche Museum, Vienna</vt:lpstr>
      <vt:lpstr> A colouring book!</vt:lpstr>
      <vt:lpstr>Cerberus</vt:lpstr>
      <vt:lpstr>Detail from a Caeretan black-figure clay vase from Cervetri (Caere), about 530 BC. Paris, Musée du Louvre </vt:lpstr>
      <vt:lpstr>Cyclopes</vt:lpstr>
      <vt:lpstr>Attributed to the Theseus Painter; ca 510 - 490 BC; Louvre</vt:lpstr>
      <vt:lpstr>Gorgons</vt:lpstr>
      <vt:lpstr>Gorgon Medusa, Athenian red-figure amphora C5th B.C., Antikensammlungen, Munich</vt:lpstr>
      <vt:lpstr>Hydra</vt:lpstr>
      <vt:lpstr>Heracles &amp; the Hydra, Paestan black-figure hydra C6th B.C., J. Paul Getty Museum, Malibu</vt:lpstr>
      <vt:lpstr>Minotaur</vt:lpstr>
      <vt:lpstr>Theseus &amp; the Minotaur, Athenian red figure kylix C6th B.C., Musée du Louvre, Paris</vt:lpstr>
      <vt:lpstr>Scylla and Charybdis </vt:lpstr>
      <vt:lpstr>Scylla, Paestan red-figure krater C4th B.C., J. Paul Getty Museum, Malibu</vt:lpstr>
      <vt:lpstr>Sirens</vt:lpstr>
      <vt:lpstr>Odysseus &amp; the Sirens, Athenian red-figure stamnos C5th B.C., British Museum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 and Art</dc:title>
  <dc:creator>Jane Hood</dc:creator>
  <cp:lastModifiedBy>Jane Hood</cp:lastModifiedBy>
  <cp:revision>34</cp:revision>
  <dcterms:created xsi:type="dcterms:W3CDTF">2015-03-11T12:30:24Z</dcterms:created>
  <dcterms:modified xsi:type="dcterms:W3CDTF">2015-03-11T13:56:15Z</dcterms:modified>
</cp:coreProperties>
</file>