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34"/>
  </p:notesMasterIdLst>
  <p:handoutMasterIdLst>
    <p:handoutMasterId r:id="rId35"/>
  </p:handoutMasterIdLst>
  <p:sldIdLst>
    <p:sldId id="256" r:id="rId2"/>
    <p:sldId id="322" r:id="rId3"/>
    <p:sldId id="309" r:id="rId4"/>
    <p:sldId id="323" r:id="rId5"/>
    <p:sldId id="313" r:id="rId6"/>
    <p:sldId id="319" r:id="rId7"/>
    <p:sldId id="326" r:id="rId8"/>
    <p:sldId id="329" r:id="rId9"/>
    <p:sldId id="325" r:id="rId10"/>
    <p:sldId id="324" r:id="rId11"/>
    <p:sldId id="327" r:id="rId12"/>
    <p:sldId id="341" r:id="rId13"/>
    <p:sldId id="328" r:id="rId14"/>
    <p:sldId id="330" r:id="rId15"/>
    <p:sldId id="310" r:id="rId16"/>
    <p:sldId id="314" r:id="rId17"/>
    <p:sldId id="315" r:id="rId18"/>
    <p:sldId id="316" r:id="rId19"/>
    <p:sldId id="311" r:id="rId20"/>
    <p:sldId id="317" r:id="rId21"/>
    <p:sldId id="320" r:id="rId22"/>
    <p:sldId id="331" r:id="rId23"/>
    <p:sldId id="332" r:id="rId24"/>
    <p:sldId id="338" r:id="rId25"/>
    <p:sldId id="333" r:id="rId26"/>
    <p:sldId id="334" r:id="rId27"/>
    <p:sldId id="335" r:id="rId28"/>
    <p:sldId id="336" r:id="rId29"/>
    <p:sldId id="337" r:id="rId30"/>
    <p:sldId id="321" r:id="rId31"/>
    <p:sldId id="339" r:id="rId32"/>
    <p:sldId id="340"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09A0DB9-4E6C-BE4F-B158-A03AE86B454F}">
          <p14:sldIdLst>
            <p14:sldId id="256"/>
            <p14:sldId id="322"/>
            <p14:sldId id="309"/>
            <p14:sldId id="323"/>
            <p14:sldId id="313"/>
            <p14:sldId id="319"/>
            <p14:sldId id="326"/>
            <p14:sldId id="329"/>
            <p14:sldId id="325"/>
            <p14:sldId id="324"/>
            <p14:sldId id="327"/>
            <p14:sldId id="341"/>
            <p14:sldId id="328"/>
            <p14:sldId id="330"/>
            <p14:sldId id="310"/>
            <p14:sldId id="314"/>
            <p14:sldId id="315"/>
            <p14:sldId id="316"/>
            <p14:sldId id="311"/>
            <p14:sldId id="317"/>
            <p14:sldId id="320"/>
            <p14:sldId id="331"/>
            <p14:sldId id="332"/>
            <p14:sldId id="338"/>
            <p14:sldId id="333"/>
            <p14:sldId id="334"/>
            <p14:sldId id="335"/>
            <p14:sldId id="336"/>
            <p14:sldId id="337"/>
            <p14:sldId id="321"/>
            <p14:sldId id="339"/>
            <p14:sldId id="340"/>
          </p14:sldIdLst>
        </p14:section>
        <p14:section name="Untitled Section" id="{D1135697-2CD1-F94D-A043-6D7FBA0DCEBE}">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46"/>
    <p:restoredTop sz="94687"/>
  </p:normalViewPr>
  <p:slideViewPr>
    <p:cSldViewPr>
      <p:cViewPr varScale="1">
        <p:scale>
          <a:sx n="51" d="100"/>
          <a:sy n="51" d="100"/>
        </p:scale>
        <p:origin x="1392" y="41"/>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48590C-26F6-DE49-B29A-6FAD04EF3C3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29E4AA6-53D3-A24C-8CC0-EB3C7638A8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B666134-20B2-0249-8A8F-9511C57BBEAA}" type="datetimeFigureOut">
              <a:rPr lang="en-US" smtClean="0"/>
              <a:t>1/22/2020</a:t>
            </a:fld>
            <a:endParaRPr lang="en-US"/>
          </a:p>
        </p:txBody>
      </p:sp>
      <p:sp>
        <p:nvSpPr>
          <p:cNvPr id="4" name="Footer Placeholder 3">
            <a:extLst>
              <a:ext uri="{FF2B5EF4-FFF2-40B4-BE49-F238E27FC236}">
                <a16:creationId xmlns:a16="http://schemas.microsoft.com/office/drawing/2014/main" id="{3D6523C3-0C34-B744-8CC5-4C0F89C86E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BDFBE8B-6F95-CF42-865E-9A0512367F9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4E804E3-D5ED-964F-A9EA-06CF8D4F462A}" type="slidenum">
              <a:rPr lang="en-US" smtClean="0"/>
              <a:t>‹#›</a:t>
            </a:fld>
            <a:endParaRPr lang="en-US"/>
          </a:p>
        </p:txBody>
      </p:sp>
    </p:spTree>
    <p:extLst>
      <p:ext uri="{BB962C8B-B14F-4D97-AF65-F5344CB8AC3E}">
        <p14:creationId xmlns:p14="http://schemas.microsoft.com/office/powerpoint/2010/main" val="27120270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6F2C3-52D4-0243-9479-D8476EAFD087}" type="datetimeFigureOut">
              <a:rPr lang="en-US" smtClean="0"/>
              <a:t>1/22/2020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76823-82C7-BD41-8731-2D645C69A3A9}" type="slidenum">
              <a:rPr lang="en-US" smtClean="0"/>
              <a:t>‹#›</a:t>
            </a:fld>
            <a:endParaRPr lang="en-US"/>
          </a:p>
        </p:txBody>
      </p:sp>
    </p:spTree>
    <p:extLst>
      <p:ext uri="{BB962C8B-B14F-4D97-AF65-F5344CB8AC3E}">
        <p14:creationId xmlns:p14="http://schemas.microsoft.com/office/powerpoint/2010/main" val="805212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1</a:t>
            </a:fld>
            <a:endParaRPr lang="en-US"/>
          </a:p>
        </p:txBody>
      </p:sp>
    </p:spTree>
    <p:extLst>
      <p:ext uri="{BB962C8B-B14F-4D97-AF65-F5344CB8AC3E}">
        <p14:creationId xmlns:p14="http://schemas.microsoft.com/office/powerpoint/2010/main" val="3234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5</a:t>
            </a:fld>
            <a:endParaRPr lang="en-US"/>
          </a:p>
        </p:txBody>
      </p:sp>
    </p:spTree>
    <p:extLst>
      <p:ext uri="{BB962C8B-B14F-4D97-AF65-F5344CB8AC3E}">
        <p14:creationId xmlns:p14="http://schemas.microsoft.com/office/powerpoint/2010/main" val="239532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7</a:t>
            </a:fld>
            <a:endParaRPr lang="en-US"/>
          </a:p>
        </p:txBody>
      </p:sp>
    </p:spTree>
    <p:extLst>
      <p:ext uri="{BB962C8B-B14F-4D97-AF65-F5344CB8AC3E}">
        <p14:creationId xmlns:p14="http://schemas.microsoft.com/office/powerpoint/2010/main" val="1837779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ea typeface="ＭＳ Ｐゴシック" panose="020B0600070205080204" pitchFamily="34" charset="-128"/>
              </a:rPr>
              <a:t>We can see that oppression is not just something that happens between individuals, it is ingrained in most societies, and can be enshrined in their legal structures</a:t>
            </a:r>
          </a:p>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22</a:t>
            </a:fld>
            <a:endParaRPr lang="en-US"/>
          </a:p>
        </p:txBody>
      </p:sp>
    </p:spTree>
    <p:extLst>
      <p:ext uri="{BB962C8B-B14F-4D97-AF65-F5344CB8AC3E}">
        <p14:creationId xmlns:p14="http://schemas.microsoft.com/office/powerpoint/2010/main" val="4088554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23</a:t>
            </a:fld>
            <a:endParaRPr lang="en-US"/>
          </a:p>
        </p:txBody>
      </p:sp>
    </p:spTree>
    <p:extLst>
      <p:ext uri="{BB962C8B-B14F-4D97-AF65-F5344CB8AC3E}">
        <p14:creationId xmlns:p14="http://schemas.microsoft.com/office/powerpoint/2010/main" val="1108414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8091" y="3085765"/>
            <a:ext cx="8240108"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2" y="990600"/>
            <a:ext cx="7989752" cy="1504844"/>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2" y="2495444"/>
            <a:ext cx="7989752"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1680319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581192" y="2228003"/>
            <a:ext cx="7989752" cy="36307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1514491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52646" y="5141973"/>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36573"/>
            <a:ext cx="7989751" cy="1504844"/>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3" y="4541417"/>
            <a:ext cx="7989751"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1904871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81192" y="2228002"/>
            <a:ext cx="389952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282" y="2228003"/>
            <a:ext cx="390766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BB664C-23C4-4336-8EA6-64607D1ED84C}"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253984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87219" y="2228003"/>
            <a:ext cx="3593500"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2" y="2926051"/>
            <a:ext cx="3899527"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69308" y="2228003"/>
            <a:ext cx="3601635"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282" y="2926051"/>
            <a:ext cx="3907662"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BB664C-23C4-4336-8EA6-64607D1ED84C}" type="datetimeFigureOut">
              <a:rPr lang="en-US" smtClean="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4273659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BB664C-23C4-4336-8EA6-64607D1ED84C}" type="datetimeFigureOut">
              <a:rPr lang="en-US" smtClean="0"/>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4081991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BB664C-23C4-4336-8EA6-64607D1ED84C}" type="datetimeFigureOut">
              <a:rPr lang="en-US" smtClean="0"/>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2566930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52646" y="5141973"/>
            <a:ext cx="8238707"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352" y="5262296"/>
            <a:ext cx="353662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6399" y="601200"/>
            <a:ext cx="824040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305617" y="5262295"/>
            <a:ext cx="426532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1/22/2020</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212188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2" y="4693389"/>
            <a:ext cx="7989752"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8093" y="599725"/>
            <a:ext cx="8238706"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6"/>
            <a:ext cx="7989752"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BB664C-23C4-4336-8EA6-64607D1ED84C}"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3528072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1944959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6629400" y="599725"/>
            <a:ext cx="2057399"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6629400" y="675725"/>
            <a:ext cx="1503123"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81192" y="675725"/>
            <a:ext cx="592220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745255" y="5956136"/>
            <a:ext cx="947672" cy="365125"/>
          </a:xfrm>
        </p:spPr>
        <p:txBody>
          <a:bodyPr/>
          <a:lstStyle>
            <a:lvl1pPr>
              <a:defRPr>
                <a:solidFill>
                  <a:schemeClr val="accent1">
                    <a:lumMod val="75000"/>
                    <a:lumOff val="25000"/>
                  </a:schemeClr>
                </a:solidFill>
              </a:defRPr>
            </a:lvl1p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a:xfrm>
            <a:off x="581192" y="5951810"/>
            <a:ext cx="5922209" cy="365125"/>
          </a:xfrm>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684123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687474"/>
            <a:ext cx="7989752" cy="108332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228003"/>
            <a:ext cx="7989752" cy="3630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59327" y="5956136"/>
            <a:ext cx="2133600" cy="365125"/>
          </a:xfrm>
          <a:prstGeom prst="rect">
            <a:avLst/>
          </a:prstGeom>
        </p:spPr>
        <p:txBody>
          <a:bodyPr vert="horz" lIns="91440" tIns="45720" rIns="91440" bIns="45720" rtlCol="0" anchor="ctr"/>
          <a:lstStyle>
            <a:lvl1pPr algn="r">
              <a:defRPr sz="900">
                <a:solidFill>
                  <a:schemeClr val="accent2"/>
                </a:solidFill>
              </a:defRPr>
            </a:lvl1pPr>
          </a:lstStyle>
          <a:p>
            <a:fld id="{7BBB664C-23C4-4336-8EA6-64607D1ED84C}" type="datetimeFigureOut">
              <a:rPr lang="en-US" smtClean="0"/>
              <a:t>1/22/2020</a:t>
            </a:fld>
            <a:endParaRPr lang="en-US"/>
          </a:p>
        </p:txBody>
      </p:sp>
      <p:sp>
        <p:nvSpPr>
          <p:cNvPr id="5" name="Footer Placeholder 4"/>
          <p:cNvSpPr>
            <a:spLocks noGrp="1"/>
          </p:cNvSpPr>
          <p:nvPr>
            <p:ph type="ftr" sz="quarter" idx="3"/>
          </p:nvPr>
        </p:nvSpPr>
        <p:spPr>
          <a:xfrm>
            <a:off x="581192" y="5951810"/>
            <a:ext cx="4870585"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7800476" y="5956136"/>
            <a:ext cx="770468" cy="365125"/>
          </a:xfrm>
          <a:prstGeom prst="rect">
            <a:avLst/>
          </a:prstGeom>
        </p:spPr>
        <p:txBody>
          <a:bodyPr vert="horz" lIns="91440" tIns="45720" rIns="91440" bIns="45720" rtlCol="0" anchor="ctr"/>
          <a:lstStyle>
            <a:lvl1pPr algn="r">
              <a:defRPr sz="900">
                <a:solidFill>
                  <a:schemeClr val="accent2"/>
                </a:solidFill>
              </a:defRPr>
            </a:lvl1pPr>
          </a:lstStyle>
          <a:p>
            <a:fld id="{530218BB-2A33-4773-902A-8881B91E003D}" type="slidenum">
              <a:rPr lang="en-US" smtClean="0"/>
              <a:t>‹#›</a:t>
            </a:fld>
            <a:endParaRPr lang="en-US"/>
          </a:p>
        </p:txBody>
      </p:sp>
      <p:sp>
        <p:nvSpPr>
          <p:cNvPr id="9" name="Rectangle 8"/>
          <p:cNvSpPr/>
          <p:nvPr/>
        </p:nvSpPr>
        <p:spPr>
          <a:xfrm>
            <a:off x="448091" y="441325"/>
            <a:ext cx="2719909" cy="10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976001" y="441325"/>
            <a:ext cx="2710800" cy="10800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3216601" y="441325"/>
            <a:ext cx="2710800" cy="10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0663955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tiff"/><Relationship Id="rId5" Type="http://schemas.openxmlformats.org/officeDocument/2006/relationships/image" Target="../media/image7.tiff"/><Relationship Id="rId4" Type="http://schemas.openxmlformats.org/officeDocument/2006/relationships/image" Target="../media/image6.tiff"/></Relationships>
</file>

<file path=ppt/slides/_rels/slide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2.xml"/><Relationship Id="rId5" Type="http://schemas.openxmlformats.org/officeDocument/2006/relationships/image" Target="../media/image3.tiff"/><Relationship Id="rId4" Type="http://schemas.openxmlformats.org/officeDocument/2006/relationships/image" Target="../media/image10.tiff"/></Relationships>
</file>

<file path=ppt/slides/_rels/slide1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10.tiff"/><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1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www.youtube.com/watch?v=LTDikx-mao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www.ted.com/talks/richard_wilkinson?language=en" TargetMode="Externa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2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XlRxqC0Sze4" TargetMode="External"/><Relationship Id="rId2" Type="http://schemas.openxmlformats.org/officeDocument/2006/relationships/hyperlink" Target="https://www.youtube.com/watch?v=t2-RvClIZdE" TargetMode="External"/><Relationship Id="rId1" Type="http://schemas.openxmlformats.org/officeDocument/2006/relationships/slideLayout" Target="../slideLayouts/slideLayout2.xml"/><Relationship Id="rId5" Type="http://schemas.openxmlformats.org/officeDocument/2006/relationships/image" Target="../media/image3.tiff"/><Relationship Id="rId4" Type="http://schemas.openxmlformats.org/officeDocument/2006/relationships/hyperlink" Target="https://www.youtube.com/watch?v=bUQqhl-Fjw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cf.ac.uk/claws/tlru/Lawrenc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500" y="4667356"/>
            <a:ext cx="7989752" cy="1504844"/>
          </a:xfrm>
        </p:spPr>
        <p:txBody>
          <a:bodyPr>
            <a:noAutofit/>
          </a:bodyPr>
          <a:lstStyle/>
          <a:p>
            <a:r>
              <a:rPr lang="en-GB" sz="2800" dirty="0">
                <a:solidFill>
                  <a:schemeClr val="bg1"/>
                </a:solidFill>
              </a:rPr>
              <a:t/>
            </a:r>
            <a:br>
              <a:rPr lang="en-GB" sz="2800" dirty="0">
                <a:solidFill>
                  <a:schemeClr val="bg1"/>
                </a:solidFill>
              </a:rPr>
            </a:br>
            <a:r>
              <a:rPr lang="en-US" sz="2800" dirty="0">
                <a:solidFill>
                  <a:schemeClr val="bg1"/>
                </a:solidFill>
                <a:latin typeface="Calibri" panose="020F0502020204030204" pitchFamily="34" charset="0"/>
                <a:cs typeface="Calibri" panose="020F0502020204030204" pitchFamily="34" charset="0"/>
              </a:rPr>
              <a:t>Welcome to ECay5002</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professional Practice in advocacy.</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
            </a:r>
            <a:br>
              <a:rPr lang="en-US" sz="28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PHILLIP MORGAN </a:t>
            </a:r>
            <a:r>
              <a:rPr lang="en-US" sz="2000" dirty="0" err="1">
                <a:solidFill>
                  <a:srgbClr val="0070C0"/>
                </a:solidFill>
                <a:latin typeface="Calibri" panose="020F0502020204030204" pitchFamily="34" charset="0"/>
                <a:cs typeface="Calibri" panose="020F0502020204030204" pitchFamily="34" charset="0"/>
              </a:rPr>
              <a:t>p.morgan@uwtsd.ac.uk</a:t>
            </a:r>
            <a:endParaRPr lang="en-US" sz="2000" dirty="0">
              <a:solidFill>
                <a:schemeClr val="bg1"/>
              </a:solidFill>
            </a:endParaRPr>
          </a:p>
        </p:txBody>
      </p:sp>
      <p:pic>
        <p:nvPicPr>
          <p:cNvPr id="30" name="Picture 29">
            <a:extLst>
              <a:ext uri="{FF2B5EF4-FFF2-40B4-BE49-F238E27FC236}">
                <a16:creationId xmlns:a16="http://schemas.microsoft.com/office/drawing/2014/main" id="{73EBCADD-1C18-7E45-8584-716B6AAD79DD}"/>
              </a:ext>
            </a:extLst>
          </p:cNvPr>
          <p:cNvPicPr>
            <a:picLocks noChangeAspect="1"/>
          </p:cNvPicPr>
          <p:nvPr/>
        </p:nvPicPr>
        <p:blipFill>
          <a:blip r:embed="rId3"/>
          <a:stretch>
            <a:fillRect/>
          </a:stretch>
        </p:blipFill>
        <p:spPr>
          <a:xfrm>
            <a:off x="381000" y="685800"/>
            <a:ext cx="8370752" cy="1981200"/>
          </a:xfrm>
          <a:prstGeom prst="rect">
            <a:avLst/>
          </a:prstGeom>
        </p:spPr>
      </p:pic>
    </p:spTree>
    <p:extLst>
      <p:ext uri="{BB962C8B-B14F-4D97-AF65-F5344CB8AC3E}">
        <p14:creationId xmlns:p14="http://schemas.microsoft.com/office/powerpoint/2010/main" val="147987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77BD0-43D0-F64E-B9D9-5746174C8331}"/>
              </a:ext>
            </a:extLst>
          </p:cNvPr>
          <p:cNvSpPr>
            <a:spLocks noGrp="1"/>
          </p:cNvSpPr>
          <p:nvPr>
            <p:ph type="title"/>
          </p:nvPr>
        </p:nvSpPr>
        <p:spPr/>
        <p:txBody>
          <a:bodyPr/>
          <a:lstStyle/>
          <a:p>
            <a:r>
              <a:rPr lang="en-US" dirty="0"/>
              <a:t>Group task;</a:t>
            </a:r>
          </a:p>
        </p:txBody>
      </p:sp>
      <p:sp>
        <p:nvSpPr>
          <p:cNvPr id="3" name="Content Placeholder 2">
            <a:extLst>
              <a:ext uri="{FF2B5EF4-FFF2-40B4-BE49-F238E27FC236}">
                <a16:creationId xmlns:a16="http://schemas.microsoft.com/office/drawing/2014/main" id="{37AAAC4B-30A9-4746-BF81-2BC6F365B6C7}"/>
              </a:ext>
            </a:extLst>
          </p:cNvPr>
          <p:cNvSpPr>
            <a:spLocks noGrp="1"/>
          </p:cNvSpPr>
          <p:nvPr>
            <p:ph idx="1"/>
          </p:nvPr>
        </p:nvSpPr>
        <p:spPr/>
        <p:txBody>
          <a:bodyPr>
            <a:normAutofit/>
          </a:bodyPr>
          <a:lstStyle/>
          <a:p>
            <a:r>
              <a:rPr lang="en-US" sz="2400" dirty="0"/>
              <a:t>What is </a:t>
            </a:r>
            <a:r>
              <a:rPr lang="en-US" sz="2400" b="1" i="1" dirty="0"/>
              <a:t>Oppression</a:t>
            </a:r>
            <a:r>
              <a:rPr lang="en-US" sz="2400" dirty="0"/>
              <a:t>?</a:t>
            </a:r>
          </a:p>
          <a:p>
            <a:endParaRPr lang="en-US" sz="2400" dirty="0"/>
          </a:p>
          <a:p>
            <a:r>
              <a:rPr lang="en-US" sz="2400" dirty="0"/>
              <a:t> Please discuss in pairs and feedback to the wider group;</a:t>
            </a:r>
          </a:p>
        </p:txBody>
      </p:sp>
      <p:pic>
        <p:nvPicPr>
          <p:cNvPr id="4" name="Picture 3">
            <a:extLst>
              <a:ext uri="{FF2B5EF4-FFF2-40B4-BE49-F238E27FC236}">
                <a16:creationId xmlns:a16="http://schemas.microsoft.com/office/drawing/2014/main" id="{1E5C7F3A-5FB8-5D4B-920E-A8960508E60A}"/>
              </a:ext>
            </a:extLst>
          </p:cNvPr>
          <p:cNvPicPr>
            <a:picLocks noChangeAspect="1"/>
          </p:cNvPicPr>
          <p:nvPr/>
        </p:nvPicPr>
        <p:blipFill>
          <a:blip r:embed="rId2"/>
          <a:stretch>
            <a:fillRect/>
          </a:stretch>
        </p:blipFill>
        <p:spPr>
          <a:xfrm>
            <a:off x="6553200" y="4800600"/>
            <a:ext cx="1847457" cy="1847457"/>
          </a:xfrm>
          <a:prstGeom prst="rect">
            <a:avLst/>
          </a:prstGeom>
        </p:spPr>
      </p:pic>
      <p:pic>
        <p:nvPicPr>
          <p:cNvPr id="5" name="Picture 4">
            <a:extLst>
              <a:ext uri="{FF2B5EF4-FFF2-40B4-BE49-F238E27FC236}">
                <a16:creationId xmlns:a16="http://schemas.microsoft.com/office/drawing/2014/main" id="{8F4CD803-C901-FE40-BB8B-8AB7B7A821F0}"/>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4048601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71FF5-11F4-C643-BBF5-DFE3394E10C0}"/>
              </a:ext>
            </a:extLst>
          </p:cNvPr>
          <p:cNvSpPr>
            <a:spLocks noGrp="1"/>
          </p:cNvSpPr>
          <p:nvPr>
            <p:ph type="title"/>
          </p:nvPr>
        </p:nvSpPr>
        <p:spPr/>
        <p:txBody>
          <a:bodyPr/>
          <a:lstStyle/>
          <a:p>
            <a:r>
              <a:rPr lang="en-US" dirty="0"/>
              <a:t>Oppression;</a:t>
            </a:r>
          </a:p>
        </p:txBody>
      </p:sp>
      <p:sp>
        <p:nvSpPr>
          <p:cNvPr id="3" name="Content Placeholder 2">
            <a:extLst>
              <a:ext uri="{FF2B5EF4-FFF2-40B4-BE49-F238E27FC236}">
                <a16:creationId xmlns:a16="http://schemas.microsoft.com/office/drawing/2014/main" id="{AD89C976-A729-074D-9F72-BABD65B6E89E}"/>
              </a:ext>
            </a:extLst>
          </p:cNvPr>
          <p:cNvSpPr>
            <a:spLocks noGrp="1"/>
          </p:cNvSpPr>
          <p:nvPr>
            <p:ph idx="1"/>
          </p:nvPr>
        </p:nvSpPr>
        <p:spPr>
          <a:xfrm>
            <a:off x="581192" y="1981201"/>
            <a:ext cx="7989752" cy="3877598"/>
          </a:xfrm>
        </p:spPr>
        <p:txBody>
          <a:bodyPr>
            <a:normAutofit lnSpcReduction="10000"/>
          </a:bodyPr>
          <a:lstStyle/>
          <a:p>
            <a:r>
              <a:rPr lang="en-US" sz="2000" dirty="0"/>
              <a:t>Oppression is the use of power, to disempower, marginalize on social group of category often in order to further empower and/or privilege the oppressor. </a:t>
            </a:r>
          </a:p>
          <a:p>
            <a:endParaRPr lang="en-US" sz="2000" dirty="0"/>
          </a:p>
          <a:p>
            <a:r>
              <a:rPr lang="en-GB" altLang="en-US" sz="2000" dirty="0"/>
              <a:t>Power within society to </a:t>
            </a:r>
            <a:r>
              <a:rPr lang="en-GB" altLang="en-US" sz="2000" b="1" dirty="0"/>
              <a:t>exclude</a:t>
            </a:r>
            <a:r>
              <a:rPr lang="en-GB" altLang="en-US" sz="2000" dirty="0"/>
              <a:t>, </a:t>
            </a:r>
            <a:r>
              <a:rPr lang="en-GB" altLang="en-US" sz="2000" b="1" dirty="0"/>
              <a:t>deny</a:t>
            </a:r>
            <a:r>
              <a:rPr lang="en-GB" altLang="en-US" sz="2000" dirty="0"/>
              <a:t>, </a:t>
            </a:r>
            <a:r>
              <a:rPr lang="en-GB" altLang="en-US" sz="2000" b="1" dirty="0"/>
              <a:t>control</a:t>
            </a:r>
            <a:r>
              <a:rPr lang="en-GB" altLang="en-US" sz="2000" dirty="0"/>
              <a:t> and </a:t>
            </a:r>
            <a:r>
              <a:rPr lang="en-GB" altLang="en-US" sz="2000" b="1" dirty="0"/>
              <a:t>define</a:t>
            </a:r>
            <a:r>
              <a:rPr lang="en-GB" altLang="en-US" sz="2000" dirty="0"/>
              <a:t> other groups and the individuals who belong to those groups.</a:t>
            </a:r>
          </a:p>
          <a:p>
            <a:endParaRPr lang="en-GB" altLang="en-US" sz="2000" dirty="0"/>
          </a:p>
          <a:p>
            <a:r>
              <a:rPr lang="en-GB" altLang="en-US" sz="2000" dirty="0"/>
              <a:t>What groups may be at risk?</a:t>
            </a:r>
          </a:p>
          <a:p>
            <a:endParaRPr lang="en-GB" altLang="en-US" sz="2000" dirty="0"/>
          </a:p>
          <a:p>
            <a:r>
              <a:rPr lang="en-GB" altLang="en-US" sz="2000" dirty="0"/>
              <a:t>Please discuss in pairs and feedback to the wider group </a:t>
            </a:r>
          </a:p>
          <a:p>
            <a:endParaRPr lang="en-US" dirty="0"/>
          </a:p>
        </p:txBody>
      </p:sp>
      <p:pic>
        <p:nvPicPr>
          <p:cNvPr id="4" name="Picture 3">
            <a:extLst>
              <a:ext uri="{FF2B5EF4-FFF2-40B4-BE49-F238E27FC236}">
                <a16:creationId xmlns:a16="http://schemas.microsoft.com/office/drawing/2014/main" id="{C049332C-E3D3-344D-8C4B-38D01AC3C00C}"/>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753068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FD34B-0818-7F4E-9C56-EC956840955E}"/>
              </a:ext>
            </a:extLst>
          </p:cNvPr>
          <p:cNvSpPr>
            <a:spLocks noGrp="1"/>
          </p:cNvSpPr>
          <p:nvPr>
            <p:ph type="title"/>
          </p:nvPr>
        </p:nvSpPr>
        <p:spPr/>
        <p:txBody>
          <a:bodyPr/>
          <a:lstStyle/>
          <a:p>
            <a:r>
              <a:rPr lang="en-US" dirty="0"/>
              <a:t>Oppression can be defined as;</a:t>
            </a:r>
          </a:p>
        </p:txBody>
      </p:sp>
      <p:sp>
        <p:nvSpPr>
          <p:cNvPr id="3" name="Content Placeholder 2">
            <a:extLst>
              <a:ext uri="{FF2B5EF4-FFF2-40B4-BE49-F238E27FC236}">
                <a16:creationId xmlns:a16="http://schemas.microsoft.com/office/drawing/2014/main" id="{22A090E4-9067-B642-A611-E27ADDC0DBE4}"/>
              </a:ext>
            </a:extLst>
          </p:cNvPr>
          <p:cNvSpPr>
            <a:spLocks noGrp="1"/>
          </p:cNvSpPr>
          <p:nvPr>
            <p:ph idx="1"/>
          </p:nvPr>
        </p:nvSpPr>
        <p:spPr/>
        <p:txBody>
          <a:bodyPr/>
          <a:lstStyle/>
          <a:p>
            <a:pPr>
              <a:buClr>
                <a:schemeClr val="hlink"/>
              </a:buClr>
              <a:buSzPct val="80000"/>
              <a:buNone/>
            </a:pPr>
            <a:r>
              <a:rPr lang="en-GB" altLang="en-US" sz="2400" dirty="0"/>
              <a:t>Thompson (2006: 40) defines oppression as:</a:t>
            </a:r>
          </a:p>
          <a:p>
            <a:pPr>
              <a:buClr>
                <a:schemeClr val="hlink"/>
              </a:buClr>
              <a:buSzPct val="80000"/>
              <a:buFont typeface="Wingdings" pitchFamily="2" charset="2"/>
              <a:buChar char="Ø"/>
            </a:pPr>
            <a:r>
              <a:rPr lang="en-GB" altLang="en-US" sz="2400" dirty="0"/>
              <a:t>inhuman or degrading treatment of individuals or groups </a:t>
            </a:r>
          </a:p>
          <a:p>
            <a:pPr>
              <a:buClr>
                <a:schemeClr val="hlink"/>
              </a:buClr>
              <a:buSzPct val="80000"/>
              <a:buFont typeface="Wingdings" pitchFamily="2" charset="2"/>
              <a:buChar char="Ø"/>
            </a:pPr>
            <a:r>
              <a:rPr lang="en-GB" altLang="en-US" sz="2400" dirty="0"/>
              <a:t>hardship and injustice brought about by the dominance of one group over another</a:t>
            </a:r>
          </a:p>
          <a:p>
            <a:pPr>
              <a:buClr>
                <a:schemeClr val="hlink"/>
              </a:buClr>
              <a:buSzPct val="80000"/>
              <a:buFont typeface="Wingdings" pitchFamily="2" charset="2"/>
              <a:buChar char="Ø"/>
            </a:pPr>
            <a:r>
              <a:rPr lang="en-GB" altLang="en-US" sz="2400" dirty="0"/>
              <a:t>negative and demeaning exercise of </a:t>
            </a:r>
            <a:r>
              <a:rPr lang="en-GB" altLang="en-US" sz="2400" b="1" dirty="0"/>
              <a:t>power</a:t>
            </a:r>
            <a:r>
              <a:rPr lang="en-GB" altLang="en-US" sz="2400" dirty="0"/>
              <a:t>.</a:t>
            </a:r>
          </a:p>
          <a:p>
            <a:pPr>
              <a:buClr>
                <a:schemeClr val="hlink"/>
              </a:buClr>
              <a:buSzPct val="80000"/>
              <a:buFont typeface="Wingdings" pitchFamily="2" charset="2"/>
              <a:buChar char="Ø"/>
            </a:pPr>
            <a:r>
              <a:rPr lang="en-GB" altLang="en-US" sz="2400" dirty="0"/>
              <a:t>often involves disregarding the rights of an individual or group and is thus a denial of citizenship </a:t>
            </a:r>
          </a:p>
          <a:p>
            <a:endParaRPr lang="en-US" dirty="0"/>
          </a:p>
        </p:txBody>
      </p:sp>
      <p:pic>
        <p:nvPicPr>
          <p:cNvPr id="4" name="Picture 3">
            <a:extLst>
              <a:ext uri="{FF2B5EF4-FFF2-40B4-BE49-F238E27FC236}">
                <a16:creationId xmlns:a16="http://schemas.microsoft.com/office/drawing/2014/main" id="{FDAF3895-6299-194E-BFD0-3A2E38C75866}"/>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646A621C-4C72-F848-9D4B-8F9F2A3A9461}"/>
              </a:ext>
            </a:extLst>
          </p:cNvPr>
          <p:cNvSpPr txBox="1"/>
          <p:nvPr/>
        </p:nvSpPr>
        <p:spPr>
          <a:xfrm>
            <a:off x="7772400" y="6581001"/>
            <a:ext cx="1371600" cy="276999"/>
          </a:xfrm>
          <a:prstGeom prst="rect">
            <a:avLst/>
          </a:prstGeom>
          <a:noFill/>
        </p:spPr>
        <p:txBody>
          <a:bodyPr wrap="square" rtlCol="0">
            <a:spAutoFit/>
          </a:bodyPr>
          <a:lstStyle/>
          <a:p>
            <a:r>
              <a:rPr lang="en-US" sz="1200" dirty="0"/>
              <a:t>(Thompson,2006).</a:t>
            </a:r>
          </a:p>
        </p:txBody>
      </p:sp>
    </p:spTree>
    <p:extLst>
      <p:ext uri="{BB962C8B-B14F-4D97-AF65-F5344CB8AC3E}">
        <p14:creationId xmlns:p14="http://schemas.microsoft.com/office/powerpoint/2010/main" val="2133509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DAC6-1AD5-184B-9827-B9A9D7B9C47A}"/>
              </a:ext>
            </a:extLst>
          </p:cNvPr>
          <p:cNvSpPr>
            <a:spLocks noGrp="1"/>
          </p:cNvSpPr>
          <p:nvPr>
            <p:ph type="title"/>
          </p:nvPr>
        </p:nvSpPr>
        <p:spPr/>
        <p:txBody>
          <a:bodyPr/>
          <a:lstStyle/>
          <a:p>
            <a:r>
              <a:rPr lang="en-US" dirty="0"/>
              <a:t>Definition of oppression.</a:t>
            </a:r>
          </a:p>
        </p:txBody>
      </p:sp>
      <p:sp>
        <p:nvSpPr>
          <p:cNvPr id="3" name="Content Placeholder 2">
            <a:extLst>
              <a:ext uri="{FF2B5EF4-FFF2-40B4-BE49-F238E27FC236}">
                <a16:creationId xmlns:a16="http://schemas.microsoft.com/office/drawing/2014/main" id="{B8A635BB-43C4-6840-9733-C8422D3C1B60}"/>
              </a:ext>
            </a:extLst>
          </p:cNvPr>
          <p:cNvSpPr>
            <a:spLocks noGrp="1"/>
          </p:cNvSpPr>
          <p:nvPr>
            <p:ph idx="1"/>
          </p:nvPr>
        </p:nvSpPr>
        <p:spPr>
          <a:xfrm>
            <a:off x="107501" y="1897968"/>
            <a:ext cx="7989752" cy="3956328"/>
          </a:xfrm>
        </p:spPr>
        <p:txBody>
          <a:bodyPr>
            <a:normAutofit/>
          </a:bodyPr>
          <a:lstStyle/>
          <a:p>
            <a:r>
              <a:rPr lang="en-GB" sz="2000" dirty="0"/>
              <a:t>Oppression is defined by Barker (2003) as: </a:t>
            </a:r>
          </a:p>
          <a:p>
            <a:endParaRPr lang="en-GB" sz="2000" dirty="0"/>
          </a:p>
          <a:p>
            <a:r>
              <a:rPr lang="en-GB" sz="2000" dirty="0"/>
              <a:t>‘...</a:t>
            </a:r>
            <a:r>
              <a:rPr lang="en-GB" sz="2000" i="1" dirty="0"/>
              <a:t>the social act of placing severe restrictions on an individual, group, or institution. Typically, a government or political organization that is in power places these restrictions formally or covertly on oppressed groups so that they may be exploited and less able to compete with other social groups. The oppressed individual or group is devalued, exploited, and deprived of privileges by the individual or group who has more power</a:t>
            </a:r>
            <a:r>
              <a:rPr lang="en-GB" sz="2000" dirty="0"/>
              <a:t>’ (pp306-307). </a:t>
            </a:r>
          </a:p>
          <a:p>
            <a:endParaRPr lang="en-GB" sz="2000" dirty="0"/>
          </a:p>
          <a:p>
            <a:r>
              <a:rPr lang="en-GB" sz="2000" dirty="0"/>
              <a:t>Please discuss your thoughts on this statement?</a:t>
            </a:r>
          </a:p>
          <a:p>
            <a:endParaRPr lang="en-US" dirty="0"/>
          </a:p>
        </p:txBody>
      </p:sp>
      <p:pic>
        <p:nvPicPr>
          <p:cNvPr id="8" name="Picture 7">
            <a:extLst>
              <a:ext uri="{FF2B5EF4-FFF2-40B4-BE49-F238E27FC236}">
                <a16:creationId xmlns:a16="http://schemas.microsoft.com/office/drawing/2014/main" id="{3685D394-6B72-4048-A698-B3941C50C018}"/>
              </a:ext>
            </a:extLst>
          </p:cNvPr>
          <p:cNvPicPr>
            <a:picLocks noChangeAspect="1"/>
          </p:cNvPicPr>
          <p:nvPr/>
        </p:nvPicPr>
        <p:blipFill>
          <a:blip r:embed="rId3"/>
          <a:stretch>
            <a:fillRect/>
          </a:stretch>
        </p:blipFill>
        <p:spPr>
          <a:xfrm>
            <a:off x="5783743" y="4561741"/>
            <a:ext cx="3252756" cy="1972984"/>
          </a:xfrm>
          <a:prstGeom prst="rect">
            <a:avLst/>
          </a:prstGeom>
        </p:spPr>
      </p:pic>
      <p:pic>
        <p:nvPicPr>
          <p:cNvPr id="5" name="Picture 4">
            <a:extLst>
              <a:ext uri="{FF2B5EF4-FFF2-40B4-BE49-F238E27FC236}">
                <a16:creationId xmlns:a16="http://schemas.microsoft.com/office/drawing/2014/main" id="{991EE5E3-EE73-7A43-8F21-570FB5D4F4F0}"/>
              </a:ext>
            </a:extLst>
          </p:cNvPr>
          <p:cNvPicPr>
            <a:picLocks noChangeAspect="1"/>
          </p:cNvPicPr>
          <p:nvPr/>
        </p:nvPicPr>
        <p:blipFill>
          <a:blip r:embed="rId4"/>
          <a:stretch>
            <a:fillRect/>
          </a:stretch>
        </p:blipFill>
        <p:spPr>
          <a:xfrm>
            <a:off x="581192" y="5981462"/>
            <a:ext cx="1666488" cy="666595"/>
          </a:xfrm>
          <a:prstGeom prst="rect">
            <a:avLst/>
          </a:prstGeom>
        </p:spPr>
      </p:pic>
      <p:sp>
        <p:nvSpPr>
          <p:cNvPr id="4" name="TextBox 3">
            <a:extLst>
              <a:ext uri="{FF2B5EF4-FFF2-40B4-BE49-F238E27FC236}">
                <a16:creationId xmlns:a16="http://schemas.microsoft.com/office/drawing/2014/main" id="{A109E3CF-27E1-604C-98D6-F746F5425212}"/>
              </a:ext>
            </a:extLst>
          </p:cNvPr>
          <p:cNvSpPr txBox="1"/>
          <p:nvPr/>
        </p:nvSpPr>
        <p:spPr>
          <a:xfrm>
            <a:off x="8077200" y="6581001"/>
            <a:ext cx="1524000" cy="276999"/>
          </a:xfrm>
          <a:prstGeom prst="rect">
            <a:avLst/>
          </a:prstGeom>
          <a:noFill/>
        </p:spPr>
        <p:txBody>
          <a:bodyPr wrap="square" rtlCol="0">
            <a:spAutoFit/>
          </a:bodyPr>
          <a:lstStyle/>
          <a:p>
            <a:r>
              <a:rPr lang="en-US" sz="1200" dirty="0"/>
              <a:t>(Brooks,2016).</a:t>
            </a:r>
          </a:p>
        </p:txBody>
      </p:sp>
    </p:spTree>
    <p:extLst>
      <p:ext uri="{BB962C8B-B14F-4D97-AF65-F5344CB8AC3E}">
        <p14:creationId xmlns:p14="http://schemas.microsoft.com/office/powerpoint/2010/main" val="1178940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3E294-A351-3B4E-9CC5-984C95196C01}"/>
              </a:ext>
            </a:extLst>
          </p:cNvPr>
          <p:cNvSpPr>
            <a:spLocks noGrp="1"/>
          </p:cNvSpPr>
          <p:nvPr>
            <p:ph type="title"/>
          </p:nvPr>
        </p:nvSpPr>
        <p:spPr/>
        <p:txBody>
          <a:bodyPr/>
          <a:lstStyle/>
          <a:p>
            <a:r>
              <a:rPr lang="en-US" dirty="0"/>
              <a:t>Oppression;</a:t>
            </a:r>
          </a:p>
        </p:txBody>
      </p:sp>
      <p:sp>
        <p:nvSpPr>
          <p:cNvPr id="3" name="Content Placeholder 2">
            <a:extLst>
              <a:ext uri="{FF2B5EF4-FFF2-40B4-BE49-F238E27FC236}">
                <a16:creationId xmlns:a16="http://schemas.microsoft.com/office/drawing/2014/main" id="{E8EF8CA2-5AD3-9848-BFB7-88B231758CEE}"/>
              </a:ext>
            </a:extLst>
          </p:cNvPr>
          <p:cNvSpPr>
            <a:spLocks noGrp="1"/>
          </p:cNvSpPr>
          <p:nvPr>
            <p:ph idx="1"/>
          </p:nvPr>
        </p:nvSpPr>
        <p:spPr/>
        <p:txBody>
          <a:bodyPr>
            <a:noAutofit/>
          </a:bodyPr>
          <a:lstStyle/>
          <a:p>
            <a:r>
              <a:rPr lang="en-GB" sz="2400" dirty="0"/>
              <a:t>Oppression enables those in charge to have access to </a:t>
            </a:r>
            <a:r>
              <a:rPr lang="en-GB" sz="2400" b="1" i="1" dirty="0"/>
              <a:t>control</a:t>
            </a:r>
            <a:r>
              <a:rPr lang="en-GB" sz="2400" dirty="0"/>
              <a:t> resources and choices, while making those labelled as inferior vulnerable to poverty and violence. </a:t>
            </a:r>
          </a:p>
          <a:p>
            <a:endParaRPr lang="en-GB" sz="2400" dirty="0"/>
          </a:p>
          <a:p>
            <a:r>
              <a:rPr lang="en-GB" sz="2400" dirty="0"/>
              <a:t>It is a set of processes, actions, and ideas that hinder the oppressed from exercising their </a:t>
            </a:r>
            <a:r>
              <a:rPr lang="en-GB" sz="2400" b="1" i="1" dirty="0"/>
              <a:t>full freedom </a:t>
            </a:r>
            <a:r>
              <a:rPr lang="en-GB" sz="2400" dirty="0"/>
              <a:t>of choice and have access to resources. These systems of inequity operate at internalized, institutional, and interpersonal levels to distribute advantages to some and to disadvantage others.</a:t>
            </a:r>
            <a:endParaRPr lang="en-US" sz="2400" dirty="0"/>
          </a:p>
        </p:txBody>
      </p:sp>
      <p:pic>
        <p:nvPicPr>
          <p:cNvPr id="4" name="Picture 3">
            <a:extLst>
              <a:ext uri="{FF2B5EF4-FFF2-40B4-BE49-F238E27FC236}">
                <a16:creationId xmlns:a16="http://schemas.microsoft.com/office/drawing/2014/main" id="{CFB84F4D-B5E2-304F-BA9D-D268728059DC}"/>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ADF7A06E-9307-0C44-BDD2-79CE41405B6E}"/>
              </a:ext>
            </a:extLst>
          </p:cNvPr>
          <p:cNvSpPr txBox="1"/>
          <p:nvPr/>
        </p:nvSpPr>
        <p:spPr>
          <a:xfrm>
            <a:off x="8001000" y="6581001"/>
            <a:ext cx="1447800" cy="276999"/>
          </a:xfrm>
          <a:prstGeom prst="rect">
            <a:avLst/>
          </a:prstGeom>
          <a:noFill/>
        </p:spPr>
        <p:txBody>
          <a:bodyPr wrap="square" rtlCol="0">
            <a:spAutoFit/>
          </a:bodyPr>
          <a:lstStyle/>
          <a:p>
            <a:r>
              <a:rPr lang="en-US" sz="1200" dirty="0"/>
              <a:t>(Soloman,1976).</a:t>
            </a:r>
          </a:p>
        </p:txBody>
      </p:sp>
    </p:spTree>
    <p:extLst>
      <p:ext uri="{BB962C8B-B14F-4D97-AF65-F5344CB8AC3E}">
        <p14:creationId xmlns:p14="http://schemas.microsoft.com/office/powerpoint/2010/main" val="518407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8E36F82-D563-4270-AD14-9DAD4BE223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8F0B3-A1B0-CA4C-88A6-55B193819907}"/>
              </a:ext>
            </a:extLst>
          </p:cNvPr>
          <p:cNvSpPr>
            <a:spLocks noGrp="1"/>
          </p:cNvSpPr>
          <p:nvPr>
            <p:ph type="title"/>
          </p:nvPr>
        </p:nvSpPr>
        <p:spPr>
          <a:xfrm>
            <a:off x="435894" y="702156"/>
            <a:ext cx="2606936" cy="1013800"/>
          </a:xfrm>
        </p:spPr>
        <p:txBody>
          <a:bodyPr>
            <a:normAutofit/>
          </a:bodyPr>
          <a:lstStyle/>
          <a:p>
            <a:r>
              <a:rPr lang="en-US">
                <a:solidFill>
                  <a:schemeClr val="tx1">
                    <a:lumMod val="75000"/>
                    <a:lumOff val="25000"/>
                  </a:schemeClr>
                </a:solidFill>
              </a:rPr>
              <a:t>Thompson suggests;</a:t>
            </a:r>
          </a:p>
        </p:txBody>
      </p:sp>
      <p:sp>
        <p:nvSpPr>
          <p:cNvPr id="14" name="Rectangle 13">
            <a:extLst>
              <a:ext uri="{FF2B5EF4-FFF2-40B4-BE49-F238E27FC236}">
                <a16:creationId xmlns:a16="http://schemas.microsoft.com/office/drawing/2014/main" id="{E4D0A6E8-45CE-4F94-B6F3-6618436476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0" y="457200"/>
            <a:ext cx="277749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186C76C-7C36-49CD-B1FB-3934C4E6D1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2" y="457200"/>
            <a:ext cx="277749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7DF61F7D-0AFB-4017-959A-667C4EEF37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453643"/>
            <a:ext cx="277749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D37646D-5229-7141-A441-355C945DD119}"/>
              </a:ext>
            </a:extLst>
          </p:cNvPr>
          <p:cNvSpPr>
            <a:spLocks noGrp="1"/>
          </p:cNvSpPr>
          <p:nvPr>
            <p:ph idx="1"/>
          </p:nvPr>
        </p:nvSpPr>
        <p:spPr>
          <a:xfrm>
            <a:off x="435894" y="2180496"/>
            <a:ext cx="2606936" cy="3678303"/>
          </a:xfrm>
        </p:spPr>
        <p:txBody>
          <a:bodyPr>
            <a:normAutofit/>
          </a:bodyPr>
          <a:lstStyle/>
          <a:p>
            <a:r>
              <a:rPr lang="en-GB">
                <a:solidFill>
                  <a:schemeClr val="tx1"/>
                </a:solidFill>
              </a:rPr>
              <a:t>individual attitudes and acts of oppression are often shaped by, and </a:t>
            </a:r>
            <a:r>
              <a:rPr lang="en-GB" b="1">
                <a:solidFill>
                  <a:schemeClr val="tx1"/>
                </a:solidFill>
              </a:rPr>
              <a:t>shape</a:t>
            </a:r>
            <a:r>
              <a:rPr lang="en-GB">
                <a:solidFill>
                  <a:schemeClr val="tx1"/>
                </a:solidFill>
              </a:rPr>
              <a:t>, the cultural context, structures and institutions within society.</a:t>
            </a:r>
          </a:p>
          <a:p>
            <a:endParaRPr lang="en-US">
              <a:solidFill>
                <a:schemeClr val="tx1"/>
              </a:solidFill>
            </a:endParaRPr>
          </a:p>
        </p:txBody>
      </p:sp>
      <p:pic>
        <p:nvPicPr>
          <p:cNvPr id="4" name="Picture 3">
            <a:extLst>
              <a:ext uri="{FF2B5EF4-FFF2-40B4-BE49-F238E27FC236}">
                <a16:creationId xmlns:a16="http://schemas.microsoft.com/office/drawing/2014/main" id="{3BA0B7E1-EF10-2D4E-83AF-0AD3A148416D}"/>
              </a:ext>
            </a:extLst>
          </p:cNvPr>
          <p:cNvPicPr>
            <a:picLocks noChangeAspect="1"/>
          </p:cNvPicPr>
          <p:nvPr/>
        </p:nvPicPr>
        <p:blipFill rotWithShape="1">
          <a:blip r:embed="rId3"/>
          <a:srcRect t="7668" r="-2" b="-2"/>
          <a:stretch/>
        </p:blipFill>
        <p:spPr>
          <a:xfrm>
            <a:off x="3181364" y="628650"/>
            <a:ext cx="5627728" cy="3520440"/>
          </a:xfrm>
          <a:prstGeom prst="rect">
            <a:avLst/>
          </a:prstGeom>
        </p:spPr>
      </p:pic>
      <p:pic>
        <p:nvPicPr>
          <p:cNvPr id="7" name="Picture 6">
            <a:extLst>
              <a:ext uri="{FF2B5EF4-FFF2-40B4-BE49-F238E27FC236}">
                <a16:creationId xmlns:a16="http://schemas.microsoft.com/office/drawing/2014/main" id="{79DCC50B-B393-E64C-B410-82BE130CC778}"/>
              </a:ext>
            </a:extLst>
          </p:cNvPr>
          <p:cNvPicPr>
            <a:picLocks noChangeAspect="1"/>
          </p:cNvPicPr>
          <p:nvPr/>
        </p:nvPicPr>
        <p:blipFill rotWithShape="1">
          <a:blip r:embed="rId4"/>
          <a:srcRect l="13271" r="6667" b="-1"/>
          <a:stretch/>
        </p:blipFill>
        <p:spPr>
          <a:xfrm>
            <a:off x="3183911" y="4233673"/>
            <a:ext cx="2774951" cy="2140276"/>
          </a:xfrm>
          <a:prstGeom prst="rect">
            <a:avLst/>
          </a:prstGeom>
        </p:spPr>
      </p:pic>
      <p:pic>
        <p:nvPicPr>
          <p:cNvPr id="5" name="Picture 4">
            <a:extLst>
              <a:ext uri="{FF2B5EF4-FFF2-40B4-BE49-F238E27FC236}">
                <a16:creationId xmlns:a16="http://schemas.microsoft.com/office/drawing/2014/main" id="{226DDAB2-3FB4-6A41-AAAB-515F9C444A83}"/>
              </a:ext>
            </a:extLst>
          </p:cNvPr>
          <p:cNvPicPr>
            <a:picLocks noChangeAspect="1"/>
          </p:cNvPicPr>
          <p:nvPr/>
        </p:nvPicPr>
        <p:blipFill rotWithShape="1">
          <a:blip r:embed="rId5"/>
          <a:srcRect l="14808" r="2" b="2"/>
          <a:stretch/>
        </p:blipFill>
        <p:spPr>
          <a:xfrm>
            <a:off x="6033927" y="4233672"/>
            <a:ext cx="2775086" cy="2140276"/>
          </a:xfrm>
          <a:prstGeom prst="rect">
            <a:avLst/>
          </a:prstGeom>
        </p:spPr>
      </p:pic>
      <p:pic>
        <p:nvPicPr>
          <p:cNvPr id="13" name="Picture 12">
            <a:extLst>
              <a:ext uri="{FF2B5EF4-FFF2-40B4-BE49-F238E27FC236}">
                <a16:creationId xmlns:a16="http://schemas.microsoft.com/office/drawing/2014/main" id="{18074EC7-09C5-A047-A437-3A6FA5F9E72C}"/>
              </a:ext>
            </a:extLst>
          </p:cNvPr>
          <p:cNvPicPr>
            <a:picLocks noChangeAspect="1"/>
          </p:cNvPicPr>
          <p:nvPr/>
        </p:nvPicPr>
        <p:blipFill>
          <a:blip r:embed="rId6"/>
          <a:stretch>
            <a:fillRect/>
          </a:stretch>
        </p:blipFill>
        <p:spPr>
          <a:xfrm>
            <a:off x="581192" y="5981462"/>
            <a:ext cx="1666488" cy="666595"/>
          </a:xfrm>
          <a:prstGeom prst="rect">
            <a:avLst/>
          </a:prstGeom>
        </p:spPr>
      </p:pic>
      <p:sp>
        <p:nvSpPr>
          <p:cNvPr id="8" name="TextBox 7">
            <a:extLst>
              <a:ext uri="{FF2B5EF4-FFF2-40B4-BE49-F238E27FC236}">
                <a16:creationId xmlns:a16="http://schemas.microsoft.com/office/drawing/2014/main" id="{15204898-9C00-E742-AA95-09EBB0826B88}"/>
              </a:ext>
            </a:extLst>
          </p:cNvPr>
          <p:cNvSpPr txBox="1"/>
          <p:nvPr/>
        </p:nvSpPr>
        <p:spPr>
          <a:xfrm>
            <a:off x="7815901" y="6570115"/>
            <a:ext cx="1493813" cy="276999"/>
          </a:xfrm>
          <a:prstGeom prst="rect">
            <a:avLst/>
          </a:prstGeom>
          <a:noFill/>
        </p:spPr>
        <p:txBody>
          <a:bodyPr wrap="square" rtlCol="0">
            <a:spAutoFit/>
          </a:bodyPr>
          <a:lstStyle/>
          <a:p>
            <a:r>
              <a:rPr lang="en-US" sz="1200" dirty="0"/>
              <a:t>(Thompson,2006).</a:t>
            </a:r>
          </a:p>
        </p:txBody>
      </p:sp>
    </p:spTree>
    <p:extLst>
      <p:ext uri="{BB962C8B-B14F-4D97-AF65-F5344CB8AC3E}">
        <p14:creationId xmlns:p14="http://schemas.microsoft.com/office/powerpoint/2010/main" val="3531620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BB9FD-BDB8-0048-9FDC-CCB74C9F952F}"/>
              </a:ext>
            </a:extLst>
          </p:cNvPr>
          <p:cNvSpPr>
            <a:spLocks noGrp="1"/>
          </p:cNvSpPr>
          <p:nvPr>
            <p:ph type="title"/>
          </p:nvPr>
        </p:nvSpPr>
        <p:spPr/>
        <p:txBody>
          <a:bodyPr/>
          <a:lstStyle/>
          <a:p>
            <a:r>
              <a:rPr lang="en-CA" altLang="en-US" dirty="0"/>
              <a:t>Sociological Imagination;</a:t>
            </a:r>
            <a:endParaRPr lang="en-US" dirty="0"/>
          </a:p>
        </p:txBody>
      </p:sp>
      <p:sp>
        <p:nvSpPr>
          <p:cNvPr id="3" name="Content Placeholder 2">
            <a:extLst>
              <a:ext uri="{FF2B5EF4-FFF2-40B4-BE49-F238E27FC236}">
                <a16:creationId xmlns:a16="http://schemas.microsoft.com/office/drawing/2014/main" id="{D51F1ECB-57B5-2543-8764-D730B4769DB3}"/>
              </a:ext>
            </a:extLst>
          </p:cNvPr>
          <p:cNvSpPr>
            <a:spLocks noGrp="1"/>
          </p:cNvSpPr>
          <p:nvPr>
            <p:ph idx="1"/>
          </p:nvPr>
        </p:nvSpPr>
        <p:spPr/>
        <p:txBody>
          <a:bodyPr/>
          <a:lstStyle/>
          <a:p>
            <a:pPr marL="0" indent="0">
              <a:buNone/>
            </a:pPr>
            <a:r>
              <a:rPr lang="en-CA" altLang="en-US" sz="2400" dirty="0">
                <a:latin typeface="Lucida Sans Unicode" panose="020B0602030504020204" pitchFamily="34" charset="0"/>
              </a:rPr>
              <a:t>Wright Mills talks about:</a:t>
            </a:r>
          </a:p>
          <a:p>
            <a:pPr marL="0" indent="0">
              <a:buNone/>
            </a:pPr>
            <a:endParaRPr lang="en-CA" altLang="en-US" sz="2400" dirty="0">
              <a:latin typeface="Lucida Sans Unicode" panose="020B0602030504020204" pitchFamily="34" charset="0"/>
            </a:endParaRPr>
          </a:p>
          <a:p>
            <a:pPr marL="0" indent="0"/>
            <a:r>
              <a:rPr lang="en-CA" altLang="en-US" sz="2400" dirty="0">
                <a:latin typeface="Lucida Sans Unicode" panose="020B0602030504020204" pitchFamily="34" charset="0"/>
              </a:rPr>
              <a:t>“</a:t>
            </a:r>
            <a:r>
              <a:rPr lang="en-CA" altLang="en-US" sz="2400" i="1" dirty="0">
                <a:latin typeface="Lucida Sans Unicode" panose="020B0602030504020204" pitchFamily="34" charset="0"/>
              </a:rPr>
              <a:t>the relationship between private troubles and public issues</a:t>
            </a:r>
            <a:r>
              <a:rPr lang="en-CA" altLang="en-US" sz="2400" dirty="0">
                <a:latin typeface="Lucida Sans Unicode" panose="020B0602030504020204" pitchFamily="34" charset="0"/>
              </a:rPr>
              <a:t>”</a:t>
            </a:r>
          </a:p>
          <a:p>
            <a:endParaRPr lang="en-US" dirty="0"/>
          </a:p>
        </p:txBody>
      </p:sp>
      <p:pic>
        <p:nvPicPr>
          <p:cNvPr id="4" name="Picture 3">
            <a:extLst>
              <a:ext uri="{FF2B5EF4-FFF2-40B4-BE49-F238E27FC236}">
                <a16:creationId xmlns:a16="http://schemas.microsoft.com/office/drawing/2014/main" id="{61A070E1-42F5-3F47-AB4B-3CD9AA30CB6B}"/>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CFB91034-E2CF-444B-A8D1-6384522E189E}"/>
              </a:ext>
            </a:extLst>
          </p:cNvPr>
          <p:cNvSpPr txBox="1"/>
          <p:nvPr/>
        </p:nvSpPr>
        <p:spPr>
          <a:xfrm>
            <a:off x="7343608" y="6581001"/>
            <a:ext cx="2438400" cy="276999"/>
          </a:xfrm>
          <a:prstGeom prst="rect">
            <a:avLst/>
          </a:prstGeom>
          <a:noFill/>
        </p:spPr>
        <p:txBody>
          <a:bodyPr wrap="square" rtlCol="0">
            <a:spAutoFit/>
          </a:bodyPr>
          <a:lstStyle/>
          <a:p>
            <a:r>
              <a:rPr lang="en-US" sz="1200" dirty="0"/>
              <a:t>(</a:t>
            </a:r>
            <a:r>
              <a:rPr lang="en-US" sz="1200" dirty="0" err="1"/>
              <a:t>Puga</a:t>
            </a:r>
            <a:r>
              <a:rPr lang="en-US" sz="1200" dirty="0"/>
              <a:t> and Easthope,2017).</a:t>
            </a:r>
          </a:p>
        </p:txBody>
      </p:sp>
    </p:spTree>
    <p:extLst>
      <p:ext uri="{BB962C8B-B14F-4D97-AF65-F5344CB8AC3E}">
        <p14:creationId xmlns:p14="http://schemas.microsoft.com/office/powerpoint/2010/main" val="374112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31">
            <a:extLst>
              <a:ext uri="{FF2B5EF4-FFF2-40B4-BE49-F238E27FC236}">
                <a16:creationId xmlns:a16="http://schemas.microsoft.com/office/drawing/2014/main" id="{1E5E4503-CC62-4DA9-9121-0A15719984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0" y="457200"/>
            <a:ext cx="277749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33">
            <a:extLst>
              <a:ext uri="{FF2B5EF4-FFF2-40B4-BE49-F238E27FC236}">
                <a16:creationId xmlns:a16="http://schemas.microsoft.com/office/drawing/2014/main" id="{D8D61A1B-3C4C-4F0E-965F-15837624C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453643"/>
            <a:ext cx="277749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35">
            <a:extLst>
              <a:ext uri="{FF2B5EF4-FFF2-40B4-BE49-F238E27FC236}">
                <a16:creationId xmlns:a16="http://schemas.microsoft.com/office/drawing/2014/main" id="{00E56243-9701-44E8-8A92-31943330519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2" y="457200"/>
            <a:ext cx="277749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37">
            <a:extLst>
              <a:ext uri="{FF2B5EF4-FFF2-40B4-BE49-F238E27FC236}">
                <a16:creationId xmlns:a16="http://schemas.microsoft.com/office/drawing/2014/main" id="{5B1F1915-E076-48EB-BB4A-EE9808EB40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0" y="3085765"/>
            <a:ext cx="8447150"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56" name="Rectangle 39">
            <a:extLst>
              <a:ext uri="{FF2B5EF4-FFF2-40B4-BE49-F238E27FC236}">
                <a16:creationId xmlns:a16="http://schemas.microsoft.com/office/drawing/2014/main" id="{4CFB7F65-9106-4CAB-B5F1-B6B1476E70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8051445-9740-A646-A2EB-DD79E4CF5427}"/>
              </a:ext>
            </a:extLst>
          </p:cNvPr>
          <p:cNvPicPr>
            <a:picLocks noChangeAspect="1"/>
          </p:cNvPicPr>
          <p:nvPr/>
        </p:nvPicPr>
        <p:blipFill>
          <a:blip r:embed="rId2"/>
          <a:stretch>
            <a:fillRect/>
          </a:stretch>
        </p:blipFill>
        <p:spPr>
          <a:xfrm>
            <a:off x="6043214" y="641074"/>
            <a:ext cx="2746749" cy="3465930"/>
          </a:xfrm>
          <a:prstGeom prst="rect">
            <a:avLst/>
          </a:prstGeom>
        </p:spPr>
      </p:pic>
      <p:grpSp>
        <p:nvGrpSpPr>
          <p:cNvPr id="57" name="Group 41">
            <a:extLst>
              <a:ext uri="{FF2B5EF4-FFF2-40B4-BE49-F238E27FC236}">
                <a16:creationId xmlns:a16="http://schemas.microsoft.com/office/drawing/2014/main" id="{DA46084B-0DB4-4217-8429-5BB07C71305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4899" y="453643"/>
            <a:ext cx="8474201" cy="5936922"/>
            <a:chOff x="446533" y="453643"/>
            <a:chExt cx="11298934" cy="5936922"/>
          </a:xfrm>
        </p:grpSpPr>
        <p:sp>
          <p:nvSpPr>
            <p:cNvPr id="43" name="Rectangle 42">
              <a:extLst>
                <a:ext uri="{FF2B5EF4-FFF2-40B4-BE49-F238E27FC236}">
                  <a16:creationId xmlns:a16="http://schemas.microsoft.com/office/drawing/2014/main" id="{1C96A87B-A6AF-49F9-A35C-DBCD32934F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6533" y="4199467"/>
              <a:ext cx="11296733" cy="21910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43">
              <a:extLst>
                <a:ext uri="{FF2B5EF4-FFF2-40B4-BE49-F238E27FC236}">
                  <a16:creationId xmlns:a16="http://schemas.microsoft.com/office/drawing/2014/main" id="{E0996FEB-A7FD-41B5-AC7B-E2ED8B7623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7F9DE51B-4C99-46DA-BAA8-AFBACAA90C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45">
              <a:extLst>
                <a:ext uri="{FF2B5EF4-FFF2-40B4-BE49-F238E27FC236}">
                  <a16:creationId xmlns:a16="http://schemas.microsoft.com/office/drawing/2014/main" id="{2F3AC5DB-7693-457F-ACCC-7E0B50B989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4BE3240-C80D-B345-BDD9-8B6A0E1923B6}"/>
              </a:ext>
            </a:extLst>
          </p:cNvPr>
          <p:cNvSpPr>
            <a:spLocks noGrp="1"/>
          </p:cNvSpPr>
          <p:nvPr>
            <p:ph type="title"/>
          </p:nvPr>
        </p:nvSpPr>
        <p:spPr>
          <a:xfrm>
            <a:off x="435893" y="4334837"/>
            <a:ext cx="8245162" cy="1140874"/>
          </a:xfrm>
        </p:spPr>
        <p:txBody>
          <a:bodyPr vert="horz" lIns="91440" tIns="45720" rIns="91440" bIns="45720" rtlCol="0" anchor="b">
            <a:normAutofit/>
          </a:bodyPr>
          <a:lstStyle/>
          <a:p>
            <a:r>
              <a:rPr lang="en-US" sz="3600" dirty="0">
                <a:solidFill>
                  <a:srgbClr val="FFFFFF"/>
                </a:solidFill>
              </a:rPr>
              <a:t>Private trouble;</a:t>
            </a:r>
          </a:p>
        </p:txBody>
      </p:sp>
      <p:pic>
        <p:nvPicPr>
          <p:cNvPr id="4" name="Content Placeholder 3">
            <a:extLst>
              <a:ext uri="{FF2B5EF4-FFF2-40B4-BE49-F238E27FC236}">
                <a16:creationId xmlns:a16="http://schemas.microsoft.com/office/drawing/2014/main" id="{15B474D3-DF43-FD48-98AD-D0F8650A5A1E}"/>
              </a:ext>
            </a:extLst>
          </p:cNvPr>
          <p:cNvPicPr>
            <a:picLocks noGrp="1" noChangeAspect="1"/>
          </p:cNvPicPr>
          <p:nvPr>
            <p:ph idx="1"/>
          </p:nvPr>
        </p:nvPicPr>
        <p:blipFill>
          <a:blip r:embed="rId3"/>
          <a:stretch>
            <a:fillRect/>
          </a:stretch>
        </p:blipFill>
        <p:spPr>
          <a:xfrm>
            <a:off x="334899" y="1478312"/>
            <a:ext cx="2777492" cy="1791482"/>
          </a:xfrm>
          <a:prstGeom prst="rect">
            <a:avLst/>
          </a:prstGeom>
        </p:spPr>
      </p:pic>
      <p:pic>
        <p:nvPicPr>
          <p:cNvPr id="5" name="Picture 4">
            <a:extLst>
              <a:ext uri="{FF2B5EF4-FFF2-40B4-BE49-F238E27FC236}">
                <a16:creationId xmlns:a16="http://schemas.microsoft.com/office/drawing/2014/main" id="{BC94C646-F052-F741-BEF8-9759518878D5}"/>
              </a:ext>
            </a:extLst>
          </p:cNvPr>
          <p:cNvPicPr>
            <a:picLocks noChangeAspect="1"/>
          </p:cNvPicPr>
          <p:nvPr/>
        </p:nvPicPr>
        <p:blipFill>
          <a:blip r:embed="rId4"/>
          <a:stretch>
            <a:fillRect/>
          </a:stretch>
        </p:blipFill>
        <p:spPr>
          <a:xfrm>
            <a:off x="3181373" y="1339438"/>
            <a:ext cx="2777490" cy="2069230"/>
          </a:xfrm>
          <a:prstGeom prst="rect">
            <a:avLst/>
          </a:prstGeom>
        </p:spPr>
      </p:pic>
      <p:pic>
        <p:nvPicPr>
          <p:cNvPr id="37" name="Picture 36">
            <a:extLst>
              <a:ext uri="{FF2B5EF4-FFF2-40B4-BE49-F238E27FC236}">
                <a16:creationId xmlns:a16="http://schemas.microsoft.com/office/drawing/2014/main" id="{86417F4E-772F-5947-8E73-22B998D6B013}"/>
              </a:ext>
            </a:extLst>
          </p:cNvPr>
          <p:cNvPicPr>
            <a:picLocks noChangeAspect="1"/>
          </p:cNvPicPr>
          <p:nvPr/>
        </p:nvPicPr>
        <p:blipFill>
          <a:blip r:embed="rId5"/>
          <a:stretch>
            <a:fillRect/>
          </a:stretch>
        </p:blipFill>
        <p:spPr>
          <a:xfrm>
            <a:off x="435893" y="5624390"/>
            <a:ext cx="1666488" cy="666595"/>
          </a:xfrm>
          <a:prstGeom prst="rect">
            <a:avLst/>
          </a:prstGeom>
        </p:spPr>
      </p:pic>
    </p:spTree>
    <p:extLst>
      <p:ext uri="{BB962C8B-B14F-4D97-AF65-F5344CB8AC3E}">
        <p14:creationId xmlns:p14="http://schemas.microsoft.com/office/powerpoint/2010/main" val="3154239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53363-5D01-1D4F-AF81-18CA163913E4}"/>
              </a:ext>
            </a:extLst>
          </p:cNvPr>
          <p:cNvSpPr>
            <a:spLocks noGrp="1"/>
          </p:cNvSpPr>
          <p:nvPr>
            <p:ph type="title"/>
          </p:nvPr>
        </p:nvSpPr>
        <p:spPr/>
        <p:txBody>
          <a:bodyPr/>
          <a:lstStyle/>
          <a:p>
            <a:r>
              <a:rPr lang="en-US" dirty="0"/>
              <a:t>Private trouble?</a:t>
            </a:r>
          </a:p>
        </p:txBody>
      </p:sp>
      <p:sp>
        <p:nvSpPr>
          <p:cNvPr id="3" name="Content Placeholder 2">
            <a:extLst>
              <a:ext uri="{FF2B5EF4-FFF2-40B4-BE49-F238E27FC236}">
                <a16:creationId xmlns:a16="http://schemas.microsoft.com/office/drawing/2014/main" id="{C0DF0D11-B391-4E45-80E8-696CE4694704}"/>
              </a:ext>
            </a:extLst>
          </p:cNvPr>
          <p:cNvSpPr>
            <a:spLocks noGrp="1"/>
          </p:cNvSpPr>
          <p:nvPr>
            <p:ph idx="1"/>
          </p:nvPr>
        </p:nvSpPr>
        <p:spPr>
          <a:xfrm>
            <a:off x="381000" y="1905000"/>
            <a:ext cx="7989752" cy="3630795"/>
          </a:xfrm>
        </p:spPr>
        <p:txBody>
          <a:bodyPr/>
          <a:lstStyle/>
          <a:p>
            <a:r>
              <a:rPr lang="en-GB" sz="2400" dirty="0"/>
              <a:t>Problems of individuals;</a:t>
            </a:r>
          </a:p>
          <a:p>
            <a:r>
              <a:rPr lang="en-GB" sz="2400" dirty="0"/>
              <a:t>“</a:t>
            </a:r>
            <a:r>
              <a:rPr lang="en-GB" sz="2400" i="1" dirty="0"/>
              <a:t>When, in a city of 100,000, only one man is unemployed, that is his personal trouble, and for its relief we properly look to the character of the man, his skills, and his immediate opportunities</a:t>
            </a:r>
            <a:r>
              <a:rPr lang="en-GB" sz="2400" dirty="0"/>
              <a:t>” (Mills, 1959: 9)</a:t>
            </a:r>
          </a:p>
          <a:p>
            <a:endParaRPr lang="en-US" dirty="0"/>
          </a:p>
        </p:txBody>
      </p:sp>
      <p:pic>
        <p:nvPicPr>
          <p:cNvPr id="4" name="Picture 3">
            <a:extLst>
              <a:ext uri="{FF2B5EF4-FFF2-40B4-BE49-F238E27FC236}">
                <a16:creationId xmlns:a16="http://schemas.microsoft.com/office/drawing/2014/main" id="{CD29DA9A-AF5B-5846-96A4-4D59C14AFB6B}"/>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707668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28117C-9446-4E7F-AE62-95E0F6DB5B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0" y="457200"/>
            <a:ext cx="277749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84D30AFB-4D71-48B0-AA00-28EE92363A5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453643"/>
            <a:ext cx="277749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96A0B76F-8010-4C62-B4B6-C5FC438C05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2" y="457200"/>
            <a:ext cx="277749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9FC936C0-4624-438D-BDD0-6B296BD640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0" y="3085765"/>
            <a:ext cx="8447150"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5535DAA1-B7FB-41AB-BA45-ECFC99D827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055ECC91-C3AB-4ACB-AFDF-925300CEA53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4899" y="453643"/>
            <a:ext cx="8474201" cy="5936922"/>
            <a:chOff x="446533" y="453643"/>
            <a:chExt cx="11298934" cy="5936922"/>
          </a:xfrm>
        </p:grpSpPr>
        <p:sp>
          <p:nvSpPr>
            <p:cNvPr id="20" name="Rectangle 19">
              <a:extLst>
                <a:ext uri="{FF2B5EF4-FFF2-40B4-BE49-F238E27FC236}">
                  <a16:creationId xmlns:a16="http://schemas.microsoft.com/office/drawing/2014/main" id="{A3EC344B-E4D2-4F05-86FF-A2109058CF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6533" y="4199467"/>
              <a:ext cx="11296733" cy="21910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D225CEC-19E5-40D0-B1CE-4E884C9C17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1">
              <a:extLst>
                <a:ext uri="{FF2B5EF4-FFF2-40B4-BE49-F238E27FC236}">
                  <a16:creationId xmlns:a16="http://schemas.microsoft.com/office/drawing/2014/main" id="{9E51D150-D0BE-47A3-AA5B-3F71488E55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BEF873D1-568B-4D8E-AF50-0382A71140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23B379D-7C16-F643-BF5E-D40D2517A90C}"/>
              </a:ext>
            </a:extLst>
          </p:cNvPr>
          <p:cNvSpPr>
            <a:spLocks noGrp="1"/>
          </p:cNvSpPr>
          <p:nvPr>
            <p:ph type="title"/>
          </p:nvPr>
        </p:nvSpPr>
        <p:spPr>
          <a:xfrm>
            <a:off x="435893" y="4000698"/>
            <a:ext cx="8245162" cy="1475013"/>
          </a:xfrm>
        </p:spPr>
        <p:txBody>
          <a:bodyPr vert="horz" lIns="91440" tIns="45720" rIns="91440" bIns="45720" rtlCol="0" anchor="b">
            <a:normAutofit/>
          </a:bodyPr>
          <a:lstStyle/>
          <a:p>
            <a:r>
              <a:rPr lang="en-US" sz="3600" dirty="0"/>
              <a:t>Public issue?</a:t>
            </a:r>
          </a:p>
        </p:txBody>
      </p:sp>
      <p:pic>
        <p:nvPicPr>
          <p:cNvPr id="4" name="Content Placeholder 3">
            <a:extLst>
              <a:ext uri="{FF2B5EF4-FFF2-40B4-BE49-F238E27FC236}">
                <a16:creationId xmlns:a16="http://schemas.microsoft.com/office/drawing/2014/main" id="{EE86A889-38C2-E64D-9E96-D6724675F6BD}"/>
              </a:ext>
            </a:extLst>
          </p:cNvPr>
          <p:cNvPicPr>
            <a:picLocks noGrp="1" noChangeAspect="1"/>
          </p:cNvPicPr>
          <p:nvPr>
            <p:ph idx="1"/>
          </p:nvPr>
        </p:nvPicPr>
        <p:blipFill rotWithShape="1">
          <a:blip r:embed="rId2"/>
          <a:srcRect t="4106" r="1" b="21223"/>
          <a:stretch/>
        </p:blipFill>
        <p:spPr>
          <a:xfrm>
            <a:off x="334899" y="599725"/>
            <a:ext cx="8469107" cy="3557252"/>
          </a:xfrm>
          <a:prstGeom prst="rect">
            <a:avLst/>
          </a:prstGeom>
        </p:spPr>
      </p:pic>
      <p:pic>
        <p:nvPicPr>
          <p:cNvPr id="25" name="Picture 24">
            <a:extLst>
              <a:ext uri="{FF2B5EF4-FFF2-40B4-BE49-F238E27FC236}">
                <a16:creationId xmlns:a16="http://schemas.microsoft.com/office/drawing/2014/main" id="{1733805A-26B7-6144-91DE-9D5965F19136}"/>
              </a:ext>
            </a:extLst>
          </p:cNvPr>
          <p:cNvPicPr>
            <a:picLocks noChangeAspect="1"/>
          </p:cNvPicPr>
          <p:nvPr/>
        </p:nvPicPr>
        <p:blipFill>
          <a:blip r:embed="rId3"/>
          <a:stretch>
            <a:fillRect/>
          </a:stretch>
        </p:blipFill>
        <p:spPr>
          <a:xfrm>
            <a:off x="435893" y="5709491"/>
            <a:ext cx="1666488" cy="666595"/>
          </a:xfrm>
          <a:prstGeom prst="rect">
            <a:avLst/>
          </a:prstGeom>
        </p:spPr>
      </p:pic>
    </p:spTree>
    <p:extLst>
      <p:ext uri="{BB962C8B-B14F-4D97-AF65-F5344CB8AC3E}">
        <p14:creationId xmlns:p14="http://schemas.microsoft.com/office/powerpoint/2010/main" val="1229282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16D89-F3A6-3C46-A263-F41554DFC9A8}"/>
              </a:ext>
            </a:extLst>
          </p:cNvPr>
          <p:cNvSpPr>
            <a:spLocks noGrp="1"/>
          </p:cNvSpPr>
          <p:nvPr>
            <p:ph type="title"/>
          </p:nvPr>
        </p:nvSpPr>
        <p:spPr/>
        <p:txBody>
          <a:bodyPr/>
          <a:lstStyle/>
          <a:p>
            <a:r>
              <a:rPr lang="en-US" dirty="0"/>
              <a:t>Public issue;</a:t>
            </a:r>
          </a:p>
        </p:txBody>
      </p:sp>
      <p:sp>
        <p:nvSpPr>
          <p:cNvPr id="3" name="Content Placeholder 2">
            <a:extLst>
              <a:ext uri="{FF2B5EF4-FFF2-40B4-BE49-F238E27FC236}">
                <a16:creationId xmlns:a16="http://schemas.microsoft.com/office/drawing/2014/main" id="{30370991-A054-6D41-9951-70A3A06690B7}"/>
              </a:ext>
            </a:extLst>
          </p:cNvPr>
          <p:cNvSpPr>
            <a:spLocks noGrp="1"/>
          </p:cNvSpPr>
          <p:nvPr>
            <p:ph idx="1"/>
          </p:nvPr>
        </p:nvSpPr>
        <p:spPr/>
        <p:txBody>
          <a:bodyPr/>
          <a:lstStyle/>
          <a:p>
            <a:r>
              <a:rPr lang="en-GB" sz="2400" dirty="0"/>
              <a:t>Matters </a:t>
            </a:r>
            <a:r>
              <a:rPr lang="en-GB" sz="2400" b="1" dirty="0"/>
              <a:t>beyond</a:t>
            </a:r>
            <a:r>
              <a:rPr lang="en-GB" sz="2400" dirty="0"/>
              <a:t> the individual’s control and power.</a:t>
            </a:r>
          </a:p>
          <a:p>
            <a:endParaRPr lang="en-GB" sz="2400" dirty="0"/>
          </a:p>
          <a:p>
            <a:pPr marL="0" indent="0">
              <a:buNone/>
            </a:pPr>
            <a:r>
              <a:rPr lang="en-GB" sz="2400" dirty="0"/>
              <a:t> “</a:t>
            </a:r>
            <a:r>
              <a:rPr lang="en-GB" sz="2400" i="1" dirty="0"/>
              <a:t>But when in a nation of 50 million employees, 15 million men are unemployed, that is an issue, and we may not hope to find its solution within the range of opportunities open to any one individual</a:t>
            </a:r>
            <a:r>
              <a:rPr lang="en-GB" sz="2400" dirty="0"/>
              <a:t>” (Mills 1959: 9)</a:t>
            </a:r>
          </a:p>
          <a:p>
            <a:endParaRPr lang="en-US" dirty="0"/>
          </a:p>
        </p:txBody>
      </p:sp>
    </p:spTree>
    <p:extLst>
      <p:ext uri="{BB962C8B-B14F-4D97-AF65-F5344CB8AC3E}">
        <p14:creationId xmlns:p14="http://schemas.microsoft.com/office/powerpoint/2010/main" val="2592067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9963-7D21-CE42-8AFF-1E3A9D1FFCCC}"/>
              </a:ext>
            </a:extLst>
          </p:cNvPr>
          <p:cNvSpPr>
            <a:spLocks noGrp="1"/>
          </p:cNvSpPr>
          <p:nvPr>
            <p:ph type="title"/>
          </p:nvPr>
        </p:nvSpPr>
        <p:spPr/>
        <p:txBody>
          <a:bodyPr/>
          <a:lstStyle/>
          <a:p>
            <a:r>
              <a:rPr lang="en-US" dirty="0"/>
              <a:t>Is it private trouble? Or public trouble?</a:t>
            </a:r>
          </a:p>
        </p:txBody>
      </p:sp>
      <p:pic>
        <p:nvPicPr>
          <p:cNvPr id="4" name="Content Placeholder 3">
            <a:extLst>
              <a:ext uri="{FF2B5EF4-FFF2-40B4-BE49-F238E27FC236}">
                <a16:creationId xmlns:a16="http://schemas.microsoft.com/office/drawing/2014/main" id="{CE6CA060-9B00-C04B-93CA-D077DA8CF2CD}"/>
              </a:ext>
            </a:extLst>
          </p:cNvPr>
          <p:cNvPicPr>
            <a:picLocks noGrp="1" noChangeAspect="1"/>
          </p:cNvPicPr>
          <p:nvPr>
            <p:ph idx="1"/>
          </p:nvPr>
        </p:nvPicPr>
        <p:blipFill>
          <a:blip r:embed="rId2"/>
          <a:stretch>
            <a:fillRect/>
          </a:stretch>
        </p:blipFill>
        <p:spPr>
          <a:xfrm>
            <a:off x="838201" y="3429000"/>
            <a:ext cx="3360138" cy="2506663"/>
          </a:xfrm>
          <a:prstGeom prst="rect">
            <a:avLst/>
          </a:prstGeom>
        </p:spPr>
      </p:pic>
      <p:pic>
        <p:nvPicPr>
          <p:cNvPr id="6" name="Picture 5">
            <a:extLst>
              <a:ext uri="{FF2B5EF4-FFF2-40B4-BE49-F238E27FC236}">
                <a16:creationId xmlns:a16="http://schemas.microsoft.com/office/drawing/2014/main" id="{D00FF487-8105-1A46-A48A-4601A874F2CF}"/>
              </a:ext>
            </a:extLst>
          </p:cNvPr>
          <p:cNvPicPr>
            <a:picLocks noChangeAspect="1"/>
          </p:cNvPicPr>
          <p:nvPr/>
        </p:nvPicPr>
        <p:blipFill rotWithShape="1">
          <a:blip r:embed="rId3"/>
          <a:srcRect l="13271" r="6667" b="-1"/>
          <a:stretch/>
        </p:blipFill>
        <p:spPr>
          <a:xfrm>
            <a:off x="4572000" y="3429000"/>
            <a:ext cx="3200400" cy="2468418"/>
          </a:xfrm>
          <a:prstGeom prst="rect">
            <a:avLst/>
          </a:prstGeom>
        </p:spPr>
      </p:pic>
      <p:sp>
        <p:nvSpPr>
          <p:cNvPr id="7" name="TextBox 6">
            <a:extLst>
              <a:ext uri="{FF2B5EF4-FFF2-40B4-BE49-F238E27FC236}">
                <a16:creationId xmlns:a16="http://schemas.microsoft.com/office/drawing/2014/main" id="{BEA1891D-67BB-4446-BA53-D14D40A7957E}"/>
              </a:ext>
            </a:extLst>
          </p:cNvPr>
          <p:cNvSpPr txBox="1"/>
          <p:nvPr/>
        </p:nvSpPr>
        <p:spPr>
          <a:xfrm>
            <a:off x="2895600" y="5501313"/>
            <a:ext cx="1676400" cy="369332"/>
          </a:xfrm>
          <a:prstGeom prst="rect">
            <a:avLst/>
          </a:prstGeom>
          <a:noFill/>
        </p:spPr>
        <p:txBody>
          <a:bodyPr wrap="square" rtlCol="0">
            <a:spAutoFit/>
          </a:bodyPr>
          <a:lstStyle/>
          <a:p>
            <a:r>
              <a:rPr lang="en-US" b="1" dirty="0">
                <a:solidFill>
                  <a:schemeClr val="bg1"/>
                </a:solidFill>
              </a:rPr>
              <a:t>Bad luck?</a:t>
            </a:r>
          </a:p>
        </p:txBody>
      </p:sp>
      <p:sp>
        <p:nvSpPr>
          <p:cNvPr id="8" name="TextBox 7">
            <a:extLst>
              <a:ext uri="{FF2B5EF4-FFF2-40B4-BE49-F238E27FC236}">
                <a16:creationId xmlns:a16="http://schemas.microsoft.com/office/drawing/2014/main" id="{E91473DE-E8F7-6B46-8894-B16CA680C53D}"/>
              </a:ext>
            </a:extLst>
          </p:cNvPr>
          <p:cNvSpPr txBox="1"/>
          <p:nvPr/>
        </p:nvSpPr>
        <p:spPr>
          <a:xfrm>
            <a:off x="6019800" y="5501313"/>
            <a:ext cx="1981200" cy="369332"/>
          </a:xfrm>
          <a:prstGeom prst="rect">
            <a:avLst/>
          </a:prstGeom>
          <a:noFill/>
        </p:spPr>
        <p:txBody>
          <a:bodyPr wrap="square" rtlCol="0">
            <a:spAutoFit/>
          </a:bodyPr>
          <a:lstStyle/>
          <a:p>
            <a:r>
              <a:rPr lang="en-US" b="1" dirty="0">
                <a:solidFill>
                  <a:schemeClr val="bg1"/>
                </a:solidFill>
              </a:rPr>
              <a:t>Bad Economy?</a:t>
            </a:r>
          </a:p>
        </p:txBody>
      </p:sp>
      <p:pic>
        <p:nvPicPr>
          <p:cNvPr id="10" name="Picture 9">
            <a:extLst>
              <a:ext uri="{FF2B5EF4-FFF2-40B4-BE49-F238E27FC236}">
                <a16:creationId xmlns:a16="http://schemas.microsoft.com/office/drawing/2014/main" id="{6F01EF19-FC0E-A54E-A250-8FD4B0E93BBE}"/>
              </a:ext>
            </a:extLst>
          </p:cNvPr>
          <p:cNvPicPr>
            <a:picLocks noChangeAspect="1"/>
          </p:cNvPicPr>
          <p:nvPr/>
        </p:nvPicPr>
        <p:blipFill>
          <a:blip r:embed="rId4"/>
          <a:stretch>
            <a:fillRect/>
          </a:stretch>
        </p:blipFill>
        <p:spPr>
          <a:xfrm>
            <a:off x="581192" y="6019800"/>
            <a:ext cx="1666488" cy="666595"/>
          </a:xfrm>
          <a:prstGeom prst="rect">
            <a:avLst/>
          </a:prstGeom>
        </p:spPr>
      </p:pic>
    </p:spTree>
    <p:extLst>
      <p:ext uri="{BB962C8B-B14F-4D97-AF65-F5344CB8AC3E}">
        <p14:creationId xmlns:p14="http://schemas.microsoft.com/office/powerpoint/2010/main" val="876956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95548-4ADE-FA4F-912D-B31F2CBC7FFB}"/>
              </a:ext>
            </a:extLst>
          </p:cNvPr>
          <p:cNvSpPr>
            <a:spLocks noGrp="1"/>
          </p:cNvSpPr>
          <p:nvPr>
            <p:ph type="title"/>
          </p:nvPr>
        </p:nvSpPr>
        <p:spPr/>
        <p:txBody>
          <a:bodyPr/>
          <a:lstStyle/>
          <a:p>
            <a:r>
              <a:rPr lang="en-US" dirty="0"/>
              <a:t>Power, privilege and oppression.</a:t>
            </a:r>
          </a:p>
        </p:txBody>
      </p:sp>
      <p:sp>
        <p:nvSpPr>
          <p:cNvPr id="3" name="Content Placeholder 2">
            <a:extLst>
              <a:ext uri="{FF2B5EF4-FFF2-40B4-BE49-F238E27FC236}">
                <a16:creationId xmlns:a16="http://schemas.microsoft.com/office/drawing/2014/main" id="{5AD21191-A95F-E846-91C5-A2CDB4070FAE}"/>
              </a:ext>
            </a:extLst>
          </p:cNvPr>
          <p:cNvSpPr>
            <a:spLocks noGrp="1"/>
          </p:cNvSpPr>
          <p:nvPr>
            <p:ph idx="1"/>
          </p:nvPr>
        </p:nvSpPr>
        <p:spPr/>
        <p:txBody>
          <a:bodyPr>
            <a:normAutofit/>
          </a:bodyPr>
          <a:lstStyle/>
          <a:p>
            <a:r>
              <a:rPr lang="en-US" sz="2400" dirty="0">
                <a:hlinkClick r:id="rId2"/>
              </a:rPr>
              <a:t>https://www.youtube.com/watch?v=LTDikx-maoM</a:t>
            </a:r>
            <a:endParaRPr lang="en-US" sz="2400" dirty="0"/>
          </a:p>
          <a:p>
            <a:endParaRPr lang="en-US" sz="2400" dirty="0"/>
          </a:p>
          <a:p>
            <a:r>
              <a:rPr lang="en-US" sz="2400" dirty="0"/>
              <a:t>Please highlight key issues within the video to discuss back to the wider group;</a:t>
            </a:r>
          </a:p>
        </p:txBody>
      </p:sp>
      <p:pic>
        <p:nvPicPr>
          <p:cNvPr id="4" name="Picture 3">
            <a:extLst>
              <a:ext uri="{FF2B5EF4-FFF2-40B4-BE49-F238E27FC236}">
                <a16:creationId xmlns:a16="http://schemas.microsoft.com/office/drawing/2014/main" id="{9139A032-042E-364A-ABE8-E256BC3E0A6C}"/>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951884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A1FF7-6242-6B4F-A0E6-C81C6AA45AE4}"/>
              </a:ext>
            </a:extLst>
          </p:cNvPr>
          <p:cNvSpPr>
            <a:spLocks noGrp="1"/>
          </p:cNvSpPr>
          <p:nvPr>
            <p:ph type="title"/>
          </p:nvPr>
        </p:nvSpPr>
        <p:spPr/>
        <p:txBody>
          <a:bodyPr/>
          <a:lstStyle/>
          <a:p>
            <a:r>
              <a:rPr lang="en-US" dirty="0"/>
              <a:t>Thompsons (PCS) model;</a:t>
            </a:r>
          </a:p>
        </p:txBody>
      </p:sp>
      <p:sp>
        <p:nvSpPr>
          <p:cNvPr id="3" name="Content Placeholder 2">
            <a:extLst>
              <a:ext uri="{FF2B5EF4-FFF2-40B4-BE49-F238E27FC236}">
                <a16:creationId xmlns:a16="http://schemas.microsoft.com/office/drawing/2014/main" id="{8C4059FD-10A6-FA46-802D-2AEBA7FF3438}"/>
              </a:ext>
            </a:extLst>
          </p:cNvPr>
          <p:cNvSpPr>
            <a:spLocks noGrp="1"/>
          </p:cNvSpPr>
          <p:nvPr>
            <p:ph idx="1"/>
          </p:nvPr>
        </p:nvSpPr>
        <p:spPr/>
        <p:txBody>
          <a:bodyPr>
            <a:normAutofit lnSpcReduction="10000"/>
          </a:bodyPr>
          <a:lstStyle/>
          <a:p>
            <a:pPr>
              <a:buClr>
                <a:schemeClr val="hlink"/>
              </a:buClr>
              <a:buSzPct val="80000"/>
              <a:buFont typeface="Wingdings" pitchFamily="2" charset="2"/>
              <a:buChar char="Ø"/>
            </a:pPr>
            <a:r>
              <a:rPr lang="en-GB" altLang="en-US" sz="3200" dirty="0"/>
              <a:t>Thompson’s PCS model identifies the three interconnected levels of oppression</a:t>
            </a:r>
          </a:p>
          <a:p>
            <a:pPr>
              <a:buClr>
                <a:schemeClr val="hlink"/>
              </a:buClr>
              <a:buSzPct val="80000"/>
              <a:buFont typeface="Wingdings" pitchFamily="2" charset="2"/>
              <a:buChar char="Ø"/>
            </a:pPr>
            <a:endParaRPr lang="en-GB" altLang="en-US" sz="3200" dirty="0"/>
          </a:p>
          <a:p>
            <a:pPr lvl="1">
              <a:buClr>
                <a:schemeClr val="hlink"/>
              </a:buClr>
              <a:buSzPct val="80000"/>
              <a:buFont typeface="Wingdings" pitchFamily="2" charset="2"/>
              <a:buChar char="l"/>
            </a:pPr>
            <a:r>
              <a:rPr lang="en-GB" altLang="en-US" sz="3200" dirty="0"/>
              <a:t>Personal</a:t>
            </a:r>
          </a:p>
          <a:p>
            <a:pPr lvl="1">
              <a:buClr>
                <a:schemeClr val="hlink"/>
              </a:buClr>
              <a:buSzPct val="80000"/>
              <a:buFont typeface="Wingdings" pitchFamily="2" charset="2"/>
              <a:buChar char="l"/>
            </a:pPr>
            <a:r>
              <a:rPr lang="en-GB" altLang="en-US" sz="3200" dirty="0"/>
              <a:t>Cultural </a:t>
            </a:r>
          </a:p>
          <a:p>
            <a:pPr lvl="1">
              <a:buClr>
                <a:schemeClr val="hlink"/>
              </a:buClr>
              <a:buSzPct val="80000"/>
              <a:buFont typeface="Wingdings" pitchFamily="2" charset="2"/>
              <a:buChar char="l"/>
            </a:pPr>
            <a:r>
              <a:rPr lang="en-GB" altLang="en-US" sz="3200" dirty="0"/>
              <a:t>Structural</a:t>
            </a:r>
          </a:p>
          <a:p>
            <a:endParaRPr lang="en-US" dirty="0"/>
          </a:p>
        </p:txBody>
      </p:sp>
      <p:pic>
        <p:nvPicPr>
          <p:cNvPr id="4" name="Picture 3">
            <a:extLst>
              <a:ext uri="{FF2B5EF4-FFF2-40B4-BE49-F238E27FC236}">
                <a16:creationId xmlns:a16="http://schemas.microsoft.com/office/drawing/2014/main" id="{F6BC122B-AE9D-104C-A5C1-AB64DF9F7FBF}"/>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D39D59E4-5BEA-7D4B-89F0-DC086ECE8D4D}"/>
              </a:ext>
            </a:extLst>
          </p:cNvPr>
          <p:cNvSpPr txBox="1"/>
          <p:nvPr/>
        </p:nvSpPr>
        <p:spPr>
          <a:xfrm>
            <a:off x="7772400" y="6585012"/>
            <a:ext cx="2057400" cy="276999"/>
          </a:xfrm>
          <a:prstGeom prst="rect">
            <a:avLst/>
          </a:prstGeom>
          <a:noFill/>
        </p:spPr>
        <p:txBody>
          <a:bodyPr wrap="square" rtlCol="0">
            <a:spAutoFit/>
          </a:bodyPr>
          <a:lstStyle/>
          <a:p>
            <a:r>
              <a:rPr lang="en-US" sz="1200" dirty="0"/>
              <a:t>(Thompson,2007).</a:t>
            </a:r>
          </a:p>
        </p:txBody>
      </p:sp>
    </p:spTree>
    <p:extLst>
      <p:ext uri="{BB962C8B-B14F-4D97-AF65-F5344CB8AC3E}">
        <p14:creationId xmlns:p14="http://schemas.microsoft.com/office/powerpoint/2010/main" val="4157798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0A1FA-B2F7-D045-91A9-A4D9A5D5AEC4}"/>
              </a:ext>
            </a:extLst>
          </p:cNvPr>
          <p:cNvSpPr>
            <a:spLocks noGrp="1"/>
          </p:cNvSpPr>
          <p:nvPr>
            <p:ph type="title"/>
          </p:nvPr>
        </p:nvSpPr>
        <p:spPr/>
        <p:txBody>
          <a:bodyPr/>
          <a:lstStyle/>
          <a:p>
            <a:r>
              <a:rPr lang="en-US" dirty="0"/>
              <a:t>Personal:</a:t>
            </a:r>
          </a:p>
        </p:txBody>
      </p:sp>
      <p:sp>
        <p:nvSpPr>
          <p:cNvPr id="3" name="Content Placeholder 2">
            <a:extLst>
              <a:ext uri="{FF2B5EF4-FFF2-40B4-BE49-F238E27FC236}">
                <a16:creationId xmlns:a16="http://schemas.microsoft.com/office/drawing/2014/main" id="{02718B77-977F-7E4A-A4B7-9D0FC5D922EC}"/>
              </a:ext>
            </a:extLst>
          </p:cNvPr>
          <p:cNvSpPr>
            <a:spLocks noGrp="1"/>
          </p:cNvSpPr>
          <p:nvPr>
            <p:ph idx="1"/>
          </p:nvPr>
        </p:nvSpPr>
        <p:spPr/>
        <p:txBody>
          <a:bodyPr/>
          <a:lstStyle/>
          <a:p>
            <a:pPr marL="800100" lvl="1" indent="-342900">
              <a:lnSpc>
                <a:spcPct val="70000"/>
              </a:lnSpc>
              <a:spcAft>
                <a:spcPts val="0"/>
              </a:spcAft>
              <a:buFont typeface="Wingdings" pitchFamily="2" charset="2"/>
              <a:buChar char="v"/>
              <a:defRPr/>
            </a:pPr>
            <a:r>
              <a:rPr lang="en-GB" altLang="en-US" sz="2400" dirty="0">
                <a:effectLst>
                  <a:outerShdw blurRad="38100" dist="38100" dir="2700000" algn="tl">
                    <a:srgbClr val="C0C0C0"/>
                  </a:outerShdw>
                </a:effectLst>
              </a:rPr>
              <a:t>Beliefs, attitudes and behaviour.</a:t>
            </a:r>
          </a:p>
          <a:p>
            <a:pPr marL="742950" lvl="1" indent="-285750">
              <a:lnSpc>
                <a:spcPct val="70000"/>
              </a:lnSpc>
              <a:spcAft>
                <a:spcPts val="0"/>
              </a:spcAft>
              <a:buFont typeface="Wingdings" pitchFamily="-1" charset="2"/>
              <a:buChar char="l"/>
              <a:defRPr/>
            </a:pPr>
            <a:endParaRPr lang="en-GB" altLang="en-US" sz="2400" dirty="0">
              <a:effectLst>
                <a:outerShdw blurRad="38100" dist="38100" dir="2700000" algn="tl">
                  <a:srgbClr val="C0C0C0"/>
                </a:outerShdw>
              </a:effectLst>
            </a:endParaRPr>
          </a:p>
          <a:p>
            <a:pPr marL="800100" lvl="1" indent="-342900">
              <a:lnSpc>
                <a:spcPct val="70000"/>
              </a:lnSpc>
              <a:spcAft>
                <a:spcPts val="0"/>
              </a:spcAft>
              <a:buFont typeface="Wingdings" pitchFamily="2" charset="2"/>
              <a:buChar char="v"/>
              <a:defRPr/>
            </a:pPr>
            <a:r>
              <a:rPr lang="en-GB" altLang="en-US" sz="2400" dirty="0">
                <a:effectLst>
                  <a:outerShdw blurRad="38100" dist="38100" dir="2700000" algn="tl">
                    <a:srgbClr val="C0C0C0"/>
                  </a:outerShdw>
                </a:effectLst>
              </a:rPr>
              <a:t>Ideas which people have about themselves and others which they accept as ‘true’.</a:t>
            </a:r>
          </a:p>
          <a:p>
            <a:pPr marL="742950" lvl="1" indent="-285750">
              <a:lnSpc>
                <a:spcPct val="70000"/>
              </a:lnSpc>
              <a:spcAft>
                <a:spcPts val="0"/>
              </a:spcAft>
              <a:buFont typeface="Wingdings" pitchFamily="-1" charset="2"/>
              <a:buChar char="l"/>
              <a:defRPr/>
            </a:pPr>
            <a:endParaRPr lang="en-GB" altLang="en-US" sz="2400" dirty="0">
              <a:effectLst>
                <a:outerShdw blurRad="38100" dist="38100" dir="2700000" algn="tl">
                  <a:srgbClr val="C0C0C0"/>
                </a:outerShdw>
              </a:effectLst>
            </a:endParaRPr>
          </a:p>
          <a:p>
            <a:pPr marL="800100" lvl="1" indent="-342900">
              <a:lnSpc>
                <a:spcPct val="70000"/>
              </a:lnSpc>
              <a:spcAft>
                <a:spcPts val="0"/>
              </a:spcAft>
              <a:buFont typeface="Wingdings" pitchFamily="2" charset="2"/>
              <a:buChar char="v"/>
              <a:defRPr/>
            </a:pPr>
            <a:r>
              <a:rPr lang="en-GB" altLang="en-US" sz="2400" dirty="0">
                <a:effectLst>
                  <a:outerShdw blurRad="38100" dist="38100" dir="2700000" algn="tl">
                    <a:srgbClr val="C0C0C0"/>
                  </a:outerShdw>
                </a:effectLst>
              </a:rPr>
              <a:t>Respond in a particular way when encountering certain people or situations.</a:t>
            </a:r>
          </a:p>
          <a:p>
            <a:pPr marL="742950" lvl="1" indent="-285750">
              <a:lnSpc>
                <a:spcPct val="70000"/>
              </a:lnSpc>
              <a:spcAft>
                <a:spcPts val="0"/>
              </a:spcAft>
              <a:buFont typeface="Wingdings" pitchFamily="-1" charset="2"/>
              <a:buChar char="l"/>
              <a:defRPr/>
            </a:pPr>
            <a:endParaRPr lang="en-GB" altLang="en-US" sz="2400" dirty="0">
              <a:effectLst>
                <a:outerShdw blurRad="38100" dist="38100" dir="2700000" algn="tl">
                  <a:srgbClr val="C0C0C0"/>
                </a:outerShdw>
              </a:effectLst>
            </a:endParaRPr>
          </a:p>
          <a:p>
            <a:pPr marL="800100" lvl="1" indent="-342900">
              <a:lnSpc>
                <a:spcPct val="70000"/>
              </a:lnSpc>
              <a:spcAft>
                <a:spcPts val="0"/>
              </a:spcAft>
              <a:buFont typeface="Wingdings" pitchFamily="2" charset="2"/>
              <a:buChar char="v"/>
              <a:defRPr/>
            </a:pPr>
            <a:r>
              <a:rPr lang="en-GB" altLang="en-US" sz="2400" dirty="0">
                <a:effectLst>
                  <a:outerShdw blurRad="38100" dist="38100" dir="2700000" algn="tl">
                    <a:srgbClr val="C0C0C0"/>
                  </a:outerShdw>
                </a:effectLst>
              </a:rPr>
              <a:t>How people regard and/or treat others.</a:t>
            </a:r>
          </a:p>
          <a:p>
            <a:endParaRPr lang="en-US" dirty="0"/>
          </a:p>
        </p:txBody>
      </p:sp>
      <p:pic>
        <p:nvPicPr>
          <p:cNvPr id="4" name="Picture 3">
            <a:extLst>
              <a:ext uri="{FF2B5EF4-FFF2-40B4-BE49-F238E27FC236}">
                <a16:creationId xmlns:a16="http://schemas.microsoft.com/office/drawing/2014/main" id="{F05C573B-0D91-8646-ACC4-4B959FE32C05}"/>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E59600C1-EFC5-BF4B-B8AD-0FD9F73F5313}"/>
              </a:ext>
            </a:extLst>
          </p:cNvPr>
          <p:cNvSpPr txBox="1"/>
          <p:nvPr/>
        </p:nvSpPr>
        <p:spPr>
          <a:xfrm>
            <a:off x="7877008" y="6568969"/>
            <a:ext cx="1371600" cy="276999"/>
          </a:xfrm>
          <a:prstGeom prst="rect">
            <a:avLst/>
          </a:prstGeom>
          <a:noFill/>
        </p:spPr>
        <p:txBody>
          <a:bodyPr wrap="square" rtlCol="0">
            <a:spAutoFit/>
          </a:bodyPr>
          <a:lstStyle/>
          <a:p>
            <a:r>
              <a:rPr lang="en-US" sz="1200" dirty="0"/>
              <a:t>(Thompson,2007).</a:t>
            </a:r>
          </a:p>
        </p:txBody>
      </p:sp>
    </p:spTree>
    <p:extLst>
      <p:ext uri="{BB962C8B-B14F-4D97-AF65-F5344CB8AC3E}">
        <p14:creationId xmlns:p14="http://schemas.microsoft.com/office/powerpoint/2010/main" val="2411257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B126-B95F-6949-8DC5-C01604E224BE}"/>
              </a:ext>
            </a:extLst>
          </p:cNvPr>
          <p:cNvSpPr>
            <a:spLocks noGrp="1"/>
          </p:cNvSpPr>
          <p:nvPr>
            <p:ph type="title"/>
          </p:nvPr>
        </p:nvSpPr>
        <p:spPr/>
        <p:txBody>
          <a:bodyPr/>
          <a:lstStyle/>
          <a:p>
            <a:r>
              <a:rPr lang="en-US" dirty="0"/>
              <a:t>Cultural;</a:t>
            </a:r>
          </a:p>
        </p:txBody>
      </p:sp>
      <p:sp>
        <p:nvSpPr>
          <p:cNvPr id="3" name="Content Placeholder 2">
            <a:extLst>
              <a:ext uri="{FF2B5EF4-FFF2-40B4-BE49-F238E27FC236}">
                <a16:creationId xmlns:a16="http://schemas.microsoft.com/office/drawing/2014/main" id="{6364A678-C8F1-C247-8373-2B42F77E9289}"/>
              </a:ext>
            </a:extLst>
          </p:cNvPr>
          <p:cNvSpPr>
            <a:spLocks noGrp="1"/>
          </p:cNvSpPr>
          <p:nvPr>
            <p:ph idx="1"/>
          </p:nvPr>
        </p:nvSpPr>
        <p:spPr/>
        <p:txBody>
          <a:bodyPr/>
          <a:lstStyle/>
          <a:p>
            <a:pPr marL="742950" lvl="1" indent="-285750">
              <a:lnSpc>
                <a:spcPct val="70000"/>
              </a:lnSpc>
              <a:buFont typeface="Wingdings" pitchFamily="2" charset="2"/>
              <a:buChar char="l"/>
            </a:pPr>
            <a:r>
              <a:rPr lang="en-GB" altLang="en-US" sz="2400" dirty="0"/>
              <a:t>Assumptions about what is true, right, good, normal.</a:t>
            </a:r>
          </a:p>
          <a:p>
            <a:pPr marL="742950" lvl="1" indent="-285750">
              <a:lnSpc>
                <a:spcPct val="70000"/>
              </a:lnSpc>
              <a:buFont typeface="Wingdings" pitchFamily="2" charset="2"/>
              <a:buChar char="l"/>
            </a:pPr>
            <a:endParaRPr lang="en-GB" altLang="en-US" sz="2400" dirty="0"/>
          </a:p>
          <a:p>
            <a:pPr marL="742950" lvl="1" indent="-285750">
              <a:lnSpc>
                <a:spcPct val="70000"/>
              </a:lnSpc>
              <a:buFont typeface="Wingdings" pitchFamily="2" charset="2"/>
              <a:buChar char="l"/>
            </a:pPr>
            <a:r>
              <a:rPr lang="en-GB" altLang="en-US" sz="2400" dirty="0"/>
              <a:t>Commonly accepted </a:t>
            </a:r>
            <a:r>
              <a:rPr lang="en-GB" altLang="en-US" sz="2400" b="1" dirty="0"/>
              <a:t>values</a:t>
            </a:r>
            <a:r>
              <a:rPr lang="en-GB" altLang="en-US" sz="2400" dirty="0"/>
              <a:t> and codes of conduct.</a:t>
            </a:r>
          </a:p>
          <a:p>
            <a:pPr marL="742950" lvl="1" indent="-285750">
              <a:lnSpc>
                <a:spcPct val="70000"/>
              </a:lnSpc>
              <a:buFont typeface="Wingdings" pitchFamily="2" charset="2"/>
              <a:buChar char="l"/>
            </a:pPr>
            <a:endParaRPr lang="en-GB" altLang="en-US" sz="2400" dirty="0"/>
          </a:p>
          <a:p>
            <a:pPr marL="457200" lvl="1" indent="0">
              <a:lnSpc>
                <a:spcPct val="70000"/>
              </a:lnSpc>
              <a:buNone/>
            </a:pPr>
            <a:r>
              <a:rPr lang="en-GB" altLang="en-US" sz="2400" dirty="0"/>
              <a:t>What shapes these values within society?</a:t>
            </a:r>
          </a:p>
          <a:p>
            <a:pPr marL="800100" lvl="1" indent="-342900">
              <a:lnSpc>
                <a:spcPct val="70000"/>
              </a:lnSpc>
              <a:buFont typeface="Wingdings" pitchFamily="2" charset="2"/>
              <a:buChar char="v"/>
            </a:pPr>
            <a:r>
              <a:rPr lang="en-GB" altLang="en-US" sz="2400" dirty="0"/>
              <a:t>Please discuss in pairs and feed back to the group;</a:t>
            </a:r>
          </a:p>
          <a:p>
            <a:endParaRPr lang="en-US" dirty="0"/>
          </a:p>
        </p:txBody>
      </p:sp>
      <p:pic>
        <p:nvPicPr>
          <p:cNvPr id="4" name="Picture 3">
            <a:extLst>
              <a:ext uri="{FF2B5EF4-FFF2-40B4-BE49-F238E27FC236}">
                <a16:creationId xmlns:a16="http://schemas.microsoft.com/office/drawing/2014/main" id="{77386CF5-A7D3-FE40-91C3-EF989DA3E070}"/>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3D39A4A3-2B25-2346-9B91-53F6C767E0C8}"/>
              </a:ext>
            </a:extLst>
          </p:cNvPr>
          <p:cNvSpPr txBox="1"/>
          <p:nvPr/>
        </p:nvSpPr>
        <p:spPr>
          <a:xfrm>
            <a:off x="7838908" y="6581001"/>
            <a:ext cx="1447800" cy="276999"/>
          </a:xfrm>
          <a:prstGeom prst="rect">
            <a:avLst/>
          </a:prstGeom>
          <a:noFill/>
        </p:spPr>
        <p:txBody>
          <a:bodyPr wrap="square" rtlCol="0">
            <a:spAutoFit/>
          </a:bodyPr>
          <a:lstStyle/>
          <a:p>
            <a:r>
              <a:rPr lang="en-US" sz="1200" dirty="0"/>
              <a:t>(Thompson,2007).</a:t>
            </a:r>
          </a:p>
        </p:txBody>
      </p:sp>
    </p:spTree>
    <p:extLst>
      <p:ext uri="{BB962C8B-B14F-4D97-AF65-F5344CB8AC3E}">
        <p14:creationId xmlns:p14="http://schemas.microsoft.com/office/powerpoint/2010/main" val="537116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4376C-3F03-A04A-8A98-9D9A71CCA116}"/>
              </a:ext>
            </a:extLst>
          </p:cNvPr>
          <p:cNvSpPr>
            <a:spLocks noGrp="1"/>
          </p:cNvSpPr>
          <p:nvPr>
            <p:ph type="title"/>
          </p:nvPr>
        </p:nvSpPr>
        <p:spPr/>
        <p:txBody>
          <a:bodyPr/>
          <a:lstStyle/>
          <a:p>
            <a:r>
              <a:rPr lang="en-US" dirty="0"/>
              <a:t>Structural;</a:t>
            </a:r>
          </a:p>
        </p:txBody>
      </p:sp>
      <p:sp>
        <p:nvSpPr>
          <p:cNvPr id="3" name="Content Placeholder 2">
            <a:extLst>
              <a:ext uri="{FF2B5EF4-FFF2-40B4-BE49-F238E27FC236}">
                <a16:creationId xmlns:a16="http://schemas.microsoft.com/office/drawing/2014/main" id="{BE28DA08-EBED-E845-A45A-C488EA6BC853}"/>
              </a:ext>
            </a:extLst>
          </p:cNvPr>
          <p:cNvSpPr>
            <a:spLocks noGrp="1"/>
          </p:cNvSpPr>
          <p:nvPr>
            <p:ph idx="1"/>
          </p:nvPr>
        </p:nvSpPr>
        <p:spPr/>
        <p:txBody>
          <a:bodyPr/>
          <a:lstStyle/>
          <a:p>
            <a:pPr>
              <a:buFont typeface="Wingdings" pitchFamily="2" charset="2"/>
              <a:buChar char="v"/>
            </a:pPr>
            <a:r>
              <a:rPr lang="en-GB" altLang="en-US" sz="2400" dirty="0"/>
              <a:t>Structures and institutions within society which act to perpetuate social divisions, prejudice and discrimination.</a:t>
            </a:r>
          </a:p>
          <a:p>
            <a:pPr>
              <a:buFont typeface="Wingdings" pitchFamily="2" charset="2"/>
              <a:buChar char="v"/>
            </a:pPr>
            <a:endParaRPr lang="en-GB" altLang="en-US" sz="2400" dirty="0"/>
          </a:p>
          <a:p>
            <a:pPr>
              <a:buFont typeface="Wingdings" pitchFamily="2" charset="2"/>
              <a:buChar char="v"/>
            </a:pPr>
            <a:r>
              <a:rPr lang="en-GB" altLang="en-US" sz="2400" dirty="0"/>
              <a:t>Can we think of any examples? </a:t>
            </a:r>
          </a:p>
          <a:p>
            <a:pPr>
              <a:buFont typeface="Wingdings" pitchFamily="2" charset="2"/>
              <a:buChar char="v"/>
            </a:pPr>
            <a:r>
              <a:rPr lang="en-GB" altLang="en-US" sz="2400" dirty="0"/>
              <a:t>Please discuss in pairs and feedback to the rest of the group.</a:t>
            </a:r>
          </a:p>
          <a:p>
            <a:pPr marL="0" indent="0">
              <a:buNone/>
            </a:pPr>
            <a:r>
              <a:rPr lang="en-GB" altLang="en-US" dirty="0"/>
              <a:t/>
            </a:r>
            <a:br>
              <a:rPr lang="en-GB" altLang="en-US" dirty="0"/>
            </a:br>
            <a:endParaRPr lang="en-US" dirty="0"/>
          </a:p>
        </p:txBody>
      </p:sp>
      <p:pic>
        <p:nvPicPr>
          <p:cNvPr id="4" name="Picture 3">
            <a:extLst>
              <a:ext uri="{FF2B5EF4-FFF2-40B4-BE49-F238E27FC236}">
                <a16:creationId xmlns:a16="http://schemas.microsoft.com/office/drawing/2014/main" id="{8CCDADBB-BE1A-CE46-BFCC-03C8DDD06092}"/>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2E0F4764-EF31-854A-8B91-B2DE4099705F}"/>
              </a:ext>
            </a:extLst>
          </p:cNvPr>
          <p:cNvSpPr txBox="1"/>
          <p:nvPr/>
        </p:nvSpPr>
        <p:spPr>
          <a:xfrm>
            <a:off x="7838908" y="6509557"/>
            <a:ext cx="1447800" cy="276999"/>
          </a:xfrm>
          <a:prstGeom prst="rect">
            <a:avLst/>
          </a:prstGeom>
          <a:noFill/>
        </p:spPr>
        <p:txBody>
          <a:bodyPr wrap="square" rtlCol="0">
            <a:spAutoFit/>
          </a:bodyPr>
          <a:lstStyle/>
          <a:p>
            <a:r>
              <a:rPr lang="en-US" sz="1200" dirty="0"/>
              <a:t>(Thompson,2007).</a:t>
            </a:r>
          </a:p>
        </p:txBody>
      </p:sp>
    </p:spTree>
    <p:extLst>
      <p:ext uri="{BB962C8B-B14F-4D97-AF65-F5344CB8AC3E}">
        <p14:creationId xmlns:p14="http://schemas.microsoft.com/office/powerpoint/2010/main" val="19593870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ABEB-EBA3-2A4F-A87A-559ACB5617C0}"/>
              </a:ext>
            </a:extLst>
          </p:cNvPr>
          <p:cNvSpPr>
            <a:spLocks noGrp="1"/>
          </p:cNvSpPr>
          <p:nvPr>
            <p:ph type="title"/>
          </p:nvPr>
        </p:nvSpPr>
        <p:spPr/>
        <p:txBody>
          <a:bodyPr/>
          <a:lstStyle/>
          <a:p>
            <a:r>
              <a:rPr lang="en-US" dirty="0"/>
              <a:t>Neil Thompson's (PCS MODEL)</a:t>
            </a:r>
          </a:p>
        </p:txBody>
      </p:sp>
      <p:pic>
        <p:nvPicPr>
          <p:cNvPr id="4" name="Content Placeholder 3">
            <a:extLst>
              <a:ext uri="{FF2B5EF4-FFF2-40B4-BE49-F238E27FC236}">
                <a16:creationId xmlns:a16="http://schemas.microsoft.com/office/drawing/2014/main" id="{39810F22-563B-2643-AF87-D6DBAC24ED6C}"/>
              </a:ext>
            </a:extLst>
          </p:cNvPr>
          <p:cNvPicPr>
            <a:picLocks noGrp="1" noChangeAspect="1"/>
          </p:cNvPicPr>
          <p:nvPr>
            <p:ph idx="1"/>
          </p:nvPr>
        </p:nvPicPr>
        <p:blipFill>
          <a:blip r:embed="rId2"/>
          <a:stretch>
            <a:fillRect/>
          </a:stretch>
        </p:blipFill>
        <p:spPr>
          <a:xfrm>
            <a:off x="436338" y="1981200"/>
            <a:ext cx="7717062" cy="4725193"/>
          </a:xfrm>
          <a:prstGeom prst="rect">
            <a:avLst/>
          </a:prstGeom>
        </p:spPr>
      </p:pic>
      <p:pic>
        <p:nvPicPr>
          <p:cNvPr id="5" name="Picture 4">
            <a:extLst>
              <a:ext uri="{FF2B5EF4-FFF2-40B4-BE49-F238E27FC236}">
                <a16:creationId xmlns:a16="http://schemas.microsoft.com/office/drawing/2014/main" id="{820BF2EF-D052-A748-9C91-6CB3C6B792E0}"/>
              </a:ext>
            </a:extLst>
          </p:cNvPr>
          <p:cNvPicPr>
            <a:picLocks noChangeAspect="1"/>
          </p:cNvPicPr>
          <p:nvPr/>
        </p:nvPicPr>
        <p:blipFill>
          <a:blip r:embed="rId3"/>
          <a:stretch>
            <a:fillRect/>
          </a:stretch>
        </p:blipFill>
        <p:spPr>
          <a:xfrm>
            <a:off x="469289" y="6039798"/>
            <a:ext cx="1666488" cy="666595"/>
          </a:xfrm>
          <a:prstGeom prst="rect">
            <a:avLst/>
          </a:prstGeom>
        </p:spPr>
      </p:pic>
      <p:sp>
        <p:nvSpPr>
          <p:cNvPr id="3" name="TextBox 2">
            <a:extLst>
              <a:ext uri="{FF2B5EF4-FFF2-40B4-BE49-F238E27FC236}">
                <a16:creationId xmlns:a16="http://schemas.microsoft.com/office/drawing/2014/main" id="{40EAB734-9375-D64E-AD51-A47079828789}"/>
              </a:ext>
            </a:extLst>
          </p:cNvPr>
          <p:cNvSpPr txBox="1"/>
          <p:nvPr/>
        </p:nvSpPr>
        <p:spPr>
          <a:xfrm>
            <a:off x="7831362" y="6611717"/>
            <a:ext cx="1752600" cy="276999"/>
          </a:xfrm>
          <a:prstGeom prst="rect">
            <a:avLst/>
          </a:prstGeom>
          <a:noFill/>
        </p:spPr>
        <p:txBody>
          <a:bodyPr wrap="square" rtlCol="0">
            <a:spAutoFit/>
          </a:bodyPr>
          <a:lstStyle/>
          <a:p>
            <a:r>
              <a:rPr lang="en-US" sz="1200" dirty="0"/>
              <a:t>(Thompson,2007).</a:t>
            </a:r>
          </a:p>
        </p:txBody>
      </p:sp>
    </p:spTree>
    <p:extLst>
      <p:ext uri="{BB962C8B-B14F-4D97-AF65-F5344CB8AC3E}">
        <p14:creationId xmlns:p14="http://schemas.microsoft.com/office/powerpoint/2010/main" val="327462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50226-C90C-5440-BE6C-3ECFB5503FA7}"/>
              </a:ext>
            </a:extLst>
          </p:cNvPr>
          <p:cNvSpPr>
            <a:spLocks noGrp="1"/>
          </p:cNvSpPr>
          <p:nvPr>
            <p:ph type="title"/>
          </p:nvPr>
        </p:nvSpPr>
        <p:spPr/>
        <p:txBody>
          <a:bodyPr/>
          <a:lstStyle/>
          <a:p>
            <a:r>
              <a:rPr lang="en-GB" altLang="en-US" dirty="0"/>
              <a:t>Anti-oppressive practice (AOP) </a:t>
            </a:r>
            <a:br>
              <a:rPr lang="en-GB" altLang="en-US" dirty="0"/>
            </a:br>
            <a:endParaRPr lang="en-US" dirty="0"/>
          </a:p>
        </p:txBody>
      </p:sp>
      <p:sp>
        <p:nvSpPr>
          <p:cNvPr id="3" name="Content Placeholder 2">
            <a:extLst>
              <a:ext uri="{FF2B5EF4-FFF2-40B4-BE49-F238E27FC236}">
                <a16:creationId xmlns:a16="http://schemas.microsoft.com/office/drawing/2014/main" id="{93B51554-73C1-5B4B-8B41-EEA61434F99C}"/>
              </a:ext>
            </a:extLst>
          </p:cNvPr>
          <p:cNvSpPr>
            <a:spLocks noGrp="1"/>
          </p:cNvSpPr>
          <p:nvPr>
            <p:ph idx="1"/>
          </p:nvPr>
        </p:nvSpPr>
        <p:spPr/>
        <p:txBody>
          <a:bodyPr/>
          <a:lstStyle/>
          <a:p>
            <a:pPr marL="0" indent="0">
              <a:buClr>
                <a:schemeClr val="hlink"/>
              </a:buClr>
              <a:buSzPct val="80000"/>
              <a:buNone/>
            </a:pPr>
            <a:r>
              <a:rPr lang="en-GB" altLang="en-US" sz="2400" dirty="0"/>
              <a:t>Aims to;  </a:t>
            </a:r>
          </a:p>
          <a:p>
            <a:pPr>
              <a:buClr>
                <a:schemeClr val="hlink"/>
              </a:buClr>
              <a:buSzPct val="80000"/>
              <a:buFont typeface="Wingdings" pitchFamily="2" charset="2"/>
              <a:buChar char="Ø"/>
            </a:pPr>
            <a:r>
              <a:rPr lang="en-GB" altLang="en-US" sz="2400" dirty="0"/>
              <a:t>Challenge discrimination and </a:t>
            </a:r>
            <a:r>
              <a:rPr lang="en-GB" altLang="en-US" sz="2400" b="1" i="1" dirty="0"/>
              <a:t>oppressio</a:t>
            </a:r>
            <a:r>
              <a:rPr lang="en-GB" altLang="en-US" sz="2400" dirty="0"/>
              <a:t>n in society</a:t>
            </a:r>
          </a:p>
          <a:p>
            <a:pPr>
              <a:buClr>
                <a:schemeClr val="hlink"/>
              </a:buClr>
              <a:buSzPct val="80000"/>
              <a:buFont typeface="Wingdings" pitchFamily="2" charset="2"/>
              <a:buChar char="Ø"/>
            </a:pPr>
            <a:r>
              <a:rPr lang="en-GB" altLang="en-US" sz="2400" dirty="0"/>
              <a:t>Ensure social justice and equality for individuals and groups takes place.</a:t>
            </a:r>
          </a:p>
          <a:p>
            <a:pPr>
              <a:buClr>
                <a:schemeClr val="hlink"/>
              </a:buClr>
              <a:buSzPct val="80000"/>
              <a:buFont typeface="Wingdings" pitchFamily="2" charset="2"/>
              <a:buChar char="Ø"/>
            </a:pPr>
            <a:endParaRPr lang="en-GB" altLang="en-US" sz="2400" dirty="0"/>
          </a:p>
          <a:p>
            <a:pPr>
              <a:buClr>
                <a:schemeClr val="hlink"/>
              </a:buClr>
              <a:buSzPct val="80000"/>
              <a:buFont typeface="Wingdings" pitchFamily="2" charset="2"/>
              <a:buChar char="Ø"/>
            </a:pPr>
            <a:r>
              <a:rPr lang="en-GB" altLang="en-US" sz="2400" dirty="0"/>
              <a:t>Please discuss in pairs </a:t>
            </a:r>
            <a:r>
              <a:rPr lang="en-GB" altLang="en-US" sz="2400" b="1" dirty="0"/>
              <a:t>why</a:t>
            </a:r>
            <a:r>
              <a:rPr lang="en-GB" altLang="en-US" sz="2400" dirty="0"/>
              <a:t> someone may experience oppression?</a:t>
            </a:r>
          </a:p>
          <a:p>
            <a:pPr marL="0" indent="0">
              <a:buNone/>
            </a:pPr>
            <a:endParaRPr lang="en-GB" altLang="en-US" dirty="0"/>
          </a:p>
        </p:txBody>
      </p:sp>
      <p:pic>
        <p:nvPicPr>
          <p:cNvPr id="4" name="Picture 3">
            <a:extLst>
              <a:ext uri="{FF2B5EF4-FFF2-40B4-BE49-F238E27FC236}">
                <a16:creationId xmlns:a16="http://schemas.microsoft.com/office/drawing/2014/main" id="{9834470A-37B4-9E41-BC8C-7764756D7B8E}"/>
              </a:ext>
            </a:extLst>
          </p:cNvPr>
          <p:cNvPicPr>
            <a:picLocks noChangeAspect="1"/>
          </p:cNvPicPr>
          <p:nvPr/>
        </p:nvPicPr>
        <p:blipFill>
          <a:blip r:embed="rId2"/>
          <a:stretch>
            <a:fillRect/>
          </a:stretch>
        </p:blipFill>
        <p:spPr>
          <a:xfrm>
            <a:off x="6858000" y="5044494"/>
            <a:ext cx="1628608" cy="1628608"/>
          </a:xfrm>
          <a:prstGeom prst="rect">
            <a:avLst/>
          </a:prstGeom>
        </p:spPr>
      </p:pic>
      <p:pic>
        <p:nvPicPr>
          <p:cNvPr id="5" name="Picture 4">
            <a:extLst>
              <a:ext uri="{FF2B5EF4-FFF2-40B4-BE49-F238E27FC236}">
                <a16:creationId xmlns:a16="http://schemas.microsoft.com/office/drawing/2014/main" id="{10FE5061-5D94-CC40-9313-A62A020CE47A}"/>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592253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9611C-BA7A-8748-BD53-5B086EEC1170}"/>
              </a:ext>
            </a:extLst>
          </p:cNvPr>
          <p:cNvSpPr>
            <a:spLocks noGrp="1"/>
          </p:cNvSpPr>
          <p:nvPr>
            <p:ph type="title"/>
          </p:nvPr>
        </p:nvSpPr>
        <p:spPr/>
        <p:txBody>
          <a:bodyPr/>
          <a:lstStyle/>
          <a:p>
            <a:r>
              <a:rPr lang="en-US" dirty="0"/>
              <a:t>Anti-oppressive practice;</a:t>
            </a:r>
          </a:p>
        </p:txBody>
      </p:sp>
      <p:sp>
        <p:nvSpPr>
          <p:cNvPr id="3" name="Content Placeholder 2">
            <a:extLst>
              <a:ext uri="{FF2B5EF4-FFF2-40B4-BE49-F238E27FC236}">
                <a16:creationId xmlns:a16="http://schemas.microsoft.com/office/drawing/2014/main" id="{F7DC796D-4E1A-FC4D-A0A5-46856B14A76F}"/>
              </a:ext>
            </a:extLst>
          </p:cNvPr>
          <p:cNvSpPr>
            <a:spLocks noGrp="1"/>
          </p:cNvSpPr>
          <p:nvPr>
            <p:ph idx="1"/>
          </p:nvPr>
        </p:nvSpPr>
        <p:spPr/>
        <p:txBody>
          <a:bodyPr>
            <a:normAutofit fontScale="77500" lnSpcReduction="20000"/>
          </a:bodyPr>
          <a:lstStyle/>
          <a:p>
            <a:pPr>
              <a:buClr>
                <a:schemeClr val="hlink"/>
              </a:buClr>
              <a:buSzPct val="80000"/>
              <a:buFont typeface="Wingdings" pitchFamily="2" charset="2"/>
              <a:buChar char="Ø"/>
            </a:pPr>
            <a:r>
              <a:rPr lang="en-GB" altLang="en-US" sz="2800" dirty="0"/>
              <a:t>These beliefs are often structured within society at an;</a:t>
            </a:r>
          </a:p>
          <a:p>
            <a:pPr>
              <a:buClr>
                <a:schemeClr val="hlink"/>
              </a:buClr>
              <a:buSzPct val="80000"/>
              <a:buFont typeface="Wingdings" pitchFamily="2" charset="2"/>
              <a:buChar char="Ø"/>
            </a:pPr>
            <a:r>
              <a:rPr lang="en-GB" altLang="en-US" sz="2800" dirty="0"/>
              <a:t> interpersonal level</a:t>
            </a:r>
          </a:p>
          <a:p>
            <a:pPr>
              <a:buClr>
                <a:schemeClr val="hlink"/>
              </a:buClr>
              <a:buSzPct val="80000"/>
              <a:buFont typeface="Wingdings" pitchFamily="2" charset="2"/>
              <a:buChar char="Ø"/>
            </a:pPr>
            <a:r>
              <a:rPr lang="en-GB" altLang="en-US" sz="2800" dirty="0"/>
              <a:t>Cultural</a:t>
            </a:r>
          </a:p>
          <a:p>
            <a:pPr>
              <a:buClr>
                <a:schemeClr val="hlink"/>
              </a:buClr>
              <a:buSzPct val="80000"/>
              <a:buFont typeface="Wingdings" pitchFamily="2" charset="2"/>
              <a:buChar char="Ø"/>
            </a:pPr>
            <a:r>
              <a:rPr lang="en-GB" altLang="en-US" sz="2800" dirty="0"/>
              <a:t>Within organisations</a:t>
            </a:r>
          </a:p>
          <a:p>
            <a:pPr>
              <a:buClr>
                <a:schemeClr val="hlink"/>
              </a:buClr>
              <a:buSzPct val="80000"/>
              <a:buFont typeface="Wingdings" pitchFamily="2" charset="2"/>
              <a:buChar char="Ø"/>
            </a:pPr>
            <a:endParaRPr lang="en-GB" altLang="en-US" sz="2800" dirty="0"/>
          </a:p>
          <a:p>
            <a:pPr>
              <a:buClr>
                <a:schemeClr val="hlink"/>
              </a:buClr>
              <a:buSzPct val="80000"/>
              <a:buFont typeface="Wingdings" pitchFamily="2" charset="2"/>
              <a:buChar char="Ø"/>
            </a:pPr>
            <a:r>
              <a:rPr lang="en-GB" altLang="en-US" sz="2800" dirty="0"/>
              <a:t>Oppression is not simply a question of </a:t>
            </a:r>
            <a:r>
              <a:rPr lang="en-GB" altLang="en-US" sz="2800" b="1" dirty="0"/>
              <a:t>individua</a:t>
            </a:r>
            <a:r>
              <a:rPr lang="en-GB" altLang="en-US" sz="2800" dirty="0"/>
              <a:t>l instances of discrimination, inequality or personal prejudice. </a:t>
            </a:r>
          </a:p>
          <a:p>
            <a:pPr lvl="1">
              <a:buClr>
                <a:schemeClr val="hlink"/>
              </a:buClr>
              <a:buSzPct val="80000"/>
              <a:buFont typeface="Wingdings" pitchFamily="2" charset="2"/>
              <a:buChar char="Ø"/>
            </a:pPr>
            <a:r>
              <a:rPr lang="en-GB" altLang="en-US" sz="2800" dirty="0"/>
              <a:t>It is a </a:t>
            </a:r>
            <a:r>
              <a:rPr lang="en-GB" altLang="en-US" sz="2800" b="1" dirty="0"/>
              <a:t>system</a:t>
            </a:r>
            <a:r>
              <a:rPr lang="en-GB" altLang="en-US" sz="2800" dirty="0"/>
              <a:t> of deeply ingrained attitudes and pervasive practices which permeate the very fabric of society</a:t>
            </a:r>
          </a:p>
          <a:p>
            <a:endParaRPr lang="en-US" dirty="0"/>
          </a:p>
        </p:txBody>
      </p:sp>
      <p:pic>
        <p:nvPicPr>
          <p:cNvPr id="4" name="Picture 3">
            <a:extLst>
              <a:ext uri="{FF2B5EF4-FFF2-40B4-BE49-F238E27FC236}">
                <a16:creationId xmlns:a16="http://schemas.microsoft.com/office/drawing/2014/main" id="{03064EA6-40DA-5A42-9188-2C57178D3C6F}"/>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C19D9FA9-F39F-2348-B27C-FBA95132B7BE}"/>
              </a:ext>
            </a:extLst>
          </p:cNvPr>
          <p:cNvSpPr txBox="1"/>
          <p:nvPr/>
        </p:nvSpPr>
        <p:spPr>
          <a:xfrm>
            <a:off x="7162800" y="6581001"/>
            <a:ext cx="2590800" cy="276999"/>
          </a:xfrm>
          <a:prstGeom prst="rect">
            <a:avLst/>
          </a:prstGeom>
          <a:noFill/>
        </p:spPr>
        <p:txBody>
          <a:bodyPr wrap="square" rtlCol="0">
            <a:spAutoFit/>
          </a:bodyPr>
          <a:lstStyle/>
          <a:p>
            <a:r>
              <a:rPr lang="en-GB" sz="1200" dirty="0"/>
              <a:t>(Dalrymple and Burke, 2006).</a:t>
            </a:r>
            <a:endParaRPr lang="en-US" sz="1200" dirty="0"/>
          </a:p>
        </p:txBody>
      </p:sp>
    </p:spTree>
    <p:extLst>
      <p:ext uri="{BB962C8B-B14F-4D97-AF65-F5344CB8AC3E}">
        <p14:creationId xmlns:p14="http://schemas.microsoft.com/office/powerpoint/2010/main" val="1611291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3A67C-80F5-4847-9FB5-C845A12A6172}"/>
              </a:ext>
            </a:extLst>
          </p:cNvPr>
          <p:cNvSpPr>
            <a:spLocks noGrp="1"/>
          </p:cNvSpPr>
          <p:nvPr>
            <p:ph type="title"/>
          </p:nvPr>
        </p:nvSpPr>
        <p:spPr/>
        <p:txBody>
          <a:bodyPr/>
          <a:lstStyle/>
          <a:p>
            <a:r>
              <a:rPr lang="en-US" dirty="0"/>
              <a:t>Anti oppressive practice is based on the understanding that;</a:t>
            </a:r>
          </a:p>
        </p:txBody>
      </p:sp>
      <p:sp>
        <p:nvSpPr>
          <p:cNvPr id="3" name="Content Placeholder 2">
            <a:extLst>
              <a:ext uri="{FF2B5EF4-FFF2-40B4-BE49-F238E27FC236}">
                <a16:creationId xmlns:a16="http://schemas.microsoft.com/office/drawing/2014/main" id="{3D14E150-EE84-7E45-AD27-ACE4BC016BF8}"/>
              </a:ext>
            </a:extLst>
          </p:cNvPr>
          <p:cNvSpPr>
            <a:spLocks noGrp="1"/>
          </p:cNvSpPr>
          <p:nvPr>
            <p:ph idx="1"/>
          </p:nvPr>
        </p:nvSpPr>
        <p:spPr/>
        <p:txBody>
          <a:bodyPr/>
          <a:lstStyle/>
          <a:p>
            <a:pPr lvl="1">
              <a:buSzPct val="70000"/>
              <a:buFont typeface="Wingdings" pitchFamily="2" charset="2"/>
              <a:buChar char="Ø"/>
            </a:pPr>
            <a:r>
              <a:rPr lang="en-GB" altLang="en-US" sz="2400" dirty="0">
                <a:latin typeface="Lucida Sans Unicode" panose="020B0602030504020204" pitchFamily="34" charset="0"/>
              </a:rPr>
              <a:t>Society divides people (and people divide themselves) into different social groups</a:t>
            </a:r>
          </a:p>
          <a:p>
            <a:pPr lvl="1">
              <a:buSzPct val="70000"/>
              <a:buFont typeface="Wingdings" pitchFamily="2" charset="2"/>
              <a:buChar char="Ø"/>
            </a:pPr>
            <a:endParaRPr lang="en-GB" altLang="en-US" sz="2400" dirty="0">
              <a:latin typeface="Lucida Sans Unicode" panose="020B0602030504020204" pitchFamily="34" charset="0"/>
            </a:endParaRPr>
          </a:p>
          <a:p>
            <a:pPr lvl="1">
              <a:buSzPct val="70000"/>
              <a:buFont typeface="Wingdings" pitchFamily="2" charset="2"/>
              <a:buChar char="Ø"/>
            </a:pPr>
            <a:r>
              <a:rPr lang="en-GB" altLang="en-US" sz="2400" dirty="0">
                <a:latin typeface="Lucida Sans Unicode" panose="020B0602030504020204" pitchFamily="34" charset="0"/>
              </a:rPr>
              <a:t>Conscious and unconscious beliefs that some groups of people are superior to other groups of people permeate the social system.</a:t>
            </a:r>
          </a:p>
          <a:p>
            <a:endParaRPr lang="en-US" dirty="0"/>
          </a:p>
        </p:txBody>
      </p:sp>
      <p:pic>
        <p:nvPicPr>
          <p:cNvPr id="4" name="Picture 3">
            <a:extLst>
              <a:ext uri="{FF2B5EF4-FFF2-40B4-BE49-F238E27FC236}">
                <a16:creationId xmlns:a16="http://schemas.microsoft.com/office/drawing/2014/main" id="{4B031A88-49EA-B54A-B21D-53C0C01F25F2}"/>
              </a:ext>
            </a:extLst>
          </p:cNvPr>
          <p:cNvPicPr>
            <a:picLocks noChangeAspect="1"/>
          </p:cNvPicPr>
          <p:nvPr/>
        </p:nvPicPr>
        <p:blipFill>
          <a:blip r:embed="rId3"/>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75893893-0A3A-0241-917B-E8B160F79307}"/>
              </a:ext>
            </a:extLst>
          </p:cNvPr>
          <p:cNvSpPr txBox="1"/>
          <p:nvPr/>
        </p:nvSpPr>
        <p:spPr>
          <a:xfrm>
            <a:off x="8153400" y="6581001"/>
            <a:ext cx="1331944" cy="276999"/>
          </a:xfrm>
          <a:prstGeom prst="rect">
            <a:avLst/>
          </a:prstGeom>
          <a:noFill/>
        </p:spPr>
        <p:txBody>
          <a:bodyPr wrap="square" rtlCol="0">
            <a:spAutoFit/>
          </a:bodyPr>
          <a:lstStyle/>
          <a:p>
            <a:r>
              <a:rPr lang="en-US" sz="1200" dirty="0"/>
              <a:t>(Doyle,1977).</a:t>
            </a:r>
          </a:p>
        </p:txBody>
      </p:sp>
    </p:spTree>
    <p:extLst>
      <p:ext uri="{BB962C8B-B14F-4D97-AF65-F5344CB8AC3E}">
        <p14:creationId xmlns:p14="http://schemas.microsoft.com/office/powerpoint/2010/main" val="32329267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6EC3A-98A5-FE4D-9642-87E2EB55C9BC}"/>
              </a:ext>
            </a:extLst>
          </p:cNvPr>
          <p:cNvSpPr>
            <a:spLocks noGrp="1"/>
          </p:cNvSpPr>
          <p:nvPr>
            <p:ph type="title"/>
          </p:nvPr>
        </p:nvSpPr>
        <p:spPr/>
        <p:txBody>
          <a:bodyPr/>
          <a:lstStyle/>
          <a:p>
            <a:r>
              <a:rPr lang="en-US" dirty="0"/>
              <a:t>ANTI OPRESSIVE PRACTICE;</a:t>
            </a:r>
          </a:p>
        </p:txBody>
      </p:sp>
      <p:sp>
        <p:nvSpPr>
          <p:cNvPr id="3" name="Content Placeholder 2">
            <a:extLst>
              <a:ext uri="{FF2B5EF4-FFF2-40B4-BE49-F238E27FC236}">
                <a16:creationId xmlns:a16="http://schemas.microsoft.com/office/drawing/2014/main" id="{4F5BA57B-BFA6-1849-9CFE-3F6932D3308B}"/>
              </a:ext>
            </a:extLst>
          </p:cNvPr>
          <p:cNvSpPr>
            <a:spLocks noGrp="1"/>
          </p:cNvSpPr>
          <p:nvPr>
            <p:ph idx="1"/>
          </p:nvPr>
        </p:nvSpPr>
        <p:spPr/>
        <p:txBody>
          <a:bodyPr>
            <a:normAutofit lnSpcReduction="10000"/>
          </a:bodyPr>
          <a:lstStyle/>
          <a:p>
            <a:pPr>
              <a:lnSpc>
                <a:spcPct val="80000"/>
              </a:lnSpc>
              <a:buClr>
                <a:schemeClr val="hlink"/>
              </a:buClr>
              <a:buSzPct val="80000"/>
              <a:buFont typeface="Wingdings" pitchFamily="2" charset="2"/>
              <a:buNone/>
            </a:pPr>
            <a:r>
              <a:rPr lang="ja-JP" altLang="en-GB">
                <a:latin typeface="Arial" panose="020B0604020202020204" pitchFamily="34" charset="0"/>
                <a:ea typeface="ＭＳ Ｐゴシック" panose="020B0600070205080204" pitchFamily="34" charset="-128"/>
              </a:rPr>
              <a:t>‘</a:t>
            </a:r>
            <a:r>
              <a:rPr lang="en-GB" altLang="ja-JP" sz="2400" dirty="0">
                <a:latin typeface="Arial" panose="020B0604020202020204" pitchFamily="34" charset="0"/>
                <a:ea typeface="ＭＳ Ｐゴシック" panose="020B0600070205080204" pitchFamily="34" charset="-128"/>
              </a:rPr>
              <a:t>[</a:t>
            </a:r>
            <a:r>
              <a:rPr lang="en-GB" altLang="ja-JP" sz="2400" b="1" dirty="0">
                <a:latin typeface="Arial" panose="020B0604020202020204" pitchFamily="34" charset="0"/>
                <a:ea typeface="ＭＳ Ｐゴシック" panose="020B0600070205080204" pitchFamily="34" charset="-128"/>
              </a:rPr>
              <a:t>For us</a:t>
            </a:r>
            <a:r>
              <a:rPr lang="en-GB" altLang="ja-JP" sz="2400" dirty="0">
                <a:latin typeface="Arial" panose="020B0604020202020204" pitchFamily="34" charset="0"/>
                <a:ea typeface="ＭＳ Ｐゴシック" panose="020B0600070205080204" pitchFamily="34" charset="-128"/>
              </a:rPr>
              <a:t>] anti-oppressive practice is about acknowledging different </a:t>
            </a:r>
            <a:r>
              <a:rPr lang="en-GB" altLang="ja-JP" sz="2400" b="1" dirty="0">
                <a:latin typeface="Arial" panose="020B0604020202020204" pitchFamily="34" charset="0"/>
                <a:ea typeface="ＭＳ Ｐゴシック" panose="020B0600070205080204" pitchFamily="34" charset="-128"/>
              </a:rPr>
              <a:t>power</a:t>
            </a:r>
            <a:r>
              <a:rPr lang="en-GB" altLang="ja-JP" sz="2400" dirty="0">
                <a:latin typeface="Arial" panose="020B0604020202020204" pitchFamily="34" charset="0"/>
                <a:ea typeface="ＭＳ Ｐゴシック" panose="020B0600070205080204" pitchFamily="34" charset="-128"/>
              </a:rPr>
              <a:t> relations in society... Legislation which deals with issues of discrimination – such as the Race Relations1976 </a:t>
            </a:r>
            <a:r>
              <a:rPr lang="en-GB" altLang="ja-JP" sz="2400" dirty="0" err="1">
                <a:latin typeface="Arial" panose="020B0604020202020204" pitchFamily="34" charset="0"/>
                <a:ea typeface="ＭＳ Ｐゴシック" panose="020B0600070205080204" pitchFamily="34" charset="-128"/>
              </a:rPr>
              <a:t>Act..the</a:t>
            </a:r>
            <a:r>
              <a:rPr lang="en-GB" altLang="ja-JP" sz="2400" dirty="0">
                <a:latin typeface="Arial" panose="020B0604020202020204" pitchFamily="34" charset="0"/>
                <a:ea typeface="ＭＳ Ｐゴシック" panose="020B0600070205080204" pitchFamily="34" charset="-128"/>
              </a:rPr>
              <a:t> Sex Discrimination 1975Act – is </a:t>
            </a:r>
            <a:r>
              <a:rPr lang="en-GB" altLang="ja-JP" sz="2400" i="1" dirty="0">
                <a:latin typeface="Arial" panose="020B0604020202020204" pitchFamily="34" charset="0"/>
                <a:ea typeface="ＭＳ Ｐゴシック" panose="020B0600070205080204" pitchFamily="34" charset="-128"/>
              </a:rPr>
              <a:t>specific</a:t>
            </a:r>
            <a:r>
              <a:rPr lang="en-GB" altLang="ja-JP" sz="2400" dirty="0">
                <a:latin typeface="Arial" panose="020B0604020202020204" pitchFamily="34" charset="0"/>
                <a:ea typeface="ＭＳ Ｐゴシック" panose="020B0600070205080204" pitchFamily="34" charset="-128"/>
              </a:rPr>
              <a:t> and aimed at addressing unfair treatment faced, for example, by black people or women.... </a:t>
            </a:r>
            <a:r>
              <a:rPr lang="en-GB" altLang="ja-JP" sz="2400" b="1" dirty="0">
                <a:latin typeface="Arial" panose="020B0604020202020204" pitchFamily="34" charset="0"/>
                <a:ea typeface="ＭＳ Ｐゴシック" panose="020B0600070205080204" pitchFamily="34" charset="-128"/>
              </a:rPr>
              <a:t>Anti-discriminatory</a:t>
            </a:r>
            <a:r>
              <a:rPr lang="en-GB" altLang="ja-JP" sz="2400" dirty="0">
                <a:latin typeface="Arial" panose="020B0604020202020204" pitchFamily="34" charset="0"/>
                <a:ea typeface="ＭＳ Ｐゴシック" panose="020B0600070205080204" pitchFamily="34" charset="-128"/>
              </a:rPr>
              <a:t> practice and </a:t>
            </a:r>
            <a:r>
              <a:rPr lang="en-GB" altLang="ja-JP" sz="2400" b="1" dirty="0">
                <a:latin typeface="Arial" panose="020B0604020202020204" pitchFamily="34" charset="0"/>
                <a:ea typeface="ＭＳ Ｐゴシック" panose="020B0600070205080204" pitchFamily="34" charset="-128"/>
              </a:rPr>
              <a:t>anti-oppressive practice</a:t>
            </a:r>
            <a:r>
              <a:rPr lang="en-GB" altLang="ja-JP" sz="2400" dirty="0">
                <a:latin typeface="Arial" panose="020B0604020202020204" pitchFamily="34" charset="0"/>
                <a:ea typeface="ＭＳ Ｐゴシック" panose="020B0600070205080204" pitchFamily="34" charset="-128"/>
              </a:rPr>
              <a:t> can complement each other. We acknowledge the usefulness of anti-discriminatory practice but we feel that it is </a:t>
            </a:r>
            <a:r>
              <a:rPr lang="en-GB" altLang="ja-JP" sz="2400" b="1" dirty="0">
                <a:latin typeface="Arial" panose="020B0604020202020204" pitchFamily="34" charset="0"/>
                <a:ea typeface="ＭＳ Ｐゴシック" panose="020B0600070205080204" pitchFamily="34" charset="-128"/>
              </a:rPr>
              <a:t>limitin</a:t>
            </a:r>
            <a:r>
              <a:rPr lang="en-GB" altLang="ja-JP" sz="2400" dirty="0">
                <a:latin typeface="Arial" panose="020B0604020202020204" pitchFamily="34" charset="0"/>
                <a:ea typeface="ＭＳ Ｐゴシック" panose="020B0600070205080204" pitchFamily="34" charset="-128"/>
              </a:rPr>
              <a:t>g in its </a:t>
            </a:r>
            <a:r>
              <a:rPr lang="en-GB" altLang="ja-JP" sz="2400" b="1" dirty="0">
                <a:latin typeface="Arial" panose="020B0604020202020204" pitchFamily="34" charset="0"/>
                <a:ea typeface="ＭＳ Ｐゴシック" panose="020B0600070205080204" pitchFamily="34" charset="-128"/>
              </a:rPr>
              <a:t>potentia</a:t>
            </a:r>
            <a:r>
              <a:rPr lang="en-GB" altLang="ja-JP" sz="2400" dirty="0">
                <a:latin typeface="Arial" panose="020B0604020202020204" pitchFamily="34" charset="0"/>
                <a:ea typeface="ＭＳ Ｐゴシック" panose="020B0600070205080204" pitchFamily="34" charset="-128"/>
              </a:rPr>
              <a:t>l to </a:t>
            </a:r>
            <a:r>
              <a:rPr lang="en-GB" altLang="ja-JP" sz="2400" b="1" dirty="0">
                <a:latin typeface="Arial" panose="020B0604020202020204" pitchFamily="34" charset="0"/>
                <a:ea typeface="ＭＳ Ｐゴシック" panose="020B0600070205080204" pitchFamily="34" charset="-128"/>
              </a:rPr>
              <a:t>challenge</a:t>
            </a:r>
            <a:r>
              <a:rPr lang="en-GB" altLang="ja-JP" sz="2400" dirty="0">
                <a:latin typeface="Arial" panose="020B0604020202020204" pitchFamily="34" charset="0"/>
                <a:ea typeface="ＭＳ Ｐゴシック" panose="020B0600070205080204" pitchFamily="34" charset="-128"/>
              </a:rPr>
              <a:t> </a:t>
            </a:r>
            <a:r>
              <a:rPr lang="en-GB" altLang="ja-JP" sz="2400" b="1" dirty="0">
                <a:latin typeface="Arial" panose="020B0604020202020204" pitchFamily="34" charset="0"/>
                <a:ea typeface="ＭＳ Ｐゴシック" panose="020B0600070205080204" pitchFamily="34" charset="-128"/>
              </a:rPr>
              <a:t>oppression</a:t>
            </a:r>
            <a:r>
              <a:rPr lang="en-GB" altLang="ja-JP" sz="2400" dirty="0">
                <a:latin typeface="Arial" panose="020B0604020202020204" pitchFamily="34" charset="0"/>
                <a:ea typeface="ＭＳ Ｐゴシック" panose="020B0600070205080204" pitchFamily="34" charset="-128"/>
              </a:rPr>
              <a:t>.</a:t>
            </a:r>
            <a:r>
              <a:rPr lang="ja-JP" altLang="en-GB" sz="2400">
                <a:latin typeface="Arial" panose="020B0604020202020204" pitchFamily="34" charset="0"/>
                <a:ea typeface="ＭＳ Ｐゴシック" panose="020B0600070205080204" pitchFamily="34" charset="-128"/>
              </a:rPr>
              <a:t>’</a:t>
            </a:r>
            <a:endParaRPr lang="en-GB" altLang="ja-JP" sz="2400" dirty="0">
              <a:latin typeface="Arial" panose="020B0604020202020204" pitchFamily="34" charset="0"/>
              <a:ea typeface="ＭＳ Ｐゴシック" panose="020B0600070205080204" pitchFamily="34" charset="-128"/>
            </a:endParaRPr>
          </a:p>
          <a:p>
            <a:pPr>
              <a:lnSpc>
                <a:spcPct val="80000"/>
              </a:lnSpc>
              <a:buClr>
                <a:schemeClr val="hlink"/>
              </a:buClr>
              <a:buSzPct val="80000"/>
              <a:buFont typeface="Wingdings" pitchFamily="2" charset="2"/>
              <a:buNone/>
            </a:pPr>
            <a:r>
              <a:rPr lang="en-GB" altLang="en-US" i="1" dirty="0">
                <a:latin typeface="Arial" panose="020B0604020202020204" pitchFamily="34" charset="0"/>
                <a:ea typeface="ＭＳ Ｐゴシック" panose="020B0600070205080204" pitchFamily="34" charset="-128"/>
              </a:rPr>
              <a:t> </a:t>
            </a:r>
            <a:r>
              <a:rPr lang="en-GB" altLang="en-US" dirty="0">
                <a:latin typeface="Arial" panose="020B0604020202020204" pitchFamily="34" charset="0"/>
                <a:ea typeface="ＭＳ Ｐゴシック" panose="020B0600070205080204" pitchFamily="34" charset="-128"/>
              </a:rPr>
              <a:t>(Dalrymple and Burke ,2006,p.3-4) </a:t>
            </a:r>
            <a:endParaRPr lang="en-GB" altLang="en-US" b="1" i="1" dirty="0">
              <a:latin typeface="Arial" panose="020B0604020202020204" pitchFamily="34" charset="0"/>
              <a:ea typeface="ＭＳ Ｐゴシック" panose="020B0600070205080204" pitchFamily="34" charset="-128"/>
            </a:endParaRPr>
          </a:p>
          <a:p>
            <a:endParaRPr lang="en-US" dirty="0"/>
          </a:p>
        </p:txBody>
      </p:sp>
      <p:pic>
        <p:nvPicPr>
          <p:cNvPr id="4" name="Picture 3">
            <a:extLst>
              <a:ext uri="{FF2B5EF4-FFF2-40B4-BE49-F238E27FC236}">
                <a16:creationId xmlns:a16="http://schemas.microsoft.com/office/drawing/2014/main" id="{C0CB0A19-E6ED-F348-AC99-60B107CE70BF}"/>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947061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05BD-BB5B-E841-A762-8F6673788DCD}"/>
              </a:ext>
            </a:extLst>
          </p:cNvPr>
          <p:cNvSpPr>
            <a:spLocks noGrp="1"/>
          </p:cNvSpPr>
          <p:nvPr>
            <p:ph type="title"/>
          </p:nvPr>
        </p:nvSpPr>
        <p:spPr/>
        <p:txBody>
          <a:bodyPr/>
          <a:lstStyle/>
          <a:p>
            <a:r>
              <a:rPr lang="en-US" dirty="0"/>
              <a:t>Video task;</a:t>
            </a:r>
          </a:p>
        </p:txBody>
      </p:sp>
      <p:sp>
        <p:nvSpPr>
          <p:cNvPr id="3" name="Content Placeholder 2">
            <a:extLst>
              <a:ext uri="{FF2B5EF4-FFF2-40B4-BE49-F238E27FC236}">
                <a16:creationId xmlns:a16="http://schemas.microsoft.com/office/drawing/2014/main" id="{1A1E0914-5B25-1046-A7D7-9AAE9D7A613F}"/>
              </a:ext>
            </a:extLst>
          </p:cNvPr>
          <p:cNvSpPr>
            <a:spLocks noGrp="1"/>
          </p:cNvSpPr>
          <p:nvPr>
            <p:ph idx="1"/>
          </p:nvPr>
        </p:nvSpPr>
        <p:spPr/>
        <p:txBody>
          <a:bodyPr>
            <a:normAutofit/>
          </a:bodyPr>
          <a:lstStyle/>
          <a:p>
            <a:r>
              <a:rPr lang="en-US" sz="2400" dirty="0">
                <a:hlinkClick r:id="rId2"/>
              </a:rPr>
              <a:t>https://www.ted.com/talks/richard_wilkinson?language=en</a:t>
            </a:r>
            <a:r>
              <a:rPr lang="en-US" sz="2400" dirty="0"/>
              <a:t> </a:t>
            </a:r>
          </a:p>
          <a:p>
            <a:endParaRPr lang="en-US" sz="2400" dirty="0"/>
          </a:p>
          <a:p>
            <a:r>
              <a:rPr lang="en-US" sz="2400" dirty="0"/>
              <a:t>Please discuss the key features within the video to feedback to the wider group;</a:t>
            </a:r>
          </a:p>
        </p:txBody>
      </p:sp>
      <p:pic>
        <p:nvPicPr>
          <p:cNvPr id="4" name="Picture 3">
            <a:extLst>
              <a:ext uri="{FF2B5EF4-FFF2-40B4-BE49-F238E27FC236}">
                <a16:creationId xmlns:a16="http://schemas.microsoft.com/office/drawing/2014/main" id="{8CD54168-4BC0-764C-A5E4-7B79CD69E43B}"/>
              </a:ext>
            </a:extLst>
          </p:cNvPr>
          <p:cNvPicPr>
            <a:picLocks noChangeAspect="1"/>
          </p:cNvPicPr>
          <p:nvPr/>
        </p:nvPicPr>
        <p:blipFill>
          <a:blip r:embed="rId3"/>
          <a:stretch>
            <a:fillRect/>
          </a:stretch>
        </p:blipFill>
        <p:spPr>
          <a:xfrm>
            <a:off x="6918906" y="5105400"/>
            <a:ext cx="1567702" cy="1567702"/>
          </a:xfrm>
          <a:prstGeom prst="rect">
            <a:avLst/>
          </a:prstGeom>
        </p:spPr>
      </p:pic>
      <p:pic>
        <p:nvPicPr>
          <p:cNvPr id="5" name="Picture 4">
            <a:extLst>
              <a:ext uri="{FF2B5EF4-FFF2-40B4-BE49-F238E27FC236}">
                <a16:creationId xmlns:a16="http://schemas.microsoft.com/office/drawing/2014/main" id="{702B5956-B69B-6949-B297-41665D78EEAD}"/>
              </a:ext>
            </a:extLst>
          </p:cNvPr>
          <p:cNvPicPr>
            <a:picLocks noChangeAspect="1"/>
          </p:cNvPicPr>
          <p:nvPr/>
        </p:nvPicPr>
        <p:blipFill>
          <a:blip r:embed="rId4"/>
          <a:stretch>
            <a:fillRect/>
          </a:stretch>
        </p:blipFill>
        <p:spPr>
          <a:xfrm>
            <a:off x="657392" y="5858798"/>
            <a:ext cx="1666488" cy="666595"/>
          </a:xfrm>
          <a:prstGeom prst="rect">
            <a:avLst/>
          </a:prstGeom>
        </p:spPr>
      </p:pic>
    </p:spTree>
    <p:extLst>
      <p:ext uri="{BB962C8B-B14F-4D97-AF65-F5344CB8AC3E}">
        <p14:creationId xmlns:p14="http://schemas.microsoft.com/office/powerpoint/2010/main" val="2542197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D147-D48A-A54A-AB45-C8EF8A5FC6E4}"/>
              </a:ext>
            </a:extLst>
          </p:cNvPr>
          <p:cNvSpPr>
            <a:spLocks noGrp="1"/>
          </p:cNvSpPr>
          <p:nvPr>
            <p:ph type="title"/>
          </p:nvPr>
        </p:nvSpPr>
        <p:spPr/>
        <p:txBody>
          <a:bodyPr/>
          <a:lstStyle/>
          <a:p>
            <a:r>
              <a:rPr lang="en-US" dirty="0" err="1"/>
              <a:t>aNTI</a:t>
            </a:r>
            <a:r>
              <a:rPr lang="en-US" dirty="0"/>
              <a:t>-OPRESSIVE PRACTICE AIMS TO;</a:t>
            </a:r>
          </a:p>
        </p:txBody>
      </p:sp>
      <p:sp>
        <p:nvSpPr>
          <p:cNvPr id="3" name="Content Placeholder 2">
            <a:extLst>
              <a:ext uri="{FF2B5EF4-FFF2-40B4-BE49-F238E27FC236}">
                <a16:creationId xmlns:a16="http://schemas.microsoft.com/office/drawing/2014/main" id="{7533382A-DB2F-3448-9560-3AC7EB9693D4}"/>
              </a:ext>
            </a:extLst>
          </p:cNvPr>
          <p:cNvSpPr>
            <a:spLocks noGrp="1"/>
          </p:cNvSpPr>
          <p:nvPr>
            <p:ph idx="1"/>
          </p:nvPr>
        </p:nvSpPr>
        <p:spPr/>
        <p:txBody>
          <a:bodyPr/>
          <a:lstStyle/>
          <a:p>
            <a:pPr>
              <a:buNone/>
            </a:pPr>
            <a:r>
              <a:rPr lang="en-GB" altLang="en-US" sz="2400" dirty="0">
                <a:latin typeface="Lucida Sans Unicode" panose="020B0602030504020204" pitchFamily="34" charset="0"/>
              </a:rPr>
              <a:t>Effective anti-oppressive practice needs to challenge:</a:t>
            </a:r>
          </a:p>
          <a:p>
            <a:r>
              <a:rPr lang="en-GB" altLang="en-US" sz="2400" dirty="0">
                <a:latin typeface="Lucida Sans Unicode" panose="020B0602030504020204" pitchFamily="34" charset="0"/>
              </a:rPr>
              <a:t>personal attitudes and behaviours</a:t>
            </a:r>
          </a:p>
          <a:p>
            <a:r>
              <a:rPr lang="en-GB" altLang="en-US" sz="2400" dirty="0">
                <a:latin typeface="Lucida Sans Unicode" panose="020B0602030504020204" pitchFamily="34" charset="0"/>
              </a:rPr>
              <a:t>the culture and structures which support those attitudes and behaviours</a:t>
            </a:r>
          </a:p>
          <a:p>
            <a:endParaRPr lang="en-US" dirty="0"/>
          </a:p>
        </p:txBody>
      </p:sp>
      <p:pic>
        <p:nvPicPr>
          <p:cNvPr id="4" name="Picture 3">
            <a:extLst>
              <a:ext uri="{FF2B5EF4-FFF2-40B4-BE49-F238E27FC236}">
                <a16:creationId xmlns:a16="http://schemas.microsoft.com/office/drawing/2014/main" id="{98583DAB-75B7-4745-A9E1-A9860BAE2D1B}"/>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7200722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D0375-A974-0949-8767-CC46E9FB9AFF}"/>
              </a:ext>
            </a:extLst>
          </p:cNvPr>
          <p:cNvSpPr>
            <a:spLocks noGrp="1"/>
          </p:cNvSpPr>
          <p:nvPr>
            <p:ph type="title"/>
          </p:nvPr>
        </p:nvSpPr>
        <p:spPr/>
        <p:txBody>
          <a:bodyPr/>
          <a:lstStyle/>
          <a:p>
            <a:r>
              <a:rPr lang="en-US" dirty="0"/>
              <a:t>CASE STUDY</a:t>
            </a:r>
          </a:p>
        </p:txBody>
      </p:sp>
      <p:sp>
        <p:nvSpPr>
          <p:cNvPr id="3" name="Content Placeholder 2">
            <a:extLst>
              <a:ext uri="{FF2B5EF4-FFF2-40B4-BE49-F238E27FC236}">
                <a16:creationId xmlns:a16="http://schemas.microsoft.com/office/drawing/2014/main" id="{F57CB48F-29EB-4846-9620-C5EA008495F1}"/>
              </a:ext>
            </a:extLst>
          </p:cNvPr>
          <p:cNvSpPr>
            <a:spLocks noGrp="1"/>
          </p:cNvSpPr>
          <p:nvPr>
            <p:ph idx="1"/>
          </p:nvPr>
        </p:nvSpPr>
        <p:spPr>
          <a:xfrm>
            <a:off x="457200" y="1981200"/>
            <a:ext cx="4524208" cy="4477597"/>
          </a:xfrm>
        </p:spPr>
        <p:txBody>
          <a:bodyPr>
            <a:normAutofit fontScale="92500" lnSpcReduction="10000"/>
          </a:bodyPr>
          <a:lstStyle/>
          <a:p>
            <a:r>
              <a:rPr lang="en-GB" altLang="en-US" sz="2400" dirty="0">
                <a:latin typeface="Lucida Sans Unicode" panose="020B0602030504020204" pitchFamily="34" charset="0"/>
              </a:rPr>
              <a:t>Born 13 September 1974, Died 22 April 1993 of stab wounds </a:t>
            </a:r>
          </a:p>
          <a:p>
            <a:r>
              <a:rPr lang="en-GB" altLang="en-US" sz="2400" dirty="0">
                <a:latin typeface="Lucida Sans Unicode" panose="020B0602030504020204" pitchFamily="34" charset="0"/>
              </a:rPr>
              <a:t>Gang of youths witnessed stabbing him at a bus stop</a:t>
            </a:r>
          </a:p>
          <a:p>
            <a:r>
              <a:rPr lang="en-GB" altLang="en-US" sz="2400" dirty="0">
                <a:latin typeface="Lucida Sans Unicode" panose="020B0602030504020204" pitchFamily="34" charset="0"/>
              </a:rPr>
              <a:t>Off-duty police officer at scene minutes after the attack</a:t>
            </a:r>
          </a:p>
          <a:p>
            <a:r>
              <a:rPr lang="en-GB" altLang="en-US" sz="2400" dirty="0">
                <a:latin typeface="Lucida Sans Unicode" panose="020B0602030504020204" pitchFamily="34" charset="0"/>
              </a:rPr>
              <a:t>5 suspects, 2 arrested and then released as charges dropped due to lack of evidence</a:t>
            </a:r>
          </a:p>
          <a:p>
            <a:endParaRPr lang="en-US" dirty="0"/>
          </a:p>
        </p:txBody>
      </p:sp>
      <p:pic>
        <p:nvPicPr>
          <p:cNvPr id="4" name="Content Placeholder 4" descr="LAWRENCE_228x335.jpg">
            <a:extLst>
              <a:ext uri="{FF2B5EF4-FFF2-40B4-BE49-F238E27FC236}">
                <a16:creationId xmlns:a16="http://schemas.microsoft.com/office/drawing/2014/main" id="{08BE9572-D55F-9D42-8B8F-705BA736F96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5791200" y="2286000"/>
            <a:ext cx="2171700" cy="3381375"/>
          </a:xfrm>
          <a:prstGeom prst="rect">
            <a:avLst/>
          </a:prstGeom>
        </p:spPr>
      </p:pic>
      <p:pic>
        <p:nvPicPr>
          <p:cNvPr id="5" name="Picture 4">
            <a:extLst>
              <a:ext uri="{FF2B5EF4-FFF2-40B4-BE49-F238E27FC236}">
                <a16:creationId xmlns:a16="http://schemas.microsoft.com/office/drawing/2014/main" id="{E41256B8-2104-E643-9E49-12B43596B8A7}"/>
              </a:ext>
            </a:extLst>
          </p:cNvPr>
          <p:cNvPicPr>
            <a:picLocks noChangeAspect="1"/>
          </p:cNvPicPr>
          <p:nvPr/>
        </p:nvPicPr>
        <p:blipFill>
          <a:blip r:embed="rId3"/>
          <a:stretch>
            <a:fillRect/>
          </a:stretch>
        </p:blipFill>
        <p:spPr>
          <a:xfrm>
            <a:off x="581192" y="6125499"/>
            <a:ext cx="1666488" cy="666595"/>
          </a:xfrm>
          <a:prstGeom prst="rect">
            <a:avLst/>
          </a:prstGeom>
        </p:spPr>
      </p:pic>
    </p:spTree>
    <p:extLst>
      <p:ext uri="{BB962C8B-B14F-4D97-AF65-F5344CB8AC3E}">
        <p14:creationId xmlns:p14="http://schemas.microsoft.com/office/powerpoint/2010/main" val="33839358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0BAE8-B0ED-3144-8469-CCDE86C9ADD7}"/>
              </a:ext>
            </a:extLst>
          </p:cNvPr>
          <p:cNvSpPr>
            <a:spLocks noGrp="1"/>
          </p:cNvSpPr>
          <p:nvPr>
            <p:ph type="title"/>
          </p:nvPr>
        </p:nvSpPr>
        <p:spPr/>
        <p:txBody>
          <a:bodyPr/>
          <a:lstStyle/>
          <a:p>
            <a:r>
              <a:rPr lang="en-US" dirty="0"/>
              <a:t>Case study;</a:t>
            </a:r>
          </a:p>
        </p:txBody>
      </p:sp>
      <p:sp>
        <p:nvSpPr>
          <p:cNvPr id="3" name="Content Placeholder 2">
            <a:extLst>
              <a:ext uri="{FF2B5EF4-FFF2-40B4-BE49-F238E27FC236}">
                <a16:creationId xmlns:a16="http://schemas.microsoft.com/office/drawing/2014/main" id="{490EC4E6-0C0C-6F4E-9FBB-5F4745918ED2}"/>
              </a:ext>
            </a:extLst>
          </p:cNvPr>
          <p:cNvSpPr>
            <a:spLocks noGrp="1"/>
          </p:cNvSpPr>
          <p:nvPr>
            <p:ph idx="1"/>
          </p:nvPr>
        </p:nvSpPr>
        <p:spPr>
          <a:xfrm>
            <a:off x="419901" y="1770803"/>
            <a:ext cx="7989752" cy="3630795"/>
          </a:xfrm>
        </p:spPr>
        <p:txBody>
          <a:bodyPr/>
          <a:lstStyle/>
          <a:p>
            <a:r>
              <a:rPr lang="en-GB" sz="2400" dirty="0"/>
              <a:t>The Stephen Lawrence Inquiry</a:t>
            </a:r>
            <a:br>
              <a:rPr lang="en-GB" sz="2400" dirty="0"/>
            </a:br>
            <a:r>
              <a:rPr lang="en-GB" sz="2400" dirty="0"/>
              <a:t>1999.</a:t>
            </a:r>
          </a:p>
          <a:p>
            <a:r>
              <a:rPr lang="en-GB" altLang="en-US" sz="2400" dirty="0">
                <a:latin typeface="Lucida Sans Unicode" panose="020B0602030504020204" pitchFamily="34" charset="0"/>
              </a:rPr>
              <a:t>Chaired by Sir William MacPherson</a:t>
            </a:r>
          </a:p>
          <a:p>
            <a:r>
              <a:rPr lang="en-GB" altLang="en-US" sz="2400" dirty="0">
                <a:latin typeface="Lucida Sans Unicode" panose="020B0602030504020204" pitchFamily="34" charset="0"/>
              </a:rPr>
              <a:t>Report published February 1999</a:t>
            </a:r>
          </a:p>
          <a:p>
            <a:endParaRPr lang="en-US" dirty="0"/>
          </a:p>
        </p:txBody>
      </p:sp>
      <p:pic>
        <p:nvPicPr>
          <p:cNvPr id="4" name="Picture 3">
            <a:extLst>
              <a:ext uri="{FF2B5EF4-FFF2-40B4-BE49-F238E27FC236}">
                <a16:creationId xmlns:a16="http://schemas.microsoft.com/office/drawing/2014/main" id="{5821757D-171F-E243-B53E-B1123FCFC32E}"/>
              </a:ext>
            </a:extLst>
          </p:cNvPr>
          <p:cNvPicPr>
            <a:picLocks noChangeAspect="1"/>
          </p:cNvPicPr>
          <p:nvPr/>
        </p:nvPicPr>
        <p:blipFill>
          <a:blip r:embed="rId2"/>
          <a:stretch>
            <a:fillRect/>
          </a:stretch>
        </p:blipFill>
        <p:spPr>
          <a:xfrm>
            <a:off x="5134232" y="4295459"/>
            <a:ext cx="3589867" cy="2019300"/>
          </a:xfrm>
          <a:prstGeom prst="rect">
            <a:avLst/>
          </a:prstGeom>
        </p:spPr>
      </p:pic>
      <p:pic>
        <p:nvPicPr>
          <p:cNvPr id="5" name="Picture 4">
            <a:extLst>
              <a:ext uri="{FF2B5EF4-FFF2-40B4-BE49-F238E27FC236}">
                <a16:creationId xmlns:a16="http://schemas.microsoft.com/office/drawing/2014/main" id="{161AF918-DC92-B348-BB39-7B4AD5BCE3DC}"/>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805980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A07-ADBC-7A4F-A98D-1E9E9A551519}"/>
              </a:ext>
            </a:extLst>
          </p:cNvPr>
          <p:cNvSpPr>
            <a:spLocks noGrp="1"/>
          </p:cNvSpPr>
          <p:nvPr>
            <p:ph type="title"/>
          </p:nvPr>
        </p:nvSpPr>
        <p:spPr/>
        <p:txBody>
          <a:bodyPr/>
          <a:lstStyle/>
          <a:p>
            <a:r>
              <a:rPr lang="en-US" dirty="0"/>
              <a:t>Findings to the case;</a:t>
            </a:r>
          </a:p>
        </p:txBody>
      </p:sp>
      <p:sp>
        <p:nvSpPr>
          <p:cNvPr id="3" name="Content Placeholder 2">
            <a:extLst>
              <a:ext uri="{FF2B5EF4-FFF2-40B4-BE49-F238E27FC236}">
                <a16:creationId xmlns:a16="http://schemas.microsoft.com/office/drawing/2014/main" id="{6CA252A8-5717-5E42-8983-83F8598D4C4C}"/>
              </a:ext>
            </a:extLst>
          </p:cNvPr>
          <p:cNvSpPr>
            <a:spLocks noGrp="1"/>
          </p:cNvSpPr>
          <p:nvPr>
            <p:ph idx="1"/>
          </p:nvPr>
        </p:nvSpPr>
        <p:spPr/>
        <p:txBody>
          <a:bodyPr/>
          <a:lstStyle/>
          <a:p>
            <a:r>
              <a:rPr lang="en-GB" altLang="en-US" sz="2000" dirty="0">
                <a:latin typeface="Lucida Sans Unicode" panose="020B0602030504020204" pitchFamily="34" charset="0"/>
              </a:rPr>
              <a:t>No officers administered 1</a:t>
            </a:r>
            <a:r>
              <a:rPr lang="en-GB" altLang="en-US" sz="2000" baseline="30000" dirty="0">
                <a:latin typeface="Lucida Sans Unicode" panose="020B0602030504020204" pitchFamily="34" charset="0"/>
              </a:rPr>
              <a:t>ST</a:t>
            </a:r>
            <a:r>
              <a:rPr lang="en-GB" altLang="en-US" sz="2000" dirty="0">
                <a:latin typeface="Lucida Sans Unicode" panose="020B0602030504020204" pitchFamily="34" charset="0"/>
              </a:rPr>
              <a:t> Aid at the scene</a:t>
            </a:r>
          </a:p>
          <a:p>
            <a:r>
              <a:rPr lang="en-GB" altLang="en-US" sz="2000" dirty="0" err="1">
                <a:latin typeface="Lucida Sans Unicode" panose="020B0602030504020204" pitchFamily="34" charset="0"/>
              </a:rPr>
              <a:t>Duwayne</a:t>
            </a:r>
            <a:r>
              <a:rPr lang="en-GB" altLang="en-US" sz="2000" dirty="0">
                <a:latin typeface="Lucida Sans Unicode" panose="020B0602030504020204" pitchFamily="34" charset="0"/>
              </a:rPr>
              <a:t> Brooks – with Stephen on the night of the attack – ignored</a:t>
            </a:r>
          </a:p>
          <a:p>
            <a:r>
              <a:rPr lang="en-GB" altLang="en-US" sz="2000" dirty="0">
                <a:latin typeface="Lucida Sans Unicode" panose="020B0602030504020204" pitchFamily="34" charset="0"/>
              </a:rPr>
              <a:t>Refusal to accept crime was racist</a:t>
            </a:r>
          </a:p>
          <a:p>
            <a:r>
              <a:rPr lang="en-GB" altLang="en-US" sz="2000" dirty="0">
                <a:latin typeface="Lucida Sans Unicode" panose="020B0602030504020204" pitchFamily="34" charset="0"/>
              </a:rPr>
              <a:t>Did not follow up on witness statements</a:t>
            </a:r>
          </a:p>
          <a:p>
            <a:r>
              <a:rPr lang="en-GB" altLang="en-US" sz="2000" dirty="0">
                <a:latin typeface="Lucida Sans Unicode" panose="020B0602030504020204" pitchFamily="34" charset="0"/>
              </a:rPr>
              <a:t>Failed to arrest suspects for days after incident</a:t>
            </a:r>
          </a:p>
          <a:p>
            <a:r>
              <a:rPr lang="en-GB" altLang="en-US" sz="2000" dirty="0">
                <a:latin typeface="Lucida Sans Unicode" panose="020B0602030504020204" pitchFamily="34" charset="0"/>
              </a:rPr>
              <a:t>Inadequate search of the houses for weapons</a:t>
            </a:r>
          </a:p>
          <a:p>
            <a:endParaRPr lang="en-US" dirty="0"/>
          </a:p>
        </p:txBody>
      </p:sp>
      <p:pic>
        <p:nvPicPr>
          <p:cNvPr id="4" name="Picture 3">
            <a:extLst>
              <a:ext uri="{FF2B5EF4-FFF2-40B4-BE49-F238E27FC236}">
                <a16:creationId xmlns:a16="http://schemas.microsoft.com/office/drawing/2014/main" id="{08DAF4C8-40C5-5D44-A085-7FB911496EED}"/>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941055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4C280-BDD8-AA4A-9153-DDB28D20D293}"/>
              </a:ext>
            </a:extLst>
          </p:cNvPr>
          <p:cNvSpPr>
            <a:spLocks noGrp="1"/>
          </p:cNvSpPr>
          <p:nvPr>
            <p:ph type="title"/>
          </p:nvPr>
        </p:nvSpPr>
        <p:spPr/>
        <p:txBody>
          <a:bodyPr/>
          <a:lstStyle/>
          <a:p>
            <a:r>
              <a:rPr lang="en-US" dirty="0"/>
              <a:t>Findings to the case;</a:t>
            </a:r>
          </a:p>
        </p:txBody>
      </p:sp>
      <p:sp>
        <p:nvSpPr>
          <p:cNvPr id="3" name="Content Placeholder 2">
            <a:extLst>
              <a:ext uri="{FF2B5EF4-FFF2-40B4-BE49-F238E27FC236}">
                <a16:creationId xmlns:a16="http://schemas.microsoft.com/office/drawing/2014/main" id="{2B800131-DC3F-5242-8BA5-FA2C6C44A69A}"/>
              </a:ext>
            </a:extLst>
          </p:cNvPr>
          <p:cNvSpPr>
            <a:spLocks noGrp="1"/>
          </p:cNvSpPr>
          <p:nvPr>
            <p:ph idx="1"/>
          </p:nvPr>
        </p:nvSpPr>
        <p:spPr/>
        <p:txBody>
          <a:bodyPr/>
          <a:lstStyle/>
          <a:p>
            <a:r>
              <a:rPr lang="en-GB" altLang="en-US" sz="2000" dirty="0">
                <a:latin typeface="Lucida Sans Unicode" panose="020B0602030504020204" pitchFamily="34" charset="0"/>
              </a:rPr>
              <a:t>Identity Parade breached Code of Conduct</a:t>
            </a:r>
          </a:p>
          <a:p>
            <a:r>
              <a:rPr lang="en-GB" altLang="en-US" sz="2000" dirty="0">
                <a:latin typeface="Lucida Sans Unicode" panose="020B0602030504020204" pitchFamily="34" charset="0"/>
              </a:rPr>
              <a:t>Unexplained meeting of Detective Coles and Father of one of the suspects</a:t>
            </a:r>
          </a:p>
          <a:p>
            <a:r>
              <a:rPr lang="en-GB" altLang="en-US" sz="2000" dirty="0">
                <a:latin typeface="Lucida Sans Unicode" panose="020B0602030504020204" pitchFamily="34" charset="0"/>
              </a:rPr>
              <a:t>No convictions obtained</a:t>
            </a:r>
          </a:p>
          <a:p>
            <a:r>
              <a:rPr lang="en-GB" altLang="en-US" sz="2000" dirty="0">
                <a:latin typeface="Lucida Sans Unicode" panose="020B0602030504020204" pitchFamily="34" charset="0"/>
              </a:rPr>
              <a:t>Officers at scene guilty of </a:t>
            </a:r>
            <a:r>
              <a:rPr lang="ja-JP" altLang="en-GB" sz="2000">
                <a:latin typeface="Lucida Sans Unicode" panose="020B0602030504020204" pitchFamily="34" charset="0"/>
              </a:rPr>
              <a:t>‘</a:t>
            </a:r>
            <a:r>
              <a:rPr lang="en-GB" altLang="ja-JP" sz="2000" dirty="0">
                <a:latin typeface="Lucida Sans Unicode" panose="020B0602030504020204" pitchFamily="34" charset="0"/>
              </a:rPr>
              <a:t>insensitive and racist stereotypical behaviour</a:t>
            </a:r>
            <a:r>
              <a:rPr lang="ja-JP" altLang="en-GB" sz="2000">
                <a:latin typeface="Lucida Sans Unicode" panose="020B0602030504020204" pitchFamily="34" charset="0"/>
              </a:rPr>
              <a:t>’</a:t>
            </a:r>
            <a:endParaRPr lang="en-GB" altLang="ja-JP" sz="2000" dirty="0">
              <a:latin typeface="Lucida Sans Unicode" panose="020B0602030504020204" pitchFamily="34" charset="0"/>
            </a:endParaRPr>
          </a:p>
          <a:p>
            <a:r>
              <a:rPr lang="en-GB" altLang="en-US" sz="2000" dirty="0">
                <a:latin typeface="Lucida Sans Unicode" panose="020B0602030504020204" pitchFamily="34" charset="0"/>
              </a:rPr>
              <a:t>Police force made </a:t>
            </a:r>
            <a:r>
              <a:rPr lang="ja-JP" altLang="en-GB" sz="2000">
                <a:latin typeface="Lucida Sans Unicode" panose="020B0602030504020204" pitchFamily="34" charset="0"/>
              </a:rPr>
              <a:t>‘</a:t>
            </a:r>
            <a:r>
              <a:rPr lang="en-GB" altLang="ja-JP" sz="2000" dirty="0">
                <a:latin typeface="Lucida Sans Unicode" panose="020B0602030504020204" pitchFamily="34" charset="0"/>
              </a:rPr>
              <a:t>untrue statements</a:t>
            </a:r>
            <a:r>
              <a:rPr lang="ja-JP" altLang="en-GB" sz="2000">
                <a:latin typeface="Lucida Sans Unicode" panose="020B0602030504020204" pitchFamily="34" charset="0"/>
              </a:rPr>
              <a:t>’</a:t>
            </a:r>
            <a:r>
              <a:rPr lang="en-GB" altLang="ja-JP" sz="2000" dirty="0">
                <a:latin typeface="Lucida Sans Unicode" panose="020B0602030504020204" pitchFamily="34" charset="0"/>
              </a:rPr>
              <a:t> about </a:t>
            </a:r>
            <a:r>
              <a:rPr lang="ja-JP" altLang="en-GB" sz="2000">
                <a:latin typeface="Lucida Sans Unicode" panose="020B0602030504020204" pitchFamily="34" charset="0"/>
              </a:rPr>
              <a:t>‘</a:t>
            </a:r>
            <a:r>
              <a:rPr lang="en-GB" altLang="ja-JP" sz="2000" dirty="0">
                <a:latin typeface="Lucida Sans Unicode" panose="020B0602030504020204" pitchFamily="34" charset="0"/>
              </a:rPr>
              <a:t>hostility</a:t>
            </a:r>
            <a:r>
              <a:rPr lang="ja-JP" altLang="en-GB" sz="2000">
                <a:latin typeface="Lucida Sans Unicode" panose="020B0602030504020204" pitchFamily="34" charset="0"/>
              </a:rPr>
              <a:t>’</a:t>
            </a:r>
            <a:r>
              <a:rPr lang="en-GB" altLang="ja-JP" sz="2000" dirty="0">
                <a:latin typeface="Lucida Sans Unicode" panose="020B0602030504020204" pitchFamily="34" charset="0"/>
              </a:rPr>
              <a:t> of the Lawrence family </a:t>
            </a:r>
            <a:endParaRPr lang="en-GB" altLang="en-US" sz="2000" dirty="0">
              <a:latin typeface="Lucida Sans Unicode" panose="020B0602030504020204" pitchFamily="34" charset="0"/>
            </a:endParaRPr>
          </a:p>
          <a:p>
            <a:endParaRPr lang="en-GB" altLang="en-US" dirty="0">
              <a:latin typeface="Lucida Sans Unicode" panose="020B0602030504020204" pitchFamily="34" charset="0"/>
            </a:endParaRPr>
          </a:p>
          <a:p>
            <a:endParaRPr lang="en-US" dirty="0"/>
          </a:p>
        </p:txBody>
      </p:sp>
      <p:pic>
        <p:nvPicPr>
          <p:cNvPr id="4" name="Picture 3">
            <a:extLst>
              <a:ext uri="{FF2B5EF4-FFF2-40B4-BE49-F238E27FC236}">
                <a16:creationId xmlns:a16="http://schemas.microsoft.com/office/drawing/2014/main" id="{5F444D7F-1E5C-EE45-81ED-36DAB433D628}"/>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137469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6DEBE-CE1B-7F44-9088-5B7609A82F0E}"/>
              </a:ext>
            </a:extLst>
          </p:cNvPr>
          <p:cNvSpPr>
            <a:spLocks noGrp="1"/>
          </p:cNvSpPr>
          <p:nvPr>
            <p:ph type="title"/>
          </p:nvPr>
        </p:nvSpPr>
        <p:spPr/>
        <p:txBody>
          <a:bodyPr/>
          <a:lstStyle/>
          <a:p>
            <a:r>
              <a:rPr lang="en-US" dirty="0"/>
              <a:t>USEFUL LINKS;</a:t>
            </a:r>
          </a:p>
        </p:txBody>
      </p:sp>
      <p:sp>
        <p:nvSpPr>
          <p:cNvPr id="3" name="Content Placeholder 2">
            <a:extLst>
              <a:ext uri="{FF2B5EF4-FFF2-40B4-BE49-F238E27FC236}">
                <a16:creationId xmlns:a16="http://schemas.microsoft.com/office/drawing/2014/main" id="{33F73B98-BDB9-6648-B211-5A8290164164}"/>
              </a:ext>
            </a:extLst>
          </p:cNvPr>
          <p:cNvSpPr>
            <a:spLocks noGrp="1"/>
          </p:cNvSpPr>
          <p:nvPr>
            <p:ph idx="1"/>
          </p:nvPr>
        </p:nvSpPr>
        <p:spPr/>
        <p:txBody>
          <a:bodyPr/>
          <a:lstStyle/>
          <a:p>
            <a:r>
              <a:rPr lang="en-US" dirty="0">
                <a:hlinkClick r:id="rId2"/>
              </a:rPr>
              <a:t>https://www.youtube.com/watch?v=t2-RvClIZdE</a:t>
            </a:r>
            <a:r>
              <a:rPr lang="en-US" dirty="0"/>
              <a:t> </a:t>
            </a:r>
          </a:p>
          <a:p>
            <a:endParaRPr lang="en-US" dirty="0"/>
          </a:p>
          <a:p>
            <a:r>
              <a:rPr lang="en-US" dirty="0">
                <a:hlinkClick r:id="rId3"/>
              </a:rPr>
              <a:t>https://www.youtube.com/watch?v=XlRxqC0Sze4</a:t>
            </a:r>
            <a:r>
              <a:rPr lang="en-US" dirty="0"/>
              <a:t> </a:t>
            </a:r>
          </a:p>
          <a:p>
            <a:endParaRPr lang="en-US" dirty="0"/>
          </a:p>
          <a:p>
            <a:r>
              <a:rPr lang="en-US" dirty="0">
                <a:hlinkClick r:id="rId4"/>
              </a:rPr>
              <a:t>https://www.youtube.com/watch?v=bUQqhl-Fjwk</a:t>
            </a:r>
            <a:endParaRPr lang="en-US" dirty="0"/>
          </a:p>
          <a:p>
            <a:endParaRPr lang="en-US" dirty="0"/>
          </a:p>
          <a:p>
            <a:r>
              <a:rPr lang="en-GB" dirty="0"/>
              <a:t>Cudd, A. (2006). </a:t>
            </a:r>
            <a:r>
              <a:rPr lang="en-GB" i="1" dirty="0" err="1"/>
              <a:t>Analyzing</a:t>
            </a:r>
            <a:r>
              <a:rPr lang="en-GB" i="1" dirty="0"/>
              <a:t> Oppression;</a:t>
            </a:r>
            <a:r>
              <a:rPr lang="en-GB" dirty="0"/>
              <a:t>. 1st ed. New York: Oxford University Press.</a:t>
            </a:r>
            <a:endParaRPr lang="en-US" dirty="0"/>
          </a:p>
        </p:txBody>
      </p:sp>
      <p:pic>
        <p:nvPicPr>
          <p:cNvPr id="4" name="Picture 3">
            <a:extLst>
              <a:ext uri="{FF2B5EF4-FFF2-40B4-BE49-F238E27FC236}">
                <a16:creationId xmlns:a16="http://schemas.microsoft.com/office/drawing/2014/main" id="{AFC0A5B6-CAED-6F4A-8FA0-0D0800D4C825}"/>
              </a:ext>
            </a:extLst>
          </p:cNvPr>
          <p:cNvPicPr>
            <a:picLocks noChangeAspect="1"/>
          </p:cNvPicPr>
          <p:nvPr/>
        </p:nvPicPr>
        <p:blipFill>
          <a:blip r:embed="rId5"/>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42636748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B1F47-1383-1B4C-ACAB-1254ADF63391}"/>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80BF08BF-758D-864F-AE35-67E41CA109DE}"/>
              </a:ext>
            </a:extLst>
          </p:cNvPr>
          <p:cNvSpPr>
            <a:spLocks noGrp="1"/>
          </p:cNvSpPr>
          <p:nvPr>
            <p:ph idx="1"/>
          </p:nvPr>
        </p:nvSpPr>
        <p:spPr/>
        <p:txBody>
          <a:bodyPr>
            <a:normAutofit fontScale="77500" lnSpcReduction="20000"/>
          </a:bodyPr>
          <a:lstStyle/>
          <a:p>
            <a:r>
              <a:rPr lang="en-GB" dirty="0"/>
              <a:t>Adams, M., Bell, L. And Griffin, P. (2007) </a:t>
            </a:r>
            <a:r>
              <a:rPr lang="en-GB" i="1" dirty="0"/>
              <a:t>Teaching for Diversity and Social Justice. </a:t>
            </a:r>
            <a:r>
              <a:rPr lang="en-GB" dirty="0"/>
              <a:t> New York: Taylor and Francis Group.</a:t>
            </a:r>
            <a:r>
              <a:rPr lang="en-GB" i="1" dirty="0"/>
              <a:t>  </a:t>
            </a:r>
            <a:endParaRPr lang="en-GB" dirty="0"/>
          </a:p>
          <a:p>
            <a:pPr marL="0" indent="0">
              <a:buNone/>
            </a:pPr>
            <a:endParaRPr lang="en-GB" dirty="0"/>
          </a:p>
          <a:p>
            <a:r>
              <a:rPr lang="en-GB" dirty="0"/>
              <a:t>Charlton, J. (2000). </a:t>
            </a:r>
            <a:r>
              <a:rPr lang="en-GB" i="1" dirty="0"/>
              <a:t>Nothing About Us Without Us: Disability Oppression and Empowerment</a:t>
            </a:r>
            <a:r>
              <a:rPr lang="en-GB" dirty="0"/>
              <a:t>. 1st ed. England: Library of Congress in-Publication data.</a:t>
            </a:r>
          </a:p>
          <a:p>
            <a:pPr marL="0" indent="0">
              <a:buNone/>
            </a:pPr>
            <a:endParaRPr lang="en-GB" dirty="0"/>
          </a:p>
          <a:p>
            <a:r>
              <a:rPr lang="en-GB" dirty="0"/>
              <a:t>Dalrymple, J and Burke, B. (2006) </a:t>
            </a:r>
            <a:r>
              <a:rPr lang="en-GB" i="1" dirty="0"/>
              <a:t>Anti-Oppressive Practice: Social Care and The Law. 2</a:t>
            </a:r>
            <a:r>
              <a:rPr lang="en-GB" i="1" baseline="30000" dirty="0"/>
              <a:t>nd</a:t>
            </a:r>
            <a:r>
              <a:rPr lang="en-GB" i="1" dirty="0"/>
              <a:t> Edition</a:t>
            </a:r>
            <a:r>
              <a:rPr lang="en-GB" b="1" i="1" dirty="0"/>
              <a:t>. </a:t>
            </a:r>
            <a:r>
              <a:rPr lang="en-GB" dirty="0"/>
              <a:t>Maidenhead: Open University Press</a:t>
            </a:r>
            <a:r>
              <a:rPr lang="en-US" dirty="0"/>
              <a:t>.</a:t>
            </a:r>
            <a:endParaRPr lang="en-GB" dirty="0"/>
          </a:p>
          <a:p>
            <a:pPr marL="0" indent="0">
              <a:buNone/>
            </a:pPr>
            <a:endParaRPr lang="en-GB" dirty="0"/>
          </a:p>
          <a:p>
            <a:r>
              <a:rPr lang="en-GB" dirty="0"/>
              <a:t> Dolye, C. (1997) Protection Studies: Challenging Oppression and Discrimination in </a:t>
            </a:r>
            <a:r>
              <a:rPr lang="en-GB" i="1" dirty="0"/>
              <a:t>Social          Work Education</a:t>
            </a:r>
            <a:r>
              <a:rPr lang="en-GB" b="1" i="1" dirty="0"/>
              <a:t> </a:t>
            </a:r>
            <a:r>
              <a:rPr lang="en-GB" dirty="0"/>
              <a:t>Vol 16, No 20.</a:t>
            </a:r>
          </a:p>
          <a:p>
            <a:pPr marL="0" indent="0">
              <a:buNone/>
            </a:pPr>
            <a:endParaRPr lang="en-GB" dirty="0"/>
          </a:p>
          <a:p>
            <a:r>
              <a:rPr lang="en-GB" dirty="0"/>
              <a:t>Morley, L. (1991) “Towards a Pedagogy</a:t>
            </a:r>
            <a:r>
              <a:rPr lang="en-GB" i="1" dirty="0"/>
              <a:t> </a:t>
            </a:r>
            <a:r>
              <a:rPr lang="en-GB" dirty="0"/>
              <a:t>for Empowerment in Community and Youth Work Training”. </a:t>
            </a:r>
            <a:r>
              <a:rPr lang="en-GB" i="1" dirty="0"/>
              <a:t>Youth and Policy</a:t>
            </a:r>
            <a:r>
              <a:rPr lang="en-GB" b="1" i="1" dirty="0"/>
              <a:t> </a:t>
            </a:r>
            <a:r>
              <a:rPr lang="en-GB" dirty="0"/>
              <a:t>No 35, December.</a:t>
            </a:r>
          </a:p>
          <a:p>
            <a:pPr marL="0" indent="0">
              <a:buNone/>
            </a:pPr>
            <a:endParaRPr lang="en-GB" dirty="0"/>
          </a:p>
        </p:txBody>
      </p:sp>
    </p:spTree>
    <p:extLst>
      <p:ext uri="{BB962C8B-B14F-4D97-AF65-F5344CB8AC3E}">
        <p14:creationId xmlns:p14="http://schemas.microsoft.com/office/powerpoint/2010/main" val="32498111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C3AC-6D1D-6042-8392-8B70A7A0186F}"/>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3147A45-DA65-FD40-B80D-81AF94FC0621}"/>
              </a:ext>
            </a:extLst>
          </p:cNvPr>
          <p:cNvSpPr>
            <a:spLocks noGrp="1"/>
          </p:cNvSpPr>
          <p:nvPr>
            <p:ph idx="1"/>
          </p:nvPr>
        </p:nvSpPr>
        <p:spPr/>
        <p:txBody>
          <a:bodyPr>
            <a:normAutofit lnSpcReduction="10000"/>
          </a:bodyPr>
          <a:lstStyle/>
          <a:p>
            <a:r>
              <a:rPr lang="en-GB" dirty="0"/>
              <a:t>Morris, R.  A Summary of the Stephen Lawrence Inquiry, </a:t>
            </a:r>
            <a:r>
              <a:rPr lang="en-GB" i="1" u="sng" dirty="0">
                <a:hlinkClick r:id="rId2"/>
              </a:rPr>
              <a:t>www.cf.ac.uk/claws/tlru/</a:t>
            </a:r>
            <a:r>
              <a:rPr lang="en-GB" b="1" i="1" u="sng" dirty="0">
                <a:hlinkClick r:id="rId2"/>
              </a:rPr>
              <a:t>Lawrence</a:t>
            </a:r>
            <a:r>
              <a:rPr lang="en-GB" i="1" u="sng" dirty="0">
                <a:hlinkClick r:id="rId2"/>
              </a:rPr>
              <a:t>.pdf</a:t>
            </a:r>
            <a:endParaRPr lang="en-GB" dirty="0"/>
          </a:p>
          <a:p>
            <a:pPr marL="0" indent="0">
              <a:buNone/>
            </a:pPr>
            <a:endParaRPr lang="en-GB" dirty="0"/>
          </a:p>
          <a:p>
            <a:r>
              <a:rPr lang="en-US" dirty="0"/>
              <a:t>Solomon, B. (1976) </a:t>
            </a:r>
            <a:r>
              <a:rPr lang="en-US" i="1" dirty="0"/>
              <a:t>Black Empowerment: Social Work in Oppressed Communities</a:t>
            </a:r>
            <a:r>
              <a:rPr lang="en-US" dirty="0"/>
              <a:t>, New York: Columbia University Press.</a:t>
            </a:r>
            <a:endParaRPr lang="en-GB" dirty="0"/>
          </a:p>
          <a:p>
            <a:pPr marL="0" indent="0">
              <a:buNone/>
            </a:pPr>
            <a:endParaRPr lang="en-GB" dirty="0"/>
          </a:p>
          <a:p>
            <a:r>
              <a:rPr lang="en-GB" dirty="0"/>
              <a:t>Thompson, N. (2006) Anti-Discriminatory Practice. 4</a:t>
            </a:r>
            <a:r>
              <a:rPr lang="en-GB" baseline="30000" dirty="0"/>
              <a:t>th</a:t>
            </a:r>
            <a:r>
              <a:rPr lang="en-GB" dirty="0"/>
              <a:t> Edition.</a:t>
            </a:r>
          </a:p>
          <a:p>
            <a:pPr marL="0" indent="0">
              <a:buNone/>
            </a:pPr>
            <a:endParaRPr lang="en-GB" dirty="0"/>
          </a:p>
          <a:p>
            <a:r>
              <a:rPr lang="en-GB" dirty="0"/>
              <a:t>Thompson, N. (2007) </a:t>
            </a:r>
            <a:r>
              <a:rPr lang="en-GB" i="1" dirty="0"/>
              <a:t>Power and Empowerment. </a:t>
            </a:r>
            <a:r>
              <a:rPr lang="en-GB" dirty="0"/>
              <a:t>Lyme Regis: Russell House Publishing.</a:t>
            </a:r>
          </a:p>
          <a:p>
            <a:endParaRPr lang="en-US" dirty="0"/>
          </a:p>
        </p:txBody>
      </p:sp>
    </p:spTree>
    <p:extLst>
      <p:ext uri="{BB962C8B-B14F-4D97-AF65-F5344CB8AC3E}">
        <p14:creationId xmlns:p14="http://schemas.microsoft.com/office/powerpoint/2010/main" val="124159076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TotalTime>
  <Words>1330</Words>
  <Application>Microsoft Office PowerPoint</Application>
  <PresentationFormat>On-screen Show (4:3)</PresentationFormat>
  <Paragraphs>174</Paragraphs>
  <Slides>32</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ＭＳ Ｐゴシック</vt:lpstr>
      <vt:lpstr>Arial</vt:lpstr>
      <vt:lpstr>Calibri</vt:lpstr>
      <vt:lpstr>Gill Sans MT</vt:lpstr>
      <vt:lpstr>HGｺﾞｼｯｸE</vt:lpstr>
      <vt:lpstr>Lucida Sans Unicode</vt:lpstr>
      <vt:lpstr>Wingdings</vt:lpstr>
      <vt:lpstr>Wingdings 2</vt:lpstr>
      <vt:lpstr>Dividend</vt:lpstr>
      <vt:lpstr> Welcome to ECay5002 professional Practice in advocacy.   PHILLIP MORGAN p.morgan@uwtsd.ac.uk</vt:lpstr>
      <vt:lpstr>Group task;</vt:lpstr>
      <vt:lpstr>Oppression;</vt:lpstr>
      <vt:lpstr>Oppression can be defined as;</vt:lpstr>
      <vt:lpstr>Definition of oppression.</vt:lpstr>
      <vt:lpstr>Oppression;</vt:lpstr>
      <vt:lpstr>Thompson suggests;</vt:lpstr>
      <vt:lpstr>Sociological Imagination;</vt:lpstr>
      <vt:lpstr>Private trouble;</vt:lpstr>
      <vt:lpstr>Private trouble?</vt:lpstr>
      <vt:lpstr>Public issue?</vt:lpstr>
      <vt:lpstr>Public issue;</vt:lpstr>
      <vt:lpstr>Is it private trouble? Or public trouble?</vt:lpstr>
      <vt:lpstr>Power, privilege and oppression.</vt:lpstr>
      <vt:lpstr>Thompsons (PCS) model;</vt:lpstr>
      <vt:lpstr>Personal:</vt:lpstr>
      <vt:lpstr>Cultural;</vt:lpstr>
      <vt:lpstr>Structural;</vt:lpstr>
      <vt:lpstr>Neil Thompson's (PCS MODEL)</vt:lpstr>
      <vt:lpstr>Anti-oppressive practice (AOP)  </vt:lpstr>
      <vt:lpstr>Anti-oppressive practice;</vt:lpstr>
      <vt:lpstr>Anti oppressive practice is based on the understanding that;</vt:lpstr>
      <vt:lpstr>ANTI OPRESSIVE PRACTICE;</vt:lpstr>
      <vt:lpstr>Video task;</vt:lpstr>
      <vt:lpstr>aNTI-OPRESSIVE PRACTICE AIMS TO;</vt:lpstr>
      <vt:lpstr>CASE STUDY</vt:lpstr>
      <vt:lpstr>Case study;</vt:lpstr>
      <vt:lpstr>Findings to the case;</vt:lpstr>
      <vt:lpstr>Findings to the case;</vt:lpstr>
      <vt:lpstr>USEFUL LINKS;</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ECay5002 professional Practice in advocacy.  Savannah Lowndes 1503200@student.uwtsd.ac.uk PHILLIP MORGAN p.morgan@uwtsd.ac.uk</dc:title>
  <dc:creator>Savannah Lowndes (1503200)</dc:creator>
  <cp:lastModifiedBy>Phillip Morgan</cp:lastModifiedBy>
  <cp:revision>10</cp:revision>
  <cp:lastPrinted>2019-03-25T21:35:33Z</cp:lastPrinted>
  <dcterms:created xsi:type="dcterms:W3CDTF">2019-03-25T19:32:07Z</dcterms:created>
  <dcterms:modified xsi:type="dcterms:W3CDTF">2020-01-22T11:19:47Z</dcterms:modified>
</cp:coreProperties>
</file>