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6"/>
  </p:notesMasterIdLst>
  <p:handoutMasterIdLst>
    <p:handoutMasterId r:id="rId27"/>
  </p:handoutMasterIdLst>
  <p:sldIdLst>
    <p:sldId id="257" r:id="rId5"/>
    <p:sldId id="259" r:id="rId6"/>
    <p:sldId id="258" r:id="rId7"/>
    <p:sldId id="275" r:id="rId8"/>
    <p:sldId id="260" r:id="rId9"/>
    <p:sldId id="265" r:id="rId10"/>
    <p:sldId id="262" r:id="rId11"/>
    <p:sldId id="274" r:id="rId12"/>
    <p:sldId id="261" r:id="rId13"/>
    <p:sldId id="264" r:id="rId14"/>
    <p:sldId id="271" r:id="rId15"/>
    <p:sldId id="267" r:id="rId16"/>
    <p:sldId id="272" r:id="rId17"/>
    <p:sldId id="269" r:id="rId18"/>
    <p:sldId id="270" r:id="rId19"/>
    <p:sldId id="277" r:id="rId20"/>
    <p:sldId id="278" r:id="rId21"/>
    <p:sldId id="266" r:id="rId22"/>
    <p:sldId id="279" r:id="rId23"/>
    <p:sldId id="280" r:id="rId24"/>
    <p:sldId id="281" r:id="rId25"/>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80" autoAdjust="0"/>
  </p:normalViewPr>
  <p:slideViewPr>
    <p:cSldViewPr>
      <p:cViewPr varScale="1">
        <p:scale>
          <a:sx n="70" d="100"/>
          <a:sy n="70" d="100"/>
        </p:scale>
        <p:origin x="738" y="60"/>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r>
              <a:rPr lang="en-US"/>
              <a:t>2/8/2016</a:t>
            </a:r>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9C567D4A-04CB-4EDF-8FB1-342A02FC8EC5}" type="slidenum">
              <a:rPr/>
              <a:t>‹#›</a:t>
            </a:fld>
            <a:endParaRPr/>
          </a:p>
        </p:txBody>
      </p:sp>
    </p:spTree>
    <p:extLst>
      <p:ext uri="{BB962C8B-B14F-4D97-AF65-F5344CB8AC3E}">
        <p14:creationId xmlns:p14="http://schemas.microsoft.com/office/powerpoint/2010/main" val="15801253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rtl="0"/>
            <a:r>
              <a:rPr lang="en-US"/>
              <a:t>2/8/2016</a:t>
            </a:r>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t>Click to edit Master text styles</a:t>
            </a:r>
          </a:p>
          <a:p>
            <a:pPr lvl="1" rtl="0"/>
            <a:r>
              <a:t>Second level</a:t>
            </a:r>
          </a:p>
          <a:p>
            <a:pPr lvl="2" rtl="0"/>
            <a:r>
              <a:t>Third level</a:t>
            </a:r>
          </a:p>
          <a:p>
            <a:pPr lvl="3" rtl="0"/>
            <a:r>
              <a:t>Fourth level</a:t>
            </a:r>
          </a:p>
          <a:p>
            <a:pPr lvl="4" rtl="0"/>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2E61351F-DBB1-4664-ADA9-83BC7CB8848D}" type="slidenum">
              <a:rPr/>
              <a:t>‹#›</a:t>
            </a:fld>
            <a:endParaRPr/>
          </a:p>
        </p:txBody>
      </p:sp>
    </p:spTree>
    <p:extLst>
      <p:ext uri="{BB962C8B-B14F-4D97-AF65-F5344CB8AC3E}">
        <p14:creationId xmlns:p14="http://schemas.microsoft.com/office/powerpoint/2010/main" val="3642362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594" y="1346947"/>
            <a:ext cx="1022033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594" y="4299697"/>
            <a:ext cx="1022033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594" y="1484779"/>
            <a:ext cx="10220330"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6702" y="4068923"/>
            <a:ext cx="1080623"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286" y="1432223"/>
            <a:ext cx="9964364" cy="3035808"/>
          </a:xfrm>
        </p:spPr>
        <p:txBody>
          <a:bodyPr anchor="ctr">
            <a:noAutofit/>
          </a:bodyPr>
          <a:lstStyle>
            <a:lvl1pPr algn="l">
              <a:lnSpc>
                <a:spcPct val="80000"/>
              </a:lnSpc>
              <a:defRPr sz="9597"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569" y="4389120"/>
            <a:ext cx="7889217" cy="1069848"/>
          </a:xfrm>
        </p:spPr>
        <p:txBody>
          <a:bodyPr>
            <a:normAutofit/>
          </a:bodyPr>
          <a:lstStyle>
            <a:lvl1pPr marL="0" indent="0" algn="l">
              <a:buNone/>
              <a:defRPr sz="2199">
                <a:solidFill>
                  <a:schemeClr val="tx1"/>
                </a:solidFill>
              </a:defRPr>
            </a:lvl1pPr>
            <a:lvl2pPr marL="457063" indent="0" algn="ctr">
              <a:buNone/>
              <a:defRPr sz="2199"/>
            </a:lvl2pPr>
            <a:lvl3pPr marL="914126" indent="0" algn="ctr">
              <a:buNone/>
              <a:defRPr sz="21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rtl="0"/>
            <a:r>
              <a:rPr lang="en-US"/>
              <a:t>2/8/2016</a:t>
            </a:r>
            <a:endParaRPr lang="en-US" dirty="0"/>
          </a:p>
        </p:txBody>
      </p:sp>
      <p:sp>
        <p:nvSpPr>
          <p:cNvPr id="5" name="Footer Placeholder 4"/>
          <p:cNvSpPr>
            <a:spLocks noGrp="1"/>
          </p:cNvSpPr>
          <p:nvPr>
            <p:ph type="ftr" sz="quarter" idx="11"/>
          </p:nvPr>
        </p:nvSpPr>
        <p:spPr/>
        <p:txBody>
          <a:bodyPr/>
          <a:lstStyle/>
          <a:p>
            <a:pPr rtl="0"/>
            <a:endParaRPr lang="en-US"/>
          </a:p>
        </p:txBody>
      </p:sp>
      <p:sp>
        <p:nvSpPr>
          <p:cNvPr id="6" name="Slide Number Placeholder 5"/>
          <p:cNvSpPr>
            <a:spLocks noGrp="1"/>
          </p:cNvSpPr>
          <p:nvPr>
            <p:ph type="sldNum" sz="quarter" idx="12"/>
          </p:nvPr>
        </p:nvSpPr>
        <p:spPr>
          <a:xfrm>
            <a:off x="9590235" y="4289334"/>
            <a:ext cx="1193557" cy="640080"/>
          </a:xfrm>
        </p:spPr>
        <p:txBody>
          <a:bodyPr/>
          <a:lstStyle>
            <a:lvl1pPr>
              <a:defRPr sz="2799"/>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510565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r>
              <a:rPr lang="en-US"/>
              <a:t>2/8/2016</a:t>
            </a:r>
            <a:endParaRPr lang="en-US" dirty="0"/>
          </a:p>
        </p:txBody>
      </p:sp>
      <p:sp>
        <p:nvSpPr>
          <p:cNvPr id="5" name="Footer Placeholder 4"/>
          <p:cNvSpPr>
            <a:spLocks noGrp="1"/>
          </p:cNvSpPr>
          <p:nvPr>
            <p:ph type="ftr" sz="quarter" idx="11"/>
          </p:nvPr>
        </p:nvSpPr>
        <p:spPr/>
        <p:txBody>
          <a:bodyPr/>
          <a:lstStyle/>
          <a:p>
            <a:pPr rtl="0"/>
            <a:endParaRPr lang="en-US"/>
          </a:p>
        </p:txBody>
      </p:sp>
      <p:sp>
        <p:nvSpPr>
          <p:cNvPr id="6" name="Slide Number Placeholder 5"/>
          <p:cNvSpPr>
            <a:spLocks noGrp="1"/>
          </p:cNvSpPr>
          <p:nvPr>
            <p:ph type="sldNum" sz="quarter" idx="12"/>
          </p:nvPr>
        </p:nvSpPr>
        <p:spPr/>
        <p:txBody>
          <a:body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462272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88825"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6564" y="1225296"/>
            <a:ext cx="9278743" cy="3520440"/>
          </a:xfrm>
        </p:spPr>
        <p:txBody>
          <a:bodyPr anchor="ctr">
            <a:normAutofit/>
          </a:bodyPr>
          <a:lstStyle>
            <a:lvl1pPr>
              <a:lnSpc>
                <a:spcPct val="80000"/>
              </a:lnSpc>
              <a:defRPr sz="7998" b="0"/>
            </a:lvl1pPr>
          </a:lstStyle>
          <a:p>
            <a:r>
              <a:rPr lang="en-US"/>
              <a:t>Click to edit Master title style</a:t>
            </a:r>
            <a:endParaRPr lang="en-US" dirty="0"/>
          </a:p>
        </p:txBody>
      </p:sp>
      <p:sp>
        <p:nvSpPr>
          <p:cNvPr id="3" name="Text Placeholder 2"/>
          <p:cNvSpPr>
            <a:spLocks noGrp="1"/>
          </p:cNvSpPr>
          <p:nvPr>
            <p:ph type="body" idx="1"/>
          </p:nvPr>
        </p:nvSpPr>
        <p:spPr>
          <a:xfrm>
            <a:off x="2165210" y="5020056"/>
            <a:ext cx="9050203" cy="1066800"/>
          </a:xfrm>
        </p:spPr>
        <p:txBody>
          <a:bodyPr anchor="t">
            <a:normAutofit/>
          </a:bodyPr>
          <a:lstStyle>
            <a:lvl1pPr marL="0" indent="0">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1430" y="6272785"/>
            <a:ext cx="2643620" cy="365125"/>
          </a:xfrm>
        </p:spPr>
        <p:txBody>
          <a:bodyPr/>
          <a:lstStyle/>
          <a:p>
            <a:pPr rtl="0"/>
            <a:r>
              <a:rPr lang="en-US"/>
              <a:t>2/8/2016</a:t>
            </a:r>
          </a:p>
        </p:txBody>
      </p:sp>
      <p:sp>
        <p:nvSpPr>
          <p:cNvPr id="5" name="Footer Placeholder 4"/>
          <p:cNvSpPr>
            <a:spLocks noGrp="1"/>
          </p:cNvSpPr>
          <p:nvPr>
            <p:ph type="ftr" sz="quarter" idx="11"/>
          </p:nvPr>
        </p:nvSpPr>
        <p:spPr>
          <a:xfrm>
            <a:off x="2182140" y="6272785"/>
            <a:ext cx="6326000" cy="365125"/>
          </a:xfrm>
        </p:spPr>
        <p:txBody>
          <a:bodyPr/>
          <a:lstStyle/>
          <a:p>
            <a:pPr rtl="0"/>
            <a:endParaRPr lang="en-US"/>
          </a:p>
        </p:txBody>
      </p:sp>
      <p:grpSp>
        <p:nvGrpSpPr>
          <p:cNvPr id="8" name="Group 7"/>
          <p:cNvGrpSpPr/>
          <p:nvPr/>
        </p:nvGrpSpPr>
        <p:grpSpPr>
          <a:xfrm>
            <a:off x="897165" y="2325848"/>
            <a:ext cx="1080623"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482" y="2506133"/>
            <a:ext cx="1187989" cy="720332"/>
          </a:xfrm>
        </p:spPr>
        <p:txBody>
          <a:bodyPr/>
          <a:lstStyle>
            <a:lvl1pPr>
              <a:defRPr sz="2799"/>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2671505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569" y="2194560"/>
            <a:ext cx="4753642" cy="39776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2567" y="2194560"/>
            <a:ext cx="4753642" cy="39776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rtl="0"/>
            <a:r>
              <a:rPr lang="en-US"/>
              <a:t>2/8/2016</a:t>
            </a:r>
            <a:endParaRPr lang="en-US" dirty="0"/>
          </a:p>
        </p:txBody>
      </p:sp>
      <p:sp>
        <p:nvSpPr>
          <p:cNvPr id="6" name="Footer Placeholder 5"/>
          <p:cNvSpPr>
            <a:spLocks noGrp="1"/>
          </p:cNvSpPr>
          <p:nvPr>
            <p:ph type="ftr" sz="quarter" idx="11"/>
          </p:nvPr>
        </p:nvSpPr>
        <p:spPr/>
        <p:txBody>
          <a:bodyPr/>
          <a:lstStyle/>
          <a:p>
            <a:pPr rtl="0"/>
            <a:endParaRPr lang="en-US"/>
          </a:p>
        </p:txBody>
      </p:sp>
      <p:sp>
        <p:nvSpPr>
          <p:cNvPr id="7" name="Slide Number Placeholder 6"/>
          <p:cNvSpPr>
            <a:spLocks noGrp="1"/>
          </p:cNvSpPr>
          <p:nvPr>
            <p:ph type="sldNum" sz="quarter" idx="12"/>
          </p:nvPr>
        </p:nvSpPr>
        <p:spPr/>
        <p:txBody>
          <a:body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3864536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522" y="2048256"/>
            <a:ext cx="4753642" cy="640080"/>
          </a:xfrm>
        </p:spPr>
        <p:txBody>
          <a:bodyPr anchor="ctr">
            <a:normAutofit/>
          </a:bodyPr>
          <a:lstStyle>
            <a:lvl1pPr marL="0" indent="0">
              <a:buNone/>
              <a:defRPr sz="1999" b="1">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569" y="2743200"/>
            <a:ext cx="4753642" cy="32918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2567" y="2048256"/>
            <a:ext cx="4753642" cy="640080"/>
          </a:xfrm>
        </p:spPr>
        <p:txBody>
          <a:bodyPr anchor="ctr">
            <a:normAutofit/>
          </a:bodyPr>
          <a:lstStyle>
            <a:lvl1pPr marL="0" indent="0">
              <a:buNone/>
              <a:defRPr sz="1999" b="1">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2567" y="2743200"/>
            <a:ext cx="4753642" cy="32918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rtl="0"/>
            <a:r>
              <a:rPr lang="en-US"/>
              <a:t>2/8/2016</a:t>
            </a:r>
            <a:endParaRPr lang="en-US" dirty="0"/>
          </a:p>
        </p:txBody>
      </p:sp>
      <p:sp>
        <p:nvSpPr>
          <p:cNvPr id="8" name="Footer Placeholder 7"/>
          <p:cNvSpPr>
            <a:spLocks noGrp="1"/>
          </p:cNvSpPr>
          <p:nvPr>
            <p:ph type="ftr" sz="quarter" idx="11"/>
          </p:nvPr>
        </p:nvSpPr>
        <p:spPr/>
        <p:txBody>
          <a:bodyPr/>
          <a:lstStyle/>
          <a:p>
            <a:pPr rtl="0"/>
            <a:endParaRPr lang="en-US"/>
          </a:p>
        </p:txBody>
      </p:sp>
      <p:sp>
        <p:nvSpPr>
          <p:cNvPr id="9" name="Slide Number Placeholder 8"/>
          <p:cNvSpPr>
            <a:spLocks noGrp="1"/>
          </p:cNvSpPr>
          <p:nvPr>
            <p:ph type="sldNum" sz="quarter" idx="12"/>
          </p:nvPr>
        </p:nvSpPr>
        <p:spPr/>
        <p:txBody>
          <a:body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2152364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rtl="0"/>
            <a:r>
              <a:rPr lang="en-US"/>
              <a:t>2/8/2016</a:t>
            </a:r>
            <a:endParaRPr lang="en-US" dirty="0"/>
          </a:p>
        </p:txBody>
      </p:sp>
      <p:sp>
        <p:nvSpPr>
          <p:cNvPr id="4" name="Footer Placeholder 3"/>
          <p:cNvSpPr>
            <a:spLocks noGrp="1"/>
          </p:cNvSpPr>
          <p:nvPr>
            <p:ph type="ftr" sz="quarter" idx="11"/>
          </p:nvPr>
        </p:nvSpPr>
        <p:spPr/>
        <p:txBody>
          <a:bodyPr/>
          <a:lstStyle/>
          <a:p>
            <a:pPr rtl="0"/>
            <a:endParaRPr lang="en-US"/>
          </a:p>
        </p:txBody>
      </p:sp>
      <p:sp>
        <p:nvSpPr>
          <p:cNvPr id="5" name="Slide Number Placeholder 4"/>
          <p:cNvSpPr>
            <a:spLocks noGrp="1"/>
          </p:cNvSpPr>
          <p:nvPr>
            <p:ph type="sldNum" sz="quarter" idx="12"/>
          </p:nvPr>
        </p:nvSpPr>
        <p:spPr/>
        <p:txBody>
          <a:body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2033977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r>
              <a:rPr lang="en-US"/>
              <a:t>2/8/2016</a:t>
            </a:r>
            <a:endParaRPr lang="en-US" dirty="0"/>
          </a:p>
        </p:txBody>
      </p:sp>
      <p:sp>
        <p:nvSpPr>
          <p:cNvPr id="3" name="Footer Placeholder 2"/>
          <p:cNvSpPr>
            <a:spLocks noGrp="1"/>
          </p:cNvSpPr>
          <p:nvPr>
            <p:ph type="ftr" sz="quarter" idx="11"/>
          </p:nvPr>
        </p:nvSpPr>
        <p:spPr/>
        <p:txBody>
          <a:bodyPr/>
          <a:lstStyle/>
          <a:p>
            <a:pPr rtl="0"/>
            <a:endParaRPr lang="en-US"/>
          </a:p>
        </p:txBody>
      </p:sp>
      <p:sp>
        <p:nvSpPr>
          <p:cNvPr id="4" name="Slide Number Placeholder 3"/>
          <p:cNvSpPr>
            <a:spLocks noGrp="1"/>
          </p:cNvSpPr>
          <p:nvPr>
            <p:ph type="sldNum" sz="quarter" idx="12"/>
          </p:nvPr>
        </p:nvSpPr>
        <p:spPr/>
        <p:txBody>
          <a:body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1600063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1578" y="1"/>
            <a:ext cx="388724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7413" y="685800"/>
            <a:ext cx="3199567" cy="1737360"/>
          </a:xfrm>
        </p:spPr>
        <p:txBody>
          <a:bodyPr anchor="b">
            <a:normAutofit/>
          </a:bodyPr>
          <a:lstStyle>
            <a:lvl1pPr>
              <a:defRPr sz="3199" b="1"/>
            </a:lvl1pPr>
          </a:lstStyle>
          <a:p>
            <a:r>
              <a:rPr lang="en-US"/>
              <a:t>Click to edit Master title style</a:t>
            </a:r>
            <a:endParaRPr lang="en-US" dirty="0"/>
          </a:p>
        </p:txBody>
      </p:sp>
      <p:sp>
        <p:nvSpPr>
          <p:cNvPr id="3" name="Content Placeholder 2"/>
          <p:cNvSpPr>
            <a:spLocks noGrp="1"/>
          </p:cNvSpPr>
          <p:nvPr>
            <p:ph idx="1"/>
          </p:nvPr>
        </p:nvSpPr>
        <p:spPr>
          <a:xfrm>
            <a:off x="837982" y="685800"/>
            <a:ext cx="6709948" cy="5020056"/>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7413" y="2423160"/>
            <a:ext cx="3199567"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rtl="0"/>
            <a:r>
              <a:rPr lang="en-US"/>
              <a:t>2/8/2016</a:t>
            </a:r>
          </a:p>
        </p:txBody>
      </p:sp>
      <p:sp>
        <p:nvSpPr>
          <p:cNvPr id="6" name="Footer Placeholder 5"/>
          <p:cNvSpPr>
            <a:spLocks noGrp="1"/>
          </p:cNvSpPr>
          <p:nvPr>
            <p:ph type="ftr" sz="quarter" idx="11"/>
          </p:nvPr>
        </p:nvSpPr>
        <p:spPr/>
        <p:txBody>
          <a:bodyPr/>
          <a:lstStyle/>
          <a:p>
            <a:pPr rtl="0"/>
            <a:endParaRPr lang="en-US"/>
          </a:p>
        </p:txBody>
      </p:sp>
      <p:grpSp>
        <p:nvGrpSpPr>
          <p:cNvPr id="9" name="Group 8"/>
          <p:cNvGrpSpPr>
            <a:grpSpLocks noChangeAspect="1"/>
          </p:cNvGrpSpPr>
          <p:nvPr/>
        </p:nvGrpSpPr>
        <p:grpSpPr>
          <a:xfrm>
            <a:off x="11398756" y="6229681"/>
            <a:ext cx="457081"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3951150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1578" y="1"/>
            <a:ext cx="388724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7413" y="685800"/>
            <a:ext cx="3199567" cy="1737360"/>
          </a:xfrm>
        </p:spPr>
        <p:txBody>
          <a:bodyPr anchor="b">
            <a:normAutofit/>
          </a:bodyPr>
          <a:lstStyle>
            <a:lvl1pPr>
              <a:defRPr sz="3199"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1578" cy="6858000"/>
          </a:xfrm>
          <a:solidFill>
            <a:schemeClr val="tx2">
              <a:lumMod val="20000"/>
              <a:lumOff val="80000"/>
            </a:schemeClr>
          </a:solidFill>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8547413" y="2423160"/>
            <a:ext cx="3199567"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4/22/2023</a:t>
            </a:fld>
            <a:endParaRPr lang="en-US" dirty="0"/>
          </a:p>
        </p:txBody>
      </p:sp>
      <p:grpSp>
        <p:nvGrpSpPr>
          <p:cNvPr id="8" name="Group 7"/>
          <p:cNvGrpSpPr>
            <a:grpSpLocks noChangeAspect="1"/>
          </p:cNvGrpSpPr>
          <p:nvPr/>
        </p:nvGrpSpPr>
        <p:grpSpPr>
          <a:xfrm>
            <a:off x="11398756" y="6229681"/>
            <a:ext cx="457081"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817577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r>
              <a:rPr lang="en-US"/>
              <a:t>2/8/2016</a:t>
            </a:r>
          </a:p>
        </p:txBody>
      </p:sp>
      <p:sp>
        <p:nvSpPr>
          <p:cNvPr id="5" name="Footer Placeholder 4"/>
          <p:cNvSpPr>
            <a:spLocks noGrp="1"/>
          </p:cNvSpPr>
          <p:nvPr>
            <p:ph type="ftr" sz="quarter" idx="11"/>
          </p:nvPr>
        </p:nvSpPr>
        <p:spPr/>
        <p:txBody>
          <a:bodyPr/>
          <a:lstStyle/>
          <a:p>
            <a:pPr rtl="0"/>
            <a:endParaRPr lang="en-US"/>
          </a:p>
        </p:txBody>
      </p:sp>
      <p:sp>
        <p:nvSpPr>
          <p:cNvPr id="6" name="Slide Number Placeholder 5"/>
          <p:cNvSpPr>
            <a:spLocks noGrp="1"/>
          </p:cNvSpPr>
          <p:nvPr>
            <p:ph type="sldNum" sz="quarter" idx="12"/>
          </p:nvPr>
        </p:nvSpPr>
        <p:spPr/>
        <p:txBody>
          <a:body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1641816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533400"/>
            <a:ext cx="2552035"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522" y="533400"/>
            <a:ext cx="7503745"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r>
              <a:rPr lang="en-US"/>
              <a:t>2/8/2016</a:t>
            </a:r>
          </a:p>
        </p:txBody>
      </p:sp>
      <p:sp>
        <p:nvSpPr>
          <p:cNvPr id="5" name="Footer Placeholder 4"/>
          <p:cNvSpPr>
            <a:spLocks noGrp="1"/>
          </p:cNvSpPr>
          <p:nvPr>
            <p:ph type="ftr" sz="quarter" idx="11"/>
          </p:nvPr>
        </p:nvSpPr>
        <p:spPr/>
        <p:txBody>
          <a:bodyPr/>
          <a:lstStyle/>
          <a:p>
            <a:pPr rtl="0"/>
            <a:endParaRPr lang="en-US"/>
          </a:p>
        </p:txBody>
      </p:sp>
      <p:sp>
        <p:nvSpPr>
          <p:cNvPr id="6" name="Slide Number Placeholder 5"/>
          <p:cNvSpPr>
            <a:spLocks noGrp="1"/>
          </p:cNvSpPr>
          <p:nvPr>
            <p:ph type="sldNum" sz="quarter" idx="12"/>
          </p:nvPr>
        </p:nvSpPr>
        <p:spPr/>
        <p:txBody>
          <a:body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1043966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569" y="484632"/>
            <a:ext cx="10055781"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569" y="2121408"/>
            <a:ext cx="10055781"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2350" y="6272785"/>
            <a:ext cx="3272700" cy="365125"/>
          </a:xfrm>
          <a:prstGeom prst="rect">
            <a:avLst/>
          </a:prstGeom>
        </p:spPr>
        <p:txBody>
          <a:bodyPr vert="horz" lIns="91440" tIns="45720" rIns="91440" bIns="45720" rtlCol="0" anchor="ctr"/>
          <a:lstStyle>
            <a:lvl1pPr algn="r">
              <a:defRPr sz="1100">
                <a:solidFill>
                  <a:schemeClr val="tx2"/>
                </a:solidFill>
              </a:defRPr>
            </a:lvl1pPr>
          </a:lstStyle>
          <a:p>
            <a:pPr rtl="0"/>
            <a:r>
              <a:rPr lang="en-US"/>
              <a:t>2/8/2016</a:t>
            </a:r>
            <a:endParaRPr lang="en-US" dirty="0"/>
          </a:p>
        </p:txBody>
      </p:sp>
      <p:sp>
        <p:nvSpPr>
          <p:cNvPr id="5" name="Footer Placeholder 4"/>
          <p:cNvSpPr>
            <a:spLocks noGrp="1"/>
          </p:cNvSpPr>
          <p:nvPr>
            <p:ph type="ftr" sz="quarter" idx="3"/>
          </p:nvPr>
        </p:nvSpPr>
        <p:spPr>
          <a:xfrm>
            <a:off x="1087853" y="6272785"/>
            <a:ext cx="6326000" cy="365125"/>
          </a:xfrm>
          <a:prstGeom prst="rect">
            <a:avLst/>
          </a:prstGeom>
        </p:spPr>
        <p:txBody>
          <a:bodyPr vert="horz" lIns="91440" tIns="45720" rIns="91440" bIns="45720" rtlCol="0" anchor="ctr"/>
          <a:lstStyle>
            <a:lvl1pPr algn="l">
              <a:defRPr sz="1100">
                <a:solidFill>
                  <a:schemeClr val="tx2"/>
                </a:solidFill>
              </a:defRPr>
            </a:lvl1pPr>
          </a:lstStyle>
          <a:p>
            <a:pPr rtl="0"/>
            <a:endParaRPr lang="en-US"/>
          </a:p>
        </p:txBody>
      </p:sp>
      <p:grpSp>
        <p:nvGrpSpPr>
          <p:cNvPr id="7" name="Group 6"/>
          <p:cNvGrpSpPr>
            <a:grpSpLocks noChangeAspect="1"/>
          </p:cNvGrpSpPr>
          <p:nvPr/>
        </p:nvGrpSpPr>
        <p:grpSpPr>
          <a:xfrm>
            <a:off x="11398756" y="6229681"/>
            <a:ext cx="457081"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08183" y="6272785"/>
            <a:ext cx="639913" cy="365125"/>
          </a:xfrm>
          <a:prstGeom prst="rect">
            <a:avLst/>
          </a:prstGeom>
        </p:spPr>
        <p:txBody>
          <a:bodyPr vert="horz" lIns="91440" tIns="45720" rIns="91440" bIns="45720" rtlCol="0" anchor="ctr"/>
          <a:lstStyle>
            <a:lvl1pPr algn="ctr">
              <a:defRPr sz="1400" b="1">
                <a:solidFill>
                  <a:srgbClr val="FFFFFF"/>
                </a:solidFill>
                <a:latin typeface="+mj-lt"/>
              </a:defRPr>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151234498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sz="5398"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25" indent="-182825" algn="l" defTabSz="914126" rtl="0" eaLnBrk="1" latinLnBrk="0" hangingPunct="1">
        <a:lnSpc>
          <a:spcPct val="90000"/>
        </a:lnSpc>
        <a:spcBef>
          <a:spcPts val="1200"/>
        </a:spcBef>
        <a:buClr>
          <a:schemeClr val="accent1">
            <a:lumMod val="75000"/>
          </a:schemeClr>
        </a:buClr>
        <a:buSzPct val="85000"/>
        <a:buFont typeface="Wingdings" pitchFamily="2" charset="2"/>
        <a:buChar char="§"/>
        <a:defRPr sz="1999" kern="1200">
          <a:solidFill>
            <a:schemeClr val="tx1"/>
          </a:solidFill>
          <a:latin typeface="+mn-lt"/>
          <a:ea typeface="+mn-ea"/>
          <a:cs typeface="+mn-cs"/>
        </a:defRPr>
      </a:lvl1pPr>
      <a:lvl2pPr marL="457063"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799" kern="1200">
          <a:solidFill>
            <a:schemeClr val="tx1"/>
          </a:solidFill>
          <a:latin typeface="+mn-lt"/>
          <a:ea typeface="+mn-ea"/>
          <a:cs typeface="+mn-cs"/>
        </a:defRPr>
      </a:lvl2pPr>
      <a:lvl3pPr marL="731301"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538"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79776"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59952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89943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19934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49925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microsoft.com/office/2007/relationships/hdphoto" Target="../media/hdphoto1.wdp"/><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hyperlink" Target="https://www.pxfuel.com/en/free-photo-jcajw" TargetMode="External"/><Relationship Id="rId5" Type="http://schemas.openxmlformats.org/officeDocument/2006/relationships/image" Target="../media/image5.jpg"/><Relationship Id="rId4" Type="http://schemas.openxmlformats.org/officeDocument/2006/relationships/hyperlink" Target="https://uowtsd-my.sharepoint.com/:p:/g/personal/2007586_student_uwtsd_ac_uk/EQ_DKuM-YK1Mgo96GW2YMiEBVSOCOBlzCly0n7I8rzZLiQ?email=S.A.Jones%40uwtsd.ac.uk&amp;e=A703J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myselfselfhelp.blogspot.com/2014/01/self-esteem-it-makes-us-who-we-are.html" TargetMode="External"/><Relationship Id="rId2" Type="http://schemas.openxmlformats.org/officeDocument/2006/relationships/image" Target="../media/image7.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www.choosehelp.com/blogs/society/medications-linked-to-falls-and-deaths-amongst-the-elderly.html" TargetMode="External"/><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8.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s>
</file>

<file path=ppt/slides/_rels/slide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sciencedirect.com/topics/veterinary-science-and-veterinary-medicine/limbic-lobe" TargetMode="External"/><Relationship Id="rId2" Type="http://schemas.openxmlformats.org/officeDocument/2006/relationships/hyperlink" Target="about:blank"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6DBFAD4-B5FC-442B-A283-381B01B195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98755" y="6229681"/>
            <a:ext cx="457081" cy="457200"/>
            <a:chOff x="11361456" y="6195813"/>
            <a:chExt cx="548640" cy="548640"/>
          </a:xfrm>
        </p:grpSpPr>
        <p:sp>
          <p:nvSpPr>
            <p:cNvPr id="13" name="Oval 12">
              <a:extLst>
                <a:ext uri="{FF2B5EF4-FFF2-40B4-BE49-F238E27FC236}">
                  <a16:creationId xmlns:a16="http://schemas.microsoft.com/office/drawing/2014/main" id="{9B649DC7-8769-4383-A6F2-8F366BA7A1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a:extLst>
                <a:ext uri="{FF2B5EF4-FFF2-40B4-BE49-F238E27FC236}">
                  <a16:creationId xmlns:a16="http://schemas.microsoft.com/office/drawing/2014/main" id="{0C67FD53-2686-4E0E-BA49-976F78F9A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sp>
      </p:grpSp>
      <p:sp>
        <p:nvSpPr>
          <p:cNvPr id="2" name="Title 1"/>
          <p:cNvSpPr>
            <a:spLocks noGrp="1"/>
          </p:cNvSpPr>
          <p:nvPr>
            <p:ph type="title"/>
          </p:nvPr>
        </p:nvSpPr>
        <p:spPr>
          <a:xfrm>
            <a:off x="189757" y="798394"/>
            <a:ext cx="5609032" cy="1637730"/>
          </a:xfrm>
        </p:spPr>
        <p:txBody>
          <a:bodyPr vert="horz" lIns="91440" tIns="45720" rIns="91440" bIns="45720" rtlCol="0" anchor="ctr">
            <a:normAutofit fontScale="90000"/>
          </a:bodyPr>
          <a:lstStyle/>
          <a:p>
            <a:pPr defTabSz="914400"/>
            <a:r>
              <a:rPr lang="en-US" sz="3200" b="1" dirty="0"/>
              <a:t>C</a:t>
            </a:r>
            <a:r>
              <a:rPr lang="en-US" sz="3200" b="1" dirty="0">
                <a:effectLst/>
              </a:rPr>
              <a:t>ritical review of the journal article in the field of the Neuroscience of Language </a:t>
            </a:r>
            <a:br>
              <a:rPr lang="en-US" sz="3200" dirty="0">
                <a:effectLst/>
              </a:rPr>
            </a:br>
            <a:endParaRPr lang="en-US" sz="3200" dirty="0"/>
          </a:p>
        </p:txBody>
      </p:sp>
      <p:sp>
        <p:nvSpPr>
          <p:cNvPr id="3" name="Subtitle 2"/>
          <p:cNvSpPr>
            <a:spLocks noGrp="1"/>
          </p:cNvSpPr>
          <p:nvPr>
            <p:ph sz="half" idx="1"/>
          </p:nvPr>
        </p:nvSpPr>
        <p:spPr>
          <a:xfrm>
            <a:off x="477788" y="2578608"/>
            <a:ext cx="5904655" cy="3593592"/>
          </a:xfrm>
        </p:spPr>
        <p:txBody>
          <a:bodyPr vert="horz" lIns="91440" tIns="45720" rIns="91440" bIns="45720" rtlCol="0">
            <a:normAutofit fontScale="92500"/>
          </a:bodyPr>
          <a:lstStyle/>
          <a:p>
            <a:pPr marL="0" indent="0" defTabSz="914400">
              <a:buNone/>
            </a:pPr>
            <a:r>
              <a:rPr lang="en-US" sz="2400" b="1" dirty="0">
                <a:effectLst/>
              </a:rPr>
              <a:t>Satoh, M., Yuba, T., </a:t>
            </a:r>
            <a:r>
              <a:rPr lang="en-US" sz="2400" b="1" dirty="0" err="1">
                <a:effectLst/>
              </a:rPr>
              <a:t>Tabei</a:t>
            </a:r>
            <a:r>
              <a:rPr lang="en-US" sz="2400" b="1" dirty="0">
                <a:effectLst/>
              </a:rPr>
              <a:t>, K. I., Okubo, Y., Kida, H., Sakuma, H., &amp; </a:t>
            </a:r>
            <a:r>
              <a:rPr lang="en-US" sz="2400" b="1" dirty="0" err="1">
                <a:effectLst/>
              </a:rPr>
              <a:t>Tomimoto</a:t>
            </a:r>
            <a:r>
              <a:rPr lang="en-US" sz="2400" b="1" dirty="0">
                <a:effectLst/>
              </a:rPr>
              <a:t>, H. (2015). Music therapy using singing training improves psychomotor speed in patients with Alzheimer's disease: a neuropsychological and fMRI study. Dementia and geriatric cognitive disorders extra, 5(3), 296-308.</a:t>
            </a:r>
          </a:p>
          <a:p>
            <a:pPr marL="0" indent="0" defTabSz="914400">
              <a:buNone/>
            </a:pPr>
            <a:r>
              <a:rPr lang="en-US" sz="1300" dirty="0">
                <a:effectLst/>
              </a:rPr>
              <a:t>Link for presentation </a:t>
            </a:r>
            <a:br>
              <a:rPr lang="en-US" sz="2400" dirty="0">
                <a:effectLst/>
              </a:rPr>
            </a:br>
            <a:r>
              <a:rPr lang="en-US" sz="1200" dirty="0">
                <a:effectLst/>
                <a:hlinkClick r:id="rId4"/>
              </a:rPr>
              <a:t>https://uowtsd-my.sharepoint.com/:p:/g/personal/2007586_student_uwtsd_ac_uk/EQ_DKuM-YK1Mgo96GW2YMiEBVSOCOBlzCly0n7I8rzZLiQ?email=S.A.Jones%40uwtsd.ac.uk&amp;e</a:t>
            </a:r>
            <a:r>
              <a:rPr lang="en-US" sz="1200">
                <a:effectLst/>
                <a:hlinkClick r:id="rId4"/>
              </a:rPr>
              <a:t>=A703J4</a:t>
            </a:r>
            <a:endParaRPr lang="en-US" sz="1200">
              <a:effectLst/>
            </a:endParaRPr>
          </a:p>
          <a:p>
            <a:pPr marL="0" indent="0" defTabSz="914400">
              <a:buNone/>
            </a:pPr>
            <a:endParaRPr lang="en-US" sz="2400" dirty="0"/>
          </a:p>
        </p:txBody>
      </p:sp>
      <p:pic>
        <p:nvPicPr>
          <p:cNvPr id="7" name="Picture 6" descr="A close-up of a microphone&#10;&#10;Description automatically generated with medium confidence">
            <a:extLst>
              <a:ext uri="{FF2B5EF4-FFF2-40B4-BE49-F238E27FC236}">
                <a16:creationId xmlns:a16="http://schemas.microsoft.com/office/drawing/2014/main" id="{C26CE094-69D6-32C2-A25C-97A1E690BAFA}"/>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1170" r="27731" b="-1"/>
          <a:stretch/>
        </p:blipFill>
        <p:spPr>
          <a:xfrm>
            <a:off x="5798789" y="171119"/>
            <a:ext cx="6057047" cy="6857990"/>
          </a:xfrm>
          <a:custGeom>
            <a:avLst/>
            <a:gdLst/>
            <a:ahLst/>
            <a:cxnLst/>
            <a:rect l="l" t="t" r="r" b="b"/>
            <a:pathLst>
              <a:path w="6278877" h="6858000">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a:noFill/>
        </p:spPr>
      </p:pic>
      <p:sp>
        <p:nvSpPr>
          <p:cNvPr id="16" name="Freeform: Shape 15">
            <a:extLst>
              <a:ext uri="{FF2B5EF4-FFF2-40B4-BE49-F238E27FC236}">
                <a16:creationId xmlns:a16="http://schemas.microsoft.com/office/drawing/2014/main" id="{484E34F7-E155-426C-A88E-8AEA6CF3F7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1583" y="0"/>
            <a:ext cx="6277242" cy="6858000"/>
          </a:xfrm>
          <a:custGeom>
            <a:avLst/>
            <a:gdLst>
              <a:gd name="connsiteX0" fmla="*/ 45571 w 6278877"/>
              <a:gd name="connsiteY0" fmla="*/ 0 h 6858000"/>
              <a:gd name="connsiteX1" fmla="*/ 6278877 w 6278877"/>
              <a:gd name="connsiteY1" fmla="*/ 0 h 6858000"/>
              <a:gd name="connsiteX2" fmla="*/ 6278877 w 6278877"/>
              <a:gd name="connsiteY2" fmla="*/ 6858000 h 6858000"/>
              <a:gd name="connsiteX3" fmla="*/ 3292307 w 6278877"/>
              <a:gd name="connsiteY3" fmla="*/ 6858000 h 6858000"/>
              <a:gd name="connsiteX4" fmla="*/ 3181525 w 6278877"/>
              <a:gd name="connsiteY4" fmla="*/ 6786980 h 6858000"/>
              <a:gd name="connsiteX5" fmla="*/ 0 w 6278877"/>
              <a:gd name="connsiteY5" fmla="*/ 803252 h 6858000"/>
              <a:gd name="connsiteX6" fmla="*/ 37255 w 6278877"/>
              <a:gd name="connsiteY6" fmla="*/ 65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7" h="6858000">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a:blipFill dpi="0" rotWithShape="1">
            <a:blip r:embed="rId7">
              <a:alphaModFix amt="30000"/>
              <a:duotone>
                <a:prstClr val="black"/>
                <a:schemeClr val="accent1">
                  <a:tint val="45000"/>
                  <a:satMod val="400000"/>
                </a:schemeClr>
              </a:duotone>
              <a:extLst>
                <a:ext uri="{BEBA8EAE-BF5A-486C-A8C5-ECC9F3942E4B}">
                  <a14:imgProps xmlns:a14="http://schemas.microsoft.com/office/drawing/2010/main">
                    <a14:imgLayer r:embed="rId8">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198176989"/>
      </p:ext>
    </p:extLst>
  </p:cSld>
  <p:clrMapOvr>
    <a:masterClrMapping/>
  </p:clrMapOvr>
  <mc:AlternateContent xmlns:mc="http://schemas.openxmlformats.org/markup-compatibility/2006" xmlns:p14="http://schemas.microsoft.com/office/powerpoint/2010/main">
    <mc:Choice Requires="p14">
      <p:transition spd="med" p14:dur="700" advTm="18901">
        <p:fade/>
      </p:transition>
    </mc:Choice>
    <mc:Fallback xmlns="">
      <p:transition spd="med" advTm="1890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2B0BD91-7298-CFA2-17A5-F4E711489B2D}"/>
              </a:ext>
            </a:extLst>
          </p:cNvPr>
          <p:cNvSpPr/>
          <p:nvPr/>
        </p:nvSpPr>
        <p:spPr>
          <a:xfrm>
            <a:off x="693812" y="260648"/>
            <a:ext cx="10945216" cy="16093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DAFFDC00-B6FB-CA9E-C8E7-C0B28A172EDB}"/>
              </a:ext>
            </a:extLst>
          </p:cNvPr>
          <p:cNvSpPr>
            <a:spLocks noGrp="1"/>
          </p:cNvSpPr>
          <p:nvPr>
            <p:ph type="title"/>
          </p:nvPr>
        </p:nvSpPr>
        <p:spPr>
          <a:xfrm>
            <a:off x="1069569" y="836712"/>
            <a:ext cx="10055781" cy="1033280"/>
          </a:xfrm>
        </p:spPr>
        <p:txBody>
          <a:bodyPr>
            <a:normAutofit fontScale="90000"/>
          </a:bodyPr>
          <a:lstStyle/>
          <a:p>
            <a:pPr algn="ctr"/>
            <a:r>
              <a:rPr lang="en-GB" dirty="0"/>
              <a:t>Main points of the presentation </a:t>
            </a:r>
            <a:br>
              <a:rPr lang="en-GB" dirty="0"/>
            </a:br>
            <a:endParaRPr lang="en-GB" dirty="0"/>
          </a:p>
        </p:txBody>
      </p:sp>
      <p:sp>
        <p:nvSpPr>
          <p:cNvPr id="3" name="Content Placeholder 2">
            <a:extLst>
              <a:ext uri="{FF2B5EF4-FFF2-40B4-BE49-F238E27FC236}">
                <a16:creationId xmlns:a16="http://schemas.microsoft.com/office/drawing/2014/main" id="{AC65EFAC-2514-64A3-ACC4-E336C314EC88}"/>
              </a:ext>
            </a:extLst>
          </p:cNvPr>
          <p:cNvSpPr>
            <a:spLocks noGrp="1"/>
          </p:cNvSpPr>
          <p:nvPr>
            <p:ph idx="1"/>
          </p:nvPr>
        </p:nvSpPr>
        <p:spPr/>
        <p:txBody>
          <a:bodyPr>
            <a:normAutofit fontScale="55000" lnSpcReduction="20000"/>
          </a:bodyPr>
          <a:lstStyle/>
          <a:p>
            <a:pPr>
              <a:lnSpc>
                <a:spcPct val="170000"/>
              </a:lnSpc>
            </a:pPr>
            <a:r>
              <a:rPr lang="en-GB" sz="40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C</a:t>
            </a:r>
            <a:r>
              <a:rPr lang="en-GB" sz="4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ritically review of the peer viewed journal article from the </a:t>
            </a:r>
            <a:r>
              <a:rPr lang="en-GB" sz="4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Dementia and geriatric cognitive disorders extra </a:t>
            </a:r>
            <a:r>
              <a:rPr lang="en-GB" sz="4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published in 2015. </a:t>
            </a:r>
          </a:p>
          <a:p>
            <a:pPr>
              <a:lnSpc>
                <a:spcPct val="150000"/>
              </a:lnSpc>
              <a:spcAft>
                <a:spcPts val="1000"/>
              </a:spcAft>
            </a:pPr>
            <a:r>
              <a:rPr lang="en-GB" sz="3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Examine and critically assess the authors' state of knowledge and their essential concepts</a:t>
            </a:r>
            <a:endParaRPr lang="en-GB" sz="3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50000"/>
              </a:lnSpc>
              <a:spcAft>
                <a:spcPts val="1000"/>
              </a:spcAft>
            </a:pPr>
            <a:r>
              <a:rPr lang="en-GB" sz="3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Evaluate the materials and the process they used to utilise to generate the study </a:t>
            </a:r>
            <a:endParaRPr lang="en-GB" sz="3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50000"/>
              </a:lnSpc>
              <a:spcAft>
                <a:spcPts val="1000"/>
              </a:spcAft>
            </a:pPr>
            <a:r>
              <a:rPr lang="en-GB" sz="3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Analysed the validity and findings</a:t>
            </a:r>
            <a:endParaRPr lang="en-GB" dirty="0">
              <a:solidFill>
                <a:schemeClr val="tx1">
                  <a:lumMod val="75000"/>
                  <a:lumOff val="25000"/>
                </a:schemeClr>
              </a:solidFill>
            </a:endParaRPr>
          </a:p>
        </p:txBody>
      </p:sp>
    </p:spTree>
    <p:extLst>
      <p:ext uri="{BB962C8B-B14F-4D97-AF65-F5344CB8AC3E}">
        <p14:creationId xmlns:p14="http://schemas.microsoft.com/office/powerpoint/2010/main" val="1581022861"/>
      </p:ext>
    </p:extLst>
  </p:cSld>
  <p:clrMapOvr>
    <a:masterClrMapping/>
  </p:clrMapOvr>
  <mc:AlternateContent xmlns:mc="http://schemas.openxmlformats.org/markup-compatibility/2006" xmlns:p14="http://schemas.microsoft.com/office/powerpoint/2010/main">
    <mc:Choice Requires="p14">
      <p:transition spd="med" p14:dur="700" advTm="23751">
        <p:fade/>
      </p:transition>
    </mc:Choice>
    <mc:Fallback xmlns="">
      <p:transition spd="med" advTm="23751">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620AD-06EE-12AF-2D71-4F862C199C3F}"/>
              </a:ext>
            </a:extLst>
          </p:cNvPr>
          <p:cNvSpPr>
            <a:spLocks noGrp="1"/>
          </p:cNvSpPr>
          <p:nvPr>
            <p:ph type="ctrTitle"/>
          </p:nvPr>
        </p:nvSpPr>
        <p:spPr>
          <a:xfrm>
            <a:off x="837828" y="1"/>
            <a:ext cx="10177822" cy="1628799"/>
          </a:xfrm>
        </p:spPr>
        <p:txBody>
          <a:bodyPr/>
          <a:lstStyle/>
          <a:p>
            <a:r>
              <a:rPr lang="en-GB" sz="4800" dirty="0"/>
              <a:t>The Aim of the</a:t>
            </a:r>
            <a:r>
              <a:rPr lang="en-GB" sz="4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t>
            </a:r>
            <a:r>
              <a:rPr lang="en-GB" sz="4800" kern="100" dirty="0">
                <a:solidFill>
                  <a:schemeClr val="tx1">
                    <a:lumMod val="75000"/>
                    <a:lumOff val="25000"/>
                  </a:schemeClr>
                </a:solidFill>
                <a:effectLst/>
                <a:ea typeface="Calibri" panose="020F0502020204030204" pitchFamily="34" charset="0"/>
                <a:cs typeface="Calibri" panose="020F0502020204030204" pitchFamily="34" charset="0"/>
              </a:rPr>
              <a:t>Satoh et al. (2015) study</a:t>
            </a:r>
            <a:endParaRPr lang="en-GB" sz="4800" dirty="0"/>
          </a:p>
        </p:txBody>
      </p:sp>
      <p:sp>
        <p:nvSpPr>
          <p:cNvPr id="3" name="Subtitle 2">
            <a:extLst>
              <a:ext uri="{FF2B5EF4-FFF2-40B4-BE49-F238E27FC236}">
                <a16:creationId xmlns:a16="http://schemas.microsoft.com/office/drawing/2014/main" id="{6F3FCA70-4BCD-1EFF-5951-33ED414F3963}"/>
              </a:ext>
            </a:extLst>
          </p:cNvPr>
          <p:cNvSpPr>
            <a:spLocks noGrp="1"/>
          </p:cNvSpPr>
          <p:nvPr>
            <p:ph type="subTitle" idx="1"/>
          </p:nvPr>
        </p:nvSpPr>
        <p:spPr>
          <a:xfrm>
            <a:off x="981844" y="1484784"/>
            <a:ext cx="8640961" cy="5373216"/>
          </a:xfrm>
        </p:spPr>
        <p:txBody>
          <a:bodyPr>
            <a:normAutofit fontScale="70000" lnSpcReduction="20000"/>
          </a:bodyPr>
          <a:lstStyle/>
          <a:p>
            <a:pPr>
              <a:lnSpc>
                <a:spcPct val="170000"/>
              </a:lnSpc>
            </a:pP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Satoh et al. (2015) </a:t>
            </a:r>
            <a:r>
              <a:rPr lang="en-GB" sz="23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aimed </a:t>
            </a: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to  investigate and detect the changes in the cognitive processing caused by music therapy by comparing the results of the assessments and fMRI between the patients who took part in the MT and those who did not. </a:t>
            </a:r>
          </a:p>
          <a:p>
            <a:pPr>
              <a:lnSpc>
                <a:spcPct val="170000"/>
              </a:lnSpc>
            </a:pP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The study used six months signing training, such as Karaoke for </a:t>
            </a:r>
            <a:r>
              <a:rPr lang="en-GB" sz="23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Music Therapy (MT) </a:t>
            </a: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in patients with </a:t>
            </a:r>
            <a:r>
              <a:rPr lang="en-GB" sz="23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Alzheimer’s Disease (AD).</a:t>
            </a:r>
          </a:p>
          <a:p>
            <a:pPr>
              <a:lnSpc>
                <a:spcPct val="170000"/>
              </a:lnSpc>
              <a:spcAft>
                <a:spcPts val="1000"/>
              </a:spcAft>
            </a:pP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Participants sang songs familiar to them</a:t>
            </a:r>
            <a:endPar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70000"/>
              </a:lnSpc>
              <a:spcAft>
                <a:spcPts val="1000"/>
              </a:spcAft>
            </a:pP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Each session lasted one hour; however, participants also practised signing at home for approximately 60 minutes per week. </a:t>
            </a:r>
            <a:endPar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70000"/>
              </a:lnSpc>
            </a:pPr>
            <a:r>
              <a:rPr lang="en-GB" sz="23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D</a:t>
            </a: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ifferent </a:t>
            </a:r>
            <a:r>
              <a:rPr lang="en-GB" sz="23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neuropsychological batteries </a:t>
            </a:r>
            <a:r>
              <a:rPr lang="en-GB" sz="2300" b="1" kern="100" dirty="0">
                <a:solidFill>
                  <a:schemeClr val="tx1">
                    <a:lumMod val="75000"/>
                    <a:lumOff val="25000"/>
                  </a:schemeClr>
                </a:solidFill>
                <a:latin typeface="Bookman Old Style" panose="02050604050505020204" pitchFamily="18" charset="0"/>
                <a:ea typeface="Calibri" panose="020F0502020204030204" pitchFamily="34" charset="0"/>
                <a:cs typeface="Times New Roman" panose="02020603050405020304" pitchFamily="18" charset="0"/>
              </a:rPr>
              <a:t>to asses</a:t>
            </a: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 </a:t>
            </a:r>
            <a:r>
              <a:rPr lang="en-GB" sz="23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memory and intellectual </a:t>
            </a: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function and </a:t>
            </a:r>
            <a:r>
              <a:rPr lang="en-GB" sz="23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functional magnetic resonance imaging </a:t>
            </a: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a:t>
            </a:r>
            <a:r>
              <a:rPr lang="en-GB" sz="23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fMRI)</a:t>
            </a: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 has been used before and after the treatment to assess changes in the cognitive functioning </a:t>
            </a:r>
            <a:r>
              <a:rPr lang="en-GB" sz="23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of AD patients. </a:t>
            </a:r>
          </a:p>
          <a:p>
            <a:pPr>
              <a:lnSpc>
                <a:spcPct val="170000"/>
              </a:lnSpc>
            </a:pPr>
            <a:endParaRPr lang="en-GB" sz="29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601119285"/>
      </p:ext>
    </p:extLst>
  </p:cSld>
  <p:clrMapOvr>
    <a:masterClrMapping/>
  </p:clrMapOvr>
  <mc:AlternateContent xmlns:mc="http://schemas.openxmlformats.org/markup-compatibility/2006" xmlns:p14="http://schemas.microsoft.com/office/powerpoint/2010/main">
    <mc:Choice Requires="p14">
      <p:transition spd="med" p14:dur="700" advTm="54819">
        <p:fade/>
      </p:transition>
    </mc:Choice>
    <mc:Fallback xmlns="">
      <p:transition spd="med" advTm="54819">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1AF656-07B1-792B-49B9-FB45995D171F}"/>
              </a:ext>
            </a:extLst>
          </p:cNvPr>
          <p:cNvSpPr>
            <a:spLocks noGrp="1"/>
          </p:cNvSpPr>
          <p:nvPr>
            <p:ph idx="1"/>
          </p:nvPr>
        </p:nvSpPr>
        <p:spPr>
          <a:xfrm>
            <a:off x="477788" y="332656"/>
            <a:ext cx="7070142" cy="6264696"/>
          </a:xfrm>
        </p:spPr>
        <p:txBody>
          <a:bodyPr>
            <a:normAutofit fontScale="85000" lnSpcReduction="10000"/>
          </a:bodyPr>
          <a:lstStyle/>
          <a:p>
            <a:pPr marL="0" indent="0">
              <a:buNone/>
            </a:pPr>
            <a:r>
              <a:rPr lang="en-GB" sz="3600" dirty="0">
                <a:solidFill>
                  <a:schemeClr val="tx1">
                    <a:lumMod val="75000"/>
                    <a:lumOff val="25000"/>
                  </a:schemeClr>
                </a:solidFill>
                <a:latin typeface="+mj-lt"/>
              </a:rPr>
              <a:t>Results of the</a:t>
            </a:r>
            <a:r>
              <a:rPr lang="en-GB" sz="3600" kern="100" dirty="0">
                <a:solidFill>
                  <a:schemeClr val="tx1">
                    <a:lumMod val="85000"/>
                    <a:lumOff val="15000"/>
                  </a:schemeClr>
                </a:solidFill>
                <a:effectLst/>
                <a:latin typeface="Bookman Old Style" panose="02050604050505020204" pitchFamily="18" charset="0"/>
                <a:ea typeface="Calibri" panose="020F0502020204030204" pitchFamily="34" charset="0"/>
                <a:cs typeface="Calibri" panose="020F0502020204030204" pitchFamily="34" charset="0"/>
              </a:rPr>
              <a:t> </a:t>
            </a:r>
            <a:r>
              <a:rPr lang="en-GB" sz="3600" kern="100" dirty="0">
                <a:solidFill>
                  <a:schemeClr val="tx1">
                    <a:lumMod val="85000"/>
                    <a:lumOff val="15000"/>
                  </a:schemeClr>
                </a:solidFill>
                <a:effectLst/>
                <a:latin typeface="+mj-lt"/>
                <a:ea typeface="Calibri" panose="020F0502020204030204" pitchFamily="34" charset="0"/>
                <a:cs typeface="Calibri" panose="020F0502020204030204" pitchFamily="34" charset="0"/>
              </a:rPr>
              <a:t>Satoh et al. (2015)</a:t>
            </a:r>
            <a:r>
              <a:rPr lang="en-GB" sz="3600" dirty="0">
                <a:solidFill>
                  <a:schemeClr val="tx1">
                    <a:lumMod val="75000"/>
                    <a:lumOff val="25000"/>
                  </a:schemeClr>
                </a:solidFill>
                <a:latin typeface="+mj-lt"/>
              </a:rPr>
              <a:t> study</a:t>
            </a:r>
          </a:p>
          <a:p>
            <a:pPr>
              <a:lnSpc>
                <a:spcPct val="100000"/>
              </a:lnSpc>
              <a:spcAft>
                <a:spcPts val="1000"/>
              </a:spcAft>
            </a:pPr>
            <a:r>
              <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Performance time of the assessment tasks decreased </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in the MT group, linked to </a:t>
            </a:r>
            <a:r>
              <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improved psychomotor speed</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however, no other significant differences were found in the MT and control groups </a:t>
            </a:r>
          </a:p>
          <a:p>
            <a:pPr marL="0" indent="0" algn="ctr">
              <a:lnSpc>
                <a:spcPct val="100000"/>
              </a:lnSpc>
              <a:spcAft>
                <a:spcPts val="1000"/>
              </a:spcAft>
              <a:buNone/>
            </a:pP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(no significant differences in memory and cognitive functioning) </a:t>
            </a:r>
          </a:p>
          <a:p>
            <a:pPr marL="0" indent="0" algn="ctr">
              <a:lnSpc>
                <a:spcPct val="100000"/>
              </a:lnSpc>
              <a:spcAft>
                <a:spcPts val="1000"/>
              </a:spcAft>
              <a:buNone/>
            </a:pP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Caregivers recognised the improvement in AD patients as they were more open to social interaction. </a:t>
            </a:r>
          </a:p>
          <a:p>
            <a:pPr>
              <a:lnSpc>
                <a:spcPct val="100000"/>
              </a:lnSpc>
              <a:spcAft>
                <a:spcPts val="1000"/>
              </a:spcAft>
            </a:pPr>
            <a:r>
              <a:rPr lang="en-GB" sz="1800" kern="100" dirty="0">
                <a:solidFill>
                  <a:schemeClr val="tx1">
                    <a:lumMod val="75000"/>
                    <a:lumOff val="25000"/>
                  </a:schemeClr>
                </a:solidFill>
                <a:latin typeface="Bookman Old Style" panose="02050604050505020204" pitchFamily="18" charset="0"/>
                <a:ea typeface="Calibri" panose="020F0502020204030204" pitchFamily="34" charset="0"/>
                <a:cs typeface="Times New Roman" panose="02020603050405020304" pitchFamily="18" charset="0"/>
              </a:rPr>
              <a:t>Patients</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 wanted to sign without prompting</a:t>
            </a:r>
          </a:p>
          <a:p>
            <a:pPr>
              <a:lnSpc>
                <a:spcPct val="100000"/>
              </a:lnSpc>
              <a:spcAft>
                <a:spcPts val="1000"/>
              </a:spcAft>
            </a:pP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joked, </a:t>
            </a:r>
          </a:p>
          <a:p>
            <a:pPr>
              <a:lnSpc>
                <a:spcPct val="100000"/>
              </a:lnSpc>
              <a:spcAft>
                <a:spcPts val="1000"/>
              </a:spcAft>
            </a:pP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shared their opinions, </a:t>
            </a:r>
          </a:p>
          <a:p>
            <a:pPr>
              <a:lnSpc>
                <a:spcPct val="100000"/>
              </a:lnSpc>
              <a:spcAft>
                <a:spcPts val="1000"/>
              </a:spcAft>
            </a:pP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used the cell phone for the first long time, </a:t>
            </a:r>
          </a:p>
          <a:p>
            <a:pPr>
              <a:lnSpc>
                <a:spcPct val="100000"/>
              </a:lnSpc>
              <a:spcAft>
                <a:spcPts val="1000"/>
              </a:spcAft>
            </a:pPr>
            <a:r>
              <a:rPr lang="en-GB" sz="1800" kern="100" dirty="0">
                <a:solidFill>
                  <a:schemeClr val="tx1">
                    <a:lumMod val="75000"/>
                    <a:lumOff val="25000"/>
                  </a:schemeClr>
                </a:solidFill>
                <a:latin typeface="Bookman Old Style" panose="02050604050505020204" pitchFamily="18" charset="0"/>
                <a:ea typeface="Calibri" panose="020F0502020204030204" pitchFamily="34" charset="0"/>
                <a:cs typeface="Times New Roman" panose="02020603050405020304" pitchFamily="18" charset="0"/>
              </a:rPr>
              <a:t>C</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aregivers also reported changes; they felt happy seeing the patient enjoying and progressing in signing. </a:t>
            </a:r>
          </a:p>
          <a:p>
            <a:pPr marL="0" indent="0">
              <a:lnSpc>
                <a:spcPct val="100000"/>
              </a:lnSpc>
              <a:spcAft>
                <a:spcPts val="1000"/>
              </a:spcAft>
              <a:buNone/>
            </a:pP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Systematic review of the </a:t>
            </a:r>
            <a:r>
              <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impact of signing on dementia</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patients by Thompson et al. (2021) shows that signing </a:t>
            </a:r>
            <a:r>
              <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positively impacts not just the patient's lives but also their caregivers. </a:t>
            </a:r>
            <a:endPar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00000"/>
              </a:lnSpc>
              <a:spcAft>
                <a:spcPts val="1000"/>
              </a:spcAft>
            </a:pPr>
            <a:endParaRPr lang="en-GB" sz="1800" kern="100" dirty="0">
              <a:effectLst/>
              <a:latin typeface="Bookman Old Style" panose="02050604050505020204" pitchFamily="18" charset="0"/>
              <a:ea typeface="Calibri" panose="020F0502020204030204" pitchFamily="34" charset="0"/>
              <a:cs typeface="Times New Roman" panose="02020603050405020304" pitchFamily="18" charset="0"/>
            </a:endParaRPr>
          </a:p>
          <a:p>
            <a:pPr marL="0" indent="0">
              <a:buNone/>
            </a:pPr>
            <a:endParaRPr lang="en-GB" sz="1800" dirty="0"/>
          </a:p>
          <a:p>
            <a:endParaRPr lang="en-GB" dirty="0"/>
          </a:p>
        </p:txBody>
      </p:sp>
      <p:pic>
        <p:nvPicPr>
          <p:cNvPr id="9" name="Picture 8" descr="A picture containing person&#10;&#10;Description automatically generated">
            <a:extLst>
              <a:ext uri="{FF2B5EF4-FFF2-40B4-BE49-F238E27FC236}">
                <a16:creationId xmlns:a16="http://schemas.microsoft.com/office/drawing/2014/main" id="{9C215767-B3E4-B6C9-72D8-9644C96D130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70676" y="548680"/>
            <a:ext cx="3600400" cy="5256584"/>
          </a:xfrm>
          <a:prstGeom prst="rect">
            <a:avLst/>
          </a:prstGeom>
        </p:spPr>
      </p:pic>
    </p:spTree>
    <p:extLst>
      <p:ext uri="{BB962C8B-B14F-4D97-AF65-F5344CB8AC3E}">
        <p14:creationId xmlns:p14="http://schemas.microsoft.com/office/powerpoint/2010/main" val="3947148092"/>
      </p:ext>
    </p:extLst>
  </p:cSld>
  <p:clrMapOvr>
    <a:masterClrMapping/>
  </p:clrMapOvr>
  <mc:AlternateContent xmlns:mc="http://schemas.openxmlformats.org/markup-compatibility/2006" xmlns:p14="http://schemas.microsoft.com/office/powerpoint/2010/main">
    <mc:Choice Requires="p14">
      <p:transition spd="med" p14:dur="700" advTm="76474">
        <p:fade/>
      </p:transition>
    </mc:Choice>
    <mc:Fallback xmlns="">
      <p:transition spd="med" advTm="76474">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A3D0CE2-91FF-49B3-A5D8-181E900D7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594" y="1346946"/>
            <a:ext cx="10220329"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a:extLst>
              <a:ext uri="{FF2B5EF4-FFF2-40B4-BE49-F238E27FC236}">
                <a16:creationId xmlns:a16="http://schemas.microsoft.com/office/drawing/2014/main" id="{58AEBD96-C315-4F53-9D9E-0E20E993E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594" y="4299696"/>
            <a:ext cx="10220329"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78916AAA-66F6-4DFA-88ED-7E27CF6B8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594" y="1484779"/>
            <a:ext cx="10220329"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4" name="Group 23">
            <a:extLst>
              <a:ext uri="{FF2B5EF4-FFF2-40B4-BE49-F238E27FC236}">
                <a16:creationId xmlns:a16="http://schemas.microsoft.com/office/drawing/2014/main" id="{A137D43F-BAD6-47F1-AA65-AEEA38A2FF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6702" y="4068923"/>
            <a:ext cx="1080622" cy="1080902"/>
            <a:chOff x="9685338" y="4460675"/>
            <a:chExt cx="1080904" cy="1080902"/>
          </a:xfrm>
        </p:grpSpPr>
        <p:sp>
          <p:nvSpPr>
            <p:cNvPr id="25" name="Oval 24">
              <a:extLst>
                <a:ext uri="{FF2B5EF4-FFF2-40B4-BE49-F238E27FC236}">
                  <a16:creationId xmlns:a16="http://schemas.microsoft.com/office/drawing/2014/main" id="{D512C9B2-6B22-4211-A940-FCD7C2CD0B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26" name="Oval 25">
              <a:extLst>
                <a:ext uri="{FF2B5EF4-FFF2-40B4-BE49-F238E27FC236}">
                  <a16:creationId xmlns:a16="http://schemas.microsoft.com/office/drawing/2014/main" id="{85F7DB84-CDE7-46F8-90DD-9D048A7D52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sp>
      </p:grpSp>
      <p:sp useBgFill="1">
        <p:nvSpPr>
          <p:cNvPr id="28" name="Rectangle 27">
            <a:extLst>
              <a:ext uri="{FF2B5EF4-FFF2-40B4-BE49-F238E27FC236}">
                <a16:creationId xmlns:a16="http://schemas.microsoft.com/office/drawing/2014/main" id="{68C84B8E-16E8-4E54-B4AC-84CE51595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5777"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AFFDC00-B6FB-CA9E-C8E7-C0B28A172EDB}"/>
              </a:ext>
            </a:extLst>
          </p:cNvPr>
          <p:cNvSpPr>
            <a:spLocks noGrp="1"/>
          </p:cNvSpPr>
          <p:nvPr>
            <p:ph type="title"/>
          </p:nvPr>
        </p:nvSpPr>
        <p:spPr>
          <a:xfrm>
            <a:off x="1051286" y="1110054"/>
            <a:ext cx="6556900" cy="4580300"/>
          </a:xfrm>
        </p:spPr>
        <p:txBody>
          <a:bodyPr vert="horz" lIns="91440" tIns="45720" rIns="91440" bIns="45720" rtlCol="0" anchor="ctr">
            <a:normAutofit/>
          </a:bodyPr>
          <a:lstStyle/>
          <a:p>
            <a:pPr algn="r" defTabSz="914400">
              <a:lnSpc>
                <a:spcPct val="80000"/>
              </a:lnSpc>
            </a:pPr>
            <a:br>
              <a:rPr lang="en-US" sz="8700">
                <a:blipFill dpi="0" rotWithShape="1">
                  <a:blip r:embed="rId4"/>
                  <a:srcRect/>
                  <a:tile tx="6350" ty="-127000" sx="65000" sy="64000" flip="none" algn="tl"/>
                </a:blipFill>
              </a:rPr>
            </a:br>
            <a:endParaRPr lang="en-US" sz="8700">
              <a:blipFill dpi="0" rotWithShape="1">
                <a:blip r:embed="rId4"/>
                <a:srcRect/>
                <a:tile tx="6350" ty="-127000" sx="65000" sy="64000" flip="none" algn="tl"/>
              </a:blipFill>
            </a:endParaRPr>
          </a:p>
        </p:txBody>
      </p:sp>
      <p:sp>
        <p:nvSpPr>
          <p:cNvPr id="30" name="Rectangle 29">
            <a:extLst>
              <a:ext uri="{FF2B5EF4-FFF2-40B4-BE49-F238E27FC236}">
                <a16:creationId xmlns:a16="http://schemas.microsoft.com/office/drawing/2014/main" id="{ECE9EEEA-5DB7-4DC7-AF9F-74D1C19B7E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594" y="928117"/>
            <a:ext cx="10348312" cy="80683"/>
          </a:xfrm>
          <a:prstGeom prst="rect">
            <a:avLst/>
          </a:prstGeom>
          <a:blipFill dpi="0" rotWithShape="1">
            <a:blip r:embed="rId2">
              <a:alphaModFix amt="85000"/>
              <a:lum bright="70000" contrast="-70000"/>
              <a:extLs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F199147-B958-49C0-9BE2-65BDD892F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83416" y="1110053"/>
            <a:ext cx="3385489" cy="4580301"/>
          </a:xfrm>
          <a:prstGeom prst="rect">
            <a:avLst/>
          </a:prstGeom>
          <a:blipFill dpi="0" rotWithShape="1">
            <a:blip r:embed="rId2">
              <a:alphaModFix amt="85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F70505D-EC2C-4D1A-86DE-2583778074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594" y="5780565"/>
            <a:ext cx="10348312" cy="80683"/>
          </a:xfrm>
          <a:prstGeom prst="rect">
            <a:avLst/>
          </a:prstGeom>
          <a:blipFill dpi="0" rotWithShape="1">
            <a:blip r:embed="rId2">
              <a:alphaModFix amt="85000"/>
              <a:lum bright="70000" contrast="-70000"/>
              <a:extLs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5" name="Group 35">
            <a:extLst>
              <a:ext uri="{FF2B5EF4-FFF2-40B4-BE49-F238E27FC236}">
                <a16:creationId xmlns:a16="http://schemas.microsoft.com/office/drawing/2014/main" id="{2DF20BDF-18D7-4E94-9BA1-9CEB40470C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4407" y="5257800"/>
            <a:ext cx="1080623" cy="1080902"/>
            <a:chOff x="9646920" y="5257800"/>
            <a:chExt cx="1080904" cy="1080902"/>
          </a:xfrm>
        </p:grpSpPr>
        <p:sp>
          <p:nvSpPr>
            <p:cNvPr id="46" name="Oval 36">
              <a:extLst>
                <a:ext uri="{FF2B5EF4-FFF2-40B4-BE49-F238E27FC236}">
                  <a16:creationId xmlns:a16="http://schemas.microsoft.com/office/drawing/2014/main" id="{98F42242-4089-4E5D-95C3-C113C73DA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46920" y="5257800"/>
              <a:ext cx="1080904" cy="1080902"/>
            </a:xfrm>
            <a:prstGeom prst="ellipse">
              <a:avLst/>
            </a:prstGeom>
            <a:blipFill dpi="0" rotWithShape="1">
              <a:blip r:embed="rId4">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47" name="Oval 37">
              <a:extLst>
                <a:ext uri="{FF2B5EF4-FFF2-40B4-BE49-F238E27FC236}">
                  <a16:creationId xmlns:a16="http://schemas.microsoft.com/office/drawing/2014/main" id="{796F87F1-ABB5-42FB-86BD-EED111CD33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55011" y="5365890"/>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5" name="Rectangle: Rounded Corners 4">
            <a:extLst>
              <a:ext uri="{FF2B5EF4-FFF2-40B4-BE49-F238E27FC236}">
                <a16:creationId xmlns:a16="http://schemas.microsoft.com/office/drawing/2014/main" id="{1D427A3A-BF4C-BF6D-7F29-9AE29F77938F}"/>
              </a:ext>
            </a:extLst>
          </p:cNvPr>
          <p:cNvSpPr/>
          <p:nvPr/>
        </p:nvSpPr>
        <p:spPr>
          <a:xfrm>
            <a:off x="477788" y="928117"/>
            <a:ext cx="10139180" cy="1492771"/>
          </a:xfrm>
          <a:prstGeom prst="roundRect">
            <a:avLst/>
          </a:prstGeom>
          <a:solidFill>
            <a:schemeClr val="accent5">
              <a:lumMod val="20000"/>
              <a:lumOff val="80000"/>
            </a:schemeClr>
          </a:solidFill>
          <a:ln>
            <a:solidFill>
              <a:schemeClr val="accent5">
                <a:lumMod val="20000"/>
                <a:lumOff val="80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0036A63B-3D33-36CC-7109-E2EF1273CA2B}"/>
              </a:ext>
            </a:extLst>
          </p:cNvPr>
          <p:cNvSpPr txBox="1"/>
          <p:nvPr/>
        </p:nvSpPr>
        <p:spPr>
          <a:xfrm>
            <a:off x="405779" y="1110053"/>
            <a:ext cx="9238627" cy="5768887"/>
          </a:xfrm>
          <a:prstGeom prst="rect">
            <a:avLst/>
          </a:prstGeom>
          <a:noFill/>
        </p:spPr>
        <p:txBody>
          <a:bodyPr wrap="square" rtlCol="0">
            <a:spAutoFit/>
          </a:bodyPr>
          <a:lstStyle/>
          <a:p>
            <a:pPr algn="ctr">
              <a:lnSpc>
                <a:spcPct val="150000"/>
              </a:lnSpc>
              <a:spcAft>
                <a:spcPts val="1000"/>
              </a:spcAft>
            </a:pPr>
            <a:r>
              <a:rPr lang="en-US" sz="2000" b="1" dirty="0">
                <a:solidFill>
                  <a:schemeClr val="tx1">
                    <a:lumMod val="85000"/>
                    <a:lumOff val="15000"/>
                  </a:schemeClr>
                </a:solidFill>
                <a:effectLst/>
                <a:latin typeface="+mj-lt"/>
              </a:rPr>
              <a:t>“Music therapy using singing training improves psychomotor speed in patients with Alzheimer's disease: a neuropsychological and fMRI study”.</a:t>
            </a:r>
          </a:p>
          <a:p>
            <a:pPr algn="ctr">
              <a:lnSpc>
                <a:spcPct val="150000"/>
              </a:lnSpc>
              <a:spcAft>
                <a:spcPts val="1000"/>
              </a:spcAft>
            </a:pPr>
            <a:endParaRPr lang="en-US" sz="1800" b="1" dirty="0">
              <a:solidFill>
                <a:schemeClr val="tx1">
                  <a:lumMod val="85000"/>
                  <a:lumOff val="15000"/>
                </a:schemeClr>
              </a:solidFill>
              <a:effectLst/>
              <a:latin typeface="Bookman Old Style" panose="02050604050505020204" pitchFamily="18" charset="0"/>
            </a:endParaRPr>
          </a:p>
          <a:p>
            <a:pPr algn="just">
              <a:lnSpc>
                <a:spcPct val="150000"/>
              </a:lnSpc>
              <a:spcAft>
                <a:spcPts val="1000"/>
              </a:spcAft>
            </a:pPr>
            <a:r>
              <a:rPr lang="en-GB" sz="1800" kern="100" dirty="0">
                <a:solidFill>
                  <a:schemeClr val="tx1">
                    <a:lumMod val="85000"/>
                    <a:lumOff val="15000"/>
                  </a:schemeClr>
                </a:solidFill>
                <a:effectLst/>
                <a:latin typeface="Bookman Old Style" panose="02050604050505020204" pitchFamily="18" charset="0"/>
                <a:ea typeface="Calibri" panose="020F0502020204030204" pitchFamily="34" charset="0"/>
                <a:cs typeface="Calibri" panose="020F0502020204030204" pitchFamily="34" charset="0"/>
              </a:rPr>
              <a:t>The article title is very informative, as well as the abstract, as it gives the reader brief but essential information about the aim of the study, the method they used and view of the findings. </a:t>
            </a:r>
          </a:p>
          <a:p>
            <a:pPr>
              <a:lnSpc>
                <a:spcPct val="150000"/>
              </a:lnSpc>
              <a:spcAft>
                <a:spcPts val="1000"/>
              </a:spcAft>
            </a:pPr>
            <a:r>
              <a:rPr lang="en-GB" sz="1800" kern="100" dirty="0">
                <a:solidFill>
                  <a:schemeClr val="tx1">
                    <a:lumMod val="85000"/>
                    <a:lumOff val="15000"/>
                  </a:schemeClr>
                </a:solidFill>
                <a:effectLst/>
                <a:latin typeface="Bookman Old Style" panose="02050604050505020204" pitchFamily="18" charset="0"/>
                <a:ea typeface="Calibri" panose="020F0502020204030204" pitchFamily="34" charset="0"/>
                <a:cs typeface="Calibri" panose="020F0502020204030204" pitchFamily="34" charset="0"/>
              </a:rPr>
              <a:t>The introduction explains the aim of music therapy as a form of non-pharmacological intervention; however, discussing more the impact on dementia patients in general, forgetting that the article is about individuals with AD, resulting in a lack of explanation about AD.</a:t>
            </a:r>
          </a:p>
          <a:p>
            <a:pPr>
              <a:lnSpc>
                <a:spcPct val="150000"/>
              </a:lnSpc>
              <a:spcAft>
                <a:spcPts val="1000"/>
              </a:spcAft>
            </a:pPr>
            <a:endParaRPr lang="en-GB" sz="1800" kern="100" dirty="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10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6074573"/>
      </p:ext>
    </p:extLst>
  </p:cSld>
  <p:clrMapOvr>
    <a:masterClrMapping/>
  </p:clrMapOvr>
  <mc:AlternateContent xmlns:mc="http://schemas.openxmlformats.org/markup-compatibility/2006" xmlns:p14="http://schemas.microsoft.com/office/powerpoint/2010/main">
    <mc:Choice Requires="p14">
      <p:transition spd="med" p14:dur="700" advTm="38293">
        <p:fade/>
      </p:transition>
    </mc:Choice>
    <mc:Fallback xmlns="">
      <p:transition spd="med" advTm="38293">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C70B32B-519F-9FAD-42C2-3FD55979C2ED}"/>
              </a:ext>
            </a:extLst>
          </p:cNvPr>
          <p:cNvSpPr/>
          <p:nvPr/>
        </p:nvSpPr>
        <p:spPr>
          <a:xfrm>
            <a:off x="6382444" y="2708920"/>
            <a:ext cx="5655985" cy="4149080"/>
          </a:xfrm>
          <a:prstGeom prst="round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2700000" scaled="1"/>
            <a:tileRect/>
          </a:gra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BAAE2D3E-8220-0010-173C-21688BBACA95}"/>
              </a:ext>
            </a:extLst>
          </p:cNvPr>
          <p:cNvSpPr/>
          <p:nvPr/>
        </p:nvSpPr>
        <p:spPr>
          <a:xfrm>
            <a:off x="75223" y="3154720"/>
            <a:ext cx="5832648" cy="4049688"/>
          </a:xfrm>
          <a:prstGeom prst="roundRect">
            <a:avLst/>
          </a:prstGeom>
          <a:gradFill flip="none" rotWithShape="1">
            <a:gsLst>
              <a:gs pos="0">
                <a:schemeClr val="accent4">
                  <a:lumMod val="60000"/>
                  <a:lumOff val="40000"/>
                  <a:tint val="66000"/>
                  <a:satMod val="160000"/>
                </a:schemeClr>
              </a:gs>
              <a:gs pos="50000">
                <a:schemeClr val="accent4">
                  <a:lumMod val="60000"/>
                  <a:lumOff val="40000"/>
                  <a:tint val="44500"/>
                  <a:satMod val="160000"/>
                </a:schemeClr>
              </a:gs>
              <a:gs pos="100000">
                <a:schemeClr val="accent4">
                  <a:lumMod val="60000"/>
                  <a:lumOff val="40000"/>
                  <a:tint val="23500"/>
                  <a:satMod val="160000"/>
                </a:schemeClr>
              </a:gs>
            </a:gsLst>
            <a:lin ang="5400000" scaled="1"/>
            <a:tileRect/>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DD6492C-0B65-56A8-114F-756BA64E514F}"/>
              </a:ext>
            </a:extLst>
          </p:cNvPr>
          <p:cNvSpPr>
            <a:spLocks noGrp="1"/>
          </p:cNvSpPr>
          <p:nvPr>
            <p:ph type="title"/>
          </p:nvPr>
        </p:nvSpPr>
        <p:spPr>
          <a:xfrm>
            <a:off x="333772" y="188640"/>
            <a:ext cx="11521280" cy="634320"/>
          </a:xfrm>
        </p:spPr>
        <p:txBody>
          <a:bodyPr>
            <a:normAutofit fontScale="90000"/>
          </a:bodyPr>
          <a:lstStyle/>
          <a:p>
            <a:pPr algn="ctr"/>
            <a:r>
              <a:rPr lang="en-GB" sz="5400" b="1" kern="100" dirty="0">
                <a:solidFill>
                  <a:schemeClr val="tx1">
                    <a:lumMod val="65000"/>
                    <a:lumOff val="35000"/>
                  </a:schemeClr>
                </a:solidFill>
                <a:effectLst/>
                <a:ea typeface="Calibri" panose="020F0502020204030204" pitchFamily="34" charset="0"/>
                <a:cs typeface="Calibri" panose="020F0502020204030204" pitchFamily="34" charset="0"/>
              </a:rPr>
              <a:t>Alzheimer's disease</a:t>
            </a:r>
            <a:endParaRPr lang="en-GB" dirty="0"/>
          </a:p>
        </p:txBody>
      </p:sp>
      <p:sp>
        <p:nvSpPr>
          <p:cNvPr id="4" name="Content Placeholder 3">
            <a:extLst>
              <a:ext uri="{FF2B5EF4-FFF2-40B4-BE49-F238E27FC236}">
                <a16:creationId xmlns:a16="http://schemas.microsoft.com/office/drawing/2014/main" id="{9C53C2A7-90D9-F82C-11B5-3B354E37D631}"/>
              </a:ext>
            </a:extLst>
          </p:cNvPr>
          <p:cNvSpPr>
            <a:spLocks noGrp="1"/>
          </p:cNvSpPr>
          <p:nvPr>
            <p:ph sz="half" idx="2"/>
          </p:nvPr>
        </p:nvSpPr>
        <p:spPr>
          <a:xfrm>
            <a:off x="412160" y="3501008"/>
            <a:ext cx="5400600" cy="3955368"/>
          </a:xfrm>
        </p:spPr>
        <p:txBody>
          <a:bodyPr>
            <a:normAutofit fontScale="25000" lnSpcReduction="20000"/>
          </a:bodyPr>
          <a:lstStyle/>
          <a:p>
            <a:pPr marL="0" indent="0">
              <a:lnSpc>
                <a:spcPct val="150000"/>
              </a:lnSpc>
              <a:spcAft>
                <a:spcPts val="1000"/>
              </a:spcAft>
              <a:buNone/>
            </a:pPr>
            <a:r>
              <a:rPr lang="en-GB" sz="72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Many brain regions experience more atrophy</a:t>
            </a:r>
            <a:r>
              <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as the AD worsens displaying the most significant </a:t>
            </a:r>
            <a:r>
              <a:rPr lang="en-GB" sz="72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increases in neurodegeneration</a:t>
            </a:r>
            <a:r>
              <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t>
            </a:r>
          </a:p>
          <a:p>
            <a:pPr marL="0" indent="0">
              <a:lnSpc>
                <a:spcPct val="150000"/>
              </a:lnSpc>
              <a:spcAft>
                <a:spcPts val="1000"/>
              </a:spcAft>
              <a:buNone/>
            </a:pPr>
            <a:r>
              <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However, auditory areas, </a:t>
            </a:r>
            <a:r>
              <a:rPr lang="en-GB" sz="72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the sensorimotor cortex, and the pre-and supplementary motor areas</a:t>
            </a:r>
            <a:r>
              <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t>
            </a:r>
            <a:r>
              <a:rPr lang="en-GB" sz="72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remain unaffected</a:t>
            </a:r>
            <a:r>
              <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t>
            </a:r>
          </a:p>
          <a:p>
            <a:pPr marL="0" indent="0" algn="ctr">
              <a:lnSpc>
                <a:spcPct val="150000"/>
              </a:lnSpc>
              <a:spcAft>
                <a:spcPts val="1000"/>
              </a:spcAft>
              <a:buNone/>
            </a:pPr>
            <a:r>
              <a:rPr lang="en-GB" sz="6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(Veitch et al. ,2019) </a:t>
            </a:r>
          </a:p>
          <a:p>
            <a:pPr marL="0" indent="0">
              <a:lnSpc>
                <a:spcPct val="150000"/>
              </a:lnSpc>
              <a:spcAft>
                <a:spcPts val="1000"/>
              </a:spcAft>
              <a:buNone/>
            </a:pPr>
            <a:endPar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endParaRPr>
          </a:p>
          <a:p>
            <a:pPr marL="0" indent="0">
              <a:lnSpc>
                <a:spcPct val="150000"/>
              </a:lnSpc>
              <a:spcAft>
                <a:spcPts val="1000"/>
              </a:spcAft>
              <a:buNone/>
            </a:pPr>
            <a:endPar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endParaRPr lang="en-GB" dirty="0"/>
          </a:p>
        </p:txBody>
      </p:sp>
      <p:sp>
        <p:nvSpPr>
          <p:cNvPr id="6" name="Content Placeholder 5">
            <a:extLst>
              <a:ext uri="{FF2B5EF4-FFF2-40B4-BE49-F238E27FC236}">
                <a16:creationId xmlns:a16="http://schemas.microsoft.com/office/drawing/2014/main" id="{0F833609-472D-E300-4402-EE2B56C2FF98}"/>
              </a:ext>
            </a:extLst>
          </p:cNvPr>
          <p:cNvSpPr>
            <a:spLocks noGrp="1"/>
          </p:cNvSpPr>
          <p:nvPr>
            <p:ph sz="quarter" idx="4"/>
          </p:nvPr>
        </p:nvSpPr>
        <p:spPr>
          <a:xfrm>
            <a:off x="6598468" y="2902632"/>
            <a:ext cx="5256583" cy="3766728"/>
          </a:xfrm>
        </p:spPr>
        <p:txBody>
          <a:bodyPr>
            <a:normAutofit fontScale="25000" lnSpcReduction="20000"/>
          </a:bodyPr>
          <a:lstStyle/>
          <a:p>
            <a:pPr marL="0" indent="0">
              <a:lnSpc>
                <a:spcPct val="160000"/>
              </a:lnSpc>
              <a:buNone/>
            </a:pPr>
            <a:r>
              <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AD is a progressive decline in cognition and </a:t>
            </a:r>
            <a:r>
              <a:rPr lang="en-GB" sz="72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language, including speech memory, visuospatial ability and executive function</a:t>
            </a:r>
            <a:r>
              <a:rPr lang="en-GB" sz="72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Patients with AD describe behavioural and psychological signs of dementia, such </a:t>
            </a:r>
            <a:r>
              <a:rPr lang="en-GB" sz="72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as anxiety, agitation, apathy, emotional instability, sleep issues, and difficulties sustaining independent living.</a:t>
            </a:r>
          </a:p>
          <a:p>
            <a:pPr marL="0" indent="0" algn="ctr">
              <a:lnSpc>
                <a:spcPct val="160000"/>
              </a:lnSpc>
              <a:buNone/>
            </a:pPr>
            <a:r>
              <a:rPr lang="en-GB" sz="64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(Scharre.,2019)</a:t>
            </a:r>
            <a:endParaRPr lang="en-GB" sz="6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endParaRPr lang="en-GB" dirty="0"/>
          </a:p>
        </p:txBody>
      </p:sp>
      <p:sp>
        <p:nvSpPr>
          <p:cNvPr id="9" name="Rectangle: Rounded Corners 8">
            <a:extLst>
              <a:ext uri="{FF2B5EF4-FFF2-40B4-BE49-F238E27FC236}">
                <a16:creationId xmlns:a16="http://schemas.microsoft.com/office/drawing/2014/main" id="{D69A3F31-B9F7-4406-3C25-DB3A2252B907}"/>
              </a:ext>
            </a:extLst>
          </p:cNvPr>
          <p:cNvSpPr/>
          <p:nvPr/>
        </p:nvSpPr>
        <p:spPr>
          <a:xfrm>
            <a:off x="117747" y="778456"/>
            <a:ext cx="11920681" cy="1786448"/>
          </a:xfrm>
          <a:prstGeom prst="roundRect">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2700000" scaled="1"/>
            <a:tileRect/>
          </a:gra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GB" sz="2800" kern="100" dirty="0" err="1">
                <a:solidFill>
                  <a:schemeClr val="bg1"/>
                </a:solidFill>
                <a:effectLst/>
                <a:latin typeface="Bookman Old Style" panose="02050604050505020204" pitchFamily="18" charset="0"/>
                <a:ea typeface="Calibri" panose="020F0502020204030204" pitchFamily="34" charset="0"/>
                <a:cs typeface="Calibri" panose="020F0502020204030204" pitchFamily="34" charset="0"/>
              </a:rPr>
              <a:t>Matziorinis</a:t>
            </a:r>
            <a:r>
              <a:rPr lang="en-GB" sz="2800" kern="100" dirty="0">
                <a:solidFill>
                  <a:schemeClr val="bg1"/>
                </a:solidFill>
                <a:effectLst/>
                <a:latin typeface="Bookman Old Style" panose="02050604050505020204" pitchFamily="18" charset="0"/>
                <a:ea typeface="Calibri" panose="020F0502020204030204" pitchFamily="34" charset="0"/>
                <a:cs typeface="Calibri" panose="020F0502020204030204" pitchFamily="34" charset="0"/>
              </a:rPr>
              <a:t> &amp; </a:t>
            </a:r>
            <a:r>
              <a:rPr lang="en-GB" sz="2800" kern="100" dirty="0" err="1">
                <a:solidFill>
                  <a:schemeClr val="bg1"/>
                </a:solidFill>
                <a:effectLst/>
                <a:latin typeface="Bookman Old Style" panose="02050604050505020204" pitchFamily="18" charset="0"/>
                <a:ea typeface="Calibri" panose="020F0502020204030204" pitchFamily="34" charset="0"/>
                <a:cs typeface="Calibri" panose="020F0502020204030204" pitchFamily="34" charset="0"/>
              </a:rPr>
              <a:t>Koelsch</a:t>
            </a:r>
            <a:r>
              <a:rPr lang="en-GB" sz="2800" kern="100" dirty="0">
                <a:solidFill>
                  <a:schemeClr val="bg1"/>
                </a:solidFill>
                <a:effectLst/>
                <a:latin typeface="Bookman Old Style" panose="02050604050505020204" pitchFamily="18" charset="0"/>
                <a:ea typeface="Calibri" panose="020F0502020204030204" pitchFamily="34" charset="0"/>
                <a:cs typeface="Calibri" panose="020F0502020204030204" pitchFamily="34" charset="0"/>
              </a:rPr>
              <a:t> (2022) described Alzheimer's disease as a </a:t>
            </a:r>
            <a:r>
              <a:rPr lang="en-GB" sz="2800" b="1" kern="100" dirty="0">
                <a:solidFill>
                  <a:schemeClr val="bg1"/>
                </a:solidFill>
                <a:effectLst/>
                <a:latin typeface="Bookman Old Style" panose="02050604050505020204" pitchFamily="18" charset="0"/>
                <a:ea typeface="Calibri" panose="020F0502020204030204" pitchFamily="34" charset="0"/>
                <a:cs typeface="Calibri" panose="020F0502020204030204" pitchFamily="34" charset="0"/>
              </a:rPr>
              <a:t>neurodegenerative disease </a:t>
            </a:r>
            <a:r>
              <a:rPr lang="en-GB" sz="2800" kern="100" dirty="0">
                <a:solidFill>
                  <a:schemeClr val="bg1"/>
                </a:solidFill>
                <a:effectLst/>
                <a:latin typeface="Bookman Old Style" panose="02050604050505020204" pitchFamily="18" charset="0"/>
                <a:ea typeface="Calibri" panose="020F0502020204030204" pitchFamily="34" charset="0"/>
                <a:cs typeface="Calibri" panose="020F0502020204030204" pitchFamily="34" charset="0"/>
              </a:rPr>
              <a:t>which progress and is </a:t>
            </a:r>
            <a:r>
              <a:rPr lang="en-GB" sz="2800" b="1" kern="100" dirty="0">
                <a:solidFill>
                  <a:schemeClr val="bg1"/>
                </a:solidFill>
                <a:effectLst/>
                <a:latin typeface="Bookman Old Style" panose="02050604050505020204" pitchFamily="18" charset="0"/>
                <a:ea typeface="Calibri" panose="020F0502020204030204" pitchFamily="34" charset="0"/>
                <a:cs typeface="Calibri" panose="020F0502020204030204" pitchFamily="34" charset="0"/>
              </a:rPr>
              <a:t>strongly associated with cognitive decline</a:t>
            </a:r>
            <a:endParaRPr lang="en-GB" sz="2800" b="1" kern="100" dirty="0">
              <a:solidFill>
                <a:schemeClr val="tx1">
                  <a:lumMod val="65000"/>
                  <a:lumOff val="3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82361842"/>
      </p:ext>
    </p:extLst>
  </p:cSld>
  <p:clrMapOvr>
    <a:masterClrMapping/>
  </p:clrMapOvr>
  <mc:AlternateContent xmlns:mc="http://schemas.openxmlformats.org/markup-compatibility/2006" xmlns:p14="http://schemas.microsoft.com/office/powerpoint/2010/main">
    <mc:Choice Requires="p14">
      <p:transition spd="med" p14:dur="700" advTm="60642">
        <p:fade/>
      </p:transition>
    </mc:Choice>
    <mc:Fallback xmlns="">
      <p:transition spd="med" advTm="60642">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87670B-5E47-1E6B-D435-05CABE90379A}"/>
              </a:ext>
            </a:extLst>
          </p:cNvPr>
          <p:cNvSpPr>
            <a:spLocks noGrp="1"/>
          </p:cNvSpPr>
          <p:nvPr>
            <p:ph idx="1"/>
          </p:nvPr>
        </p:nvSpPr>
        <p:spPr>
          <a:xfrm>
            <a:off x="333772" y="332656"/>
            <a:ext cx="7560840" cy="6336704"/>
          </a:xfrm>
        </p:spPr>
        <p:txBody>
          <a:bodyPr>
            <a:normAutofit lnSpcReduction="10000"/>
          </a:bodyPr>
          <a:lstStyle/>
          <a:p>
            <a:pPr marL="0" indent="0" algn="ctr">
              <a:buNone/>
            </a:pPr>
            <a:r>
              <a:rPr lang="en-GB" sz="2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Studying the impact of </a:t>
            </a:r>
            <a:r>
              <a:rPr lang="en-GB" sz="2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music therapy </a:t>
            </a:r>
            <a:r>
              <a:rPr lang="en-GB" sz="2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on the psychomotor speed in patients with Alzheimer's seemed crucial.</a:t>
            </a:r>
          </a:p>
          <a:p>
            <a:pPr marL="0" indent="0" algn="ctr">
              <a:buNone/>
            </a:pPr>
            <a:r>
              <a:rPr lang="en-GB" sz="2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AD it constitutes almost </a:t>
            </a:r>
            <a:r>
              <a:rPr lang="en-GB" sz="2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80% of the dementia cases </a:t>
            </a:r>
            <a:r>
              <a:rPr lang="en-GB" sz="2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in the elderly population</a:t>
            </a:r>
            <a:r>
              <a:rPr lang="en-GB" sz="28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 </a:t>
            </a:r>
          </a:p>
          <a:p>
            <a:pPr marL="0" indent="0" algn="ctr">
              <a:buNone/>
            </a:pPr>
            <a:endParaRPr lang="en-GB" sz="28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endParaRPr>
          </a:p>
          <a:p>
            <a:pPr marL="0" indent="0" algn="ctr">
              <a:buNone/>
            </a:pPr>
            <a:endParaRPr lang="en-GB" sz="28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endParaRPr>
          </a:p>
          <a:p>
            <a:pPr marL="0" indent="0" algn="ctr">
              <a:buNone/>
            </a:pPr>
            <a:r>
              <a:rPr lang="en-GB" sz="28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T</a:t>
            </a:r>
            <a:r>
              <a:rPr lang="en-GB" sz="2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he statistics predict a </a:t>
            </a:r>
            <a:r>
              <a:rPr lang="en-GB" sz="2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153 million</a:t>
            </a:r>
            <a:r>
              <a:rPr lang="en-GB" sz="2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estimated global dementia population in  2050, up from the present estimate of </a:t>
            </a:r>
            <a:r>
              <a:rPr lang="en-GB" sz="2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55 million. </a:t>
            </a:r>
          </a:p>
          <a:p>
            <a:pPr marL="0" indent="0" algn="ctr">
              <a:buNone/>
            </a:pPr>
            <a:endParaRPr lang="en-GB" sz="2800" b="1"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endParaRPr>
          </a:p>
          <a:p>
            <a:pPr marL="0" indent="0" algn="ctr">
              <a:buNone/>
            </a:pPr>
            <a:endParaRPr lang="en-GB" sz="2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marL="0" indent="0">
              <a:buNone/>
            </a:pPr>
            <a:r>
              <a:rPr lang="en-GB" sz="2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t>
            </a:r>
            <a:r>
              <a:rPr lang="en-GB" sz="24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Matziorinis</a:t>
            </a:r>
            <a:r>
              <a:rPr lang="en-GB" sz="2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&amp; Koelsch,2022)</a:t>
            </a:r>
            <a:endParaRPr lang="en-GB" sz="2000" dirty="0">
              <a:solidFill>
                <a:schemeClr val="tx1">
                  <a:lumMod val="75000"/>
                  <a:lumOff val="25000"/>
                </a:schemeClr>
              </a:solidFill>
            </a:endParaRPr>
          </a:p>
        </p:txBody>
      </p:sp>
      <p:pic>
        <p:nvPicPr>
          <p:cNvPr id="6" name="Picture 5" descr="A close-up of a hand&#10;&#10;Description automatically generated with low confidence">
            <a:extLst>
              <a:ext uri="{FF2B5EF4-FFF2-40B4-BE49-F238E27FC236}">
                <a16:creationId xmlns:a16="http://schemas.microsoft.com/office/drawing/2014/main" id="{E6248393-827F-C33B-4117-5AB729DAC2F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70664" y="1687054"/>
            <a:ext cx="4128404" cy="3542171"/>
          </a:xfrm>
          <a:prstGeom prst="rect">
            <a:avLst/>
          </a:prstGeom>
        </p:spPr>
      </p:pic>
    </p:spTree>
    <p:extLst>
      <p:ext uri="{BB962C8B-B14F-4D97-AF65-F5344CB8AC3E}">
        <p14:creationId xmlns:p14="http://schemas.microsoft.com/office/powerpoint/2010/main" val="3897946095"/>
      </p:ext>
    </p:extLst>
  </p:cSld>
  <p:clrMapOvr>
    <a:masterClrMapping/>
  </p:clrMapOvr>
  <mc:AlternateContent xmlns:mc="http://schemas.openxmlformats.org/markup-compatibility/2006" xmlns:p14="http://schemas.microsoft.com/office/powerpoint/2010/main">
    <mc:Choice Requires="p14">
      <p:transition spd="med" p14:dur="700" advTm="28494">
        <p:fade/>
      </p:transition>
    </mc:Choice>
    <mc:Fallback xmlns="">
      <p:transition spd="med" advTm="28494">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9DB6B1-9867-2AFA-8343-CFBDFFFC7DC9}"/>
              </a:ext>
            </a:extLst>
          </p:cNvPr>
          <p:cNvSpPr/>
          <p:nvPr/>
        </p:nvSpPr>
        <p:spPr>
          <a:xfrm>
            <a:off x="0" y="0"/>
            <a:ext cx="12188825" cy="6852389"/>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66B7FB1-4786-1F5C-BFC6-C8FB3EE0363E}"/>
              </a:ext>
            </a:extLst>
          </p:cNvPr>
          <p:cNvSpPr txBox="1"/>
          <p:nvPr/>
        </p:nvSpPr>
        <p:spPr>
          <a:xfrm>
            <a:off x="189756" y="404664"/>
            <a:ext cx="10873208" cy="6975499"/>
          </a:xfrm>
          <a:prstGeom prst="rect">
            <a:avLst/>
          </a:prstGeom>
          <a:noFill/>
        </p:spPr>
        <p:txBody>
          <a:bodyPr wrap="square" rtlCol="0">
            <a:spAutoFit/>
          </a:bodyPr>
          <a:lstStyle/>
          <a:p>
            <a:r>
              <a:rPr lang="en-GB" sz="1600" dirty="0">
                <a:solidFill>
                  <a:schemeClr val="tx1">
                    <a:lumMod val="75000"/>
                    <a:lumOff val="25000"/>
                  </a:schemeClr>
                </a:solidFill>
                <a:effectLst/>
                <a:latin typeface="Bookman Old Style" panose="02050604050505020204" pitchFamily="18" charset="0"/>
                <a:ea typeface="Times New Roman" panose="02020603050405020304" pitchFamily="18" charset="0"/>
                <a:cs typeface="Calibri" panose="020F0502020204030204" pitchFamily="34" charset="0"/>
              </a:rPr>
              <a:t>The </a:t>
            </a:r>
            <a:r>
              <a:rPr lang="en-GB" sz="16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Satoh et al. (2015) </a:t>
            </a:r>
            <a:r>
              <a:rPr lang="en-GB" sz="1600" dirty="0">
                <a:solidFill>
                  <a:schemeClr val="tx1">
                    <a:lumMod val="75000"/>
                    <a:lumOff val="25000"/>
                  </a:schemeClr>
                </a:solidFill>
                <a:effectLst/>
                <a:latin typeface="Bookman Old Style" panose="02050604050505020204" pitchFamily="18" charset="0"/>
                <a:ea typeface="Times New Roman" panose="02020603050405020304" pitchFamily="18" charset="0"/>
                <a:cs typeface="Calibri" panose="020F0502020204030204" pitchFamily="34" charset="0"/>
              </a:rPr>
              <a:t>study used </a:t>
            </a:r>
            <a:r>
              <a:rPr lang="en-GB" sz="1600" b="1" dirty="0">
                <a:solidFill>
                  <a:schemeClr val="tx1">
                    <a:lumMod val="75000"/>
                    <a:lumOff val="25000"/>
                  </a:schemeClr>
                </a:solidFill>
                <a:effectLst/>
                <a:latin typeface="Bookman Old Style" panose="02050604050505020204" pitchFamily="18" charset="0"/>
                <a:ea typeface="Times New Roman" panose="02020603050405020304" pitchFamily="18" charset="0"/>
                <a:cs typeface="Calibri" panose="020F0502020204030204" pitchFamily="34" charset="0"/>
              </a:rPr>
              <a:t>20 patients with mild to moderate AD</a:t>
            </a:r>
            <a:r>
              <a:rPr lang="en-GB" sz="1600" b="1" dirty="0">
                <a:solidFill>
                  <a:schemeClr val="tx1">
                    <a:lumMod val="75000"/>
                    <a:lumOff val="25000"/>
                  </a:schemeClr>
                </a:solidFill>
                <a:latin typeface="Bookman Old Style" panose="02050604050505020204" pitchFamily="18" charset="0"/>
                <a:ea typeface="Times New Roman" panose="02020603050405020304" pitchFamily="18" charset="0"/>
                <a:cs typeface="Calibri" panose="020F0502020204030204" pitchFamily="34" charset="0"/>
              </a:rPr>
              <a:t> (</a:t>
            </a:r>
            <a:r>
              <a:rPr lang="en-GB" sz="1600" dirty="0">
                <a:solidFill>
                  <a:schemeClr val="tx1">
                    <a:lumMod val="75000"/>
                    <a:lumOff val="25000"/>
                  </a:schemeClr>
                </a:solidFill>
                <a:effectLst/>
                <a:latin typeface="Bookman Old Style" panose="02050604050505020204" pitchFamily="18" charset="0"/>
                <a:ea typeface="Times New Roman" panose="02020603050405020304" pitchFamily="18" charset="0"/>
                <a:cs typeface="Calibri" panose="020F0502020204030204" pitchFamily="34" charset="0"/>
              </a:rPr>
              <a:t>six males and 14 females). </a:t>
            </a:r>
            <a:endParaRPr lang="en-GB" sz="1600" dirty="0">
              <a:solidFill>
                <a:schemeClr val="tx1">
                  <a:lumMod val="75000"/>
                  <a:lumOff val="25000"/>
                </a:schemeClr>
              </a:solidFill>
              <a:effectLst/>
              <a:latin typeface="Bookman Old Style" panose="02050604050505020204" pitchFamily="18" charset="0"/>
              <a:ea typeface="Times New Roman" panose="02020603050405020304" pitchFamily="18" charset="0"/>
            </a:endParaRPr>
          </a:p>
          <a:p>
            <a:pPr>
              <a:lnSpc>
                <a:spcPct val="150000"/>
              </a:lnSpc>
              <a:spcAft>
                <a:spcPts val="1000"/>
              </a:spcAft>
            </a:pP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Participants were divided into groups according to the inclusion and exclusion criteria such as diagnosis, ability to attend a therapy session, physical health and pharmacological treatment; however</a:t>
            </a:r>
            <a:r>
              <a:rPr lang="en-GB" sz="1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educational history </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was a factor which significantly drew differences between participants. </a:t>
            </a:r>
          </a:p>
          <a:p>
            <a:pPr>
              <a:lnSpc>
                <a:spcPct val="150000"/>
              </a:lnSpc>
              <a:spcAft>
                <a:spcPts val="1000"/>
              </a:spcAft>
            </a:pPr>
            <a:r>
              <a:rPr lang="en-GB" sz="16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P</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ositive </a:t>
            </a:r>
            <a:r>
              <a:rPr lang="en-GB" sz="1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association between education duration and total brain volume </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has been found by Wada et al. (2018).</a:t>
            </a:r>
          </a:p>
          <a:p>
            <a:pPr>
              <a:lnSpc>
                <a:spcPct val="150000"/>
              </a:lnSpc>
              <a:spcAft>
                <a:spcPts val="1000"/>
              </a:spcAft>
            </a:pP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Wada et al. (2018) argue that education through brain reserve can prevent the individual from the onset of dementia; however, those findings related only to patients with mild cognitive decline.</a:t>
            </a:r>
            <a:endPar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50000"/>
              </a:lnSpc>
              <a:spcAft>
                <a:spcPts val="1000"/>
              </a:spcAft>
            </a:pP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Those findings align with the previous research of Roe et al. (2007), who stated that those with more cognitive reserve, as measured by years of education, can </a:t>
            </a:r>
            <a:r>
              <a:rPr lang="en-GB" sz="1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better manage AD brain pathology without noticeable cognitive impairments.</a:t>
            </a:r>
            <a:endParaRPr lang="en-GB" sz="1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50000"/>
              </a:lnSpc>
              <a:spcAft>
                <a:spcPts val="1000"/>
              </a:spcAft>
            </a:pP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Those findings create </a:t>
            </a:r>
            <a:r>
              <a:rPr lang="en-GB" sz="1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the implication for Satoh et al. (2015) study</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because the differences in psychomotor speed found in the study can partially be affected by the significantly longer educational history of patients in the MT group. </a:t>
            </a:r>
            <a:endPar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50000"/>
              </a:lnSpc>
              <a:spcAft>
                <a:spcPts val="1000"/>
              </a:spcAft>
            </a:pPr>
            <a:r>
              <a:rPr lang="en-GB" sz="1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Small sample sizes </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limit statistical power, an issue in fMRI research. Grady et al. (2021) used a sample of 171 in their study and found that increasing the sample increases the stability of the spatial maps. </a:t>
            </a:r>
          </a:p>
          <a:p>
            <a:pPr>
              <a:lnSpc>
                <a:spcPct val="150000"/>
              </a:lnSpc>
              <a:spcAft>
                <a:spcPts val="1000"/>
              </a:spcAft>
            </a:pPr>
            <a:endParaRPr lang="en-GB" sz="1600" kern="1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37671838"/>
      </p:ext>
    </p:extLst>
  </p:cSld>
  <p:clrMapOvr>
    <a:masterClrMapping/>
  </p:clrMapOvr>
  <mc:AlternateContent xmlns:mc="http://schemas.openxmlformats.org/markup-compatibility/2006" xmlns:p14="http://schemas.microsoft.com/office/powerpoint/2010/main">
    <mc:Choice Requires="p14">
      <p:transition spd="med" p14:dur="700" advTm="142688">
        <p:fade/>
      </p:transition>
    </mc:Choice>
    <mc:Fallback xmlns="">
      <p:transition spd="med" advTm="142688">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F841E97-2660-EEBA-807F-576D6944C587}"/>
              </a:ext>
            </a:extLst>
          </p:cNvPr>
          <p:cNvSpPr>
            <a:spLocks noGrp="1"/>
          </p:cNvSpPr>
          <p:nvPr>
            <p:ph type="subTitle" idx="1"/>
          </p:nvPr>
        </p:nvSpPr>
        <p:spPr>
          <a:xfrm>
            <a:off x="1125860" y="1296144"/>
            <a:ext cx="8568952" cy="5373216"/>
          </a:xfrm>
        </p:spPr>
        <p:txBody>
          <a:bodyPr>
            <a:normAutofit/>
          </a:bodyPr>
          <a:lstStyle/>
          <a:p>
            <a:pPr>
              <a:lnSpc>
                <a:spcPct val="150000"/>
              </a:lnSpc>
            </a:pPr>
            <a:r>
              <a:rPr lang="en-GB" sz="21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Satoh et al. (2015) explained the </a:t>
            </a:r>
            <a:r>
              <a:rPr lang="en-GB" sz="21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benefits of music therapy for patients with Dementia</a:t>
            </a:r>
            <a:r>
              <a:rPr lang="en-GB" sz="21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in their introduction very well, emphasising the positive role of music in promoting communication, learning new skills or mobilising. </a:t>
            </a:r>
          </a:p>
          <a:p>
            <a:pPr>
              <a:lnSpc>
                <a:spcPct val="150000"/>
              </a:lnSpc>
            </a:pPr>
            <a:r>
              <a:rPr lang="en-GB" sz="21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Satoh et al.,(2015) argue that the efficacy of music therapy with dementia patients had no evidence, and the attempt to draw a firm conclusion was impossible. </a:t>
            </a:r>
          </a:p>
          <a:p>
            <a:pPr>
              <a:lnSpc>
                <a:spcPct val="150000"/>
              </a:lnSpc>
            </a:pPr>
            <a:endParaRPr lang="en-GB" sz="21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endParaRPr>
          </a:p>
          <a:p>
            <a:pPr>
              <a:lnSpc>
                <a:spcPct val="150000"/>
              </a:lnSpc>
            </a:pPr>
            <a:r>
              <a:rPr lang="en-GB" sz="21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However there was empirical evidence that Music Therapy is beneficial in patients with AD </a:t>
            </a:r>
          </a:p>
          <a:p>
            <a:pPr>
              <a:lnSpc>
                <a:spcPct val="110000"/>
              </a:lnSpc>
            </a:pPr>
            <a:endParaRPr lang="en-GB" dirty="0"/>
          </a:p>
        </p:txBody>
      </p:sp>
      <p:sp>
        <p:nvSpPr>
          <p:cNvPr id="4" name="Rectangle: Rounded Corners 3">
            <a:extLst>
              <a:ext uri="{FF2B5EF4-FFF2-40B4-BE49-F238E27FC236}">
                <a16:creationId xmlns:a16="http://schemas.microsoft.com/office/drawing/2014/main" id="{059BFA5F-D870-44A5-904B-351D5E14AAAC}"/>
              </a:ext>
            </a:extLst>
          </p:cNvPr>
          <p:cNvSpPr/>
          <p:nvPr/>
        </p:nvSpPr>
        <p:spPr>
          <a:xfrm>
            <a:off x="225760" y="0"/>
            <a:ext cx="11737304" cy="1296144"/>
          </a:xfrm>
          <a:prstGeom prst="roundRect">
            <a:avLst/>
          </a:prstGeom>
          <a:solidFill>
            <a:schemeClr val="tx2">
              <a:lumMod val="60000"/>
              <a:lumOff val="40000"/>
            </a:schemeClr>
          </a:solidFill>
          <a:effectLst>
            <a:softEdge rad="31750"/>
          </a:effectLst>
        </p:spPr>
        <p:style>
          <a:lnRef idx="1">
            <a:schemeClr val="accent5"/>
          </a:lnRef>
          <a:fillRef idx="3">
            <a:schemeClr val="accent5"/>
          </a:fillRef>
          <a:effectRef idx="2">
            <a:schemeClr val="accent5"/>
          </a:effectRef>
          <a:fontRef idx="minor">
            <a:schemeClr val="lt1"/>
          </a:fontRef>
        </p:style>
        <p:txBody>
          <a:bodyPr rtlCol="0" anchor="ctr"/>
          <a:lstStyle/>
          <a:p>
            <a:pPr algn="ctr"/>
            <a:r>
              <a:rPr lang="en-GB" sz="3600" b="1" dirty="0">
                <a:solidFill>
                  <a:schemeClr val="tx2">
                    <a:lumMod val="75000"/>
                  </a:schemeClr>
                </a:solidFill>
                <a:latin typeface="+mj-lt"/>
              </a:rPr>
              <a:t>Benefits of Music Therapy in Alzheimer's Patients </a:t>
            </a:r>
          </a:p>
        </p:txBody>
      </p:sp>
    </p:spTree>
    <p:extLst>
      <p:ext uri="{BB962C8B-B14F-4D97-AF65-F5344CB8AC3E}">
        <p14:creationId xmlns:p14="http://schemas.microsoft.com/office/powerpoint/2010/main" val="3349604838"/>
      </p:ext>
    </p:extLst>
  </p:cSld>
  <p:clrMapOvr>
    <a:masterClrMapping/>
  </p:clrMapOvr>
  <mc:AlternateContent xmlns:mc="http://schemas.openxmlformats.org/markup-compatibility/2006" xmlns:p14="http://schemas.microsoft.com/office/powerpoint/2010/main">
    <mc:Choice Requires="p14">
      <p:transition spd="med" p14:dur="700" advTm="30948">
        <p:fade/>
      </p:transition>
    </mc:Choice>
    <mc:Fallback xmlns="">
      <p:transition spd="med" advTm="30948">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ADE1E6E-D303-8679-0D99-F25BE4DA7A57}"/>
              </a:ext>
            </a:extLst>
          </p:cNvPr>
          <p:cNvSpPr/>
          <p:nvPr/>
        </p:nvSpPr>
        <p:spPr>
          <a:xfrm>
            <a:off x="159333" y="188640"/>
            <a:ext cx="5662364" cy="3843096"/>
          </a:xfrm>
          <a:prstGeom prst="round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2700000" scaled="1"/>
            <a:tileRect/>
          </a:gra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GB" sz="18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Music therapy has the form of psychosocial and non-pharmacological interventions essential for individuals with AD to improve their quality of life by improving their sensory, cognition and motor activity. </a:t>
            </a:r>
            <a:r>
              <a:rPr lang="en-GB" sz="1800" kern="100" dirty="0" err="1">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Guetin</a:t>
            </a:r>
            <a:r>
              <a:rPr lang="en-GB" sz="18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 et al. (2013) argue that this type of intervention </a:t>
            </a:r>
            <a:r>
              <a:rPr lang="en-GB" sz="1800" b="1"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must be proposed to the individual with AD first </a:t>
            </a:r>
            <a:r>
              <a:rPr lang="en-GB" sz="18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as effective</a:t>
            </a:r>
            <a:r>
              <a:rPr lang="en-GB" sz="1800" b="1"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 </a:t>
            </a:r>
            <a:r>
              <a:rPr lang="en-GB" sz="18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non-pharmacological treatment could </a:t>
            </a:r>
            <a:r>
              <a:rPr lang="en-GB" sz="1800" b="1"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prevent the early introduction of psychotropic or antipsychotic drugs but also contribute to cognitive functions. </a:t>
            </a:r>
            <a:endParaRPr lang="en-GB" sz="1800" b="1" kern="100" dirty="0">
              <a:solidFill>
                <a:schemeClr val="tx2">
                  <a:lumMod val="50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5" name="Rectangle: Rounded Corners 4">
            <a:extLst>
              <a:ext uri="{FF2B5EF4-FFF2-40B4-BE49-F238E27FC236}">
                <a16:creationId xmlns:a16="http://schemas.microsoft.com/office/drawing/2014/main" id="{2252C2AA-8BF6-EE39-C253-2E83FB07E475}"/>
              </a:ext>
            </a:extLst>
          </p:cNvPr>
          <p:cNvSpPr/>
          <p:nvPr/>
        </p:nvSpPr>
        <p:spPr>
          <a:xfrm>
            <a:off x="6122715" y="1412776"/>
            <a:ext cx="5950712" cy="2016224"/>
          </a:xfrm>
          <a:prstGeom prst="round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2700000" scaled="1"/>
            <a:tileRect/>
          </a:gra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50000"/>
              </a:lnSpc>
              <a:buNone/>
            </a:pPr>
            <a:r>
              <a:rPr lang="en-GB" sz="18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Music therapy was found as a tool in psycho-musical relaxation to treat </a:t>
            </a:r>
            <a:r>
              <a:rPr lang="en-GB" sz="1800" b="1"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anxiety, agitation and depression in patients with AD</a:t>
            </a:r>
          </a:p>
          <a:p>
            <a:pPr marL="0" indent="0" algn="ctr">
              <a:lnSpc>
                <a:spcPct val="150000"/>
              </a:lnSpc>
              <a:buNone/>
            </a:pPr>
            <a:r>
              <a:rPr lang="en-GB" sz="1800" b="1"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 (</a:t>
            </a:r>
            <a:r>
              <a:rPr lang="en-GB" sz="1800" kern="100" dirty="0" err="1">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Guetin</a:t>
            </a:r>
            <a:r>
              <a:rPr lang="en-GB" sz="18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 et al.,2009)</a:t>
            </a:r>
          </a:p>
        </p:txBody>
      </p:sp>
      <p:sp>
        <p:nvSpPr>
          <p:cNvPr id="12" name="Rectangle: Rounded Corners 11">
            <a:extLst>
              <a:ext uri="{FF2B5EF4-FFF2-40B4-BE49-F238E27FC236}">
                <a16:creationId xmlns:a16="http://schemas.microsoft.com/office/drawing/2014/main" id="{FC18F35F-8615-8B14-46BE-0CC0F52351D7}"/>
              </a:ext>
            </a:extLst>
          </p:cNvPr>
          <p:cNvSpPr/>
          <p:nvPr/>
        </p:nvSpPr>
        <p:spPr>
          <a:xfrm>
            <a:off x="4870276" y="4678795"/>
            <a:ext cx="5806380" cy="1961608"/>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1000"/>
              </a:spcAft>
            </a:pP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M</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usicians have a substantially more developed corpus callosum than the general population, which is the hub of communication between the brain's two hemispheres (Parsons.,2000)</a:t>
            </a:r>
            <a:endPar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DCA04A99-39D1-DFC9-F2AB-A1C12C971DCE}"/>
              </a:ext>
            </a:extLst>
          </p:cNvPr>
          <p:cNvSpPr txBox="1"/>
          <p:nvPr/>
        </p:nvSpPr>
        <p:spPr>
          <a:xfrm>
            <a:off x="5806379" y="188640"/>
            <a:ext cx="6382446" cy="646331"/>
          </a:xfrm>
          <a:prstGeom prst="rect">
            <a:avLst/>
          </a:prstGeom>
          <a:noFill/>
        </p:spPr>
        <p:txBody>
          <a:bodyPr wrap="square" rtlCol="0">
            <a:spAutoFit/>
          </a:bodyPr>
          <a:lstStyle/>
          <a:p>
            <a:pPr algn="ctr"/>
            <a:r>
              <a:rPr lang="en-GB" sz="3600" dirty="0">
                <a:latin typeface="+mj-lt"/>
              </a:rPr>
              <a:t>Previous research found </a:t>
            </a:r>
          </a:p>
        </p:txBody>
      </p:sp>
      <p:sp>
        <p:nvSpPr>
          <p:cNvPr id="4" name="Oval 3">
            <a:extLst>
              <a:ext uri="{FF2B5EF4-FFF2-40B4-BE49-F238E27FC236}">
                <a16:creationId xmlns:a16="http://schemas.microsoft.com/office/drawing/2014/main" id="{66FDCD21-5EEC-D917-31E9-42899BD4DB2A}"/>
              </a:ext>
            </a:extLst>
          </p:cNvPr>
          <p:cNvSpPr/>
          <p:nvPr/>
        </p:nvSpPr>
        <p:spPr>
          <a:xfrm>
            <a:off x="0" y="4300920"/>
            <a:ext cx="4320480" cy="2376264"/>
          </a:xfrm>
          <a:prstGeom prst="ellipse">
            <a:avLst/>
          </a:prstGeom>
          <a:solidFill>
            <a:schemeClr val="accent1">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1000"/>
              </a:spcAft>
            </a:pPr>
            <a:r>
              <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MRI performed before and after therapy showed that music and exercise had more effective results on the participant's cognition than exercise only </a:t>
            </a:r>
            <a:r>
              <a:rPr lang="en-GB" sz="14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a:t>
            </a:r>
            <a:r>
              <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Satoh et al.,2014 )</a:t>
            </a:r>
          </a:p>
        </p:txBody>
      </p:sp>
    </p:spTree>
    <p:extLst>
      <p:ext uri="{BB962C8B-B14F-4D97-AF65-F5344CB8AC3E}">
        <p14:creationId xmlns:p14="http://schemas.microsoft.com/office/powerpoint/2010/main" val="832672215"/>
      </p:ext>
    </p:extLst>
  </p:cSld>
  <p:clrMapOvr>
    <a:masterClrMapping/>
  </p:clrMapOvr>
  <mc:AlternateContent xmlns:mc="http://schemas.openxmlformats.org/markup-compatibility/2006" xmlns:p14="http://schemas.microsoft.com/office/powerpoint/2010/main">
    <mc:Choice Requires="p14">
      <p:transition spd="med" p14:dur="700" advTm="93230">
        <p:fade/>
      </p:transition>
    </mc:Choice>
    <mc:Fallback xmlns="">
      <p:transition spd="med" advTm="9323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7E2B6F1-2A40-1E0E-829A-3D90B007BC42}"/>
              </a:ext>
            </a:extLst>
          </p:cNvPr>
          <p:cNvSpPr/>
          <p:nvPr/>
        </p:nvSpPr>
        <p:spPr>
          <a:xfrm>
            <a:off x="256848" y="2636912"/>
            <a:ext cx="11832010" cy="1080120"/>
          </a:xfrm>
          <a:prstGeom prst="round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75B9F424-1F22-196C-C716-1BEF92D4C782}"/>
              </a:ext>
            </a:extLst>
          </p:cNvPr>
          <p:cNvSpPr txBox="1"/>
          <p:nvPr/>
        </p:nvSpPr>
        <p:spPr>
          <a:xfrm>
            <a:off x="477788" y="2636912"/>
            <a:ext cx="11269253" cy="789190"/>
          </a:xfrm>
          <a:prstGeom prst="rect">
            <a:avLst/>
          </a:prstGeom>
          <a:noFill/>
        </p:spPr>
        <p:txBody>
          <a:bodyPr wrap="square" rtlCol="0">
            <a:spAutoFit/>
          </a:bodyPr>
          <a:lstStyle/>
          <a:p>
            <a:pPr>
              <a:lnSpc>
                <a:spcPct val="150000"/>
              </a:lnSpc>
              <a:spcAft>
                <a:spcPts val="1000"/>
              </a:spcAft>
            </a:pPr>
            <a:r>
              <a:rPr lang="en-GB" sz="16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Adridge</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(1996) show that musical abilities often </a:t>
            </a:r>
            <a:r>
              <a:rPr lang="en-GB" sz="1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remain until the late dementia phase,</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whereas cognitive processes and language decline during </a:t>
            </a:r>
            <a:r>
              <a:rPr lang="en-GB" sz="16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Alzheimer'sused</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to aid in speech restoration for people with aphasia</a:t>
            </a:r>
            <a:endPar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5" name="Rectangle: Rounded Corners 4">
            <a:extLst>
              <a:ext uri="{FF2B5EF4-FFF2-40B4-BE49-F238E27FC236}">
                <a16:creationId xmlns:a16="http://schemas.microsoft.com/office/drawing/2014/main" id="{92CAB0EC-5938-7948-E631-EFD895F9EED2}"/>
              </a:ext>
            </a:extLst>
          </p:cNvPr>
          <p:cNvSpPr/>
          <p:nvPr/>
        </p:nvSpPr>
        <p:spPr>
          <a:xfrm>
            <a:off x="239066" y="3717032"/>
            <a:ext cx="11832010" cy="1799852"/>
          </a:xfrm>
          <a:prstGeom prst="round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9704A4F-22DA-01DE-DCF1-5C6CFF74A69B}"/>
              </a:ext>
            </a:extLst>
          </p:cNvPr>
          <p:cNvSpPr txBox="1"/>
          <p:nvPr/>
        </p:nvSpPr>
        <p:spPr>
          <a:xfrm>
            <a:off x="477788" y="3717032"/>
            <a:ext cx="11345315" cy="1799852"/>
          </a:xfrm>
          <a:prstGeom prst="rect">
            <a:avLst/>
          </a:prstGeom>
          <a:noFill/>
        </p:spPr>
        <p:txBody>
          <a:bodyPr wrap="square" rtlCol="0">
            <a:spAutoFit/>
          </a:bodyPr>
          <a:lstStyle/>
          <a:p>
            <a:pPr>
              <a:lnSpc>
                <a:spcPct val="150000"/>
              </a:lnSpc>
              <a:spcAft>
                <a:spcPts val="1000"/>
              </a:spcAft>
            </a:pPr>
            <a:r>
              <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Satoh et al.,(2015) mentioned other nonpharmaceutical treatments with scientific evidence for patients with Dementia, such as </a:t>
            </a:r>
            <a:r>
              <a:rPr lang="en-GB" sz="14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aerobics</a:t>
            </a:r>
            <a:r>
              <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as a form of physical exercise. However, </a:t>
            </a:r>
            <a:r>
              <a:rPr lang="en-GB" sz="14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Herholz</a:t>
            </a:r>
            <a:r>
              <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et al. (2013) illustrate other forms of a non-pharmacological promising treatment for patients with Alzheimer's disease, such as </a:t>
            </a:r>
            <a:r>
              <a:rPr lang="en-GB" sz="14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dancing or juggling</a:t>
            </a:r>
            <a:r>
              <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t>
            </a:r>
          </a:p>
          <a:p>
            <a:pPr>
              <a:lnSpc>
                <a:spcPct val="150000"/>
              </a:lnSpc>
              <a:spcAft>
                <a:spcPts val="1000"/>
              </a:spcAft>
            </a:pPr>
            <a:r>
              <a:rPr lang="en-GB" sz="14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Herholz</a:t>
            </a:r>
            <a:r>
              <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et al. (2013) emphasise the </a:t>
            </a:r>
            <a:r>
              <a:rPr lang="en-GB" sz="14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psychosocial role of nonpharmaceutical treatment </a:t>
            </a:r>
            <a:r>
              <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in improving cognitive processing through social interaction during the treatment. </a:t>
            </a:r>
            <a:endParaRPr lang="en-GB" sz="14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2D003435-EF1A-6BD8-3533-2C1E5E82B9F3}"/>
              </a:ext>
            </a:extLst>
          </p:cNvPr>
          <p:cNvSpPr/>
          <p:nvPr/>
        </p:nvSpPr>
        <p:spPr>
          <a:xfrm>
            <a:off x="256848" y="116632"/>
            <a:ext cx="11814228" cy="1152128"/>
          </a:xfrm>
          <a:prstGeom prst="roundRect">
            <a:avLst/>
          </a:prstGeom>
          <a:solidFill>
            <a:schemeClr val="bg2">
              <a:lumMod val="9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1000"/>
              </a:spcAft>
            </a:pPr>
            <a:r>
              <a:rPr lang="en-GB" sz="1600" kern="100" dirty="0" err="1">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Dassa</a:t>
            </a:r>
            <a:r>
              <a:rPr lang="en-GB" sz="1600"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 &amp; Amir (2014) conducted a study exploring whether </a:t>
            </a:r>
            <a:r>
              <a:rPr lang="en-GB" sz="1600" b="1"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signing</a:t>
            </a:r>
            <a:r>
              <a:rPr lang="en-GB" sz="1600"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 old tunes will encourage people with middle to late-stage AD to converse. They found that especially those who </a:t>
            </a:r>
            <a:r>
              <a:rPr lang="en-GB" sz="1600" b="1"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sang songs from their past with national and social content encouraged spontaneous speech</a:t>
            </a:r>
            <a:r>
              <a:rPr lang="en-GB" sz="1600"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 </a:t>
            </a:r>
            <a:endParaRPr lang="en-GB" sz="1600" kern="100" dirty="0">
              <a:solidFill>
                <a:schemeClr val="tx1">
                  <a:lumMod val="65000"/>
                  <a:lumOff val="3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F46BE96B-DCB6-B606-285A-480273770E2A}"/>
              </a:ext>
            </a:extLst>
          </p:cNvPr>
          <p:cNvSpPr/>
          <p:nvPr/>
        </p:nvSpPr>
        <p:spPr>
          <a:xfrm>
            <a:off x="256848" y="1268760"/>
            <a:ext cx="11832010" cy="648072"/>
          </a:xfrm>
          <a:prstGeom prst="roundRect">
            <a:avLst>
              <a:gd name="adj" fmla="val 22984"/>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1000"/>
              </a:spcAft>
            </a:pPr>
            <a:r>
              <a:rPr lang="en-GB" sz="1800"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The </a:t>
            </a:r>
            <a:r>
              <a:rPr lang="en-GB" sz="1800" b="1"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signing</a:t>
            </a:r>
            <a:r>
              <a:rPr lang="en-GB" sz="1800"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 was beneficial in reducing </a:t>
            </a:r>
            <a:r>
              <a:rPr lang="en-GB" sz="1800" b="1"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depressive symptoms </a:t>
            </a:r>
            <a:r>
              <a:rPr lang="en-GB" sz="1800"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among AD patients (Ashida</a:t>
            </a:r>
            <a:r>
              <a:rPr lang="en-GB" kern="100" dirty="0">
                <a:solidFill>
                  <a:schemeClr val="tx1">
                    <a:lumMod val="65000"/>
                    <a:lumOff val="35000"/>
                  </a:schemeClr>
                </a:solidFill>
                <a:latin typeface="Bookman Old Style" panose="02050604050505020204" pitchFamily="18" charset="0"/>
                <a:ea typeface="Calibri" panose="020F0502020204030204" pitchFamily="34" charset="0"/>
                <a:cs typeface="Calibri" panose="020F0502020204030204" pitchFamily="34" charset="0"/>
              </a:rPr>
              <a:t>.,</a:t>
            </a:r>
            <a:r>
              <a:rPr lang="en-GB" sz="1800" kern="100" dirty="0">
                <a:solidFill>
                  <a:schemeClr val="tx1">
                    <a:lumMod val="65000"/>
                    <a:lumOff val="35000"/>
                  </a:schemeClr>
                </a:solidFill>
                <a:effectLst/>
                <a:latin typeface="Bookman Old Style" panose="02050604050505020204" pitchFamily="18" charset="0"/>
                <a:ea typeface="Calibri" panose="020F0502020204030204" pitchFamily="34" charset="0"/>
                <a:cs typeface="Calibri" panose="020F0502020204030204" pitchFamily="34" charset="0"/>
              </a:rPr>
              <a:t>2000). </a:t>
            </a:r>
            <a:endParaRPr lang="en-GB" sz="1800" kern="100" dirty="0">
              <a:solidFill>
                <a:schemeClr val="tx1">
                  <a:lumMod val="65000"/>
                  <a:lumOff val="3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7AB80B71-E616-B346-378B-B6E5F3551BEE}"/>
              </a:ext>
            </a:extLst>
          </p:cNvPr>
          <p:cNvSpPr/>
          <p:nvPr/>
        </p:nvSpPr>
        <p:spPr>
          <a:xfrm>
            <a:off x="256848" y="1916832"/>
            <a:ext cx="11814228" cy="720080"/>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1000"/>
              </a:spcAft>
            </a:pP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Skills related to music and </a:t>
            </a:r>
            <a:r>
              <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language </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are longer preserved (Aldridge </a:t>
            </a: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1996) </a:t>
            </a:r>
            <a:endPar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1050E2B6-71EB-E932-6CEB-DF2ACB8F416C}"/>
              </a:ext>
            </a:extLst>
          </p:cNvPr>
          <p:cNvSpPr/>
          <p:nvPr/>
        </p:nvSpPr>
        <p:spPr>
          <a:xfrm>
            <a:off x="256848" y="5516884"/>
            <a:ext cx="11832010" cy="1152128"/>
          </a:xfrm>
          <a:prstGeom prst="roundRect">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1000"/>
              </a:spcAft>
            </a:pPr>
            <a:r>
              <a:rPr lang="en-GB" sz="1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Levitin (2006)</a:t>
            </a:r>
            <a:r>
              <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illustrates how almost every known neural subsystem and region of the brain are involved in musical activity. The language centres of the brain are activated when music lyrics are remembered.</a:t>
            </a:r>
            <a:endParaRPr lang="en-GB" sz="1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28094120"/>
      </p:ext>
    </p:extLst>
  </p:cSld>
  <p:clrMapOvr>
    <a:masterClrMapping/>
  </p:clrMapOvr>
  <mc:AlternateContent xmlns:mc="http://schemas.openxmlformats.org/markup-compatibility/2006" xmlns:p14="http://schemas.microsoft.com/office/powerpoint/2010/main">
    <mc:Choice Requires="p14">
      <p:transition spd="med" p14:dur="700" advTm="75140">
        <p:fade/>
      </p:transition>
    </mc:Choice>
    <mc:Fallback xmlns="">
      <p:transition spd="med" advTm="7514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DA011B1-F145-4019-D72D-DD3AB721FFB4}"/>
              </a:ext>
            </a:extLst>
          </p:cNvPr>
          <p:cNvSpPr>
            <a:spLocks noGrp="1"/>
          </p:cNvSpPr>
          <p:nvPr>
            <p:ph type="body" idx="1"/>
          </p:nvPr>
        </p:nvSpPr>
        <p:spPr>
          <a:xfrm>
            <a:off x="765822" y="188640"/>
            <a:ext cx="10449592" cy="1472224"/>
          </a:xfrm>
        </p:spPr>
        <p:txBody>
          <a:bodyPr>
            <a:normAutofit fontScale="92500" lnSpcReduction="10000"/>
          </a:bodyPr>
          <a:lstStyle/>
          <a:p>
            <a:pPr>
              <a:lnSpc>
                <a:spcPct val="170000"/>
              </a:lnSpc>
            </a:pPr>
            <a:r>
              <a:rPr lang="en-GB" sz="2000" kern="100" dirty="0">
                <a:effectLst/>
                <a:latin typeface="Bookman Old Style" panose="02050604050505020204" pitchFamily="18" charset="0"/>
                <a:ea typeface="Calibri" panose="020F0502020204030204" pitchFamily="34" charset="0"/>
                <a:cs typeface="Calibri" panose="020F0502020204030204" pitchFamily="34" charset="0"/>
              </a:rPr>
              <a:t>Moreover, </a:t>
            </a:r>
            <a:r>
              <a:rPr lang="en-GB" sz="2000" kern="100" dirty="0" err="1">
                <a:effectLst/>
                <a:latin typeface="Bookman Old Style" panose="02050604050505020204" pitchFamily="18" charset="0"/>
                <a:ea typeface="Calibri" panose="020F0502020204030204" pitchFamily="34" charset="0"/>
                <a:cs typeface="Calibri" panose="020F0502020204030204" pitchFamily="34" charset="0"/>
              </a:rPr>
              <a:t>Boso</a:t>
            </a:r>
            <a:r>
              <a:rPr lang="en-GB" sz="2000" kern="100" dirty="0">
                <a:effectLst/>
                <a:latin typeface="Bookman Old Style" panose="02050604050505020204" pitchFamily="18" charset="0"/>
                <a:ea typeface="Calibri" panose="020F0502020204030204" pitchFamily="34" charset="0"/>
                <a:cs typeface="Calibri" panose="020F0502020204030204" pitchFamily="34" charset="0"/>
              </a:rPr>
              <a:t> et al. (2006) found that music helps activate pathways in the brain associated with </a:t>
            </a:r>
            <a:r>
              <a:rPr lang="en-GB" sz="2000" b="1" kern="100" dirty="0">
                <a:effectLst/>
                <a:latin typeface="Bookman Old Style" panose="02050604050505020204" pitchFamily="18" charset="0"/>
                <a:ea typeface="Calibri" panose="020F0502020204030204" pitchFamily="34" charset="0"/>
                <a:cs typeface="Calibri" panose="020F0502020204030204" pitchFamily="34" charset="0"/>
              </a:rPr>
              <a:t>emotions and behaviour</a:t>
            </a:r>
            <a:r>
              <a:rPr lang="en-GB" sz="2000" kern="100" dirty="0">
                <a:effectLst/>
                <a:latin typeface="Bookman Old Style" panose="02050604050505020204" pitchFamily="18" charset="0"/>
                <a:ea typeface="Calibri" panose="020F0502020204030204" pitchFamily="34" charset="0"/>
                <a:cs typeface="Calibri" panose="020F0502020204030204" pitchFamily="34" charset="0"/>
              </a:rPr>
              <a:t>. Those parts of brain are:</a:t>
            </a:r>
            <a:endParaRPr lang="en-GB" sz="2000" kern="100" dirty="0">
              <a:effectLst/>
              <a:latin typeface="Bookman Old Style" panose="02050604050505020204" pitchFamily="18" charset="0"/>
              <a:ea typeface="Calibri" panose="020F0502020204030204" pitchFamily="34" charset="0"/>
              <a:cs typeface="Times New Roman" panose="02020603050405020304" pitchFamily="18" charset="0"/>
            </a:endParaRPr>
          </a:p>
          <a:p>
            <a:pPr lvl="0">
              <a:lnSpc>
                <a:spcPct val="110000"/>
              </a:lnSpc>
            </a:pPr>
            <a:r>
              <a:rPr lang="en-GB" sz="1800" dirty="0">
                <a:effectLst/>
                <a:latin typeface="Bookman Old Style" panose="02050604050505020204" pitchFamily="18" charset="0"/>
                <a:ea typeface="Times New Roman" panose="02020603050405020304" pitchFamily="18" charset="0"/>
              </a:rPr>
              <a:t> </a:t>
            </a:r>
          </a:p>
          <a:p>
            <a:endParaRPr lang="en-GB" dirty="0"/>
          </a:p>
        </p:txBody>
      </p:sp>
      <p:sp>
        <p:nvSpPr>
          <p:cNvPr id="4" name="Oval 3">
            <a:extLst>
              <a:ext uri="{FF2B5EF4-FFF2-40B4-BE49-F238E27FC236}">
                <a16:creationId xmlns:a16="http://schemas.microsoft.com/office/drawing/2014/main" id="{2549882D-215E-BE89-A275-29BD13B13F45}"/>
              </a:ext>
            </a:extLst>
          </p:cNvPr>
          <p:cNvSpPr/>
          <p:nvPr/>
        </p:nvSpPr>
        <p:spPr>
          <a:xfrm>
            <a:off x="2205980" y="1663240"/>
            <a:ext cx="2376264" cy="914400"/>
          </a:xfrm>
          <a:prstGeom prst="ellipse">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effectLst/>
                <a:ea typeface="Times New Roman" panose="02020603050405020304" pitchFamily="18" charset="0"/>
              </a:rPr>
              <a:t>hypothalamus</a:t>
            </a:r>
            <a:endParaRPr lang="en-GB" sz="1600" dirty="0"/>
          </a:p>
        </p:txBody>
      </p:sp>
      <p:sp>
        <p:nvSpPr>
          <p:cNvPr id="5" name="Oval 4">
            <a:extLst>
              <a:ext uri="{FF2B5EF4-FFF2-40B4-BE49-F238E27FC236}">
                <a16:creationId xmlns:a16="http://schemas.microsoft.com/office/drawing/2014/main" id="{F743B90B-C0A2-ADBB-9E24-E42EE91D48EC}"/>
              </a:ext>
            </a:extLst>
          </p:cNvPr>
          <p:cNvSpPr/>
          <p:nvPr/>
        </p:nvSpPr>
        <p:spPr>
          <a:xfrm>
            <a:off x="4078188" y="2894633"/>
            <a:ext cx="2376264" cy="914400"/>
          </a:xfrm>
          <a:prstGeom prst="ellipse">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path path="circle">
              <a:fillToRect l="100000" b="100000"/>
            </a:path>
            <a:tileRect t="-100000" r="-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10000"/>
              </a:lnSpc>
            </a:pPr>
            <a:r>
              <a:rPr lang="en-GB" sz="1600" dirty="0">
                <a:effectLst/>
                <a:ea typeface="Times New Roman" panose="02020603050405020304" pitchFamily="18" charset="0"/>
              </a:rPr>
              <a:t>hippocampus </a:t>
            </a:r>
          </a:p>
        </p:txBody>
      </p:sp>
      <p:sp>
        <p:nvSpPr>
          <p:cNvPr id="6" name="Oval 5">
            <a:extLst>
              <a:ext uri="{FF2B5EF4-FFF2-40B4-BE49-F238E27FC236}">
                <a16:creationId xmlns:a16="http://schemas.microsoft.com/office/drawing/2014/main" id="{B2D23E71-D58F-7E89-4C68-AF25078C9B17}"/>
              </a:ext>
            </a:extLst>
          </p:cNvPr>
          <p:cNvSpPr/>
          <p:nvPr/>
        </p:nvSpPr>
        <p:spPr>
          <a:xfrm>
            <a:off x="5900322" y="1660864"/>
            <a:ext cx="2376264" cy="914400"/>
          </a:xfrm>
          <a:prstGeom prst="ellipse">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10000"/>
              </a:lnSpc>
            </a:pPr>
            <a:r>
              <a:rPr lang="en-GB" sz="1800" dirty="0">
                <a:effectLst/>
                <a:ea typeface="Times New Roman" panose="02020603050405020304" pitchFamily="18" charset="0"/>
              </a:rPr>
              <a:t>amygdala</a:t>
            </a:r>
          </a:p>
        </p:txBody>
      </p:sp>
      <p:sp>
        <p:nvSpPr>
          <p:cNvPr id="7" name="Oval 6">
            <a:extLst>
              <a:ext uri="{FF2B5EF4-FFF2-40B4-BE49-F238E27FC236}">
                <a16:creationId xmlns:a16="http://schemas.microsoft.com/office/drawing/2014/main" id="{1F508E4D-F2C9-D997-B35A-9117DFBD16A0}"/>
              </a:ext>
            </a:extLst>
          </p:cNvPr>
          <p:cNvSpPr/>
          <p:nvPr/>
        </p:nvSpPr>
        <p:spPr>
          <a:xfrm>
            <a:off x="8110636" y="2894633"/>
            <a:ext cx="2376264" cy="914400"/>
          </a:xfrm>
          <a:prstGeom prst="ellipse">
            <a:avLst/>
          </a:prstGeom>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10000"/>
              </a:lnSpc>
            </a:pPr>
            <a:r>
              <a:rPr lang="en-GB" sz="1800" dirty="0">
                <a:effectLst/>
                <a:ea typeface="Times New Roman" panose="02020603050405020304" pitchFamily="18" charset="0"/>
              </a:rPr>
              <a:t>prefrontal cortex</a:t>
            </a:r>
            <a:endParaRPr lang="en-GB" sz="1800" dirty="0">
              <a:ea typeface="Times New Roman" panose="02020603050405020304" pitchFamily="18" charset="0"/>
            </a:endParaRPr>
          </a:p>
        </p:txBody>
      </p:sp>
      <p:sp>
        <p:nvSpPr>
          <p:cNvPr id="8" name="Oval 7">
            <a:extLst>
              <a:ext uri="{FF2B5EF4-FFF2-40B4-BE49-F238E27FC236}">
                <a16:creationId xmlns:a16="http://schemas.microsoft.com/office/drawing/2014/main" id="{9299250A-D483-B6D7-3780-BB38DDADE271}"/>
              </a:ext>
            </a:extLst>
          </p:cNvPr>
          <p:cNvSpPr/>
          <p:nvPr/>
        </p:nvSpPr>
        <p:spPr>
          <a:xfrm>
            <a:off x="9716744" y="1660864"/>
            <a:ext cx="2376264" cy="914400"/>
          </a:xfrm>
          <a:prstGeom prst="ellipse">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ea typeface="Times New Roman" panose="02020603050405020304" pitchFamily="18" charset="0"/>
              </a:rPr>
              <a:t>insular and cingulate cortex</a:t>
            </a:r>
            <a:endParaRPr lang="en-GB" dirty="0"/>
          </a:p>
        </p:txBody>
      </p:sp>
      <p:sp>
        <p:nvSpPr>
          <p:cNvPr id="12" name="Rectangle: Rounded Corners 11">
            <a:extLst>
              <a:ext uri="{FF2B5EF4-FFF2-40B4-BE49-F238E27FC236}">
                <a16:creationId xmlns:a16="http://schemas.microsoft.com/office/drawing/2014/main" id="{3373BD9B-DE1B-FFCB-216A-260D0B36D2C3}"/>
              </a:ext>
            </a:extLst>
          </p:cNvPr>
          <p:cNvSpPr/>
          <p:nvPr/>
        </p:nvSpPr>
        <p:spPr>
          <a:xfrm>
            <a:off x="973412" y="4311425"/>
            <a:ext cx="10449592" cy="2203601"/>
          </a:xfrm>
          <a:prstGeom prst="roundRect">
            <a:avLst/>
          </a:prstGeom>
          <a:solidFill>
            <a:schemeClr val="bg1">
              <a:lumMod val="8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16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The </a:t>
            </a:r>
            <a:r>
              <a:rPr lang="en-GB" sz="1600" b="1"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emotions </a:t>
            </a:r>
            <a:r>
              <a:rPr lang="en-GB" sz="16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rPr>
              <a:t>seemed to be a key in patients with AD as they help to encode memories. Westermann et al. (1996) showed that memories from emotional events are better encoded than those from neutral. However, </a:t>
            </a:r>
            <a:r>
              <a:rPr lang="en-GB" sz="1600" kern="100" dirty="0">
                <a:solidFill>
                  <a:srgbClr val="222222"/>
                </a:solidFill>
                <a:effectLst/>
                <a:latin typeface="Bookman Old Style" panose="02050604050505020204" pitchFamily="18" charset="0"/>
                <a:ea typeface="Calibri" panose="020F0502020204030204" pitchFamily="34" charset="0"/>
                <a:cs typeface="Times New Roman" panose="02020603050405020304" pitchFamily="18" charset="0"/>
              </a:rPr>
              <a:t>music linked to </a:t>
            </a:r>
            <a:r>
              <a:rPr lang="en-GB" sz="1600" b="1" kern="100" dirty="0">
                <a:solidFill>
                  <a:srgbClr val="222222"/>
                </a:solidFill>
                <a:effectLst/>
                <a:latin typeface="Bookman Old Style" panose="02050604050505020204" pitchFamily="18" charset="0"/>
                <a:ea typeface="Calibri" panose="020F0502020204030204" pitchFamily="34" charset="0"/>
                <a:cs typeface="Times New Roman" panose="02020603050405020304" pitchFamily="18" charset="0"/>
              </a:rPr>
              <a:t>sad emotions was the most beneficial </a:t>
            </a:r>
            <a:r>
              <a:rPr lang="en-GB" sz="1600" kern="100" dirty="0">
                <a:solidFill>
                  <a:srgbClr val="222222"/>
                </a:solidFill>
                <a:effectLst/>
                <a:latin typeface="Bookman Old Style" panose="02050604050505020204" pitchFamily="18" charset="0"/>
                <a:ea typeface="Calibri" panose="020F0502020204030204" pitchFamily="34" charset="0"/>
                <a:cs typeface="Times New Roman" panose="02020603050405020304" pitchFamily="18" charset="0"/>
              </a:rPr>
              <a:t>for recalling incredibly remote memories (García et al.,2012) </a:t>
            </a:r>
            <a:endParaRPr lang="en-GB" sz="1600" kern="100" dirty="0">
              <a:effectLst/>
              <a:latin typeface="Bookman Old Style" panose="02050604050505020204" pitchFamily="18" charset="0"/>
              <a:ea typeface="Calibri" panose="020F0502020204030204" pitchFamily="34" charset="0"/>
              <a:cs typeface="Times New Roman" panose="02020603050405020304" pitchFamily="18" charset="0"/>
            </a:endParaRPr>
          </a:p>
          <a:p>
            <a:pPr marL="0" indent="0">
              <a:lnSpc>
                <a:spcPct val="150000"/>
              </a:lnSpc>
              <a:buNone/>
            </a:pPr>
            <a:endParaRPr lang="en-GB" sz="2000" kern="100" dirty="0">
              <a:solidFill>
                <a:schemeClr val="tx2">
                  <a:lumMod val="50000"/>
                </a:schemeClr>
              </a:solidFill>
              <a:effectLst/>
              <a:latin typeface="Bookman Old Style" panose="020506040505050202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90113486"/>
      </p:ext>
    </p:extLst>
  </p:cSld>
  <p:clrMapOvr>
    <a:masterClrMapping/>
  </p:clrMapOvr>
  <mc:AlternateContent xmlns:mc="http://schemas.openxmlformats.org/markup-compatibility/2006" xmlns:p14="http://schemas.microsoft.com/office/powerpoint/2010/main">
    <mc:Choice Requires="p14">
      <p:transition spd="med" p14:dur="700" advTm="27501">
        <p:fade/>
      </p:transition>
    </mc:Choice>
    <mc:Fallback xmlns="">
      <p:transition spd="med" advTm="27501">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5D8BF4C-43F4-6C4A-DACA-30CFC5DA5044}"/>
              </a:ext>
            </a:extLst>
          </p:cNvPr>
          <p:cNvSpPr/>
          <p:nvPr/>
        </p:nvSpPr>
        <p:spPr>
          <a:xfrm>
            <a:off x="213131" y="738398"/>
            <a:ext cx="6097306" cy="3338674"/>
          </a:xfrm>
          <a:prstGeom prst="roundRec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Music therapy seemed beneficial to maintain cognition; however, a study showed that </a:t>
            </a:r>
            <a:r>
              <a:rPr lang="en-GB" b="1"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signing is more effective than listening to music </a:t>
            </a: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in enhancing episodic and working memory in patients with dementia. They also found </a:t>
            </a:r>
            <a:r>
              <a:rPr lang="en-GB" b="1"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benefits for caregivers </a:t>
            </a: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of signing in reduction of stress and burnout, and signing, in contrast to listening to music, is more energising (Särkämö.,2018). </a:t>
            </a:r>
            <a:endParaRPr lang="en-GB" dirty="0"/>
          </a:p>
        </p:txBody>
      </p:sp>
      <p:sp>
        <p:nvSpPr>
          <p:cNvPr id="5" name="Rectangle: Rounded Corners 4">
            <a:extLst>
              <a:ext uri="{FF2B5EF4-FFF2-40B4-BE49-F238E27FC236}">
                <a16:creationId xmlns:a16="http://schemas.microsoft.com/office/drawing/2014/main" id="{D242606B-41D5-2B0D-B0F5-EAC5644E3527}"/>
              </a:ext>
            </a:extLst>
          </p:cNvPr>
          <p:cNvSpPr/>
          <p:nvPr/>
        </p:nvSpPr>
        <p:spPr>
          <a:xfrm>
            <a:off x="6147192" y="30511"/>
            <a:ext cx="5950712" cy="3686521"/>
          </a:xfrm>
          <a:prstGeom prst="roundRect">
            <a:avLst/>
          </a:prstGeom>
          <a:gradFill flip="none" rotWithShape="1">
            <a:gsLst>
              <a:gs pos="0">
                <a:schemeClr val="tx2">
                  <a:lumMod val="40000"/>
                  <a:lumOff val="60000"/>
                  <a:tint val="66000"/>
                  <a:satMod val="160000"/>
                </a:schemeClr>
              </a:gs>
              <a:gs pos="50000">
                <a:schemeClr val="tx2">
                  <a:lumMod val="40000"/>
                  <a:lumOff val="60000"/>
                  <a:tint val="44500"/>
                  <a:satMod val="160000"/>
                </a:schemeClr>
              </a:gs>
              <a:gs pos="100000">
                <a:schemeClr val="tx2">
                  <a:lumMod val="40000"/>
                  <a:lumOff val="60000"/>
                  <a:tint val="23500"/>
                  <a:satMod val="160000"/>
                </a:schemeClr>
              </a:gs>
            </a:gsLst>
            <a:lin ang="0" scaled="1"/>
            <a:tileRect/>
          </a:gra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1000"/>
              </a:spcAft>
            </a:pP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Study discovered that </a:t>
            </a:r>
            <a:r>
              <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language skills and memory </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in moderate AD patients </a:t>
            </a:r>
            <a:r>
              <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were improved by active MT (singing), </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particularly on immediate and delayed recall on the auditory verbal learning test. Results show that MT may be helpful for patients' </a:t>
            </a:r>
            <a:r>
              <a:rPr lang="en-GB" sz="18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speech and language development and treat behavioural and mental problems </a:t>
            </a:r>
            <a:r>
              <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in those with severe AD</a:t>
            </a:r>
            <a:r>
              <a:rPr lang="en-GB" sz="1800" kern="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a:t>
            </a:r>
            <a:r>
              <a:rPr lang="en-GB" b="1" kern="100" dirty="0">
                <a:solidFill>
                  <a:schemeClr val="tx1">
                    <a:lumMod val="75000"/>
                    <a:lumOff val="25000"/>
                  </a:schemeClr>
                </a:solidFill>
                <a:latin typeface="Bookman Old Style" panose="02050604050505020204" pitchFamily="18" charset="0"/>
                <a:ea typeface="Calibri" panose="020F0502020204030204" pitchFamily="34" charset="0"/>
                <a:cs typeface="Times New Roman" panose="02020603050405020304" pitchFamily="18" charset="0"/>
              </a:rPr>
              <a:t> </a:t>
            </a: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Times New Roman" panose="02020603050405020304" pitchFamily="18" charset="0"/>
              </a:rPr>
              <a:t>(</a:t>
            </a:r>
            <a:r>
              <a:rPr lang="en-GB" kern="100" dirty="0" err="1">
                <a:solidFill>
                  <a:schemeClr val="tx1">
                    <a:lumMod val="75000"/>
                    <a:lumOff val="25000"/>
                  </a:schemeClr>
                </a:solidFill>
                <a:latin typeface="Bookman Old Style" panose="02050604050505020204" pitchFamily="18" charset="0"/>
                <a:ea typeface="Calibri" panose="020F0502020204030204" pitchFamily="34" charset="0"/>
                <a:cs typeface="Times New Roman" panose="02020603050405020304" pitchFamily="18" charset="0"/>
              </a:rPr>
              <a:t>Lyu</a:t>
            </a: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Times New Roman" panose="02020603050405020304" pitchFamily="18" charset="0"/>
              </a:rPr>
              <a:t> et al.,2018)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E0ED2A65-7D47-6B5A-0B26-7E13001CC6A9}"/>
              </a:ext>
            </a:extLst>
          </p:cNvPr>
          <p:cNvSpPr txBox="1"/>
          <p:nvPr/>
        </p:nvSpPr>
        <p:spPr>
          <a:xfrm>
            <a:off x="90921" y="30511"/>
            <a:ext cx="6049547" cy="707886"/>
          </a:xfrm>
          <a:prstGeom prst="rect">
            <a:avLst/>
          </a:prstGeom>
          <a:noFill/>
        </p:spPr>
        <p:txBody>
          <a:bodyPr wrap="square" rtlCol="0">
            <a:spAutoFit/>
          </a:bodyPr>
          <a:lstStyle/>
          <a:p>
            <a:r>
              <a:rPr lang="en-GB" sz="4000" dirty="0"/>
              <a:t>What is know now ?</a:t>
            </a:r>
          </a:p>
        </p:txBody>
      </p:sp>
      <p:sp>
        <p:nvSpPr>
          <p:cNvPr id="3" name="Rectangle: Rounded Corners 2">
            <a:extLst>
              <a:ext uri="{FF2B5EF4-FFF2-40B4-BE49-F238E27FC236}">
                <a16:creationId xmlns:a16="http://schemas.microsoft.com/office/drawing/2014/main" id="{9EBBDC09-85BA-B316-70BF-28037293B47F}"/>
              </a:ext>
            </a:extLst>
          </p:cNvPr>
          <p:cNvSpPr/>
          <p:nvPr/>
        </p:nvSpPr>
        <p:spPr>
          <a:xfrm>
            <a:off x="6310436" y="4293096"/>
            <a:ext cx="5665259" cy="2376264"/>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1000"/>
              </a:spcAft>
            </a:pPr>
            <a:r>
              <a:rPr lang="en-GB" sz="1800" kern="100" dirty="0">
                <a:solidFill>
                  <a:schemeClr val="bg1">
                    <a:lumMod val="85000"/>
                  </a:schemeClr>
                </a:solidFill>
                <a:effectLst/>
                <a:latin typeface="Bookman Old Style" panose="02050604050505020204" pitchFamily="18" charset="0"/>
                <a:ea typeface="Calibri" panose="020F0502020204030204" pitchFamily="34" charset="0"/>
                <a:cs typeface="Calibri" panose="020F0502020204030204" pitchFamily="34" charset="0"/>
              </a:rPr>
              <a:t>Meta-analyses found the </a:t>
            </a:r>
            <a:r>
              <a:rPr lang="en-GB" sz="1800" b="1" kern="100" dirty="0">
                <a:solidFill>
                  <a:schemeClr val="bg1">
                    <a:lumMod val="85000"/>
                  </a:schemeClr>
                </a:solidFill>
                <a:effectLst/>
                <a:latin typeface="Bookman Old Style" panose="02050604050505020204" pitchFamily="18" charset="0"/>
                <a:ea typeface="Calibri" panose="020F0502020204030204" pitchFamily="34" charset="0"/>
                <a:cs typeface="Calibri" panose="020F0502020204030204" pitchFamily="34" charset="0"/>
              </a:rPr>
              <a:t>benefit of music therapy on cognition in dementia patients and long-term depression and quality of life following the treatments </a:t>
            </a:r>
          </a:p>
          <a:p>
            <a:pPr>
              <a:lnSpc>
                <a:spcPct val="150000"/>
              </a:lnSpc>
              <a:spcAft>
                <a:spcPts val="1000"/>
              </a:spcAft>
            </a:pPr>
            <a:r>
              <a:rPr lang="en-GB" sz="1800" kern="100" dirty="0">
                <a:solidFill>
                  <a:schemeClr val="bg1">
                    <a:lumMod val="85000"/>
                  </a:schemeClr>
                </a:solidFill>
                <a:effectLst/>
                <a:latin typeface="Bookman Old Style" panose="02050604050505020204" pitchFamily="18" charset="0"/>
                <a:ea typeface="Calibri" panose="020F0502020204030204" pitchFamily="34" charset="0"/>
                <a:cs typeface="Calibri" panose="020F0502020204030204" pitchFamily="34" charset="0"/>
              </a:rPr>
              <a:t>(</a:t>
            </a:r>
            <a:r>
              <a:rPr lang="en-GB" kern="100" dirty="0">
                <a:solidFill>
                  <a:schemeClr val="bg1">
                    <a:lumMod val="85000"/>
                  </a:schemeClr>
                </a:solidFill>
                <a:latin typeface="Bookman Old Style" panose="02050604050505020204" pitchFamily="18" charset="0"/>
                <a:ea typeface="Calibri" panose="020F0502020204030204" pitchFamily="34" charset="0"/>
                <a:cs typeface="Calibri" panose="020F0502020204030204" pitchFamily="34" charset="0"/>
              </a:rPr>
              <a:t>Moreno-Morales et al. ,2020) </a:t>
            </a:r>
            <a:endParaRPr lang="en-GB" sz="1800" kern="100" dirty="0">
              <a:solidFill>
                <a:schemeClr val="bg1">
                  <a:lumMod val="8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704383A6-6AC4-34CF-96A9-FAC0E5A61112}"/>
              </a:ext>
            </a:extLst>
          </p:cNvPr>
          <p:cNvSpPr/>
          <p:nvPr/>
        </p:nvSpPr>
        <p:spPr>
          <a:xfrm>
            <a:off x="213130" y="4293096"/>
            <a:ext cx="5950712" cy="2534393"/>
          </a:xfrm>
          <a:prstGeom prst="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1000"/>
              </a:spcAft>
            </a:pP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K</a:t>
            </a:r>
            <a:r>
              <a:rPr lang="en-GB"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araoke improved individuals' cognition. However, the major limitation of this study was the lack of neuroimaging to see the changes in the brain. The tool used to assess cognitive function was 30 item Montreal Cognitive Assessment </a:t>
            </a:r>
          </a:p>
          <a:p>
            <a:pPr>
              <a:lnSpc>
                <a:spcPct val="150000"/>
              </a:lnSpc>
              <a:spcAft>
                <a:spcPts val="1000"/>
              </a:spcAft>
            </a:pPr>
            <a:r>
              <a:rPr lang="en-GB"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t>
            </a:r>
            <a:r>
              <a:rPr lang="en-GB"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Miyazaki &amp; Mori .,2020) </a:t>
            </a:r>
            <a:endParaRPr lang="en-GB"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69740081"/>
      </p:ext>
    </p:extLst>
  </p:cSld>
  <p:clrMapOvr>
    <a:masterClrMapping/>
  </p:clrMapOvr>
  <mc:AlternateContent xmlns:mc="http://schemas.openxmlformats.org/markup-compatibility/2006" xmlns:p14="http://schemas.microsoft.com/office/powerpoint/2010/main">
    <mc:Choice Requires="p14">
      <p:transition spd="med" p14:dur="700" advTm="55125">
        <p:fade/>
      </p:transition>
    </mc:Choice>
    <mc:Fallback xmlns="">
      <p:transition spd="med" advTm="55125">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1C7FF924-8DA0-4BE9-8C7E-095B0EC13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4922" y="0"/>
            <a:ext cx="6123902"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Limbic Lobe - an overview | ScienceDirect Topics">
            <a:extLst>
              <a:ext uri="{FF2B5EF4-FFF2-40B4-BE49-F238E27FC236}">
                <a16:creationId xmlns:a16="http://schemas.microsoft.com/office/drawing/2014/main" id="{A215B4C3-9D14-F385-8DA3-583DCF1DC98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33833" y="2022181"/>
            <a:ext cx="5111130" cy="2823899"/>
          </a:xfrm>
          <a:prstGeom prst="rect">
            <a:avLst/>
          </a:prstGeom>
          <a:noFill/>
          <a:extLst>
            <a:ext uri="{909E8E84-426E-40DD-AFC4-6F175D3DCCD1}">
              <a14:hiddenFill xmlns:a14="http://schemas.microsoft.com/office/drawing/2010/main">
                <a:solidFill>
                  <a:srgbClr val="FFFFFF"/>
                </a:solidFill>
              </a14:hiddenFill>
            </a:ext>
          </a:extLst>
        </p:spPr>
      </p:pic>
      <p:sp>
        <p:nvSpPr>
          <p:cNvPr id="1030" name="Content Placeholder 1029">
            <a:extLst>
              <a:ext uri="{FF2B5EF4-FFF2-40B4-BE49-F238E27FC236}">
                <a16:creationId xmlns:a16="http://schemas.microsoft.com/office/drawing/2014/main" id="{2E7C0535-A7DB-462C-DB72-147F3AEE730A}"/>
              </a:ext>
            </a:extLst>
          </p:cNvPr>
          <p:cNvSpPr>
            <a:spLocks noGrp="1"/>
          </p:cNvSpPr>
          <p:nvPr>
            <p:ph idx="1"/>
          </p:nvPr>
        </p:nvSpPr>
        <p:spPr>
          <a:xfrm>
            <a:off x="6399132" y="200311"/>
            <a:ext cx="5298205" cy="6486570"/>
          </a:xfrm>
        </p:spPr>
        <p:txBody>
          <a:bodyPr>
            <a:normAutofit fontScale="77500" lnSpcReduction="20000"/>
          </a:bodyPr>
          <a:lstStyle/>
          <a:p>
            <a:pPr>
              <a:lnSpc>
                <a:spcPct val="150000"/>
              </a:lnSpc>
              <a:spcAft>
                <a:spcPts val="1000"/>
              </a:spcAft>
            </a:pP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 meta-analysis of </a:t>
            </a:r>
            <a:r>
              <a:rPr lang="en-GB" sz="26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Koelsch's</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(2020) on music and emotion shows activation and hippocampus formation</a:t>
            </a:r>
            <a:r>
              <a:rPr lang="en-GB" sz="2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t>
            </a:r>
          </a:p>
          <a:p>
            <a:pPr>
              <a:lnSpc>
                <a:spcPct val="150000"/>
              </a:lnSpc>
              <a:spcAft>
                <a:spcPts val="1000"/>
              </a:spcAft>
            </a:pP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This </a:t>
            </a:r>
            <a:r>
              <a:rPr lang="en-GB" sz="2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relationship between the emotions that music</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evokes, and </a:t>
            </a:r>
            <a:r>
              <a:rPr lang="en-GB" sz="2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memory processes</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may be one of the ways that music might help with </a:t>
            </a:r>
            <a:r>
              <a:rPr lang="en-GB" sz="2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episodic memory </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recall (</a:t>
            </a:r>
            <a:r>
              <a:rPr lang="en-GB" sz="26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Matziorinis</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&amp; Koelsch,2022).</a:t>
            </a:r>
          </a:p>
          <a:p>
            <a:pPr>
              <a:lnSpc>
                <a:spcPct val="150000"/>
              </a:lnSpc>
              <a:spcAft>
                <a:spcPts val="1000"/>
              </a:spcAft>
            </a:pPr>
            <a:r>
              <a:rPr lang="en-GB" sz="26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M</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usic therapy in AD patients generates new neurons and changes the brain's structure by </a:t>
            </a:r>
            <a:r>
              <a:rPr lang="en-GB" sz="2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formatting new sympathies </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known as </a:t>
            </a:r>
            <a:r>
              <a:rPr lang="en-GB" sz="26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neuroplasticity</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t>
            </a:r>
            <a:r>
              <a:rPr lang="en-GB" sz="26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Matziorinis</a:t>
            </a:r>
            <a:r>
              <a:rPr lang="en-GB" sz="26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&amp; Koelsch,2022</a:t>
            </a:r>
            <a:r>
              <a:rPr lang="en-GB" sz="21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t>
            </a:r>
            <a:endParaRPr lang="en-GB" sz="21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pPr>
              <a:lnSpc>
                <a:spcPct val="150000"/>
              </a:lnSpc>
              <a:spcAft>
                <a:spcPts val="1000"/>
              </a:spcAft>
            </a:pPr>
            <a:endParaRPr lang="en-GB" sz="18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endParaRPr>
          </a:p>
          <a:p>
            <a:endParaRPr lang="en-US" sz="1800" dirty="0"/>
          </a:p>
        </p:txBody>
      </p:sp>
      <p:grpSp>
        <p:nvGrpSpPr>
          <p:cNvPr id="1035" name="Group 1034">
            <a:extLst>
              <a:ext uri="{FF2B5EF4-FFF2-40B4-BE49-F238E27FC236}">
                <a16:creationId xmlns:a16="http://schemas.microsoft.com/office/drawing/2014/main" id="{5029B4A8-2CF0-48DC-B29E-F3B62EDDC44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98755" y="6229681"/>
            <a:ext cx="457081" cy="457200"/>
            <a:chOff x="11361456" y="6195813"/>
            <a:chExt cx="548640" cy="548640"/>
          </a:xfrm>
        </p:grpSpPr>
        <p:sp>
          <p:nvSpPr>
            <p:cNvPr id="1036" name="Oval 1035">
              <a:extLst>
                <a:ext uri="{FF2B5EF4-FFF2-40B4-BE49-F238E27FC236}">
                  <a16:creationId xmlns:a16="http://schemas.microsoft.com/office/drawing/2014/main" id="{F71DA811-F7AE-460D-9891-57F221994B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37" name="Oval 1036">
              <a:extLst>
                <a:ext uri="{FF2B5EF4-FFF2-40B4-BE49-F238E27FC236}">
                  <a16:creationId xmlns:a16="http://schemas.microsoft.com/office/drawing/2014/main" id="{3747795E-BBFD-44B4-892D-2054745A84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433122531"/>
      </p:ext>
    </p:extLst>
  </p:cSld>
  <p:clrMapOvr>
    <a:masterClrMapping/>
  </p:clrMapOvr>
  <mc:AlternateContent xmlns:mc="http://schemas.openxmlformats.org/markup-compatibility/2006" xmlns:p14="http://schemas.microsoft.com/office/powerpoint/2010/main">
    <mc:Choice Requires="p14">
      <p:transition spd="med" p14:dur="700" advTm="28621">
        <p:fade/>
      </p:transition>
    </mc:Choice>
    <mc:Fallback xmlns="">
      <p:transition spd="med" advTm="28621">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121C02-BF88-17FD-CACF-34D18114E7BA}"/>
              </a:ext>
            </a:extLst>
          </p:cNvPr>
          <p:cNvSpPr>
            <a:spLocks noGrp="1"/>
          </p:cNvSpPr>
          <p:nvPr>
            <p:ph idx="1"/>
          </p:nvPr>
        </p:nvSpPr>
        <p:spPr>
          <a:xfrm>
            <a:off x="189755" y="260648"/>
            <a:ext cx="8204059" cy="6336704"/>
          </a:xfrm>
        </p:spPr>
        <p:txBody>
          <a:bodyPr>
            <a:normAutofit fontScale="85000" lnSpcReduction="10000"/>
          </a:bodyPr>
          <a:lstStyle/>
          <a:p>
            <a:pPr marL="0" indent="0">
              <a:lnSpc>
                <a:spcPct val="150000"/>
              </a:lnSpc>
              <a:spcAft>
                <a:spcPts val="1000"/>
              </a:spcAft>
              <a:buNone/>
            </a:pP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Satoh et al. (2015) </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found that </a:t>
            </a:r>
            <a:r>
              <a:rPr lang="en-GB" sz="2000" b="1"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m</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usic therapy </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can offer an alternative treatment method for patients with dementia who have lost the ability to speak or understand the language. </a:t>
            </a:r>
          </a:p>
          <a:p>
            <a:pPr>
              <a:lnSpc>
                <a:spcPct val="150000"/>
              </a:lnSpc>
              <a:spcAft>
                <a:spcPts val="1000"/>
              </a:spcAft>
            </a:pP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Music therapy </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offers this group of patients different forms of communication, such as playing music or humming</a:t>
            </a:r>
            <a:r>
              <a:rPr lang="en-GB" sz="20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 (</a:t>
            </a:r>
            <a:r>
              <a:rPr lang="en-GB" sz="2000" kern="100" dirty="0" err="1">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Vink</a:t>
            </a:r>
            <a:r>
              <a:rPr lang="en-GB" sz="20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 et al.,2003)</a:t>
            </a:r>
            <a:endPar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endParaRPr>
          </a:p>
          <a:p>
            <a:pPr>
              <a:lnSpc>
                <a:spcPct val="150000"/>
              </a:lnSpc>
              <a:spcAft>
                <a:spcPts val="1000"/>
              </a:spcAft>
            </a:pPr>
            <a:r>
              <a:rPr lang="en-GB" sz="20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Vink</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et al. (2003) argue that the right hemisphere is responsible for signing in contrast to the patients who experience aphasia after left-hemisphere lesions exhibit remarkably maintained vocal musical ability.</a:t>
            </a:r>
          </a:p>
          <a:p>
            <a:pPr>
              <a:lnSpc>
                <a:spcPct val="150000"/>
              </a:lnSpc>
              <a:spcAft>
                <a:spcPts val="1000"/>
              </a:spcAft>
            </a:pPr>
            <a:r>
              <a:rPr lang="en-GB" sz="20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Vink</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et al. (2003) stated that by signing, especially in groups, an individual could improve their </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social skills;</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signing also helps reduce </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anxiety or fear and helps encourage patients to talk about their past. </a:t>
            </a:r>
          </a:p>
          <a:p>
            <a:pPr>
              <a:lnSpc>
                <a:spcPct val="150000"/>
              </a:lnSpc>
              <a:spcAft>
                <a:spcPts val="1000"/>
              </a:spcAft>
            </a:pPr>
            <a:r>
              <a:rPr lang="en-GB" sz="2000" b="1"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The social aspect of the MT seemed to be forgotten in the </a:t>
            </a:r>
            <a:r>
              <a:rPr lang="en-GB" sz="2000" kern="100" dirty="0">
                <a:solidFill>
                  <a:schemeClr val="tx1">
                    <a:lumMod val="75000"/>
                    <a:lumOff val="25000"/>
                  </a:schemeClr>
                </a:solidFill>
                <a:latin typeface="Bookman Old Style" panose="02050604050505020204" pitchFamily="18" charset="0"/>
                <a:ea typeface="Calibri" panose="020F0502020204030204" pitchFamily="34" charset="0"/>
                <a:cs typeface="Calibri" panose="020F0502020204030204" pitchFamily="34" charset="0"/>
              </a:rPr>
              <a:t>Satoh et al.,(2015) study. </a:t>
            </a:r>
            <a:endPar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endParaRPr>
          </a:p>
          <a:p>
            <a:pPr>
              <a:lnSpc>
                <a:spcPct val="150000"/>
              </a:lnSpc>
              <a:spcAft>
                <a:spcPts val="1000"/>
              </a:spcAft>
            </a:pPr>
            <a:endParaRPr lang="en-GB" sz="19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6" name="Graphic 5" descr="Guitar with solid fill">
            <a:extLst>
              <a:ext uri="{FF2B5EF4-FFF2-40B4-BE49-F238E27FC236}">
                <a16:creationId xmlns:a16="http://schemas.microsoft.com/office/drawing/2014/main" id="{29669803-6AE2-EE14-3EE5-EF1E281A92C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0095299">
            <a:off x="8279463" y="541049"/>
            <a:ext cx="1752908" cy="1958328"/>
          </a:xfrm>
          <a:prstGeom prst="rect">
            <a:avLst/>
          </a:prstGeom>
        </p:spPr>
      </p:pic>
      <p:pic>
        <p:nvPicPr>
          <p:cNvPr id="8" name="Graphic 7" descr="Music note outline">
            <a:extLst>
              <a:ext uri="{FF2B5EF4-FFF2-40B4-BE49-F238E27FC236}">
                <a16:creationId xmlns:a16="http://schemas.microsoft.com/office/drawing/2014/main" id="{33C84D81-2CF3-84E7-B40F-E5FEC079651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20095299">
            <a:off x="11408514" y="3223063"/>
            <a:ext cx="914400" cy="1021557"/>
          </a:xfrm>
          <a:prstGeom prst="rect">
            <a:avLst/>
          </a:prstGeom>
        </p:spPr>
      </p:pic>
      <p:pic>
        <p:nvPicPr>
          <p:cNvPr id="10" name="Graphic 9" descr="Headphones with solid fill">
            <a:extLst>
              <a:ext uri="{FF2B5EF4-FFF2-40B4-BE49-F238E27FC236}">
                <a16:creationId xmlns:a16="http://schemas.microsoft.com/office/drawing/2014/main" id="{AE087012-2565-1973-B39A-7DD13AFBCB2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20095299">
            <a:off x="9894756" y="2267784"/>
            <a:ext cx="914400" cy="1021557"/>
          </a:xfrm>
          <a:prstGeom prst="rect">
            <a:avLst/>
          </a:prstGeom>
        </p:spPr>
      </p:pic>
      <p:pic>
        <p:nvPicPr>
          <p:cNvPr id="21" name="Graphic 20" descr="Music notes with solid fill">
            <a:extLst>
              <a:ext uri="{FF2B5EF4-FFF2-40B4-BE49-F238E27FC236}">
                <a16:creationId xmlns:a16="http://schemas.microsoft.com/office/drawing/2014/main" id="{569DFF7C-044E-3449-11F8-02AEDCAF4A4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414738" y="4390255"/>
            <a:ext cx="1393305" cy="1393305"/>
          </a:xfrm>
          <a:prstGeom prst="rect">
            <a:avLst/>
          </a:prstGeom>
        </p:spPr>
      </p:pic>
      <p:pic>
        <p:nvPicPr>
          <p:cNvPr id="23" name="Graphic 22" descr="Turntable with solid fill">
            <a:extLst>
              <a:ext uri="{FF2B5EF4-FFF2-40B4-BE49-F238E27FC236}">
                <a16:creationId xmlns:a16="http://schemas.microsoft.com/office/drawing/2014/main" id="{341C725C-8049-BB51-68E3-FC2382CC106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614691" y="4390255"/>
            <a:ext cx="1872209" cy="1872209"/>
          </a:xfrm>
          <a:prstGeom prst="rect">
            <a:avLst/>
          </a:prstGeom>
        </p:spPr>
      </p:pic>
      <p:pic>
        <p:nvPicPr>
          <p:cNvPr id="28" name="Graphic 27" descr="Music note outline">
            <a:extLst>
              <a:ext uri="{FF2B5EF4-FFF2-40B4-BE49-F238E27FC236}">
                <a16:creationId xmlns:a16="http://schemas.microsoft.com/office/drawing/2014/main" id="{FA79604B-2874-10CE-F96E-F18495157BA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20095299">
            <a:off x="8492743" y="3223063"/>
            <a:ext cx="914400" cy="1021557"/>
          </a:xfrm>
          <a:prstGeom prst="rect">
            <a:avLst/>
          </a:prstGeom>
        </p:spPr>
      </p:pic>
      <p:pic>
        <p:nvPicPr>
          <p:cNvPr id="30" name="Graphic 29" descr="Radio microphone with solid fill">
            <a:extLst>
              <a:ext uri="{FF2B5EF4-FFF2-40B4-BE49-F238E27FC236}">
                <a16:creationId xmlns:a16="http://schemas.microsoft.com/office/drawing/2014/main" id="{070AE960-9859-F088-60F6-0088B138362B}"/>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950950" y="380779"/>
            <a:ext cx="1741367" cy="1741367"/>
          </a:xfrm>
          <a:prstGeom prst="rect">
            <a:avLst/>
          </a:prstGeom>
        </p:spPr>
      </p:pic>
    </p:spTree>
    <p:extLst>
      <p:ext uri="{BB962C8B-B14F-4D97-AF65-F5344CB8AC3E}">
        <p14:creationId xmlns:p14="http://schemas.microsoft.com/office/powerpoint/2010/main" val="2993717607"/>
      </p:ext>
    </p:extLst>
  </p:cSld>
  <p:clrMapOvr>
    <a:masterClrMapping/>
  </p:clrMapOvr>
  <mc:AlternateContent xmlns:mc="http://schemas.openxmlformats.org/markup-compatibility/2006" xmlns:p14="http://schemas.microsoft.com/office/powerpoint/2010/main">
    <mc:Choice Requires="p14">
      <p:transition spd="med" p14:dur="700" advTm="56151">
        <p:fade/>
      </p:transition>
    </mc:Choice>
    <mc:Fallback xmlns="">
      <p:transition spd="med" advTm="56151">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3EB334-6CBA-31A0-41E9-3EC89EAB8AC0}"/>
              </a:ext>
            </a:extLst>
          </p:cNvPr>
          <p:cNvSpPr>
            <a:spLocks noGrp="1"/>
          </p:cNvSpPr>
          <p:nvPr>
            <p:ph idx="1"/>
          </p:nvPr>
        </p:nvSpPr>
        <p:spPr/>
        <p:txBody>
          <a:bodyPr>
            <a:normAutofit fontScale="92500" lnSpcReduction="20000"/>
          </a:bodyPr>
          <a:lstStyle/>
          <a:p>
            <a:pPr marL="285750" indent="-285750" algn="ctr">
              <a:lnSpc>
                <a:spcPct val="115000"/>
              </a:lnSpc>
              <a:spcAft>
                <a:spcPts val="1000"/>
              </a:spcAft>
              <a:buFont typeface="Arial" panose="020B0604020202020204" pitchFamily="34" charset="0"/>
              <a:buChar char="•"/>
            </a:pP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Satoh et al. (2015) found that challenges in the performance of fMRI in AD patients resulted </a:t>
            </a:r>
            <a:r>
              <a:rPr lang="en-GB" sz="2000" kern="0" dirty="0">
                <a:solidFill>
                  <a:schemeClr val="tx1">
                    <a:lumMod val="75000"/>
                    <a:lumOff val="25000"/>
                  </a:schemeClr>
                </a:solidFill>
                <a:effectLst/>
                <a:latin typeface="Bookman Old Style" panose="02050604050505020204" pitchFamily="18" charset="0"/>
                <a:ea typeface="Times New Roman" panose="02020603050405020304" pitchFamily="18" charset="0"/>
                <a:cs typeface="Calibri" panose="020F0502020204030204" pitchFamily="34" charset="0"/>
              </a:rPr>
              <a:t>in fewer participants.</a:t>
            </a:r>
          </a:p>
          <a:p>
            <a:pPr marL="285750" indent="-285750" algn="ctr">
              <a:lnSpc>
                <a:spcPct val="115000"/>
              </a:lnSpc>
              <a:spcAft>
                <a:spcPts val="1000"/>
              </a:spcAft>
              <a:buFont typeface="Arial" panose="020B0604020202020204" pitchFamily="34" charset="0"/>
              <a:buChar char="•"/>
            </a:pPr>
            <a:r>
              <a:rPr lang="en-GB" sz="2000" kern="100" dirty="0">
                <a:solidFill>
                  <a:schemeClr val="tx1">
                    <a:lumMod val="75000"/>
                    <a:lumOff val="25000"/>
                  </a:schemeClr>
                </a:solidFill>
                <a:latin typeface="Bookman Old Style" panose="02050604050505020204" pitchFamily="18" charset="0"/>
                <a:ea typeface="Calibri" panose="020F0502020204030204" pitchFamily="34" charset="0"/>
                <a:cs typeface="Times New Roman" panose="02020603050405020304" pitchFamily="18" charset="0"/>
              </a:rPr>
              <a:t>T</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he instruction of the task confused participants</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 and the MRI machine itself caused panic</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 in AD patients, resulting in only 6 of 10 being able to perform the task. </a:t>
            </a:r>
          </a:p>
          <a:p>
            <a:pPr marL="285750" indent="-285750" algn="ctr">
              <a:lnSpc>
                <a:spcPct val="115000"/>
              </a:lnSpc>
              <a:spcAft>
                <a:spcPts val="1000"/>
              </a:spcAft>
              <a:buFont typeface="Arial" panose="020B0604020202020204" pitchFamily="34" charset="0"/>
              <a:buChar char="•"/>
            </a:pP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Unfortunately,</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 in Satoh et al. (2015) study</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Calibri" panose="020F0502020204030204" pitchFamily="34" charset="0"/>
              </a:rPr>
              <a:t>,</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 no control group of participants have included </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in the assessments due to the lack of the researcher's time. </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The control group were also excluded from the neuroimaging tests; therefore, the fMRI </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investigation did not assist in determining if brain alterations were particular to music therapy.</a:t>
            </a:r>
          </a:p>
          <a:p>
            <a:endParaRPr lang="en-GB" dirty="0"/>
          </a:p>
        </p:txBody>
      </p:sp>
      <p:sp>
        <p:nvSpPr>
          <p:cNvPr id="8" name="TextBox 7">
            <a:extLst>
              <a:ext uri="{FF2B5EF4-FFF2-40B4-BE49-F238E27FC236}">
                <a16:creationId xmlns:a16="http://schemas.microsoft.com/office/drawing/2014/main" id="{A84F3477-7EBF-9580-4BAB-7C773CC11DFE}"/>
              </a:ext>
            </a:extLst>
          </p:cNvPr>
          <p:cNvSpPr txBox="1"/>
          <p:nvPr/>
        </p:nvSpPr>
        <p:spPr>
          <a:xfrm>
            <a:off x="8547413" y="404664"/>
            <a:ext cx="3199567" cy="1200329"/>
          </a:xfrm>
          <a:prstGeom prst="rect">
            <a:avLst/>
          </a:prstGeom>
          <a:noFill/>
        </p:spPr>
        <p:txBody>
          <a:bodyPr wrap="square" rtlCol="0">
            <a:spAutoFit/>
          </a:bodyPr>
          <a:lstStyle/>
          <a:p>
            <a:pPr algn="ctr"/>
            <a:r>
              <a:rPr lang="en-GB" sz="3600" b="1" dirty="0">
                <a:solidFill>
                  <a:schemeClr val="accent1">
                    <a:lumMod val="75000"/>
                  </a:schemeClr>
                </a:solidFill>
              </a:rPr>
              <a:t>Criticism  of fMRI </a:t>
            </a:r>
          </a:p>
        </p:txBody>
      </p:sp>
      <p:pic>
        <p:nvPicPr>
          <p:cNvPr id="5" name="Graphic 4" descr="Brain in head with solid fill">
            <a:extLst>
              <a:ext uri="{FF2B5EF4-FFF2-40B4-BE49-F238E27FC236}">
                <a16:creationId xmlns:a16="http://schemas.microsoft.com/office/drawing/2014/main" id="{093125F4-9D98-005B-383E-312907A3658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58708" y="1988840"/>
            <a:ext cx="3173168" cy="3173168"/>
          </a:xfrm>
          <a:prstGeom prst="rect">
            <a:avLst/>
          </a:prstGeom>
        </p:spPr>
      </p:pic>
    </p:spTree>
    <p:extLst>
      <p:ext uri="{BB962C8B-B14F-4D97-AF65-F5344CB8AC3E}">
        <p14:creationId xmlns:p14="http://schemas.microsoft.com/office/powerpoint/2010/main" val="3900261140"/>
      </p:ext>
    </p:extLst>
  </p:cSld>
  <p:clrMapOvr>
    <a:masterClrMapping/>
  </p:clrMapOvr>
  <mc:AlternateContent xmlns:mc="http://schemas.openxmlformats.org/markup-compatibility/2006" xmlns:p14="http://schemas.microsoft.com/office/powerpoint/2010/main">
    <mc:Choice Requires="p14">
      <p:transition spd="med" p14:dur="700" advTm="49083">
        <p:fade/>
      </p:transition>
    </mc:Choice>
    <mc:Fallback xmlns="">
      <p:transition spd="med" advTm="49083">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458D7C-372B-F062-B80D-9D674A43835B}"/>
              </a:ext>
            </a:extLst>
          </p:cNvPr>
          <p:cNvSpPr>
            <a:spLocks noGrp="1"/>
          </p:cNvSpPr>
          <p:nvPr>
            <p:ph idx="1"/>
          </p:nvPr>
        </p:nvSpPr>
        <p:spPr/>
        <p:txBody>
          <a:bodyPr>
            <a:normAutofit fontScale="85000" lnSpcReduction="10000"/>
          </a:bodyPr>
          <a:lstStyle/>
          <a:p>
            <a:pPr marL="285750" indent="-285750" algn="ctr">
              <a:lnSpc>
                <a:spcPct val="115000"/>
              </a:lnSpc>
              <a:spcAft>
                <a:spcPts val="1000"/>
              </a:spcAft>
              <a:buFont typeface="Arial" panose="020B0604020202020204" pitchFamily="34" charset="0"/>
              <a:buChar char="•"/>
            </a:pP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Using the fMRI in both conditions before and after the therapy will be crucial. </a:t>
            </a:r>
          </a:p>
          <a:p>
            <a:pPr marL="285750" indent="-285750" algn="ctr">
              <a:lnSpc>
                <a:spcPct val="115000"/>
              </a:lnSpc>
              <a:spcAft>
                <a:spcPts val="1000"/>
              </a:spcAft>
              <a:buFont typeface="Arial" panose="020B0604020202020204" pitchFamily="34" charset="0"/>
              <a:buChar char="•"/>
            </a:pPr>
            <a:r>
              <a:rPr lang="en-GB" sz="20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Canu</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 et al. (2018) suggest that </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the same MRI </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should be used during all studies for the same participants as the repeatability of fMRI signal changes throughout memory tasks and resting state </a:t>
            </a:r>
            <a:r>
              <a:rPr lang="en-GB" sz="2000" b="1"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fMRI is only moderate. </a:t>
            </a:r>
          </a:p>
          <a:p>
            <a:pPr marL="285750" indent="-285750" algn="ctr">
              <a:lnSpc>
                <a:spcPct val="115000"/>
              </a:lnSpc>
              <a:spcAft>
                <a:spcPts val="1000"/>
              </a:spcAft>
              <a:buFont typeface="Arial" panose="020B0604020202020204" pitchFamily="34" charset="0"/>
              <a:buChar char="•"/>
            </a:pPr>
            <a:r>
              <a:rPr lang="en-GB" sz="2000" kern="100" dirty="0" err="1">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Canu</a:t>
            </a: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 et al. (2018) argue that the MRI signal should be validated using pre- and post-reproducibility investigations, which will help to separate brain changes caused by repetition from those caused by music therapy. </a:t>
            </a:r>
          </a:p>
          <a:p>
            <a:pPr marL="285750" indent="-285750" algn="ctr">
              <a:lnSpc>
                <a:spcPct val="115000"/>
              </a:lnSpc>
              <a:spcAft>
                <a:spcPts val="1000"/>
              </a:spcAft>
              <a:buFont typeface="Arial" panose="020B0604020202020204" pitchFamily="34" charset="0"/>
              <a:buChar char="•"/>
            </a:pPr>
            <a:r>
              <a:rPr lang="en-GB" sz="2000" kern="100" dirty="0">
                <a:solidFill>
                  <a:schemeClr val="tx1">
                    <a:lumMod val="75000"/>
                    <a:lumOff val="25000"/>
                  </a:schemeClr>
                </a:solidFill>
                <a:effectLst/>
                <a:latin typeface="Bookman Old Style" panose="02050604050505020204" pitchFamily="18" charset="0"/>
                <a:ea typeface="Calibri" panose="020F0502020204030204" pitchFamily="34" charset="0"/>
                <a:cs typeface="Times New Roman" panose="02020603050405020304" pitchFamily="18" charset="0"/>
              </a:rPr>
              <a:t>Previously Johnson et al. (2012) criticised the use of fMRI in AD patients mainly due to sensitivity to head motion; fMRI is likely to remain challenging in studying individuals with more severe cognitive impairment</a:t>
            </a:r>
            <a:endParaRPr lang="en-GB" dirty="0"/>
          </a:p>
        </p:txBody>
      </p:sp>
      <p:sp>
        <p:nvSpPr>
          <p:cNvPr id="9" name="TextBox 8">
            <a:extLst>
              <a:ext uri="{FF2B5EF4-FFF2-40B4-BE49-F238E27FC236}">
                <a16:creationId xmlns:a16="http://schemas.microsoft.com/office/drawing/2014/main" id="{D85B5F6E-BCF4-184C-16B1-FC7F6098C26C}"/>
              </a:ext>
            </a:extLst>
          </p:cNvPr>
          <p:cNvSpPr txBox="1"/>
          <p:nvPr/>
        </p:nvSpPr>
        <p:spPr>
          <a:xfrm>
            <a:off x="8557906" y="424190"/>
            <a:ext cx="3199567" cy="1077218"/>
          </a:xfrm>
          <a:prstGeom prst="rect">
            <a:avLst/>
          </a:prstGeom>
          <a:noFill/>
        </p:spPr>
        <p:txBody>
          <a:bodyPr wrap="square" rtlCol="0">
            <a:spAutoFit/>
          </a:bodyPr>
          <a:lstStyle/>
          <a:p>
            <a:pPr algn="ctr"/>
            <a:r>
              <a:rPr lang="en-GB" sz="3200" b="1" dirty="0">
                <a:solidFill>
                  <a:schemeClr val="accent1">
                    <a:lumMod val="75000"/>
                  </a:schemeClr>
                </a:solidFill>
              </a:rPr>
              <a:t>Criticism of fMRI</a:t>
            </a:r>
          </a:p>
        </p:txBody>
      </p:sp>
      <p:pic>
        <p:nvPicPr>
          <p:cNvPr id="5" name="Graphic 4" descr="Brain in head outline">
            <a:extLst>
              <a:ext uri="{FF2B5EF4-FFF2-40B4-BE49-F238E27FC236}">
                <a16:creationId xmlns:a16="http://schemas.microsoft.com/office/drawing/2014/main" id="{47F9EC1F-CD51-C67C-FE82-8BD24B396E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26660" y="2002674"/>
            <a:ext cx="3960440" cy="4018614"/>
          </a:xfrm>
          <a:prstGeom prst="rect">
            <a:avLst/>
          </a:prstGeom>
        </p:spPr>
      </p:pic>
    </p:spTree>
    <p:extLst>
      <p:ext uri="{BB962C8B-B14F-4D97-AF65-F5344CB8AC3E}">
        <p14:creationId xmlns:p14="http://schemas.microsoft.com/office/powerpoint/2010/main" val="1622965483"/>
      </p:ext>
    </p:extLst>
  </p:cSld>
  <p:clrMapOvr>
    <a:masterClrMapping/>
  </p:clrMapOvr>
  <mc:AlternateContent xmlns:mc="http://schemas.openxmlformats.org/markup-compatibility/2006" xmlns:p14="http://schemas.microsoft.com/office/powerpoint/2010/main">
    <mc:Choice Requires="p14">
      <p:transition spd="med" p14:dur="700" advTm="69201">
        <p:fade/>
      </p:transition>
    </mc:Choice>
    <mc:Fallback xmlns="">
      <p:transition spd="med" advTm="69201">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DA4FB805-1C3B-EB3A-2130-DC867F876F5A}"/>
              </a:ext>
            </a:extLst>
          </p:cNvPr>
          <p:cNvSpPr>
            <a:spLocks noGrp="1"/>
          </p:cNvSpPr>
          <p:nvPr>
            <p:ph type="subTitle" idx="1"/>
          </p:nvPr>
        </p:nvSpPr>
        <p:spPr>
          <a:xfrm>
            <a:off x="1069569" y="260648"/>
            <a:ext cx="7889217" cy="936104"/>
          </a:xfrm>
        </p:spPr>
        <p:txBody>
          <a:bodyPr>
            <a:normAutofit/>
          </a:bodyPr>
          <a:lstStyle/>
          <a:p>
            <a:pPr algn="ctr"/>
            <a:r>
              <a:rPr lang="en-GB" sz="2800" dirty="0">
                <a:latin typeface="+mj-lt"/>
              </a:rPr>
              <a:t>Conclusion </a:t>
            </a:r>
          </a:p>
        </p:txBody>
      </p:sp>
      <p:sp>
        <p:nvSpPr>
          <p:cNvPr id="6" name="TextBox 5">
            <a:extLst>
              <a:ext uri="{FF2B5EF4-FFF2-40B4-BE49-F238E27FC236}">
                <a16:creationId xmlns:a16="http://schemas.microsoft.com/office/drawing/2014/main" id="{AE6243C3-47B9-2D70-E7B4-91968997BFE4}"/>
              </a:ext>
            </a:extLst>
          </p:cNvPr>
          <p:cNvSpPr txBox="1"/>
          <p:nvPr/>
        </p:nvSpPr>
        <p:spPr>
          <a:xfrm>
            <a:off x="1069569" y="1772816"/>
            <a:ext cx="8856984" cy="3872150"/>
          </a:xfrm>
          <a:prstGeom prst="rect">
            <a:avLst/>
          </a:prstGeom>
          <a:noFill/>
        </p:spPr>
        <p:txBody>
          <a:bodyPr wrap="square" rtlCol="0">
            <a:spAutoFit/>
          </a:bodyPr>
          <a:lstStyle/>
          <a:p>
            <a:pPr>
              <a:lnSpc>
                <a:spcPct val="115000"/>
              </a:lnSpc>
              <a:spcAft>
                <a:spcPts val="1000"/>
              </a:spcAft>
            </a:pPr>
            <a:r>
              <a:rPr lang="en-GB" sz="1800" kern="100" dirty="0">
                <a:solidFill>
                  <a:srgbClr val="404040"/>
                </a:solidFill>
                <a:effectLst/>
                <a:ea typeface="Calibri" panose="020F0502020204030204" pitchFamily="34" charset="0"/>
                <a:cs typeface="Calibri" panose="020F0502020204030204" pitchFamily="34" charset="0"/>
              </a:rPr>
              <a:t>Satoh et al. (2015) journal article seemed to be important in the neuroscience field as it is investigative, one of the nonpharmacological forms of therapy for patients with AD. The predicted statistics of global dementia are shocking and seeking research. </a:t>
            </a:r>
            <a:endParaRPr lang="en-GB" sz="1800" kern="100" dirty="0">
              <a:effectLst/>
              <a:ea typeface="Calibri" panose="020F0502020204030204" pitchFamily="34" charset="0"/>
              <a:cs typeface="Times New Roman" panose="02020603050405020304" pitchFamily="18" charset="0"/>
            </a:endParaRPr>
          </a:p>
          <a:p>
            <a:pPr>
              <a:lnSpc>
                <a:spcPct val="115000"/>
              </a:lnSpc>
              <a:spcAft>
                <a:spcPts val="1000"/>
              </a:spcAft>
            </a:pPr>
            <a:r>
              <a:rPr lang="en-GB" sz="1800" kern="100" dirty="0">
                <a:effectLst/>
                <a:ea typeface="Calibri" panose="020F0502020204030204" pitchFamily="34" charset="0"/>
                <a:cs typeface="Times New Roman" panose="02020603050405020304" pitchFamily="18" charset="0"/>
              </a:rPr>
              <a:t>However, despite several limitations of </a:t>
            </a:r>
            <a:r>
              <a:rPr lang="en-GB" sz="1800" kern="100" dirty="0">
                <a:solidFill>
                  <a:srgbClr val="404040"/>
                </a:solidFill>
                <a:effectLst/>
                <a:ea typeface="Calibri" panose="020F0502020204030204" pitchFamily="34" charset="0"/>
                <a:cs typeface="Calibri" panose="020F0502020204030204" pitchFamily="34" charset="0"/>
              </a:rPr>
              <a:t>Satoh et al. (2015), there is an area for improvement. </a:t>
            </a:r>
            <a:endParaRPr lang="en-GB" sz="1800" kern="100" dirty="0">
              <a:effectLst/>
              <a:ea typeface="Calibri" panose="020F0502020204030204" pitchFamily="34" charset="0"/>
              <a:cs typeface="Times New Roman" panose="02020603050405020304" pitchFamily="18" charset="0"/>
            </a:endParaRPr>
          </a:p>
          <a:p>
            <a:pPr>
              <a:lnSpc>
                <a:spcPct val="150000"/>
              </a:lnSpc>
              <a:spcAft>
                <a:spcPts val="1000"/>
              </a:spcAft>
            </a:pPr>
            <a:r>
              <a:rPr lang="en-GB" sz="1800" kern="100" dirty="0">
                <a:solidFill>
                  <a:schemeClr val="tx1">
                    <a:lumMod val="75000"/>
                    <a:lumOff val="25000"/>
                  </a:schemeClr>
                </a:solidFill>
                <a:effectLst/>
                <a:ea typeface="Calibri" panose="020F0502020204030204" pitchFamily="34" charset="0"/>
                <a:cs typeface="Calibri" panose="020F0502020204030204" pitchFamily="34" charset="0"/>
              </a:rPr>
              <a:t>Future research should concentrate on the combination of different treatment strategies. For example </a:t>
            </a:r>
            <a:r>
              <a:rPr lang="en-GB" sz="1800" b="1" kern="100" dirty="0" err="1">
                <a:solidFill>
                  <a:schemeClr val="tx1">
                    <a:lumMod val="75000"/>
                    <a:lumOff val="25000"/>
                  </a:schemeClr>
                </a:solidFill>
                <a:effectLst/>
                <a:ea typeface="Calibri" panose="020F0502020204030204" pitchFamily="34" charset="0"/>
                <a:cs typeface="Calibri" panose="020F0502020204030204" pitchFamily="34" charset="0"/>
              </a:rPr>
              <a:t>Herholz</a:t>
            </a:r>
            <a:r>
              <a:rPr lang="en-GB" sz="1800" b="1" kern="100" dirty="0">
                <a:solidFill>
                  <a:schemeClr val="tx1">
                    <a:lumMod val="75000"/>
                    <a:lumOff val="25000"/>
                  </a:schemeClr>
                </a:solidFill>
                <a:effectLst/>
                <a:ea typeface="Calibri" panose="020F0502020204030204" pitchFamily="34" charset="0"/>
                <a:cs typeface="Calibri" panose="020F0502020204030204" pitchFamily="34" charset="0"/>
              </a:rPr>
              <a:t> et al. (2013)</a:t>
            </a:r>
            <a:r>
              <a:rPr lang="en-GB" sz="1800" kern="100" dirty="0">
                <a:solidFill>
                  <a:schemeClr val="tx1">
                    <a:lumMod val="75000"/>
                    <a:lumOff val="25000"/>
                  </a:schemeClr>
                </a:solidFill>
                <a:effectLst/>
                <a:ea typeface="Calibri" panose="020F0502020204030204" pitchFamily="34" charset="0"/>
                <a:cs typeface="Calibri" panose="020F0502020204030204" pitchFamily="34" charset="0"/>
              </a:rPr>
              <a:t> argue that to slow neurodegeneration, there should be a treatment which combines pharmacology and electrophysiological stimulation with cognitive training and physical activity. </a:t>
            </a:r>
          </a:p>
        </p:txBody>
      </p:sp>
    </p:spTree>
    <p:extLst>
      <p:ext uri="{BB962C8B-B14F-4D97-AF65-F5344CB8AC3E}">
        <p14:creationId xmlns:p14="http://schemas.microsoft.com/office/powerpoint/2010/main" val="1492898915"/>
      </p:ext>
    </p:extLst>
  </p:cSld>
  <p:clrMapOvr>
    <a:masterClrMapping/>
  </p:clrMapOvr>
  <mc:AlternateContent xmlns:mc="http://schemas.openxmlformats.org/markup-compatibility/2006" xmlns:p14="http://schemas.microsoft.com/office/powerpoint/2010/main">
    <mc:Choice Requires="p14">
      <p:transition spd="med" p14:dur="700" advTm="52367">
        <p:fade/>
      </p:transition>
    </mc:Choice>
    <mc:Fallback xmlns="">
      <p:transition spd="med" advTm="52367">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EEB258-F826-B9E6-C99D-7D876E2C204F}"/>
              </a:ext>
            </a:extLst>
          </p:cNvPr>
          <p:cNvSpPr txBox="1"/>
          <p:nvPr/>
        </p:nvSpPr>
        <p:spPr>
          <a:xfrm>
            <a:off x="189756" y="260648"/>
            <a:ext cx="11809312" cy="6728380"/>
          </a:xfrm>
          <a:prstGeom prst="rect">
            <a:avLst/>
          </a:prstGeom>
          <a:noFill/>
        </p:spPr>
        <p:txBody>
          <a:bodyPr wrap="square" rtlCol="0">
            <a:spAutoFit/>
          </a:bodyPr>
          <a:lstStyle/>
          <a:p>
            <a:pPr>
              <a:lnSpc>
                <a:spcPct val="150000"/>
              </a:lnSpc>
              <a:spcAft>
                <a:spcPts val="1000"/>
              </a:spcAft>
            </a:pPr>
            <a:r>
              <a:rPr lang="en-GB" sz="2000" b="1" kern="100" dirty="0">
                <a:solidFill>
                  <a:schemeClr val="accent1">
                    <a:lumMod val="75000"/>
                  </a:schemeClr>
                </a:solidFill>
                <a:effectLst/>
                <a:latin typeface="Arial" panose="020B0604020202020204" pitchFamily="34" charset="0"/>
                <a:ea typeface="Calibri" panose="020F0502020204030204" pitchFamily="34" charset="0"/>
                <a:cs typeface="Times New Roman" panose="02020603050405020304" pitchFamily="18" charset="0"/>
              </a:rPr>
              <a:t>References</a:t>
            </a:r>
            <a:endParaRPr lang="en-GB" sz="2000" kern="100"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Aldridge, D. (1996). Music therapy research and practice in medicine: From out of the silence. Jessica Kingsley Publishers.</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Ashida</a:t>
            </a:r>
            <a:r>
              <a:rPr lang="en-GB" sz="1200" kern="100" dirty="0">
                <a:effectLst/>
                <a:latin typeface="Calibri" panose="020F0502020204030204" pitchFamily="34" charset="0"/>
                <a:ea typeface="Calibri" panose="020F0502020204030204" pitchFamily="34" charset="0"/>
                <a:cs typeface="Calibri" panose="020F0502020204030204" pitchFamily="34" charset="0"/>
              </a:rPr>
              <a:t>, S. (2000). The effect of reminiscence music therapy sessions on changes in depressive symptoms in elderly persons with Dementia. Journal of music therapy, 37(3), 170-182.</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Boso</a:t>
            </a:r>
            <a:r>
              <a:rPr lang="en-GB" sz="1200" kern="100" dirty="0">
                <a:effectLst/>
                <a:latin typeface="Calibri" panose="020F0502020204030204" pitchFamily="34" charset="0"/>
                <a:ea typeface="Calibri" panose="020F0502020204030204" pitchFamily="34" charset="0"/>
                <a:cs typeface="Calibri" panose="020F0502020204030204" pitchFamily="34" charset="0"/>
              </a:rPr>
              <a:t>, M.,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Politi</a:t>
            </a:r>
            <a:r>
              <a:rPr lang="en-GB" sz="1200" kern="100" dirty="0">
                <a:effectLst/>
                <a:latin typeface="Calibri" panose="020F0502020204030204" pitchFamily="34" charset="0"/>
                <a:ea typeface="Calibri" panose="020F0502020204030204" pitchFamily="34" charset="0"/>
                <a:cs typeface="Calibri" panose="020F0502020204030204" pitchFamily="34" charset="0"/>
              </a:rPr>
              <a:t>, 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Barale</a:t>
            </a:r>
            <a:r>
              <a:rPr lang="en-GB" sz="1200" kern="100" dirty="0">
                <a:effectLst/>
                <a:latin typeface="Calibri" panose="020F0502020204030204" pitchFamily="34" charset="0"/>
                <a:ea typeface="Calibri" panose="020F0502020204030204" pitchFamily="34" charset="0"/>
                <a:cs typeface="Calibri" panose="020F0502020204030204" pitchFamily="34" charset="0"/>
              </a:rPr>
              <a:t>, F. and Enzo, E. (2006). Neurophysiology and neurobiology of the musical experience. Functional Neurology, 2, 187-191.</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Canu</a:t>
            </a:r>
            <a:r>
              <a:rPr lang="en-GB" sz="1200" kern="100" dirty="0">
                <a:effectLst/>
                <a:latin typeface="Calibri" panose="020F0502020204030204" pitchFamily="34" charset="0"/>
                <a:ea typeface="Calibri" panose="020F0502020204030204" pitchFamily="34" charset="0"/>
                <a:cs typeface="Calibri" panose="020F0502020204030204" pitchFamily="34" charset="0"/>
              </a:rPr>
              <a:t>, E.,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Sarasso</a:t>
            </a:r>
            <a:r>
              <a:rPr lang="en-GB" sz="1200" kern="100" dirty="0">
                <a:effectLst/>
                <a:latin typeface="Calibri" panose="020F0502020204030204" pitchFamily="34" charset="0"/>
                <a:ea typeface="Calibri" panose="020F0502020204030204" pitchFamily="34" charset="0"/>
                <a:cs typeface="Calibri" panose="020F0502020204030204" pitchFamily="34" charset="0"/>
              </a:rPr>
              <a:t>, E.,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Filippi</a:t>
            </a:r>
            <a:r>
              <a:rPr lang="en-GB" sz="1200" kern="100" dirty="0">
                <a:effectLst/>
                <a:latin typeface="Calibri" panose="020F0502020204030204" pitchFamily="34" charset="0"/>
                <a:ea typeface="Calibri" panose="020F0502020204030204" pitchFamily="34" charset="0"/>
                <a:cs typeface="Calibri" panose="020F0502020204030204" pitchFamily="34" charset="0"/>
              </a:rPr>
              <a:t>, M., &amp;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Agosta</a:t>
            </a:r>
            <a:r>
              <a:rPr lang="en-GB" sz="1200" kern="100" dirty="0">
                <a:effectLst/>
                <a:latin typeface="Calibri" panose="020F0502020204030204" pitchFamily="34" charset="0"/>
                <a:ea typeface="Calibri" panose="020F0502020204030204" pitchFamily="34" charset="0"/>
                <a:cs typeface="Calibri" panose="020F0502020204030204" pitchFamily="34" charset="0"/>
              </a:rPr>
              <a:t>, F. (2018). Effects of pharmacological and nonpharmacological treatments on brain functional magnetic resonance imaging in Alzheimer's disease and mild cognitive impairment: a critical review.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Alzheimer's Research &amp; Therapy</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10</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(1), 1-26.</a:t>
            </a: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Dassa</a:t>
            </a:r>
            <a:r>
              <a:rPr lang="en-GB" sz="1200" kern="100" dirty="0">
                <a:effectLst/>
                <a:latin typeface="Calibri" panose="020F0502020204030204" pitchFamily="34" charset="0"/>
                <a:ea typeface="Calibri" panose="020F0502020204030204" pitchFamily="34" charset="0"/>
                <a:cs typeface="Calibri" panose="020F0502020204030204" pitchFamily="34" charset="0"/>
              </a:rPr>
              <a:t>, A., &amp; Amir, D. (2014). The role of singing familiar songs in encouraging conversation among people with middle to late stage Alzheimer's disease. Journal of music therapy, 51(2), 131-153.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García, J. J. M.,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Iodice</a:t>
            </a:r>
            <a:r>
              <a:rPr lang="en-GB" sz="1200" kern="100" dirty="0">
                <a:effectLst/>
                <a:latin typeface="Calibri" panose="020F0502020204030204" pitchFamily="34" charset="0"/>
                <a:ea typeface="Calibri" panose="020F0502020204030204" pitchFamily="34" charset="0"/>
                <a:cs typeface="Calibri" panose="020F0502020204030204" pitchFamily="34" charset="0"/>
              </a:rPr>
              <a:t>, R.,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Carro</a:t>
            </a:r>
            <a:r>
              <a:rPr lang="en-GB" sz="1200" kern="100" dirty="0">
                <a:effectLst/>
                <a:latin typeface="Calibri" panose="020F0502020204030204" pitchFamily="34" charset="0"/>
                <a:ea typeface="Calibri" panose="020F0502020204030204" pitchFamily="34" charset="0"/>
                <a:cs typeface="Calibri" panose="020F0502020204030204" pitchFamily="34" charset="0"/>
              </a:rPr>
              <a:t>, J., Sánchez, J. A.,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Palmero</a:t>
            </a:r>
            <a:r>
              <a:rPr lang="en-GB" sz="1200" kern="100" dirty="0">
                <a:effectLst/>
                <a:latin typeface="Calibri" panose="020F0502020204030204" pitchFamily="34" charset="0"/>
                <a:ea typeface="Calibri" panose="020F0502020204030204" pitchFamily="34" charset="0"/>
                <a:cs typeface="Calibri" panose="020F0502020204030204" pitchFamily="34" charset="0"/>
              </a:rPr>
              <a:t>, F., &amp;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Mateos</a:t>
            </a:r>
            <a:r>
              <a:rPr lang="en-GB" sz="1200" kern="100" dirty="0">
                <a:effectLst/>
                <a:latin typeface="Calibri" panose="020F0502020204030204" pitchFamily="34" charset="0"/>
                <a:ea typeface="Calibri" panose="020F0502020204030204" pitchFamily="34" charset="0"/>
                <a:cs typeface="Calibri" panose="020F0502020204030204" pitchFamily="34" charset="0"/>
              </a:rPr>
              <a:t>, A. M. (2012). Improvement of autobiographic memory recovery by means of sad music in Alzheimer's disease type dementia.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Aging clinical and experimental research</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24</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227-232.</a:t>
            </a: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Grady, C. L.,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Rieck</a:t>
            </a:r>
            <a:r>
              <a:rPr lang="en-GB" sz="1200" kern="100" dirty="0">
                <a:effectLst/>
                <a:latin typeface="Calibri" panose="020F0502020204030204" pitchFamily="34" charset="0"/>
                <a:ea typeface="Calibri" panose="020F0502020204030204" pitchFamily="34" charset="0"/>
                <a:cs typeface="Calibri" panose="020F0502020204030204" pitchFamily="34" charset="0"/>
              </a:rPr>
              <a:t>, J. R., Nichol, D., Rodrigue, K. M., &amp; Kennedy, K. M. (2021). Influence of sample size and analytic approach on stability and interpretation of brain‐</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behavior</a:t>
            </a:r>
            <a:r>
              <a:rPr lang="en-GB" sz="1200" kern="100" dirty="0">
                <a:effectLst/>
                <a:latin typeface="Calibri" panose="020F0502020204030204" pitchFamily="34" charset="0"/>
                <a:ea typeface="Calibri" panose="020F0502020204030204" pitchFamily="34" charset="0"/>
                <a:cs typeface="Calibri" panose="020F0502020204030204" pitchFamily="34" charset="0"/>
              </a:rPr>
              <a:t> correlations in task‐related fMRI data.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Human Brain Mapping</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42</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(1), 204-219.</a:t>
            </a: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Guétin</a:t>
            </a:r>
            <a:r>
              <a:rPr lang="en-GB" sz="1200" kern="100" dirty="0">
                <a:effectLst/>
                <a:latin typeface="Calibri" panose="020F0502020204030204" pitchFamily="34" charset="0"/>
                <a:ea typeface="Calibri" panose="020F0502020204030204" pitchFamily="34" charset="0"/>
                <a:cs typeface="Calibri" panose="020F0502020204030204" pitchFamily="34" charset="0"/>
              </a:rPr>
              <a:t>, S.,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Portet</a:t>
            </a:r>
            <a:r>
              <a:rPr lang="en-GB" sz="1200" kern="100" dirty="0">
                <a:effectLst/>
                <a:latin typeface="Calibri" panose="020F0502020204030204" pitchFamily="34" charset="0"/>
                <a:ea typeface="Calibri" panose="020F0502020204030204" pitchFamily="34" charset="0"/>
                <a:cs typeface="Calibri" panose="020F0502020204030204" pitchFamily="34" charset="0"/>
              </a:rPr>
              <a:t>, F., Picot, M. C.,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Pommié</a:t>
            </a:r>
            <a:r>
              <a:rPr lang="en-GB" sz="1200" kern="100" dirty="0">
                <a:effectLst/>
                <a:latin typeface="Calibri" panose="020F0502020204030204" pitchFamily="34" charset="0"/>
                <a:ea typeface="Calibri" panose="020F0502020204030204" pitchFamily="34" charset="0"/>
                <a:cs typeface="Calibri" panose="020F0502020204030204" pitchFamily="34" charset="0"/>
              </a:rPr>
              <a:t>, C.,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Messaoudi</a:t>
            </a:r>
            <a:r>
              <a:rPr lang="en-GB" sz="1200" kern="100" dirty="0">
                <a:effectLst/>
                <a:latin typeface="Calibri" panose="020F0502020204030204" pitchFamily="34" charset="0"/>
                <a:ea typeface="Calibri" panose="020F0502020204030204" pitchFamily="34" charset="0"/>
                <a:cs typeface="Calibri" panose="020F0502020204030204" pitchFamily="34" charset="0"/>
              </a:rPr>
              <a:t>, M.,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Djabelkir</a:t>
            </a:r>
            <a:r>
              <a:rPr lang="en-GB" sz="1200" kern="100" dirty="0">
                <a:effectLst/>
                <a:latin typeface="Calibri" panose="020F0502020204030204" pitchFamily="34" charset="0"/>
                <a:ea typeface="Calibri" panose="020F0502020204030204" pitchFamily="34" charset="0"/>
                <a:cs typeface="Calibri" panose="020F0502020204030204" pitchFamily="34" charset="0"/>
              </a:rPr>
              <a:t>, L., et al. (2009b). Effect of music therapy on anxiety and depression in patients with Alzheimer's type dementia: Randomised, controlled study. Dementia and Geriatric Cognitive Disorders, 28, 36-46.[</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Guetin</a:t>
            </a:r>
            <a:r>
              <a:rPr lang="en-GB" sz="1200" kern="100" dirty="0">
                <a:effectLst/>
                <a:latin typeface="Calibri" panose="020F0502020204030204" pitchFamily="34" charset="0"/>
                <a:ea typeface="Calibri" panose="020F0502020204030204" pitchFamily="34" charset="0"/>
                <a:cs typeface="Calibri" panose="020F0502020204030204" pitchFamily="34" charset="0"/>
              </a:rPr>
              <a:t>,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Charras</a:t>
            </a:r>
            <a:r>
              <a:rPr lang="en-GB" sz="1200" kern="100" dirty="0">
                <a:effectLst/>
                <a:latin typeface="Calibri" panose="020F0502020204030204" pitchFamily="34" charset="0"/>
                <a:ea typeface="Calibri" panose="020F0502020204030204" pitchFamily="34" charset="0"/>
                <a:cs typeface="Calibri" panose="020F0502020204030204" pitchFamily="34" charset="0"/>
              </a:rPr>
              <a:t>, K.,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Berard</a:t>
            </a:r>
            <a:r>
              <a:rPr lang="en-GB" sz="1200" kern="100" dirty="0">
                <a:effectLst/>
                <a:latin typeface="Calibri" panose="020F0502020204030204" pitchFamily="34" charset="0"/>
                <a:ea typeface="Calibri" panose="020F0502020204030204" pitchFamily="34" charset="0"/>
                <a:cs typeface="Calibri" panose="020F0502020204030204" pitchFamily="34" charset="0"/>
              </a:rPr>
              <a:t>, A., Arbus, C.,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Berthelon</a:t>
            </a:r>
            <a:r>
              <a:rPr lang="en-GB" sz="1200" kern="100" dirty="0">
                <a:effectLst/>
                <a:latin typeface="Calibri" panose="020F0502020204030204" pitchFamily="34" charset="0"/>
                <a:ea typeface="Calibri" panose="020F0502020204030204" pitchFamily="34" charset="0"/>
                <a:cs typeface="Calibri" panose="020F0502020204030204" pitchFamily="34" charset="0"/>
              </a:rPr>
              <a:t>, P., Blanc, F.,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Blayac</a:t>
            </a:r>
            <a:r>
              <a:rPr lang="en-GB" sz="1200" kern="100" dirty="0">
                <a:effectLst/>
                <a:latin typeface="Calibri" panose="020F0502020204030204" pitchFamily="34" charset="0"/>
                <a:ea typeface="Calibri" panose="020F0502020204030204" pitchFamily="34" charset="0"/>
                <a:cs typeface="Calibri" panose="020F0502020204030204" pitchFamily="34" charset="0"/>
              </a:rPr>
              <a:t>, J.-P.,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Bonte</a:t>
            </a:r>
            <a:r>
              <a:rPr lang="en-GB" sz="1200" kern="100" dirty="0">
                <a:effectLst/>
                <a:latin typeface="Calibri" panose="020F0502020204030204" pitchFamily="34" charset="0"/>
                <a:ea typeface="Calibri" panose="020F0502020204030204" pitchFamily="34" charset="0"/>
                <a:cs typeface="Calibri" panose="020F0502020204030204" pitchFamily="34" charset="0"/>
              </a:rPr>
              <a:t>, F.,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Bouceffa</a:t>
            </a:r>
            <a:r>
              <a:rPr lang="en-GB" sz="1200" kern="100" dirty="0">
                <a:effectLst/>
                <a:latin typeface="Calibri" panose="020F0502020204030204" pitchFamily="34" charset="0"/>
                <a:ea typeface="Calibri" panose="020F0502020204030204" pitchFamily="34" charset="0"/>
                <a:cs typeface="Calibri" panose="020F0502020204030204" pitchFamily="34" charset="0"/>
              </a:rPr>
              <a:t>, J.-P., Clement, S.,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Ducourneau</a:t>
            </a:r>
            <a:r>
              <a:rPr lang="en-GB" sz="1200" kern="100" dirty="0">
                <a:effectLst/>
                <a:latin typeface="Calibri" panose="020F0502020204030204" pitchFamily="34" charset="0"/>
                <a:ea typeface="Calibri" panose="020F0502020204030204" pitchFamily="34" charset="0"/>
                <a:cs typeface="Calibri" panose="020F0502020204030204" pitchFamily="34" charset="0"/>
              </a:rPr>
              <a:t>, G.,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Gzil</a:t>
            </a:r>
            <a:r>
              <a:rPr lang="en-GB" sz="1200" kern="100" dirty="0">
                <a:effectLst/>
                <a:latin typeface="Calibri" panose="020F0502020204030204" pitchFamily="34" charset="0"/>
                <a:ea typeface="Calibri" panose="020F0502020204030204" pitchFamily="34" charset="0"/>
                <a:cs typeface="Calibri" panose="020F0502020204030204" pitchFamily="34" charset="0"/>
              </a:rPr>
              <a:t>, F.,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Laeng</a:t>
            </a:r>
            <a:r>
              <a:rPr lang="en-GB" sz="1200" kern="100" dirty="0">
                <a:effectLst/>
                <a:latin typeface="Calibri" panose="020F0502020204030204" pitchFamily="34" charset="0"/>
                <a:ea typeface="Calibri" panose="020F0502020204030204" pitchFamily="34" charset="0"/>
                <a:cs typeface="Calibri" panose="020F0502020204030204" pitchFamily="34" charset="0"/>
              </a:rPr>
              <a:t>, N.,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Lecourt</a:t>
            </a:r>
            <a:r>
              <a:rPr lang="en-GB" sz="1200" kern="100" dirty="0">
                <a:effectLst/>
                <a:latin typeface="Calibri" panose="020F0502020204030204" pitchFamily="34" charset="0"/>
                <a:ea typeface="Calibri" panose="020F0502020204030204" pitchFamily="34" charset="0"/>
                <a:cs typeface="Calibri" panose="020F0502020204030204" pitchFamily="34" charset="0"/>
              </a:rPr>
              <a:t>, E., Ledoux, S.,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Platel</a:t>
            </a:r>
            <a:r>
              <a:rPr lang="en-GB" sz="1200" kern="100" dirty="0">
                <a:effectLst/>
                <a:latin typeface="Calibri" panose="020F0502020204030204" pitchFamily="34" charset="0"/>
                <a:ea typeface="Calibri" panose="020F0502020204030204" pitchFamily="34" charset="0"/>
                <a:cs typeface="Calibri" panose="020F0502020204030204" pitchFamily="34" charset="0"/>
              </a:rPr>
              <a:t>, H., Thomas-</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Anterion</a:t>
            </a:r>
            <a:r>
              <a:rPr lang="en-GB" sz="1200" kern="100" dirty="0">
                <a:effectLst/>
                <a:latin typeface="Calibri" panose="020F0502020204030204" pitchFamily="34" charset="0"/>
                <a:ea typeface="Calibri" panose="020F0502020204030204" pitchFamily="34" charset="0"/>
                <a:cs typeface="Calibri" panose="020F0502020204030204" pitchFamily="34" charset="0"/>
              </a:rPr>
              <a:t>, C.,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Touchon</a:t>
            </a:r>
            <a:r>
              <a:rPr lang="en-GB" sz="1200" kern="100" dirty="0">
                <a:effectLst/>
                <a:latin typeface="Calibri" panose="020F0502020204030204" pitchFamily="34" charset="0"/>
                <a:ea typeface="Calibri" panose="020F0502020204030204" pitchFamily="34" charset="0"/>
                <a:cs typeface="Calibri" panose="020F0502020204030204" pitchFamily="34" charset="0"/>
              </a:rPr>
              <a:t>, J.,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Vrait</a:t>
            </a:r>
            <a:r>
              <a:rPr lang="en-GB" sz="1200" kern="100" dirty="0">
                <a:effectLst/>
                <a:latin typeface="Calibri" panose="020F0502020204030204" pitchFamily="34" charset="0"/>
                <a:ea typeface="Calibri" panose="020F0502020204030204" pitchFamily="34" charset="0"/>
                <a:cs typeface="Calibri" panose="020F0502020204030204" pitchFamily="34" charset="0"/>
              </a:rPr>
              <a:t>, F.-X., &amp; Leger, J.-M. (2013). An overview of the use of music therapy in the context of Alzheimer's disease: A report of a French expert group. Dementia : the International Journal of Social Research and Practice., 12(5), 619–634. </a:t>
            </a:r>
            <a:r>
              <a:rPr lang="en-GB" sz="1200" u="sng" kern="100" dirty="0">
                <a:effectLst/>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https://doi.org/10.1177/1471301212438</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Herholz</a:t>
            </a:r>
            <a:r>
              <a:rPr lang="en-GB" sz="1200" kern="100" dirty="0">
                <a:effectLst/>
                <a:latin typeface="Calibri" panose="020F0502020204030204" pitchFamily="34" charset="0"/>
                <a:ea typeface="Calibri" panose="020F0502020204030204" pitchFamily="34" charset="0"/>
                <a:cs typeface="Calibri" panose="020F0502020204030204" pitchFamily="34" charset="0"/>
              </a:rPr>
              <a:t>, S. C.,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Herholz</a:t>
            </a:r>
            <a:r>
              <a:rPr lang="en-GB" sz="1200" kern="100" dirty="0">
                <a:effectLst/>
                <a:latin typeface="Calibri" panose="020F0502020204030204" pitchFamily="34" charset="0"/>
                <a:ea typeface="Calibri" panose="020F0502020204030204" pitchFamily="34" charset="0"/>
                <a:cs typeface="Calibri" panose="020F0502020204030204" pitchFamily="34" charset="0"/>
              </a:rPr>
              <a:t>, R. S., &amp;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Herholz</a:t>
            </a:r>
            <a:r>
              <a:rPr lang="en-GB" sz="1200" kern="100" dirty="0">
                <a:effectLst/>
                <a:latin typeface="Calibri" panose="020F0502020204030204" pitchFamily="34" charset="0"/>
                <a:ea typeface="Calibri" panose="020F0502020204030204" pitchFamily="34" charset="0"/>
                <a:cs typeface="Calibri" panose="020F0502020204030204" pitchFamily="34" charset="0"/>
              </a:rPr>
              <a:t>, K. (2013). Non-pharmacological interventions and neuroplasticity in early stage Alzheimer's disease. Expert review of neurotherapeutics, 13(11), 1235-1245.</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Image of the brain drawing(</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n.a</a:t>
            </a:r>
            <a:r>
              <a:rPr lang="en-GB" sz="1200" kern="100" dirty="0">
                <a:effectLst/>
                <a:latin typeface="Calibri" panose="020F0502020204030204" pitchFamily="34" charset="0"/>
                <a:ea typeface="Calibri" panose="020F0502020204030204" pitchFamily="34" charset="0"/>
                <a:cs typeface="Calibri" panose="020F0502020204030204" pitchFamily="34" charset="0"/>
              </a:rPr>
              <a:t>). Retrieved from: </a:t>
            </a:r>
            <a:r>
              <a:rPr lang="en-GB" sz="12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https://www.sciencedirect.com/topics/veterinary-science-and-veterinary-medicine/limbic-lobe</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Johnson, K. A., Fox, N. C., Sperling, R. A., &amp;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Klunk</a:t>
            </a:r>
            <a:r>
              <a:rPr lang="en-GB" sz="1200" kern="100" dirty="0">
                <a:effectLst/>
                <a:latin typeface="Calibri" panose="020F0502020204030204" pitchFamily="34" charset="0"/>
                <a:ea typeface="Calibri" panose="020F0502020204030204" pitchFamily="34" charset="0"/>
                <a:cs typeface="Calibri" panose="020F0502020204030204" pitchFamily="34" charset="0"/>
              </a:rPr>
              <a:t>, W. E. (2012). Brain imaging in Alzheimer disease.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Cold Spring </a:t>
            </a:r>
            <a:r>
              <a:rPr lang="en-GB" sz="1200" i="1" kern="100" dirty="0" err="1">
                <a:effectLst/>
                <a:latin typeface="Calibri" panose="020F0502020204030204" pitchFamily="34" charset="0"/>
                <a:ea typeface="Calibri" panose="020F0502020204030204" pitchFamily="34" charset="0"/>
                <a:cs typeface="Times New Roman" panose="02020603050405020304" pitchFamily="18" charset="0"/>
              </a:rPr>
              <a:t>Harbor</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 perspectives in medicine</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2</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(4), a006213.</a:t>
            </a: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Levitin, D. J. (2006). This is your brain on music. Plume, Penguin Books Group</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82805373"/>
      </p:ext>
    </p:extLst>
  </p:cSld>
  <p:clrMapOvr>
    <a:masterClrMapping/>
  </p:clrMapOvr>
  <mc:AlternateContent xmlns:mc="http://schemas.openxmlformats.org/markup-compatibility/2006" xmlns:p14="http://schemas.microsoft.com/office/powerpoint/2010/main">
    <mc:Choice Requires="p14">
      <p:transition spd="med" p14:dur="700" advTm="5037">
        <p:fade/>
      </p:transition>
    </mc:Choice>
    <mc:Fallback xmlns="">
      <p:transition spd="med" advTm="5037">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18C0F0-29BF-AFF4-6C36-76B008CAAD7C}"/>
              </a:ext>
            </a:extLst>
          </p:cNvPr>
          <p:cNvSpPr txBox="1"/>
          <p:nvPr/>
        </p:nvSpPr>
        <p:spPr>
          <a:xfrm>
            <a:off x="189756" y="260648"/>
            <a:ext cx="11881320" cy="5866093"/>
          </a:xfrm>
          <a:prstGeom prst="rect">
            <a:avLst/>
          </a:prstGeom>
          <a:noFill/>
        </p:spPr>
        <p:txBody>
          <a:bodyPr wrap="square" rtlCol="0">
            <a:spAutoFit/>
          </a:bodyPr>
          <a:lstStyle/>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Lyu</a:t>
            </a:r>
            <a:r>
              <a:rPr lang="en-GB" sz="1200" kern="100" dirty="0">
                <a:effectLst/>
                <a:latin typeface="Calibri" panose="020F0502020204030204" pitchFamily="34" charset="0"/>
                <a:ea typeface="Calibri" panose="020F0502020204030204" pitchFamily="34" charset="0"/>
                <a:cs typeface="Calibri" panose="020F0502020204030204" pitchFamily="34" charset="0"/>
              </a:rPr>
              <a:t>, J., Zhang, J., Mu, H., Li, W., Champ, M., Xiong, Q., Gao, T.,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Xie</a:t>
            </a:r>
            <a:r>
              <a:rPr lang="en-GB" sz="1200" kern="100" dirty="0">
                <a:effectLst/>
                <a:latin typeface="Calibri" panose="020F0502020204030204" pitchFamily="34" charset="0"/>
                <a:ea typeface="Calibri" panose="020F0502020204030204" pitchFamily="34" charset="0"/>
                <a:cs typeface="Calibri" panose="020F0502020204030204" pitchFamily="34" charset="0"/>
              </a:rPr>
              <a:t>, L.,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Jin</a:t>
            </a:r>
            <a:r>
              <a:rPr lang="en-GB" sz="1200" kern="100" dirty="0">
                <a:effectLst/>
                <a:latin typeface="Calibri" panose="020F0502020204030204" pitchFamily="34" charset="0"/>
                <a:ea typeface="Calibri" panose="020F0502020204030204" pitchFamily="34" charset="0"/>
                <a:cs typeface="Calibri" panose="020F0502020204030204" pitchFamily="34" charset="0"/>
              </a:rPr>
              <a:t>, W., Yang, W., Cui, M., Gao, M., &amp; Li, M. O. (2018). The effects of music therapy on cognition, psychiatric symptoms, and activities of daily living in patients with Alzheimer's disease. Journal of Alzheimer's Disease, 64, 1347–1358. PMID: 29991131.</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Matziorinis</a:t>
            </a:r>
            <a:r>
              <a:rPr lang="en-GB" sz="1200" kern="100" dirty="0">
                <a:effectLst/>
                <a:latin typeface="Calibri" panose="020F0502020204030204" pitchFamily="34" charset="0"/>
                <a:ea typeface="Calibri" panose="020F0502020204030204" pitchFamily="34" charset="0"/>
                <a:cs typeface="Calibri" panose="020F0502020204030204" pitchFamily="34" charset="0"/>
              </a:rPr>
              <a:t>, A. M., &amp;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Koelsch</a:t>
            </a:r>
            <a:r>
              <a:rPr lang="en-GB" sz="1200" kern="100" dirty="0">
                <a:effectLst/>
                <a:latin typeface="Calibri" panose="020F0502020204030204" pitchFamily="34" charset="0"/>
                <a:ea typeface="Calibri" panose="020F0502020204030204" pitchFamily="34" charset="0"/>
                <a:cs typeface="Calibri" panose="020F0502020204030204" pitchFamily="34" charset="0"/>
              </a:rPr>
              <a:t>, S. (2022). The promise of music therapy for Alzheimer's disease: A review. </a:t>
            </a:r>
            <a:r>
              <a:rPr lang="en-GB" sz="1200" i="1" kern="100" dirty="0">
                <a:effectLst/>
                <a:latin typeface="Calibri" panose="020F0502020204030204" pitchFamily="34" charset="0"/>
                <a:ea typeface="Calibri" panose="020F0502020204030204" pitchFamily="34" charset="0"/>
                <a:cs typeface="Calibri" panose="020F0502020204030204" pitchFamily="34" charset="0"/>
              </a:rPr>
              <a:t>Annals of the New York Academy of Sciences</a:t>
            </a:r>
            <a:r>
              <a:rPr lang="en-GB" sz="1200" kern="100" dirty="0">
                <a:effectLst/>
                <a:latin typeface="Calibri" panose="020F0502020204030204" pitchFamily="34" charset="0"/>
                <a:ea typeface="Calibri" panose="020F0502020204030204" pitchFamily="34" charset="0"/>
                <a:cs typeface="Calibri" panose="020F0502020204030204" pitchFamily="34" charset="0"/>
              </a:rPr>
              <a:t>, </a:t>
            </a:r>
            <a:r>
              <a:rPr lang="en-GB" sz="1200" i="1" kern="100" dirty="0">
                <a:effectLst/>
                <a:latin typeface="Calibri" panose="020F0502020204030204" pitchFamily="34" charset="0"/>
                <a:ea typeface="Calibri" panose="020F0502020204030204" pitchFamily="34" charset="0"/>
                <a:cs typeface="Calibri" panose="020F0502020204030204" pitchFamily="34" charset="0"/>
              </a:rPr>
              <a:t>1516</a:t>
            </a:r>
            <a:r>
              <a:rPr lang="en-GB" sz="1200" kern="100" dirty="0">
                <a:effectLst/>
                <a:latin typeface="Calibri" panose="020F0502020204030204" pitchFamily="34" charset="0"/>
                <a:ea typeface="Calibri" panose="020F0502020204030204" pitchFamily="34" charset="0"/>
                <a:cs typeface="Calibri" panose="020F0502020204030204" pitchFamily="34" charset="0"/>
              </a:rPr>
              <a:t>(1), 11-17.</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Miyazaki, A., &amp; Mori, H. (2020). Frequent karaoke training improves frontal executive cognitive skills, tongue pressure, and respiratory function in elderly people: pilot study from a randomised controlled trial. </a:t>
            </a:r>
            <a:r>
              <a:rPr lang="en-GB" sz="1200" i="1" kern="100" dirty="0">
                <a:effectLst/>
                <a:latin typeface="Calibri" panose="020F0502020204030204" pitchFamily="34" charset="0"/>
                <a:ea typeface="Calibri" panose="020F0502020204030204" pitchFamily="34" charset="0"/>
                <a:cs typeface="Calibri" panose="020F0502020204030204" pitchFamily="34" charset="0"/>
              </a:rPr>
              <a:t>International Journal of Environmental Research and Public Health</a:t>
            </a:r>
            <a:r>
              <a:rPr lang="en-GB" sz="1200" kern="100" dirty="0">
                <a:effectLst/>
                <a:latin typeface="Calibri" panose="020F0502020204030204" pitchFamily="34" charset="0"/>
                <a:ea typeface="Calibri" panose="020F0502020204030204" pitchFamily="34" charset="0"/>
                <a:cs typeface="Calibri" panose="020F0502020204030204" pitchFamily="34" charset="0"/>
              </a:rPr>
              <a:t>, </a:t>
            </a:r>
            <a:r>
              <a:rPr lang="en-GB" sz="1200" i="1" kern="100" dirty="0">
                <a:effectLst/>
                <a:latin typeface="Calibri" panose="020F0502020204030204" pitchFamily="34" charset="0"/>
                <a:ea typeface="Calibri" panose="020F0502020204030204" pitchFamily="34" charset="0"/>
                <a:cs typeface="Calibri" panose="020F0502020204030204" pitchFamily="34" charset="0"/>
              </a:rPr>
              <a:t>17</a:t>
            </a:r>
            <a:r>
              <a:rPr lang="en-GB" sz="1200" kern="100" dirty="0">
                <a:effectLst/>
                <a:latin typeface="Calibri" panose="020F0502020204030204" pitchFamily="34" charset="0"/>
                <a:ea typeface="Calibri" panose="020F0502020204030204" pitchFamily="34" charset="0"/>
                <a:cs typeface="Calibri" panose="020F0502020204030204" pitchFamily="34" charset="0"/>
              </a:rPr>
              <a:t>(4), 1459.</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Moreno-Morales, C., Calero, R., Moreno-Morales, P., &amp; Pintado, C. (2020). Music therapy in the treatment of Dementia: A systematic review and meta-analysis. </a:t>
            </a:r>
            <a:r>
              <a:rPr lang="en-GB" sz="1200" i="1" kern="100" dirty="0">
                <a:effectLst/>
                <a:latin typeface="Calibri" panose="020F0502020204030204" pitchFamily="34" charset="0"/>
                <a:ea typeface="Calibri" panose="020F0502020204030204" pitchFamily="34" charset="0"/>
                <a:cs typeface="Calibri" panose="020F0502020204030204" pitchFamily="34" charset="0"/>
              </a:rPr>
              <a:t>Frontiers in medicine</a:t>
            </a:r>
            <a:r>
              <a:rPr lang="en-GB" sz="1200" kern="100" dirty="0">
                <a:effectLst/>
                <a:latin typeface="Calibri" panose="020F0502020204030204" pitchFamily="34" charset="0"/>
                <a:ea typeface="Calibri" panose="020F0502020204030204" pitchFamily="34" charset="0"/>
                <a:cs typeface="Calibri" panose="020F0502020204030204" pitchFamily="34" charset="0"/>
              </a:rPr>
              <a:t>, </a:t>
            </a:r>
            <a:r>
              <a:rPr lang="en-GB" sz="1200" i="1" kern="100" dirty="0">
                <a:effectLst/>
                <a:latin typeface="Calibri" panose="020F0502020204030204" pitchFamily="34" charset="0"/>
                <a:ea typeface="Calibri" panose="020F0502020204030204" pitchFamily="34" charset="0"/>
                <a:cs typeface="Calibri" panose="020F0502020204030204" pitchFamily="34" charset="0"/>
              </a:rPr>
              <a:t>7</a:t>
            </a:r>
            <a:r>
              <a:rPr lang="en-GB" sz="1200" kern="100" dirty="0">
                <a:effectLst/>
                <a:latin typeface="Calibri" panose="020F0502020204030204" pitchFamily="34" charset="0"/>
                <a:ea typeface="Calibri" panose="020F0502020204030204" pitchFamily="34" charset="0"/>
                <a:cs typeface="Calibri" panose="020F0502020204030204" pitchFamily="34" charset="0"/>
              </a:rPr>
              <a:t>, 160.</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Koelsch</a:t>
            </a:r>
            <a:r>
              <a:rPr lang="en-GB" sz="1200" kern="100" dirty="0">
                <a:effectLst/>
                <a:latin typeface="Calibri" panose="020F0502020204030204" pitchFamily="34" charset="0"/>
                <a:ea typeface="Calibri" panose="020F0502020204030204" pitchFamily="34" charset="0"/>
                <a:cs typeface="Calibri" panose="020F0502020204030204" pitchFamily="34" charset="0"/>
              </a:rPr>
              <a:t>, S. (2020). A coordinate-based meta-analysis of music-evoked emotions. Neuroimage, 223, 117350. PMID: 32898679.43.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Parsons, L. M. (2000). Exploring the functional neuroanatomy of music performance, perception, and comprehension. Annals of the New York Academy of Sciences, 930, 211-231.Reference</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Roe, C. M., Xiong, C., Miller, J. P., &amp; Morris, J. C. (2007). Education and Alzheimer disease without dementia: support for the cognitive reserve hypothesis.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Neurology</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68</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(3), 223-228.</a:t>
            </a: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Satoh, M., Ogawa, J. I.,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Tokita</a:t>
            </a:r>
            <a:r>
              <a:rPr lang="en-GB" sz="1200" kern="100" dirty="0">
                <a:effectLst/>
                <a:latin typeface="Calibri" panose="020F0502020204030204" pitchFamily="34" charset="0"/>
                <a:ea typeface="Calibri" panose="020F0502020204030204" pitchFamily="34" charset="0"/>
                <a:cs typeface="Calibri" panose="020F0502020204030204" pitchFamily="34" charset="0"/>
              </a:rPr>
              <a:t>, T.,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Nakaguchi</a:t>
            </a:r>
            <a:r>
              <a:rPr lang="en-GB" sz="1200" kern="100" dirty="0">
                <a:effectLst/>
                <a:latin typeface="Calibri" panose="020F0502020204030204" pitchFamily="34" charset="0"/>
                <a:ea typeface="Calibri" panose="020F0502020204030204" pitchFamily="34" charset="0"/>
                <a:cs typeface="Calibri" panose="020F0502020204030204" pitchFamily="34" charset="0"/>
              </a:rPr>
              <a:t>, N., Nakao, K., Kida, H., &amp;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Tomimoto</a:t>
            </a:r>
            <a:r>
              <a:rPr lang="en-GB" sz="1200" kern="100" dirty="0">
                <a:effectLst/>
                <a:latin typeface="Calibri" panose="020F0502020204030204" pitchFamily="34" charset="0"/>
                <a:ea typeface="Calibri" panose="020F0502020204030204" pitchFamily="34" charset="0"/>
                <a:cs typeface="Calibri" panose="020F0502020204030204" pitchFamily="34" charset="0"/>
              </a:rPr>
              <a:t>, H. (2014). The effects of physical exercise with music on cognitive function of elderly people: Mihama-</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Kiho</a:t>
            </a:r>
            <a:r>
              <a:rPr lang="en-GB" sz="1200" kern="100" dirty="0">
                <a:effectLst/>
                <a:latin typeface="Calibri" panose="020F0502020204030204" pitchFamily="34" charset="0"/>
                <a:ea typeface="Calibri" panose="020F0502020204030204" pitchFamily="34" charset="0"/>
                <a:cs typeface="Calibri" panose="020F0502020204030204" pitchFamily="34" charset="0"/>
              </a:rPr>
              <a:t> project.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PloS</a:t>
            </a:r>
            <a:r>
              <a:rPr lang="en-GB" sz="1200" kern="100" dirty="0">
                <a:effectLst/>
                <a:latin typeface="Calibri" panose="020F0502020204030204" pitchFamily="34" charset="0"/>
                <a:ea typeface="Calibri" panose="020F0502020204030204" pitchFamily="34" charset="0"/>
                <a:cs typeface="Calibri" panose="020F0502020204030204" pitchFamily="34" charset="0"/>
              </a:rPr>
              <a:t> one, 9(4), e95230.</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Särkämö</a:t>
            </a:r>
            <a:r>
              <a:rPr lang="en-GB" sz="1200" kern="100" dirty="0">
                <a:effectLst/>
                <a:latin typeface="Calibri" panose="020F0502020204030204" pitchFamily="34" charset="0"/>
                <a:ea typeface="Calibri" panose="020F0502020204030204" pitchFamily="34" charset="0"/>
                <a:cs typeface="Calibri" panose="020F0502020204030204" pitchFamily="34" charset="0"/>
              </a:rPr>
              <a:t>, T. (2018). Cognitive, emotional, and neural benefits of musical leisure activities in aging and neurological rehabilitation: A critical review. Annals of physical and rehabilitation medicine, 61(6), 414-418.</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Scharre</a:t>
            </a:r>
            <a:r>
              <a:rPr lang="en-GB" sz="1200" kern="100" dirty="0">
                <a:effectLst/>
                <a:latin typeface="Calibri" panose="020F0502020204030204" pitchFamily="34" charset="0"/>
                <a:ea typeface="Calibri" panose="020F0502020204030204" pitchFamily="34" charset="0"/>
                <a:cs typeface="Calibri" panose="020F0502020204030204" pitchFamily="34" charset="0"/>
              </a:rPr>
              <a:t>, B. DW (2019). Preclinical, prodromal, and Dementia stages of Alzheimer's disease. Practical Neurology, 15, 36–47. PMID: 30097552.</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Thompson, Z., Baker, F. A.,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Tamplin</a:t>
            </a:r>
            <a:r>
              <a:rPr lang="en-GB" sz="1200" kern="100" dirty="0">
                <a:effectLst/>
                <a:latin typeface="Calibri" panose="020F0502020204030204" pitchFamily="34" charset="0"/>
                <a:ea typeface="Calibri" panose="020F0502020204030204" pitchFamily="34" charset="0"/>
                <a:cs typeface="Calibri" panose="020F0502020204030204" pitchFamily="34" charset="0"/>
              </a:rPr>
              <a:t>, J., &amp; Clark, I. N. (2021). How singing can help people with Dementia and their family care-partners: A mixed studies systematic review with narrative synthesis, thematic synthesis, and meta-integration. </a:t>
            </a:r>
            <a:r>
              <a:rPr lang="en-GB" sz="1200" i="1" kern="100" dirty="0">
                <a:effectLst/>
                <a:latin typeface="Calibri" panose="020F0502020204030204" pitchFamily="34" charset="0"/>
                <a:ea typeface="Calibri" panose="020F0502020204030204" pitchFamily="34" charset="0"/>
                <a:cs typeface="Calibri" panose="020F0502020204030204" pitchFamily="34" charset="0"/>
              </a:rPr>
              <a:t>Frontiers in Psychology</a:t>
            </a:r>
            <a:r>
              <a:rPr lang="en-GB" sz="1200" kern="100" dirty="0">
                <a:effectLst/>
                <a:latin typeface="Calibri" panose="020F0502020204030204" pitchFamily="34" charset="0"/>
                <a:ea typeface="Calibri" panose="020F0502020204030204" pitchFamily="34" charset="0"/>
                <a:cs typeface="Calibri" panose="020F0502020204030204" pitchFamily="34" charset="0"/>
              </a:rPr>
              <a:t>, </a:t>
            </a:r>
            <a:r>
              <a:rPr lang="en-GB" sz="1200" i="1" kern="100" dirty="0">
                <a:effectLst/>
                <a:latin typeface="Calibri" panose="020F0502020204030204" pitchFamily="34" charset="0"/>
                <a:ea typeface="Calibri" panose="020F0502020204030204" pitchFamily="34" charset="0"/>
                <a:cs typeface="Calibri" panose="020F0502020204030204" pitchFamily="34" charset="0"/>
              </a:rPr>
              <a:t>12</a:t>
            </a:r>
            <a:r>
              <a:rPr lang="en-GB" sz="1200" kern="100" dirty="0">
                <a:effectLst/>
                <a:latin typeface="Calibri" panose="020F0502020204030204" pitchFamily="34" charset="0"/>
                <a:ea typeface="Calibri" panose="020F0502020204030204" pitchFamily="34" charset="0"/>
                <a:cs typeface="Calibri" panose="020F0502020204030204" pitchFamily="34" charset="0"/>
              </a:rPr>
              <a:t>, 764372.</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Veitch, D. P., Weiner, M. W.,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Aisen</a:t>
            </a:r>
            <a:r>
              <a:rPr lang="en-GB" sz="1200" kern="100" dirty="0">
                <a:effectLst/>
                <a:latin typeface="Calibri" panose="020F0502020204030204" pitchFamily="34" charset="0"/>
                <a:ea typeface="Calibri" panose="020F0502020204030204" pitchFamily="34" charset="0"/>
                <a:cs typeface="Calibri" panose="020F0502020204030204" pitchFamily="34" charset="0"/>
              </a:rPr>
              <a:t>, P. S., Beckett, L. A., Cairns, N.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J.,Green</a:t>
            </a:r>
            <a:r>
              <a:rPr lang="en-GB" sz="1200" kern="100" dirty="0">
                <a:effectLst/>
                <a:latin typeface="Calibri" panose="020F0502020204030204" pitchFamily="34" charset="0"/>
                <a:ea typeface="Calibri" panose="020F0502020204030204" pitchFamily="34" charset="0"/>
                <a:cs typeface="Calibri" panose="020F0502020204030204" pitchFamily="34" charset="0"/>
              </a:rPr>
              <a:t>, R. C., Harvey, D., Jack, C. R.,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Jagust</a:t>
            </a:r>
            <a:r>
              <a:rPr lang="en-GB" sz="1200" kern="100" dirty="0">
                <a:effectLst/>
                <a:latin typeface="Calibri" panose="020F0502020204030204" pitchFamily="34" charset="0"/>
                <a:ea typeface="Calibri" panose="020F0502020204030204" pitchFamily="34" charset="0"/>
                <a:cs typeface="Calibri" panose="020F0502020204030204" pitchFamily="34" charset="0"/>
              </a:rPr>
              <a:t>, W., Morris, J. C.,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Petersen,R</a:t>
            </a:r>
            <a:r>
              <a:rPr lang="en-GB" sz="1200" kern="100" dirty="0">
                <a:effectLst/>
                <a:latin typeface="Calibri" panose="020F0502020204030204" pitchFamily="34" charset="0"/>
                <a:ea typeface="Calibri" panose="020F0502020204030204" pitchFamily="34" charset="0"/>
                <a:cs typeface="Calibri" panose="020F0502020204030204" pitchFamily="34" charset="0"/>
              </a:rPr>
              <a:t>. C.,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Saykin</a:t>
            </a:r>
            <a:r>
              <a:rPr lang="en-GB" sz="1200" kern="100" dirty="0">
                <a:effectLst/>
                <a:latin typeface="Calibri" panose="020F0502020204030204" pitchFamily="34" charset="0"/>
                <a:ea typeface="Calibri" panose="020F0502020204030204" pitchFamily="34" charset="0"/>
                <a:cs typeface="Calibri" panose="020F0502020204030204" pitchFamily="34" charset="0"/>
              </a:rPr>
              <a:t>, A. J., Shaw, L. M., Toga, A. W., &amp;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Trojanowski</a:t>
            </a:r>
            <a:r>
              <a:rPr lang="en-GB" sz="1200" kern="100" dirty="0">
                <a:effectLst/>
                <a:latin typeface="Calibri" panose="020F0502020204030204" pitchFamily="34" charset="0"/>
                <a:ea typeface="Calibri" panose="020F0502020204030204" pitchFamily="34" charset="0"/>
                <a:cs typeface="Calibri" panose="020F0502020204030204" pitchFamily="34" charset="0"/>
              </a:rPr>
              <a:t>, J. Q. (2019).Understanding disease progression and improving Alzheimer's disease clinical trials: Recent highlights from the Alzheimer's Disease Neuroimaging Initiative. Alzheimer's &amp; Dementia, 15, 106–152</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6897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A89C87-B28C-1268-4CE5-50780FD1CD25}"/>
              </a:ext>
            </a:extLst>
          </p:cNvPr>
          <p:cNvSpPr txBox="1"/>
          <p:nvPr/>
        </p:nvSpPr>
        <p:spPr>
          <a:xfrm>
            <a:off x="261764" y="332656"/>
            <a:ext cx="11665296" cy="1610569"/>
          </a:xfrm>
          <a:prstGeom prst="rect">
            <a:avLst/>
          </a:prstGeom>
          <a:noFill/>
        </p:spPr>
        <p:txBody>
          <a:bodyPr wrap="square" rtlCol="0">
            <a:spAutoFit/>
          </a:bodyPr>
          <a:lstStyle/>
          <a:p>
            <a:pPr>
              <a:lnSpc>
                <a:spcPct val="115000"/>
              </a:lnSpc>
              <a:spcAft>
                <a:spcPts val="1000"/>
              </a:spcAft>
            </a:pPr>
            <a:r>
              <a:rPr lang="en-GB" sz="1200" kern="100" dirty="0" err="1">
                <a:effectLst/>
                <a:latin typeface="Calibri" panose="020F0502020204030204" pitchFamily="34" charset="0"/>
                <a:ea typeface="Calibri" panose="020F0502020204030204" pitchFamily="34" charset="0"/>
                <a:cs typeface="Calibri" panose="020F0502020204030204" pitchFamily="34" charset="0"/>
              </a:rPr>
              <a:t>Vink</a:t>
            </a:r>
            <a:r>
              <a:rPr lang="en-GB" sz="1200" kern="100" dirty="0">
                <a:effectLst/>
                <a:latin typeface="Calibri" panose="020F0502020204030204" pitchFamily="34" charset="0"/>
                <a:ea typeface="Calibri" panose="020F0502020204030204" pitchFamily="34" charset="0"/>
                <a:cs typeface="Calibri" panose="020F0502020204030204" pitchFamily="34" charset="0"/>
              </a:rPr>
              <a:t>, A. C.,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Bruinsma</a:t>
            </a:r>
            <a:r>
              <a:rPr lang="en-GB" sz="1200" kern="100" dirty="0">
                <a:effectLst/>
                <a:latin typeface="Calibri" panose="020F0502020204030204" pitchFamily="34" charset="0"/>
                <a:ea typeface="Calibri" panose="020F0502020204030204" pitchFamily="34" charset="0"/>
                <a:cs typeface="Calibri" panose="020F0502020204030204" pitchFamily="34" charset="0"/>
              </a:rPr>
              <a:t>, M. S., &amp; Scholten, R. J. (2003). Music therapy for people with Dementia. Cochrane database of systematic reviews, (4).</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Wada, M., Noda, Y., Shinagawa, S., Chung, J. K., Sawada, K.,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Ogyu</a:t>
            </a:r>
            <a:r>
              <a:rPr lang="en-GB" sz="1200" kern="100" dirty="0">
                <a:effectLst/>
                <a:latin typeface="Calibri" panose="020F0502020204030204" pitchFamily="34" charset="0"/>
                <a:ea typeface="Calibri" panose="020F0502020204030204" pitchFamily="34" charset="0"/>
                <a:cs typeface="Calibri" panose="020F0502020204030204" pitchFamily="34" charset="0"/>
              </a:rPr>
              <a:t>, K., ... &amp; Alzheimer's Disease Neuroimaging Initiative. (2018). Effect of education on Alzheimer's disease-related neuroimaging biomarkers in healthy controls, and participants with mild cognitive impairment and Alzheimer's disease: a cross-sectional study.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Journal of Alzheimer's Disease</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63</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(2), 861-869.</a:t>
            </a:r>
          </a:p>
          <a:p>
            <a:pPr>
              <a:lnSpc>
                <a:spcPct val="115000"/>
              </a:lnSpc>
              <a:spcAft>
                <a:spcPts val="1000"/>
              </a:spcAft>
            </a:pPr>
            <a:r>
              <a:rPr lang="en-GB" sz="1200" kern="100" dirty="0">
                <a:effectLst/>
                <a:latin typeface="Calibri" panose="020F0502020204030204" pitchFamily="34" charset="0"/>
                <a:ea typeface="Calibri" panose="020F0502020204030204" pitchFamily="34" charset="0"/>
                <a:cs typeface="Calibri" panose="020F0502020204030204" pitchFamily="34" charset="0"/>
              </a:rPr>
              <a:t>Westermann, R., Spies, K., Stahl, G. and Hesse, F. W. (1996). Relative effectiveness and validity of mood induction procedures: a meta-analysis. European Journal of Social Psychology, 26, 557-580.</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0031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Serenity">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erenity">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1360506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TP102801108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706526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0F249165-F638-412C-8E0A-DFB7045CA2E0}">
  <ds:schemaRefs>
    <ds:schemaRef ds:uri="4873beb7-5857-4685-be1f-d57550cc96cc"/>
    <ds:schemaRef ds:uri="http://schemas.openxmlformats.org/package/2006/metadata/core-properties"/>
    <ds:schemaRef ds:uri="http://purl.org/dc/terms/"/>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4683C129-7B42-490A-AD74-E9303BC76D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11E33DF-2340-4F4E-B874-B73FEFEBFC8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TM03090434[[fn=Wood Type]]</Template>
  <TotalTime>2272</TotalTime>
  <Words>3836</Words>
  <Application>Microsoft Office PowerPoint</Application>
  <PresentationFormat>Custom</PresentationFormat>
  <Paragraphs>136</Paragraphs>
  <Slides>21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Bookman Old Style</vt:lpstr>
      <vt:lpstr>Calibri</vt:lpstr>
      <vt:lpstr>Euphemia</vt:lpstr>
      <vt:lpstr>Rockwell</vt:lpstr>
      <vt:lpstr>Rockwell Condensed</vt:lpstr>
      <vt:lpstr>Rockwell Extra Bold</vt:lpstr>
      <vt:lpstr>Wingdings</vt:lpstr>
      <vt:lpstr>Wood Type</vt:lpstr>
      <vt:lpstr>Critical review of the journal article in the field of the Neuroscience of Language  </vt:lpstr>
      <vt:lpstr>Main points of the presentation  </vt:lpstr>
      <vt:lpstr>The Aim of the Satoh et al. (2015) study</vt:lpstr>
      <vt:lpstr>PowerPoint Presentation</vt:lpstr>
      <vt:lpstr> </vt:lpstr>
      <vt:lpstr>Alzheimer's disease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review of the journal article in the field of the Neuroscience of Language  </dc:title>
  <dc:creator>Magdalena Milewska</dc:creator>
  <cp:lastModifiedBy>Magdalena Milewska</cp:lastModifiedBy>
  <cp:revision>17</cp:revision>
  <dcterms:created xsi:type="dcterms:W3CDTF">2023-04-16T22:27:15Z</dcterms:created>
  <dcterms:modified xsi:type="dcterms:W3CDTF">2023-04-22T12:33:03Z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