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74" r:id="rId3"/>
    <p:sldId id="262" r:id="rId4"/>
    <p:sldId id="267" r:id="rId5"/>
    <p:sldId id="266" r:id="rId6"/>
    <p:sldId id="263" r:id="rId7"/>
    <p:sldId id="264" r:id="rId8"/>
    <p:sldId id="265" r:id="rId9"/>
    <p:sldId id="268" r:id="rId10"/>
    <p:sldId id="261" r:id="rId11"/>
    <p:sldId id="269" r:id="rId12"/>
    <p:sldId id="278" r:id="rId13"/>
    <p:sldId id="277" r:id="rId14"/>
    <p:sldId id="258" r:id="rId15"/>
    <p:sldId id="260" r:id="rId16"/>
    <p:sldId id="270" r:id="rId17"/>
    <p:sldId id="271" r:id="rId18"/>
    <p:sldId id="272" r:id="rId19"/>
    <p:sldId id="273" r:id="rId20"/>
    <p:sldId id="275" r:id="rId21"/>
    <p:sldId id="276" r:id="rId2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17" autoAdjust="0"/>
    <p:restoredTop sz="94660"/>
  </p:normalViewPr>
  <p:slideViewPr>
    <p:cSldViewPr snapToGrid="0">
      <p:cViewPr varScale="1">
        <p:scale>
          <a:sx n="95" d="100"/>
          <a:sy n="95" d="100"/>
        </p:scale>
        <p:origin x="96" y="2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6787C-A358-4537-824D-8E48D90BCC3D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FF139-61F2-4967-B2C2-A120FA6842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36543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6787C-A358-4537-824D-8E48D90BCC3D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FF139-61F2-4967-B2C2-A120FA6842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2053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6787C-A358-4537-824D-8E48D90BCC3D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FF139-61F2-4967-B2C2-A120FA6842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55771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6787C-A358-4537-824D-8E48D90BCC3D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FF139-61F2-4967-B2C2-A120FA6842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17513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6787C-A358-4537-824D-8E48D90BCC3D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FF139-61F2-4967-B2C2-A120FA6842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7046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6787C-A358-4537-824D-8E48D90BCC3D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FF139-61F2-4967-B2C2-A120FA6842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46759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6787C-A358-4537-824D-8E48D90BCC3D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FF139-61F2-4967-B2C2-A120FA6842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75994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6787C-A358-4537-824D-8E48D90BCC3D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FF139-61F2-4967-B2C2-A120FA6842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86906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6787C-A358-4537-824D-8E48D90BCC3D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FF139-61F2-4967-B2C2-A120FA6842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5478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6787C-A358-4537-824D-8E48D90BCC3D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FF139-61F2-4967-B2C2-A120FA6842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47904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6787C-A358-4537-824D-8E48D90BCC3D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FF139-61F2-4967-B2C2-A120FA6842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27338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F36787C-A358-4537-824D-8E48D90BCC3D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2AFF139-61F2-4967-B2C2-A120FA6842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9243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81F73F-9CE3-DF46-F6E0-D7E86C7D53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200" b="1"/>
              <a:t>HPAN4016 </a:t>
            </a:r>
            <a:r>
              <a:rPr lang="en-GB" sz="2200" b="1" dirty="0"/>
              <a:t>People’s Worlds: Interactions with the Environment </a:t>
            </a:r>
            <a:r>
              <a:rPr lang="en-GB" b="1" dirty="0"/>
              <a:t>Landscape, Culture and Shelter</a:t>
            </a:r>
            <a:endParaRPr lang="en-GB" sz="1200" dirty="0"/>
          </a:p>
        </p:txBody>
      </p:sp>
      <p:pic>
        <p:nvPicPr>
          <p:cNvPr id="5" name="Content Placeholder 4" descr="A landscape with a field and trees&#10;&#10;AI-generated content may be incorrect.">
            <a:extLst>
              <a:ext uri="{FF2B5EF4-FFF2-40B4-BE49-F238E27FC236}">
                <a16:creationId xmlns:a16="http://schemas.microsoft.com/office/drawing/2014/main" id="{A0D30802-E7D2-C765-3868-C53062C788B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1537" y="1857711"/>
            <a:ext cx="7172325" cy="3898835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F69BBED-E0D4-30D3-7E71-078DAADC7C75}"/>
              </a:ext>
            </a:extLst>
          </p:cNvPr>
          <p:cNvSpPr txBox="1"/>
          <p:nvPr/>
        </p:nvSpPr>
        <p:spPr>
          <a:xfrm>
            <a:off x="871537" y="3246846"/>
            <a:ext cx="5986463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800" dirty="0"/>
          </a:p>
          <a:p>
            <a:endParaRPr lang="en-GB" dirty="0"/>
          </a:p>
          <a:p>
            <a:endParaRPr lang="en-GB" sz="1800" dirty="0"/>
          </a:p>
          <a:p>
            <a:endParaRPr lang="en-GB" dirty="0"/>
          </a:p>
          <a:p>
            <a:endParaRPr lang="en-GB" sz="1800" dirty="0"/>
          </a:p>
          <a:p>
            <a:endParaRPr lang="en-GB" dirty="0"/>
          </a:p>
          <a:p>
            <a:endParaRPr lang="en-GB" sz="1800" dirty="0"/>
          </a:p>
          <a:p>
            <a:endParaRPr lang="en-GB" dirty="0"/>
          </a:p>
          <a:p>
            <a:endParaRPr lang="en-GB" sz="1800" dirty="0"/>
          </a:p>
          <a:p>
            <a:r>
              <a:rPr lang="en-GB" sz="1200" dirty="0"/>
              <a:t>Houses blend into the landscape in the Rift Valley, Kenya </a:t>
            </a:r>
            <a:r>
              <a:rPr lang="en-GB" sz="1000" dirty="0"/>
              <a:t>(Photo: Andy Bevan 1988)</a:t>
            </a:r>
          </a:p>
        </p:txBody>
      </p:sp>
    </p:spTree>
    <p:extLst>
      <p:ext uri="{BB962C8B-B14F-4D97-AF65-F5344CB8AC3E}">
        <p14:creationId xmlns:p14="http://schemas.microsoft.com/office/powerpoint/2010/main" val="38403315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9E2053-3862-E2B7-53E2-A60D1A403D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Tradition, Form and Culture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152972-20DA-75CE-790B-48EA0504C2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1200" dirty="0"/>
              <a:t>      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1200" dirty="0"/>
              <a:t>       Photo: Nubian vault construction</a:t>
            </a:r>
          </a:p>
          <a:p>
            <a:pPr marL="0" indent="0">
              <a:buNone/>
            </a:pPr>
            <a:r>
              <a:rPr lang="en-GB" sz="2800" b="1" dirty="0"/>
              <a:t>  Local wisdom/knowledges: </a:t>
            </a:r>
          </a:p>
          <a:p>
            <a:pPr marL="0" indent="0">
              <a:buNone/>
            </a:pPr>
            <a:r>
              <a:rPr lang="en-GB" sz="2600" dirty="0"/>
              <a:t>  Village layout</a:t>
            </a:r>
          </a:p>
          <a:p>
            <a:pPr marL="0" indent="0">
              <a:buNone/>
            </a:pPr>
            <a:r>
              <a:rPr lang="en-GB" sz="2600" dirty="0"/>
              <a:t>  Traditional house design, thermal characteristics, privacy etc.</a:t>
            </a:r>
          </a:p>
          <a:p>
            <a:pPr marL="0" indent="0">
              <a:buNone/>
            </a:pPr>
            <a:r>
              <a:rPr lang="en-GB" sz="1600" b="1" dirty="0"/>
              <a:t>   More on this later…  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050" name="Picture 2" descr="Video: Nubian vault building technique ...">
            <a:extLst>
              <a:ext uri="{FF2B5EF4-FFF2-40B4-BE49-F238E27FC236}">
                <a16:creationId xmlns:a16="http://schemas.microsoft.com/office/drawing/2014/main" id="{71DD3D29-ADC5-1B14-C790-50B4112E7F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6667" y="1499772"/>
            <a:ext cx="3833283" cy="2871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20987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2055E-F193-8160-8E89-77BBD14A36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Providing shelter</a:t>
            </a:r>
            <a:br>
              <a:rPr lang="en-GB" sz="3200" b="1" dirty="0"/>
            </a:br>
            <a:r>
              <a:rPr lang="en-GB" b="1" dirty="0"/>
              <a:t>What materials are available?</a:t>
            </a:r>
          </a:p>
        </p:txBody>
      </p:sp>
      <p:pic>
        <p:nvPicPr>
          <p:cNvPr id="2050" name="Picture 2" descr="5,304 Water Shortage Stock Video Footage - 4K and HD Video Clips |  Shutterstock">
            <a:extLst>
              <a:ext uri="{FF2B5EF4-FFF2-40B4-BE49-F238E27FC236}">
                <a16:creationId xmlns:a16="http://schemas.microsoft.com/office/drawing/2014/main" id="{06D80287-9B17-6A9D-2358-C9CAAE73C85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9472" y="1981889"/>
            <a:ext cx="5933552" cy="3337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38581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B271B-5A45-8611-87EE-3528F5D35B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Building materials </a:t>
            </a:r>
            <a:r>
              <a:rPr lang="en-GB" sz="3100" b="1" dirty="0"/>
              <a:t>(in a traditional context)  </a:t>
            </a:r>
            <a:br>
              <a:rPr lang="en-GB" b="1" dirty="0"/>
            </a:br>
            <a:r>
              <a:rPr lang="en-GB" sz="2200" b="1" dirty="0"/>
              <a:t>for roofs, walls, floors…</a:t>
            </a:r>
            <a:br>
              <a:rPr lang="en-GB" sz="4400" b="1" dirty="0"/>
            </a:b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3CFD6B-7793-D944-EF83-38787EA60B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46479"/>
            <a:ext cx="7886700" cy="4830484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1800" b="1" dirty="0"/>
          </a:p>
          <a:p>
            <a:pPr marL="0" indent="0">
              <a:buNone/>
            </a:pPr>
            <a:r>
              <a:rPr lang="en-GB" sz="1800" b="1" dirty="0"/>
              <a:t>Timber and saplings: </a:t>
            </a:r>
            <a:r>
              <a:rPr lang="en-GB" sz="1800" dirty="0"/>
              <a:t>thatch </a:t>
            </a:r>
          </a:p>
          <a:p>
            <a:r>
              <a:rPr lang="en-GB" sz="1800" dirty="0"/>
              <a:t>Alternatives? (e.g. where very little timber is available)</a:t>
            </a:r>
          </a:p>
          <a:p>
            <a:pPr marL="0" indent="0">
              <a:buNone/>
            </a:pPr>
            <a:r>
              <a:rPr lang="en-GB" sz="1800" b="1" dirty="0"/>
              <a:t>Earth:</a:t>
            </a:r>
            <a:r>
              <a:rPr lang="en-GB" sz="1800" dirty="0"/>
              <a:t> soils</a:t>
            </a:r>
          </a:p>
          <a:p>
            <a:r>
              <a:rPr lang="en-GB" sz="1800" dirty="0"/>
              <a:t>Wattle and daub; plasters (additives: gypsum, dung etc.) </a:t>
            </a:r>
          </a:p>
          <a:p>
            <a:r>
              <a:rPr lang="en-GB" sz="1800" dirty="0"/>
              <a:t>Laterite soils; clay soils; sandy soils</a:t>
            </a:r>
          </a:p>
          <a:p>
            <a:pPr marL="0" indent="0">
              <a:buNone/>
            </a:pPr>
            <a:r>
              <a:rPr lang="en-GB" sz="1800" dirty="0"/>
              <a:t>	(sun-dried bricks, fired bricks)</a:t>
            </a:r>
          </a:p>
          <a:p>
            <a:r>
              <a:rPr lang="en-GB" sz="1800" dirty="0"/>
              <a:t>Adobe</a:t>
            </a:r>
          </a:p>
          <a:p>
            <a:r>
              <a:rPr lang="en-GB" sz="1800" dirty="0"/>
              <a:t>Rammed earth</a:t>
            </a:r>
          </a:p>
          <a:p>
            <a:pPr marL="0" indent="0">
              <a:buNone/>
            </a:pPr>
            <a:r>
              <a:rPr lang="en-GB" sz="1800" b="1" dirty="0"/>
              <a:t>Stone</a:t>
            </a:r>
            <a:r>
              <a:rPr lang="en-GB" sz="1800" dirty="0"/>
              <a:t> (drystone, mortars etc.)</a:t>
            </a:r>
          </a:p>
          <a:p>
            <a:pPr marL="0" indent="0">
              <a:buNone/>
            </a:pPr>
            <a:r>
              <a:rPr lang="en-GB" sz="1800" b="1" dirty="0"/>
              <a:t>Lime and cement/concrete </a:t>
            </a:r>
            <a:r>
              <a:rPr lang="en-GB" sz="1800" dirty="0"/>
              <a:t>(another kind of building with earth)</a:t>
            </a:r>
          </a:p>
          <a:p>
            <a:pPr marL="0" indent="0">
              <a:buNone/>
            </a:pPr>
            <a:r>
              <a:rPr lang="en-GB" sz="1800" b="1" dirty="0"/>
              <a:t>Problems with cement manufacture</a:t>
            </a:r>
            <a:r>
              <a:rPr lang="en-GB" sz="1800" dirty="0"/>
              <a:t>: import, transport  and carbon costs etc. </a:t>
            </a:r>
          </a:p>
        </p:txBody>
      </p:sp>
    </p:spTree>
    <p:extLst>
      <p:ext uri="{BB962C8B-B14F-4D97-AF65-F5344CB8AC3E}">
        <p14:creationId xmlns:p14="http://schemas.microsoft.com/office/powerpoint/2010/main" val="6847134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767A9E-DBFC-70CE-6A8A-AC743A0D93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Wattle and daub construction</a:t>
            </a:r>
            <a:br>
              <a:rPr lang="en-GB" b="1" dirty="0"/>
            </a:br>
            <a:endParaRPr lang="en-GB" sz="2000" b="1" dirty="0"/>
          </a:p>
        </p:txBody>
      </p:sp>
      <p:pic>
        <p:nvPicPr>
          <p:cNvPr id="6146" name="Picture 2" descr="Traditional mud hut (wattle and daub) construction seen in Mtwara, Tanzania&#10;Once the woven lattice of sticks (wattle) is completed, the gaps are filled and plastered (daubed) with sticky mud and stones (photo by Lorenz von Seidlein).">
            <a:extLst>
              <a:ext uri="{FF2B5EF4-FFF2-40B4-BE49-F238E27FC236}">
                <a16:creationId xmlns:a16="http://schemas.microsoft.com/office/drawing/2014/main" id="{CA8686E1-DCE4-6EB7-99D6-52C0B31CE1D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364" y="1554250"/>
            <a:ext cx="3987908" cy="240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Wattle And Daub Images – Browse 568 ...">
            <a:extLst>
              <a:ext uri="{FF2B5EF4-FFF2-40B4-BE49-F238E27FC236}">
                <a16:creationId xmlns:a16="http://schemas.microsoft.com/office/drawing/2014/main" id="{913E5AEB-817C-C6FD-3889-B5FC0F6064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3583" y="1554250"/>
            <a:ext cx="2828925" cy="1619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ompetition: Jorejick house, Tanzania">
            <a:extLst>
              <a:ext uri="{FF2B5EF4-FFF2-40B4-BE49-F238E27FC236}">
                <a16:creationId xmlns:a16="http://schemas.microsoft.com/office/drawing/2014/main" id="{41845860-ACE3-088D-EEAB-6D98362ABB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8284" y="3356794"/>
            <a:ext cx="3909988" cy="2209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8854C44-E5EB-90F1-1237-FCF906ED9A96}"/>
              </a:ext>
            </a:extLst>
          </p:cNvPr>
          <p:cNvSpPr txBox="1"/>
          <p:nvPr/>
        </p:nvSpPr>
        <p:spPr>
          <a:xfrm>
            <a:off x="844062" y="3108347"/>
            <a:ext cx="6013938" cy="27161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1500"/>
              </a:spcAft>
            </a:pPr>
            <a:r>
              <a:rPr lang="en-GB" b="0" i="0" dirty="0">
                <a:solidFill>
                  <a:srgbClr val="000000"/>
                </a:solidFill>
                <a:effectLst/>
                <a:latin typeface="Ashbury"/>
              </a:rPr>
              <a:t>I</a:t>
            </a:r>
          </a:p>
          <a:p>
            <a:pPr algn="ctr">
              <a:spcAft>
                <a:spcPts val="1500"/>
              </a:spcAft>
            </a:pPr>
            <a:endParaRPr lang="en-GB" dirty="0">
              <a:solidFill>
                <a:srgbClr val="000000"/>
              </a:solidFill>
              <a:latin typeface="Ashbury"/>
            </a:endParaRPr>
          </a:p>
          <a:p>
            <a:pPr algn="ctr">
              <a:spcAft>
                <a:spcPts val="1500"/>
              </a:spcAft>
            </a:pPr>
            <a:endParaRPr lang="en-GB" b="0" i="0" dirty="0">
              <a:solidFill>
                <a:srgbClr val="000000"/>
              </a:solidFill>
              <a:effectLst/>
              <a:latin typeface="Ashbury"/>
            </a:endParaRPr>
          </a:p>
          <a:p>
            <a:pPr algn="ctr">
              <a:spcAft>
                <a:spcPts val="1500"/>
              </a:spcAft>
            </a:pPr>
            <a:endParaRPr lang="en-GB" dirty="0">
              <a:solidFill>
                <a:srgbClr val="000000"/>
              </a:solidFill>
              <a:latin typeface="Ashbury"/>
            </a:endParaRPr>
          </a:p>
          <a:p>
            <a:pPr algn="ctr">
              <a:spcAft>
                <a:spcPts val="1500"/>
              </a:spcAft>
            </a:pPr>
            <a:endParaRPr lang="en-GB" dirty="0">
              <a:solidFill>
                <a:srgbClr val="000000"/>
              </a:solidFill>
              <a:latin typeface="Ashbury"/>
            </a:endParaRPr>
          </a:p>
          <a:p>
            <a:pPr algn="ctr">
              <a:spcAft>
                <a:spcPts val="1500"/>
              </a:spcAft>
            </a:pPr>
            <a:r>
              <a:rPr lang="en-GB" b="0" i="0" dirty="0">
                <a:solidFill>
                  <a:srgbClr val="000000"/>
                </a:solidFill>
                <a:effectLst/>
                <a:latin typeface="Ashbury"/>
              </a:rPr>
              <a:t>                                                                                     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shbury"/>
              </a:rPr>
              <a:t>Photos from Tanzania</a:t>
            </a:r>
          </a:p>
        </p:txBody>
      </p:sp>
    </p:spTree>
    <p:extLst>
      <p:ext uri="{BB962C8B-B14F-4D97-AF65-F5344CB8AC3E}">
        <p14:creationId xmlns:p14="http://schemas.microsoft.com/office/powerpoint/2010/main" val="25540087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2F206B-DC4A-BAC3-B735-C95A6B6E4F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Laterite soils</a:t>
            </a:r>
            <a:br>
              <a:rPr lang="en-GB" b="1" dirty="0"/>
            </a:br>
            <a:r>
              <a:rPr lang="en-GB" sz="4000" b="1" dirty="0"/>
              <a:t>Sun-dried bricks; </a:t>
            </a:r>
            <a:br>
              <a:rPr lang="en-GB" sz="4000" b="1" dirty="0"/>
            </a:br>
            <a:r>
              <a:rPr lang="en-GB" sz="4000" b="1" dirty="0"/>
              <a:t>compressed blocks</a:t>
            </a:r>
          </a:p>
        </p:txBody>
      </p:sp>
      <p:pic>
        <p:nvPicPr>
          <p:cNvPr id="3076" name="Picture 4" descr="Laterization - Agriculture Notes">
            <a:extLst>
              <a:ext uri="{FF2B5EF4-FFF2-40B4-BE49-F238E27FC236}">
                <a16:creationId xmlns:a16="http://schemas.microsoft.com/office/drawing/2014/main" id="{7C71A36C-7DC8-B7AD-2595-3FBFD4996B7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0" y="1992672"/>
            <a:ext cx="4939983" cy="2605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ut Blocks - Auroville Earth Institute">
            <a:extLst>
              <a:ext uri="{FF2B5EF4-FFF2-40B4-BE49-F238E27FC236}">
                <a16:creationId xmlns:a16="http://schemas.microsoft.com/office/drawing/2014/main" id="{D989B22A-3C26-50CB-7827-60285AE8DE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2558" y="3066494"/>
            <a:ext cx="3977958" cy="2647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Laterite Soil - an overview ...">
            <a:extLst>
              <a:ext uri="{FF2B5EF4-FFF2-40B4-BE49-F238E27FC236}">
                <a16:creationId xmlns:a16="http://schemas.microsoft.com/office/drawing/2014/main" id="{B21292BF-8C08-6F5B-48E9-DF8C300458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0754" y="156369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61350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A65557-4C99-1E99-67AE-BD73742EE5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Sun-dried clay bricks</a:t>
            </a:r>
          </a:p>
        </p:txBody>
      </p:sp>
      <p:pic>
        <p:nvPicPr>
          <p:cNvPr id="4098" name="Picture 2" descr="Everything You Need to Know About Adobe">
            <a:extLst>
              <a:ext uri="{FF2B5EF4-FFF2-40B4-BE49-F238E27FC236}">
                <a16:creationId xmlns:a16="http://schemas.microsoft.com/office/drawing/2014/main" id="{18D43CC8-ABCB-88F3-5B03-46C6AF73833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09" y="1537399"/>
            <a:ext cx="3196747" cy="2119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Make An Adobe Brick | Heritage Square">
            <a:extLst>
              <a:ext uri="{FF2B5EF4-FFF2-40B4-BE49-F238E27FC236}">
                <a16:creationId xmlns:a16="http://schemas.microsoft.com/office/drawing/2014/main" id="{13B36048-A29F-1C9D-4345-05475DED85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7448" y="1537399"/>
            <a:ext cx="3703034" cy="2119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Earth Blocks and Earth Bricks – Earth ...">
            <a:extLst>
              <a:ext uri="{FF2B5EF4-FFF2-40B4-BE49-F238E27FC236}">
                <a16:creationId xmlns:a16="http://schemas.microsoft.com/office/drawing/2014/main" id="{2CA83E2D-2FF2-F13D-DB0E-5807E1B4EA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17" y="3748035"/>
            <a:ext cx="3298775" cy="1912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95462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398702-FC1F-137A-EDF8-E61D554742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Fired bricks: Clamps and kilns </a:t>
            </a:r>
            <a:br>
              <a:rPr lang="en-GB" b="1" dirty="0"/>
            </a:br>
            <a:r>
              <a:rPr lang="en-GB" sz="2800" b="1" dirty="0"/>
              <a:t>Problems of deforestation</a:t>
            </a:r>
          </a:p>
        </p:txBody>
      </p:sp>
      <p:pic>
        <p:nvPicPr>
          <p:cNvPr id="5122" name="Picture 2" descr="Brick clamp | Conserve Architecture">
            <a:extLst>
              <a:ext uri="{FF2B5EF4-FFF2-40B4-BE49-F238E27FC236}">
                <a16:creationId xmlns:a16="http://schemas.microsoft.com/office/drawing/2014/main" id="{1CEC4B9F-EB85-7BB1-B89A-47272EA4E10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3111" y="1825625"/>
            <a:ext cx="4457979" cy="3775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64533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E19EA2-EB0A-191E-C85C-80D844BC7A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Building with stone</a:t>
            </a:r>
          </a:p>
        </p:txBody>
      </p:sp>
      <p:pic>
        <p:nvPicPr>
          <p:cNvPr id="4" name="Content Placeholder 3" descr="guests and guide standing on a rock in Ruaha national park during walking safari">
            <a:extLst>
              <a:ext uri="{FF2B5EF4-FFF2-40B4-BE49-F238E27FC236}">
                <a16:creationId xmlns:a16="http://schemas.microsoft.com/office/drawing/2014/main" id="{8CF9C3B1-94BA-38C0-2214-DF9594FDF5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388" y="1858169"/>
            <a:ext cx="7286625" cy="364331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60543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23AF8-BC46-BD68-C21A-827F3BD97A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Dressed stone (for sale)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270D3E3-C27F-25B8-399F-B1C9E0DC2F1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33550" y="2401094"/>
            <a:ext cx="5676900" cy="3200400"/>
          </a:xfrm>
        </p:spPr>
      </p:pic>
    </p:spTree>
    <p:extLst>
      <p:ext uri="{BB962C8B-B14F-4D97-AF65-F5344CB8AC3E}">
        <p14:creationId xmlns:p14="http://schemas.microsoft.com/office/powerpoint/2010/main" val="16768044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B98D07-732A-C041-D73A-BB3B54B746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4000" b="1" dirty="0"/>
            </a:br>
            <a:br>
              <a:rPr lang="en-GB" sz="4000" b="1" dirty="0"/>
            </a:br>
            <a:br>
              <a:rPr lang="en-GB" sz="4000" b="1" dirty="0"/>
            </a:br>
            <a:br>
              <a:rPr lang="en-GB" sz="4000" b="1" dirty="0"/>
            </a:br>
            <a:br>
              <a:rPr lang="en-GB" sz="4000" b="1" dirty="0"/>
            </a:br>
            <a:br>
              <a:rPr lang="en-GB" sz="4000" b="1" dirty="0"/>
            </a:br>
            <a:br>
              <a:rPr lang="en-GB" sz="4000" b="1" dirty="0"/>
            </a:br>
            <a:br>
              <a:rPr lang="en-GB" sz="4000" b="1" dirty="0"/>
            </a:br>
            <a:br>
              <a:rPr lang="en-GB" sz="4000" b="1" dirty="0"/>
            </a:br>
            <a:r>
              <a:rPr lang="en-GB" sz="4000" b="1" dirty="0"/>
              <a:t>Dressed stone </a:t>
            </a:r>
            <a:r>
              <a:rPr lang="en-GB" sz="2700" b="1" dirty="0"/>
              <a:t>(near Thika, Kenya)</a:t>
            </a:r>
            <a:br>
              <a:rPr lang="en-GB" sz="2700" b="1" dirty="0"/>
            </a:br>
            <a:br>
              <a:rPr lang="en-GB" sz="2700" b="1" dirty="0"/>
            </a:br>
            <a:br>
              <a:rPr lang="en-GB" sz="4000" b="1" dirty="0"/>
            </a:br>
            <a:br>
              <a:rPr lang="en-GB" sz="4000" b="1" dirty="0"/>
            </a:br>
            <a:br>
              <a:rPr lang="en-GB" sz="4000" b="1" dirty="0"/>
            </a:br>
            <a:br>
              <a:rPr lang="en-GB" sz="4000" b="1" dirty="0"/>
            </a:br>
            <a:br>
              <a:rPr lang="en-GB" sz="4000" b="1" dirty="0"/>
            </a:br>
            <a:br>
              <a:rPr lang="en-GB" sz="4000" b="1" dirty="0"/>
            </a:br>
            <a:br>
              <a:rPr lang="en-GB" sz="4000" b="1" dirty="0"/>
            </a:br>
            <a:r>
              <a:rPr lang="en-GB" sz="1000" dirty="0"/>
              <a:t>Photos: Andy Bevan (1991)</a:t>
            </a: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E1453C89-A5DA-CA0C-F66C-A72683A23C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28296" y="1885853"/>
            <a:ext cx="4074518" cy="2806727"/>
          </a:xfr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604653B-9CA0-298B-3F9C-CF0BA5A0A7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7166" y="1690689"/>
            <a:ext cx="2635816" cy="3644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07054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6E3FCE-BBA4-0752-5F47-2CF0419845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Village layout </a:t>
            </a:r>
            <a:r>
              <a:rPr lang="en-GB" sz="2000" b="1" dirty="0"/>
              <a:t>(Luo, western Kenya)</a:t>
            </a:r>
          </a:p>
        </p:txBody>
      </p:sp>
      <p:pic>
        <p:nvPicPr>
          <p:cNvPr id="3074" name="Picture 2" descr="11. AFRICA: SHELTER : 098-123">
            <a:extLst>
              <a:ext uri="{FF2B5EF4-FFF2-40B4-BE49-F238E27FC236}">
                <a16:creationId xmlns:a16="http://schemas.microsoft.com/office/drawing/2014/main" id="{287FCE0B-9DC2-C1DC-C6A7-CF7DE9E4944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6883" y="1614609"/>
            <a:ext cx="5702497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65187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606CD-CB1D-8E55-5964-00D4133F9D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Village layout </a:t>
            </a:r>
            <a:r>
              <a:rPr lang="en-GB" sz="2000" b="1" dirty="0"/>
              <a:t>(Northern Ghana)</a:t>
            </a:r>
          </a:p>
        </p:txBody>
      </p:sp>
      <p:pic>
        <p:nvPicPr>
          <p:cNvPr id="2050" name="Picture 2" descr="(Naah &amp; Braun) Map depicting study areas/villages situated in northern Ghana and south-central Burkina Faso comprising three major ethnic groups (Dagbani, Gurunsi and Mossi) across a gradient of climatic aridity within the West African Sudanian savanna.">
            <a:extLst>
              <a:ext uri="{FF2B5EF4-FFF2-40B4-BE49-F238E27FC236}">
                <a16:creationId xmlns:a16="http://schemas.microsoft.com/office/drawing/2014/main" id="{9D752ED0-31D2-29BF-E064-57F9E04908F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723" y="1865818"/>
            <a:ext cx="5154931" cy="3620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80EA91D-2145-944F-FD00-09415BB19887}"/>
              </a:ext>
            </a:extLst>
          </p:cNvPr>
          <p:cNvSpPr txBox="1"/>
          <p:nvPr/>
        </p:nvSpPr>
        <p:spPr>
          <a:xfrm>
            <a:off x="773723" y="2413338"/>
            <a:ext cx="6084277" cy="38164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endParaRPr lang="en-GB" sz="1100" b="0" i="0" dirty="0">
              <a:solidFill>
                <a:srgbClr val="111111"/>
              </a:solidFill>
              <a:effectLst/>
              <a:latin typeface="Roboto" panose="02000000000000000000" pitchFamily="2" charset="0"/>
            </a:endParaRPr>
          </a:p>
          <a:p>
            <a:pPr algn="l"/>
            <a:endParaRPr lang="en-GB" sz="1100" dirty="0">
              <a:solidFill>
                <a:srgbClr val="111111"/>
              </a:solidFill>
              <a:latin typeface="Roboto" panose="02000000000000000000" pitchFamily="2" charset="0"/>
            </a:endParaRPr>
          </a:p>
          <a:p>
            <a:pPr algn="l"/>
            <a:endParaRPr lang="en-GB" sz="1100" b="0" i="0" dirty="0">
              <a:solidFill>
                <a:srgbClr val="111111"/>
              </a:solidFill>
              <a:effectLst/>
              <a:latin typeface="Roboto" panose="02000000000000000000" pitchFamily="2" charset="0"/>
            </a:endParaRPr>
          </a:p>
          <a:p>
            <a:pPr algn="l"/>
            <a:endParaRPr lang="en-GB" sz="1100" dirty="0">
              <a:solidFill>
                <a:srgbClr val="111111"/>
              </a:solidFill>
              <a:latin typeface="Roboto" panose="02000000000000000000" pitchFamily="2" charset="0"/>
            </a:endParaRPr>
          </a:p>
          <a:p>
            <a:pPr algn="l"/>
            <a:endParaRPr lang="en-GB" sz="1100" b="0" i="0" dirty="0">
              <a:solidFill>
                <a:srgbClr val="111111"/>
              </a:solidFill>
              <a:effectLst/>
              <a:latin typeface="Roboto" panose="02000000000000000000" pitchFamily="2" charset="0"/>
            </a:endParaRPr>
          </a:p>
          <a:p>
            <a:pPr algn="l"/>
            <a:endParaRPr lang="en-GB" sz="1100" dirty="0">
              <a:solidFill>
                <a:srgbClr val="111111"/>
              </a:solidFill>
              <a:latin typeface="Roboto" panose="02000000000000000000" pitchFamily="2" charset="0"/>
            </a:endParaRPr>
          </a:p>
          <a:p>
            <a:pPr algn="l"/>
            <a:endParaRPr lang="en-GB" sz="1100" b="0" i="0" dirty="0">
              <a:solidFill>
                <a:srgbClr val="111111"/>
              </a:solidFill>
              <a:effectLst/>
              <a:latin typeface="Roboto" panose="02000000000000000000" pitchFamily="2" charset="0"/>
            </a:endParaRPr>
          </a:p>
          <a:p>
            <a:pPr algn="l"/>
            <a:endParaRPr lang="en-GB" sz="1100" dirty="0">
              <a:solidFill>
                <a:srgbClr val="111111"/>
              </a:solidFill>
              <a:latin typeface="Roboto" panose="02000000000000000000" pitchFamily="2" charset="0"/>
            </a:endParaRPr>
          </a:p>
          <a:p>
            <a:pPr algn="l"/>
            <a:endParaRPr lang="en-GB" sz="1100" b="0" i="0" dirty="0">
              <a:solidFill>
                <a:srgbClr val="111111"/>
              </a:solidFill>
              <a:effectLst/>
              <a:latin typeface="Roboto" panose="02000000000000000000" pitchFamily="2" charset="0"/>
            </a:endParaRPr>
          </a:p>
          <a:p>
            <a:pPr algn="l"/>
            <a:endParaRPr lang="en-GB" sz="1100" dirty="0">
              <a:solidFill>
                <a:srgbClr val="111111"/>
              </a:solidFill>
              <a:latin typeface="Roboto" panose="02000000000000000000" pitchFamily="2" charset="0"/>
            </a:endParaRPr>
          </a:p>
          <a:p>
            <a:pPr algn="l"/>
            <a:endParaRPr lang="en-GB" sz="1100" b="0" i="0" dirty="0">
              <a:solidFill>
                <a:srgbClr val="111111"/>
              </a:solidFill>
              <a:effectLst/>
              <a:latin typeface="Roboto" panose="02000000000000000000" pitchFamily="2" charset="0"/>
            </a:endParaRPr>
          </a:p>
          <a:p>
            <a:pPr algn="l"/>
            <a:endParaRPr lang="en-GB" sz="1100" dirty="0">
              <a:solidFill>
                <a:srgbClr val="111111"/>
              </a:solidFill>
              <a:latin typeface="Roboto" panose="02000000000000000000" pitchFamily="2" charset="0"/>
            </a:endParaRPr>
          </a:p>
          <a:p>
            <a:pPr algn="l"/>
            <a:endParaRPr lang="en-GB" sz="1100" b="0" i="0" dirty="0">
              <a:solidFill>
                <a:srgbClr val="111111"/>
              </a:solidFill>
              <a:effectLst/>
              <a:latin typeface="Roboto" panose="02000000000000000000" pitchFamily="2" charset="0"/>
            </a:endParaRPr>
          </a:p>
          <a:p>
            <a:pPr algn="l"/>
            <a:endParaRPr lang="en-GB" sz="1100" dirty="0">
              <a:solidFill>
                <a:srgbClr val="111111"/>
              </a:solidFill>
              <a:latin typeface="Roboto" panose="02000000000000000000" pitchFamily="2" charset="0"/>
            </a:endParaRPr>
          </a:p>
          <a:p>
            <a:pPr algn="l"/>
            <a:endParaRPr lang="en-GB" sz="1100" b="0" i="0" dirty="0">
              <a:solidFill>
                <a:srgbClr val="111111"/>
              </a:solidFill>
              <a:effectLst/>
              <a:latin typeface="Roboto" panose="02000000000000000000" pitchFamily="2" charset="0"/>
            </a:endParaRPr>
          </a:p>
          <a:p>
            <a:pPr algn="l"/>
            <a:endParaRPr lang="en-GB" sz="1100" dirty="0">
              <a:solidFill>
                <a:srgbClr val="111111"/>
              </a:solidFill>
              <a:latin typeface="Roboto" panose="02000000000000000000" pitchFamily="2" charset="0"/>
            </a:endParaRPr>
          </a:p>
          <a:p>
            <a:pPr algn="l"/>
            <a:endParaRPr lang="en-GB" sz="1100" b="0" i="0" dirty="0">
              <a:solidFill>
                <a:srgbClr val="111111"/>
              </a:solidFill>
              <a:effectLst/>
              <a:latin typeface="Roboto" panose="02000000000000000000" pitchFamily="2" charset="0"/>
            </a:endParaRPr>
          </a:p>
          <a:p>
            <a:pPr algn="l"/>
            <a:endParaRPr lang="en-GB" sz="1100" dirty="0">
              <a:solidFill>
                <a:srgbClr val="111111"/>
              </a:solidFill>
              <a:latin typeface="Roboto" panose="02000000000000000000" pitchFamily="2" charset="0"/>
            </a:endParaRPr>
          </a:p>
          <a:p>
            <a:pPr algn="l"/>
            <a:endParaRPr lang="en-GB" sz="1100" b="0" i="0" dirty="0">
              <a:solidFill>
                <a:srgbClr val="111111"/>
              </a:solidFill>
              <a:effectLst/>
              <a:latin typeface="Roboto" panose="02000000000000000000" pitchFamily="2" charset="0"/>
            </a:endParaRPr>
          </a:p>
          <a:p>
            <a:pPr algn="l"/>
            <a:r>
              <a:rPr lang="en-GB" sz="1100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(</a:t>
            </a:r>
            <a:r>
              <a:rPr lang="en-GB" sz="1100" b="0" i="0" dirty="0" err="1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Naah</a:t>
            </a:r>
            <a:r>
              <a:rPr lang="en-GB" sz="1100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 &amp; Braun) Map depicting study areas/villages situated in northern Ghana and south-central Burkina Faso comprising three major ethnic groups (Dagbani, Gurunsi and Mossi) across a gradient of climatic aridity within the West African </a:t>
            </a:r>
            <a:r>
              <a:rPr lang="en-GB" sz="1100" b="0" i="0" dirty="0" err="1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Sudanian</a:t>
            </a:r>
            <a:r>
              <a:rPr lang="en-GB" sz="1100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 savanna.</a:t>
            </a:r>
          </a:p>
        </p:txBody>
      </p:sp>
    </p:spTree>
    <p:extLst>
      <p:ext uri="{BB962C8B-B14F-4D97-AF65-F5344CB8AC3E}">
        <p14:creationId xmlns:p14="http://schemas.microsoft.com/office/powerpoint/2010/main" val="16061680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4F6CA8-1AB3-3B7B-B9FD-56675E8A37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Dagomba village layout, northern Ghana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ADAFB513-7C0E-9529-C6B6-93845522B12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619" y="1888761"/>
            <a:ext cx="7145167" cy="4001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75786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D54F9B-1D46-05CA-A987-AEA41E5DE9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Dagomba village layout</a:t>
            </a:r>
            <a:br>
              <a:rPr lang="en-GB" b="1" dirty="0"/>
            </a:br>
            <a:r>
              <a:rPr lang="en-GB" sz="2800" b="1" dirty="0"/>
              <a:t>- and recent changes, impacted by urban spread etc.</a:t>
            </a:r>
          </a:p>
        </p:txBody>
      </p:sp>
      <p:pic>
        <p:nvPicPr>
          <p:cNvPr id="1026" name="Picture 2" descr="Konkomba village">
            <a:extLst>
              <a:ext uri="{FF2B5EF4-FFF2-40B4-BE49-F238E27FC236}">
                <a16:creationId xmlns:a16="http://schemas.microsoft.com/office/drawing/2014/main" id="{22E6EE2E-4D5D-C872-70BB-A17456CF291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786" y="1925996"/>
            <a:ext cx="6357938" cy="423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02653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54FC1-2276-A5E2-F0BE-EE7C57D144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Traditional building design: </a:t>
            </a:r>
            <a:br>
              <a:rPr lang="en-GB" b="1" dirty="0"/>
            </a:br>
            <a:r>
              <a:rPr lang="en-GB" b="1" dirty="0"/>
              <a:t>passive ventilation (wind towers)</a:t>
            </a:r>
          </a:p>
        </p:txBody>
      </p:sp>
      <p:pic>
        <p:nvPicPr>
          <p:cNvPr id="1026" name="Picture 2" descr="Wind towers stage a comeback - Commercial Interior Design">
            <a:extLst>
              <a:ext uri="{FF2B5EF4-FFF2-40B4-BE49-F238E27FC236}">
                <a16:creationId xmlns:a16="http://schemas.microsoft.com/office/drawing/2014/main" id="{139F40F4-B8F7-7DD7-47F2-FA95AD65A17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1974" y="2333627"/>
            <a:ext cx="5520941" cy="3795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72123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96BFD-326C-359F-9BF1-D4B478CA1D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4000" b="1" dirty="0"/>
            </a:br>
            <a:br>
              <a:rPr lang="en-GB" sz="4000" b="1" dirty="0"/>
            </a:br>
            <a:br>
              <a:rPr lang="en-GB" sz="4000" b="1" dirty="0"/>
            </a:br>
            <a:br>
              <a:rPr lang="en-GB" sz="4000" b="1" dirty="0"/>
            </a:br>
            <a:br>
              <a:rPr lang="en-GB" sz="4000" b="1" dirty="0"/>
            </a:br>
            <a:br>
              <a:rPr lang="en-GB" sz="4000" b="1" dirty="0"/>
            </a:br>
            <a:br>
              <a:rPr lang="en-GB" sz="4000" b="1" dirty="0"/>
            </a:br>
            <a:br>
              <a:rPr lang="en-GB" sz="4000" b="1" dirty="0"/>
            </a:br>
            <a:r>
              <a:rPr lang="en-GB" sz="4000" b="1" dirty="0"/>
              <a:t>A garage in Punjab, Pakistan :</a:t>
            </a:r>
            <a:br>
              <a:rPr lang="en-GB" sz="4000" b="1" dirty="0"/>
            </a:br>
            <a:r>
              <a:rPr lang="en-GB" sz="2400" b="1" dirty="0"/>
              <a:t>signs of a wind-tower?</a:t>
            </a:r>
            <a:br>
              <a:rPr lang="en-GB" sz="2400" b="1" dirty="0"/>
            </a:br>
            <a:br>
              <a:rPr lang="en-GB" sz="2400" b="1" dirty="0"/>
            </a:br>
            <a:br>
              <a:rPr lang="en-GB" sz="2400" b="1" dirty="0"/>
            </a:br>
            <a:br>
              <a:rPr lang="en-GB" sz="2400" b="1" dirty="0"/>
            </a:br>
            <a:br>
              <a:rPr lang="en-GB" sz="2400" b="1" dirty="0"/>
            </a:br>
            <a:br>
              <a:rPr lang="en-GB" sz="2400" b="1" dirty="0"/>
            </a:br>
            <a:br>
              <a:rPr lang="en-GB" sz="2400" b="1" dirty="0"/>
            </a:br>
            <a:br>
              <a:rPr lang="en-GB" sz="2400" b="1" dirty="0"/>
            </a:br>
            <a:br>
              <a:rPr lang="en-GB" sz="2400" b="1" dirty="0"/>
            </a:br>
            <a:br>
              <a:rPr lang="en-GB" sz="2400" b="1" dirty="0"/>
            </a:br>
            <a:br>
              <a:rPr lang="en-GB" sz="2400" b="1" dirty="0"/>
            </a:br>
            <a:br>
              <a:rPr lang="en-GB" sz="2400" b="1" dirty="0"/>
            </a:br>
            <a:br>
              <a:rPr lang="en-GB" sz="2400" b="1" dirty="0"/>
            </a:br>
            <a:br>
              <a:rPr lang="en-GB" sz="2400" b="1" dirty="0"/>
            </a:br>
            <a:br>
              <a:rPr lang="en-GB" sz="2400" b="1" dirty="0"/>
            </a:br>
            <a:r>
              <a:rPr lang="en-GB" sz="2400" b="1" dirty="0"/>
              <a:t>         </a:t>
            </a:r>
            <a:r>
              <a:rPr lang="en-GB" sz="1000" dirty="0"/>
              <a:t>Photo: Zahid Hameed 2024</a:t>
            </a:r>
          </a:p>
        </p:txBody>
      </p:sp>
      <p:pic>
        <p:nvPicPr>
          <p:cNvPr id="4" name="Content Placeholder 4" descr="A tractor parked outside a tire shop&#10;&#10;AI-generated content may be incorrect.">
            <a:extLst>
              <a:ext uri="{FF2B5EF4-FFF2-40B4-BE49-F238E27FC236}">
                <a16:creationId xmlns:a16="http://schemas.microsoft.com/office/drawing/2014/main" id="{623C6298-B30C-8B2F-0194-BC364CF288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9033" y="1785432"/>
            <a:ext cx="5402783" cy="3602981"/>
          </a:xfrm>
        </p:spPr>
      </p:pic>
    </p:spTree>
    <p:extLst>
      <p:ext uri="{BB962C8B-B14F-4D97-AF65-F5344CB8AC3E}">
        <p14:creationId xmlns:p14="http://schemas.microsoft.com/office/powerpoint/2010/main" val="4272651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57503A-1DD1-E091-920F-864163E5E5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4000" b="1" dirty="0"/>
            </a:br>
            <a:br>
              <a:rPr lang="en-GB" sz="4000" b="1" dirty="0"/>
            </a:br>
            <a:br>
              <a:rPr lang="en-GB" sz="4000" b="1" dirty="0"/>
            </a:br>
            <a:br>
              <a:rPr lang="en-GB" sz="4000" b="1" dirty="0"/>
            </a:br>
            <a:br>
              <a:rPr lang="en-GB" sz="4000" b="1" dirty="0"/>
            </a:br>
            <a:br>
              <a:rPr lang="en-GB" sz="4000" b="1" dirty="0"/>
            </a:br>
            <a:br>
              <a:rPr lang="en-GB" sz="4000" b="1" dirty="0"/>
            </a:br>
            <a:br>
              <a:rPr lang="en-GB" sz="4000" b="1"/>
            </a:br>
            <a:r>
              <a:rPr lang="en-GB" sz="4000" b="1"/>
              <a:t>    Climatic </a:t>
            </a:r>
            <a:r>
              <a:rPr lang="en-GB" sz="4000" b="1" dirty="0"/>
              <a:t>clues? </a:t>
            </a:r>
            <a:r>
              <a:rPr lang="en-GB" sz="2400" b="1" dirty="0"/>
              <a:t>(Punjab, Pakistan)</a:t>
            </a:r>
            <a:br>
              <a:rPr lang="en-GB" sz="2400" b="1" dirty="0"/>
            </a:br>
            <a:br>
              <a:rPr lang="en-GB" sz="2400" b="1" dirty="0"/>
            </a:br>
            <a:br>
              <a:rPr lang="en-GB" sz="2400" b="1" dirty="0"/>
            </a:br>
            <a:br>
              <a:rPr lang="en-GB" sz="2400" b="1" dirty="0"/>
            </a:br>
            <a:br>
              <a:rPr lang="en-GB" sz="2400" b="1" dirty="0"/>
            </a:br>
            <a:br>
              <a:rPr lang="en-GB" sz="2400" b="1" dirty="0"/>
            </a:br>
            <a:br>
              <a:rPr lang="en-GB" sz="2400" b="1" dirty="0"/>
            </a:br>
            <a:br>
              <a:rPr lang="en-GB" sz="2400" b="1" dirty="0"/>
            </a:br>
            <a:br>
              <a:rPr lang="en-GB" sz="2400" b="1" dirty="0"/>
            </a:br>
            <a:br>
              <a:rPr lang="en-GB" sz="2400" b="1" dirty="0"/>
            </a:br>
            <a:br>
              <a:rPr lang="en-GB" sz="2400" b="1" dirty="0"/>
            </a:br>
            <a:br>
              <a:rPr lang="en-GB" sz="2400" b="1" dirty="0"/>
            </a:br>
            <a:br>
              <a:rPr lang="en-GB" sz="2400" b="1" dirty="0"/>
            </a:br>
            <a:r>
              <a:rPr lang="en-GB" sz="2400" b="1" dirty="0"/>
              <a:t>       </a:t>
            </a:r>
            <a:br>
              <a:rPr lang="en-GB" sz="2400" b="1" dirty="0"/>
            </a:br>
            <a:br>
              <a:rPr lang="en-GB" sz="2400" b="1" dirty="0"/>
            </a:br>
            <a:r>
              <a:rPr lang="en-GB" sz="2400" b="1" dirty="0"/>
              <a:t>        </a:t>
            </a:r>
            <a:r>
              <a:rPr lang="en-GB" sz="1000" dirty="0"/>
              <a:t>Photo: Zahid Hameed 2024</a:t>
            </a:r>
            <a:endParaRPr lang="en-GB" sz="1000" b="1" dirty="0"/>
          </a:p>
        </p:txBody>
      </p:sp>
      <p:pic>
        <p:nvPicPr>
          <p:cNvPr id="4" name="Content Placeholder 4" descr="A building with a lawn and a fence&#10;&#10;AI-generated content may be incorrect.">
            <a:extLst>
              <a:ext uri="{FF2B5EF4-FFF2-40B4-BE49-F238E27FC236}">
                <a16:creationId xmlns:a16="http://schemas.microsoft.com/office/drawing/2014/main" id="{1C152435-59E5-BA25-0E77-7A41A636A7C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8742" y="1413642"/>
            <a:ext cx="5714282" cy="3810712"/>
          </a:xfrm>
        </p:spPr>
      </p:pic>
    </p:spTree>
    <p:extLst>
      <p:ext uri="{BB962C8B-B14F-4D97-AF65-F5344CB8AC3E}">
        <p14:creationId xmlns:p14="http://schemas.microsoft.com/office/powerpoint/2010/main" val="232926802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ED5F57-B245-539B-24A3-0C7652490F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Culture and the built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59FDDE-C650-BF10-5234-894CEC6890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504077"/>
            <a:ext cx="7886700" cy="435133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Privacy/seclusion</a:t>
            </a:r>
          </a:p>
          <a:p>
            <a:r>
              <a:rPr lang="en-GB" dirty="0"/>
              <a:t>Communal space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New aspirations (urban living)</a:t>
            </a:r>
          </a:p>
          <a:p>
            <a:r>
              <a:rPr lang="en-GB" dirty="0"/>
              <a:t>Built environment and </a:t>
            </a:r>
            <a:r>
              <a:rPr lang="en-GB"/>
              <a:t>ecological impacts</a:t>
            </a:r>
            <a:endParaRPr lang="en-GB" dirty="0"/>
          </a:p>
        </p:txBody>
      </p:sp>
      <p:pic>
        <p:nvPicPr>
          <p:cNvPr id="1026" name="Picture 2" descr="Mashrabiya - Wikipedia">
            <a:extLst>
              <a:ext uri="{FF2B5EF4-FFF2-40B4-BE49-F238E27FC236}">
                <a16:creationId xmlns:a16="http://schemas.microsoft.com/office/drawing/2014/main" id="{AC4E0766-5683-6E1A-1371-2AF2A85196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6201" y="1504077"/>
            <a:ext cx="4329112" cy="2917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44480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015951-7E45-6A9F-D1D3-E8F8D92B1D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85126"/>
            <a:ext cx="7886700" cy="1325563"/>
          </a:xfrm>
        </p:spPr>
        <p:txBody>
          <a:bodyPr>
            <a:normAutofit fontScale="90000"/>
          </a:bodyPr>
          <a:lstStyle/>
          <a:p>
            <a:br>
              <a:rPr lang="en-GB" sz="3100" b="1" dirty="0"/>
            </a:br>
            <a:br>
              <a:rPr lang="en-GB" sz="3100" b="1" dirty="0"/>
            </a:br>
            <a:br>
              <a:rPr lang="en-GB" sz="3100" b="1" dirty="0"/>
            </a:br>
            <a:br>
              <a:rPr lang="en-GB" sz="3100" b="1" dirty="0"/>
            </a:br>
            <a:br>
              <a:rPr lang="en-GB" sz="3100" b="1" dirty="0"/>
            </a:br>
            <a:br>
              <a:rPr lang="en-GB" sz="3100" b="1" dirty="0"/>
            </a:br>
            <a:br>
              <a:rPr lang="en-GB" sz="3100" b="1" dirty="0"/>
            </a:br>
            <a:br>
              <a:rPr lang="en-GB" sz="3100" b="1" dirty="0"/>
            </a:br>
            <a:br>
              <a:rPr lang="en-GB" sz="3100" b="1" dirty="0"/>
            </a:br>
            <a:br>
              <a:rPr lang="en-GB" sz="3100" b="1" dirty="0"/>
            </a:br>
            <a:br>
              <a:rPr lang="en-GB" sz="3100" b="1" dirty="0"/>
            </a:br>
            <a:br>
              <a:rPr lang="en-GB" sz="3100" b="1" dirty="0"/>
            </a:br>
            <a:r>
              <a:rPr lang="en-GB" sz="3100" b="1" dirty="0"/>
              <a:t>When </a:t>
            </a:r>
            <a:r>
              <a:rPr lang="en-GB" sz="3100" b="1" i="1" dirty="0"/>
              <a:t>traditional </a:t>
            </a:r>
            <a:r>
              <a:rPr lang="en-GB" sz="3100" b="1" dirty="0"/>
              <a:t>context gives way to… </a:t>
            </a:r>
            <a:r>
              <a:rPr lang="en-GB" b="1" dirty="0"/>
              <a:t>Urbanisation: a new set of problems to be solved</a:t>
            </a: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r>
              <a:rPr lang="en-GB" sz="1800" b="1" dirty="0"/>
              <a:t> </a:t>
            </a:r>
            <a:r>
              <a:rPr lang="en-GB" sz="1600" dirty="0"/>
              <a:t>Photo: Informal, self-help housing (Katutura township, near Windhoek, Namibia)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D068F0-D84D-C47A-74F0-E004AF9956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2" descr="Katutura:tours and transport around the townships | GetYourGuide">
            <a:extLst>
              <a:ext uri="{FF2B5EF4-FFF2-40B4-BE49-F238E27FC236}">
                <a16:creationId xmlns:a16="http://schemas.microsoft.com/office/drawing/2014/main" id="{C2F331B5-E7EE-EF79-2F37-393F97A583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238" y="2123643"/>
            <a:ext cx="5643562" cy="3755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075075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60DBAF-241D-CDEB-907D-03D79015F7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611" y="365126"/>
            <a:ext cx="7972739" cy="1325563"/>
          </a:xfrm>
        </p:spPr>
        <p:txBody>
          <a:bodyPr/>
          <a:lstStyle/>
          <a:p>
            <a:r>
              <a:rPr lang="en-GB" b="1" dirty="0"/>
              <a:t>New 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D839A5-E292-9664-82DD-C70E49BF6C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1500" dirty="0"/>
          </a:p>
          <a:p>
            <a:pPr marL="0" indent="0">
              <a:buNone/>
            </a:pPr>
            <a:r>
              <a:rPr lang="en-GB" sz="1500" dirty="0"/>
              <a:t>Photo: Ceramic liners for charcoal stoves                                               Kenyan </a:t>
            </a:r>
            <a:r>
              <a:rPr lang="en-GB" sz="1500" i="1" dirty="0" err="1"/>
              <a:t>jua</a:t>
            </a:r>
            <a:r>
              <a:rPr lang="en-GB" sz="1500" i="1" dirty="0"/>
              <a:t> kali </a:t>
            </a:r>
            <a:r>
              <a:rPr lang="en-GB" sz="1500" dirty="0"/>
              <a:t>tinsmiths (making charcoal stoves)</a:t>
            </a:r>
          </a:p>
          <a:p>
            <a:pPr marL="0" indent="0">
              <a:buNone/>
            </a:pPr>
            <a:r>
              <a:rPr lang="en-GB" dirty="0"/>
              <a:t>Materials</a:t>
            </a:r>
          </a:p>
          <a:p>
            <a:pPr marL="0" indent="0">
              <a:buNone/>
            </a:pPr>
            <a:r>
              <a:rPr lang="en-GB" dirty="0"/>
              <a:t>Fuel</a:t>
            </a:r>
          </a:p>
          <a:p>
            <a:pPr marL="0" indent="0">
              <a:buNone/>
            </a:pPr>
            <a:r>
              <a:rPr lang="en-GB" dirty="0"/>
              <a:t>Waste disposal/recycling</a:t>
            </a:r>
          </a:p>
          <a:p>
            <a:pPr marL="0" indent="0">
              <a:buNone/>
            </a:pPr>
            <a:r>
              <a:rPr lang="en-GB" dirty="0"/>
              <a:t>Land tenure/security</a:t>
            </a:r>
          </a:p>
          <a:p>
            <a:pPr marL="0" indent="0">
              <a:buNone/>
            </a:pPr>
            <a:r>
              <a:rPr lang="en-GB" dirty="0"/>
              <a:t>Education, healthcare etc.</a:t>
            </a:r>
          </a:p>
          <a:p>
            <a:pPr marL="0" indent="0">
              <a:buNone/>
            </a:pPr>
            <a:r>
              <a:rPr lang="en-GB" dirty="0"/>
              <a:t>Environmental impact</a:t>
            </a:r>
          </a:p>
          <a:p>
            <a:pPr marL="0" indent="0">
              <a:buNone/>
            </a:pPr>
            <a:r>
              <a:rPr lang="en-GB" dirty="0"/>
              <a:t>Democratic pressure/organisation</a:t>
            </a:r>
          </a:p>
        </p:txBody>
      </p:sp>
      <p:pic>
        <p:nvPicPr>
          <p:cNvPr id="1026" name="Picture 2" descr="Producing Cook Stoves | Founded in 1984 ...">
            <a:extLst>
              <a:ext uri="{FF2B5EF4-FFF2-40B4-BE49-F238E27FC236}">
                <a16:creationId xmlns:a16="http://schemas.microsoft.com/office/drawing/2014/main" id="{892125F5-C9EF-5F3E-4F5B-90D7A12B03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723" y="1303485"/>
            <a:ext cx="3634068" cy="2035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AF64B716-84DA-8B09-399E-09EFED5027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7360" y="611345"/>
            <a:ext cx="4113063" cy="2727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fires or simple stoves that burn wood ...">
            <a:extLst>
              <a:ext uri="{FF2B5EF4-FFF2-40B4-BE49-F238E27FC236}">
                <a16:creationId xmlns:a16="http://schemas.microsoft.com/office/drawing/2014/main" id="{47FA6712-4BF1-6CAE-10CB-B2D2AEE6DA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2371" y="3807192"/>
            <a:ext cx="2767954" cy="2216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26074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347</TotalTime>
  <Words>539</Words>
  <Application>Microsoft Office PowerPoint</Application>
  <PresentationFormat>On-screen Show (4:3)</PresentationFormat>
  <Paragraphs>104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Ashbury</vt:lpstr>
      <vt:lpstr>Aptos</vt:lpstr>
      <vt:lpstr>Aptos Display</vt:lpstr>
      <vt:lpstr>Arial</vt:lpstr>
      <vt:lpstr>Roboto</vt:lpstr>
      <vt:lpstr>Office Theme</vt:lpstr>
      <vt:lpstr>HPAN4016 People’s Worlds: Interactions with the Environment Landscape, Culture and Shelter</vt:lpstr>
      <vt:lpstr>Tradition, Form and Culture </vt:lpstr>
      <vt:lpstr>Providing shelter What materials are available?</vt:lpstr>
      <vt:lpstr>Building materials (in a traditional context)   for roofs, walls, floors… </vt:lpstr>
      <vt:lpstr>Wattle and daub construction </vt:lpstr>
      <vt:lpstr>Laterite soils Sun-dried bricks;  compressed blocks</vt:lpstr>
      <vt:lpstr>Sun-dried clay bricks</vt:lpstr>
      <vt:lpstr>Fired bricks: Clamps and kilns  Problems of deforestation</vt:lpstr>
      <vt:lpstr>Building with stone</vt:lpstr>
      <vt:lpstr>Dressed stone (for sale)</vt:lpstr>
      <vt:lpstr>         Dressed stone (near Thika, Kenya)         Photos: Andy Bevan (1991)</vt:lpstr>
      <vt:lpstr>Village layout (Luo, western Kenya)</vt:lpstr>
      <vt:lpstr>Village layout (Northern Ghana)</vt:lpstr>
      <vt:lpstr>Dagomba village layout, northern Ghana</vt:lpstr>
      <vt:lpstr>Dagomba village layout - and recent changes, impacted by urban spread etc.</vt:lpstr>
      <vt:lpstr>Traditional building design:  passive ventilation (wind towers)</vt:lpstr>
      <vt:lpstr>        A garage in Punjab, Pakistan : signs of a wind-tower?                        Photo: Zahid Hameed 2024</vt:lpstr>
      <vt:lpstr>            Climatic clues? (Punjab, Pakistan)                              Photo: Zahid Hameed 2024</vt:lpstr>
      <vt:lpstr>Culture and the built environment</vt:lpstr>
      <vt:lpstr>            When traditional context gives way to… Urbanisation: a new set of problems to be solved         Photo: Informal, self-help housing (Katutura township, near Windhoek, Namibia)</vt:lpstr>
      <vt:lpstr>New challenges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Andy Bevan</dc:creator>
  <cp:lastModifiedBy>Andy Bevan</cp:lastModifiedBy>
  <cp:revision>50</cp:revision>
  <dcterms:created xsi:type="dcterms:W3CDTF">2025-02-24T09:12:53Z</dcterms:created>
  <dcterms:modified xsi:type="dcterms:W3CDTF">2025-03-13T13:08:07Z</dcterms:modified>
</cp:coreProperties>
</file>