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1"/>
  </p:sldMasterIdLst>
  <p:notesMasterIdLst>
    <p:notesMasterId r:id="rId66"/>
  </p:notesMasterIdLst>
  <p:sldIdLst>
    <p:sldId id="279" r:id="rId2"/>
    <p:sldId id="307" r:id="rId3"/>
    <p:sldId id="308" r:id="rId4"/>
    <p:sldId id="30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280" r:id="rId20"/>
    <p:sldId id="281" r:id="rId21"/>
    <p:sldId id="282" r:id="rId22"/>
    <p:sldId id="283" r:id="rId23"/>
    <p:sldId id="257" r:id="rId24"/>
    <p:sldId id="258" r:id="rId25"/>
    <p:sldId id="259" r:id="rId26"/>
    <p:sldId id="306" r:id="rId27"/>
    <p:sldId id="260" r:id="rId28"/>
    <p:sldId id="261" r:id="rId29"/>
    <p:sldId id="262" r:id="rId30"/>
    <p:sldId id="263" r:id="rId31"/>
    <p:sldId id="264" r:id="rId32"/>
    <p:sldId id="265" r:id="rId33"/>
    <p:sldId id="266" r:id="rId34"/>
    <p:sldId id="267" r:id="rId35"/>
    <p:sldId id="268" r:id="rId36"/>
    <p:sldId id="324" r:id="rId37"/>
    <p:sldId id="269" r:id="rId38"/>
    <p:sldId id="270" r:id="rId39"/>
    <p:sldId id="305" r:id="rId40"/>
    <p:sldId id="273" r:id="rId41"/>
    <p:sldId id="274" r:id="rId42"/>
    <p:sldId id="275" r:id="rId43"/>
    <p:sldId id="276" r:id="rId44"/>
    <p:sldId id="277" r:id="rId45"/>
    <p:sldId id="284" r:id="rId46"/>
    <p:sldId id="285" r:id="rId47"/>
    <p:sldId id="286" r:id="rId48"/>
    <p:sldId id="288" r:id="rId49"/>
    <p:sldId id="289" r:id="rId50"/>
    <p:sldId id="290" r:id="rId51"/>
    <p:sldId id="287" r:id="rId52"/>
    <p:sldId id="292" r:id="rId53"/>
    <p:sldId id="293" r:id="rId54"/>
    <p:sldId id="294" r:id="rId55"/>
    <p:sldId id="295" r:id="rId56"/>
    <p:sldId id="296" r:id="rId57"/>
    <p:sldId id="297" r:id="rId58"/>
    <p:sldId id="298" r:id="rId59"/>
    <p:sldId id="299" r:id="rId60"/>
    <p:sldId id="300" r:id="rId61"/>
    <p:sldId id="301" r:id="rId62"/>
    <p:sldId id="303" r:id="rId63"/>
    <p:sldId id="302" r:id="rId64"/>
    <p:sldId id="278" r:id="rId65"/>
  </p:sldIdLst>
  <p:sldSz cx="9144000" cy="6858000" type="screen4x3"/>
  <p:notesSz cx="6858000" cy="9144000"/>
  <p:embeddedFontLst>
    <p:embeddedFont>
      <p:font typeface="Wingdings 2" panose="05020102010507070707" pitchFamily="18" charset="2"/>
      <p:regular r:id="rId67"/>
    </p:embeddedFont>
    <p:embeddedFont>
      <p:font typeface="Tw Cen MT" panose="020B0602020104020603" pitchFamily="34" charset="0"/>
      <p:regular r:id="rId68"/>
      <p:bold r:id="rId69"/>
      <p:italic r:id="rId70"/>
      <p:boldItalic r:id="rId71"/>
    </p:embeddedFont>
    <p:embeddedFont>
      <p:font typeface="Calibri" panose="020F0502020204030204" pitchFamily="34" charset="0"/>
      <p:regular r:id="rId72"/>
      <p:bold r:id="rId73"/>
      <p:italic r:id="rId74"/>
      <p:boldItalic r:id="rId75"/>
    </p:embeddedFont>
  </p:embeddedFontLst>
  <p:custDataLst>
    <p:tags r:id="rId7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font" Target="fonts/font2.fntdata"/><Relationship Id="rId76" Type="http://schemas.openxmlformats.org/officeDocument/2006/relationships/tags" Target="tags/tag1.xml"/><Relationship Id="rId7" Type="http://schemas.openxmlformats.org/officeDocument/2006/relationships/slide" Target="slides/slide6.xml"/><Relationship Id="rId71"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74" Type="http://schemas.openxmlformats.org/officeDocument/2006/relationships/font" Target="fonts/font8.fntdata"/><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7.fntdata"/><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3.fntdata"/><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6.fntdata"/><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4.fntdata"/><Relationship Id="rId75"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E903E2-5355-48EB-983C-77A0D408F3F0}" type="datetimeFigureOut">
              <a:rPr lang="en-GB" smtClean="0"/>
              <a:pPr/>
              <a:t>10/02/2017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7649A3D-B243-449F-8F9E-932221CFBBE3}" type="slidenum">
              <a:rPr lang="en-GB" smtClean="0"/>
              <a:pPr/>
              <a:t>‹#›</a:t>
            </a:fld>
            <a:endParaRPr lang="en-GB"/>
          </a:p>
        </p:txBody>
      </p:sp>
    </p:spTree>
    <p:extLst>
      <p:ext uri="{BB962C8B-B14F-4D97-AF65-F5344CB8AC3E}">
        <p14:creationId xmlns:p14="http://schemas.microsoft.com/office/powerpoint/2010/main" val="4026642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27</a:t>
            </a:fld>
            <a:endParaRPr lang="en-GB"/>
          </a:p>
        </p:txBody>
      </p:sp>
    </p:spTree>
    <p:extLst>
      <p:ext uri="{BB962C8B-B14F-4D97-AF65-F5344CB8AC3E}">
        <p14:creationId xmlns:p14="http://schemas.microsoft.com/office/powerpoint/2010/main" val="2525314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04B3AAC0-56F8-43D2-A59D-E5D6620C09E7}" type="datetimeFigureOut">
              <a:rPr lang="en-GB" smtClean="0"/>
              <a:pPr/>
              <a:t>10/02/2017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2E1D58B2-8BB4-45F5-87B2-7B030BE63B2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E1D58B2-8BB4-45F5-87B2-7B030BE63B23}"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2E1D58B2-8BB4-45F5-87B2-7B030BE63B23}"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04B3AAC0-56F8-43D2-A59D-E5D6620C09E7}" type="datetimeFigureOut">
              <a:rPr lang="en-GB" smtClean="0"/>
              <a:pPr/>
              <a:t>10/02/2017</a:t>
            </a:fld>
            <a:endParaRPr lang="en-GB"/>
          </a:p>
        </p:txBody>
      </p:sp>
      <p:sp>
        <p:nvSpPr>
          <p:cNvPr id="10" name="Slide Number Placeholder 9"/>
          <p:cNvSpPr>
            <a:spLocks noGrp="1"/>
          </p:cNvSpPr>
          <p:nvPr>
            <p:ph type="sldNum" sz="quarter" idx="16"/>
          </p:nvPr>
        </p:nvSpPr>
        <p:spPr/>
        <p:txBody>
          <a:bodyPr rtlCol="0"/>
          <a:lstStyle/>
          <a:p>
            <a:fld id="{2E1D58B2-8BB4-45F5-87B2-7B030BE63B23}"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04B3AAC0-56F8-43D2-A59D-E5D6620C09E7}" type="datetimeFigureOut">
              <a:rPr lang="en-GB" smtClean="0"/>
              <a:pPr/>
              <a:t>10/02/2017</a:t>
            </a:fld>
            <a:endParaRPr lang="en-GB"/>
          </a:p>
        </p:txBody>
      </p:sp>
      <p:sp>
        <p:nvSpPr>
          <p:cNvPr id="12" name="Slide Number Placeholder 11"/>
          <p:cNvSpPr>
            <a:spLocks noGrp="1"/>
          </p:cNvSpPr>
          <p:nvPr>
            <p:ph type="sldNum" sz="quarter" idx="16"/>
          </p:nvPr>
        </p:nvSpPr>
        <p:spPr/>
        <p:txBody>
          <a:bodyPr rtlCol="0"/>
          <a:lstStyle/>
          <a:p>
            <a:fld id="{2E1D58B2-8BB4-45F5-87B2-7B030BE63B23}"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2E1D58B2-8BB4-45F5-87B2-7B030BE63B2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2E1D58B2-8BB4-45F5-87B2-7B030BE63B2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2E1D58B2-8BB4-45F5-87B2-7B030BE63B23}"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04B3AAC0-56F8-43D2-A59D-E5D6620C09E7}" type="datetimeFigureOut">
              <a:rPr lang="en-GB" smtClean="0"/>
              <a:pPr/>
              <a:t>10/02/2017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2E1D58B2-8BB4-45F5-87B2-7B030BE63B23}"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4B3AAC0-56F8-43D2-A59D-E5D6620C09E7}"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1D58B2-8BB4-45F5-87B2-7B030BE63B2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04B3AAC0-56F8-43D2-A59D-E5D6620C09E7}" type="datetimeFigureOut">
              <a:rPr lang="en-GB" smtClean="0"/>
              <a:pPr/>
              <a:t>10/02/2017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2E1D58B2-8BB4-45F5-87B2-7B030BE63B2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04B3AAC0-56F8-43D2-A59D-E5D6620C09E7}" type="datetimeFigureOut">
              <a:rPr lang="en-GB" smtClean="0"/>
              <a:pPr/>
              <a:t>10/02/2017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2E1D58B2-8BB4-45F5-87B2-7B030BE63B2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www.jstor.org/stable/443458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9752" y="4005064"/>
            <a:ext cx="6477000" cy="1828800"/>
          </a:xfrm>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dirty="0" smtClean="0"/>
              <a:t>Lecture 5: From Bactria to Babylon </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Darius</a:t>
            </a:r>
            <a:endParaRPr lang="en-GB" dirty="0"/>
          </a:p>
        </p:txBody>
      </p:sp>
      <p:sp>
        <p:nvSpPr>
          <p:cNvPr id="3" name="Content Placeholder 2"/>
          <p:cNvSpPr>
            <a:spLocks noGrp="1"/>
          </p:cNvSpPr>
          <p:nvPr>
            <p:ph sz="quarter" idx="1"/>
          </p:nvPr>
        </p:nvSpPr>
        <p:spPr/>
        <p:txBody>
          <a:bodyPr/>
          <a:lstStyle/>
          <a:p>
            <a:r>
              <a:rPr lang="en-GB" dirty="0" smtClean="0"/>
              <a:t>In the historians, a Macedonian reaches Darius before he dies, but not Alexander</a:t>
            </a:r>
          </a:p>
          <a:p>
            <a:r>
              <a:rPr lang="en-GB" dirty="0" smtClean="0"/>
              <a:t>In the </a:t>
            </a:r>
            <a:r>
              <a:rPr lang="en-GB" i="1" dirty="0" smtClean="0"/>
              <a:t>Alexander Romance</a:t>
            </a:r>
            <a:r>
              <a:rPr lang="en-GB" dirty="0" smtClean="0"/>
              <a:t>, it is Alexander who catches Darius. Darius then offers Alexander his kingdom and his daughter in marriage</a:t>
            </a:r>
          </a:p>
          <a:p>
            <a:endParaRPr lang="en-GB" i="1" dirty="0" smtClean="0"/>
          </a:p>
        </p:txBody>
      </p:sp>
    </p:spTree>
    <p:extLst>
      <p:ext uri="{BB962C8B-B14F-4D97-AF65-F5344CB8AC3E}">
        <p14:creationId xmlns:p14="http://schemas.microsoft.com/office/powerpoint/2010/main" val="2824070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Hunting </a:t>
            </a:r>
            <a:r>
              <a:rPr lang="en-GB" dirty="0" err="1" smtClean="0"/>
              <a:t>Bessus</a:t>
            </a:r>
            <a:endParaRPr lang="en-GB" dirty="0"/>
          </a:p>
        </p:txBody>
      </p:sp>
      <p:sp>
        <p:nvSpPr>
          <p:cNvPr id="3" name="Content Placeholder 2"/>
          <p:cNvSpPr>
            <a:spLocks noGrp="1"/>
          </p:cNvSpPr>
          <p:nvPr>
            <p:ph sz="quarter" idx="1"/>
          </p:nvPr>
        </p:nvSpPr>
        <p:spPr/>
        <p:txBody>
          <a:bodyPr>
            <a:normAutofit/>
          </a:bodyPr>
          <a:lstStyle/>
          <a:p>
            <a:r>
              <a:rPr lang="en-GB" dirty="0" smtClean="0"/>
              <a:t>Alexander must now act as Great King</a:t>
            </a:r>
          </a:p>
          <a:p>
            <a:r>
              <a:rPr lang="en-GB" dirty="0" err="1" smtClean="0"/>
              <a:t>Bessus</a:t>
            </a:r>
            <a:r>
              <a:rPr lang="en-GB" dirty="0" smtClean="0"/>
              <a:t> hunted as a rebel, not as a successor to Darius</a:t>
            </a:r>
          </a:p>
          <a:p>
            <a:r>
              <a:rPr lang="en-GB" dirty="0" smtClean="0"/>
              <a:t>Mercenaries and Persians slowly desert </a:t>
            </a:r>
            <a:r>
              <a:rPr lang="en-GB" dirty="0" err="1" smtClean="0"/>
              <a:t>Bessus</a:t>
            </a:r>
            <a:endParaRPr lang="en-GB" dirty="0" smtClean="0"/>
          </a:p>
          <a:p>
            <a:r>
              <a:rPr lang="en-GB" dirty="0" smtClean="0"/>
              <a:t>Alexander pursues him into Parthia </a:t>
            </a:r>
          </a:p>
          <a:p>
            <a:r>
              <a:rPr lang="en-GB" dirty="0" err="1" smtClean="0"/>
              <a:t>Parmenio’s</a:t>
            </a:r>
            <a:r>
              <a:rPr lang="en-GB" dirty="0" smtClean="0"/>
              <a:t> son </a:t>
            </a:r>
            <a:r>
              <a:rPr lang="en-GB" dirty="0" err="1" smtClean="0"/>
              <a:t>Nicanor</a:t>
            </a:r>
            <a:r>
              <a:rPr lang="en-GB" dirty="0" smtClean="0"/>
              <a:t> gets sick and dies, </a:t>
            </a:r>
            <a:r>
              <a:rPr lang="en-GB" dirty="0" err="1" smtClean="0"/>
              <a:t>Philotas</a:t>
            </a:r>
            <a:r>
              <a:rPr lang="en-GB" dirty="0" smtClean="0"/>
              <a:t> is left behind to arrange funeral with instructions to catch up</a:t>
            </a:r>
            <a:endParaRPr lang="en-GB" dirty="0"/>
          </a:p>
        </p:txBody>
      </p:sp>
    </p:spTree>
    <p:extLst>
      <p:ext uri="{BB962C8B-B14F-4D97-AF65-F5344CB8AC3E}">
        <p14:creationId xmlns:p14="http://schemas.microsoft.com/office/powerpoint/2010/main" val="35809137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Adoption of Persian Customs</a:t>
            </a:r>
            <a:endParaRPr lang="en-GB" dirty="0"/>
          </a:p>
        </p:txBody>
      </p:sp>
      <p:sp>
        <p:nvSpPr>
          <p:cNvPr id="3" name="Content Placeholder 2"/>
          <p:cNvSpPr>
            <a:spLocks noGrp="1"/>
          </p:cNvSpPr>
          <p:nvPr>
            <p:ph sz="quarter" idx="1"/>
          </p:nvPr>
        </p:nvSpPr>
        <p:spPr/>
        <p:txBody>
          <a:bodyPr>
            <a:normAutofit/>
          </a:bodyPr>
          <a:lstStyle/>
          <a:p>
            <a:r>
              <a:rPr lang="en-GB" dirty="0" smtClean="0"/>
              <a:t>Adoption of some Persian court traditions</a:t>
            </a:r>
          </a:p>
          <a:p>
            <a:r>
              <a:rPr lang="en-GB" dirty="0" smtClean="0"/>
              <a:t>Adoption of diadem (perhaps not actually Persian)</a:t>
            </a:r>
          </a:p>
          <a:p>
            <a:r>
              <a:rPr lang="en-GB" dirty="0" smtClean="0"/>
              <a:t>No adoption of trousers, but adoption of other Persian clothing</a:t>
            </a:r>
          </a:p>
          <a:p>
            <a:r>
              <a:rPr lang="en-GB" dirty="0" smtClean="0"/>
              <a:t>No pointed tiara</a:t>
            </a:r>
          </a:p>
          <a:p>
            <a:r>
              <a:rPr lang="en-GB" dirty="0" smtClean="0"/>
              <a:t>2 signet rings </a:t>
            </a:r>
          </a:p>
          <a:p>
            <a:pPr lvl="1"/>
            <a:r>
              <a:rPr lang="en-GB" dirty="0" smtClean="0"/>
              <a:t>1 Macedonian</a:t>
            </a:r>
          </a:p>
          <a:p>
            <a:pPr lvl="1"/>
            <a:r>
              <a:rPr lang="en-GB" dirty="0" smtClean="0"/>
              <a:t>1 Darius’</a:t>
            </a:r>
            <a:endParaRPr lang="en-GB" dirty="0"/>
          </a:p>
        </p:txBody>
      </p:sp>
    </p:spTree>
    <p:extLst>
      <p:ext uri="{BB962C8B-B14F-4D97-AF65-F5344CB8AC3E}">
        <p14:creationId xmlns:p14="http://schemas.microsoft.com/office/powerpoint/2010/main" val="26102632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East is East and West is West</a:t>
            </a:r>
            <a:br>
              <a:rPr lang="en-GB" dirty="0" smtClean="0"/>
            </a:br>
            <a:r>
              <a:rPr lang="en-GB" dirty="0" smtClean="0"/>
              <a:t>and never the twain shall meet</a:t>
            </a:r>
            <a:endParaRPr lang="en-GB" dirty="0"/>
          </a:p>
        </p:txBody>
      </p:sp>
      <p:sp>
        <p:nvSpPr>
          <p:cNvPr id="3" name="Content Placeholder 2"/>
          <p:cNvSpPr>
            <a:spLocks noGrp="1"/>
          </p:cNvSpPr>
          <p:nvPr>
            <p:ph sz="quarter" idx="1"/>
          </p:nvPr>
        </p:nvSpPr>
        <p:spPr/>
        <p:txBody>
          <a:bodyPr/>
          <a:lstStyle/>
          <a:p>
            <a:r>
              <a:rPr lang="en-GB" dirty="0" smtClean="0"/>
              <a:t>Macedonians dislike the adoption of Persian customs</a:t>
            </a:r>
          </a:p>
          <a:p>
            <a:r>
              <a:rPr lang="en-GB" dirty="0" smtClean="0"/>
              <a:t>Dislike the allowance of Persians to the campaign</a:t>
            </a:r>
          </a:p>
          <a:p>
            <a:r>
              <a:rPr lang="en-GB" dirty="0" smtClean="0"/>
              <a:t>Alexander allows troops to marry </a:t>
            </a:r>
            <a:endParaRPr lang="en-GB" dirty="0"/>
          </a:p>
        </p:txBody>
      </p:sp>
    </p:spTree>
    <p:extLst>
      <p:ext uri="{BB962C8B-B14F-4D97-AF65-F5344CB8AC3E}">
        <p14:creationId xmlns:p14="http://schemas.microsoft.com/office/powerpoint/2010/main" val="1765209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Into Legend</a:t>
            </a:r>
            <a:endParaRPr lang="en-GB" dirty="0"/>
          </a:p>
        </p:txBody>
      </p:sp>
      <p:sp>
        <p:nvSpPr>
          <p:cNvPr id="3" name="Content Placeholder 2"/>
          <p:cNvSpPr>
            <a:spLocks noGrp="1"/>
          </p:cNvSpPr>
          <p:nvPr>
            <p:ph sz="quarter" idx="1"/>
          </p:nvPr>
        </p:nvSpPr>
        <p:spPr/>
        <p:txBody>
          <a:bodyPr>
            <a:normAutofit/>
          </a:bodyPr>
          <a:lstStyle/>
          <a:p>
            <a:pPr indent="-71438">
              <a:buNone/>
            </a:pPr>
            <a:r>
              <a:rPr lang="en-GB" dirty="0" smtClean="0"/>
              <a:t>It was here that he was visited by the queen of the Amazons, according to the report we have from many writers…There is also a story that many years afterwards, when Lysimachus had become king of Macedonia, </a:t>
            </a:r>
            <a:r>
              <a:rPr lang="en-GB" dirty="0" err="1" smtClean="0"/>
              <a:t>Onesicritus</a:t>
            </a:r>
            <a:r>
              <a:rPr lang="en-GB" dirty="0" smtClean="0"/>
              <a:t> was reading aloud the fourth book of his history, which contained the tale of the Amazon, at which Lysimachus smiled and asked quietly, ‘I wonder where I was then.’</a:t>
            </a:r>
          </a:p>
          <a:p>
            <a:pPr algn="r">
              <a:buNone/>
            </a:pPr>
            <a:r>
              <a:rPr lang="en-GB" dirty="0" smtClean="0"/>
              <a:t>Plutarch </a:t>
            </a:r>
            <a:r>
              <a:rPr lang="en-GB" i="1" dirty="0" smtClean="0"/>
              <a:t>Life of Alexander </a:t>
            </a:r>
            <a:r>
              <a:rPr lang="en-GB" dirty="0" smtClean="0"/>
              <a:t>46</a:t>
            </a:r>
            <a:endParaRPr lang="en-GB" dirty="0"/>
          </a:p>
        </p:txBody>
      </p:sp>
    </p:spTree>
    <p:extLst>
      <p:ext uri="{BB962C8B-B14F-4D97-AF65-F5344CB8AC3E}">
        <p14:creationId xmlns:p14="http://schemas.microsoft.com/office/powerpoint/2010/main" val="22724310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GB" dirty="0" smtClean="0"/>
              <a:t>Conspiracy</a:t>
            </a:r>
            <a:endParaRPr lang="en-GB" dirty="0"/>
          </a:p>
        </p:txBody>
      </p:sp>
      <p:sp>
        <p:nvSpPr>
          <p:cNvPr id="3" name="Content Placeholder 2"/>
          <p:cNvSpPr>
            <a:spLocks noGrp="1"/>
          </p:cNvSpPr>
          <p:nvPr>
            <p:ph sz="quarter" idx="1"/>
          </p:nvPr>
        </p:nvSpPr>
        <p:spPr>
          <a:xfrm>
            <a:off x="539552" y="1556792"/>
            <a:ext cx="8229600" cy="4853136"/>
          </a:xfrm>
        </p:spPr>
        <p:txBody>
          <a:bodyPr>
            <a:normAutofit fontScale="92500" lnSpcReduction="20000"/>
          </a:bodyPr>
          <a:lstStyle/>
          <a:p>
            <a:pPr indent="-71438">
              <a:buNone/>
            </a:pPr>
            <a:r>
              <a:rPr lang="en-GB" dirty="0" smtClean="0"/>
              <a:t>Ptolemy’s account of what now occurred is this: </a:t>
            </a:r>
            <a:r>
              <a:rPr lang="en-GB" dirty="0" err="1" smtClean="0"/>
              <a:t>Philotas</a:t>
            </a:r>
            <a:r>
              <a:rPr lang="en-GB" dirty="0" smtClean="0"/>
              <a:t> was brought before the Macedonians to stand his trial; Alexander made his accusation in no uncertain terms, and </a:t>
            </a:r>
            <a:r>
              <a:rPr lang="en-GB" dirty="0" err="1" smtClean="0"/>
              <a:t>Philotas</a:t>
            </a:r>
            <a:r>
              <a:rPr lang="en-GB" dirty="0" smtClean="0"/>
              <a:t> answered the charge. Then the persons who had reported the affair came forward, with various irrefutable proofs of his own guilt and that of his fellow-conspirators, of which the most damning was that he admitted knowledge of a plot against Alexander but had said nothing about it, in spite of the fact that he was in the habit of visiting Alexander’s tent twice a day. Thereupon he was shot by the Macedonians, and the others who were concerned in the conspiracy shared the same fate. </a:t>
            </a:r>
            <a:r>
              <a:rPr lang="en-GB" dirty="0" err="1" smtClean="0"/>
              <a:t>Parmenio</a:t>
            </a:r>
            <a:r>
              <a:rPr lang="en-GB" dirty="0" smtClean="0"/>
              <a:t> was executed as well…</a:t>
            </a:r>
          </a:p>
          <a:p>
            <a:pPr algn="r">
              <a:buNone/>
            </a:pPr>
            <a:r>
              <a:rPr lang="en-GB" dirty="0" err="1" smtClean="0"/>
              <a:t>Arrian</a:t>
            </a:r>
            <a:r>
              <a:rPr lang="en-GB" dirty="0" smtClean="0"/>
              <a:t> </a:t>
            </a:r>
            <a:r>
              <a:rPr lang="en-GB" i="1" dirty="0" smtClean="0"/>
              <a:t>Anabasis</a:t>
            </a:r>
            <a:r>
              <a:rPr lang="en-GB" dirty="0" smtClean="0"/>
              <a:t> 3.27</a:t>
            </a:r>
            <a:endParaRPr lang="en-GB" dirty="0"/>
          </a:p>
        </p:txBody>
      </p:sp>
    </p:spTree>
    <p:extLst>
      <p:ext uri="{BB962C8B-B14F-4D97-AF65-F5344CB8AC3E}">
        <p14:creationId xmlns:p14="http://schemas.microsoft.com/office/powerpoint/2010/main" val="14334398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Death of </a:t>
            </a:r>
            <a:r>
              <a:rPr lang="en-GB" dirty="0" err="1" smtClean="0"/>
              <a:t>Parmenio</a:t>
            </a:r>
            <a:endParaRPr lang="en-GB" dirty="0"/>
          </a:p>
        </p:txBody>
      </p:sp>
      <p:sp>
        <p:nvSpPr>
          <p:cNvPr id="3" name="Content Placeholder 2"/>
          <p:cNvSpPr>
            <a:spLocks noGrp="1"/>
          </p:cNvSpPr>
          <p:nvPr>
            <p:ph sz="quarter" idx="1"/>
          </p:nvPr>
        </p:nvSpPr>
        <p:spPr>
          <a:xfrm>
            <a:off x="457200" y="1600200"/>
            <a:ext cx="8229600" cy="4997152"/>
          </a:xfrm>
        </p:spPr>
        <p:txBody>
          <a:bodyPr>
            <a:normAutofit fontScale="92500" lnSpcReduction="10000"/>
          </a:bodyPr>
          <a:lstStyle/>
          <a:p>
            <a:pPr indent="-71438">
              <a:buNone/>
            </a:pPr>
            <a:r>
              <a:rPr lang="en-GB" dirty="0" smtClean="0"/>
              <a:t>The reason for </a:t>
            </a:r>
            <a:r>
              <a:rPr lang="en-GB" dirty="0" err="1" smtClean="0"/>
              <a:t>Parmenio’s</a:t>
            </a:r>
            <a:r>
              <a:rPr lang="en-GB" dirty="0" smtClean="0"/>
              <a:t> execution may have been that Alexander could not believe that he had no share in his son’s conspiracy; on the other hand, even granting his innocence, his living on after his son’s execution was already in fact a danger; for he was a man of immense prestige: he had great influence not only with Alexander himself but also with the army – and not alone with the Macedonian units, but also with the mercenary soldiers, whom so often by Alexander’s orders and with Alexander’s approbation he had led on special missions or in the ordinary course of duty.</a:t>
            </a:r>
          </a:p>
          <a:p>
            <a:pPr algn="r">
              <a:buNone/>
            </a:pPr>
            <a:r>
              <a:rPr lang="en-GB" dirty="0" err="1" smtClean="0"/>
              <a:t>Arrian</a:t>
            </a:r>
            <a:r>
              <a:rPr lang="en-GB" dirty="0" smtClean="0"/>
              <a:t> </a:t>
            </a:r>
            <a:r>
              <a:rPr lang="en-GB" i="1" dirty="0" smtClean="0"/>
              <a:t>Anabasis</a:t>
            </a:r>
            <a:r>
              <a:rPr lang="en-GB" dirty="0" smtClean="0"/>
              <a:t> 3.27</a:t>
            </a:r>
            <a:endParaRPr lang="en-GB" dirty="0"/>
          </a:p>
        </p:txBody>
      </p:sp>
    </p:spTree>
    <p:extLst>
      <p:ext uri="{BB962C8B-B14F-4D97-AF65-F5344CB8AC3E}">
        <p14:creationId xmlns:p14="http://schemas.microsoft.com/office/powerpoint/2010/main" val="18955626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Eastern Campaign</a:t>
            </a:r>
            <a:endParaRPr lang="en-GB" dirty="0"/>
          </a:p>
        </p:txBody>
      </p:sp>
      <p:sp>
        <p:nvSpPr>
          <p:cNvPr id="3" name="Content Placeholder 2"/>
          <p:cNvSpPr>
            <a:spLocks noGrp="1"/>
          </p:cNvSpPr>
          <p:nvPr>
            <p:ph sz="quarter" idx="1"/>
          </p:nvPr>
        </p:nvSpPr>
        <p:spPr/>
        <p:txBody>
          <a:bodyPr/>
          <a:lstStyle/>
          <a:p>
            <a:r>
              <a:rPr lang="en-GB" dirty="0" smtClean="0"/>
              <a:t>Alexander goes through </a:t>
            </a:r>
            <a:r>
              <a:rPr lang="en-GB" dirty="0" err="1" smtClean="0"/>
              <a:t>Arachosia</a:t>
            </a:r>
            <a:r>
              <a:rPr lang="en-GB" dirty="0" smtClean="0"/>
              <a:t>, crosses the Hindu Kush</a:t>
            </a:r>
          </a:p>
          <a:p>
            <a:r>
              <a:rPr lang="en-GB" dirty="0" smtClean="0"/>
              <a:t>One of the satraps retained in place by Alexander, rebels and is killed </a:t>
            </a:r>
          </a:p>
          <a:p>
            <a:r>
              <a:rPr lang="en-GB" dirty="0" smtClean="0"/>
              <a:t>Alexander moves into Bactria</a:t>
            </a:r>
            <a:endParaRPr lang="en-GB" dirty="0"/>
          </a:p>
        </p:txBody>
      </p:sp>
    </p:spTree>
    <p:extLst>
      <p:ext uri="{BB962C8B-B14F-4D97-AF65-F5344CB8AC3E}">
        <p14:creationId xmlns:p14="http://schemas.microsoft.com/office/powerpoint/2010/main" val="2924489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rahamphillips.net/Alexander/Alexander%27s_campaigns_map.jpg"/>
          <p:cNvPicPr>
            <a:picLocks noChangeAspect="1" noChangeArrowheads="1"/>
          </p:cNvPicPr>
          <p:nvPr/>
        </p:nvPicPr>
        <p:blipFill>
          <a:blip r:embed="rId2" cstate="print"/>
          <a:srcRect/>
          <a:stretch>
            <a:fillRect/>
          </a:stretch>
        </p:blipFill>
        <p:spPr bwMode="auto">
          <a:xfrm>
            <a:off x="0" y="980728"/>
            <a:ext cx="9139107" cy="5085184"/>
          </a:xfrm>
          <a:prstGeom prst="rect">
            <a:avLst/>
          </a:prstGeom>
          <a:noFill/>
        </p:spPr>
      </p:pic>
    </p:spTree>
    <p:extLst>
      <p:ext uri="{BB962C8B-B14F-4D97-AF65-F5344CB8AC3E}">
        <p14:creationId xmlns:p14="http://schemas.microsoft.com/office/powerpoint/2010/main" val="21740366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a:t>
            </a:r>
            <a:endParaRPr lang="en-GB" dirty="0"/>
          </a:p>
        </p:txBody>
      </p:sp>
      <p:sp>
        <p:nvSpPr>
          <p:cNvPr id="3" name="Content Placeholder 2"/>
          <p:cNvSpPr>
            <a:spLocks noGrp="1"/>
          </p:cNvSpPr>
          <p:nvPr>
            <p:ph sz="quarter" idx="1"/>
          </p:nvPr>
        </p:nvSpPr>
        <p:spPr/>
        <p:txBody>
          <a:bodyPr/>
          <a:lstStyle/>
          <a:p>
            <a:r>
              <a:rPr lang="en-GB" dirty="0" err="1" smtClean="0"/>
              <a:t>Bessus</a:t>
            </a:r>
            <a:r>
              <a:rPr lang="en-GB" dirty="0" smtClean="0"/>
              <a:t> stations himself in Bactria, but Alexander outflanks him by going through a different pass. </a:t>
            </a:r>
          </a:p>
          <a:p>
            <a:r>
              <a:rPr lang="en-GB" dirty="0" err="1" smtClean="0"/>
              <a:t>Bessus</a:t>
            </a:r>
            <a:r>
              <a:rPr lang="en-GB" dirty="0" smtClean="0"/>
              <a:t> retreats to </a:t>
            </a:r>
            <a:r>
              <a:rPr lang="en-GB" dirty="0" err="1" smtClean="0"/>
              <a:t>Soghdiana</a:t>
            </a:r>
            <a:endParaRPr lang="en-GB" dirty="0" smtClean="0"/>
          </a:p>
          <a:p>
            <a:r>
              <a:rPr lang="en-GB" dirty="0" smtClean="0"/>
              <a:t>Alexander now occupies Bactria</a:t>
            </a:r>
          </a:p>
          <a:p>
            <a:r>
              <a:rPr lang="en-GB" dirty="0" err="1" smtClean="0"/>
              <a:t>Bessus</a:t>
            </a:r>
            <a:r>
              <a:rPr lang="en-GB" dirty="0" smtClean="0"/>
              <a:t> retreats beyond the Oxus</a:t>
            </a:r>
          </a:p>
          <a:p>
            <a:r>
              <a:rPr lang="en-GB" dirty="0" smtClean="0"/>
              <a:t>Alexander crosses the river using tent covers stitched to make floats</a:t>
            </a:r>
          </a:p>
          <a:p>
            <a:endParaRPr lang="en-GB" dirty="0" smtClean="0"/>
          </a:p>
          <a:p>
            <a:endParaRPr lang="en-GB" dirty="0"/>
          </a:p>
        </p:txBody>
      </p:sp>
    </p:spTree>
    <p:extLst>
      <p:ext uri="{BB962C8B-B14F-4D97-AF65-F5344CB8AC3E}">
        <p14:creationId xmlns:p14="http://schemas.microsoft.com/office/powerpoint/2010/main" val="1718956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Spitamenes</a:t>
            </a:r>
            <a:endParaRPr lang="en-GB" dirty="0"/>
          </a:p>
        </p:txBody>
      </p:sp>
      <p:sp>
        <p:nvSpPr>
          <p:cNvPr id="3" name="Content Placeholder 2"/>
          <p:cNvSpPr>
            <a:spLocks noGrp="1"/>
          </p:cNvSpPr>
          <p:nvPr>
            <p:ph sz="quarter" idx="1"/>
          </p:nvPr>
        </p:nvSpPr>
        <p:spPr/>
        <p:txBody>
          <a:bodyPr/>
          <a:lstStyle/>
          <a:p>
            <a:r>
              <a:rPr lang="en-GB" dirty="0" err="1" smtClean="0"/>
              <a:t>Soghdian</a:t>
            </a:r>
            <a:r>
              <a:rPr lang="en-GB" dirty="0" smtClean="0"/>
              <a:t> baron, supporter of </a:t>
            </a:r>
            <a:r>
              <a:rPr lang="en-GB" dirty="0" err="1" smtClean="0"/>
              <a:t>Bessus</a:t>
            </a:r>
            <a:r>
              <a:rPr lang="en-GB" dirty="0" smtClean="0"/>
              <a:t>, decides </a:t>
            </a:r>
            <a:r>
              <a:rPr lang="en-GB" dirty="0" err="1" smtClean="0"/>
              <a:t>Bessus</a:t>
            </a:r>
            <a:r>
              <a:rPr lang="en-GB" dirty="0" smtClean="0"/>
              <a:t> is no longer useful so arrests him and offers him to Alexander</a:t>
            </a:r>
          </a:p>
          <a:p>
            <a:r>
              <a:rPr lang="en-GB" dirty="0" err="1" smtClean="0"/>
              <a:t>Bessus</a:t>
            </a:r>
            <a:r>
              <a:rPr lang="en-GB" dirty="0" smtClean="0"/>
              <a:t> is then bound and tied to a post, Alexander marches his troops past him, then has him sent to </a:t>
            </a:r>
            <a:r>
              <a:rPr lang="en-GB" dirty="0" err="1" smtClean="0"/>
              <a:t>Zariaspa</a:t>
            </a:r>
            <a:r>
              <a:rPr lang="en-GB" dirty="0" smtClean="0"/>
              <a:t> where his ears and nose are cut off, then public execution in Ecbatana before the Medes and the Persians</a:t>
            </a:r>
            <a:endParaRPr lang="en-GB" dirty="0"/>
          </a:p>
        </p:txBody>
      </p:sp>
    </p:spTree>
    <p:extLst>
      <p:ext uri="{BB962C8B-B14F-4D97-AF65-F5344CB8AC3E}">
        <p14:creationId xmlns:p14="http://schemas.microsoft.com/office/powerpoint/2010/main" val="25368148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Scythia?</a:t>
            </a:r>
            <a:endParaRPr lang="en-GB" dirty="0"/>
          </a:p>
        </p:txBody>
      </p:sp>
      <p:sp>
        <p:nvSpPr>
          <p:cNvPr id="3" name="Content Placeholder 2"/>
          <p:cNvSpPr>
            <a:spLocks noGrp="1"/>
          </p:cNvSpPr>
          <p:nvPr>
            <p:ph sz="quarter" idx="1"/>
          </p:nvPr>
        </p:nvSpPr>
        <p:spPr/>
        <p:txBody>
          <a:bodyPr>
            <a:normAutofit/>
          </a:bodyPr>
          <a:lstStyle/>
          <a:p>
            <a:r>
              <a:rPr lang="en-GB" dirty="0" smtClean="0"/>
              <a:t>Alexander marches for Samarkand and the </a:t>
            </a:r>
            <a:r>
              <a:rPr lang="en-GB" dirty="0" err="1" smtClean="0"/>
              <a:t>Jaxartes</a:t>
            </a:r>
            <a:r>
              <a:rPr lang="en-GB" dirty="0" smtClean="0"/>
              <a:t> river. The north east boundary of the Persian Empire</a:t>
            </a:r>
          </a:p>
          <a:p>
            <a:r>
              <a:rPr lang="en-GB" dirty="0" smtClean="0"/>
              <a:t>Alexander summons </a:t>
            </a:r>
            <a:r>
              <a:rPr lang="en-GB" dirty="0" err="1" smtClean="0"/>
              <a:t>Spitamenes</a:t>
            </a:r>
            <a:r>
              <a:rPr lang="en-GB" dirty="0" smtClean="0"/>
              <a:t> to a meeting in </a:t>
            </a:r>
            <a:r>
              <a:rPr lang="en-GB" dirty="0" err="1" smtClean="0"/>
              <a:t>Zariaspa</a:t>
            </a:r>
            <a:r>
              <a:rPr lang="en-GB" dirty="0" smtClean="0"/>
              <a:t>. </a:t>
            </a:r>
            <a:r>
              <a:rPr lang="en-GB" dirty="0" err="1" smtClean="0"/>
              <a:t>Spitamenes</a:t>
            </a:r>
            <a:r>
              <a:rPr lang="en-GB" dirty="0" smtClean="0"/>
              <a:t> refuses and the province rebels.</a:t>
            </a:r>
          </a:p>
          <a:p>
            <a:r>
              <a:rPr lang="en-GB" dirty="0" smtClean="0"/>
              <a:t>Alexander sends a small force to relieve the siege that </a:t>
            </a:r>
            <a:r>
              <a:rPr lang="en-GB" dirty="0" err="1" smtClean="0"/>
              <a:t>Spitamenes</a:t>
            </a:r>
            <a:r>
              <a:rPr lang="en-GB" dirty="0" smtClean="0"/>
              <a:t> has raised against </a:t>
            </a:r>
            <a:r>
              <a:rPr lang="en-GB" dirty="0" err="1" smtClean="0"/>
              <a:t>Maracanda</a:t>
            </a:r>
            <a:endParaRPr lang="en-GB" dirty="0"/>
          </a:p>
        </p:txBody>
      </p:sp>
    </p:spTree>
    <p:extLst>
      <p:ext uri="{BB962C8B-B14F-4D97-AF65-F5344CB8AC3E}">
        <p14:creationId xmlns:p14="http://schemas.microsoft.com/office/powerpoint/2010/main" val="29837844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t>
            </a:r>
            <a:r>
              <a:rPr lang="en-GB" dirty="0" smtClean="0"/>
              <a:t> War</a:t>
            </a:r>
            <a:endParaRPr lang="en-GB" dirty="0"/>
          </a:p>
        </p:txBody>
      </p:sp>
      <p:sp>
        <p:nvSpPr>
          <p:cNvPr id="3" name="Content Placeholder 2"/>
          <p:cNvSpPr>
            <a:spLocks noGrp="1"/>
          </p:cNvSpPr>
          <p:nvPr>
            <p:ph sz="quarter" idx="1"/>
          </p:nvPr>
        </p:nvSpPr>
        <p:spPr/>
        <p:txBody>
          <a:bodyPr/>
          <a:lstStyle/>
          <a:p>
            <a:r>
              <a:rPr lang="en-GB" dirty="0" err="1" smtClean="0"/>
              <a:t>Spitamenes</a:t>
            </a:r>
            <a:r>
              <a:rPr lang="en-GB" dirty="0" smtClean="0"/>
              <a:t> traps the troops that Alexander had sent against him and slaughters them</a:t>
            </a:r>
          </a:p>
          <a:p>
            <a:r>
              <a:rPr lang="en-GB" dirty="0" smtClean="0"/>
              <a:t>Alexander moves quickly and drives off the siege at </a:t>
            </a:r>
            <a:r>
              <a:rPr lang="en-GB" dirty="0" err="1" smtClean="0"/>
              <a:t>Maracanda</a:t>
            </a:r>
            <a:r>
              <a:rPr lang="en-GB" dirty="0" smtClean="0"/>
              <a:t>, </a:t>
            </a:r>
            <a:r>
              <a:rPr lang="en-GB" dirty="0" err="1" smtClean="0"/>
              <a:t>Spitamenes</a:t>
            </a:r>
            <a:r>
              <a:rPr lang="en-GB" dirty="0" smtClean="0"/>
              <a:t> retreats to wage a guerrilla war</a:t>
            </a:r>
          </a:p>
          <a:p>
            <a:r>
              <a:rPr lang="en-GB" dirty="0" smtClean="0"/>
              <a:t>Alexander winters in </a:t>
            </a:r>
            <a:r>
              <a:rPr lang="en-GB" dirty="0" err="1" smtClean="0"/>
              <a:t>Zariaspa</a:t>
            </a:r>
            <a:r>
              <a:rPr lang="en-GB" dirty="0" smtClean="0"/>
              <a:t> </a:t>
            </a:r>
          </a:p>
          <a:p>
            <a:endParaRPr lang="en-GB" dirty="0"/>
          </a:p>
        </p:txBody>
      </p:sp>
    </p:spTree>
    <p:extLst>
      <p:ext uri="{BB962C8B-B14F-4D97-AF65-F5344CB8AC3E}">
        <p14:creationId xmlns:p14="http://schemas.microsoft.com/office/powerpoint/2010/main" val="32043338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Campaign lasts most of the summer with little success</a:t>
            </a:r>
          </a:p>
          <a:p>
            <a:r>
              <a:rPr lang="en-GB" dirty="0" smtClean="0"/>
              <a:t>Engagement between </a:t>
            </a:r>
            <a:r>
              <a:rPr lang="en-GB" dirty="0" err="1" smtClean="0"/>
              <a:t>Craterus</a:t>
            </a:r>
            <a:r>
              <a:rPr lang="en-GB" dirty="0" smtClean="0"/>
              <a:t> and </a:t>
            </a:r>
            <a:r>
              <a:rPr lang="en-GB" dirty="0" err="1" smtClean="0"/>
              <a:t>Spitamenes</a:t>
            </a:r>
            <a:r>
              <a:rPr lang="en-GB" dirty="0" smtClean="0"/>
              <a:t>, but </a:t>
            </a:r>
            <a:r>
              <a:rPr lang="en-GB" dirty="0" err="1" smtClean="0"/>
              <a:t>Spitamenes</a:t>
            </a:r>
            <a:r>
              <a:rPr lang="en-GB" dirty="0" smtClean="0"/>
              <a:t> escapes</a:t>
            </a:r>
          </a:p>
          <a:p>
            <a:endParaRPr lang="en-GB" dirty="0"/>
          </a:p>
        </p:txBody>
      </p:sp>
    </p:spTree>
    <p:extLst>
      <p:ext uri="{BB962C8B-B14F-4D97-AF65-F5344CB8AC3E}">
        <p14:creationId xmlns:p14="http://schemas.microsoft.com/office/powerpoint/2010/main" val="1422819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GB" sz="4300" dirty="0" smtClean="0"/>
              <a:t>Frustration in the Macedonian camp</a:t>
            </a:r>
            <a:endParaRPr lang="en-GB" sz="4300" dirty="0"/>
          </a:p>
        </p:txBody>
      </p:sp>
      <p:sp>
        <p:nvSpPr>
          <p:cNvPr id="3" name="Content Placeholder 2"/>
          <p:cNvSpPr>
            <a:spLocks noGrp="1"/>
          </p:cNvSpPr>
          <p:nvPr>
            <p:ph sz="quarter" idx="1"/>
          </p:nvPr>
        </p:nvSpPr>
        <p:spPr>
          <a:xfrm>
            <a:off x="457200" y="1600200"/>
            <a:ext cx="8229600" cy="5069160"/>
          </a:xfrm>
        </p:spPr>
        <p:txBody>
          <a:bodyPr>
            <a:normAutofit fontScale="70000" lnSpcReduction="20000"/>
          </a:bodyPr>
          <a:lstStyle/>
          <a:p>
            <a:pPr indent="-161925">
              <a:buNone/>
            </a:pPr>
            <a:r>
              <a:rPr lang="en-GB" dirty="0" smtClean="0"/>
              <a:t>After the company had drunk a good deal somebody began to sing the verse of a man named </a:t>
            </a:r>
            <a:r>
              <a:rPr lang="en-GB" dirty="0" err="1" smtClean="0"/>
              <a:t>Pranichus</a:t>
            </a:r>
            <a:r>
              <a:rPr lang="en-GB" dirty="0" smtClean="0"/>
              <a:t> (or </a:t>
            </a:r>
            <a:r>
              <a:rPr lang="en-GB" dirty="0" err="1" smtClean="0"/>
              <a:t>Pierio</a:t>
            </a:r>
            <a:r>
              <a:rPr lang="en-GB" dirty="0" smtClean="0"/>
              <a:t> according to another account), which had been written to humiliate and make fun of some Macedonian commanders who had recently been defeated by the barbarians. The older members of the party took offence at this and showed their resentment of both the poet and the singer, but Alexander and those sitting near him listened with obvious pleasure and told the man to continue. Thereupon </a:t>
            </a:r>
            <a:r>
              <a:rPr lang="en-GB" dirty="0" err="1" smtClean="0"/>
              <a:t>Cleitus</a:t>
            </a:r>
            <a:r>
              <a:rPr lang="en-GB" dirty="0" smtClean="0"/>
              <a:t>, who had already drunk too much and was rough and hot-tempered by nature became angrier than ever and shouted that it was not right for Macedonians to be insulted in the presence of barbarians and enemies, even if they had met with misfortune, for they were better men than those laughing at them. Alexander retorted that if </a:t>
            </a:r>
            <a:r>
              <a:rPr lang="en-GB" dirty="0" err="1" smtClean="0"/>
              <a:t>Cleitus</a:t>
            </a:r>
            <a:r>
              <a:rPr lang="en-GB" dirty="0" smtClean="0"/>
              <a:t> was trying to disguise cowardice as misfortune, he must be pleading his own case. At this </a:t>
            </a:r>
            <a:r>
              <a:rPr lang="en-GB" dirty="0" err="1" smtClean="0"/>
              <a:t>Cleitus</a:t>
            </a:r>
            <a:r>
              <a:rPr lang="en-GB" dirty="0" smtClean="0"/>
              <a:t> sprang to his feat and shouted back, ‘Yes it was my cowardice that saved your life, you who call yourself the son of the gods, when you were turning your back to </a:t>
            </a:r>
            <a:r>
              <a:rPr lang="en-GB" dirty="0" err="1" smtClean="0"/>
              <a:t>Spithridates</a:t>
            </a:r>
            <a:r>
              <a:rPr lang="en-GB" dirty="0" smtClean="0"/>
              <a:t>’ sword. And it is the blood of these Macedonians and their wounds which have made you so great that you disown your father and claim to be the son of </a:t>
            </a:r>
            <a:r>
              <a:rPr lang="en-GB" dirty="0" err="1" smtClean="0"/>
              <a:t>Ammon</a:t>
            </a:r>
            <a:r>
              <a:rPr lang="en-GB" dirty="0" smtClean="0"/>
              <a:t>!</a:t>
            </a:r>
          </a:p>
          <a:p>
            <a:pPr algn="r">
              <a:buNone/>
            </a:pPr>
            <a:r>
              <a:rPr lang="en-GB" dirty="0" smtClean="0"/>
              <a:t>Plutarch, </a:t>
            </a:r>
            <a:r>
              <a:rPr lang="en-GB" i="1" dirty="0" smtClean="0"/>
              <a:t>Life of Alexander</a:t>
            </a:r>
            <a:r>
              <a:rPr lang="en-GB" dirty="0" smtClean="0"/>
              <a:t> 50</a:t>
            </a:r>
            <a:endParaRPr lang="en-GB" dirty="0"/>
          </a:p>
        </p:txBody>
      </p:sp>
    </p:spTree>
    <p:extLst>
      <p:ext uri="{BB962C8B-B14F-4D97-AF65-F5344CB8AC3E}">
        <p14:creationId xmlns:p14="http://schemas.microsoft.com/office/powerpoint/2010/main" val="38092194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Death of </a:t>
            </a:r>
            <a:r>
              <a:rPr lang="en-GB" dirty="0" err="1" smtClean="0"/>
              <a:t>Cleitus</a:t>
            </a:r>
            <a:endParaRPr lang="en-GB" dirty="0"/>
          </a:p>
        </p:txBody>
      </p:sp>
      <p:sp>
        <p:nvSpPr>
          <p:cNvPr id="3" name="Content Placeholder 2"/>
          <p:cNvSpPr>
            <a:spLocks noGrp="1"/>
          </p:cNvSpPr>
          <p:nvPr>
            <p:ph sz="quarter" idx="1"/>
          </p:nvPr>
        </p:nvSpPr>
        <p:spPr>
          <a:xfrm>
            <a:off x="457200" y="1556792"/>
            <a:ext cx="8229600" cy="5472608"/>
          </a:xfrm>
        </p:spPr>
        <p:txBody>
          <a:bodyPr>
            <a:normAutofit fontScale="85000" lnSpcReduction="20000"/>
          </a:bodyPr>
          <a:lstStyle/>
          <a:p>
            <a:pPr indent="107950">
              <a:buNone/>
            </a:pPr>
            <a:r>
              <a:rPr lang="en-GB" dirty="0" smtClean="0"/>
              <a:t>Meanwhile as </a:t>
            </a:r>
            <a:r>
              <a:rPr lang="en-GB" dirty="0" err="1" smtClean="0"/>
              <a:t>Cleitus</a:t>
            </a:r>
            <a:r>
              <a:rPr lang="en-GB" dirty="0" smtClean="0"/>
              <a:t> still refused to give way, his friends with great difficulty pushed him out of the banqueting room. But soon afterwards he came in by another door, and, as he did so, recited in a loud and contemptuous voice this line from Euripides’ </a:t>
            </a:r>
            <a:r>
              <a:rPr lang="en-GB" i="1" dirty="0" smtClean="0"/>
              <a:t>Andromache</a:t>
            </a:r>
            <a:endParaRPr lang="en-GB" dirty="0" smtClean="0"/>
          </a:p>
          <a:p>
            <a:pPr marL="1979613">
              <a:buNone/>
            </a:pPr>
            <a:r>
              <a:rPr lang="en-GB" dirty="0" smtClean="0"/>
              <a:t>Alas, what evil customs reign in Greece</a:t>
            </a:r>
          </a:p>
          <a:p>
            <a:pPr indent="107950">
              <a:buNone/>
            </a:pPr>
            <a:r>
              <a:rPr lang="en-GB" dirty="0" smtClean="0"/>
              <a:t>At this Alexander seized a spear from one of his guards, faced </a:t>
            </a:r>
            <a:r>
              <a:rPr lang="en-GB" dirty="0" err="1" smtClean="0"/>
              <a:t>Cleitus</a:t>
            </a:r>
            <a:r>
              <a:rPr lang="en-GB" dirty="0" smtClean="0"/>
              <a:t> as he was drawing aside the curtain of the doorway, and ran him through. With a roar of pain and a groan, </a:t>
            </a:r>
            <a:r>
              <a:rPr lang="en-GB" dirty="0" err="1" smtClean="0"/>
              <a:t>Cleitus</a:t>
            </a:r>
            <a:r>
              <a:rPr lang="en-GB" dirty="0" smtClean="0"/>
              <a:t> fell, and immediately the king’s anger left him. When he came to himself and saw his friends standing around him speechless, he snatched the weapon out of the dead body and would have plunged it into his own throat if the guards had not forestalled him by seizing his hands and carrying him by force into his chamber. </a:t>
            </a:r>
          </a:p>
          <a:p>
            <a:pPr indent="107950" algn="r">
              <a:buNone/>
            </a:pPr>
            <a:r>
              <a:rPr lang="en-GB" dirty="0" smtClean="0"/>
              <a:t>Plutarch </a:t>
            </a:r>
            <a:r>
              <a:rPr lang="en-GB" i="1" dirty="0" smtClean="0"/>
              <a:t>Life of Alexander </a:t>
            </a:r>
            <a:r>
              <a:rPr lang="en-GB" dirty="0" smtClean="0"/>
              <a:t>51</a:t>
            </a:r>
            <a:endParaRPr lang="en-GB" dirty="0"/>
          </a:p>
        </p:txBody>
      </p:sp>
    </p:spTree>
    <p:extLst>
      <p:ext uri="{BB962C8B-B14F-4D97-AF65-F5344CB8AC3E}">
        <p14:creationId xmlns:p14="http://schemas.microsoft.com/office/powerpoint/2010/main" val="12651348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Spitamenes</a:t>
            </a:r>
            <a:endParaRPr lang="en-GB" dirty="0"/>
          </a:p>
        </p:txBody>
      </p:sp>
      <p:sp>
        <p:nvSpPr>
          <p:cNvPr id="3" name="Content Placeholder 2"/>
          <p:cNvSpPr>
            <a:spLocks noGrp="1"/>
          </p:cNvSpPr>
          <p:nvPr>
            <p:ph sz="quarter" idx="1"/>
          </p:nvPr>
        </p:nvSpPr>
        <p:spPr/>
        <p:txBody>
          <a:bodyPr/>
          <a:lstStyle/>
          <a:p>
            <a:r>
              <a:rPr lang="en-GB" dirty="0" smtClean="0"/>
              <a:t>After 2 campaigning seasons, Alexander is finally able to deprive </a:t>
            </a:r>
            <a:r>
              <a:rPr lang="en-GB" dirty="0" err="1" smtClean="0"/>
              <a:t>Spitamenes</a:t>
            </a:r>
            <a:r>
              <a:rPr lang="en-GB" dirty="0" smtClean="0"/>
              <a:t> of supplies</a:t>
            </a:r>
          </a:p>
          <a:p>
            <a:r>
              <a:rPr lang="en-GB" dirty="0" err="1" smtClean="0"/>
              <a:t>Spitamenes</a:t>
            </a:r>
            <a:r>
              <a:rPr lang="en-GB" dirty="0" smtClean="0"/>
              <a:t> allies with </a:t>
            </a:r>
            <a:r>
              <a:rPr lang="en-GB" dirty="0" err="1" smtClean="0"/>
              <a:t>Massagetae</a:t>
            </a:r>
            <a:r>
              <a:rPr lang="en-GB" dirty="0" smtClean="0"/>
              <a:t>, they give up and kill him (or according to </a:t>
            </a:r>
            <a:r>
              <a:rPr lang="en-GB" dirty="0" err="1" smtClean="0"/>
              <a:t>Curtius</a:t>
            </a:r>
            <a:r>
              <a:rPr lang="en-GB" dirty="0" smtClean="0"/>
              <a:t> his wife does)</a:t>
            </a:r>
          </a:p>
          <a:p>
            <a:endParaRPr lang="en-GB" dirty="0"/>
          </a:p>
        </p:txBody>
      </p:sp>
    </p:spTree>
    <p:extLst>
      <p:ext uri="{BB962C8B-B14F-4D97-AF65-F5344CB8AC3E}">
        <p14:creationId xmlns:p14="http://schemas.microsoft.com/office/powerpoint/2010/main" val="29732302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t>
            </a:r>
            <a:r>
              <a:rPr lang="en-GB" dirty="0" smtClean="0"/>
              <a:t> Rock</a:t>
            </a:r>
            <a:endParaRPr lang="en-GB" dirty="0"/>
          </a:p>
        </p:txBody>
      </p:sp>
      <p:sp>
        <p:nvSpPr>
          <p:cNvPr id="3" name="Content Placeholder 2"/>
          <p:cNvSpPr>
            <a:spLocks noGrp="1"/>
          </p:cNvSpPr>
          <p:nvPr>
            <p:ph sz="quarter" idx="1"/>
          </p:nvPr>
        </p:nvSpPr>
        <p:spPr/>
        <p:txBody>
          <a:bodyPr>
            <a:normAutofit fontScale="92500" lnSpcReduction="20000"/>
          </a:bodyPr>
          <a:lstStyle/>
          <a:p>
            <a:pPr indent="107950">
              <a:buNone/>
            </a:pPr>
            <a:r>
              <a:rPr lang="en-GB" dirty="0" smtClean="0"/>
              <a:t>He had called on them to discuss terms, and offered to allow them to return unmolested to their homes on condition of surrendering the stronghold; but their answer to the offer was a shout of laughter. Then in their barbaric lingo they told Alexander to find soldiers with wings to capture the Rock for him, as no other sort of person could cause them the least anxiety. As a result of this Alexander proclaimed that he would give a price of twelve talents to the first man up, eleven to the second, and ten to the third, and so on to the twelfth, who would receive 300 gold </a:t>
            </a:r>
            <a:r>
              <a:rPr lang="en-GB" dirty="0" err="1" smtClean="0"/>
              <a:t>darics</a:t>
            </a:r>
            <a:r>
              <a:rPr lang="en-GB" dirty="0" smtClean="0"/>
              <a:t>. </a:t>
            </a:r>
          </a:p>
          <a:p>
            <a:pPr algn="r">
              <a:buNone/>
            </a:pPr>
            <a:r>
              <a:rPr lang="en-GB" dirty="0" err="1" smtClean="0"/>
              <a:t>Arrian</a:t>
            </a:r>
            <a:r>
              <a:rPr lang="en-GB" dirty="0" smtClean="0"/>
              <a:t> </a:t>
            </a:r>
            <a:r>
              <a:rPr lang="en-GB" i="1" dirty="0" smtClean="0"/>
              <a:t>Anabasis</a:t>
            </a:r>
            <a:r>
              <a:rPr lang="en-GB" dirty="0" smtClean="0"/>
              <a:t> 4.19</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Rhoxane</a:t>
            </a:r>
            <a:endParaRPr lang="en-GB" dirty="0"/>
          </a:p>
        </p:txBody>
      </p:sp>
      <p:sp>
        <p:nvSpPr>
          <p:cNvPr id="3" name="Content Placeholder 2"/>
          <p:cNvSpPr>
            <a:spLocks noGrp="1"/>
          </p:cNvSpPr>
          <p:nvPr>
            <p:ph sz="quarter" idx="1"/>
          </p:nvPr>
        </p:nvSpPr>
        <p:spPr/>
        <p:txBody>
          <a:bodyPr/>
          <a:lstStyle/>
          <a:p>
            <a:r>
              <a:rPr lang="en-GB" dirty="0" smtClean="0"/>
              <a:t>Alexander marries the daughter of </a:t>
            </a:r>
            <a:r>
              <a:rPr lang="en-GB" dirty="0" err="1" smtClean="0"/>
              <a:t>Oxyartes</a:t>
            </a:r>
            <a:endParaRPr lang="en-GB" dirty="0" smtClean="0"/>
          </a:p>
          <a:p>
            <a:r>
              <a:rPr lang="en-GB" dirty="0" smtClean="0"/>
              <a:t>Move to consolidate the alliances of the Bactrian barons?</a:t>
            </a:r>
          </a:p>
          <a:p>
            <a:r>
              <a:rPr lang="en-GB" dirty="0" smtClean="0"/>
              <a:t>Merger of East and West</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lstStyle/>
          <a:p>
            <a:r>
              <a:rPr lang="en-GB" dirty="0" err="1" smtClean="0"/>
              <a:t>Proskynesis</a:t>
            </a:r>
            <a:endParaRPr lang="en-GB" dirty="0"/>
          </a:p>
        </p:txBody>
      </p:sp>
      <p:sp>
        <p:nvSpPr>
          <p:cNvPr id="3" name="Content Placeholder 2"/>
          <p:cNvSpPr>
            <a:spLocks noGrp="1"/>
          </p:cNvSpPr>
          <p:nvPr>
            <p:ph sz="quarter" idx="1"/>
          </p:nvPr>
        </p:nvSpPr>
        <p:spPr>
          <a:xfrm>
            <a:off x="457200" y="1600200"/>
            <a:ext cx="8229600" cy="4853136"/>
          </a:xfrm>
        </p:spPr>
        <p:txBody>
          <a:bodyPr>
            <a:normAutofit fontScale="85000" lnSpcReduction="20000"/>
          </a:bodyPr>
          <a:lstStyle/>
          <a:p>
            <a:pPr indent="107950">
              <a:buNone/>
            </a:pPr>
            <a:r>
              <a:rPr lang="en-GB" dirty="0" smtClean="0"/>
              <a:t>Chares of </a:t>
            </a:r>
            <a:r>
              <a:rPr lang="en-GB" dirty="0" err="1" smtClean="0"/>
              <a:t>Mitylene</a:t>
            </a:r>
            <a:r>
              <a:rPr lang="en-GB" dirty="0" smtClean="0"/>
              <a:t> says that on one occasion at a banquet Alexander, after he had drunk, passed the cup to one of is friends, who took it and rose so as to face the shrine of the household; next he drank in his turn, then performed </a:t>
            </a:r>
            <a:r>
              <a:rPr lang="en-GB" dirty="0" err="1" smtClean="0"/>
              <a:t>proskynesis</a:t>
            </a:r>
            <a:r>
              <a:rPr lang="en-GB" dirty="0" smtClean="0"/>
              <a:t> toward Alexander, kissed him and resumed his place on the couch. All the guests did the same in succession, until the cup came to Callisthenes. The king was talking to </a:t>
            </a:r>
            <a:r>
              <a:rPr lang="en-GB" dirty="0" err="1" smtClean="0"/>
              <a:t>Hephaestion</a:t>
            </a:r>
            <a:r>
              <a:rPr lang="en-GB" dirty="0" smtClean="0"/>
              <a:t> and paying no attention to Callisthenes, and the philosopher, after he had drunk, came forward to kiss him. At this Demetrius, whose surname was </a:t>
            </a:r>
            <a:r>
              <a:rPr lang="en-GB" dirty="0" err="1" smtClean="0"/>
              <a:t>Pheido</a:t>
            </a:r>
            <a:r>
              <a:rPr lang="en-GB" dirty="0" smtClean="0"/>
              <a:t>, called out, ‘Sire do not kiss him; he is the only one who has not made obeisance to you.’ Alexander therefore refused to kiss him, and Callisthenes exclaimed in a loud voice, ‘Very well then, I shall go away the poorer by a kiss.’</a:t>
            </a:r>
          </a:p>
          <a:p>
            <a:pPr algn="r">
              <a:buNone/>
            </a:pPr>
            <a:r>
              <a:rPr lang="en-GB" dirty="0" smtClean="0"/>
              <a:t>Plutarch </a:t>
            </a:r>
            <a:r>
              <a:rPr lang="en-GB" i="1" dirty="0" smtClean="0"/>
              <a:t>Life of Alexander </a:t>
            </a:r>
            <a:r>
              <a:rPr lang="en-GB" dirty="0" smtClean="0"/>
              <a:t>54</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Conspiracy of the Pages</a:t>
            </a:r>
            <a:endParaRPr lang="en-GB" dirty="0"/>
          </a:p>
        </p:txBody>
      </p:sp>
      <p:sp>
        <p:nvSpPr>
          <p:cNvPr id="3" name="Content Placeholder 2"/>
          <p:cNvSpPr>
            <a:spLocks noGrp="1"/>
          </p:cNvSpPr>
          <p:nvPr>
            <p:ph sz="quarter" idx="1"/>
          </p:nvPr>
        </p:nvSpPr>
        <p:spPr>
          <a:xfrm>
            <a:off x="611560" y="1484784"/>
            <a:ext cx="8229600" cy="5661248"/>
          </a:xfrm>
        </p:spPr>
        <p:txBody>
          <a:bodyPr>
            <a:normAutofit fontScale="77500" lnSpcReduction="20000"/>
          </a:bodyPr>
          <a:lstStyle/>
          <a:p>
            <a:pPr indent="19050">
              <a:buNone/>
            </a:pPr>
            <a:r>
              <a:rPr lang="en-GB" dirty="0" smtClean="0"/>
              <a:t>However, in a letter which he write later to Antipater and in which he includes Callisthenes in the general accusation, he says; ‘The youths were stoned to death by the Macedonians, but as for the sophist I shall punish him myself, and I shall not forget those who sent him to me, or the others who give shelter in their cities to those who plot against my life.’ In these words, at least, he plainly reveals his hostility to Aristotle in whose house Callisthenes had been brought up, since he was a son of Hero, who was Aristotle’s niece. As for Callisthenes’ death, according to some accounts Alexander ordered him to be hanged, but others have it that he was thrown into chains and died of disease. Chares tells us that after his arrest he was kept in prison for seven months in order to be tried by the Council of the League of Corinth in the presence of Aristotle, but that about the time when Alexander was wounded in India he died of excessive corpulence and the disease of lice.</a:t>
            </a:r>
          </a:p>
          <a:p>
            <a:pPr algn="r">
              <a:buNone/>
            </a:pPr>
            <a:r>
              <a:rPr lang="en-GB" dirty="0" smtClean="0"/>
              <a:t>Plutarch </a:t>
            </a:r>
            <a:r>
              <a:rPr lang="en-GB" i="1" dirty="0" smtClean="0"/>
              <a:t>Life of Alexander</a:t>
            </a:r>
            <a:r>
              <a:rPr lang="en-GB" dirty="0" smtClean="0"/>
              <a:t> 55</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Into India</a:t>
            </a:r>
            <a:endParaRPr lang="en-GB" dirty="0"/>
          </a:p>
        </p:txBody>
      </p:sp>
      <p:sp>
        <p:nvSpPr>
          <p:cNvPr id="3" name="Content Placeholder 2"/>
          <p:cNvSpPr>
            <a:spLocks noGrp="1"/>
          </p:cNvSpPr>
          <p:nvPr>
            <p:ph sz="quarter" idx="1"/>
          </p:nvPr>
        </p:nvSpPr>
        <p:spPr/>
        <p:txBody>
          <a:bodyPr/>
          <a:lstStyle/>
          <a:p>
            <a:r>
              <a:rPr lang="en-GB" dirty="0" smtClean="0"/>
              <a:t>Very bad historical information available to Alexander</a:t>
            </a:r>
          </a:p>
          <a:p>
            <a:r>
              <a:rPr lang="en-GB" dirty="0" smtClean="0"/>
              <a:t>Only Dionysus and Heracles had had some success in conquering India</a:t>
            </a:r>
          </a:p>
          <a:p>
            <a:r>
              <a:rPr lang="en-GB" dirty="0" smtClean="0"/>
              <a:t>Alexander hopes to rival both</a:t>
            </a: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Ambhi</a:t>
            </a:r>
            <a:r>
              <a:rPr lang="en-GB" dirty="0" smtClean="0"/>
              <a:t> and </a:t>
            </a:r>
            <a:r>
              <a:rPr lang="en-GB" dirty="0" err="1" smtClean="0"/>
              <a:t>Porus</a:t>
            </a:r>
            <a:endParaRPr lang="en-GB" dirty="0"/>
          </a:p>
        </p:txBody>
      </p:sp>
      <p:sp>
        <p:nvSpPr>
          <p:cNvPr id="3" name="Content Placeholder 2"/>
          <p:cNvSpPr>
            <a:spLocks noGrp="1"/>
          </p:cNvSpPr>
          <p:nvPr>
            <p:ph sz="quarter" idx="1"/>
          </p:nvPr>
        </p:nvSpPr>
        <p:spPr/>
        <p:txBody>
          <a:bodyPr/>
          <a:lstStyle/>
          <a:p>
            <a:r>
              <a:rPr lang="en-GB" dirty="0" smtClean="0"/>
              <a:t>Minor Indian prince </a:t>
            </a:r>
            <a:r>
              <a:rPr lang="en-GB" dirty="0" err="1" smtClean="0"/>
              <a:t>Ambhi</a:t>
            </a:r>
            <a:r>
              <a:rPr lang="en-GB" dirty="0" smtClean="0"/>
              <a:t> approaches Alexander with gifts (including 25 elephants)</a:t>
            </a:r>
          </a:p>
          <a:p>
            <a:r>
              <a:rPr lang="en-GB" dirty="0" smtClean="0"/>
              <a:t>Alliance with Alexander</a:t>
            </a:r>
          </a:p>
          <a:p>
            <a:r>
              <a:rPr lang="en-GB" dirty="0" smtClean="0"/>
              <a:t>Hopes to gain advantage against his rival </a:t>
            </a:r>
            <a:r>
              <a:rPr lang="en-GB" dirty="0" err="1" smtClean="0"/>
              <a:t>Porus</a:t>
            </a:r>
            <a:endParaRPr lang="en-GB" dirty="0" smtClean="0"/>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Splitting the Army</a:t>
            </a:r>
            <a:endParaRPr lang="en-GB" dirty="0"/>
          </a:p>
        </p:txBody>
      </p:sp>
      <p:sp>
        <p:nvSpPr>
          <p:cNvPr id="3" name="Content Placeholder 2"/>
          <p:cNvSpPr>
            <a:spLocks noGrp="1"/>
          </p:cNvSpPr>
          <p:nvPr>
            <p:ph sz="quarter" idx="1"/>
          </p:nvPr>
        </p:nvSpPr>
        <p:spPr/>
        <p:txBody>
          <a:bodyPr>
            <a:normAutofit/>
          </a:bodyPr>
          <a:lstStyle/>
          <a:p>
            <a:r>
              <a:rPr lang="en-GB" dirty="0" err="1" smtClean="0"/>
              <a:t>Hephaestion</a:t>
            </a:r>
            <a:r>
              <a:rPr lang="en-GB" dirty="0" smtClean="0"/>
              <a:t> and </a:t>
            </a:r>
            <a:r>
              <a:rPr lang="en-GB" dirty="0" err="1" smtClean="0"/>
              <a:t>Perdiccas</a:t>
            </a:r>
            <a:r>
              <a:rPr lang="en-GB" dirty="0" smtClean="0"/>
              <a:t> take ½ the cavalry, 3 phalanx battalions and the baggage train through the </a:t>
            </a:r>
            <a:r>
              <a:rPr lang="en-GB" dirty="0" err="1" smtClean="0"/>
              <a:t>Kyber</a:t>
            </a:r>
            <a:r>
              <a:rPr lang="en-GB" dirty="0" smtClean="0"/>
              <a:t> pass to the Indus</a:t>
            </a:r>
          </a:p>
          <a:p>
            <a:r>
              <a:rPr lang="en-GB" dirty="0" smtClean="0"/>
              <a:t>Alexander and </a:t>
            </a:r>
            <a:r>
              <a:rPr lang="en-GB" dirty="0" err="1" smtClean="0"/>
              <a:t>Craterus</a:t>
            </a:r>
            <a:r>
              <a:rPr lang="en-GB" dirty="0" smtClean="0"/>
              <a:t> go up the </a:t>
            </a:r>
            <a:r>
              <a:rPr lang="en-GB" dirty="0" err="1" smtClean="0"/>
              <a:t>Choaspes</a:t>
            </a:r>
            <a:r>
              <a:rPr lang="en-GB" dirty="0" smtClean="0"/>
              <a:t> (</a:t>
            </a:r>
            <a:r>
              <a:rPr lang="en-GB" dirty="0" err="1" smtClean="0"/>
              <a:t>Kunar</a:t>
            </a:r>
            <a:r>
              <a:rPr lang="en-GB" dirty="0" smtClean="0"/>
              <a:t>) river and march through </a:t>
            </a:r>
            <a:r>
              <a:rPr lang="en-GB" dirty="0" err="1" smtClean="0"/>
              <a:t>Bajaur</a:t>
            </a:r>
            <a:r>
              <a:rPr lang="en-GB" dirty="0" smtClean="0"/>
              <a:t> and Swat</a:t>
            </a:r>
          </a:p>
          <a:p>
            <a:r>
              <a:rPr lang="en-GB" dirty="0" smtClean="0"/>
              <a:t>Meet at the Indus</a:t>
            </a:r>
          </a:p>
          <a:p>
            <a:r>
              <a:rPr lang="en-GB" dirty="0" err="1" smtClean="0"/>
              <a:t>Hephaestion’s</a:t>
            </a:r>
            <a:r>
              <a:rPr lang="en-GB" dirty="0" smtClean="0"/>
              <a:t> route is fairly easy, Alexander’s difficult</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www.utexas.edu/courses/ancientfilmCC304/lecture18/images/8map.jpg"/>
          <p:cNvPicPr>
            <a:picLocks noGrp="1" noChangeAspect="1" noChangeArrowheads="1"/>
          </p:cNvPicPr>
          <p:nvPr>
            <p:ph sz="quarter" idx="1"/>
          </p:nvPr>
        </p:nvPicPr>
        <p:blipFill>
          <a:blip r:embed="rId2" cstate="print"/>
          <a:srcRect/>
          <a:stretch>
            <a:fillRect/>
          </a:stretch>
        </p:blipFill>
        <p:spPr bwMode="auto">
          <a:xfrm>
            <a:off x="836811" y="0"/>
            <a:ext cx="7731125" cy="685800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Violent Resistance</a:t>
            </a:r>
            <a:endParaRPr lang="en-GB" dirty="0"/>
          </a:p>
        </p:txBody>
      </p:sp>
      <p:sp>
        <p:nvSpPr>
          <p:cNvPr id="3" name="Content Placeholder 2"/>
          <p:cNvSpPr>
            <a:spLocks noGrp="1"/>
          </p:cNvSpPr>
          <p:nvPr>
            <p:ph sz="quarter" idx="1"/>
          </p:nvPr>
        </p:nvSpPr>
        <p:spPr/>
        <p:txBody>
          <a:bodyPr>
            <a:normAutofit fontScale="92500"/>
          </a:bodyPr>
          <a:lstStyle/>
          <a:p>
            <a:r>
              <a:rPr lang="en-GB" dirty="0" smtClean="0"/>
              <a:t>Most towns offer violent resistance rather than surrender:</a:t>
            </a:r>
          </a:p>
          <a:p>
            <a:pPr indent="107950">
              <a:buNone/>
            </a:pPr>
            <a:r>
              <a:rPr lang="en-GB" dirty="0" smtClean="0"/>
              <a:t> Now the best fighters among the Indians were mercenaries…So he concluded a truce with them when they were in one city, allowed them to leave, and then attacked them on the march and annihilated them. This action remains a blot on his career as a soldier: on all other occasions he observed the normal usages of war and behaved like a king.</a:t>
            </a:r>
          </a:p>
          <a:p>
            <a:pPr algn="r">
              <a:buNone/>
            </a:pPr>
            <a:r>
              <a:rPr lang="en-GB" dirty="0" smtClean="0"/>
              <a:t>Plutarch </a:t>
            </a:r>
            <a:r>
              <a:rPr lang="en-GB" i="1" dirty="0" smtClean="0"/>
              <a:t>Life of Alexander</a:t>
            </a:r>
            <a:r>
              <a:rPr lang="en-GB" dirty="0" smtClean="0"/>
              <a:t> 59</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 to the gods?</a:t>
            </a:r>
            <a:endParaRPr lang="en-GB" dirty="0"/>
          </a:p>
        </p:txBody>
      </p:sp>
      <p:sp>
        <p:nvSpPr>
          <p:cNvPr id="4" name="Content Placeholder 2"/>
          <p:cNvSpPr>
            <a:spLocks noGrp="1"/>
          </p:cNvSpPr>
          <p:nvPr>
            <p:ph sz="quarter" idx="1"/>
          </p:nvPr>
        </p:nvSpPr>
        <p:spPr/>
        <p:txBody>
          <a:bodyPr/>
          <a:lstStyle/>
          <a:p>
            <a:r>
              <a:rPr lang="en-GB" dirty="0" smtClean="0"/>
              <a:t>Surrender of </a:t>
            </a:r>
            <a:r>
              <a:rPr lang="en-GB" dirty="0" err="1" smtClean="0"/>
              <a:t>Nysa</a:t>
            </a:r>
            <a:endParaRPr lang="en-GB" dirty="0" smtClean="0"/>
          </a:p>
          <a:p>
            <a:pPr lvl="1"/>
            <a:r>
              <a:rPr lang="en-GB" dirty="0" smtClean="0"/>
              <a:t>Association with Dionysus</a:t>
            </a:r>
          </a:p>
          <a:p>
            <a:pPr lvl="1"/>
            <a:r>
              <a:rPr lang="en-GB" dirty="0" smtClean="0"/>
              <a:t>People who make wine (rare in the region)</a:t>
            </a:r>
          </a:p>
          <a:p>
            <a:pPr lvl="1"/>
            <a:r>
              <a:rPr lang="en-GB" dirty="0" smtClean="0"/>
              <a:t>Sacrifice goats for religious purposes</a:t>
            </a:r>
          </a:p>
          <a:p>
            <a:r>
              <a:rPr lang="en-GB" dirty="0" smtClean="0"/>
              <a:t>Rock of </a:t>
            </a:r>
            <a:r>
              <a:rPr lang="en-GB" dirty="0" err="1" smtClean="0"/>
              <a:t>Aornus</a:t>
            </a:r>
            <a:endParaRPr lang="en-GB" dirty="0" smtClean="0"/>
          </a:p>
          <a:p>
            <a:pPr lvl="1"/>
            <a:r>
              <a:rPr lang="en-GB" dirty="0" smtClean="0"/>
              <a:t>“not captured” by Heracles</a:t>
            </a:r>
          </a:p>
          <a:p>
            <a:pPr lvl="1"/>
            <a:r>
              <a:rPr lang="en-GB" dirty="0" smtClean="0"/>
              <a:t>Alexander captures it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with </a:t>
            </a:r>
            <a:r>
              <a:rPr lang="en-GB" dirty="0" err="1" smtClean="0"/>
              <a:t>Porus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Battle at the </a:t>
            </a:r>
            <a:r>
              <a:rPr lang="en-GB" dirty="0" err="1" smtClean="0"/>
              <a:t>Hydaspes</a:t>
            </a:r>
            <a:r>
              <a:rPr lang="en-GB" dirty="0" smtClean="0"/>
              <a:t> River</a:t>
            </a:r>
          </a:p>
          <a:p>
            <a:r>
              <a:rPr lang="en-GB" dirty="0" err="1" smtClean="0"/>
              <a:t>Porus</a:t>
            </a:r>
            <a:r>
              <a:rPr lang="en-GB" dirty="0" smtClean="0"/>
              <a:t> uses elephants to disrupt Alexander’s lines</a:t>
            </a:r>
          </a:p>
          <a:p>
            <a:pPr lvl="1"/>
            <a:r>
              <a:rPr lang="en-GB" dirty="0" smtClean="0"/>
              <a:t>Elephants are extremely useful against horses</a:t>
            </a:r>
          </a:p>
          <a:p>
            <a:r>
              <a:rPr lang="en-GB" dirty="0" smtClean="0"/>
              <a:t>Alexander hides his intentions on how to cross the river</a:t>
            </a:r>
          </a:p>
          <a:p>
            <a:r>
              <a:rPr lang="en-GB" dirty="0" smtClean="0"/>
              <a:t>Alexander moves his troops constantly, particularly at night</a:t>
            </a:r>
          </a:p>
          <a:p>
            <a:r>
              <a:rPr lang="en-GB" dirty="0" err="1" smtClean="0"/>
              <a:t>Porus</a:t>
            </a:r>
            <a:r>
              <a:rPr lang="en-GB" dirty="0" smtClean="0"/>
              <a:t> stops following his every movement</a:t>
            </a:r>
          </a:p>
          <a:p>
            <a:r>
              <a:rPr lang="en-GB" dirty="0" smtClean="0"/>
              <a:t>Attack must be a surprise</a:t>
            </a:r>
          </a:p>
          <a:p>
            <a:r>
              <a:rPr lang="en-GB" dirty="0" smtClean="0"/>
              <a:t>Prepare a feint in the centre</a:t>
            </a:r>
          </a:p>
          <a:p>
            <a:r>
              <a:rPr lang="en-GB" dirty="0" smtClean="0"/>
              <a:t>Main force goes upstream to a crossing</a:t>
            </a:r>
          </a:p>
          <a:p>
            <a:r>
              <a:rPr lang="en-GB" dirty="0" smtClean="0"/>
              <a:t>Everything almost goes wrong as they disembark on a jetty not on the bank</a:t>
            </a:r>
          </a:p>
          <a:p>
            <a:endParaRPr lang="en-GB"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4818" name="Picture 2" descr="Map of the Battle of the Hydaspes in 326 BC - Crossing of the River"/>
          <p:cNvPicPr>
            <a:picLocks noChangeAspect="1" noChangeArrowheads="1"/>
          </p:cNvPicPr>
          <p:nvPr/>
        </p:nvPicPr>
        <p:blipFill>
          <a:blip r:embed="rId2" cstate="print"/>
          <a:srcRect/>
          <a:stretch>
            <a:fillRect/>
          </a:stretch>
        </p:blipFill>
        <p:spPr bwMode="auto">
          <a:xfrm>
            <a:off x="339080" y="0"/>
            <a:ext cx="8804920" cy="6815009"/>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72706" name="Picture 2" descr="Map of the Battle of the Hydaspes in 326 BC - Combined Arms Attack"/>
          <p:cNvPicPr>
            <a:picLocks noChangeAspect="1" noChangeArrowheads="1"/>
          </p:cNvPicPr>
          <p:nvPr/>
        </p:nvPicPr>
        <p:blipFill>
          <a:blip r:embed="rId2" cstate="print"/>
          <a:srcRect/>
          <a:stretch>
            <a:fillRect/>
          </a:stretch>
        </p:blipFill>
        <p:spPr bwMode="auto">
          <a:xfrm>
            <a:off x="0" y="0"/>
            <a:ext cx="8820472" cy="6827046"/>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Autofit/>
          </a:bodyPr>
          <a:lstStyle/>
          <a:p>
            <a:r>
              <a:rPr lang="en-GB" sz="3600" dirty="0" smtClean="0"/>
              <a:t>When two strong men stand face to face </a:t>
            </a:r>
            <a:r>
              <a:rPr lang="en-GB" sz="3600" dirty="0" err="1" smtClean="0"/>
              <a:t>tho</a:t>
            </a:r>
            <a:r>
              <a:rPr lang="en-GB" sz="3600" dirty="0" smtClean="0"/>
              <a:t>’ they come from the ends of the earth</a:t>
            </a:r>
            <a:endParaRPr lang="en-GB" sz="3600" dirty="0"/>
          </a:p>
        </p:txBody>
      </p:sp>
      <p:sp>
        <p:nvSpPr>
          <p:cNvPr id="3" name="Content Placeholder 2"/>
          <p:cNvSpPr>
            <a:spLocks noGrp="1"/>
          </p:cNvSpPr>
          <p:nvPr>
            <p:ph sz="quarter" idx="1"/>
          </p:nvPr>
        </p:nvSpPr>
        <p:spPr>
          <a:xfrm>
            <a:off x="179512" y="1600200"/>
            <a:ext cx="8507288" cy="5257800"/>
          </a:xfrm>
        </p:spPr>
        <p:txBody>
          <a:bodyPr>
            <a:normAutofit fontScale="77500" lnSpcReduction="20000"/>
          </a:bodyPr>
          <a:lstStyle/>
          <a:p>
            <a:pPr marL="95250" indent="198438">
              <a:buNone/>
            </a:pPr>
            <a:r>
              <a:rPr lang="en-GB" dirty="0" smtClean="0"/>
              <a:t>Alexander, informed of his approach, rode out to meet him, accompanied by a small party of his Companions. When they met, he reined in his horse, and looked at his adversary with admiration: he was a magnificent figure of a man, over seven feet high and of great personal beauty; his bearing had lost none of its pride; his air was one of a brave man meeting another, of a king in the presence of a king, with whom he had fought honourably for his kingdom.</a:t>
            </a:r>
          </a:p>
          <a:p>
            <a:pPr marL="95250" indent="198438">
              <a:buNone/>
            </a:pPr>
            <a:r>
              <a:rPr lang="en-GB" dirty="0" smtClean="0"/>
              <a:t>Alexander was the first to speak, ‘What,’ he said, ‘do you wish that I should do with you?’</a:t>
            </a:r>
          </a:p>
          <a:p>
            <a:pPr marL="95250" indent="198438">
              <a:buNone/>
            </a:pPr>
            <a:r>
              <a:rPr lang="en-GB" dirty="0" smtClean="0"/>
              <a:t>‘Treat me as a king ought,’ </a:t>
            </a:r>
            <a:r>
              <a:rPr lang="en-GB" dirty="0" err="1" smtClean="0"/>
              <a:t>Porus</a:t>
            </a:r>
            <a:r>
              <a:rPr lang="en-GB" dirty="0" smtClean="0"/>
              <a:t> is said to have replied.</a:t>
            </a:r>
          </a:p>
          <a:p>
            <a:pPr marL="95250" indent="198438">
              <a:buNone/>
            </a:pPr>
            <a:r>
              <a:rPr lang="en-GB" dirty="0" smtClean="0"/>
              <a:t>‘For my part,’ said Alexander, pleased by his answer, your request shall be granted. But is there not something you should wish for yourself? Ask it.’</a:t>
            </a:r>
          </a:p>
          <a:p>
            <a:pPr marL="95250" indent="198438">
              <a:buNone/>
            </a:pPr>
            <a:r>
              <a:rPr lang="en-GB" dirty="0" smtClean="0"/>
              <a:t>‘Everything,’ said </a:t>
            </a:r>
            <a:r>
              <a:rPr lang="en-GB" dirty="0" err="1" smtClean="0"/>
              <a:t>Porus</a:t>
            </a:r>
            <a:r>
              <a:rPr lang="en-GB" dirty="0" smtClean="0"/>
              <a:t>, ‘is contained in this one request.’</a:t>
            </a:r>
          </a:p>
          <a:p>
            <a:pPr algn="r">
              <a:buNone/>
            </a:pPr>
            <a:r>
              <a:rPr lang="en-GB" dirty="0" err="1" smtClean="0"/>
              <a:t>Arrian</a:t>
            </a:r>
            <a:r>
              <a:rPr lang="en-GB" dirty="0" smtClean="0"/>
              <a:t> </a:t>
            </a:r>
            <a:r>
              <a:rPr lang="en-GB" i="1" dirty="0" smtClean="0"/>
              <a:t>Anabasis </a:t>
            </a:r>
            <a:r>
              <a:rPr lang="en-GB" dirty="0" smtClean="0"/>
              <a:t>5.19</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Porus</a:t>
            </a:r>
            <a:r>
              <a:rPr lang="en-GB" dirty="0" smtClean="0"/>
              <a:t>’ Reward</a:t>
            </a:r>
            <a:endParaRPr lang="en-GB" dirty="0"/>
          </a:p>
        </p:txBody>
      </p:sp>
      <p:sp>
        <p:nvSpPr>
          <p:cNvPr id="3" name="Content Placeholder 2"/>
          <p:cNvSpPr>
            <a:spLocks noGrp="1"/>
          </p:cNvSpPr>
          <p:nvPr>
            <p:ph sz="quarter" idx="1"/>
          </p:nvPr>
        </p:nvSpPr>
        <p:spPr/>
        <p:txBody>
          <a:bodyPr/>
          <a:lstStyle/>
          <a:p>
            <a:r>
              <a:rPr lang="en-GB" dirty="0" err="1" smtClean="0"/>
              <a:t>Porus</a:t>
            </a:r>
            <a:r>
              <a:rPr lang="en-GB" dirty="0" smtClean="0"/>
              <a:t> retained in his kingdom</a:t>
            </a:r>
          </a:p>
          <a:p>
            <a:r>
              <a:rPr lang="en-GB" dirty="0" smtClean="0"/>
              <a:t>Territories Alexander conquers after his defeat are given to </a:t>
            </a:r>
            <a:r>
              <a:rPr lang="en-GB" dirty="0" err="1" smtClean="0"/>
              <a:t>Porus</a:t>
            </a:r>
            <a:endParaRPr lang="en-GB" dirty="0" smtClean="0"/>
          </a:p>
          <a:p>
            <a:endParaRPr lang="en-GB" dirty="0" smtClean="0"/>
          </a:p>
        </p:txBody>
      </p:sp>
      <p:pic>
        <p:nvPicPr>
          <p:cNvPr id="4" name="Picture 2" descr="http://i981.photobucket.com/albums/ae295/myimagesdigital/FORVM%20Forum/BM_Porus.jpg"/>
          <p:cNvPicPr>
            <a:picLocks noChangeAspect="1" noChangeArrowheads="1"/>
          </p:cNvPicPr>
          <p:nvPr/>
        </p:nvPicPr>
        <p:blipFill>
          <a:blip r:embed="rId2" cstate="print"/>
          <a:srcRect/>
          <a:stretch>
            <a:fillRect/>
          </a:stretch>
        </p:blipFill>
        <p:spPr bwMode="auto">
          <a:xfrm>
            <a:off x="3771900" y="4181475"/>
            <a:ext cx="5372100" cy="2676525"/>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Further Conquests?</a:t>
            </a:r>
            <a:endParaRPr lang="en-GB" dirty="0"/>
          </a:p>
        </p:txBody>
      </p:sp>
      <p:sp>
        <p:nvSpPr>
          <p:cNvPr id="3" name="Content Placeholder 2"/>
          <p:cNvSpPr>
            <a:spLocks noGrp="1"/>
          </p:cNvSpPr>
          <p:nvPr>
            <p:ph sz="quarter" idx="1"/>
          </p:nvPr>
        </p:nvSpPr>
        <p:spPr>
          <a:xfrm>
            <a:off x="539552" y="1529408"/>
            <a:ext cx="8229600" cy="5328592"/>
          </a:xfrm>
        </p:spPr>
        <p:txBody>
          <a:bodyPr>
            <a:normAutofit fontScale="92500" lnSpcReduction="10000"/>
          </a:bodyPr>
          <a:lstStyle/>
          <a:p>
            <a:pPr marL="0" indent="180975">
              <a:buNone/>
            </a:pPr>
            <a:r>
              <a:rPr lang="en-GB" dirty="0" smtClean="0"/>
              <a:t>Alexander observed that his soldiers were exhausted with their constant campaigns. They had spent almost eight years among toils and dangers, and it was necessary to raise their spirits by an effective appeal if they were to undertake the expedition against the </a:t>
            </a:r>
            <a:r>
              <a:rPr lang="en-GB" dirty="0" err="1" smtClean="0"/>
              <a:t>Gandaridae</a:t>
            </a:r>
            <a:r>
              <a:rPr lang="en-GB" dirty="0" smtClean="0"/>
              <a:t>.  There had been many losses among the soldiers, and no relief from fighting was in sight. The hooves of the horses had been worn thin by steady marching. The arms and armour were wearing out, and Greek clothing was quite gone. They had to clothe themselves in foreign materials, </a:t>
            </a:r>
            <a:r>
              <a:rPr lang="en-GB" dirty="0" err="1" smtClean="0"/>
              <a:t>recutting</a:t>
            </a:r>
            <a:r>
              <a:rPr lang="en-GB" dirty="0" smtClean="0"/>
              <a:t> the garments of the Indians. This was the season also, as luck would have it, of the heavy rains. These had been going on for seventy days, to the accompaniment of continuous thunder and lightning.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the adventure</a:t>
            </a:r>
            <a:endParaRPr lang="en-GB" dirty="0"/>
          </a:p>
        </p:txBody>
      </p:sp>
      <p:sp>
        <p:nvSpPr>
          <p:cNvPr id="3" name="Content Placeholder 2"/>
          <p:cNvSpPr>
            <a:spLocks noGrp="1"/>
          </p:cNvSpPr>
          <p:nvPr>
            <p:ph sz="quarter" idx="1"/>
          </p:nvPr>
        </p:nvSpPr>
        <p:spPr>
          <a:xfrm>
            <a:off x="539552" y="1529408"/>
            <a:ext cx="8229600" cy="5328592"/>
          </a:xfrm>
        </p:spPr>
        <p:txBody>
          <a:bodyPr>
            <a:normAutofit fontScale="92500" lnSpcReduction="20000"/>
          </a:bodyPr>
          <a:lstStyle/>
          <a:p>
            <a:pPr marL="0" indent="90488">
              <a:buNone/>
            </a:pPr>
            <a:r>
              <a:rPr lang="en-GB" dirty="0" smtClean="0"/>
              <a:t>All this he accounted adverse to his project, and he saw only one hope of gaining his wish, if he might gain the soldiers' great goodwill through gratitude. Accordingly he allowed them to ravage the enemy's country, which was full of every good thing. During these days when the army was busy foraging, he called together the wives of the soldiers and their children; to the wives he undertook to give a monthly ration, to the children he distributed a service bonus in proportion to the military records of their fathers. When the soldiers returned laden with wealth from their expedition, he brought them together to a meeting. He delivered a carefully prepared speech about the expedition against the </a:t>
            </a:r>
            <a:r>
              <a:rPr lang="en-GB" dirty="0" err="1" smtClean="0"/>
              <a:t>Gandaridae</a:t>
            </a:r>
            <a:r>
              <a:rPr lang="en-GB" dirty="0" smtClean="0"/>
              <a:t> but the Macedonians did not accept it, and he gave up the undertaking. </a:t>
            </a:r>
          </a:p>
          <a:p>
            <a:pPr algn="r">
              <a:buNone/>
            </a:pPr>
            <a:r>
              <a:rPr lang="en-GB" dirty="0" err="1" smtClean="0"/>
              <a:t>Diodorus</a:t>
            </a:r>
            <a:r>
              <a:rPr lang="en-GB" dirty="0" smtClean="0"/>
              <a:t> 17.94</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2310869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long road home</a:t>
            </a:r>
            <a:endParaRPr lang="en-GB" dirty="0"/>
          </a:p>
        </p:txBody>
      </p:sp>
      <p:sp>
        <p:nvSpPr>
          <p:cNvPr id="3" name="Content Placeholder 2"/>
          <p:cNvSpPr>
            <a:spLocks noGrp="1"/>
          </p:cNvSpPr>
          <p:nvPr>
            <p:ph sz="quarter" idx="1"/>
          </p:nvPr>
        </p:nvSpPr>
        <p:spPr/>
        <p:txBody>
          <a:bodyPr/>
          <a:lstStyle/>
          <a:p>
            <a:r>
              <a:rPr lang="en-GB" dirty="0" err="1" smtClean="0"/>
              <a:t>Craterus</a:t>
            </a:r>
            <a:r>
              <a:rPr lang="en-GB" dirty="0" smtClean="0"/>
              <a:t> has been building a fleet, it is now ready, </a:t>
            </a:r>
            <a:r>
              <a:rPr lang="en-GB" dirty="0" err="1" smtClean="0"/>
              <a:t>Nearchus</a:t>
            </a:r>
            <a:r>
              <a:rPr lang="en-GB" dirty="0" smtClean="0"/>
              <a:t> commands the fleet</a:t>
            </a:r>
          </a:p>
          <a:p>
            <a:pPr>
              <a:buNone/>
            </a:pPr>
            <a:endParaRPr lang="en-GB" dirty="0" smtClean="0"/>
          </a:p>
          <a:p>
            <a:r>
              <a:rPr lang="en-GB" dirty="0" smtClean="0"/>
              <a:t>Alexander starts to make his way to the Indian ocean</a:t>
            </a:r>
          </a:p>
          <a:p>
            <a:endParaRPr lang="en-GB" dirty="0" smtClean="0"/>
          </a:p>
          <a:p>
            <a:r>
              <a:rPr lang="en-GB" dirty="0" smtClean="0"/>
              <a:t>3 columns move south, under the commands of </a:t>
            </a:r>
            <a:r>
              <a:rPr lang="en-GB" dirty="0" err="1" smtClean="0"/>
              <a:t>Craterus</a:t>
            </a:r>
            <a:r>
              <a:rPr lang="en-GB" dirty="0" smtClean="0"/>
              <a:t>, </a:t>
            </a:r>
            <a:r>
              <a:rPr lang="en-GB" dirty="0" err="1" smtClean="0"/>
              <a:t>Hephaestion</a:t>
            </a:r>
            <a:r>
              <a:rPr lang="en-GB" dirty="0" smtClean="0"/>
              <a:t> and Philip</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tough campaign to the ocean</a:t>
            </a:r>
            <a:endParaRPr lang="en-GB" dirty="0"/>
          </a:p>
        </p:txBody>
      </p:sp>
      <p:sp>
        <p:nvSpPr>
          <p:cNvPr id="3" name="Content Placeholder 2"/>
          <p:cNvSpPr>
            <a:spLocks noGrp="1"/>
          </p:cNvSpPr>
          <p:nvPr>
            <p:ph sz="quarter" idx="1"/>
          </p:nvPr>
        </p:nvSpPr>
        <p:spPr>
          <a:xfrm>
            <a:off x="457200" y="1600200"/>
            <a:ext cx="8229600" cy="5069160"/>
          </a:xfrm>
        </p:spPr>
        <p:txBody>
          <a:bodyPr>
            <a:normAutofit fontScale="85000" lnSpcReduction="20000"/>
          </a:bodyPr>
          <a:lstStyle/>
          <a:p>
            <a:pPr indent="107950">
              <a:buNone/>
            </a:pPr>
            <a:r>
              <a:rPr lang="en-GB" dirty="0" smtClean="0"/>
              <a:t>However, when he attacked the tribe known as the </a:t>
            </a:r>
            <a:r>
              <a:rPr lang="en-GB" dirty="0" err="1" smtClean="0"/>
              <a:t>Malli</a:t>
            </a:r>
            <a:r>
              <a:rPr lang="en-GB" dirty="0" smtClean="0"/>
              <a:t>, who are said to be the most warlike of all the </a:t>
            </a:r>
            <a:r>
              <a:rPr lang="en-GB" dirty="0" err="1" smtClean="0"/>
              <a:t>indian</a:t>
            </a:r>
            <a:r>
              <a:rPr lang="en-GB" dirty="0" smtClean="0"/>
              <a:t> peoples, he nearly lost his life. After the defenders had been driven from the walls by volleys of missiles, he was the first to scramble to the top of the wall by means of a scaling ladder. The ladder was smashed, so that no more Macedonians could join him, and the barbarians began to gather inside along the bottom of the all and to shoot at him from below. Finding himself almost alone and exposed to their missiles, Alexander crouched down, leaped into their midst, and by luck landed on his feet. Then, as he brandished his arms, it seemed to the barbarians as if a dazzling sheet of flame suddenly took shape in front of his body, and they scattered and fled….</a:t>
            </a:r>
          </a:p>
          <a:p>
            <a:pPr algn="r">
              <a:buNone/>
            </a:pPr>
            <a:r>
              <a:rPr lang="en-GB" dirty="0" smtClean="0"/>
              <a:t>Plutarch </a:t>
            </a:r>
            <a:r>
              <a:rPr lang="en-GB" i="1" dirty="0" smtClean="0"/>
              <a:t>Life of Alexander</a:t>
            </a:r>
            <a:r>
              <a:rPr lang="en-GB" dirty="0" smtClean="0"/>
              <a:t> 63</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sz="quarter" idx="1"/>
          </p:nvPr>
        </p:nvSpPr>
        <p:spPr/>
        <p:txBody>
          <a:bodyPr/>
          <a:lstStyle/>
          <a:p>
            <a:endParaRPr lang="en-GB"/>
          </a:p>
        </p:txBody>
      </p:sp>
      <p:pic>
        <p:nvPicPr>
          <p:cNvPr id="27650" name="Picture 2" descr="http://www.awesomestories.com/images/user/thumb_f39375c6b1.gif"/>
          <p:cNvPicPr>
            <a:picLocks noChangeAspect="1" noChangeArrowheads="1"/>
          </p:cNvPicPr>
          <p:nvPr/>
        </p:nvPicPr>
        <p:blipFill>
          <a:blip r:embed="rId2" cstate="print"/>
          <a:srcRect/>
          <a:stretch>
            <a:fillRect/>
          </a:stretch>
        </p:blipFill>
        <p:spPr bwMode="auto">
          <a:xfrm>
            <a:off x="0" y="-292610"/>
            <a:ext cx="9144000" cy="7150610"/>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March through the desert </a:t>
            </a:r>
            <a:endParaRPr lang="en-GB" dirty="0"/>
          </a:p>
        </p:txBody>
      </p:sp>
      <p:sp>
        <p:nvSpPr>
          <p:cNvPr id="3" name="Content Placeholder 2"/>
          <p:cNvSpPr>
            <a:spLocks noGrp="1"/>
          </p:cNvSpPr>
          <p:nvPr>
            <p:ph sz="quarter" idx="1"/>
          </p:nvPr>
        </p:nvSpPr>
        <p:spPr>
          <a:xfrm>
            <a:off x="457200" y="1484784"/>
            <a:ext cx="8229600" cy="5373216"/>
          </a:xfrm>
        </p:spPr>
        <p:txBody>
          <a:bodyPr>
            <a:normAutofit fontScale="85000" lnSpcReduction="20000"/>
          </a:bodyPr>
          <a:lstStyle/>
          <a:p>
            <a:pPr indent="198438">
              <a:buNone/>
            </a:pPr>
            <a:r>
              <a:rPr lang="en-GB" dirty="0" smtClean="0"/>
              <a:t>Here he endured terrible privations and lost great numbers of men, with the result that he did not bring back from India so much as a quarter of his fighting force. And yet his strength had once amounted to a hundred and twenty thousand infantry and fifteen thousand cavalry. Some of his men died from disease, some from the wretched food, some of the scorching heat, but most from sheer hunger, for they had to march through an uncultivated region whose inhabitants only eked out a wretched existence. They possessed few sheep and even these were of a stunted breed, and the sea fish on which they subsisted made the animals’ flesh rank and unsavoury. It was only with great difficult that Alexander succeeded in crossing this region in sixty days, but once he reached </a:t>
            </a:r>
            <a:r>
              <a:rPr lang="en-GB" dirty="0" err="1" smtClean="0"/>
              <a:t>Gedrosia</a:t>
            </a:r>
            <a:r>
              <a:rPr lang="en-GB" dirty="0" smtClean="0"/>
              <a:t>, he was immediately in a land of plenty, and the satraps and local rulers provided him with all his needs. </a:t>
            </a:r>
          </a:p>
          <a:p>
            <a:pPr algn="r">
              <a:buNone/>
            </a:pPr>
            <a:r>
              <a:rPr lang="en-GB" dirty="0" smtClean="0"/>
              <a:t>Plutarch, </a:t>
            </a:r>
            <a:r>
              <a:rPr lang="en-GB" i="1" dirty="0" smtClean="0"/>
              <a:t>Life of Alexander</a:t>
            </a:r>
            <a:r>
              <a:rPr lang="en-GB" dirty="0" smtClean="0"/>
              <a:t> 66</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a:t>
            </a:r>
            <a:endParaRPr lang="en-GB" dirty="0"/>
          </a:p>
        </p:txBody>
      </p:sp>
      <p:sp>
        <p:nvSpPr>
          <p:cNvPr id="3" name="Content Placeholder 2"/>
          <p:cNvSpPr>
            <a:spLocks noGrp="1"/>
          </p:cNvSpPr>
          <p:nvPr>
            <p:ph sz="quarter" idx="1"/>
          </p:nvPr>
        </p:nvSpPr>
        <p:spPr>
          <a:xfrm>
            <a:off x="395536" y="1484784"/>
            <a:ext cx="8229600" cy="5373216"/>
          </a:xfrm>
        </p:spPr>
        <p:txBody>
          <a:bodyPr>
            <a:normAutofit fontScale="85000" lnSpcReduction="20000"/>
          </a:bodyPr>
          <a:lstStyle/>
          <a:p>
            <a:pPr marL="0" indent="180975">
              <a:buNone/>
            </a:pPr>
            <a:r>
              <a:rPr lang="en-GB" dirty="0" smtClean="0"/>
              <a:t>It was all he could do to keep going, but he did so, and the result (as always) was that he men were the better able to endure their misery when they saw that it was equally shared. As they toiled on, a party of light infantry which had gone off looking for water found some – just a wretched little trickle collected in a shallow gully. They scooped up with difficulty what they could and hurried back, with their priceless treasure, to Alexander; then, just before they reached him, they tipped the water into a helmet and gave it to him. Alexander, with a word of thanks for the gift, took the helmet and, in full view of his troops, poured the water on the ground. So extraordinary was the effect of this action that the water wasted by Alexander was as good as a drink for every man in the army. I cannot praise this act too highly; it was proof, if anything was, not only of his power of endurance, but also of his genius for leadership. </a:t>
            </a:r>
          </a:p>
          <a:p>
            <a:pPr algn="r">
              <a:buNone/>
            </a:pPr>
            <a:r>
              <a:rPr lang="en-GB" dirty="0" err="1" smtClean="0"/>
              <a:t>Arrian</a:t>
            </a:r>
            <a:r>
              <a:rPr lang="en-GB" dirty="0" smtClean="0"/>
              <a:t> </a:t>
            </a:r>
            <a:r>
              <a:rPr lang="en-GB" i="1" dirty="0" smtClean="0"/>
              <a:t>Anabasis</a:t>
            </a:r>
            <a:r>
              <a:rPr lang="en-GB" dirty="0" smtClean="0"/>
              <a:t> 6.26</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Dionysiac</a:t>
            </a:r>
            <a:r>
              <a:rPr lang="en-GB" dirty="0" smtClean="0"/>
              <a:t> Procession?</a:t>
            </a:r>
            <a:endParaRPr lang="en-GB" dirty="0"/>
          </a:p>
        </p:txBody>
      </p:sp>
      <p:sp>
        <p:nvSpPr>
          <p:cNvPr id="3" name="Content Placeholder 2"/>
          <p:cNvSpPr>
            <a:spLocks noGrp="1"/>
          </p:cNvSpPr>
          <p:nvPr>
            <p:ph sz="quarter" idx="1"/>
          </p:nvPr>
        </p:nvSpPr>
        <p:spPr/>
        <p:txBody>
          <a:bodyPr/>
          <a:lstStyle/>
          <a:p>
            <a:r>
              <a:rPr lang="en-GB" dirty="0" smtClean="0"/>
              <a:t>According to Plutarch, having made it out of the desert and receiving supplies he leads his men on a seven day </a:t>
            </a:r>
            <a:r>
              <a:rPr lang="en-GB" dirty="0" err="1" smtClean="0"/>
              <a:t>Dionysiac</a:t>
            </a:r>
            <a:r>
              <a:rPr lang="en-GB" dirty="0" smtClean="0"/>
              <a:t> procession. </a:t>
            </a:r>
          </a:p>
          <a:p>
            <a:r>
              <a:rPr lang="en-GB" dirty="0" smtClean="0"/>
              <a:t>Plutarch </a:t>
            </a:r>
            <a:r>
              <a:rPr lang="en-GB" i="1" dirty="0" smtClean="0"/>
              <a:t>Life of Alexander </a:t>
            </a:r>
            <a:r>
              <a:rPr lang="en-GB" dirty="0" smtClean="0"/>
              <a:t>67</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Purges</a:t>
            </a:r>
            <a:endParaRPr lang="en-GB" dirty="0"/>
          </a:p>
        </p:txBody>
      </p:sp>
      <p:sp>
        <p:nvSpPr>
          <p:cNvPr id="3" name="Content Placeholder 2"/>
          <p:cNvSpPr>
            <a:spLocks noGrp="1"/>
          </p:cNvSpPr>
          <p:nvPr>
            <p:ph sz="quarter" idx="1"/>
          </p:nvPr>
        </p:nvSpPr>
        <p:spPr>
          <a:xfrm>
            <a:off x="539552" y="1529408"/>
            <a:ext cx="8229600" cy="5328592"/>
          </a:xfrm>
        </p:spPr>
        <p:txBody>
          <a:bodyPr>
            <a:normAutofit fontScale="77500" lnSpcReduction="20000"/>
          </a:bodyPr>
          <a:lstStyle/>
          <a:p>
            <a:r>
              <a:rPr lang="en-GB" dirty="0" err="1" smtClean="0"/>
              <a:t>Cleander</a:t>
            </a:r>
            <a:r>
              <a:rPr lang="en-GB" dirty="0" smtClean="0"/>
              <a:t> and </a:t>
            </a:r>
            <a:r>
              <a:rPr lang="en-GB" dirty="0" err="1" smtClean="0"/>
              <a:t>Sitacles</a:t>
            </a:r>
            <a:r>
              <a:rPr lang="en-GB" dirty="0" smtClean="0"/>
              <a:t> (the ones in charge of killing </a:t>
            </a:r>
            <a:r>
              <a:rPr lang="en-GB" dirty="0" err="1" smtClean="0"/>
              <a:t>Parmenio</a:t>
            </a:r>
            <a:r>
              <a:rPr lang="en-GB" dirty="0" smtClean="0"/>
              <a:t>)</a:t>
            </a:r>
          </a:p>
          <a:p>
            <a:r>
              <a:rPr lang="en-GB" dirty="0" err="1" smtClean="0"/>
              <a:t>Harpalus</a:t>
            </a:r>
            <a:r>
              <a:rPr lang="en-GB" dirty="0" smtClean="0"/>
              <a:t> (escapes)</a:t>
            </a:r>
          </a:p>
          <a:p>
            <a:endParaRPr lang="en-GB" dirty="0" smtClean="0"/>
          </a:p>
          <a:p>
            <a:pPr indent="107950">
              <a:buNone/>
            </a:pPr>
            <a:r>
              <a:rPr lang="en-GB" dirty="0" smtClean="0"/>
              <a:t>After this celebration was over, Alexander learned that many of his officials who had used their powers arbitrarily and selfishly had committed serious offences, and he pursued a number of his satraps and generals. As the word spread of his righteous indignation against his offending subordinates, many of the generals recalled acts of insolence or illegality which they had performed and became alarmed. Some who had mercenary troops revolted against the king's authority, and others got together sums of money and fled. As news of this was brought to the king, he wrote to all his generals and satraps in Asia, ordering them, as soon as they had read his letter, to disband all their mercenaries instantly. </a:t>
            </a:r>
          </a:p>
          <a:p>
            <a:pPr algn="r">
              <a:buNone/>
            </a:pPr>
            <a:r>
              <a:rPr lang="en-GB" dirty="0" err="1" smtClean="0"/>
              <a:t>Diodorus</a:t>
            </a:r>
            <a:r>
              <a:rPr lang="en-GB" dirty="0" smtClean="0"/>
              <a:t> 17.106</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Unity of Mankind?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Re-organisation of the army</a:t>
            </a:r>
          </a:p>
          <a:p>
            <a:pPr lvl="1"/>
            <a:r>
              <a:rPr lang="en-GB" dirty="0" smtClean="0"/>
              <a:t>Companion cavalry reduced from 8 to 4 (plus a new one)</a:t>
            </a:r>
          </a:p>
          <a:p>
            <a:pPr lvl="1"/>
            <a:r>
              <a:rPr lang="en-GB" dirty="0" smtClean="0"/>
              <a:t>Iranians fully integrated</a:t>
            </a:r>
          </a:p>
          <a:p>
            <a:pPr lvl="1"/>
            <a:r>
              <a:rPr lang="en-GB" dirty="0" smtClean="0"/>
              <a:t>30,000 Persian youths who Alexander sent to receive Macedonian training now return</a:t>
            </a:r>
          </a:p>
          <a:p>
            <a:pPr lvl="1">
              <a:buNone/>
            </a:pPr>
            <a:endParaRPr lang="en-GB" dirty="0" smtClean="0"/>
          </a:p>
          <a:p>
            <a:pPr marL="0" lvl="1" indent="180975">
              <a:buNone/>
            </a:pPr>
            <a:r>
              <a:rPr lang="en-GB" dirty="0" smtClean="0"/>
              <a:t>‘All this was a cause of deep resentment to the Macedonians, who could not but feel that Alexander’s whole outlook was becoming tainted with </a:t>
            </a:r>
            <a:r>
              <a:rPr lang="en-GB" dirty="0" err="1" smtClean="0"/>
              <a:t>orientalism</a:t>
            </a:r>
            <a:r>
              <a:rPr lang="en-GB" dirty="0" smtClean="0"/>
              <a:t>, and that he no longer cared for his own people or his native ways.’</a:t>
            </a:r>
          </a:p>
          <a:p>
            <a:pPr lvl="1" algn="r">
              <a:buNone/>
            </a:pPr>
            <a:r>
              <a:rPr lang="en-GB" dirty="0" err="1" smtClean="0"/>
              <a:t>Arrian</a:t>
            </a:r>
            <a:r>
              <a:rPr lang="en-GB" dirty="0" smtClean="0"/>
              <a:t> 7.6.5 </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Greece as just another province</a:t>
            </a:r>
            <a:endParaRPr lang="en-GB" dirty="0"/>
          </a:p>
        </p:txBody>
      </p:sp>
      <p:sp>
        <p:nvSpPr>
          <p:cNvPr id="2" name="Content Placeholder 1"/>
          <p:cNvSpPr>
            <a:spLocks noGrp="1"/>
          </p:cNvSpPr>
          <p:nvPr>
            <p:ph sz="quarter" idx="1"/>
          </p:nvPr>
        </p:nvSpPr>
        <p:spPr/>
        <p:txBody>
          <a:bodyPr>
            <a:normAutofit lnSpcReduction="10000"/>
          </a:bodyPr>
          <a:lstStyle/>
          <a:p>
            <a:pPr marL="0" indent="271463">
              <a:buNone/>
            </a:pPr>
            <a:r>
              <a:rPr lang="en-GB" dirty="0" smtClean="0"/>
              <a:t>Even at home his mother </a:t>
            </a:r>
            <a:r>
              <a:rPr lang="en-GB" dirty="0" err="1" smtClean="0"/>
              <a:t>Olympias</a:t>
            </a:r>
            <a:r>
              <a:rPr lang="en-GB" dirty="0" smtClean="0"/>
              <a:t> and his sister Cleopatra had been intriguing against the regent, Antipater, and had divided the kingdom between them, </a:t>
            </a:r>
            <a:r>
              <a:rPr lang="en-GB" dirty="0" err="1" smtClean="0"/>
              <a:t>Olympias</a:t>
            </a:r>
            <a:r>
              <a:rPr lang="en-GB" dirty="0" smtClean="0"/>
              <a:t> taking Epirus and Cleopatra Macedonia. When Alexander heard of this, he remarked that his mother had made the wiser choice, since the Macedonians would never tolerate being governed by a woman.</a:t>
            </a:r>
          </a:p>
          <a:p>
            <a:pPr algn="r">
              <a:buNone/>
            </a:pPr>
            <a:endParaRPr lang="en-GB" dirty="0" smtClean="0"/>
          </a:p>
          <a:p>
            <a:pPr algn="r">
              <a:buNone/>
            </a:pPr>
            <a:r>
              <a:rPr lang="en-GB" dirty="0" smtClean="0"/>
              <a:t>Plutarch </a:t>
            </a:r>
            <a:r>
              <a:rPr lang="en-GB" i="1" dirty="0" smtClean="0"/>
              <a:t>Life of Alexander </a:t>
            </a:r>
            <a:r>
              <a:rPr lang="en-GB" dirty="0" smtClean="0"/>
              <a:t> 68</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Mass Weddings at Susa</a:t>
            </a:r>
            <a:endParaRPr lang="en-GB" dirty="0"/>
          </a:p>
        </p:txBody>
      </p:sp>
      <p:sp>
        <p:nvSpPr>
          <p:cNvPr id="2" name="Content Placeholder 1"/>
          <p:cNvSpPr>
            <a:spLocks noGrp="1"/>
          </p:cNvSpPr>
          <p:nvPr>
            <p:ph sz="quarter" idx="1"/>
          </p:nvPr>
        </p:nvSpPr>
        <p:spPr>
          <a:xfrm>
            <a:off x="539552" y="1556792"/>
            <a:ext cx="8229600" cy="5472608"/>
          </a:xfrm>
        </p:spPr>
        <p:txBody>
          <a:bodyPr>
            <a:normAutofit fontScale="77500" lnSpcReduction="20000"/>
          </a:bodyPr>
          <a:lstStyle/>
          <a:p>
            <a:pPr marL="0" indent="271463">
              <a:buNone/>
            </a:pPr>
            <a:r>
              <a:rPr lang="en-GB" dirty="0" smtClean="0"/>
              <a:t>Here at Susa he held wedding ceremonies for his Companions; he also took a wife himself – </a:t>
            </a:r>
            <a:r>
              <a:rPr lang="en-GB" dirty="0" err="1" smtClean="0"/>
              <a:t>Barsine</a:t>
            </a:r>
            <a:r>
              <a:rPr lang="en-GB" dirty="0" smtClean="0"/>
              <a:t> (</a:t>
            </a:r>
            <a:r>
              <a:rPr lang="en-GB" dirty="0" err="1" smtClean="0"/>
              <a:t>Stateira</a:t>
            </a:r>
            <a:r>
              <a:rPr lang="en-GB" dirty="0" smtClean="0"/>
              <a:t>), Darius’ eldest daughter, and according to </a:t>
            </a:r>
            <a:r>
              <a:rPr lang="en-GB" dirty="0" err="1" smtClean="0"/>
              <a:t>Aristobulus</a:t>
            </a:r>
            <a:r>
              <a:rPr lang="en-GB" dirty="0" smtClean="0"/>
              <a:t>, another as well, namely </a:t>
            </a:r>
            <a:r>
              <a:rPr lang="en-GB" dirty="0" err="1" smtClean="0"/>
              <a:t>Parysatis</a:t>
            </a:r>
            <a:r>
              <a:rPr lang="en-GB" dirty="0" smtClean="0"/>
              <a:t>, the youngest daughter of </a:t>
            </a:r>
            <a:r>
              <a:rPr lang="en-GB" dirty="0" err="1" smtClean="0"/>
              <a:t>Ochus</a:t>
            </a:r>
            <a:r>
              <a:rPr lang="en-GB" dirty="0" smtClean="0"/>
              <a:t>. He had already married </a:t>
            </a:r>
            <a:r>
              <a:rPr lang="en-GB" dirty="0" err="1" smtClean="0"/>
              <a:t>Roxane</a:t>
            </a:r>
            <a:r>
              <a:rPr lang="en-GB" dirty="0" smtClean="0"/>
              <a:t>, daughter of </a:t>
            </a:r>
            <a:r>
              <a:rPr lang="en-GB" dirty="0" err="1" smtClean="0"/>
              <a:t>Oxyartes</a:t>
            </a:r>
            <a:r>
              <a:rPr lang="en-GB" dirty="0" smtClean="0"/>
              <a:t> of Bactria. To </a:t>
            </a:r>
            <a:r>
              <a:rPr lang="en-GB" dirty="0" err="1" smtClean="0"/>
              <a:t>Hephaestion</a:t>
            </a:r>
            <a:r>
              <a:rPr lang="en-GB" dirty="0" smtClean="0"/>
              <a:t> he gave </a:t>
            </a:r>
            <a:r>
              <a:rPr lang="en-GB" dirty="0" err="1" smtClean="0"/>
              <a:t>Drypetis</a:t>
            </a:r>
            <a:r>
              <a:rPr lang="en-GB" dirty="0" smtClean="0"/>
              <a:t>, another of Darius’ daughters and sister of his own wife </a:t>
            </a:r>
            <a:r>
              <a:rPr lang="en-GB" dirty="0" err="1" smtClean="0"/>
              <a:t>Barsine</a:t>
            </a:r>
            <a:r>
              <a:rPr lang="en-GB" dirty="0" smtClean="0"/>
              <a:t>, as he wanted to be uncle to </a:t>
            </a:r>
            <a:r>
              <a:rPr lang="en-GB" dirty="0" err="1" smtClean="0"/>
              <a:t>Hephaestion’s</a:t>
            </a:r>
            <a:r>
              <a:rPr lang="en-GB" dirty="0" smtClean="0"/>
              <a:t> children; to </a:t>
            </a:r>
            <a:r>
              <a:rPr lang="en-GB" dirty="0" err="1" smtClean="0"/>
              <a:t>Craterus</a:t>
            </a:r>
            <a:r>
              <a:rPr lang="en-GB" dirty="0" smtClean="0"/>
              <a:t> he gave </a:t>
            </a:r>
            <a:r>
              <a:rPr lang="en-GB" dirty="0" err="1" smtClean="0"/>
              <a:t>Amastrine</a:t>
            </a:r>
            <a:r>
              <a:rPr lang="en-GB" dirty="0" smtClean="0"/>
              <a:t>, daughter of Darius’ brother </a:t>
            </a:r>
            <a:r>
              <a:rPr lang="en-GB" dirty="0" err="1" smtClean="0"/>
              <a:t>Oxyatres</a:t>
            </a:r>
            <a:r>
              <a:rPr lang="en-GB" dirty="0" smtClean="0"/>
              <a:t>, and to </a:t>
            </a:r>
            <a:r>
              <a:rPr lang="en-GB" dirty="0" err="1" smtClean="0"/>
              <a:t>Perdiccas</a:t>
            </a:r>
            <a:r>
              <a:rPr lang="en-GB" dirty="0" smtClean="0"/>
              <a:t> a daughter of </a:t>
            </a:r>
            <a:r>
              <a:rPr lang="en-GB" dirty="0" err="1" smtClean="0"/>
              <a:t>Atropates</a:t>
            </a:r>
            <a:r>
              <a:rPr lang="en-GB" dirty="0" smtClean="0"/>
              <a:t>, governor of Media. The bride of Ptolemy (of the Guard) was </a:t>
            </a:r>
            <a:r>
              <a:rPr lang="en-GB" dirty="0" err="1" smtClean="0"/>
              <a:t>Artacama</a:t>
            </a:r>
            <a:r>
              <a:rPr lang="en-GB" dirty="0" smtClean="0"/>
              <a:t>, daughter of </a:t>
            </a:r>
            <a:r>
              <a:rPr lang="en-GB" dirty="0" err="1" smtClean="0"/>
              <a:t>Artabazus</a:t>
            </a:r>
            <a:r>
              <a:rPr lang="en-GB" dirty="0" smtClean="0"/>
              <a:t>, and </a:t>
            </a:r>
            <a:r>
              <a:rPr lang="en-GB" dirty="0" err="1" smtClean="0"/>
              <a:t>Eumenes</a:t>
            </a:r>
            <a:r>
              <a:rPr lang="en-GB" dirty="0" smtClean="0"/>
              <a:t>, the King’s secretary, had her sister </a:t>
            </a:r>
            <a:r>
              <a:rPr lang="en-GB" dirty="0" err="1" smtClean="0"/>
              <a:t>Artonis</a:t>
            </a:r>
            <a:r>
              <a:rPr lang="en-GB" dirty="0" smtClean="0"/>
              <a:t>; </a:t>
            </a:r>
            <a:r>
              <a:rPr lang="en-GB" dirty="0" err="1" smtClean="0"/>
              <a:t>Nearchus</a:t>
            </a:r>
            <a:r>
              <a:rPr lang="en-GB" dirty="0" smtClean="0"/>
              <a:t> was given the daughter of </a:t>
            </a:r>
            <a:r>
              <a:rPr lang="en-GB" dirty="0" err="1" smtClean="0"/>
              <a:t>Barsine</a:t>
            </a:r>
            <a:r>
              <a:rPr lang="en-GB" dirty="0" smtClean="0"/>
              <a:t> and Mentor, </a:t>
            </a:r>
            <a:r>
              <a:rPr lang="en-GB" dirty="0" err="1" smtClean="0"/>
              <a:t>Seleucus</a:t>
            </a:r>
            <a:r>
              <a:rPr lang="en-GB" dirty="0" smtClean="0"/>
              <a:t> the daughter of </a:t>
            </a:r>
            <a:r>
              <a:rPr lang="en-GB" dirty="0" err="1" smtClean="0"/>
              <a:t>Spitamenes</a:t>
            </a:r>
            <a:r>
              <a:rPr lang="en-GB" dirty="0" smtClean="0"/>
              <a:t> of Bactria [</a:t>
            </a:r>
            <a:r>
              <a:rPr lang="en-GB" dirty="0" err="1" smtClean="0"/>
              <a:t>Apame</a:t>
            </a:r>
            <a:r>
              <a:rPr lang="en-GB" dirty="0" smtClean="0"/>
              <a:t>]. Similarly, the other officers – to a number of eighty all told – were given as brides young women of the noblest Persian and Median blood. The marriage ceremonies were in Persian fashion… There proved to be over 10,00 other Macedonians who had married Asian women; Alexander had them all registered, and every man of them received a wedding gift. </a:t>
            </a:r>
          </a:p>
          <a:p>
            <a:pPr algn="r">
              <a:buNone/>
            </a:pPr>
            <a:r>
              <a:rPr lang="en-GB" dirty="0" err="1" smtClean="0"/>
              <a:t>Arrian</a:t>
            </a:r>
            <a:r>
              <a:rPr lang="en-GB" dirty="0" smtClean="0"/>
              <a:t> Anabasis 7.5</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Suspicion of Alexander</a:t>
            </a:r>
            <a:endParaRPr lang="en-GB" dirty="0"/>
          </a:p>
        </p:txBody>
      </p:sp>
      <p:sp>
        <p:nvSpPr>
          <p:cNvPr id="2" name="Content Placeholder 1"/>
          <p:cNvSpPr>
            <a:spLocks noGrp="1"/>
          </p:cNvSpPr>
          <p:nvPr>
            <p:ph sz="quarter" idx="1"/>
          </p:nvPr>
        </p:nvSpPr>
        <p:spPr>
          <a:xfrm>
            <a:off x="457200" y="1481328"/>
            <a:ext cx="8229600" cy="5116024"/>
          </a:xfrm>
        </p:spPr>
        <p:txBody>
          <a:bodyPr>
            <a:normAutofit fontScale="85000" lnSpcReduction="20000"/>
          </a:bodyPr>
          <a:lstStyle/>
          <a:p>
            <a:r>
              <a:rPr lang="en-GB" dirty="0" smtClean="0"/>
              <a:t>Alexander offers to pay off all of his soldiers debts </a:t>
            </a:r>
          </a:p>
          <a:p>
            <a:r>
              <a:rPr lang="en-GB" dirty="0" smtClean="0"/>
              <a:t>They must register their debts with him</a:t>
            </a:r>
          </a:p>
          <a:p>
            <a:r>
              <a:rPr lang="en-GB" dirty="0" smtClean="0"/>
              <a:t>Very few register</a:t>
            </a:r>
          </a:p>
          <a:p>
            <a:endParaRPr lang="en-GB" dirty="0" smtClean="0"/>
          </a:p>
          <a:p>
            <a:pPr marL="0" indent="271463">
              <a:buNone/>
            </a:pPr>
            <a:r>
              <a:rPr lang="en-GB" dirty="0" smtClean="0"/>
              <a:t>Alexander was annoyed when he learned that most of the men were refusing to enter their names and concealing their possessions of covenants to pay, and told them in no uncertain terms what he thought of their suspicions; a King, he declared is duty bound to speak nothing but the truth to his subjects, who, in their turn, have no right to suppose that he ever does otherwise. He had tables set up in the army quarters, with money on them, and instructed the clerks in charge to pay off debts of every man who produced an I.O.U without even registering their names.</a:t>
            </a:r>
          </a:p>
          <a:p>
            <a:pPr algn="r">
              <a:buNone/>
            </a:pPr>
            <a:r>
              <a:rPr lang="en-GB" dirty="0" err="1" smtClean="0"/>
              <a:t>Arrian</a:t>
            </a:r>
            <a:r>
              <a:rPr lang="en-GB" dirty="0" smtClean="0"/>
              <a:t> </a:t>
            </a:r>
            <a:r>
              <a:rPr lang="en-GB" i="1" dirty="0" smtClean="0"/>
              <a:t>Anabasis </a:t>
            </a:r>
            <a:r>
              <a:rPr lang="en-GB" dirty="0" smtClean="0"/>
              <a:t>7.5</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Mercenary Problem</a:t>
            </a:r>
            <a:endParaRPr lang="en-GB" dirty="0"/>
          </a:p>
        </p:txBody>
      </p:sp>
      <p:sp>
        <p:nvSpPr>
          <p:cNvPr id="2" name="Content Placeholder 1"/>
          <p:cNvSpPr>
            <a:spLocks noGrp="1"/>
          </p:cNvSpPr>
          <p:nvPr>
            <p:ph sz="quarter" idx="1"/>
          </p:nvPr>
        </p:nvSpPr>
        <p:spPr/>
        <p:txBody>
          <a:bodyPr/>
          <a:lstStyle/>
          <a:p>
            <a:r>
              <a:rPr lang="en-GB" dirty="0" smtClean="0"/>
              <a:t>All the mercenaries that were employed by Darius (and not by Alexander) cannot go home</a:t>
            </a:r>
          </a:p>
          <a:p>
            <a:r>
              <a:rPr lang="en-GB" dirty="0" smtClean="0"/>
              <a:t>Alexander had forced all the satraps to disband their private armies</a:t>
            </a:r>
          </a:p>
          <a:p>
            <a:r>
              <a:rPr lang="en-GB" dirty="0" smtClean="0"/>
              <a:t>The officials who escaped during the purge fled to southern Laconia </a:t>
            </a:r>
          </a:p>
          <a:p>
            <a:r>
              <a:rPr lang="en-GB" dirty="0" smtClean="0"/>
              <a:t>Solution?</a:t>
            </a:r>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Exile Decree</a:t>
            </a:r>
            <a:endParaRPr lang="en-GB" dirty="0"/>
          </a:p>
        </p:txBody>
      </p:sp>
      <p:sp>
        <p:nvSpPr>
          <p:cNvPr id="2" name="Content Placeholder 1"/>
          <p:cNvSpPr>
            <a:spLocks noGrp="1"/>
          </p:cNvSpPr>
          <p:nvPr>
            <p:ph sz="quarter" idx="1"/>
          </p:nvPr>
        </p:nvSpPr>
        <p:spPr/>
        <p:txBody>
          <a:bodyPr/>
          <a:lstStyle/>
          <a:p>
            <a:pPr marL="0" indent="361950">
              <a:buNone/>
            </a:pPr>
            <a:r>
              <a:rPr lang="en-GB" dirty="0" smtClean="0"/>
              <a:t>King Alexander to the exiles from the Greek cites. We have not been the cause of your exile, but, save for those of you who are under a curse, we shall be the cause of your return to your own native cities. We have written to Antipater about this to the end that if any cities are not willing to restore you, he may constrain them.</a:t>
            </a:r>
          </a:p>
          <a:p>
            <a:pPr algn="r">
              <a:buNone/>
            </a:pPr>
            <a:r>
              <a:rPr lang="en-GB" dirty="0" err="1" smtClean="0"/>
              <a:t>Diodorus</a:t>
            </a:r>
            <a:r>
              <a:rPr lang="en-GB" dirty="0" smtClean="0"/>
              <a:t> 18.8.4</a:t>
            </a:r>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 as a god?</a:t>
            </a:r>
            <a:endParaRPr lang="en-GB" dirty="0"/>
          </a:p>
        </p:txBody>
      </p:sp>
      <p:sp>
        <p:nvSpPr>
          <p:cNvPr id="2" name="Content Placeholder 1"/>
          <p:cNvSpPr>
            <a:spLocks noGrp="1"/>
          </p:cNvSpPr>
          <p:nvPr>
            <p:ph sz="quarter" idx="1"/>
          </p:nvPr>
        </p:nvSpPr>
        <p:spPr>
          <a:xfrm>
            <a:off x="467544" y="1484784"/>
            <a:ext cx="8229600" cy="4525963"/>
          </a:xfrm>
        </p:spPr>
        <p:txBody>
          <a:bodyPr/>
          <a:lstStyle/>
          <a:p>
            <a:r>
              <a:rPr lang="en-GB" dirty="0" smtClean="0"/>
              <a:t>In addition to the Exile decree being read at the Olympic games, Alexander had a second decree which required that the Greek states recognise him as god.</a:t>
            </a:r>
          </a:p>
          <a:p>
            <a:pPr>
              <a:buNone/>
            </a:pPr>
            <a:r>
              <a:rPr lang="en-GB" dirty="0" smtClean="0"/>
              <a:t> </a:t>
            </a:r>
          </a:p>
          <a:p>
            <a:pPr marL="0" indent="109538">
              <a:buNone/>
            </a:pPr>
            <a:r>
              <a:rPr lang="en-GB" dirty="0" err="1" smtClean="0"/>
              <a:t>Damis</a:t>
            </a:r>
            <a:r>
              <a:rPr lang="en-GB" dirty="0" smtClean="0"/>
              <a:t> the Spartan: “Since Alexander desires to be a god, let him be a god.” </a:t>
            </a:r>
          </a:p>
          <a:p>
            <a:pPr algn="r">
              <a:buNone/>
            </a:pPr>
            <a:r>
              <a:rPr lang="en-GB" dirty="0" smtClean="0"/>
              <a:t>Plutarch </a:t>
            </a:r>
            <a:r>
              <a:rPr lang="en-GB" i="1" dirty="0" smtClean="0"/>
              <a:t>Sayings of the Spartans </a:t>
            </a:r>
            <a:r>
              <a:rPr lang="en-GB" dirty="0" smtClean="0"/>
              <a:t>25.1</a:t>
            </a:r>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Mutiny at </a:t>
            </a:r>
            <a:r>
              <a:rPr lang="en-GB" dirty="0" err="1" smtClean="0"/>
              <a:t>Opis</a:t>
            </a:r>
            <a:endParaRPr lang="en-GB" dirty="0"/>
          </a:p>
        </p:txBody>
      </p:sp>
      <p:sp>
        <p:nvSpPr>
          <p:cNvPr id="2" name="Content Placeholder 1"/>
          <p:cNvSpPr>
            <a:spLocks noGrp="1"/>
          </p:cNvSpPr>
          <p:nvPr>
            <p:ph sz="quarter" idx="1"/>
          </p:nvPr>
        </p:nvSpPr>
        <p:spPr/>
        <p:txBody>
          <a:bodyPr>
            <a:normAutofit/>
          </a:bodyPr>
          <a:lstStyle/>
          <a:p>
            <a:r>
              <a:rPr lang="en-GB" dirty="0" smtClean="0"/>
              <a:t>Alexander assembles his Macedonian troops and announced the imminent demobilization of: </a:t>
            </a:r>
          </a:p>
          <a:p>
            <a:r>
              <a:rPr lang="en-GB" dirty="0" smtClean="0"/>
              <a:t>‘all men unfit through age or disablement for further service.’</a:t>
            </a:r>
          </a:p>
          <a:p>
            <a:pPr lvl="1" algn="r">
              <a:buNone/>
            </a:pPr>
            <a:r>
              <a:rPr lang="en-GB" dirty="0" err="1" smtClean="0"/>
              <a:t>Arrian</a:t>
            </a:r>
            <a:r>
              <a:rPr lang="en-GB" dirty="0" smtClean="0"/>
              <a:t> </a:t>
            </a:r>
            <a:r>
              <a:rPr lang="en-GB" i="1" dirty="0" smtClean="0"/>
              <a:t>Anabasis</a:t>
            </a:r>
            <a:r>
              <a:rPr lang="en-GB" dirty="0" smtClean="0"/>
              <a:t> 7.8.1</a:t>
            </a:r>
          </a:p>
          <a:p>
            <a:r>
              <a:rPr lang="en-GB" dirty="0" smtClean="0"/>
              <a:t>Near riot</a:t>
            </a:r>
          </a:p>
          <a:p>
            <a:r>
              <a:rPr lang="en-GB" dirty="0" smtClean="0"/>
              <a:t>Alexander recalls the work of his father and everything that they had done.</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response</a:t>
            </a:r>
            <a:endParaRPr lang="en-GB" dirty="0"/>
          </a:p>
        </p:txBody>
      </p:sp>
      <p:sp>
        <p:nvSpPr>
          <p:cNvPr id="2" name="Content Placeholder 1"/>
          <p:cNvSpPr>
            <a:spLocks noGrp="1"/>
          </p:cNvSpPr>
          <p:nvPr>
            <p:ph sz="quarter" idx="1"/>
          </p:nvPr>
        </p:nvSpPr>
        <p:spPr/>
        <p:txBody>
          <a:bodyPr/>
          <a:lstStyle/>
          <a:p>
            <a:pPr marL="0" indent="271463">
              <a:buNone/>
            </a:pPr>
            <a:r>
              <a:rPr lang="en-GB" dirty="0" smtClean="0"/>
              <a:t>‘You all wish to leave me. Go then! And when you reach home, tell them that Alexander your king, who vanquished Persians and Medes… tell them, I say, that you deserted him and left him to the mercy of barbarian men, whom you yourselves had conquered. Such news will indeed assure you praise upon earth and reward in heaven. Out of my sight!’</a:t>
            </a:r>
          </a:p>
          <a:p>
            <a:pPr algn="r">
              <a:buNone/>
            </a:pPr>
            <a:r>
              <a:rPr lang="en-GB" dirty="0" err="1" smtClean="0"/>
              <a:t>Arrian</a:t>
            </a:r>
            <a:r>
              <a:rPr lang="en-GB" dirty="0" smtClean="0"/>
              <a:t> </a:t>
            </a:r>
            <a:r>
              <a:rPr lang="en-GB" i="1" dirty="0" smtClean="0"/>
              <a:t>Anabasis</a:t>
            </a:r>
            <a:r>
              <a:rPr lang="en-GB" dirty="0" smtClean="0"/>
              <a:t> 7.11</a:t>
            </a:r>
          </a:p>
          <a:p>
            <a:pPr>
              <a:buNone/>
            </a:pPr>
            <a:endParaRPr lang="en-GB"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new army?</a:t>
            </a:r>
            <a:endParaRPr lang="en-GB" dirty="0"/>
          </a:p>
        </p:txBody>
      </p:sp>
      <p:sp>
        <p:nvSpPr>
          <p:cNvPr id="2" name="Content Placeholder 1"/>
          <p:cNvSpPr>
            <a:spLocks noGrp="1"/>
          </p:cNvSpPr>
          <p:nvPr>
            <p:ph sz="quarter" idx="1"/>
          </p:nvPr>
        </p:nvSpPr>
        <p:spPr/>
        <p:txBody>
          <a:bodyPr/>
          <a:lstStyle/>
          <a:p>
            <a:r>
              <a:rPr lang="en-GB" dirty="0" smtClean="0"/>
              <a:t>Alexander hides in his tent for 2 days</a:t>
            </a:r>
          </a:p>
          <a:p>
            <a:r>
              <a:rPr lang="en-GB" dirty="0" smtClean="0"/>
              <a:t>3</a:t>
            </a:r>
            <a:r>
              <a:rPr lang="en-GB" baseline="30000" dirty="0" smtClean="0"/>
              <a:t>rd</a:t>
            </a:r>
            <a:r>
              <a:rPr lang="en-GB" dirty="0" smtClean="0"/>
              <a:t> day, invites the Persians to him and divides the commands amongst them</a:t>
            </a:r>
          </a:p>
          <a:p>
            <a:r>
              <a:rPr lang="en-GB" dirty="0" smtClean="0"/>
              <a:t>Soldiers see this and beg Alexander for forgiveness and to be taken back into service</a:t>
            </a:r>
          </a:p>
          <a:p>
            <a:r>
              <a:rPr lang="en-GB" dirty="0" smtClean="0"/>
              <a:t>Alexander takes them back </a:t>
            </a:r>
          </a:p>
          <a:p>
            <a:endParaRPr lang="en-GB"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Disbanding the army</a:t>
            </a:r>
            <a:endParaRPr lang="en-GB" dirty="0"/>
          </a:p>
        </p:txBody>
      </p:sp>
      <p:sp>
        <p:nvSpPr>
          <p:cNvPr id="2" name="Content Placeholder 1"/>
          <p:cNvSpPr>
            <a:spLocks noGrp="1"/>
          </p:cNvSpPr>
          <p:nvPr>
            <p:ph sz="quarter" idx="1"/>
          </p:nvPr>
        </p:nvSpPr>
        <p:spPr/>
        <p:txBody>
          <a:bodyPr>
            <a:normAutofit fontScale="92500" lnSpcReduction="20000"/>
          </a:bodyPr>
          <a:lstStyle/>
          <a:p>
            <a:r>
              <a:rPr lang="en-GB" dirty="0" smtClean="0"/>
              <a:t>Alexander then demobilises those too old or disabled</a:t>
            </a:r>
          </a:p>
          <a:p>
            <a:r>
              <a:rPr lang="en-GB" dirty="0" smtClean="0"/>
              <a:t>11,000 veterans discharged</a:t>
            </a:r>
          </a:p>
          <a:p>
            <a:r>
              <a:rPr lang="en-GB" dirty="0" smtClean="0"/>
              <a:t>Active pay until they get home</a:t>
            </a:r>
          </a:p>
          <a:p>
            <a:r>
              <a:rPr lang="en-GB" dirty="0" smtClean="0"/>
              <a:t>1 talent bonus</a:t>
            </a:r>
          </a:p>
          <a:p>
            <a:r>
              <a:rPr lang="en-GB" dirty="0" smtClean="0"/>
              <a:t>All native wives and concubines and children to be left behind</a:t>
            </a:r>
          </a:p>
          <a:p>
            <a:r>
              <a:rPr lang="en-GB" dirty="0" smtClean="0"/>
              <a:t>Alexander wants a new mixed race of children who will be trained as soldiers, loyal only to him</a:t>
            </a:r>
          </a:p>
          <a:p>
            <a:r>
              <a:rPr lang="en-GB" dirty="0" err="1" smtClean="0"/>
              <a:t>Craterus</a:t>
            </a:r>
            <a:r>
              <a:rPr lang="en-GB" dirty="0" smtClean="0"/>
              <a:t> is to lead this group back to Greece and:</a:t>
            </a:r>
          </a:p>
          <a:p>
            <a:r>
              <a:rPr lang="en-GB" dirty="0" smtClean="0"/>
              <a:t>‘to assume control of Macedonia, Thrace and Thessaly, and assure the freedom of Greece’ - </a:t>
            </a:r>
            <a:r>
              <a:rPr lang="en-GB" dirty="0" err="1" smtClean="0"/>
              <a:t>Arrian</a:t>
            </a:r>
            <a:r>
              <a:rPr lang="en-GB" dirty="0" smtClean="0"/>
              <a:t> 7.12.4</a:t>
            </a:r>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Antipater’s Response</a:t>
            </a:r>
            <a:endParaRPr lang="en-GB" dirty="0"/>
          </a:p>
        </p:txBody>
      </p:sp>
      <p:sp>
        <p:nvSpPr>
          <p:cNvPr id="2" name="Content Placeholder 1"/>
          <p:cNvSpPr>
            <a:spLocks noGrp="1"/>
          </p:cNvSpPr>
          <p:nvPr>
            <p:ph sz="quarter" idx="1"/>
          </p:nvPr>
        </p:nvSpPr>
        <p:spPr/>
        <p:txBody>
          <a:bodyPr/>
          <a:lstStyle/>
          <a:p>
            <a:r>
              <a:rPr lang="en-GB" dirty="0" smtClean="0"/>
              <a:t>Sends </a:t>
            </a:r>
            <a:r>
              <a:rPr lang="en-GB" dirty="0" err="1" smtClean="0"/>
              <a:t>Cassander</a:t>
            </a:r>
            <a:r>
              <a:rPr lang="en-GB" dirty="0" smtClean="0"/>
              <a:t> to Alexander</a:t>
            </a:r>
          </a:p>
          <a:p>
            <a:r>
              <a:rPr lang="en-GB" dirty="0" smtClean="0"/>
              <a:t>Does </a:t>
            </a:r>
            <a:r>
              <a:rPr lang="en-GB" dirty="0" err="1" smtClean="0"/>
              <a:t>Cassander</a:t>
            </a:r>
            <a:r>
              <a:rPr lang="en-GB" dirty="0" smtClean="0"/>
              <a:t> make a deal with </a:t>
            </a:r>
            <a:r>
              <a:rPr lang="en-GB" dirty="0" err="1" smtClean="0"/>
              <a:t>Craterus</a:t>
            </a:r>
            <a:r>
              <a:rPr lang="en-GB" dirty="0" smtClean="0"/>
              <a:t>?</a:t>
            </a:r>
          </a:p>
          <a:p>
            <a:r>
              <a:rPr lang="en-GB" dirty="0" smtClean="0"/>
              <a:t>Remove Alexander?</a:t>
            </a:r>
          </a:p>
          <a:p>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Death of </a:t>
            </a:r>
            <a:r>
              <a:rPr lang="en-GB" dirty="0" err="1" smtClean="0"/>
              <a:t>Hephaestion</a:t>
            </a:r>
            <a:endParaRPr lang="en-GB" dirty="0"/>
          </a:p>
        </p:txBody>
      </p:sp>
      <p:sp>
        <p:nvSpPr>
          <p:cNvPr id="2" name="Content Placeholder 1"/>
          <p:cNvSpPr>
            <a:spLocks noGrp="1"/>
          </p:cNvSpPr>
          <p:nvPr>
            <p:ph sz="quarter" idx="1"/>
          </p:nvPr>
        </p:nvSpPr>
        <p:spPr/>
        <p:txBody>
          <a:bodyPr/>
          <a:lstStyle/>
          <a:p>
            <a:r>
              <a:rPr lang="en-GB" dirty="0" smtClean="0"/>
              <a:t>Alexander moves from </a:t>
            </a:r>
            <a:r>
              <a:rPr lang="en-GB" dirty="0" err="1" smtClean="0"/>
              <a:t>Opis</a:t>
            </a:r>
            <a:r>
              <a:rPr lang="en-GB" dirty="0" smtClean="0"/>
              <a:t> to Ecbatana</a:t>
            </a:r>
          </a:p>
          <a:p>
            <a:r>
              <a:rPr lang="en-GB" dirty="0" smtClean="0"/>
              <a:t>Giant festival to Dionysus</a:t>
            </a:r>
          </a:p>
          <a:p>
            <a:r>
              <a:rPr lang="en-GB" dirty="0" err="1" smtClean="0"/>
              <a:t>Hephaestion</a:t>
            </a:r>
            <a:r>
              <a:rPr lang="en-GB" dirty="0" smtClean="0"/>
              <a:t> gets very drunk and falls ill</a:t>
            </a:r>
          </a:p>
          <a:p>
            <a:r>
              <a:rPr lang="en-GB" dirty="0" smtClean="0"/>
              <a:t>Follows doctors advice of a strict plain diet and starts to get better</a:t>
            </a:r>
          </a:p>
          <a:p>
            <a:r>
              <a:rPr lang="en-GB" dirty="0" smtClean="0"/>
              <a:t>Eats a whole chicken and a half gallon of wine</a:t>
            </a:r>
          </a:p>
          <a:p>
            <a:r>
              <a:rPr lang="en-GB" dirty="0" smtClean="0"/>
              <a:t>He gets really sick and then dies</a:t>
            </a:r>
          </a:p>
          <a:p>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Grief</a:t>
            </a:r>
            <a:endParaRPr lang="en-GB" dirty="0"/>
          </a:p>
        </p:txBody>
      </p:sp>
      <p:sp>
        <p:nvSpPr>
          <p:cNvPr id="2" name="Content Placeholder 1"/>
          <p:cNvSpPr>
            <a:spLocks noGrp="1"/>
          </p:cNvSpPr>
          <p:nvPr>
            <p:ph sz="quarter" idx="1"/>
          </p:nvPr>
        </p:nvSpPr>
        <p:spPr/>
        <p:txBody>
          <a:bodyPr>
            <a:normAutofit fontScale="92500"/>
          </a:bodyPr>
          <a:lstStyle/>
          <a:p>
            <a:r>
              <a:rPr lang="en-GB" dirty="0" smtClean="0"/>
              <a:t>Then there is the story – to me quite incredible – that he personally drove for a short distance the funeral carriage with </a:t>
            </a:r>
            <a:r>
              <a:rPr lang="en-GB" dirty="0" err="1" smtClean="0"/>
              <a:t>Hephaestion’s</a:t>
            </a:r>
            <a:r>
              <a:rPr lang="en-GB" dirty="0" smtClean="0"/>
              <a:t> body in it; and, again, that he ordered the shrine of Asclepius in Ecbatana to be razed to the ground…. Most authorities have said that he ordered sacrifice to be always offered to </a:t>
            </a:r>
            <a:r>
              <a:rPr lang="en-GB" dirty="0" err="1" smtClean="0"/>
              <a:t>Hephaestion</a:t>
            </a:r>
            <a:r>
              <a:rPr lang="en-GB" dirty="0" smtClean="0"/>
              <a:t> as a </a:t>
            </a:r>
            <a:r>
              <a:rPr lang="en-GB" dirty="0" err="1" smtClean="0"/>
              <a:t>demi</a:t>
            </a:r>
            <a:r>
              <a:rPr lang="en-GB" dirty="0" smtClean="0"/>
              <a:t>-god, and some declare that he sent to inquire of </a:t>
            </a:r>
            <a:r>
              <a:rPr lang="en-GB" dirty="0" err="1" smtClean="0"/>
              <a:t>Ammon</a:t>
            </a:r>
            <a:r>
              <a:rPr lang="en-GB" dirty="0" smtClean="0"/>
              <a:t> if he would permit sacrifice to be offered to him as a god; but </a:t>
            </a:r>
            <a:r>
              <a:rPr lang="en-GB" dirty="0" err="1" smtClean="0"/>
              <a:t>Ammon</a:t>
            </a:r>
            <a:r>
              <a:rPr lang="en-GB" dirty="0" smtClean="0"/>
              <a:t> refused.</a:t>
            </a:r>
          </a:p>
          <a:p>
            <a:pPr algn="r">
              <a:buNone/>
            </a:pPr>
            <a:r>
              <a:rPr lang="en-GB" dirty="0" err="1" smtClean="0"/>
              <a:t>Arrian</a:t>
            </a:r>
            <a:r>
              <a:rPr lang="en-GB" dirty="0" smtClean="0"/>
              <a:t> </a:t>
            </a:r>
            <a:r>
              <a:rPr lang="en-GB" i="1" dirty="0" smtClean="0"/>
              <a:t>Anabasis</a:t>
            </a:r>
            <a:r>
              <a:rPr lang="en-GB" dirty="0" smtClean="0"/>
              <a:t> 7.14 </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final campaign</a:t>
            </a:r>
            <a:endParaRPr lang="en-GB" dirty="0"/>
          </a:p>
        </p:txBody>
      </p:sp>
      <p:sp>
        <p:nvSpPr>
          <p:cNvPr id="2" name="Content Placeholder 1"/>
          <p:cNvSpPr>
            <a:spLocks noGrp="1"/>
          </p:cNvSpPr>
          <p:nvPr>
            <p:ph sz="quarter" idx="1"/>
          </p:nvPr>
        </p:nvSpPr>
        <p:spPr/>
        <p:txBody>
          <a:bodyPr/>
          <a:lstStyle/>
          <a:p>
            <a:r>
              <a:rPr lang="en-GB" dirty="0" smtClean="0"/>
              <a:t>Brief campaign against the </a:t>
            </a:r>
            <a:r>
              <a:rPr lang="en-GB" dirty="0" err="1" smtClean="0"/>
              <a:t>Coassaeans</a:t>
            </a:r>
            <a:r>
              <a:rPr lang="en-GB" dirty="0" smtClean="0"/>
              <a:t>, a mountain tribe near Ecbatana.</a:t>
            </a:r>
          </a:p>
          <a:p>
            <a:r>
              <a:rPr lang="en-GB" dirty="0" smtClean="0"/>
              <a:t>Persian kings had paid them tribute for safe passage</a:t>
            </a:r>
          </a:p>
          <a:p>
            <a:r>
              <a:rPr lang="en-GB" dirty="0" smtClean="0"/>
              <a:t>Alexander eliminates them in 5 weeks</a:t>
            </a:r>
          </a:p>
          <a:p>
            <a:r>
              <a:rPr lang="en-GB" dirty="0" smtClean="0"/>
              <a:t>Alexander marches to Babylon</a:t>
            </a:r>
            <a:endParaRPr lang="en-GB"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Alexander in Babylon</a:t>
            </a:r>
            <a:endParaRPr lang="en-GB" dirty="0"/>
          </a:p>
        </p:txBody>
      </p:sp>
      <p:sp>
        <p:nvSpPr>
          <p:cNvPr id="2" name="Content Placeholder 1"/>
          <p:cNvSpPr>
            <a:spLocks noGrp="1"/>
          </p:cNvSpPr>
          <p:nvPr>
            <p:ph sz="quarter" idx="1"/>
          </p:nvPr>
        </p:nvSpPr>
        <p:spPr/>
        <p:txBody>
          <a:bodyPr>
            <a:normAutofit lnSpcReduction="10000"/>
          </a:bodyPr>
          <a:lstStyle/>
          <a:p>
            <a:r>
              <a:rPr lang="en-GB" dirty="0" smtClean="0"/>
              <a:t>Alexander warned by the </a:t>
            </a:r>
            <a:r>
              <a:rPr lang="en-GB" dirty="0" err="1" smtClean="0"/>
              <a:t>Chaldaean</a:t>
            </a:r>
            <a:r>
              <a:rPr lang="en-GB" dirty="0" smtClean="0"/>
              <a:t> priests not to enter Babylon</a:t>
            </a:r>
          </a:p>
          <a:p>
            <a:r>
              <a:rPr lang="en-GB" dirty="0" smtClean="0"/>
              <a:t>Alexander camps outside the city</a:t>
            </a:r>
          </a:p>
          <a:p>
            <a:r>
              <a:rPr lang="en-GB" dirty="0" smtClean="0"/>
              <a:t>Alexander meets delegates from all over</a:t>
            </a:r>
          </a:p>
          <a:p>
            <a:r>
              <a:rPr lang="en-GB" dirty="0" smtClean="0"/>
              <a:t>Plans campaign against Arabia</a:t>
            </a:r>
          </a:p>
          <a:p>
            <a:r>
              <a:rPr lang="en-GB" dirty="0" smtClean="0"/>
              <a:t>Preparation for </a:t>
            </a:r>
            <a:r>
              <a:rPr lang="en-GB" dirty="0" err="1" smtClean="0"/>
              <a:t>Hephaestion’s</a:t>
            </a:r>
            <a:r>
              <a:rPr lang="en-GB" dirty="0" smtClean="0"/>
              <a:t> funeral</a:t>
            </a:r>
          </a:p>
          <a:p>
            <a:r>
              <a:rPr lang="en-GB" dirty="0" smtClean="0"/>
              <a:t>Brief entrance to Babylon, loses diadem either a sailor or </a:t>
            </a:r>
            <a:r>
              <a:rPr lang="en-GB" dirty="0" err="1" smtClean="0"/>
              <a:t>Seleucus</a:t>
            </a:r>
            <a:r>
              <a:rPr lang="en-GB" dirty="0" smtClean="0"/>
              <a:t> retrieves it and places it on his head</a:t>
            </a:r>
            <a:endParaRPr lang="en-GB"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Final Banquet</a:t>
            </a:r>
            <a:endParaRPr lang="en-GB" dirty="0"/>
          </a:p>
        </p:txBody>
      </p:sp>
      <p:sp>
        <p:nvSpPr>
          <p:cNvPr id="2" name="Content Placeholder 1"/>
          <p:cNvSpPr>
            <a:spLocks noGrp="1"/>
          </p:cNvSpPr>
          <p:nvPr>
            <p:ph sz="quarter" idx="1"/>
          </p:nvPr>
        </p:nvSpPr>
        <p:spPr/>
        <p:txBody>
          <a:bodyPr/>
          <a:lstStyle/>
          <a:p>
            <a:r>
              <a:rPr lang="en-GB" dirty="0" smtClean="0"/>
              <a:t>Banquet for </a:t>
            </a:r>
            <a:r>
              <a:rPr lang="en-GB" dirty="0" err="1" smtClean="0"/>
              <a:t>Nearchus</a:t>
            </a:r>
            <a:endParaRPr lang="en-GB" dirty="0" smtClean="0"/>
          </a:p>
          <a:p>
            <a:r>
              <a:rPr lang="en-GB" dirty="0" smtClean="0"/>
              <a:t>Alexander wishes to go home (unusual)</a:t>
            </a:r>
          </a:p>
          <a:p>
            <a:r>
              <a:rPr lang="en-GB" dirty="0" smtClean="0"/>
              <a:t>Alexander goes to the party of </a:t>
            </a:r>
            <a:r>
              <a:rPr lang="en-GB" dirty="0" err="1" smtClean="0"/>
              <a:t>Medius</a:t>
            </a:r>
            <a:r>
              <a:rPr lang="en-GB" dirty="0" smtClean="0"/>
              <a:t> (a </a:t>
            </a:r>
            <a:r>
              <a:rPr lang="en-GB" dirty="0" err="1" smtClean="0"/>
              <a:t>Thessalian</a:t>
            </a:r>
            <a:r>
              <a:rPr lang="en-GB" dirty="0" smtClean="0"/>
              <a:t>)</a:t>
            </a:r>
          </a:p>
          <a:p>
            <a:r>
              <a:rPr lang="en-GB" dirty="0" smtClean="0"/>
              <a:t>Alexander drinks more and gets carried home</a:t>
            </a:r>
          </a:p>
          <a:p>
            <a:r>
              <a:rPr lang="en-GB" dirty="0" smtClean="0"/>
              <a:t>High-fever, next day goes drinking (May 31</a:t>
            </a:r>
            <a:r>
              <a:rPr lang="en-GB" baseline="30000" dirty="0" smtClean="0"/>
              <a:t>st</a:t>
            </a:r>
            <a:r>
              <a:rPr lang="en-GB" dirty="0" smtClean="0"/>
              <a:t>)</a:t>
            </a:r>
          </a:p>
          <a:p>
            <a:r>
              <a:rPr lang="en-GB" dirty="0" smtClean="0"/>
              <a:t>June 6</a:t>
            </a:r>
            <a:r>
              <a:rPr lang="en-GB" baseline="30000" dirty="0" smtClean="0"/>
              <a:t>th</a:t>
            </a:r>
            <a:r>
              <a:rPr lang="en-GB" dirty="0" smtClean="0"/>
              <a:t> clearly ill</a:t>
            </a:r>
            <a:endParaRPr lang="en-GB"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June 7th</a:t>
            </a:r>
            <a:endParaRPr lang="en-GB" dirty="0"/>
          </a:p>
        </p:txBody>
      </p:sp>
      <p:sp>
        <p:nvSpPr>
          <p:cNvPr id="2" name="Content Placeholder 1"/>
          <p:cNvSpPr>
            <a:spLocks noGrp="1"/>
          </p:cNvSpPr>
          <p:nvPr>
            <p:ph sz="quarter" idx="1"/>
          </p:nvPr>
        </p:nvSpPr>
        <p:spPr/>
        <p:txBody>
          <a:bodyPr>
            <a:normAutofit fontScale="92500" lnSpcReduction="10000"/>
          </a:bodyPr>
          <a:lstStyle/>
          <a:p>
            <a:r>
              <a:rPr lang="en-GB" dirty="0" smtClean="0"/>
              <a:t>The Macedonians now believed that he was dead: they thronged the doors of the palace and began to shout and threaten the Companions, who were at last obliged to let them in. When the doors had been thrown open they all filed slowly past his bedside one by one, wearing neither cloak nor armour. </a:t>
            </a:r>
          </a:p>
          <a:p>
            <a:r>
              <a:rPr lang="en-GB" dirty="0" smtClean="0"/>
              <a:t>In the course of this day too Python and </a:t>
            </a:r>
            <a:r>
              <a:rPr lang="en-GB" dirty="0" err="1" smtClean="0"/>
              <a:t>Seleucus</a:t>
            </a:r>
            <a:r>
              <a:rPr lang="en-GB" dirty="0" smtClean="0"/>
              <a:t> were sent to the temple of </a:t>
            </a:r>
            <a:r>
              <a:rPr lang="en-GB" dirty="0" err="1" smtClean="0"/>
              <a:t>Serapis</a:t>
            </a:r>
            <a:r>
              <a:rPr lang="en-GB" dirty="0" smtClean="0"/>
              <a:t> to ask whether Alexander should be moved there, and the god replied that they should leave him where he was. </a:t>
            </a:r>
          </a:p>
          <a:p>
            <a:r>
              <a:rPr lang="en-GB" dirty="0" smtClean="0"/>
              <a:t>Plutarch</a:t>
            </a:r>
            <a:r>
              <a:rPr lang="en-GB" i="1" dirty="0" smtClean="0"/>
              <a:t> Life of Alexander </a:t>
            </a:r>
            <a:r>
              <a:rPr lang="en-GB" dirty="0" smtClean="0"/>
              <a:t> 76</a:t>
            </a:r>
            <a:endParaRPr lang="en-GB" dirty="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Poison?</a:t>
            </a:r>
            <a:endParaRPr lang="en-GB" dirty="0"/>
          </a:p>
        </p:txBody>
      </p:sp>
      <p:sp>
        <p:nvSpPr>
          <p:cNvPr id="2" name="Content Placeholder 1"/>
          <p:cNvSpPr>
            <a:spLocks noGrp="1"/>
          </p:cNvSpPr>
          <p:nvPr>
            <p:ph sz="quarter" idx="1"/>
          </p:nvPr>
        </p:nvSpPr>
        <p:spPr/>
        <p:txBody>
          <a:bodyPr>
            <a:normAutofit fontScale="92500" lnSpcReduction="20000"/>
          </a:bodyPr>
          <a:lstStyle/>
          <a:p>
            <a:pPr marL="0" indent="271463">
              <a:buNone/>
            </a:pPr>
            <a:r>
              <a:rPr lang="en-GB" dirty="0" smtClean="0"/>
              <a:t>They say that Antipater, who had been left by Alexander as viceroy in Europe, was at variance with the king's mother </a:t>
            </a:r>
            <a:r>
              <a:rPr lang="en-GB" dirty="0" err="1" smtClean="0"/>
              <a:t>Olympias</a:t>
            </a:r>
            <a:r>
              <a:rPr lang="en-GB" dirty="0" smtClean="0"/>
              <a:t>. At first he did not take her seriously because Alexander did not heed her complaints against him, but later, as their enmity kept growing and the king showed an anxiety to gratify his mother in everything out of piety, Antipater gave many indications of his disaffection. This was bad enough, but the murder of </a:t>
            </a:r>
            <a:r>
              <a:rPr lang="en-GB" dirty="0" err="1" smtClean="0"/>
              <a:t>Parmenion</a:t>
            </a:r>
            <a:r>
              <a:rPr lang="en-GB" dirty="0" smtClean="0"/>
              <a:t> and </a:t>
            </a:r>
            <a:r>
              <a:rPr lang="en-GB" dirty="0" err="1" smtClean="0"/>
              <a:t>Philotas</a:t>
            </a:r>
            <a:r>
              <a:rPr lang="en-GB" dirty="0" smtClean="0"/>
              <a:t> struck terror into Antipater as into all of Alexander's Friends, so by the hand of his own son, who was the king's wine-pourer, he administered poison to the king.</a:t>
            </a:r>
          </a:p>
          <a:p>
            <a:pPr algn="r">
              <a:buNone/>
            </a:pPr>
            <a:r>
              <a:rPr lang="en-GB" dirty="0" err="1" smtClean="0"/>
              <a:t>Diodorus</a:t>
            </a:r>
            <a:r>
              <a:rPr lang="en-GB" dirty="0" smtClean="0"/>
              <a:t> 17.118.1</a:t>
            </a:r>
            <a:endParaRPr lang="en-GB"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June 10</a:t>
            </a:r>
            <a:r>
              <a:rPr lang="en-GB" baseline="30000" dirty="0" smtClean="0"/>
              <a:t>th</a:t>
            </a:r>
            <a:r>
              <a:rPr lang="en-GB" dirty="0" smtClean="0"/>
              <a:t> 323 BC: To the strongest</a:t>
            </a:r>
            <a:endParaRPr lang="en-GB" dirty="0"/>
          </a:p>
        </p:txBody>
      </p:sp>
      <p:sp>
        <p:nvSpPr>
          <p:cNvPr id="2" name="Content Placeholder 1"/>
          <p:cNvSpPr>
            <a:spLocks noGrp="1"/>
          </p:cNvSpPr>
          <p:nvPr>
            <p:ph sz="quarter" idx="1"/>
          </p:nvPr>
        </p:nvSpPr>
        <p:spPr/>
        <p:txBody>
          <a:bodyPr/>
          <a:lstStyle/>
          <a:p>
            <a:pPr marL="0" indent="450850">
              <a:buNone/>
            </a:pPr>
            <a:r>
              <a:rPr lang="en-GB" dirty="0" smtClean="0"/>
              <a:t>When he, at length, despaired of life, he took off his ring and handed it to </a:t>
            </a:r>
            <a:r>
              <a:rPr lang="en-GB" dirty="0" err="1" smtClean="0"/>
              <a:t>Perdiccas</a:t>
            </a:r>
            <a:r>
              <a:rPr lang="en-GB" dirty="0" smtClean="0"/>
              <a:t>. His Friends asked: "To whom do you leave the kingdom?" and he replied: "To the strongest." He added, and these were his last words, that all of his leading Friends would stage a vast contest in honour of his funeral. This was how he died after a reign of twelve years and seven months.</a:t>
            </a:r>
          </a:p>
          <a:p>
            <a:pPr algn="r">
              <a:buNone/>
            </a:pPr>
            <a:r>
              <a:rPr lang="en-GB" dirty="0" err="1" smtClean="0"/>
              <a:t>Diodorus</a:t>
            </a:r>
            <a:r>
              <a:rPr lang="en-GB" dirty="0" smtClean="0"/>
              <a:t> 17.117.3-5</a:t>
            </a:r>
            <a:endParaRPr lang="en-GB"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fontScale="92500"/>
          </a:bodyPr>
          <a:lstStyle/>
          <a:p>
            <a:r>
              <a:rPr lang="en-GB" dirty="0" err="1" smtClean="0"/>
              <a:t>Badian</a:t>
            </a:r>
            <a:r>
              <a:rPr lang="en-GB" dirty="0" smtClean="0"/>
              <a:t>, E. “</a:t>
            </a:r>
            <a:r>
              <a:rPr lang="en-GB" dirty="0" smtClean="0">
                <a:hlinkClick r:id="rId2"/>
              </a:rPr>
              <a:t>Alexander the Great and the Unity of Mankind</a:t>
            </a:r>
            <a:r>
              <a:rPr lang="en-GB" dirty="0" smtClean="0"/>
              <a:t>” </a:t>
            </a:r>
            <a:r>
              <a:rPr lang="de-DE" i="1" dirty="0" smtClean="0"/>
              <a:t>Historia: Zeitschrift für Alte Geschichte. </a:t>
            </a:r>
            <a:r>
              <a:rPr lang="en-GB" dirty="0" smtClean="0"/>
              <a:t>Vol. 7, No. 4, Oct., 1958. pp. 425-444</a:t>
            </a:r>
          </a:p>
          <a:p>
            <a:r>
              <a:rPr lang="en-GB" dirty="0" smtClean="0"/>
              <a:t>Look up in the OCD or a good encyclopaedia or in </a:t>
            </a:r>
            <a:r>
              <a:rPr lang="en-GB" i="1" dirty="0" smtClean="0"/>
              <a:t>Marshalls of Alexander’s Empire </a:t>
            </a:r>
            <a:r>
              <a:rPr lang="en-GB" dirty="0" smtClean="0"/>
              <a:t>(on library only loan)</a:t>
            </a:r>
          </a:p>
          <a:p>
            <a:pPr lvl="1"/>
            <a:r>
              <a:rPr lang="en-GB" dirty="0" err="1" smtClean="0"/>
              <a:t>Perdiccas</a:t>
            </a:r>
            <a:endParaRPr lang="en-GB" dirty="0" smtClean="0"/>
          </a:p>
          <a:p>
            <a:pPr lvl="1"/>
            <a:r>
              <a:rPr lang="en-GB" dirty="0" smtClean="0"/>
              <a:t>Antipater</a:t>
            </a:r>
          </a:p>
          <a:p>
            <a:pPr lvl="1"/>
            <a:r>
              <a:rPr lang="en-GB" dirty="0" err="1" smtClean="0"/>
              <a:t>Craterus</a:t>
            </a:r>
            <a:endParaRPr lang="en-GB" dirty="0" smtClean="0"/>
          </a:p>
          <a:p>
            <a:pPr lvl="1"/>
            <a:r>
              <a:rPr lang="en-GB" dirty="0" err="1" smtClean="0"/>
              <a:t>Eumenes</a:t>
            </a:r>
            <a:endParaRPr lang="en-GB" dirty="0" smtClean="0"/>
          </a:p>
          <a:p>
            <a:pPr lvl="1"/>
            <a:r>
              <a:rPr lang="en-GB" dirty="0" err="1" smtClean="0"/>
              <a:t>Cassander</a:t>
            </a:r>
            <a:endParaRPr lang="en-GB" dirty="0" smtClean="0"/>
          </a:p>
          <a:p>
            <a:endParaRPr lang="en-GB" dirty="0" smtClean="0"/>
          </a:p>
          <a:p>
            <a:endParaRPr lang="en-GB" i="1" dirty="0"/>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1.0.2296"/>
  <p:tag name="PPTVERSION" val="12"/>
  <p:tag name="TPOS" val="2"/>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1234</TotalTime>
  <Words>4897</Words>
  <Application>Microsoft Office PowerPoint</Application>
  <PresentationFormat>On-screen Show (4:3)</PresentationFormat>
  <Paragraphs>266</Paragraphs>
  <Slides>64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64</vt:i4>
      </vt:variant>
    </vt:vector>
  </HeadingPairs>
  <TitlesOfParts>
    <vt:vector size="69" baseType="lpstr">
      <vt:lpstr>Wingdings 2</vt:lpstr>
      <vt:lpstr>Wingdings</vt:lpstr>
      <vt:lpstr>Tw Cen MT</vt:lpstr>
      <vt:lpstr>Calibri</vt:lpstr>
      <vt:lpstr>Median</vt:lpstr>
      <vt:lpstr>Defenders, Conquerors and vanquished</vt:lpstr>
      <vt:lpstr>Death of Darius</vt:lpstr>
      <vt:lpstr>Hunting Bessus</vt:lpstr>
      <vt:lpstr>Adoption of Persian Customs</vt:lpstr>
      <vt:lpstr>East is East and West is West and never the twain shall meet</vt:lpstr>
      <vt:lpstr>Into Legend</vt:lpstr>
      <vt:lpstr>Conspiracy</vt:lpstr>
      <vt:lpstr>Death of Parmenio</vt:lpstr>
      <vt:lpstr>The Eastern Campaign</vt:lpstr>
      <vt:lpstr>PowerPoint Presentation</vt:lpstr>
      <vt:lpstr>Soghdiana</vt:lpstr>
      <vt:lpstr>Spitamenes</vt:lpstr>
      <vt:lpstr>To Scythia?</vt:lpstr>
      <vt:lpstr>Soghdian War</vt:lpstr>
      <vt:lpstr>Soghdian War</vt:lpstr>
      <vt:lpstr>Frustration in the Macedonian camp</vt:lpstr>
      <vt:lpstr>Death of Cleitus</vt:lpstr>
      <vt:lpstr>Death of Spitamenes</vt:lpstr>
      <vt:lpstr>Soghdian Rock</vt:lpstr>
      <vt:lpstr>Rhoxane</vt:lpstr>
      <vt:lpstr>Proskynesis</vt:lpstr>
      <vt:lpstr>Conspiracy of the Pages</vt:lpstr>
      <vt:lpstr>Into India</vt:lpstr>
      <vt:lpstr>Ambhi and Porus</vt:lpstr>
      <vt:lpstr>Splitting the Army</vt:lpstr>
      <vt:lpstr>PowerPoint Presentation</vt:lpstr>
      <vt:lpstr>Violent Resistance</vt:lpstr>
      <vt:lpstr>Equal to the gods?</vt:lpstr>
      <vt:lpstr>Battle with Porus</vt:lpstr>
      <vt:lpstr>PowerPoint Presentation</vt:lpstr>
      <vt:lpstr>PowerPoint Presentation</vt:lpstr>
      <vt:lpstr>When two strong men stand face to face tho’ they come from the ends of the earth</vt:lpstr>
      <vt:lpstr>Porus’ Reward</vt:lpstr>
      <vt:lpstr>Further Conquests?</vt:lpstr>
      <vt:lpstr>The end of the adventure</vt:lpstr>
      <vt:lpstr>Break!</vt:lpstr>
      <vt:lpstr>The long road home</vt:lpstr>
      <vt:lpstr>A tough campaign to the ocean</vt:lpstr>
      <vt:lpstr>PowerPoint Presentation</vt:lpstr>
      <vt:lpstr>March through the desert </vt:lpstr>
      <vt:lpstr>Leadership?</vt:lpstr>
      <vt:lpstr>Dionysiac Procession?</vt:lpstr>
      <vt:lpstr>Purges</vt:lpstr>
      <vt:lpstr>Unity of Mankind? </vt:lpstr>
      <vt:lpstr>Greece as just another province</vt:lpstr>
      <vt:lpstr>Mass Weddings at Susa</vt:lpstr>
      <vt:lpstr>Suspicion of Alexander</vt:lpstr>
      <vt:lpstr>The Mercenary Problem</vt:lpstr>
      <vt:lpstr>The Exile Decree</vt:lpstr>
      <vt:lpstr>Alexander as a god?</vt:lpstr>
      <vt:lpstr>Mutiny at Opis</vt:lpstr>
      <vt:lpstr>Alexander’s response</vt:lpstr>
      <vt:lpstr>A new army?</vt:lpstr>
      <vt:lpstr>Disbanding the army</vt:lpstr>
      <vt:lpstr>Antipater’s Response</vt:lpstr>
      <vt:lpstr>Death of Hephaestion</vt:lpstr>
      <vt:lpstr>Alexander’s Grief</vt:lpstr>
      <vt:lpstr>Alexander’s final campaign</vt:lpstr>
      <vt:lpstr>Alexander in Babylon</vt:lpstr>
      <vt:lpstr>Final Banquet</vt:lpstr>
      <vt:lpstr>June 7th</vt:lpstr>
      <vt:lpstr>Poison?</vt:lpstr>
      <vt:lpstr>June 10th 323 BC: To the strongest</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107</cp:revision>
  <dcterms:created xsi:type="dcterms:W3CDTF">2011-02-11T08:42:45Z</dcterms:created>
  <dcterms:modified xsi:type="dcterms:W3CDTF">2017-02-10T12:16:43Z</dcterms:modified>
</cp:coreProperties>
</file>