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56E029-258D-4CC9-A990-7590F57ADBE2}" v="97" dt="2026-03-01T16:24:49.8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6211" autoAdjust="0"/>
  </p:normalViewPr>
  <p:slideViewPr>
    <p:cSldViewPr snapToGrid="0">
      <p:cViewPr varScale="1">
        <p:scale>
          <a:sx n="48" d="100"/>
          <a:sy n="48" d="100"/>
        </p:scale>
        <p:origin x="34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E8B8F0-F19E-41E9-BAE9-DEE124D6D83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DD08291-43E5-4D1B-BF73-9AFB30DF11E5}">
      <dgm:prSet custT="1"/>
      <dgm:spPr/>
      <dgm:t>
        <a:bodyPr/>
        <a:lstStyle/>
        <a:p>
          <a:r>
            <a:rPr lang="en-US" sz="2000">
              <a:latin typeface="Arial" panose="020B0604020202020204" pitchFamily="34" charset="0"/>
              <a:cs typeface="Arial" panose="020B0604020202020204" pitchFamily="34" charset="0"/>
            </a:rPr>
            <a:t>Developed by John Bowlby</a:t>
          </a:r>
        </a:p>
      </dgm:t>
    </dgm:pt>
    <dgm:pt modelId="{C7A5ADE0-33D1-47C3-8F72-F5E529B8E07B}" type="parTrans" cxnId="{15FC9FD4-AA0A-48C9-A423-79AC1635EFD8}">
      <dgm:prSet/>
      <dgm:spPr/>
      <dgm:t>
        <a:bodyPr/>
        <a:lstStyle/>
        <a:p>
          <a:endParaRPr lang="en-US"/>
        </a:p>
      </dgm:t>
    </dgm:pt>
    <dgm:pt modelId="{D4A32A43-3FF8-486C-B306-3EC6564AD273}" type="sibTrans" cxnId="{15FC9FD4-AA0A-48C9-A423-79AC1635EFD8}">
      <dgm:prSet/>
      <dgm:spPr/>
      <dgm:t>
        <a:bodyPr/>
        <a:lstStyle/>
        <a:p>
          <a:endParaRPr lang="en-US"/>
        </a:p>
      </dgm:t>
    </dgm:pt>
    <dgm:pt modelId="{49F4234B-E8E0-4E03-AC97-C1F39AE1BB97}">
      <dgm:prSet custT="1"/>
      <dgm:spPr/>
      <dgm:t>
        <a:bodyPr/>
        <a:lstStyle/>
        <a:p>
          <a:r>
            <a:rPr lang="en-US" sz="2000">
              <a:latin typeface="Arial" panose="020B0604020202020204" pitchFamily="34" charset="0"/>
              <a:cs typeface="Arial" panose="020B0604020202020204" pitchFamily="34" charset="0"/>
            </a:rPr>
            <a:t>Emphasises importance of early emotional bonds</a:t>
          </a:r>
        </a:p>
      </dgm:t>
    </dgm:pt>
    <dgm:pt modelId="{6C03BA3C-9A95-419C-A840-5B2A771582A5}" type="parTrans" cxnId="{9728D4C9-5535-4721-9FCB-7244FDACD1ED}">
      <dgm:prSet/>
      <dgm:spPr/>
      <dgm:t>
        <a:bodyPr/>
        <a:lstStyle/>
        <a:p>
          <a:endParaRPr lang="en-US"/>
        </a:p>
      </dgm:t>
    </dgm:pt>
    <dgm:pt modelId="{66DFF698-3EC7-4879-81DE-6B789183EC73}" type="sibTrans" cxnId="{9728D4C9-5535-4721-9FCB-7244FDACD1ED}">
      <dgm:prSet/>
      <dgm:spPr/>
      <dgm:t>
        <a:bodyPr/>
        <a:lstStyle/>
        <a:p>
          <a:endParaRPr lang="en-US"/>
        </a:p>
      </dgm:t>
    </dgm:pt>
    <dgm:pt modelId="{7AAE1E96-430E-4A54-84EC-C075356DE656}">
      <dgm:prSet custT="1"/>
      <dgm:spPr/>
      <dgm:t>
        <a:bodyPr/>
        <a:lstStyle/>
        <a:p>
          <a:r>
            <a:rPr lang="en-US" sz="2000">
              <a:latin typeface="Arial" panose="020B0604020202020204" pitchFamily="34" charset="0"/>
              <a:cs typeface="Arial" panose="020B0604020202020204" pitchFamily="34" charset="0"/>
            </a:rPr>
            <a:t>Attachment = emotional bond between child and caregiver</a:t>
          </a:r>
        </a:p>
      </dgm:t>
    </dgm:pt>
    <dgm:pt modelId="{32537F71-3727-42FD-9290-71236E09B904}" type="parTrans" cxnId="{2701AC21-E7F8-4F73-A34D-0F2CB7A07711}">
      <dgm:prSet/>
      <dgm:spPr/>
      <dgm:t>
        <a:bodyPr/>
        <a:lstStyle/>
        <a:p>
          <a:endParaRPr lang="en-US"/>
        </a:p>
      </dgm:t>
    </dgm:pt>
    <dgm:pt modelId="{AC139C6F-2C9B-4780-8663-F15BE77A20C3}" type="sibTrans" cxnId="{2701AC21-E7F8-4F73-A34D-0F2CB7A07711}">
      <dgm:prSet/>
      <dgm:spPr/>
      <dgm:t>
        <a:bodyPr/>
        <a:lstStyle/>
        <a:p>
          <a:endParaRPr lang="en-US"/>
        </a:p>
      </dgm:t>
    </dgm:pt>
    <dgm:pt modelId="{CBE6E546-7EE8-4B44-9EAD-E0906D3C1C6A}">
      <dgm:prSet custT="1"/>
      <dgm:spPr/>
      <dgm:t>
        <a:bodyPr/>
        <a:lstStyle/>
        <a:p>
          <a:r>
            <a:rPr lang="en-US" sz="2000" dirty="0">
              <a:latin typeface="Arial" panose="020B0604020202020204" pitchFamily="34" charset="0"/>
              <a:cs typeface="Arial" panose="020B0604020202020204" pitchFamily="34" charset="0"/>
            </a:rPr>
            <a:t>Secure attachment provides a “secure base”</a:t>
          </a:r>
        </a:p>
      </dgm:t>
    </dgm:pt>
    <dgm:pt modelId="{316B8AD2-1967-4133-A5D6-5B843C63D98D}" type="parTrans" cxnId="{16C9DF95-84E6-4A75-858E-02D8D200DAF0}">
      <dgm:prSet/>
      <dgm:spPr/>
      <dgm:t>
        <a:bodyPr/>
        <a:lstStyle/>
        <a:p>
          <a:endParaRPr lang="en-US"/>
        </a:p>
      </dgm:t>
    </dgm:pt>
    <dgm:pt modelId="{9CDD6FBB-EEF8-4C77-BD39-9F325032B82C}" type="sibTrans" cxnId="{16C9DF95-84E6-4A75-858E-02D8D200DAF0}">
      <dgm:prSet/>
      <dgm:spPr/>
      <dgm:t>
        <a:bodyPr/>
        <a:lstStyle/>
        <a:p>
          <a:endParaRPr lang="en-US"/>
        </a:p>
      </dgm:t>
    </dgm:pt>
    <dgm:pt modelId="{2F3ED612-53E5-4B1B-8C87-1A242D0F66E4}">
      <dgm:prSet custT="1"/>
      <dgm:spPr/>
      <dgm:t>
        <a:bodyPr/>
        <a:lstStyle/>
        <a:p>
          <a:r>
            <a:rPr lang="en-US" sz="2000" dirty="0">
              <a:latin typeface="Arial" panose="020B0604020202020204" pitchFamily="34" charset="0"/>
              <a:cs typeface="Arial" panose="020B0604020202020204" pitchFamily="34" charset="0"/>
            </a:rPr>
            <a:t>Internal Working Model shapes future relationships</a:t>
          </a:r>
        </a:p>
      </dgm:t>
    </dgm:pt>
    <dgm:pt modelId="{620B9555-DA9A-49A6-BA97-6EE6FB433AA0}" type="parTrans" cxnId="{13A12A24-42FF-4079-BD59-C88F0E525DA1}">
      <dgm:prSet/>
      <dgm:spPr/>
      <dgm:t>
        <a:bodyPr/>
        <a:lstStyle/>
        <a:p>
          <a:endParaRPr lang="en-US"/>
        </a:p>
      </dgm:t>
    </dgm:pt>
    <dgm:pt modelId="{1C8F4828-02B6-48D4-B5C1-236F7FCE93D0}" type="sibTrans" cxnId="{13A12A24-42FF-4079-BD59-C88F0E525DA1}">
      <dgm:prSet/>
      <dgm:spPr/>
      <dgm:t>
        <a:bodyPr/>
        <a:lstStyle/>
        <a:p>
          <a:endParaRPr lang="en-US"/>
        </a:p>
      </dgm:t>
    </dgm:pt>
    <dgm:pt modelId="{A475E641-510D-40F1-A7F0-21CFAD7DD121}">
      <dgm:prSet custT="1"/>
      <dgm:spPr/>
      <dgm:t>
        <a:bodyPr/>
        <a:lstStyle/>
        <a:p>
          <a:r>
            <a:rPr lang="en-US" sz="2000">
              <a:latin typeface="Arial" panose="020B0604020202020204" pitchFamily="34" charset="0"/>
              <a:cs typeface="Arial" panose="020B0604020202020204" pitchFamily="34" charset="0"/>
            </a:rPr>
            <a:t>Influenced by imprinting theory (Robledo et al., 2022)</a:t>
          </a:r>
        </a:p>
      </dgm:t>
    </dgm:pt>
    <dgm:pt modelId="{D9027C8C-4650-4CEA-8815-4C7128D0A983}" type="parTrans" cxnId="{55798FE1-9738-4908-95BD-28CAE9184185}">
      <dgm:prSet/>
      <dgm:spPr/>
      <dgm:t>
        <a:bodyPr/>
        <a:lstStyle/>
        <a:p>
          <a:endParaRPr lang="en-US"/>
        </a:p>
      </dgm:t>
    </dgm:pt>
    <dgm:pt modelId="{5F59566F-7F2D-4968-9144-92C27F1DB80D}" type="sibTrans" cxnId="{55798FE1-9738-4908-95BD-28CAE9184185}">
      <dgm:prSet/>
      <dgm:spPr/>
      <dgm:t>
        <a:bodyPr/>
        <a:lstStyle/>
        <a:p>
          <a:endParaRPr lang="en-US"/>
        </a:p>
      </dgm:t>
    </dgm:pt>
    <dgm:pt modelId="{F7413916-34A7-4497-8BC3-9013DDB7261A}">
      <dgm:prSet custT="1"/>
      <dgm:spPr/>
      <dgm:t>
        <a:bodyPr/>
        <a:lstStyle/>
        <a:p>
          <a:r>
            <a:rPr lang="en-US" sz="2000" dirty="0">
              <a:latin typeface="Arial" panose="020B0604020202020204" pitchFamily="34" charset="0"/>
              <a:cs typeface="Arial" panose="020B0604020202020204" pitchFamily="34" charset="0"/>
            </a:rPr>
            <a:t>Attachment impacts emotional regulation and resilience</a:t>
          </a:r>
        </a:p>
      </dgm:t>
    </dgm:pt>
    <dgm:pt modelId="{7AFADC64-2D32-4C31-80FB-3D5B1438F4CD}" type="parTrans" cxnId="{4743E8E7-658A-44D1-8EBD-3AAADD858BBA}">
      <dgm:prSet/>
      <dgm:spPr/>
      <dgm:t>
        <a:bodyPr/>
        <a:lstStyle/>
        <a:p>
          <a:endParaRPr lang="en-US"/>
        </a:p>
      </dgm:t>
    </dgm:pt>
    <dgm:pt modelId="{BF369C84-6BDA-4049-9A4D-91A5D51F1686}" type="sibTrans" cxnId="{4743E8E7-658A-44D1-8EBD-3AAADD858BBA}">
      <dgm:prSet/>
      <dgm:spPr/>
      <dgm:t>
        <a:bodyPr/>
        <a:lstStyle/>
        <a:p>
          <a:endParaRPr lang="en-US"/>
        </a:p>
      </dgm:t>
    </dgm:pt>
    <dgm:pt modelId="{B6E2062A-02FE-48B8-BD62-08C511B85B62}" type="pres">
      <dgm:prSet presAssocID="{21E8B8F0-F19E-41E9-BAE9-DEE124D6D836}" presName="vert0" presStyleCnt="0">
        <dgm:presLayoutVars>
          <dgm:dir/>
          <dgm:animOne val="branch"/>
          <dgm:animLvl val="lvl"/>
        </dgm:presLayoutVars>
      </dgm:prSet>
      <dgm:spPr/>
    </dgm:pt>
    <dgm:pt modelId="{3DB9D13F-93D1-4B13-86C8-37FC6902BD53}" type="pres">
      <dgm:prSet presAssocID="{EDD08291-43E5-4D1B-BF73-9AFB30DF11E5}" presName="thickLine" presStyleLbl="alignNode1" presStyleIdx="0" presStyleCnt="7"/>
      <dgm:spPr/>
    </dgm:pt>
    <dgm:pt modelId="{A7470D11-A65A-4F78-A799-478165DCFCDC}" type="pres">
      <dgm:prSet presAssocID="{EDD08291-43E5-4D1B-BF73-9AFB30DF11E5}" presName="horz1" presStyleCnt="0"/>
      <dgm:spPr/>
    </dgm:pt>
    <dgm:pt modelId="{5E15A0A0-D4F2-43DA-9952-DE0688E74331}" type="pres">
      <dgm:prSet presAssocID="{EDD08291-43E5-4D1B-BF73-9AFB30DF11E5}" presName="tx1" presStyleLbl="revTx" presStyleIdx="0" presStyleCnt="7"/>
      <dgm:spPr/>
    </dgm:pt>
    <dgm:pt modelId="{BDC69CE3-8234-4C7A-8EA9-4C9C02A2940A}" type="pres">
      <dgm:prSet presAssocID="{EDD08291-43E5-4D1B-BF73-9AFB30DF11E5}" presName="vert1" presStyleCnt="0"/>
      <dgm:spPr/>
    </dgm:pt>
    <dgm:pt modelId="{7DD9A43A-69F1-45F4-BB11-FD2C5FC695AB}" type="pres">
      <dgm:prSet presAssocID="{49F4234B-E8E0-4E03-AC97-C1F39AE1BB97}" presName="thickLine" presStyleLbl="alignNode1" presStyleIdx="1" presStyleCnt="7"/>
      <dgm:spPr/>
    </dgm:pt>
    <dgm:pt modelId="{F0E42FB6-D369-4870-A994-B17C810C42D2}" type="pres">
      <dgm:prSet presAssocID="{49F4234B-E8E0-4E03-AC97-C1F39AE1BB97}" presName="horz1" presStyleCnt="0"/>
      <dgm:spPr/>
    </dgm:pt>
    <dgm:pt modelId="{6DE6E1F4-B519-428F-A18C-F8652EB3CE9A}" type="pres">
      <dgm:prSet presAssocID="{49F4234B-E8E0-4E03-AC97-C1F39AE1BB97}" presName="tx1" presStyleLbl="revTx" presStyleIdx="1" presStyleCnt="7"/>
      <dgm:spPr/>
    </dgm:pt>
    <dgm:pt modelId="{72E8BCB2-CA4E-4502-A29F-F052D731D6F9}" type="pres">
      <dgm:prSet presAssocID="{49F4234B-E8E0-4E03-AC97-C1F39AE1BB97}" presName="vert1" presStyleCnt="0"/>
      <dgm:spPr/>
    </dgm:pt>
    <dgm:pt modelId="{7F404814-5715-43D7-B1A5-A05706ECACEF}" type="pres">
      <dgm:prSet presAssocID="{7AAE1E96-430E-4A54-84EC-C075356DE656}" presName="thickLine" presStyleLbl="alignNode1" presStyleIdx="2" presStyleCnt="7"/>
      <dgm:spPr/>
    </dgm:pt>
    <dgm:pt modelId="{2BE0A62F-9B8A-4AE9-A362-A159BCD2AD4B}" type="pres">
      <dgm:prSet presAssocID="{7AAE1E96-430E-4A54-84EC-C075356DE656}" presName="horz1" presStyleCnt="0"/>
      <dgm:spPr/>
    </dgm:pt>
    <dgm:pt modelId="{FA028835-77A8-4348-959D-1715A4A1CFF7}" type="pres">
      <dgm:prSet presAssocID="{7AAE1E96-430E-4A54-84EC-C075356DE656}" presName="tx1" presStyleLbl="revTx" presStyleIdx="2" presStyleCnt="7"/>
      <dgm:spPr/>
    </dgm:pt>
    <dgm:pt modelId="{5503EDBD-0D14-4B94-9C96-EAD125451698}" type="pres">
      <dgm:prSet presAssocID="{7AAE1E96-430E-4A54-84EC-C075356DE656}" presName="vert1" presStyleCnt="0"/>
      <dgm:spPr/>
    </dgm:pt>
    <dgm:pt modelId="{0CA24031-F78B-41F8-B6A3-D14903A37898}" type="pres">
      <dgm:prSet presAssocID="{CBE6E546-7EE8-4B44-9EAD-E0906D3C1C6A}" presName="thickLine" presStyleLbl="alignNode1" presStyleIdx="3" presStyleCnt="7"/>
      <dgm:spPr/>
    </dgm:pt>
    <dgm:pt modelId="{C7BCDD23-6379-46B7-B424-CE4EBA9F6155}" type="pres">
      <dgm:prSet presAssocID="{CBE6E546-7EE8-4B44-9EAD-E0906D3C1C6A}" presName="horz1" presStyleCnt="0"/>
      <dgm:spPr/>
    </dgm:pt>
    <dgm:pt modelId="{136766CB-257B-4C20-8890-B863184A2C8B}" type="pres">
      <dgm:prSet presAssocID="{CBE6E546-7EE8-4B44-9EAD-E0906D3C1C6A}" presName="tx1" presStyleLbl="revTx" presStyleIdx="3" presStyleCnt="7"/>
      <dgm:spPr/>
    </dgm:pt>
    <dgm:pt modelId="{6D1CE304-FABD-4C55-992C-9E0CD52F4259}" type="pres">
      <dgm:prSet presAssocID="{CBE6E546-7EE8-4B44-9EAD-E0906D3C1C6A}" presName="vert1" presStyleCnt="0"/>
      <dgm:spPr/>
    </dgm:pt>
    <dgm:pt modelId="{D5489DAF-E972-4F51-9DE9-C9CBA285E8F3}" type="pres">
      <dgm:prSet presAssocID="{2F3ED612-53E5-4B1B-8C87-1A242D0F66E4}" presName="thickLine" presStyleLbl="alignNode1" presStyleIdx="4" presStyleCnt="7"/>
      <dgm:spPr/>
    </dgm:pt>
    <dgm:pt modelId="{FDB5B85F-8F09-4E7F-B75C-17022499666C}" type="pres">
      <dgm:prSet presAssocID="{2F3ED612-53E5-4B1B-8C87-1A242D0F66E4}" presName="horz1" presStyleCnt="0"/>
      <dgm:spPr/>
    </dgm:pt>
    <dgm:pt modelId="{E5F571F1-030B-449D-8F75-54FCC12EBFEA}" type="pres">
      <dgm:prSet presAssocID="{2F3ED612-53E5-4B1B-8C87-1A242D0F66E4}" presName="tx1" presStyleLbl="revTx" presStyleIdx="4" presStyleCnt="7"/>
      <dgm:spPr/>
    </dgm:pt>
    <dgm:pt modelId="{E040C31D-74C5-495E-82EC-9D131D3DDEEE}" type="pres">
      <dgm:prSet presAssocID="{2F3ED612-53E5-4B1B-8C87-1A242D0F66E4}" presName="vert1" presStyleCnt="0"/>
      <dgm:spPr/>
    </dgm:pt>
    <dgm:pt modelId="{7C435F67-C023-46A4-ACA2-9427773EDAEB}" type="pres">
      <dgm:prSet presAssocID="{A475E641-510D-40F1-A7F0-21CFAD7DD121}" presName="thickLine" presStyleLbl="alignNode1" presStyleIdx="5" presStyleCnt="7"/>
      <dgm:spPr/>
    </dgm:pt>
    <dgm:pt modelId="{3026FE9D-6E77-4E07-8EDF-800E3C8BA84A}" type="pres">
      <dgm:prSet presAssocID="{A475E641-510D-40F1-A7F0-21CFAD7DD121}" presName="horz1" presStyleCnt="0"/>
      <dgm:spPr/>
    </dgm:pt>
    <dgm:pt modelId="{8535ED50-1F1A-41C9-AA72-FE03FD35ECF1}" type="pres">
      <dgm:prSet presAssocID="{A475E641-510D-40F1-A7F0-21CFAD7DD121}" presName="tx1" presStyleLbl="revTx" presStyleIdx="5" presStyleCnt="7"/>
      <dgm:spPr/>
    </dgm:pt>
    <dgm:pt modelId="{EFC05263-8FA6-4EF8-8B4A-89CE79CCC8F7}" type="pres">
      <dgm:prSet presAssocID="{A475E641-510D-40F1-A7F0-21CFAD7DD121}" presName="vert1" presStyleCnt="0"/>
      <dgm:spPr/>
    </dgm:pt>
    <dgm:pt modelId="{870BABE6-7AEB-4EEE-884B-D437A462B2E1}" type="pres">
      <dgm:prSet presAssocID="{F7413916-34A7-4497-8BC3-9013DDB7261A}" presName="thickLine" presStyleLbl="alignNode1" presStyleIdx="6" presStyleCnt="7"/>
      <dgm:spPr/>
    </dgm:pt>
    <dgm:pt modelId="{768C5037-04D3-4617-8700-82DCBBD10FE7}" type="pres">
      <dgm:prSet presAssocID="{F7413916-34A7-4497-8BC3-9013DDB7261A}" presName="horz1" presStyleCnt="0"/>
      <dgm:spPr/>
    </dgm:pt>
    <dgm:pt modelId="{D036D457-7990-47B7-85E7-20E6291973BB}" type="pres">
      <dgm:prSet presAssocID="{F7413916-34A7-4497-8BC3-9013DDB7261A}" presName="tx1" presStyleLbl="revTx" presStyleIdx="6" presStyleCnt="7"/>
      <dgm:spPr/>
    </dgm:pt>
    <dgm:pt modelId="{3D962621-9B2B-4DF5-B1ED-05D1209AAB4D}" type="pres">
      <dgm:prSet presAssocID="{F7413916-34A7-4497-8BC3-9013DDB7261A}" presName="vert1" presStyleCnt="0"/>
      <dgm:spPr/>
    </dgm:pt>
  </dgm:ptLst>
  <dgm:cxnLst>
    <dgm:cxn modelId="{5730F11F-ECBE-4D90-B6BA-71D42C40344C}" type="presOf" srcId="{21E8B8F0-F19E-41E9-BAE9-DEE124D6D836}" destId="{B6E2062A-02FE-48B8-BD62-08C511B85B62}" srcOrd="0" destOrd="0" presId="urn:microsoft.com/office/officeart/2008/layout/LinedList"/>
    <dgm:cxn modelId="{2701AC21-E7F8-4F73-A34D-0F2CB7A07711}" srcId="{21E8B8F0-F19E-41E9-BAE9-DEE124D6D836}" destId="{7AAE1E96-430E-4A54-84EC-C075356DE656}" srcOrd="2" destOrd="0" parTransId="{32537F71-3727-42FD-9290-71236E09B904}" sibTransId="{AC139C6F-2C9B-4780-8663-F15BE77A20C3}"/>
    <dgm:cxn modelId="{13A12A24-42FF-4079-BD59-C88F0E525DA1}" srcId="{21E8B8F0-F19E-41E9-BAE9-DEE124D6D836}" destId="{2F3ED612-53E5-4B1B-8C87-1A242D0F66E4}" srcOrd="4" destOrd="0" parTransId="{620B9555-DA9A-49A6-BA97-6EE6FB433AA0}" sibTransId="{1C8F4828-02B6-48D4-B5C1-236F7FCE93D0}"/>
    <dgm:cxn modelId="{9DA3502A-E4D9-4B75-BF2B-CBAA41D6A847}" type="presOf" srcId="{2F3ED612-53E5-4B1B-8C87-1A242D0F66E4}" destId="{E5F571F1-030B-449D-8F75-54FCC12EBFEA}" srcOrd="0" destOrd="0" presId="urn:microsoft.com/office/officeart/2008/layout/LinedList"/>
    <dgm:cxn modelId="{3F33852D-E16E-40F7-825A-DE4A55DCCF1C}" type="presOf" srcId="{7AAE1E96-430E-4A54-84EC-C075356DE656}" destId="{FA028835-77A8-4348-959D-1715A4A1CFF7}" srcOrd="0" destOrd="0" presId="urn:microsoft.com/office/officeart/2008/layout/LinedList"/>
    <dgm:cxn modelId="{B3C99C64-F14C-479A-A211-9BA7C8460DA4}" type="presOf" srcId="{F7413916-34A7-4497-8BC3-9013DDB7261A}" destId="{D036D457-7990-47B7-85E7-20E6291973BB}" srcOrd="0" destOrd="0" presId="urn:microsoft.com/office/officeart/2008/layout/LinedList"/>
    <dgm:cxn modelId="{1DDD454C-BFD3-4BE7-B147-0030ED258757}" type="presOf" srcId="{49F4234B-E8E0-4E03-AC97-C1F39AE1BB97}" destId="{6DE6E1F4-B519-428F-A18C-F8652EB3CE9A}" srcOrd="0" destOrd="0" presId="urn:microsoft.com/office/officeart/2008/layout/LinedList"/>
    <dgm:cxn modelId="{42FE726C-4EB3-4FC1-AAA4-3A0BF0633794}" type="presOf" srcId="{EDD08291-43E5-4D1B-BF73-9AFB30DF11E5}" destId="{5E15A0A0-D4F2-43DA-9952-DE0688E74331}" srcOrd="0" destOrd="0" presId="urn:microsoft.com/office/officeart/2008/layout/LinedList"/>
    <dgm:cxn modelId="{F5A09195-F43A-48F0-808C-A15D606EEA80}" type="presOf" srcId="{A475E641-510D-40F1-A7F0-21CFAD7DD121}" destId="{8535ED50-1F1A-41C9-AA72-FE03FD35ECF1}" srcOrd="0" destOrd="0" presId="urn:microsoft.com/office/officeart/2008/layout/LinedList"/>
    <dgm:cxn modelId="{16C9DF95-84E6-4A75-858E-02D8D200DAF0}" srcId="{21E8B8F0-F19E-41E9-BAE9-DEE124D6D836}" destId="{CBE6E546-7EE8-4B44-9EAD-E0906D3C1C6A}" srcOrd="3" destOrd="0" parTransId="{316B8AD2-1967-4133-A5D6-5B843C63D98D}" sibTransId="{9CDD6FBB-EEF8-4C77-BD39-9F325032B82C}"/>
    <dgm:cxn modelId="{9728D4C9-5535-4721-9FCB-7244FDACD1ED}" srcId="{21E8B8F0-F19E-41E9-BAE9-DEE124D6D836}" destId="{49F4234B-E8E0-4E03-AC97-C1F39AE1BB97}" srcOrd="1" destOrd="0" parTransId="{6C03BA3C-9A95-419C-A840-5B2A771582A5}" sibTransId="{66DFF698-3EC7-4879-81DE-6B789183EC73}"/>
    <dgm:cxn modelId="{15FC9FD4-AA0A-48C9-A423-79AC1635EFD8}" srcId="{21E8B8F0-F19E-41E9-BAE9-DEE124D6D836}" destId="{EDD08291-43E5-4D1B-BF73-9AFB30DF11E5}" srcOrd="0" destOrd="0" parTransId="{C7A5ADE0-33D1-47C3-8F72-F5E529B8E07B}" sibTransId="{D4A32A43-3FF8-486C-B306-3EC6564AD273}"/>
    <dgm:cxn modelId="{55798FE1-9738-4908-95BD-28CAE9184185}" srcId="{21E8B8F0-F19E-41E9-BAE9-DEE124D6D836}" destId="{A475E641-510D-40F1-A7F0-21CFAD7DD121}" srcOrd="5" destOrd="0" parTransId="{D9027C8C-4650-4CEA-8815-4C7128D0A983}" sibTransId="{5F59566F-7F2D-4968-9144-92C27F1DB80D}"/>
    <dgm:cxn modelId="{4743E8E7-658A-44D1-8EBD-3AAADD858BBA}" srcId="{21E8B8F0-F19E-41E9-BAE9-DEE124D6D836}" destId="{F7413916-34A7-4497-8BC3-9013DDB7261A}" srcOrd="6" destOrd="0" parTransId="{7AFADC64-2D32-4C31-80FB-3D5B1438F4CD}" sibTransId="{BF369C84-6BDA-4049-9A4D-91A5D51F1686}"/>
    <dgm:cxn modelId="{CDD2ADF1-09A7-452A-A65D-7F7C8D7D2705}" type="presOf" srcId="{CBE6E546-7EE8-4B44-9EAD-E0906D3C1C6A}" destId="{136766CB-257B-4C20-8890-B863184A2C8B}" srcOrd="0" destOrd="0" presId="urn:microsoft.com/office/officeart/2008/layout/LinedList"/>
    <dgm:cxn modelId="{27CF596F-440B-4CE4-BC8D-82B1E7C70798}" type="presParOf" srcId="{B6E2062A-02FE-48B8-BD62-08C511B85B62}" destId="{3DB9D13F-93D1-4B13-86C8-37FC6902BD53}" srcOrd="0" destOrd="0" presId="urn:microsoft.com/office/officeart/2008/layout/LinedList"/>
    <dgm:cxn modelId="{FBC8F630-297B-4416-BC2A-A7B75F87237B}" type="presParOf" srcId="{B6E2062A-02FE-48B8-BD62-08C511B85B62}" destId="{A7470D11-A65A-4F78-A799-478165DCFCDC}" srcOrd="1" destOrd="0" presId="urn:microsoft.com/office/officeart/2008/layout/LinedList"/>
    <dgm:cxn modelId="{B6A7CD9B-9668-4C90-9EDA-211D565F95E8}" type="presParOf" srcId="{A7470D11-A65A-4F78-A799-478165DCFCDC}" destId="{5E15A0A0-D4F2-43DA-9952-DE0688E74331}" srcOrd="0" destOrd="0" presId="urn:microsoft.com/office/officeart/2008/layout/LinedList"/>
    <dgm:cxn modelId="{B315FA5F-423A-4CCA-8EDE-4279BE788DAB}" type="presParOf" srcId="{A7470D11-A65A-4F78-A799-478165DCFCDC}" destId="{BDC69CE3-8234-4C7A-8EA9-4C9C02A2940A}" srcOrd="1" destOrd="0" presId="urn:microsoft.com/office/officeart/2008/layout/LinedList"/>
    <dgm:cxn modelId="{F2A296D9-8171-4D43-979F-E6261BACE429}" type="presParOf" srcId="{B6E2062A-02FE-48B8-BD62-08C511B85B62}" destId="{7DD9A43A-69F1-45F4-BB11-FD2C5FC695AB}" srcOrd="2" destOrd="0" presId="urn:microsoft.com/office/officeart/2008/layout/LinedList"/>
    <dgm:cxn modelId="{78B1F312-A2A8-44BE-BD14-C5D34BBCD573}" type="presParOf" srcId="{B6E2062A-02FE-48B8-BD62-08C511B85B62}" destId="{F0E42FB6-D369-4870-A994-B17C810C42D2}" srcOrd="3" destOrd="0" presId="urn:microsoft.com/office/officeart/2008/layout/LinedList"/>
    <dgm:cxn modelId="{A707A4C0-CB76-4DF9-AE93-317E01A34B99}" type="presParOf" srcId="{F0E42FB6-D369-4870-A994-B17C810C42D2}" destId="{6DE6E1F4-B519-428F-A18C-F8652EB3CE9A}" srcOrd="0" destOrd="0" presId="urn:microsoft.com/office/officeart/2008/layout/LinedList"/>
    <dgm:cxn modelId="{40F39A63-BBFB-4214-B8BE-16673DABD916}" type="presParOf" srcId="{F0E42FB6-D369-4870-A994-B17C810C42D2}" destId="{72E8BCB2-CA4E-4502-A29F-F052D731D6F9}" srcOrd="1" destOrd="0" presId="urn:microsoft.com/office/officeart/2008/layout/LinedList"/>
    <dgm:cxn modelId="{F34879B7-3DED-478D-A8CD-7BF7147D74C5}" type="presParOf" srcId="{B6E2062A-02FE-48B8-BD62-08C511B85B62}" destId="{7F404814-5715-43D7-B1A5-A05706ECACEF}" srcOrd="4" destOrd="0" presId="urn:microsoft.com/office/officeart/2008/layout/LinedList"/>
    <dgm:cxn modelId="{1BB8FD5F-E4D0-48F1-9FBE-CCAC53EB8C0F}" type="presParOf" srcId="{B6E2062A-02FE-48B8-BD62-08C511B85B62}" destId="{2BE0A62F-9B8A-4AE9-A362-A159BCD2AD4B}" srcOrd="5" destOrd="0" presId="urn:microsoft.com/office/officeart/2008/layout/LinedList"/>
    <dgm:cxn modelId="{FF4E07AB-3365-4186-B1BC-165346F30AB4}" type="presParOf" srcId="{2BE0A62F-9B8A-4AE9-A362-A159BCD2AD4B}" destId="{FA028835-77A8-4348-959D-1715A4A1CFF7}" srcOrd="0" destOrd="0" presId="urn:microsoft.com/office/officeart/2008/layout/LinedList"/>
    <dgm:cxn modelId="{0C92FE1C-BEDB-435F-8182-1F49C8154EE0}" type="presParOf" srcId="{2BE0A62F-9B8A-4AE9-A362-A159BCD2AD4B}" destId="{5503EDBD-0D14-4B94-9C96-EAD125451698}" srcOrd="1" destOrd="0" presId="urn:microsoft.com/office/officeart/2008/layout/LinedList"/>
    <dgm:cxn modelId="{9C04CAC6-A9E5-4B7A-B3CD-9F08616C566F}" type="presParOf" srcId="{B6E2062A-02FE-48B8-BD62-08C511B85B62}" destId="{0CA24031-F78B-41F8-B6A3-D14903A37898}" srcOrd="6" destOrd="0" presId="urn:microsoft.com/office/officeart/2008/layout/LinedList"/>
    <dgm:cxn modelId="{10A3C3DC-A92F-431C-A014-E3E071CA3E80}" type="presParOf" srcId="{B6E2062A-02FE-48B8-BD62-08C511B85B62}" destId="{C7BCDD23-6379-46B7-B424-CE4EBA9F6155}" srcOrd="7" destOrd="0" presId="urn:microsoft.com/office/officeart/2008/layout/LinedList"/>
    <dgm:cxn modelId="{1B5826FF-FA1D-4D94-BD31-4F9A35F5DBC9}" type="presParOf" srcId="{C7BCDD23-6379-46B7-B424-CE4EBA9F6155}" destId="{136766CB-257B-4C20-8890-B863184A2C8B}" srcOrd="0" destOrd="0" presId="urn:microsoft.com/office/officeart/2008/layout/LinedList"/>
    <dgm:cxn modelId="{108B624D-FF77-4A02-8DCE-A979821ED660}" type="presParOf" srcId="{C7BCDD23-6379-46B7-B424-CE4EBA9F6155}" destId="{6D1CE304-FABD-4C55-992C-9E0CD52F4259}" srcOrd="1" destOrd="0" presId="urn:microsoft.com/office/officeart/2008/layout/LinedList"/>
    <dgm:cxn modelId="{C7B5B1F3-78DB-4D36-8547-A1B4891EDFAE}" type="presParOf" srcId="{B6E2062A-02FE-48B8-BD62-08C511B85B62}" destId="{D5489DAF-E972-4F51-9DE9-C9CBA285E8F3}" srcOrd="8" destOrd="0" presId="urn:microsoft.com/office/officeart/2008/layout/LinedList"/>
    <dgm:cxn modelId="{BECBC558-CEA9-4D07-A9B7-D543DE0D4A4A}" type="presParOf" srcId="{B6E2062A-02FE-48B8-BD62-08C511B85B62}" destId="{FDB5B85F-8F09-4E7F-B75C-17022499666C}" srcOrd="9" destOrd="0" presId="urn:microsoft.com/office/officeart/2008/layout/LinedList"/>
    <dgm:cxn modelId="{03AFF5AE-63F6-40B8-882D-DCB0574521C8}" type="presParOf" srcId="{FDB5B85F-8F09-4E7F-B75C-17022499666C}" destId="{E5F571F1-030B-449D-8F75-54FCC12EBFEA}" srcOrd="0" destOrd="0" presId="urn:microsoft.com/office/officeart/2008/layout/LinedList"/>
    <dgm:cxn modelId="{ABEF277A-71E5-475E-9D7C-1DFB8CD14561}" type="presParOf" srcId="{FDB5B85F-8F09-4E7F-B75C-17022499666C}" destId="{E040C31D-74C5-495E-82EC-9D131D3DDEEE}" srcOrd="1" destOrd="0" presId="urn:microsoft.com/office/officeart/2008/layout/LinedList"/>
    <dgm:cxn modelId="{7BD284F0-5830-46D0-977D-8D6D03F0417B}" type="presParOf" srcId="{B6E2062A-02FE-48B8-BD62-08C511B85B62}" destId="{7C435F67-C023-46A4-ACA2-9427773EDAEB}" srcOrd="10" destOrd="0" presId="urn:microsoft.com/office/officeart/2008/layout/LinedList"/>
    <dgm:cxn modelId="{29676C43-0B1A-4C8F-9F8B-8BD7AF0C43F8}" type="presParOf" srcId="{B6E2062A-02FE-48B8-BD62-08C511B85B62}" destId="{3026FE9D-6E77-4E07-8EDF-800E3C8BA84A}" srcOrd="11" destOrd="0" presId="urn:microsoft.com/office/officeart/2008/layout/LinedList"/>
    <dgm:cxn modelId="{E63A1EE8-43CF-45FE-8D80-7E1E66B595D4}" type="presParOf" srcId="{3026FE9D-6E77-4E07-8EDF-800E3C8BA84A}" destId="{8535ED50-1F1A-41C9-AA72-FE03FD35ECF1}" srcOrd="0" destOrd="0" presId="urn:microsoft.com/office/officeart/2008/layout/LinedList"/>
    <dgm:cxn modelId="{F46AEACE-EFEC-4ED7-879B-992E3C508F4C}" type="presParOf" srcId="{3026FE9D-6E77-4E07-8EDF-800E3C8BA84A}" destId="{EFC05263-8FA6-4EF8-8B4A-89CE79CCC8F7}" srcOrd="1" destOrd="0" presId="urn:microsoft.com/office/officeart/2008/layout/LinedList"/>
    <dgm:cxn modelId="{5A8EF766-A26D-4F3B-9EED-7B7871786567}" type="presParOf" srcId="{B6E2062A-02FE-48B8-BD62-08C511B85B62}" destId="{870BABE6-7AEB-4EEE-884B-D437A462B2E1}" srcOrd="12" destOrd="0" presId="urn:microsoft.com/office/officeart/2008/layout/LinedList"/>
    <dgm:cxn modelId="{88DF9EFB-B798-41D0-B567-D800E3D29E7F}" type="presParOf" srcId="{B6E2062A-02FE-48B8-BD62-08C511B85B62}" destId="{768C5037-04D3-4617-8700-82DCBBD10FE7}" srcOrd="13" destOrd="0" presId="urn:microsoft.com/office/officeart/2008/layout/LinedList"/>
    <dgm:cxn modelId="{94E6BBBE-75CB-4972-8742-70E1D72DA222}" type="presParOf" srcId="{768C5037-04D3-4617-8700-82DCBBD10FE7}" destId="{D036D457-7990-47B7-85E7-20E6291973BB}" srcOrd="0" destOrd="0" presId="urn:microsoft.com/office/officeart/2008/layout/LinedList"/>
    <dgm:cxn modelId="{E071B1D3-AA51-4C97-8B79-74ADCC8B00F8}" type="presParOf" srcId="{768C5037-04D3-4617-8700-82DCBBD10FE7}" destId="{3D962621-9B2B-4DF5-B1ED-05D1209AAB4D}" srcOrd="1" destOrd="0" presId="urn:microsoft.com/office/officeart/2008/layout/LinedList"/>
  </dgm:cxnLst>
  <dgm:bg>
    <a:solidFill>
      <a:schemeClr val="accent4">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8FD65A-8D65-45D6-9DB1-7599083A8A4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A8CE999-2E31-4F1A-B88B-B4070CFF0476}">
      <dgm:prSet custT="1"/>
      <dgm:spPr/>
      <dgm:t>
        <a:bodyPr/>
        <a:lstStyle/>
        <a:p>
          <a:r>
            <a:rPr lang="en-US" sz="2400">
              <a:latin typeface="Arial" panose="020B0604020202020204" pitchFamily="34" charset="0"/>
              <a:cs typeface="Arial" panose="020B0604020202020204" pitchFamily="34" charset="0"/>
            </a:rPr>
            <a:t>Secure vs insecure attachment styles</a:t>
          </a:r>
        </a:p>
      </dgm:t>
    </dgm:pt>
    <dgm:pt modelId="{D39BAACB-2F83-4DA3-8CDB-4389DD35B15D}" type="parTrans" cxnId="{60BBF785-3343-4965-ADA0-8B1244CC32EB}">
      <dgm:prSet/>
      <dgm:spPr/>
      <dgm:t>
        <a:bodyPr/>
        <a:lstStyle/>
        <a:p>
          <a:endParaRPr lang="en-US"/>
        </a:p>
      </dgm:t>
    </dgm:pt>
    <dgm:pt modelId="{30F44BB4-4C82-4105-9604-DB4E16633927}" type="sibTrans" cxnId="{60BBF785-3343-4965-ADA0-8B1244CC32EB}">
      <dgm:prSet/>
      <dgm:spPr/>
      <dgm:t>
        <a:bodyPr/>
        <a:lstStyle/>
        <a:p>
          <a:endParaRPr lang="en-US"/>
        </a:p>
      </dgm:t>
    </dgm:pt>
    <dgm:pt modelId="{AEF80339-2D84-456E-95CC-055AFBC0EB9C}">
      <dgm:prSet custT="1"/>
      <dgm:spPr/>
      <dgm:t>
        <a:bodyPr/>
        <a:lstStyle/>
        <a:p>
          <a:r>
            <a:rPr lang="en-US" sz="2400">
              <a:latin typeface="Arial" panose="020B0604020202020204" pitchFamily="34" charset="0"/>
              <a:cs typeface="Arial" panose="020B0604020202020204" pitchFamily="34" charset="0"/>
            </a:rPr>
            <a:t>Separation anxiety and loss</a:t>
          </a:r>
        </a:p>
      </dgm:t>
    </dgm:pt>
    <dgm:pt modelId="{927127A0-4957-436F-8A84-E09440BE53D9}" type="parTrans" cxnId="{BEB3833E-09DC-4828-B85A-2269F337838F}">
      <dgm:prSet/>
      <dgm:spPr/>
      <dgm:t>
        <a:bodyPr/>
        <a:lstStyle/>
        <a:p>
          <a:endParaRPr lang="en-US"/>
        </a:p>
      </dgm:t>
    </dgm:pt>
    <dgm:pt modelId="{A488D677-79C9-43C6-A7BC-31C01A00E8A1}" type="sibTrans" cxnId="{BEB3833E-09DC-4828-B85A-2269F337838F}">
      <dgm:prSet/>
      <dgm:spPr/>
      <dgm:t>
        <a:bodyPr/>
        <a:lstStyle/>
        <a:p>
          <a:endParaRPr lang="en-US"/>
        </a:p>
      </dgm:t>
    </dgm:pt>
    <dgm:pt modelId="{F33E4711-74C6-4E62-9A89-853F91B836CD}">
      <dgm:prSet custT="1"/>
      <dgm:spPr/>
      <dgm:t>
        <a:bodyPr/>
        <a:lstStyle/>
        <a:p>
          <a:r>
            <a:rPr lang="en-US" sz="2400">
              <a:latin typeface="Arial" panose="020B0604020202020204" pitchFamily="34" charset="0"/>
              <a:cs typeface="Arial" panose="020B0604020202020204" pitchFamily="34" charset="0"/>
            </a:rPr>
            <a:t>Monotropy (primary attachment figure)</a:t>
          </a:r>
        </a:p>
      </dgm:t>
    </dgm:pt>
    <dgm:pt modelId="{9B8C8D40-CFCD-4422-8D0D-3012BD5DEAF2}" type="parTrans" cxnId="{3B07C56B-0975-47A1-9CE3-D60E2453A833}">
      <dgm:prSet/>
      <dgm:spPr/>
      <dgm:t>
        <a:bodyPr/>
        <a:lstStyle/>
        <a:p>
          <a:endParaRPr lang="en-US"/>
        </a:p>
      </dgm:t>
    </dgm:pt>
    <dgm:pt modelId="{AE6B4DAA-ECCB-4A35-81A5-A3A1C542A797}" type="sibTrans" cxnId="{3B07C56B-0975-47A1-9CE3-D60E2453A833}">
      <dgm:prSet/>
      <dgm:spPr/>
      <dgm:t>
        <a:bodyPr/>
        <a:lstStyle/>
        <a:p>
          <a:endParaRPr lang="en-US"/>
        </a:p>
      </dgm:t>
    </dgm:pt>
    <dgm:pt modelId="{A97C0CC3-0115-45A2-8A3F-05AC73F6291E}">
      <dgm:prSet custT="1"/>
      <dgm:spPr/>
      <dgm:t>
        <a:bodyPr/>
        <a:lstStyle/>
        <a:p>
          <a:r>
            <a:rPr lang="en-US" sz="2400" dirty="0">
              <a:latin typeface="Arial" panose="020B0604020202020204" pitchFamily="34" charset="0"/>
              <a:cs typeface="Arial" panose="020B0604020202020204" pitchFamily="34" charset="0"/>
            </a:rPr>
            <a:t>Secure base concept</a:t>
          </a:r>
        </a:p>
      </dgm:t>
    </dgm:pt>
    <dgm:pt modelId="{79F8F526-1216-4181-B0CC-926E25FE226B}" type="parTrans" cxnId="{62E7C905-94AF-40E9-93DD-E65D98F694EB}">
      <dgm:prSet/>
      <dgm:spPr/>
      <dgm:t>
        <a:bodyPr/>
        <a:lstStyle/>
        <a:p>
          <a:endParaRPr lang="en-US"/>
        </a:p>
      </dgm:t>
    </dgm:pt>
    <dgm:pt modelId="{220099C2-A9E9-44BD-98F8-BEE723F2725D}" type="sibTrans" cxnId="{62E7C905-94AF-40E9-93DD-E65D98F694EB}">
      <dgm:prSet/>
      <dgm:spPr/>
      <dgm:t>
        <a:bodyPr/>
        <a:lstStyle/>
        <a:p>
          <a:endParaRPr lang="en-US"/>
        </a:p>
      </dgm:t>
    </dgm:pt>
    <dgm:pt modelId="{55DA1E02-ED81-44BC-A10A-2F697564E05A}">
      <dgm:prSet custT="1"/>
      <dgm:spPr/>
      <dgm:t>
        <a:bodyPr/>
        <a:lstStyle/>
        <a:p>
          <a:r>
            <a:rPr lang="en-US" sz="2400">
              <a:latin typeface="Arial" panose="020B0604020202020204" pitchFamily="34" charset="0"/>
              <a:cs typeface="Arial" panose="020B0604020202020204" pitchFamily="34" charset="0"/>
            </a:rPr>
            <a:t>Long-term developmental consequences</a:t>
          </a:r>
        </a:p>
      </dgm:t>
    </dgm:pt>
    <dgm:pt modelId="{4FE7B1B8-5BD0-4435-A49C-B434B6D15086}" type="parTrans" cxnId="{897419BF-9113-4938-9370-44B8A6D99533}">
      <dgm:prSet/>
      <dgm:spPr/>
      <dgm:t>
        <a:bodyPr/>
        <a:lstStyle/>
        <a:p>
          <a:endParaRPr lang="en-US"/>
        </a:p>
      </dgm:t>
    </dgm:pt>
    <dgm:pt modelId="{FDFB2BD5-BA41-452A-9E27-C39A5C2C2FEC}" type="sibTrans" cxnId="{897419BF-9113-4938-9370-44B8A6D99533}">
      <dgm:prSet/>
      <dgm:spPr/>
      <dgm:t>
        <a:bodyPr/>
        <a:lstStyle/>
        <a:p>
          <a:endParaRPr lang="en-US"/>
        </a:p>
      </dgm:t>
    </dgm:pt>
    <dgm:pt modelId="{049F206A-43E4-43E0-AC1E-5ACE4C2F73FC}">
      <dgm:prSet custT="1"/>
      <dgm:spPr/>
      <dgm:t>
        <a:bodyPr/>
        <a:lstStyle/>
        <a:p>
          <a:r>
            <a:rPr lang="en-US" sz="2400" dirty="0">
              <a:latin typeface="Arial" panose="020B0604020202020204" pitchFamily="34" charset="0"/>
              <a:cs typeface="Arial" panose="020B0604020202020204" pitchFamily="34" charset="0"/>
            </a:rPr>
            <a:t>Trauma can alter attachment patterns</a:t>
          </a:r>
        </a:p>
      </dgm:t>
    </dgm:pt>
    <dgm:pt modelId="{15C2B725-B93B-473F-9D81-CCB8E3DB491C}" type="parTrans" cxnId="{A6B7B4AA-25AD-4383-BEDD-D1D0D9CDB5B5}">
      <dgm:prSet/>
      <dgm:spPr/>
      <dgm:t>
        <a:bodyPr/>
        <a:lstStyle/>
        <a:p>
          <a:endParaRPr lang="en-US"/>
        </a:p>
      </dgm:t>
    </dgm:pt>
    <dgm:pt modelId="{8A4C15CF-824D-4127-B5E3-34FEE8806688}" type="sibTrans" cxnId="{A6B7B4AA-25AD-4383-BEDD-D1D0D9CDB5B5}">
      <dgm:prSet/>
      <dgm:spPr/>
      <dgm:t>
        <a:bodyPr/>
        <a:lstStyle/>
        <a:p>
          <a:endParaRPr lang="en-US"/>
        </a:p>
      </dgm:t>
    </dgm:pt>
    <dgm:pt modelId="{8C7C4B1C-4956-4964-A3AA-503826B183AB}" type="pres">
      <dgm:prSet presAssocID="{068FD65A-8D65-45D6-9DB1-7599083A8A46}" presName="diagram" presStyleCnt="0">
        <dgm:presLayoutVars>
          <dgm:dir/>
          <dgm:resizeHandles val="exact"/>
        </dgm:presLayoutVars>
      </dgm:prSet>
      <dgm:spPr/>
    </dgm:pt>
    <dgm:pt modelId="{6917A82A-09EF-49FB-80B4-1EA9F2BD9442}" type="pres">
      <dgm:prSet presAssocID="{0A8CE999-2E31-4F1A-B88B-B4070CFF0476}" presName="node" presStyleLbl="node1" presStyleIdx="0" presStyleCnt="6">
        <dgm:presLayoutVars>
          <dgm:bulletEnabled val="1"/>
        </dgm:presLayoutVars>
      </dgm:prSet>
      <dgm:spPr/>
    </dgm:pt>
    <dgm:pt modelId="{6838FE0E-D0F9-459F-84F7-8C1D318D2ECC}" type="pres">
      <dgm:prSet presAssocID="{30F44BB4-4C82-4105-9604-DB4E16633927}" presName="sibTrans" presStyleCnt="0"/>
      <dgm:spPr/>
    </dgm:pt>
    <dgm:pt modelId="{7DE467B4-F8A5-41F5-BE2C-977973592E37}" type="pres">
      <dgm:prSet presAssocID="{AEF80339-2D84-456E-95CC-055AFBC0EB9C}" presName="node" presStyleLbl="node1" presStyleIdx="1" presStyleCnt="6">
        <dgm:presLayoutVars>
          <dgm:bulletEnabled val="1"/>
        </dgm:presLayoutVars>
      </dgm:prSet>
      <dgm:spPr/>
    </dgm:pt>
    <dgm:pt modelId="{8F99AF29-5CEA-4B21-B6D7-B42CE8922F96}" type="pres">
      <dgm:prSet presAssocID="{A488D677-79C9-43C6-A7BC-31C01A00E8A1}" presName="sibTrans" presStyleCnt="0"/>
      <dgm:spPr/>
    </dgm:pt>
    <dgm:pt modelId="{E55D672D-4B0B-444A-B613-65798A2F2F32}" type="pres">
      <dgm:prSet presAssocID="{F33E4711-74C6-4E62-9A89-853F91B836CD}" presName="node" presStyleLbl="node1" presStyleIdx="2" presStyleCnt="6">
        <dgm:presLayoutVars>
          <dgm:bulletEnabled val="1"/>
        </dgm:presLayoutVars>
      </dgm:prSet>
      <dgm:spPr/>
    </dgm:pt>
    <dgm:pt modelId="{F7BDEFA0-3F6E-4C9B-B0A5-36402097B0CB}" type="pres">
      <dgm:prSet presAssocID="{AE6B4DAA-ECCB-4A35-81A5-A3A1C542A797}" presName="sibTrans" presStyleCnt="0"/>
      <dgm:spPr/>
    </dgm:pt>
    <dgm:pt modelId="{26F7C61E-E431-4F72-A71A-2F56B80A8CEC}" type="pres">
      <dgm:prSet presAssocID="{A97C0CC3-0115-45A2-8A3F-05AC73F6291E}" presName="node" presStyleLbl="node1" presStyleIdx="3" presStyleCnt="6">
        <dgm:presLayoutVars>
          <dgm:bulletEnabled val="1"/>
        </dgm:presLayoutVars>
      </dgm:prSet>
      <dgm:spPr/>
    </dgm:pt>
    <dgm:pt modelId="{0576B2CC-1D3A-4E39-ADDA-026D4A330F11}" type="pres">
      <dgm:prSet presAssocID="{220099C2-A9E9-44BD-98F8-BEE723F2725D}" presName="sibTrans" presStyleCnt="0"/>
      <dgm:spPr/>
    </dgm:pt>
    <dgm:pt modelId="{414A2967-529D-450D-84AB-25FBE69145E3}" type="pres">
      <dgm:prSet presAssocID="{55DA1E02-ED81-44BC-A10A-2F697564E05A}" presName="node" presStyleLbl="node1" presStyleIdx="4" presStyleCnt="6">
        <dgm:presLayoutVars>
          <dgm:bulletEnabled val="1"/>
        </dgm:presLayoutVars>
      </dgm:prSet>
      <dgm:spPr/>
    </dgm:pt>
    <dgm:pt modelId="{51400350-7C25-478B-B628-1C904C9CCACD}" type="pres">
      <dgm:prSet presAssocID="{FDFB2BD5-BA41-452A-9E27-C39A5C2C2FEC}" presName="sibTrans" presStyleCnt="0"/>
      <dgm:spPr/>
    </dgm:pt>
    <dgm:pt modelId="{2B03D073-A8A6-4D05-BFD8-FA161423212C}" type="pres">
      <dgm:prSet presAssocID="{049F206A-43E4-43E0-AC1E-5ACE4C2F73FC}" presName="node" presStyleLbl="node1" presStyleIdx="5" presStyleCnt="6">
        <dgm:presLayoutVars>
          <dgm:bulletEnabled val="1"/>
        </dgm:presLayoutVars>
      </dgm:prSet>
      <dgm:spPr/>
    </dgm:pt>
  </dgm:ptLst>
  <dgm:cxnLst>
    <dgm:cxn modelId="{62E7C905-94AF-40E9-93DD-E65D98F694EB}" srcId="{068FD65A-8D65-45D6-9DB1-7599083A8A46}" destId="{A97C0CC3-0115-45A2-8A3F-05AC73F6291E}" srcOrd="3" destOrd="0" parTransId="{79F8F526-1216-4181-B0CC-926E25FE226B}" sibTransId="{220099C2-A9E9-44BD-98F8-BEE723F2725D}"/>
    <dgm:cxn modelId="{BEB3833E-09DC-4828-B85A-2269F337838F}" srcId="{068FD65A-8D65-45D6-9DB1-7599083A8A46}" destId="{AEF80339-2D84-456E-95CC-055AFBC0EB9C}" srcOrd="1" destOrd="0" parTransId="{927127A0-4957-436F-8A84-E09440BE53D9}" sibTransId="{A488D677-79C9-43C6-A7BC-31C01A00E8A1}"/>
    <dgm:cxn modelId="{ACDCE43E-CBB0-4CC7-8449-664FF77717CB}" type="presOf" srcId="{55DA1E02-ED81-44BC-A10A-2F697564E05A}" destId="{414A2967-529D-450D-84AB-25FBE69145E3}" srcOrd="0" destOrd="0" presId="urn:microsoft.com/office/officeart/2005/8/layout/default"/>
    <dgm:cxn modelId="{3B07C56B-0975-47A1-9CE3-D60E2453A833}" srcId="{068FD65A-8D65-45D6-9DB1-7599083A8A46}" destId="{F33E4711-74C6-4E62-9A89-853F91B836CD}" srcOrd="2" destOrd="0" parTransId="{9B8C8D40-CFCD-4422-8D0D-3012BD5DEAF2}" sibTransId="{AE6B4DAA-ECCB-4A35-81A5-A3A1C542A797}"/>
    <dgm:cxn modelId="{EF8E9C56-2D92-4865-AD0E-4797086CA1C9}" type="presOf" srcId="{0A8CE999-2E31-4F1A-B88B-B4070CFF0476}" destId="{6917A82A-09EF-49FB-80B4-1EA9F2BD9442}" srcOrd="0" destOrd="0" presId="urn:microsoft.com/office/officeart/2005/8/layout/default"/>
    <dgm:cxn modelId="{60BBF785-3343-4965-ADA0-8B1244CC32EB}" srcId="{068FD65A-8D65-45D6-9DB1-7599083A8A46}" destId="{0A8CE999-2E31-4F1A-B88B-B4070CFF0476}" srcOrd="0" destOrd="0" parTransId="{D39BAACB-2F83-4DA3-8CDB-4389DD35B15D}" sibTransId="{30F44BB4-4C82-4105-9604-DB4E16633927}"/>
    <dgm:cxn modelId="{A6B7B4AA-25AD-4383-BEDD-D1D0D9CDB5B5}" srcId="{068FD65A-8D65-45D6-9DB1-7599083A8A46}" destId="{049F206A-43E4-43E0-AC1E-5ACE4C2F73FC}" srcOrd="5" destOrd="0" parTransId="{15C2B725-B93B-473F-9D81-CCB8E3DB491C}" sibTransId="{8A4C15CF-824D-4127-B5E3-34FEE8806688}"/>
    <dgm:cxn modelId="{86DCACAC-CFEF-4093-9755-A8ACD5545D72}" type="presOf" srcId="{A97C0CC3-0115-45A2-8A3F-05AC73F6291E}" destId="{26F7C61E-E431-4F72-A71A-2F56B80A8CEC}" srcOrd="0" destOrd="0" presId="urn:microsoft.com/office/officeart/2005/8/layout/default"/>
    <dgm:cxn modelId="{972CC7B3-1710-4E77-8036-088F8FFF21A3}" type="presOf" srcId="{049F206A-43E4-43E0-AC1E-5ACE4C2F73FC}" destId="{2B03D073-A8A6-4D05-BFD8-FA161423212C}" srcOrd="0" destOrd="0" presId="urn:microsoft.com/office/officeart/2005/8/layout/default"/>
    <dgm:cxn modelId="{897419BF-9113-4938-9370-44B8A6D99533}" srcId="{068FD65A-8D65-45D6-9DB1-7599083A8A46}" destId="{55DA1E02-ED81-44BC-A10A-2F697564E05A}" srcOrd="4" destOrd="0" parTransId="{4FE7B1B8-5BD0-4435-A49C-B434B6D15086}" sibTransId="{FDFB2BD5-BA41-452A-9E27-C39A5C2C2FEC}"/>
    <dgm:cxn modelId="{25FC87DF-6AAE-442A-871B-A2FE349FCE70}" type="presOf" srcId="{AEF80339-2D84-456E-95CC-055AFBC0EB9C}" destId="{7DE467B4-F8A5-41F5-BE2C-977973592E37}" srcOrd="0" destOrd="0" presId="urn:microsoft.com/office/officeart/2005/8/layout/default"/>
    <dgm:cxn modelId="{E7C823FA-81C0-4098-9F18-D57BCC5D5673}" type="presOf" srcId="{068FD65A-8D65-45D6-9DB1-7599083A8A46}" destId="{8C7C4B1C-4956-4964-A3AA-503826B183AB}" srcOrd="0" destOrd="0" presId="urn:microsoft.com/office/officeart/2005/8/layout/default"/>
    <dgm:cxn modelId="{A5116BFE-2194-42BD-B3ED-E8DA55A87E92}" type="presOf" srcId="{F33E4711-74C6-4E62-9A89-853F91B836CD}" destId="{E55D672D-4B0B-444A-B613-65798A2F2F32}" srcOrd="0" destOrd="0" presId="urn:microsoft.com/office/officeart/2005/8/layout/default"/>
    <dgm:cxn modelId="{36545B46-20D3-4F90-BAED-B59979A6BB1D}" type="presParOf" srcId="{8C7C4B1C-4956-4964-A3AA-503826B183AB}" destId="{6917A82A-09EF-49FB-80B4-1EA9F2BD9442}" srcOrd="0" destOrd="0" presId="urn:microsoft.com/office/officeart/2005/8/layout/default"/>
    <dgm:cxn modelId="{5EF6B0C1-DC60-4CF3-8822-5DA821223E75}" type="presParOf" srcId="{8C7C4B1C-4956-4964-A3AA-503826B183AB}" destId="{6838FE0E-D0F9-459F-84F7-8C1D318D2ECC}" srcOrd="1" destOrd="0" presId="urn:microsoft.com/office/officeart/2005/8/layout/default"/>
    <dgm:cxn modelId="{A1B211E9-DD87-400D-BE91-FA27B95AF9D5}" type="presParOf" srcId="{8C7C4B1C-4956-4964-A3AA-503826B183AB}" destId="{7DE467B4-F8A5-41F5-BE2C-977973592E37}" srcOrd="2" destOrd="0" presId="urn:microsoft.com/office/officeart/2005/8/layout/default"/>
    <dgm:cxn modelId="{B92794A6-938F-4E84-9DA7-3666B603384D}" type="presParOf" srcId="{8C7C4B1C-4956-4964-A3AA-503826B183AB}" destId="{8F99AF29-5CEA-4B21-B6D7-B42CE8922F96}" srcOrd="3" destOrd="0" presId="urn:microsoft.com/office/officeart/2005/8/layout/default"/>
    <dgm:cxn modelId="{E839D8C2-52A4-4773-8D4F-6EA6D79EB98B}" type="presParOf" srcId="{8C7C4B1C-4956-4964-A3AA-503826B183AB}" destId="{E55D672D-4B0B-444A-B613-65798A2F2F32}" srcOrd="4" destOrd="0" presId="urn:microsoft.com/office/officeart/2005/8/layout/default"/>
    <dgm:cxn modelId="{CA03EE2D-BFF0-4C85-9451-F962D1FBFA5B}" type="presParOf" srcId="{8C7C4B1C-4956-4964-A3AA-503826B183AB}" destId="{F7BDEFA0-3F6E-4C9B-B0A5-36402097B0CB}" srcOrd="5" destOrd="0" presId="urn:microsoft.com/office/officeart/2005/8/layout/default"/>
    <dgm:cxn modelId="{9C09FF3E-7E2C-45B4-AB2A-36C62C68BD05}" type="presParOf" srcId="{8C7C4B1C-4956-4964-A3AA-503826B183AB}" destId="{26F7C61E-E431-4F72-A71A-2F56B80A8CEC}" srcOrd="6" destOrd="0" presId="urn:microsoft.com/office/officeart/2005/8/layout/default"/>
    <dgm:cxn modelId="{2CC225E0-CDAB-457F-B569-B0A99410B7F5}" type="presParOf" srcId="{8C7C4B1C-4956-4964-A3AA-503826B183AB}" destId="{0576B2CC-1D3A-4E39-ADDA-026D4A330F11}" srcOrd="7" destOrd="0" presId="urn:microsoft.com/office/officeart/2005/8/layout/default"/>
    <dgm:cxn modelId="{934B72D2-B6B7-48B8-8820-DDB096C51FB5}" type="presParOf" srcId="{8C7C4B1C-4956-4964-A3AA-503826B183AB}" destId="{414A2967-529D-450D-84AB-25FBE69145E3}" srcOrd="8" destOrd="0" presId="urn:microsoft.com/office/officeart/2005/8/layout/default"/>
    <dgm:cxn modelId="{D01D8F87-C9ED-49BC-9698-8481D28574BC}" type="presParOf" srcId="{8C7C4B1C-4956-4964-A3AA-503826B183AB}" destId="{51400350-7C25-478B-B628-1C904C9CCACD}" srcOrd="9" destOrd="0" presId="urn:microsoft.com/office/officeart/2005/8/layout/default"/>
    <dgm:cxn modelId="{8A08B6C3-D2F0-4655-884D-FCB56730CE43}" type="presParOf" srcId="{8C7C4B1C-4956-4964-A3AA-503826B183AB}" destId="{2B03D073-A8A6-4D05-BFD8-FA161423212C}" srcOrd="10" destOrd="0" presId="urn:microsoft.com/office/officeart/2005/8/layout/default"/>
  </dgm:cxnLst>
  <dgm:bg>
    <a:solidFill>
      <a:schemeClr val="accent4">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FD3B1E-3029-4D7E-80D7-A4C4A4A0BE5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B76C2315-F7BE-4714-A95D-66FA0260E49B}">
      <dgm:prSet/>
      <dgm:spPr/>
      <dgm:t>
        <a:bodyPr/>
        <a:lstStyle/>
        <a:p>
          <a:r>
            <a:rPr lang="en-US">
              <a:latin typeface="Arial" panose="020B0604020202020204" pitchFamily="34" charset="0"/>
              <a:cs typeface="Arial" panose="020B0604020202020204" pitchFamily="34" charset="0"/>
            </a:rPr>
            <a:t>Age 16 = identity formation stage</a:t>
          </a:r>
        </a:p>
      </dgm:t>
    </dgm:pt>
    <dgm:pt modelId="{E2E211A4-31C0-4F93-B641-78CA02A2158D}" type="parTrans" cxnId="{61B76017-F3F8-426D-8781-8D7C64F48028}">
      <dgm:prSet/>
      <dgm:spPr/>
      <dgm:t>
        <a:bodyPr/>
        <a:lstStyle/>
        <a:p>
          <a:endParaRPr lang="en-US"/>
        </a:p>
      </dgm:t>
    </dgm:pt>
    <dgm:pt modelId="{06386D58-9DE4-4CD0-B370-B345DA180A91}" type="sibTrans" cxnId="{61B76017-F3F8-426D-8781-8D7C64F48028}">
      <dgm:prSet/>
      <dgm:spPr/>
      <dgm:t>
        <a:bodyPr/>
        <a:lstStyle/>
        <a:p>
          <a:endParaRPr lang="en-US"/>
        </a:p>
      </dgm:t>
    </dgm:pt>
    <dgm:pt modelId="{69712A40-BDCF-4908-911B-667F18632782}">
      <dgm:prSet/>
      <dgm:spPr/>
      <dgm:t>
        <a:bodyPr/>
        <a:lstStyle/>
        <a:p>
          <a:r>
            <a:rPr lang="en-US">
              <a:latin typeface="Arial" panose="020B0604020202020204" pitchFamily="34" charset="0"/>
              <a:cs typeface="Arial" panose="020B0604020202020204" pitchFamily="34" charset="0"/>
            </a:rPr>
            <a:t>Emotional regulation and independence developing</a:t>
          </a:r>
        </a:p>
      </dgm:t>
    </dgm:pt>
    <dgm:pt modelId="{0A157AEF-C2DC-425F-8472-84C8E2F13A3E}" type="parTrans" cxnId="{D10EDE09-C7F9-4E9F-96C1-93C743BFEED9}">
      <dgm:prSet/>
      <dgm:spPr/>
      <dgm:t>
        <a:bodyPr/>
        <a:lstStyle/>
        <a:p>
          <a:endParaRPr lang="en-US"/>
        </a:p>
      </dgm:t>
    </dgm:pt>
    <dgm:pt modelId="{27C8AA99-3909-40B4-BE61-7373BA2B5D02}" type="sibTrans" cxnId="{D10EDE09-C7F9-4E9F-96C1-93C743BFEED9}">
      <dgm:prSet/>
      <dgm:spPr/>
      <dgm:t>
        <a:bodyPr/>
        <a:lstStyle/>
        <a:p>
          <a:endParaRPr lang="en-US"/>
        </a:p>
      </dgm:t>
    </dgm:pt>
    <dgm:pt modelId="{09126A8D-97B3-40A6-B07E-40B462E06D89}">
      <dgm:prSet/>
      <dgm:spPr/>
      <dgm:t>
        <a:bodyPr/>
        <a:lstStyle/>
        <a:p>
          <a:r>
            <a:rPr lang="en-US">
              <a:latin typeface="Arial" panose="020B0604020202020204" pitchFamily="34" charset="0"/>
              <a:cs typeface="Arial" panose="020B0604020202020204" pitchFamily="34" charset="0"/>
            </a:rPr>
            <a:t>Peer relationships highly important</a:t>
          </a:r>
        </a:p>
      </dgm:t>
    </dgm:pt>
    <dgm:pt modelId="{54050F13-AE81-438B-99E4-35E4E92F6C42}" type="parTrans" cxnId="{A27F9C83-0AE3-468B-9407-0B7ACECDF4A2}">
      <dgm:prSet/>
      <dgm:spPr/>
      <dgm:t>
        <a:bodyPr/>
        <a:lstStyle/>
        <a:p>
          <a:endParaRPr lang="en-US"/>
        </a:p>
      </dgm:t>
    </dgm:pt>
    <dgm:pt modelId="{404E000B-621B-4F06-9AF8-029A616626B5}" type="sibTrans" cxnId="{A27F9C83-0AE3-468B-9407-0B7ACECDF4A2}">
      <dgm:prSet/>
      <dgm:spPr/>
      <dgm:t>
        <a:bodyPr/>
        <a:lstStyle/>
        <a:p>
          <a:endParaRPr lang="en-US"/>
        </a:p>
      </dgm:t>
    </dgm:pt>
    <dgm:pt modelId="{971FC6D3-0F5A-4A10-A5BF-6440C819B47A}">
      <dgm:prSet/>
      <dgm:spPr/>
      <dgm:t>
        <a:bodyPr/>
        <a:lstStyle/>
        <a:p>
          <a:r>
            <a:rPr lang="en-US">
              <a:latin typeface="Arial" panose="020B0604020202020204" pitchFamily="34" charset="0"/>
              <a:cs typeface="Arial" panose="020B0604020202020204" pitchFamily="34" charset="0"/>
            </a:rPr>
            <a:t>Cognitive development: abstract thinking</a:t>
          </a:r>
        </a:p>
      </dgm:t>
    </dgm:pt>
    <dgm:pt modelId="{9FF7B324-843D-4196-B13C-3A4091A84511}" type="parTrans" cxnId="{0C97F579-9BA3-4B5B-8F86-9F446BF3686F}">
      <dgm:prSet/>
      <dgm:spPr/>
      <dgm:t>
        <a:bodyPr/>
        <a:lstStyle/>
        <a:p>
          <a:endParaRPr lang="en-US"/>
        </a:p>
      </dgm:t>
    </dgm:pt>
    <dgm:pt modelId="{FDC83B9C-36D7-4329-8F99-E2D7E7315D2C}" type="sibTrans" cxnId="{0C97F579-9BA3-4B5B-8F86-9F446BF3686F}">
      <dgm:prSet/>
      <dgm:spPr/>
      <dgm:t>
        <a:bodyPr/>
        <a:lstStyle/>
        <a:p>
          <a:endParaRPr lang="en-US"/>
        </a:p>
      </dgm:t>
    </dgm:pt>
    <dgm:pt modelId="{B65731FA-BAC9-4C28-8F70-C418017363A0}">
      <dgm:prSet/>
      <dgm:spPr/>
      <dgm:t>
        <a:bodyPr/>
        <a:lstStyle/>
        <a:p>
          <a:r>
            <a:rPr lang="en-US" dirty="0">
              <a:latin typeface="Arial" panose="020B0604020202020204" pitchFamily="34" charset="0"/>
              <a:cs typeface="Arial" panose="020B0604020202020204" pitchFamily="34" charset="0"/>
            </a:rPr>
            <a:t>Biological changes (hormonal influences)</a:t>
          </a:r>
        </a:p>
      </dgm:t>
    </dgm:pt>
    <dgm:pt modelId="{CF4DCAC3-967C-41C8-B46F-3D46B4701E67}" type="parTrans" cxnId="{CEF84204-F48E-48C7-A01C-B929ADCFEADB}">
      <dgm:prSet/>
      <dgm:spPr/>
      <dgm:t>
        <a:bodyPr/>
        <a:lstStyle/>
        <a:p>
          <a:endParaRPr lang="en-US"/>
        </a:p>
      </dgm:t>
    </dgm:pt>
    <dgm:pt modelId="{F04A414D-C73F-4BDA-BD6B-0FFD20FCA267}" type="sibTrans" cxnId="{CEF84204-F48E-48C7-A01C-B929ADCFEADB}">
      <dgm:prSet/>
      <dgm:spPr/>
      <dgm:t>
        <a:bodyPr/>
        <a:lstStyle/>
        <a:p>
          <a:endParaRPr lang="en-US"/>
        </a:p>
      </dgm:t>
    </dgm:pt>
    <dgm:pt modelId="{A07272D0-E9FE-40AB-B52B-371A6892EDAC}">
      <dgm:prSet/>
      <dgm:spPr/>
      <dgm:t>
        <a:bodyPr/>
        <a:lstStyle/>
        <a:p>
          <a:r>
            <a:rPr lang="en-US" dirty="0">
              <a:latin typeface="Arial" panose="020B0604020202020204" pitchFamily="34" charset="0"/>
              <a:cs typeface="Arial" panose="020B0604020202020204" pitchFamily="34" charset="0"/>
            </a:rPr>
            <a:t>Environmental stress can affect development</a:t>
          </a:r>
        </a:p>
      </dgm:t>
    </dgm:pt>
    <dgm:pt modelId="{6C2868E5-9036-425C-B5C9-C237F89C1FAF}" type="parTrans" cxnId="{C154B6E6-8999-4CDC-A7A3-F2579B7A8712}">
      <dgm:prSet/>
      <dgm:spPr/>
      <dgm:t>
        <a:bodyPr/>
        <a:lstStyle/>
        <a:p>
          <a:endParaRPr lang="en-US"/>
        </a:p>
      </dgm:t>
    </dgm:pt>
    <dgm:pt modelId="{CE2F0FBD-3E26-4169-B3F8-3B653FF2CA6F}" type="sibTrans" cxnId="{C154B6E6-8999-4CDC-A7A3-F2579B7A8712}">
      <dgm:prSet/>
      <dgm:spPr/>
      <dgm:t>
        <a:bodyPr/>
        <a:lstStyle/>
        <a:p>
          <a:endParaRPr lang="en-US"/>
        </a:p>
      </dgm:t>
    </dgm:pt>
    <dgm:pt modelId="{0B751414-B32C-4ADF-B485-AECBEF49109C}" type="pres">
      <dgm:prSet presAssocID="{BFFD3B1E-3029-4D7E-80D7-A4C4A4A0BE53}" presName="Name0" presStyleCnt="0">
        <dgm:presLayoutVars>
          <dgm:dir/>
          <dgm:resizeHandles val="exact"/>
        </dgm:presLayoutVars>
      </dgm:prSet>
      <dgm:spPr/>
    </dgm:pt>
    <dgm:pt modelId="{08D720FD-C72F-495D-BDC0-857ADDAD9E50}" type="pres">
      <dgm:prSet presAssocID="{B76C2315-F7BE-4714-A95D-66FA0260E49B}" presName="node" presStyleLbl="node1" presStyleIdx="0" presStyleCnt="6">
        <dgm:presLayoutVars>
          <dgm:bulletEnabled val="1"/>
        </dgm:presLayoutVars>
      </dgm:prSet>
      <dgm:spPr/>
    </dgm:pt>
    <dgm:pt modelId="{CBAF0E63-9A37-421C-B596-E75EB9050814}" type="pres">
      <dgm:prSet presAssocID="{06386D58-9DE4-4CD0-B370-B345DA180A91}" presName="sibTrans" presStyleLbl="sibTrans1D1" presStyleIdx="0" presStyleCnt="5"/>
      <dgm:spPr/>
    </dgm:pt>
    <dgm:pt modelId="{7624242E-EC0C-4E4A-8F5A-9E71A68B4CBC}" type="pres">
      <dgm:prSet presAssocID="{06386D58-9DE4-4CD0-B370-B345DA180A91}" presName="connectorText" presStyleLbl="sibTrans1D1" presStyleIdx="0" presStyleCnt="5"/>
      <dgm:spPr/>
    </dgm:pt>
    <dgm:pt modelId="{C3937477-1684-4623-A477-EC7B433730D1}" type="pres">
      <dgm:prSet presAssocID="{69712A40-BDCF-4908-911B-667F18632782}" presName="node" presStyleLbl="node1" presStyleIdx="1" presStyleCnt="6">
        <dgm:presLayoutVars>
          <dgm:bulletEnabled val="1"/>
        </dgm:presLayoutVars>
      </dgm:prSet>
      <dgm:spPr/>
    </dgm:pt>
    <dgm:pt modelId="{E7ECD6AB-205C-41F9-A02E-968518E2CC73}" type="pres">
      <dgm:prSet presAssocID="{27C8AA99-3909-40B4-BE61-7373BA2B5D02}" presName="sibTrans" presStyleLbl="sibTrans1D1" presStyleIdx="1" presStyleCnt="5"/>
      <dgm:spPr/>
    </dgm:pt>
    <dgm:pt modelId="{AD5B2456-E3B5-4E97-98DC-5AFC6B334302}" type="pres">
      <dgm:prSet presAssocID="{27C8AA99-3909-40B4-BE61-7373BA2B5D02}" presName="connectorText" presStyleLbl="sibTrans1D1" presStyleIdx="1" presStyleCnt="5"/>
      <dgm:spPr/>
    </dgm:pt>
    <dgm:pt modelId="{CFD53693-CEA1-4A69-AB8A-EB9C1457193E}" type="pres">
      <dgm:prSet presAssocID="{09126A8D-97B3-40A6-B07E-40B462E06D89}" presName="node" presStyleLbl="node1" presStyleIdx="2" presStyleCnt="6">
        <dgm:presLayoutVars>
          <dgm:bulletEnabled val="1"/>
        </dgm:presLayoutVars>
      </dgm:prSet>
      <dgm:spPr/>
    </dgm:pt>
    <dgm:pt modelId="{CCA7A9D7-0439-4C8C-814F-5114E05AE41D}" type="pres">
      <dgm:prSet presAssocID="{404E000B-621B-4F06-9AF8-029A616626B5}" presName="sibTrans" presStyleLbl="sibTrans1D1" presStyleIdx="2" presStyleCnt="5"/>
      <dgm:spPr/>
    </dgm:pt>
    <dgm:pt modelId="{5A7FB963-BB31-43F8-9E54-B898157CB514}" type="pres">
      <dgm:prSet presAssocID="{404E000B-621B-4F06-9AF8-029A616626B5}" presName="connectorText" presStyleLbl="sibTrans1D1" presStyleIdx="2" presStyleCnt="5"/>
      <dgm:spPr/>
    </dgm:pt>
    <dgm:pt modelId="{8BCAA4D2-051B-4953-9CE0-517B037DF2F0}" type="pres">
      <dgm:prSet presAssocID="{971FC6D3-0F5A-4A10-A5BF-6440C819B47A}" presName="node" presStyleLbl="node1" presStyleIdx="3" presStyleCnt="6">
        <dgm:presLayoutVars>
          <dgm:bulletEnabled val="1"/>
        </dgm:presLayoutVars>
      </dgm:prSet>
      <dgm:spPr/>
    </dgm:pt>
    <dgm:pt modelId="{3210C8A7-0745-4BDD-A7F8-6B89B2CE71EB}" type="pres">
      <dgm:prSet presAssocID="{FDC83B9C-36D7-4329-8F99-E2D7E7315D2C}" presName="sibTrans" presStyleLbl="sibTrans1D1" presStyleIdx="3" presStyleCnt="5"/>
      <dgm:spPr/>
    </dgm:pt>
    <dgm:pt modelId="{040593FF-C532-4504-8CCE-B32B58303CBB}" type="pres">
      <dgm:prSet presAssocID="{FDC83B9C-36D7-4329-8F99-E2D7E7315D2C}" presName="connectorText" presStyleLbl="sibTrans1D1" presStyleIdx="3" presStyleCnt="5"/>
      <dgm:spPr/>
    </dgm:pt>
    <dgm:pt modelId="{BB827FD4-868D-48B6-8879-C367EE4F1517}" type="pres">
      <dgm:prSet presAssocID="{B65731FA-BAC9-4C28-8F70-C418017363A0}" presName="node" presStyleLbl="node1" presStyleIdx="4" presStyleCnt="6">
        <dgm:presLayoutVars>
          <dgm:bulletEnabled val="1"/>
        </dgm:presLayoutVars>
      </dgm:prSet>
      <dgm:spPr/>
    </dgm:pt>
    <dgm:pt modelId="{219AE26D-6939-44A7-A32F-42C0B155DB83}" type="pres">
      <dgm:prSet presAssocID="{F04A414D-C73F-4BDA-BD6B-0FFD20FCA267}" presName="sibTrans" presStyleLbl="sibTrans1D1" presStyleIdx="4" presStyleCnt="5"/>
      <dgm:spPr/>
    </dgm:pt>
    <dgm:pt modelId="{683AFF56-95EC-421A-B75F-2F4DE9F08B38}" type="pres">
      <dgm:prSet presAssocID="{F04A414D-C73F-4BDA-BD6B-0FFD20FCA267}" presName="connectorText" presStyleLbl="sibTrans1D1" presStyleIdx="4" presStyleCnt="5"/>
      <dgm:spPr/>
    </dgm:pt>
    <dgm:pt modelId="{EA7426A6-CE4C-4059-A17B-76B043D6F98A}" type="pres">
      <dgm:prSet presAssocID="{A07272D0-E9FE-40AB-B52B-371A6892EDAC}" presName="node" presStyleLbl="node1" presStyleIdx="5" presStyleCnt="6">
        <dgm:presLayoutVars>
          <dgm:bulletEnabled val="1"/>
        </dgm:presLayoutVars>
      </dgm:prSet>
      <dgm:spPr/>
    </dgm:pt>
  </dgm:ptLst>
  <dgm:cxnLst>
    <dgm:cxn modelId="{CEF84204-F48E-48C7-A01C-B929ADCFEADB}" srcId="{BFFD3B1E-3029-4D7E-80D7-A4C4A4A0BE53}" destId="{B65731FA-BAC9-4C28-8F70-C418017363A0}" srcOrd="4" destOrd="0" parTransId="{CF4DCAC3-967C-41C8-B46F-3D46B4701E67}" sibTransId="{F04A414D-C73F-4BDA-BD6B-0FFD20FCA267}"/>
    <dgm:cxn modelId="{D10EDE09-C7F9-4E9F-96C1-93C743BFEED9}" srcId="{BFFD3B1E-3029-4D7E-80D7-A4C4A4A0BE53}" destId="{69712A40-BDCF-4908-911B-667F18632782}" srcOrd="1" destOrd="0" parTransId="{0A157AEF-C2DC-425F-8472-84C8E2F13A3E}" sibTransId="{27C8AA99-3909-40B4-BE61-7373BA2B5D02}"/>
    <dgm:cxn modelId="{61B76017-F3F8-426D-8781-8D7C64F48028}" srcId="{BFFD3B1E-3029-4D7E-80D7-A4C4A4A0BE53}" destId="{B76C2315-F7BE-4714-A95D-66FA0260E49B}" srcOrd="0" destOrd="0" parTransId="{E2E211A4-31C0-4F93-B641-78CA02A2158D}" sibTransId="{06386D58-9DE4-4CD0-B370-B345DA180A91}"/>
    <dgm:cxn modelId="{A3138519-F473-4651-A18D-1BD454FBE20D}" type="presOf" srcId="{B76C2315-F7BE-4714-A95D-66FA0260E49B}" destId="{08D720FD-C72F-495D-BDC0-857ADDAD9E50}" srcOrd="0" destOrd="0" presId="urn:microsoft.com/office/officeart/2016/7/layout/RepeatingBendingProcessNew"/>
    <dgm:cxn modelId="{2C2AE724-683A-4F26-BD19-F2E5B7968615}" type="presOf" srcId="{27C8AA99-3909-40B4-BE61-7373BA2B5D02}" destId="{E7ECD6AB-205C-41F9-A02E-968518E2CC73}" srcOrd="0" destOrd="0" presId="urn:microsoft.com/office/officeart/2016/7/layout/RepeatingBendingProcessNew"/>
    <dgm:cxn modelId="{CF799739-A6A8-48F5-97AB-224823589D1F}" type="presOf" srcId="{B65731FA-BAC9-4C28-8F70-C418017363A0}" destId="{BB827FD4-868D-48B6-8879-C367EE4F1517}" srcOrd="0" destOrd="0" presId="urn:microsoft.com/office/officeart/2016/7/layout/RepeatingBendingProcessNew"/>
    <dgm:cxn modelId="{13DA055C-728C-4DF0-88EE-4FB3363C82EA}" type="presOf" srcId="{FDC83B9C-36D7-4329-8F99-E2D7E7315D2C}" destId="{3210C8A7-0745-4BDD-A7F8-6B89B2CE71EB}" srcOrd="0" destOrd="0" presId="urn:microsoft.com/office/officeart/2016/7/layout/RepeatingBendingProcessNew"/>
    <dgm:cxn modelId="{96469361-3DBB-4DC3-B7D5-EB79862970A4}" type="presOf" srcId="{F04A414D-C73F-4BDA-BD6B-0FFD20FCA267}" destId="{683AFF56-95EC-421A-B75F-2F4DE9F08B38}" srcOrd="1" destOrd="0" presId="urn:microsoft.com/office/officeart/2016/7/layout/RepeatingBendingProcessNew"/>
    <dgm:cxn modelId="{E889EE45-809C-4EB4-A560-04ED4136D4DD}" type="presOf" srcId="{A07272D0-E9FE-40AB-B52B-371A6892EDAC}" destId="{EA7426A6-CE4C-4059-A17B-76B043D6F98A}" srcOrd="0" destOrd="0" presId="urn:microsoft.com/office/officeart/2016/7/layout/RepeatingBendingProcessNew"/>
    <dgm:cxn modelId="{3082F065-D81F-4EE4-AB5B-D3339E859BE6}" type="presOf" srcId="{971FC6D3-0F5A-4A10-A5BF-6440C819B47A}" destId="{8BCAA4D2-051B-4953-9CE0-517B037DF2F0}" srcOrd="0" destOrd="0" presId="urn:microsoft.com/office/officeart/2016/7/layout/RepeatingBendingProcessNew"/>
    <dgm:cxn modelId="{A220B34C-7847-4E5B-A942-9A9EE5655866}" type="presOf" srcId="{06386D58-9DE4-4CD0-B370-B345DA180A91}" destId="{7624242E-EC0C-4E4A-8F5A-9E71A68B4CBC}" srcOrd="1" destOrd="0" presId="urn:microsoft.com/office/officeart/2016/7/layout/RepeatingBendingProcessNew"/>
    <dgm:cxn modelId="{0A66FD76-5185-4858-BECB-5E1D997813D3}" type="presOf" srcId="{69712A40-BDCF-4908-911B-667F18632782}" destId="{C3937477-1684-4623-A477-EC7B433730D1}" srcOrd="0" destOrd="0" presId="urn:microsoft.com/office/officeart/2016/7/layout/RepeatingBendingProcessNew"/>
    <dgm:cxn modelId="{0C97F579-9BA3-4B5B-8F86-9F446BF3686F}" srcId="{BFFD3B1E-3029-4D7E-80D7-A4C4A4A0BE53}" destId="{971FC6D3-0F5A-4A10-A5BF-6440C819B47A}" srcOrd="3" destOrd="0" parTransId="{9FF7B324-843D-4196-B13C-3A4091A84511}" sibTransId="{FDC83B9C-36D7-4329-8F99-E2D7E7315D2C}"/>
    <dgm:cxn modelId="{5A753183-9530-4801-A834-782A16A0D15E}" type="presOf" srcId="{09126A8D-97B3-40A6-B07E-40B462E06D89}" destId="{CFD53693-CEA1-4A69-AB8A-EB9C1457193E}" srcOrd="0" destOrd="0" presId="urn:microsoft.com/office/officeart/2016/7/layout/RepeatingBendingProcessNew"/>
    <dgm:cxn modelId="{A27F9C83-0AE3-468B-9407-0B7ACECDF4A2}" srcId="{BFFD3B1E-3029-4D7E-80D7-A4C4A4A0BE53}" destId="{09126A8D-97B3-40A6-B07E-40B462E06D89}" srcOrd="2" destOrd="0" parTransId="{54050F13-AE81-438B-99E4-35E4E92F6C42}" sibTransId="{404E000B-621B-4F06-9AF8-029A616626B5}"/>
    <dgm:cxn modelId="{6357F787-19B0-4306-B49E-99B80F3DFD5B}" type="presOf" srcId="{27C8AA99-3909-40B4-BE61-7373BA2B5D02}" destId="{AD5B2456-E3B5-4E97-98DC-5AFC6B334302}" srcOrd="1" destOrd="0" presId="urn:microsoft.com/office/officeart/2016/7/layout/RepeatingBendingProcessNew"/>
    <dgm:cxn modelId="{BC02A794-8C08-46CD-A85A-25C911362EE4}" type="presOf" srcId="{06386D58-9DE4-4CD0-B370-B345DA180A91}" destId="{CBAF0E63-9A37-421C-B596-E75EB9050814}" srcOrd="0" destOrd="0" presId="urn:microsoft.com/office/officeart/2016/7/layout/RepeatingBendingProcessNew"/>
    <dgm:cxn modelId="{633F48AA-8BFD-42E8-9938-5C7D304AFBC1}" type="presOf" srcId="{404E000B-621B-4F06-9AF8-029A616626B5}" destId="{5A7FB963-BB31-43F8-9E54-B898157CB514}" srcOrd="1" destOrd="0" presId="urn:microsoft.com/office/officeart/2016/7/layout/RepeatingBendingProcessNew"/>
    <dgm:cxn modelId="{16CEDFB2-EDB9-44AC-A379-F019DF65F986}" type="presOf" srcId="{FDC83B9C-36D7-4329-8F99-E2D7E7315D2C}" destId="{040593FF-C532-4504-8CCE-B32B58303CBB}" srcOrd="1" destOrd="0" presId="urn:microsoft.com/office/officeart/2016/7/layout/RepeatingBendingProcessNew"/>
    <dgm:cxn modelId="{5DA54AB7-EAF8-4035-907E-C878FB14C689}" type="presOf" srcId="{404E000B-621B-4F06-9AF8-029A616626B5}" destId="{CCA7A9D7-0439-4C8C-814F-5114E05AE41D}" srcOrd="0" destOrd="0" presId="urn:microsoft.com/office/officeart/2016/7/layout/RepeatingBendingProcessNew"/>
    <dgm:cxn modelId="{6CAD45BB-C30E-4E3A-AD4B-6CE17BCB384B}" type="presOf" srcId="{BFFD3B1E-3029-4D7E-80D7-A4C4A4A0BE53}" destId="{0B751414-B32C-4ADF-B485-AECBEF49109C}" srcOrd="0" destOrd="0" presId="urn:microsoft.com/office/officeart/2016/7/layout/RepeatingBendingProcessNew"/>
    <dgm:cxn modelId="{C154B6E6-8999-4CDC-A7A3-F2579B7A8712}" srcId="{BFFD3B1E-3029-4D7E-80D7-A4C4A4A0BE53}" destId="{A07272D0-E9FE-40AB-B52B-371A6892EDAC}" srcOrd="5" destOrd="0" parTransId="{6C2868E5-9036-425C-B5C9-C237F89C1FAF}" sibTransId="{CE2F0FBD-3E26-4169-B3F8-3B653FF2CA6F}"/>
    <dgm:cxn modelId="{C9D4BEF2-243C-4C47-B040-A5C0B52EE97A}" type="presOf" srcId="{F04A414D-C73F-4BDA-BD6B-0FFD20FCA267}" destId="{219AE26D-6939-44A7-A32F-42C0B155DB83}" srcOrd="0" destOrd="0" presId="urn:microsoft.com/office/officeart/2016/7/layout/RepeatingBendingProcessNew"/>
    <dgm:cxn modelId="{8296EED6-6B37-4C7A-86EB-064C82761515}" type="presParOf" srcId="{0B751414-B32C-4ADF-B485-AECBEF49109C}" destId="{08D720FD-C72F-495D-BDC0-857ADDAD9E50}" srcOrd="0" destOrd="0" presId="urn:microsoft.com/office/officeart/2016/7/layout/RepeatingBendingProcessNew"/>
    <dgm:cxn modelId="{18A5B5CA-A7AD-4622-808A-EC6F03152818}" type="presParOf" srcId="{0B751414-B32C-4ADF-B485-AECBEF49109C}" destId="{CBAF0E63-9A37-421C-B596-E75EB9050814}" srcOrd="1" destOrd="0" presId="urn:microsoft.com/office/officeart/2016/7/layout/RepeatingBendingProcessNew"/>
    <dgm:cxn modelId="{3A1DD091-13D8-442C-9828-D39EF89B8E9E}" type="presParOf" srcId="{CBAF0E63-9A37-421C-B596-E75EB9050814}" destId="{7624242E-EC0C-4E4A-8F5A-9E71A68B4CBC}" srcOrd="0" destOrd="0" presId="urn:microsoft.com/office/officeart/2016/7/layout/RepeatingBendingProcessNew"/>
    <dgm:cxn modelId="{0897CC55-08E4-4F8B-8764-A0FEE7C6183C}" type="presParOf" srcId="{0B751414-B32C-4ADF-B485-AECBEF49109C}" destId="{C3937477-1684-4623-A477-EC7B433730D1}" srcOrd="2" destOrd="0" presId="urn:microsoft.com/office/officeart/2016/7/layout/RepeatingBendingProcessNew"/>
    <dgm:cxn modelId="{4FE806AA-266E-4BE5-9287-4B55143DCA8C}" type="presParOf" srcId="{0B751414-B32C-4ADF-B485-AECBEF49109C}" destId="{E7ECD6AB-205C-41F9-A02E-968518E2CC73}" srcOrd="3" destOrd="0" presId="urn:microsoft.com/office/officeart/2016/7/layout/RepeatingBendingProcessNew"/>
    <dgm:cxn modelId="{D0D66C72-6689-4432-99A0-6212769EE443}" type="presParOf" srcId="{E7ECD6AB-205C-41F9-A02E-968518E2CC73}" destId="{AD5B2456-E3B5-4E97-98DC-5AFC6B334302}" srcOrd="0" destOrd="0" presId="urn:microsoft.com/office/officeart/2016/7/layout/RepeatingBendingProcessNew"/>
    <dgm:cxn modelId="{207A03B6-2BCD-4764-BACE-C75C73055FB9}" type="presParOf" srcId="{0B751414-B32C-4ADF-B485-AECBEF49109C}" destId="{CFD53693-CEA1-4A69-AB8A-EB9C1457193E}" srcOrd="4" destOrd="0" presId="urn:microsoft.com/office/officeart/2016/7/layout/RepeatingBendingProcessNew"/>
    <dgm:cxn modelId="{960DFE3C-141C-4A6E-9CB5-12E53DD08D32}" type="presParOf" srcId="{0B751414-B32C-4ADF-B485-AECBEF49109C}" destId="{CCA7A9D7-0439-4C8C-814F-5114E05AE41D}" srcOrd="5" destOrd="0" presId="urn:microsoft.com/office/officeart/2016/7/layout/RepeatingBendingProcessNew"/>
    <dgm:cxn modelId="{B4EB2710-C5F3-4340-BB9E-63DBF8881B0D}" type="presParOf" srcId="{CCA7A9D7-0439-4C8C-814F-5114E05AE41D}" destId="{5A7FB963-BB31-43F8-9E54-B898157CB514}" srcOrd="0" destOrd="0" presId="urn:microsoft.com/office/officeart/2016/7/layout/RepeatingBendingProcessNew"/>
    <dgm:cxn modelId="{C51936A1-13F8-465C-A268-6C43170120CC}" type="presParOf" srcId="{0B751414-B32C-4ADF-B485-AECBEF49109C}" destId="{8BCAA4D2-051B-4953-9CE0-517B037DF2F0}" srcOrd="6" destOrd="0" presId="urn:microsoft.com/office/officeart/2016/7/layout/RepeatingBendingProcessNew"/>
    <dgm:cxn modelId="{9ECD2730-02FD-42BC-8EE3-A16C8B238126}" type="presParOf" srcId="{0B751414-B32C-4ADF-B485-AECBEF49109C}" destId="{3210C8A7-0745-4BDD-A7F8-6B89B2CE71EB}" srcOrd="7" destOrd="0" presId="urn:microsoft.com/office/officeart/2016/7/layout/RepeatingBendingProcessNew"/>
    <dgm:cxn modelId="{94CDE6F0-061D-42F1-BA30-353398CB00BD}" type="presParOf" srcId="{3210C8A7-0745-4BDD-A7F8-6B89B2CE71EB}" destId="{040593FF-C532-4504-8CCE-B32B58303CBB}" srcOrd="0" destOrd="0" presId="urn:microsoft.com/office/officeart/2016/7/layout/RepeatingBendingProcessNew"/>
    <dgm:cxn modelId="{423EC642-123B-4145-BF3F-46E56D54E556}" type="presParOf" srcId="{0B751414-B32C-4ADF-B485-AECBEF49109C}" destId="{BB827FD4-868D-48B6-8879-C367EE4F1517}" srcOrd="8" destOrd="0" presId="urn:microsoft.com/office/officeart/2016/7/layout/RepeatingBendingProcessNew"/>
    <dgm:cxn modelId="{AB9101D1-9DDD-4AC2-A27E-B927DEDDA1BA}" type="presParOf" srcId="{0B751414-B32C-4ADF-B485-AECBEF49109C}" destId="{219AE26D-6939-44A7-A32F-42C0B155DB83}" srcOrd="9" destOrd="0" presId="urn:microsoft.com/office/officeart/2016/7/layout/RepeatingBendingProcessNew"/>
    <dgm:cxn modelId="{34D394E3-9541-4749-9BE9-7B84E47A936D}" type="presParOf" srcId="{219AE26D-6939-44A7-A32F-42C0B155DB83}" destId="{683AFF56-95EC-421A-B75F-2F4DE9F08B38}" srcOrd="0" destOrd="0" presId="urn:microsoft.com/office/officeart/2016/7/layout/RepeatingBendingProcessNew"/>
    <dgm:cxn modelId="{86E0FA23-2969-4BDF-A3C8-A1897310D34F}" type="presParOf" srcId="{0B751414-B32C-4ADF-B485-AECBEF49109C}" destId="{EA7426A6-CE4C-4059-A17B-76B043D6F98A}" srcOrd="10" destOrd="0" presId="urn:microsoft.com/office/officeart/2016/7/layout/RepeatingBendingProcessNew"/>
  </dgm:cxnLst>
  <dgm:bg>
    <a:solidFill>
      <a:schemeClr val="accent4">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A76E0C-CBAD-482C-80A6-2503F901630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8CBE8B44-6C9A-4CE6-A3EA-6E8B140669F8}">
      <dgm:prSet custT="1"/>
      <dgm:spPr/>
      <dgm:t>
        <a:bodyPr/>
        <a:lstStyle/>
        <a:p>
          <a:r>
            <a:rPr lang="en-US" sz="2000">
              <a:latin typeface="Arial" panose="020B0604020202020204" pitchFamily="34" charset="0"/>
              <a:cs typeface="Arial" panose="020B0604020202020204" pitchFamily="34" charset="0"/>
            </a:rPr>
            <a:t>Jenny has taken on adult caregiving role</a:t>
          </a:r>
        </a:p>
      </dgm:t>
    </dgm:pt>
    <dgm:pt modelId="{7E393522-8B23-4076-948F-EAE606A9F9DE}" type="parTrans" cxnId="{470B0AD1-2D84-42DE-B8AD-266AD1BCE722}">
      <dgm:prSet/>
      <dgm:spPr/>
      <dgm:t>
        <a:bodyPr/>
        <a:lstStyle/>
        <a:p>
          <a:endParaRPr lang="en-US"/>
        </a:p>
      </dgm:t>
    </dgm:pt>
    <dgm:pt modelId="{573BEAAC-63C3-4F05-BB47-75B84E62E10F}" type="sibTrans" cxnId="{470B0AD1-2D84-42DE-B8AD-266AD1BCE722}">
      <dgm:prSet/>
      <dgm:spPr/>
      <dgm:t>
        <a:bodyPr/>
        <a:lstStyle/>
        <a:p>
          <a:endParaRPr lang="en-US"/>
        </a:p>
      </dgm:t>
    </dgm:pt>
    <dgm:pt modelId="{E480D5D9-4902-436E-B4B4-01243776FF0A}">
      <dgm:prSet custT="1"/>
      <dgm:spPr/>
      <dgm:t>
        <a:bodyPr/>
        <a:lstStyle/>
        <a:p>
          <a:r>
            <a:rPr lang="en-US" sz="2000" dirty="0">
              <a:latin typeface="Arial" panose="020B0604020202020204" pitchFamily="34" charset="0"/>
              <a:cs typeface="Arial" panose="020B0604020202020204" pitchFamily="34" charset="0"/>
            </a:rPr>
            <a:t>Role reversal may affect identity formation</a:t>
          </a:r>
        </a:p>
      </dgm:t>
    </dgm:pt>
    <dgm:pt modelId="{627CEA94-A234-456C-8482-443DD18F6D99}" type="parTrans" cxnId="{DC6BC385-A6A9-4805-93B8-C497C4C98F64}">
      <dgm:prSet/>
      <dgm:spPr/>
      <dgm:t>
        <a:bodyPr/>
        <a:lstStyle/>
        <a:p>
          <a:endParaRPr lang="en-US"/>
        </a:p>
      </dgm:t>
    </dgm:pt>
    <dgm:pt modelId="{89C9BAD9-2031-424D-BECD-854E0DC70E08}" type="sibTrans" cxnId="{DC6BC385-A6A9-4805-93B8-C497C4C98F64}">
      <dgm:prSet/>
      <dgm:spPr/>
      <dgm:t>
        <a:bodyPr/>
        <a:lstStyle/>
        <a:p>
          <a:endParaRPr lang="en-US"/>
        </a:p>
      </dgm:t>
    </dgm:pt>
    <dgm:pt modelId="{CFE3E86A-ED9F-4424-B985-189940D0B192}">
      <dgm:prSet custT="1"/>
      <dgm:spPr/>
      <dgm:t>
        <a:bodyPr/>
        <a:lstStyle/>
        <a:p>
          <a:r>
            <a:rPr lang="en-US" sz="2000">
              <a:latin typeface="Arial" panose="020B0604020202020204" pitchFamily="34" charset="0"/>
              <a:cs typeface="Arial" panose="020B0604020202020204" pitchFamily="34" charset="0"/>
            </a:rPr>
            <a:t>Limited opportunity for peer bonding</a:t>
          </a:r>
        </a:p>
      </dgm:t>
    </dgm:pt>
    <dgm:pt modelId="{CF6DD962-0F76-4FA5-8722-E9B3D04BC2D4}" type="parTrans" cxnId="{2D9CB761-CC66-4C9B-9C9D-D442D446574B}">
      <dgm:prSet/>
      <dgm:spPr/>
      <dgm:t>
        <a:bodyPr/>
        <a:lstStyle/>
        <a:p>
          <a:endParaRPr lang="en-US"/>
        </a:p>
      </dgm:t>
    </dgm:pt>
    <dgm:pt modelId="{699F9136-E2F8-4900-8165-5A7EE11B7E8E}" type="sibTrans" cxnId="{2D9CB761-CC66-4C9B-9C9D-D442D446574B}">
      <dgm:prSet/>
      <dgm:spPr/>
      <dgm:t>
        <a:bodyPr/>
        <a:lstStyle/>
        <a:p>
          <a:endParaRPr lang="en-US"/>
        </a:p>
      </dgm:t>
    </dgm:pt>
    <dgm:pt modelId="{1018A0C6-B15B-4496-9AB6-22C84F2F297A}">
      <dgm:prSet custT="1"/>
      <dgm:spPr/>
      <dgm:t>
        <a:bodyPr/>
        <a:lstStyle/>
        <a:p>
          <a:r>
            <a:rPr lang="en-US" sz="2000">
              <a:latin typeface="Arial" panose="020B0604020202020204" pitchFamily="34" charset="0"/>
              <a:cs typeface="Arial" panose="020B0604020202020204" pitchFamily="34" charset="0"/>
            </a:rPr>
            <a:t>Emotional burden and chronic stress</a:t>
          </a:r>
        </a:p>
      </dgm:t>
    </dgm:pt>
    <dgm:pt modelId="{78DFBEDD-5503-418D-9DCC-3779A4D53466}" type="parTrans" cxnId="{A748AEA8-B272-4D39-8F39-BD07BB176198}">
      <dgm:prSet/>
      <dgm:spPr/>
      <dgm:t>
        <a:bodyPr/>
        <a:lstStyle/>
        <a:p>
          <a:endParaRPr lang="en-US"/>
        </a:p>
      </dgm:t>
    </dgm:pt>
    <dgm:pt modelId="{20510D6B-385B-4EEC-AA58-953EBC24F962}" type="sibTrans" cxnId="{A748AEA8-B272-4D39-8F39-BD07BB176198}">
      <dgm:prSet/>
      <dgm:spPr/>
      <dgm:t>
        <a:bodyPr/>
        <a:lstStyle/>
        <a:p>
          <a:endParaRPr lang="en-US"/>
        </a:p>
      </dgm:t>
    </dgm:pt>
    <dgm:pt modelId="{A33B448B-9468-4383-B0DC-655B87C6A60C}">
      <dgm:prSet custT="1"/>
      <dgm:spPr/>
      <dgm:t>
        <a:bodyPr/>
        <a:lstStyle/>
        <a:p>
          <a:r>
            <a:rPr lang="en-US" sz="2000">
              <a:latin typeface="Arial" panose="020B0604020202020204" pitchFamily="34" charset="0"/>
              <a:cs typeface="Arial" panose="020B0604020202020204" pitchFamily="34" charset="0"/>
            </a:rPr>
            <a:t>Lack of secure base for Jenny herself</a:t>
          </a:r>
        </a:p>
      </dgm:t>
    </dgm:pt>
    <dgm:pt modelId="{CCBA2880-5688-4217-9330-4503F6013490}" type="parTrans" cxnId="{0C36A3CC-55E9-4CA0-AA61-FC846F5A60E5}">
      <dgm:prSet/>
      <dgm:spPr/>
      <dgm:t>
        <a:bodyPr/>
        <a:lstStyle/>
        <a:p>
          <a:endParaRPr lang="en-US"/>
        </a:p>
      </dgm:t>
    </dgm:pt>
    <dgm:pt modelId="{750BAFCA-DBE7-464C-B22A-D81FD88E4656}" type="sibTrans" cxnId="{0C36A3CC-55E9-4CA0-AA61-FC846F5A60E5}">
      <dgm:prSet/>
      <dgm:spPr/>
      <dgm:t>
        <a:bodyPr/>
        <a:lstStyle/>
        <a:p>
          <a:endParaRPr lang="en-US"/>
        </a:p>
      </dgm:t>
    </dgm:pt>
    <dgm:pt modelId="{3EA57D15-6070-4FDB-8592-7F75D48E683D}">
      <dgm:prSet custT="1"/>
      <dgm:spPr/>
      <dgm:t>
        <a:bodyPr/>
        <a:lstStyle/>
        <a:p>
          <a:r>
            <a:rPr lang="en-US" sz="2000" dirty="0">
              <a:latin typeface="Arial" panose="020B0604020202020204" pitchFamily="34" charset="0"/>
              <a:cs typeface="Arial" panose="020B0604020202020204" pitchFamily="34" charset="0"/>
            </a:rPr>
            <a:t>Risk of emotional exhaustion</a:t>
          </a:r>
        </a:p>
      </dgm:t>
    </dgm:pt>
    <dgm:pt modelId="{EFFA43AB-FB4B-4552-95BD-481902A4ABDD}" type="parTrans" cxnId="{8774C934-1053-4E8C-8B0E-3C694D48AD39}">
      <dgm:prSet/>
      <dgm:spPr/>
      <dgm:t>
        <a:bodyPr/>
        <a:lstStyle/>
        <a:p>
          <a:endParaRPr lang="en-US"/>
        </a:p>
      </dgm:t>
    </dgm:pt>
    <dgm:pt modelId="{C4748A8E-51CE-4C3D-82A0-A068ADC58975}" type="sibTrans" cxnId="{8774C934-1053-4E8C-8B0E-3C694D48AD39}">
      <dgm:prSet/>
      <dgm:spPr/>
      <dgm:t>
        <a:bodyPr/>
        <a:lstStyle/>
        <a:p>
          <a:endParaRPr lang="en-US"/>
        </a:p>
      </dgm:t>
    </dgm:pt>
    <dgm:pt modelId="{4DE6B247-59EB-4488-9F4E-A68DD66F4671}" type="pres">
      <dgm:prSet presAssocID="{1FA76E0C-CBAD-482C-80A6-2503F901630B}" presName="Name0" presStyleCnt="0">
        <dgm:presLayoutVars>
          <dgm:dir/>
          <dgm:resizeHandles val="exact"/>
        </dgm:presLayoutVars>
      </dgm:prSet>
      <dgm:spPr/>
    </dgm:pt>
    <dgm:pt modelId="{C861C6D9-1D74-4674-B570-0442DB113CEA}" type="pres">
      <dgm:prSet presAssocID="{8CBE8B44-6C9A-4CE6-A3EA-6E8B140669F8}" presName="node" presStyleLbl="node1" presStyleIdx="0" presStyleCnt="6">
        <dgm:presLayoutVars>
          <dgm:bulletEnabled val="1"/>
        </dgm:presLayoutVars>
      </dgm:prSet>
      <dgm:spPr/>
    </dgm:pt>
    <dgm:pt modelId="{CACE1FF1-5160-4878-919A-5C3C169702F7}" type="pres">
      <dgm:prSet presAssocID="{573BEAAC-63C3-4F05-BB47-75B84E62E10F}" presName="sibTrans" presStyleLbl="sibTrans1D1" presStyleIdx="0" presStyleCnt="5"/>
      <dgm:spPr/>
    </dgm:pt>
    <dgm:pt modelId="{2A513288-00A0-48C0-92AB-E8D607BAC1DF}" type="pres">
      <dgm:prSet presAssocID="{573BEAAC-63C3-4F05-BB47-75B84E62E10F}" presName="connectorText" presStyleLbl="sibTrans1D1" presStyleIdx="0" presStyleCnt="5"/>
      <dgm:spPr/>
    </dgm:pt>
    <dgm:pt modelId="{B7CC11A6-DEF1-44B9-B77C-57B92A0DEAF5}" type="pres">
      <dgm:prSet presAssocID="{E480D5D9-4902-436E-B4B4-01243776FF0A}" presName="node" presStyleLbl="node1" presStyleIdx="1" presStyleCnt="6">
        <dgm:presLayoutVars>
          <dgm:bulletEnabled val="1"/>
        </dgm:presLayoutVars>
      </dgm:prSet>
      <dgm:spPr/>
    </dgm:pt>
    <dgm:pt modelId="{9568C4A7-DB5A-44F1-B423-79734FDFEA5F}" type="pres">
      <dgm:prSet presAssocID="{89C9BAD9-2031-424D-BECD-854E0DC70E08}" presName="sibTrans" presStyleLbl="sibTrans1D1" presStyleIdx="1" presStyleCnt="5"/>
      <dgm:spPr/>
    </dgm:pt>
    <dgm:pt modelId="{E4E37985-B8F5-4310-8AD3-14BEB7175435}" type="pres">
      <dgm:prSet presAssocID="{89C9BAD9-2031-424D-BECD-854E0DC70E08}" presName="connectorText" presStyleLbl="sibTrans1D1" presStyleIdx="1" presStyleCnt="5"/>
      <dgm:spPr/>
    </dgm:pt>
    <dgm:pt modelId="{6DDF125C-9006-4828-A75B-B5A97955D4C9}" type="pres">
      <dgm:prSet presAssocID="{CFE3E86A-ED9F-4424-B985-189940D0B192}" presName="node" presStyleLbl="node1" presStyleIdx="2" presStyleCnt="6">
        <dgm:presLayoutVars>
          <dgm:bulletEnabled val="1"/>
        </dgm:presLayoutVars>
      </dgm:prSet>
      <dgm:spPr/>
    </dgm:pt>
    <dgm:pt modelId="{D683AA24-6A9B-46F9-A714-088731BAA7F9}" type="pres">
      <dgm:prSet presAssocID="{699F9136-E2F8-4900-8165-5A7EE11B7E8E}" presName="sibTrans" presStyleLbl="sibTrans1D1" presStyleIdx="2" presStyleCnt="5"/>
      <dgm:spPr/>
    </dgm:pt>
    <dgm:pt modelId="{01639A5B-62A6-4657-B533-AF240FE56AF7}" type="pres">
      <dgm:prSet presAssocID="{699F9136-E2F8-4900-8165-5A7EE11B7E8E}" presName="connectorText" presStyleLbl="sibTrans1D1" presStyleIdx="2" presStyleCnt="5"/>
      <dgm:spPr/>
    </dgm:pt>
    <dgm:pt modelId="{1EF37CEF-CE9E-42FA-954D-A87269D9B602}" type="pres">
      <dgm:prSet presAssocID="{1018A0C6-B15B-4496-9AB6-22C84F2F297A}" presName="node" presStyleLbl="node1" presStyleIdx="3" presStyleCnt="6">
        <dgm:presLayoutVars>
          <dgm:bulletEnabled val="1"/>
        </dgm:presLayoutVars>
      </dgm:prSet>
      <dgm:spPr/>
    </dgm:pt>
    <dgm:pt modelId="{A5004B0E-004A-4FC2-8735-0CBE74565999}" type="pres">
      <dgm:prSet presAssocID="{20510D6B-385B-4EEC-AA58-953EBC24F962}" presName="sibTrans" presStyleLbl="sibTrans1D1" presStyleIdx="3" presStyleCnt="5"/>
      <dgm:spPr/>
    </dgm:pt>
    <dgm:pt modelId="{61722023-C247-495C-BD0F-E51A1ACC9668}" type="pres">
      <dgm:prSet presAssocID="{20510D6B-385B-4EEC-AA58-953EBC24F962}" presName="connectorText" presStyleLbl="sibTrans1D1" presStyleIdx="3" presStyleCnt="5"/>
      <dgm:spPr/>
    </dgm:pt>
    <dgm:pt modelId="{056AE245-19F2-44D6-82BA-574F99C21467}" type="pres">
      <dgm:prSet presAssocID="{A33B448B-9468-4383-B0DC-655B87C6A60C}" presName="node" presStyleLbl="node1" presStyleIdx="4" presStyleCnt="6">
        <dgm:presLayoutVars>
          <dgm:bulletEnabled val="1"/>
        </dgm:presLayoutVars>
      </dgm:prSet>
      <dgm:spPr/>
    </dgm:pt>
    <dgm:pt modelId="{38BD3D0E-9A28-461E-9546-2567D2D190FE}" type="pres">
      <dgm:prSet presAssocID="{750BAFCA-DBE7-464C-B22A-D81FD88E4656}" presName="sibTrans" presStyleLbl="sibTrans1D1" presStyleIdx="4" presStyleCnt="5"/>
      <dgm:spPr/>
    </dgm:pt>
    <dgm:pt modelId="{EB4E769B-B71A-42D8-88DE-D1305AF08C66}" type="pres">
      <dgm:prSet presAssocID="{750BAFCA-DBE7-464C-B22A-D81FD88E4656}" presName="connectorText" presStyleLbl="sibTrans1D1" presStyleIdx="4" presStyleCnt="5"/>
      <dgm:spPr/>
    </dgm:pt>
    <dgm:pt modelId="{61ECCF1A-D9DB-4BAA-A8E8-32F0DB4D2CFD}" type="pres">
      <dgm:prSet presAssocID="{3EA57D15-6070-4FDB-8592-7F75D48E683D}" presName="node" presStyleLbl="node1" presStyleIdx="5" presStyleCnt="6">
        <dgm:presLayoutVars>
          <dgm:bulletEnabled val="1"/>
        </dgm:presLayoutVars>
      </dgm:prSet>
      <dgm:spPr/>
    </dgm:pt>
  </dgm:ptLst>
  <dgm:cxnLst>
    <dgm:cxn modelId="{06AE3602-CAB2-4CCD-999D-A0CE64B1C7DB}" type="presOf" srcId="{1018A0C6-B15B-4496-9AB6-22C84F2F297A}" destId="{1EF37CEF-CE9E-42FA-954D-A87269D9B602}" srcOrd="0" destOrd="0" presId="urn:microsoft.com/office/officeart/2016/7/layout/RepeatingBendingProcessNew"/>
    <dgm:cxn modelId="{47F2D21E-F222-4229-B714-B00E564CAFC7}" type="presOf" srcId="{A33B448B-9468-4383-B0DC-655B87C6A60C}" destId="{056AE245-19F2-44D6-82BA-574F99C21467}" srcOrd="0" destOrd="0" presId="urn:microsoft.com/office/officeart/2016/7/layout/RepeatingBendingProcessNew"/>
    <dgm:cxn modelId="{E9F4A029-D9D6-4AA3-B0E8-7A562F752778}" type="presOf" srcId="{3EA57D15-6070-4FDB-8592-7F75D48E683D}" destId="{61ECCF1A-D9DB-4BAA-A8E8-32F0DB4D2CFD}" srcOrd="0" destOrd="0" presId="urn:microsoft.com/office/officeart/2016/7/layout/RepeatingBendingProcessNew"/>
    <dgm:cxn modelId="{1B5BDB2A-87D1-41BB-BD3D-A6BCCDF6E814}" type="presOf" srcId="{699F9136-E2F8-4900-8165-5A7EE11B7E8E}" destId="{D683AA24-6A9B-46F9-A714-088731BAA7F9}" srcOrd="0" destOrd="0" presId="urn:microsoft.com/office/officeart/2016/7/layout/RepeatingBendingProcessNew"/>
    <dgm:cxn modelId="{8774C934-1053-4E8C-8B0E-3C694D48AD39}" srcId="{1FA76E0C-CBAD-482C-80A6-2503F901630B}" destId="{3EA57D15-6070-4FDB-8592-7F75D48E683D}" srcOrd="5" destOrd="0" parTransId="{EFFA43AB-FB4B-4552-95BD-481902A4ABDD}" sibTransId="{C4748A8E-51CE-4C3D-82A0-A068ADC58975}"/>
    <dgm:cxn modelId="{FD438D38-33D6-49C7-AF4A-564697513536}" type="presOf" srcId="{8CBE8B44-6C9A-4CE6-A3EA-6E8B140669F8}" destId="{C861C6D9-1D74-4674-B570-0442DB113CEA}" srcOrd="0" destOrd="0" presId="urn:microsoft.com/office/officeart/2016/7/layout/RepeatingBendingProcessNew"/>
    <dgm:cxn modelId="{4C495F3E-4804-4A2D-902A-318C41D7BB08}" type="presOf" srcId="{1FA76E0C-CBAD-482C-80A6-2503F901630B}" destId="{4DE6B247-59EB-4488-9F4E-A68DD66F4671}" srcOrd="0" destOrd="0" presId="urn:microsoft.com/office/officeart/2016/7/layout/RepeatingBendingProcessNew"/>
    <dgm:cxn modelId="{2D9CB761-CC66-4C9B-9C9D-D442D446574B}" srcId="{1FA76E0C-CBAD-482C-80A6-2503F901630B}" destId="{CFE3E86A-ED9F-4424-B985-189940D0B192}" srcOrd="2" destOrd="0" parTransId="{CF6DD962-0F76-4FA5-8722-E9B3D04BC2D4}" sibTransId="{699F9136-E2F8-4900-8165-5A7EE11B7E8E}"/>
    <dgm:cxn modelId="{A0257365-F7E8-4F75-B17E-3B0CCF668D83}" type="presOf" srcId="{CFE3E86A-ED9F-4424-B985-189940D0B192}" destId="{6DDF125C-9006-4828-A75B-B5A97955D4C9}" srcOrd="0" destOrd="0" presId="urn:microsoft.com/office/officeart/2016/7/layout/RepeatingBendingProcessNew"/>
    <dgm:cxn modelId="{C6943B6E-6137-4401-916E-7429627DE9F1}" type="presOf" srcId="{573BEAAC-63C3-4F05-BB47-75B84E62E10F}" destId="{CACE1FF1-5160-4878-919A-5C3C169702F7}" srcOrd="0" destOrd="0" presId="urn:microsoft.com/office/officeart/2016/7/layout/RepeatingBendingProcessNew"/>
    <dgm:cxn modelId="{27A1CD6E-68E8-4B77-B165-DEAC628F6D05}" type="presOf" srcId="{89C9BAD9-2031-424D-BECD-854E0DC70E08}" destId="{9568C4A7-DB5A-44F1-B423-79734FDFEA5F}" srcOrd="0" destOrd="0" presId="urn:microsoft.com/office/officeart/2016/7/layout/RepeatingBendingProcessNew"/>
    <dgm:cxn modelId="{29B90A71-7938-474C-9704-5155AD9F6F1A}" type="presOf" srcId="{573BEAAC-63C3-4F05-BB47-75B84E62E10F}" destId="{2A513288-00A0-48C0-92AB-E8D607BAC1DF}" srcOrd="1" destOrd="0" presId="urn:microsoft.com/office/officeart/2016/7/layout/RepeatingBendingProcessNew"/>
    <dgm:cxn modelId="{45323652-9BBB-4487-A6B1-A0CE216A7803}" type="presOf" srcId="{750BAFCA-DBE7-464C-B22A-D81FD88E4656}" destId="{38BD3D0E-9A28-461E-9546-2567D2D190FE}" srcOrd="0" destOrd="0" presId="urn:microsoft.com/office/officeart/2016/7/layout/RepeatingBendingProcessNew"/>
    <dgm:cxn modelId="{04D0D458-742D-449C-A583-26D10DDFFB92}" type="presOf" srcId="{750BAFCA-DBE7-464C-B22A-D81FD88E4656}" destId="{EB4E769B-B71A-42D8-88DE-D1305AF08C66}" srcOrd="1" destOrd="0" presId="urn:microsoft.com/office/officeart/2016/7/layout/RepeatingBendingProcessNew"/>
    <dgm:cxn modelId="{EB7DC27F-1110-4206-9F01-7193A6B2D01A}" type="presOf" srcId="{20510D6B-385B-4EEC-AA58-953EBC24F962}" destId="{61722023-C247-495C-BD0F-E51A1ACC9668}" srcOrd="1" destOrd="0" presId="urn:microsoft.com/office/officeart/2016/7/layout/RepeatingBendingProcessNew"/>
    <dgm:cxn modelId="{DC6BC385-A6A9-4805-93B8-C497C4C98F64}" srcId="{1FA76E0C-CBAD-482C-80A6-2503F901630B}" destId="{E480D5D9-4902-436E-B4B4-01243776FF0A}" srcOrd="1" destOrd="0" parTransId="{627CEA94-A234-456C-8482-443DD18F6D99}" sibTransId="{89C9BAD9-2031-424D-BECD-854E0DC70E08}"/>
    <dgm:cxn modelId="{AFF5688C-4764-426D-87FD-610BC1D41383}" type="presOf" srcId="{20510D6B-385B-4EEC-AA58-953EBC24F962}" destId="{A5004B0E-004A-4FC2-8735-0CBE74565999}" srcOrd="0" destOrd="0" presId="urn:microsoft.com/office/officeart/2016/7/layout/RepeatingBendingProcessNew"/>
    <dgm:cxn modelId="{80C78C9C-4D68-46E4-B088-6E30ED6A19B8}" type="presOf" srcId="{699F9136-E2F8-4900-8165-5A7EE11B7E8E}" destId="{01639A5B-62A6-4657-B533-AF240FE56AF7}" srcOrd="1" destOrd="0" presId="urn:microsoft.com/office/officeart/2016/7/layout/RepeatingBendingProcessNew"/>
    <dgm:cxn modelId="{A748AEA8-B272-4D39-8F39-BD07BB176198}" srcId="{1FA76E0C-CBAD-482C-80A6-2503F901630B}" destId="{1018A0C6-B15B-4496-9AB6-22C84F2F297A}" srcOrd="3" destOrd="0" parTransId="{78DFBEDD-5503-418D-9DCC-3779A4D53466}" sibTransId="{20510D6B-385B-4EEC-AA58-953EBC24F962}"/>
    <dgm:cxn modelId="{CF73AFC5-46FF-4BE8-B6EF-76BDED472A85}" type="presOf" srcId="{E480D5D9-4902-436E-B4B4-01243776FF0A}" destId="{B7CC11A6-DEF1-44B9-B77C-57B92A0DEAF5}" srcOrd="0" destOrd="0" presId="urn:microsoft.com/office/officeart/2016/7/layout/RepeatingBendingProcessNew"/>
    <dgm:cxn modelId="{0C36A3CC-55E9-4CA0-AA61-FC846F5A60E5}" srcId="{1FA76E0C-CBAD-482C-80A6-2503F901630B}" destId="{A33B448B-9468-4383-B0DC-655B87C6A60C}" srcOrd="4" destOrd="0" parTransId="{CCBA2880-5688-4217-9330-4503F6013490}" sibTransId="{750BAFCA-DBE7-464C-B22A-D81FD88E4656}"/>
    <dgm:cxn modelId="{EA2E96D0-9180-4D1B-A09C-44B89711C861}" type="presOf" srcId="{89C9BAD9-2031-424D-BECD-854E0DC70E08}" destId="{E4E37985-B8F5-4310-8AD3-14BEB7175435}" srcOrd="1" destOrd="0" presId="urn:microsoft.com/office/officeart/2016/7/layout/RepeatingBendingProcessNew"/>
    <dgm:cxn modelId="{470B0AD1-2D84-42DE-B8AD-266AD1BCE722}" srcId="{1FA76E0C-CBAD-482C-80A6-2503F901630B}" destId="{8CBE8B44-6C9A-4CE6-A3EA-6E8B140669F8}" srcOrd="0" destOrd="0" parTransId="{7E393522-8B23-4076-948F-EAE606A9F9DE}" sibTransId="{573BEAAC-63C3-4F05-BB47-75B84E62E10F}"/>
    <dgm:cxn modelId="{94298CDB-A5A0-44ED-826F-A980FD44F285}" type="presParOf" srcId="{4DE6B247-59EB-4488-9F4E-A68DD66F4671}" destId="{C861C6D9-1D74-4674-B570-0442DB113CEA}" srcOrd="0" destOrd="0" presId="urn:microsoft.com/office/officeart/2016/7/layout/RepeatingBendingProcessNew"/>
    <dgm:cxn modelId="{95B566FE-29B5-4986-9664-BAFF03BC7818}" type="presParOf" srcId="{4DE6B247-59EB-4488-9F4E-A68DD66F4671}" destId="{CACE1FF1-5160-4878-919A-5C3C169702F7}" srcOrd="1" destOrd="0" presId="urn:microsoft.com/office/officeart/2016/7/layout/RepeatingBendingProcessNew"/>
    <dgm:cxn modelId="{738C6A6B-E5D2-48DB-B159-FF138012DB6F}" type="presParOf" srcId="{CACE1FF1-5160-4878-919A-5C3C169702F7}" destId="{2A513288-00A0-48C0-92AB-E8D607BAC1DF}" srcOrd="0" destOrd="0" presId="urn:microsoft.com/office/officeart/2016/7/layout/RepeatingBendingProcessNew"/>
    <dgm:cxn modelId="{54CC1458-3B8A-41E0-9245-416C30265934}" type="presParOf" srcId="{4DE6B247-59EB-4488-9F4E-A68DD66F4671}" destId="{B7CC11A6-DEF1-44B9-B77C-57B92A0DEAF5}" srcOrd="2" destOrd="0" presId="urn:microsoft.com/office/officeart/2016/7/layout/RepeatingBendingProcessNew"/>
    <dgm:cxn modelId="{FAC93385-50FE-4B8B-B463-BBAD4C01312C}" type="presParOf" srcId="{4DE6B247-59EB-4488-9F4E-A68DD66F4671}" destId="{9568C4A7-DB5A-44F1-B423-79734FDFEA5F}" srcOrd="3" destOrd="0" presId="urn:microsoft.com/office/officeart/2016/7/layout/RepeatingBendingProcessNew"/>
    <dgm:cxn modelId="{B2C74884-CC49-4F27-8748-918450D55342}" type="presParOf" srcId="{9568C4A7-DB5A-44F1-B423-79734FDFEA5F}" destId="{E4E37985-B8F5-4310-8AD3-14BEB7175435}" srcOrd="0" destOrd="0" presId="urn:microsoft.com/office/officeart/2016/7/layout/RepeatingBendingProcessNew"/>
    <dgm:cxn modelId="{13EF527F-5F3D-4826-9167-7757E98BF7B9}" type="presParOf" srcId="{4DE6B247-59EB-4488-9F4E-A68DD66F4671}" destId="{6DDF125C-9006-4828-A75B-B5A97955D4C9}" srcOrd="4" destOrd="0" presId="urn:microsoft.com/office/officeart/2016/7/layout/RepeatingBendingProcessNew"/>
    <dgm:cxn modelId="{9CEBE641-7654-4AAB-A617-A49A48C19CA4}" type="presParOf" srcId="{4DE6B247-59EB-4488-9F4E-A68DD66F4671}" destId="{D683AA24-6A9B-46F9-A714-088731BAA7F9}" srcOrd="5" destOrd="0" presId="urn:microsoft.com/office/officeart/2016/7/layout/RepeatingBendingProcessNew"/>
    <dgm:cxn modelId="{87FEBB1E-2BD9-41B2-9901-63029377756F}" type="presParOf" srcId="{D683AA24-6A9B-46F9-A714-088731BAA7F9}" destId="{01639A5B-62A6-4657-B533-AF240FE56AF7}" srcOrd="0" destOrd="0" presId="urn:microsoft.com/office/officeart/2016/7/layout/RepeatingBendingProcessNew"/>
    <dgm:cxn modelId="{9DC75925-52BC-482C-9AF8-62E1A7A27F15}" type="presParOf" srcId="{4DE6B247-59EB-4488-9F4E-A68DD66F4671}" destId="{1EF37CEF-CE9E-42FA-954D-A87269D9B602}" srcOrd="6" destOrd="0" presId="urn:microsoft.com/office/officeart/2016/7/layout/RepeatingBendingProcessNew"/>
    <dgm:cxn modelId="{17176FD8-15CC-41FD-BA8B-ABD163E9B0CA}" type="presParOf" srcId="{4DE6B247-59EB-4488-9F4E-A68DD66F4671}" destId="{A5004B0E-004A-4FC2-8735-0CBE74565999}" srcOrd="7" destOrd="0" presId="urn:microsoft.com/office/officeart/2016/7/layout/RepeatingBendingProcessNew"/>
    <dgm:cxn modelId="{4970D7BA-8056-4089-B7D7-8B6540A680F6}" type="presParOf" srcId="{A5004B0E-004A-4FC2-8735-0CBE74565999}" destId="{61722023-C247-495C-BD0F-E51A1ACC9668}" srcOrd="0" destOrd="0" presId="urn:microsoft.com/office/officeart/2016/7/layout/RepeatingBendingProcessNew"/>
    <dgm:cxn modelId="{3A49B400-275D-40A4-9FA6-50969C616910}" type="presParOf" srcId="{4DE6B247-59EB-4488-9F4E-A68DD66F4671}" destId="{056AE245-19F2-44D6-82BA-574F99C21467}" srcOrd="8" destOrd="0" presId="urn:microsoft.com/office/officeart/2016/7/layout/RepeatingBendingProcessNew"/>
    <dgm:cxn modelId="{CAF9EEC9-0D8D-4F86-9F0A-CA083A62FF2F}" type="presParOf" srcId="{4DE6B247-59EB-4488-9F4E-A68DD66F4671}" destId="{38BD3D0E-9A28-461E-9546-2567D2D190FE}" srcOrd="9" destOrd="0" presId="urn:microsoft.com/office/officeart/2016/7/layout/RepeatingBendingProcessNew"/>
    <dgm:cxn modelId="{164BEA42-B882-4C22-80D3-F9F2BF839300}" type="presParOf" srcId="{38BD3D0E-9A28-461E-9546-2567D2D190FE}" destId="{EB4E769B-B71A-42D8-88DE-D1305AF08C66}" srcOrd="0" destOrd="0" presId="urn:microsoft.com/office/officeart/2016/7/layout/RepeatingBendingProcessNew"/>
    <dgm:cxn modelId="{D0181858-1573-463E-BBCD-FBE2BCCFB9DA}" type="presParOf" srcId="{4DE6B247-59EB-4488-9F4E-A68DD66F4671}" destId="{61ECCF1A-D9DB-4BAA-A8E8-32F0DB4D2CFD}" srcOrd="10" destOrd="0" presId="urn:microsoft.com/office/officeart/2016/7/layout/RepeatingBendingProcessNew"/>
  </dgm:cxnLst>
  <dgm:bg>
    <a:solidFill>
      <a:schemeClr val="accent2">
        <a:lumMod val="60000"/>
        <a:lumOff val="4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F62904-6E5D-45E4-A347-41D267FF07D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1232FE0-3A0B-4716-8D40-BDBC79442134}">
      <dgm:prSet custT="1"/>
      <dgm:spPr/>
      <dgm:t>
        <a:bodyPr/>
        <a:lstStyle/>
        <a:p>
          <a:r>
            <a:rPr lang="en-US" sz="2000">
              <a:latin typeface="Arial" panose="020B0604020202020204" pitchFamily="34" charset="0"/>
              <a:cs typeface="Arial" panose="020B0604020202020204" pitchFamily="34" charset="0"/>
            </a:rPr>
            <a:t>Possible insecure attachment due to loss</a:t>
          </a:r>
        </a:p>
      </dgm:t>
    </dgm:pt>
    <dgm:pt modelId="{C5885BBE-300D-4960-9004-8A5AA341F113}" type="parTrans" cxnId="{5B9F661E-15C8-4C85-944E-4704084BFDF0}">
      <dgm:prSet/>
      <dgm:spPr/>
      <dgm:t>
        <a:bodyPr/>
        <a:lstStyle/>
        <a:p>
          <a:endParaRPr lang="en-US"/>
        </a:p>
      </dgm:t>
    </dgm:pt>
    <dgm:pt modelId="{1F39ADF8-CF54-41CF-A431-E2E2EDA2BFA9}" type="sibTrans" cxnId="{5B9F661E-15C8-4C85-944E-4704084BFDF0}">
      <dgm:prSet/>
      <dgm:spPr/>
      <dgm:t>
        <a:bodyPr/>
        <a:lstStyle/>
        <a:p>
          <a:endParaRPr lang="en-US"/>
        </a:p>
      </dgm:t>
    </dgm:pt>
    <dgm:pt modelId="{0D7E751C-94D2-42D9-BE2D-592072C7F8A6}">
      <dgm:prSet custT="1"/>
      <dgm:spPr/>
      <dgm:t>
        <a:bodyPr/>
        <a:lstStyle/>
        <a:p>
          <a:r>
            <a:rPr lang="en-US" sz="2000">
              <a:latin typeface="Arial" panose="020B0604020202020204" pitchFamily="34" charset="0"/>
              <a:cs typeface="Arial" panose="020B0604020202020204" pitchFamily="34" charset="0"/>
            </a:rPr>
            <a:t>Lack of consistent emotional support</a:t>
          </a:r>
        </a:p>
      </dgm:t>
    </dgm:pt>
    <dgm:pt modelId="{37E6DFD1-BB08-45EC-9D4B-9D9AF764D3D4}" type="parTrans" cxnId="{FEC7B079-2FD9-488C-8190-2294AAAFF8A6}">
      <dgm:prSet/>
      <dgm:spPr/>
      <dgm:t>
        <a:bodyPr/>
        <a:lstStyle/>
        <a:p>
          <a:endParaRPr lang="en-US"/>
        </a:p>
      </dgm:t>
    </dgm:pt>
    <dgm:pt modelId="{9EA87E2D-AFC1-4278-8F77-F10B19203267}" type="sibTrans" cxnId="{FEC7B079-2FD9-488C-8190-2294AAAFF8A6}">
      <dgm:prSet/>
      <dgm:spPr/>
      <dgm:t>
        <a:bodyPr/>
        <a:lstStyle/>
        <a:p>
          <a:endParaRPr lang="en-US"/>
        </a:p>
      </dgm:t>
    </dgm:pt>
    <dgm:pt modelId="{E098E38F-C100-4D02-8465-32C64F825627}">
      <dgm:prSet custT="1"/>
      <dgm:spPr/>
      <dgm:t>
        <a:bodyPr/>
        <a:lstStyle/>
        <a:p>
          <a:r>
            <a:rPr lang="en-US" sz="2000">
              <a:latin typeface="Arial" panose="020B0604020202020204" pitchFamily="34" charset="0"/>
              <a:cs typeface="Arial" panose="020B0604020202020204" pitchFamily="34" charset="0"/>
            </a:rPr>
            <a:t>Risk of internal working model based on insecurity</a:t>
          </a:r>
        </a:p>
      </dgm:t>
    </dgm:pt>
    <dgm:pt modelId="{1C2C5DB2-A311-41DF-86E1-AF21760944E9}" type="parTrans" cxnId="{27B20AF1-8D88-482B-A311-7EE83D72491C}">
      <dgm:prSet/>
      <dgm:spPr/>
      <dgm:t>
        <a:bodyPr/>
        <a:lstStyle/>
        <a:p>
          <a:endParaRPr lang="en-US"/>
        </a:p>
      </dgm:t>
    </dgm:pt>
    <dgm:pt modelId="{E9B7EA04-D947-4355-83CD-A1CEAA3573F8}" type="sibTrans" cxnId="{27B20AF1-8D88-482B-A311-7EE83D72491C}">
      <dgm:prSet/>
      <dgm:spPr/>
      <dgm:t>
        <a:bodyPr/>
        <a:lstStyle/>
        <a:p>
          <a:endParaRPr lang="en-US"/>
        </a:p>
      </dgm:t>
    </dgm:pt>
    <dgm:pt modelId="{AD2569A8-FE7B-462D-B722-E7267145721A}">
      <dgm:prSet custT="1"/>
      <dgm:spPr/>
      <dgm:t>
        <a:bodyPr/>
        <a:lstStyle/>
        <a:p>
          <a:r>
            <a:rPr lang="en-US" sz="2000">
              <a:latin typeface="Arial" panose="020B0604020202020204" pitchFamily="34" charset="0"/>
              <a:cs typeface="Arial" panose="020B0604020202020204" pitchFamily="34" charset="0"/>
            </a:rPr>
            <a:t>May struggle to seek help</a:t>
          </a:r>
        </a:p>
      </dgm:t>
    </dgm:pt>
    <dgm:pt modelId="{09558A61-E060-404C-BAAE-D1037842CD2A}" type="parTrans" cxnId="{F1A12669-E3C3-47EE-8833-863D0E3931A2}">
      <dgm:prSet/>
      <dgm:spPr/>
      <dgm:t>
        <a:bodyPr/>
        <a:lstStyle/>
        <a:p>
          <a:endParaRPr lang="en-US"/>
        </a:p>
      </dgm:t>
    </dgm:pt>
    <dgm:pt modelId="{B52928F2-7AEE-449B-8E21-B3A7438994C3}" type="sibTrans" cxnId="{F1A12669-E3C3-47EE-8833-863D0E3931A2}">
      <dgm:prSet/>
      <dgm:spPr/>
      <dgm:t>
        <a:bodyPr/>
        <a:lstStyle/>
        <a:p>
          <a:endParaRPr lang="en-US"/>
        </a:p>
      </dgm:t>
    </dgm:pt>
    <dgm:pt modelId="{D132560E-A659-4ADD-BD08-F2AF394CF3D1}">
      <dgm:prSet custT="1"/>
      <dgm:spPr/>
      <dgm:t>
        <a:bodyPr/>
        <a:lstStyle/>
        <a:p>
          <a:r>
            <a:rPr lang="en-US" sz="2000" dirty="0">
              <a:latin typeface="Arial" panose="020B0604020202020204" pitchFamily="34" charset="0"/>
              <a:cs typeface="Arial" panose="020B0604020202020204" pitchFamily="34" charset="0"/>
            </a:rPr>
            <a:t>Needs alternative secure base (</a:t>
          </a:r>
          <a:r>
            <a:rPr lang="en-US" sz="2000" dirty="0" err="1">
              <a:latin typeface="Arial" panose="020B0604020202020204" pitchFamily="34" charset="0"/>
              <a:cs typeface="Arial" panose="020B0604020202020204" pitchFamily="34" charset="0"/>
            </a:rPr>
            <a:t>Macagno</a:t>
          </a:r>
          <a:r>
            <a:rPr lang="en-US" sz="2000" dirty="0">
              <a:latin typeface="Arial" panose="020B0604020202020204" pitchFamily="34" charset="0"/>
              <a:cs typeface="Arial" panose="020B0604020202020204" pitchFamily="34" charset="0"/>
            </a:rPr>
            <a:t> and Molina, 2024)</a:t>
          </a:r>
        </a:p>
      </dgm:t>
    </dgm:pt>
    <dgm:pt modelId="{4BF6F671-E719-4BBC-9A8D-E016FFE2BA06}" type="parTrans" cxnId="{EFE8AE03-C6E1-40B6-9531-84A4E3D5CC6E}">
      <dgm:prSet/>
      <dgm:spPr/>
      <dgm:t>
        <a:bodyPr/>
        <a:lstStyle/>
        <a:p>
          <a:endParaRPr lang="en-US"/>
        </a:p>
      </dgm:t>
    </dgm:pt>
    <dgm:pt modelId="{C802C9C8-3E47-45B5-B7F4-9204E6BCAA64}" type="sibTrans" cxnId="{EFE8AE03-C6E1-40B6-9531-84A4E3D5CC6E}">
      <dgm:prSet/>
      <dgm:spPr/>
      <dgm:t>
        <a:bodyPr/>
        <a:lstStyle/>
        <a:p>
          <a:endParaRPr lang="en-US"/>
        </a:p>
      </dgm:t>
    </dgm:pt>
    <dgm:pt modelId="{668A25A8-66EA-4F25-9387-3FCDFFD6F51A}">
      <dgm:prSet custT="1"/>
      <dgm:spPr/>
      <dgm:t>
        <a:bodyPr/>
        <a:lstStyle/>
        <a:p>
          <a:r>
            <a:rPr lang="en-US" sz="2000" dirty="0">
              <a:latin typeface="Arial" panose="020B0604020202020204" pitchFamily="34" charset="0"/>
              <a:cs typeface="Arial" panose="020B0604020202020204" pitchFamily="34" charset="0"/>
            </a:rPr>
            <a:t>School relationships may become protective factor (Lawrence, 2023)</a:t>
          </a:r>
        </a:p>
      </dgm:t>
    </dgm:pt>
    <dgm:pt modelId="{03645AC7-16C0-4250-A9D1-AECE0A5F8A6B}" type="parTrans" cxnId="{68C9FD70-839E-44E0-9D8D-86B4122774D6}">
      <dgm:prSet/>
      <dgm:spPr/>
      <dgm:t>
        <a:bodyPr/>
        <a:lstStyle/>
        <a:p>
          <a:endParaRPr lang="en-US"/>
        </a:p>
      </dgm:t>
    </dgm:pt>
    <dgm:pt modelId="{884562BF-2526-442B-9AB0-28AFEBAAC9AC}" type="sibTrans" cxnId="{68C9FD70-839E-44E0-9D8D-86B4122774D6}">
      <dgm:prSet/>
      <dgm:spPr/>
      <dgm:t>
        <a:bodyPr/>
        <a:lstStyle/>
        <a:p>
          <a:endParaRPr lang="en-US"/>
        </a:p>
      </dgm:t>
    </dgm:pt>
    <dgm:pt modelId="{E24A1142-3A68-43B4-A873-D979A0882287}" type="pres">
      <dgm:prSet presAssocID="{74F62904-6E5D-45E4-A347-41D267FF07D1}" presName="linear" presStyleCnt="0">
        <dgm:presLayoutVars>
          <dgm:animLvl val="lvl"/>
          <dgm:resizeHandles val="exact"/>
        </dgm:presLayoutVars>
      </dgm:prSet>
      <dgm:spPr/>
    </dgm:pt>
    <dgm:pt modelId="{C0EB1CA7-3477-4460-B48A-76040298F711}" type="pres">
      <dgm:prSet presAssocID="{91232FE0-3A0B-4716-8D40-BDBC79442134}" presName="parentText" presStyleLbl="node1" presStyleIdx="0" presStyleCnt="6">
        <dgm:presLayoutVars>
          <dgm:chMax val="0"/>
          <dgm:bulletEnabled val="1"/>
        </dgm:presLayoutVars>
      </dgm:prSet>
      <dgm:spPr/>
    </dgm:pt>
    <dgm:pt modelId="{642D7C91-F4FC-4303-9BAA-EF90C51F3A19}" type="pres">
      <dgm:prSet presAssocID="{1F39ADF8-CF54-41CF-A431-E2E2EDA2BFA9}" presName="spacer" presStyleCnt="0"/>
      <dgm:spPr/>
    </dgm:pt>
    <dgm:pt modelId="{A7ECECFC-BD41-40B7-939A-83FFE8AF805D}" type="pres">
      <dgm:prSet presAssocID="{0D7E751C-94D2-42D9-BE2D-592072C7F8A6}" presName="parentText" presStyleLbl="node1" presStyleIdx="1" presStyleCnt="6">
        <dgm:presLayoutVars>
          <dgm:chMax val="0"/>
          <dgm:bulletEnabled val="1"/>
        </dgm:presLayoutVars>
      </dgm:prSet>
      <dgm:spPr/>
    </dgm:pt>
    <dgm:pt modelId="{7751B933-957B-43CB-9B87-4901B126AE48}" type="pres">
      <dgm:prSet presAssocID="{9EA87E2D-AFC1-4278-8F77-F10B19203267}" presName="spacer" presStyleCnt="0"/>
      <dgm:spPr/>
    </dgm:pt>
    <dgm:pt modelId="{D9CECF93-9955-47ED-AD79-CEE826064CC6}" type="pres">
      <dgm:prSet presAssocID="{E098E38F-C100-4D02-8465-32C64F825627}" presName="parentText" presStyleLbl="node1" presStyleIdx="2" presStyleCnt="6">
        <dgm:presLayoutVars>
          <dgm:chMax val="0"/>
          <dgm:bulletEnabled val="1"/>
        </dgm:presLayoutVars>
      </dgm:prSet>
      <dgm:spPr/>
    </dgm:pt>
    <dgm:pt modelId="{00EF9B3E-C1BB-49AB-A1DC-32E17A804EAD}" type="pres">
      <dgm:prSet presAssocID="{E9B7EA04-D947-4355-83CD-A1CEAA3573F8}" presName="spacer" presStyleCnt="0"/>
      <dgm:spPr/>
    </dgm:pt>
    <dgm:pt modelId="{3389E2DF-7632-4D0F-A8F7-4C56CFADF90D}" type="pres">
      <dgm:prSet presAssocID="{AD2569A8-FE7B-462D-B722-E7267145721A}" presName="parentText" presStyleLbl="node1" presStyleIdx="3" presStyleCnt="6">
        <dgm:presLayoutVars>
          <dgm:chMax val="0"/>
          <dgm:bulletEnabled val="1"/>
        </dgm:presLayoutVars>
      </dgm:prSet>
      <dgm:spPr/>
    </dgm:pt>
    <dgm:pt modelId="{6A3517F7-2D1F-4851-A645-304622EB2695}" type="pres">
      <dgm:prSet presAssocID="{B52928F2-7AEE-449B-8E21-B3A7438994C3}" presName="spacer" presStyleCnt="0"/>
      <dgm:spPr/>
    </dgm:pt>
    <dgm:pt modelId="{BE354E86-617D-4D9C-901A-A231BDF5C7B0}" type="pres">
      <dgm:prSet presAssocID="{D132560E-A659-4ADD-BD08-F2AF394CF3D1}" presName="parentText" presStyleLbl="node1" presStyleIdx="4" presStyleCnt="6">
        <dgm:presLayoutVars>
          <dgm:chMax val="0"/>
          <dgm:bulletEnabled val="1"/>
        </dgm:presLayoutVars>
      </dgm:prSet>
      <dgm:spPr/>
    </dgm:pt>
    <dgm:pt modelId="{5D108076-3BC4-450D-84A5-22194F424B72}" type="pres">
      <dgm:prSet presAssocID="{C802C9C8-3E47-45B5-B7F4-9204E6BCAA64}" presName="spacer" presStyleCnt="0"/>
      <dgm:spPr/>
    </dgm:pt>
    <dgm:pt modelId="{2218D8CF-5CC2-40BE-AFB4-ED77B50A1812}" type="pres">
      <dgm:prSet presAssocID="{668A25A8-66EA-4F25-9387-3FCDFFD6F51A}" presName="parentText" presStyleLbl="node1" presStyleIdx="5" presStyleCnt="6">
        <dgm:presLayoutVars>
          <dgm:chMax val="0"/>
          <dgm:bulletEnabled val="1"/>
        </dgm:presLayoutVars>
      </dgm:prSet>
      <dgm:spPr/>
    </dgm:pt>
  </dgm:ptLst>
  <dgm:cxnLst>
    <dgm:cxn modelId="{EFE8AE03-C6E1-40B6-9531-84A4E3D5CC6E}" srcId="{74F62904-6E5D-45E4-A347-41D267FF07D1}" destId="{D132560E-A659-4ADD-BD08-F2AF394CF3D1}" srcOrd="4" destOrd="0" parTransId="{4BF6F671-E719-4BBC-9A8D-E016FFE2BA06}" sibTransId="{C802C9C8-3E47-45B5-B7F4-9204E6BCAA64}"/>
    <dgm:cxn modelId="{5B9F661E-15C8-4C85-944E-4704084BFDF0}" srcId="{74F62904-6E5D-45E4-A347-41D267FF07D1}" destId="{91232FE0-3A0B-4716-8D40-BDBC79442134}" srcOrd="0" destOrd="0" parTransId="{C5885BBE-300D-4960-9004-8A5AA341F113}" sibTransId="{1F39ADF8-CF54-41CF-A431-E2E2EDA2BFA9}"/>
    <dgm:cxn modelId="{F06DC02B-0FAA-4762-86A9-395581F759FD}" type="presOf" srcId="{91232FE0-3A0B-4716-8D40-BDBC79442134}" destId="{C0EB1CA7-3477-4460-B48A-76040298F711}" srcOrd="0" destOrd="0" presId="urn:microsoft.com/office/officeart/2005/8/layout/vList2"/>
    <dgm:cxn modelId="{374E372E-8DB1-4AAB-9642-EE48C02FE0A0}" type="presOf" srcId="{E098E38F-C100-4D02-8465-32C64F825627}" destId="{D9CECF93-9955-47ED-AD79-CEE826064CC6}" srcOrd="0" destOrd="0" presId="urn:microsoft.com/office/officeart/2005/8/layout/vList2"/>
    <dgm:cxn modelId="{C78A723C-9BD0-487C-8A9B-E8F0E6E294EA}" type="presOf" srcId="{D132560E-A659-4ADD-BD08-F2AF394CF3D1}" destId="{BE354E86-617D-4D9C-901A-A231BDF5C7B0}" srcOrd="0" destOrd="0" presId="urn:microsoft.com/office/officeart/2005/8/layout/vList2"/>
    <dgm:cxn modelId="{F1A12669-E3C3-47EE-8833-863D0E3931A2}" srcId="{74F62904-6E5D-45E4-A347-41D267FF07D1}" destId="{AD2569A8-FE7B-462D-B722-E7267145721A}" srcOrd="3" destOrd="0" parTransId="{09558A61-E060-404C-BAAE-D1037842CD2A}" sibTransId="{B52928F2-7AEE-449B-8E21-B3A7438994C3}"/>
    <dgm:cxn modelId="{68C9FD70-839E-44E0-9D8D-86B4122774D6}" srcId="{74F62904-6E5D-45E4-A347-41D267FF07D1}" destId="{668A25A8-66EA-4F25-9387-3FCDFFD6F51A}" srcOrd="5" destOrd="0" parTransId="{03645AC7-16C0-4250-A9D1-AECE0A5F8A6B}" sibTransId="{884562BF-2526-442B-9AB0-28AFEBAAC9AC}"/>
    <dgm:cxn modelId="{437D5C56-F3D6-4DAA-9030-88DF876B3734}" type="presOf" srcId="{0D7E751C-94D2-42D9-BE2D-592072C7F8A6}" destId="{A7ECECFC-BD41-40B7-939A-83FFE8AF805D}" srcOrd="0" destOrd="0" presId="urn:microsoft.com/office/officeart/2005/8/layout/vList2"/>
    <dgm:cxn modelId="{C2D75478-A131-4B25-905A-EFAC462227CA}" type="presOf" srcId="{668A25A8-66EA-4F25-9387-3FCDFFD6F51A}" destId="{2218D8CF-5CC2-40BE-AFB4-ED77B50A1812}" srcOrd="0" destOrd="0" presId="urn:microsoft.com/office/officeart/2005/8/layout/vList2"/>
    <dgm:cxn modelId="{FEC7B079-2FD9-488C-8190-2294AAAFF8A6}" srcId="{74F62904-6E5D-45E4-A347-41D267FF07D1}" destId="{0D7E751C-94D2-42D9-BE2D-592072C7F8A6}" srcOrd="1" destOrd="0" parTransId="{37E6DFD1-BB08-45EC-9D4B-9D9AF764D3D4}" sibTransId="{9EA87E2D-AFC1-4278-8F77-F10B19203267}"/>
    <dgm:cxn modelId="{0D76C2A8-0C71-4FC2-8E01-4F266480B91C}" type="presOf" srcId="{AD2569A8-FE7B-462D-B722-E7267145721A}" destId="{3389E2DF-7632-4D0F-A8F7-4C56CFADF90D}" srcOrd="0" destOrd="0" presId="urn:microsoft.com/office/officeart/2005/8/layout/vList2"/>
    <dgm:cxn modelId="{3E77F8ED-007E-4F8E-9BD9-E45B8F77C804}" type="presOf" srcId="{74F62904-6E5D-45E4-A347-41D267FF07D1}" destId="{E24A1142-3A68-43B4-A873-D979A0882287}" srcOrd="0" destOrd="0" presId="urn:microsoft.com/office/officeart/2005/8/layout/vList2"/>
    <dgm:cxn modelId="{27B20AF1-8D88-482B-A311-7EE83D72491C}" srcId="{74F62904-6E5D-45E4-A347-41D267FF07D1}" destId="{E098E38F-C100-4D02-8465-32C64F825627}" srcOrd="2" destOrd="0" parTransId="{1C2C5DB2-A311-41DF-86E1-AF21760944E9}" sibTransId="{E9B7EA04-D947-4355-83CD-A1CEAA3573F8}"/>
    <dgm:cxn modelId="{BA982A2B-AAB7-416F-87CB-F67DECB975B6}" type="presParOf" srcId="{E24A1142-3A68-43B4-A873-D979A0882287}" destId="{C0EB1CA7-3477-4460-B48A-76040298F711}" srcOrd="0" destOrd="0" presId="urn:microsoft.com/office/officeart/2005/8/layout/vList2"/>
    <dgm:cxn modelId="{B46D3181-6374-444F-AC83-31E9CAC78C9B}" type="presParOf" srcId="{E24A1142-3A68-43B4-A873-D979A0882287}" destId="{642D7C91-F4FC-4303-9BAA-EF90C51F3A19}" srcOrd="1" destOrd="0" presId="urn:microsoft.com/office/officeart/2005/8/layout/vList2"/>
    <dgm:cxn modelId="{EB6F5472-50AB-4824-86D8-98F79036A390}" type="presParOf" srcId="{E24A1142-3A68-43B4-A873-D979A0882287}" destId="{A7ECECFC-BD41-40B7-939A-83FFE8AF805D}" srcOrd="2" destOrd="0" presId="urn:microsoft.com/office/officeart/2005/8/layout/vList2"/>
    <dgm:cxn modelId="{DAC6BECD-D68B-43A8-8427-244775D90149}" type="presParOf" srcId="{E24A1142-3A68-43B4-A873-D979A0882287}" destId="{7751B933-957B-43CB-9B87-4901B126AE48}" srcOrd="3" destOrd="0" presId="urn:microsoft.com/office/officeart/2005/8/layout/vList2"/>
    <dgm:cxn modelId="{5FDA38D5-2A85-4D41-A7A2-EC7F3E9645DB}" type="presParOf" srcId="{E24A1142-3A68-43B4-A873-D979A0882287}" destId="{D9CECF93-9955-47ED-AD79-CEE826064CC6}" srcOrd="4" destOrd="0" presId="urn:microsoft.com/office/officeart/2005/8/layout/vList2"/>
    <dgm:cxn modelId="{12379C9E-F5BB-4713-A87E-E76215776BE4}" type="presParOf" srcId="{E24A1142-3A68-43B4-A873-D979A0882287}" destId="{00EF9B3E-C1BB-49AB-A1DC-32E17A804EAD}" srcOrd="5" destOrd="0" presId="urn:microsoft.com/office/officeart/2005/8/layout/vList2"/>
    <dgm:cxn modelId="{F8D1CF6B-DB09-43EC-B14B-9719BB5ED5B3}" type="presParOf" srcId="{E24A1142-3A68-43B4-A873-D979A0882287}" destId="{3389E2DF-7632-4D0F-A8F7-4C56CFADF90D}" srcOrd="6" destOrd="0" presId="urn:microsoft.com/office/officeart/2005/8/layout/vList2"/>
    <dgm:cxn modelId="{82109885-8BFB-40FA-8E2C-DFE04F495662}" type="presParOf" srcId="{E24A1142-3A68-43B4-A873-D979A0882287}" destId="{6A3517F7-2D1F-4851-A645-304622EB2695}" srcOrd="7" destOrd="0" presId="urn:microsoft.com/office/officeart/2005/8/layout/vList2"/>
    <dgm:cxn modelId="{90F947B1-D69E-47FE-BA2A-05BAEEF533DD}" type="presParOf" srcId="{E24A1142-3A68-43B4-A873-D979A0882287}" destId="{BE354E86-617D-4D9C-901A-A231BDF5C7B0}" srcOrd="8" destOrd="0" presId="urn:microsoft.com/office/officeart/2005/8/layout/vList2"/>
    <dgm:cxn modelId="{32A51DB2-315A-4D6C-88B7-3E08DC52142B}" type="presParOf" srcId="{E24A1142-3A68-43B4-A873-D979A0882287}" destId="{5D108076-3BC4-450D-84A5-22194F424B72}" srcOrd="9" destOrd="0" presId="urn:microsoft.com/office/officeart/2005/8/layout/vList2"/>
    <dgm:cxn modelId="{B7246886-8FFD-400E-ADC1-9C6CA7F9E7E9}" type="presParOf" srcId="{E24A1142-3A68-43B4-A873-D979A0882287}" destId="{2218D8CF-5CC2-40BE-AFB4-ED77B50A181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A0DEA5-139F-49D9-8D9B-DBAEE0EC49F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2CB9931-1469-435D-80C2-C5BA9531F52F}">
      <dgm:prSet custT="1"/>
      <dgm:spPr/>
      <dgm:t>
        <a:bodyPr/>
        <a:lstStyle/>
        <a:p>
          <a:r>
            <a:rPr lang="en-US" sz="2000">
              <a:latin typeface="Arial" panose="020B0604020202020204" pitchFamily="34" charset="0"/>
              <a:cs typeface="Arial" panose="020B0604020202020204" pitchFamily="34" charset="0"/>
            </a:rPr>
            <a:t>Assign key worker or mentor as secure adult figure</a:t>
          </a:r>
        </a:p>
      </dgm:t>
    </dgm:pt>
    <dgm:pt modelId="{FBB45A03-0A93-472A-A0F4-5489762DDEA9}" type="parTrans" cxnId="{77F5CAEE-B59F-4E18-AE9C-9E88CB4DCE47}">
      <dgm:prSet/>
      <dgm:spPr/>
      <dgm:t>
        <a:bodyPr/>
        <a:lstStyle/>
        <a:p>
          <a:endParaRPr lang="en-US"/>
        </a:p>
      </dgm:t>
    </dgm:pt>
    <dgm:pt modelId="{38392A66-0EA9-4E56-A6BD-53FF21BF8A93}" type="sibTrans" cxnId="{77F5CAEE-B59F-4E18-AE9C-9E88CB4DCE47}">
      <dgm:prSet/>
      <dgm:spPr/>
      <dgm:t>
        <a:bodyPr/>
        <a:lstStyle/>
        <a:p>
          <a:endParaRPr lang="en-US"/>
        </a:p>
      </dgm:t>
    </dgm:pt>
    <dgm:pt modelId="{5424B351-5193-4415-AEC9-8538849B30AA}">
      <dgm:prSet custT="1"/>
      <dgm:spPr/>
      <dgm:t>
        <a:bodyPr/>
        <a:lstStyle/>
        <a:p>
          <a:r>
            <a:rPr lang="en-US" sz="2000">
              <a:latin typeface="Arial" panose="020B0604020202020204" pitchFamily="34" charset="0"/>
              <a:cs typeface="Arial" panose="020B0604020202020204" pitchFamily="34" charset="0"/>
            </a:rPr>
            <a:t>Access to young carers’ support group</a:t>
          </a:r>
        </a:p>
      </dgm:t>
    </dgm:pt>
    <dgm:pt modelId="{DC39228D-BAAE-48C1-B314-43FCF9C27F72}" type="parTrans" cxnId="{96BED1F7-69F0-40A0-B967-0EC94F2E5300}">
      <dgm:prSet/>
      <dgm:spPr/>
      <dgm:t>
        <a:bodyPr/>
        <a:lstStyle/>
        <a:p>
          <a:endParaRPr lang="en-US"/>
        </a:p>
      </dgm:t>
    </dgm:pt>
    <dgm:pt modelId="{406D39E8-7CF1-4999-8C59-59F95D2AC778}" type="sibTrans" cxnId="{96BED1F7-69F0-40A0-B967-0EC94F2E5300}">
      <dgm:prSet/>
      <dgm:spPr/>
      <dgm:t>
        <a:bodyPr/>
        <a:lstStyle/>
        <a:p>
          <a:endParaRPr lang="en-US"/>
        </a:p>
      </dgm:t>
    </dgm:pt>
    <dgm:pt modelId="{6E9BF6EB-F861-4432-B605-30B25371E0A3}">
      <dgm:prSet custT="1"/>
      <dgm:spPr/>
      <dgm:t>
        <a:bodyPr/>
        <a:lstStyle/>
        <a:p>
          <a:r>
            <a:rPr lang="en-US" sz="2000">
              <a:latin typeface="Arial" panose="020B0604020202020204" pitchFamily="34" charset="0"/>
              <a:cs typeface="Arial" panose="020B0604020202020204" pitchFamily="34" charset="0"/>
            </a:rPr>
            <a:t>Bereavement counselling</a:t>
          </a:r>
        </a:p>
      </dgm:t>
    </dgm:pt>
    <dgm:pt modelId="{7975692D-B361-460D-B0A9-D2A96ADC6175}" type="parTrans" cxnId="{31EC7698-F7E7-4A48-8024-2F38B5187AE7}">
      <dgm:prSet/>
      <dgm:spPr/>
      <dgm:t>
        <a:bodyPr/>
        <a:lstStyle/>
        <a:p>
          <a:endParaRPr lang="en-US"/>
        </a:p>
      </dgm:t>
    </dgm:pt>
    <dgm:pt modelId="{2F1464C8-4E67-4DCE-8E98-4DBCC6BBF4E6}" type="sibTrans" cxnId="{31EC7698-F7E7-4A48-8024-2F38B5187AE7}">
      <dgm:prSet/>
      <dgm:spPr/>
      <dgm:t>
        <a:bodyPr/>
        <a:lstStyle/>
        <a:p>
          <a:endParaRPr lang="en-US"/>
        </a:p>
      </dgm:t>
    </dgm:pt>
    <dgm:pt modelId="{C43A9A39-646E-4680-8A5D-628ACA1989CC}">
      <dgm:prSet custT="1"/>
      <dgm:spPr/>
      <dgm:t>
        <a:bodyPr/>
        <a:lstStyle/>
        <a:p>
          <a:r>
            <a:rPr lang="en-US" sz="2000" dirty="0">
              <a:latin typeface="Arial" panose="020B0604020202020204" pitchFamily="34" charset="0"/>
              <a:cs typeface="Arial" panose="020B0604020202020204" pitchFamily="34" charset="0"/>
            </a:rPr>
            <a:t>Educational attachment support in school (Lawrence, 2023)</a:t>
          </a:r>
        </a:p>
      </dgm:t>
    </dgm:pt>
    <dgm:pt modelId="{7D958B0F-71FB-461E-996E-21C4547CCFF3}" type="parTrans" cxnId="{007D7C24-9546-44CF-8E8B-18832791D27E}">
      <dgm:prSet/>
      <dgm:spPr/>
      <dgm:t>
        <a:bodyPr/>
        <a:lstStyle/>
        <a:p>
          <a:endParaRPr lang="en-US"/>
        </a:p>
      </dgm:t>
    </dgm:pt>
    <dgm:pt modelId="{36722504-D0BB-409B-B68D-000CA17F18EB}" type="sibTrans" cxnId="{007D7C24-9546-44CF-8E8B-18832791D27E}">
      <dgm:prSet/>
      <dgm:spPr/>
      <dgm:t>
        <a:bodyPr/>
        <a:lstStyle/>
        <a:p>
          <a:endParaRPr lang="en-US"/>
        </a:p>
      </dgm:t>
    </dgm:pt>
    <dgm:pt modelId="{1D66972D-6FBF-42AB-A0F5-69CDAD78A2A9}">
      <dgm:prSet custT="1"/>
      <dgm:spPr/>
      <dgm:t>
        <a:bodyPr/>
        <a:lstStyle/>
        <a:p>
          <a:r>
            <a:rPr lang="en-US" sz="2000">
              <a:latin typeface="Arial" panose="020B0604020202020204" pitchFamily="34" charset="0"/>
              <a:cs typeface="Arial" panose="020B0604020202020204" pitchFamily="34" charset="0"/>
            </a:rPr>
            <a:t>Community-based family support services (Thorpe et al., 2024)</a:t>
          </a:r>
        </a:p>
      </dgm:t>
    </dgm:pt>
    <dgm:pt modelId="{D1A5B543-D227-4F32-9590-5F3A319D1399}" type="parTrans" cxnId="{5ED65E90-A52F-4C38-8269-F1E4B654E3EC}">
      <dgm:prSet/>
      <dgm:spPr/>
      <dgm:t>
        <a:bodyPr/>
        <a:lstStyle/>
        <a:p>
          <a:endParaRPr lang="en-US"/>
        </a:p>
      </dgm:t>
    </dgm:pt>
    <dgm:pt modelId="{4449EDEC-F518-4214-B320-6D70D8D60A0C}" type="sibTrans" cxnId="{5ED65E90-A52F-4C38-8269-F1E4B654E3EC}">
      <dgm:prSet/>
      <dgm:spPr/>
      <dgm:t>
        <a:bodyPr/>
        <a:lstStyle/>
        <a:p>
          <a:endParaRPr lang="en-US"/>
        </a:p>
      </dgm:t>
    </dgm:pt>
    <dgm:pt modelId="{4E0F22FA-B2D0-4CBB-9385-0CE01293ECC3}">
      <dgm:prSet custT="1"/>
      <dgm:spPr/>
      <dgm:t>
        <a:bodyPr/>
        <a:lstStyle/>
        <a:p>
          <a:r>
            <a:rPr lang="en-US" sz="2000" dirty="0">
              <a:latin typeface="Arial" panose="020B0604020202020204" pitchFamily="34" charset="0"/>
              <a:cs typeface="Arial" panose="020B0604020202020204" pitchFamily="34" charset="0"/>
            </a:rPr>
            <a:t>Health visiting or social care referral where appropriate (Fraser et al., 2022)</a:t>
          </a:r>
        </a:p>
      </dgm:t>
    </dgm:pt>
    <dgm:pt modelId="{20F2931E-7387-42A6-807A-BFE16EF74A9B}" type="parTrans" cxnId="{A7A03031-13B3-426B-836A-3E1F60EAD523}">
      <dgm:prSet/>
      <dgm:spPr/>
      <dgm:t>
        <a:bodyPr/>
        <a:lstStyle/>
        <a:p>
          <a:endParaRPr lang="en-US"/>
        </a:p>
      </dgm:t>
    </dgm:pt>
    <dgm:pt modelId="{CEDC2141-B0B6-4931-98E6-F2CC7D34C234}" type="sibTrans" cxnId="{A7A03031-13B3-426B-836A-3E1F60EAD523}">
      <dgm:prSet/>
      <dgm:spPr/>
      <dgm:t>
        <a:bodyPr/>
        <a:lstStyle/>
        <a:p>
          <a:endParaRPr lang="en-US"/>
        </a:p>
      </dgm:t>
    </dgm:pt>
    <dgm:pt modelId="{D4F5BCA0-129F-421C-8D82-61ED67A6EF37}" type="pres">
      <dgm:prSet presAssocID="{03A0DEA5-139F-49D9-8D9B-DBAEE0EC49F0}" presName="linear" presStyleCnt="0">
        <dgm:presLayoutVars>
          <dgm:animLvl val="lvl"/>
          <dgm:resizeHandles val="exact"/>
        </dgm:presLayoutVars>
      </dgm:prSet>
      <dgm:spPr/>
    </dgm:pt>
    <dgm:pt modelId="{08297978-EC86-4298-9121-0D15F9E8D433}" type="pres">
      <dgm:prSet presAssocID="{82CB9931-1469-435D-80C2-C5BA9531F52F}" presName="parentText" presStyleLbl="node1" presStyleIdx="0" presStyleCnt="6">
        <dgm:presLayoutVars>
          <dgm:chMax val="0"/>
          <dgm:bulletEnabled val="1"/>
        </dgm:presLayoutVars>
      </dgm:prSet>
      <dgm:spPr/>
    </dgm:pt>
    <dgm:pt modelId="{31A80171-E803-4B2E-9620-32F665A1FE74}" type="pres">
      <dgm:prSet presAssocID="{38392A66-0EA9-4E56-A6BD-53FF21BF8A93}" presName="spacer" presStyleCnt="0"/>
      <dgm:spPr/>
    </dgm:pt>
    <dgm:pt modelId="{3939F1BE-63FD-499C-8960-0600D5753891}" type="pres">
      <dgm:prSet presAssocID="{5424B351-5193-4415-AEC9-8538849B30AA}" presName="parentText" presStyleLbl="node1" presStyleIdx="1" presStyleCnt="6">
        <dgm:presLayoutVars>
          <dgm:chMax val="0"/>
          <dgm:bulletEnabled val="1"/>
        </dgm:presLayoutVars>
      </dgm:prSet>
      <dgm:spPr/>
    </dgm:pt>
    <dgm:pt modelId="{A36A6E9B-51D1-42C4-8873-30F5702AEFC9}" type="pres">
      <dgm:prSet presAssocID="{406D39E8-7CF1-4999-8C59-59F95D2AC778}" presName="spacer" presStyleCnt="0"/>
      <dgm:spPr/>
    </dgm:pt>
    <dgm:pt modelId="{AD4465A9-693A-4911-8693-D18044F6F9B9}" type="pres">
      <dgm:prSet presAssocID="{6E9BF6EB-F861-4432-B605-30B25371E0A3}" presName="parentText" presStyleLbl="node1" presStyleIdx="2" presStyleCnt="6">
        <dgm:presLayoutVars>
          <dgm:chMax val="0"/>
          <dgm:bulletEnabled val="1"/>
        </dgm:presLayoutVars>
      </dgm:prSet>
      <dgm:spPr/>
    </dgm:pt>
    <dgm:pt modelId="{8BC5F5B4-D233-4943-8713-10BDA1114240}" type="pres">
      <dgm:prSet presAssocID="{2F1464C8-4E67-4DCE-8E98-4DBCC6BBF4E6}" presName="spacer" presStyleCnt="0"/>
      <dgm:spPr/>
    </dgm:pt>
    <dgm:pt modelId="{C5051B3E-C082-4EDC-A95F-8E693C8EEEB1}" type="pres">
      <dgm:prSet presAssocID="{C43A9A39-646E-4680-8A5D-628ACA1989CC}" presName="parentText" presStyleLbl="node1" presStyleIdx="3" presStyleCnt="6">
        <dgm:presLayoutVars>
          <dgm:chMax val="0"/>
          <dgm:bulletEnabled val="1"/>
        </dgm:presLayoutVars>
      </dgm:prSet>
      <dgm:spPr/>
    </dgm:pt>
    <dgm:pt modelId="{F22C6136-2363-4426-9142-771D7AF001F1}" type="pres">
      <dgm:prSet presAssocID="{36722504-D0BB-409B-B68D-000CA17F18EB}" presName="spacer" presStyleCnt="0"/>
      <dgm:spPr/>
    </dgm:pt>
    <dgm:pt modelId="{3BCD475F-F5D2-42C5-AE1B-7365755C608B}" type="pres">
      <dgm:prSet presAssocID="{1D66972D-6FBF-42AB-A0F5-69CDAD78A2A9}" presName="parentText" presStyleLbl="node1" presStyleIdx="4" presStyleCnt="6">
        <dgm:presLayoutVars>
          <dgm:chMax val="0"/>
          <dgm:bulletEnabled val="1"/>
        </dgm:presLayoutVars>
      </dgm:prSet>
      <dgm:spPr/>
    </dgm:pt>
    <dgm:pt modelId="{69CC4765-5DD1-4622-A304-4B962F890273}" type="pres">
      <dgm:prSet presAssocID="{4449EDEC-F518-4214-B320-6D70D8D60A0C}" presName="spacer" presStyleCnt="0"/>
      <dgm:spPr/>
    </dgm:pt>
    <dgm:pt modelId="{628FE531-B89A-4A1C-9F65-6903711C8F99}" type="pres">
      <dgm:prSet presAssocID="{4E0F22FA-B2D0-4CBB-9385-0CE01293ECC3}" presName="parentText" presStyleLbl="node1" presStyleIdx="5" presStyleCnt="6">
        <dgm:presLayoutVars>
          <dgm:chMax val="0"/>
          <dgm:bulletEnabled val="1"/>
        </dgm:presLayoutVars>
      </dgm:prSet>
      <dgm:spPr/>
    </dgm:pt>
  </dgm:ptLst>
  <dgm:cxnLst>
    <dgm:cxn modelId="{1E9CEF05-A5CE-4FF0-8F57-C541F3DC3ACE}" type="presOf" srcId="{6E9BF6EB-F861-4432-B605-30B25371E0A3}" destId="{AD4465A9-693A-4911-8693-D18044F6F9B9}" srcOrd="0" destOrd="0" presId="urn:microsoft.com/office/officeart/2005/8/layout/vList2"/>
    <dgm:cxn modelId="{BB3C4A08-81D3-4684-80C0-97240017C49E}" type="presOf" srcId="{C43A9A39-646E-4680-8A5D-628ACA1989CC}" destId="{C5051B3E-C082-4EDC-A95F-8E693C8EEEB1}" srcOrd="0" destOrd="0" presId="urn:microsoft.com/office/officeart/2005/8/layout/vList2"/>
    <dgm:cxn modelId="{D3AE7F16-8781-4EDB-A445-DAA2C1FABECD}" type="presOf" srcId="{03A0DEA5-139F-49D9-8D9B-DBAEE0EC49F0}" destId="{D4F5BCA0-129F-421C-8D82-61ED67A6EF37}" srcOrd="0" destOrd="0" presId="urn:microsoft.com/office/officeart/2005/8/layout/vList2"/>
    <dgm:cxn modelId="{007D7C24-9546-44CF-8E8B-18832791D27E}" srcId="{03A0DEA5-139F-49D9-8D9B-DBAEE0EC49F0}" destId="{C43A9A39-646E-4680-8A5D-628ACA1989CC}" srcOrd="3" destOrd="0" parTransId="{7D958B0F-71FB-461E-996E-21C4547CCFF3}" sibTransId="{36722504-D0BB-409B-B68D-000CA17F18EB}"/>
    <dgm:cxn modelId="{A7A03031-13B3-426B-836A-3E1F60EAD523}" srcId="{03A0DEA5-139F-49D9-8D9B-DBAEE0EC49F0}" destId="{4E0F22FA-B2D0-4CBB-9385-0CE01293ECC3}" srcOrd="5" destOrd="0" parTransId="{20F2931E-7387-42A6-807A-BFE16EF74A9B}" sibTransId="{CEDC2141-B0B6-4931-98E6-F2CC7D34C234}"/>
    <dgm:cxn modelId="{FDEDDC86-313A-4CB1-9F6D-95A1F8EA87BD}" type="presOf" srcId="{82CB9931-1469-435D-80C2-C5BA9531F52F}" destId="{08297978-EC86-4298-9121-0D15F9E8D433}" srcOrd="0" destOrd="0" presId="urn:microsoft.com/office/officeart/2005/8/layout/vList2"/>
    <dgm:cxn modelId="{5ED65E90-A52F-4C38-8269-F1E4B654E3EC}" srcId="{03A0DEA5-139F-49D9-8D9B-DBAEE0EC49F0}" destId="{1D66972D-6FBF-42AB-A0F5-69CDAD78A2A9}" srcOrd="4" destOrd="0" parTransId="{D1A5B543-D227-4F32-9590-5F3A319D1399}" sibTransId="{4449EDEC-F518-4214-B320-6D70D8D60A0C}"/>
    <dgm:cxn modelId="{31EC7698-F7E7-4A48-8024-2F38B5187AE7}" srcId="{03A0DEA5-139F-49D9-8D9B-DBAEE0EC49F0}" destId="{6E9BF6EB-F861-4432-B605-30B25371E0A3}" srcOrd="2" destOrd="0" parTransId="{7975692D-B361-460D-B0A9-D2A96ADC6175}" sibTransId="{2F1464C8-4E67-4DCE-8E98-4DBCC6BBF4E6}"/>
    <dgm:cxn modelId="{E607FFE6-1747-48E6-A1B8-6D71817B3B96}" type="presOf" srcId="{4E0F22FA-B2D0-4CBB-9385-0CE01293ECC3}" destId="{628FE531-B89A-4A1C-9F65-6903711C8F99}" srcOrd="0" destOrd="0" presId="urn:microsoft.com/office/officeart/2005/8/layout/vList2"/>
    <dgm:cxn modelId="{4EAA9AE8-D046-48FD-8E9E-9B3BFB771607}" type="presOf" srcId="{1D66972D-6FBF-42AB-A0F5-69CDAD78A2A9}" destId="{3BCD475F-F5D2-42C5-AE1B-7365755C608B}" srcOrd="0" destOrd="0" presId="urn:microsoft.com/office/officeart/2005/8/layout/vList2"/>
    <dgm:cxn modelId="{3B168BEB-7558-465C-9BC1-8C9DC469DF48}" type="presOf" srcId="{5424B351-5193-4415-AEC9-8538849B30AA}" destId="{3939F1BE-63FD-499C-8960-0600D5753891}" srcOrd="0" destOrd="0" presId="urn:microsoft.com/office/officeart/2005/8/layout/vList2"/>
    <dgm:cxn modelId="{77F5CAEE-B59F-4E18-AE9C-9E88CB4DCE47}" srcId="{03A0DEA5-139F-49D9-8D9B-DBAEE0EC49F0}" destId="{82CB9931-1469-435D-80C2-C5BA9531F52F}" srcOrd="0" destOrd="0" parTransId="{FBB45A03-0A93-472A-A0F4-5489762DDEA9}" sibTransId="{38392A66-0EA9-4E56-A6BD-53FF21BF8A93}"/>
    <dgm:cxn modelId="{96BED1F7-69F0-40A0-B967-0EC94F2E5300}" srcId="{03A0DEA5-139F-49D9-8D9B-DBAEE0EC49F0}" destId="{5424B351-5193-4415-AEC9-8538849B30AA}" srcOrd="1" destOrd="0" parTransId="{DC39228D-BAAE-48C1-B314-43FCF9C27F72}" sibTransId="{406D39E8-7CF1-4999-8C59-59F95D2AC778}"/>
    <dgm:cxn modelId="{FA85F567-B8D7-444E-979E-47D015604D8A}" type="presParOf" srcId="{D4F5BCA0-129F-421C-8D82-61ED67A6EF37}" destId="{08297978-EC86-4298-9121-0D15F9E8D433}" srcOrd="0" destOrd="0" presId="urn:microsoft.com/office/officeart/2005/8/layout/vList2"/>
    <dgm:cxn modelId="{087B1219-D170-4871-A351-AE1B1B5F569D}" type="presParOf" srcId="{D4F5BCA0-129F-421C-8D82-61ED67A6EF37}" destId="{31A80171-E803-4B2E-9620-32F665A1FE74}" srcOrd="1" destOrd="0" presId="urn:microsoft.com/office/officeart/2005/8/layout/vList2"/>
    <dgm:cxn modelId="{90E928DB-94FA-479C-A83B-3715C9E43003}" type="presParOf" srcId="{D4F5BCA0-129F-421C-8D82-61ED67A6EF37}" destId="{3939F1BE-63FD-499C-8960-0600D5753891}" srcOrd="2" destOrd="0" presId="urn:microsoft.com/office/officeart/2005/8/layout/vList2"/>
    <dgm:cxn modelId="{FDBE8228-0F33-4A8F-888C-4DBFC696B126}" type="presParOf" srcId="{D4F5BCA0-129F-421C-8D82-61ED67A6EF37}" destId="{A36A6E9B-51D1-42C4-8873-30F5702AEFC9}" srcOrd="3" destOrd="0" presId="urn:microsoft.com/office/officeart/2005/8/layout/vList2"/>
    <dgm:cxn modelId="{7B41EEC8-8545-442B-8001-AF2A79E9683A}" type="presParOf" srcId="{D4F5BCA0-129F-421C-8D82-61ED67A6EF37}" destId="{AD4465A9-693A-4911-8693-D18044F6F9B9}" srcOrd="4" destOrd="0" presId="urn:microsoft.com/office/officeart/2005/8/layout/vList2"/>
    <dgm:cxn modelId="{3986D975-F7C3-4700-9A54-C8F629EF58C0}" type="presParOf" srcId="{D4F5BCA0-129F-421C-8D82-61ED67A6EF37}" destId="{8BC5F5B4-D233-4943-8713-10BDA1114240}" srcOrd="5" destOrd="0" presId="urn:microsoft.com/office/officeart/2005/8/layout/vList2"/>
    <dgm:cxn modelId="{323E8B2F-2D45-45E4-975E-A1119E792F73}" type="presParOf" srcId="{D4F5BCA0-129F-421C-8D82-61ED67A6EF37}" destId="{C5051B3E-C082-4EDC-A95F-8E693C8EEEB1}" srcOrd="6" destOrd="0" presId="urn:microsoft.com/office/officeart/2005/8/layout/vList2"/>
    <dgm:cxn modelId="{0EEAE1F0-905E-46CE-9897-31C642F7A4BE}" type="presParOf" srcId="{D4F5BCA0-129F-421C-8D82-61ED67A6EF37}" destId="{F22C6136-2363-4426-9142-771D7AF001F1}" srcOrd="7" destOrd="0" presId="urn:microsoft.com/office/officeart/2005/8/layout/vList2"/>
    <dgm:cxn modelId="{9040B5A7-52C0-4297-8A99-C20DDFECCA41}" type="presParOf" srcId="{D4F5BCA0-129F-421C-8D82-61ED67A6EF37}" destId="{3BCD475F-F5D2-42C5-AE1B-7365755C608B}" srcOrd="8" destOrd="0" presId="urn:microsoft.com/office/officeart/2005/8/layout/vList2"/>
    <dgm:cxn modelId="{34FEFB5F-FE78-41AE-BF7B-B12A7AE9C1D5}" type="presParOf" srcId="{D4F5BCA0-129F-421C-8D82-61ED67A6EF37}" destId="{69CC4765-5DD1-4622-A304-4B962F890273}" srcOrd="9" destOrd="0" presId="urn:microsoft.com/office/officeart/2005/8/layout/vList2"/>
    <dgm:cxn modelId="{153703C5-B8FE-4464-BE0F-AEE7EB7AE4D9}" type="presParOf" srcId="{D4F5BCA0-129F-421C-8D82-61ED67A6EF37}" destId="{628FE531-B89A-4A1C-9F65-6903711C8F9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9D13F-93D1-4B13-86C8-37FC6902BD53}">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5A0A0-D4F2-43DA-9952-DE0688E74331}">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Developed by John Bowlby</a:t>
          </a:r>
        </a:p>
      </dsp:txBody>
      <dsp:txXfrm>
        <a:off x="0" y="675"/>
        <a:ext cx="6900512" cy="790684"/>
      </dsp:txXfrm>
    </dsp:sp>
    <dsp:sp modelId="{7DD9A43A-69F1-45F4-BB11-FD2C5FC695AB}">
      <dsp:nvSpPr>
        <dsp:cNvPr id="0" name=""/>
        <dsp:cNvSpPr/>
      </dsp:nvSpPr>
      <dsp:spPr>
        <a:xfrm>
          <a:off x="0" y="791359"/>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6E1F4-B519-428F-A18C-F8652EB3CE9A}">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Emphasises importance of early emotional bonds</a:t>
          </a:r>
        </a:p>
      </dsp:txBody>
      <dsp:txXfrm>
        <a:off x="0" y="791359"/>
        <a:ext cx="6900512" cy="790684"/>
      </dsp:txXfrm>
    </dsp:sp>
    <dsp:sp modelId="{7F404814-5715-43D7-B1A5-A05706ECACEF}">
      <dsp:nvSpPr>
        <dsp:cNvPr id="0" name=""/>
        <dsp:cNvSpPr/>
      </dsp:nvSpPr>
      <dsp:spPr>
        <a:xfrm>
          <a:off x="0" y="158204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028835-77A8-4348-959D-1715A4A1CFF7}">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Attachment = emotional bond between child and caregiver</a:t>
          </a:r>
        </a:p>
      </dsp:txBody>
      <dsp:txXfrm>
        <a:off x="0" y="1582044"/>
        <a:ext cx="6900512" cy="790684"/>
      </dsp:txXfrm>
    </dsp:sp>
    <dsp:sp modelId="{0CA24031-F78B-41F8-B6A3-D14903A37898}">
      <dsp:nvSpPr>
        <dsp:cNvPr id="0" name=""/>
        <dsp:cNvSpPr/>
      </dsp:nvSpPr>
      <dsp:spPr>
        <a:xfrm>
          <a:off x="0" y="2372728"/>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6766CB-257B-4C20-8890-B863184A2C8B}">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Secure attachment provides a “secure base”</a:t>
          </a:r>
        </a:p>
      </dsp:txBody>
      <dsp:txXfrm>
        <a:off x="0" y="2372728"/>
        <a:ext cx="6900512" cy="790684"/>
      </dsp:txXfrm>
    </dsp:sp>
    <dsp:sp modelId="{D5489DAF-E972-4F51-9DE9-C9CBA285E8F3}">
      <dsp:nvSpPr>
        <dsp:cNvPr id="0" name=""/>
        <dsp:cNvSpPr/>
      </dsp:nvSpPr>
      <dsp:spPr>
        <a:xfrm>
          <a:off x="0" y="3163412"/>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F571F1-030B-449D-8F75-54FCC12EBFE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Internal Working Model shapes future relationships</a:t>
          </a:r>
        </a:p>
      </dsp:txBody>
      <dsp:txXfrm>
        <a:off x="0" y="3163412"/>
        <a:ext cx="6900512" cy="790684"/>
      </dsp:txXfrm>
    </dsp:sp>
    <dsp:sp modelId="{7C435F67-C023-46A4-ACA2-9427773EDAEB}">
      <dsp:nvSpPr>
        <dsp:cNvPr id="0" name=""/>
        <dsp:cNvSpPr/>
      </dsp:nvSpPr>
      <dsp:spPr>
        <a:xfrm>
          <a:off x="0" y="3954096"/>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35ED50-1F1A-41C9-AA72-FE03FD35ECF1}">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Influenced by imprinting theory (Robledo et al., 2022)</a:t>
          </a:r>
        </a:p>
      </dsp:txBody>
      <dsp:txXfrm>
        <a:off x="0" y="3954096"/>
        <a:ext cx="6900512" cy="790684"/>
      </dsp:txXfrm>
    </dsp:sp>
    <dsp:sp modelId="{870BABE6-7AEB-4EEE-884B-D437A462B2E1}">
      <dsp:nvSpPr>
        <dsp:cNvPr id="0" name=""/>
        <dsp:cNvSpPr/>
      </dsp:nvSpPr>
      <dsp:spPr>
        <a:xfrm>
          <a:off x="0" y="47447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6D457-7990-47B7-85E7-20E6291973BB}">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Attachment impacts emotional regulation and resilience</a:t>
          </a:r>
        </a:p>
      </dsp:txBody>
      <dsp:txXfrm>
        <a:off x="0" y="4744781"/>
        <a:ext cx="6900512" cy="790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7A82A-09EF-49FB-80B4-1EA9F2BD9442}">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Secure vs insecure attachment styles</a:t>
          </a:r>
        </a:p>
      </dsp:txBody>
      <dsp:txXfrm>
        <a:off x="307345" y="1546"/>
        <a:ext cx="3222855" cy="1933713"/>
      </dsp:txXfrm>
    </dsp:sp>
    <dsp:sp modelId="{7DE467B4-F8A5-41F5-BE2C-977973592E37}">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Separation anxiety and loss</a:t>
          </a:r>
        </a:p>
      </dsp:txBody>
      <dsp:txXfrm>
        <a:off x="3852486" y="1546"/>
        <a:ext cx="3222855" cy="1933713"/>
      </dsp:txXfrm>
    </dsp:sp>
    <dsp:sp modelId="{E55D672D-4B0B-444A-B613-65798A2F2F32}">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Monotropy (primary attachment figure)</a:t>
          </a:r>
        </a:p>
      </dsp:txBody>
      <dsp:txXfrm>
        <a:off x="7397627" y="1546"/>
        <a:ext cx="3222855" cy="1933713"/>
      </dsp:txXfrm>
    </dsp:sp>
    <dsp:sp modelId="{26F7C61E-E431-4F72-A71A-2F56B80A8CEC}">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Secure base concept</a:t>
          </a:r>
        </a:p>
      </dsp:txBody>
      <dsp:txXfrm>
        <a:off x="307345" y="2257545"/>
        <a:ext cx="3222855" cy="1933713"/>
      </dsp:txXfrm>
    </dsp:sp>
    <dsp:sp modelId="{414A2967-529D-450D-84AB-25FBE69145E3}">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Long-term developmental consequences</a:t>
          </a:r>
        </a:p>
      </dsp:txBody>
      <dsp:txXfrm>
        <a:off x="3852486" y="2257545"/>
        <a:ext cx="3222855" cy="1933713"/>
      </dsp:txXfrm>
    </dsp:sp>
    <dsp:sp modelId="{2B03D073-A8A6-4D05-BFD8-FA161423212C}">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Trauma can alter attachment patterns</a:t>
          </a:r>
        </a:p>
      </dsp:txBody>
      <dsp:txXfrm>
        <a:off x="7397627" y="2257545"/>
        <a:ext cx="3222855" cy="19337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F0E63-9A37-421C-B596-E75EB9050814}">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08D720FD-C72F-495D-BDC0-857ADDAD9E50}">
      <dsp:nvSpPr>
        <dsp:cNvPr id="0" name=""/>
        <dsp:cNvSpPr/>
      </dsp:nvSpPr>
      <dsp:spPr>
        <a:xfrm>
          <a:off x="105624" y="150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022350">
            <a:lnSpc>
              <a:spcPct val="90000"/>
            </a:lnSpc>
            <a:spcBef>
              <a:spcPct val="0"/>
            </a:spcBef>
            <a:spcAft>
              <a:spcPct val="35000"/>
            </a:spcAft>
            <a:buNone/>
          </a:pPr>
          <a:r>
            <a:rPr lang="en-US" sz="2300" kern="1200">
              <a:latin typeface="Arial" panose="020B0604020202020204" pitchFamily="34" charset="0"/>
              <a:cs typeface="Arial" panose="020B0604020202020204" pitchFamily="34" charset="0"/>
            </a:rPr>
            <a:t>Age 16 = identity formation stage</a:t>
          </a:r>
        </a:p>
      </dsp:txBody>
      <dsp:txXfrm>
        <a:off x="105624" y="1502"/>
        <a:ext cx="2511156" cy="1506693"/>
      </dsp:txXfrm>
    </dsp:sp>
    <dsp:sp modelId="{E7ECD6AB-205C-41F9-A02E-968518E2CC73}">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C3937477-1684-4623-A477-EC7B433730D1}">
      <dsp:nvSpPr>
        <dsp:cNvPr id="0" name=""/>
        <dsp:cNvSpPr/>
      </dsp:nvSpPr>
      <dsp:spPr>
        <a:xfrm>
          <a:off x="3194346" y="1502"/>
          <a:ext cx="2511156" cy="15066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022350">
            <a:lnSpc>
              <a:spcPct val="90000"/>
            </a:lnSpc>
            <a:spcBef>
              <a:spcPct val="0"/>
            </a:spcBef>
            <a:spcAft>
              <a:spcPct val="35000"/>
            </a:spcAft>
            <a:buNone/>
          </a:pPr>
          <a:r>
            <a:rPr lang="en-US" sz="2300" kern="1200">
              <a:latin typeface="Arial" panose="020B0604020202020204" pitchFamily="34" charset="0"/>
              <a:cs typeface="Arial" panose="020B0604020202020204" pitchFamily="34" charset="0"/>
            </a:rPr>
            <a:t>Emotional regulation and independence developing</a:t>
          </a:r>
        </a:p>
      </dsp:txBody>
      <dsp:txXfrm>
        <a:off x="3194346" y="1502"/>
        <a:ext cx="2511156" cy="1506693"/>
      </dsp:txXfrm>
    </dsp:sp>
    <dsp:sp modelId="{CCA7A9D7-0439-4C8C-814F-5114E05AE41D}">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CFD53693-CEA1-4A69-AB8A-EB9C1457193E}">
      <dsp:nvSpPr>
        <dsp:cNvPr id="0" name=""/>
        <dsp:cNvSpPr/>
      </dsp:nvSpPr>
      <dsp:spPr>
        <a:xfrm>
          <a:off x="105624" y="2085762"/>
          <a:ext cx="2511156" cy="15066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022350">
            <a:lnSpc>
              <a:spcPct val="90000"/>
            </a:lnSpc>
            <a:spcBef>
              <a:spcPct val="0"/>
            </a:spcBef>
            <a:spcAft>
              <a:spcPct val="35000"/>
            </a:spcAft>
            <a:buNone/>
          </a:pPr>
          <a:r>
            <a:rPr lang="en-US" sz="2300" kern="1200">
              <a:latin typeface="Arial" panose="020B0604020202020204" pitchFamily="34" charset="0"/>
              <a:cs typeface="Arial" panose="020B0604020202020204" pitchFamily="34" charset="0"/>
            </a:rPr>
            <a:t>Peer relationships highly important</a:t>
          </a:r>
        </a:p>
      </dsp:txBody>
      <dsp:txXfrm>
        <a:off x="105624" y="2085762"/>
        <a:ext cx="2511156" cy="1506693"/>
      </dsp:txXfrm>
    </dsp:sp>
    <dsp:sp modelId="{3210C8A7-0745-4BDD-A7F8-6B89B2CE71EB}">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8BCAA4D2-051B-4953-9CE0-517B037DF2F0}">
      <dsp:nvSpPr>
        <dsp:cNvPr id="0" name=""/>
        <dsp:cNvSpPr/>
      </dsp:nvSpPr>
      <dsp:spPr>
        <a:xfrm>
          <a:off x="3194346" y="2085762"/>
          <a:ext cx="2511156" cy="15066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022350">
            <a:lnSpc>
              <a:spcPct val="90000"/>
            </a:lnSpc>
            <a:spcBef>
              <a:spcPct val="0"/>
            </a:spcBef>
            <a:spcAft>
              <a:spcPct val="35000"/>
            </a:spcAft>
            <a:buNone/>
          </a:pPr>
          <a:r>
            <a:rPr lang="en-US" sz="2300" kern="1200">
              <a:latin typeface="Arial" panose="020B0604020202020204" pitchFamily="34" charset="0"/>
              <a:cs typeface="Arial" panose="020B0604020202020204" pitchFamily="34" charset="0"/>
            </a:rPr>
            <a:t>Cognitive development: abstract thinking</a:t>
          </a:r>
        </a:p>
      </dsp:txBody>
      <dsp:txXfrm>
        <a:off x="3194346" y="2085762"/>
        <a:ext cx="2511156" cy="1506693"/>
      </dsp:txXfrm>
    </dsp:sp>
    <dsp:sp modelId="{219AE26D-6939-44A7-A32F-42C0B155DB83}">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BB827FD4-868D-48B6-8879-C367EE4F1517}">
      <dsp:nvSpPr>
        <dsp:cNvPr id="0" name=""/>
        <dsp:cNvSpPr/>
      </dsp:nvSpPr>
      <dsp:spPr>
        <a:xfrm>
          <a:off x="105624" y="4170022"/>
          <a:ext cx="2511156" cy="1506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Biological changes (hormonal influences)</a:t>
          </a:r>
        </a:p>
      </dsp:txBody>
      <dsp:txXfrm>
        <a:off x="105624" y="4170022"/>
        <a:ext cx="2511156" cy="1506693"/>
      </dsp:txXfrm>
    </dsp:sp>
    <dsp:sp modelId="{EA7426A6-CE4C-4059-A17B-76B043D6F98A}">
      <dsp:nvSpPr>
        <dsp:cNvPr id="0" name=""/>
        <dsp:cNvSpPr/>
      </dsp:nvSpPr>
      <dsp:spPr>
        <a:xfrm>
          <a:off x="3194346" y="417002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Environmental stress can affect development</a:t>
          </a:r>
        </a:p>
      </dsp:txBody>
      <dsp:txXfrm>
        <a:off x="3194346" y="4170022"/>
        <a:ext cx="2511156" cy="15066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E1FF1-5160-4878-919A-5C3C169702F7}">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C861C6D9-1D74-4674-B570-0442DB113CEA}">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Jenny has taken on adult caregiving role</a:t>
          </a:r>
        </a:p>
      </dsp:txBody>
      <dsp:txXfrm>
        <a:off x="8061" y="5979"/>
        <a:ext cx="3034531" cy="1820718"/>
      </dsp:txXfrm>
    </dsp:sp>
    <dsp:sp modelId="{9568C4A7-DB5A-44F1-B423-79734FDFEA5F}">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B7CC11A6-DEF1-44B9-B77C-57B92A0DEAF5}">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Role reversal may affect identity formation</a:t>
          </a:r>
        </a:p>
      </dsp:txBody>
      <dsp:txXfrm>
        <a:off x="3740534" y="5979"/>
        <a:ext cx="3034531" cy="1820718"/>
      </dsp:txXfrm>
    </dsp:sp>
    <dsp:sp modelId="{D683AA24-6A9B-46F9-A714-088731BAA7F9}">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6DDF125C-9006-4828-A75B-B5A97955D4C9}">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Limited opportunity for peer bonding</a:t>
          </a:r>
        </a:p>
      </dsp:txBody>
      <dsp:txXfrm>
        <a:off x="7473007" y="5979"/>
        <a:ext cx="3034531" cy="1820718"/>
      </dsp:txXfrm>
    </dsp:sp>
    <dsp:sp modelId="{A5004B0E-004A-4FC2-8735-0CBE74565999}">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1EF37CEF-CE9E-42FA-954D-A87269D9B602}">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Emotional burden and chronic stress</a:t>
          </a:r>
        </a:p>
      </dsp:txBody>
      <dsp:txXfrm>
        <a:off x="8061" y="2524640"/>
        <a:ext cx="3034531" cy="1820718"/>
      </dsp:txXfrm>
    </dsp:sp>
    <dsp:sp modelId="{38BD3D0E-9A28-461E-9546-2567D2D190FE}">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056AE245-19F2-44D6-82BA-574F99C21467}">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Lack of secure base for Jenny herself</a:t>
          </a:r>
        </a:p>
      </dsp:txBody>
      <dsp:txXfrm>
        <a:off x="3740534" y="2524640"/>
        <a:ext cx="3034531" cy="1820718"/>
      </dsp:txXfrm>
    </dsp:sp>
    <dsp:sp modelId="{61ECCF1A-D9DB-4BAA-A8E8-32F0DB4D2CFD}">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Risk of emotional exhaustion</a:t>
          </a:r>
        </a:p>
      </dsp:txBody>
      <dsp:txXfrm>
        <a:off x="7473007" y="2524640"/>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EB1CA7-3477-4460-B48A-76040298F711}">
      <dsp:nvSpPr>
        <dsp:cNvPr id="0" name=""/>
        <dsp:cNvSpPr/>
      </dsp:nvSpPr>
      <dsp:spPr>
        <a:xfrm>
          <a:off x="0" y="2479"/>
          <a:ext cx="6666833" cy="8049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Possible insecure attachment due to loss</a:t>
          </a:r>
        </a:p>
      </dsp:txBody>
      <dsp:txXfrm>
        <a:off x="39295" y="41774"/>
        <a:ext cx="6588243" cy="726370"/>
      </dsp:txXfrm>
    </dsp:sp>
    <dsp:sp modelId="{A7ECECFC-BD41-40B7-939A-83FFE8AF805D}">
      <dsp:nvSpPr>
        <dsp:cNvPr id="0" name=""/>
        <dsp:cNvSpPr/>
      </dsp:nvSpPr>
      <dsp:spPr>
        <a:xfrm>
          <a:off x="0" y="931279"/>
          <a:ext cx="6666833" cy="80496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Lack of consistent emotional support</a:t>
          </a:r>
        </a:p>
      </dsp:txBody>
      <dsp:txXfrm>
        <a:off x="39295" y="970574"/>
        <a:ext cx="6588243" cy="726370"/>
      </dsp:txXfrm>
    </dsp:sp>
    <dsp:sp modelId="{D9CECF93-9955-47ED-AD79-CEE826064CC6}">
      <dsp:nvSpPr>
        <dsp:cNvPr id="0" name=""/>
        <dsp:cNvSpPr/>
      </dsp:nvSpPr>
      <dsp:spPr>
        <a:xfrm>
          <a:off x="0" y="1860079"/>
          <a:ext cx="6666833" cy="80496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Risk of internal working model based on insecurity</a:t>
          </a:r>
        </a:p>
      </dsp:txBody>
      <dsp:txXfrm>
        <a:off x="39295" y="1899374"/>
        <a:ext cx="6588243" cy="726370"/>
      </dsp:txXfrm>
    </dsp:sp>
    <dsp:sp modelId="{3389E2DF-7632-4D0F-A8F7-4C56CFADF90D}">
      <dsp:nvSpPr>
        <dsp:cNvPr id="0" name=""/>
        <dsp:cNvSpPr/>
      </dsp:nvSpPr>
      <dsp:spPr>
        <a:xfrm>
          <a:off x="0" y="2788879"/>
          <a:ext cx="6666833" cy="80496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May struggle to seek help</a:t>
          </a:r>
        </a:p>
      </dsp:txBody>
      <dsp:txXfrm>
        <a:off x="39295" y="2828174"/>
        <a:ext cx="6588243" cy="726370"/>
      </dsp:txXfrm>
    </dsp:sp>
    <dsp:sp modelId="{BE354E86-617D-4D9C-901A-A231BDF5C7B0}">
      <dsp:nvSpPr>
        <dsp:cNvPr id="0" name=""/>
        <dsp:cNvSpPr/>
      </dsp:nvSpPr>
      <dsp:spPr>
        <a:xfrm>
          <a:off x="0" y="3717679"/>
          <a:ext cx="6666833" cy="80496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Needs alternative secure base (</a:t>
          </a:r>
          <a:r>
            <a:rPr lang="en-US" sz="2000" kern="1200" dirty="0" err="1">
              <a:latin typeface="Arial" panose="020B0604020202020204" pitchFamily="34" charset="0"/>
              <a:cs typeface="Arial" panose="020B0604020202020204" pitchFamily="34" charset="0"/>
            </a:rPr>
            <a:t>Macagno</a:t>
          </a:r>
          <a:r>
            <a:rPr lang="en-US" sz="2000" kern="1200" dirty="0">
              <a:latin typeface="Arial" panose="020B0604020202020204" pitchFamily="34" charset="0"/>
              <a:cs typeface="Arial" panose="020B0604020202020204" pitchFamily="34" charset="0"/>
            </a:rPr>
            <a:t> and Molina, 2024)</a:t>
          </a:r>
        </a:p>
      </dsp:txBody>
      <dsp:txXfrm>
        <a:off x="39295" y="3756974"/>
        <a:ext cx="6588243" cy="726370"/>
      </dsp:txXfrm>
    </dsp:sp>
    <dsp:sp modelId="{2218D8CF-5CC2-40BE-AFB4-ED77B50A1812}">
      <dsp:nvSpPr>
        <dsp:cNvPr id="0" name=""/>
        <dsp:cNvSpPr/>
      </dsp:nvSpPr>
      <dsp:spPr>
        <a:xfrm>
          <a:off x="0" y="4646479"/>
          <a:ext cx="6666833" cy="8049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School relationships may become protective factor (Lawrence, 2023)</a:t>
          </a:r>
        </a:p>
      </dsp:txBody>
      <dsp:txXfrm>
        <a:off x="39295" y="4685774"/>
        <a:ext cx="6588243" cy="7263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97978-EC86-4298-9121-0D15F9E8D433}">
      <dsp:nvSpPr>
        <dsp:cNvPr id="0" name=""/>
        <dsp:cNvSpPr/>
      </dsp:nvSpPr>
      <dsp:spPr>
        <a:xfrm>
          <a:off x="0" y="2479"/>
          <a:ext cx="6666833" cy="8049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Assign key worker or mentor as secure adult figure</a:t>
          </a:r>
        </a:p>
      </dsp:txBody>
      <dsp:txXfrm>
        <a:off x="39295" y="41774"/>
        <a:ext cx="6588243" cy="726370"/>
      </dsp:txXfrm>
    </dsp:sp>
    <dsp:sp modelId="{3939F1BE-63FD-499C-8960-0600D5753891}">
      <dsp:nvSpPr>
        <dsp:cNvPr id="0" name=""/>
        <dsp:cNvSpPr/>
      </dsp:nvSpPr>
      <dsp:spPr>
        <a:xfrm>
          <a:off x="0" y="931279"/>
          <a:ext cx="6666833" cy="80496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Access to young carers’ support group</a:t>
          </a:r>
        </a:p>
      </dsp:txBody>
      <dsp:txXfrm>
        <a:off x="39295" y="970574"/>
        <a:ext cx="6588243" cy="726370"/>
      </dsp:txXfrm>
    </dsp:sp>
    <dsp:sp modelId="{AD4465A9-693A-4911-8693-D18044F6F9B9}">
      <dsp:nvSpPr>
        <dsp:cNvPr id="0" name=""/>
        <dsp:cNvSpPr/>
      </dsp:nvSpPr>
      <dsp:spPr>
        <a:xfrm>
          <a:off x="0" y="1860079"/>
          <a:ext cx="6666833" cy="80496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Bereavement counselling</a:t>
          </a:r>
        </a:p>
      </dsp:txBody>
      <dsp:txXfrm>
        <a:off x="39295" y="1899374"/>
        <a:ext cx="6588243" cy="726370"/>
      </dsp:txXfrm>
    </dsp:sp>
    <dsp:sp modelId="{C5051B3E-C082-4EDC-A95F-8E693C8EEEB1}">
      <dsp:nvSpPr>
        <dsp:cNvPr id="0" name=""/>
        <dsp:cNvSpPr/>
      </dsp:nvSpPr>
      <dsp:spPr>
        <a:xfrm>
          <a:off x="0" y="2788879"/>
          <a:ext cx="6666833" cy="80496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Educational attachment support in school (Lawrence, 2023)</a:t>
          </a:r>
        </a:p>
      </dsp:txBody>
      <dsp:txXfrm>
        <a:off x="39295" y="2828174"/>
        <a:ext cx="6588243" cy="726370"/>
      </dsp:txXfrm>
    </dsp:sp>
    <dsp:sp modelId="{3BCD475F-F5D2-42C5-AE1B-7365755C608B}">
      <dsp:nvSpPr>
        <dsp:cNvPr id="0" name=""/>
        <dsp:cNvSpPr/>
      </dsp:nvSpPr>
      <dsp:spPr>
        <a:xfrm>
          <a:off x="0" y="3717679"/>
          <a:ext cx="6666833" cy="80496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Community-based family support services (Thorpe et al., 2024)</a:t>
          </a:r>
        </a:p>
      </dsp:txBody>
      <dsp:txXfrm>
        <a:off x="39295" y="3756974"/>
        <a:ext cx="6588243" cy="726370"/>
      </dsp:txXfrm>
    </dsp:sp>
    <dsp:sp modelId="{628FE531-B89A-4A1C-9F65-6903711C8F99}">
      <dsp:nvSpPr>
        <dsp:cNvPr id="0" name=""/>
        <dsp:cNvSpPr/>
      </dsp:nvSpPr>
      <dsp:spPr>
        <a:xfrm>
          <a:off x="0" y="4646479"/>
          <a:ext cx="6666833" cy="8049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Health visiting or social care referral where appropriate (Fraser et al., 2022)</a:t>
          </a:r>
        </a:p>
      </dsp:txBody>
      <dsp:txXfrm>
        <a:off x="39295" y="4685774"/>
        <a:ext cx="6588243" cy="7263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447798-7288-4E28-909B-474F894DAB1D}"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1FDB8-5C57-460F-96B7-471CBE3A4B18}" type="slidenum">
              <a:rPr lang="en-US" smtClean="0"/>
              <a:t>‹#›</a:t>
            </a:fld>
            <a:endParaRPr lang="en-US"/>
          </a:p>
        </p:txBody>
      </p:sp>
    </p:spTree>
    <p:extLst>
      <p:ext uri="{BB962C8B-B14F-4D97-AF65-F5344CB8AC3E}">
        <p14:creationId xmlns:p14="http://schemas.microsoft.com/office/powerpoint/2010/main" val="3743243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Today I will present a community support plan for Jenny, a 16-year-old who has been caring for her mother for the past five years following the death of her father. Since her father previously provided care, Jenny has taken on major responsibilities in the household. She cooks, cleans, shops, and supports her mother with paperwork and administrative tasks because her mother has mobility difficulties, memory problems, and low mood.</a:t>
            </a:r>
          </a:p>
          <a:p>
            <a:r>
              <a:rPr lang="en-US" dirty="0"/>
              <a:t>My aim is to explore how these experiences may have affected Jenny’s psychological development across her lifespan. I will use Bowlby’s Attachment Theory to understand the impact of her father’s death and her caregiving role. I will then apply the same theory to propose practical strategies to support her well-being today. I will also consider both biological and environmental influences on her development.</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2</a:t>
            </a:fld>
            <a:endParaRPr lang="en-US"/>
          </a:p>
        </p:txBody>
      </p:sp>
    </p:spTree>
    <p:extLst>
      <p:ext uri="{BB962C8B-B14F-4D97-AF65-F5344CB8AC3E}">
        <p14:creationId xmlns:p14="http://schemas.microsoft.com/office/powerpoint/2010/main" val="499209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Attachment Theory focuses on the emotional bond between a child and their primary caregiver. Bowlby argued that children are biologically programmed to form attachments because this bond promotes safety and survival.</a:t>
            </a:r>
          </a:p>
          <a:p>
            <a:r>
              <a:rPr lang="en-US" dirty="0"/>
              <a:t>A central idea in the theory is the “secure base.” When a caregiver is consistent, responsive, and emotionally available, the child feels safe enough to explore the world. Through repeated interactions, children develop what Bowlby called an Internal Working Model. This is a mental framework about themselves and others. It shapes beliefs such as whether they are worthy of love and whether others can be trusted.</a:t>
            </a:r>
          </a:p>
          <a:p>
            <a:r>
              <a:rPr lang="en-US" dirty="0"/>
              <a:t>If early attachments are secure, individuals are more likely to develop confidence, emotional regulation, and healthy relationships. If attachments are disrupted, there may be long-term emotional consequences. This makes the theory very relevant to Jenny’s situation.</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3</a:t>
            </a:fld>
            <a:endParaRPr lang="en-US"/>
          </a:p>
        </p:txBody>
      </p:sp>
    </p:spTree>
    <p:extLst>
      <p:ext uri="{BB962C8B-B14F-4D97-AF65-F5344CB8AC3E}">
        <p14:creationId xmlns:p14="http://schemas.microsoft.com/office/powerpoint/2010/main" val="4180284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theory identifies different attachment styles. A secure attachment develops when caregivers are reliable and sensitive. Insecure attachment may develop if caregiving is inconsistent, neglectful, or disrupted.</a:t>
            </a:r>
          </a:p>
          <a:p>
            <a:r>
              <a:rPr lang="en-US" dirty="0"/>
              <a:t>Separation and loss are particularly important within the theory. The death of a parent can be a significant attachment disruption. Bowlby believed that early losses can shape later emotional functioning and coping strategies.</a:t>
            </a:r>
          </a:p>
          <a:p>
            <a:r>
              <a:rPr lang="en-US" dirty="0"/>
              <a:t>Another key concept is monotropy, which suggests that children often form one primary attachment figure. If that primary bond is broken, it can create insecurity and distress.</a:t>
            </a:r>
          </a:p>
          <a:p>
            <a:r>
              <a:rPr lang="en-US" dirty="0"/>
              <a:t>Attachment styles continue to influence </a:t>
            </a:r>
            <a:r>
              <a:rPr lang="en-US" dirty="0" err="1"/>
              <a:t>behaviour</a:t>
            </a:r>
            <a:r>
              <a:rPr lang="en-US" dirty="0"/>
              <a:t> in adolescence and adulthood, affecting friendships, romantic relationships, and stress management.</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4</a:t>
            </a:fld>
            <a:endParaRPr lang="en-US"/>
          </a:p>
        </p:txBody>
      </p:sp>
    </p:spTree>
    <p:extLst>
      <p:ext uri="{BB962C8B-B14F-4D97-AF65-F5344CB8AC3E}">
        <p14:creationId xmlns:p14="http://schemas.microsoft.com/office/powerpoint/2010/main" val="919053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 is 16 years old, which places her in adolescence — a crucial developmental stage. During adolescence, young people are forming their identity, developing independence, and strengthening peer relationships.</a:t>
            </a:r>
          </a:p>
          <a:p>
            <a:r>
              <a:rPr lang="en-US" dirty="0"/>
              <a:t>Biologically, adolescence involves hormonal changes and ongoing brain development, particularly in areas linked to emotional regulation and decision-making. This means emotions can feel more intense, and stress may have a stronger impact.</a:t>
            </a:r>
          </a:p>
          <a:p>
            <a:r>
              <a:rPr lang="en-US" dirty="0"/>
              <a:t>Adolescents also seek greater independence from parents while still needing emotional support. A secure attachment remains important because it provides stability during this period of change.</a:t>
            </a:r>
          </a:p>
          <a:p>
            <a:r>
              <a:rPr lang="en-US" dirty="0"/>
              <a:t>Jenny’s caregiving role may interfere with typical adolescent development, particularly her ability to focus on friendships, education, and identity exploration.</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5</a:t>
            </a:fld>
            <a:endParaRPr lang="en-US"/>
          </a:p>
        </p:txBody>
      </p:sp>
    </p:spTree>
    <p:extLst>
      <p:ext uri="{BB962C8B-B14F-4D97-AF65-F5344CB8AC3E}">
        <p14:creationId xmlns:p14="http://schemas.microsoft.com/office/powerpoint/2010/main" val="3223963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nny’s</a:t>
            </a:r>
            <a:r>
              <a:rPr lang="en-US" dirty="0"/>
              <a:t> father died when she was around 11 years old. If he was her primary caregiver, his death likely disrupted her secure base. Losing a parent at this stage can cause grief, anxiety, and insecurity.</a:t>
            </a:r>
          </a:p>
          <a:p>
            <a:r>
              <a:rPr lang="en-US" dirty="0"/>
              <a:t>Without adequate emotional support during bereavement, children may develop coping strategies that involve suppressing emotions or becoming overly independent.</a:t>
            </a:r>
          </a:p>
          <a:p>
            <a:r>
              <a:rPr lang="en-US" dirty="0"/>
              <a:t>In Jenny’s case, she may have felt the need to be strong for her mother. Instead of receiving comfort, she may have stepped into a caregiving role. This could have prevented her from fully processing her grief.</a:t>
            </a:r>
          </a:p>
          <a:p>
            <a:r>
              <a:rPr lang="en-US" dirty="0"/>
              <a:t>The loss may have influenced her internal working model. She might believe that relationships are fragile or that she must take responsibility for others’ well-being.</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6</a:t>
            </a:fld>
            <a:endParaRPr lang="en-US"/>
          </a:p>
        </p:txBody>
      </p:sp>
    </p:spTree>
    <p:extLst>
      <p:ext uri="{BB962C8B-B14F-4D97-AF65-F5344CB8AC3E}">
        <p14:creationId xmlns:p14="http://schemas.microsoft.com/office/powerpoint/2010/main" val="871957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 has experienced parentification, which means she has taken on adult responsibilities typically expected of a parent. She provides both practical and possibly emotional support to her mother.</a:t>
            </a:r>
          </a:p>
          <a:p>
            <a:r>
              <a:rPr lang="en-US" dirty="0"/>
              <a:t>Attachment theory suggests that children need consistent care in order to feel secure. However, Jenny may not currently have an emotionally available caregiver.</a:t>
            </a:r>
          </a:p>
          <a:p>
            <a:r>
              <a:rPr lang="en-US" dirty="0"/>
              <a:t>Role reversal can affect identity development. At 16, Jenny should be exploring her own goals and interests. Instead, her time and energy are directed toward caring for her mother.</a:t>
            </a:r>
          </a:p>
          <a:p>
            <a:r>
              <a:rPr lang="en-US" dirty="0"/>
              <a:t>This situation may increase stress and emotional pressure. She may feel guilt if she wants independence. Over time, this could affect her self-esteem and future relationships.</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7</a:t>
            </a:fld>
            <a:endParaRPr lang="en-US"/>
          </a:p>
        </p:txBody>
      </p:sp>
    </p:spTree>
    <p:extLst>
      <p:ext uri="{BB962C8B-B14F-4D97-AF65-F5344CB8AC3E}">
        <p14:creationId xmlns:p14="http://schemas.microsoft.com/office/powerpoint/2010/main" val="3781048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Jenny’s development is influenced by both biological and environmental factors.</a:t>
            </a:r>
          </a:p>
          <a:p>
            <a:r>
              <a:rPr lang="en-US" dirty="0"/>
              <a:t>From a biological perspective, adolescence involves changes in hormones and brain development. Stress can affect the body’s stress-response system, increasing the risk of anxiety or depression.</a:t>
            </a:r>
          </a:p>
          <a:p>
            <a:r>
              <a:rPr lang="en-US" dirty="0"/>
              <a:t>From an environmental perspective, Jenny has experienced bereavement and ongoing caregiving responsibilities. She may also have reduced opportunities for peer </a:t>
            </a:r>
            <a:r>
              <a:rPr lang="en-US" dirty="0" err="1"/>
              <a:t>socialisation</a:t>
            </a:r>
            <a:r>
              <a:rPr lang="en-US" dirty="0"/>
              <a:t>.</a:t>
            </a:r>
          </a:p>
          <a:p>
            <a:r>
              <a:rPr lang="en-US" dirty="0"/>
              <a:t>However, protective environmental factors can improve outcomes. Supportive teachers, friends, and community services can act as buffers against stress.</a:t>
            </a:r>
          </a:p>
          <a:p>
            <a:r>
              <a:rPr lang="en-US" dirty="0"/>
              <a:t>This interaction between nature and nurture means that Jenny’s future development is not fixed. With the right support, resilience can be strengthened.</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8</a:t>
            </a:fld>
            <a:endParaRPr lang="en-US"/>
          </a:p>
        </p:txBody>
      </p:sp>
    </p:spTree>
    <p:extLst>
      <p:ext uri="{BB962C8B-B14F-4D97-AF65-F5344CB8AC3E}">
        <p14:creationId xmlns:p14="http://schemas.microsoft.com/office/powerpoint/2010/main" val="3314938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attachment theory, we can understand that Jenny may be at risk of insecure attachment due to loss and prolonged stress. However, attachment theory also recognizes that new secure attachments can form later in life.</a:t>
            </a:r>
          </a:p>
          <a:p>
            <a:r>
              <a:rPr lang="en-US" dirty="0"/>
              <a:t>Adolescents can develop secure bonds with other reliable adults, such as teachers, mentors, or social workers. These relationships can provide emotional stability and act as a new secure base.</a:t>
            </a:r>
          </a:p>
          <a:p>
            <a:r>
              <a:rPr lang="en-US" dirty="0"/>
              <a:t>If Jenny is supported by consistent adults who validate her feelings, her internal working model can shift in a more positive direction.</a:t>
            </a:r>
          </a:p>
          <a:p>
            <a:r>
              <a:rPr lang="en-US" dirty="0"/>
              <a:t>Her school environment may be especially important. Positive relationships with teachers could help her feel understood and supported.</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9</a:t>
            </a:fld>
            <a:endParaRPr lang="en-US"/>
          </a:p>
        </p:txBody>
      </p:sp>
    </p:spTree>
    <p:extLst>
      <p:ext uri="{BB962C8B-B14F-4D97-AF65-F5344CB8AC3E}">
        <p14:creationId xmlns:p14="http://schemas.microsoft.com/office/powerpoint/2010/main" val="1485226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attachment theory, the support plan should focus on providing Jenny with consistent emotional support.</a:t>
            </a:r>
          </a:p>
          <a:p>
            <a:r>
              <a:rPr lang="en-US" dirty="0"/>
              <a:t>First, she should be assigned a key worker or mentor. This adult should meet with her regularly, listen to her concerns, and provide reliable guidance.</a:t>
            </a:r>
          </a:p>
          <a:p>
            <a:r>
              <a:rPr lang="en-US" dirty="0"/>
              <a:t>Second, Jenny should be referred to a young carers’ support group. Meeting peers in similar situations can reduce isolation and help her feel less alone.</a:t>
            </a:r>
          </a:p>
          <a:p>
            <a:r>
              <a:rPr lang="en-US" dirty="0"/>
              <a:t>Third, bereavement counselling could help her process unresolved grief related to her father’s death.</a:t>
            </a:r>
          </a:p>
          <a:p>
            <a:r>
              <a:rPr lang="en-US" dirty="0"/>
              <a:t>Fourth, school staff should be informed, with Jenny’s consent, so they can provide additional emotional and academic support.</a:t>
            </a:r>
          </a:p>
          <a:p>
            <a:r>
              <a:rPr lang="en-US" dirty="0"/>
              <a:t>Finally, respite care for her mother should be explored. Reducing Jenny’s caregiving burden will allow her more time for education, friendships, and personal development.</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10</a:t>
            </a:fld>
            <a:endParaRPr lang="en-US"/>
          </a:p>
        </p:txBody>
      </p:sp>
    </p:spTree>
    <p:extLst>
      <p:ext uri="{BB962C8B-B14F-4D97-AF65-F5344CB8AC3E}">
        <p14:creationId xmlns:p14="http://schemas.microsoft.com/office/powerpoint/2010/main" val="3888379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strengthen secure attachment, support must be consistent and predictable. Jenny needs adults who follow through on promises and are emotionally available.</a:t>
            </a:r>
          </a:p>
          <a:p>
            <a:r>
              <a:rPr lang="en-US" dirty="0"/>
              <a:t>Emotional validation is crucial. She should feel heard without judgement.</a:t>
            </a:r>
          </a:p>
          <a:p>
            <a:r>
              <a:rPr lang="en-US" dirty="0"/>
              <a:t>Encouraging her independence is also important. A secure base supports autonomy, not dependence. Professionals should empower Jenny to make choices about her future.</a:t>
            </a:r>
          </a:p>
          <a:p>
            <a:r>
              <a:rPr lang="en-US" dirty="0"/>
              <a:t>Peer relationships should be encouraged. Friendships contribute to identity development and emotional well-being during adolescence.</a:t>
            </a:r>
          </a:p>
          <a:p>
            <a:r>
              <a:rPr lang="en-US" dirty="0"/>
              <a:t>By reducing stress and increasing reliable support, Jenny’s confidence and resilience can grow.</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11</a:t>
            </a:fld>
            <a:endParaRPr lang="en-US"/>
          </a:p>
        </p:txBody>
      </p:sp>
    </p:spTree>
    <p:extLst>
      <p:ext uri="{BB962C8B-B14F-4D97-AF65-F5344CB8AC3E}">
        <p14:creationId xmlns:p14="http://schemas.microsoft.com/office/powerpoint/2010/main" val="3410036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theory is useful because it explains how early loss and caregiving disruption can affect emotional development. It highlights the importance of stable, supportive relationships in health and social care practice.</a:t>
            </a:r>
          </a:p>
          <a:p>
            <a:r>
              <a:rPr lang="en-US" dirty="0"/>
              <a:t>However, there are limitations. The theory may focus heavily on early childhood and not fully consider wider social factors such as poverty, community resources, or cultural influences.</a:t>
            </a:r>
          </a:p>
          <a:p>
            <a:r>
              <a:rPr lang="en-US" dirty="0"/>
              <a:t>It also tends to </a:t>
            </a:r>
            <a:r>
              <a:rPr lang="en-US" dirty="0" err="1"/>
              <a:t>emphasise</a:t>
            </a:r>
            <a:r>
              <a:rPr lang="en-US" dirty="0"/>
              <a:t> one primary attachment figure, whereas many young people develop multiple supportive relationships.</a:t>
            </a:r>
          </a:p>
          <a:p>
            <a:r>
              <a:rPr lang="en-US" dirty="0"/>
              <a:t>Despite these limitations, attachment theory remains highly practical in this case because it provides clear guidance for intervention based on secure relationships.</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12</a:t>
            </a:fld>
            <a:endParaRPr lang="en-US"/>
          </a:p>
        </p:txBody>
      </p:sp>
    </p:spTree>
    <p:extLst>
      <p:ext uri="{BB962C8B-B14F-4D97-AF65-F5344CB8AC3E}">
        <p14:creationId xmlns:p14="http://schemas.microsoft.com/office/powerpoint/2010/main" val="1966845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Jenny’s experience of losing her father and becoming a young carer has likely influenced her emotional and psychological development.</a:t>
            </a:r>
          </a:p>
          <a:p>
            <a:r>
              <a:rPr lang="en-US" dirty="0"/>
              <a:t>Using Bowlby’s Attachment Theory, we can understand how the disruption of her secure base and role reversal may shape her internal working model, identity, and coping strategies.</a:t>
            </a:r>
          </a:p>
          <a:p>
            <a:r>
              <a:rPr lang="en-US" dirty="0"/>
              <a:t>Both biological factors, such as adolescent brain development, and environmental factors, such as caregiving stress, interact to shape her outcomes.</a:t>
            </a:r>
          </a:p>
          <a:p>
            <a:r>
              <a:rPr lang="en-US" dirty="0"/>
              <a:t>An attachment-informed support plan that provides consistent emotional relationships, peer support, and reduced caregiving burden can promote resilience.</a:t>
            </a:r>
          </a:p>
          <a:p>
            <a:r>
              <a:rPr lang="en-US" dirty="0"/>
              <a:t>While attachment theory has some limitations, it provides a strong framework for understanding Jenny’s needs and guiding effective community support.</a:t>
            </a:r>
          </a:p>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13</a:t>
            </a:fld>
            <a:endParaRPr lang="en-US"/>
          </a:p>
        </p:txBody>
      </p:sp>
    </p:spTree>
    <p:extLst>
      <p:ext uri="{BB962C8B-B14F-4D97-AF65-F5344CB8AC3E}">
        <p14:creationId xmlns:p14="http://schemas.microsoft.com/office/powerpoint/2010/main" val="17013960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81FDB8-5C57-460F-96B7-471CBE3A4B18}" type="slidenum">
              <a:rPr lang="en-US" smtClean="0"/>
              <a:t>14</a:t>
            </a:fld>
            <a:endParaRPr lang="en-US"/>
          </a:p>
        </p:txBody>
      </p:sp>
    </p:spTree>
    <p:extLst>
      <p:ext uri="{BB962C8B-B14F-4D97-AF65-F5344CB8AC3E}">
        <p14:creationId xmlns:p14="http://schemas.microsoft.com/office/powerpoint/2010/main" val="2209767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908685" y="1339944"/>
            <a:ext cx="7981666" cy="1864073"/>
          </a:xfrm>
        </p:spPr>
        <p:txBody>
          <a:bodyPr>
            <a:normAutofit/>
          </a:bodyPr>
          <a:lstStyle/>
          <a:p>
            <a:pPr algn="l"/>
            <a:r>
              <a:rPr lang="en-US" sz="4800" dirty="0">
                <a:solidFill>
                  <a:srgbClr val="FFFFFF"/>
                </a:solidFill>
                <a:latin typeface="Arial" panose="020B0604020202020204" pitchFamily="34" charset="0"/>
                <a:ea typeface="+mj-lt"/>
                <a:cs typeface="Arial" panose="020B0604020202020204" pitchFamily="34" charset="0"/>
              </a:rPr>
              <a:t>Community Support Plan for Jenny (Age 16)</a:t>
            </a:r>
            <a:endParaRPr lang="en-US" sz="4800" dirty="0">
              <a:solidFill>
                <a:srgbClr val="FFFFFF"/>
              </a:solidFill>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953341" y="3653983"/>
            <a:ext cx="7055893" cy="2614295"/>
          </a:xfrm>
        </p:spPr>
        <p:txBody>
          <a:bodyPr vert="horz" lIns="91440" tIns="45720" rIns="91440" bIns="45720" rtlCol="0">
            <a:normAutofit/>
          </a:bodyPr>
          <a:lstStyle/>
          <a:p>
            <a:pPr algn="l"/>
            <a:r>
              <a:rPr lang="en-US" dirty="0">
                <a:solidFill>
                  <a:srgbClr val="FFFFFF"/>
                </a:solidFill>
                <a:latin typeface="Arial" panose="020B0604020202020204" pitchFamily="34" charset="0"/>
                <a:ea typeface="+mn-lt"/>
                <a:cs typeface="Arial" panose="020B0604020202020204" pitchFamily="34" charset="0"/>
              </a:rPr>
              <a:t>Module: Psychology in Health and Social Care</a:t>
            </a:r>
          </a:p>
          <a:p>
            <a:pPr algn="l"/>
            <a:r>
              <a:rPr lang="en-US" dirty="0">
                <a:solidFill>
                  <a:srgbClr val="FFFFFF"/>
                </a:solidFill>
                <a:latin typeface="Arial" panose="020B0604020202020204" pitchFamily="34" charset="0"/>
                <a:ea typeface="+mn-lt"/>
                <a:cs typeface="Arial" panose="020B0604020202020204" pitchFamily="34" charset="0"/>
              </a:rPr>
              <a:t>Module code: LCHS4010</a:t>
            </a:r>
          </a:p>
          <a:p>
            <a:pPr algn="l"/>
            <a:r>
              <a:rPr lang="en-US" dirty="0">
                <a:solidFill>
                  <a:srgbClr val="FFFFFF"/>
                </a:solidFill>
                <a:latin typeface="Arial" panose="020B0604020202020204" pitchFamily="34" charset="0"/>
                <a:cs typeface="Arial" panose="020B0604020202020204" pitchFamily="34" charset="0"/>
              </a:rPr>
              <a:t>Student Name: Mansur Alam</a:t>
            </a:r>
          </a:p>
          <a:p>
            <a:pPr algn="l"/>
            <a:r>
              <a:rPr lang="en-US" dirty="0">
                <a:solidFill>
                  <a:srgbClr val="FFFFFF"/>
                </a:solidFill>
                <a:latin typeface="Arial" panose="020B0604020202020204" pitchFamily="34" charset="0"/>
                <a:cs typeface="Arial" panose="020B0604020202020204" pitchFamily="34" charset="0"/>
              </a:rPr>
              <a:t>Student ID: 2441879</a:t>
            </a:r>
          </a:p>
          <a:p>
            <a:pPr algn="l"/>
            <a:r>
              <a:rPr lang="en-US" dirty="0">
                <a:solidFill>
                  <a:srgbClr val="FFFFFF"/>
                </a:solidFill>
                <a:latin typeface="Arial" panose="020B0604020202020204" pitchFamily="34" charset="0"/>
                <a:cs typeface="Arial" panose="020B0604020202020204" pitchFamily="34" charset="0"/>
              </a:rPr>
              <a:t>Lecturer Name: </a:t>
            </a:r>
            <a:r>
              <a:rPr lang="en-US">
                <a:solidFill>
                  <a:srgbClr val="FFFFFF"/>
                </a:solidFill>
                <a:latin typeface="Arial" panose="020B0604020202020204" pitchFamily="34" charset="0"/>
                <a:cs typeface="Arial" panose="020B0604020202020204" pitchFamily="34" charset="0"/>
              </a:rPr>
              <a:t>Peace Ukachukwu</a:t>
            </a:r>
            <a:endParaRPr lang="en-US" dirty="0">
              <a:solidFill>
                <a:srgbClr val="FFFFFF"/>
              </a:solidFill>
              <a:latin typeface="Arial" panose="020B0604020202020204" pitchFamily="34" charset="0"/>
              <a:cs typeface="Arial" panose="020B0604020202020204" pitchFamily="34" charset="0"/>
            </a:endParaRPr>
          </a:p>
          <a:p>
            <a:pPr algn="l"/>
            <a:endParaRPr lang="en-US" dirty="0">
              <a:solidFill>
                <a:srgbClr val="FFFFFF"/>
              </a:solidFill>
              <a:latin typeface="Arial" panose="020B0604020202020204" pitchFamily="34" charset="0"/>
              <a:cs typeface="Arial" panose="020B0604020202020204" pitchFamily="34" charset="0"/>
            </a:endParaRPr>
          </a:p>
          <a:p>
            <a:pPr algn="l"/>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CA1C45-E7C6-C72C-E202-B26E6AA2F041}"/>
              </a:ext>
            </a:extLst>
          </p:cNvPr>
          <p:cNvSpPr>
            <a:spLocks noGrp="1"/>
          </p:cNvSpPr>
          <p:nvPr>
            <p:ph type="title"/>
          </p:nvPr>
        </p:nvSpPr>
        <p:spPr>
          <a:xfrm>
            <a:off x="686834" y="1153572"/>
            <a:ext cx="3200400" cy="4461163"/>
          </a:xfrm>
        </p:spPr>
        <p:txBody>
          <a:bodyPr>
            <a:normAutofit/>
          </a:bodyPr>
          <a:lstStyle/>
          <a:p>
            <a:r>
              <a:rPr lang="en-US" dirty="0">
                <a:solidFill>
                  <a:srgbClr val="FFFFFF"/>
                </a:solidFill>
                <a:ea typeface="+mj-lt"/>
                <a:cs typeface="+mj-lt"/>
              </a:rPr>
              <a:t>Introduction to the Scenario</a:t>
            </a: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F63E3F-7403-6702-7FF7-DDBC73D2E9D4}"/>
              </a:ext>
            </a:extLst>
          </p:cNvPr>
          <p:cNvSpPr>
            <a:spLocks noGrp="1"/>
          </p:cNvSpPr>
          <p:nvPr>
            <p:ph idx="1"/>
          </p:nvPr>
        </p:nvSpPr>
        <p:spPr>
          <a:xfrm>
            <a:off x="4315228" y="1153571"/>
            <a:ext cx="6906491" cy="4651483"/>
          </a:xfrm>
          <a:solidFill>
            <a:schemeClr val="tx2">
              <a:lumMod val="10000"/>
              <a:lumOff val="90000"/>
            </a:schemeClr>
          </a:solidFill>
        </p:spPr>
        <p:txBody>
          <a:bodyPr vert="horz" lIns="91440" tIns="45720" rIns="91440" bIns="45720" rtlCol="0" anchor="ctr">
            <a:normAutofit/>
          </a:bodyPr>
          <a:lstStyle/>
          <a:p>
            <a:r>
              <a:rPr lang="en-US" sz="2000" dirty="0">
                <a:latin typeface="Arial" panose="020B0604020202020204" pitchFamily="34" charset="0"/>
                <a:ea typeface="+mn-lt"/>
                <a:cs typeface="Arial" panose="020B0604020202020204" pitchFamily="34" charset="0"/>
              </a:rPr>
              <a:t>Jenny is 16 years old and has been a young carer for 5 years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Caring for mother following father’s death</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Provides practical care (cooking, cleaning, shopping)</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Supports mother with memory problems and low mood</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Focus: Impact on Jenny’s lifespan development</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Theory used: Bowlby’s Attachment Theory</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3153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CCF99-B7A0-EA06-A812-62E14BC1EE3E}"/>
              </a:ext>
            </a:extLst>
          </p:cNvPr>
          <p:cNvSpPr>
            <a:spLocks noGrp="1"/>
          </p:cNvSpPr>
          <p:nvPr>
            <p:ph type="title"/>
          </p:nvPr>
        </p:nvSpPr>
        <p:spPr>
          <a:xfrm>
            <a:off x="254000" y="640823"/>
            <a:ext cx="3799659" cy="5583148"/>
          </a:xfrm>
          <a:solidFill>
            <a:schemeClr val="accent2">
              <a:lumMod val="20000"/>
              <a:lumOff val="80000"/>
            </a:schemeClr>
          </a:solidFill>
        </p:spPr>
        <p:txBody>
          <a:bodyPr anchor="ctr">
            <a:normAutofit/>
          </a:bodyPr>
          <a:lstStyle/>
          <a:p>
            <a:r>
              <a:rPr lang="en-US" sz="4000" dirty="0">
                <a:latin typeface="Arial" panose="020B0604020202020204" pitchFamily="34" charset="0"/>
                <a:ea typeface="+mj-lt"/>
                <a:cs typeface="Arial" panose="020B0604020202020204" pitchFamily="34" charset="0"/>
              </a:rPr>
              <a:t>Overview of Bowlby’s Attachment Theory</a:t>
            </a:r>
            <a:endParaRPr lang="en-US" sz="4000" dirty="0">
              <a:latin typeface="Arial" panose="020B0604020202020204" pitchFamily="34" charset="0"/>
              <a:cs typeface="Arial" panose="020B0604020202020204" pitchFamily="34" charset="0"/>
            </a:endParaRPr>
          </a:p>
        </p:txBody>
      </p:sp>
      <p:sp>
        <p:nvSpPr>
          <p:cNvPr id="4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32F9449-EDD6-F7C5-D03F-BDA7C50AF623}"/>
              </a:ext>
            </a:extLst>
          </p:cNvPr>
          <p:cNvGraphicFramePr>
            <a:graphicFrameLocks noGrp="1"/>
          </p:cNvGraphicFramePr>
          <p:nvPr>
            <p:ph idx="1"/>
            <p:extLst>
              <p:ext uri="{D42A27DB-BD31-4B8C-83A1-F6EECF244321}">
                <p14:modId xmlns:p14="http://schemas.microsoft.com/office/powerpoint/2010/main" val="36924029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3325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CFCB42-3C75-B7DA-D28D-4EEC0BF88D04}"/>
              </a:ext>
            </a:extLst>
          </p:cNvPr>
          <p:cNvSpPr>
            <a:spLocks noGrp="1"/>
          </p:cNvSpPr>
          <p:nvPr>
            <p:ph type="title"/>
          </p:nvPr>
        </p:nvSpPr>
        <p:spPr>
          <a:xfrm>
            <a:off x="1422397" y="259362"/>
            <a:ext cx="10044023" cy="877729"/>
          </a:xfrm>
        </p:spPr>
        <p:txBody>
          <a:bodyPr anchor="ctr">
            <a:normAutofit/>
          </a:bodyPr>
          <a:lstStyle/>
          <a:p>
            <a:r>
              <a:rPr lang="en-US" sz="4000" dirty="0">
                <a:solidFill>
                  <a:srgbClr val="FFFFFF"/>
                </a:solidFill>
                <a:latin typeface="Arial" panose="020B0604020202020204" pitchFamily="34" charset="0"/>
                <a:ea typeface="+mj-lt"/>
                <a:cs typeface="Arial" panose="020B0604020202020204" pitchFamily="34" charset="0"/>
              </a:rPr>
              <a:t>Key Concepts of Attachment Theory</a:t>
            </a:r>
            <a:endParaRPr lang="en-US"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A59B1D0A-AA65-EEE2-950F-8B047C69A8A9}"/>
              </a:ext>
            </a:extLst>
          </p:cNvPr>
          <p:cNvGraphicFramePr>
            <a:graphicFrameLocks noGrp="1"/>
          </p:cNvGraphicFramePr>
          <p:nvPr>
            <p:ph idx="1"/>
            <p:extLst>
              <p:ext uri="{D42A27DB-BD31-4B8C-83A1-F6EECF244321}">
                <p14:modId xmlns:p14="http://schemas.microsoft.com/office/powerpoint/2010/main" val="12054684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D5DCB3-832F-879C-F0F5-029B3C2120A1}"/>
              </a:ext>
            </a:extLst>
          </p:cNvPr>
          <p:cNvSpPr txBox="1"/>
          <p:nvPr/>
        </p:nvSpPr>
        <p:spPr>
          <a:xfrm>
            <a:off x="3048000" y="6350859"/>
            <a:ext cx="6096000" cy="400110"/>
          </a:xfrm>
          <a:prstGeom prst="rect">
            <a:avLst/>
          </a:prstGeom>
          <a:noFill/>
        </p:spPr>
        <p:txBody>
          <a:bodyPr wrap="square">
            <a:spAutoFit/>
          </a:bodyPr>
          <a:lstStyle/>
          <a:p>
            <a:pPr lvl="0"/>
            <a:r>
              <a:rPr lang="en-US" sz="2000" dirty="0">
                <a:latin typeface="Arial" panose="020B0604020202020204" pitchFamily="34" charset="0"/>
                <a:cs typeface="Arial" panose="020B0604020202020204" pitchFamily="34" charset="0"/>
              </a:rPr>
              <a:t>(Yilmaz et al., 2022)</a:t>
            </a:r>
            <a:endParaRPr lang="en-US" sz="1600" dirty="0"/>
          </a:p>
        </p:txBody>
      </p:sp>
    </p:spTree>
    <p:extLst>
      <p:ext uri="{BB962C8B-B14F-4D97-AF65-F5344CB8AC3E}">
        <p14:creationId xmlns:p14="http://schemas.microsoft.com/office/powerpoint/2010/main" val="3413889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96BBBF-F5D5-D95A-13AE-1D9380E0B96B}"/>
              </a:ext>
            </a:extLst>
          </p:cNvPr>
          <p:cNvSpPr>
            <a:spLocks noGrp="1"/>
          </p:cNvSpPr>
          <p:nvPr>
            <p:ph type="title"/>
          </p:nvPr>
        </p:nvSpPr>
        <p:spPr>
          <a:xfrm>
            <a:off x="838200" y="673770"/>
            <a:ext cx="3220329" cy="2027227"/>
          </a:xfrm>
        </p:spPr>
        <p:txBody>
          <a:bodyPr anchor="t">
            <a:normAutofit/>
          </a:bodyPr>
          <a:lstStyle/>
          <a:p>
            <a:r>
              <a:rPr lang="en-US" sz="4000" dirty="0">
                <a:solidFill>
                  <a:srgbClr val="FFFFFF"/>
                </a:solidFill>
                <a:latin typeface="Arial" panose="020B0604020202020204" pitchFamily="34" charset="0"/>
                <a:ea typeface="+mj-lt"/>
                <a:cs typeface="Arial" panose="020B0604020202020204" pitchFamily="34" charset="0"/>
              </a:rPr>
              <a:t>Adolescence and Lifespan Development</a:t>
            </a:r>
            <a:endParaRPr lang="en-US"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B9BA3D3-CE4C-9D45-B250-8FBA61802E93}"/>
              </a:ext>
            </a:extLst>
          </p:cNvPr>
          <p:cNvGraphicFramePr>
            <a:graphicFrameLocks noGrp="1"/>
          </p:cNvGraphicFramePr>
          <p:nvPr>
            <p:ph idx="1"/>
            <p:extLst>
              <p:ext uri="{D42A27DB-BD31-4B8C-83A1-F6EECF244321}">
                <p14:modId xmlns:p14="http://schemas.microsoft.com/office/powerpoint/2010/main" val="3254342078"/>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7648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C0AE2-7904-14C7-6455-AA794778C7A8}"/>
              </a:ext>
            </a:extLst>
          </p:cNvPr>
          <p:cNvSpPr>
            <a:spLocks noGrp="1"/>
          </p:cNvSpPr>
          <p:nvPr>
            <p:ph type="title"/>
          </p:nvPr>
        </p:nvSpPr>
        <p:spPr>
          <a:xfrm>
            <a:off x="209667" y="737733"/>
            <a:ext cx="4441371" cy="3539627"/>
          </a:xfrm>
          <a:solidFill>
            <a:schemeClr val="accent2">
              <a:lumMod val="20000"/>
              <a:lumOff val="80000"/>
            </a:schemeClr>
          </a:solidFill>
        </p:spPr>
        <p:txBody>
          <a:bodyPr anchor="t">
            <a:normAutofit/>
          </a:bodyPr>
          <a:lstStyle/>
          <a:p>
            <a:br>
              <a:rPr lang="en-US" sz="4000" dirty="0">
                <a:latin typeface="Arial" panose="020B0604020202020204" pitchFamily="34" charset="0"/>
                <a:ea typeface="+mj-lt"/>
                <a:cs typeface="Arial" panose="020B0604020202020204" pitchFamily="34" charset="0"/>
              </a:rPr>
            </a:br>
            <a:br>
              <a:rPr lang="en-US" sz="4000" dirty="0">
                <a:latin typeface="Arial" panose="020B0604020202020204" pitchFamily="34" charset="0"/>
                <a:ea typeface="+mj-lt"/>
                <a:cs typeface="Arial" panose="020B0604020202020204" pitchFamily="34" charset="0"/>
              </a:rPr>
            </a:br>
            <a:r>
              <a:rPr lang="en-US" sz="4000" dirty="0">
                <a:latin typeface="Arial" panose="020B0604020202020204" pitchFamily="34" charset="0"/>
                <a:ea typeface="+mj-lt"/>
                <a:cs typeface="Arial" panose="020B0604020202020204" pitchFamily="34" charset="0"/>
              </a:rPr>
              <a:t>Impact of Father’s Death</a:t>
            </a:r>
            <a:endParaRPr lang="en-US" sz="4000" dirty="0">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EDB915-8ABA-36EB-6E6A-CA805F156DC0}"/>
              </a:ext>
            </a:extLst>
          </p:cNvPr>
          <p:cNvSpPr>
            <a:spLocks noGrp="1"/>
          </p:cNvSpPr>
          <p:nvPr>
            <p:ph idx="1"/>
          </p:nvPr>
        </p:nvSpPr>
        <p:spPr>
          <a:xfrm>
            <a:off x="5513978" y="1158696"/>
            <a:ext cx="5542387" cy="4300447"/>
          </a:xfrm>
        </p:spPr>
        <p:txBody>
          <a:bodyPr vert="horz" lIns="91440" tIns="45720" rIns="91440" bIns="45720" rtlCol="0" anchor="t">
            <a:normAutofit/>
          </a:bodyPr>
          <a:lstStyle/>
          <a:p>
            <a:r>
              <a:rPr lang="en-US" sz="2200" dirty="0">
                <a:latin typeface="Arial" panose="020B0604020202020204" pitchFamily="34" charset="0"/>
                <a:ea typeface="+mn-lt"/>
                <a:cs typeface="Arial" panose="020B0604020202020204" pitchFamily="34" charset="0"/>
              </a:rPr>
              <a:t>Loss of primary caregiver</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ea typeface="+mn-lt"/>
                <a:cs typeface="Arial" panose="020B0604020202020204" pitchFamily="34" charset="0"/>
              </a:rPr>
              <a:t>Potential disruption of secure attachment</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ea typeface="+mn-lt"/>
                <a:cs typeface="Arial" panose="020B0604020202020204" pitchFamily="34" charset="0"/>
              </a:rPr>
              <a:t>Risk of insecurity or anxious attachment</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ea typeface="+mn-lt"/>
                <a:cs typeface="Arial" panose="020B0604020202020204" pitchFamily="34" charset="0"/>
              </a:rPr>
              <a:t>Grief and unresolved trauma</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ea typeface="+mn-lt"/>
                <a:cs typeface="Arial" panose="020B0604020202020204" pitchFamily="34" charset="0"/>
              </a:rPr>
              <a:t>Traumatic experiences linked to insecure styles (Yilmaz et al., 2022)</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ea typeface="+mn-lt"/>
                <a:cs typeface="Arial" panose="020B0604020202020204" pitchFamily="34" charset="0"/>
              </a:rPr>
              <a:t>Possible long-term trust and relationship difficulties</a:t>
            </a:r>
            <a:endParaRPr lang="en-US" sz="2200" dirty="0">
              <a:latin typeface="Arial" panose="020B060402020202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6813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D0659-54A3-A939-F0BE-76A67D727590}"/>
              </a:ext>
            </a:extLst>
          </p:cNvPr>
          <p:cNvSpPr>
            <a:spLocks noGrp="1"/>
          </p:cNvSpPr>
          <p:nvPr>
            <p:ph type="title"/>
          </p:nvPr>
        </p:nvSpPr>
        <p:spPr>
          <a:xfrm>
            <a:off x="838200" y="365125"/>
            <a:ext cx="10515600" cy="813435"/>
          </a:xfrm>
          <a:solidFill>
            <a:schemeClr val="accent2">
              <a:lumMod val="20000"/>
              <a:lumOff val="80000"/>
            </a:schemeClr>
          </a:solidFill>
        </p:spPr>
        <p:txBody>
          <a:bodyPr>
            <a:normAutofit/>
          </a:bodyPr>
          <a:lstStyle/>
          <a:p>
            <a:r>
              <a:rPr lang="en-US" sz="4000" dirty="0">
                <a:latin typeface="Arial" panose="020B0604020202020204" pitchFamily="34" charset="0"/>
                <a:ea typeface="+mj-lt"/>
                <a:cs typeface="Arial" panose="020B0604020202020204" pitchFamily="34" charset="0"/>
              </a:rPr>
              <a:t>Parentification and Role Reversal</a:t>
            </a:r>
            <a:endParaRPr lang="en-US" sz="40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041F0B8-2F9C-414E-49AC-BE36B8B18FF7}"/>
              </a:ext>
            </a:extLst>
          </p:cNvPr>
          <p:cNvGraphicFramePr>
            <a:graphicFrameLocks noGrp="1"/>
          </p:cNvGraphicFramePr>
          <p:nvPr>
            <p:ph idx="1"/>
            <p:extLst>
              <p:ext uri="{D42A27DB-BD31-4B8C-83A1-F6EECF244321}">
                <p14:modId xmlns:p14="http://schemas.microsoft.com/office/powerpoint/2010/main" val="42911169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3644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0D3390-9FB7-771D-F217-E0814CD80F57}"/>
              </a:ext>
            </a:extLst>
          </p:cNvPr>
          <p:cNvSpPr>
            <a:spLocks noGrp="1"/>
          </p:cNvSpPr>
          <p:nvPr>
            <p:ph type="title"/>
          </p:nvPr>
        </p:nvSpPr>
        <p:spPr>
          <a:xfrm>
            <a:off x="81280" y="1153572"/>
            <a:ext cx="3805954" cy="4461163"/>
          </a:xfrm>
        </p:spPr>
        <p:txBody>
          <a:bodyPr>
            <a:normAutofit/>
          </a:bodyPr>
          <a:lstStyle/>
          <a:p>
            <a:r>
              <a:rPr lang="en-US" sz="4000" dirty="0">
                <a:solidFill>
                  <a:srgbClr val="FFFFFF"/>
                </a:solidFill>
                <a:latin typeface="Arial" panose="020B0604020202020204" pitchFamily="34" charset="0"/>
                <a:ea typeface="+mj-lt"/>
                <a:cs typeface="Arial" panose="020B0604020202020204" pitchFamily="34" charset="0"/>
              </a:rPr>
              <a:t>Nature and Nurture Influences</a:t>
            </a:r>
            <a:endParaRPr lang="en-US" sz="4000"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800A6FC-2FBB-4210-AF03-1DBBF0E4852F}"/>
              </a:ext>
            </a:extLst>
          </p:cNvPr>
          <p:cNvSpPr>
            <a:spLocks noGrp="1"/>
          </p:cNvSpPr>
          <p:nvPr>
            <p:ph idx="1"/>
          </p:nvPr>
        </p:nvSpPr>
        <p:spPr>
          <a:xfrm>
            <a:off x="4477788" y="1012572"/>
            <a:ext cx="6906491" cy="4602163"/>
          </a:xfrm>
        </p:spPr>
        <p:txBody>
          <a:bodyPr vert="horz" lIns="91440" tIns="45720" rIns="91440" bIns="45720" rtlCol="0" anchor="ctr">
            <a:normAutofit/>
          </a:bodyPr>
          <a:lstStyle/>
          <a:p>
            <a:pPr marL="0" indent="0">
              <a:buNone/>
            </a:pPr>
            <a:r>
              <a:rPr lang="en-US" sz="2000" b="1" dirty="0">
                <a:latin typeface="Arial" panose="020B0604020202020204" pitchFamily="34" charset="0"/>
                <a:ea typeface="+mn-lt"/>
                <a:cs typeface="Arial" panose="020B0604020202020204" pitchFamily="34" charset="0"/>
              </a:rPr>
              <a:t>Biological (Nature):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Adolescent brain development</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Stress response system activation</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Hormonal changes increase emotional sensitivity</a:t>
            </a:r>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ea typeface="+mn-lt"/>
                <a:cs typeface="Arial" panose="020B0604020202020204" pitchFamily="34" charset="0"/>
              </a:rPr>
              <a:t>Environmental (Nurture):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Bereavement experience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Ongoing caregiving responsibilities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Limited social support</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Community services influence outcomes (Fraser et al., 2022)</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5554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9C544-E30E-F965-D611-892372DFD478}"/>
              </a:ext>
            </a:extLst>
          </p:cNvPr>
          <p:cNvSpPr>
            <a:spLocks noGrp="1"/>
          </p:cNvSpPr>
          <p:nvPr>
            <p:ph type="title"/>
          </p:nvPr>
        </p:nvSpPr>
        <p:spPr>
          <a:xfrm>
            <a:off x="375920" y="1225317"/>
            <a:ext cx="3525053" cy="3667760"/>
          </a:xfrm>
        </p:spPr>
        <p:txBody>
          <a:bodyPr anchor="b">
            <a:normAutofit/>
          </a:bodyPr>
          <a:lstStyle/>
          <a:p>
            <a:r>
              <a:rPr lang="en-US" sz="4000" dirty="0">
                <a:solidFill>
                  <a:srgbClr val="FFFFFF"/>
                </a:solidFill>
                <a:latin typeface="Arial" panose="020B0604020202020204" pitchFamily="34" charset="0"/>
                <a:ea typeface="+mj-lt"/>
                <a:cs typeface="Arial" panose="020B0604020202020204" pitchFamily="34" charset="0"/>
              </a:rPr>
              <a:t>Application of Attachment Theory to Jenny</a:t>
            </a:r>
            <a:endParaRPr lang="en-US"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81FC504F-34B3-C1D6-A735-0D88B36028E1}"/>
              </a:ext>
            </a:extLst>
          </p:cNvPr>
          <p:cNvGraphicFramePr>
            <a:graphicFrameLocks noGrp="1"/>
          </p:cNvGraphicFramePr>
          <p:nvPr>
            <p:ph idx="1"/>
            <p:extLst>
              <p:ext uri="{D42A27DB-BD31-4B8C-83A1-F6EECF244321}">
                <p14:modId xmlns:p14="http://schemas.microsoft.com/office/powerpoint/2010/main" val="248612853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6467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F5514-13A4-360B-92BD-22C1883350C8}"/>
              </a:ext>
            </a:extLst>
          </p:cNvPr>
          <p:cNvSpPr>
            <a:spLocks noGrp="1"/>
          </p:cNvSpPr>
          <p:nvPr>
            <p:ph type="title"/>
          </p:nvPr>
        </p:nvSpPr>
        <p:spPr>
          <a:xfrm>
            <a:off x="586478" y="1683756"/>
            <a:ext cx="3115265" cy="2396359"/>
          </a:xfrm>
        </p:spPr>
        <p:txBody>
          <a:bodyPr anchor="b">
            <a:normAutofit fontScale="90000"/>
          </a:bodyPr>
          <a:lstStyle/>
          <a:p>
            <a:r>
              <a:rPr lang="en-US" sz="4000" dirty="0">
                <a:solidFill>
                  <a:srgbClr val="FFFFFF"/>
                </a:solidFill>
                <a:latin typeface="Arial" panose="020B0604020202020204" pitchFamily="34" charset="0"/>
                <a:ea typeface="+mj-lt"/>
                <a:cs typeface="Arial" panose="020B0604020202020204" pitchFamily="34" charset="0"/>
              </a:rPr>
              <a:t>Proposed Support Plan (Attachment-Informed)</a:t>
            </a:r>
            <a:endParaRPr lang="en-US" sz="40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ADA1F04D-7685-E3A1-43DA-CDFF8FDDDFCD}"/>
              </a:ext>
            </a:extLst>
          </p:cNvPr>
          <p:cNvGraphicFramePr>
            <a:graphicFrameLocks noGrp="1"/>
          </p:cNvGraphicFramePr>
          <p:nvPr>
            <p:ph idx="1"/>
            <p:extLst>
              <p:ext uri="{D42A27DB-BD31-4B8C-83A1-F6EECF244321}">
                <p14:modId xmlns:p14="http://schemas.microsoft.com/office/powerpoint/2010/main" val="198327052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8063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5F012-BEF7-D9F1-DCE9-E236BE796C02}"/>
              </a:ext>
            </a:extLst>
          </p:cNvPr>
          <p:cNvSpPr>
            <a:spLocks noGrp="1"/>
          </p:cNvSpPr>
          <p:nvPr>
            <p:ph type="title"/>
          </p:nvPr>
        </p:nvSpPr>
        <p:spPr>
          <a:xfrm>
            <a:off x="979425" y="2044289"/>
            <a:ext cx="3639465" cy="2769422"/>
          </a:xfrm>
        </p:spPr>
        <p:txBody>
          <a:bodyPr>
            <a:normAutofit/>
          </a:bodyPr>
          <a:lstStyle/>
          <a:p>
            <a:r>
              <a:rPr lang="en-US" sz="4000" dirty="0">
                <a:solidFill>
                  <a:srgbClr val="FFFFFF"/>
                </a:solidFill>
                <a:latin typeface="Arial" panose="020B0604020202020204" pitchFamily="34" charset="0"/>
                <a:ea typeface="+mj-lt"/>
                <a:cs typeface="Arial" panose="020B0604020202020204" pitchFamily="34" charset="0"/>
              </a:rPr>
              <a:t>Strengthening Secure Attachment</a:t>
            </a:r>
            <a:endParaRPr lang="en-US" sz="4000"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Content Placeholder 2">
            <a:extLst>
              <a:ext uri="{FF2B5EF4-FFF2-40B4-BE49-F238E27FC236}">
                <a16:creationId xmlns:a16="http://schemas.microsoft.com/office/drawing/2014/main" id="{43715615-A515-0C78-5120-252CF6785877}"/>
              </a:ext>
            </a:extLst>
          </p:cNvPr>
          <p:cNvSpPr>
            <a:spLocks noGrp="1"/>
          </p:cNvSpPr>
          <p:nvPr>
            <p:ph idx="1"/>
          </p:nvPr>
        </p:nvSpPr>
        <p:spPr>
          <a:xfrm>
            <a:off x="5370153" y="2003553"/>
            <a:ext cx="5536397" cy="3935281"/>
          </a:xfrm>
        </p:spPr>
        <p:txBody>
          <a:bodyPr vert="horz" lIns="91440" tIns="45720" rIns="91440" bIns="45720" rtlCol="0">
            <a:normAutofit/>
          </a:bodyPr>
          <a:lstStyle/>
          <a:p>
            <a:r>
              <a:rPr lang="en-US" sz="2000" dirty="0">
                <a:latin typeface="Arial" panose="020B0604020202020204" pitchFamily="34" charset="0"/>
                <a:ea typeface="+mn-lt"/>
                <a:cs typeface="Arial" panose="020B0604020202020204" pitchFamily="34" charset="0"/>
              </a:rPr>
              <a:t>Consistent, reliable professional support</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Emotional validation and listening</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Encouraging peer connections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Respite care for mother</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Empowering Jenny’s autonomy</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Building resilience through safe relationships</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7490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4849F-F928-BFAB-D447-24CC636D6211}"/>
              </a:ext>
            </a:extLst>
          </p:cNvPr>
          <p:cNvSpPr>
            <a:spLocks noGrp="1"/>
          </p:cNvSpPr>
          <p:nvPr>
            <p:ph type="title"/>
          </p:nvPr>
        </p:nvSpPr>
        <p:spPr>
          <a:xfrm>
            <a:off x="686834" y="1153572"/>
            <a:ext cx="3200400" cy="4461163"/>
          </a:xfrm>
        </p:spPr>
        <p:txBody>
          <a:bodyPr>
            <a:normAutofit/>
          </a:bodyPr>
          <a:lstStyle/>
          <a:p>
            <a:r>
              <a:rPr lang="en-US" sz="4000" dirty="0">
                <a:solidFill>
                  <a:srgbClr val="FFFFFF"/>
                </a:solidFill>
                <a:latin typeface="Arial" panose="020B0604020202020204" pitchFamily="34" charset="0"/>
                <a:ea typeface="+mj-lt"/>
                <a:cs typeface="Arial" panose="020B0604020202020204" pitchFamily="34" charset="0"/>
              </a:rPr>
              <a:t>Critical Evaluation of Attachment Theory</a:t>
            </a:r>
            <a:endParaRPr lang="en-US" sz="4000"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4D3636-3516-3C26-5806-C521221469E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000" b="1" dirty="0">
                <a:latin typeface="Arial" panose="020B0604020202020204" pitchFamily="34" charset="0"/>
                <a:ea typeface="+mn-lt"/>
                <a:cs typeface="Arial" panose="020B0604020202020204" pitchFamily="34" charset="0"/>
              </a:rPr>
              <a:t>Strengths: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Explains emotional impact of early loss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Strong research foundation (Robledo et al., 2022)</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Useful in care and safeguarding contexts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Highlights importance of secure base</a:t>
            </a:r>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ea typeface="+mn-lt"/>
                <a:cs typeface="Arial" panose="020B0604020202020204" pitchFamily="34" charset="0"/>
              </a:rPr>
              <a:t>Limitations: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May overemphasize early childhood</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Less focus on cultural differences (Waters et al., 2024)</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Does not fully account for community influences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May underestimate adolescent resilience</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333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06AA1-0904-3434-8B52-F076B5837C6C}"/>
              </a:ext>
            </a:extLst>
          </p:cNvPr>
          <p:cNvSpPr>
            <a:spLocks noGrp="1"/>
          </p:cNvSpPr>
          <p:nvPr>
            <p:ph type="title"/>
          </p:nvPr>
        </p:nvSpPr>
        <p:spPr>
          <a:xfrm>
            <a:off x="686834" y="1153572"/>
            <a:ext cx="3200400" cy="4461163"/>
          </a:xfrm>
        </p:spPr>
        <p:txBody>
          <a:bodyPr>
            <a:normAutofit/>
          </a:bodyPr>
          <a:lstStyle/>
          <a:p>
            <a:r>
              <a:rPr lang="en-US" dirty="0">
                <a:solidFill>
                  <a:srgbClr val="FFFFFF"/>
                </a:solidFill>
                <a:latin typeface="Arial" panose="020B0604020202020204" pitchFamily="34" charset="0"/>
                <a:ea typeface="+mj-lt"/>
                <a:cs typeface="Arial" panose="020B0604020202020204" pitchFamily="34" charset="0"/>
              </a:rPr>
              <a:t>Conclusion</a:t>
            </a:r>
            <a:endParaRPr lang="en-US"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F4159C-8B7F-CAF1-989B-5B897C170EF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dirty="0">
                <a:latin typeface="Arial" panose="020B0604020202020204" pitchFamily="34" charset="0"/>
                <a:ea typeface="+mn-lt"/>
                <a:cs typeface="Arial" panose="020B0604020202020204" pitchFamily="34" charset="0"/>
              </a:rPr>
              <a:t>Jenny’s caregiving role may impact emotional and identity development</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Attachment disruption likely following father’s death</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Both biological and environmental factors shape outcomes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Attachment-informed interventions can provide new secure base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Community and educational support essential</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Theory helpful but should be combined with broader perspectives</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5137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FE2A-71D4-7093-89BA-0C76D0108BF3}"/>
              </a:ext>
            </a:extLst>
          </p:cNvPr>
          <p:cNvSpPr>
            <a:spLocks noGrp="1"/>
          </p:cNvSpPr>
          <p:nvPr>
            <p:ph type="title"/>
          </p:nvPr>
        </p:nvSpPr>
        <p:spPr>
          <a:xfrm>
            <a:off x="970280" y="1035685"/>
            <a:ext cx="10515600" cy="518795"/>
          </a:xfrm>
          <a:solidFill>
            <a:schemeClr val="accent2">
              <a:lumMod val="60000"/>
              <a:lumOff val="40000"/>
            </a:schemeClr>
          </a:solidFill>
        </p:spPr>
        <p:txBody>
          <a:bodyPr>
            <a:normAutofit fontScale="90000"/>
          </a:bodyPr>
          <a:lstStyle/>
          <a:p>
            <a:r>
              <a:rPr lang="en-US"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9029507C-7F13-C811-0181-642AD5C0203E}"/>
              </a:ext>
            </a:extLst>
          </p:cNvPr>
          <p:cNvSpPr>
            <a:spLocks noGrp="1"/>
          </p:cNvSpPr>
          <p:nvPr>
            <p:ph idx="1"/>
          </p:nvPr>
        </p:nvSpPr>
        <p:spPr/>
        <p:txBody>
          <a:bodyPr>
            <a:normAutofit fontScale="92500" lnSpcReduction="10000"/>
          </a:bodyPr>
          <a:lstStyle/>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Fraser, C., Harron, K., Barlow, J., Bennett, S., Woods, G., Shand, J., Kendall, S. and Woodman, J., 2022. Variation in health visiting contacts for children in England: cross-sectional analysis of the 2–2½ year review using administrative data (Community Services Dataset, CSDS). BMJ open, 12(2), p.e053884.</a:t>
            </a:r>
          </a:p>
          <a:p>
            <a:r>
              <a:rPr lang="en-US" sz="1600" dirty="0">
                <a:latin typeface="Arial" panose="020B0604020202020204" pitchFamily="34" charset="0"/>
                <a:cs typeface="Arial" panose="020B0604020202020204" pitchFamily="34" charset="0"/>
              </a:rPr>
              <a:t>Lawrence, M., 2023. The Theory of Educational Attachment. Journal of organizational and educational leadership, 8(3), p.1.</a:t>
            </a:r>
          </a:p>
          <a:p>
            <a:r>
              <a:rPr lang="en-US" sz="1600" dirty="0" err="1">
                <a:latin typeface="Arial" panose="020B0604020202020204" pitchFamily="34" charset="0"/>
                <a:cs typeface="Arial" panose="020B0604020202020204" pitchFamily="34" charset="0"/>
              </a:rPr>
              <a:t>Macagno</a:t>
            </a:r>
            <a:r>
              <a:rPr lang="en-US" sz="1600" dirty="0">
                <a:latin typeface="Arial" panose="020B0604020202020204" pitchFamily="34" charset="0"/>
                <a:cs typeface="Arial" panose="020B0604020202020204" pitchFamily="34" charset="0"/>
              </a:rPr>
              <a:t>, A. and Molina, P., 2024. Finding a secure base: Exploring children’s attachment behaviors with professional caregivers during the first months of daycare. Infant Behavior and Development, 74, p.101919.</a:t>
            </a:r>
          </a:p>
          <a:p>
            <a:r>
              <a:rPr lang="en-US" sz="1600" dirty="0">
                <a:latin typeface="Arial" panose="020B0604020202020204" pitchFamily="34" charset="0"/>
                <a:cs typeface="Arial" panose="020B0604020202020204" pitchFamily="34" charset="0"/>
              </a:rPr>
              <a:t>Robledo, J.P., Cross, I., Boada-Bayona, L. and </a:t>
            </a:r>
            <a:r>
              <a:rPr lang="en-US" sz="1600" dirty="0" err="1">
                <a:latin typeface="Arial" panose="020B0604020202020204" pitchFamily="34" charset="0"/>
                <a:cs typeface="Arial" panose="020B0604020202020204" pitchFamily="34" charset="0"/>
              </a:rPr>
              <a:t>Demogeot</a:t>
            </a:r>
            <a:r>
              <a:rPr lang="en-US" sz="1600" dirty="0">
                <a:latin typeface="Arial" panose="020B0604020202020204" pitchFamily="34" charset="0"/>
                <a:cs typeface="Arial" panose="020B0604020202020204" pitchFamily="34" charset="0"/>
              </a:rPr>
              <a:t>, N., 2022. Back to basics: A re-evaluation of the relevance of imprinting in the genesis of Bowlby’s attachment theory. Frontiers in Psychology, 13, p.1033746.</a:t>
            </a:r>
          </a:p>
          <a:p>
            <a:r>
              <a:rPr lang="en-US" sz="1600" dirty="0">
                <a:latin typeface="Arial" panose="020B0604020202020204" pitchFamily="34" charset="0"/>
                <a:cs typeface="Arial" panose="020B0604020202020204" pitchFamily="34" charset="0"/>
              </a:rPr>
              <a:t>Thorpe, D.H., Smith, D., Green, C.J. and Paley, J.H., 2024. Out of care: The community support of juvenile offenders. Routledge.</a:t>
            </a:r>
          </a:p>
          <a:p>
            <a:r>
              <a:rPr lang="en-US" sz="1600" dirty="0">
                <a:latin typeface="Arial" panose="020B0604020202020204" pitchFamily="34" charset="0"/>
                <a:cs typeface="Arial" panose="020B0604020202020204" pitchFamily="34" charset="0"/>
              </a:rPr>
              <a:t>Waters, S.F., Richardson, M., Mills, S.R., Marris, A., Harris, F. and Parker, M., 2024. Beyond attachment theory: Indigenous perspectives on the child–caregiver bond from a northwest tribal community. Child Development, 95(6), pp.1829-1844.</a:t>
            </a:r>
          </a:p>
          <a:p>
            <a:r>
              <a:rPr lang="en-US" sz="1600" dirty="0">
                <a:latin typeface="Arial" panose="020B0604020202020204" pitchFamily="34" charset="0"/>
                <a:cs typeface="Arial" panose="020B0604020202020204" pitchFamily="34" charset="0"/>
              </a:rPr>
              <a:t>Yilmaz, H., Arslan, C. and Arslan, E., 2022. The effect of traumatic experiences on attachment styles. </a:t>
            </a:r>
            <a:r>
              <a:rPr lang="en-US" sz="1600" dirty="0" err="1">
                <a:latin typeface="Arial" panose="020B0604020202020204" pitchFamily="34" charset="0"/>
                <a:cs typeface="Arial" panose="020B0604020202020204" pitchFamily="34" charset="0"/>
              </a:rPr>
              <a:t>Anales</a:t>
            </a:r>
            <a:r>
              <a:rPr lang="en-US" sz="1600" dirty="0">
                <a:latin typeface="Arial" panose="020B0604020202020204" pitchFamily="34" charset="0"/>
                <a:cs typeface="Arial" panose="020B0604020202020204" pitchFamily="34" charset="0"/>
              </a:rPr>
              <a:t> de </a:t>
            </a:r>
            <a:r>
              <a:rPr lang="en-US" sz="1600" dirty="0" err="1">
                <a:latin typeface="Arial" panose="020B0604020202020204" pitchFamily="34" charset="0"/>
                <a:cs typeface="Arial" panose="020B0604020202020204" pitchFamily="34" charset="0"/>
              </a:rPr>
              <a:t>psicología</a:t>
            </a:r>
            <a:r>
              <a:rPr lang="en-US" sz="1600" dirty="0">
                <a:latin typeface="Arial" panose="020B0604020202020204" pitchFamily="34" charset="0"/>
                <a:cs typeface="Arial" panose="020B0604020202020204" pitchFamily="34" charset="0"/>
              </a:rPr>
              <a:t>, 38(3), p.489.</a:t>
            </a: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483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38</TotalTime>
  <Words>2418</Words>
  <Application>Microsoft Office PowerPoint</Application>
  <PresentationFormat>Widescreen</PresentationFormat>
  <Paragraphs>172</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Community Support Plan for Jenny (Age 16)</vt:lpstr>
      <vt:lpstr>Introduction to the Scenario</vt:lpstr>
      <vt:lpstr>Overview of Bowlby’s Attachment Theory</vt:lpstr>
      <vt:lpstr>Key Concepts of Attachment Theory</vt:lpstr>
      <vt:lpstr>Adolescence and Lifespan Development</vt:lpstr>
      <vt:lpstr>  Impact of Father’s Death</vt:lpstr>
      <vt:lpstr>Parentification and Role Reversal</vt:lpstr>
      <vt:lpstr>Nature and Nurture Influences</vt:lpstr>
      <vt:lpstr>Application of Attachment Theory to Jenny</vt:lpstr>
      <vt:lpstr>Proposed Support Plan (Attachment-Informed)</vt:lpstr>
      <vt:lpstr>Strengthening Secure Attachment</vt:lpstr>
      <vt:lpstr>Critical Evaluation of Attachment Theory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 Name</dc:creator>
  <cp:lastModifiedBy>Mansur Alam</cp:lastModifiedBy>
  <cp:revision>66</cp:revision>
  <dcterms:created xsi:type="dcterms:W3CDTF">2026-03-01T15:54:41Z</dcterms:created>
  <dcterms:modified xsi:type="dcterms:W3CDTF">2026-03-14T10:08:10Z</dcterms:modified>
</cp:coreProperties>
</file>