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2E7"/>
    <a:srgbClr val="FFD8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040441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599558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608857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03271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08131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62317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525693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869604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239327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06648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488542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12/1/25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59201319"/>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CEB0735-17EC-C9E5-64C3-0B7225D56BB5}"/>
              </a:ext>
            </a:extLst>
          </p:cNvPr>
          <p:cNvSpPr>
            <a:spLocks noGrp="1"/>
          </p:cNvSpPr>
          <p:nvPr>
            <p:ph type="ctrTitle"/>
          </p:nvPr>
        </p:nvSpPr>
        <p:spPr>
          <a:xfrm>
            <a:off x="1068882" y="3182359"/>
            <a:ext cx="9833548" cy="662781"/>
          </a:xfrm>
        </p:spPr>
        <p:txBody>
          <a:bodyPr vert="horz" lIns="91440" tIns="45720" rIns="91440" bIns="45720" rtlCol="0" anchor="b">
            <a:noAutofit/>
          </a:bodyPr>
          <a:lstStyle/>
          <a:p>
            <a:r>
              <a:rPr lang="en-US" sz="6300" b="1" kern="1200" dirty="0">
                <a:solidFill>
                  <a:schemeClr val="tx2"/>
                </a:solidFill>
                <a:latin typeface="+mj-lt"/>
                <a:ea typeface="+mj-ea"/>
                <a:cs typeface="+mj-cs"/>
              </a:rPr>
              <a:t>Differences between groups </a:t>
            </a:r>
            <a:br>
              <a:rPr lang="en-US" sz="6300" b="1" kern="1200" dirty="0">
                <a:solidFill>
                  <a:schemeClr val="tx2"/>
                </a:solidFill>
                <a:latin typeface="+mj-lt"/>
                <a:ea typeface="+mj-ea"/>
                <a:cs typeface="+mj-cs"/>
              </a:rPr>
            </a:br>
            <a:r>
              <a:rPr lang="en-US" sz="6300" b="1" kern="1200" dirty="0">
                <a:solidFill>
                  <a:schemeClr val="tx2"/>
                </a:solidFill>
                <a:latin typeface="+mj-lt"/>
                <a:ea typeface="+mj-ea"/>
                <a:cs typeface="+mj-cs"/>
              </a:rPr>
              <a:t>and team</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0E7CD051-B56E-94B8-5F8E-BCE4ED3B6A4C}"/>
              </a:ext>
            </a:extLst>
          </p:cNvPr>
          <p:cNvSpPr>
            <a:spLocks noGrp="1"/>
          </p:cNvSpPr>
          <p:nvPr>
            <p:ph type="subTitle" idx="1"/>
          </p:nvPr>
        </p:nvSpPr>
        <p:spPr>
          <a:xfrm>
            <a:off x="92987" y="5179416"/>
            <a:ext cx="9833548" cy="2457269"/>
          </a:xfrm>
        </p:spPr>
        <p:txBody>
          <a:bodyPr vert="horz" lIns="91440" tIns="45720" rIns="91440" bIns="45720" rtlCol="0">
            <a:normAutofit/>
          </a:bodyPr>
          <a:lstStyle/>
          <a:p>
            <a:pPr indent="-228600" algn="l">
              <a:buFont typeface="Arial" panose="020B0604020202020204" pitchFamily="34" charset="0"/>
              <a:buChar char="•"/>
            </a:pPr>
            <a:r>
              <a:rPr lang="en-US" sz="1800">
                <a:solidFill>
                  <a:schemeClr val="tx2"/>
                </a:solidFill>
              </a:rPr>
              <a:t>Name: Sarka Gazova.</a:t>
            </a:r>
          </a:p>
          <a:p>
            <a:pPr indent="-228600" algn="l">
              <a:buFont typeface="Arial" panose="020B0604020202020204" pitchFamily="34" charset="0"/>
              <a:buChar char="•"/>
            </a:pPr>
            <a:r>
              <a:rPr lang="en-US" sz="1800">
                <a:solidFill>
                  <a:schemeClr val="tx2"/>
                </a:solidFill>
              </a:rPr>
              <a:t>Group: 3.</a:t>
            </a:r>
          </a:p>
          <a:p>
            <a:pPr indent="-228600" algn="l">
              <a:buFont typeface="Arial" panose="020B0604020202020204" pitchFamily="34" charset="0"/>
              <a:buChar char="•"/>
            </a:pPr>
            <a:r>
              <a:rPr lang="en-US" sz="1800">
                <a:solidFill>
                  <a:schemeClr val="tx2"/>
                </a:solidFill>
              </a:rPr>
              <a:t>Student ID: 2437685.</a:t>
            </a:r>
          </a:p>
          <a:p>
            <a:pPr indent="-228600" algn="l">
              <a:buFont typeface="Arial" panose="020B0604020202020204" pitchFamily="34" charset="0"/>
              <a:buChar char="•"/>
            </a:pPr>
            <a:r>
              <a:rPr lang="en-US" sz="1800">
                <a:solidFill>
                  <a:schemeClr val="tx2"/>
                </a:solidFill>
              </a:rPr>
              <a:t>Module: Effective team working and communication.</a:t>
            </a:r>
          </a:p>
          <a:p>
            <a:pPr indent="-228600" algn="l">
              <a:buFont typeface="Arial" panose="020B0604020202020204" pitchFamily="34" charset="0"/>
              <a:buChar char="•"/>
            </a:pPr>
            <a:endParaRPr lang="en-US" sz="180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5836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2870E69-C4FA-972C-D438-C110D04D5D2E}"/>
              </a:ext>
            </a:extLst>
          </p:cNvPr>
          <p:cNvSpPr>
            <a:spLocks noGrp="1"/>
          </p:cNvSpPr>
          <p:nvPr>
            <p:ph type="title"/>
          </p:nvPr>
        </p:nvSpPr>
        <p:spPr>
          <a:xfrm>
            <a:off x="1143000" y="2828636"/>
            <a:ext cx="3810000" cy="2352964"/>
          </a:xfrm>
        </p:spPr>
        <p:txBody>
          <a:bodyPr anchor="t">
            <a:normAutofit/>
          </a:bodyPr>
          <a:lstStyle/>
          <a:p>
            <a:r>
              <a:rPr lang="en-GB" sz="4000"/>
              <a:t>Overview </a:t>
            </a:r>
            <a:endParaRPr lang="en-US" sz="4000"/>
          </a:p>
        </p:txBody>
      </p:sp>
      <p:sp>
        <p:nvSpPr>
          <p:cNvPr id="3" name="Content Placeholder 2">
            <a:extLst>
              <a:ext uri="{FF2B5EF4-FFF2-40B4-BE49-F238E27FC236}">
                <a16:creationId xmlns:a16="http://schemas.microsoft.com/office/drawing/2014/main" id="{D12C176C-4154-C631-4645-6A06A89513B2}"/>
              </a:ext>
            </a:extLst>
          </p:cNvPr>
          <p:cNvSpPr>
            <a:spLocks noGrp="1"/>
          </p:cNvSpPr>
          <p:nvPr>
            <p:ph idx="1"/>
          </p:nvPr>
        </p:nvSpPr>
        <p:spPr>
          <a:xfrm>
            <a:off x="5181604" y="1676400"/>
            <a:ext cx="5638796" cy="3505200"/>
          </a:xfrm>
        </p:spPr>
        <p:txBody>
          <a:bodyPr>
            <a:normAutofit/>
          </a:bodyPr>
          <a:lstStyle/>
          <a:p>
            <a:pPr marL="0" indent="0">
              <a:buNone/>
            </a:pPr>
            <a:r>
              <a:rPr lang="en-GB" sz="1900">
                <a:solidFill>
                  <a:schemeClr val="tx1">
                    <a:alpha val="55000"/>
                  </a:schemeClr>
                </a:solidFill>
              </a:rPr>
              <a:t>What points will be covered today?</a:t>
            </a:r>
          </a:p>
          <a:p>
            <a:pPr marL="514357" indent="-514357">
              <a:buFont typeface="+mj-lt"/>
              <a:buAutoNum type="arabicPeriod"/>
            </a:pPr>
            <a:r>
              <a:rPr lang="en-GB" sz="1900">
                <a:solidFill>
                  <a:schemeClr val="tx1">
                    <a:alpha val="55000"/>
                  </a:schemeClr>
                </a:solidFill>
              </a:rPr>
              <a:t>What are groups</a:t>
            </a:r>
          </a:p>
          <a:p>
            <a:pPr marL="514357" indent="-514357">
              <a:buFont typeface="+mj-lt"/>
              <a:buAutoNum type="arabicPeriod"/>
            </a:pPr>
            <a:r>
              <a:rPr lang="en-GB" sz="1900">
                <a:solidFill>
                  <a:schemeClr val="tx1">
                    <a:alpha val="55000"/>
                  </a:schemeClr>
                </a:solidFill>
              </a:rPr>
              <a:t>What are teams</a:t>
            </a:r>
          </a:p>
          <a:p>
            <a:pPr marL="514357" indent="-514357">
              <a:buFont typeface="+mj-lt"/>
              <a:buAutoNum type="arabicPeriod"/>
            </a:pPr>
            <a:r>
              <a:rPr lang="en-GB" sz="1900">
                <a:solidFill>
                  <a:schemeClr val="tx1">
                    <a:alpha val="55000"/>
                  </a:schemeClr>
                </a:solidFill>
              </a:rPr>
              <a:t>differences between groups and teams</a:t>
            </a:r>
          </a:p>
          <a:p>
            <a:pPr marL="514357" indent="-514357">
              <a:buFont typeface="+mj-lt"/>
              <a:buAutoNum type="arabicPeriod"/>
            </a:pPr>
            <a:r>
              <a:rPr lang="en-GB" sz="1900">
                <a:solidFill>
                  <a:schemeClr val="tx1">
                    <a:alpha val="55000"/>
                  </a:schemeClr>
                </a:solidFill>
              </a:rPr>
              <a:t>Betari’s box </a:t>
            </a:r>
          </a:p>
          <a:p>
            <a:pPr marL="514357" indent="-514357">
              <a:buFont typeface="+mj-lt"/>
              <a:buAutoNum type="arabicPeriod"/>
            </a:pPr>
            <a:r>
              <a:rPr lang="en-GB" sz="1900">
                <a:solidFill>
                  <a:schemeClr val="tx1">
                    <a:alpha val="55000"/>
                  </a:schemeClr>
                </a:solidFill>
              </a:rPr>
              <a:t>Tuckman’s theory</a:t>
            </a:r>
          </a:p>
          <a:p>
            <a:pPr marL="514357" indent="-514357">
              <a:buFont typeface="+mj-lt"/>
              <a:buAutoNum type="arabicPeriod"/>
            </a:pPr>
            <a:r>
              <a:rPr lang="en-GB" sz="1900">
                <a:solidFill>
                  <a:schemeClr val="tx1">
                    <a:alpha val="55000"/>
                  </a:schemeClr>
                </a:solidFill>
              </a:rPr>
              <a:t>Thomas kilman</a:t>
            </a:r>
          </a:p>
          <a:p>
            <a:pPr marL="514357" indent="-514357">
              <a:buFont typeface="+mj-lt"/>
              <a:buAutoNum type="arabicPeriod"/>
            </a:pPr>
            <a:r>
              <a:rPr lang="en-GB" sz="1900">
                <a:solidFill>
                  <a:schemeClr val="tx1">
                    <a:alpha val="55000"/>
                  </a:schemeClr>
                </a:solidFill>
              </a:rPr>
              <a:t>Conclusion</a:t>
            </a:r>
          </a:p>
          <a:p>
            <a:pPr marL="514357" indent="-514357">
              <a:buFont typeface="+mj-lt"/>
              <a:buAutoNum type="arabicPeriod"/>
            </a:pPr>
            <a:r>
              <a:rPr lang="en-GB" sz="1900">
                <a:solidFill>
                  <a:schemeClr val="tx1">
                    <a:alpha val="55000"/>
                  </a:schemeClr>
                </a:solidFill>
              </a:rPr>
              <a:t>Reference list</a:t>
            </a:r>
          </a:p>
          <a:p>
            <a:pPr marL="514357" indent="-514357">
              <a:buFont typeface="+mj-lt"/>
              <a:buAutoNum type="arabicPeriod"/>
            </a:pPr>
            <a:endParaRPr lang="en-US" sz="1900">
              <a:solidFill>
                <a:schemeClr val="tx1">
                  <a:alpha val="55000"/>
                </a:schemeClr>
              </a:solidFill>
            </a:endParaRPr>
          </a:p>
        </p:txBody>
      </p:sp>
    </p:spTree>
    <p:extLst>
      <p:ext uri="{BB962C8B-B14F-4D97-AF65-F5344CB8AC3E}">
        <p14:creationId xmlns:p14="http://schemas.microsoft.com/office/powerpoint/2010/main" val="41132926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3AE31-F222-B2F4-1C9D-422DB4C85B54}"/>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What are groups?</a:t>
            </a:r>
            <a:br>
              <a:rPr lang="en-GB" sz="3600">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83430167-DFFA-6AAF-0931-426E6FCA5EFA}"/>
              </a:ext>
            </a:extLst>
          </p:cNvPr>
          <p:cNvSpPr>
            <a:spLocks noGrp="1"/>
          </p:cNvSpPr>
          <p:nvPr>
            <p:ph idx="1"/>
          </p:nvPr>
        </p:nvSpPr>
        <p:spPr>
          <a:xfrm>
            <a:off x="804672" y="2421682"/>
            <a:ext cx="4977578" cy="3639289"/>
          </a:xfrm>
        </p:spPr>
        <p:txBody>
          <a:bodyPr anchor="ctr">
            <a:normAutofit/>
          </a:bodyPr>
          <a:lstStyle/>
          <a:p>
            <a:pPr marL="0" indent="0">
              <a:buNone/>
            </a:pPr>
            <a:r>
              <a:rPr lang="en-GB" sz="1800" b="1">
                <a:solidFill>
                  <a:schemeClr val="tx2"/>
                </a:solidFill>
              </a:rPr>
              <a:t>Definition: </a:t>
            </a:r>
            <a:r>
              <a:rPr lang="en-GB" sz="1800">
                <a:solidFill>
                  <a:schemeClr val="tx2"/>
                </a:solidFill>
              </a:rPr>
              <a:t>a group is a collection of individuals who have relations to one another that make them interdependent to some significant degree.(Dorwin Cartwright and Alvin Zander, 1968) </a:t>
            </a:r>
          </a:p>
          <a:p>
            <a:pPr marL="0" indent="0">
              <a:buNone/>
            </a:pPr>
            <a:endParaRPr lang="en-GB" sz="1800" b="1">
              <a:solidFill>
                <a:schemeClr val="tx2"/>
              </a:solidFill>
            </a:endParaRPr>
          </a:p>
          <a:p>
            <a:pPr marL="0" indent="0">
              <a:buNone/>
            </a:pPr>
            <a:r>
              <a:rPr lang="en-GB" sz="1800" b="1">
                <a:solidFill>
                  <a:schemeClr val="tx2"/>
                </a:solidFill>
              </a:rPr>
              <a:t>Example: </a:t>
            </a:r>
            <a:r>
              <a:rPr lang="en-GB" sz="1800">
                <a:solidFill>
                  <a:schemeClr val="tx2"/>
                </a:solidFill>
              </a:rPr>
              <a:t>a secondary group meaning a group of people who gather to achieve a shared goal or have a common interest, these relations are impersonal, people in your university class are an example of secondary groups. </a:t>
            </a:r>
            <a:endParaRPr lang="en-US" sz="1800" b="1">
              <a:solidFill>
                <a:schemeClr val="tx2"/>
              </a:solidFill>
            </a:endParaRPr>
          </a:p>
        </p:txBody>
      </p:sp>
      <p:grpSp>
        <p:nvGrpSpPr>
          <p:cNvPr id="20" name="Group 19">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1" name="Freeform: Shape 20">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Colourful carved figures of humans">
            <a:extLst>
              <a:ext uri="{FF2B5EF4-FFF2-40B4-BE49-F238E27FC236}">
                <a16:creationId xmlns:a16="http://schemas.microsoft.com/office/drawing/2014/main" id="{3D6B7B1E-110D-E7A3-F0BB-E2A9CA7E44AE}"/>
              </a:ext>
            </a:extLst>
          </p:cNvPr>
          <p:cNvPicPr>
            <a:picLocks noChangeAspect="1"/>
          </p:cNvPicPr>
          <p:nvPr/>
        </p:nvPicPr>
        <p:blipFill>
          <a:blip r:embed="rId2"/>
          <a:srcRect l="22012" r="21779" b="-1"/>
          <a:stretch>
            <a:fillRect/>
          </a:stretch>
        </p:blipFill>
        <p:spPr>
          <a:xfrm>
            <a:off x="8503837" y="1629089"/>
            <a:ext cx="2855799" cy="3620021"/>
          </a:xfrm>
          <a:prstGeom prst="rect">
            <a:avLst/>
          </a:prstGeom>
        </p:spPr>
      </p:pic>
    </p:spTree>
    <p:extLst>
      <p:ext uri="{BB962C8B-B14F-4D97-AF65-F5344CB8AC3E}">
        <p14:creationId xmlns:p14="http://schemas.microsoft.com/office/powerpoint/2010/main" val="309186032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55FEF06-8E81-EEAC-7283-1BD469617384}"/>
              </a:ext>
            </a:extLst>
          </p:cNvPr>
          <p:cNvSpPr>
            <a:spLocks noGrp="1"/>
          </p:cNvSpPr>
          <p:nvPr>
            <p:ph type="title"/>
          </p:nvPr>
        </p:nvSpPr>
        <p:spPr>
          <a:xfrm>
            <a:off x="491027" y="-14658"/>
            <a:ext cx="3855720" cy="4371974"/>
          </a:xfrm>
        </p:spPr>
        <p:txBody>
          <a:bodyPr>
            <a:normAutofit/>
          </a:bodyPr>
          <a:lstStyle/>
          <a:p>
            <a:r>
              <a:rPr lang="en-GB" sz="3600" dirty="0">
                <a:solidFill>
                  <a:schemeClr val="tx2"/>
                </a:solidFill>
              </a:rPr>
              <a:t>What are teams?</a:t>
            </a:r>
            <a:endParaRPr lang="en-US" sz="3600" dirty="0">
              <a:solidFill>
                <a:schemeClr val="tx2"/>
              </a:solidFill>
            </a:endParaRPr>
          </a:p>
        </p:txBody>
      </p:sp>
      <p:sp>
        <p:nvSpPr>
          <p:cNvPr id="3" name="Content Placeholder 2">
            <a:extLst>
              <a:ext uri="{FF2B5EF4-FFF2-40B4-BE49-F238E27FC236}">
                <a16:creationId xmlns:a16="http://schemas.microsoft.com/office/drawing/2014/main" id="{4549BE02-B76F-F0DB-5437-433C9A399881}"/>
              </a:ext>
            </a:extLst>
          </p:cNvPr>
          <p:cNvSpPr>
            <a:spLocks noGrp="1"/>
          </p:cNvSpPr>
          <p:nvPr>
            <p:ph idx="1"/>
          </p:nvPr>
        </p:nvSpPr>
        <p:spPr>
          <a:xfrm>
            <a:off x="6172200" y="804672"/>
            <a:ext cx="5221224" cy="5230368"/>
          </a:xfrm>
        </p:spPr>
        <p:txBody>
          <a:bodyPr anchor="ctr">
            <a:normAutofit/>
          </a:bodyPr>
          <a:lstStyle/>
          <a:p>
            <a:pPr marL="0" indent="0">
              <a:buNone/>
            </a:pPr>
            <a:r>
              <a:rPr lang="en-GB" sz="1800" b="1">
                <a:solidFill>
                  <a:schemeClr val="tx2"/>
                </a:solidFill>
              </a:rPr>
              <a:t>Definition: </a:t>
            </a:r>
            <a:r>
              <a:rPr lang="en-GB" sz="1800">
                <a:solidFill>
                  <a:schemeClr val="tx2"/>
                </a:solidFill>
              </a:rPr>
              <a:t>a group of interdependent individuals with shared goals who typically have some responsibility for organising their own work and take collective responsibility for the outcomes. (Oxford Reference, 2024)</a:t>
            </a:r>
            <a:endParaRPr lang="en-GB" sz="1800" b="1">
              <a:solidFill>
                <a:schemeClr val="tx2"/>
              </a:solidFill>
            </a:endParaRPr>
          </a:p>
          <a:p>
            <a:pPr marL="0" indent="0">
              <a:buNone/>
            </a:pPr>
            <a:endParaRPr lang="en-GB" sz="1800" b="1">
              <a:solidFill>
                <a:schemeClr val="tx2"/>
              </a:solidFill>
            </a:endParaRPr>
          </a:p>
          <a:p>
            <a:pPr marL="0" indent="0">
              <a:buNone/>
            </a:pPr>
            <a:r>
              <a:rPr lang="en-GB" sz="1800" b="1">
                <a:solidFill>
                  <a:schemeClr val="tx2"/>
                </a:solidFill>
              </a:rPr>
              <a:t>Example: </a:t>
            </a:r>
            <a:r>
              <a:rPr lang="en-GB" sz="1800">
                <a:solidFill>
                  <a:schemeClr val="tx2"/>
                </a:solidFill>
              </a:rPr>
              <a:t>a</a:t>
            </a:r>
            <a:r>
              <a:rPr lang="en-GB" sz="1800" b="1">
                <a:solidFill>
                  <a:schemeClr val="tx2"/>
                </a:solidFill>
              </a:rPr>
              <a:t> </a:t>
            </a:r>
            <a:r>
              <a:rPr lang="en-GB" sz="1800">
                <a:solidFill>
                  <a:schemeClr val="tx2"/>
                </a:solidFill>
              </a:rPr>
              <a:t>group of friends planning a surprise party for their friend, that’s a shared end goal and shared experience. There is someone in charge of the invites, someone who’s familiar with everyone, then you have the one who is in charge of the food, someone who has a great eye is in charge of the decoration; there’s always that one friend with the checklist that makes sure everyone is doing their part and everything is running on schedule.  </a:t>
            </a:r>
            <a:endParaRPr lang="en-GB" sz="1800" b="1">
              <a:solidFill>
                <a:schemeClr val="tx2"/>
              </a:solidFill>
            </a:endParaRPr>
          </a:p>
          <a:p>
            <a:pPr marL="0" indent="0">
              <a:buNone/>
            </a:pPr>
            <a:endParaRPr lang="en-US" sz="1800" b="1">
              <a:solidFill>
                <a:schemeClr val="tx2"/>
              </a:solidFill>
            </a:endParaRPr>
          </a:p>
        </p:txBody>
      </p:sp>
      <p:pic>
        <p:nvPicPr>
          <p:cNvPr id="4" name="Picture 3">
            <a:extLst>
              <a:ext uri="{FF2B5EF4-FFF2-40B4-BE49-F238E27FC236}">
                <a16:creationId xmlns:a16="http://schemas.microsoft.com/office/drawing/2014/main" id="{D38B81B8-CEB1-15B0-9AF2-94E9F52C03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3856" y="2626182"/>
            <a:ext cx="3539688" cy="2451916"/>
          </a:xfrm>
          <a:prstGeom prst="rect">
            <a:avLst/>
          </a:prstGeom>
        </p:spPr>
      </p:pic>
    </p:spTree>
    <p:extLst>
      <p:ext uri="{BB962C8B-B14F-4D97-AF65-F5344CB8AC3E}">
        <p14:creationId xmlns:p14="http://schemas.microsoft.com/office/powerpoint/2010/main" val="40720129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87B0C-7C50-3216-A7E0-1A4B81418F25}"/>
              </a:ext>
            </a:extLst>
          </p:cNvPr>
          <p:cNvSpPr>
            <a:spLocks noGrp="1"/>
          </p:cNvSpPr>
          <p:nvPr>
            <p:ph type="title"/>
          </p:nvPr>
        </p:nvSpPr>
        <p:spPr>
          <a:xfrm>
            <a:off x="804672" y="802955"/>
            <a:ext cx="4977976" cy="1454051"/>
          </a:xfrm>
        </p:spPr>
        <p:txBody>
          <a:bodyPr>
            <a:normAutofit/>
          </a:bodyPr>
          <a:lstStyle/>
          <a:p>
            <a:r>
              <a:rPr lang="en-GB" sz="3600" b="1" dirty="0">
                <a:solidFill>
                  <a:schemeClr val="tx2"/>
                </a:solidFill>
              </a:rPr>
              <a:t>The differences between groups and teams.</a:t>
            </a:r>
            <a:endParaRPr lang="en-US" sz="3600" b="1" dirty="0">
              <a:solidFill>
                <a:schemeClr val="tx2"/>
              </a:solidFill>
            </a:endParaRPr>
          </a:p>
        </p:txBody>
      </p:sp>
      <p:sp>
        <p:nvSpPr>
          <p:cNvPr id="3" name="Content Placeholder 2">
            <a:extLst>
              <a:ext uri="{FF2B5EF4-FFF2-40B4-BE49-F238E27FC236}">
                <a16:creationId xmlns:a16="http://schemas.microsoft.com/office/drawing/2014/main" id="{C1C7A1D7-84B8-9C9F-64F2-B9161885FDE0}"/>
              </a:ext>
            </a:extLst>
          </p:cNvPr>
          <p:cNvSpPr>
            <a:spLocks noGrp="1"/>
          </p:cNvSpPr>
          <p:nvPr>
            <p:ph idx="1"/>
          </p:nvPr>
        </p:nvSpPr>
        <p:spPr>
          <a:xfrm>
            <a:off x="804672" y="3059961"/>
            <a:ext cx="4977578" cy="3001010"/>
          </a:xfrm>
        </p:spPr>
        <p:txBody>
          <a:bodyPr anchor="ctr">
            <a:normAutofit lnSpcReduction="10000"/>
          </a:bodyPr>
          <a:lstStyle/>
          <a:p>
            <a:r>
              <a:rPr lang="en-GB" sz="1800">
                <a:solidFill>
                  <a:schemeClr val="tx2"/>
                </a:solidFill>
              </a:rPr>
              <a:t> Groups may not share the same common goal where as Teams share a common cause or end goal.</a:t>
            </a:r>
          </a:p>
          <a:p>
            <a:endParaRPr lang="en-GB" sz="1800">
              <a:solidFill>
                <a:schemeClr val="tx2"/>
              </a:solidFill>
            </a:endParaRPr>
          </a:p>
          <a:p>
            <a:r>
              <a:rPr lang="en-GB" sz="1800">
                <a:solidFill>
                  <a:schemeClr val="tx2"/>
                </a:solidFill>
              </a:rPr>
              <a:t>Groups tend to not have a leader where in a team there is a leader.</a:t>
            </a:r>
          </a:p>
          <a:p>
            <a:endParaRPr lang="en-GB" sz="1800">
              <a:solidFill>
                <a:schemeClr val="tx2"/>
              </a:solidFill>
            </a:endParaRPr>
          </a:p>
          <a:p>
            <a:r>
              <a:rPr lang="en-GB" sz="1800">
                <a:solidFill>
                  <a:schemeClr val="tx2"/>
                </a:solidFill>
              </a:rPr>
              <a:t>In teams there’s set roles or responsibilities; groups have no agreed roles nor responsibilities. </a:t>
            </a:r>
          </a:p>
          <a:p>
            <a:endParaRPr lang="en-GB" sz="1800">
              <a:solidFill>
                <a:schemeClr val="tx2"/>
              </a:solidFill>
            </a:endParaRPr>
          </a:p>
          <a:p>
            <a:endParaRPr lang="en-GB" sz="1800">
              <a:solidFill>
                <a:schemeClr val="tx2"/>
              </a:solidFill>
            </a:endParaRPr>
          </a:p>
          <a:p>
            <a:pPr marL="0" indent="0">
              <a:buNone/>
            </a:pPr>
            <a:endParaRPr lang="en-GB" sz="1800" b="1">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Group Success">
            <a:extLst>
              <a:ext uri="{FF2B5EF4-FFF2-40B4-BE49-F238E27FC236}">
                <a16:creationId xmlns:a16="http://schemas.microsoft.com/office/drawing/2014/main" id="{57CE4B91-65C3-F802-035C-6DD7FF32F9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9008999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7A0F7-5918-D378-46D9-038430BFD001}"/>
              </a:ext>
            </a:extLst>
          </p:cNvPr>
          <p:cNvSpPr>
            <a:spLocks noGrp="1"/>
          </p:cNvSpPr>
          <p:nvPr>
            <p:ph type="title"/>
          </p:nvPr>
        </p:nvSpPr>
        <p:spPr>
          <a:xfrm>
            <a:off x="1365581" y="685559"/>
            <a:ext cx="2988234" cy="4480726"/>
          </a:xfrm>
        </p:spPr>
        <p:txBody>
          <a:bodyPr>
            <a:normAutofit/>
          </a:bodyPr>
          <a:lstStyle/>
          <a:p>
            <a:pPr algn="r"/>
            <a:r>
              <a:rPr lang="en-GB" sz="6600" b="1" dirty="0" err="1"/>
              <a:t>Betari’s</a:t>
            </a:r>
            <a:r>
              <a:rPr lang="en-GB" sz="6600" b="1" dirty="0"/>
              <a:t> Box Model</a:t>
            </a:r>
            <a:endParaRPr lang="en-US" sz="6600" b="1"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DCAEBF-0568-0DE7-2243-D7A3E7643928}"/>
              </a:ext>
            </a:extLst>
          </p:cNvPr>
          <p:cNvSpPr>
            <a:spLocks noGrp="1"/>
          </p:cNvSpPr>
          <p:nvPr>
            <p:ph idx="1"/>
          </p:nvPr>
        </p:nvSpPr>
        <p:spPr>
          <a:xfrm>
            <a:off x="5255260" y="1648870"/>
            <a:ext cx="4702848" cy="3560260"/>
          </a:xfrm>
        </p:spPr>
        <p:txBody>
          <a:bodyPr anchor="ctr">
            <a:normAutofit fontScale="25000" lnSpcReduction="20000"/>
          </a:bodyPr>
          <a:lstStyle/>
          <a:p>
            <a:pPr marL="0" indent="0">
              <a:buNone/>
            </a:pPr>
            <a:r>
              <a:rPr lang="en-GB" sz="6000" b="1" u="sng" dirty="0">
                <a:highlight>
                  <a:srgbClr val="C0C0C0"/>
                </a:highlight>
              </a:rPr>
              <a:t>Explanation</a:t>
            </a:r>
            <a:r>
              <a:rPr lang="en-GB" sz="6000" b="1" dirty="0"/>
              <a:t>: </a:t>
            </a:r>
            <a:r>
              <a:rPr lang="en-GB" sz="6000" dirty="0"/>
              <a:t>is a model that shows how someone’s attitude and behaviour can impact others and contribute to the cycle, which in turn affects your own. </a:t>
            </a:r>
          </a:p>
          <a:p>
            <a:pPr marL="0" indent="0">
              <a:buNone/>
            </a:pPr>
            <a:r>
              <a:rPr lang="en-GB" sz="6000" dirty="0"/>
              <a:t>
</a:t>
            </a:r>
            <a:r>
              <a:rPr lang="en-GB" sz="6000" b="1" u="sng" dirty="0">
                <a:solidFill>
                  <a:schemeClr val="bg1">
                    <a:lumMod val="10000"/>
                  </a:schemeClr>
                </a:solidFill>
                <a:highlight>
                  <a:srgbClr val="C0C0C0"/>
                </a:highlight>
              </a:rPr>
              <a:t>Example</a:t>
            </a:r>
            <a:r>
              <a:rPr lang="en-GB" sz="6000" b="1" dirty="0"/>
              <a:t>: </a:t>
            </a:r>
            <a:r>
              <a:rPr lang="en-GB" sz="6000" dirty="0"/>
              <a:t>applying the </a:t>
            </a:r>
            <a:r>
              <a:rPr lang="en-GB" sz="6000" dirty="0" err="1"/>
              <a:t>betari’s</a:t>
            </a:r>
            <a:r>
              <a:rPr lang="en-GB" sz="6000" dirty="0"/>
              <a:t> box model in a group setting, you can control your own behaviour by choosing a positive attitude even when being </a:t>
            </a:r>
            <a:r>
              <a:rPr lang="en-GB" sz="6000" dirty="0" err="1"/>
              <a:t>challanged</a:t>
            </a:r>
            <a:r>
              <a:rPr lang="en-GB" sz="6000" dirty="0"/>
              <a:t> by </a:t>
            </a:r>
            <a:r>
              <a:rPr lang="en-GB" sz="6000" dirty="0" err="1"/>
              <a:t>negetive</a:t>
            </a:r>
            <a:r>
              <a:rPr lang="en-GB" sz="6000" dirty="0"/>
              <a:t> behaviours.</a:t>
            </a:r>
          </a:p>
          <a:p>
            <a:pPr marL="0" indent="0">
              <a:buNone/>
            </a:pPr>
            <a:endParaRPr lang="en-GB" sz="6000" b="1" u="sng" dirty="0"/>
          </a:p>
          <a:p>
            <a:pPr marL="0" indent="0">
              <a:buNone/>
            </a:pPr>
            <a:r>
              <a:rPr lang="en-GB" sz="6000" b="1" u="sng" dirty="0">
                <a:highlight>
                  <a:srgbClr val="C0C0C0"/>
                </a:highlight>
              </a:rPr>
              <a:t>Strategies</a:t>
            </a:r>
            <a:r>
              <a:rPr lang="en-GB" sz="6000" b="1" dirty="0">
                <a:highlight>
                  <a:srgbClr val="C0C0C0"/>
                </a:highlight>
              </a:rPr>
              <a:t>:</a:t>
            </a:r>
          </a:p>
          <a:p>
            <a:r>
              <a:rPr lang="en-GB" sz="6000" b="1" dirty="0"/>
              <a:t> </a:t>
            </a:r>
            <a:r>
              <a:rPr lang="en-GB" sz="6000" dirty="0"/>
              <a:t>acting as a positive role model by being consistent, respectful and fair in all aspects.</a:t>
            </a:r>
          </a:p>
          <a:p>
            <a:r>
              <a:rPr lang="en-GB" sz="6000" dirty="0"/>
              <a:t>Taking a deep breath or thinking before you speak gives you an opportunity to make a choice how to respond rather then making a impulsive reaction. </a:t>
            </a:r>
            <a:endParaRPr lang="en-GB" sz="6000" b="1" dirty="0"/>
          </a:p>
          <a:p>
            <a:pPr marL="0" indent="0">
              <a:buNone/>
            </a:pPr>
            <a:endParaRPr lang="en-US" sz="1300" b="1" dirty="0"/>
          </a:p>
        </p:txBody>
      </p:sp>
      <p:pic>
        <p:nvPicPr>
          <p:cNvPr id="4" name="Picture 3">
            <a:extLst>
              <a:ext uri="{FF2B5EF4-FFF2-40B4-BE49-F238E27FC236}">
                <a16:creationId xmlns:a16="http://schemas.microsoft.com/office/drawing/2014/main" id="{064594F2-A086-D2E1-D857-6B21CE3072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7900" y="4210706"/>
            <a:ext cx="2435666" cy="2067743"/>
          </a:xfrm>
          <a:prstGeom prst="rect">
            <a:avLst/>
          </a:prstGeom>
        </p:spPr>
      </p:pic>
    </p:spTree>
    <p:extLst>
      <p:ext uri="{BB962C8B-B14F-4D97-AF65-F5344CB8AC3E}">
        <p14:creationId xmlns:p14="http://schemas.microsoft.com/office/powerpoint/2010/main" val="37842578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F5585FC-118E-E9F6-F502-7474F40F70D4}"/>
              </a:ext>
            </a:extLst>
          </p:cNvPr>
          <p:cNvSpPr>
            <a:spLocks noGrp="1"/>
          </p:cNvSpPr>
          <p:nvPr>
            <p:ph type="title"/>
          </p:nvPr>
        </p:nvSpPr>
        <p:spPr>
          <a:xfrm>
            <a:off x="1143000" y="1385455"/>
            <a:ext cx="3810000" cy="3796145"/>
          </a:xfrm>
        </p:spPr>
        <p:txBody>
          <a:bodyPr anchor="t">
            <a:normAutofit/>
          </a:bodyPr>
          <a:lstStyle/>
          <a:p>
            <a:r>
              <a:rPr lang="en-GB" sz="4000" b="1" dirty="0"/>
              <a:t>Tuckman’s Theory</a:t>
            </a:r>
            <a:endParaRPr lang="en-US" sz="4000" b="1" dirty="0"/>
          </a:p>
        </p:txBody>
      </p:sp>
      <p:sp>
        <p:nvSpPr>
          <p:cNvPr id="3" name="Content Placeholder 2">
            <a:extLst>
              <a:ext uri="{FF2B5EF4-FFF2-40B4-BE49-F238E27FC236}">
                <a16:creationId xmlns:a16="http://schemas.microsoft.com/office/drawing/2014/main" id="{7A5BB8D3-458D-031F-6C3B-9EED417558DB}"/>
              </a:ext>
            </a:extLst>
          </p:cNvPr>
          <p:cNvSpPr>
            <a:spLocks noGrp="1"/>
          </p:cNvSpPr>
          <p:nvPr>
            <p:ph idx="1"/>
          </p:nvPr>
        </p:nvSpPr>
        <p:spPr>
          <a:xfrm>
            <a:off x="5181604" y="1676400"/>
            <a:ext cx="5638796" cy="3505200"/>
          </a:xfrm>
        </p:spPr>
        <p:txBody>
          <a:bodyPr>
            <a:normAutofit/>
          </a:bodyPr>
          <a:lstStyle/>
          <a:p>
            <a:pPr marL="0" indent="0">
              <a:buNone/>
            </a:pPr>
            <a:r>
              <a:rPr lang="en-GB" sz="1900" b="1" u="sng" dirty="0">
                <a:solidFill>
                  <a:schemeClr val="bg1">
                    <a:lumMod val="10000"/>
                    <a:alpha val="55000"/>
                  </a:schemeClr>
                </a:solidFill>
              </a:rPr>
              <a:t>Explanation</a:t>
            </a:r>
            <a:r>
              <a:rPr lang="en-GB" sz="1900" b="1" dirty="0">
                <a:solidFill>
                  <a:schemeClr val="bg1">
                    <a:lumMod val="10000"/>
                    <a:alpha val="55000"/>
                  </a:schemeClr>
                </a:solidFill>
              </a:rPr>
              <a:t>:  </a:t>
            </a:r>
            <a:r>
              <a:rPr lang="en-GB" sz="1900" dirty="0">
                <a:solidFill>
                  <a:schemeClr val="bg1">
                    <a:lumMod val="10000"/>
                    <a:alpha val="55000"/>
                  </a:schemeClr>
                </a:solidFill>
              </a:rPr>
              <a:t>stages of group development that are known as: Forming, storming, norming, performing and, adjourning. </a:t>
            </a:r>
            <a:endParaRPr lang="en-GB" sz="1900" b="1" dirty="0">
              <a:solidFill>
                <a:schemeClr val="bg1">
                  <a:lumMod val="10000"/>
                  <a:alpha val="55000"/>
                </a:schemeClr>
              </a:solidFill>
            </a:endParaRPr>
          </a:p>
          <a:p>
            <a:pPr marL="0" indent="0">
              <a:buNone/>
            </a:pPr>
            <a:r>
              <a:rPr lang="en-GB" sz="1900" b="1" dirty="0">
                <a:solidFill>
                  <a:schemeClr val="bg1">
                    <a:lumMod val="10000"/>
                    <a:alpha val="55000"/>
                  </a:schemeClr>
                </a:solidFill>
              </a:rPr>
              <a:t>  </a:t>
            </a:r>
          </a:p>
          <a:p>
            <a:pPr marL="0" indent="0">
              <a:buNone/>
            </a:pPr>
            <a:r>
              <a:rPr lang="en-GB" sz="1900" b="1" u="sng" dirty="0">
                <a:solidFill>
                  <a:schemeClr val="bg1">
                    <a:lumMod val="10000"/>
                    <a:alpha val="55000"/>
                  </a:schemeClr>
                </a:solidFill>
              </a:rPr>
              <a:t>Example</a:t>
            </a:r>
            <a:r>
              <a:rPr lang="en-GB" sz="1900" b="1" dirty="0">
                <a:solidFill>
                  <a:schemeClr val="bg1">
                    <a:lumMod val="10000"/>
                    <a:alpha val="55000"/>
                  </a:schemeClr>
                </a:solidFill>
              </a:rPr>
              <a:t>:</a:t>
            </a:r>
            <a:r>
              <a:rPr lang="en-GB" sz="1900" dirty="0">
                <a:solidFill>
                  <a:schemeClr val="bg1">
                    <a:lumMod val="10000"/>
                    <a:alpha val="55000"/>
                  </a:schemeClr>
                </a:solidFill>
              </a:rPr>
              <a:t> meeting for the first time and getting to know each other (Forming), debating over roles and disagreeing on methods (Storming), followed with establishing roles and getting familiar with each other working style (Norming), finally, achieving your project goal and working efficiently (performing), and then getting to the bittersweet ending where u part ways and feel accomplished (Adjourning). </a:t>
            </a:r>
          </a:p>
        </p:txBody>
      </p:sp>
      <p:pic>
        <p:nvPicPr>
          <p:cNvPr id="4" name="Picture 3">
            <a:extLst>
              <a:ext uri="{FF2B5EF4-FFF2-40B4-BE49-F238E27FC236}">
                <a16:creationId xmlns:a16="http://schemas.microsoft.com/office/drawing/2014/main" id="{C26773C7-31D8-17FD-F924-3A760F9640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396" y="2628321"/>
            <a:ext cx="3346217" cy="3048386"/>
          </a:xfrm>
          <a:prstGeom prst="rect">
            <a:avLst/>
          </a:prstGeom>
        </p:spPr>
      </p:pic>
    </p:spTree>
    <p:extLst>
      <p:ext uri="{BB962C8B-B14F-4D97-AF65-F5344CB8AC3E}">
        <p14:creationId xmlns:p14="http://schemas.microsoft.com/office/powerpoint/2010/main" val="14885223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98E8041-A91D-E6C5-9ABE-5F947B0068EF}"/>
              </a:ext>
            </a:extLst>
          </p:cNvPr>
          <p:cNvSpPr>
            <a:spLocks noGrp="1"/>
          </p:cNvSpPr>
          <p:nvPr>
            <p:ph type="title"/>
          </p:nvPr>
        </p:nvSpPr>
        <p:spPr>
          <a:xfrm>
            <a:off x="7103213" y="-1381316"/>
            <a:ext cx="3855720" cy="4371974"/>
          </a:xfrm>
        </p:spPr>
        <p:txBody>
          <a:bodyPr>
            <a:normAutofit/>
          </a:bodyPr>
          <a:lstStyle/>
          <a:p>
            <a:r>
              <a:rPr lang="en-GB" sz="3600" b="1" dirty="0">
                <a:solidFill>
                  <a:schemeClr val="tx2"/>
                </a:solidFill>
              </a:rPr>
              <a:t>Thomas </a:t>
            </a:r>
            <a:r>
              <a:rPr lang="en-GB" sz="3600" b="1" dirty="0" err="1">
                <a:solidFill>
                  <a:schemeClr val="tx2"/>
                </a:solidFill>
              </a:rPr>
              <a:t>Kilman</a:t>
            </a:r>
            <a:endParaRPr lang="en-US" sz="3600" b="1" dirty="0">
              <a:solidFill>
                <a:schemeClr val="tx2"/>
              </a:solidFill>
            </a:endParaRPr>
          </a:p>
        </p:txBody>
      </p:sp>
      <p:sp>
        <p:nvSpPr>
          <p:cNvPr id="3" name="Content Placeholder 2">
            <a:extLst>
              <a:ext uri="{FF2B5EF4-FFF2-40B4-BE49-F238E27FC236}">
                <a16:creationId xmlns:a16="http://schemas.microsoft.com/office/drawing/2014/main" id="{141905FE-3CC3-1247-3C6B-165E5EA75220}"/>
              </a:ext>
            </a:extLst>
          </p:cNvPr>
          <p:cNvSpPr>
            <a:spLocks noGrp="1"/>
          </p:cNvSpPr>
          <p:nvPr>
            <p:ph idx="1"/>
          </p:nvPr>
        </p:nvSpPr>
        <p:spPr>
          <a:xfrm>
            <a:off x="6172200" y="804672"/>
            <a:ext cx="5221224" cy="5230368"/>
          </a:xfrm>
        </p:spPr>
        <p:txBody>
          <a:bodyPr anchor="ctr">
            <a:normAutofit/>
          </a:bodyPr>
          <a:lstStyle/>
          <a:p>
            <a:pPr marL="0" indent="0">
              <a:buNone/>
            </a:pPr>
            <a:r>
              <a:rPr lang="en-GB" sz="1800" b="1" u="sng">
                <a:solidFill>
                  <a:schemeClr val="tx2"/>
                </a:solidFill>
              </a:rPr>
              <a:t>Explanation</a:t>
            </a:r>
            <a:r>
              <a:rPr lang="en-GB" sz="1800" b="1">
                <a:solidFill>
                  <a:schemeClr val="tx2"/>
                </a:solidFill>
              </a:rPr>
              <a:t>:  </a:t>
            </a:r>
            <a:r>
              <a:rPr lang="en-GB" sz="1800">
                <a:solidFill>
                  <a:schemeClr val="tx2"/>
                </a:solidFill>
              </a:rPr>
              <a:t>a framework which explains how people approach conflict on  two different occasions: assertiveness (a concern for self) and cooperativeness ( the concern of others). </a:t>
            </a:r>
            <a:endParaRPr lang="en-GB" sz="1800" b="1">
              <a:solidFill>
                <a:schemeClr val="tx2"/>
              </a:solidFill>
            </a:endParaRPr>
          </a:p>
          <a:p>
            <a:pPr marL="0" indent="0">
              <a:buNone/>
            </a:pPr>
            <a:endParaRPr lang="en-GB" sz="1800" b="1">
              <a:solidFill>
                <a:schemeClr val="tx2"/>
              </a:solidFill>
            </a:endParaRPr>
          </a:p>
          <a:p>
            <a:pPr marL="0" indent="0">
              <a:buNone/>
            </a:pPr>
            <a:r>
              <a:rPr lang="en-GB" sz="1800" b="1" u="sng">
                <a:solidFill>
                  <a:schemeClr val="tx2"/>
                </a:solidFill>
              </a:rPr>
              <a:t>Examples</a:t>
            </a:r>
            <a:r>
              <a:rPr lang="en-GB" sz="1800" b="1">
                <a:solidFill>
                  <a:schemeClr val="tx2"/>
                </a:solidFill>
              </a:rPr>
              <a:t>:</a:t>
            </a:r>
            <a:r>
              <a:rPr lang="en-GB" sz="1800">
                <a:solidFill>
                  <a:schemeClr val="tx2"/>
                </a:solidFill>
              </a:rPr>
              <a:t> </a:t>
            </a:r>
          </a:p>
          <a:p>
            <a:r>
              <a:rPr lang="en-GB" sz="1800">
                <a:solidFill>
                  <a:schemeClr val="tx2"/>
                </a:solidFill>
              </a:rPr>
              <a:t>an individual putting their own concerns on the other group members' expense, which is called the ‘my way or the highway’ take. </a:t>
            </a:r>
          </a:p>
          <a:p>
            <a:endParaRPr lang="en-GB" sz="1800">
              <a:solidFill>
                <a:schemeClr val="tx2"/>
              </a:solidFill>
            </a:endParaRPr>
          </a:p>
          <a:p>
            <a:r>
              <a:rPr lang="en-GB" sz="1800">
                <a:solidFill>
                  <a:schemeClr val="tx2"/>
                </a:solidFill>
              </a:rPr>
              <a:t>A group member neglecting their own concerns and views to satisfy the other group members to maintain harmony or cause issues.</a:t>
            </a:r>
          </a:p>
          <a:p>
            <a:pPr marL="0" indent="0">
              <a:buNone/>
            </a:pPr>
            <a:endParaRPr lang="en-US" sz="1800" b="1" u="sng">
              <a:solidFill>
                <a:schemeClr val="tx2"/>
              </a:solidFill>
            </a:endParaRPr>
          </a:p>
        </p:txBody>
      </p:sp>
      <p:pic>
        <p:nvPicPr>
          <p:cNvPr id="4" name="Picture 3">
            <a:extLst>
              <a:ext uri="{FF2B5EF4-FFF2-40B4-BE49-F238E27FC236}">
                <a16:creationId xmlns:a16="http://schemas.microsoft.com/office/drawing/2014/main" id="{5884FE6E-27FA-67D8-8EBF-9EADBBCCFC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3712" y="2314135"/>
            <a:ext cx="3291428" cy="2589305"/>
          </a:xfrm>
          <a:prstGeom prst="rect">
            <a:avLst/>
          </a:prstGeom>
        </p:spPr>
      </p:pic>
    </p:spTree>
    <p:extLst>
      <p:ext uri="{BB962C8B-B14F-4D97-AF65-F5344CB8AC3E}">
        <p14:creationId xmlns:p14="http://schemas.microsoft.com/office/powerpoint/2010/main" val="13065408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4AD16-F177-139A-DADE-CAB3CD7A0FEB}"/>
              </a:ext>
            </a:extLst>
          </p:cNvPr>
          <p:cNvSpPr>
            <a:spLocks noGrp="1"/>
          </p:cNvSpPr>
          <p:nvPr>
            <p:ph type="title"/>
          </p:nvPr>
        </p:nvSpPr>
        <p:spPr>
          <a:xfrm>
            <a:off x="1043631" y="809898"/>
            <a:ext cx="9942716" cy="1554480"/>
          </a:xfrm>
        </p:spPr>
        <p:txBody>
          <a:bodyPr anchor="ctr">
            <a:normAutofit/>
          </a:bodyPr>
          <a:lstStyle/>
          <a:p>
            <a:r>
              <a:rPr lang="en-GB" sz="4800"/>
              <a:t>Conclusion. </a:t>
            </a:r>
            <a:endParaRPr lang="en-US" sz="4800"/>
          </a:p>
        </p:txBody>
      </p:sp>
      <p:sp>
        <p:nvSpPr>
          <p:cNvPr id="3" name="Content Placeholder 2">
            <a:extLst>
              <a:ext uri="{FF2B5EF4-FFF2-40B4-BE49-F238E27FC236}">
                <a16:creationId xmlns:a16="http://schemas.microsoft.com/office/drawing/2014/main" id="{A0C297CC-0F86-448E-1710-B1428F9C2EEE}"/>
              </a:ext>
            </a:extLst>
          </p:cNvPr>
          <p:cNvSpPr>
            <a:spLocks noGrp="1"/>
          </p:cNvSpPr>
          <p:nvPr>
            <p:ph idx="1"/>
          </p:nvPr>
        </p:nvSpPr>
        <p:spPr>
          <a:xfrm>
            <a:off x="1045028" y="3017522"/>
            <a:ext cx="9941319" cy="3124658"/>
          </a:xfrm>
        </p:spPr>
        <p:txBody>
          <a:bodyPr anchor="ctr">
            <a:normAutofit/>
          </a:bodyPr>
          <a:lstStyle/>
          <a:p>
            <a:pPr marL="0" indent="0">
              <a:buNone/>
            </a:pPr>
            <a:r>
              <a:rPr lang="en-GB" sz="2400" b="1"/>
              <a:t>Key takeaways:  </a:t>
            </a:r>
            <a:endParaRPr lang="en-GB" sz="2400"/>
          </a:p>
          <a:p>
            <a:r>
              <a:rPr lang="en-GB" sz="2400"/>
              <a:t>using the Thomas Kilman framework will help deal with conflict within a group of people, </a:t>
            </a:r>
          </a:p>
          <a:p>
            <a:r>
              <a:rPr lang="en-GB" sz="2400"/>
              <a:t>Tuckmans theory to structure groups stages and knowing where you are exactly will ensure stability and structure:</a:t>
            </a:r>
          </a:p>
          <a:p>
            <a:r>
              <a:rPr lang="en-GB" sz="2400"/>
              <a:t>Betari’s box makes sure your positive attitude effects others and starting a cycle within the group, and not letting it negatively affect you or others</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71292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58EF2A5-6223-6F55-1342-CDC1AB675790}"/>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Reference list:  </a:t>
            </a:r>
            <a:endParaRPr lang="en-US" sz="3600">
              <a:solidFill>
                <a:schemeClr val="tx2"/>
              </a:solidFill>
            </a:endParaRP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C2EBD18-2477-6DA4-CA93-63593AC2FF47}"/>
              </a:ext>
            </a:extLst>
          </p:cNvPr>
          <p:cNvSpPr>
            <a:spLocks noGrp="1"/>
          </p:cNvSpPr>
          <p:nvPr>
            <p:ph idx="1"/>
          </p:nvPr>
        </p:nvSpPr>
        <p:spPr>
          <a:xfrm>
            <a:off x="1179226" y="3329677"/>
            <a:ext cx="9833548" cy="2457269"/>
          </a:xfrm>
        </p:spPr>
        <p:txBody>
          <a:bodyPr>
            <a:normAutofit fontScale="92500" lnSpcReduction="20000"/>
          </a:bodyPr>
          <a:lstStyle/>
          <a:p>
            <a:pPr marL="457206" indent="-457206">
              <a:buFont typeface="+mj-lt"/>
              <a:buAutoNum type="arabicPeriod"/>
            </a:pPr>
            <a:r>
              <a:rPr lang="en-GB" sz="1800" b="0" i="0" u="none" strike="noStrike" dirty="0">
                <a:solidFill>
                  <a:schemeClr val="tx2"/>
                </a:solidFill>
                <a:effectLst/>
                <a:latin typeface="Calibri" panose="020F0502020204030204" pitchFamily="34" charset="0"/>
              </a:rPr>
              <a:t>‌</a:t>
            </a:r>
            <a:r>
              <a:rPr lang="en-GB" sz="1800" b="0" i="0" u="none" strike="noStrike" dirty="0" err="1">
                <a:solidFill>
                  <a:schemeClr val="tx2"/>
                </a:solidFill>
                <a:effectLst/>
                <a:latin typeface="Calibri" panose="020F0502020204030204" pitchFamily="34" charset="0"/>
              </a:rPr>
              <a:t>infed.org</a:t>
            </a:r>
            <a:r>
              <a:rPr lang="en-GB" sz="1800" b="0" i="0" u="none" strike="noStrike" dirty="0">
                <a:solidFill>
                  <a:schemeClr val="tx2"/>
                </a:solidFill>
                <a:effectLst/>
                <a:latin typeface="Calibri" panose="020F0502020204030204" pitchFamily="34" charset="0"/>
              </a:rPr>
              <a:t>. (2025). </a:t>
            </a:r>
            <a:r>
              <a:rPr lang="en-GB" sz="1800" b="0" i="1" u="none" strike="noStrike" dirty="0">
                <a:solidFill>
                  <a:schemeClr val="tx2"/>
                </a:solidFill>
                <a:effectLst/>
                <a:latin typeface="Calibri" panose="020F0502020204030204" pitchFamily="34" charset="0"/>
              </a:rPr>
              <a:t>What is a group? - </a:t>
            </a:r>
            <a:r>
              <a:rPr lang="en-GB" sz="1800" b="0" i="1" u="none" strike="noStrike" dirty="0" err="1">
                <a:solidFill>
                  <a:schemeClr val="tx2"/>
                </a:solidFill>
                <a:effectLst/>
                <a:latin typeface="Calibri" panose="020F0502020204030204" pitchFamily="34" charset="0"/>
              </a:rPr>
              <a:t>infed.org</a:t>
            </a:r>
            <a:r>
              <a:rPr lang="en-GB" sz="1800" b="0" i="0" u="none" strike="noStrike" dirty="0">
                <a:solidFill>
                  <a:schemeClr val="tx2"/>
                </a:solidFill>
                <a:effectLst/>
                <a:latin typeface="Calibri" panose="020F0502020204030204" pitchFamily="34" charset="0"/>
              </a:rPr>
              <a:t>. [online] Available at: https://</a:t>
            </a:r>
            <a:r>
              <a:rPr lang="en-GB" sz="1800" b="0" i="0" u="none" strike="noStrike" dirty="0" err="1">
                <a:solidFill>
                  <a:schemeClr val="tx2"/>
                </a:solidFill>
                <a:effectLst/>
                <a:latin typeface="Calibri" panose="020F0502020204030204" pitchFamily="34" charset="0"/>
              </a:rPr>
              <a:t>infed.org</a:t>
            </a:r>
            <a:r>
              <a:rPr lang="en-GB" sz="1800" b="0" i="0" u="none" strike="noStrike" dirty="0">
                <a:solidFill>
                  <a:schemeClr val="tx2"/>
                </a:solidFill>
                <a:effectLst/>
                <a:latin typeface="Calibri" panose="020F0502020204030204" pitchFamily="34" charset="0"/>
              </a:rPr>
              <a:t>/dir/welcome/what-is-a-group/.‌</a:t>
            </a:r>
          </a:p>
          <a:p>
            <a:pPr marL="457206" indent="-457206">
              <a:buFont typeface="+mj-lt"/>
              <a:buAutoNum type="arabicPeriod"/>
            </a:pPr>
            <a:r>
              <a:rPr lang="en-GB" sz="1800" b="0" i="0" u="none" strike="noStrike" dirty="0">
                <a:solidFill>
                  <a:schemeClr val="tx2"/>
                </a:solidFill>
                <a:effectLst/>
                <a:latin typeface="Calibri" panose="020F0502020204030204" pitchFamily="34" charset="0"/>
              </a:rPr>
              <a:t>Oxford Reference (2024). </a:t>
            </a:r>
            <a:r>
              <a:rPr lang="en-GB" sz="1800" b="0" i="1" u="none" strike="noStrike" dirty="0">
                <a:solidFill>
                  <a:schemeClr val="tx2"/>
                </a:solidFill>
                <a:effectLst/>
                <a:latin typeface="Calibri" panose="020F0502020204030204" pitchFamily="34" charset="0"/>
              </a:rPr>
              <a:t>Oxford Reference</a:t>
            </a:r>
            <a:r>
              <a:rPr lang="en-GB" sz="1800" b="0" i="0" u="none" strike="noStrike" dirty="0">
                <a:solidFill>
                  <a:schemeClr val="tx2"/>
                </a:solidFill>
                <a:effectLst/>
                <a:latin typeface="Calibri" panose="020F0502020204030204" pitchFamily="34" charset="0"/>
              </a:rPr>
              <a:t>. [online] </a:t>
            </a:r>
            <a:r>
              <a:rPr lang="en-GB" sz="1800" b="0" i="0" u="none" strike="noStrike" dirty="0" err="1">
                <a:solidFill>
                  <a:schemeClr val="tx2"/>
                </a:solidFill>
                <a:effectLst/>
                <a:latin typeface="Calibri" panose="020F0502020204030204" pitchFamily="34" charset="0"/>
              </a:rPr>
              <a:t>Oxfordreference.com</a:t>
            </a:r>
            <a:r>
              <a:rPr lang="en-GB" sz="1800" b="0" i="0" u="none" strike="noStrike" dirty="0">
                <a:solidFill>
                  <a:schemeClr val="tx2"/>
                </a:solidFill>
                <a:effectLst/>
                <a:latin typeface="Calibri" panose="020F0502020204030204" pitchFamily="34" charset="0"/>
              </a:rPr>
              <a:t>. Available at: https://</a:t>
            </a:r>
            <a:r>
              <a:rPr lang="en-GB" sz="1800" b="0" i="0" u="none" strike="noStrike" dirty="0" err="1">
                <a:solidFill>
                  <a:schemeClr val="tx2"/>
                </a:solidFill>
                <a:effectLst/>
                <a:latin typeface="Calibri" panose="020F0502020204030204" pitchFamily="34" charset="0"/>
              </a:rPr>
              <a:t>www.oxfordreference.com</a:t>
            </a:r>
            <a:r>
              <a:rPr lang="en-GB" sz="1800" b="0" i="0" u="none" strike="noStrike" dirty="0">
                <a:solidFill>
                  <a:schemeClr val="tx2"/>
                </a:solidFill>
                <a:effectLst/>
                <a:latin typeface="Calibri" panose="020F0502020204030204" pitchFamily="34" charset="0"/>
              </a:rPr>
              <a:t>/.</a:t>
            </a:r>
          </a:p>
          <a:p>
            <a:pPr marL="457206" indent="-457206">
              <a:buFont typeface="+mj-lt"/>
              <a:buAutoNum type="arabicPeriod"/>
            </a:pPr>
            <a:r>
              <a:rPr lang="en-GB" sz="1800" b="0" i="0" u="none" strike="noStrike" dirty="0" err="1">
                <a:solidFill>
                  <a:schemeClr val="tx2"/>
                </a:solidFill>
                <a:effectLst/>
                <a:latin typeface="Calibri" panose="020F0502020204030204" pitchFamily="34" charset="0"/>
              </a:rPr>
              <a:t>Leadbeeleadership.com</a:t>
            </a:r>
            <a:r>
              <a:rPr lang="en-GB" sz="1800" b="0" i="0" u="none" strike="noStrike" dirty="0">
                <a:solidFill>
                  <a:schemeClr val="tx2"/>
                </a:solidFill>
                <a:effectLst/>
                <a:latin typeface="Calibri" panose="020F0502020204030204" pitchFamily="34" charset="0"/>
              </a:rPr>
              <a:t>. (2025). </a:t>
            </a:r>
            <a:r>
              <a:rPr lang="en-GB" sz="1800" b="0" i="1" u="none" strike="noStrike" dirty="0">
                <a:solidFill>
                  <a:schemeClr val="tx2"/>
                </a:solidFill>
                <a:effectLst/>
                <a:latin typeface="Calibri" panose="020F0502020204030204" pitchFamily="34" charset="0"/>
              </a:rPr>
              <a:t>Lead Bee Leadership Development</a:t>
            </a:r>
            <a:r>
              <a:rPr lang="en-GB" sz="1800" b="0" i="0" u="none" strike="noStrike" dirty="0">
                <a:solidFill>
                  <a:schemeClr val="tx2"/>
                </a:solidFill>
                <a:effectLst/>
                <a:latin typeface="Calibri" panose="020F0502020204030204" pitchFamily="34" charset="0"/>
              </a:rPr>
              <a:t>. [online] Available at: https://</a:t>
            </a:r>
            <a:r>
              <a:rPr lang="en-GB" sz="1800" b="0" i="0" u="none" strike="noStrike" dirty="0" err="1">
                <a:solidFill>
                  <a:schemeClr val="tx2"/>
                </a:solidFill>
                <a:effectLst/>
                <a:latin typeface="Calibri" panose="020F0502020204030204" pitchFamily="34" charset="0"/>
              </a:rPr>
              <a:t>leadbeeleadership.com</a:t>
            </a:r>
            <a:r>
              <a:rPr lang="en-GB" sz="1800" b="0" i="0" u="none" strike="noStrike" dirty="0">
                <a:solidFill>
                  <a:schemeClr val="tx2"/>
                </a:solidFill>
                <a:effectLst/>
                <a:latin typeface="Calibri" panose="020F0502020204030204" pitchFamily="34" charset="0"/>
              </a:rPr>
              <a:t> [Accessed 1 Dec. 2025].</a:t>
            </a:r>
          </a:p>
          <a:p>
            <a:pPr marL="457206" indent="-457206">
              <a:buFont typeface="+mj-lt"/>
              <a:buAutoNum type="arabicPeriod"/>
            </a:pPr>
            <a:r>
              <a:rPr lang="en-GB" sz="1800" b="0" i="0" u="none" strike="noStrike" dirty="0">
                <a:solidFill>
                  <a:schemeClr val="tx2"/>
                </a:solidFill>
                <a:effectLst/>
                <a:latin typeface="Calibri" panose="020F0502020204030204" pitchFamily="34" charset="0"/>
              </a:rPr>
              <a:t>West Chester University (2024) </a:t>
            </a:r>
            <a:r>
              <a:rPr lang="en-GB" sz="1800" b="0" i="1" u="none" strike="noStrike" dirty="0">
                <a:solidFill>
                  <a:schemeClr val="tx2"/>
                </a:solidFill>
                <a:effectLst/>
                <a:latin typeface="Calibri" panose="020F0502020204030204" pitchFamily="34" charset="0"/>
              </a:rPr>
              <a:t>Tuckman’s stages of group development</a:t>
            </a:r>
            <a:r>
              <a:rPr lang="en-GB" sz="1800" b="0" i="0" u="none" strike="noStrike" dirty="0">
                <a:solidFill>
                  <a:schemeClr val="tx2"/>
                </a:solidFill>
                <a:effectLst/>
                <a:latin typeface="Calibri" panose="020F0502020204030204" pitchFamily="34" charset="0"/>
              </a:rPr>
              <a:t>, </a:t>
            </a:r>
            <a:r>
              <a:rPr lang="en-GB" sz="1800" b="0" i="1" u="none" strike="noStrike" dirty="0">
                <a:solidFill>
                  <a:schemeClr val="tx2"/>
                </a:solidFill>
                <a:effectLst/>
                <a:latin typeface="Calibri" panose="020F0502020204030204" pitchFamily="34" charset="0"/>
              </a:rPr>
              <a:t>West Chester University</a:t>
            </a:r>
            <a:r>
              <a:rPr lang="en-GB" sz="1800" b="0" i="0" u="none" strike="noStrike" dirty="0">
                <a:solidFill>
                  <a:schemeClr val="tx2"/>
                </a:solidFill>
                <a:effectLst/>
                <a:latin typeface="Calibri" panose="020F0502020204030204" pitchFamily="34" charset="0"/>
              </a:rPr>
              <a:t>. Available at: https://</a:t>
            </a:r>
            <a:r>
              <a:rPr lang="en-GB" sz="1800" b="0" i="0" u="none" strike="noStrike" dirty="0" err="1">
                <a:solidFill>
                  <a:schemeClr val="tx2"/>
                </a:solidFill>
                <a:effectLst/>
                <a:latin typeface="Calibri" panose="020F0502020204030204" pitchFamily="34" charset="0"/>
              </a:rPr>
              <a:t>www.wcupa.edu</a:t>
            </a:r>
            <a:r>
              <a:rPr lang="en-GB" sz="1800" b="0" i="0" u="none" strike="noStrike" dirty="0">
                <a:solidFill>
                  <a:schemeClr val="tx2"/>
                </a:solidFill>
                <a:effectLst/>
                <a:latin typeface="Calibri" panose="020F0502020204030204" pitchFamily="34" charset="0"/>
              </a:rPr>
              <a:t>/coral/tuckmanStagesGroupDelvelopment.aspx.</a:t>
            </a:r>
          </a:p>
          <a:p>
            <a:pPr marL="342900" indent="-342900">
              <a:buFont typeface="+mj-lt"/>
              <a:buAutoNum type="arabicPeriod"/>
            </a:pPr>
            <a:r>
              <a:rPr lang="en-GB" sz="1800" b="0" i="0" u="none" strike="noStrike" dirty="0">
                <a:solidFill>
                  <a:srgbClr val="000000"/>
                </a:solidFill>
                <a:effectLst/>
                <a:latin typeface="Calibri" panose="020F0502020204030204" pitchFamily="34" charset="0"/>
              </a:rPr>
              <a:t>Anon, (2023). </a:t>
            </a:r>
            <a:r>
              <a:rPr lang="en-GB" sz="1800" b="0" i="1" u="none" strike="noStrike" dirty="0">
                <a:solidFill>
                  <a:srgbClr val="000000"/>
                </a:solidFill>
                <a:effectLst/>
                <a:latin typeface="Calibri" panose="020F0502020204030204" pitchFamily="34" charset="0"/>
              </a:rPr>
              <a:t>The </a:t>
            </a:r>
            <a:r>
              <a:rPr lang="en-GB" sz="1800" b="0" i="1" u="none" strike="noStrike" dirty="0" err="1">
                <a:solidFill>
                  <a:srgbClr val="000000"/>
                </a:solidFill>
                <a:effectLst/>
                <a:latin typeface="Calibri" panose="020F0502020204030204" pitchFamily="34" charset="0"/>
              </a:rPr>
              <a:t>Thomas-Kilmann</a:t>
            </a:r>
            <a:r>
              <a:rPr lang="en-GB" sz="1800" b="0" i="1" u="none" strike="noStrike" dirty="0">
                <a:solidFill>
                  <a:srgbClr val="000000"/>
                </a:solidFill>
                <a:effectLst/>
                <a:latin typeface="Calibri" panose="020F0502020204030204" pitchFamily="34" charset="0"/>
              </a:rPr>
              <a:t> Conflict Modes - </a:t>
            </a:r>
            <a:r>
              <a:rPr lang="en-GB" sz="1800" b="0" i="1" u="none" strike="noStrike" dirty="0" err="1">
                <a:solidFill>
                  <a:srgbClr val="000000"/>
                </a:solidFill>
                <a:effectLst/>
                <a:latin typeface="Calibri" panose="020F0502020204030204" pitchFamily="34" charset="0"/>
              </a:rPr>
              <a:t>Experianta</a:t>
            </a:r>
            <a:r>
              <a:rPr lang="en-GB" sz="1800" b="0" i="0" u="none" strike="noStrike" dirty="0">
                <a:solidFill>
                  <a:srgbClr val="000000"/>
                </a:solidFill>
                <a:effectLst/>
                <a:latin typeface="Calibri" panose="020F0502020204030204" pitchFamily="34" charset="0"/>
              </a:rPr>
              <a:t>. [online] Available at: https://</a:t>
            </a:r>
            <a:r>
              <a:rPr lang="en-GB" sz="1800" b="0" i="0" u="none" strike="noStrike" dirty="0" err="1">
                <a:solidFill>
                  <a:srgbClr val="000000"/>
                </a:solidFill>
                <a:effectLst/>
                <a:latin typeface="Calibri" panose="020F0502020204030204" pitchFamily="34" charset="0"/>
              </a:rPr>
              <a:t>experianta.com</a:t>
            </a:r>
            <a:r>
              <a:rPr lang="en-GB" sz="1800" b="0" i="0" u="none" strike="noStrike" dirty="0">
                <a:solidFill>
                  <a:srgbClr val="000000"/>
                </a:solidFill>
                <a:effectLst/>
                <a:latin typeface="Calibri" panose="020F0502020204030204" pitchFamily="34" charset="0"/>
              </a:rPr>
              <a:t>/directory/concepts/</a:t>
            </a:r>
            <a:r>
              <a:rPr lang="en-GB" sz="1800" b="0" i="0" u="none" strike="noStrike" dirty="0" err="1">
                <a:solidFill>
                  <a:srgbClr val="000000"/>
                </a:solidFill>
                <a:effectLst/>
                <a:latin typeface="Calibri" panose="020F0502020204030204" pitchFamily="34" charset="0"/>
              </a:rPr>
              <a:t>the-thomas-kilmann</a:t>
            </a:r>
            <a:r>
              <a:rPr lang="en-GB" sz="1800" b="0" i="0" u="none" strike="noStrike" dirty="0">
                <a:solidFill>
                  <a:srgbClr val="000000"/>
                </a:solidFill>
                <a:effectLst/>
                <a:latin typeface="Calibri" panose="020F0502020204030204" pitchFamily="34" charset="0"/>
              </a:rPr>
              <a:t>-conflict-modes/.</a:t>
            </a:r>
          </a:p>
          <a:p>
            <a:pPr marL="342900" indent="-342900">
              <a:buFont typeface="+mj-lt"/>
              <a:buAutoNum type="arabicPeriod"/>
            </a:pPr>
            <a:endParaRPr lang="en-GB" sz="1500" dirty="0">
              <a:solidFill>
                <a:schemeClr val="tx2"/>
              </a:solidFill>
              <a:latin typeface="Calibri" panose="020F0502020204030204" pitchFamily="34" charset="0"/>
            </a:endParaRPr>
          </a:p>
          <a:p>
            <a:endParaRPr lang="en-GB" sz="1500" b="0" i="0" u="none" strike="noStrike" dirty="0">
              <a:solidFill>
                <a:schemeClr val="tx2"/>
              </a:solidFill>
              <a:effectLst/>
              <a:latin typeface="Calibri" panose="020F0502020204030204" pitchFamily="34" charset="0"/>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278626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Differences between groups  and team</vt:lpstr>
      <vt:lpstr>Overview </vt:lpstr>
      <vt:lpstr>What are groups? </vt:lpstr>
      <vt:lpstr>What are teams?</vt:lpstr>
      <vt:lpstr>The differences between groups and teams.</vt:lpstr>
      <vt:lpstr>Betari’s Box Model</vt:lpstr>
      <vt:lpstr>Tuckman’s Theory</vt:lpstr>
      <vt:lpstr>Thomas Kilman</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Differences between groups  and team</dc:title>
  <dc:creator>Sarka Gazova (2437685)</dc:creator>
  <cp:lastModifiedBy>Sarka Gazova (2437685)</cp:lastModifiedBy>
  <cp:revision>1</cp:revision>
  <dcterms:created xsi:type="dcterms:W3CDTF">2025-12-01T14:48:55Z</dcterms:created>
  <dcterms:modified xsi:type="dcterms:W3CDTF">2025-12-01T21:01:56Z</dcterms:modified>
</cp:coreProperties>
</file>