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8"/>
  </p:notesMasterIdLst>
  <p:sldIdLst>
    <p:sldId id="256" r:id="rId2"/>
    <p:sldId id="257" r:id="rId3"/>
    <p:sldId id="258" r:id="rId4"/>
    <p:sldId id="259" r:id="rId5"/>
    <p:sldId id="260" r:id="rId6"/>
    <p:sldId id="261" r:id="rId7"/>
    <p:sldId id="599" r:id="rId8"/>
    <p:sldId id="263" r:id="rId9"/>
    <p:sldId id="262" r:id="rId10"/>
    <p:sldId id="264" r:id="rId11"/>
    <p:sldId id="266" r:id="rId12"/>
    <p:sldId id="267" r:id="rId13"/>
    <p:sldId id="596" r:id="rId14"/>
    <p:sldId id="597" r:id="rId15"/>
    <p:sldId id="595" r:id="rId16"/>
    <p:sldId id="600" r:id="rId17"/>
  </p:sldIdLst>
  <p:sldSz cx="15589250" cy="9666288"/>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FD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85C02A-5EEC-4145-8A09-30C6F6F09441}" v="880" dt="2026-08-09T21:45:54.8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0177" autoAdjust="0"/>
    <p:restoredTop sz="93617" autoAdjust="0"/>
  </p:normalViewPr>
  <p:slideViewPr>
    <p:cSldViewPr snapToGrid="0">
      <p:cViewPr varScale="1">
        <p:scale>
          <a:sx n="50" d="100"/>
          <a:sy n="50" d="100"/>
        </p:scale>
        <p:origin x="384" y="-1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linda Hernandez Mercurio (2518165)" userId="467e01d6-5226-4d51-8775-ed50befd46c7" providerId="ADAL" clId="{4CDBD7CA-CFD7-564A-B159-559D0915CA12}"/>
    <pc:docChg chg="undo custSel addSld delSld modSld">
      <pc:chgData name="Melinda Hernandez Mercurio (2518165)" userId="467e01d6-5226-4d51-8775-ed50befd46c7" providerId="ADAL" clId="{4CDBD7CA-CFD7-564A-B159-559D0915CA12}" dt="2026-08-10T06:46:06.112" v="9144" actId="20577"/>
      <pc:docMkLst>
        <pc:docMk/>
      </pc:docMkLst>
      <pc:sldChg chg="modSp mod">
        <pc:chgData name="Melinda Hernandez Mercurio (2518165)" userId="467e01d6-5226-4d51-8775-ed50befd46c7" providerId="ADAL" clId="{4CDBD7CA-CFD7-564A-B159-559D0915CA12}" dt="2026-08-05T20:27:12.733" v="1582" actId="14100"/>
        <pc:sldMkLst>
          <pc:docMk/>
          <pc:sldMk cId="400908735" sldId="256"/>
        </pc:sldMkLst>
        <pc:spChg chg="mod">
          <ac:chgData name="Melinda Hernandez Mercurio (2518165)" userId="467e01d6-5226-4d51-8775-ed50befd46c7" providerId="ADAL" clId="{4CDBD7CA-CFD7-564A-B159-559D0915CA12}" dt="2026-08-05T20:27:12.733" v="1582" actId="14100"/>
          <ac:spMkLst>
            <pc:docMk/>
            <pc:sldMk cId="400908735" sldId="256"/>
            <ac:spMk id="14" creationId="{CCDF4370-BEF4-C73C-AE1A-91F572520CB9}"/>
          </ac:spMkLst>
        </pc:spChg>
        <pc:spChg chg="mod">
          <ac:chgData name="Melinda Hernandez Mercurio (2518165)" userId="467e01d6-5226-4d51-8775-ed50befd46c7" providerId="ADAL" clId="{4CDBD7CA-CFD7-564A-B159-559D0915CA12}" dt="2026-08-05T20:27:03.399" v="1581" actId="1076"/>
          <ac:spMkLst>
            <pc:docMk/>
            <pc:sldMk cId="400908735" sldId="256"/>
            <ac:spMk id="17" creationId="{28A896C8-2776-CF1B-D7D7-4426C9D47BF0}"/>
          </ac:spMkLst>
        </pc:spChg>
      </pc:sldChg>
      <pc:sldChg chg="addSp modSp mod">
        <pc:chgData name="Melinda Hernandez Mercurio (2518165)" userId="467e01d6-5226-4d51-8775-ed50befd46c7" providerId="ADAL" clId="{4CDBD7CA-CFD7-564A-B159-559D0915CA12}" dt="2026-08-05T20:29:49.979" v="1606" actId="20577"/>
        <pc:sldMkLst>
          <pc:docMk/>
          <pc:sldMk cId="383219146" sldId="257"/>
        </pc:sldMkLst>
        <pc:spChg chg="add mod">
          <ac:chgData name="Melinda Hernandez Mercurio (2518165)" userId="467e01d6-5226-4d51-8775-ed50befd46c7" providerId="ADAL" clId="{4CDBD7CA-CFD7-564A-B159-559D0915CA12}" dt="2026-08-03T07:59:56.305" v="1451" actId="1076"/>
          <ac:spMkLst>
            <pc:docMk/>
            <pc:sldMk cId="383219146" sldId="257"/>
            <ac:spMk id="2" creationId="{F905D534-01BA-0AD7-2273-EA39B4E1B316}"/>
          </ac:spMkLst>
        </pc:spChg>
        <pc:spChg chg="add mod">
          <ac:chgData name="Melinda Hernandez Mercurio (2518165)" userId="467e01d6-5226-4d51-8775-ed50befd46c7" providerId="ADAL" clId="{4CDBD7CA-CFD7-564A-B159-559D0915CA12}" dt="2026-08-05T20:29:49.979" v="1606" actId="20577"/>
          <ac:spMkLst>
            <pc:docMk/>
            <pc:sldMk cId="383219146" sldId="257"/>
            <ac:spMk id="3" creationId="{E4D383BF-5879-B9AD-47B0-A013E2B124C4}"/>
          </ac:spMkLst>
        </pc:spChg>
      </pc:sldChg>
      <pc:sldChg chg="modSp mod">
        <pc:chgData name="Melinda Hernandez Mercurio (2518165)" userId="467e01d6-5226-4d51-8775-ed50befd46c7" providerId="ADAL" clId="{4CDBD7CA-CFD7-564A-B159-559D0915CA12}" dt="2026-08-09T21:53:45.307" v="8688" actId="20577"/>
        <pc:sldMkLst>
          <pc:docMk/>
          <pc:sldMk cId="1051806097" sldId="258"/>
        </pc:sldMkLst>
        <pc:spChg chg="mod">
          <ac:chgData name="Melinda Hernandez Mercurio (2518165)" userId="467e01d6-5226-4d51-8775-ed50befd46c7" providerId="ADAL" clId="{4CDBD7CA-CFD7-564A-B159-559D0915CA12}" dt="2026-08-08T09:35:23.748" v="5538" actId="1076"/>
          <ac:spMkLst>
            <pc:docMk/>
            <pc:sldMk cId="1051806097" sldId="258"/>
            <ac:spMk id="4" creationId="{FC814FB2-2CDA-1252-EC0E-5A2D8190D60E}"/>
          </ac:spMkLst>
        </pc:spChg>
        <pc:spChg chg="mod">
          <ac:chgData name="Melinda Hernandez Mercurio (2518165)" userId="467e01d6-5226-4d51-8775-ed50befd46c7" providerId="ADAL" clId="{4CDBD7CA-CFD7-564A-B159-559D0915CA12}" dt="2026-08-09T21:53:45.307" v="8688" actId="20577"/>
          <ac:spMkLst>
            <pc:docMk/>
            <pc:sldMk cId="1051806097" sldId="258"/>
            <ac:spMk id="8" creationId="{2C204777-8749-B23D-EAE2-33AAE40C9C00}"/>
          </ac:spMkLst>
        </pc:spChg>
      </pc:sldChg>
      <pc:sldChg chg="addSp delSp modSp mod">
        <pc:chgData name="Melinda Hernandez Mercurio (2518165)" userId="467e01d6-5226-4d51-8775-ed50befd46c7" providerId="ADAL" clId="{4CDBD7CA-CFD7-564A-B159-559D0915CA12}" dt="2026-08-08T15:21:49.629" v="6874"/>
        <pc:sldMkLst>
          <pc:docMk/>
          <pc:sldMk cId="355182791" sldId="259"/>
        </pc:sldMkLst>
        <pc:spChg chg="mod">
          <ac:chgData name="Melinda Hernandez Mercurio (2518165)" userId="467e01d6-5226-4d51-8775-ed50befd46c7" providerId="ADAL" clId="{4CDBD7CA-CFD7-564A-B159-559D0915CA12}" dt="2026-08-08T15:21:47.498" v="6872" actId="20577"/>
          <ac:spMkLst>
            <pc:docMk/>
            <pc:sldMk cId="355182791" sldId="259"/>
            <ac:spMk id="8" creationId="{79E3EC29-42D6-9A6B-776A-F28A4DD6F19E}"/>
          </ac:spMkLst>
        </pc:spChg>
      </pc:sldChg>
      <pc:sldChg chg="modSp mod setBg">
        <pc:chgData name="Melinda Hernandez Mercurio (2518165)" userId="467e01d6-5226-4d51-8775-ed50befd46c7" providerId="ADAL" clId="{4CDBD7CA-CFD7-564A-B159-559D0915CA12}" dt="2026-08-10T06:41:47.727" v="8775" actId="5793"/>
        <pc:sldMkLst>
          <pc:docMk/>
          <pc:sldMk cId="1434853904" sldId="260"/>
        </pc:sldMkLst>
        <pc:spChg chg="mod">
          <ac:chgData name="Melinda Hernandez Mercurio (2518165)" userId="467e01d6-5226-4d51-8775-ed50befd46c7" providerId="ADAL" clId="{4CDBD7CA-CFD7-564A-B159-559D0915CA12}" dt="2026-08-06T20:32:37.966" v="3198" actId="123"/>
          <ac:spMkLst>
            <pc:docMk/>
            <pc:sldMk cId="1434853904" sldId="260"/>
            <ac:spMk id="7" creationId="{E500F263-263B-8C9A-2794-66757EBB9C66}"/>
          </ac:spMkLst>
        </pc:spChg>
        <pc:spChg chg="mod">
          <ac:chgData name="Melinda Hernandez Mercurio (2518165)" userId="467e01d6-5226-4d51-8775-ed50befd46c7" providerId="ADAL" clId="{4CDBD7CA-CFD7-564A-B159-559D0915CA12}" dt="2026-08-10T06:41:47.727" v="8775" actId="5793"/>
          <ac:spMkLst>
            <pc:docMk/>
            <pc:sldMk cId="1434853904" sldId="260"/>
            <ac:spMk id="10" creationId="{3CD5BB30-30D0-F08B-6797-70AAEC99AF65}"/>
          </ac:spMkLst>
        </pc:spChg>
        <pc:spChg chg="mod">
          <ac:chgData name="Melinda Hernandez Mercurio (2518165)" userId="467e01d6-5226-4d51-8775-ed50befd46c7" providerId="ADAL" clId="{4CDBD7CA-CFD7-564A-B159-559D0915CA12}" dt="2026-08-06T20:34:43.171" v="3225" actId="20577"/>
          <ac:spMkLst>
            <pc:docMk/>
            <pc:sldMk cId="1434853904" sldId="260"/>
            <ac:spMk id="13" creationId="{E80CEEF8-892F-6AF4-5525-67830B09C42E}"/>
          </ac:spMkLst>
        </pc:spChg>
      </pc:sldChg>
      <pc:sldChg chg="modSp mod">
        <pc:chgData name="Melinda Hernandez Mercurio (2518165)" userId="467e01d6-5226-4d51-8775-ed50befd46c7" providerId="ADAL" clId="{4CDBD7CA-CFD7-564A-B159-559D0915CA12}" dt="2026-08-10T06:46:06.112" v="9144" actId="20577"/>
        <pc:sldMkLst>
          <pc:docMk/>
          <pc:sldMk cId="416694051" sldId="261"/>
        </pc:sldMkLst>
        <pc:spChg chg="mod">
          <ac:chgData name="Melinda Hernandez Mercurio (2518165)" userId="467e01d6-5226-4d51-8775-ed50befd46c7" providerId="ADAL" clId="{4CDBD7CA-CFD7-564A-B159-559D0915CA12}" dt="2026-08-07T07:12:12.684" v="5236" actId="1076"/>
          <ac:spMkLst>
            <pc:docMk/>
            <pc:sldMk cId="416694051" sldId="261"/>
            <ac:spMk id="2" creationId="{DCBD11E4-49B2-7A3A-713B-1557A67002C9}"/>
          </ac:spMkLst>
        </pc:spChg>
        <pc:spChg chg="mod">
          <ac:chgData name="Melinda Hernandez Mercurio (2518165)" userId="467e01d6-5226-4d51-8775-ed50befd46c7" providerId="ADAL" clId="{4CDBD7CA-CFD7-564A-B159-559D0915CA12}" dt="2026-08-10T06:46:06.112" v="9144" actId="20577"/>
          <ac:spMkLst>
            <pc:docMk/>
            <pc:sldMk cId="416694051" sldId="261"/>
            <ac:spMk id="3" creationId="{A156C52F-D988-84DD-FE73-C0508DC81AED}"/>
          </ac:spMkLst>
        </pc:spChg>
      </pc:sldChg>
      <pc:sldChg chg="modSp mod setBg">
        <pc:chgData name="Melinda Hernandez Mercurio (2518165)" userId="467e01d6-5226-4d51-8775-ed50befd46c7" providerId="ADAL" clId="{4CDBD7CA-CFD7-564A-B159-559D0915CA12}" dt="2026-08-10T06:44:07.971" v="9087" actId="20577"/>
        <pc:sldMkLst>
          <pc:docMk/>
          <pc:sldMk cId="1481281875" sldId="262"/>
        </pc:sldMkLst>
        <pc:spChg chg="mod">
          <ac:chgData name="Melinda Hernandez Mercurio (2518165)" userId="467e01d6-5226-4d51-8775-ed50befd46c7" providerId="ADAL" clId="{4CDBD7CA-CFD7-564A-B159-559D0915CA12}" dt="2026-08-09T21:44:26.755" v="8611" actId="255"/>
          <ac:spMkLst>
            <pc:docMk/>
            <pc:sldMk cId="1481281875" sldId="262"/>
            <ac:spMk id="3" creationId="{A18FDE8E-B325-0DB0-C8C4-FBDD3F35941C}"/>
          </ac:spMkLst>
        </pc:spChg>
        <pc:spChg chg="mod">
          <ac:chgData name="Melinda Hernandez Mercurio (2518165)" userId="467e01d6-5226-4d51-8775-ed50befd46c7" providerId="ADAL" clId="{4CDBD7CA-CFD7-564A-B159-559D0915CA12}" dt="2026-08-10T06:43:08.761" v="8981" actId="20577"/>
          <ac:spMkLst>
            <pc:docMk/>
            <pc:sldMk cId="1481281875" sldId="262"/>
            <ac:spMk id="8" creationId="{091C19CC-ED6A-DECF-CA0E-EE4218DED2EF}"/>
          </ac:spMkLst>
        </pc:spChg>
        <pc:spChg chg="mod">
          <ac:chgData name="Melinda Hernandez Mercurio (2518165)" userId="467e01d6-5226-4d51-8775-ed50befd46c7" providerId="ADAL" clId="{4CDBD7CA-CFD7-564A-B159-559D0915CA12}" dt="2026-08-10T06:44:07.971" v="9087" actId="20577"/>
          <ac:spMkLst>
            <pc:docMk/>
            <pc:sldMk cId="1481281875" sldId="262"/>
            <ac:spMk id="9" creationId="{98D63A96-89B1-6F39-988F-C2FED49293AE}"/>
          </ac:spMkLst>
        </pc:spChg>
      </pc:sldChg>
      <pc:sldChg chg="addSp delSp modSp mod">
        <pc:chgData name="Melinda Hernandez Mercurio (2518165)" userId="467e01d6-5226-4d51-8775-ed50befd46c7" providerId="ADAL" clId="{4CDBD7CA-CFD7-564A-B159-559D0915CA12}" dt="2026-08-06T20:54:07.181" v="3438" actId="20577"/>
        <pc:sldMkLst>
          <pc:docMk/>
          <pc:sldMk cId="1524246604" sldId="263"/>
        </pc:sldMkLst>
        <pc:spChg chg="add mod">
          <ac:chgData name="Melinda Hernandez Mercurio (2518165)" userId="467e01d6-5226-4d51-8775-ed50befd46c7" providerId="ADAL" clId="{4CDBD7CA-CFD7-564A-B159-559D0915CA12}" dt="2026-08-06T20:49:49.368" v="3373" actId="1076"/>
          <ac:spMkLst>
            <pc:docMk/>
            <pc:sldMk cId="1524246604" sldId="263"/>
            <ac:spMk id="2" creationId="{673420D4-5960-D7A8-B70B-45D9F8973FE6}"/>
          </ac:spMkLst>
        </pc:spChg>
        <pc:spChg chg="mod">
          <ac:chgData name="Melinda Hernandez Mercurio (2518165)" userId="467e01d6-5226-4d51-8775-ed50befd46c7" providerId="ADAL" clId="{4CDBD7CA-CFD7-564A-B159-559D0915CA12}" dt="2026-08-06T20:54:07.181" v="3438" actId="20577"/>
          <ac:spMkLst>
            <pc:docMk/>
            <pc:sldMk cId="1524246604" sldId="263"/>
            <ac:spMk id="5" creationId="{31B6A495-6753-CC35-A35C-4A1FE3D1D768}"/>
          </ac:spMkLst>
        </pc:spChg>
        <pc:spChg chg="mod">
          <ac:chgData name="Melinda Hernandez Mercurio (2518165)" userId="467e01d6-5226-4d51-8775-ed50befd46c7" providerId="ADAL" clId="{4CDBD7CA-CFD7-564A-B159-559D0915CA12}" dt="2026-08-06T20:49:57.051" v="3374" actId="1076"/>
          <ac:spMkLst>
            <pc:docMk/>
            <pc:sldMk cId="1524246604" sldId="263"/>
            <ac:spMk id="6" creationId="{66F58D89-A269-3106-273C-01737EF2904D}"/>
          </ac:spMkLst>
        </pc:spChg>
        <pc:spChg chg="mod">
          <ac:chgData name="Melinda Hernandez Mercurio (2518165)" userId="467e01d6-5226-4d51-8775-ed50befd46c7" providerId="ADAL" clId="{4CDBD7CA-CFD7-564A-B159-559D0915CA12}" dt="2026-08-06T20:47:43.958" v="3356" actId="14100"/>
          <ac:spMkLst>
            <pc:docMk/>
            <pc:sldMk cId="1524246604" sldId="263"/>
            <ac:spMk id="9" creationId="{5A321316-1867-A276-51E6-7E6D9BDEE482}"/>
          </ac:spMkLst>
        </pc:spChg>
        <pc:spChg chg="mod">
          <ac:chgData name="Melinda Hernandez Mercurio (2518165)" userId="467e01d6-5226-4d51-8775-ed50befd46c7" providerId="ADAL" clId="{4CDBD7CA-CFD7-564A-B159-559D0915CA12}" dt="2026-08-06T20:50:54.200" v="3384" actId="14100"/>
          <ac:spMkLst>
            <pc:docMk/>
            <pc:sldMk cId="1524246604" sldId="263"/>
            <ac:spMk id="10" creationId="{6A9D7AC5-B947-894D-ABE5-FE91F90AB4F1}"/>
          </ac:spMkLst>
        </pc:spChg>
        <pc:spChg chg="mod">
          <ac:chgData name="Melinda Hernandez Mercurio (2518165)" userId="467e01d6-5226-4d51-8775-ed50befd46c7" providerId="ADAL" clId="{4CDBD7CA-CFD7-564A-B159-559D0915CA12}" dt="2026-08-06T20:52:23.687" v="3418" actId="5793"/>
          <ac:spMkLst>
            <pc:docMk/>
            <pc:sldMk cId="1524246604" sldId="263"/>
            <ac:spMk id="15" creationId="{42C7669F-110A-FC01-5421-CE3CDC00A3CF}"/>
          </ac:spMkLst>
        </pc:spChg>
        <pc:spChg chg="mod">
          <ac:chgData name="Melinda Hernandez Mercurio (2518165)" userId="467e01d6-5226-4d51-8775-ed50befd46c7" providerId="ADAL" clId="{4CDBD7CA-CFD7-564A-B159-559D0915CA12}" dt="2026-08-06T20:50:32.934" v="3381" actId="14100"/>
          <ac:spMkLst>
            <pc:docMk/>
            <pc:sldMk cId="1524246604" sldId="263"/>
            <ac:spMk id="17" creationId="{6B32343C-6317-3858-1A2B-FC0D121CCCB0}"/>
          </ac:spMkLst>
        </pc:spChg>
      </pc:sldChg>
      <pc:sldChg chg="modSp mod">
        <pc:chgData name="Melinda Hernandez Mercurio (2518165)" userId="467e01d6-5226-4d51-8775-ed50befd46c7" providerId="ADAL" clId="{4CDBD7CA-CFD7-564A-B159-559D0915CA12}" dt="2026-08-09T21:44:37.931" v="8613" actId="27636"/>
        <pc:sldMkLst>
          <pc:docMk/>
          <pc:sldMk cId="3278303392" sldId="264"/>
        </pc:sldMkLst>
        <pc:spChg chg="mod">
          <ac:chgData name="Melinda Hernandez Mercurio (2518165)" userId="467e01d6-5226-4d51-8775-ed50befd46c7" providerId="ADAL" clId="{4CDBD7CA-CFD7-564A-B159-559D0915CA12}" dt="2026-08-09T21:44:37.931" v="8613" actId="27636"/>
          <ac:spMkLst>
            <pc:docMk/>
            <pc:sldMk cId="3278303392" sldId="264"/>
            <ac:spMk id="3" creationId="{0C02D8C8-03B0-FF56-CFE5-5F25280332B8}"/>
          </ac:spMkLst>
        </pc:spChg>
        <pc:spChg chg="mod">
          <ac:chgData name="Melinda Hernandez Mercurio (2518165)" userId="467e01d6-5226-4d51-8775-ed50befd46c7" providerId="ADAL" clId="{4CDBD7CA-CFD7-564A-B159-559D0915CA12}" dt="2026-08-06T05:09:39.662" v="2817" actId="1076"/>
          <ac:spMkLst>
            <pc:docMk/>
            <pc:sldMk cId="3278303392" sldId="264"/>
            <ac:spMk id="4" creationId="{BD088BB7-3F9E-6D74-6077-0A34CDDDE233}"/>
          </ac:spMkLst>
        </pc:spChg>
      </pc:sldChg>
      <pc:sldChg chg="modSp mod">
        <pc:chgData name="Melinda Hernandez Mercurio (2518165)" userId="467e01d6-5226-4d51-8775-ed50befd46c7" providerId="ADAL" clId="{4CDBD7CA-CFD7-564A-B159-559D0915CA12}" dt="2026-08-09T21:10:43.672" v="7027" actId="14100"/>
        <pc:sldMkLst>
          <pc:docMk/>
          <pc:sldMk cId="3723872285" sldId="266"/>
        </pc:sldMkLst>
        <pc:graphicFrameChg chg="mod modGraphic">
          <ac:chgData name="Melinda Hernandez Mercurio (2518165)" userId="467e01d6-5226-4d51-8775-ed50befd46c7" providerId="ADAL" clId="{4CDBD7CA-CFD7-564A-B159-559D0915CA12}" dt="2026-08-09T21:10:43.672" v="7027" actId="14100"/>
          <ac:graphicFrameMkLst>
            <pc:docMk/>
            <pc:sldMk cId="3723872285" sldId="266"/>
            <ac:graphicFrameMk id="5" creationId="{84AB0C6C-1B62-BD5B-4E39-AC5A0700187D}"/>
          </ac:graphicFrameMkLst>
        </pc:graphicFrameChg>
        <pc:graphicFrameChg chg="mod modGraphic">
          <ac:chgData name="Melinda Hernandez Mercurio (2518165)" userId="467e01d6-5226-4d51-8775-ed50befd46c7" providerId="ADAL" clId="{4CDBD7CA-CFD7-564A-B159-559D0915CA12}" dt="2026-08-09T21:10:34.257" v="7026" actId="14100"/>
          <ac:graphicFrameMkLst>
            <pc:docMk/>
            <pc:sldMk cId="3723872285" sldId="266"/>
            <ac:graphicFrameMk id="9" creationId="{BFF6D2E6-8154-C084-6580-7F904E387E81}"/>
          </ac:graphicFrameMkLst>
        </pc:graphicFrameChg>
      </pc:sldChg>
      <pc:sldChg chg="addSp delSp modSp mod">
        <pc:chgData name="Melinda Hernandez Mercurio (2518165)" userId="467e01d6-5226-4d51-8775-ed50befd46c7" providerId="ADAL" clId="{4CDBD7CA-CFD7-564A-B159-559D0915CA12}" dt="2026-08-05T21:51:05.581" v="2593" actId="14734"/>
        <pc:sldMkLst>
          <pc:docMk/>
          <pc:sldMk cId="3832727197" sldId="267"/>
        </pc:sldMkLst>
        <pc:spChg chg="add mod">
          <ac:chgData name="Melinda Hernandez Mercurio (2518165)" userId="467e01d6-5226-4d51-8775-ed50befd46c7" providerId="ADAL" clId="{4CDBD7CA-CFD7-564A-B159-559D0915CA12}" dt="2026-08-03T08:13:26.197" v="1561" actId="207"/>
          <ac:spMkLst>
            <pc:docMk/>
            <pc:sldMk cId="3832727197" sldId="267"/>
            <ac:spMk id="2" creationId="{28822124-C835-A7E5-C404-167ADDBB6F1E}"/>
          </ac:spMkLst>
        </pc:spChg>
        <pc:graphicFrameChg chg="modGraphic">
          <ac:chgData name="Melinda Hernandez Mercurio (2518165)" userId="467e01d6-5226-4d51-8775-ed50befd46c7" providerId="ADAL" clId="{4CDBD7CA-CFD7-564A-B159-559D0915CA12}" dt="2026-08-05T21:51:05.581" v="2593" actId="14734"/>
          <ac:graphicFrameMkLst>
            <pc:docMk/>
            <pc:sldMk cId="3832727197" sldId="267"/>
            <ac:graphicFrameMk id="5" creationId="{768E83E3-1531-144C-EBA8-12B672CE44AE}"/>
          </ac:graphicFrameMkLst>
        </pc:graphicFrameChg>
      </pc:sldChg>
      <pc:sldChg chg="addSp delSp modSp mod">
        <pc:chgData name="Melinda Hernandez Mercurio (2518165)" userId="467e01d6-5226-4d51-8775-ed50befd46c7" providerId="ADAL" clId="{4CDBD7CA-CFD7-564A-B159-559D0915CA12}" dt="2026-08-06T22:18:48.129" v="5226" actId="20577"/>
        <pc:sldMkLst>
          <pc:docMk/>
          <pc:sldMk cId="2233215141" sldId="595"/>
        </pc:sldMkLst>
        <pc:spChg chg="mod">
          <ac:chgData name="Melinda Hernandez Mercurio (2518165)" userId="467e01d6-5226-4d51-8775-ed50befd46c7" providerId="ADAL" clId="{4CDBD7CA-CFD7-564A-B159-559D0915CA12}" dt="2026-08-05T22:09:24.936" v="2793" actId="1076"/>
          <ac:spMkLst>
            <pc:docMk/>
            <pc:sldMk cId="2233215141" sldId="595"/>
            <ac:spMk id="2" creationId="{FD7E51F8-82C2-26DC-2B70-95275B791F1E}"/>
          </ac:spMkLst>
        </pc:spChg>
        <pc:spChg chg="add mod">
          <ac:chgData name="Melinda Hernandez Mercurio (2518165)" userId="467e01d6-5226-4d51-8775-ed50befd46c7" providerId="ADAL" clId="{4CDBD7CA-CFD7-564A-B159-559D0915CA12}" dt="2026-08-06T21:33:34.312" v="4166" actId="1076"/>
          <ac:spMkLst>
            <pc:docMk/>
            <pc:sldMk cId="2233215141" sldId="595"/>
            <ac:spMk id="3" creationId="{7D9B2842-1A2B-2AA9-0E17-DBE53B00E73D}"/>
          </ac:spMkLst>
        </pc:spChg>
        <pc:spChg chg="add mod">
          <ac:chgData name="Melinda Hernandez Mercurio (2518165)" userId="467e01d6-5226-4d51-8775-ed50befd46c7" providerId="ADAL" clId="{4CDBD7CA-CFD7-564A-B159-559D0915CA12}" dt="2026-08-06T21:07:22.691" v="3763" actId="1076"/>
          <ac:spMkLst>
            <pc:docMk/>
            <pc:sldMk cId="2233215141" sldId="595"/>
            <ac:spMk id="6" creationId="{2CCC3828-836D-8BA0-3D7C-DDAD3F90359B}"/>
          </ac:spMkLst>
        </pc:spChg>
        <pc:spChg chg="add mod">
          <ac:chgData name="Melinda Hernandez Mercurio (2518165)" userId="467e01d6-5226-4d51-8775-ed50befd46c7" providerId="ADAL" clId="{4CDBD7CA-CFD7-564A-B159-559D0915CA12}" dt="2026-08-06T21:34:03.797" v="4167" actId="123"/>
          <ac:spMkLst>
            <pc:docMk/>
            <pc:sldMk cId="2233215141" sldId="595"/>
            <ac:spMk id="7" creationId="{5B7223AB-6734-F53F-4D98-A0F817D2E75A}"/>
          </ac:spMkLst>
        </pc:spChg>
        <pc:spChg chg="add mod">
          <ac:chgData name="Melinda Hernandez Mercurio (2518165)" userId="467e01d6-5226-4d51-8775-ed50befd46c7" providerId="ADAL" clId="{4CDBD7CA-CFD7-564A-B159-559D0915CA12}" dt="2026-08-06T22:18:48.129" v="5226" actId="20577"/>
          <ac:spMkLst>
            <pc:docMk/>
            <pc:sldMk cId="2233215141" sldId="595"/>
            <ac:spMk id="8" creationId="{547CBEDA-9919-BA15-C198-5C13DB2F560F}"/>
          </ac:spMkLst>
        </pc:spChg>
        <pc:spChg chg="add mod">
          <ac:chgData name="Melinda Hernandez Mercurio (2518165)" userId="467e01d6-5226-4d51-8775-ed50befd46c7" providerId="ADAL" clId="{4CDBD7CA-CFD7-564A-B159-559D0915CA12}" dt="2026-08-06T21:34:22.597" v="4169" actId="123"/>
          <ac:spMkLst>
            <pc:docMk/>
            <pc:sldMk cId="2233215141" sldId="595"/>
            <ac:spMk id="9" creationId="{5C4AE594-01B8-AFBA-6D92-A1DDB6B2BDD6}"/>
          </ac:spMkLst>
        </pc:spChg>
        <pc:spChg chg="add mod">
          <ac:chgData name="Melinda Hernandez Mercurio (2518165)" userId="467e01d6-5226-4d51-8775-ed50befd46c7" providerId="ADAL" clId="{4CDBD7CA-CFD7-564A-B159-559D0915CA12}" dt="2026-08-06T21:34:27.812" v="4170" actId="123"/>
          <ac:spMkLst>
            <pc:docMk/>
            <pc:sldMk cId="2233215141" sldId="595"/>
            <ac:spMk id="12" creationId="{37629F5E-908B-E7E4-1131-541861C8DEC4}"/>
          </ac:spMkLst>
        </pc:spChg>
        <pc:spChg chg="add mod">
          <ac:chgData name="Melinda Hernandez Mercurio (2518165)" userId="467e01d6-5226-4d51-8775-ed50befd46c7" providerId="ADAL" clId="{4CDBD7CA-CFD7-564A-B159-559D0915CA12}" dt="2026-08-06T21:34:33.996" v="4171" actId="123"/>
          <ac:spMkLst>
            <pc:docMk/>
            <pc:sldMk cId="2233215141" sldId="595"/>
            <ac:spMk id="13" creationId="{301ECCE1-289B-2233-B3EC-55305639BB62}"/>
          </ac:spMkLst>
        </pc:spChg>
        <pc:spChg chg="add mod">
          <ac:chgData name="Melinda Hernandez Mercurio (2518165)" userId="467e01d6-5226-4d51-8775-ed50befd46c7" providerId="ADAL" clId="{4CDBD7CA-CFD7-564A-B159-559D0915CA12}" dt="2026-08-06T21:48:37.070" v="4503" actId="20577"/>
          <ac:spMkLst>
            <pc:docMk/>
            <pc:sldMk cId="2233215141" sldId="595"/>
            <ac:spMk id="14" creationId="{4CE3D957-387F-A96A-57B6-42ED78AB4D73}"/>
          </ac:spMkLst>
        </pc:spChg>
      </pc:sldChg>
      <pc:sldChg chg="addSp modSp mod">
        <pc:chgData name="Melinda Hernandez Mercurio (2518165)" userId="467e01d6-5226-4d51-8775-ed50befd46c7" providerId="ADAL" clId="{4CDBD7CA-CFD7-564A-B159-559D0915CA12}" dt="2026-08-05T22:08:40.871" v="2779" actId="207"/>
        <pc:sldMkLst>
          <pc:docMk/>
          <pc:sldMk cId="3403650253" sldId="596"/>
        </pc:sldMkLst>
        <pc:spChg chg="add mod">
          <ac:chgData name="Melinda Hernandez Mercurio (2518165)" userId="467e01d6-5226-4d51-8775-ed50befd46c7" providerId="ADAL" clId="{4CDBD7CA-CFD7-564A-B159-559D0915CA12}" dt="2026-08-05T22:08:40.871" v="2779" actId="207"/>
          <ac:spMkLst>
            <pc:docMk/>
            <pc:sldMk cId="3403650253" sldId="596"/>
            <ac:spMk id="2" creationId="{4921E89A-7E84-489D-1C34-6E6B97315C82}"/>
          </ac:spMkLst>
        </pc:spChg>
      </pc:sldChg>
      <pc:sldChg chg="modSp mod">
        <pc:chgData name="Melinda Hernandez Mercurio (2518165)" userId="467e01d6-5226-4d51-8775-ed50befd46c7" providerId="ADAL" clId="{4CDBD7CA-CFD7-564A-B159-559D0915CA12}" dt="2026-08-07T07:13:10.238" v="5240" actId="207"/>
        <pc:sldMkLst>
          <pc:docMk/>
          <pc:sldMk cId="1726667782" sldId="597"/>
        </pc:sldMkLst>
        <pc:spChg chg="mod">
          <ac:chgData name="Melinda Hernandez Mercurio (2518165)" userId="467e01d6-5226-4d51-8775-ed50befd46c7" providerId="ADAL" clId="{4CDBD7CA-CFD7-564A-B159-559D0915CA12}" dt="2026-08-07T07:13:10.238" v="5240" actId="207"/>
          <ac:spMkLst>
            <pc:docMk/>
            <pc:sldMk cId="1726667782" sldId="597"/>
            <ac:spMk id="3" creationId="{4454AE7B-E717-C602-64E1-10B6400093BD}"/>
          </ac:spMkLst>
        </pc:spChg>
      </pc:sldChg>
      <pc:sldChg chg="addSp delSp modSp del mod">
        <pc:chgData name="Melinda Hernandez Mercurio (2518165)" userId="467e01d6-5226-4d51-8775-ed50befd46c7" providerId="ADAL" clId="{4CDBD7CA-CFD7-564A-B159-559D0915CA12}" dt="2026-08-09T21:52:35.505" v="8620" actId="2696"/>
        <pc:sldMkLst>
          <pc:docMk/>
          <pc:sldMk cId="3761329282" sldId="598"/>
        </pc:sldMkLst>
        <pc:spChg chg="del mod">
          <ac:chgData name="Melinda Hernandez Mercurio (2518165)" userId="467e01d6-5226-4d51-8775-ed50befd46c7" providerId="ADAL" clId="{4CDBD7CA-CFD7-564A-B159-559D0915CA12}" dt="2026-08-09T21:44:53.422" v="8616" actId="21"/>
          <ac:spMkLst>
            <pc:docMk/>
            <pc:sldMk cId="3761329282" sldId="598"/>
            <ac:spMk id="2" creationId="{97005368-728E-0252-3E6F-A9DFF19C7D86}"/>
          </ac:spMkLst>
        </pc:spChg>
        <pc:spChg chg="add del mod">
          <ac:chgData name="Melinda Hernandez Mercurio (2518165)" userId="467e01d6-5226-4d51-8775-ed50befd46c7" providerId="ADAL" clId="{4CDBD7CA-CFD7-564A-B159-559D0915CA12}" dt="2026-08-09T21:46:01.104" v="8619"/>
          <ac:spMkLst>
            <pc:docMk/>
            <pc:sldMk cId="3761329282" sldId="598"/>
            <ac:spMk id="3" creationId="{B96B0003-F31B-BFF6-B10B-79E444E59A43}"/>
          </ac:spMkLst>
        </pc:spChg>
      </pc:sldChg>
      <pc:sldChg chg="addSp delSp modSp new mod">
        <pc:chgData name="Melinda Hernandez Mercurio (2518165)" userId="467e01d6-5226-4d51-8775-ed50befd46c7" providerId="ADAL" clId="{4CDBD7CA-CFD7-564A-B159-559D0915CA12}" dt="2026-08-06T19:39:11.015" v="2828"/>
        <pc:sldMkLst>
          <pc:docMk/>
          <pc:sldMk cId="3811765215" sldId="599"/>
        </pc:sldMkLst>
        <pc:spChg chg="mod">
          <ac:chgData name="Melinda Hernandez Mercurio (2518165)" userId="467e01d6-5226-4d51-8775-ed50befd46c7" providerId="ADAL" clId="{4CDBD7CA-CFD7-564A-B159-559D0915CA12}" dt="2026-08-06T19:38:20.441" v="2825" actId="1076"/>
          <ac:spMkLst>
            <pc:docMk/>
            <pc:sldMk cId="3811765215" sldId="599"/>
            <ac:spMk id="2" creationId="{FE9C4E27-05C5-E1AA-6AEB-FD2019302E1E}"/>
          </ac:spMkLst>
        </pc:spChg>
        <pc:graphicFrameChg chg="add mod modGraphic">
          <ac:chgData name="Melinda Hernandez Mercurio (2518165)" userId="467e01d6-5226-4d51-8775-ed50befd46c7" providerId="ADAL" clId="{4CDBD7CA-CFD7-564A-B159-559D0915CA12}" dt="2026-08-06T19:39:11.015" v="2828"/>
          <ac:graphicFrameMkLst>
            <pc:docMk/>
            <pc:sldMk cId="3811765215" sldId="599"/>
            <ac:graphicFrameMk id="10" creationId="{27B1B7DE-9462-C3C1-2C89-1069A7D277F3}"/>
          </ac:graphicFrameMkLst>
        </pc:graphicFrameChg>
      </pc:sldChg>
      <pc:sldChg chg="addSp modSp new mod">
        <pc:chgData name="Melinda Hernandez Mercurio (2518165)" userId="467e01d6-5226-4d51-8775-ed50befd46c7" providerId="ADAL" clId="{4CDBD7CA-CFD7-564A-B159-559D0915CA12}" dt="2026-08-06T22:18:34.989" v="5225" actId="20577"/>
        <pc:sldMkLst>
          <pc:docMk/>
          <pc:sldMk cId="1073007854" sldId="600"/>
        </pc:sldMkLst>
        <pc:spChg chg="add mod">
          <ac:chgData name="Melinda Hernandez Mercurio (2518165)" userId="467e01d6-5226-4d51-8775-ed50befd46c7" providerId="ADAL" clId="{4CDBD7CA-CFD7-564A-B159-559D0915CA12}" dt="2026-08-06T22:18:34.989" v="5225" actId="20577"/>
          <ac:spMkLst>
            <pc:docMk/>
            <pc:sldMk cId="1073007854" sldId="600"/>
            <ac:spMk id="2" creationId="{5F1E7CAA-1B57-EDB8-EB11-25D9CBEF6AF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90AA58-B01C-7A47-AC04-7E898B61E04E}" type="doc">
      <dgm:prSet loTypeId="urn:microsoft.com/office/officeart/2008/layout/HalfCircleOrganizationChart" loCatId="" qsTypeId="urn:microsoft.com/office/officeart/2005/8/quickstyle/simple1" qsCatId="simple" csTypeId="urn:microsoft.com/office/officeart/2005/8/colors/accent1_2" csCatId="accent1" phldr="1"/>
      <dgm:spPr/>
      <dgm:t>
        <a:bodyPr/>
        <a:lstStyle/>
        <a:p>
          <a:endParaRPr lang="en-GB"/>
        </a:p>
      </dgm:t>
    </dgm:pt>
    <dgm:pt modelId="{09AE7A1E-7309-9440-9DB2-73938D0A4FF4}">
      <dgm:prSet phldrT="[Text]" custT="1"/>
      <dgm:spPr/>
      <dgm:t>
        <a:bodyPr/>
        <a:lstStyle/>
        <a:p>
          <a:r>
            <a:rPr lang="en-GB" sz="2400" dirty="0">
              <a:solidFill>
                <a:schemeClr val="accent4">
                  <a:lumMod val="50000"/>
                </a:schemeClr>
              </a:solidFill>
            </a:rPr>
            <a:t>Melinda Mercurio</a:t>
          </a:r>
        </a:p>
        <a:p>
          <a:r>
            <a:rPr lang="en-GB" sz="2400" dirty="0">
              <a:solidFill>
                <a:schemeClr val="accent4">
                  <a:lumMod val="50000"/>
                </a:schemeClr>
              </a:solidFill>
            </a:rPr>
            <a:t>Founder &amp; CEO </a:t>
          </a:r>
        </a:p>
      </dgm:t>
    </dgm:pt>
    <dgm:pt modelId="{41E55793-8118-8D4B-A934-976E06CF47AF}" type="parTrans" cxnId="{6A3DED33-2C77-9F47-8263-B94CC0498297}">
      <dgm:prSet/>
      <dgm:spPr/>
      <dgm:t>
        <a:bodyPr/>
        <a:lstStyle/>
        <a:p>
          <a:endParaRPr lang="en-GB"/>
        </a:p>
      </dgm:t>
    </dgm:pt>
    <dgm:pt modelId="{1046CFAF-7FFB-0B4A-B794-B6F557FA52AE}" type="sibTrans" cxnId="{6A3DED33-2C77-9F47-8263-B94CC0498297}">
      <dgm:prSet/>
      <dgm:spPr/>
      <dgm:t>
        <a:bodyPr/>
        <a:lstStyle/>
        <a:p>
          <a:endParaRPr lang="en-GB"/>
        </a:p>
      </dgm:t>
    </dgm:pt>
    <dgm:pt modelId="{43DC8711-E937-9343-939F-367CEE6D5B49}">
      <dgm:prSet phldrT="[Text]" custT="1"/>
      <dgm:spPr/>
      <dgm:t>
        <a:bodyPr/>
        <a:lstStyle/>
        <a:p>
          <a:r>
            <a:rPr lang="en-GB" sz="2400" dirty="0">
              <a:solidFill>
                <a:schemeClr val="accent4">
                  <a:lumMod val="50000"/>
                </a:schemeClr>
              </a:solidFill>
            </a:rPr>
            <a:t>Formula &amp;Safety</a:t>
          </a:r>
        </a:p>
        <a:p>
          <a:r>
            <a:rPr lang="en-GB" sz="2400" dirty="0">
              <a:solidFill>
                <a:schemeClr val="accent4">
                  <a:lumMod val="50000"/>
                </a:schemeClr>
              </a:solidFill>
            </a:rPr>
            <a:t>Adviser</a:t>
          </a:r>
        </a:p>
      </dgm:t>
    </dgm:pt>
    <dgm:pt modelId="{15B4F4E6-7C5C-8D46-BDCF-16A69D012E2E}" type="parTrans" cxnId="{21654B64-E5A6-B149-8371-181DDECB94E5}">
      <dgm:prSet/>
      <dgm:spPr/>
      <dgm:t>
        <a:bodyPr/>
        <a:lstStyle/>
        <a:p>
          <a:endParaRPr lang="en-GB"/>
        </a:p>
      </dgm:t>
    </dgm:pt>
    <dgm:pt modelId="{1494FD86-9789-A649-B622-D1C825089215}" type="sibTrans" cxnId="{21654B64-E5A6-B149-8371-181DDECB94E5}">
      <dgm:prSet/>
      <dgm:spPr/>
      <dgm:t>
        <a:bodyPr/>
        <a:lstStyle/>
        <a:p>
          <a:endParaRPr lang="en-GB"/>
        </a:p>
      </dgm:t>
    </dgm:pt>
    <dgm:pt modelId="{883AC511-EE0F-2C4A-98DC-72B10CA93795}">
      <dgm:prSet phldrT="[Text]" custT="1"/>
      <dgm:spPr/>
      <dgm:t>
        <a:bodyPr/>
        <a:lstStyle/>
        <a:p>
          <a:r>
            <a:rPr lang="en-GB" sz="2400" dirty="0">
              <a:solidFill>
                <a:schemeClr val="accent4">
                  <a:lumMod val="50000"/>
                </a:schemeClr>
              </a:solidFill>
            </a:rPr>
            <a:t>Legal Financial</a:t>
          </a:r>
        </a:p>
        <a:p>
          <a:r>
            <a:rPr lang="en-GB" sz="2400" dirty="0">
              <a:solidFill>
                <a:schemeClr val="accent4">
                  <a:lumMod val="50000"/>
                </a:schemeClr>
              </a:solidFill>
            </a:rPr>
            <a:t>Adviser</a:t>
          </a:r>
        </a:p>
        <a:p>
          <a:r>
            <a:rPr lang="en-GB" sz="2400" dirty="0">
              <a:solidFill>
                <a:schemeClr val="accent4">
                  <a:lumMod val="50000"/>
                </a:schemeClr>
              </a:solidFill>
            </a:rPr>
            <a:t>Vacant</a:t>
          </a:r>
        </a:p>
      </dgm:t>
    </dgm:pt>
    <dgm:pt modelId="{16C57646-E7C5-4848-84A6-4401F34D7B52}" type="parTrans" cxnId="{922FF82E-38A6-A743-849B-4098ED04CB85}">
      <dgm:prSet/>
      <dgm:spPr/>
      <dgm:t>
        <a:bodyPr/>
        <a:lstStyle/>
        <a:p>
          <a:endParaRPr lang="en-GB"/>
        </a:p>
      </dgm:t>
    </dgm:pt>
    <dgm:pt modelId="{4E01861B-2C43-4F45-B1AA-C0DDD35821E8}" type="sibTrans" cxnId="{922FF82E-38A6-A743-849B-4098ED04CB85}">
      <dgm:prSet/>
      <dgm:spPr/>
      <dgm:t>
        <a:bodyPr/>
        <a:lstStyle/>
        <a:p>
          <a:endParaRPr lang="en-GB"/>
        </a:p>
      </dgm:t>
    </dgm:pt>
    <dgm:pt modelId="{6FCBDEC3-2129-5540-9CA0-A75B36B614D2}" type="pres">
      <dgm:prSet presAssocID="{D490AA58-B01C-7A47-AC04-7E898B61E04E}" presName="Name0" presStyleCnt="0">
        <dgm:presLayoutVars>
          <dgm:orgChart val="1"/>
          <dgm:chPref val="1"/>
          <dgm:dir/>
          <dgm:animOne val="branch"/>
          <dgm:animLvl val="lvl"/>
          <dgm:resizeHandles/>
        </dgm:presLayoutVars>
      </dgm:prSet>
      <dgm:spPr/>
    </dgm:pt>
    <dgm:pt modelId="{61DC61AE-A200-5A47-92A2-E6F3EA8B820C}" type="pres">
      <dgm:prSet presAssocID="{09AE7A1E-7309-9440-9DB2-73938D0A4FF4}" presName="hierRoot1" presStyleCnt="0">
        <dgm:presLayoutVars>
          <dgm:hierBranch val="init"/>
        </dgm:presLayoutVars>
      </dgm:prSet>
      <dgm:spPr/>
    </dgm:pt>
    <dgm:pt modelId="{F8B3794F-727B-2945-B158-945368B71ABD}" type="pres">
      <dgm:prSet presAssocID="{09AE7A1E-7309-9440-9DB2-73938D0A4FF4}" presName="rootComposite1" presStyleCnt="0"/>
      <dgm:spPr/>
    </dgm:pt>
    <dgm:pt modelId="{1F73D69C-52E0-DC40-B9AD-B074E4ACFC05}" type="pres">
      <dgm:prSet presAssocID="{09AE7A1E-7309-9440-9DB2-73938D0A4FF4}" presName="rootText1" presStyleLbl="alignAcc1" presStyleIdx="0" presStyleCnt="0">
        <dgm:presLayoutVars>
          <dgm:chPref val="3"/>
        </dgm:presLayoutVars>
      </dgm:prSet>
      <dgm:spPr/>
    </dgm:pt>
    <dgm:pt modelId="{DEF0D452-B03E-F84C-8262-ABC6B859DC6A}" type="pres">
      <dgm:prSet presAssocID="{09AE7A1E-7309-9440-9DB2-73938D0A4FF4}" presName="topArc1" presStyleLbl="parChTrans1D1" presStyleIdx="0" presStyleCnt="6"/>
      <dgm:spPr/>
    </dgm:pt>
    <dgm:pt modelId="{DAA5C561-59D7-414E-86A2-AD3ED13179FC}" type="pres">
      <dgm:prSet presAssocID="{09AE7A1E-7309-9440-9DB2-73938D0A4FF4}" presName="bottomArc1" presStyleLbl="parChTrans1D1" presStyleIdx="1" presStyleCnt="6"/>
      <dgm:spPr/>
    </dgm:pt>
    <dgm:pt modelId="{3B74AE8B-D977-994C-9E66-933436199E23}" type="pres">
      <dgm:prSet presAssocID="{09AE7A1E-7309-9440-9DB2-73938D0A4FF4}" presName="topConnNode1" presStyleLbl="node1" presStyleIdx="0" presStyleCnt="0"/>
      <dgm:spPr/>
    </dgm:pt>
    <dgm:pt modelId="{60FBDB57-D704-C749-B24E-DA944BC33708}" type="pres">
      <dgm:prSet presAssocID="{09AE7A1E-7309-9440-9DB2-73938D0A4FF4}" presName="hierChild2" presStyleCnt="0"/>
      <dgm:spPr/>
    </dgm:pt>
    <dgm:pt modelId="{93E6B875-3D68-314F-A668-89A2AAE5619C}" type="pres">
      <dgm:prSet presAssocID="{15B4F4E6-7C5C-8D46-BDCF-16A69D012E2E}" presName="Name28" presStyleLbl="parChTrans1D2" presStyleIdx="0" presStyleCnt="2"/>
      <dgm:spPr/>
    </dgm:pt>
    <dgm:pt modelId="{3867B30B-0A30-8D43-A7D6-25EA37D74A4A}" type="pres">
      <dgm:prSet presAssocID="{43DC8711-E937-9343-939F-367CEE6D5B49}" presName="hierRoot2" presStyleCnt="0">
        <dgm:presLayoutVars>
          <dgm:hierBranch val="init"/>
        </dgm:presLayoutVars>
      </dgm:prSet>
      <dgm:spPr/>
    </dgm:pt>
    <dgm:pt modelId="{A8473235-8DB5-A94B-8B38-56B5EBA86181}" type="pres">
      <dgm:prSet presAssocID="{43DC8711-E937-9343-939F-367CEE6D5B49}" presName="rootComposite2" presStyleCnt="0"/>
      <dgm:spPr/>
    </dgm:pt>
    <dgm:pt modelId="{21E9460E-807D-6847-AE1C-19F2ED2D3D7C}" type="pres">
      <dgm:prSet presAssocID="{43DC8711-E937-9343-939F-367CEE6D5B49}" presName="rootText2" presStyleLbl="alignAcc1" presStyleIdx="0" presStyleCnt="0">
        <dgm:presLayoutVars>
          <dgm:chPref val="3"/>
        </dgm:presLayoutVars>
      </dgm:prSet>
      <dgm:spPr/>
    </dgm:pt>
    <dgm:pt modelId="{D12BDFF8-1DBD-BB4D-A5B5-79C898AB81F9}" type="pres">
      <dgm:prSet presAssocID="{43DC8711-E937-9343-939F-367CEE6D5B49}" presName="topArc2" presStyleLbl="parChTrans1D1" presStyleIdx="2" presStyleCnt="6"/>
      <dgm:spPr/>
    </dgm:pt>
    <dgm:pt modelId="{A51BD531-EDF5-2848-9E9B-C3200891E4DE}" type="pres">
      <dgm:prSet presAssocID="{43DC8711-E937-9343-939F-367CEE6D5B49}" presName="bottomArc2" presStyleLbl="parChTrans1D1" presStyleIdx="3" presStyleCnt="6"/>
      <dgm:spPr/>
    </dgm:pt>
    <dgm:pt modelId="{08C2EDA9-0B40-D145-BAF9-9D044870A4B4}" type="pres">
      <dgm:prSet presAssocID="{43DC8711-E937-9343-939F-367CEE6D5B49}" presName="topConnNode2" presStyleLbl="node2" presStyleIdx="0" presStyleCnt="0"/>
      <dgm:spPr/>
    </dgm:pt>
    <dgm:pt modelId="{F536E307-5067-384B-8847-13ABB7815357}" type="pres">
      <dgm:prSet presAssocID="{43DC8711-E937-9343-939F-367CEE6D5B49}" presName="hierChild4" presStyleCnt="0"/>
      <dgm:spPr/>
    </dgm:pt>
    <dgm:pt modelId="{42907B13-26DF-724B-91A3-3C4083DE1C84}" type="pres">
      <dgm:prSet presAssocID="{43DC8711-E937-9343-939F-367CEE6D5B49}" presName="hierChild5" presStyleCnt="0"/>
      <dgm:spPr/>
    </dgm:pt>
    <dgm:pt modelId="{19D1849B-3D3A-C344-8120-0428190BEC9D}" type="pres">
      <dgm:prSet presAssocID="{16C57646-E7C5-4848-84A6-4401F34D7B52}" presName="Name28" presStyleLbl="parChTrans1D2" presStyleIdx="1" presStyleCnt="2"/>
      <dgm:spPr/>
    </dgm:pt>
    <dgm:pt modelId="{EF8D7A06-8879-924E-8FB0-F2DF269E3F99}" type="pres">
      <dgm:prSet presAssocID="{883AC511-EE0F-2C4A-98DC-72B10CA93795}" presName="hierRoot2" presStyleCnt="0">
        <dgm:presLayoutVars>
          <dgm:hierBranch val="init"/>
        </dgm:presLayoutVars>
      </dgm:prSet>
      <dgm:spPr/>
    </dgm:pt>
    <dgm:pt modelId="{8D167896-DD39-2D40-84CC-A07808CF0F1A}" type="pres">
      <dgm:prSet presAssocID="{883AC511-EE0F-2C4A-98DC-72B10CA93795}" presName="rootComposite2" presStyleCnt="0"/>
      <dgm:spPr/>
    </dgm:pt>
    <dgm:pt modelId="{3357009C-EDD1-A349-A165-E319FE1F4ABA}" type="pres">
      <dgm:prSet presAssocID="{883AC511-EE0F-2C4A-98DC-72B10CA93795}" presName="rootText2" presStyleLbl="alignAcc1" presStyleIdx="0" presStyleCnt="0">
        <dgm:presLayoutVars>
          <dgm:chPref val="3"/>
        </dgm:presLayoutVars>
      </dgm:prSet>
      <dgm:spPr/>
    </dgm:pt>
    <dgm:pt modelId="{14397B2A-133A-6D42-A8A2-A79E0E3A1EB2}" type="pres">
      <dgm:prSet presAssocID="{883AC511-EE0F-2C4A-98DC-72B10CA93795}" presName="topArc2" presStyleLbl="parChTrans1D1" presStyleIdx="4" presStyleCnt="6"/>
      <dgm:spPr/>
    </dgm:pt>
    <dgm:pt modelId="{0F5BA72D-EE9B-0244-89AE-89AD36C7C5B8}" type="pres">
      <dgm:prSet presAssocID="{883AC511-EE0F-2C4A-98DC-72B10CA93795}" presName="bottomArc2" presStyleLbl="parChTrans1D1" presStyleIdx="5" presStyleCnt="6"/>
      <dgm:spPr/>
    </dgm:pt>
    <dgm:pt modelId="{C23AC331-9128-244C-8B09-34E78457679D}" type="pres">
      <dgm:prSet presAssocID="{883AC511-EE0F-2C4A-98DC-72B10CA93795}" presName="topConnNode2" presStyleLbl="node2" presStyleIdx="0" presStyleCnt="0"/>
      <dgm:spPr/>
    </dgm:pt>
    <dgm:pt modelId="{D2A148F8-3112-F542-9089-69CD6AC3ADA8}" type="pres">
      <dgm:prSet presAssocID="{883AC511-EE0F-2C4A-98DC-72B10CA93795}" presName="hierChild4" presStyleCnt="0"/>
      <dgm:spPr/>
    </dgm:pt>
    <dgm:pt modelId="{16671E65-4EB4-8544-A216-950ED5DB173E}" type="pres">
      <dgm:prSet presAssocID="{883AC511-EE0F-2C4A-98DC-72B10CA93795}" presName="hierChild5" presStyleCnt="0"/>
      <dgm:spPr/>
    </dgm:pt>
    <dgm:pt modelId="{60EE52E1-31FB-584B-A841-43B892DFFBAC}" type="pres">
      <dgm:prSet presAssocID="{09AE7A1E-7309-9440-9DB2-73938D0A4FF4}" presName="hierChild3" presStyleCnt="0"/>
      <dgm:spPr/>
    </dgm:pt>
  </dgm:ptLst>
  <dgm:cxnLst>
    <dgm:cxn modelId="{21D34602-3F9F-3F40-B2E4-208B31EB54FF}" type="presOf" srcId="{15B4F4E6-7C5C-8D46-BDCF-16A69D012E2E}" destId="{93E6B875-3D68-314F-A668-89A2AAE5619C}" srcOrd="0" destOrd="0" presId="urn:microsoft.com/office/officeart/2008/layout/HalfCircleOrganizationChart"/>
    <dgm:cxn modelId="{2DE96D03-6BEF-0F4B-AA9B-4CED2AD612A7}" type="presOf" srcId="{D490AA58-B01C-7A47-AC04-7E898B61E04E}" destId="{6FCBDEC3-2129-5540-9CA0-A75B36B614D2}" srcOrd="0" destOrd="0" presId="urn:microsoft.com/office/officeart/2008/layout/HalfCircleOrganizationChart"/>
    <dgm:cxn modelId="{676AC527-F7E2-3241-AB46-FED11056C0DB}" type="presOf" srcId="{883AC511-EE0F-2C4A-98DC-72B10CA93795}" destId="{C23AC331-9128-244C-8B09-34E78457679D}" srcOrd="1" destOrd="0" presId="urn:microsoft.com/office/officeart/2008/layout/HalfCircleOrganizationChart"/>
    <dgm:cxn modelId="{922FF82E-38A6-A743-849B-4098ED04CB85}" srcId="{09AE7A1E-7309-9440-9DB2-73938D0A4FF4}" destId="{883AC511-EE0F-2C4A-98DC-72B10CA93795}" srcOrd="1" destOrd="0" parTransId="{16C57646-E7C5-4848-84A6-4401F34D7B52}" sibTransId="{4E01861B-2C43-4F45-B1AA-C0DDD35821E8}"/>
    <dgm:cxn modelId="{6A3DED33-2C77-9F47-8263-B94CC0498297}" srcId="{D490AA58-B01C-7A47-AC04-7E898B61E04E}" destId="{09AE7A1E-7309-9440-9DB2-73938D0A4FF4}" srcOrd="0" destOrd="0" parTransId="{41E55793-8118-8D4B-A934-976E06CF47AF}" sibTransId="{1046CFAF-7FFB-0B4A-B794-B6F557FA52AE}"/>
    <dgm:cxn modelId="{43063458-80D2-9E4E-B0F5-00FE0EED70B1}" type="presOf" srcId="{883AC511-EE0F-2C4A-98DC-72B10CA93795}" destId="{3357009C-EDD1-A349-A165-E319FE1F4ABA}" srcOrd="0" destOrd="0" presId="urn:microsoft.com/office/officeart/2008/layout/HalfCircleOrganizationChart"/>
    <dgm:cxn modelId="{21654B64-E5A6-B149-8371-181DDECB94E5}" srcId="{09AE7A1E-7309-9440-9DB2-73938D0A4FF4}" destId="{43DC8711-E937-9343-939F-367CEE6D5B49}" srcOrd="0" destOrd="0" parTransId="{15B4F4E6-7C5C-8D46-BDCF-16A69D012E2E}" sibTransId="{1494FD86-9789-A649-B622-D1C825089215}"/>
    <dgm:cxn modelId="{5BBBC172-135D-4C49-AC50-7C9D49F03004}" type="presOf" srcId="{09AE7A1E-7309-9440-9DB2-73938D0A4FF4}" destId="{1F73D69C-52E0-DC40-B9AD-B074E4ACFC05}" srcOrd="0" destOrd="0" presId="urn:microsoft.com/office/officeart/2008/layout/HalfCircleOrganizationChart"/>
    <dgm:cxn modelId="{5F960990-B7C9-B147-8303-0A066B70FC2F}" type="presOf" srcId="{43DC8711-E937-9343-939F-367CEE6D5B49}" destId="{21E9460E-807D-6847-AE1C-19F2ED2D3D7C}" srcOrd="0" destOrd="0" presId="urn:microsoft.com/office/officeart/2008/layout/HalfCircleOrganizationChart"/>
    <dgm:cxn modelId="{D677DF97-937B-5A4B-9A21-CD213BFB6E40}" type="presOf" srcId="{09AE7A1E-7309-9440-9DB2-73938D0A4FF4}" destId="{3B74AE8B-D977-994C-9E66-933436199E23}" srcOrd="1" destOrd="0" presId="urn:microsoft.com/office/officeart/2008/layout/HalfCircleOrganizationChart"/>
    <dgm:cxn modelId="{F96357B9-B3A8-CB41-B757-F7D07360F690}" type="presOf" srcId="{16C57646-E7C5-4848-84A6-4401F34D7B52}" destId="{19D1849B-3D3A-C344-8120-0428190BEC9D}" srcOrd="0" destOrd="0" presId="urn:microsoft.com/office/officeart/2008/layout/HalfCircleOrganizationChart"/>
    <dgm:cxn modelId="{9E6661ED-59D7-934F-AE93-1342465DB9BC}" type="presOf" srcId="{43DC8711-E937-9343-939F-367CEE6D5B49}" destId="{08C2EDA9-0B40-D145-BAF9-9D044870A4B4}" srcOrd="1" destOrd="0" presId="urn:microsoft.com/office/officeart/2008/layout/HalfCircleOrganizationChart"/>
    <dgm:cxn modelId="{27F6EA86-D2C1-7649-B3FB-93A1A58FC145}" type="presParOf" srcId="{6FCBDEC3-2129-5540-9CA0-A75B36B614D2}" destId="{61DC61AE-A200-5A47-92A2-E6F3EA8B820C}" srcOrd="0" destOrd="0" presId="urn:microsoft.com/office/officeart/2008/layout/HalfCircleOrganizationChart"/>
    <dgm:cxn modelId="{8DF7C42E-23A4-2F44-B83B-DECC9F8DAFE1}" type="presParOf" srcId="{61DC61AE-A200-5A47-92A2-E6F3EA8B820C}" destId="{F8B3794F-727B-2945-B158-945368B71ABD}" srcOrd="0" destOrd="0" presId="urn:microsoft.com/office/officeart/2008/layout/HalfCircleOrganizationChart"/>
    <dgm:cxn modelId="{262C5796-D41F-C54E-800F-F2A19E4D58D0}" type="presParOf" srcId="{F8B3794F-727B-2945-B158-945368B71ABD}" destId="{1F73D69C-52E0-DC40-B9AD-B074E4ACFC05}" srcOrd="0" destOrd="0" presId="urn:microsoft.com/office/officeart/2008/layout/HalfCircleOrganizationChart"/>
    <dgm:cxn modelId="{6F16C64B-34A1-6346-A7C9-1392FFD23750}" type="presParOf" srcId="{F8B3794F-727B-2945-B158-945368B71ABD}" destId="{DEF0D452-B03E-F84C-8262-ABC6B859DC6A}" srcOrd="1" destOrd="0" presId="urn:microsoft.com/office/officeart/2008/layout/HalfCircleOrganizationChart"/>
    <dgm:cxn modelId="{D6F77CF9-5EC8-1E47-B70E-BBE921704F13}" type="presParOf" srcId="{F8B3794F-727B-2945-B158-945368B71ABD}" destId="{DAA5C561-59D7-414E-86A2-AD3ED13179FC}" srcOrd="2" destOrd="0" presId="urn:microsoft.com/office/officeart/2008/layout/HalfCircleOrganizationChart"/>
    <dgm:cxn modelId="{795F864C-659A-954A-B5C4-26DE7D62DED9}" type="presParOf" srcId="{F8B3794F-727B-2945-B158-945368B71ABD}" destId="{3B74AE8B-D977-994C-9E66-933436199E23}" srcOrd="3" destOrd="0" presId="urn:microsoft.com/office/officeart/2008/layout/HalfCircleOrganizationChart"/>
    <dgm:cxn modelId="{F38821C8-F8C9-2548-B9B2-E6F5EE88B0A6}" type="presParOf" srcId="{61DC61AE-A200-5A47-92A2-E6F3EA8B820C}" destId="{60FBDB57-D704-C749-B24E-DA944BC33708}" srcOrd="1" destOrd="0" presId="urn:microsoft.com/office/officeart/2008/layout/HalfCircleOrganizationChart"/>
    <dgm:cxn modelId="{C7869022-4850-C844-BFD5-DCAD4552C702}" type="presParOf" srcId="{60FBDB57-D704-C749-B24E-DA944BC33708}" destId="{93E6B875-3D68-314F-A668-89A2AAE5619C}" srcOrd="0" destOrd="0" presId="urn:microsoft.com/office/officeart/2008/layout/HalfCircleOrganizationChart"/>
    <dgm:cxn modelId="{B87DF105-3DD6-C847-98B7-0A1BBB775FE1}" type="presParOf" srcId="{60FBDB57-D704-C749-B24E-DA944BC33708}" destId="{3867B30B-0A30-8D43-A7D6-25EA37D74A4A}" srcOrd="1" destOrd="0" presId="urn:microsoft.com/office/officeart/2008/layout/HalfCircleOrganizationChart"/>
    <dgm:cxn modelId="{28EC681B-FC12-AB4C-BF39-FB81006B9A19}" type="presParOf" srcId="{3867B30B-0A30-8D43-A7D6-25EA37D74A4A}" destId="{A8473235-8DB5-A94B-8B38-56B5EBA86181}" srcOrd="0" destOrd="0" presId="urn:microsoft.com/office/officeart/2008/layout/HalfCircleOrganizationChart"/>
    <dgm:cxn modelId="{A77DC40C-42D0-A241-9E86-542ECB007DDE}" type="presParOf" srcId="{A8473235-8DB5-A94B-8B38-56B5EBA86181}" destId="{21E9460E-807D-6847-AE1C-19F2ED2D3D7C}" srcOrd="0" destOrd="0" presId="urn:microsoft.com/office/officeart/2008/layout/HalfCircleOrganizationChart"/>
    <dgm:cxn modelId="{291DE6E1-3385-DD4B-B95D-928F4A65B74E}" type="presParOf" srcId="{A8473235-8DB5-A94B-8B38-56B5EBA86181}" destId="{D12BDFF8-1DBD-BB4D-A5B5-79C898AB81F9}" srcOrd="1" destOrd="0" presId="urn:microsoft.com/office/officeart/2008/layout/HalfCircleOrganizationChart"/>
    <dgm:cxn modelId="{97831F51-C182-1A46-978B-5B639E4719FC}" type="presParOf" srcId="{A8473235-8DB5-A94B-8B38-56B5EBA86181}" destId="{A51BD531-EDF5-2848-9E9B-C3200891E4DE}" srcOrd="2" destOrd="0" presId="urn:microsoft.com/office/officeart/2008/layout/HalfCircleOrganizationChart"/>
    <dgm:cxn modelId="{0C1ACEFA-8564-FC44-9DBD-2CBC339F9054}" type="presParOf" srcId="{A8473235-8DB5-A94B-8B38-56B5EBA86181}" destId="{08C2EDA9-0B40-D145-BAF9-9D044870A4B4}" srcOrd="3" destOrd="0" presId="urn:microsoft.com/office/officeart/2008/layout/HalfCircleOrganizationChart"/>
    <dgm:cxn modelId="{449751BE-6804-7F4C-A1A6-0CF9A2932646}" type="presParOf" srcId="{3867B30B-0A30-8D43-A7D6-25EA37D74A4A}" destId="{F536E307-5067-384B-8847-13ABB7815357}" srcOrd="1" destOrd="0" presId="urn:microsoft.com/office/officeart/2008/layout/HalfCircleOrganizationChart"/>
    <dgm:cxn modelId="{D4A7960F-C12E-1C4F-9711-FC3A882A3BC7}" type="presParOf" srcId="{3867B30B-0A30-8D43-A7D6-25EA37D74A4A}" destId="{42907B13-26DF-724B-91A3-3C4083DE1C84}" srcOrd="2" destOrd="0" presId="urn:microsoft.com/office/officeart/2008/layout/HalfCircleOrganizationChart"/>
    <dgm:cxn modelId="{D97F5489-266E-DB42-B104-7A27A0F1F77C}" type="presParOf" srcId="{60FBDB57-D704-C749-B24E-DA944BC33708}" destId="{19D1849B-3D3A-C344-8120-0428190BEC9D}" srcOrd="2" destOrd="0" presId="urn:microsoft.com/office/officeart/2008/layout/HalfCircleOrganizationChart"/>
    <dgm:cxn modelId="{756CD57A-E5F9-C040-882B-35C54CFE1CE7}" type="presParOf" srcId="{60FBDB57-D704-C749-B24E-DA944BC33708}" destId="{EF8D7A06-8879-924E-8FB0-F2DF269E3F99}" srcOrd="3" destOrd="0" presId="urn:microsoft.com/office/officeart/2008/layout/HalfCircleOrganizationChart"/>
    <dgm:cxn modelId="{E27BBE4E-C6A2-6D43-9165-FED2C58B1AA9}" type="presParOf" srcId="{EF8D7A06-8879-924E-8FB0-F2DF269E3F99}" destId="{8D167896-DD39-2D40-84CC-A07808CF0F1A}" srcOrd="0" destOrd="0" presId="urn:microsoft.com/office/officeart/2008/layout/HalfCircleOrganizationChart"/>
    <dgm:cxn modelId="{73852BD1-0344-804A-9584-3ACD0E919303}" type="presParOf" srcId="{8D167896-DD39-2D40-84CC-A07808CF0F1A}" destId="{3357009C-EDD1-A349-A165-E319FE1F4ABA}" srcOrd="0" destOrd="0" presId="urn:microsoft.com/office/officeart/2008/layout/HalfCircleOrganizationChart"/>
    <dgm:cxn modelId="{E95F66FE-E2B9-4A4F-9ABE-DB5DFB94BD7D}" type="presParOf" srcId="{8D167896-DD39-2D40-84CC-A07808CF0F1A}" destId="{14397B2A-133A-6D42-A8A2-A79E0E3A1EB2}" srcOrd="1" destOrd="0" presId="urn:microsoft.com/office/officeart/2008/layout/HalfCircleOrganizationChart"/>
    <dgm:cxn modelId="{F1B2B319-E5DA-AB45-8C90-4EBA5EE2C16D}" type="presParOf" srcId="{8D167896-DD39-2D40-84CC-A07808CF0F1A}" destId="{0F5BA72D-EE9B-0244-89AE-89AD36C7C5B8}" srcOrd="2" destOrd="0" presId="urn:microsoft.com/office/officeart/2008/layout/HalfCircleOrganizationChart"/>
    <dgm:cxn modelId="{A2296FAA-9BBB-A441-AA03-FA3B9FB9A2D5}" type="presParOf" srcId="{8D167896-DD39-2D40-84CC-A07808CF0F1A}" destId="{C23AC331-9128-244C-8B09-34E78457679D}" srcOrd="3" destOrd="0" presId="urn:microsoft.com/office/officeart/2008/layout/HalfCircleOrganizationChart"/>
    <dgm:cxn modelId="{71667077-F53A-0842-B123-A42B99D02F42}" type="presParOf" srcId="{EF8D7A06-8879-924E-8FB0-F2DF269E3F99}" destId="{D2A148F8-3112-F542-9089-69CD6AC3ADA8}" srcOrd="1" destOrd="0" presId="urn:microsoft.com/office/officeart/2008/layout/HalfCircleOrganizationChart"/>
    <dgm:cxn modelId="{8A92611F-B4D5-0942-9797-A160AB2FA08F}" type="presParOf" srcId="{EF8D7A06-8879-924E-8FB0-F2DF269E3F99}" destId="{16671E65-4EB4-8544-A216-950ED5DB173E}" srcOrd="2" destOrd="0" presId="urn:microsoft.com/office/officeart/2008/layout/HalfCircleOrganizationChart"/>
    <dgm:cxn modelId="{AABF5FEF-5F05-D443-811D-6CD99F9344AE}" type="presParOf" srcId="{61DC61AE-A200-5A47-92A2-E6F3EA8B820C}" destId="{60EE52E1-31FB-584B-A841-43B892DFFBAC}" srcOrd="2" destOrd="0" presId="urn:microsoft.com/office/officeart/2008/layout/HalfCircleOrganizationChart"/>
  </dgm:cxnLst>
  <dgm:bg>
    <a:solidFill>
      <a:schemeClr val="bg2"/>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D1849B-3D3A-C344-8120-0428190BEC9D}">
      <dsp:nvSpPr>
        <dsp:cNvPr id="0" name=""/>
        <dsp:cNvSpPr/>
      </dsp:nvSpPr>
      <dsp:spPr>
        <a:xfrm>
          <a:off x="6385718" y="2362318"/>
          <a:ext cx="2853189" cy="990363"/>
        </a:xfrm>
        <a:custGeom>
          <a:avLst/>
          <a:gdLst/>
          <a:ahLst/>
          <a:cxnLst/>
          <a:rect l="0" t="0" r="0" b="0"/>
          <a:pathLst>
            <a:path>
              <a:moveTo>
                <a:pt x="0" y="0"/>
              </a:moveTo>
              <a:lnTo>
                <a:pt x="0" y="495181"/>
              </a:lnTo>
              <a:lnTo>
                <a:pt x="2853189" y="495181"/>
              </a:lnTo>
              <a:lnTo>
                <a:pt x="2853189" y="99036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3E6B875-3D68-314F-A668-89A2AAE5619C}">
      <dsp:nvSpPr>
        <dsp:cNvPr id="0" name=""/>
        <dsp:cNvSpPr/>
      </dsp:nvSpPr>
      <dsp:spPr>
        <a:xfrm>
          <a:off x="3532529" y="2362318"/>
          <a:ext cx="2853189" cy="990363"/>
        </a:xfrm>
        <a:custGeom>
          <a:avLst/>
          <a:gdLst/>
          <a:ahLst/>
          <a:cxnLst/>
          <a:rect l="0" t="0" r="0" b="0"/>
          <a:pathLst>
            <a:path>
              <a:moveTo>
                <a:pt x="2853189" y="0"/>
              </a:moveTo>
              <a:lnTo>
                <a:pt x="2853189" y="495181"/>
              </a:lnTo>
              <a:lnTo>
                <a:pt x="0" y="495181"/>
              </a:lnTo>
              <a:lnTo>
                <a:pt x="0" y="99036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EF0D452-B03E-F84C-8262-ABC6B859DC6A}">
      <dsp:nvSpPr>
        <dsp:cNvPr id="0" name=""/>
        <dsp:cNvSpPr/>
      </dsp:nvSpPr>
      <dsp:spPr>
        <a:xfrm>
          <a:off x="5206714" y="4310"/>
          <a:ext cx="2358007" cy="2358007"/>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AA5C561-59D7-414E-86A2-AD3ED13179FC}">
      <dsp:nvSpPr>
        <dsp:cNvPr id="0" name=""/>
        <dsp:cNvSpPr/>
      </dsp:nvSpPr>
      <dsp:spPr>
        <a:xfrm>
          <a:off x="5206714" y="4310"/>
          <a:ext cx="2358007" cy="2358007"/>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F73D69C-52E0-DC40-B9AD-B074E4ACFC05}">
      <dsp:nvSpPr>
        <dsp:cNvPr id="0" name=""/>
        <dsp:cNvSpPr/>
      </dsp:nvSpPr>
      <dsp:spPr>
        <a:xfrm>
          <a:off x="4027710" y="428752"/>
          <a:ext cx="4716015" cy="1509124"/>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accent4">
                  <a:lumMod val="50000"/>
                </a:schemeClr>
              </a:solidFill>
            </a:rPr>
            <a:t>Melinda Mercurio</a:t>
          </a:r>
        </a:p>
        <a:p>
          <a:pPr marL="0" lvl="0" indent="0" algn="ctr" defTabSz="1066800">
            <a:lnSpc>
              <a:spcPct val="90000"/>
            </a:lnSpc>
            <a:spcBef>
              <a:spcPct val="0"/>
            </a:spcBef>
            <a:spcAft>
              <a:spcPct val="35000"/>
            </a:spcAft>
            <a:buNone/>
          </a:pPr>
          <a:r>
            <a:rPr lang="en-GB" sz="2400" kern="1200" dirty="0">
              <a:solidFill>
                <a:schemeClr val="accent4">
                  <a:lumMod val="50000"/>
                </a:schemeClr>
              </a:solidFill>
            </a:rPr>
            <a:t>Founder &amp; CEO </a:t>
          </a:r>
        </a:p>
      </dsp:txBody>
      <dsp:txXfrm>
        <a:off x="4027710" y="428752"/>
        <a:ext cx="4716015" cy="1509124"/>
      </dsp:txXfrm>
    </dsp:sp>
    <dsp:sp modelId="{D12BDFF8-1DBD-BB4D-A5B5-79C898AB81F9}">
      <dsp:nvSpPr>
        <dsp:cNvPr id="0" name=""/>
        <dsp:cNvSpPr/>
      </dsp:nvSpPr>
      <dsp:spPr>
        <a:xfrm>
          <a:off x="2353525" y="3352681"/>
          <a:ext cx="2358007" cy="2358007"/>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51BD531-EDF5-2848-9E9B-C3200891E4DE}">
      <dsp:nvSpPr>
        <dsp:cNvPr id="0" name=""/>
        <dsp:cNvSpPr/>
      </dsp:nvSpPr>
      <dsp:spPr>
        <a:xfrm>
          <a:off x="2353525" y="3352681"/>
          <a:ext cx="2358007" cy="2358007"/>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1E9460E-807D-6847-AE1C-19F2ED2D3D7C}">
      <dsp:nvSpPr>
        <dsp:cNvPr id="0" name=""/>
        <dsp:cNvSpPr/>
      </dsp:nvSpPr>
      <dsp:spPr>
        <a:xfrm>
          <a:off x="1174521" y="3777122"/>
          <a:ext cx="4716015" cy="1509124"/>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accent4">
                  <a:lumMod val="50000"/>
                </a:schemeClr>
              </a:solidFill>
            </a:rPr>
            <a:t>Formula &amp;Safety</a:t>
          </a:r>
        </a:p>
        <a:p>
          <a:pPr marL="0" lvl="0" indent="0" algn="ctr" defTabSz="1066800">
            <a:lnSpc>
              <a:spcPct val="90000"/>
            </a:lnSpc>
            <a:spcBef>
              <a:spcPct val="0"/>
            </a:spcBef>
            <a:spcAft>
              <a:spcPct val="35000"/>
            </a:spcAft>
            <a:buNone/>
          </a:pPr>
          <a:r>
            <a:rPr lang="en-GB" sz="2400" kern="1200" dirty="0">
              <a:solidFill>
                <a:schemeClr val="accent4">
                  <a:lumMod val="50000"/>
                </a:schemeClr>
              </a:solidFill>
            </a:rPr>
            <a:t>Adviser</a:t>
          </a:r>
        </a:p>
      </dsp:txBody>
      <dsp:txXfrm>
        <a:off x="1174521" y="3777122"/>
        <a:ext cx="4716015" cy="1509124"/>
      </dsp:txXfrm>
    </dsp:sp>
    <dsp:sp modelId="{14397B2A-133A-6D42-A8A2-A79E0E3A1EB2}">
      <dsp:nvSpPr>
        <dsp:cNvPr id="0" name=""/>
        <dsp:cNvSpPr/>
      </dsp:nvSpPr>
      <dsp:spPr>
        <a:xfrm>
          <a:off x="8059903" y="3352681"/>
          <a:ext cx="2358007" cy="2358007"/>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F5BA72D-EE9B-0244-89AE-89AD36C7C5B8}">
      <dsp:nvSpPr>
        <dsp:cNvPr id="0" name=""/>
        <dsp:cNvSpPr/>
      </dsp:nvSpPr>
      <dsp:spPr>
        <a:xfrm>
          <a:off x="8059903" y="3352681"/>
          <a:ext cx="2358007" cy="2358007"/>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357009C-EDD1-A349-A165-E319FE1F4ABA}">
      <dsp:nvSpPr>
        <dsp:cNvPr id="0" name=""/>
        <dsp:cNvSpPr/>
      </dsp:nvSpPr>
      <dsp:spPr>
        <a:xfrm>
          <a:off x="6880900" y="3777122"/>
          <a:ext cx="4716015" cy="1509124"/>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accent4">
                  <a:lumMod val="50000"/>
                </a:schemeClr>
              </a:solidFill>
            </a:rPr>
            <a:t>Legal Financial</a:t>
          </a:r>
        </a:p>
        <a:p>
          <a:pPr marL="0" lvl="0" indent="0" algn="ctr" defTabSz="1066800">
            <a:lnSpc>
              <a:spcPct val="90000"/>
            </a:lnSpc>
            <a:spcBef>
              <a:spcPct val="0"/>
            </a:spcBef>
            <a:spcAft>
              <a:spcPct val="35000"/>
            </a:spcAft>
            <a:buNone/>
          </a:pPr>
          <a:r>
            <a:rPr lang="en-GB" sz="2400" kern="1200" dirty="0">
              <a:solidFill>
                <a:schemeClr val="accent4">
                  <a:lumMod val="50000"/>
                </a:schemeClr>
              </a:solidFill>
            </a:rPr>
            <a:t>Adviser</a:t>
          </a:r>
        </a:p>
        <a:p>
          <a:pPr marL="0" lvl="0" indent="0" algn="ctr" defTabSz="1066800">
            <a:lnSpc>
              <a:spcPct val="90000"/>
            </a:lnSpc>
            <a:spcBef>
              <a:spcPct val="0"/>
            </a:spcBef>
            <a:spcAft>
              <a:spcPct val="35000"/>
            </a:spcAft>
            <a:buNone/>
          </a:pPr>
          <a:r>
            <a:rPr lang="en-GB" sz="2400" kern="1200" dirty="0">
              <a:solidFill>
                <a:schemeClr val="accent4">
                  <a:lumMod val="50000"/>
                </a:schemeClr>
              </a:solidFill>
            </a:rPr>
            <a:t>Vacant</a:t>
          </a:r>
        </a:p>
      </dsp:txBody>
      <dsp:txXfrm>
        <a:off x="6880900" y="3777122"/>
        <a:ext cx="4716015" cy="1509124"/>
      </dsp:txXfrm>
    </dsp:sp>
  </dsp:spTree>
</dsp:drawing>
</file>

<file path=ppt/diagrams/layout1.xml><?xml version="1.0" encoding="utf-8"?>
<dgm:layoutDef xmlns:dgm="http://schemas.openxmlformats.org/drawingml/2006/diagram" xmlns:a="http://schemas.openxmlformats.org/drawingml/2006/main" uniqueId="urn:microsoft.com/office/officeart/2008/layout/HalfCircleOrganizationChart">
  <dgm:title val=""/>
  <dgm:desc val=""/>
  <dgm:catLst>
    <dgm:cat type="hierarchy" pri="1500"/>
  </dgm:catLst>
  <dgm:sampData>
    <dgm:dataModel>
      <dgm:ptLst>
        <dgm:pt modelId="0" type="doc"/>
        <dgm:pt modelId="1">
          <dgm:prSet phldr="1"/>
        </dgm:pt>
        <dgm:pt modelId="11" type="asst">
          <dgm:prSet phldr="1"/>
        </dgm:pt>
        <dgm:pt modelId="12">
          <dgm:prSet phldr="1"/>
        </dgm:pt>
        <dgm:pt modelId="13">
          <dgm:prSet phldr="1"/>
        </dgm:pt>
        <dgm:pt modelId="14">
          <dgm:prSet phldr="1"/>
        </dgm:pt>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type="asst">
          <dgm:prSet phldr="1"/>
        </dgm:pt>
        <dgm:pt modelId="12">
          <dgm:prSet phldr="1"/>
        </dgm:pt>
        <dgm:pt modelId="13">
          <dgm:prSet phldr="1"/>
        </dgm:pt>
        <dgm:pt modelId="14">
          <dgm:prSet phldr="1"/>
        </dgm:pt>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Name0">
    <dgm:varLst>
      <dgm:orgChart val="1"/>
      <dgm:chPref val="1"/>
      <dgm:dir/>
      <dgm:animOne val="branch"/>
      <dgm:animLvl val="lvl"/>
      <dgm:resizeHandles/>
    </dgm:varLst>
    <dgm:choose name="Name1">
      <dgm:if name="Name2" func="var" arg="dir" op="equ" val="norm">
        <dgm:alg type="hierChild">
          <dgm:param type="linDir" val="fromL"/>
        </dgm:alg>
      </dgm:if>
      <dgm:else name="Name3">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2" refType="w" fact="10"/>
      <dgm:constr type="h" for="des" forName="rootComposite2"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forEach name="Name4" axis="ch">
      <dgm:forEach name="Name5" axis="self" ptType="node">
        <dgm:layoutNode name="hierRoot1">
          <dgm:varLst>
            <dgm:hierBranch val="init"/>
          </dgm:varLst>
          <dgm:choose name="Name6">
            <dgm:if name="Name7" func="var" arg="hierBranch" op="equ" val="l">
              <dgm:alg type="hierRoot">
                <dgm:param type="hierAlign" val="tR"/>
              </dgm:alg>
              <dgm:constrLst>
                <dgm:constr type="alignOff" val="0.65"/>
              </dgm:constrLst>
            </dgm:if>
            <dgm:if name="Name8" func="var" arg="hierBranch" op="equ" val="r">
              <dgm:alg type="hierRoot">
                <dgm:param type="hierAlign" val="tL"/>
              </dgm:alg>
              <dgm:constrLst>
                <dgm:constr type="alignOff" val="0.65"/>
              </dgm:constrLst>
            </dgm:if>
            <dgm:if name="Name9" func="var" arg="hierBranch" op="equ" val="hang">
              <dgm:alg type="hierRoot"/>
              <dgm:constrLst>
                <dgm:constr type="alignOff" val="0.65"/>
              </dgm:constrLst>
            </dgm:if>
            <dgm:else name="Name10">
              <dgm:alg type="hierRoot"/>
              <dgm:constrLst>
                <dgm:constr type="alignOff"/>
                <dgm:constr type="bendDist" for="des" ptType="parTrans" refType="sp" fact="0.5"/>
              </dgm:constrLst>
            </dgm:else>
          </dgm:choose>
          <dgm:shape xmlns:r="http://schemas.openxmlformats.org/officeDocument/2006/relationships" r:blip="">
            <dgm:adjLst/>
          </dgm:shape>
          <dgm:presOf/>
          <dgm:layoutNode name="rootComposite1">
            <dgm:alg type="composite"/>
            <dgm:shape xmlns:r="http://schemas.openxmlformats.org/officeDocument/2006/relationships" r:blip="">
              <dgm:adjLst/>
            </dgm:shape>
            <dgm:presOf axis="self" ptType="node" cnt="1"/>
            <dgm:choose name="Name11">
              <dgm:if name="Name12" func="var" arg="hierBranch" op="equ" val="init">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if name="Name13" func="var" arg="hierBranch" op="equ" val="l">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if name="Name14" func="var" arg="hierBranch" op="equ" val="r">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else name="Name15">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else>
            </dgm:choose>
            <dgm:layoutNode name="rootText1"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1" styleLbl="parChTrans1D1" moveWith="rootText1">
              <dgm:alg type="sp"/>
              <dgm:shape xmlns:r="http://schemas.openxmlformats.org/officeDocument/2006/relationships" type="arc" r:blip="" zOrderOff="-2">
                <dgm:adjLst>
                  <dgm:adj idx="1" val="-140"/>
                  <dgm:adj idx="2" val="-40"/>
                </dgm:adjLst>
              </dgm:shape>
              <dgm:presOf/>
            </dgm:layoutNode>
            <dgm:layoutNode name="bottomArc1" styleLbl="parChTrans1D1" moveWith="rootText1">
              <dgm:alg type="sp"/>
              <dgm:shape xmlns:r="http://schemas.openxmlformats.org/officeDocument/2006/relationships" type="arc" r:blip="" zOrderOff="-2">
                <dgm:adjLst>
                  <dgm:adj idx="1" val="40"/>
                  <dgm:adj idx="2" val="140"/>
                </dgm:adjLst>
              </dgm:shape>
              <dgm:presOf/>
            </dgm:layoutNode>
            <dgm:layoutNode name="topConnNode1" moveWith="rootText1">
              <dgm:alg type="sp"/>
              <dgm:shape xmlns:r="http://schemas.openxmlformats.org/officeDocument/2006/relationships" type="rect" r:blip="" hideGeom="1">
                <dgm:adjLst/>
              </dgm:shape>
              <dgm:presOf axis="self" ptType="node" cnt="1"/>
            </dgm:layoutNode>
          </dgm:layoutNode>
          <dgm:layoutNode name="hierChild2">
            <dgm:choose name="Name16">
              <dgm:if name="Name17" func="var" arg="hierBranch" op="equ" val="l">
                <dgm:alg type="hierChild">
                  <dgm:param type="chAlign" val="r"/>
                  <dgm:param type="linDir" val="fromT"/>
                </dgm:alg>
              </dgm:if>
              <dgm:if name="Name18" func="var" arg="hierBranch" op="equ" val="r">
                <dgm:alg type="hierChild">
                  <dgm:param type="chAlign" val="l"/>
                  <dgm:param type="linDir" val="fromT"/>
                </dgm:alg>
              </dgm:if>
              <dgm:if name="Name19" func="var" arg="hierBranch" op="equ" val="hang">
                <dgm:choose name="Name20">
                  <dgm:if name="Name21" func="var" arg="dir" op="equ" val="norm">
                    <dgm:alg type="hierChild">
                      <dgm:param type="chAlign" val="l"/>
                      <dgm:param type="linDir" val="fromL"/>
                      <dgm:param type="secChAlign" val="t"/>
                      <dgm:param type="secLinDir" val="fromT"/>
                    </dgm:alg>
                  </dgm:if>
                  <dgm:else name="Name22">
                    <dgm:alg type="hierChild">
                      <dgm:param type="chAlign" val="l"/>
                      <dgm:param type="linDir" val="fromR"/>
                      <dgm:param type="secChAlign" val="t"/>
                      <dgm:param type="secLinDir" val="fromT"/>
                    </dgm:alg>
                  </dgm:else>
                </dgm:choose>
              </dgm:if>
              <dgm:else name="Name23">
                <dgm:choose name="Name24">
                  <dgm:if name="Name25" func="var" arg="dir" op="equ" val="norm">
                    <dgm:alg type="hierChild"/>
                  </dgm:if>
                  <dgm:else name="Name26">
                    <dgm:alg type="hierChild">
                      <dgm:param type="linDir" val="fromR"/>
                    </dgm:alg>
                  </dgm:else>
                </dgm:choose>
              </dgm:else>
            </dgm:choose>
            <dgm:shape xmlns:r="http://schemas.openxmlformats.org/officeDocument/2006/relationships" r:blip="">
              <dgm:adjLst/>
            </dgm:shape>
            <dgm:presOf/>
            <dgm:forEach name="rep2a" axis="ch" ptType="nonAsst">
              <dgm:forEach name="Name27" axis="precedSib" ptType="parTrans" st="-1" cnt="1">
                <dgm:layoutNode name="Name28">
                  <dgm:choose name="Name29">
                    <dgm:if name="Name30" func="var" arg="hierBranch" op="equ" val="std">
                      <dgm:choose name="Name31">
                        <dgm:if name="Name32"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33"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34">
                          <dgm:alg type="conn">
                            <dgm:param type="connRout" val="bend"/>
                            <dgm:param type="dim" val="1D"/>
                            <dgm:param type="endSty" val="noArr"/>
                            <dgm:param type="begPts" val="bCtr"/>
                            <dgm:param type="endPts" val="tCtr"/>
                            <dgm:param type="bendPt" val="end"/>
                            <dgm:param type="srcNode" val="bottomArc2"/>
                            <dgm:param type="dstNode" val="topArc2"/>
                          </dgm:alg>
                        </dgm:else>
                      </dgm:choose>
                    </dgm:if>
                    <dgm:if name="Name35" func="var" arg="hierBranch" op="equ" val="init">
                      <dgm:choose name="Name36">
                        <dgm:if name="Name37" axis="self" func="depth" op="lte" val="2">
                          <dgm:choose name="Name38">
                            <dgm:if name="Name39"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40"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41">
                              <dgm:alg type="conn">
                                <dgm:param type="connRout" val="bend"/>
                                <dgm:param type="dim" val="1D"/>
                                <dgm:param type="endSty" val="noArr"/>
                                <dgm:param type="begPts" val="bCtr"/>
                                <dgm:param type="endPts" val="tCtr"/>
                                <dgm:param type="bendPt" val="end"/>
                                <dgm:param type="srcNode" val="bottomArc2"/>
                                <dgm:param type="dstNode" val="topArc2"/>
                              </dgm:alg>
                            </dgm:else>
                          </dgm:choose>
                        </dgm:if>
                        <dgm:else name="Name42">
                          <dgm:choose name="Name43">
                            <dgm:if name="Name44" axis="par des" func="maxDepth" op="lte" val="1">
                              <dgm:choose name="Name45">
                                <dgm:if name="Name46" axis="self" func="depth" op="lte" val="2">
                                  <dgm:alg type="conn">
                                    <dgm:param type="connRout" val="bend"/>
                                    <dgm:param type="dim" val="1D"/>
                                    <dgm:param type="endSty" val="noArr"/>
                                    <dgm:param type="begPts" val="bCtr"/>
                                    <dgm:param type="endPts" val="bL bR"/>
                                    <dgm:param type="srcNode" val="bottomArc1"/>
                                    <dgm:param type="dstNode" val="topConnNode2"/>
                                  </dgm:alg>
                                </dgm:if>
                                <dgm:if name="Name47" axis="par" ptType="asst" func="cnt" op="equ" val="1">
                                  <dgm:alg type="conn">
                                    <dgm:param type="connRout" val="bend"/>
                                    <dgm:param type="dim" val="1D"/>
                                    <dgm:param type="endSty" val="noArr"/>
                                    <dgm:param type="begPts" val="bCtr"/>
                                    <dgm:param type="endPts" val="bL bR"/>
                                    <dgm:param type="srcNode" val="bottomArc3"/>
                                    <dgm:param type="dstNode" val="topConnNode2"/>
                                  </dgm:alg>
                                </dgm:if>
                                <dgm:else name="Name48">
                                  <dgm:alg type="conn">
                                    <dgm:param type="connRout" val="bend"/>
                                    <dgm:param type="dim" val="1D"/>
                                    <dgm:param type="endSty" val="noArr"/>
                                    <dgm:param type="begPts" val="bCtr"/>
                                    <dgm:param type="endPts" val="bL bR"/>
                                    <dgm:param type="srcNode" val="bottomArc2"/>
                                    <dgm:param type="dstNode" val="topConnNode2"/>
                                  </dgm:alg>
                                </dgm:else>
                              </dgm:choose>
                            </dgm:if>
                            <dgm:else name="Name49">
                              <dgm:choose name="Name50">
                                <dgm:if name="Name51"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52"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53">
                                  <dgm:alg type="conn">
                                    <dgm:param type="connRout" val="bend"/>
                                    <dgm:param type="dim" val="1D"/>
                                    <dgm:param type="endSty" val="noArr"/>
                                    <dgm:param type="begPts" val="bCtr"/>
                                    <dgm:param type="endPts" val="tCtr"/>
                                    <dgm:param type="bendPt" val="end"/>
                                    <dgm:param type="srcNode" val="bottomArc2"/>
                                    <dgm:param type="dstNode" val="topArc2"/>
                                  </dgm:alg>
                                </dgm:else>
                              </dgm:choose>
                            </dgm:else>
                          </dgm:choose>
                        </dgm:else>
                      </dgm:choose>
                    </dgm:if>
                    <dgm:else name="Name54">
                      <dgm:choose name="Name55">
                        <dgm:if name="Name56" axis="self" func="depth" op="lte" val="2">
                          <dgm:alg type="conn">
                            <dgm:param type="connRout" val="bend"/>
                            <dgm:param type="dim" val="1D"/>
                            <dgm:param type="endSty" val="noArr"/>
                            <dgm:param type="begPts" val="bCtr"/>
                            <dgm:param type="endPts" val="bL bR"/>
                            <dgm:param type="srcNode" val="bottomArc1"/>
                            <dgm:param type="dstNode" val="topConnNode2"/>
                          </dgm:alg>
                        </dgm:if>
                        <dgm:if name="Name57" axis="par" ptType="asst" func="cnt" op="equ" val="1">
                          <dgm:alg type="conn">
                            <dgm:param type="connRout" val="bend"/>
                            <dgm:param type="dim" val="1D"/>
                            <dgm:param type="endSty" val="noArr"/>
                            <dgm:param type="begPts" val="bCtr"/>
                            <dgm:param type="endPts" val="bL bR"/>
                            <dgm:param type="srcNode" val="bottomArc3"/>
                            <dgm:param type="dstNode" val="topConnNode2"/>
                          </dgm:alg>
                        </dgm:if>
                        <dgm:else name="Name58">
                          <dgm:alg type="conn">
                            <dgm:param type="connRout" val="bend"/>
                            <dgm:param type="dim" val="1D"/>
                            <dgm:param type="endSty" val="noArr"/>
                            <dgm:param type="begPts" val="bCtr"/>
                            <dgm:param type="endPts" val="bL bR"/>
                            <dgm:param type="srcNode" val="bottomArc2"/>
                            <dgm:param type="dstNode" val="topConnNode2"/>
                          </dgm:alg>
                        </dgm:else>
                      </dgm:choose>
                    </dgm:else>
                  </dgm:choose>
                  <dgm:shape xmlns:r="http://schemas.openxmlformats.org/officeDocument/2006/relationships" type="conn" r:blip="" zOrderOff="-99999">
                    <dgm:adjLst/>
                  </dgm:shape>
                  <dgm:presOf axis="self"/>
                  <dgm:constrLst>
                    <dgm:constr type="begPad"/>
                    <dgm:constr type="endPad"/>
                  </dgm:constrLst>
                </dgm:layoutNode>
              </dgm:forEach>
              <dgm:layoutNode name="hierRoot2">
                <dgm:varLst>
                  <dgm:hierBranch val="init"/>
                </dgm:varLst>
                <dgm:choose name="Name59">
                  <dgm:if name="Name60" func="var" arg="hierBranch" op="equ" val="l">
                    <dgm:alg type="hierRoot">
                      <dgm:param type="hierAlign" val="tR"/>
                    </dgm:alg>
                    <dgm:shape xmlns:r="http://schemas.openxmlformats.org/officeDocument/2006/relationships" r:blip="">
                      <dgm:adjLst/>
                    </dgm:shape>
                    <dgm:presOf/>
                    <dgm:constrLst>
                      <dgm:constr type="alignOff" val="0.65"/>
                    </dgm:constrLst>
                  </dgm:if>
                  <dgm:if name="Name61" func="var" arg="hierBranch" op="equ" val="r">
                    <dgm:alg type="hierRoot">
                      <dgm:param type="hierAlign" val="tL"/>
                    </dgm:alg>
                    <dgm:shape xmlns:r="http://schemas.openxmlformats.org/officeDocument/2006/relationships" r:blip="">
                      <dgm:adjLst/>
                    </dgm:shape>
                    <dgm:presOf/>
                    <dgm:constrLst>
                      <dgm:constr type="alignOff" val="0.65"/>
                    </dgm:constrLst>
                  </dgm:if>
                  <dgm:if name="Name62"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3" func="var" arg="hierBranch" op="equ" val="init">
                    <dgm:choose name="Name64">
                      <dgm:if name="Name65" axis="des" func="maxDepth" op="lte" val="1">
                        <dgm:alg type="hierRoot">
                          <dgm:param type="hierAlign" val="tL"/>
                        </dgm:alg>
                        <dgm:shape xmlns:r="http://schemas.openxmlformats.org/officeDocument/2006/relationships" r:blip="">
                          <dgm:adjLst/>
                        </dgm:shape>
                        <dgm:presOf/>
                        <dgm:constrLst>
                          <dgm:constr type="alignOff" val="0.65"/>
                        </dgm:constrLst>
                      </dgm:if>
                      <dgm:else name="Name6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67">
                    <dgm:alg type="hierRoot"/>
                    <dgm:shape xmlns:r="http://schemas.openxmlformats.org/officeDocument/2006/relationships" r:blip="">
                      <dgm:adjLst/>
                    </dgm:shape>
                    <dgm:presOf/>
                    <dgm:constrLst>
                      <dgm:constr type="alignOff" val="0.65"/>
                    </dgm:constrLst>
                  </dgm:else>
                </dgm:choose>
                <dgm:layoutNode name="rootComposite2">
                  <dgm:alg type="composite"/>
                  <dgm:shape xmlns:r="http://schemas.openxmlformats.org/officeDocument/2006/relationships" r:blip="">
                    <dgm:adjLst/>
                  </dgm:shape>
                  <dgm:presOf axis="self" ptType="node" cnt="1"/>
                  <dgm:choose name="Name68">
                    <dgm:if name="Name69" func="var" arg="hierBranch" op="equ" val="init">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if name="Name70" func="var" arg="hierBranch" op="equ" val="l">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if name="Name71" func="var" arg="hierBranch" op="equ" val="r">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else name="Name72">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else>
                  </dgm:choose>
                  <dgm:layoutNode name="rootText2"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2" styleLbl="parChTrans1D1" moveWith="rootText2">
                    <dgm:alg type="sp"/>
                    <dgm:shape xmlns:r="http://schemas.openxmlformats.org/officeDocument/2006/relationships" type="arc" r:blip="" zOrderOff="-2">
                      <dgm:adjLst>
                        <dgm:adj idx="1" val="-140"/>
                        <dgm:adj idx="2" val="-40"/>
                      </dgm:adjLst>
                    </dgm:shape>
                    <dgm:presOf/>
                  </dgm:layoutNode>
                  <dgm:layoutNode name="bottomArc2" styleLbl="parChTrans1D1" moveWith="rootText2">
                    <dgm:alg type="sp"/>
                    <dgm:shape xmlns:r="http://schemas.openxmlformats.org/officeDocument/2006/relationships" type="arc" r:blip="" zOrderOff="-2">
                      <dgm:adjLst>
                        <dgm:adj idx="1" val="40"/>
                        <dgm:adj idx="2" val="140"/>
                      </dgm:adjLst>
                    </dgm:shape>
                    <dgm:presOf/>
                  </dgm:layoutNode>
                  <dgm:layoutNode name="topConnNode2" moveWith="rootText2">
                    <dgm:alg type="sp"/>
                    <dgm:shape xmlns:r="http://schemas.openxmlformats.org/officeDocument/2006/relationships" type="rect" r:blip="" hideGeom="1">
                      <dgm:adjLst/>
                    </dgm:shape>
                    <dgm:presOf axis="self" ptType="node" cnt="1"/>
                  </dgm:layoutNode>
                </dgm:layoutNode>
                <dgm:layoutNode name="hierChild4">
                  <dgm:choose name="Name73">
                    <dgm:if name="Name74" func="var" arg="hierBranch" op="equ" val="l">
                      <dgm:alg type="hierChild">
                        <dgm:param type="chAlign" val="r"/>
                        <dgm:param type="linDir" val="fromT"/>
                      </dgm:alg>
                    </dgm:if>
                    <dgm:if name="Name75" func="var" arg="hierBranch" op="equ" val="r">
                      <dgm:alg type="hierChild">
                        <dgm:param type="chAlign" val="l"/>
                        <dgm:param type="linDir" val="fromT"/>
                      </dgm:alg>
                    </dgm:if>
                    <dgm:if name="Name76" func="var" arg="hierBranch" op="equ" val="hang">
                      <dgm:choose name="Name77">
                        <dgm:if name="Name78" func="var" arg="dir" op="equ" val="norm">
                          <dgm:alg type="hierChild">
                            <dgm:param type="chAlign" val="l"/>
                            <dgm:param type="linDir" val="fromL"/>
                            <dgm:param type="secChAlign" val="t"/>
                            <dgm:param type="secLinDir" val="fromT"/>
                          </dgm:alg>
                        </dgm:if>
                        <dgm:else name="Name79">
                          <dgm:alg type="hierChild">
                            <dgm:param type="chAlign" val="l"/>
                            <dgm:param type="linDir" val="fromR"/>
                            <dgm:param type="secChAlign" val="t"/>
                            <dgm:param type="secLinDir" val="fromT"/>
                          </dgm:alg>
                        </dgm:else>
                      </dgm:choose>
                    </dgm:if>
                    <dgm:if name="Name80" func="var" arg="hierBranch" op="equ" val="std">
                      <dgm:choose name="Name81">
                        <dgm:if name="Name82" func="var" arg="dir" op="equ" val="norm">
                          <dgm:alg type="hierChild"/>
                        </dgm:if>
                        <dgm:else name="Name83">
                          <dgm:alg type="hierChild">
                            <dgm:param type="linDir" val="fromR"/>
                          </dgm:alg>
                        </dgm:else>
                      </dgm:choose>
                    </dgm:if>
                    <dgm:if name="Name84" func="var" arg="hierBranch" op="equ" val="init">
                      <dgm:choose name="Name85">
                        <dgm:if name="Name86" axis="des" func="maxDepth" op="lte" val="1">
                          <dgm:alg type="hierChild">
                            <dgm:param type="chAlign" val="l"/>
                            <dgm:param type="linDir" val="fromT"/>
                          </dgm:alg>
                        </dgm:if>
                        <dgm:else name="Name87">
                          <dgm:choose name="Name88">
                            <dgm:if name="Name89" func="var" arg="dir" op="equ" val="norm">
                              <dgm:alg type="hierChild"/>
                            </dgm:if>
                            <dgm:else name="Name90">
                              <dgm:alg type="hierChild">
                                <dgm:param type="linDir" val="fromR"/>
                              </dgm:alg>
                            </dgm:else>
                          </dgm:choose>
                        </dgm:else>
                      </dgm:choose>
                    </dgm:if>
                    <dgm:else name="Name91"/>
                  </dgm:choose>
                  <dgm:shape xmlns:r="http://schemas.openxmlformats.org/officeDocument/2006/relationships" r:blip="">
                    <dgm:adjLst/>
                  </dgm:shape>
                  <dgm:presOf/>
                  <dgm:forEach name="Name92" ref="rep2a"/>
                </dgm:layoutNode>
                <dgm:layoutNode name="hierChild5">
                  <dgm:choose name="Name93">
                    <dgm:if name="Name94" func="var" arg="dir" op="equ" val="norm">
                      <dgm:alg type="hierChild">
                        <dgm:param type="chAlign" val="l"/>
                        <dgm:param type="linDir" val="fromL"/>
                        <dgm:param type="secChAlign" val="t"/>
                        <dgm:param type="secLinDir" val="fromT"/>
                      </dgm:alg>
                    </dgm:if>
                    <dgm:else name="Name95">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Name96" ref="rep2b"/>
                </dgm:layoutNode>
              </dgm:layoutNode>
            </dgm:forEach>
          </dgm:layoutNode>
          <dgm:layoutNode name="hierChild3">
            <dgm:choose name="Name97">
              <dgm:if name="Name98" func="var" arg="dir" op="equ" val="norm">
                <dgm:alg type="hierChild">
                  <dgm:param type="chAlign" val="l"/>
                  <dgm:param type="linDir" val="fromL"/>
                  <dgm:param type="secChAlign" val="t"/>
                  <dgm:param type="secLinDir" val="fromT"/>
                </dgm:alg>
              </dgm:if>
              <dgm:else name="Name99">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rep2b" axis="ch" ptType="asst">
              <dgm:forEach name="Name100" axis="precedSib" ptType="parTrans" st="-1" cnt="1">
                <dgm:layoutNode name="Name101">
                  <dgm:choose name="Name102">
                    <dgm:if name="Name103" axis="self" func="depth" op="lte" val="2">
                      <dgm:alg type="conn">
                        <dgm:param type="connRout" val="bend"/>
                        <dgm:param type="dim" val="1D"/>
                        <dgm:param type="endSty" val="noArr"/>
                        <dgm:param type="begPts" val="bCtr"/>
                        <dgm:param type="endPts" val="bL bR"/>
                        <dgm:param type="srcNode" val="bottomArc1"/>
                        <dgm:param type="dstNode" val="topConnNode3"/>
                      </dgm:alg>
                    </dgm:if>
                    <dgm:if name="Name104" axis="par" ptType="asst" func="cnt" op="equ" val="1">
                      <dgm:alg type="conn">
                        <dgm:param type="connRout" val="bend"/>
                        <dgm:param type="dim" val="1D"/>
                        <dgm:param type="endSty" val="noArr"/>
                        <dgm:param type="begPts" val="bCtr"/>
                        <dgm:param type="endPts" val="bL bR"/>
                        <dgm:param type="srcNode" val="bottomArc3"/>
                        <dgm:param type="dstNode" val="topConnNode3"/>
                      </dgm:alg>
                    </dgm:if>
                    <dgm:else name="Name105">
                      <dgm:alg type="conn">
                        <dgm:param type="connRout" val="bend"/>
                        <dgm:param type="dim" val="1D"/>
                        <dgm:param type="endSty" val="noArr"/>
                        <dgm:param type="begPts" val="bCtr"/>
                        <dgm:param type="endPts" val="bL bR"/>
                        <dgm:param type="srcNode" val="bottomArc2"/>
                        <dgm:param type="dstNode" val="topConnNode3"/>
                      </dgm:alg>
                    </dgm:else>
                  </dgm:choose>
                  <dgm:shape xmlns:r="http://schemas.openxmlformats.org/officeDocument/2006/relationships" type="conn" r:blip="" zOrderOff="-99999">
                    <dgm:adjLst/>
                  </dgm:shape>
                  <dgm:presOf axis="self"/>
                  <dgm:constrLst>
                    <dgm:constr type="begPad"/>
                    <dgm:constr type="endPad"/>
                  </dgm:constrLst>
                </dgm:layoutNode>
              </dgm:forEach>
              <dgm:layoutNode name="hierRoot3">
                <dgm:varLst>
                  <dgm:hierBranch val="init"/>
                </dgm:varLst>
                <dgm:choose name="Name106">
                  <dgm:if name="Name107" func="var" arg="hierBranch" op="equ" val="l">
                    <dgm:alg type="hierRoot">
                      <dgm:param type="hierAlign" val="tR"/>
                    </dgm:alg>
                    <dgm:shape xmlns:r="http://schemas.openxmlformats.org/officeDocument/2006/relationships" r:blip="">
                      <dgm:adjLst/>
                    </dgm:shape>
                    <dgm:presOf/>
                    <dgm:constrLst>
                      <dgm:constr type="alignOff" val="0.65"/>
                    </dgm:constrLst>
                  </dgm:if>
                  <dgm:if name="Name108" func="var" arg="hierBranch" op="equ" val="r">
                    <dgm:alg type="hierRoot">
                      <dgm:param type="hierAlign" val="tL"/>
                    </dgm:alg>
                    <dgm:shape xmlns:r="http://schemas.openxmlformats.org/officeDocument/2006/relationships" r:blip="">
                      <dgm:adjLst/>
                    </dgm:shape>
                    <dgm:presOf/>
                    <dgm:constrLst>
                      <dgm:constr type="alignOff" val="0.65"/>
                    </dgm:constrLst>
                  </dgm:if>
                  <dgm:if name="Name109" func="var" arg="hierBranch" op="equ" val="hang">
                    <dgm:alg type="hierRoot"/>
                    <dgm:shape xmlns:r="http://schemas.openxmlformats.org/officeDocument/2006/relationships" r:blip="">
                      <dgm:adjLst/>
                    </dgm:shape>
                    <dgm:presOf/>
                    <dgm:constrLst>
                      <dgm:constr type="alignOff" val="0.65"/>
                    </dgm:constrLst>
                  </dgm:if>
                  <dgm:if name="Name110"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1" func="var" arg="hierBranch" op="equ" val="init">
                    <dgm:choose name="Name112">
                      <dgm:if name="Name113" axis="des" func="maxDepth" op="lte" val="1">
                        <dgm:alg type="hierRoot">
                          <dgm:param type="hierAlign" val="tL"/>
                        </dgm:alg>
                        <dgm:shape xmlns:r="http://schemas.openxmlformats.org/officeDocument/2006/relationships" r:blip="">
                          <dgm:adjLst/>
                        </dgm:shape>
                        <dgm:presOf/>
                        <dgm:constrLst>
                          <dgm:constr type="alignOff" val="0.65"/>
                        </dgm:constrLst>
                      </dgm:if>
                      <dgm:else name="Name114">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15"/>
                </dgm:choose>
                <dgm:layoutNode name="rootComposite3">
                  <dgm:alg type="composite"/>
                  <dgm:shape xmlns:r="http://schemas.openxmlformats.org/officeDocument/2006/relationships" r:blip="">
                    <dgm:adjLst/>
                  </dgm:shape>
                  <dgm:presOf axis="self" ptType="node" cnt="1"/>
                  <dgm:choose name="Name116">
                    <dgm:if name="Name117" func="var" arg="hierBranch" op="equ" val="init">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if name="Name118" func="var" arg="hierBranch" op="equ" val="l">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if name="Name119" func="var" arg="hierBranch" op="equ" val="r">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else name="Name120">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else>
                  </dgm:choose>
                  <dgm:layoutNode name="rootText3"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3" styleLbl="parChTrans1D1" moveWith="rootText3">
                    <dgm:alg type="sp"/>
                    <dgm:shape xmlns:r="http://schemas.openxmlformats.org/officeDocument/2006/relationships" type="arc" r:blip="" zOrderOff="-2">
                      <dgm:adjLst>
                        <dgm:adj idx="1" val="-140"/>
                        <dgm:adj idx="2" val="-40"/>
                      </dgm:adjLst>
                    </dgm:shape>
                    <dgm:presOf/>
                  </dgm:layoutNode>
                  <dgm:layoutNode name="bottomArc3" styleLbl="parChTrans1D1" moveWith="rootText3">
                    <dgm:alg type="sp"/>
                    <dgm:shape xmlns:r="http://schemas.openxmlformats.org/officeDocument/2006/relationships" type="arc" r:blip="" zOrderOff="-2">
                      <dgm:adjLst>
                        <dgm:adj idx="1" val="40"/>
                        <dgm:adj idx="2" val="140"/>
                      </dgm:adjLst>
                    </dgm:shape>
                    <dgm:presOf/>
                  </dgm:layoutNode>
                  <dgm:layoutNode name="topConnNode3" moveWith="rootText3">
                    <dgm:alg type="sp"/>
                    <dgm:shape xmlns:r="http://schemas.openxmlformats.org/officeDocument/2006/relationships" type="rect" r:blip="" hideGeom="1">
                      <dgm:adjLst/>
                    </dgm:shape>
                    <dgm:presOf axis="self" ptType="node" cnt="1"/>
                  </dgm:layoutNode>
                </dgm:layoutNode>
                <dgm:layoutNode name="hierChild6">
                  <dgm:choose name="Name121">
                    <dgm:if name="Name122" func="var" arg="hierBranch" op="equ" val="l">
                      <dgm:alg type="hierChild">
                        <dgm:param type="chAlign" val="r"/>
                        <dgm:param type="linDir" val="fromT"/>
                      </dgm:alg>
                    </dgm:if>
                    <dgm:if name="Name123" func="var" arg="hierBranch" op="equ" val="r">
                      <dgm:alg type="hierChild">
                        <dgm:param type="chAlign" val="l"/>
                        <dgm:param type="linDir" val="fromT"/>
                      </dgm:alg>
                    </dgm:if>
                    <dgm:if name="Name124" func="var" arg="hierBranch" op="equ" val="hang">
                      <dgm:choose name="Name125">
                        <dgm:if name="Name126" func="var" arg="dir" op="equ" val="norm">
                          <dgm:alg type="hierChild">
                            <dgm:param type="chAlign" val="l"/>
                            <dgm:param type="linDir" val="fromL"/>
                            <dgm:param type="secChAlign" val="t"/>
                            <dgm:param type="secLinDir" val="fromT"/>
                          </dgm:alg>
                        </dgm:if>
                        <dgm:else name="Name127">
                          <dgm:alg type="hierChild">
                            <dgm:param type="chAlign" val="l"/>
                            <dgm:param type="linDir" val="fromR"/>
                            <dgm:param type="secChAlign" val="t"/>
                            <dgm:param type="secLinDir" val="fromT"/>
                          </dgm:alg>
                        </dgm:else>
                      </dgm:choose>
                    </dgm:if>
                    <dgm:if name="Name128" func="var" arg="hierBranch" op="equ" val="std">
                      <dgm:choose name="Name129">
                        <dgm:if name="Name130" func="var" arg="dir" op="equ" val="norm">
                          <dgm:alg type="hierChild"/>
                        </dgm:if>
                        <dgm:else name="Name131">
                          <dgm:alg type="hierChild">
                            <dgm:param type="linDir" val="fromR"/>
                          </dgm:alg>
                        </dgm:else>
                      </dgm:choose>
                    </dgm:if>
                    <dgm:if name="Name132" func="var" arg="hierBranch" op="equ" val="init">
                      <dgm:choose name="Name133">
                        <dgm:if name="Name134" axis="des" func="maxDepth" op="lte" val="1">
                          <dgm:alg type="hierChild">
                            <dgm:param type="chAlign" val="l"/>
                            <dgm:param type="linDir" val="fromT"/>
                          </dgm:alg>
                        </dgm:if>
                        <dgm:else name="Name135">
                          <dgm:alg type="hierChild"/>
                        </dgm:else>
                      </dgm:choose>
                    </dgm:if>
                    <dgm:else name="Name136"/>
                  </dgm:choose>
                  <dgm:shape xmlns:r="http://schemas.openxmlformats.org/officeDocument/2006/relationships" r:blip="">
                    <dgm:adjLst/>
                  </dgm:shape>
                  <dgm:presOf/>
                  <dgm:forEach name="Name137" ref="rep2a"/>
                </dgm:layoutNode>
                <dgm:layoutNode name="hierChild7">
                  <dgm:choose name="Name138">
                    <dgm:if name="Name139" func="var" arg="dir" op="equ" val="norm">
                      <dgm:alg type="hierChild">
                        <dgm:param type="chAlign" val="l"/>
                        <dgm:param type="linDir" val="fromL"/>
                        <dgm:param type="secChAlign" val="t"/>
                        <dgm:param type="secLinDir" val="fromT"/>
                      </dgm:alg>
                    </dgm:if>
                    <dgm:else name="Name140">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Name141"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10/08/2026</a:t>
            </a:fld>
            <a:endParaRPr lang="en-GB"/>
          </a:p>
        </p:txBody>
      </p:sp>
      <p:sp>
        <p:nvSpPr>
          <p:cNvPr id="4" name="Slide Image Placeholder 3"/>
          <p:cNvSpPr>
            <a:spLocks noGrp="1" noRot="1" noChangeAspect="1"/>
          </p:cNvSpPr>
          <p:nvPr>
            <p:ph type="sldImg" idx="2"/>
          </p:nvPr>
        </p:nvSpPr>
        <p:spPr>
          <a:xfrm>
            <a:off x="939800" y="1143000"/>
            <a:ext cx="4978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1106881" rtl="0" eaLnBrk="1" latinLnBrk="0" hangingPunct="1">
      <a:defRPr sz="1453" kern="1200">
        <a:solidFill>
          <a:schemeClr val="tx1"/>
        </a:solidFill>
        <a:latin typeface="+mn-lt"/>
        <a:ea typeface="+mn-ea"/>
        <a:cs typeface="+mn-cs"/>
      </a:defRPr>
    </a:lvl1pPr>
    <a:lvl2pPr marL="553441" algn="l" defTabSz="1106881" rtl="0" eaLnBrk="1" latinLnBrk="0" hangingPunct="1">
      <a:defRPr sz="1453" kern="1200">
        <a:solidFill>
          <a:schemeClr val="tx1"/>
        </a:solidFill>
        <a:latin typeface="+mn-lt"/>
        <a:ea typeface="+mn-ea"/>
        <a:cs typeface="+mn-cs"/>
      </a:defRPr>
    </a:lvl2pPr>
    <a:lvl3pPr marL="1106881" algn="l" defTabSz="1106881" rtl="0" eaLnBrk="1" latinLnBrk="0" hangingPunct="1">
      <a:defRPr sz="1453" kern="1200">
        <a:solidFill>
          <a:schemeClr val="tx1"/>
        </a:solidFill>
        <a:latin typeface="+mn-lt"/>
        <a:ea typeface="+mn-ea"/>
        <a:cs typeface="+mn-cs"/>
      </a:defRPr>
    </a:lvl3pPr>
    <a:lvl4pPr marL="1660322" algn="l" defTabSz="1106881" rtl="0" eaLnBrk="1" latinLnBrk="0" hangingPunct="1">
      <a:defRPr sz="1453" kern="1200">
        <a:solidFill>
          <a:schemeClr val="tx1"/>
        </a:solidFill>
        <a:latin typeface="+mn-lt"/>
        <a:ea typeface="+mn-ea"/>
        <a:cs typeface="+mn-cs"/>
      </a:defRPr>
    </a:lvl4pPr>
    <a:lvl5pPr marL="2213762" algn="l" defTabSz="1106881" rtl="0" eaLnBrk="1" latinLnBrk="0" hangingPunct="1">
      <a:defRPr sz="1453" kern="1200">
        <a:solidFill>
          <a:schemeClr val="tx1"/>
        </a:solidFill>
        <a:latin typeface="+mn-lt"/>
        <a:ea typeface="+mn-ea"/>
        <a:cs typeface="+mn-cs"/>
      </a:defRPr>
    </a:lvl5pPr>
    <a:lvl6pPr marL="2767203" algn="l" defTabSz="1106881" rtl="0" eaLnBrk="1" latinLnBrk="0" hangingPunct="1">
      <a:defRPr sz="1453" kern="1200">
        <a:solidFill>
          <a:schemeClr val="tx1"/>
        </a:solidFill>
        <a:latin typeface="+mn-lt"/>
        <a:ea typeface="+mn-ea"/>
        <a:cs typeface="+mn-cs"/>
      </a:defRPr>
    </a:lvl6pPr>
    <a:lvl7pPr marL="3320644" algn="l" defTabSz="1106881" rtl="0" eaLnBrk="1" latinLnBrk="0" hangingPunct="1">
      <a:defRPr sz="1453" kern="1200">
        <a:solidFill>
          <a:schemeClr val="tx1"/>
        </a:solidFill>
        <a:latin typeface="+mn-lt"/>
        <a:ea typeface="+mn-ea"/>
        <a:cs typeface="+mn-cs"/>
      </a:defRPr>
    </a:lvl7pPr>
    <a:lvl8pPr marL="3874084" algn="l" defTabSz="1106881" rtl="0" eaLnBrk="1" latinLnBrk="0" hangingPunct="1">
      <a:defRPr sz="1453" kern="1200">
        <a:solidFill>
          <a:schemeClr val="tx1"/>
        </a:solidFill>
        <a:latin typeface="+mn-lt"/>
        <a:ea typeface="+mn-ea"/>
        <a:cs typeface="+mn-cs"/>
      </a:defRPr>
    </a:lvl8pPr>
    <a:lvl9pPr marL="4427525" algn="l" defTabSz="1106881" rtl="0" eaLnBrk="1" latinLnBrk="0" hangingPunct="1">
      <a:defRPr sz="1453"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39800" y="1143000"/>
            <a:ext cx="4978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F9A1913-6DB5-475A-8BAA-6F28904B4740}" type="slidenum">
              <a:rPr lang="en-GB" smtClean="0"/>
              <a:t>1</a:t>
            </a:fld>
            <a:endParaRPr lang="en-GB"/>
          </a:p>
        </p:txBody>
      </p:sp>
    </p:spTree>
    <p:extLst>
      <p:ext uri="{BB962C8B-B14F-4D97-AF65-F5344CB8AC3E}">
        <p14:creationId xmlns:p14="http://schemas.microsoft.com/office/powerpoint/2010/main" val="29675072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39800" y="1143000"/>
            <a:ext cx="4978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F9A1913-6DB5-475A-8BAA-6F28904B4740}" type="slidenum">
              <a:rPr lang="en-GB" smtClean="0"/>
              <a:t>2</a:t>
            </a:fld>
            <a:endParaRPr lang="en-GB"/>
          </a:p>
        </p:txBody>
      </p:sp>
    </p:spTree>
    <p:extLst>
      <p:ext uri="{BB962C8B-B14F-4D97-AF65-F5344CB8AC3E}">
        <p14:creationId xmlns:p14="http://schemas.microsoft.com/office/powerpoint/2010/main" val="10037500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39800" y="1143000"/>
            <a:ext cx="4978400" cy="3086100"/>
          </a:xfrm>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39800" y="1143000"/>
            <a:ext cx="4978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39800" y="1143000"/>
            <a:ext cx="4978400" cy="3086100"/>
          </a:xfrm>
        </p:spPr>
      </p:sp>
      <p:sp>
        <p:nvSpPr>
          <p:cNvPr id="3" name="Notes Placeholder 2"/>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39800" y="1143000"/>
            <a:ext cx="4978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highlight>
                  <a:srgbClr val="FFFF00"/>
                </a:highlight>
              </a:rPr>
              <a:t>Apply PESTEL analysis </a:t>
            </a:r>
            <a:r>
              <a:rPr lang="en-GB" altLang="en-US" b="0" dirty="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39800" y="1143000"/>
            <a:ext cx="4978400" cy="3086100"/>
          </a:xfrm>
        </p:spPr>
      </p:sp>
      <p:sp>
        <p:nvSpPr>
          <p:cNvPr id="3" name="Notes Placeholder 2"/>
          <p:cNvSpPr>
            <a:spLocks noGrp="1"/>
          </p:cNvSpPr>
          <p:nvPr>
            <p:ph type="body" idx="1"/>
          </p:nvPr>
        </p:nvSpPr>
        <p:spPr/>
        <p:txBody>
          <a:bodyPr/>
          <a:lstStyle/>
          <a:p>
            <a:r>
              <a:rPr lang="en-GB" dirty="0">
                <a:effectLst/>
              </a:rPr>
              <a:t>Refer to week 5: Market Segmentation, Targeting, Positioning and marketing mix</a:t>
            </a:r>
          </a:p>
          <a:p>
            <a:endParaRPr lang="en-GB" dirty="0">
              <a:effectLst/>
            </a:endParaRPr>
          </a:p>
          <a:p>
            <a:r>
              <a:rPr lang="en-GB" dirty="0">
                <a:effectLst/>
              </a:rPr>
              <a:t>Here are some key aspects of </a:t>
            </a:r>
            <a:r>
              <a:rPr lang="en-GB" b="1" dirty="0">
                <a:effectLst/>
              </a:rPr>
              <a:t>Unique Selling Points</a:t>
            </a:r>
            <a:r>
              <a:rPr lang="en-GB" dirty="0">
                <a:effectLst/>
              </a:rPr>
              <a:t>:</a:t>
            </a:r>
          </a:p>
          <a:p>
            <a:pPr>
              <a:buFont typeface="+mj-lt"/>
              <a:buAutoNum type="arabicPeriod"/>
            </a:pPr>
            <a:r>
              <a:rPr lang="en-GB" b="1" dirty="0">
                <a:effectLst/>
              </a:rPr>
              <a:t>Differentiation:</a:t>
            </a:r>
            <a:r>
              <a:rPr lang="en-GB" dirty="0">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dirty="0">
                <a:effectLst/>
              </a:rPr>
              <a:t>Customer-Centric:</a:t>
            </a:r>
            <a:r>
              <a:rPr lang="en-GB" dirty="0">
                <a:effectLst/>
              </a:rPr>
              <a:t> USPs are designed to address the needs, wants, or pain points of the target market. They showcase how the product or service </a:t>
            </a:r>
            <a:r>
              <a:rPr lang="en-GB" dirty="0" err="1">
                <a:effectLst/>
              </a:rPr>
              <a:t>fulfills</a:t>
            </a:r>
            <a:r>
              <a:rPr lang="en-GB" dirty="0">
                <a:effectLst/>
              </a:rPr>
              <a:t> a specific customer demand or solves a particular problem effectively.</a:t>
            </a:r>
          </a:p>
          <a:p>
            <a:pPr>
              <a:buFont typeface="+mj-lt"/>
              <a:buAutoNum type="arabicPeriod"/>
            </a:pPr>
            <a:r>
              <a:rPr lang="en-GB" b="1" dirty="0">
                <a:effectLst/>
              </a:rPr>
              <a:t>Value and Benefits:</a:t>
            </a:r>
            <a:r>
              <a:rPr lang="en-GB" dirty="0">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dirty="0">
                <a:effectLst/>
              </a:rPr>
              <a:t>Memorability:</a:t>
            </a:r>
            <a:r>
              <a:rPr lang="en-GB" dirty="0">
                <a:effectLst/>
              </a:rPr>
              <a:t> A compelling USP is memorable and easy to communicate. It should be concise, clear, and leave a lasting impression on the audience.</a:t>
            </a:r>
          </a:p>
          <a:p>
            <a:pPr>
              <a:buFont typeface="+mj-lt"/>
              <a:buAutoNum type="arabicPeriod"/>
            </a:pPr>
            <a:r>
              <a:rPr lang="en-GB" b="1" dirty="0">
                <a:effectLst/>
              </a:rPr>
              <a:t>Emotional Appeal:</a:t>
            </a:r>
            <a:r>
              <a:rPr lang="en-GB" dirty="0">
                <a:effectLst/>
              </a:rPr>
              <a:t> USPs can tap into emotions and aspirations of customers. They can create an emotional connection, making the product or service more appealing and desirable.</a:t>
            </a:r>
          </a:p>
          <a:p>
            <a:pPr>
              <a:buFont typeface="+mj-lt"/>
              <a:buAutoNum type="arabicPeriod"/>
            </a:pPr>
            <a:r>
              <a:rPr lang="en-GB" b="1" dirty="0">
                <a:effectLst/>
              </a:rPr>
              <a:t>Competitive Advantage:</a:t>
            </a:r>
            <a:r>
              <a:rPr lang="en-GB" dirty="0">
                <a:effectLst/>
              </a:rPr>
              <a:t> USPs help companies gain a competitive edge in the market. They provide a reason for customers to choose their offerings over alternatives from competitors.</a:t>
            </a:r>
          </a:p>
          <a:p>
            <a:r>
              <a:rPr lang="en-GB" b="1" dirty="0">
                <a:effectLst/>
              </a:rPr>
              <a:t>Examples of Unique Selling Points:</a:t>
            </a:r>
          </a:p>
          <a:p>
            <a:pPr>
              <a:buFont typeface="+mj-lt"/>
              <a:buAutoNum type="arabicPeriod"/>
            </a:pPr>
            <a:r>
              <a:rPr lang="en-GB" dirty="0">
                <a:effectLst/>
              </a:rPr>
              <a:t> A smartphone with an exceptionally long-lasting battery life.</a:t>
            </a:r>
          </a:p>
          <a:p>
            <a:pPr>
              <a:buFont typeface="+mj-lt"/>
              <a:buAutoNum type="arabicPeriod"/>
            </a:pPr>
            <a:r>
              <a:rPr lang="en-GB" dirty="0">
                <a:effectLst/>
              </a:rPr>
              <a:t> A cleaning product that is eco-friendly and non-toxic, appealing to environmentally conscious consumers.</a:t>
            </a:r>
          </a:p>
          <a:p>
            <a:pPr>
              <a:buFont typeface="+mj-lt"/>
              <a:buAutoNum type="arabicPeriod"/>
            </a:pPr>
            <a:r>
              <a:rPr lang="en-GB" dirty="0">
                <a:effectLst/>
              </a:rPr>
              <a:t>An online platform that offers 24/7 customer support and assistance.</a:t>
            </a:r>
          </a:p>
          <a:p>
            <a:pPr>
              <a:buFont typeface="+mj-lt"/>
              <a:buAutoNum type="arabicPeriod"/>
            </a:pPr>
            <a:r>
              <a:rPr lang="en-GB" dirty="0">
                <a:effectLst/>
              </a:rPr>
              <a:t> A restaurant that serves unique fusion cuisine not available anywhere else in the area.</a:t>
            </a:r>
          </a:p>
          <a:p>
            <a:pPr>
              <a:buFont typeface="+mj-lt"/>
              <a:buAutoNum type="arabicPeriod"/>
            </a:pPr>
            <a:r>
              <a:rPr lang="en-GB" dirty="0">
                <a:effectLst/>
              </a:rPr>
              <a:t>An e-commerce website with free and fast shipping, setting it apart from competitors with longer delivery times and shipping fees.</a:t>
            </a:r>
          </a:p>
          <a:p>
            <a:r>
              <a:rPr lang="en-GB" dirty="0">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dirty="0">
                <a:solidFill>
                  <a:srgbClr val="000000"/>
                </a:solidFill>
                <a:effectLst/>
                <a:latin typeface="Söhne"/>
              </a:rPr>
              <a:t>Regenerate</a:t>
            </a:r>
          </a:p>
          <a:p>
            <a:br>
              <a:rPr lang="en-GB" dirty="0">
                <a:effectLst/>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39800" y="1143000"/>
            <a:ext cx="4978400" cy="3086100"/>
          </a:xfrm>
        </p:spPr>
      </p:sp>
      <p:sp>
        <p:nvSpPr>
          <p:cNvPr id="3" name="Notes Placeholder 2"/>
          <p:cNvSpPr>
            <a:spLocks noGrp="1"/>
          </p:cNvSpPr>
          <p:nvPr>
            <p:ph type="body" idx="1"/>
          </p:nvPr>
        </p:nvSpPr>
        <p:spPr/>
        <p:txBody>
          <a:bodyPr/>
          <a:lstStyle/>
          <a:p>
            <a:pPr algn="l"/>
            <a:endParaRPr lang="en-GB" b="0" i="0" dirty="0">
              <a:solidFill>
                <a:srgbClr val="374151"/>
              </a:solidFill>
              <a:effectLst/>
              <a:latin typeface="Söhne"/>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10</a:t>
            </a:fld>
            <a:endParaRPr lang="en-GB"/>
          </a:p>
        </p:txBody>
      </p:sp>
    </p:spTree>
    <p:extLst>
      <p:ext uri="{BB962C8B-B14F-4D97-AF65-F5344CB8AC3E}">
        <p14:creationId xmlns:p14="http://schemas.microsoft.com/office/powerpoint/2010/main" val="32980512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39800" y="1143000"/>
            <a:ext cx="4978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F9A1913-6DB5-475A-8BAA-6F28904B4740}" type="slidenum">
              <a:rPr lang="en-GB" smtClean="0"/>
              <a:t>11</a:t>
            </a:fld>
            <a:endParaRPr lang="en-GB"/>
          </a:p>
        </p:txBody>
      </p:sp>
    </p:spTree>
    <p:extLst>
      <p:ext uri="{BB962C8B-B14F-4D97-AF65-F5344CB8AC3E}">
        <p14:creationId xmlns:p14="http://schemas.microsoft.com/office/powerpoint/2010/main" val="20231602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39800" y="1143000"/>
            <a:ext cx="4978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F9A1913-6DB5-475A-8BAA-6F28904B4740}" type="slidenum">
              <a:rPr lang="en-GB" smtClean="0"/>
              <a:t>12</a:t>
            </a:fld>
            <a:endParaRPr lang="en-GB"/>
          </a:p>
        </p:txBody>
      </p:sp>
    </p:spTree>
    <p:extLst>
      <p:ext uri="{BB962C8B-B14F-4D97-AF65-F5344CB8AC3E}">
        <p14:creationId xmlns:p14="http://schemas.microsoft.com/office/powerpoint/2010/main" val="9122307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39800" y="1143000"/>
            <a:ext cx="4978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F9A1913-6DB5-475A-8BAA-6F28904B4740}" type="slidenum">
              <a:rPr lang="en-GB" smtClean="0"/>
              <a:t>15</a:t>
            </a:fld>
            <a:endParaRPr lang="en-GB"/>
          </a:p>
        </p:txBody>
      </p:sp>
    </p:spTree>
    <p:extLst>
      <p:ext uri="{BB962C8B-B14F-4D97-AF65-F5344CB8AC3E}">
        <p14:creationId xmlns:p14="http://schemas.microsoft.com/office/powerpoint/2010/main" val="26611092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8656" y="1581960"/>
            <a:ext cx="11691938" cy="3365300"/>
          </a:xfrm>
        </p:spPr>
        <p:txBody>
          <a:bodyPr anchor="b"/>
          <a:lstStyle>
            <a:lvl1pPr algn="ctr">
              <a:defRPr sz="7672"/>
            </a:lvl1pPr>
          </a:lstStyle>
          <a:p>
            <a:r>
              <a:rPr lang="en-GB"/>
              <a:t>Click to edit Master title style</a:t>
            </a:r>
            <a:endParaRPr lang="en-US" dirty="0"/>
          </a:p>
        </p:txBody>
      </p:sp>
      <p:sp>
        <p:nvSpPr>
          <p:cNvPr id="3" name="Subtitle 2"/>
          <p:cNvSpPr>
            <a:spLocks noGrp="1"/>
          </p:cNvSpPr>
          <p:nvPr>
            <p:ph type="subTitle" idx="1"/>
          </p:nvPr>
        </p:nvSpPr>
        <p:spPr>
          <a:xfrm>
            <a:off x="1948656" y="5077040"/>
            <a:ext cx="11691938" cy="2333781"/>
          </a:xfrm>
        </p:spPr>
        <p:txBody>
          <a:bodyPr/>
          <a:lstStyle>
            <a:lvl1pPr marL="0" indent="0" algn="ctr">
              <a:buNone/>
              <a:defRPr sz="3069"/>
            </a:lvl1pPr>
            <a:lvl2pPr marL="584576" indent="0" algn="ctr">
              <a:buNone/>
              <a:defRPr sz="2557"/>
            </a:lvl2pPr>
            <a:lvl3pPr marL="1169152" indent="0" algn="ctr">
              <a:buNone/>
              <a:defRPr sz="2301"/>
            </a:lvl3pPr>
            <a:lvl4pPr marL="1753728" indent="0" algn="ctr">
              <a:buNone/>
              <a:defRPr sz="2046"/>
            </a:lvl4pPr>
            <a:lvl5pPr marL="2338304" indent="0" algn="ctr">
              <a:buNone/>
              <a:defRPr sz="2046"/>
            </a:lvl5pPr>
            <a:lvl6pPr marL="2922880" indent="0" algn="ctr">
              <a:buNone/>
              <a:defRPr sz="2046"/>
            </a:lvl6pPr>
            <a:lvl7pPr marL="3507456" indent="0" algn="ctr">
              <a:buNone/>
              <a:defRPr sz="2046"/>
            </a:lvl7pPr>
            <a:lvl8pPr marL="4092031" indent="0" algn="ctr">
              <a:buNone/>
              <a:defRPr sz="2046"/>
            </a:lvl8pPr>
            <a:lvl9pPr marL="4676607" indent="0" algn="ctr">
              <a:buNone/>
              <a:defRPr sz="2046"/>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C124A7F-636A-4441-8E5A-F364BBDE539F}"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9712385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C124A7F-636A-4441-8E5A-F364BBDE539F}"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7019208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63642" y="2409861"/>
            <a:ext cx="13445728" cy="4020907"/>
          </a:xfrm>
        </p:spPr>
        <p:txBody>
          <a:bodyPr anchor="b"/>
          <a:lstStyle>
            <a:lvl1pPr>
              <a:defRPr sz="7672"/>
            </a:lvl1pPr>
          </a:lstStyle>
          <a:p>
            <a:r>
              <a:rPr lang="en-GB"/>
              <a:t>Click to edit Master title style</a:t>
            </a:r>
            <a:endParaRPr lang="en-US" dirty="0"/>
          </a:p>
        </p:txBody>
      </p:sp>
      <p:sp>
        <p:nvSpPr>
          <p:cNvPr id="3" name="Text Placeholder 2"/>
          <p:cNvSpPr>
            <a:spLocks noGrp="1"/>
          </p:cNvSpPr>
          <p:nvPr>
            <p:ph type="body" idx="1"/>
          </p:nvPr>
        </p:nvSpPr>
        <p:spPr>
          <a:xfrm>
            <a:off x="1063642" y="6468807"/>
            <a:ext cx="13445728" cy="2114500"/>
          </a:xfrm>
        </p:spPr>
        <p:txBody>
          <a:bodyPr/>
          <a:lstStyle>
            <a:lvl1pPr marL="0" indent="0">
              <a:buNone/>
              <a:defRPr sz="3069">
                <a:solidFill>
                  <a:schemeClr val="tx1">
                    <a:tint val="75000"/>
                  </a:schemeClr>
                </a:solidFill>
              </a:defRPr>
            </a:lvl1pPr>
            <a:lvl2pPr marL="584576" indent="0">
              <a:buNone/>
              <a:defRPr sz="2557">
                <a:solidFill>
                  <a:schemeClr val="tx1">
                    <a:tint val="75000"/>
                  </a:schemeClr>
                </a:solidFill>
              </a:defRPr>
            </a:lvl2pPr>
            <a:lvl3pPr marL="1169152" indent="0">
              <a:buNone/>
              <a:defRPr sz="2301">
                <a:solidFill>
                  <a:schemeClr val="tx1">
                    <a:tint val="75000"/>
                  </a:schemeClr>
                </a:solidFill>
              </a:defRPr>
            </a:lvl3pPr>
            <a:lvl4pPr marL="1753728" indent="0">
              <a:buNone/>
              <a:defRPr sz="2046">
                <a:solidFill>
                  <a:schemeClr val="tx1">
                    <a:tint val="75000"/>
                  </a:schemeClr>
                </a:solidFill>
              </a:defRPr>
            </a:lvl4pPr>
            <a:lvl5pPr marL="2338304" indent="0">
              <a:buNone/>
              <a:defRPr sz="2046">
                <a:solidFill>
                  <a:schemeClr val="tx1">
                    <a:tint val="75000"/>
                  </a:schemeClr>
                </a:solidFill>
              </a:defRPr>
            </a:lvl5pPr>
            <a:lvl6pPr marL="2922880" indent="0">
              <a:buNone/>
              <a:defRPr sz="2046">
                <a:solidFill>
                  <a:schemeClr val="tx1">
                    <a:tint val="75000"/>
                  </a:schemeClr>
                </a:solidFill>
              </a:defRPr>
            </a:lvl6pPr>
            <a:lvl7pPr marL="3507456" indent="0">
              <a:buNone/>
              <a:defRPr sz="2046">
                <a:solidFill>
                  <a:schemeClr val="tx1">
                    <a:tint val="75000"/>
                  </a:schemeClr>
                </a:solidFill>
              </a:defRPr>
            </a:lvl7pPr>
            <a:lvl8pPr marL="4092031" indent="0">
              <a:buNone/>
              <a:defRPr sz="2046">
                <a:solidFill>
                  <a:schemeClr val="tx1">
                    <a:tint val="75000"/>
                  </a:schemeClr>
                </a:solidFill>
              </a:defRPr>
            </a:lvl8pPr>
            <a:lvl9pPr marL="4676607" indent="0">
              <a:buNone/>
              <a:defRPr sz="2046">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C124A7F-636A-4441-8E5A-F364BBDE539F}"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83405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71761" y="2573202"/>
            <a:ext cx="6625431" cy="61331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892058" y="2573202"/>
            <a:ext cx="6625431" cy="61331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C124A7F-636A-4441-8E5A-F364BBDE539F}" type="datetimeFigureOut">
              <a:rPr lang="en-GB" smtClean="0"/>
              <a:t>10/08/2026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0374217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73791" y="514641"/>
            <a:ext cx="13445728" cy="186836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073792" y="2369584"/>
            <a:ext cx="6594983" cy="1161296"/>
          </a:xfrm>
        </p:spPr>
        <p:txBody>
          <a:bodyPr anchor="b"/>
          <a:lstStyle>
            <a:lvl1pPr marL="0" indent="0">
              <a:buNone/>
              <a:defRPr sz="3069" b="1"/>
            </a:lvl1pPr>
            <a:lvl2pPr marL="584576" indent="0">
              <a:buNone/>
              <a:defRPr sz="2557" b="1"/>
            </a:lvl2pPr>
            <a:lvl3pPr marL="1169152" indent="0">
              <a:buNone/>
              <a:defRPr sz="2301" b="1"/>
            </a:lvl3pPr>
            <a:lvl4pPr marL="1753728" indent="0">
              <a:buNone/>
              <a:defRPr sz="2046" b="1"/>
            </a:lvl4pPr>
            <a:lvl5pPr marL="2338304" indent="0">
              <a:buNone/>
              <a:defRPr sz="2046" b="1"/>
            </a:lvl5pPr>
            <a:lvl6pPr marL="2922880" indent="0">
              <a:buNone/>
              <a:defRPr sz="2046" b="1"/>
            </a:lvl6pPr>
            <a:lvl7pPr marL="3507456" indent="0">
              <a:buNone/>
              <a:defRPr sz="2046" b="1"/>
            </a:lvl7pPr>
            <a:lvl8pPr marL="4092031" indent="0">
              <a:buNone/>
              <a:defRPr sz="2046" b="1"/>
            </a:lvl8pPr>
            <a:lvl9pPr marL="4676607" indent="0">
              <a:buNone/>
              <a:defRPr sz="2046" b="1"/>
            </a:lvl9pPr>
          </a:lstStyle>
          <a:p>
            <a:pPr lvl="0"/>
            <a:r>
              <a:rPr lang="en-GB"/>
              <a:t>Click to edit Master text styles</a:t>
            </a:r>
          </a:p>
        </p:txBody>
      </p:sp>
      <p:sp>
        <p:nvSpPr>
          <p:cNvPr id="4" name="Content Placeholder 3"/>
          <p:cNvSpPr>
            <a:spLocks noGrp="1"/>
          </p:cNvSpPr>
          <p:nvPr>
            <p:ph sz="half" idx="2"/>
          </p:nvPr>
        </p:nvSpPr>
        <p:spPr>
          <a:xfrm>
            <a:off x="1073792" y="3530880"/>
            <a:ext cx="6594983" cy="519339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892058" y="2369584"/>
            <a:ext cx="6627462" cy="1161296"/>
          </a:xfrm>
        </p:spPr>
        <p:txBody>
          <a:bodyPr anchor="b"/>
          <a:lstStyle>
            <a:lvl1pPr marL="0" indent="0">
              <a:buNone/>
              <a:defRPr sz="3069" b="1"/>
            </a:lvl1pPr>
            <a:lvl2pPr marL="584576" indent="0">
              <a:buNone/>
              <a:defRPr sz="2557" b="1"/>
            </a:lvl2pPr>
            <a:lvl3pPr marL="1169152" indent="0">
              <a:buNone/>
              <a:defRPr sz="2301" b="1"/>
            </a:lvl3pPr>
            <a:lvl4pPr marL="1753728" indent="0">
              <a:buNone/>
              <a:defRPr sz="2046" b="1"/>
            </a:lvl4pPr>
            <a:lvl5pPr marL="2338304" indent="0">
              <a:buNone/>
              <a:defRPr sz="2046" b="1"/>
            </a:lvl5pPr>
            <a:lvl6pPr marL="2922880" indent="0">
              <a:buNone/>
              <a:defRPr sz="2046" b="1"/>
            </a:lvl6pPr>
            <a:lvl7pPr marL="3507456" indent="0">
              <a:buNone/>
              <a:defRPr sz="2046" b="1"/>
            </a:lvl7pPr>
            <a:lvl8pPr marL="4092031" indent="0">
              <a:buNone/>
              <a:defRPr sz="2046" b="1"/>
            </a:lvl8pPr>
            <a:lvl9pPr marL="4676607" indent="0">
              <a:buNone/>
              <a:defRPr sz="2046" b="1"/>
            </a:lvl9pPr>
          </a:lstStyle>
          <a:p>
            <a:pPr lvl="0"/>
            <a:r>
              <a:rPr lang="en-GB"/>
              <a:t>Click to edit Master text styles</a:t>
            </a:r>
          </a:p>
        </p:txBody>
      </p:sp>
      <p:sp>
        <p:nvSpPr>
          <p:cNvPr id="6" name="Content Placeholder 5"/>
          <p:cNvSpPr>
            <a:spLocks noGrp="1"/>
          </p:cNvSpPr>
          <p:nvPr>
            <p:ph sz="quarter" idx="4"/>
          </p:nvPr>
        </p:nvSpPr>
        <p:spPr>
          <a:xfrm>
            <a:off x="7892058" y="3530880"/>
            <a:ext cx="6627462" cy="519339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C124A7F-636A-4441-8E5A-F364BBDE539F}" type="datetimeFigureOut">
              <a:rPr lang="en-GB" smtClean="0"/>
              <a:t>10/08/2026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6629051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C124A7F-636A-4441-8E5A-F364BBDE539F}" type="datetimeFigureOut">
              <a:rPr lang="en-GB" smtClean="0"/>
              <a:t>10/08/2026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3822559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124A7F-636A-4441-8E5A-F364BBDE539F}" type="datetimeFigureOut">
              <a:rPr lang="en-GB" smtClean="0"/>
              <a:t>10/08/2026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6739897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73792" y="644419"/>
            <a:ext cx="5027938" cy="2255467"/>
          </a:xfrm>
        </p:spPr>
        <p:txBody>
          <a:bodyPr anchor="b"/>
          <a:lstStyle>
            <a:lvl1pPr>
              <a:defRPr sz="4092"/>
            </a:lvl1pPr>
          </a:lstStyle>
          <a:p>
            <a:r>
              <a:rPr lang="en-GB"/>
              <a:t>Click to edit Master title style</a:t>
            </a:r>
            <a:endParaRPr lang="en-US" dirty="0"/>
          </a:p>
        </p:txBody>
      </p:sp>
      <p:sp>
        <p:nvSpPr>
          <p:cNvPr id="3" name="Content Placeholder 2"/>
          <p:cNvSpPr>
            <a:spLocks noGrp="1"/>
          </p:cNvSpPr>
          <p:nvPr>
            <p:ph idx="1"/>
          </p:nvPr>
        </p:nvSpPr>
        <p:spPr>
          <a:xfrm>
            <a:off x="6627462" y="1391767"/>
            <a:ext cx="7892058" cy="6869330"/>
          </a:xfrm>
        </p:spPr>
        <p:txBody>
          <a:bodyPr/>
          <a:lstStyle>
            <a:lvl1pPr>
              <a:defRPr sz="4092"/>
            </a:lvl1pPr>
            <a:lvl2pPr>
              <a:defRPr sz="3580"/>
            </a:lvl2pPr>
            <a:lvl3pPr>
              <a:defRPr sz="3069"/>
            </a:lvl3pPr>
            <a:lvl4pPr>
              <a:defRPr sz="2557"/>
            </a:lvl4pPr>
            <a:lvl5pPr>
              <a:defRPr sz="2557"/>
            </a:lvl5pPr>
            <a:lvl6pPr>
              <a:defRPr sz="2557"/>
            </a:lvl6pPr>
            <a:lvl7pPr>
              <a:defRPr sz="2557"/>
            </a:lvl7pPr>
            <a:lvl8pPr>
              <a:defRPr sz="2557"/>
            </a:lvl8pPr>
            <a:lvl9pPr>
              <a:defRPr sz="255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73792" y="2899887"/>
            <a:ext cx="5027938" cy="5372398"/>
          </a:xfrm>
        </p:spPr>
        <p:txBody>
          <a:bodyPr/>
          <a:lstStyle>
            <a:lvl1pPr marL="0" indent="0">
              <a:buNone/>
              <a:defRPr sz="2046"/>
            </a:lvl1pPr>
            <a:lvl2pPr marL="584576" indent="0">
              <a:buNone/>
              <a:defRPr sz="1790"/>
            </a:lvl2pPr>
            <a:lvl3pPr marL="1169152" indent="0">
              <a:buNone/>
              <a:defRPr sz="1534"/>
            </a:lvl3pPr>
            <a:lvl4pPr marL="1753728" indent="0">
              <a:buNone/>
              <a:defRPr sz="1279"/>
            </a:lvl4pPr>
            <a:lvl5pPr marL="2338304" indent="0">
              <a:buNone/>
              <a:defRPr sz="1279"/>
            </a:lvl5pPr>
            <a:lvl6pPr marL="2922880" indent="0">
              <a:buNone/>
              <a:defRPr sz="1279"/>
            </a:lvl6pPr>
            <a:lvl7pPr marL="3507456" indent="0">
              <a:buNone/>
              <a:defRPr sz="1279"/>
            </a:lvl7pPr>
            <a:lvl8pPr marL="4092031" indent="0">
              <a:buNone/>
              <a:defRPr sz="1279"/>
            </a:lvl8pPr>
            <a:lvl9pPr marL="4676607" indent="0">
              <a:buNone/>
              <a:defRPr sz="1279"/>
            </a:lvl9pPr>
          </a:lstStyle>
          <a:p>
            <a:pPr lvl="0"/>
            <a:r>
              <a:rPr lang="en-GB"/>
              <a:t>Click to edit Master text styles</a:t>
            </a:r>
          </a:p>
        </p:txBody>
      </p:sp>
      <p:sp>
        <p:nvSpPr>
          <p:cNvPr id="5" name="Date Placeholder 4"/>
          <p:cNvSpPr>
            <a:spLocks noGrp="1"/>
          </p:cNvSpPr>
          <p:nvPr>
            <p:ph type="dt" sz="half" idx="10"/>
          </p:nvPr>
        </p:nvSpPr>
        <p:spPr/>
        <p:txBody>
          <a:bodyPr/>
          <a:lstStyle/>
          <a:p>
            <a:fld id="{EC124A7F-636A-4441-8E5A-F364BBDE539F}" type="datetimeFigureOut">
              <a:rPr lang="en-GB" smtClean="0"/>
              <a:t>10/08/2026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5721364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73792" y="644419"/>
            <a:ext cx="5027938" cy="2255467"/>
          </a:xfrm>
        </p:spPr>
        <p:txBody>
          <a:bodyPr anchor="b"/>
          <a:lstStyle>
            <a:lvl1pPr>
              <a:defRPr sz="4092"/>
            </a:lvl1pPr>
          </a:lstStyle>
          <a:p>
            <a:r>
              <a:rPr lang="en-GB"/>
              <a:t>Click to edit Master title style</a:t>
            </a:r>
            <a:endParaRPr lang="en-US" dirty="0"/>
          </a:p>
        </p:txBody>
      </p:sp>
      <p:sp>
        <p:nvSpPr>
          <p:cNvPr id="3" name="Picture Placeholder 2"/>
          <p:cNvSpPr>
            <a:spLocks noGrp="1" noChangeAspect="1"/>
          </p:cNvSpPr>
          <p:nvPr>
            <p:ph type="pic" idx="1"/>
          </p:nvPr>
        </p:nvSpPr>
        <p:spPr>
          <a:xfrm>
            <a:off x="6627462" y="1391767"/>
            <a:ext cx="7892058" cy="6869330"/>
          </a:xfrm>
        </p:spPr>
        <p:txBody>
          <a:bodyPr anchor="t"/>
          <a:lstStyle>
            <a:lvl1pPr marL="0" indent="0">
              <a:buNone/>
              <a:defRPr sz="4092"/>
            </a:lvl1pPr>
            <a:lvl2pPr marL="584576" indent="0">
              <a:buNone/>
              <a:defRPr sz="3580"/>
            </a:lvl2pPr>
            <a:lvl3pPr marL="1169152" indent="0">
              <a:buNone/>
              <a:defRPr sz="3069"/>
            </a:lvl3pPr>
            <a:lvl4pPr marL="1753728" indent="0">
              <a:buNone/>
              <a:defRPr sz="2557"/>
            </a:lvl4pPr>
            <a:lvl5pPr marL="2338304" indent="0">
              <a:buNone/>
              <a:defRPr sz="2557"/>
            </a:lvl5pPr>
            <a:lvl6pPr marL="2922880" indent="0">
              <a:buNone/>
              <a:defRPr sz="2557"/>
            </a:lvl6pPr>
            <a:lvl7pPr marL="3507456" indent="0">
              <a:buNone/>
              <a:defRPr sz="2557"/>
            </a:lvl7pPr>
            <a:lvl8pPr marL="4092031" indent="0">
              <a:buNone/>
              <a:defRPr sz="2557"/>
            </a:lvl8pPr>
            <a:lvl9pPr marL="4676607" indent="0">
              <a:buNone/>
              <a:defRPr sz="2557"/>
            </a:lvl9pPr>
          </a:lstStyle>
          <a:p>
            <a:r>
              <a:rPr lang="en-GB"/>
              <a:t>Click icon to add picture</a:t>
            </a:r>
            <a:endParaRPr lang="en-US" dirty="0"/>
          </a:p>
        </p:txBody>
      </p:sp>
      <p:sp>
        <p:nvSpPr>
          <p:cNvPr id="4" name="Text Placeholder 3"/>
          <p:cNvSpPr>
            <a:spLocks noGrp="1"/>
          </p:cNvSpPr>
          <p:nvPr>
            <p:ph type="body" sz="half" idx="2"/>
          </p:nvPr>
        </p:nvSpPr>
        <p:spPr>
          <a:xfrm>
            <a:off x="1073792" y="2899887"/>
            <a:ext cx="5027938" cy="5372398"/>
          </a:xfrm>
        </p:spPr>
        <p:txBody>
          <a:bodyPr/>
          <a:lstStyle>
            <a:lvl1pPr marL="0" indent="0">
              <a:buNone/>
              <a:defRPr sz="2046"/>
            </a:lvl1pPr>
            <a:lvl2pPr marL="584576" indent="0">
              <a:buNone/>
              <a:defRPr sz="1790"/>
            </a:lvl2pPr>
            <a:lvl3pPr marL="1169152" indent="0">
              <a:buNone/>
              <a:defRPr sz="1534"/>
            </a:lvl3pPr>
            <a:lvl4pPr marL="1753728" indent="0">
              <a:buNone/>
              <a:defRPr sz="1279"/>
            </a:lvl4pPr>
            <a:lvl5pPr marL="2338304" indent="0">
              <a:buNone/>
              <a:defRPr sz="1279"/>
            </a:lvl5pPr>
            <a:lvl6pPr marL="2922880" indent="0">
              <a:buNone/>
              <a:defRPr sz="1279"/>
            </a:lvl6pPr>
            <a:lvl7pPr marL="3507456" indent="0">
              <a:buNone/>
              <a:defRPr sz="1279"/>
            </a:lvl7pPr>
            <a:lvl8pPr marL="4092031" indent="0">
              <a:buNone/>
              <a:defRPr sz="1279"/>
            </a:lvl8pPr>
            <a:lvl9pPr marL="4676607" indent="0">
              <a:buNone/>
              <a:defRPr sz="1279"/>
            </a:lvl9pPr>
          </a:lstStyle>
          <a:p>
            <a:pPr lvl="0"/>
            <a:r>
              <a:rPr lang="en-GB"/>
              <a:t>Click to edit Master text styles</a:t>
            </a:r>
          </a:p>
        </p:txBody>
      </p:sp>
      <p:sp>
        <p:nvSpPr>
          <p:cNvPr id="5" name="Date Placeholder 4"/>
          <p:cNvSpPr>
            <a:spLocks noGrp="1"/>
          </p:cNvSpPr>
          <p:nvPr>
            <p:ph type="dt" sz="half" idx="10"/>
          </p:nvPr>
        </p:nvSpPr>
        <p:spPr/>
        <p:txBody>
          <a:bodyPr/>
          <a:lstStyle/>
          <a:p>
            <a:fld id="{EC124A7F-636A-4441-8E5A-F364BBDE539F}" type="datetimeFigureOut">
              <a:rPr lang="en-GB" smtClean="0"/>
              <a:t>10/08/2026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1200127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C124A7F-636A-4441-8E5A-F364BBDE539F}"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6871503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156057" y="514640"/>
            <a:ext cx="3361432" cy="8191732"/>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71761" y="514640"/>
            <a:ext cx="9889430" cy="819173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C124A7F-636A-4441-8E5A-F364BBDE539F}"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4846613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71761" y="514641"/>
            <a:ext cx="13445728" cy="1868369"/>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71761" y="2573202"/>
            <a:ext cx="13445728" cy="613317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71761" y="8959218"/>
            <a:ext cx="3507581" cy="514640"/>
          </a:xfrm>
          <a:prstGeom prst="rect">
            <a:avLst/>
          </a:prstGeom>
        </p:spPr>
        <p:txBody>
          <a:bodyPr vert="horz" lIns="91440" tIns="45720" rIns="91440" bIns="45720" rtlCol="0" anchor="ctr"/>
          <a:lstStyle>
            <a:lvl1pPr algn="l">
              <a:defRPr sz="1534">
                <a:solidFill>
                  <a:schemeClr val="tx1">
                    <a:tint val="75000"/>
                  </a:schemeClr>
                </a:solidFill>
              </a:defRPr>
            </a:lvl1pPr>
          </a:lstStyle>
          <a:p>
            <a:fld id="{EC124A7F-636A-4441-8E5A-F364BBDE539F}" type="datetimeFigureOut">
              <a:rPr lang="en-GB" smtClean="0"/>
              <a:t>10/08/2026</a:t>
            </a:fld>
            <a:endParaRPr lang="en-GB"/>
          </a:p>
        </p:txBody>
      </p:sp>
      <p:sp>
        <p:nvSpPr>
          <p:cNvPr id="5" name="Footer Placeholder 4"/>
          <p:cNvSpPr>
            <a:spLocks noGrp="1"/>
          </p:cNvSpPr>
          <p:nvPr>
            <p:ph type="ftr" sz="quarter" idx="3"/>
          </p:nvPr>
        </p:nvSpPr>
        <p:spPr>
          <a:xfrm>
            <a:off x="5163939" y="8959218"/>
            <a:ext cx="5261372" cy="514640"/>
          </a:xfrm>
          <a:prstGeom prst="rect">
            <a:avLst/>
          </a:prstGeom>
        </p:spPr>
        <p:txBody>
          <a:bodyPr vert="horz" lIns="91440" tIns="45720" rIns="91440" bIns="45720" rtlCol="0" anchor="ctr"/>
          <a:lstStyle>
            <a:lvl1pPr algn="ctr">
              <a:defRPr sz="1534">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1009908" y="8959218"/>
            <a:ext cx="3507581" cy="514640"/>
          </a:xfrm>
          <a:prstGeom prst="rect">
            <a:avLst/>
          </a:prstGeom>
        </p:spPr>
        <p:txBody>
          <a:bodyPr vert="horz" lIns="91440" tIns="45720" rIns="91440" bIns="45720" rtlCol="0" anchor="ctr"/>
          <a:lstStyle>
            <a:lvl1pPr algn="r">
              <a:defRPr sz="1534">
                <a:solidFill>
                  <a:schemeClr val="tx1">
                    <a:tint val="75000"/>
                  </a:schemeClr>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3234354358"/>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1169152" rtl="0" eaLnBrk="1" latinLnBrk="0" hangingPunct="1">
        <a:lnSpc>
          <a:spcPct val="90000"/>
        </a:lnSpc>
        <a:spcBef>
          <a:spcPct val="0"/>
        </a:spcBef>
        <a:buNone/>
        <a:defRPr sz="5626" kern="1200">
          <a:solidFill>
            <a:schemeClr val="tx1"/>
          </a:solidFill>
          <a:latin typeface="+mj-lt"/>
          <a:ea typeface="+mj-ea"/>
          <a:cs typeface="+mj-cs"/>
        </a:defRPr>
      </a:lvl1pPr>
    </p:titleStyle>
    <p:bodyStyle>
      <a:lvl1pPr marL="292288" indent="-292288" algn="l" defTabSz="1169152" rtl="0" eaLnBrk="1" latinLnBrk="0" hangingPunct="1">
        <a:lnSpc>
          <a:spcPct val="90000"/>
        </a:lnSpc>
        <a:spcBef>
          <a:spcPts val="1279"/>
        </a:spcBef>
        <a:buFont typeface="Arial" panose="020B0604020202020204" pitchFamily="34" charset="0"/>
        <a:buChar char="•"/>
        <a:defRPr sz="3580" kern="1200">
          <a:solidFill>
            <a:schemeClr val="tx1"/>
          </a:solidFill>
          <a:latin typeface="+mn-lt"/>
          <a:ea typeface="+mn-ea"/>
          <a:cs typeface="+mn-cs"/>
        </a:defRPr>
      </a:lvl1pPr>
      <a:lvl2pPr marL="876864" indent="-292288" algn="l" defTabSz="1169152" rtl="0" eaLnBrk="1" latinLnBrk="0" hangingPunct="1">
        <a:lnSpc>
          <a:spcPct val="90000"/>
        </a:lnSpc>
        <a:spcBef>
          <a:spcPts val="639"/>
        </a:spcBef>
        <a:buFont typeface="Arial" panose="020B0604020202020204" pitchFamily="34" charset="0"/>
        <a:buChar char="•"/>
        <a:defRPr sz="3069" kern="1200">
          <a:solidFill>
            <a:schemeClr val="tx1"/>
          </a:solidFill>
          <a:latin typeface="+mn-lt"/>
          <a:ea typeface="+mn-ea"/>
          <a:cs typeface="+mn-cs"/>
        </a:defRPr>
      </a:lvl2pPr>
      <a:lvl3pPr marL="1461440" indent="-292288" algn="l" defTabSz="1169152" rtl="0" eaLnBrk="1" latinLnBrk="0" hangingPunct="1">
        <a:lnSpc>
          <a:spcPct val="90000"/>
        </a:lnSpc>
        <a:spcBef>
          <a:spcPts val="639"/>
        </a:spcBef>
        <a:buFont typeface="Arial" panose="020B0604020202020204" pitchFamily="34" charset="0"/>
        <a:buChar char="•"/>
        <a:defRPr sz="2557" kern="1200">
          <a:solidFill>
            <a:schemeClr val="tx1"/>
          </a:solidFill>
          <a:latin typeface="+mn-lt"/>
          <a:ea typeface="+mn-ea"/>
          <a:cs typeface="+mn-cs"/>
        </a:defRPr>
      </a:lvl3pPr>
      <a:lvl4pPr marL="2046016" indent="-292288" algn="l" defTabSz="1169152" rtl="0" eaLnBrk="1" latinLnBrk="0" hangingPunct="1">
        <a:lnSpc>
          <a:spcPct val="90000"/>
        </a:lnSpc>
        <a:spcBef>
          <a:spcPts val="639"/>
        </a:spcBef>
        <a:buFont typeface="Arial" panose="020B0604020202020204" pitchFamily="34" charset="0"/>
        <a:buChar char="•"/>
        <a:defRPr sz="2301" kern="1200">
          <a:solidFill>
            <a:schemeClr val="tx1"/>
          </a:solidFill>
          <a:latin typeface="+mn-lt"/>
          <a:ea typeface="+mn-ea"/>
          <a:cs typeface="+mn-cs"/>
        </a:defRPr>
      </a:lvl4pPr>
      <a:lvl5pPr marL="2630592" indent="-292288" algn="l" defTabSz="1169152" rtl="0" eaLnBrk="1" latinLnBrk="0" hangingPunct="1">
        <a:lnSpc>
          <a:spcPct val="90000"/>
        </a:lnSpc>
        <a:spcBef>
          <a:spcPts val="639"/>
        </a:spcBef>
        <a:buFont typeface="Arial" panose="020B0604020202020204" pitchFamily="34" charset="0"/>
        <a:buChar char="•"/>
        <a:defRPr sz="2301" kern="1200">
          <a:solidFill>
            <a:schemeClr val="tx1"/>
          </a:solidFill>
          <a:latin typeface="+mn-lt"/>
          <a:ea typeface="+mn-ea"/>
          <a:cs typeface="+mn-cs"/>
        </a:defRPr>
      </a:lvl5pPr>
      <a:lvl6pPr marL="3215168" indent="-292288" algn="l" defTabSz="1169152" rtl="0" eaLnBrk="1" latinLnBrk="0" hangingPunct="1">
        <a:lnSpc>
          <a:spcPct val="90000"/>
        </a:lnSpc>
        <a:spcBef>
          <a:spcPts val="639"/>
        </a:spcBef>
        <a:buFont typeface="Arial" panose="020B0604020202020204" pitchFamily="34" charset="0"/>
        <a:buChar char="•"/>
        <a:defRPr sz="2301" kern="1200">
          <a:solidFill>
            <a:schemeClr val="tx1"/>
          </a:solidFill>
          <a:latin typeface="+mn-lt"/>
          <a:ea typeface="+mn-ea"/>
          <a:cs typeface="+mn-cs"/>
        </a:defRPr>
      </a:lvl6pPr>
      <a:lvl7pPr marL="3799743" indent="-292288" algn="l" defTabSz="1169152" rtl="0" eaLnBrk="1" latinLnBrk="0" hangingPunct="1">
        <a:lnSpc>
          <a:spcPct val="90000"/>
        </a:lnSpc>
        <a:spcBef>
          <a:spcPts val="639"/>
        </a:spcBef>
        <a:buFont typeface="Arial" panose="020B0604020202020204" pitchFamily="34" charset="0"/>
        <a:buChar char="•"/>
        <a:defRPr sz="2301" kern="1200">
          <a:solidFill>
            <a:schemeClr val="tx1"/>
          </a:solidFill>
          <a:latin typeface="+mn-lt"/>
          <a:ea typeface="+mn-ea"/>
          <a:cs typeface="+mn-cs"/>
        </a:defRPr>
      </a:lvl7pPr>
      <a:lvl8pPr marL="4384319" indent="-292288" algn="l" defTabSz="1169152" rtl="0" eaLnBrk="1" latinLnBrk="0" hangingPunct="1">
        <a:lnSpc>
          <a:spcPct val="90000"/>
        </a:lnSpc>
        <a:spcBef>
          <a:spcPts val="639"/>
        </a:spcBef>
        <a:buFont typeface="Arial" panose="020B0604020202020204" pitchFamily="34" charset="0"/>
        <a:buChar char="•"/>
        <a:defRPr sz="2301" kern="1200">
          <a:solidFill>
            <a:schemeClr val="tx1"/>
          </a:solidFill>
          <a:latin typeface="+mn-lt"/>
          <a:ea typeface="+mn-ea"/>
          <a:cs typeface="+mn-cs"/>
        </a:defRPr>
      </a:lvl8pPr>
      <a:lvl9pPr marL="4968895" indent="-292288" algn="l" defTabSz="1169152" rtl="0" eaLnBrk="1" latinLnBrk="0" hangingPunct="1">
        <a:lnSpc>
          <a:spcPct val="90000"/>
        </a:lnSpc>
        <a:spcBef>
          <a:spcPts val="639"/>
        </a:spcBef>
        <a:buFont typeface="Arial" panose="020B0604020202020204" pitchFamily="34" charset="0"/>
        <a:buChar char="•"/>
        <a:defRPr sz="2301" kern="1200">
          <a:solidFill>
            <a:schemeClr val="tx1"/>
          </a:solidFill>
          <a:latin typeface="+mn-lt"/>
          <a:ea typeface="+mn-ea"/>
          <a:cs typeface="+mn-cs"/>
        </a:defRPr>
      </a:lvl9pPr>
    </p:bodyStyle>
    <p:otherStyle>
      <a:defPPr>
        <a:defRPr lang="en-US"/>
      </a:defPPr>
      <a:lvl1pPr marL="0" algn="l" defTabSz="1169152" rtl="0" eaLnBrk="1" latinLnBrk="0" hangingPunct="1">
        <a:defRPr sz="2301" kern="1200">
          <a:solidFill>
            <a:schemeClr val="tx1"/>
          </a:solidFill>
          <a:latin typeface="+mn-lt"/>
          <a:ea typeface="+mn-ea"/>
          <a:cs typeface="+mn-cs"/>
        </a:defRPr>
      </a:lvl1pPr>
      <a:lvl2pPr marL="584576" algn="l" defTabSz="1169152" rtl="0" eaLnBrk="1" latinLnBrk="0" hangingPunct="1">
        <a:defRPr sz="2301" kern="1200">
          <a:solidFill>
            <a:schemeClr val="tx1"/>
          </a:solidFill>
          <a:latin typeface="+mn-lt"/>
          <a:ea typeface="+mn-ea"/>
          <a:cs typeface="+mn-cs"/>
        </a:defRPr>
      </a:lvl2pPr>
      <a:lvl3pPr marL="1169152" algn="l" defTabSz="1169152" rtl="0" eaLnBrk="1" latinLnBrk="0" hangingPunct="1">
        <a:defRPr sz="2301" kern="1200">
          <a:solidFill>
            <a:schemeClr val="tx1"/>
          </a:solidFill>
          <a:latin typeface="+mn-lt"/>
          <a:ea typeface="+mn-ea"/>
          <a:cs typeface="+mn-cs"/>
        </a:defRPr>
      </a:lvl3pPr>
      <a:lvl4pPr marL="1753728" algn="l" defTabSz="1169152" rtl="0" eaLnBrk="1" latinLnBrk="0" hangingPunct="1">
        <a:defRPr sz="2301" kern="1200">
          <a:solidFill>
            <a:schemeClr val="tx1"/>
          </a:solidFill>
          <a:latin typeface="+mn-lt"/>
          <a:ea typeface="+mn-ea"/>
          <a:cs typeface="+mn-cs"/>
        </a:defRPr>
      </a:lvl4pPr>
      <a:lvl5pPr marL="2338304" algn="l" defTabSz="1169152" rtl="0" eaLnBrk="1" latinLnBrk="0" hangingPunct="1">
        <a:defRPr sz="2301" kern="1200">
          <a:solidFill>
            <a:schemeClr val="tx1"/>
          </a:solidFill>
          <a:latin typeface="+mn-lt"/>
          <a:ea typeface="+mn-ea"/>
          <a:cs typeface="+mn-cs"/>
        </a:defRPr>
      </a:lvl5pPr>
      <a:lvl6pPr marL="2922880" algn="l" defTabSz="1169152" rtl="0" eaLnBrk="1" latinLnBrk="0" hangingPunct="1">
        <a:defRPr sz="2301" kern="1200">
          <a:solidFill>
            <a:schemeClr val="tx1"/>
          </a:solidFill>
          <a:latin typeface="+mn-lt"/>
          <a:ea typeface="+mn-ea"/>
          <a:cs typeface="+mn-cs"/>
        </a:defRPr>
      </a:lvl6pPr>
      <a:lvl7pPr marL="3507456" algn="l" defTabSz="1169152" rtl="0" eaLnBrk="1" latinLnBrk="0" hangingPunct="1">
        <a:defRPr sz="2301" kern="1200">
          <a:solidFill>
            <a:schemeClr val="tx1"/>
          </a:solidFill>
          <a:latin typeface="+mn-lt"/>
          <a:ea typeface="+mn-ea"/>
          <a:cs typeface="+mn-cs"/>
        </a:defRPr>
      </a:lvl7pPr>
      <a:lvl8pPr marL="4092031" algn="l" defTabSz="1169152" rtl="0" eaLnBrk="1" latinLnBrk="0" hangingPunct="1">
        <a:defRPr sz="2301" kern="1200">
          <a:solidFill>
            <a:schemeClr val="tx1"/>
          </a:solidFill>
          <a:latin typeface="+mn-lt"/>
          <a:ea typeface="+mn-ea"/>
          <a:cs typeface="+mn-cs"/>
        </a:defRPr>
      </a:lvl8pPr>
      <a:lvl9pPr marL="4676607" algn="l" defTabSz="1169152" rtl="0" eaLnBrk="1" latinLnBrk="0" hangingPunct="1">
        <a:defRPr sz="2301"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slide" Target="slide10.xml"/><Relationship Id="rId3" Type="http://schemas.openxmlformats.org/officeDocument/2006/relationships/slide" Target="slide5.xml"/><Relationship Id="rId7" Type="http://schemas.openxmlformats.org/officeDocument/2006/relationships/slide" Target="slide9.xml"/><Relationship Id="rId12" Type="http://schemas.openxmlformats.org/officeDocument/2006/relationships/slide" Target="slide14.xml"/><Relationship Id="rId2" Type="http://schemas.openxmlformats.org/officeDocument/2006/relationships/slide" Target="slide4.xml"/><Relationship Id="rId1" Type="http://schemas.openxmlformats.org/officeDocument/2006/relationships/slideLayout" Target="../slideLayouts/slideLayout2.xml"/><Relationship Id="rId6" Type="http://schemas.openxmlformats.org/officeDocument/2006/relationships/slide" Target="slide8.xml"/><Relationship Id="rId11" Type="http://schemas.openxmlformats.org/officeDocument/2006/relationships/slide" Target="slide13.xml"/><Relationship Id="rId5" Type="http://schemas.openxmlformats.org/officeDocument/2006/relationships/slide" Target="slide7.xml"/><Relationship Id="rId10" Type="http://schemas.openxmlformats.org/officeDocument/2006/relationships/slide" Target="slide12.xml"/><Relationship Id="rId4" Type="http://schemas.openxmlformats.org/officeDocument/2006/relationships/slide" Target="slide6.xml"/><Relationship Id="rId9" Type="http://schemas.openxmlformats.org/officeDocument/2006/relationships/slide" Target="slide1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www.gov.uk/income-tax-rates"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ons.gov.uk/economy/grossdomesticproductgdp/methodologies/"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black background with white text&#10;&#10;AI-generated content may be incorrect.">
            <a:extLst>
              <a:ext uri="{FF2B5EF4-FFF2-40B4-BE49-F238E27FC236}">
                <a16:creationId xmlns:a16="http://schemas.microsoft.com/office/drawing/2014/main" id="{F75E1C2C-B5B5-1F12-91FE-CD63210EF4B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926112" y="179550"/>
            <a:ext cx="6087259" cy="2441099"/>
          </a:xfrm>
          <a:prstGeom prst="rect">
            <a:avLst/>
          </a:prstGeom>
          <a:noFill/>
        </p:spPr>
      </p:pic>
      <p:sp>
        <p:nvSpPr>
          <p:cNvPr id="9" name="TextBox 8">
            <a:extLst>
              <a:ext uri="{FF2B5EF4-FFF2-40B4-BE49-F238E27FC236}">
                <a16:creationId xmlns:a16="http://schemas.microsoft.com/office/drawing/2014/main" id="{DD4FB547-B05D-4E0C-322F-CAEC0D6A3EA0}"/>
              </a:ext>
            </a:extLst>
          </p:cNvPr>
          <p:cNvSpPr txBox="1"/>
          <p:nvPr/>
        </p:nvSpPr>
        <p:spPr>
          <a:xfrm>
            <a:off x="3119717" y="2759336"/>
            <a:ext cx="7568783" cy="721864"/>
          </a:xfrm>
          <a:prstGeom prst="rect">
            <a:avLst/>
          </a:prstGeom>
          <a:noFill/>
        </p:spPr>
        <p:txBody>
          <a:bodyPr wrap="square" rtlCol="0">
            <a:spAutoFit/>
          </a:bodyPr>
          <a:lstStyle/>
          <a:p>
            <a:r>
              <a:rPr lang="en-US" sz="4091" dirty="0">
                <a:solidFill>
                  <a:schemeClr val="accent6">
                    <a:lumMod val="75000"/>
                  </a:schemeClr>
                </a:solidFill>
              </a:rPr>
              <a:t>Enterprise and Entrepreneurship</a:t>
            </a:r>
          </a:p>
        </p:txBody>
      </p:sp>
      <p:sp>
        <p:nvSpPr>
          <p:cNvPr id="12" name="TextBox 11">
            <a:extLst>
              <a:ext uri="{FF2B5EF4-FFF2-40B4-BE49-F238E27FC236}">
                <a16:creationId xmlns:a16="http://schemas.microsoft.com/office/drawing/2014/main" id="{F3FBC668-EA84-E919-6FA9-E99D684A7D95}"/>
              </a:ext>
            </a:extLst>
          </p:cNvPr>
          <p:cNvSpPr txBox="1"/>
          <p:nvPr/>
        </p:nvSpPr>
        <p:spPr>
          <a:xfrm>
            <a:off x="5108322" y="3637636"/>
            <a:ext cx="4804740" cy="721864"/>
          </a:xfrm>
          <a:prstGeom prst="rect">
            <a:avLst/>
          </a:prstGeom>
          <a:noFill/>
        </p:spPr>
        <p:txBody>
          <a:bodyPr wrap="square" rtlCol="0">
            <a:spAutoFit/>
          </a:bodyPr>
          <a:lstStyle/>
          <a:p>
            <a:r>
              <a:rPr lang="en-US" sz="4091" dirty="0">
                <a:solidFill>
                  <a:schemeClr val="accent2">
                    <a:lumMod val="40000"/>
                    <a:lumOff val="60000"/>
                  </a:schemeClr>
                </a:solidFill>
              </a:rPr>
              <a:t>Assessment Task 2</a:t>
            </a:r>
          </a:p>
        </p:txBody>
      </p:sp>
      <p:sp>
        <p:nvSpPr>
          <p:cNvPr id="14" name="TextBox 13">
            <a:extLst>
              <a:ext uri="{FF2B5EF4-FFF2-40B4-BE49-F238E27FC236}">
                <a16:creationId xmlns:a16="http://schemas.microsoft.com/office/drawing/2014/main" id="{CCDF4370-BEF4-C73C-AE1A-91F572520CB9}"/>
              </a:ext>
            </a:extLst>
          </p:cNvPr>
          <p:cNvSpPr txBox="1"/>
          <p:nvPr/>
        </p:nvSpPr>
        <p:spPr>
          <a:xfrm>
            <a:off x="3479800" y="4672373"/>
            <a:ext cx="7884317" cy="826829"/>
          </a:xfrm>
          <a:prstGeom prst="rect">
            <a:avLst/>
          </a:prstGeom>
          <a:noFill/>
        </p:spPr>
        <p:txBody>
          <a:bodyPr wrap="square" rtlCol="0">
            <a:spAutoFit/>
          </a:bodyPr>
          <a:lstStyle/>
          <a:p>
            <a:r>
              <a:rPr lang="en-US" sz="4773" i="1" dirty="0">
                <a:solidFill>
                  <a:schemeClr val="accent6">
                    <a:lumMod val="75000"/>
                  </a:schemeClr>
                </a:solidFill>
              </a:rPr>
              <a:t>Lumiere D’or</a:t>
            </a:r>
          </a:p>
        </p:txBody>
      </p:sp>
      <p:sp>
        <p:nvSpPr>
          <p:cNvPr id="17" name="TextBox 16">
            <a:extLst>
              <a:ext uri="{FF2B5EF4-FFF2-40B4-BE49-F238E27FC236}">
                <a16:creationId xmlns:a16="http://schemas.microsoft.com/office/drawing/2014/main" id="{28A896C8-2776-CF1B-D7D7-4426C9D47BF0}"/>
              </a:ext>
            </a:extLst>
          </p:cNvPr>
          <p:cNvSpPr txBox="1"/>
          <p:nvPr/>
        </p:nvSpPr>
        <p:spPr>
          <a:xfrm>
            <a:off x="4109458" y="3619887"/>
            <a:ext cx="6223442" cy="721864"/>
          </a:xfrm>
          <a:prstGeom prst="rect">
            <a:avLst/>
          </a:prstGeom>
          <a:noFill/>
        </p:spPr>
        <p:txBody>
          <a:bodyPr wrap="square" rtlCol="0">
            <a:spAutoFit/>
          </a:bodyPr>
          <a:lstStyle/>
          <a:p>
            <a:endParaRPr lang="en-US" sz="4091" dirty="0">
              <a:solidFill>
                <a:schemeClr val="accent5">
                  <a:lumMod val="75000"/>
                </a:schemeClr>
              </a:solidFill>
            </a:endParaRPr>
          </a:p>
        </p:txBody>
      </p:sp>
      <p:pic>
        <p:nvPicPr>
          <p:cNvPr id="19" name="Picture 18" descr="A blue background with yellow and black text&#10;&#10;AI-generated content may be incorrect.">
            <a:extLst>
              <a:ext uri="{FF2B5EF4-FFF2-40B4-BE49-F238E27FC236}">
                <a16:creationId xmlns:a16="http://schemas.microsoft.com/office/drawing/2014/main" id="{CFD7F70A-F0CC-F7AA-1FC9-E316E9C7C68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26112" y="5812075"/>
            <a:ext cx="7140460" cy="3674664"/>
          </a:xfrm>
          <a:prstGeom prst="rect">
            <a:avLst/>
          </a:prstGeom>
        </p:spPr>
      </p:pic>
    </p:spTree>
    <p:extLst>
      <p:ext uri="{BB962C8B-B14F-4D97-AF65-F5344CB8AC3E}">
        <p14:creationId xmlns:p14="http://schemas.microsoft.com/office/powerpoint/2010/main" val="40090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905D534-01BA-0AD7-2273-EA39B4E1B316}"/>
              </a:ext>
            </a:extLst>
          </p:cNvPr>
          <p:cNvSpPr txBox="1"/>
          <p:nvPr/>
        </p:nvSpPr>
        <p:spPr>
          <a:xfrm>
            <a:off x="4775200" y="685800"/>
            <a:ext cx="4114800" cy="769441"/>
          </a:xfrm>
          <a:prstGeom prst="rect">
            <a:avLst/>
          </a:prstGeom>
          <a:noFill/>
        </p:spPr>
        <p:txBody>
          <a:bodyPr wrap="square" rtlCol="0">
            <a:spAutoFit/>
          </a:bodyPr>
          <a:lstStyle/>
          <a:p>
            <a:r>
              <a:rPr lang="en-US" sz="4400" dirty="0"/>
              <a:t>Business Plan</a:t>
            </a:r>
          </a:p>
        </p:txBody>
      </p:sp>
      <p:sp>
        <p:nvSpPr>
          <p:cNvPr id="3" name="TextBox 2">
            <a:extLst>
              <a:ext uri="{FF2B5EF4-FFF2-40B4-BE49-F238E27FC236}">
                <a16:creationId xmlns:a16="http://schemas.microsoft.com/office/drawing/2014/main" id="{E4D383BF-5879-B9AD-47B0-A013E2B124C4}"/>
              </a:ext>
            </a:extLst>
          </p:cNvPr>
          <p:cNvSpPr txBox="1"/>
          <p:nvPr/>
        </p:nvSpPr>
        <p:spPr>
          <a:xfrm>
            <a:off x="1168400" y="2946400"/>
            <a:ext cx="9292993" cy="2862322"/>
          </a:xfrm>
          <a:prstGeom prst="rect">
            <a:avLst/>
          </a:prstGeom>
          <a:noFill/>
        </p:spPr>
        <p:txBody>
          <a:bodyPr wrap="none" rtlCol="0">
            <a:spAutoFit/>
          </a:bodyPr>
          <a:lstStyle/>
          <a:p>
            <a:r>
              <a:rPr lang="en-US" sz="3600" dirty="0"/>
              <a:t>Module Name:  Enterprise and Entrepreneurship</a:t>
            </a:r>
          </a:p>
          <a:p>
            <a:r>
              <a:rPr lang="en-US" sz="3600" dirty="0"/>
              <a:t>Module Code:LCLM4006_Lon</a:t>
            </a:r>
          </a:p>
          <a:p>
            <a:r>
              <a:rPr lang="en-US" sz="3600" dirty="0"/>
              <a:t>Student Name : Melinda Mercurio</a:t>
            </a:r>
          </a:p>
          <a:p>
            <a:r>
              <a:rPr lang="en-US" sz="3600" dirty="0"/>
              <a:t>Student ID: 21518165</a:t>
            </a:r>
          </a:p>
          <a:p>
            <a:r>
              <a:rPr lang="en-US" sz="3600" dirty="0"/>
              <a:t>Lecturer</a:t>
            </a:r>
            <a:r>
              <a:rPr lang="en-US" sz="3200" dirty="0"/>
              <a:t>: Thomas Adeyemi</a:t>
            </a:r>
          </a:p>
        </p:txBody>
      </p:sp>
    </p:spTree>
    <p:extLst>
      <p:ext uri="{BB962C8B-B14F-4D97-AF65-F5344CB8AC3E}">
        <p14:creationId xmlns:p14="http://schemas.microsoft.com/office/powerpoint/2010/main" val="383219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C814FB2-2CDA-1252-EC0E-5A2D8190D60E}"/>
              </a:ext>
            </a:extLst>
          </p:cNvPr>
          <p:cNvSpPr txBox="1"/>
          <p:nvPr/>
        </p:nvSpPr>
        <p:spPr>
          <a:xfrm>
            <a:off x="262755" y="322412"/>
            <a:ext cx="8471046" cy="1609030"/>
          </a:xfrm>
          <a:prstGeom prst="rect">
            <a:avLst/>
          </a:prstGeom>
          <a:noFill/>
        </p:spPr>
        <p:txBody>
          <a:bodyPr wrap="square" rtlCol="0">
            <a:spAutoFit/>
          </a:bodyPr>
          <a:lstStyle/>
          <a:p>
            <a:r>
              <a:rPr lang="en-GB" sz="4400" b="1" dirty="0">
                <a:solidFill>
                  <a:schemeClr val="accent6">
                    <a:lumMod val="75000"/>
                  </a:schemeClr>
                </a:solidFill>
              </a:rPr>
              <a:t>Slide 2 - </a:t>
            </a:r>
            <a:r>
              <a:rPr lang="en-GB" sz="4400" b="1" dirty="0">
                <a:solidFill>
                  <a:schemeClr val="accent6">
                    <a:lumMod val="75000"/>
                  </a:schemeClr>
                </a:solidFill>
                <a:latin typeface="Söhne"/>
              </a:rPr>
              <a:t>Table of Contents</a:t>
            </a:r>
            <a:endParaRPr lang="en-GB" sz="4400" dirty="0">
              <a:solidFill>
                <a:schemeClr val="accent6">
                  <a:lumMod val="75000"/>
                </a:schemeClr>
              </a:solidFill>
            </a:endParaRPr>
          </a:p>
          <a:p>
            <a:endParaRPr lang="en-GB" sz="5456" b="1" dirty="0"/>
          </a:p>
        </p:txBody>
      </p:sp>
      <p:sp>
        <p:nvSpPr>
          <p:cNvPr id="8" name="TextBox 7">
            <a:extLst>
              <a:ext uri="{FF2B5EF4-FFF2-40B4-BE49-F238E27FC236}">
                <a16:creationId xmlns:a16="http://schemas.microsoft.com/office/drawing/2014/main" id="{2C204777-8749-B23D-EAE2-33AAE40C9C00}"/>
              </a:ext>
            </a:extLst>
          </p:cNvPr>
          <p:cNvSpPr txBox="1"/>
          <p:nvPr/>
        </p:nvSpPr>
        <p:spPr>
          <a:xfrm>
            <a:off x="440555" y="1360607"/>
            <a:ext cx="13580245" cy="8125301"/>
          </a:xfrm>
          <a:prstGeom prst="rect">
            <a:avLst/>
          </a:prstGeom>
          <a:noFill/>
        </p:spPr>
        <p:txBody>
          <a:bodyPr wrap="square" rtlCol="0">
            <a:spAutoFit/>
          </a:bodyPr>
          <a:lstStyle/>
          <a:p>
            <a:pPr>
              <a:lnSpc>
                <a:spcPct val="150000"/>
              </a:lnSpc>
            </a:pPr>
            <a:r>
              <a:rPr lang="en-US" sz="2800" dirty="0">
                <a:hlinkClick r:id="rId2" action="ppaction://hlinksldjump"/>
              </a:rPr>
              <a:t>Introduction</a:t>
            </a:r>
            <a:r>
              <a:rPr lang="en-US" sz="2800" dirty="0"/>
              <a:t>	 ………………………………………………………………………………………………………… 4</a:t>
            </a:r>
          </a:p>
          <a:p>
            <a:pPr>
              <a:lnSpc>
                <a:spcPct val="150000"/>
              </a:lnSpc>
            </a:pPr>
            <a:r>
              <a:rPr lang="en-US" sz="2800" dirty="0">
                <a:hlinkClick r:id="rId3" action="ppaction://hlinksldjump"/>
              </a:rPr>
              <a:t>Overview of the Business</a:t>
            </a:r>
            <a:r>
              <a:rPr lang="en-US" sz="2800" dirty="0"/>
              <a:t>	 ……………………………………………………………………………………… 5</a:t>
            </a:r>
          </a:p>
          <a:p>
            <a:pPr>
              <a:lnSpc>
                <a:spcPct val="150000"/>
              </a:lnSpc>
            </a:pPr>
            <a:r>
              <a:rPr lang="en-US" sz="2800" dirty="0">
                <a:hlinkClick r:id="rId4" action="ppaction://hlinksldjump"/>
              </a:rPr>
              <a:t>Legal Format and Management Structure</a:t>
            </a:r>
            <a:r>
              <a:rPr lang="en-US" sz="2800" dirty="0"/>
              <a:t> ……………………………………………………………… 6</a:t>
            </a:r>
          </a:p>
          <a:p>
            <a:pPr>
              <a:lnSpc>
                <a:spcPct val="150000"/>
              </a:lnSpc>
            </a:pPr>
            <a:r>
              <a:rPr lang="en-US" sz="2800" dirty="0">
                <a:hlinkClick r:id="rId5" action="ppaction://hlinksldjump"/>
              </a:rPr>
              <a:t>Organizational   Chart</a:t>
            </a:r>
            <a:r>
              <a:rPr lang="en-US" sz="2800" dirty="0"/>
              <a:t> …………………………………………………………………………………….……… 7</a:t>
            </a:r>
          </a:p>
          <a:p>
            <a:pPr>
              <a:lnSpc>
                <a:spcPct val="150000"/>
              </a:lnSpc>
            </a:pPr>
            <a:r>
              <a:rPr lang="en-US" sz="2800" dirty="0">
                <a:hlinkClick r:id="rId6" action="ppaction://hlinksldjump"/>
              </a:rPr>
              <a:t>Pestel Analysis</a:t>
            </a:r>
            <a:r>
              <a:rPr lang="en-US" sz="2800" dirty="0"/>
              <a:t> ………………………………………………………………………………………………………… 8</a:t>
            </a:r>
          </a:p>
          <a:p>
            <a:pPr>
              <a:lnSpc>
                <a:spcPct val="150000"/>
              </a:lnSpc>
            </a:pPr>
            <a:r>
              <a:rPr lang="en-US" sz="2800" dirty="0">
                <a:hlinkClick r:id="rId7" action="ppaction://hlinksldjump"/>
              </a:rPr>
              <a:t>Marketing Strategies</a:t>
            </a:r>
            <a:r>
              <a:rPr lang="en-US" sz="2800" dirty="0"/>
              <a:t> ……………………………………………………………………………………………….. 9</a:t>
            </a:r>
          </a:p>
          <a:p>
            <a:pPr>
              <a:lnSpc>
                <a:spcPct val="150000"/>
              </a:lnSpc>
            </a:pPr>
            <a:r>
              <a:rPr lang="en-US" sz="2800" dirty="0">
                <a:hlinkClick r:id="rId8" action="ppaction://hlinksldjump"/>
              </a:rPr>
              <a:t>Funding  Requirement   &amp; Allocation</a:t>
            </a:r>
            <a:r>
              <a:rPr lang="en-US" sz="2800" dirty="0"/>
              <a:t> ………………………………………………………………………… 10</a:t>
            </a:r>
          </a:p>
          <a:p>
            <a:pPr>
              <a:lnSpc>
                <a:spcPct val="150000"/>
              </a:lnSpc>
            </a:pPr>
            <a:r>
              <a:rPr lang="en-US" sz="2800" dirty="0">
                <a:hlinkClick r:id="rId9" action="ppaction://hlinksldjump"/>
              </a:rPr>
              <a:t>Startup Cost </a:t>
            </a:r>
            <a:r>
              <a:rPr lang="en-US" sz="2800" dirty="0"/>
              <a:t> …………………………………………………………………………………………………………… 11</a:t>
            </a:r>
          </a:p>
          <a:p>
            <a:pPr>
              <a:lnSpc>
                <a:spcPct val="150000"/>
              </a:lnSpc>
            </a:pPr>
            <a:r>
              <a:rPr lang="en-US" sz="2800" dirty="0">
                <a:hlinkClick r:id="rId10" action="ppaction://hlinksldjump"/>
              </a:rPr>
              <a:t>Variable Cost</a:t>
            </a:r>
            <a:r>
              <a:rPr lang="en-US" sz="2800" dirty="0"/>
              <a:t> …………………………………………………………………………………………………………… 12</a:t>
            </a:r>
          </a:p>
          <a:p>
            <a:pPr>
              <a:lnSpc>
                <a:spcPct val="150000"/>
              </a:lnSpc>
            </a:pPr>
            <a:r>
              <a:rPr lang="en-US" sz="2800" dirty="0">
                <a:hlinkClick r:id="rId11" action="ppaction://hlinksldjump"/>
              </a:rPr>
              <a:t>Monthly Financial Forecast</a:t>
            </a:r>
            <a:r>
              <a:rPr lang="en-US" sz="2800" dirty="0"/>
              <a:t> ……………………………………………………………………………………… 13</a:t>
            </a:r>
          </a:p>
          <a:p>
            <a:pPr>
              <a:lnSpc>
                <a:spcPct val="150000"/>
              </a:lnSpc>
            </a:pPr>
            <a:r>
              <a:rPr lang="en-US" sz="2800" dirty="0">
                <a:hlinkClick r:id="rId12" action="ppaction://hlinksldjump"/>
              </a:rPr>
              <a:t>Conclusion</a:t>
            </a:r>
            <a:r>
              <a:rPr lang="en-US" sz="2800" dirty="0"/>
              <a:t> ………………………………………………………………………………………………………………… 14</a:t>
            </a:r>
          </a:p>
          <a:p>
            <a:pPr>
              <a:lnSpc>
                <a:spcPct val="150000"/>
              </a:lnSpc>
            </a:pPr>
            <a:endParaRPr lang="en-US" sz="2400" dirty="0"/>
          </a:p>
          <a:p>
            <a:endParaRPr lang="en-US" sz="2400" dirty="0"/>
          </a:p>
        </p:txBody>
      </p:sp>
    </p:spTree>
    <p:extLst>
      <p:ext uri="{BB962C8B-B14F-4D97-AF65-F5344CB8AC3E}">
        <p14:creationId xmlns:p14="http://schemas.microsoft.com/office/powerpoint/2010/main" val="1051806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7957E82-7305-647C-4919-676C7AE35DAB}"/>
              </a:ext>
            </a:extLst>
          </p:cNvPr>
          <p:cNvSpPr txBox="1"/>
          <p:nvPr/>
        </p:nvSpPr>
        <p:spPr>
          <a:xfrm>
            <a:off x="505329" y="204554"/>
            <a:ext cx="3186992" cy="1261884"/>
          </a:xfrm>
          <a:prstGeom prst="rect">
            <a:avLst/>
          </a:prstGeom>
          <a:noFill/>
          <a:ln>
            <a:solidFill>
              <a:schemeClr val="accent3">
                <a:lumMod val="20000"/>
                <a:lumOff val="80000"/>
              </a:schemeClr>
            </a:solidFill>
          </a:ln>
        </p:spPr>
        <p:txBody>
          <a:bodyPr wrap="square" rtlCol="0">
            <a:spAutoFit/>
          </a:bodyPr>
          <a:lstStyle/>
          <a:p>
            <a:r>
              <a:rPr lang="en-GB" sz="4000" b="1" dirty="0">
                <a:solidFill>
                  <a:schemeClr val="accent6">
                    <a:lumMod val="75000"/>
                  </a:schemeClr>
                </a:solidFill>
                <a:latin typeface="Söhne"/>
              </a:rPr>
              <a:t>Introduction</a:t>
            </a:r>
          </a:p>
          <a:p>
            <a:r>
              <a:rPr lang="en-GB" sz="3600" dirty="0">
                <a:solidFill>
                  <a:schemeClr val="accent6">
                    <a:lumMod val="60000"/>
                    <a:lumOff val="40000"/>
                  </a:schemeClr>
                </a:solidFill>
              </a:rPr>
              <a:t>About me:</a:t>
            </a:r>
          </a:p>
        </p:txBody>
      </p:sp>
      <p:sp>
        <p:nvSpPr>
          <p:cNvPr id="6" name="Rectangle 5">
            <a:extLst>
              <a:ext uri="{FF2B5EF4-FFF2-40B4-BE49-F238E27FC236}">
                <a16:creationId xmlns:a16="http://schemas.microsoft.com/office/drawing/2014/main" id="{DC254DAA-8056-B6B7-A16E-EAAFC97E8B5E}"/>
              </a:ext>
            </a:extLst>
          </p:cNvPr>
          <p:cNvSpPr/>
          <p:nvPr/>
        </p:nvSpPr>
        <p:spPr>
          <a:xfrm>
            <a:off x="553454" y="1828800"/>
            <a:ext cx="4042610" cy="7693869"/>
          </a:xfrm>
          <a:prstGeom prst="rect">
            <a:avLst/>
          </a:prstGeom>
          <a:solidFill>
            <a:schemeClr val="accent4">
              <a:lumMod val="20000"/>
              <a:lumOff val="80000"/>
            </a:schemeClr>
          </a:solidFill>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sz="4091" dirty="0"/>
          </a:p>
          <a:p>
            <a:pPr algn="ctr"/>
            <a:r>
              <a:rPr lang="en-US" sz="2800" dirty="0"/>
              <a:t>MELINDA MECURIO</a:t>
            </a:r>
          </a:p>
          <a:p>
            <a:pPr algn="ctr"/>
            <a:r>
              <a:rPr lang="en-US" sz="2800" dirty="0"/>
              <a:t>Founder &amp; Owner of </a:t>
            </a:r>
          </a:p>
          <a:p>
            <a:pPr algn="ctr"/>
            <a:r>
              <a:rPr lang="en-US" sz="2800" i="1" dirty="0"/>
              <a:t>Lumiere D’or</a:t>
            </a:r>
          </a:p>
          <a:p>
            <a:pPr algn="ctr"/>
            <a:endParaRPr lang="en-US" sz="2800" i="1" dirty="0"/>
          </a:p>
          <a:p>
            <a:pPr marL="457200" indent="-457200" algn="just">
              <a:buFont typeface="Wingdings" pitchFamily="2" charset="2"/>
              <a:buChar char="§"/>
            </a:pPr>
            <a:r>
              <a:rPr lang="en-US" sz="2400" dirty="0"/>
              <a:t>BA Leadership and management  student</a:t>
            </a:r>
          </a:p>
          <a:p>
            <a:pPr algn="just"/>
            <a:endParaRPr lang="en-US" sz="2400" dirty="0"/>
          </a:p>
          <a:p>
            <a:pPr marL="457200" indent="-457200" algn="just">
              <a:buFont typeface="Wingdings" pitchFamily="2" charset="2"/>
              <a:buChar char="§"/>
            </a:pPr>
            <a:r>
              <a:rPr lang="en-US" sz="2400" dirty="0"/>
              <a:t>Strong foundation in Planning , organization </a:t>
            </a:r>
          </a:p>
          <a:p>
            <a:pPr algn="just"/>
            <a:r>
              <a:rPr lang="en-US" sz="2400" dirty="0"/>
              <a:t> Project  coordination and client focus.</a:t>
            </a:r>
          </a:p>
          <a:p>
            <a:pPr marL="457200" indent="-457200" algn="just">
              <a:buFont typeface="Wingdings" pitchFamily="2" charset="2"/>
              <a:buChar char="§"/>
            </a:pPr>
            <a:r>
              <a:rPr lang="en-US" sz="2400" dirty="0"/>
              <a:t>Passionate about wellness ethical consumer goods and building brand that serve community needs</a:t>
            </a:r>
          </a:p>
          <a:p>
            <a:pPr algn="just"/>
            <a:endParaRPr lang="en-US" sz="2800" dirty="0"/>
          </a:p>
        </p:txBody>
      </p:sp>
      <p:sp>
        <p:nvSpPr>
          <p:cNvPr id="3" name="TextBox 2">
            <a:extLst>
              <a:ext uri="{FF2B5EF4-FFF2-40B4-BE49-F238E27FC236}">
                <a16:creationId xmlns:a16="http://schemas.microsoft.com/office/drawing/2014/main" id="{6DD722A1-E8AB-473A-0F5D-9D6F44108939}"/>
              </a:ext>
            </a:extLst>
          </p:cNvPr>
          <p:cNvSpPr txBox="1"/>
          <p:nvPr/>
        </p:nvSpPr>
        <p:spPr>
          <a:xfrm>
            <a:off x="5029201" y="1392834"/>
            <a:ext cx="7387389" cy="523220"/>
          </a:xfrm>
          <a:prstGeom prst="rect">
            <a:avLst/>
          </a:prstGeom>
          <a:noFill/>
        </p:spPr>
        <p:txBody>
          <a:bodyPr wrap="square" rtlCol="0">
            <a:spAutoFit/>
          </a:bodyPr>
          <a:lstStyle/>
          <a:p>
            <a:r>
              <a:rPr lang="en-US" sz="2800" b="1" dirty="0"/>
              <a:t>Background &amp; Experience</a:t>
            </a:r>
          </a:p>
        </p:txBody>
      </p:sp>
      <p:sp>
        <p:nvSpPr>
          <p:cNvPr id="8" name="TextBox 7">
            <a:extLst>
              <a:ext uri="{FF2B5EF4-FFF2-40B4-BE49-F238E27FC236}">
                <a16:creationId xmlns:a16="http://schemas.microsoft.com/office/drawing/2014/main" id="{79E3EC29-42D6-9A6B-776A-F28A4DD6F19E}"/>
              </a:ext>
            </a:extLst>
          </p:cNvPr>
          <p:cNvSpPr txBox="1"/>
          <p:nvPr/>
        </p:nvSpPr>
        <p:spPr>
          <a:xfrm>
            <a:off x="4836695" y="1828800"/>
            <a:ext cx="10419347" cy="5262979"/>
          </a:xfrm>
          <a:prstGeom prst="rect">
            <a:avLst/>
          </a:prstGeom>
          <a:noFill/>
        </p:spPr>
        <p:txBody>
          <a:bodyPr wrap="square" rtlCol="0">
            <a:spAutoFit/>
          </a:bodyPr>
          <a:lstStyle/>
          <a:p>
            <a:r>
              <a:rPr lang="en-US" sz="2400" dirty="0"/>
              <a:t>Completing a </a:t>
            </a:r>
            <a:r>
              <a:rPr lang="en-US" sz="2800" dirty="0"/>
              <a:t>Business Management degree with expertise  in market research ,Operations finance , and customer strategy , Passionate  about sustainable wellness with a focus on women self –care.</a:t>
            </a:r>
            <a:endParaRPr lang="en-US" sz="2400" dirty="0"/>
          </a:p>
          <a:p>
            <a:endParaRPr lang="en-US" sz="2800" dirty="0"/>
          </a:p>
          <a:p>
            <a:r>
              <a:rPr lang="en-US" sz="2800" b="1" dirty="0"/>
              <a:t>Purpose of this Presentation</a:t>
            </a:r>
          </a:p>
          <a:p>
            <a:r>
              <a:rPr lang="en-US" sz="2800" dirty="0"/>
              <a:t>To introduce LUMIERE D’OR –a woman centered wellness candle brand. Outline the product concept , market fit  operational plan , and financial  projection plan ,and financial projection for launch.</a:t>
            </a:r>
          </a:p>
          <a:p>
            <a:endParaRPr lang="en-US" sz="2800" dirty="0"/>
          </a:p>
          <a:p>
            <a:r>
              <a:rPr lang="en-US" sz="2800" b="1" dirty="0"/>
              <a:t>Why this Business</a:t>
            </a:r>
          </a:p>
          <a:p>
            <a:r>
              <a:rPr lang="en-US" sz="2800" dirty="0"/>
              <a:t>Fills a key market gap : providing  natural accessible wellness products  designed to support women’s daily mental well-being.</a:t>
            </a:r>
            <a:endParaRPr lang="en-US" sz="2400" dirty="0"/>
          </a:p>
        </p:txBody>
      </p:sp>
    </p:spTree>
    <p:extLst>
      <p:ext uri="{BB962C8B-B14F-4D97-AF65-F5344CB8AC3E}">
        <p14:creationId xmlns:p14="http://schemas.microsoft.com/office/powerpoint/2010/main" val="355182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A16EA78-2872-4151-ACDE-85DE92917660}"/>
              </a:ext>
            </a:extLst>
          </p:cNvPr>
          <p:cNvSpPr txBox="1"/>
          <p:nvPr/>
        </p:nvSpPr>
        <p:spPr>
          <a:xfrm>
            <a:off x="0" y="673581"/>
            <a:ext cx="14654463" cy="646331"/>
          </a:xfrm>
          <a:prstGeom prst="rect">
            <a:avLst/>
          </a:prstGeom>
          <a:noFill/>
        </p:spPr>
        <p:txBody>
          <a:bodyPr wrap="square" rtlCol="0">
            <a:spAutoFit/>
          </a:bodyPr>
          <a:lstStyle/>
          <a:p>
            <a:r>
              <a:rPr lang="en-GB" sz="3600" b="1" dirty="0">
                <a:solidFill>
                  <a:schemeClr val="accent6">
                    <a:lumMod val="75000"/>
                  </a:schemeClr>
                </a:solidFill>
              </a:rPr>
              <a:t>Section 1 - </a:t>
            </a:r>
            <a:r>
              <a:rPr lang="en-GB" sz="3600" b="1" dirty="0">
                <a:solidFill>
                  <a:schemeClr val="accent6">
                    <a:lumMod val="75000"/>
                  </a:schemeClr>
                </a:solidFill>
                <a:latin typeface="Söhne"/>
              </a:rPr>
              <a:t>Overview of the Business Idea</a:t>
            </a:r>
            <a:endParaRPr lang="en-GB" sz="3600" b="1" dirty="0">
              <a:solidFill>
                <a:schemeClr val="accent6">
                  <a:lumMod val="75000"/>
                </a:schemeClr>
              </a:solidFill>
            </a:endParaRPr>
          </a:p>
        </p:txBody>
      </p:sp>
      <p:sp>
        <p:nvSpPr>
          <p:cNvPr id="7" name="TextBox 6">
            <a:extLst>
              <a:ext uri="{FF2B5EF4-FFF2-40B4-BE49-F238E27FC236}">
                <a16:creationId xmlns:a16="http://schemas.microsoft.com/office/drawing/2014/main" id="{E500F263-263B-8C9A-2794-66757EBB9C66}"/>
              </a:ext>
            </a:extLst>
          </p:cNvPr>
          <p:cNvSpPr txBox="1"/>
          <p:nvPr/>
        </p:nvSpPr>
        <p:spPr>
          <a:xfrm>
            <a:off x="194212" y="1804737"/>
            <a:ext cx="3944234" cy="4878643"/>
          </a:xfrm>
          <a:prstGeom prst="rect">
            <a:avLst/>
          </a:prstGeom>
          <a:noFill/>
        </p:spPr>
        <p:txBody>
          <a:bodyPr wrap="square" rtlCol="0">
            <a:spAutoFit/>
          </a:bodyPr>
          <a:lstStyle/>
          <a:p>
            <a:pPr algn="just"/>
            <a:r>
              <a:rPr lang="en-US" sz="3200" dirty="0"/>
              <a:t>Core Concept</a:t>
            </a:r>
          </a:p>
          <a:p>
            <a:pPr marL="584585" indent="-584585" algn="just">
              <a:buFont typeface="Wingdings" pitchFamily="2" charset="2"/>
              <a:buChar char="§"/>
            </a:pPr>
            <a:r>
              <a:rPr lang="en-US" sz="2800" dirty="0"/>
              <a:t> A purpose driven ,women-focused wellness candle brand (ONS,2024) centered  on calm, self care and emotional  well- being .</a:t>
            </a:r>
          </a:p>
          <a:p>
            <a:pPr marL="584585" indent="-584585" algn="just">
              <a:lnSpc>
                <a:spcPct val="150000"/>
              </a:lnSpc>
              <a:buFont typeface="Arial" panose="020B0604020202020204" pitchFamily="34" charset="0"/>
              <a:buChar char="•"/>
            </a:pPr>
            <a:endParaRPr lang="en-US" sz="4091" dirty="0"/>
          </a:p>
        </p:txBody>
      </p:sp>
      <p:sp>
        <p:nvSpPr>
          <p:cNvPr id="10" name="TextBox 9">
            <a:extLst>
              <a:ext uri="{FF2B5EF4-FFF2-40B4-BE49-F238E27FC236}">
                <a16:creationId xmlns:a16="http://schemas.microsoft.com/office/drawing/2014/main" id="{3CD5BB30-30D0-F08B-6797-70AAEC99AF65}"/>
              </a:ext>
            </a:extLst>
          </p:cNvPr>
          <p:cNvSpPr txBox="1"/>
          <p:nvPr/>
        </p:nvSpPr>
        <p:spPr>
          <a:xfrm>
            <a:off x="4724400" y="1804737"/>
            <a:ext cx="5165558" cy="3799630"/>
          </a:xfrm>
          <a:prstGeom prst="rect">
            <a:avLst/>
          </a:prstGeom>
          <a:noFill/>
        </p:spPr>
        <p:txBody>
          <a:bodyPr wrap="square" rtlCol="0">
            <a:spAutoFit/>
          </a:bodyPr>
          <a:lstStyle/>
          <a:p>
            <a:r>
              <a:rPr lang="en-US" sz="3200" dirty="0"/>
              <a:t>Key Products</a:t>
            </a:r>
          </a:p>
          <a:p>
            <a:pPr marL="584585" indent="-584585">
              <a:buFont typeface="Wingdings" pitchFamily="2" charset="2"/>
              <a:buChar char="§"/>
            </a:pPr>
            <a:r>
              <a:rPr lang="en-US" sz="2800" dirty="0"/>
              <a:t>Hand-poured natural soy wax candles non- toxic vegan-friendly ,cruelty –free</a:t>
            </a:r>
          </a:p>
          <a:p>
            <a:pPr marL="584585" indent="-584585">
              <a:buFont typeface="Wingdings" pitchFamily="2" charset="2"/>
              <a:buChar char="§"/>
            </a:pPr>
            <a:r>
              <a:rPr lang="en-US" sz="2800" dirty="0"/>
              <a:t>Fully CLP safety tested and UKCA compliant for consumer safety (HSE,2025)</a:t>
            </a:r>
          </a:p>
          <a:p>
            <a:endParaRPr lang="en-US" sz="4091" dirty="0"/>
          </a:p>
        </p:txBody>
      </p:sp>
      <p:sp>
        <p:nvSpPr>
          <p:cNvPr id="13" name="TextBox 12">
            <a:extLst>
              <a:ext uri="{FF2B5EF4-FFF2-40B4-BE49-F238E27FC236}">
                <a16:creationId xmlns:a16="http://schemas.microsoft.com/office/drawing/2014/main" id="{E80CEEF8-892F-6AF4-5525-67830B09C42E}"/>
              </a:ext>
            </a:extLst>
          </p:cNvPr>
          <p:cNvSpPr txBox="1"/>
          <p:nvPr/>
        </p:nvSpPr>
        <p:spPr>
          <a:xfrm>
            <a:off x="10443411" y="1804737"/>
            <a:ext cx="4184172" cy="5324535"/>
          </a:xfrm>
          <a:prstGeom prst="rect">
            <a:avLst/>
          </a:prstGeom>
          <a:noFill/>
        </p:spPr>
        <p:txBody>
          <a:bodyPr wrap="square" rtlCol="0">
            <a:spAutoFit/>
          </a:bodyPr>
          <a:lstStyle/>
          <a:p>
            <a:r>
              <a:rPr lang="en-US" sz="3200" dirty="0"/>
              <a:t>Market  need</a:t>
            </a:r>
          </a:p>
          <a:p>
            <a:pPr marL="779446" indent="-779446">
              <a:buFont typeface="Wingdings" pitchFamily="2" charset="2"/>
              <a:buChar char="§"/>
            </a:pPr>
            <a:r>
              <a:rPr lang="en-US" sz="2800" dirty="0"/>
              <a:t>Rising UK consumer demand ethical sustainable  wellness product</a:t>
            </a:r>
          </a:p>
          <a:p>
            <a:pPr marL="779446" indent="-779446">
              <a:buFont typeface="Wingdings" pitchFamily="2" charset="2"/>
              <a:buChar char="§"/>
            </a:pPr>
            <a:r>
              <a:rPr lang="en-US" sz="2800" dirty="0"/>
              <a:t>Clear market gap for brands dedicated specifically to supporting women’s mental health and self-care  (Mintel,2024) </a:t>
            </a:r>
          </a:p>
        </p:txBody>
      </p:sp>
    </p:spTree>
    <p:extLst>
      <p:ext uri="{BB962C8B-B14F-4D97-AF65-F5344CB8AC3E}">
        <p14:creationId xmlns:p14="http://schemas.microsoft.com/office/powerpoint/2010/main" val="1434853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56C52F-D988-84DD-FE73-C0508DC81AED}"/>
              </a:ext>
            </a:extLst>
          </p:cNvPr>
          <p:cNvSpPr>
            <a:spLocks noGrp="1"/>
          </p:cNvSpPr>
          <p:nvPr>
            <p:ph idx="1"/>
          </p:nvPr>
        </p:nvSpPr>
        <p:spPr>
          <a:xfrm>
            <a:off x="433137" y="1034716"/>
            <a:ext cx="15156114" cy="9644092"/>
          </a:xfrm>
          <a:solidFill>
            <a:schemeClr val="bg2"/>
          </a:solidFill>
        </p:spPr>
        <p:txBody>
          <a:bodyPr>
            <a:normAutofit fontScale="25000" lnSpcReduction="20000"/>
          </a:bodyPr>
          <a:lstStyle/>
          <a:p>
            <a:pPr>
              <a:lnSpc>
                <a:spcPct val="150000"/>
              </a:lnSpc>
              <a:buFont typeface="Wingdings" pitchFamily="2" charset="2"/>
              <a:buChar char="§"/>
            </a:pPr>
            <a:r>
              <a:rPr lang="en-GB" sz="11200" b="1" dirty="0"/>
              <a:t>Legal structure </a:t>
            </a:r>
            <a:r>
              <a:rPr lang="en-GB" sz="11200" dirty="0"/>
              <a:t>: sole  trader ,registered with HMRC for income Tax and National Insurance ; compliant with trading   regulations (GOV.UK,2025)</a:t>
            </a:r>
          </a:p>
          <a:p>
            <a:pPr>
              <a:lnSpc>
                <a:spcPct val="150000"/>
              </a:lnSpc>
              <a:buFont typeface="Wingdings" pitchFamily="2" charset="2"/>
              <a:buChar char="§"/>
            </a:pPr>
            <a:r>
              <a:rPr lang="en-GB" sz="11200" b="1" dirty="0"/>
              <a:t>Key Benefits: </a:t>
            </a:r>
            <a:r>
              <a:rPr lang="en-GB" sz="11200" dirty="0"/>
              <a:t>Quick ,low- cost setup  full autonomy over brand direction ,operation ,</a:t>
            </a:r>
            <a:r>
              <a:rPr lang="en-GB" sz="11200"/>
              <a:t>and pricing.</a:t>
            </a:r>
            <a:endParaRPr lang="en-GB" sz="11200" dirty="0"/>
          </a:p>
          <a:p>
            <a:pPr>
              <a:lnSpc>
                <a:spcPct val="150000"/>
              </a:lnSpc>
              <a:buFont typeface="Wingdings" pitchFamily="2" charset="2"/>
              <a:buChar char="§"/>
            </a:pPr>
            <a:r>
              <a:rPr lang="en-GB" sz="11200" b="1" dirty="0"/>
              <a:t>Regulatory Compliance : </a:t>
            </a:r>
            <a:r>
              <a:rPr lang="en-GB" sz="11200" dirty="0"/>
              <a:t>will fallow CLP labelling rules ,UKCA products safety standard and consumer protection law for all candle sales.</a:t>
            </a:r>
          </a:p>
          <a:p>
            <a:pPr>
              <a:lnSpc>
                <a:spcPct val="150000"/>
              </a:lnSpc>
              <a:buFont typeface="Wingdings" pitchFamily="2" charset="2"/>
              <a:buChar char="§"/>
            </a:pPr>
            <a:r>
              <a:rPr lang="en-GB" sz="11200" b="1" dirty="0"/>
              <a:t>Future Planning </a:t>
            </a:r>
            <a:r>
              <a:rPr lang="en-GB" sz="11200" dirty="0"/>
              <a:t>:Ideal for early -stage home-based operation ; will review structure and consider switching to a private limited company.</a:t>
            </a:r>
          </a:p>
          <a:p>
            <a:pPr>
              <a:lnSpc>
                <a:spcPct val="150000"/>
              </a:lnSpc>
              <a:buFont typeface="Wingdings" pitchFamily="2" charset="2"/>
              <a:buChar char="§"/>
            </a:pPr>
            <a:r>
              <a:rPr lang="en-GB" sz="11200" b="1" dirty="0"/>
              <a:t>Management :</a:t>
            </a:r>
            <a:r>
              <a:rPr lang="en-GB" sz="11200" dirty="0"/>
              <a:t> fully owner management combines 15+years of household organisation experience with learning to oversee  all function.</a:t>
            </a:r>
          </a:p>
          <a:p>
            <a:pPr>
              <a:lnSpc>
                <a:spcPct val="150000"/>
              </a:lnSpc>
              <a:buFont typeface="Wingdings" pitchFamily="2" charset="2"/>
              <a:buChar char="§"/>
            </a:pPr>
            <a:r>
              <a:rPr lang="en-GB" sz="11200" b="1" dirty="0"/>
              <a:t>Future Adjustment: </a:t>
            </a:r>
            <a:r>
              <a:rPr lang="en-GB" sz="11200" dirty="0"/>
              <a:t>structure will be reviewed annually ; transition to  a private limited company.(GOV,UK,2025)</a:t>
            </a:r>
          </a:p>
          <a:p>
            <a:pPr>
              <a:lnSpc>
                <a:spcPct val="150000"/>
              </a:lnSpc>
              <a:buFont typeface="Wingdings" pitchFamily="2" charset="2"/>
              <a:buChar char="§"/>
            </a:pPr>
            <a:endParaRPr lang="en-GB" sz="11200" dirty="0"/>
          </a:p>
          <a:p>
            <a:pPr>
              <a:lnSpc>
                <a:spcPct val="160000"/>
              </a:lnSpc>
            </a:pPr>
            <a:endParaRPr lang="en-GB" sz="6478" dirty="0"/>
          </a:p>
          <a:p>
            <a:pPr marL="0" indent="0">
              <a:buNone/>
            </a:pPr>
            <a:endParaRPr lang="en-GB" dirty="0"/>
          </a:p>
          <a:p>
            <a:endParaRPr lang="en-GB" sz="6478" dirty="0"/>
          </a:p>
          <a:p>
            <a:pPr marL="0" indent="0">
              <a:buNone/>
            </a:pPr>
            <a:br>
              <a:rPr lang="en-GB" dirty="0"/>
            </a:br>
            <a:endParaRPr lang="en-GB" dirty="0"/>
          </a:p>
          <a:p>
            <a:endParaRPr lang="en-GB" dirty="0"/>
          </a:p>
        </p:txBody>
      </p:sp>
      <p:sp>
        <p:nvSpPr>
          <p:cNvPr id="2" name="TextBox 1">
            <a:extLst>
              <a:ext uri="{FF2B5EF4-FFF2-40B4-BE49-F238E27FC236}">
                <a16:creationId xmlns:a16="http://schemas.microsoft.com/office/drawing/2014/main" id="{DCBD11E4-49B2-7A3A-713B-1557A67002C9}"/>
              </a:ext>
            </a:extLst>
          </p:cNvPr>
          <p:cNvSpPr txBox="1"/>
          <p:nvPr/>
        </p:nvSpPr>
        <p:spPr>
          <a:xfrm>
            <a:off x="433137" y="685799"/>
            <a:ext cx="18283570" cy="1609030"/>
          </a:xfrm>
          <a:prstGeom prst="rect">
            <a:avLst/>
          </a:prstGeom>
          <a:noFill/>
        </p:spPr>
        <p:txBody>
          <a:bodyPr wrap="square" rtlCol="0">
            <a:spAutoFit/>
          </a:bodyPr>
          <a:lstStyle/>
          <a:p>
            <a:r>
              <a:rPr lang="en-GB" sz="4000" b="1" dirty="0">
                <a:solidFill>
                  <a:schemeClr val="accent6">
                    <a:lumMod val="75000"/>
                  </a:schemeClr>
                </a:solidFill>
              </a:rPr>
              <a:t>Section 2 - </a:t>
            </a:r>
            <a:r>
              <a:rPr lang="en-GB" sz="4000" dirty="0">
                <a:solidFill>
                  <a:schemeClr val="accent6">
                    <a:lumMod val="75000"/>
                  </a:schemeClr>
                </a:solidFill>
              </a:rPr>
              <a:t>Legal Format and Management Structure</a:t>
            </a:r>
          </a:p>
          <a:p>
            <a:endParaRPr lang="en-GB" sz="5456" b="1" dirty="0"/>
          </a:p>
        </p:txBody>
      </p:sp>
    </p:spTree>
    <p:extLst>
      <p:ext uri="{BB962C8B-B14F-4D97-AF65-F5344CB8AC3E}">
        <p14:creationId xmlns:p14="http://schemas.microsoft.com/office/powerpoint/2010/main" val="4166940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C4E27-05C5-E1AA-6AEB-FD2019302E1E}"/>
              </a:ext>
            </a:extLst>
          </p:cNvPr>
          <p:cNvSpPr>
            <a:spLocks noGrp="1"/>
          </p:cNvSpPr>
          <p:nvPr>
            <p:ph type="title"/>
          </p:nvPr>
        </p:nvSpPr>
        <p:spPr>
          <a:xfrm>
            <a:off x="2612391" y="311441"/>
            <a:ext cx="9935209" cy="1870304"/>
          </a:xfrm>
          <a:blipFill>
            <a:blip r:embed="rId2"/>
            <a:tile tx="0" ty="0" sx="100000" sy="100000" flip="none" algn="tl"/>
          </a:blipFill>
        </p:spPr>
        <p:txBody>
          <a:bodyPr>
            <a:normAutofit/>
          </a:bodyPr>
          <a:lstStyle/>
          <a:p>
            <a:r>
              <a:rPr lang="en-US" sz="4400" dirty="0">
                <a:solidFill>
                  <a:srgbClr val="00B050"/>
                </a:solidFill>
              </a:rPr>
              <a:t>Organizational Chart of Lumiere D’or</a:t>
            </a:r>
          </a:p>
        </p:txBody>
      </p:sp>
      <p:graphicFrame>
        <p:nvGraphicFramePr>
          <p:cNvPr id="10" name="Content Placeholder 9">
            <a:extLst>
              <a:ext uri="{FF2B5EF4-FFF2-40B4-BE49-F238E27FC236}">
                <a16:creationId xmlns:a16="http://schemas.microsoft.com/office/drawing/2014/main" id="{27B1B7DE-9462-C3C1-2C89-1069A7D277F3}"/>
              </a:ext>
            </a:extLst>
          </p:cNvPr>
          <p:cNvGraphicFramePr>
            <a:graphicFrameLocks noGrp="1"/>
          </p:cNvGraphicFramePr>
          <p:nvPr>
            <p:ph idx="1"/>
            <p:extLst>
              <p:ext uri="{D42A27DB-BD31-4B8C-83A1-F6EECF244321}">
                <p14:modId xmlns:p14="http://schemas.microsoft.com/office/powerpoint/2010/main" val="3401838346"/>
              </p:ext>
            </p:extLst>
          </p:nvPr>
        </p:nvGraphicFramePr>
        <p:xfrm>
          <a:off x="1071563" y="2997200"/>
          <a:ext cx="12771437" cy="5715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117652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5A321316-1867-A276-51E6-7E6D9BDEE482}"/>
              </a:ext>
            </a:extLst>
          </p:cNvPr>
          <p:cNvSpPr>
            <a:spLocks noGrp="1"/>
          </p:cNvSpPr>
          <p:nvPr>
            <p:ph type="title"/>
          </p:nvPr>
        </p:nvSpPr>
        <p:spPr>
          <a:xfrm>
            <a:off x="258199" y="267057"/>
            <a:ext cx="16499780" cy="1053743"/>
          </a:xfrm>
        </p:spPr>
        <p:txBody>
          <a:bodyPr>
            <a:normAutofit/>
          </a:bodyPr>
          <a:lstStyle/>
          <a:p>
            <a:r>
              <a:rPr lang="en-US" sz="4000" dirty="0">
                <a:solidFill>
                  <a:schemeClr val="accent6">
                    <a:lumMod val="50000"/>
                  </a:schemeClr>
                </a:solidFill>
              </a:rPr>
              <a:t>SECTION 3 –PESTEL Analysis</a:t>
            </a:r>
          </a:p>
        </p:txBody>
      </p:sp>
      <p:sp>
        <p:nvSpPr>
          <p:cNvPr id="5" name="Rectangle 4">
            <a:extLst>
              <a:ext uri="{FF2B5EF4-FFF2-40B4-BE49-F238E27FC236}">
                <a16:creationId xmlns:a16="http://schemas.microsoft.com/office/drawing/2014/main" id="{31B6A495-6753-CC35-A35C-4A1FE3D1D768}"/>
              </a:ext>
            </a:extLst>
          </p:cNvPr>
          <p:cNvSpPr/>
          <p:nvPr/>
        </p:nvSpPr>
        <p:spPr>
          <a:xfrm>
            <a:off x="64448" y="5492447"/>
            <a:ext cx="5003497" cy="3711370"/>
          </a:xfrm>
          <a:prstGeom prst="rect">
            <a:avLst/>
          </a:prstGeom>
          <a:solidFill>
            <a:schemeClr val="accent6">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2400" dirty="0"/>
              <a:t>:</a:t>
            </a:r>
          </a:p>
          <a:p>
            <a:pPr algn="ctr"/>
            <a:endParaRPr lang="en-US" sz="2400" dirty="0"/>
          </a:p>
          <a:p>
            <a:pPr algn="ctr"/>
            <a:r>
              <a:rPr lang="en-US" sz="2800" b="1" dirty="0"/>
              <a:t>Technological</a:t>
            </a:r>
          </a:p>
          <a:p>
            <a:pPr marL="342900" indent="-342900" algn="just">
              <a:buFont typeface="Wingdings" pitchFamily="2" charset="2"/>
              <a:buChar char="§"/>
            </a:pPr>
            <a:r>
              <a:rPr lang="en-US" sz="2400" dirty="0"/>
              <a:t> Social commerce and short-form video and influencer platform enable low-cost brand story telling and fast community growth .</a:t>
            </a:r>
          </a:p>
          <a:p>
            <a:pPr marL="342900" indent="-342900" algn="just">
              <a:buFont typeface="Wingdings" pitchFamily="2" charset="2"/>
              <a:buChar char="§"/>
            </a:pPr>
            <a:r>
              <a:rPr lang="en-US" sz="2400" dirty="0"/>
              <a:t>Digital tools simplify online sales ,small –batch stock tracking and direct customer communication.(eMarketer,2025)</a:t>
            </a:r>
          </a:p>
          <a:p>
            <a:pPr marL="342900" indent="-342900" algn="just">
              <a:buFont typeface="Wingdings" pitchFamily="2" charset="2"/>
              <a:buChar char="§"/>
            </a:pPr>
            <a:endParaRPr lang="en-US" sz="4773" dirty="0"/>
          </a:p>
        </p:txBody>
      </p:sp>
      <p:sp>
        <p:nvSpPr>
          <p:cNvPr id="6" name="Rectangle 5">
            <a:extLst>
              <a:ext uri="{FF2B5EF4-FFF2-40B4-BE49-F238E27FC236}">
                <a16:creationId xmlns:a16="http://schemas.microsoft.com/office/drawing/2014/main" id="{66F58D89-A269-3106-273C-01737EF2904D}"/>
              </a:ext>
            </a:extLst>
          </p:cNvPr>
          <p:cNvSpPr/>
          <p:nvPr/>
        </p:nvSpPr>
        <p:spPr>
          <a:xfrm>
            <a:off x="10731278" y="1643841"/>
            <a:ext cx="4548225" cy="3710544"/>
          </a:xfrm>
          <a:prstGeom prst="rect">
            <a:avLst/>
          </a:prstGeom>
          <a:solidFill>
            <a:schemeClr val="accent6">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2400" b="1" dirty="0"/>
              <a:t>Social:</a:t>
            </a:r>
            <a:r>
              <a:rPr lang="en-US" sz="2400" dirty="0"/>
              <a:t> </a:t>
            </a:r>
          </a:p>
          <a:p>
            <a:pPr marL="342900" indent="-342900" algn="just">
              <a:buFont typeface="Wingdings" pitchFamily="2" charset="2"/>
              <a:buChar char="§"/>
            </a:pPr>
            <a:r>
              <a:rPr lang="en-US" sz="2400" dirty="0"/>
              <a:t>Fast –growing wellness &amp;self care culture boots demand for calm  empowering, women-focused items.</a:t>
            </a:r>
          </a:p>
          <a:p>
            <a:pPr marL="342900" indent="-342900" algn="just">
              <a:buFont typeface="Wingdings" pitchFamily="2" charset="2"/>
              <a:buChar char="§"/>
            </a:pPr>
            <a:r>
              <a:rPr lang="en-US" sz="2400" dirty="0"/>
              <a:t>Consumers increasingly prefer brand that align with personal values like kindness , inclusion and mental health support.</a:t>
            </a:r>
          </a:p>
        </p:txBody>
      </p:sp>
      <p:sp>
        <p:nvSpPr>
          <p:cNvPr id="10" name="Rectangle 9">
            <a:extLst>
              <a:ext uri="{FF2B5EF4-FFF2-40B4-BE49-F238E27FC236}">
                <a16:creationId xmlns:a16="http://schemas.microsoft.com/office/drawing/2014/main" id="{6A9D7AC5-B947-894D-ABE5-FE91F90AB4F1}"/>
              </a:ext>
            </a:extLst>
          </p:cNvPr>
          <p:cNvSpPr/>
          <p:nvPr/>
        </p:nvSpPr>
        <p:spPr>
          <a:xfrm>
            <a:off x="10568603" y="5492448"/>
            <a:ext cx="4577720" cy="3711370"/>
          </a:xfrm>
          <a:prstGeom prst="rect">
            <a:avLst/>
          </a:prstGeom>
          <a:solidFill>
            <a:schemeClr val="accent6">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2400" b="1" dirty="0"/>
              <a:t>Legal </a:t>
            </a:r>
            <a:r>
              <a:rPr lang="en-US" sz="2400" dirty="0"/>
              <a:t>:</a:t>
            </a:r>
          </a:p>
          <a:p>
            <a:pPr marL="342900" indent="-342900" algn="just">
              <a:buFont typeface="Wingdings" pitchFamily="2" charset="2"/>
              <a:buChar char="§"/>
            </a:pPr>
            <a:r>
              <a:rPr lang="en-US" sz="2400" dirty="0"/>
              <a:t>Must fallow CLP regulations ,allergen labelling rules and product safety standard for candles </a:t>
            </a:r>
          </a:p>
          <a:p>
            <a:pPr marL="342900" indent="-342900" algn="just">
              <a:buFont typeface="Wingdings" pitchFamily="2" charset="2"/>
              <a:buChar char="§"/>
            </a:pPr>
            <a:r>
              <a:rPr lang="en-US" sz="2400" dirty="0"/>
              <a:t>Obligations under the consumer Rights Act 2015 and GDPR for clear product information.</a:t>
            </a:r>
            <a:endParaRPr lang="en-US" sz="4773" dirty="0"/>
          </a:p>
        </p:txBody>
      </p:sp>
      <p:sp>
        <p:nvSpPr>
          <p:cNvPr id="15" name="Rectangle 14">
            <a:extLst>
              <a:ext uri="{FF2B5EF4-FFF2-40B4-BE49-F238E27FC236}">
                <a16:creationId xmlns:a16="http://schemas.microsoft.com/office/drawing/2014/main" id="{42C7669F-110A-FC01-5421-CE3CDC00A3CF}"/>
              </a:ext>
            </a:extLst>
          </p:cNvPr>
          <p:cNvSpPr/>
          <p:nvPr/>
        </p:nvSpPr>
        <p:spPr>
          <a:xfrm>
            <a:off x="145834" y="1660970"/>
            <a:ext cx="5003497" cy="3711370"/>
          </a:xfrm>
          <a:prstGeom prst="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rPr>
              <a:t>Political:</a:t>
            </a:r>
          </a:p>
          <a:p>
            <a:pPr marL="342900" indent="-342900" algn="ctr">
              <a:buFont typeface="Wingdings" pitchFamily="2" charset="2"/>
              <a:buChar char="§"/>
            </a:pPr>
            <a:r>
              <a:rPr lang="en-US" sz="2400" dirty="0">
                <a:solidFill>
                  <a:schemeClr val="tx1"/>
                </a:solidFill>
              </a:rPr>
              <a:t>Strict UK&amp;EU product safety laws require verified , traceable ingredient supply chains ( British</a:t>
            </a:r>
          </a:p>
          <a:p>
            <a:pPr algn="ctr"/>
            <a:r>
              <a:rPr lang="en-US" sz="2400" dirty="0">
                <a:solidFill>
                  <a:schemeClr val="tx1"/>
                </a:solidFill>
              </a:rPr>
              <a:t>Chambers of Commerce,2024) </a:t>
            </a:r>
          </a:p>
          <a:p>
            <a:pPr marL="342900" indent="-342900" algn="ctr">
              <a:buFont typeface="Wingdings" pitchFamily="2" charset="2"/>
              <a:buChar char="§"/>
            </a:pPr>
            <a:r>
              <a:rPr lang="en-US" sz="2400" dirty="0">
                <a:solidFill>
                  <a:schemeClr val="tx1"/>
                </a:solidFill>
              </a:rPr>
              <a:t>Government support for small sustainable business ; import tariffs affect raw material costs.</a:t>
            </a:r>
            <a:endParaRPr lang="en-US" sz="2400" dirty="0"/>
          </a:p>
        </p:txBody>
      </p:sp>
      <p:sp>
        <p:nvSpPr>
          <p:cNvPr id="17" name="Rectangle 16">
            <a:extLst>
              <a:ext uri="{FF2B5EF4-FFF2-40B4-BE49-F238E27FC236}">
                <a16:creationId xmlns:a16="http://schemas.microsoft.com/office/drawing/2014/main" id="{6B32343C-6317-3858-1A2B-FC0D121CCCB0}"/>
              </a:ext>
            </a:extLst>
          </p:cNvPr>
          <p:cNvSpPr/>
          <p:nvPr/>
        </p:nvSpPr>
        <p:spPr>
          <a:xfrm>
            <a:off x="5159264" y="5492447"/>
            <a:ext cx="5270721" cy="3745627"/>
          </a:xfrm>
          <a:prstGeom prst="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rPr>
              <a:t>Environmental:</a:t>
            </a:r>
          </a:p>
          <a:p>
            <a:pPr marL="285750" indent="-285750" algn="ctr">
              <a:buFont typeface="Wingdings" pitchFamily="2" charset="2"/>
              <a:buChar char="§"/>
            </a:pPr>
            <a:r>
              <a:rPr lang="en-US" sz="2400" dirty="0">
                <a:solidFill>
                  <a:schemeClr val="tx1"/>
                </a:solidFill>
              </a:rPr>
              <a:t>Customer demand eco-transparency plant-based waxes , clean ingredients and plastic-free/low –waste packaging</a:t>
            </a:r>
          </a:p>
          <a:p>
            <a:pPr marL="285750" indent="-285750" algn="just">
              <a:buFont typeface="Wingdings" pitchFamily="2" charset="2"/>
              <a:buChar char="§"/>
            </a:pPr>
            <a:r>
              <a:rPr lang="en-US" sz="2400" dirty="0">
                <a:solidFill>
                  <a:schemeClr val="tx1"/>
                </a:solidFill>
              </a:rPr>
              <a:t>Rising pressure to lower carbon footprint and source from ethical , sustainable suppliers (Defra,2024)</a:t>
            </a:r>
            <a:endParaRPr lang="en-US" sz="2400" dirty="0"/>
          </a:p>
        </p:txBody>
      </p:sp>
      <p:sp>
        <p:nvSpPr>
          <p:cNvPr id="2" name="Rectangle 1">
            <a:extLst>
              <a:ext uri="{FF2B5EF4-FFF2-40B4-BE49-F238E27FC236}">
                <a16:creationId xmlns:a16="http://schemas.microsoft.com/office/drawing/2014/main" id="{673420D4-5960-D7A8-B70B-45D9F8973FE6}"/>
              </a:ext>
            </a:extLst>
          </p:cNvPr>
          <p:cNvSpPr/>
          <p:nvPr/>
        </p:nvSpPr>
        <p:spPr>
          <a:xfrm>
            <a:off x="5260003" y="1643841"/>
            <a:ext cx="5270722" cy="3745627"/>
          </a:xfrm>
          <a:prstGeom prst="rect">
            <a:avLst/>
          </a:prstGeom>
          <a:solidFill>
            <a:schemeClr val="accent6">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2400" b="1" dirty="0"/>
              <a:t>Economic:</a:t>
            </a:r>
            <a:r>
              <a:rPr lang="en-US" sz="2400" dirty="0"/>
              <a:t> </a:t>
            </a:r>
          </a:p>
          <a:p>
            <a:pPr marL="342900" indent="-342900" algn="just">
              <a:buFont typeface="Wingdings" pitchFamily="2" charset="2"/>
              <a:buChar char="§"/>
            </a:pPr>
            <a:r>
              <a:rPr lang="en-US" sz="2400" dirty="0"/>
              <a:t>Disposable incomes are under pressure from cost –of-living changes.</a:t>
            </a:r>
          </a:p>
          <a:p>
            <a:pPr marL="571500" indent="-571500" algn="just">
              <a:buFont typeface="Wingdings" pitchFamily="2" charset="2"/>
              <a:buChar char="§"/>
            </a:pPr>
            <a:r>
              <a:rPr lang="en-US" sz="2400" dirty="0"/>
              <a:t>Strong ongoing demand for affordable accessible   self-care products rather than high-luxuries</a:t>
            </a:r>
            <a:endParaRPr lang="en-US" sz="4091" dirty="0"/>
          </a:p>
        </p:txBody>
      </p:sp>
    </p:spTree>
    <p:extLst>
      <p:ext uri="{BB962C8B-B14F-4D97-AF65-F5344CB8AC3E}">
        <p14:creationId xmlns:p14="http://schemas.microsoft.com/office/powerpoint/2010/main" val="1524246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8FDE8E-B325-0DB0-C8C4-FBDD3F35941C}"/>
              </a:ext>
            </a:extLst>
          </p:cNvPr>
          <p:cNvSpPr>
            <a:spLocks noGrp="1"/>
          </p:cNvSpPr>
          <p:nvPr>
            <p:ph idx="1"/>
          </p:nvPr>
        </p:nvSpPr>
        <p:spPr>
          <a:xfrm>
            <a:off x="175004" y="1684421"/>
            <a:ext cx="3554786" cy="7021952"/>
          </a:xfrm>
        </p:spPr>
        <p:txBody>
          <a:bodyPr>
            <a:noAutofit/>
          </a:bodyPr>
          <a:lstStyle/>
          <a:p>
            <a:pPr marL="0" indent="0">
              <a:buNone/>
            </a:pPr>
            <a:r>
              <a:rPr lang="en-GB" sz="2800" b="1" dirty="0"/>
              <a:t>Primary Customer Segments</a:t>
            </a:r>
            <a:endParaRPr lang="en-GB" sz="2800" dirty="0"/>
          </a:p>
          <a:p>
            <a:pPr>
              <a:buFont typeface="Wingdings" pitchFamily="2" charset="2"/>
              <a:buChar char="§"/>
            </a:pPr>
            <a:r>
              <a:rPr lang="en-GB" sz="2800" dirty="0"/>
              <a:t>Core</a:t>
            </a:r>
            <a:r>
              <a:rPr lang="en-GB" sz="2800" b="1" dirty="0"/>
              <a:t> </a:t>
            </a:r>
            <a:r>
              <a:rPr lang="en-GB" sz="2800" dirty="0"/>
              <a:t>:Women aged 25-55 across Greater London ;value safety sustainability ,and international self care</a:t>
            </a:r>
          </a:p>
          <a:p>
            <a:pPr>
              <a:buFont typeface="Wingdings" pitchFamily="2" charset="2"/>
              <a:buChar char="§"/>
            </a:pPr>
            <a:endParaRPr lang="en-GB" sz="2800" dirty="0"/>
          </a:p>
          <a:p>
            <a:pPr>
              <a:buFont typeface="Wingdings" pitchFamily="2" charset="2"/>
              <a:buChar char="§"/>
            </a:pPr>
            <a:r>
              <a:rPr lang="en-GB" sz="2800" dirty="0"/>
              <a:t>Secondary : Gift buyers ,ethical consumers ,local community shoppers ,and wellness- focused online audiences.</a:t>
            </a:r>
            <a:endParaRPr lang="en-GB" sz="2800" b="1" dirty="0"/>
          </a:p>
          <a:p>
            <a:pPr>
              <a:buFont typeface="Wingdings" pitchFamily="2" charset="2"/>
              <a:buChar char="§"/>
            </a:pPr>
            <a:endParaRPr lang="en-GB" sz="2800" dirty="0"/>
          </a:p>
          <a:p>
            <a:pPr marL="0" indent="0">
              <a:buNone/>
            </a:pPr>
            <a:endParaRPr lang="en-GB" dirty="0"/>
          </a:p>
          <a:p>
            <a:endParaRPr lang="en-GB" dirty="0"/>
          </a:p>
        </p:txBody>
      </p:sp>
      <p:sp>
        <p:nvSpPr>
          <p:cNvPr id="5" name="TextBox 4">
            <a:extLst>
              <a:ext uri="{FF2B5EF4-FFF2-40B4-BE49-F238E27FC236}">
                <a16:creationId xmlns:a16="http://schemas.microsoft.com/office/drawing/2014/main" id="{9ACE5689-4F71-BF0E-4FBE-4EF13EC60E37}"/>
              </a:ext>
            </a:extLst>
          </p:cNvPr>
          <p:cNvSpPr txBox="1"/>
          <p:nvPr/>
        </p:nvSpPr>
        <p:spPr>
          <a:xfrm>
            <a:off x="415634" y="787191"/>
            <a:ext cx="17220491" cy="646331"/>
          </a:xfrm>
          <a:prstGeom prst="rect">
            <a:avLst/>
          </a:prstGeom>
          <a:noFill/>
        </p:spPr>
        <p:txBody>
          <a:bodyPr wrap="square" rtlCol="0">
            <a:spAutoFit/>
          </a:bodyPr>
          <a:lstStyle/>
          <a:p>
            <a:r>
              <a:rPr lang="en-GB" sz="3600" b="1" dirty="0">
                <a:solidFill>
                  <a:schemeClr val="accent6">
                    <a:lumMod val="60000"/>
                    <a:lumOff val="40000"/>
                  </a:schemeClr>
                </a:solidFill>
              </a:rPr>
              <a:t>Section 4 - </a:t>
            </a:r>
            <a:r>
              <a:rPr lang="en-GB" sz="3600" dirty="0">
                <a:solidFill>
                  <a:schemeClr val="accent6">
                    <a:lumMod val="60000"/>
                    <a:lumOff val="40000"/>
                  </a:schemeClr>
                </a:solidFill>
              </a:rPr>
              <a:t>Marketing Strategies</a:t>
            </a:r>
          </a:p>
        </p:txBody>
      </p:sp>
      <p:sp>
        <p:nvSpPr>
          <p:cNvPr id="8" name="TextBox 7">
            <a:extLst>
              <a:ext uri="{FF2B5EF4-FFF2-40B4-BE49-F238E27FC236}">
                <a16:creationId xmlns:a16="http://schemas.microsoft.com/office/drawing/2014/main" id="{091C19CC-ED6A-DECF-CA0E-EE4218DED2EF}"/>
              </a:ext>
            </a:extLst>
          </p:cNvPr>
          <p:cNvSpPr txBox="1"/>
          <p:nvPr/>
        </p:nvSpPr>
        <p:spPr>
          <a:xfrm>
            <a:off x="3876365" y="1684421"/>
            <a:ext cx="5149514" cy="5262979"/>
          </a:xfrm>
          <a:prstGeom prst="rect">
            <a:avLst/>
          </a:prstGeom>
          <a:noFill/>
        </p:spPr>
        <p:txBody>
          <a:bodyPr wrap="square" rtlCol="0">
            <a:spAutoFit/>
          </a:bodyPr>
          <a:lstStyle/>
          <a:p>
            <a:r>
              <a:rPr lang="en-US" sz="2800" b="1" dirty="0"/>
              <a:t>Unique Selling Points (USPs)</a:t>
            </a:r>
          </a:p>
          <a:p>
            <a:endParaRPr lang="en-US" sz="2800" b="1" dirty="0"/>
          </a:p>
          <a:p>
            <a:pPr marL="457200" indent="-457200">
              <a:buFont typeface="Wingdings" pitchFamily="2" charset="2"/>
              <a:buChar char="§"/>
            </a:pPr>
            <a:r>
              <a:rPr lang="en-US" sz="2800" dirty="0"/>
              <a:t>Purpose-driven : Designed exclusively to support women’s calm , comfort , and emotional well-being.(Gallo.2014)</a:t>
            </a:r>
          </a:p>
          <a:p>
            <a:pPr marL="457200" indent="-457200">
              <a:buFont typeface="Wingdings" pitchFamily="2" charset="2"/>
              <a:buChar char="§"/>
            </a:pPr>
            <a:endParaRPr lang="en-US" sz="2800" dirty="0"/>
          </a:p>
          <a:p>
            <a:pPr marL="457200" indent="-457200">
              <a:buFont typeface="Wingdings" pitchFamily="2" charset="2"/>
              <a:buChar char="§"/>
            </a:pPr>
            <a:r>
              <a:rPr lang="en-US" sz="2800" dirty="0"/>
              <a:t>Premium &amp; Safe : hand –poured natural soy wax ,non- toxic ,vegan , cruelty-free fully CLP/ UKCA safety tested</a:t>
            </a:r>
          </a:p>
          <a:p>
            <a:pPr marL="457200" indent="-457200">
              <a:buFont typeface="Wingdings" pitchFamily="2" charset="2"/>
              <a:buChar char="§"/>
            </a:pPr>
            <a:endParaRPr lang="en-US" sz="2800" dirty="0"/>
          </a:p>
        </p:txBody>
      </p:sp>
      <p:sp>
        <p:nvSpPr>
          <p:cNvPr id="9" name="TextBox 8">
            <a:extLst>
              <a:ext uri="{FF2B5EF4-FFF2-40B4-BE49-F238E27FC236}">
                <a16:creationId xmlns:a16="http://schemas.microsoft.com/office/drawing/2014/main" id="{98D63A96-89B1-6F39-988F-C2FED49293AE}"/>
              </a:ext>
            </a:extLst>
          </p:cNvPr>
          <p:cNvSpPr txBox="1"/>
          <p:nvPr/>
        </p:nvSpPr>
        <p:spPr>
          <a:xfrm>
            <a:off x="9504947" y="1684421"/>
            <a:ext cx="5909299" cy="5262979"/>
          </a:xfrm>
          <a:prstGeom prst="rect">
            <a:avLst/>
          </a:prstGeom>
          <a:noFill/>
        </p:spPr>
        <p:txBody>
          <a:bodyPr wrap="square" rtlCol="0">
            <a:spAutoFit/>
          </a:bodyPr>
          <a:lstStyle/>
          <a:p>
            <a:r>
              <a:rPr lang="en-US" sz="2800" b="1" dirty="0"/>
              <a:t>Pricing &amp; Promotion</a:t>
            </a:r>
          </a:p>
          <a:p>
            <a:pPr marL="457200" indent="-457200">
              <a:buFont typeface="Wingdings" pitchFamily="2" charset="2"/>
              <a:buChar char="§"/>
            </a:pPr>
            <a:r>
              <a:rPr lang="en-US" sz="2800" dirty="0"/>
              <a:t>Pricing  : Competitive mid –range    strategy ; affordable yet reflects quality and craftsmanship </a:t>
            </a:r>
          </a:p>
          <a:p>
            <a:pPr marL="457200" indent="-457200">
              <a:buFont typeface="Wingdings" pitchFamily="2" charset="2"/>
              <a:buChar char="§"/>
            </a:pPr>
            <a:endParaRPr lang="en-US" sz="2800" dirty="0"/>
          </a:p>
          <a:p>
            <a:pPr marL="457200" indent="-457200">
              <a:buFont typeface="Wingdings" pitchFamily="2" charset="2"/>
              <a:buChar char="§"/>
            </a:pPr>
            <a:endParaRPr lang="en-US" sz="2800" dirty="0"/>
          </a:p>
          <a:p>
            <a:pPr marL="457200" indent="-457200">
              <a:buFont typeface="Wingdings" pitchFamily="2" charset="2"/>
              <a:buChar char="§"/>
            </a:pPr>
            <a:r>
              <a:rPr lang="en-US" sz="2800" dirty="0"/>
              <a:t>Promotion : Social  media (Instagram/TikTok ) content story telling ,local markets, collaborations with  wellness influencers.</a:t>
            </a:r>
          </a:p>
          <a:p>
            <a:pPr marL="457200" indent="-457200">
              <a:buFont typeface="Wingdings" pitchFamily="2" charset="2"/>
              <a:buChar char="§"/>
            </a:pPr>
            <a:r>
              <a:rPr lang="en-US" sz="2800" dirty="0"/>
              <a:t>(Chaffey &amp; Ellis-Chadwick</a:t>
            </a:r>
            <a:r>
              <a:rPr lang="en-US" sz="2800"/>
              <a:t>,2024)</a:t>
            </a:r>
            <a:endParaRPr lang="en-US" sz="2800" dirty="0"/>
          </a:p>
          <a:p>
            <a:endParaRPr lang="en-US" sz="2800" dirty="0"/>
          </a:p>
        </p:txBody>
      </p:sp>
    </p:spTree>
    <p:extLst>
      <p:ext uri="{BB962C8B-B14F-4D97-AF65-F5344CB8AC3E}">
        <p14:creationId xmlns:p14="http://schemas.microsoft.com/office/powerpoint/2010/main" val="1481281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02D8C8-03B0-FF56-CFE5-5F25280332B8}"/>
              </a:ext>
            </a:extLst>
          </p:cNvPr>
          <p:cNvSpPr>
            <a:spLocks noGrp="1"/>
          </p:cNvSpPr>
          <p:nvPr>
            <p:ph idx="1"/>
          </p:nvPr>
        </p:nvSpPr>
        <p:spPr>
          <a:xfrm>
            <a:off x="262309" y="790818"/>
            <a:ext cx="15064631" cy="8084651"/>
          </a:xfrm>
          <a:solidFill>
            <a:schemeClr val="bg1">
              <a:lumMod val="95000"/>
            </a:schemeClr>
          </a:solidFill>
        </p:spPr>
        <p:txBody>
          <a:bodyPr>
            <a:normAutofit fontScale="92500" lnSpcReduction="20000"/>
          </a:bodyPr>
          <a:lstStyle/>
          <a:p>
            <a:pPr marL="0" indent="0">
              <a:buNone/>
            </a:pPr>
            <a:r>
              <a:rPr lang="en-GB" sz="2400" b="1" dirty="0"/>
              <a:t>Total  Funding Required</a:t>
            </a:r>
          </a:p>
          <a:p>
            <a:pPr algn="l">
              <a:buFont typeface="Arial" panose="020B0604020202020204" pitchFamily="34" charset="0"/>
              <a:buChar char="•"/>
            </a:pPr>
            <a:r>
              <a:rPr lang="en-GB" sz="2800" dirty="0"/>
              <a:t>Total startup capital needed: £10.000</a:t>
            </a:r>
          </a:p>
          <a:p>
            <a:pPr algn="l">
              <a:buFont typeface="Arial" panose="020B0604020202020204" pitchFamily="34" charset="0"/>
              <a:buChar char="•"/>
            </a:pPr>
            <a:r>
              <a:rPr lang="en-GB" sz="2800" dirty="0"/>
              <a:t>Funding split:£5,000 from a small business bank loan + £5,000  personal savings balancing manageable repayment with full ownership and control of brand (British  Business Bank 2024)</a:t>
            </a:r>
          </a:p>
          <a:p>
            <a:pPr marL="0" indent="0" algn="l">
              <a:buNone/>
            </a:pPr>
            <a:r>
              <a:rPr lang="en-GB" sz="2800" b="1" dirty="0"/>
              <a:t>Allocation of Funds</a:t>
            </a:r>
          </a:p>
          <a:p>
            <a:pPr>
              <a:buFont typeface="Wingdings" pitchFamily="2" charset="2"/>
              <a:buChar char="§"/>
            </a:pPr>
            <a:r>
              <a:rPr lang="en-GB" sz="2800" b="1" dirty="0"/>
              <a:t>Startup Costs </a:t>
            </a:r>
            <a:r>
              <a:rPr lang="en-GB" sz="2800" dirty="0"/>
              <a:t>(One-off- full breakdown in table below)</a:t>
            </a:r>
          </a:p>
          <a:p>
            <a:pPr marL="0" indent="0" algn="l">
              <a:buNone/>
            </a:pPr>
            <a:r>
              <a:rPr lang="en-GB" sz="2800" dirty="0"/>
              <a:t>Covering rent ,equipment , initial material .packaging and branding , safety testing ,insurance ,website , salary and contingency plan.</a:t>
            </a:r>
          </a:p>
          <a:p>
            <a:pPr algn="l">
              <a:buFont typeface="Wingdings" pitchFamily="2" charset="2"/>
              <a:buChar char="§"/>
            </a:pPr>
            <a:r>
              <a:rPr lang="en-GB" sz="2800" b="1" dirty="0"/>
              <a:t>Fixed Costs </a:t>
            </a:r>
            <a:r>
              <a:rPr lang="en-GB" sz="2800" dirty="0"/>
              <a:t>:Regular monthly overheads that remain consistent regardless of sales ( Barrow 2023)</a:t>
            </a:r>
          </a:p>
          <a:p>
            <a:pPr algn="l">
              <a:buFont typeface="Wingdings" pitchFamily="2" charset="2"/>
              <a:buChar char="§"/>
            </a:pPr>
            <a:r>
              <a:rPr lang="en-GB" sz="2800" b="1" dirty="0"/>
              <a:t>Variable Costs </a:t>
            </a:r>
            <a:r>
              <a:rPr lang="en-GB" sz="2800" dirty="0"/>
              <a:t>: Cost that change with sales .including material , packaging , labelling payment fees and delivery.</a:t>
            </a:r>
          </a:p>
          <a:p>
            <a:pPr marL="0" indent="0" algn="l">
              <a:buNone/>
            </a:pPr>
            <a:r>
              <a:rPr lang="en-GB" sz="2800" b="1" dirty="0"/>
              <a:t>Monthly Financial Analysis</a:t>
            </a:r>
          </a:p>
          <a:p>
            <a:pPr marL="0" indent="0" algn="l">
              <a:buNone/>
            </a:pPr>
            <a:r>
              <a:rPr lang="en-GB" sz="2800" dirty="0"/>
              <a:t>A full 6 month from September to February , Showing expected sales ,expenses and closing cash  it confirm the £10,000</a:t>
            </a:r>
          </a:p>
          <a:p>
            <a:pPr marL="0" indent="0" algn="l">
              <a:buNone/>
            </a:pPr>
            <a:r>
              <a:rPr lang="en-GB" sz="2800" dirty="0"/>
              <a:t>Working capital is sufficient to support early trading and restocking as sales grow.</a:t>
            </a:r>
          </a:p>
          <a:p>
            <a:pPr marL="0" indent="0" algn="l">
              <a:buNone/>
            </a:pPr>
            <a:r>
              <a:rPr lang="en-GB" sz="2800" b="1" dirty="0"/>
              <a:t>Break –Even Analysis</a:t>
            </a:r>
          </a:p>
          <a:p>
            <a:pPr marL="0" indent="0" algn="l">
              <a:buNone/>
            </a:pPr>
            <a:r>
              <a:rPr lang="en-GB" sz="2800" dirty="0"/>
              <a:t>The Business needs to sell 48 candles per months (around 12 per week) to cover all costs .this should be reached by </a:t>
            </a:r>
            <a:r>
              <a:rPr lang="en-GB" sz="2800" b="1" dirty="0"/>
              <a:t>month 5 </a:t>
            </a:r>
            <a:r>
              <a:rPr lang="en-GB" sz="2800" dirty="0"/>
              <a:t>after the business become  profitable.</a:t>
            </a:r>
          </a:p>
          <a:p>
            <a:pPr marL="0" indent="0" algn="l">
              <a:buNone/>
            </a:pPr>
            <a:r>
              <a:rPr lang="en-GB" sz="2800" dirty="0">
                <a:solidFill>
                  <a:schemeClr val="accent6">
                    <a:lumMod val="40000"/>
                    <a:lumOff val="60000"/>
                  </a:schemeClr>
                </a:solidFill>
              </a:rPr>
              <a:t>(</a:t>
            </a:r>
            <a:r>
              <a:rPr lang="en-GB" sz="2800" i="1" dirty="0">
                <a:solidFill>
                  <a:schemeClr val="accent6">
                    <a:lumMod val="60000"/>
                    <a:lumOff val="40000"/>
                  </a:schemeClr>
                </a:solidFill>
              </a:rPr>
              <a:t>Full supporting tables for startup costs , fixed costs ,variable costs and forecast figure are shown in the next three pages</a:t>
            </a:r>
            <a:r>
              <a:rPr lang="en-GB" sz="2800" dirty="0">
                <a:solidFill>
                  <a:schemeClr val="accent6">
                    <a:lumMod val="60000"/>
                    <a:lumOff val="40000"/>
                  </a:schemeClr>
                </a:solidFill>
              </a:rPr>
              <a:t>)</a:t>
            </a:r>
          </a:p>
          <a:p>
            <a:pPr marL="0" indent="0" algn="l">
              <a:buNone/>
            </a:pPr>
            <a:endParaRPr lang="en-GB" sz="2800" dirty="0">
              <a:solidFill>
                <a:schemeClr val="accent6">
                  <a:lumMod val="60000"/>
                  <a:lumOff val="40000"/>
                </a:schemeClr>
              </a:solidFill>
            </a:endParaRPr>
          </a:p>
          <a:p>
            <a:pPr algn="l">
              <a:buFont typeface="Wingdings" pitchFamily="2" charset="2"/>
              <a:buChar char="§"/>
            </a:pPr>
            <a:endParaRPr lang="en-GB" sz="2400" dirty="0">
              <a:solidFill>
                <a:schemeClr val="accent1">
                  <a:lumMod val="40000"/>
                  <a:lumOff val="60000"/>
                </a:schemeClr>
              </a:solidFill>
            </a:endParaRPr>
          </a:p>
          <a:p>
            <a:pPr marL="0" indent="0" algn="l">
              <a:buNone/>
            </a:pPr>
            <a:endParaRPr lang="en-GB" sz="2800" dirty="0">
              <a:solidFill>
                <a:schemeClr val="bg2">
                  <a:lumMod val="90000"/>
                </a:schemeClr>
              </a:solidFill>
            </a:endParaRPr>
          </a:p>
        </p:txBody>
      </p:sp>
      <p:sp>
        <p:nvSpPr>
          <p:cNvPr id="4" name="TextBox 3">
            <a:extLst>
              <a:ext uri="{FF2B5EF4-FFF2-40B4-BE49-F238E27FC236}">
                <a16:creationId xmlns:a16="http://schemas.microsoft.com/office/drawing/2014/main" id="{BD088BB7-3F9E-6D74-6077-0A34CDDDE233}"/>
              </a:ext>
            </a:extLst>
          </p:cNvPr>
          <p:cNvSpPr txBox="1"/>
          <p:nvPr/>
        </p:nvSpPr>
        <p:spPr>
          <a:xfrm>
            <a:off x="311727" y="168080"/>
            <a:ext cx="17238523" cy="523220"/>
          </a:xfrm>
          <a:prstGeom prst="rect">
            <a:avLst/>
          </a:prstGeom>
          <a:noFill/>
        </p:spPr>
        <p:txBody>
          <a:bodyPr wrap="square" rtlCol="0">
            <a:spAutoFit/>
          </a:bodyPr>
          <a:lstStyle/>
          <a:p>
            <a:r>
              <a:rPr lang="en-GB" sz="2800" b="1" dirty="0">
                <a:solidFill>
                  <a:schemeClr val="accent6">
                    <a:lumMod val="75000"/>
                  </a:schemeClr>
                </a:solidFill>
              </a:rPr>
              <a:t>Section 5 - </a:t>
            </a:r>
            <a:r>
              <a:rPr lang="en-GB" sz="2800" b="1" dirty="0">
                <a:solidFill>
                  <a:schemeClr val="accent6">
                    <a:lumMod val="75000"/>
                  </a:schemeClr>
                </a:solidFill>
                <a:latin typeface="Söhne"/>
              </a:rPr>
              <a:t>Funding Requirements and Allocation</a:t>
            </a:r>
            <a:endParaRPr lang="en-GB" sz="2800" b="1" dirty="0">
              <a:solidFill>
                <a:schemeClr val="accent6">
                  <a:lumMod val="75000"/>
                </a:schemeClr>
              </a:solidFill>
            </a:endParaRPr>
          </a:p>
        </p:txBody>
      </p:sp>
    </p:spTree>
    <p:extLst>
      <p:ext uri="{BB962C8B-B14F-4D97-AF65-F5344CB8AC3E}">
        <p14:creationId xmlns:p14="http://schemas.microsoft.com/office/powerpoint/2010/main" val="3278303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84AB0C6C-1B62-BD5B-4E39-AC5A0700187D}"/>
              </a:ext>
            </a:extLst>
          </p:cNvPr>
          <p:cNvGraphicFramePr>
            <a:graphicFrameLocks noGrp="1"/>
          </p:cNvGraphicFramePr>
          <p:nvPr>
            <p:extLst>
              <p:ext uri="{D42A27DB-BD31-4B8C-83A1-F6EECF244321}">
                <p14:modId xmlns:p14="http://schemas.microsoft.com/office/powerpoint/2010/main" val="862739677"/>
              </p:ext>
            </p:extLst>
          </p:nvPr>
        </p:nvGraphicFramePr>
        <p:xfrm>
          <a:off x="7467600" y="787396"/>
          <a:ext cx="5624945" cy="8169570"/>
        </p:xfrm>
        <a:graphic>
          <a:graphicData uri="http://schemas.openxmlformats.org/drawingml/2006/table">
            <a:tbl>
              <a:tblPr bandRow="1">
                <a:tableStyleId>{5C22544A-7EE6-4342-B048-85BDC9FD1C3A}</a:tableStyleId>
              </a:tblPr>
              <a:tblGrid>
                <a:gridCol w="2795481">
                  <a:extLst>
                    <a:ext uri="{9D8B030D-6E8A-4147-A177-3AD203B41FA5}">
                      <a16:colId xmlns:a16="http://schemas.microsoft.com/office/drawing/2014/main" val="4078324115"/>
                    </a:ext>
                  </a:extLst>
                </a:gridCol>
                <a:gridCol w="2829464">
                  <a:extLst>
                    <a:ext uri="{9D8B030D-6E8A-4147-A177-3AD203B41FA5}">
                      <a16:colId xmlns:a16="http://schemas.microsoft.com/office/drawing/2014/main" val="3261734122"/>
                    </a:ext>
                  </a:extLst>
                </a:gridCol>
              </a:tblGrid>
              <a:tr h="2022103">
                <a:tc>
                  <a:txBody>
                    <a:bodyPr/>
                    <a:lstStyle/>
                    <a:p>
                      <a:pPr algn="l" rtl="0" fontAlgn="ctr"/>
                      <a:r>
                        <a:rPr lang="en-GB" sz="2400" u="none" strike="noStrike" dirty="0">
                          <a:effectLst/>
                        </a:rPr>
                        <a:t>Fixed Costs</a:t>
                      </a:r>
                      <a:endParaRPr lang="en-GB" sz="2400" b="1" i="0" u="none" strike="noStrike" dirty="0">
                        <a:solidFill>
                          <a:srgbClr val="000000"/>
                        </a:solidFill>
                        <a:effectLst/>
                        <a:latin typeface="Calibri" panose="020F0502020204030204" pitchFamily="34" charset="0"/>
                      </a:endParaRPr>
                    </a:p>
                  </a:txBody>
                  <a:tcPr marL="26793" marR="26793" marT="26793" marB="0" anchor="ctr">
                    <a:solidFill>
                      <a:schemeClr val="accent6">
                        <a:lumMod val="60000"/>
                        <a:lumOff val="40000"/>
                      </a:schemeClr>
                    </a:solidFill>
                  </a:tcPr>
                </a:tc>
                <a:tc>
                  <a:txBody>
                    <a:bodyPr/>
                    <a:lstStyle/>
                    <a:p>
                      <a:pPr algn="l" rtl="0" fontAlgn="ctr"/>
                      <a:r>
                        <a:rPr lang="en-GB" sz="2400" u="none" strike="noStrike" dirty="0">
                          <a:effectLst/>
                        </a:rPr>
                        <a:t>per month</a:t>
                      </a:r>
                      <a:endParaRPr lang="en-GB" sz="2400" b="0" i="0" u="none" strike="noStrike" dirty="0">
                        <a:solidFill>
                          <a:srgbClr val="000000"/>
                        </a:solidFill>
                        <a:effectLst/>
                        <a:latin typeface="Calibri" panose="020F0502020204030204" pitchFamily="34" charset="0"/>
                      </a:endParaRPr>
                    </a:p>
                  </a:txBody>
                  <a:tcPr marL="26793" marR="26793" marT="26793" marB="0" anchor="ctr">
                    <a:solidFill>
                      <a:schemeClr val="accent6">
                        <a:lumMod val="60000"/>
                        <a:lumOff val="40000"/>
                      </a:schemeClr>
                    </a:solidFill>
                  </a:tcPr>
                </a:tc>
                <a:extLst>
                  <a:ext uri="{0D108BD9-81ED-4DB2-BD59-A6C34878D82A}">
                    <a16:rowId xmlns:a16="http://schemas.microsoft.com/office/drawing/2014/main" val="1773919177"/>
                  </a:ext>
                </a:extLst>
              </a:tr>
              <a:tr h="1064861">
                <a:tc>
                  <a:txBody>
                    <a:bodyPr/>
                    <a:lstStyle/>
                    <a:p>
                      <a:pPr algn="l" rtl="0" fontAlgn="ctr"/>
                      <a:r>
                        <a:rPr lang="en-GB" sz="2400" b="0" i="0" u="none" strike="noStrike" dirty="0">
                          <a:solidFill>
                            <a:srgbClr val="000000"/>
                          </a:solidFill>
                          <a:effectLst/>
                          <a:latin typeface="Calibri" panose="020F0502020204030204" pitchFamily="34" charset="0"/>
                        </a:rPr>
                        <a:t>Workshop rent</a:t>
                      </a:r>
                    </a:p>
                  </a:txBody>
                  <a:tcPr marL="26793" marR="26793" marT="26793" marB="0" anchor="ctr"/>
                </a:tc>
                <a:tc>
                  <a:txBody>
                    <a:bodyPr/>
                    <a:lstStyle/>
                    <a:p>
                      <a:pPr algn="r" rtl="0" fontAlgn="ctr"/>
                      <a:r>
                        <a:rPr lang="en-GB" sz="2400" u="none" strike="noStrike" dirty="0">
                          <a:effectLst/>
                        </a:rPr>
                        <a:t>£750,00</a:t>
                      </a:r>
                      <a:endParaRPr lang="en-GB" sz="2400" b="0" i="0" u="none" strike="noStrike" dirty="0">
                        <a:solidFill>
                          <a:srgbClr val="000000"/>
                        </a:solidFill>
                        <a:effectLst/>
                        <a:latin typeface="Calibri" panose="020F0502020204030204" pitchFamily="34" charset="0"/>
                      </a:endParaRPr>
                    </a:p>
                  </a:txBody>
                  <a:tcPr marL="26793" marR="26793" marT="26793" marB="0" anchor="ctr"/>
                </a:tc>
                <a:extLst>
                  <a:ext uri="{0D108BD9-81ED-4DB2-BD59-A6C34878D82A}">
                    <a16:rowId xmlns:a16="http://schemas.microsoft.com/office/drawing/2014/main" val="3366274579"/>
                  </a:ext>
                </a:extLst>
              </a:tr>
              <a:tr h="1517574">
                <a:tc>
                  <a:txBody>
                    <a:bodyPr/>
                    <a:lstStyle/>
                    <a:p>
                      <a:pPr algn="l" rtl="0" fontAlgn="ctr"/>
                      <a:r>
                        <a:rPr lang="en-GB" sz="2400" u="none" strike="noStrike" dirty="0">
                          <a:effectLst/>
                        </a:rPr>
                        <a:t>Bus. Rate</a:t>
                      </a:r>
                      <a:endParaRPr lang="en-GB" sz="2400" b="0" i="0" u="none" strike="noStrike" dirty="0">
                        <a:solidFill>
                          <a:srgbClr val="000000"/>
                        </a:solidFill>
                        <a:effectLst/>
                        <a:latin typeface="Calibri" panose="020F0502020204030204" pitchFamily="34" charset="0"/>
                      </a:endParaRPr>
                    </a:p>
                  </a:txBody>
                  <a:tcPr marL="26793" marR="26793" marT="26793" marB="0" anchor="ctr"/>
                </a:tc>
                <a:tc>
                  <a:txBody>
                    <a:bodyPr/>
                    <a:lstStyle/>
                    <a:p>
                      <a:pPr algn="r" rtl="0" fontAlgn="ctr"/>
                      <a:r>
                        <a:rPr lang="en-GB" sz="2400" u="none" strike="noStrike" dirty="0">
                          <a:effectLst/>
                        </a:rPr>
                        <a:t>£120,00</a:t>
                      </a:r>
                      <a:endParaRPr lang="en-GB" sz="2400" b="0" i="0" u="none" strike="noStrike" dirty="0">
                        <a:solidFill>
                          <a:srgbClr val="000000"/>
                        </a:solidFill>
                        <a:effectLst/>
                        <a:latin typeface="Calibri" panose="020F0502020204030204" pitchFamily="34" charset="0"/>
                      </a:endParaRPr>
                    </a:p>
                  </a:txBody>
                  <a:tcPr marL="26793" marR="26793" marT="26793" marB="0" anchor="ctr"/>
                </a:tc>
                <a:extLst>
                  <a:ext uri="{0D108BD9-81ED-4DB2-BD59-A6C34878D82A}">
                    <a16:rowId xmlns:a16="http://schemas.microsoft.com/office/drawing/2014/main" val="1957750995"/>
                  </a:ext>
                </a:extLst>
              </a:tr>
              <a:tr h="543345">
                <a:tc>
                  <a:txBody>
                    <a:bodyPr/>
                    <a:lstStyle/>
                    <a:p>
                      <a:pPr algn="l" rtl="0" fontAlgn="ctr"/>
                      <a:r>
                        <a:rPr lang="en-GB" sz="2400" u="none" strike="noStrike" dirty="0">
                          <a:effectLst/>
                        </a:rPr>
                        <a:t>Gas bill</a:t>
                      </a:r>
                      <a:endParaRPr lang="en-GB" sz="2400" b="0" i="0" u="none" strike="noStrike" dirty="0">
                        <a:solidFill>
                          <a:srgbClr val="000000"/>
                        </a:solidFill>
                        <a:effectLst/>
                        <a:latin typeface="Calibri" panose="020F0502020204030204" pitchFamily="34" charset="0"/>
                      </a:endParaRPr>
                    </a:p>
                  </a:txBody>
                  <a:tcPr marL="26793" marR="26793" marT="26793" marB="0" anchor="ctr"/>
                </a:tc>
                <a:tc>
                  <a:txBody>
                    <a:bodyPr/>
                    <a:lstStyle/>
                    <a:p>
                      <a:pPr algn="r" rtl="0" fontAlgn="ctr"/>
                      <a:r>
                        <a:rPr lang="en-GB" sz="2400" u="none" strike="noStrike" dirty="0">
                          <a:effectLst/>
                        </a:rPr>
                        <a:t>£130,00</a:t>
                      </a:r>
                      <a:endParaRPr lang="en-GB" sz="2400" b="0" i="0" u="none" strike="noStrike" dirty="0">
                        <a:solidFill>
                          <a:srgbClr val="000000"/>
                        </a:solidFill>
                        <a:effectLst/>
                        <a:latin typeface="Calibri" panose="020F0502020204030204" pitchFamily="34" charset="0"/>
                      </a:endParaRPr>
                    </a:p>
                  </a:txBody>
                  <a:tcPr marL="26793" marR="26793" marT="26793" marB="0" anchor="ctr"/>
                </a:tc>
                <a:extLst>
                  <a:ext uri="{0D108BD9-81ED-4DB2-BD59-A6C34878D82A}">
                    <a16:rowId xmlns:a16="http://schemas.microsoft.com/office/drawing/2014/main" val="3343916940"/>
                  </a:ext>
                </a:extLst>
              </a:tr>
              <a:tr h="1064861">
                <a:tc>
                  <a:txBody>
                    <a:bodyPr/>
                    <a:lstStyle/>
                    <a:p>
                      <a:pPr algn="l" rtl="0" fontAlgn="ctr"/>
                      <a:r>
                        <a:rPr lang="en-GB" sz="2400" u="none" strike="noStrike" dirty="0">
                          <a:effectLst/>
                        </a:rPr>
                        <a:t>Two Emp Salary</a:t>
                      </a:r>
                      <a:endParaRPr lang="en-GB" sz="2400" b="0" i="0" u="none" strike="noStrike" dirty="0">
                        <a:solidFill>
                          <a:srgbClr val="000000"/>
                        </a:solidFill>
                        <a:effectLst/>
                        <a:latin typeface="Calibri" panose="020F0502020204030204" pitchFamily="34" charset="0"/>
                      </a:endParaRPr>
                    </a:p>
                  </a:txBody>
                  <a:tcPr marL="26793" marR="26793" marT="26793" marB="0" anchor="ctr"/>
                </a:tc>
                <a:tc>
                  <a:txBody>
                    <a:bodyPr/>
                    <a:lstStyle/>
                    <a:p>
                      <a:pPr algn="r" rtl="0" fontAlgn="ctr"/>
                      <a:r>
                        <a:rPr lang="en-GB" sz="2400" u="none" strike="noStrike" dirty="0">
                          <a:effectLst/>
                        </a:rPr>
                        <a:t>£100,00</a:t>
                      </a:r>
                      <a:endParaRPr lang="en-GB" sz="2400" b="0" i="0" u="none" strike="noStrike" dirty="0">
                        <a:solidFill>
                          <a:srgbClr val="000000"/>
                        </a:solidFill>
                        <a:effectLst/>
                        <a:latin typeface="Calibri" panose="020F0502020204030204" pitchFamily="34" charset="0"/>
                      </a:endParaRPr>
                    </a:p>
                  </a:txBody>
                  <a:tcPr marL="26793" marR="26793" marT="26793" marB="0" anchor="ctr"/>
                </a:tc>
                <a:extLst>
                  <a:ext uri="{0D108BD9-81ED-4DB2-BD59-A6C34878D82A}">
                    <a16:rowId xmlns:a16="http://schemas.microsoft.com/office/drawing/2014/main" val="1042499348"/>
                  </a:ext>
                </a:extLst>
              </a:tr>
              <a:tr h="1038815">
                <a:tc>
                  <a:txBody>
                    <a:bodyPr/>
                    <a:lstStyle/>
                    <a:p>
                      <a:pPr algn="l" rtl="0" fontAlgn="ctr"/>
                      <a:r>
                        <a:rPr lang="en-GB" sz="2400" u="none" strike="noStrike" dirty="0">
                          <a:effectLst/>
                        </a:rPr>
                        <a:t>Accountant</a:t>
                      </a:r>
                      <a:endParaRPr lang="en-GB" sz="2400" b="0" i="0" u="none" strike="noStrike" dirty="0">
                        <a:solidFill>
                          <a:srgbClr val="000000"/>
                        </a:solidFill>
                        <a:effectLst/>
                        <a:latin typeface="Calibri" panose="020F0502020204030204" pitchFamily="34" charset="0"/>
                      </a:endParaRPr>
                    </a:p>
                  </a:txBody>
                  <a:tcPr marL="26793" marR="26793" marT="26793" marB="0" anchor="ctr"/>
                </a:tc>
                <a:tc>
                  <a:txBody>
                    <a:bodyPr/>
                    <a:lstStyle/>
                    <a:p>
                      <a:pPr algn="r" rtl="0" fontAlgn="ctr"/>
                      <a:r>
                        <a:rPr lang="en-GB" sz="2400" u="none" strike="noStrike" dirty="0">
                          <a:effectLst/>
                        </a:rPr>
                        <a:t>£50,00</a:t>
                      </a:r>
                      <a:endParaRPr lang="en-GB" sz="2400" b="0" i="0" u="none" strike="noStrike" dirty="0">
                        <a:solidFill>
                          <a:srgbClr val="000000"/>
                        </a:solidFill>
                        <a:effectLst/>
                        <a:latin typeface="Calibri" panose="020F0502020204030204" pitchFamily="34" charset="0"/>
                      </a:endParaRPr>
                    </a:p>
                  </a:txBody>
                  <a:tcPr marL="26793" marR="26793" marT="26793" marB="0" anchor="ctr"/>
                </a:tc>
                <a:extLst>
                  <a:ext uri="{0D108BD9-81ED-4DB2-BD59-A6C34878D82A}">
                    <a16:rowId xmlns:a16="http://schemas.microsoft.com/office/drawing/2014/main" val="911577121"/>
                  </a:ext>
                </a:extLst>
              </a:tr>
              <a:tr h="918011">
                <a:tc>
                  <a:txBody>
                    <a:bodyPr/>
                    <a:lstStyle/>
                    <a:p>
                      <a:pPr algn="l" rtl="0" fontAlgn="ctr"/>
                      <a:r>
                        <a:rPr lang="en-GB" sz="2400" u="none" strike="noStrike" dirty="0">
                          <a:effectLst/>
                        </a:rPr>
                        <a:t>Total cost</a:t>
                      </a:r>
                      <a:endParaRPr lang="en-GB" sz="2400" b="0" i="0" u="none" strike="noStrike" dirty="0">
                        <a:solidFill>
                          <a:srgbClr val="000000"/>
                        </a:solidFill>
                        <a:effectLst/>
                        <a:latin typeface="Calibri" panose="020F0502020204030204" pitchFamily="34" charset="0"/>
                      </a:endParaRPr>
                    </a:p>
                  </a:txBody>
                  <a:tcPr marL="26793" marR="26793" marT="26793" marB="0" anchor="ctr">
                    <a:solidFill>
                      <a:schemeClr val="accent4">
                        <a:lumMod val="20000"/>
                        <a:lumOff val="80000"/>
                      </a:schemeClr>
                    </a:solidFill>
                  </a:tcPr>
                </a:tc>
                <a:tc>
                  <a:txBody>
                    <a:bodyPr/>
                    <a:lstStyle/>
                    <a:p>
                      <a:pPr algn="r" rtl="0" fontAlgn="ctr"/>
                      <a:r>
                        <a:rPr lang="en-GB" sz="2400" u="none" strike="noStrike" dirty="0">
                          <a:effectLst/>
                        </a:rPr>
                        <a:t>£1,150</a:t>
                      </a:r>
                      <a:endParaRPr lang="en-GB" sz="2400" b="0" i="0" u="none" strike="noStrike" dirty="0">
                        <a:solidFill>
                          <a:srgbClr val="000000"/>
                        </a:solidFill>
                        <a:effectLst/>
                        <a:latin typeface="Calibri" panose="020F0502020204030204" pitchFamily="34" charset="0"/>
                      </a:endParaRPr>
                    </a:p>
                  </a:txBody>
                  <a:tcPr marL="26793" marR="26793" marT="26793" marB="0" anchor="ctr"/>
                </a:tc>
                <a:extLst>
                  <a:ext uri="{0D108BD9-81ED-4DB2-BD59-A6C34878D82A}">
                    <a16:rowId xmlns:a16="http://schemas.microsoft.com/office/drawing/2014/main" val="246753763"/>
                  </a:ext>
                </a:extLst>
              </a:tr>
            </a:tbl>
          </a:graphicData>
        </a:graphic>
      </p:graphicFrame>
      <p:graphicFrame>
        <p:nvGraphicFramePr>
          <p:cNvPr id="9" name="Content Placeholder 8">
            <a:extLst>
              <a:ext uri="{FF2B5EF4-FFF2-40B4-BE49-F238E27FC236}">
                <a16:creationId xmlns:a16="http://schemas.microsoft.com/office/drawing/2014/main" id="{BFF6D2E6-8154-C084-6580-7F904E387E81}"/>
              </a:ext>
            </a:extLst>
          </p:cNvPr>
          <p:cNvGraphicFramePr>
            <a:graphicFrameLocks noGrp="1"/>
          </p:cNvGraphicFramePr>
          <p:nvPr>
            <p:ph idx="1"/>
            <p:extLst>
              <p:ext uri="{D42A27DB-BD31-4B8C-83A1-F6EECF244321}">
                <p14:modId xmlns:p14="http://schemas.microsoft.com/office/powerpoint/2010/main" val="2578427483"/>
              </p:ext>
            </p:extLst>
          </p:nvPr>
        </p:nvGraphicFramePr>
        <p:xfrm>
          <a:off x="0" y="787400"/>
          <a:ext cx="7112000" cy="8169569"/>
        </p:xfrm>
        <a:graphic>
          <a:graphicData uri="http://schemas.openxmlformats.org/drawingml/2006/table">
            <a:tbl>
              <a:tblPr firstRow="1" bandRow="1">
                <a:tableStyleId>{10A1B5D5-9B99-4C35-A422-299274C87663}</a:tableStyleId>
              </a:tblPr>
              <a:tblGrid>
                <a:gridCol w="4402988">
                  <a:extLst>
                    <a:ext uri="{9D8B030D-6E8A-4147-A177-3AD203B41FA5}">
                      <a16:colId xmlns:a16="http://schemas.microsoft.com/office/drawing/2014/main" val="196442641"/>
                    </a:ext>
                  </a:extLst>
                </a:gridCol>
                <a:gridCol w="2709012">
                  <a:extLst>
                    <a:ext uri="{9D8B030D-6E8A-4147-A177-3AD203B41FA5}">
                      <a16:colId xmlns:a16="http://schemas.microsoft.com/office/drawing/2014/main" val="1153940470"/>
                    </a:ext>
                  </a:extLst>
                </a:gridCol>
              </a:tblGrid>
              <a:tr h="763428">
                <a:tc>
                  <a:txBody>
                    <a:bodyPr/>
                    <a:lstStyle/>
                    <a:p>
                      <a:r>
                        <a:rPr lang="en-US" sz="2400" dirty="0"/>
                        <a:t>Start-up Costs</a:t>
                      </a:r>
                    </a:p>
                  </a:txBody>
                  <a:tcPr marL="155885" marR="155885" marT="77943" marB="77943"/>
                </a:tc>
                <a:tc>
                  <a:txBody>
                    <a:bodyPr/>
                    <a:lstStyle/>
                    <a:p>
                      <a:r>
                        <a:rPr lang="en-US" sz="2400" dirty="0"/>
                        <a:t>Amount (£)</a:t>
                      </a:r>
                    </a:p>
                  </a:txBody>
                  <a:tcPr marL="155885" marR="155885" marT="77943" marB="77943"/>
                </a:tc>
                <a:extLst>
                  <a:ext uri="{0D108BD9-81ED-4DB2-BD59-A6C34878D82A}">
                    <a16:rowId xmlns:a16="http://schemas.microsoft.com/office/drawing/2014/main" val="4103075515"/>
                  </a:ext>
                </a:extLst>
              </a:tr>
              <a:tr h="763428">
                <a:tc>
                  <a:txBody>
                    <a:bodyPr/>
                    <a:lstStyle/>
                    <a:p>
                      <a:r>
                        <a:rPr lang="en-US" sz="2400" dirty="0"/>
                        <a:t>Rent deposit+ 3</a:t>
                      </a:r>
                    </a:p>
                  </a:txBody>
                  <a:tcPr marL="155885" marR="155885" marT="77943" marB="77943"/>
                </a:tc>
                <a:tc>
                  <a:txBody>
                    <a:bodyPr/>
                    <a:lstStyle/>
                    <a:p>
                      <a:r>
                        <a:rPr lang="en-US" sz="2400" dirty="0"/>
                        <a:t>1,800</a:t>
                      </a:r>
                    </a:p>
                  </a:txBody>
                  <a:tcPr marL="155885" marR="155885" marT="77943" marB="77943"/>
                </a:tc>
                <a:extLst>
                  <a:ext uri="{0D108BD9-81ED-4DB2-BD59-A6C34878D82A}">
                    <a16:rowId xmlns:a16="http://schemas.microsoft.com/office/drawing/2014/main" val="1635155520"/>
                  </a:ext>
                </a:extLst>
              </a:tr>
              <a:tr h="763428">
                <a:tc>
                  <a:txBody>
                    <a:bodyPr/>
                    <a:lstStyle/>
                    <a:p>
                      <a:r>
                        <a:rPr lang="en-US" sz="2400" dirty="0"/>
                        <a:t>Equipment &amp; Safety Gear</a:t>
                      </a:r>
                    </a:p>
                  </a:txBody>
                  <a:tcPr marL="155885" marR="155885" marT="77943" marB="77943"/>
                </a:tc>
                <a:tc>
                  <a:txBody>
                    <a:bodyPr/>
                    <a:lstStyle/>
                    <a:p>
                      <a:r>
                        <a:rPr lang="en-US" sz="2400" dirty="0"/>
                        <a:t>1,200</a:t>
                      </a:r>
                    </a:p>
                  </a:txBody>
                  <a:tcPr marL="155885" marR="155885" marT="77943" marB="77943"/>
                </a:tc>
                <a:extLst>
                  <a:ext uri="{0D108BD9-81ED-4DB2-BD59-A6C34878D82A}">
                    <a16:rowId xmlns:a16="http://schemas.microsoft.com/office/drawing/2014/main" val="1428854607"/>
                  </a:ext>
                </a:extLst>
              </a:tr>
              <a:tr h="763428">
                <a:tc>
                  <a:txBody>
                    <a:bodyPr/>
                    <a:lstStyle/>
                    <a:p>
                      <a:r>
                        <a:rPr lang="en-US" sz="2400" dirty="0"/>
                        <a:t>Initial raw materials</a:t>
                      </a:r>
                    </a:p>
                  </a:txBody>
                  <a:tcPr marL="155885" marR="155885" marT="77943" marB="77943"/>
                </a:tc>
                <a:tc>
                  <a:txBody>
                    <a:bodyPr/>
                    <a:lstStyle/>
                    <a:p>
                      <a:r>
                        <a:rPr lang="en-US" sz="2400" dirty="0"/>
                        <a:t>1,700</a:t>
                      </a:r>
                    </a:p>
                  </a:txBody>
                  <a:tcPr marL="155885" marR="155885" marT="77943" marB="77943"/>
                </a:tc>
                <a:extLst>
                  <a:ext uri="{0D108BD9-81ED-4DB2-BD59-A6C34878D82A}">
                    <a16:rowId xmlns:a16="http://schemas.microsoft.com/office/drawing/2014/main" val="3940650847"/>
                  </a:ext>
                </a:extLst>
              </a:tr>
              <a:tr h="763428">
                <a:tc>
                  <a:txBody>
                    <a:bodyPr/>
                    <a:lstStyle/>
                    <a:p>
                      <a:r>
                        <a:rPr lang="en-US" sz="2400" dirty="0"/>
                        <a:t>Packaging &amp; branding</a:t>
                      </a:r>
                    </a:p>
                  </a:txBody>
                  <a:tcPr marL="155885" marR="155885" marT="77943" marB="77943"/>
                </a:tc>
                <a:tc>
                  <a:txBody>
                    <a:bodyPr/>
                    <a:lstStyle/>
                    <a:p>
                      <a:r>
                        <a:rPr lang="en-US" sz="2400" dirty="0"/>
                        <a:t>1,100</a:t>
                      </a:r>
                    </a:p>
                  </a:txBody>
                  <a:tcPr marL="155885" marR="155885" marT="77943" marB="77943"/>
                </a:tc>
                <a:extLst>
                  <a:ext uri="{0D108BD9-81ED-4DB2-BD59-A6C34878D82A}">
                    <a16:rowId xmlns:a16="http://schemas.microsoft.com/office/drawing/2014/main" val="4192769790"/>
                  </a:ext>
                </a:extLst>
              </a:tr>
              <a:tr h="763428">
                <a:tc>
                  <a:txBody>
                    <a:bodyPr/>
                    <a:lstStyle/>
                    <a:p>
                      <a:r>
                        <a:rPr lang="en-US" sz="2400" dirty="0"/>
                        <a:t>Compliance test &amp; insurance</a:t>
                      </a:r>
                    </a:p>
                  </a:txBody>
                  <a:tcPr marL="155885" marR="155885" marT="77943" marB="77943"/>
                </a:tc>
                <a:tc>
                  <a:txBody>
                    <a:bodyPr/>
                    <a:lstStyle/>
                    <a:p>
                      <a:r>
                        <a:rPr lang="en-US" sz="2400" dirty="0"/>
                        <a:t>900</a:t>
                      </a:r>
                    </a:p>
                  </a:txBody>
                  <a:tcPr marL="155885" marR="155885" marT="77943" marB="77943"/>
                </a:tc>
                <a:extLst>
                  <a:ext uri="{0D108BD9-81ED-4DB2-BD59-A6C34878D82A}">
                    <a16:rowId xmlns:a16="http://schemas.microsoft.com/office/drawing/2014/main" val="367673983"/>
                  </a:ext>
                </a:extLst>
              </a:tr>
              <a:tr h="763428">
                <a:tc>
                  <a:txBody>
                    <a:bodyPr/>
                    <a:lstStyle/>
                    <a:p>
                      <a:r>
                        <a:rPr lang="en-US" sz="2400" dirty="0"/>
                        <a:t>Website &amp;tech setup</a:t>
                      </a:r>
                    </a:p>
                  </a:txBody>
                  <a:tcPr marL="155885" marR="155885" marT="77943" marB="77943"/>
                </a:tc>
                <a:tc>
                  <a:txBody>
                    <a:bodyPr/>
                    <a:lstStyle/>
                    <a:p>
                      <a:r>
                        <a:rPr lang="en-US" sz="2400" dirty="0"/>
                        <a:t>600</a:t>
                      </a:r>
                    </a:p>
                  </a:txBody>
                  <a:tcPr marL="155885" marR="155885" marT="77943" marB="77943"/>
                </a:tc>
                <a:extLst>
                  <a:ext uri="{0D108BD9-81ED-4DB2-BD59-A6C34878D82A}">
                    <a16:rowId xmlns:a16="http://schemas.microsoft.com/office/drawing/2014/main" val="359693774"/>
                  </a:ext>
                </a:extLst>
              </a:tr>
              <a:tr h="763428">
                <a:tc>
                  <a:txBody>
                    <a:bodyPr/>
                    <a:lstStyle/>
                    <a:p>
                      <a:r>
                        <a:rPr lang="en-US" sz="2400" dirty="0"/>
                        <a:t>Launch Marketing &amp;samples</a:t>
                      </a:r>
                    </a:p>
                  </a:txBody>
                  <a:tcPr marL="155885" marR="155885" marT="77943" marB="77943"/>
                </a:tc>
                <a:tc>
                  <a:txBody>
                    <a:bodyPr/>
                    <a:lstStyle/>
                    <a:p>
                      <a:r>
                        <a:rPr lang="en-US" sz="2400" dirty="0"/>
                        <a:t>1,200</a:t>
                      </a:r>
                    </a:p>
                  </a:txBody>
                  <a:tcPr marL="155885" marR="155885" marT="77943" marB="77943"/>
                </a:tc>
                <a:extLst>
                  <a:ext uri="{0D108BD9-81ED-4DB2-BD59-A6C34878D82A}">
                    <a16:rowId xmlns:a16="http://schemas.microsoft.com/office/drawing/2014/main" val="1566906810"/>
                  </a:ext>
                </a:extLst>
              </a:tr>
              <a:tr h="1298717">
                <a:tc>
                  <a:txBody>
                    <a:bodyPr/>
                    <a:lstStyle/>
                    <a:p>
                      <a:r>
                        <a:rPr lang="en-US" sz="2400" dirty="0"/>
                        <a:t>Two Emp Salary</a:t>
                      </a:r>
                    </a:p>
                    <a:p>
                      <a:r>
                        <a:rPr lang="en-US" sz="2400" dirty="0"/>
                        <a:t>Contingency Fund</a:t>
                      </a:r>
                    </a:p>
                  </a:txBody>
                  <a:tcPr marL="155885" marR="155885" marT="77943" marB="77943"/>
                </a:tc>
                <a:tc>
                  <a:txBody>
                    <a:bodyPr/>
                    <a:lstStyle/>
                    <a:p>
                      <a:r>
                        <a:rPr lang="en-US" sz="2400" dirty="0"/>
                        <a:t>1,500</a:t>
                      </a:r>
                    </a:p>
                  </a:txBody>
                  <a:tcPr marL="155885" marR="155885" marT="77943" marB="77943"/>
                </a:tc>
                <a:extLst>
                  <a:ext uri="{0D108BD9-81ED-4DB2-BD59-A6C34878D82A}">
                    <a16:rowId xmlns:a16="http://schemas.microsoft.com/office/drawing/2014/main" val="3257831753"/>
                  </a:ext>
                </a:extLst>
              </a:tr>
              <a:tr h="763428">
                <a:tc>
                  <a:txBody>
                    <a:bodyPr/>
                    <a:lstStyle/>
                    <a:p>
                      <a:r>
                        <a:rPr lang="en-US" sz="2400" dirty="0"/>
                        <a:t>TOTAL</a:t>
                      </a:r>
                    </a:p>
                  </a:txBody>
                  <a:tcPr marL="155885" marR="155885" marT="77943" marB="77943"/>
                </a:tc>
                <a:tc>
                  <a:txBody>
                    <a:bodyPr/>
                    <a:lstStyle/>
                    <a:p>
                      <a:r>
                        <a:rPr lang="en-US" sz="2400" dirty="0"/>
                        <a:t>£10,000</a:t>
                      </a:r>
                    </a:p>
                  </a:txBody>
                  <a:tcPr marL="155885" marR="155885" marT="77943" marB="77943"/>
                </a:tc>
                <a:extLst>
                  <a:ext uri="{0D108BD9-81ED-4DB2-BD59-A6C34878D82A}">
                    <a16:rowId xmlns:a16="http://schemas.microsoft.com/office/drawing/2014/main" val="1104594759"/>
                  </a:ext>
                </a:extLst>
              </a:tr>
            </a:tbl>
          </a:graphicData>
        </a:graphic>
      </p:graphicFrame>
    </p:spTree>
    <p:extLst>
      <p:ext uri="{BB962C8B-B14F-4D97-AF65-F5344CB8AC3E}">
        <p14:creationId xmlns:p14="http://schemas.microsoft.com/office/powerpoint/2010/main" val="37238722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768E83E3-1531-144C-EBA8-12B672CE44AE}"/>
              </a:ext>
            </a:extLst>
          </p:cNvPr>
          <p:cNvGraphicFramePr>
            <a:graphicFrameLocks noGrp="1"/>
          </p:cNvGraphicFramePr>
          <p:nvPr>
            <p:extLst>
              <p:ext uri="{D42A27DB-BD31-4B8C-83A1-F6EECF244321}">
                <p14:modId xmlns:p14="http://schemas.microsoft.com/office/powerpoint/2010/main" val="1542436715"/>
              </p:ext>
            </p:extLst>
          </p:nvPr>
        </p:nvGraphicFramePr>
        <p:xfrm>
          <a:off x="1367125" y="1454727"/>
          <a:ext cx="11840875" cy="6567059"/>
        </p:xfrm>
        <a:graphic>
          <a:graphicData uri="http://schemas.openxmlformats.org/drawingml/2006/table">
            <a:tbl>
              <a:tblPr firstRow="1">
                <a:tableStyleId>{5C22544A-7EE6-4342-B048-85BDC9FD1C3A}</a:tableStyleId>
              </a:tblPr>
              <a:tblGrid>
                <a:gridCol w="3033449">
                  <a:extLst>
                    <a:ext uri="{9D8B030D-6E8A-4147-A177-3AD203B41FA5}">
                      <a16:colId xmlns:a16="http://schemas.microsoft.com/office/drawing/2014/main" val="421214221"/>
                    </a:ext>
                  </a:extLst>
                </a:gridCol>
                <a:gridCol w="1494046">
                  <a:extLst>
                    <a:ext uri="{9D8B030D-6E8A-4147-A177-3AD203B41FA5}">
                      <a16:colId xmlns:a16="http://schemas.microsoft.com/office/drawing/2014/main" val="3865239468"/>
                    </a:ext>
                  </a:extLst>
                </a:gridCol>
                <a:gridCol w="1641000">
                  <a:extLst>
                    <a:ext uri="{9D8B030D-6E8A-4147-A177-3AD203B41FA5}">
                      <a16:colId xmlns:a16="http://schemas.microsoft.com/office/drawing/2014/main" val="1579830150"/>
                    </a:ext>
                  </a:extLst>
                </a:gridCol>
                <a:gridCol w="1420567">
                  <a:extLst>
                    <a:ext uri="{9D8B030D-6E8A-4147-A177-3AD203B41FA5}">
                      <a16:colId xmlns:a16="http://schemas.microsoft.com/office/drawing/2014/main" val="3407841169"/>
                    </a:ext>
                  </a:extLst>
                </a:gridCol>
                <a:gridCol w="1347091">
                  <a:extLst>
                    <a:ext uri="{9D8B030D-6E8A-4147-A177-3AD203B41FA5}">
                      <a16:colId xmlns:a16="http://schemas.microsoft.com/office/drawing/2014/main" val="2136615441"/>
                    </a:ext>
                  </a:extLst>
                </a:gridCol>
                <a:gridCol w="1445061">
                  <a:extLst>
                    <a:ext uri="{9D8B030D-6E8A-4147-A177-3AD203B41FA5}">
                      <a16:colId xmlns:a16="http://schemas.microsoft.com/office/drawing/2014/main" val="760926393"/>
                    </a:ext>
                  </a:extLst>
                </a:gridCol>
                <a:gridCol w="1459661">
                  <a:extLst>
                    <a:ext uri="{9D8B030D-6E8A-4147-A177-3AD203B41FA5}">
                      <a16:colId xmlns:a16="http://schemas.microsoft.com/office/drawing/2014/main" val="4131943513"/>
                    </a:ext>
                  </a:extLst>
                </a:gridCol>
              </a:tblGrid>
              <a:tr h="1239645">
                <a:tc>
                  <a:txBody>
                    <a:bodyPr/>
                    <a:lstStyle/>
                    <a:p>
                      <a:r>
                        <a:rPr lang="en-US" sz="2400" dirty="0"/>
                        <a:t>Item</a:t>
                      </a:r>
                    </a:p>
                  </a:txBody>
                  <a:tcPr marL="235626" marR="235626" marT="117814" marB="117814"/>
                </a:tc>
                <a:tc>
                  <a:txBody>
                    <a:bodyPr/>
                    <a:lstStyle/>
                    <a:p>
                      <a:r>
                        <a:rPr lang="en-US" sz="2400"/>
                        <a:t>SEPT</a:t>
                      </a:r>
                    </a:p>
                  </a:txBody>
                  <a:tcPr marL="235626" marR="235626" marT="117814" marB="117814"/>
                </a:tc>
                <a:tc>
                  <a:txBody>
                    <a:bodyPr/>
                    <a:lstStyle/>
                    <a:p>
                      <a:r>
                        <a:rPr lang="en-US" sz="2400"/>
                        <a:t>OCT</a:t>
                      </a:r>
                    </a:p>
                  </a:txBody>
                  <a:tcPr marL="235626" marR="235626" marT="117814" marB="117814"/>
                </a:tc>
                <a:tc>
                  <a:txBody>
                    <a:bodyPr/>
                    <a:lstStyle/>
                    <a:p>
                      <a:r>
                        <a:rPr lang="en-US" sz="2400"/>
                        <a:t>NOV</a:t>
                      </a:r>
                    </a:p>
                  </a:txBody>
                  <a:tcPr marL="235626" marR="235626" marT="117814" marB="117814"/>
                </a:tc>
                <a:tc>
                  <a:txBody>
                    <a:bodyPr/>
                    <a:lstStyle/>
                    <a:p>
                      <a:r>
                        <a:rPr lang="en-US" sz="2400"/>
                        <a:t>DE C</a:t>
                      </a:r>
                    </a:p>
                  </a:txBody>
                  <a:tcPr marL="235626" marR="235626" marT="117814" marB="117814"/>
                </a:tc>
                <a:tc>
                  <a:txBody>
                    <a:bodyPr/>
                    <a:lstStyle/>
                    <a:p>
                      <a:r>
                        <a:rPr lang="en-US" sz="2400"/>
                        <a:t>JAN</a:t>
                      </a:r>
                    </a:p>
                  </a:txBody>
                  <a:tcPr marL="235626" marR="235626" marT="117814" marB="117814"/>
                </a:tc>
                <a:tc>
                  <a:txBody>
                    <a:bodyPr/>
                    <a:lstStyle/>
                    <a:p>
                      <a:r>
                        <a:rPr lang="en-US" sz="2400"/>
                        <a:t>FEB</a:t>
                      </a:r>
                    </a:p>
                  </a:txBody>
                  <a:tcPr marL="235626" marR="235626" marT="117814" marB="117814"/>
                </a:tc>
                <a:extLst>
                  <a:ext uri="{0D108BD9-81ED-4DB2-BD59-A6C34878D82A}">
                    <a16:rowId xmlns:a16="http://schemas.microsoft.com/office/drawing/2014/main" val="1038034110"/>
                  </a:ext>
                </a:extLst>
              </a:tr>
              <a:tr h="716173">
                <a:tc>
                  <a:txBody>
                    <a:bodyPr/>
                    <a:lstStyle/>
                    <a:p>
                      <a:r>
                        <a:rPr lang="en-US" sz="2400" dirty="0"/>
                        <a:t>Electricity</a:t>
                      </a:r>
                    </a:p>
                  </a:txBody>
                  <a:tcPr marL="235626" marR="235626" marT="117814" marB="117814"/>
                </a:tc>
                <a:tc>
                  <a:txBody>
                    <a:bodyPr/>
                    <a:lstStyle/>
                    <a:p>
                      <a:r>
                        <a:rPr lang="en-US" sz="2400" dirty="0"/>
                        <a:t>120</a:t>
                      </a:r>
                    </a:p>
                  </a:txBody>
                  <a:tcPr marL="235626" marR="235626" marT="117814" marB="117814"/>
                </a:tc>
                <a:tc>
                  <a:txBody>
                    <a:bodyPr/>
                    <a:lstStyle/>
                    <a:p>
                      <a:r>
                        <a:rPr lang="en-US" sz="2400" dirty="0"/>
                        <a:t>130</a:t>
                      </a:r>
                    </a:p>
                  </a:txBody>
                  <a:tcPr marL="235626" marR="235626" marT="117814" marB="117814"/>
                </a:tc>
                <a:tc>
                  <a:txBody>
                    <a:bodyPr/>
                    <a:lstStyle/>
                    <a:p>
                      <a:r>
                        <a:rPr lang="en-US" sz="2400" dirty="0"/>
                        <a:t>140</a:t>
                      </a:r>
                    </a:p>
                  </a:txBody>
                  <a:tcPr marL="235626" marR="235626" marT="117814" marB="117814"/>
                </a:tc>
                <a:tc>
                  <a:txBody>
                    <a:bodyPr/>
                    <a:lstStyle/>
                    <a:p>
                      <a:r>
                        <a:rPr lang="en-US" sz="2400" dirty="0"/>
                        <a:t>150</a:t>
                      </a:r>
                    </a:p>
                  </a:txBody>
                  <a:tcPr marL="235626" marR="235626" marT="117814" marB="117814"/>
                </a:tc>
                <a:tc>
                  <a:txBody>
                    <a:bodyPr/>
                    <a:lstStyle/>
                    <a:p>
                      <a:r>
                        <a:rPr lang="en-US" sz="2400" dirty="0"/>
                        <a:t>160</a:t>
                      </a:r>
                    </a:p>
                  </a:txBody>
                  <a:tcPr marL="235626" marR="235626" marT="117814" marB="117814"/>
                </a:tc>
                <a:tc>
                  <a:txBody>
                    <a:bodyPr/>
                    <a:lstStyle/>
                    <a:p>
                      <a:r>
                        <a:rPr lang="en-US" sz="2400" dirty="0"/>
                        <a:t>170</a:t>
                      </a:r>
                    </a:p>
                  </a:txBody>
                  <a:tcPr marL="235626" marR="235626" marT="117814" marB="117814"/>
                </a:tc>
                <a:extLst>
                  <a:ext uri="{0D108BD9-81ED-4DB2-BD59-A6C34878D82A}">
                    <a16:rowId xmlns:a16="http://schemas.microsoft.com/office/drawing/2014/main" val="3999491272"/>
                  </a:ext>
                </a:extLst>
              </a:tr>
              <a:tr h="1239645">
                <a:tc>
                  <a:txBody>
                    <a:bodyPr/>
                    <a:lstStyle/>
                    <a:p>
                      <a:r>
                        <a:rPr lang="en-US" sz="2400" dirty="0"/>
                        <a:t>Raw Materials </a:t>
                      </a:r>
                    </a:p>
                  </a:txBody>
                  <a:tcPr marL="235626" marR="235626" marT="117814" marB="117814"/>
                </a:tc>
                <a:tc>
                  <a:txBody>
                    <a:bodyPr/>
                    <a:lstStyle/>
                    <a:p>
                      <a:r>
                        <a:rPr lang="en-US" sz="2400" dirty="0"/>
                        <a:t>300</a:t>
                      </a:r>
                    </a:p>
                  </a:txBody>
                  <a:tcPr marL="235626" marR="235626" marT="117814" marB="117814"/>
                </a:tc>
                <a:tc>
                  <a:txBody>
                    <a:bodyPr/>
                    <a:lstStyle/>
                    <a:p>
                      <a:r>
                        <a:rPr lang="en-US" sz="2400" dirty="0"/>
                        <a:t>400</a:t>
                      </a:r>
                    </a:p>
                  </a:txBody>
                  <a:tcPr marL="235626" marR="235626" marT="117814" marB="117814"/>
                </a:tc>
                <a:tc>
                  <a:txBody>
                    <a:bodyPr/>
                    <a:lstStyle/>
                    <a:p>
                      <a:r>
                        <a:rPr lang="en-US" sz="2400" dirty="0"/>
                        <a:t>500</a:t>
                      </a:r>
                    </a:p>
                  </a:txBody>
                  <a:tcPr marL="235626" marR="235626" marT="117814" marB="117814"/>
                </a:tc>
                <a:tc>
                  <a:txBody>
                    <a:bodyPr/>
                    <a:lstStyle/>
                    <a:p>
                      <a:r>
                        <a:rPr lang="en-US" sz="2400" dirty="0"/>
                        <a:t>650</a:t>
                      </a:r>
                    </a:p>
                  </a:txBody>
                  <a:tcPr marL="235626" marR="235626" marT="117814" marB="117814"/>
                </a:tc>
                <a:tc>
                  <a:txBody>
                    <a:bodyPr/>
                    <a:lstStyle/>
                    <a:p>
                      <a:r>
                        <a:rPr lang="en-US" sz="2400" dirty="0"/>
                        <a:t>700</a:t>
                      </a:r>
                    </a:p>
                  </a:txBody>
                  <a:tcPr marL="235626" marR="235626" marT="117814" marB="117814"/>
                </a:tc>
                <a:tc>
                  <a:txBody>
                    <a:bodyPr/>
                    <a:lstStyle/>
                    <a:p>
                      <a:r>
                        <a:rPr lang="en-US" sz="2400" dirty="0"/>
                        <a:t>800</a:t>
                      </a:r>
                    </a:p>
                  </a:txBody>
                  <a:tcPr marL="235626" marR="235626" marT="117814" marB="117814"/>
                </a:tc>
                <a:extLst>
                  <a:ext uri="{0D108BD9-81ED-4DB2-BD59-A6C34878D82A}">
                    <a16:rowId xmlns:a16="http://schemas.microsoft.com/office/drawing/2014/main" val="1415982608"/>
                  </a:ext>
                </a:extLst>
              </a:tr>
              <a:tr h="1239645">
                <a:tc>
                  <a:txBody>
                    <a:bodyPr/>
                    <a:lstStyle/>
                    <a:p>
                      <a:r>
                        <a:rPr lang="en-US" sz="2400" dirty="0"/>
                        <a:t>Packaging &amp; labels </a:t>
                      </a:r>
                    </a:p>
                  </a:txBody>
                  <a:tcPr marL="235626" marR="235626" marT="117814" marB="117814"/>
                </a:tc>
                <a:tc>
                  <a:txBody>
                    <a:bodyPr/>
                    <a:lstStyle/>
                    <a:p>
                      <a:r>
                        <a:rPr lang="en-US" sz="2400" dirty="0"/>
                        <a:t>150</a:t>
                      </a:r>
                    </a:p>
                  </a:txBody>
                  <a:tcPr marL="235626" marR="235626" marT="117814" marB="117814"/>
                </a:tc>
                <a:tc>
                  <a:txBody>
                    <a:bodyPr/>
                    <a:lstStyle/>
                    <a:p>
                      <a:r>
                        <a:rPr lang="en-US" sz="2400" dirty="0"/>
                        <a:t>180</a:t>
                      </a:r>
                    </a:p>
                  </a:txBody>
                  <a:tcPr marL="235626" marR="235626" marT="117814" marB="117814"/>
                </a:tc>
                <a:tc>
                  <a:txBody>
                    <a:bodyPr/>
                    <a:lstStyle/>
                    <a:p>
                      <a:r>
                        <a:rPr lang="en-US" sz="2400" dirty="0"/>
                        <a:t>200</a:t>
                      </a:r>
                    </a:p>
                  </a:txBody>
                  <a:tcPr marL="235626" marR="235626" marT="117814" marB="117814"/>
                </a:tc>
                <a:tc>
                  <a:txBody>
                    <a:bodyPr/>
                    <a:lstStyle/>
                    <a:p>
                      <a:r>
                        <a:rPr lang="en-US" sz="2400" dirty="0"/>
                        <a:t>250</a:t>
                      </a:r>
                    </a:p>
                  </a:txBody>
                  <a:tcPr marL="235626" marR="235626" marT="117814" marB="117814"/>
                </a:tc>
                <a:tc>
                  <a:txBody>
                    <a:bodyPr/>
                    <a:lstStyle/>
                    <a:p>
                      <a:r>
                        <a:rPr lang="en-US" sz="2400" dirty="0"/>
                        <a:t>280</a:t>
                      </a:r>
                    </a:p>
                  </a:txBody>
                  <a:tcPr marL="235626" marR="235626" marT="117814" marB="117814"/>
                </a:tc>
                <a:tc>
                  <a:txBody>
                    <a:bodyPr/>
                    <a:lstStyle/>
                    <a:p>
                      <a:r>
                        <a:rPr lang="en-US" sz="2400" dirty="0"/>
                        <a:t>300</a:t>
                      </a:r>
                    </a:p>
                  </a:txBody>
                  <a:tcPr marL="235626" marR="235626" marT="117814" marB="117814"/>
                </a:tc>
                <a:extLst>
                  <a:ext uri="{0D108BD9-81ED-4DB2-BD59-A6C34878D82A}">
                    <a16:rowId xmlns:a16="http://schemas.microsoft.com/office/drawing/2014/main" val="702009336"/>
                  </a:ext>
                </a:extLst>
              </a:tr>
              <a:tr h="1239645">
                <a:tc>
                  <a:txBody>
                    <a:bodyPr/>
                    <a:lstStyle/>
                    <a:p>
                      <a:r>
                        <a:rPr lang="en-US" sz="2400" dirty="0"/>
                        <a:t>Marketing&amp; samples </a:t>
                      </a:r>
                    </a:p>
                  </a:txBody>
                  <a:tcPr marL="235626" marR="235626" marT="117814" marB="117814"/>
                </a:tc>
                <a:tc>
                  <a:txBody>
                    <a:bodyPr/>
                    <a:lstStyle/>
                    <a:p>
                      <a:r>
                        <a:rPr lang="en-US" sz="2400" dirty="0"/>
                        <a:t>80</a:t>
                      </a:r>
                    </a:p>
                  </a:txBody>
                  <a:tcPr marL="235626" marR="235626" marT="117814" marB="117814"/>
                </a:tc>
                <a:tc>
                  <a:txBody>
                    <a:bodyPr/>
                    <a:lstStyle/>
                    <a:p>
                      <a:r>
                        <a:rPr lang="en-US" sz="2400" dirty="0"/>
                        <a:t>120</a:t>
                      </a:r>
                    </a:p>
                  </a:txBody>
                  <a:tcPr marL="235626" marR="235626" marT="117814" marB="117814"/>
                </a:tc>
                <a:tc>
                  <a:txBody>
                    <a:bodyPr/>
                    <a:lstStyle/>
                    <a:p>
                      <a:r>
                        <a:rPr lang="en-US" sz="2400" dirty="0"/>
                        <a:t>150</a:t>
                      </a:r>
                    </a:p>
                  </a:txBody>
                  <a:tcPr marL="235626" marR="235626" marT="117814" marB="117814"/>
                </a:tc>
                <a:tc>
                  <a:txBody>
                    <a:bodyPr/>
                    <a:lstStyle/>
                    <a:p>
                      <a:r>
                        <a:rPr lang="en-US" sz="2400" dirty="0"/>
                        <a:t>200</a:t>
                      </a:r>
                    </a:p>
                  </a:txBody>
                  <a:tcPr marL="235626" marR="235626" marT="117814" marB="117814"/>
                </a:tc>
                <a:tc>
                  <a:txBody>
                    <a:bodyPr/>
                    <a:lstStyle/>
                    <a:p>
                      <a:r>
                        <a:rPr lang="en-US" sz="2400" dirty="0"/>
                        <a:t>220</a:t>
                      </a:r>
                    </a:p>
                  </a:txBody>
                  <a:tcPr marL="235626" marR="235626" marT="117814" marB="117814"/>
                </a:tc>
                <a:tc>
                  <a:txBody>
                    <a:bodyPr/>
                    <a:lstStyle/>
                    <a:p>
                      <a:r>
                        <a:rPr lang="en-US" sz="2400" dirty="0"/>
                        <a:t>250</a:t>
                      </a:r>
                    </a:p>
                  </a:txBody>
                  <a:tcPr marL="235626" marR="235626" marT="117814" marB="117814"/>
                </a:tc>
                <a:extLst>
                  <a:ext uri="{0D108BD9-81ED-4DB2-BD59-A6C34878D82A}">
                    <a16:rowId xmlns:a16="http://schemas.microsoft.com/office/drawing/2014/main" val="2327080908"/>
                  </a:ext>
                </a:extLst>
              </a:tr>
              <a:tr h="892306">
                <a:tc>
                  <a:txBody>
                    <a:bodyPr/>
                    <a:lstStyle/>
                    <a:p>
                      <a:r>
                        <a:rPr lang="en-US" sz="2400" dirty="0"/>
                        <a:t>TOTAL</a:t>
                      </a:r>
                    </a:p>
                  </a:txBody>
                  <a:tcPr marL="235626" marR="235626" marT="117814" marB="117814"/>
                </a:tc>
                <a:tc>
                  <a:txBody>
                    <a:bodyPr/>
                    <a:lstStyle/>
                    <a:p>
                      <a:r>
                        <a:rPr lang="en-US" sz="2400" dirty="0"/>
                        <a:t>£650</a:t>
                      </a:r>
                    </a:p>
                  </a:txBody>
                  <a:tcPr marL="235626" marR="235626" marT="117814" marB="117814"/>
                </a:tc>
                <a:tc>
                  <a:txBody>
                    <a:bodyPr/>
                    <a:lstStyle/>
                    <a:p>
                      <a:r>
                        <a:rPr lang="en-US" sz="2400" dirty="0"/>
                        <a:t>£830</a:t>
                      </a:r>
                    </a:p>
                  </a:txBody>
                  <a:tcPr marL="235626" marR="235626" marT="117814" marB="117814"/>
                </a:tc>
                <a:tc>
                  <a:txBody>
                    <a:bodyPr/>
                    <a:lstStyle/>
                    <a:p>
                      <a:r>
                        <a:rPr lang="en-US" sz="2400" dirty="0"/>
                        <a:t>£990</a:t>
                      </a:r>
                    </a:p>
                  </a:txBody>
                  <a:tcPr marL="235626" marR="235626" marT="117814" marB="117814"/>
                </a:tc>
                <a:tc>
                  <a:txBody>
                    <a:bodyPr/>
                    <a:lstStyle/>
                    <a:p>
                      <a:r>
                        <a:rPr lang="en-US" sz="2400" dirty="0"/>
                        <a:t>£1,250</a:t>
                      </a:r>
                    </a:p>
                  </a:txBody>
                  <a:tcPr marL="235626" marR="235626" marT="117814" marB="117814"/>
                </a:tc>
                <a:tc>
                  <a:txBody>
                    <a:bodyPr/>
                    <a:lstStyle/>
                    <a:p>
                      <a:r>
                        <a:rPr lang="en-US" sz="2400" dirty="0"/>
                        <a:t>£1,360</a:t>
                      </a:r>
                    </a:p>
                  </a:txBody>
                  <a:tcPr marL="235626" marR="235626" marT="117814" marB="117814"/>
                </a:tc>
                <a:tc>
                  <a:txBody>
                    <a:bodyPr/>
                    <a:lstStyle/>
                    <a:p>
                      <a:r>
                        <a:rPr lang="en-US" sz="2400" dirty="0"/>
                        <a:t>£1,520</a:t>
                      </a:r>
                    </a:p>
                  </a:txBody>
                  <a:tcPr marL="235626" marR="235626" marT="117814" marB="117814"/>
                </a:tc>
                <a:extLst>
                  <a:ext uri="{0D108BD9-81ED-4DB2-BD59-A6C34878D82A}">
                    <a16:rowId xmlns:a16="http://schemas.microsoft.com/office/drawing/2014/main" val="1523034600"/>
                  </a:ext>
                </a:extLst>
              </a:tr>
            </a:tbl>
          </a:graphicData>
        </a:graphic>
      </p:graphicFrame>
      <p:sp>
        <p:nvSpPr>
          <p:cNvPr id="2" name="TextBox 1">
            <a:extLst>
              <a:ext uri="{FF2B5EF4-FFF2-40B4-BE49-F238E27FC236}">
                <a16:creationId xmlns:a16="http://schemas.microsoft.com/office/drawing/2014/main" id="{28822124-C835-A7E5-C404-167ADDBB6F1E}"/>
              </a:ext>
            </a:extLst>
          </p:cNvPr>
          <p:cNvSpPr txBox="1"/>
          <p:nvPr/>
        </p:nvSpPr>
        <p:spPr>
          <a:xfrm>
            <a:off x="4140200" y="457200"/>
            <a:ext cx="4241800" cy="646331"/>
          </a:xfrm>
          <a:prstGeom prst="rect">
            <a:avLst/>
          </a:prstGeom>
          <a:noFill/>
        </p:spPr>
        <p:txBody>
          <a:bodyPr wrap="square" rtlCol="0">
            <a:spAutoFit/>
          </a:bodyPr>
          <a:lstStyle/>
          <a:p>
            <a:r>
              <a:rPr lang="en-US" sz="3600" dirty="0">
                <a:solidFill>
                  <a:schemeClr val="accent6">
                    <a:lumMod val="75000"/>
                  </a:schemeClr>
                </a:solidFill>
              </a:rPr>
              <a:t>Variable Cost</a:t>
            </a:r>
          </a:p>
        </p:txBody>
      </p:sp>
    </p:spTree>
    <p:extLst>
      <p:ext uri="{BB962C8B-B14F-4D97-AF65-F5344CB8AC3E}">
        <p14:creationId xmlns:p14="http://schemas.microsoft.com/office/powerpoint/2010/main" val="38327271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8A9FD619-BB7E-EA68-B812-DCE87EB26A83}"/>
              </a:ext>
            </a:extLst>
          </p:cNvPr>
          <p:cNvGraphicFramePr>
            <a:graphicFrameLocks noGrp="1"/>
          </p:cNvGraphicFramePr>
          <p:nvPr>
            <p:extLst>
              <p:ext uri="{D42A27DB-BD31-4B8C-83A1-F6EECF244321}">
                <p14:modId xmlns:p14="http://schemas.microsoft.com/office/powerpoint/2010/main" val="1890678604"/>
              </p:ext>
            </p:extLst>
          </p:nvPr>
        </p:nvGraphicFramePr>
        <p:xfrm>
          <a:off x="938162" y="2131508"/>
          <a:ext cx="12424548" cy="5403272"/>
        </p:xfrm>
        <a:graphic>
          <a:graphicData uri="http://schemas.openxmlformats.org/drawingml/2006/table">
            <a:tbl>
              <a:tblPr firstRow="1" bandRow="1">
                <a:tableStyleId>{8A107856-5554-42FB-B03E-39F5DBC370BA}</a:tableStyleId>
              </a:tblPr>
              <a:tblGrid>
                <a:gridCol w="1735638">
                  <a:extLst>
                    <a:ext uri="{9D8B030D-6E8A-4147-A177-3AD203B41FA5}">
                      <a16:colId xmlns:a16="http://schemas.microsoft.com/office/drawing/2014/main" val="3177681238"/>
                    </a:ext>
                  </a:extLst>
                </a:gridCol>
                <a:gridCol w="1781485">
                  <a:extLst>
                    <a:ext uri="{9D8B030D-6E8A-4147-A177-3AD203B41FA5}">
                      <a16:colId xmlns:a16="http://schemas.microsoft.com/office/drawing/2014/main" val="873783571"/>
                    </a:ext>
                  </a:extLst>
                </a:gridCol>
                <a:gridCol w="1781485">
                  <a:extLst>
                    <a:ext uri="{9D8B030D-6E8A-4147-A177-3AD203B41FA5}">
                      <a16:colId xmlns:a16="http://schemas.microsoft.com/office/drawing/2014/main" val="574620957"/>
                    </a:ext>
                  </a:extLst>
                </a:gridCol>
                <a:gridCol w="1781485">
                  <a:extLst>
                    <a:ext uri="{9D8B030D-6E8A-4147-A177-3AD203B41FA5}">
                      <a16:colId xmlns:a16="http://schemas.microsoft.com/office/drawing/2014/main" val="2013375780"/>
                    </a:ext>
                  </a:extLst>
                </a:gridCol>
                <a:gridCol w="1781485">
                  <a:extLst>
                    <a:ext uri="{9D8B030D-6E8A-4147-A177-3AD203B41FA5}">
                      <a16:colId xmlns:a16="http://schemas.microsoft.com/office/drawing/2014/main" val="512013927"/>
                    </a:ext>
                  </a:extLst>
                </a:gridCol>
                <a:gridCol w="1781485">
                  <a:extLst>
                    <a:ext uri="{9D8B030D-6E8A-4147-A177-3AD203B41FA5}">
                      <a16:colId xmlns:a16="http://schemas.microsoft.com/office/drawing/2014/main" val="1318985790"/>
                    </a:ext>
                  </a:extLst>
                </a:gridCol>
                <a:gridCol w="1781485">
                  <a:extLst>
                    <a:ext uri="{9D8B030D-6E8A-4147-A177-3AD203B41FA5}">
                      <a16:colId xmlns:a16="http://schemas.microsoft.com/office/drawing/2014/main" val="2804083380"/>
                    </a:ext>
                  </a:extLst>
                </a:gridCol>
              </a:tblGrid>
              <a:tr h="636852">
                <a:tc>
                  <a:txBody>
                    <a:bodyPr/>
                    <a:lstStyle/>
                    <a:p>
                      <a:endParaRPr lang="en-US" sz="2400" dirty="0"/>
                    </a:p>
                  </a:txBody>
                  <a:tcPr marL="155885" marR="155885" marT="77943" marB="77943"/>
                </a:tc>
                <a:tc>
                  <a:txBody>
                    <a:bodyPr/>
                    <a:lstStyle/>
                    <a:p>
                      <a:r>
                        <a:rPr lang="en-US" sz="2400" dirty="0"/>
                        <a:t>SEPT</a:t>
                      </a:r>
                    </a:p>
                  </a:txBody>
                  <a:tcPr marL="155885" marR="155885" marT="77943" marB="77943"/>
                </a:tc>
                <a:tc>
                  <a:txBody>
                    <a:bodyPr/>
                    <a:lstStyle/>
                    <a:p>
                      <a:r>
                        <a:rPr lang="en-US" sz="2400" dirty="0"/>
                        <a:t>OCT</a:t>
                      </a:r>
                    </a:p>
                  </a:txBody>
                  <a:tcPr marL="155885" marR="155885" marT="77943" marB="77943"/>
                </a:tc>
                <a:tc>
                  <a:txBody>
                    <a:bodyPr/>
                    <a:lstStyle/>
                    <a:p>
                      <a:r>
                        <a:rPr lang="en-US" sz="2400" dirty="0"/>
                        <a:t>NOV</a:t>
                      </a:r>
                    </a:p>
                  </a:txBody>
                  <a:tcPr marL="155885" marR="155885" marT="77943" marB="77943"/>
                </a:tc>
                <a:tc>
                  <a:txBody>
                    <a:bodyPr/>
                    <a:lstStyle/>
                    <a:p>
                      <a:r>
                        <a:rPr lang="en-US" sz="2400" dirty="0"/>
                        <a:t>DEC</a:t>
                      </a:r>
                    </a:p>
                  </a:txBody>
                  <a:tcPr marL="155885" marR="155885" marT="77943" marB="77943"/>
                </a:tc>
                <a:tc>
                  <a:txBody>
                    <a:bodyPr/>
                    <a:lstStyle/>
                    <a:p>
                      <a:r>
                        <a:rPr lang="en-US" sz="2400" dirty="0"/>
                        <a:t>JAN</a:t>
                      </a:r>
                    </a:p>
                  </a:txBody>
                  <a:tcPr marL="155885" marR="155885" marT="77943" marB="77943"/>
                </a:tc>
                <a:tc>
                  <a:txBody>
                    <a:bodyPr/>
                    <a:lstStyle/>
                    <a:p>
                      <a:r>
                        <a:rPr lang="en-US" sz="2400" dirty="0"/>
                        <a:t>FEB</a:t>
                      </a:r>
                    </a:p>
                  </a:txBody>
                  <a:tcPr marL="155885" marR="155885" marT="77943" marB="77943"/>
                </a:tc>
                <a:extLst>
                  <a:ext uri="{0D108BD9-81ED-4DB2-BD59-A6C34878D82A}">
                    <a16:rowId xmlns:a16="http://schemas.microsoft.com/office/drawing/2014/main" val="3657275939"/>
                  </a:ext>
                </a:extLst>
              </a:tr>
              <a:tr h="737724">
                <a:tc>
                  <a:txBody>
                    <a:bodyPr/>
                    <a:lstStyle/>
                    <a:p>
                      <a:r>
                        <a:rPr lang="en-US" sz="2400" dirty="0"/>
                        <a:t>FIXED</a:t>
                      </a:r>
                    </a:p>
                  </a:txBody>
                  <a:tcPr marL="155885" marR="155885" marT="77943" marB="77943"/>
                </a:tc>
                <a:tc>
                  <a:txBody>
                    <a:bodyPr/>
                    <a:lstStyle/>
                    <a:p>
                      <a:r>
                        <a:rPr lang="en-US" sz="2400" dirty="0"/>
                        <a:t>£1,150</a:t>
                      </a:r>
                    </a:p>
                  </a:txBody>
                  <a:tcPr marL="155885" marR="155885" marT="77943" marB="77943"/>
                </a:tc>
                <a:tc>
                  <a:txBody>
                    <a:bodyPr/>
                    <a:lstStyle/>
                    <a:p>
                      <a:r>
                        <a:rPr lang="en-US" sz="2400" dirty="0"/>
                        <a:t>£1,150</a:t>
                      </a:r>
                    </a:p>
                  </a:txBody>
                  <a:tcPr marL="155885" marR="155885" marT="77943" marB="77943"/>
                </a:tc>
                <a:tc>
                  <a:txBody>
                    <a:bodyPr/>
                    <a:lstStyle/>
                    <a:p>
                      <a:r>
                        <a:rPr lang="en-US" sz="2400" dirty="0"/>
                        <a:t>£1,150</a:t>
                      </a:r>
                    </a:p>
                  </a:txBody>
                  <a:tcPr marL="155885" marR="155885" marT="77943" marB="77943"/>
                </a:tc>
                <a:tc>
                  <a:txBody>
                    <a:bodyPr/>
                    <a:lstStyle/>
                    <a:p>
                      <a:r>
                        <a:rPr lang="en-US" sz="2400" dirty="0"/>
                        <a:t>£1,150</a:t>
                      </a:r>
                    </a:p>
                  </a:txBody>
                  <a:tcPr marL="155885" marR="155885" marT="77943" marB="77943"/>
                </a:tc>
                <a:tc>
                  <a:txBody>
                    <a:bodyPr/>
                    <a:lstStyle/>
                    <a:p>
                      <a:r>
                        <a:rPr lang="en-US" sz="2400" dirty="0"/>
                        <a:t>£1,150</a:t>
                      </a:r>
                    </a:p>
                  </a:txBody>
                  <a:tcPr marL="155885" marR="155885" marT="77943" marB="77943"/>
                </a:tc>
                <a:tc>
                  <a:txBody>
                    <a:bodyPr/>
                    <a:lstStyle/>
                    <a:p>
                      <a:r>
                        <a:rPr lang="en-US" sz="2400" dirty="0"/>
                        <a:t>£1,150</a:t>
                      </a:r>
                    </a:p>
                  </a:txBody>
                  <a:tcPr marL="155885" marR="155885" marT="77943" marB="77943"/>
                </a:tc>
                <a:extLst>
                  <a:ext uri="{0D108BD9-81ED-4DB2-BD59-A6C34878D82A}">
                    <a16:rowId xmlns:a16="http://schemas.microsoft.com/office/drawing/2014/main" val="4141724811"/>
                  </a:ext>
                </a:extLst>
              </a:tr>
              <a:tr h="1007174">
                <a:tc>
                  <a:txBody>
                    <a:bodyPr/>
                    <a:lstStyle/>
                    <a:p>
                      <a:r>
                        <a:rPr lang="en-US" sz="2400" dirty="0"/>
                        <a:t>VARIABLE</a:t>
                      </a:r>
                    </a:p>
                  </a:txBody>
                  <a:tcPr marL="155885" marR="155885" marT="77943" marB="77943"/>
                </a:tc>
                <a:tc>
                  <a:txBody>
                    <a:bodyPr/>
                    <a:lstStyle/>
                    <a:p>
                      <a:r>
                        <a:rPr lang="en-US" sz="2400" dirty="0"/>
                        <a:t>£650</a:t>
                      </a:r>
                    </a:p>
                  </a:txBody>
                  <a:tcPr marL="155885" marR="155885" marT="77943" marB="77943"/>
                </a:tc>
                <a:tc>
                  <a:txBody>
                    <a:bodyPr/>
                    <a:lstStyle/>
                    <a:p>
                      <a:r>
                        <a:rPr lang="en-US" sz="2400" dirty="0"/>
                        <a:t>£830</a:t>
                      </a:r>
                    </a:p>
                  </a:txBody>
                  <a:tcPr marL="155885" marR="155885" marT="77943" marB="77943"/>
                </a:tc>
                <a:tc>
                  <a:txBody>
                    <a:bodyPr/>
                    <a:lstStyle/>
                    <a:p>
                      <a:r>
                        <a:rPr lang="en-US" sz="2400" dirty="0"/>
                        <a:t>£990</a:t>
                      </a:r>
                    </a:p>
                  </a:txBody>
                  <a:tcPr marL="155885" marR="155885" marT="77943" marB="77943"/>
                </a:tc>
                <a:tc>
                  <a:txBody>
                    <a:bodyPr/>
                    <a:lstStyle/>
                    <a:p>
                      <a:r>
                        <a:rPr lang="en-US" sz="2400" dirty="0"/>
                        <a:t>£1,250</a:t>
                      </a:r>
                    </a:p>
                  </a:txBody>
                  <a:tcPr marL="155885" marR="155885" marT="77943" marB="77943"/>
                </a:tc>
                <a:tc>
                  <a:txBody>
                    <a:bodyPr/>
                    <a:lstStyle/>
                    <a:p>
                      <a:r>
                        <a:rPr lang="en-US" sz="2400" dirty="0"/>
                        <a:t>£1,360</a:t>
                      </a:r>
                    </a:p>
                  </a:txBody>
                  <a:tcPr marL="155885" marR="155885" marT="77943" marB="77943"/>
                </a:tc>
                <a:tc>
                  <a:txBody>
                    <a:bodyPr/>
                    <a:lstStyle/>
                    <a:p>
                      <a:r>
                        <a:rPr lang="en-US" sz="2400" dirty="0"/>
                        <a:t>£1.520</a:t>
                      </a:r>
                    </a:p>
                  </a:txBody>
                  <a:tcPr marL="155885" marR="155885" marT="77943" marB="77943"/>
                </a:tc>
                <a:extLst>
                  <a:ext uri="{0D108BD9-81ED-4DB2-BD59-A6C34878D82A}">
                    <a16:rowId xmlns:a16="http://schemas.microsoft.com/office/drawing/2014/main" val="704705957"/>
                  </a:ext>
                </a:extLst>
              </a:tr>
              <a:tr h="1007174">
                <a:tc>
                  <a:txBody>
                    <a:bodyPr/>
                    <a:lstStyle/>
                    <a:p>
                      <a:r>
                        <a:rPr lang="en-US" sz="2400" dirty="0"/>
                        <a:t>TOTAL COST</a:t>
                      </a:r>
                    </a:p>
                  </a:txBody>
                  <a:tcPr marL="155885" marR="155885" marT="77943" marB="77943"/>
                </a:tc>
                <a:tc>
                  <a:txBody>
                    <a:bodyPr/>
                    <a:lstStyle/>
                    <a:p>
                      <a:r>
                        <a:rPr lang="en-US" sz="2400" dirty="0"/>
                        <a:t>£1,800</a:t>
                      </a:r>
                    </a:p>
                  </a:txBody>
                  <a:tcPr marL="155885" marR="155885" marT="77943" marB="77943"/>
                </a:tc>
                <a:tc>
                  <a:txBody>
                    <a:bodyPr/>
                    <a:lstStyle/>
                    <a:p>
                      <a:r>
                        <a:rPr lang="en-US" sz="2400" dirty="0"/>
                        <a:t>£1,980</a:t>
                      </a:r>
                    </a:p>
                  </a:txBody>
                  <a:tcPr marL="155885" marR="155885" marT="77943" marB="77943"/>
                </a:tc>
                <a:tc>
                  <a:txBody>
                    <a:bodyPr/>
                    <a:lstStyle/>
                    <a:p>
                      <a:r>
                        <a:rPr lang="en-US" sz="2400" dirty="0"/>
                        <a:t>£2,400</a:t>
                      </a:r>
                    </a:p>
                  </a:txBody>
                  <a:tcPr marL="155885" marR="155885" marT="77943" marB="77943"/>
                </a:tc>
                <a:tc>
                  <a:txBody>
                    <a:bodyPr/>
                    <a:lstStyle/>
                    <a:p>
                      <a:r>
                        <a:rPr lang="en-US" sz="2400" dirty="0"/>
                        <a:t>£2,510</a:t>
                      </a:r>
                    </a:p>
                  </a:txBody>
                  <a:tcPr marL="155885" marR="155885" marT="77943" marB="77943"/>
                </a:tc>
                <a:tc>
                  <a:txBody>
                    <a:bodyPr/>
                    <a:lstStyle/>
                    <a:p>
                      <a:r>
                        <a:rPr lang="en-US" sz="2400" dirty="0"/>
                        <a:t>£2,510</a:t>
                      </a:r>
                    </a:p>
                  </a:txBody>
                  <a:tcPr marL="155885" marR="155885" marT="77943" marB="77943"/>
                </a:tc>
                <a:tc>
                  <a:txBody>
                    <a:bodyPr/>
                    <a:lstStyle/>
                    <a:p>
                      <a:r>
                        <a:rPr lang="en-US" sz="2400" dirty="0"/>
                        <a:t>£2,670</a:t>
                      </a:r>
                    </a:p>
                  </a:txBody>
                  <a:tcPr marL="155885" marR="155885" marT="77943" marB="77943"/>
                </a:tc>
                <a:extLst>
                  <a:ext uri="{0D108BD9-81ED-4DB2-BD59-A6C34878D82A}">
                    <a16:rowId xmlns:a16="http://schemas.microsoft.com/office/drawing/2014/main" val="2051114830"/>
                  </a:ext>
                </a:extLst>
              </a:tr>
              <a:tr h="1007174">
                <a:tc>
                  <a:txBody>
                    <a:bodyPr/>
                    <a:lstStyle/>
                    <a:p>
                      <a:r>
                        <a:rPr lang="en-US" sz="2400" dirty="0"/>
                        <a:t>REVENUE</a:t>
                      </a:r>
                    </a:p>
                  </a:txBody>
                  <a:tcPr marL="155885" marR="155885" marT="77943" marB="77943"/>
                </a:tc>
                <a:tc>
                  <a:txBody>
                    <a:bodyPr/>
                    <a:lstStyle/>
                    <a:p>
                      <a:r>
                        <a:rPr lang="en-US" sz="2400" dirty="0"/>
                        <a:t>£1,000</a:t>
                      </a:r>
                    </a:p>
                  </a:txBody>
                  <a:tcPr marL="155885" marR="155885" marT="77943" marB="77943"/>
                </a:tc>
                <a:tc>
                  <a:txBody>
                    <a:bodyPr/>
                    <a:lstStyle/>
                    <a:p>
                      <a:r>
                        <a:rPr lang="en-US" sz="2400" dirty="0"/>
                        <a:t>£1,500</a:t>
                      </a:r>
                    </a:p>
                  </a:txBody>
                  <a:tcPr marL="155885" marR="155885" marT="77943" marB="77943"/>
                </a:tc>
                <a:tc>
                  <a:txBody>
                    <a:bodyPr/>
                    <a:lstStyle/>
                    <a:p>
                      <a:r>
                        <a:rPr lang="en-US" sz="2400" dirty="0"/>
                        <a:t>£2,200</a:t>
                      </a:r>
                    </a:p>
                  </a:txBody>
                  <a:tcPr marL="155885" marR="155885" marT="77943" marB="77943"/>
                </a:tc>
                <a:tc>
                  <a:txBody>
                    <a:bodyPr/>
                    <a:lstStyle/>
                    <a:p>
                      <a:r>
                        <a:rPr lang="en-US" sz="2400" dirty="0"/>
                        <a:t>£3,200</a:t>
                      </a:r>
                    </a:p>
                  </a:txBody>
                  <a:tcPr marL="155885" marR="155885" marT="77943" marB="77943"/>
                </a:tc>
                <a:tc>
                  <a:txBody>
                    <a:bodyPr/>
                    <a:lstStyle/>
                    <a:p>
                      <a:r>
                        <a:rPr lang="en-US" sz="2400" dirty="0"/>
                        <a:t>£3,800</a:t>
                      </a:r>
                    </a:p>
                  </a:txBody>
                  <a:tcPr marL="155885" marR="155885" marT="77943" marB="77943"/>
                </a:tc>
                <a:tc>
                  <a:txBody>
                    <a:bodyPr/>
                    <a:lstStyle/>
                    <a:p>
                      <a:r>
                        <a:rPr lang="en-US" sz="2400" dirty="0"/>
                        <a:t>£4,500</a:t>
                      </a:r>
                    </a:p>
                  </a:txBody>
                  <a:tcPr marL="155885" marR="155885" marT="77943" marB="77943"/>
                </a:tc>
                <a:extLst>
                  <a:ext uri="{0D108BD9-81ED-4DB2-BD59-A6C34878D82A}">
                    <a16:rowId xmlns:a16="http://schemas.microsoft.com/office/drawing/2014/main" val="3132865025"/>
                  </a:ext>
                </a:extLst>
              </a:tr>
              <a:tr h="1007174">
                <a:tc>
                  <a:txBody>
                    <a:bodyPr/>
                    <a:lstStyle/>
                    <a:p>
                      <a:r>
                        <a:rPr lang="en-US" sz="2400" dirty="0"/>
                        <a:t>PROFIT /LOSS</a:t>
                      </a:r>
                    </a:p>
                  </a:txBody>
                  <a:tcPr marL="155885" marR="155885" marT="77943" marB="77943"/>
                </a:tc>
                <a:tc>
                  <a:txBody>
                    <a:bodyPr/>
                    <a:lstStyle/>
                    <a:p>
                      <a:endParaRPr lang="en-US" sz="2400" dirty="0"/>
                    </a:p>
                    <a:p>
                      <a:r>
                        <a:rPr lang="en-US" sz="2400" dirty="0"/>
                        <a:t>-£500</a:t>
                      </a:r>
                    </a:p>
                  </a:txBody>
                  <a:tcPr marL="155885" marR="155885" marT="77943" marB="77943"/>
                </a:tc>
                <a:tc>
                  <a:txBody>
                    <a:bodyPr/>
                    <a:lstStyle/>
                    <a:p>
                      <a:endParaRPr lang="en-US" sz="2400" dirty="0"/>
                    </a:p>
                    <a:p>
                      <a:r>
                        <a:rPr lang="en-US" sz="2400" dirty="0"/>
                        <a:t>-£480</a:t>
                      </a:r>
                    </a:p>
                  </a:txBody>
                  <a:tcPr marL="155885" marR="155885" marT="77943" marB="77943"/>
                </a:tc>
                <a:tc>
                  <a:txBody>
                    <a:bodyPr/>
                    <a:lstStyle/>
                    <a:p>
                      <a:endParaRPr lang="en-US" sz="2400" dirty="0"/>
                    </a:p>
                    <a:p>
                      <a:r>
                        <a:rPr lang="en-US" sz="2400" dirty="0"/>
                        <a:t>+60</a:t>
                      </a:r>
                    </a:p>
                  </a:txBody>
                  <a:tcPr marL="155885" marR="155885" marT="77943" marB="77943"/>
                </a:tc>
                <a:tc>
                  <a:txBody>
                    <a:bodyPr/>
                    <a:lstStyle/>
                    <a:p>
                      <a:endParaRPr lang="en-US" sz="2400" dirty="0"/>
                    </a:p>
                    <a:p>
                      <a:r>
                        <a:rPr lang="en-US" sz="2400" dirty="0"/>
                        <a:t>+800</a:t>
                      </a:r>
                    </a:p>
                  </a:txBody>
                  <a:tcPr marL="155885" marR="155885" marT="77943" marB="77943"/>
                </a:tc>
                <a:tc>
                  <a:txBody>
                    <a:bodyPr/>
                    <a:lstStyle/>
                    <a:p>
                      <a:endParaRPr lang="en-US" sz="2400" dirty="0"/>
                    </a:p>
                    <a:p>
                      <a:r>
                        <a:rPr lang="en-US" sz="2400" dirty="0"/>
                        <a:t>+1,290</a:t>
                      </a:r>
                    </a:p>
                  </a:txBody>
                  <a:tcPr marL="155885" marR="155885" marT="77943" marB="77943"/>
                </a:tc>
                <a:tc>
                  <a:txBody>
                    <a:bodyPr/>
                    <a:lstStyle/>
                    <a:p>
                      <a:endParaRPr lang="en-US" sz="2400" dirty="0"/>
                    </a:p>
                    <a:p>
                      <a:r>
                        <a:rPr lang="en-US" sz="2400" dirty="0"/>
                        <a:t>+1,830</a:t>
                      </a:r>
                    </a:p>
                  </a:txBody>
                  <a:tcPr marL="155885" marR="155885" marT="77943" marB="77943"/>
                </a:tc>
                <a:extLst>
                  <a:ext uri="{0D108BD9-81ED-4DB2-BD59-A6C34878D82A}">
                    <a16:rowId xmlns:a16="http://schemas.microsoft.com/office/drawing/2014/main" val="630991193"/>
                  </a:ext>
                </a:extLst>
              </a:tr>
            </a:tbl>
          </a:graphicData>
        </a:graphic>
      </p:graphicFrame>
      <p:sp>
        <p:nvSpPr>
          <p:cNvPr id="7" name="TextBox 6">
            <a:extLst>
              <a:ext uri="{FF2B5EF4-FFF2-40B4-BE49-F238E27FC236}">
                <a16:creationId xmlns:a16="http://schemas.microsoft.com/office/drawing/2014/main" id="{27DD7780-58F1-A0A5-7FD7-29527B89A2A8}"/>
              </a:ext>
            </a:extLst>
          </p:cNvPr>
          <p:cNvSpPr txBox="1"/>
          <p:nvPr/>
        </p:nvSpPr>
        <p:spPr>
          <a:xfrm>
            <a:off x="1803775" y="87847"/>
            <a:ext cx="10543912" cy="721864"/>
          </a:xfrm>
          <a:prstGeom prst="rect">
            <a:avLst/>
          </a:prstGeom>
          <a:noFill/>
        </p:spPr>
        <p:txBody>
          <a:bodyPr wrap="none" rtlCol="0">
            <a:spAutoFit/>
          </a:bodyPr>
          <a:lstStyle/>
          <a:p>
            <a:r>
              <a:rPr lang="en-US" sz="4091" b="1" dirty="0"/>
              <a:t>Monthly Financial Forecast  (Sept – Feb,  Year 1)</a:t>
            </a:r>
          </a:p>
        </p:txBody>
      </p:sp>
      <p:sp>
        <p:nvSpPr>
          <p:cNvPr id="2" name="TextBox 1">
            <a:extLst>
              <a:ext uri="{FF2B5EF4-FFF2-40B4-BE49-F238E27FC236}">
                <a16:creationId xmlns:a16="http://schemas.microsoft.com/office/drawing/2014/main" id="{4921E89A-7E84-489D-1C34-6E6B97315C82}"/>
              </a:ext>
            </a:extLst>
          </p:cNvPr>
          <p:cNvSpPr txBox="1"/>
          <p:nvPr/>
        </p:nvSpPr>
        <p:spPr>
          <a:xfrm>
            <a:off x="701995" y="8225635"/>
            <a:ext cx="12747472" cy="1261884"/>
          </a:xfrm>
          <a:prstGeom prst="rect">
            <a:avLst/>
          </a:prstGeom>
          <a:noFill/>
        </p:spPr>
        <p:txBody>
          <a:bodyPr wrap="square" rtlCol="0">
            <a:spAutoFit/>
          </a:bodyPr>
          <a:lstStyle/>
          <a:p>
            <a:r>
              <a:rPr lang="en-US" sz="2800" dirty="0">
                <a:solidFill>
                  <a:schemeClr val="bg1">
                    <a:lumMod val="50000"/>
                  </a:schemeClr>
                </a:solidFill>
              </a:rPr>
              <a:t>Investment Capital Needed= £10,000</a:t>
            </a:r>
          </a:p>
          <a:p>
            <a:r>
              <a:rPr lang="en-US" sz="2000" dirty="0">
                <a:solidFill>
                  <a:srgbClr val="00B0F0"/>
                </a:solidFill>
              </a:rPr>
              <a:t>(£1,800+£1,980 +£2,400+£2,510 £2,510</a:t>
            </a:r>
          </a:p>
          <a:p>
            <a:r>
              <a:rPr lang="en-US" sz="2800" dirty="0">
                <a:solidFill>
                  <a:srgbClr val="0070C0"/>
                </a:solidFill>
              </a:rPr>
              <a:t>(</a:t>
            </a:r>
            <a:r>
              <a:rPr lang="en-US" sz="2800" dirty="0">
                <a:solidFill>
                  <a:schemeClr val="accent1">
                    <a:lumMod val="40000"/>
                    <a:lumOff val="60000"/>
                  </a:schemeClr>
                </a:solidFill>
              </a:rPr>
              <a:t>Investment needed=Total Startup Cost +Operational Cost- Revenue up to break even </a:t>
            </a:r>
            <a:r>
              <a:rPr lang="en-US" sz="2800" dirty="0">
                <a:solidFill>
                  <a:srgbClr val="0070C0"/>
                </a:solidFill>
              </a:rPr>
              <a:t>)</a:t>
            </a:r>
          </a:p>
        </p:txBody>
      </p:sp>
    </p:spTree>
    <p:extLst>
      <p:ext uri="{BB962C8B-B14F-4D97-AF65-F5344CB8AC3E}">
        <p14:creationId xmlns:p14="http://schemas.microsoft.com/office/powerpoint/2010/main" val="34036502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24EEB0D-EC6F-DF1D-7CFA-868C9DC843E8}"/>
              </a:ext>
            </a:extLst>
          </p:cNvPr>
          <p:cNvSpPr txBox="1"/>
          <p:nvPr/>
        </p:nvSpPr>
        <p:spPr>
          <a:xfrm>
            <a:off x="4934190" y="717413"/>
            <a:ext cx="5720869" cy="707886"/>
          </a:xfrm>
          <a:prstGeom prst="rect">
            <a:avLst/>
          </a:prstGeom>
          <a:noFill/>
        </p:spPr>
        <p:txBody>
          <a:bodyPr wrap="square" rtlCol="0">
            <a:spAutoFit/>
          </a:bodyPr>
          <a:lstStyle/>
          <a:p>
            <a:r>
              <a:rPr lang="en-US" sz="4000" dirty="0">
                <a:solidFill>
                  <a:schemeClr val="accent6">
                    <a:lumMod val="75000"/>
                  </a:schemeClr>
                </a:solidFill>
              </a:rPr>
              <a:t>Conclusions</a:t>
            </a:r>
          </a:p>
        </p:txBody>
      </p:sp>
      <p:sp>
        <p:nvSpPr>
          <p:cNvPr id="3" name="TextBox 2">
            <a:extLst>
              <a:ext uri="{FF2B5EF4-FFF2-40B4-BE49-F238E27FC236}">
                <a16:creationId xmlns:a16="http://schemas.microsoft.com/office/drawing/2014/main" id="{4454AE7B-E717-C602-64E1-10B6400093BD}"/>
              </a:ext>
            </a:extLst>
          </p:cNvPr>
          <p:cNvSpPr txBox="1"/>
          <p:nvPr/>
        </p:nvSpPr>
        <p:spPr>
          <a:xfrm>
            <a:off x="938463" y="2189748"/>
            <a:ext cx="14341642" cy="3903504"/>
          </a:xfrm>
          <a:prstGeom prst="rect">
            <a:avLst/>
          </a:prstGeom>
          <a:solidFill>
            <a:schemeClr val="bg1">
              <a:lumMod val="95000"/>
            </a:schemeClr>
          </a:solidFill>
        </p:spPr>
        <p:txBody>
          <a:bodyPr wrap="square" rtlCol="0">
            <a:spAutoFit/>
          </a:bodyPr>
          <a:lstStyle/>
          <a:p>
            <a:pPr>
              <a:lnSpc>
                <a:spcPct val="150000"/>
              </a:lnSpc>
            </a:pPr>
            <a:r>
              <a:rPr lang="en-US" sz="2800" dirty="0"/>
              <a:t>LUMIERE D ’OR is a variable , well –researched  women’s wellness candles business with a clear mission , realistic goal and robust financial planning . THE £10,000 Startup budget is well allocated  to cover workshop setup , compliance launch and early operations ,with manageable cost structure that leads to break even at the achievable 48  candles per month and consistent profitability  from month 5 onwards .This Business balance ethical values ,  customer needs and financial security , with strong potential for steady growth across Greater London.</a:t>
            </a:r>
          </a:p>
        </p:txBody>
      </p:sp>
    </p:spTree>
    <p:extLst>
      <p:ext uri="{BB962C8B-B14F-4D97-AF65-F5344CB8AC3E}">
        <p14:creationId xmlns:p14="http://schemas.microsoft.com/office/powerpoint/2010/main" val="17266677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a:xfrm>
            <a:off x="1071761" y="743241"/>
            <a:ext cx="13445728" cy="1868369"/>
          </a:xfrm>
        </p:spPr>
        <p:txBody>
          <a:bodyPr/>
          <a:lstStyle/>
          <a:p>
            <a:pPr algn="ctr"/>
            <a:r>
              <a:rPr lang="en-GB" dirty="0"/>
              <a:t> </a:t>
            </a:r>
          </a:p>
        </p:txBody>
      </p:sp>
      <p:sp>
        <p:nvSpPr>
          <p:cNvPr id="6" name="TextBox 5">
            <a:extLst>
              <a:ext uri="{FF2B5EF4-FFF2-40B4-BE49-F238E27FC236}">
                <a16:creationId xmlns:a16="http://schemas.microsoft.com/office/drawing/2014/main" id="{2CCC3828-836D-8BA0-3D7C-DDAD3F90359B}"/>
              </a:ext>
            </a:extLst>
          </p:cNvPr>
          <p:cNvSpPr txBox="1"/>
          <p:nvPr/>
        </p:nvSpPr>
        <p:spPr>
          <a:xfrm>
            <a:off x="4625809" y="482038"/>
            <a:ext cx="2387599" cy="584775"/>
          </a:xfrm>
          <a:prstGeom prst="rect">
            <a:avLst/>
          </a:prstGeom>
          <a:noFill/>
        </p:spPr>
        <p:txBody>
          <a:bodyPr wrap="square" rtlCol="0">
            <a:spAutoFit/>
          </a:bodyPr>
          <a:lstStyle/>
          <a:p>
            <a:r>
              <a:rPr lang="en-US" sz="3200" dirty="0">
                <a:solidFill>
                  <a:schemeClr val="accent6">
                    <a:lumMod val="50000"/>
                  </a:schemeClr>
                </a:solidFill>
              </a:rPr>
              <a:t>References</a:t>
            </a:r>
          </a:p>
        </p:txBody>
      </p:sp>
      <p:sp>
        <p:nvSpPr>
          <p:cNvPr id="3" name="TextBox 2">
            <a:extLst>
              <a:ext uri="{FF2B5EF4-FFF2-40B4-BE49-F238E27FC236}">
                <a16:creationId xmlns:a16="http://schemas.microsoft.com/office/drawing/2014/main" id="{7D9B2842-1A2B-2AA9-0E17-DBE53B00E73D}"/>
              </a:ext>
            </a:extLst>
          </p:cNvPr>
          <p:cNvSpPr txBox="1"/>
          <p:nvPr/>
        </p:nvSpPr>
        <p:spPr>
          <a:xfrm>
            <a:off x="1224160" y="2392446"/>
            <a:ext cx="11862470" cy="830997"/>
          </a:xfrm>
          <a:prstGeom prst="rect">
            <a:avLst/>
          </a:prstGeom>
          <a:noFill/>
        </p:spPr>
        <p:txBody>
          <a:bodyPr wrap="square" rtlCol="0">
            <a:spAutoFit/>
          </a:bodyPr>
          <a:lstStyle/>
          <a:p>
            <a:r>
              <a:rPr lang="en-US" sz="2400" dirty="0"/>
              <a:t>Barrow, C. (2023) </a:t>
            </a:r>
            <a:r>
              <a:rPr lang="en-US" sz="2400" i="1" dirty="0"/>
              <a:t>Starting and Running Business for Dummies</a:t>
            </a:r>
            <a:r>
              <a:rPr lang="en-US" sz="2400" dirty="0"/>
              <a:t>. 8</a:t>
            </a:r>
            <a:r>
              <a:rPr lang="en-US" sz="2400" baseline="30000" dirty="0"/>
              <a:t>th</a:t>
            </a:r>
            <a:r>
              <a:rPr lang="en-US" sz="2400" dirty="0"/>
              <a:t>  </a:t>
            </a:r>
            <a:r>
              <a:rPr lang="en-US" sz="2400" dirty="0" err="1"/>
              <a:t>edn</a:t>
            </a:r>
            <a:r>
              <a:rPr lang="en-US" sz="2400" dirty="0"/>
              <a:t>, Chichester  John Wiley </a:t>
            </a:r>
          </a:p>
          <a:p>
            <a:r>
              <a:rPr lang="en-US" sz="2400" dirty="0"/>
              <a:t>&amp; Sons . </a:t>
            </a:r>
          </a:p>
        </p:txBody>
      </p:sp>
      <p:sp>
        <p:nvSpPr>
          <p:cNvPr id="7" name="TextBox 6">
            <a:extLst>
              <a:ext uri="{FF2B5EF4-FFF2-40B4-BE49-F238E27FC236}">
                <a16:creationId xmlns:a16="http://schemas.microsoft.com/office/drawing/2014/main" id="{5B7223AB-6734-F53F-4D98-A0F817D2E75A}"/>
              </a:ext>
            </a:extLst>
          </p:cNvPr>
          <p:cNvSpPr txBox="1"/>
          <p:nvPr/>
        </p:nvSpPr>
        <p:spPr>
          <a:xfrm rot="10800000" flipV="1">
            <a:off x="1295399" y="3255229"/>
            <a:ext cx="11099801" cy="1200329"/>
          </a:xfrm>
          <a:prstGeom prst="rect">
            <a:avLst/>
          </a:prstGeom>
          <a:noFill/>
        </p:spPr>
        <p:txBody>
          <a:bodyPr wrap="square" rtlCol="0">
            <a:spAutoFit/>
          </a:bodyPr>
          <a:lstStyle/>
          <a:p>
            <a:pPr algn="just"/>
            <a:r>
              <a:rPr lang="en-US" sz="2400" dirty="0"/>
              <a:t>British Business Bank(2024) </a:t>
            </a:r>
            <a:r>
              <a:rPr lang="en-US" sz="2400" i="1" dirty="0"/>
              <a:t>Start –up Finance  Guide for Small Businesses UK, </a:t>
            </a:r>
            <a:r>
              <a:rPr lang="en-US" sz="2400" dirty="0"/>
              <a:t>Shefield :Hm Government.</a:t>
            </a:r>
          </a:p>
          <a:p>
            <a:pPr algn="just"/>
            <a:r>
              <a:rPr lang="en-US" sz="2400" dirty="0"/>
              <a:t> </a:t>
            </a:r>
          </a:p>
        </p:txBody>
      </p:sp>
      <p:sp>
        <p:nvSpPr>
          <p:cNvPr id="8" name="TextBox 7">
            <a:extLst>
              <a:ext uri="{FF2B5EF4-FFF2-40B4-BE49-F238E27FC236}">
                <a16:creationId xmlns:a16="http://schemas.microsoft.com/office/drawing/2014/main" id="{547CBEDA-9919-BA15-C198-5C13DB2F560F}"/>
              </a:ext>
            </a:extLst>
          </p:cNvPr>
          <p:cNvSpPr txBox="1"/>
          <p:nvPr/>
        </p:nvSpPr>
        <p:spPr>
          <a:xfrm rot="10800000" flipV="1">
            <a:off x="1473201" y="4090241"/>
            <a:ext cx="10490200" cy="1200329"/>
          </a:xfrm>
          <a:prstGeom prst="rect">
            <a:avLst/>
          </a:prstGeom>
          <a:noFill/>
        </p:spPr>
        <p:txBody>
          <a:bodyPr wrap="square" rtlCol="0">
            <a:spAutoFit/>
          </a:bodyPr>
          <a:lstStyle/>
          <a:p>
            <a:pPr algn="just"/>
            <a:r>
              <a:rPr lang="en-US" sz="2400" dirty="0"/>
              <a:t>British Chambers of Commerce(2024</a:t>
            </a:r>
            <a:r>
              <a:rPr lang="en-US" sz="2400" i="1" dirty="0"/>
              <a:t>). Import and Export Regulation for Small  businesses .</a:t>
            </a:r>
            <a:r>
              <a:rPr lang="en-US" sz="2400" dirty="0"/>
              <a:t>London : BCC.</a:t>
            </a:r>
            <a:endParaRPr lang="en-US" sz="2400" i="1" dirty="0"/>
          </a:p>
          <a:p>
            <a:endParaRPr lang="en-US" sz="2400" dirty="0"/>
          </a:p>
        </p:txBody>
      </p:sp>
      <p:sp>
        <p:nvSpPr>
          <p:cNvPr id="9" name="TextBox 8">
            <a:extLst>
              <a:ext uri="{FF2B5EF4-FFF2-40B4-BE49-F238E27FC236}">
                <a16:creationId xmlns:a16="http://schemas.microsoft.com/office/drawing/2014/main" id="{5C4AE594-01B8-AFBA-6D92-A1DDB6B2BDD6}"/>
              </a:ext>
            </a:extLst>
          </p:cNvPr>
          <p:cNvSpPr txBox="1"/>
          <p:nvPr/>
        </p:nvSpPr>
        <p:spPr>
          <a:xfrm>
            <a:off x="1295399" y="5099176"/>
            <a:ext cx="9460848" cy="830997"/>
          </a:xfrm>
          <a:prstGeom prst="rect">
            <a:avLst/>
          </a:prstGeom>
          <a:noFill/>
        </p:spPr>
        <p:txBody>
          <a:bodyPr wrap="square" rtlCol="0">
            <a:spAutoFit/>
          </a:bodyPr>
          <a:lstStyle/>
          <a:p>
            <a:pPr algn="just"/>
            <a:r>
              <a:rPr lang="en-US" sz="2400" dirty="0"/>
              <a:t>Chaffey ,D.  &amp; Ellis-Chadwick ,F. (2024) Digital Marketing .8</a:t>
            </a:r>
            <a:r>
              <a:rPr lang="en-US" sz="2400" baseline="30000" dirty="0"/>
              <a:t>th</a:t>
            </a:r>
            <a:r>
              <a:rPr lang="en-US" sz="2400" dirty="0"/>
              <a:t> </a:t>
            </a:r>
            <a:r>
              <a:rPr lang="en-US" sz="2400" dirty="0" err="1"/>
              <a:t>edn</a:t>
            </a:r>
            <a:r>
              <a:rPr lang="en-US" sz="2400" dirty="0"/>
              <a:t> .Harlow :  Pearson Education Limited.</a:t>
            </a:r>
          </a:p>
        </p:txBody>
      </p:sp>
      <p:sp>
        <p:nvSpPr>
          <p:cNvPr id="12" name="TextBox 11">
            <a:extLst>
              <a:ext uri="{FF2B5EF4-FFF2-40B4-BE49-F238E27FC236}">
                <a16:creationId xmlns:a16="http://schemas.microsoft.com/office/drawing/2014/main" id="{37629F5E-908B-E7E4-1131-541861C8DEC4}"/>
              </a:ext>
            </a:extLst>
          </p:cNvPr>
          <p:cNvSpPr txBox="1"/>
          <p:nvPr/>
        </p:nvSpPr>
        <p:spPr>
          <a:xfrm>
            <a:off x="1402592" y="5918200"/>
            <a:ext cx="10490200" cy="830997"/>
          </a:xfrm>
          <a:prstGeom prst="rect">
            <a:avLst/>
          </a:prstGeom>
          <a:noFill/>
        </p:spPr>
        <p:txBody>
          <a:bodyPr wrap="square" rtlCol="0">
            <a:spAutoFit/>
          </a:bodyPr>
          <a:lstStyle/>
          <a:p>
            <a:r>
              <a:rPr lang="en-US" sz="2400" dirty="0"/>
              <a:t>Defra (2024).</a:t>
            </a:r>
            <a:r>
              <a:rPr lang="en-US" sz="2400" i="1" dirty="0"/>
              <a:t>Sustainable Packaging Guidelines  for Small and Medium Enterprises.</a:t>
            </a:r>
          </a:p>
          <a:p>
            <a:pPr algn="just"/>
            <a:r>
              <a:rPr lang="en-US" sz="2400" dirty="0"/>
              <a:t>. London: The Stationery Office.</a:t>
            </a:r>
          </a:p>
        </p:txBody>
      </p:sp>
      <p:sp>
        <p:nvSpPr>
          <p:cNvPr id="13" name="TextBox 12">
            <a:extLst>
              <a:ext uri="{FF2B5EF4-FFF2-40B4-BE49-F238E27FC236}">
                <a16:creationId xmlns:a16="http://schemas.microsoft.com/office/drawing/2014/main" id="{301ECCE1-289B-2233-B3EC-55305639BB62}"/>
              </a:ext>
            </a:extLst>
          </p:cNvPr>
          <p:cNvSpPr txBox="1"/>
          <p:nvPr/>
        </p:nvSpPr>
        <p:spPr>
          <a:xfrm>
            <a:off x="1498600" y="6680200"/>
            <a:ext cx="11929420" cy="461665"/>
          </a:xfrm>
          <a:prstGeom prst="rect">
            <a:avLst/>
          </a:prstGeom>
          <a:noFill/>
        </p:spPr>
        <p:txBody>
          <a:bodyPr wrap="none" rtlCol="0">
            <a:spAutoFit/>
          </a:bodyPr>
          <a:lstStyle/>
          <a:p>
            <a:pPr algn="just"/>
            <a:r>
              <a:rPr lang="en-US" sz="2400" dirty="0"/>
              <a:t>eMarketer (2025). </a:t>
            </a:r>
            <a:r>
              <a:rPr lang="en-US" sz="2400" i="1" dirty="0"/>
              <a:t>Social Commerce Trends in the UK. </a:t>
            </a:r>
            <a:r>
              <a:rPr lang="en-US" sz="2400" dirty="0"/>
              <a:t>New York Insider Intelligence/eMarketer</a:t>
            </a:r>
          </a:p>
        </p:txBody>
      </p:sp>
      <p:sp>
        <p:nvSpPr>
          <p:cNvPr id="14" name="TextBox 13">
            <a:extLst>
              <a:ext uri="{FF2B5EF4-FFF2-40B4-BE49-F238E27FC236}">
                <a16:creationId xmlns:a16="http://schemas.microsoft.com/office/drawing/2014/main" id="{4CE3D957-387F-A96A-57B6-42ED78AB4D73}"/>
              </a:ext>
            </a:extLst>
          </p:cNvPr>
          <p:cNvSpPr txBox="1"/>
          <p:nvPr/>
        </p:nvSpPr>
        <p:spPr>
          <a:xfrm>
            <a:off x="1498600" y="7106556"/>
            <a:ext cx="12671802" cy="3416320"/>
          </a:xfrm>
          <a:prstGeom prst="rect">
            <a:avLst/>
          </a:prstGeom>
          <a:noFill/>
        </p:spPr>
        <p:txBody>
          <a:bodyPr wrap="none" rtlCol="0">
            <a:spAutoFit/>
          </a:bodyPr>
          <a:lstStyle/>
          <a:p>
            <a:r>
              <a:rPr lang="en-US" sz="2400" dirty="0"/>
              <a:t>Gallo , A.  (2014). The Candle Market in the Uk: Market Research Report and Customer Analysis</a:t>
            </a:r>
          </a:p>
          <a:p>
            <a:r>
              <a:rPr lang="en-US" sz="2400" dirty="0"/>
              <a:t>London : Market Research Bureau.</a:t>
            </a:r>
          </a:p>
          <a:p>
            <a:r>
              <a:rPr lang="en-US" sz="2400" dirty="0"/>
              <a:t>GOV.UK (2025). Finance Support ,Tax Rules and Guidance for Small Business and Sole Traders .</a:t>
            </a:r>
          </a:p>
          <a:p>
            <a:r>
              <a:rPr lang="en-US" sz="2400" dirty="0"/>
              <a:t>London: HM Treasury &amp; HM Revenue &amp; Customs .Available at: </a:t>
            </a:r>
            <a:r>
              <a:rPr lang="en-US" sz="2400" dirty="0">
                <a:hlinkClick r:id="rId3"/>
              </a:rPr>
              <a:t>https://www.gov.uk/income-tax-rates</a:t>
            </a:r>
            <a:endParaRPr lang="en-US" sz="2400" dirty="0"/>
          </a:p>
          <a:p>
            <a:r>
              <a:rPr lang="en-US" sz="2400" dirty="0"/>
              <a:t>{Accessed: 04 Aug 2026}.</a:t>
            </a:r>
          </a:p>
          <a:p>
            <a:endParaRPr lang="en-US" sz="2400" dirty="0"/>
          </a:p>
          <a:p>
            <a:endParaRPr lang="en-US" sz="2400" dirty="0"/>
          </a:p>
          <a:p>
            <a:endParaRPr lang="en-US" sz="2400" dirty="0"/>
          </a:p>
          <a:p>
            <a:endParaRPr lang="en-US" sz="2400" dirty="0"/>
          </a:p>
        </p:txBody>
      </p:sp>
    </p:spTree>
    <p:extLst>
      <p:ext uri="{BB962C8B-B14F-4D97-AF65-F5344CB8AC3E}">
        <p14:creationId xmlns:p14="http://schemas.microsoft.com/office/powerpoint/2010/main" val="22332151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F1E7CAA-1B57-EDB8-EB11-25D9CBEF6AF8}"/>
              </a:ext>
            </a:extLst>
          </p:cNvPr>
          <p:cNvSpPr txBox="1"/>
          <p:nvPr/>
        </p:nvSpPr>
        <p:spPr>
          <a:xfrm>
            <a:off x="609600" y="863600"/>
            <a:ext cx="13510558" cy="3785652"/>
          </a:xfrm>
          <a:prstGeom prst="rect">
            <a:avLst/>
          </a:prstGeom>
          <a:noFill/>
        </p:spPr>
        <p:txBody>
          <a:bodyPr wrap="none" rtlCol="0">
            <a:spAutoFit/>
          </a:bodyPr>
          <a:lstStyle/>
          <a:p>
            <a:r>
              <a:rPr lang="en-US" sz="2400" dirty="0"/>
              <a:t>Health and Safety Executive (HSE) (2025). </a:t>
            </a:r>
            <a:r>
              <a:rPr lang="en-US" sz="2400" i="1" dirty="0"/>
              <a:t>Candle Safety and CLP labeling Regulations: Guidance</a:t>
            </a:r>
          </a:p>
          <a:p>
            <a:r>
              <a:rPr lang="en-US" sz="2400" i="1" dirty="0"/>
              <a:t>For Manufacturers and Sellers </a:t>
            </a:r>
            <a:r>
              <a:rPr lang="en-US" sz="2400" dirty="0"/>
              <a:t>. Sudbury : HSE Books.</a:t>
            </a:r>
          </a:p>
          <a:p>
            <a:endParaRPr lang="en-US" sz="2400" dirty="0"/>
          </a:p>
          <a:p>
            <a:r>
              <a:rPr lang="en-US" sz="2400" dirty="0"/>
              <a:t>Mintel Group Ltd (2024) Home Fragrance  UK Market Report 2024.London :Mintel International Group.</a:t>
            </a:r>
          </a:p>
          <a:p>
            <a:endParaRPr lang="en-US" sz="2400" dirty="0"/>
          </a:p>
          <a:p>
            <a:r>
              <a:rPr lang="en-US" sz="2400" dirty="0"/>
              <a:t>Office for National Statistic ( ONS) (2024) . Consumer  Behavior   Ethical Spending and Wellness Purchasing</a:t>
            </a:r>
          </a:p>
          <a:p>
            <a:r>
              <a:rPr lang="en-US" sz="2400" dirty="0"/>
              <a:t>Trends : UK Social  Trends Report . Newport: Office for National Statistics . Available at </a:t>
            </a:r>
          </a:p>
          <a:p>
            <a:r>
              <a:rPr lang="en-US" sz="2400" dirty="0"/>
              <a:t>: </a:t>
            </a:r>
            <a:r>
              <a:rPr lang="en-US" sz="2400" dirty="0">
                <a:hlinkClick r:id="rId2"/>
              </a:rPr>
              <a:t>https://www.ons.gov.uk/economy/grossdomesticproductgdp/methodologies/</a:t>
            </a:r>
            <a:endParaRPr lang="en-US" sz="2400" dirty="0"/>
          </a:p>
          <a:p>
            <a:r>
              <a:rPr lang="en-US" sz="2400" dirty="0"/>
              <a:t> { Accessed 5/Aug/2026.</a:t>
            </a:r>
          </a:p>
          <a:p>
            <a:endParaRPr lang="en-US" sz="2400" dirty="0"/>
          </a:p>
        </p:txBody>
      </p:sp>
    </p:spTree>
    <p:extLst>
      <p:ext uri="{BB962C8B-B14F-4D97-AF65-F5344CB8AC3E}">
        <p14:creationId xmlns:p14="http://schemas.microsoft.com/office/powerpoint/2010/main" val="1073007854"/>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12087</TotalTime>
  <Words>2448</Words>
  <Application>Microsoft Macintosh PowerPoint</Application>
  <PresentationFormat>Custom</PresentationFormat>
  <Paragraphs>345</Paragraphs>
  <Slides>16</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Calibri Light</vt:lpstr>
      <vt:lpstr>Söhne</vt:lpstr>
      <vt:lpstr>Wingdings</vt:lpstr>
      <vt:lpstr>Office 2013 - 2022 Theme</vt:lpstr>
      <vt:lpstr>PowerPoint Presentation</vt:lpstr>
      <vt:lpstr>PowerPoint Presentation</vt:lpstr>
      <vt:lpstr>PowerPoint Presentation</vt:lpstr>
      <vt:lpstr>PowerPoint Presentation</vt:lpstr>
      <vt:lpstr>PowerPoint Presentation</vt:lpstr>
      <vt:lpstr>PowerPoint Presentation</vt:lpstr>
      <vt:lpstr>Organizational Chart of Lumiere D’or</vt:lpstr>
      <vt:lpstr>SECTION 3 –PESTEL Analysis</vt:lpstr>
      <vt:lpstr>PowerPoint Presentation</vt:lpstr>
      <vt:lpstr>PowerPoint Presentation</vt:lpstr>
      <vt:lpstr>PowerPoint Presentation</vt:lpstr>
      <vt:lpstr>PowerPoint Presentation</vt:lpstr>
      <vt:lpstr>PowerPoint Presentation</vt:lpstr>
      <vt:lpstr>PowerPoint Presentation</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Melinda Hernandez Mercurio (2518165)</cp:lastModifiedBy>
  <cp:revision>59</cp:revision>
  <dcterms:created xsi:type="dcterms:W3CDTF">2023-07-31T07:37:43Z</dcterms:created>
  <dcterms:modified xsi:type="dcterms:W3CDTF">2026-08-10T06:46:09Z</dcterms:modified>
</cp:coreProperties>
</file>