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3" r:id="rId5"/>
    <p:sldId id="260" r:id="rId6"/>
    <p:sldId id="259" r:id="rId7"/>
    <p:sldId id="261" r:id="rId8"/>
    <p:sldId id="262" r:id="rId9"/>
    <p:sldId id="279" r:id="rId10"/>
    <p:sldId id="266" r:id="rId11"/>
    <p:sldId id="264" r:id="rId12"/>
    <p:sldId id="268" r:id="rId13"/>
    <p:sldId id="269" r:id="rId14"/>
    <p:sldId id="270" r:id="rId15"/>
    <p:sldId id="271" r:id="rId16"/>
    <p:sldId id="272" r:id="rId17"/>
    <p:sldId id="278" r:id="rId18"/>
    <p:sldId id="280" r:id="rId19"/>
    <p:sldId id="281" r:id="rId20"/>
    <p:sldId id="273" r:id="rId21"/>
    <p:sldId id="274" r:id="rId22"/>
    <p:sldId id="275" r:id="rId23"/>
    <p:sldId id="276" r:id="rId24"/>
    <p:sldId id="277" r:id="rId25"/>
    <p:sldId id="282" r:id="rId26"/>
    <p:sldId id="283" r:id="rId27"/>
    <p:sldId id="265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598" autoAdjust="0"/>
  </p:normalViewPr>
  <p:slideViewPr>
    <p:cSldViewPr snapToGrid="0">
      <p:cViewPr varScale="1">
        <p:scale>
          <a:sx n="79" d="100"/>
          <a:sy n="79" d="100"/>
        </p:scale>
        <p:origin x="132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492488"/>
            <a:ext cx="3349751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373880" y="0"/>
            <a:ext cx="78181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644" y="6338703"/>
            <a:ext cx="21966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383669" y="6338703"/>
            <a:ext cx="1392578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776247" y="6342301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9524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10963656" cy="45137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575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/>
            <a:ahLst/>
            <a:cxnLst/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1899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3447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C53C90-8C33-0C80-CBD4-B3BEE604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8" y="1869103"/>
            <a:ext cx="9337042" cy="4906929"/>
          </a:xfrm>
        </p:spPr>
        <p:txBody>
          <a:bodyPr>
            <a:normAutofit/>
          </a:bodyPr>
          <a:lstStyle>
            <a:lvl1pPr>
              <a:defRPr sz="7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36777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11" y="105196"/>
            <a:ext cx="9023561" cy="2113392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279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1" y="0"/>
            <a:ext cx="4565591" cy="6858000"/>
          </a:xfrm>
          <a:custGeom>
            <a:avLst/>
            <a:gdLst/>
            <a:ahLst/>
            <a:cxnLst/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238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1389134"/>
            <a:ext cx="6045390" cy="40835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822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771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/>
            <a:ahLst/>
            <a:cxnLst/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557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474177"/>
            <a:ext cx="6950232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6804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75488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98448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0623"/>
            <a:ext cx="4494189" cy="13258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00339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3657600" cy="38148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895088" y="0"/>
            <a:ext cx="729691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562939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29554"/>
            <a:ext cx="2699254" cy="185894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2122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5020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0769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8422D5-19BC-1CA0-FD0B-D86260BAA322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5737221" y="1912938"/>
            <a:ext cx="5741992" cy="42243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4674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716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6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84094"/>
            <a:ext cx="10543032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9839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264" y="42335"/>
            <a:ext cx="11517039" cy="61722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/>
            </a:lvl1pPr>
            <a:lvl2pPr marL="228600" indent="0">
              <a:lnSpc>
                <a:spcPct val="90000"/>
              </a:lnSpc>
              <a:buNone/>
              <a:defRPr sz="7200" b="1"/>
            </a:lvl2pPr>
            <a:lvl3pPr marL="457200" indent="0">
              <a:lnSpc>
                <a:spcPct val="90000"/>
              </a:lnSpc>
              <a:buNone/>
              <a:defRPr sz="66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54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766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0185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1771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2064"/>
            <a:ext cx="10745788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0468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387600"/>
            <a:ext cx="5075556" cy="37861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2572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9692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8192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8510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" y="89808"/>
            <a:ext cx="11462003" cy="2514600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118757"/>
            <a:ext cx="10963528" cy="2620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622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1462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792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432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09862"/>
            <a:ext cx="10963656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710AE426-CBD1-49BA-A1DA-945CCEE2ED80}" type="datetimeFigureOut">
              <a:rPr lang="en-US" dirty="0"/>
              <a:t>9/29/2026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83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  <p:sldLayoutId id="2147483701" r:id="rId29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800" b="1" kern="1200" spc="-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7296">
          <p15:clr>
            <a:srgbClr val="F26B43"/>
          </p15:clr>
        </p15:guide>
        <p15:guide id="1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anchor="b">
            <a:normAutofit fontScale="90000"/>
          </a:bodyPr>
          <a:lstStyle/>
          <a:p>
            <a:r>
              <a:rPr lang="en-GB" sz="3400" dirty="0"/>
              <a:t>ECDE7016C</a:t>
            </a:r>
            <a:br>
              <a:rPr lang="en-GB" sz="3400" dirty="0"/>
            </a:br>
            <a:br>
              <a:rPr lang="en-GB" sz="3400" dirty="0"/>
            </a:br>
            <a:r>
              <a:rPr lang="cy-GB" sz="3400" noProof="0" dirty="0"/>
              <a:t>Ysgrifennu Adolygiad Llenyddiaeth Beirniadol mewn Addysg</a:t>
            </a:r>
            <a:endParaRPr lang="en-GB" sz="3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4259885" cy="112312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400" dirty="0"/>
          </a:p>
          <a:p>
            <a:r>
              <a:rPr lang="cy-GB" sz="2400" noProof="0" dirty="0"/>
              <a:t>Cyflwyniad i'r modwl</a:t>
            </a:r>
            <a:endParaRPr lang="cy-GB" noProof="0" dirty="0"/>
          </a:p>
        </p:txBody>
      </p:sp>
      <p:pic>
        <p:nvPicPr>
          <p:cNvPr id="5" name="Picture 4" descr="Floating Numbers And Letters On Top Of A Book">
            <a:extLst>
              <a:ext uri="{FF2B5EF4-FFF2-40B4-BE49-F238E27FC236}">
                <a16:creationId xmlns:a16="http://schemas.microsoft.com/office/drawing/2014/main" id="{618BA1DF-4F22-60BC-291D-8304EFB812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6612" r="26300" b="6250"/>
          <a:stretch>
            <a:fillRect/>
          </a:stretch>
        </p:blipFill>
        <p:spPr>
          <a:xfrm>
            <a:off x="1" y="10"/>
            <a:ext cx="7424272" cy="6857990"/>
          </a:xfrm>
          <a:custGeom>
            <a:avLst/>
            <a:gdLst/>
            <a:ahLst/>
            <a:cxnLst/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6E81A-C7D0-0596-4325-208124EFA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noProof="0" dirty="0"/>
              <a:t>Nodau’r sesiwn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9E31E-345F-165B-F60B-16C35B218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noProof="0" dirty="0">
                <a:ea typeface="+mn-lt"/>
                <a:cs typeface="+mn-lt"/>
              </a:rPr>
              <a:t>Adfyfyrio'n feirniadol ar ysgrifennu adolygiad llenyddiaeth yn ECDE7002</a:t>
            </a:r>
          </a:p>
          <a:p>
            <a:r>
              <a:rPr lang="cy-GB" sz="2400" noProof="0" dirty="0">
                <a:ea typeface="+mn-lt"/>
                <a:cs typeface="+mn-lt"/>
              </a:rPr>
              <a:t>Nodi nodweddion adolygiad llenyddiaeth effeithiol</a:t>
            </a:r>
          </a:p>
          <a:p>
            <a:r>
              <a:rPr lang="cy-GB" sz="2400" noProof="0" dirty="0">
                <a:ea typeface="+mn-lt"/>
                <a:cs typeface="+mn-lt"/>
              </a:rPr>
              <a:t>Mireinio a thrafod cwestiwn/cwestiynau ymchwil cyfredol</a:t>
            </a:r>
          </a:p>
          <a:p>
            <a:r>
              <a:rPr lang="cy-GB" sz="2400" noProof="0" dirty="0">
                <a:ea typeface="+mn-lt"/>
                <a:cs typeface="+mn-lt"/>
              </a:rPr>
              <a:t>Nodi egin themâu, trafodaethau a bylchau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477091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CD35B-C210-1B64-B877-56AEAEA81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noProof="0" dirty="0"/>
              <a:t>Strwythur y diwrnod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FCDCF0-329A-D0CA-26FE-7FAE9C0336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2400" noProof="0" dirty="0"/>
              <a:t>Sesiwn Y BORE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99A7B-298B-0AF4-AA12-4A8B98E5619E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b="1" noProof="0" dirty="0">
                <a:ea typeface="+mn-lt"/>
                <a:cs typeface="+mn-lt"/>
              </a:rPr>
              <a:t>Cyflwyniad i'r modwl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y-GB" sz="2400" noProof="0" dirty="0">
                <a:ea typeface="+mn-lt"/>
                <a:cs typeface="+mn-lt"/>
              </a:rPr>
              <a:t>Nodau a deilliannau dysgu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y-GB" sz="2400" noProof="0" dirty="0">
                <a:ea typeface="+mn-lt"/>
                <a:cs typeface="+mn-lt"/>
              </a:rPr>
              <a:t>Gofynion asesu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y-GB" sz="2400" noProof="0" dirty="0">
                <a:ea typeface="+mn-lt"/>
                <a:cs typeface="+mn-lt"/>
              </a:rPr>
              <a:t>Cynnydd o ECDE7002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77D84-F994-C0BC-6347-E51D38D29F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y-GB" sz="2400" noProof="0" dirty="0"/>
              <a:t>Sesiwn y prynhawn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8B5DEF-A3AD-E0A5-A640-04865C9936FC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cy-GB" sz="2400" b="1" noProof="0" dirty="0"/>
              <a:t>Deall a threfnu'r llenyddiaeth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y-GB" sz="2400" noProof="0" dirty="0"/>
              <a:t>Ailedrych ar y cwestiynau ymchwil</a:t>
            </a:r>
          </a:p>
          <a:p>
            <a:pPr lvl="1">
              <a:buFont typeface="Courier New,monospace" panose="020B0604020202020204" pitchFamily="34" charset="0"/>
              <a:buChar char="o"/>
            </a:pPr>
            <a:r>
              <a:rPr lang="cy-GB" sz="2400" noProof="0" dirty="0"/>
              <a:t>Sut i fapio’r llenyddiaeth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79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E8D58-72E5-5A80-B55A-A5AFF75F9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noProof="0" dirty="0"/>
              <a:t>Ailgysylltu â'r daith </a:t>
            </a:r>
            <a:r>
              <a:rPr lang="cy-GB" sz="3200" noProof="0" dirty="0" err="1"/>
              <a:t>ddoethurol</a:t>
            </a:r>
            <a:endParaRPr lang="cy-GB" sz="32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B633B-3FBB-E3A0-89B7-608C9E3C5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b="1" noProof="0" dirty="0"/>
              <a:t>Cwestiwn adfyfyrio</a:t>
            </a:r>
          </a:p>
          <a:p>
            <a:pPr marL="0" indent="0">
              <a:buNone/>
            </a:pPr>
            <a:r>
              <a:rPr lang="cy-GB" sz="2400" i="1" noProof="0" dirty="0">
                <a:ea typeface="+mn-lt"/>
                <a:cs typeface="+mn-lt"/>
              </a:rPr>
              <a:t>Beth sydd wedi newid yn eich meddylfryd am eich pwnc ymchwil ers i chi gyflwyno ECDE7002C</a:t>
            </a:r>
            <a:r>
              <a:rPr lang="en-GB" sz="2400" i="1" dirty="0">
                <a:ea typeface="+mn-lt"/>
                <a:cs typeface="+mn-lt"/>
              </a:rPr>
              <a:t>?</a:t>
            </a:r>
          </a:p>
          <a:p>
            <a:pPr marL="0" indent="0">
              <a:buNone/>
            </a:pPr>
            <a:endParaRPr lang="en-GB" sz="2400" i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cy-GB" sz="2400" noProof="0" dirty="0">
                <a:ea typeface="+mn-lt"/>
                <a:cs typeface="+mn-lt"/>
              </a:rPr>
              <a:t>Nodwch</a:t>
            </a:r>
          </a:p>
          <a:p>
            <a:r>
              <a:rPr lang="cy-GB" sz="2400" noProof="0" dirty="0">
                <a:ea typeface="+mn-lt"/>
                <a:cs typeface="+mn-lt"/>
              </a:rPr>
              <a:t>Beth sy'n aros yr un peth?</a:t>
            </a:r>
          </a:p>
          <a:p>
            <a:pPr>
              <a:buFont typeface="Arial"/>
              <a:buChar char="•"/>
            </a:pPr>
            <a:r>
              <a:rPr lang="cy-GB" sz="2400" noProof="0" dirty="0">
                <a:ea typeface="+mn-lt"/>
                <a:cs typeface="+mn-lt"/>
              </a:rPr>
              <a:t>Beth sydd wedi newid?</a:t>
            </a:r>
          </a:p>
          <a:p>
            <a:pPr>
              <a:buFont typeface="Arial"/>
              <a:buChar char="•"/>
            </a:pPr>
            <a:r>
              <a:rPr lang="cy-GB" sz="2400" noProof="0" dirty="0">
                <a:ea typeface="+mn-lt"/>
                <a:cs typeface="+mn-lt"/>
              </a:rPr>
              <a:t>Am beth rydych chi'n ansicr ar hyn o bryd?</a:t>
            </a:r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7370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5EAD9-7B54-9393-B57D-DABC0BA9D6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anchor="b">
            <a:normAutofit/>
          </a:bodyPr>
          <a:lstStyle/>
          <a:p>
            <a:r>
              <a:rPr lang="cy-GB" noProof="0" dirty="0"/>
              <a:t>Cyflwyno</a:t>
            </a:r>
            <a:r>
              <a:rPr lang="en-US" dirty="0"/>
              <a:t> ECDE7016C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49B040C5-8631-5FD0-83E0-E9AE8A9B3BAD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1" y="0"/>
            <a:ext cx="7424272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880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43D01-48F1-A88F-B587-E415930A5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ea typeface="+mj-lt"/>
                <a:cs typeface="+mj-lt"/>
              </a:rPr>
              <a:t>Nodau’r Modwl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0AD9CF-D455-0C9D-172C-461A78E33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cy-GB" sz="2400" noProof="0" dirty="0">
                <a:ea typeface="+mn-lt"/>
                <a:cs typeface="+mn-lt"/>
              </a:rPr>
              <a:t>Datblygu'r sgiliau beirniadol a dadansoddol lefel uwch sydd eu hangen i lunio dadl mewn adolygiad llenyddiaeth. </a:t>
            </a:r>
          </a:p>
          <a:p>
            <a:pPr algn="just"/>
            <a:r>
              <a:rPr lang="cy-GB" sz="2400" noProof="0" dirty="0">
                <a:ea typeface="+mn-lt"/>
                <a:cs typeface="+mn-lt"/>
              </a:rPr>
              <a:t>Gwerthuso’n feirniadol y llenyddiaeth bresennol sy'n gysylltiedig ag astudiaeth ymchwil a nodi bylchau yn y llenyddiaeth hon. </a:t>
            </a:r>
          </a:p>
          <a:p>
            <a:pPr algn="just"/>
            <a:r>
              <a:rPr lang="cy-GB" sz="2400" noProof="0" dirty="0">
                <a:ea typeface="+mn-lt"/>
                <a:cs typeface="+mn-lt"/>
              </a:rPr>
              <a:t>Llunio adolygiad llenyddiaeth sy'n cynnwys dadl, beirniadaeth ac eglurder sy'n canolbwyntio ar faes ymchwil penodol</a:t>
            </a:r>
            <a:r>
              <a:rPr lang="en-GB" sz="2400" dirty="0">
                <a:ea typeface="+mn-lt"/>
                <a:cs typeface="+mn-lt"/>
              </a:rPr>
              <a:t>.</a:t>
            </a:r>
            <a:endParaRPr lang="en-US" sz="2400" dirty="0">
              <a:ea typeface="+mn-lt"/>
              <a:cs typeface="+mn-lt"/>
            </a:endParaRPr>
          </a:p>
          <a:p>
            <a:pPr algn="just"/>
            <a:endParaRPr lang="en-US" sz="1600" dirty="0">
              <a:ea typeface="+mn-lt"/>
              <a:cs typeface="+mn-l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517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8F1B7-2B6E-C686-6304-F5650A418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y-GB" sz="3200" noProof="0" dirty="0"/>
              <a:t>Deilliannau Dysgu’r Modwl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54043-5F74-B58F-6A13-D15ED7684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r>
              <a:rPr lang="cy-GB" sz="2400" noProof="0" dirty="0"/>
              <a:t>Ar ôl cwblhau'r modwl hwn yn llwyddiannus, dylai'r myfyriwr allu dangos y gallu i:</a:t>
            </a:r>
          </a:p>
          <a:p>
            <a:pPr algn="just"/>
            <a:r>
              <a:rPr lang="cy-GB" sz="2400" noProof="0" dirty="0"/>
              <a:t>Ddangos a mynegi eglurder dadl a beirniadaeth sy'n briodol i ymchwil addysgol. </a:t>
            </a:r>
          </a:p>
          <a:p>
            <a:pPr algn="just"/>
            <a:r>
              <a:rPr lang="cy-GB" sz="2400" noProof="0" dirty="0"/>
              <a:t>Gwerthuso’n feirniadol y llenyddiaeth o amrywiaeth o ffynonellau gan ddefnyddio sgiliau o radd uwch i ddatblygu dadleuon a nodi bwlch/bylchau ymchwil i gefnogi pynciau ymchwil penodol. </a:t>
            </a:r>
          </a:p>
          <a:p>
            <a:pPr algn="just"/>
            <a:r>
              <a:rPr lang="cy-GB" sz="2400" noProof="0" dirty="0"/>
              <a:t>Llunio adolygiad llenyddiaeth sy'n ymgorffori dadl feirniadol i gefnogi pynciau ymchwil penodol</a:t>
            </a:r>
            <a:r>
              <a:rPr lang="en-GB" sz="2400" dirty="0"/>
              <a:t>.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64952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6B639-2D51-E0C0-E1A7-0B9891D02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noProof="0" dirty="0"/>
              <a:t>Asesiad y modwl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AECD5-97F8-E3B8-98F7-FAB99C5D1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b="1" noProof="0" dirty="0"/>
              <a:t>Cyflwyniad (20% o'r marc terfynol</a:t>
            </a:r>
            <a:r>
              <a:rPr lang="en-US" sz="2400" b="1" dirty="0"/>
              <a:t>)</a:t>
            </a:r>
          </a:p>
          <a:p>
            <a:pPr marL="0" indent="0">
              <a:buNone/>
            </a:pPr>
            <a:r>
              <a:rPr lang="cy-GB" sz="2400" noProof="0" dirty="0"/>
              <a:t>15 munud a 5 munud ar gyfer cwestiynau. I'w gwblhau </a:t>
            </a:r>
            <a:r>
              <a:rPr lang="en-US" sz="2400" dirty="0"/>
              <a:t>05.12.26 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cy-GB" sz="2400" b="1" noProof="0" dirty="0"/>
              <a:t>Aseiniad ysgrifenedig (80% o'r marc terfynol)</a:t>
            </a:r>
          </a:p>
          <a:p>
            <a:pPr marL="0" indent="0">
              <a:buNone/>
            </a:pPr>
            <a:r>
              <a:rPr lang="cy-GB" sz="2400" noProof="0" dirty="0"/>
              <a:t>6500 o eiriau. I'w gyflwyno 18.01.27</a:t>
            </a:r>
          </a:p>
        </p:txBody>
      </p:sp>
    </p:spTree>
    <p:extLst>
      <p:ext uri="{BB962C8B-B14F-4D97-AF65-F5344CB8AC3E}">
        <p14:creationId xmlns:p14="http://schemas.microsoft.com/office/powerpoint/2010/main" val="1496463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3296F-7BC5-02FE-D0B5-5286B2F3F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200" noProof="0" dirty="0"/>
              <a:t>Ailedrych ar gwestiynau ymchwil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F2991-6CB6-7352-F269-5DACAD429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noProof="0" dirty="0"/>
              <a:t>Beth sy'n gwneud cwestiwn ymchwil effeithiol</a:t>
            </a:r>
            <a:r>
              <a:rPr lang="en-GB" sz="2400" dirty="0"/>
              <a:t>?</a:t>
            </a:r>
          </a:p>
          <a:p>
            <a:endParaRPr lang="en-GB" sz="2400" dirty="0"/>
          </a:p>
          <a:p>
            <a:r>
              <a:rPr lang="cy-GB" sz="2400" noProof="0" dirty="0"/>
              <a:t>Beth yw'r berthynas rhwng y cwestiwn ymchwil a'r adolygiad llenyddiaeth</a:t>
            </a:r>
            <a:r>
              <a:rPr lang="en-GB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045601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C488A-C312-405F-881E-F0A368B21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88" y="1265054"/>
            <a:ext cx="3888410" cy="1559692"/>
          </a:xfrm>
        </p:spPr>
        <p:txBody>
          <a:bodyPr anchor="b">
            <a:normAutofit/>
          </a:bodyPr>
          <a:lstStyle/>
          <a:p>
            <a:r>
              <a:rPr lang="cy-GB" sz="3200" noProof="0" dirty="0"/>
              <a:t>Cwestiwn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9385D-BF83-92B0-F7F3-CD6C070EC4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3498164"/>
            <a:ext cx="3888410" cy="25137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 noProof="0" dirty="0"/>
              <a:t>Beth yw pwrpas yr adolygiad llenyddiaeth o fewn darn o ysgrifennu academaidd</a:t>
            </a:r>
            <a:r>
              <a:rPr lang="en-US" sz="2400" dirty="0"/>
              <a:t>?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35BD0B37-D9F7-4921-FEDD-F0C8C01502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47" r="-3" b="-3"/>
          <a:stretch>
            <a:fillRect/>
          </a:stretch>
        </p:blipFill>
        <p:spPr>
          <a:xfrm>
            <a:off x="1" y="10"/>
            <a:ext cx="7424272" cy="6857990"/>
          </a:xfrm>
          <a:custGeom>
            <a:avLst/>
            <a:gdLst/>
            <a:ahLst/>
            <a:cxnLst/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580696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7C02B-9E34-5AF4-A6D9-5B566CE58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011" y="73742"/>
            <a:ext cx="6863496" cy="2220726"/>
          </a:xfrm>
        </p:spPr>
        <p:txBody>
          <a:bodyPr>
            <a:normAutofit/>
          </a:bodyPr>
          <a:lstStyle/>
          <a:p>
            <a:r>
              <a:rPr lang="cy-GB" sz="3200" noProof="0" dirty="0"/>
              <a:t>Adolygiadau llenyddiaeth</a:t>
            </a:r>
            <a:endParaRPr lang="en-US" sz="3200" dirty="0"/>
          </a:p>
        </p:txBody>
      </p:sp>
      <p:pic>
        <p:nvPicPr>
          <p:cNvPr id="7" name="Picture 6" descr="Close-up of open book against blurred bookshelf background">
            <a:extLst>
              <a:ext uri="{FF2B5EF4-FFF2-40B4-BE49-F238E27FC236}">
                <a16:creationId xmlns:a16="http://schemas.microsoft.com/office/drawing/2014/main" id="{913E2235-D25C-FBA2-43E3-49DB641570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07" r="22320" b="-3"/>
          <a:stretch>
            <a:fillRect/>
          </a:stretch>
        </p:blipFill>
        <p:spPr>
          <a:xfrm>
            <a:off x="1" y="10"/>
            <a:ext cx="4565591" cy="6857990"/>
          </a:xfrm>
          <a:custGeom>
            <a:avLst/>
            <a:gdLst/>
            <a:ahLst/>
            <a:cxnLst/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3B32E-3C7C-F72A-255D-C29C32C6AE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74514" y="1552375"/>
            <a:ext cx="6596128" cy="3436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400" i="1" dirty="0"/>
              <a:t>A substantive, thorough, sophisticated literature review is a precondition for doing substantive, thorough, sophisticated research…A researcher cannot perform significant research without first understanding the literature in the field.</a:t>
            </a:r>
            <a:r>
              <a:rPr lang="en-US" sz="2400" dirty="0"/>
              <a:t>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400" dirty="0"/>
              <a:t>(Boote &amp; Beile, 2005, p. 3) </a:t>
            </a:r>
          </a:p>
          <a:p>
            <a:pPr>
              <a:lnSpc>
                <a:spcPct val="11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4610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435E4-18F6-3862-EFD7-A54C755C7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8C563-4D24-B50C-40F3-5581CC493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4810897" cy="1203848"/>
          </a:xfrm>
        </p:spPr>
        <p:txBody>
          <a:bodyPr anchor="b">
            <a:normAutofit/>
          </a:bodyPr>
          <a:lstStyle/>
          <a:p>
            <a:r>
              <a:rPr lang="cy-GB" sz="3200" noProof="0" dirty="0"/>
              <a:t>Adolygiadau llenyddiaeth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EF1A1-B22A-D9F8-ABAE-64C183891BB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5171302" cy="3814887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y-GB" sz="2400" noProof="0" dirty="0"/>
              <a:t>Esbonia</a:t>
            </a:r>
            <a:r>
              <a:rPr lang="en-US" sz="2400" dirty="0"/>
              <a:t> Yin, (2018, t.234) </a:t>
            </a:r>
            <a:r>
              <a:rPr lang="cy-GB" sz="2400" noProof="0" dirty="0"/>
              <a:t>fod dau ddiben i adolygiad llenyddiaeth, yn gyntaf </a:t>
            </a:r>
            <a:r>
              <a:rPr lang="en-US" sz="2400" dirty="0"/>
              <a:t>‘</a:t>
            </a:r>
            <a:r>
              <a:rPr lang="en-US" sz="2400" i="1" dirty="0"/>
              <a:t>show mastery of the topic</a:t>
            </a:r>
            <a:r>
              <a:rPr lang="en-US" sz="2400" dirty="0"/>
              <a:t>’ ac </a:t>
            </a:r>
            <a:r>
              <a:rPr lang="en-US" sz="2400" dirty="0" err="1"/>
              <a:t>yn</a:t>
            </a:r>
            <a:r>
              <a:rPr lang="en-US" sz="2400" dirty="0"/>
              <a:t> ail, ‘</a:t>
            </a:r>
            <a:r>
              <a:rPr lang="en-US" sz="2400" i="1" dirty="0"/>
              <a:t>to support the importance of your research questions</a:t>
            </a:r>
            <a:r>
              <a:rPr lang="en-US" sz="2400" dirty="0"/>
              <a:t>.’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7" name="Picture 6" descr="Close-up of open book against blurred bookshelf background">
            <a:extLst>
              <a:ext uri="{FF2B5EF4-FFF2-40B4-BE49-F238E27FC236}">
                <a16:creationId xmlns:a16="http://schemas.microsoft.com/office/drawing/2014/main" id="{1180B785-EC93-632E-70EE-B90B9C3440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07" r="22320" b="-3"/>
          <a:stretch>
            <a:fillRect/>
          </a:stretch>
        </p:blipFill>
        <p:spPr>
          <a:xfrm>
            <a:off x="6264137" y="0"/>
            <a:ext cx="4558814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50842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A03C6-DAAA-4A09-4B62-C4752D38B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3200" noProof="0" dirty="0">
                <a:solidFill>
                  <a:schemeClr val="tx2"/>
                </a:solidFill>
              </a:rPr>
              <a:t>Nodweddion allweddol adolygiadau llenyddiaeth effeithiol</a:t>
            </a:r>
            <a:endParaRPr lang="cy-GB" sz="3200" kern="1200" noProof="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533EB-AC89-4E97-7B3C-BDC5E4E0E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2400" noProof="0" dirty="0">
                <a:solidFill>
                  <a:schemeClr val="tx2"/>
                </a:solidFill>
              </a:rPr>
              <a:t>Pwrpas</a:t>
            </a:r>
          </a:p>
          <a:p>
            <a:pPr>
              <a:lnSpc>
                <a:spcPct val="90000"/>
              </a:lnSpc>
            </a:pPr>
            <a:r>
              <a:rPr lang="cy-GB" sz="2400" noProof="0" dirty="0">
                <a:solidFill>
                  <a:schemeClr val="tx2"/>
                </a:solidFill>
                <a:highlight>
                  <a:srgbClr val="FFFFFF"/>
                </a:highlight>
              </a:rPr>
              <a:t>Dadl</a:t>
            </a:r>
            <a:endParaRPr lang="cy-GB" sz="2400" noProof="0" dirty="0">
              <a:solidFill>
                <a:schemeClr val="tx2"/>
              </a:solidFill>
              <a:highlight>
                <a:srgbClr val="C6C6C6"/>
              </a:highlight>
            </a:endParaRPr>
          </a:p>
          <a:p>
            <a:pPr>
              <a:lnSpc>
                <a:spcPct val="90000"/>
              </a:lnSpc>
            </a:pPr>
            <a:r>
              <a:rPr lang="cy-GB" sz="2400" noProof="0" dirty="0">
                <a:solidFill>
                  <a:schemeClr val="tx2"/>
                </a:solidFill>
                <a:highlight>
                  <a:srgbClr val="FFFFFF"/>
                </a:highlight>
              </a:rPr>
              <a:t>Cyfuno</a:t>
            </a:r>
            <a:endParaRPr lang="cy-GB" sz="2400" noProof="0" dirty="0">
              <a:solidFill>
                <a:schemeClr val="tx2"/>
              </a:solidFill>
              <a:highlight>
                <a:srgbClr val="C6C6C6"/>
              </a:highlight>
            </a:endParaRPr>
          </a:p>
          <a:p>
            <a:pPr>
              <a:lnSpc>
                <a:spcPct val="90000"/>
              </a:lnSpc>
            </a:pPr>
            <a:r>
              <a:rPr lang="cy-GB" sz="2400" noProof="0" dirty="0">
                <a:solidFill>
                  <a:schemeClr val="tx2"/>
                </a:solidFill>
                <a:highlight>
                  <a:srgbClr val="FFFFFF"/>
                </a:highlight>
              </a:rPr>
              <a:t>Beirniadaeth</a:t>
            </a:r>
            <a:endParaRPr lang="cy-GB" sz="2400" noProof="0" dirty="0">
              <a:solidFill>
                <a:schemeClr val="tx2"/>
              </a:solidFill>
              <a:highlight>
                <a:srgbClr val="C6C6C6"/>
              </a:highlight>
            </a:endParaRPr>
          </a:p>
          <a:p>
            <a:pPr>
              <a:lnSpc>
                <a:spcPct val="90000"/>
              </a:lnSpc>
            </a:pPr>
            <a:r>
              <a:rPr lang="cy-GB" sz="2400" noProof="0" dirty="0">
                <a:solidFill>
                  <a:schemeClr val="tx2"/>
                </a:solidFill>
              </a:rPr>
              <a:t>Nodi bylchau</a:t>
            </a:r>
            <a:endParaRPr lang="cy-GB" sz="1800" noProof="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76034467-9E4E-1BFC-D9B3-F397B7FE34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415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73FFD-51BC-A765-ADD2-6123BF6DE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011" y="73742"/>
            <a:ext cx="6863496" cy="2220726"/>
          </a:xfrm>
        </p:spPr>
        <p:txBody>
          <a:bodyPr>
            <a:normAutofit/>
          </a:bodyPr>
          <a:lstStyle/>
          <a:p>
            <a:r>
              <a:rPr lang="cy-GB" sz="3200" noProof="0" dirty="0"/>
              <a:t>Adfyfyrio</a:t>
            </a:r>
            <a:r>
              <a:rPr lang="en-US" dirty="0"/>
              <a:t> </a:t>
            </a:r>
          </a:p>
        </p:txBody>
      </p:sp>
      <p:pic>
        <p:nvPicPr>
          <p:cNvPr id="5" name="Picture 4" descr="Reading a book and drinking coffee on the table">
            <a:extLst>
              <a:ext uri="{FF2B5EF4-FFF2-40B4-BE49-F238E27FC236}">
                <a16:creationId xmlns:a16="http://schemas.microsoft.com/office/drawing/2014/main" id="{8A72A70C-DFDB-6488-AE5D-97C0DAD1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06" r="29686" b="-10"/>
          <a:stretch>
            <a:fillRect/>
          </a:stretch>
        </p:blipFill>
        <p:spPr>
          <a:xfrm>
            <a:off x="1" y="10"/>
            <a:ext cx="4565591" cy="6857990"/>
          </a:xfrm>
          <a:custGeom>
            <a:avLst/>
            <a:gdLst/>
            <a:ahLst/>
            <a:cxnLst/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071F0-8712-B621-31F1-A12BAF0415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84811" y="2293781"/>
            <a:ext cx="6719696" cy="38692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b="1" noProof="0" dirty="0"/>
              <a:t>Wrth edrych yn ôl ar fy adolygiad llenyddiaeth ECDE7002C</a:t>
            </a:r>
            <a:r>
              <a:rPr lang="en-US" sz="2400" b="1" dirty="0"/>
              <a:t>:</a:t>
            </a:r>
            <a:endParaRPr lang="en-US" sz="2400" dirty="0"/>
          </a:p>
          <a:p>
            <a:r>
              <a:rPr lang="cy-GB" sz="2400" noProof="0" dirty="0"/>
              <a:t>Beth weithiodd yn dda?</a:t>
            </a:r>
          </a:p>
          <a:p>
            <a:r>
              <a:rPr lang="cy-GB" sz="2400" noProof="0" dirty="0"/>
              <a:t>Beth byddwn i'n ei wella?</a:t>
            </a:r>
          </a:p>
          <a:p>
            <a:r>
              <a:rPr lang="cy-GB" sz="2400" noProof="0" dirty="0"/>
              <a:t>Beth ydw i'n ei ddeall nawr nad oeddwn i'n ei ddeall bryd hynny?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860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EEAA2-2B7E-7D8E-969E-69DE5459A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anchor="b">
            <a:normAutofit/>
          </a:bodyPr>
          <a:lstStyle/>
          <a:p>
            <a:r>
              <a:rPr lang="cy-GB" sz="3200" noProof="0" dirty="0"/>
              <a:t>Trafodaeth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A1F1D4-E41D-A428-023B-44D8B5ABBCA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4553464" cy="38354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 noProof="0" dirty="0"/>
              <a:t>Pa mor feirniadol oedd eich adolygiad?</a:t>
            </a:r>
          </a:p>
          <a:p>
            <a:r>
              <a:rPr lang="cy-GB" sz="2400" noProof="0" dirty="0"/>
              <a:t>Wnaethoch chi gyfuno ffynonellau?</a:t>
            </a:r>
          </a:p>
          <a:p>
            <a:r>
              <a:rPr lang="cy-GB" sz="2400" noProof="0" dirty="0"/>
              <a:t>Ddatblygodd eich adolygiad ddadl?</a:t>
            </a:r>
          </a:p>
          <a:p>
            <a:r>
              <a:rPr lang="cy-GB" sz="2400" noProof="0" dirty="0"/>
              <a:t>Nododd e </a:t>
            </a:r>
            <a:r>
              <a:rPr lang="cy-GB" sz="2400" noProof="0" dirty="0" err="1"/>
              <a:t>fylchau</a:t>
            </a:r>
            <a:r>
              <a:rPr lang="cy-GB" sz="2400" noProof="0" dirty="0"/>
              <a:t>, tensiynau neu ddadleuon?</a:t>
            </a:r>
          </a:p>
          <a:p>
            <a:endParaRPr lang="en-US" dirty="0"/>
          </a:p>
        </p:txBody>
      </p:sp>
      <p:pic>
        <p:nvPicPr>
          <p:cNvPr id="5" name="Picture 4" descr="Discussions clipart 20 free Cliparts | Download images on Clipground 2020">
            <a:extLst>
              <a:ext uri="{FF2B5EF4-FFF2-40B4-BE49-F238E27FC236}">
                <a16:creationId xmlns:a16="http://schemas.microsoft.com/office/drawing/2014/main" id="{CFFA069B-8C11-8528-E80D-BBB38B38F2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8" r="1" b="1"/>
          <a:stretch>
            <a:fillRect/>
          </a:stretch>
        </p:blipFill>
        <p:spPr>
          <a:xfrm>
            <a:off x="5667385" y="1263433"/>
            <a:ext cx="6524615" cy="48871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7748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F1F49-5CDE-585F-A4C8-CC1CF0D4F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Hunan-archwiliad</a:t>
            </a:r>
            <a:r>
              <a:rPr lang="en-US" dirty="0"/>
              <a:t> 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62C94C3-AE73-0EC2-9FFE-9CF01A69B2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852293"/>
              </p:ext>
            </p:extLst>
          </p:nvPr>
        </p:nvGraphicFramePr>
        <p:xfrm>
          <a:off x="658368" y="1709738"/>
          <a:ext cx="10917681" cy="3239646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4008659">
                  <a:extLst>
                    <a:ext uri="{9D8B030D-6E8A-4147-A177-3AD203B41FA5}">
                      <a16:colId xmlns:a16="http://schemas.microsoft.com/office/drawing/2014/main" val="2036709308"/>
                    </a:ext>
                  </a:extLst>
                </a:gridCol>
                <a:gridCol w="1679276">
                  <a:extLst>
                    <a:ext uri="{9D8B030D-6E8A-4147-A177-3AD203B41FA5}">
                      <a16:colId xmlns:a16="http://schemas.microsoft.com/office/drawing/2014/main" val="850312433"/>
                    </a:ext>
                  </a:extLst>
                </a:gridCol>
                <a:gridCol w="2542904">
                  <a:extLst>
                    <a:ext uri="{9D8B030D-6E8A-4147-A177-3AD203B41FA5}">
                      <a16:colId xmlns:a16="http://schemas.microsoft.com/office/drawing/2014/main" val="1986318622"/>
                    </a:ext>
                  </a:extLst>
                </a:gridCol>
                <a:gridCol w="2686842">
                  <a:extLst>
                    <a:ext uri="{9D8B030D-6E8A-4147-A177-3AD203B41FA5}">
                      <a16:colId xmlns:a16="http://schemas.microsoft.com/office/drawing/2014/main" val="167243764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</a:rPr>
                        <a:t>Maes 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Cryf 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Datblygu 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Angen Gwaith</a:t>
                      </a: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12493384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Ffocws 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213741866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Defnydd o lenyddiaeth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428850079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Beirniadaeth</a:t>
                      </a: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341143781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Cyfuno</a:t>
                      </a: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214145398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Strwythur</a:t>
                      </a: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37039157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cy-GB" sz="2400" noProof="0" dirty="0">
                          <a:solidFill>
                            <a:srgbClr val="000000"/>
                          </a:solidFill>
                          <a:effectLst/>
                        </a:rPr>
                        <a:t>Nodi bylchau</a:t>
                      </a: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ct val="108958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6675" marR="66675" anchor="ctr"/>
                </a:tc>
                <a:extLst>
                  <a:ext uri="{0D108BD9-81ED-4DB2-BD59-A6C34878D82A}">
                    <a16:rowId xmlns:a16="http://schemas.microsoft.com/office/drawing/2014/main" val="13215050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1524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736FD-DFBD-8F88-7626-2500E9605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3443" y="2207025"/>
            <a:ext cx="3472459" cy="1858941"/>
          </a:xfrm>
        </p:spPr>
        <p:txBody>
          <a:bodyPr anchor="b">
            <a:normAutofit/>
          </a:bodyPr>
          <a:lstStyle/>
          <a:p>
            <a:r>
              <a:rPr lang="en-GB" sz="3200" dirty="0"/>
              <a:t>Deall a </a:t>
            </a:r>
            <a:r>
              <a:rPr lang="en-GB" sz="3200" dirty="0" err="1"/>
              <a:t>threfnu'r</a:t>
            </a:r>
            <a:r>
              <a:rPr lang="en-GB" sz="3200" dirty="0"/>
              <a:t> </a:t>
            </a:r>
            <a:r>
              <a:rPr lang="en-GB" sz="3200" dirty="0" err="1"/>
              <a:t>llenyddiaeth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AE9E79-95C5-6E44-BB75-F474D6E8B6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733" r="16242" b="6250"/>
          <a:stretch>
            <a:fillRect/>
          </a:stretch>
        </p:blipFill>
        <p:spPr>
          <a:xfrm>
            <a:off x="20" y="10"/>
            <a:ext cx="8326303" cy="685799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36756707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AC03A-3E96-EB5A-F228-013D9E6CB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011" y="-4699"/>
            <a:ext cx="6863496" cy="831197"/>
          </a:xfrm>
        </p:spPr>
        <p:txBody>
          <a:bodyPr>
            <a:normAutofit/>
          </a:bodyPr>
          <a:lstStyle/>
          <a:p>
            <a:r>
              <a:rPr lang="cy-GB" sz="3200" noProof="0" dirty="0"/>
              <a:t>Gweithgaredd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12B94FA6-ADA3-1F90-1009-B340BD40A8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43" r="15492" b="11"/>
          <a:stretch>
            <a:fillRect/>
          </a:stretch>
        </p:blipFill>
        <p:spPr>
          <a:xfrm>
            <a:off x="1" y="10"/>
            <a:ext cx="4565591" cy="6857990"/>
          </a:xfrm>
          <a:custGeom>
            <a:avLst/>
            <a:gdLst/>
            <a:ahLst/>
            <a:cxnLst/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8A5BB-9795-F01A-DC27-13D62F4018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92383" y="944532"/>
            <a:ext cx="6712124" cy="521852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r>
              <a:rPr lang="cy-GB" sz="2400" noProof="0" dirty="0"/>
              <a:t>Rhannwch â'r grŵp eich cwestiynau ymchwil ac amlinellwch unrhyw welliannau a wnaed ers astudio </a:t>
            </a:r>
            <a:r>
              <a:rPr lang="en-GB" sz="2400" dirty="0"/>
              <a:t>ECDE7002</a:t>
            </a:r>
            <a:endParaRPr lang="en-US" sz="2400" dirty="0"/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GB" sz="2400" dirty="0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cy-GB" sz="2400" noProof="0" dirty="0"/>
              <a:t>Dylai'r grŵp ehangach adfyfyrio a rhoi adborth ar y canlynol: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cy-GB" sz="2400" noProof="0" dirty="0"/>
              <a:t>Oes ffocws i'r cwestiwn?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cy-GB" sz="2400" noProof="0" dirty="0"/>
              <a:t>Ydy </a:t>
            </a:r>
            <a:r>
              <a:rPr lang="cy-GB" sz="2400" noProof="0" dirty="0" err="1"/>
              <a:t>e'n</a:t>
            </a:r>
            <a:r>
              <a:rPr lang="cy-GB" sz="2400" noProof="0" dirty="0"/>
              <a:t> glir?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cy-GB" sz="2400" noProof="0" dirty="0"/>
              <a:t>Ydy </a:t>
            </a:r>
            <a:r>
              <a:rPr lang="cy-GB" sz="2400" noProof="0" dirty="0" err="1"/>
              <a:t>e'n</a:t>
            </a:r>
            <a:r>
              <a:rPr lang="cy-GB" sz="2400" noProof="0" dirty="0"/>
              <a:t> awgrymu sylfaen llenyddiaeth gydlynol?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cy-GB" sz="2400" noProof="0" dirty="0"/>
              <a:t>Oes modd rheoli cwmpas y cwmpas?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877708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71B47-6F53-04AB-B8B2-5470A8555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Mapio</a:t>
            </a:r>
            <a:r>
              <a:rPr lang="en-GB" sz="3200" dirty="0"/>
              <a:t> </a:t>
            </a:r>
            <a:r>
              <a:rPr lang="en-GB" sz="3200" dirty="0" err="1"/>
              <a:t>llenyddiaeth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6A66F-3A1C-CF03-7B20-C88BF313C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noProof="0" dirty="0"/>
              <a:t>Beth yw map llenyddiaeth?</a:t>
            </a:r>
          </a:p>
          <a:p>
            <a:r>
              <a:rPr lang="cy-GB" sz="2400" noProof="0" dirty="0"/>
              <a:t>Sut mae ymchwilwyr yn defnyddio mapiau llenyddiaeth?</a:t>
            </a:r>
          </a:p>
          <a:p>
            <a:r>
              <a:rPr lang="cy-GB" sz="2400" noProof="0" dirty="0"/>
              <a:t>Beth yw'r gwahanol ddulliau</a:t>
            </a:r>
            <a:r>
              <a:rPr lang="en-GB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08671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EAB9F3F-B41E-5154-BBD6-CFDF52EBA2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anchor="b">
            <a:normAutofit/>
          </a:bodyPr>
          <a:lstStyle/>
          <a:p>
            <a:r>
              <a:rPr lang="cy-GB" noProof="0" dirty="0"/>
              <a:t>Gwersi o daith </a:t>
            </a:r>
            <a:r>
              <a:rPr lang="cy-GB" noProof="0" dirty="0" err="1"/>
              <a:t>ddoethurol</a:t>
            </a:r>
            <a:endParaRPr lang="cy-GB" noProof="0" dirty="0"/>
          </a:p>
        </p:txBody>
      </p:sp>
      <p:sp>
        <p:nvSpPr>
          <p:cNvPr id="14" name="Picture Placeholder 3">
            <a:extLst>
              <a:ext uri="{FF2B5EF4-FFF2-40B4-BE49-F238E27FC236}">
                <a16:creationId xmlns:a16="http://schemas.microsoft.com/office/drawing/2014/main" id="{2B781CC1-AA15-D35B-22D7-2A39C000668A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1" y="0"/>
            <a:ext cx="7424272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9412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64608-3144-0C2E-7C16-A1CDF3E54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noProof="0" dirty="0"/>
              <a:t>Rhai egwyddorion cyffredinol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FC534-ACBD-25AE-E8A3-1AE67C14F6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noProof="0" dirty="0"/>
              <a:t>Trefnwch ar gyfer cyfuno ac nid storio</a:t>
            </a:r>
          </a:p>
          <a:p>
            <a:r>
              <a:rPr lang="cy-GB" sz="2400" noProof="0" dirty="0"/>
              <a:t>Darllenwch er mwyn cyfuno nid crynhoi</a:t>
            </a:r>
          </a:p>
          <a:p>
            <a:r>
              <a:rPr lang="cy-GB" sz="2400" noProof="0" dirty="0"/>
              <a:t>Adeiladwch eich dadl drwy'r llenyddiaeth</a:t>
            </a:r>
            <a:endParaRPr lang="cy-GB" noProof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2896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981B-03D8-28F9-1D70-F4CF41C0F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971" y="429768"/>
            <a:ext cx="4139452" cy="703943"/>
          </a:xfrm>
        </p:spPr>
        <p:txBody>
          <a:bodyPr anchor="b">
            <a:noAutofit/>
          </a:bodyPr>
          <a:lstStyle/>
          <a:p>
            <a:r>
              <a:rPr lang="cy-GB" sz="3200" noProof="0" dirty="0"/>
              <a:t>Rhai awgrymiadau ymarferol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E5DB5-A595-1353-4144-7303FA91304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3971" y="1811305"/>
            <a:ext cx="4598893" cy="48794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400" noProof="0" dirty="0"/>
              <a:t>Ysgrifennwch wrth i chi ddarllen</a:t>
            </a:r>
          </a:p>
          <a:p>
            <a:r>
              <a:rPr lang="cy-GB" sz="2400" noProof="0" dirty="0"/>
              <a:t>Nodwch unrhyw batrymau</a:t>
            </a:r>
          </a:p>
          <a:p>
            <a:r>
              <a:rPr lang="cy-GB" sz="2400" noProof="0" dirty="0"/>
              <a:t>Peidiwch â dibynnu ar eich cof yn unig – ysgrifennwch e! </a:t>
            </a:r>
          </a:p>
          <a:p>
            <a:r>
              <a:rPr lang="cy-GB" sz="2400" noProof="0" dirty="0"/>
              <a:t>Ni fydd pob eitem o lenyddiaeth o ddefnydd – derbyniwch hynny ac osgoi gwasgu sylwadau amherthnasol</a:t>
            </a:r>
          </a:p>
          <a:p>
            <a:r>
              <a:rPr lang="cy-GB" sz="2400" noProof="0" dirty="0"/>
              <a:t>Dirlawnder llenyddiaeth a phan fyddwch chi wedi gwneud 'digon'</a:t>
            </a:r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C9A0A52C-22C0-E2D8-7CC9-00ADB87B79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79" r="4" b="4"/>
          <a:stretch>
            <a:fillRect/>
          </a:stretch>
        </p:blipFill>
        <p:spPr>
          <a:xfrm>
            <a:off x="4895088" y="10"/>
            <a:ext cx="7296912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78808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8E38E-92E1-EFCF-E3F2-05B220347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Enghraifft o femo adfyfyriol cychwynnol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A8E6C-CDD3-BBCE-57CC-F21A5C7DD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noProof="0" dirty="0">
                <a:latin typeface="Aptos"/>
              </a:rPr>
              <a:t>Pwyntiau diddorol, wedi'u dyddio braidd, felly ydy </a:t>
            </a:r>
            <a:r>
              <a:rPr lang="cy-GB" sz="2400" noProof="0" dirty="0" err="1">
                <a:latin typeface="Aptos"/>
              </a:rPr>
              <a:t>e’ndal</a:t>
            </a:r>
            <a:r>
              <a:rPr lang="cy-GB" sz="2400" noProof="0" dirty="0">
                <a:latin typeface="Aptos"/>
              </a:rPr>
              <a:t> yn werthfawr heddiw? 3 ffordd o edrych ar ryngwladoli ond beth am ardaloedd datganoledig sydd â hunaniaethau penodol? Hyn heb ei grybwyll a pham? Allwn ni weld pob un o'r 3 math delfrydol hyn yng Nghymru ac o safbwynt pwy ydyn ni’n gweld eu gweld nhw?</a:t>
            </a:r>
            <a:endParaRPr lang="cy-GB" sz="2400" noProof="0" dirty="0">
              <a:highlight>
                <a:srgbClr val="C6C6C6"/>
              </a:highlight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7743126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8EB36-01C5-5BA9-AAAE-99C84BCAB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74839"/>
            <a:ext cx="10963655" cy="797319"/>
          </a:xfrm>
        </p:spPr>
        <p:txBody>
          <a:bodyPr/>
          <a:lstStyle/>
          <a:p>
            <a:r>
              <a:rPr lang="cy-GB" noProof="0" dirty="0"/>
              <a:t>Memo adfyfyriol diwygiedig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F43F5-6AFF-4734-1A49-3FB3F9461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172" y="1141616"/>
            <a:ext cx="10963656" cy="50698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2400" noProof="0" dirty="0">
                <a:latin typeface="Aptos"/>
              </a:rPr>
              <a:t>Mae rôl cymdeithas fodern yn gymhleth. Mae prifysgolion yn chwarae rôl sylweddol wrth gefnogi angori hunaniaeth a chyflawniad mewn strwythur cymdeithasol cymhleth lle gall hunaniaethau fod yn hylif a </a:t>
            </a:r>
            <a:r>
              <a:rPr lang="cy-GB" sz="2400" noProof="0" dirty="0" err="1">
                <a:latin typeface="Aptos"/>
              </a:rPr>
              <a:t>chosmopolitaidd</a:t>
            </a:r>
            <a:r>
              <a:rPr lang="cy-GB" sz="2400" noProof="0" dirty="0">
                <a:latin typeface="Aptos"/>
              </a:rPr>
              <a:t> eu natur. Mae </a:t>
            </a:r>
            <a:r>
              <a:rPr lang="cy-GB" sz="2400" noProof="0" dirty="0" err="1">
                <a:latin typeface="Aptos"/>
              </a:rPr>
              <a:t>Stier</a:t>
            </a:r>
            <a:r>
              <a:rPr lang="cy-GB" sz="2400" noProof="0" dirty="0">
                <a:latin typeface="Aptos"/>
              </a:rPr>
              <a:t> yn eithrio ideolegau gwleidyddol yn fwriadol yn ei drafodaeth, ond ar gyfer cenhedloedd datganoledig, mae hunaniaethau rhanbarthol yn gysylltiedig â sut mae’r gwledydd hyn yn adeiladu polisi. Yn ei naratif, mae </a:t>
            </a:r>
            <a:r>
              <a:rPr lang="cy-GB" sz="2400" noProof="0" dirty="0" err="1">
                <a:latin typeface="Aptos"/>
              </a:rPr>
              <a:t>Stier</a:t>
            </a:r>
            <a:r>
              <a:rPr lang="cy-GB" sz="2400" noProof="0" dirty="0">
                <a:latin typeface="Aptos"/>
              </a:rPr>
              <a:t> yn cynnig nifer o argymhellion ar gyfer y dyfodol gan gynnwys peidio â chaniatáu i eraill ddylanwadu ar ideolegau academaidd ac yn galw am ryddhad i'r perwyl hwn (</a:t>
            </a:r>
            <a:r>
              <a:rPr lang="cy-GB" sz="2400" noProof="0" dirty="0" err="1">
                <a:latin typeface="Aptos"/>
              </a:rPr>
              <a:t>Stier</a:t>
            </a:r>
            <a:r>
              <a:rPr lang="cy-GB" sz="2400" noProof="0" dirty="0">
                <a:latin typeface="Aptos"/>
              </a:rPr>
              <a:t>, 2004). Mae hefyd yn nodi sut mae angen dod o hyd i gydbwysedd priodol rhwng agwedd </a:t>
            </a:r>
            <a:r>
              <a:rPr lang="cy-GB" sz="2400" noProof="0" dirty="0" err="1">
                <a:latin typeface="Aptos"/>
              </a:rPr>
              <a:t>economegaidd</a:t>
            </a:r>
            <a:r>
              <a:rPr lang="cy-GB" sz="2400" noProof="0" dirty="0">
                <a:latin typeface="Aptos"/>
              </a:rPr>
              <a:t> a delfrydol ar addysg. Er y gellir ystyried hyn yn uchelgais sylweddol, mewn gwlad ddatganoledig megis Cymru lle mae dibyniaeth sylweddol ar addysg uwch </a:t>
            </a:r>
            <a:r>
              <a:rPr lang="cy-GB" sz="2400" dirty="0">
                <a:latin typeface="Aptos"/>
              </a:rPr>
              <a:t>yn g</a:t>
            </a:r>
            <a:r>
              <a:rPr lang="cy-GB" sz="2400" noProof="0" dirty="0" err="1">
                <a:latin typeface="Aptos"/>
              </a:rPr>
              <a:t>yflogwr</a:t>
            </a:r>
            <a:r>
              <a:rPr lang="cy-GB" sz="2400" noProof="0" dirty="0">
                <a:latin typeface="Aptos"/>
              </a:rPr>
              <a:t> allweddol yn y rhanbarth, ydy hyn hyd yn oed yn bosibl?</a:t>
            </a: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40732119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B9CCD-50D7-E5FD-55D2-D52CFC54F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noProof="0" dirty="0"/>
              <a:t>Themâu, bylchau a dadleuon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B0C9E-7704-D8BD-53D2-8E7D0BF7C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noProof="0" dirty="0"/>
              <a:t>Gan ganolbwyntio ar eich astudiaeth ymchwil arfaethedig, ystyriwch y cwestiynau canlynol a pharatoi adborth ar gyfer trafodaeth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cy-GB" sz="2400" noProof="0" dirty="0"/>
              <a:t>Beth, yn eich barn chi, yw'r prif themâu yn eich maes?</a:t>
            </a:r>
            <a:endParaRPr lang="cy-GB" noProof="0" dirty="0"/>
          </a:p>
          <a:p>
            <a:r>
              <a:rPr lang="cy-GB" sz="2400" noProof="0" dirty="0"/>
              <a:t>Oes unrhyw ddadleuon neu densiynau rydych chi eisoes yn ymwybodol ohonyn nhw?</a:t>
            </a:r>
          </a:p>
          <a:p>
            <a:r>
              <a:rPr lang="cy-GB" sz="2400" noProof="0" dirty="0"/>
              <a:t>Pa gwestiynau sy'n parhau heb eu hateb?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8176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96F73-3032-AE07-37A4-A5683DF8A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Cynllunio gweithredu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4C547-BA2C-3DDF-CF00-144B77B68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noProof="0" dirty="0"/>
              <a:t>Beth rydw i wedi'i ddysgu heddiw?</a:t>
            </a:r>
          </a:p>
          <a:p>
            <a:r>
              <a:rPr lang="nn-NO" sz="2400" dirty="0"/>
              <a:t>Beth y mae angen i mi ei ddarllen nesaf</a:t>
            </a:r>
            <a:r>
              <a:rPr lang="en-GB" sz="2400" dirty="0"/>
              <a:t>?</a:t>
            </a:r>
          </a:p>
          <a:p>
            <a:r>
              <a:rPr lang="cy-GB" sz="2400" noProof="0" dirty="0"/>
              <a:t>Pa agwedd ar fy adolygiad llenyddiaeth y mae angen ei ddatblygu fwyaf</a:t>
            </a:r>
            <a:r>
              <a:rPr lang="en-GB" sz="2400" dirty="0"/>
              <a:t>?</a:t>
            </a:r>
          </a:p>
          <a:p>
            <a:r>
              <a:rPr lang="cy-GB" sz="2400" noProof="0" dirty="0"/>
              <a:t>Beth bydda i'n ei wneud cyn Sesiwn 2?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5105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DB7C1-BAE5-11E4-B148-C7E324EC9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Rhestr gyfeirnodau/darllen pellach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404DB9-56E9-CF91-4111-FB27E3350D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ea typeface="+mn-lt"/>
                <a:cs typeface="+mn-lt"/>
              </a:rPr>
              <a:t>Biggam</a:t>
            </a:r>
            <a:r>
              <a:rPr lang="en-GB" dirty="0">
                <a:ea typeface="+mn-lt"/>
                <a:cs typeface="+mn-lt"/>
              </a:rPr>
              <a:t>, J. (2026). </a:t>
            </a:r>
            <a:r>
              <a:rPr lang="en-GB" i="1" dirty="0">
                <a:ea typeface="+mn-lt"/>
                <a:cs typeface="+mn-lt"/>
              </a:rPr>
              <a:t>Succeeding with your Master’s dissertation : a step-by-step handbook</a:t>
            </a:r>
            <a:r>
              <a:rPr lang="en-GB" dirty="0">
                <a:ea typeface="+mn-lt"/>
                <a:cs typeface="+mn-lt"/>
              </a:rPr>
              <a:t> (Sixth edition.) Maidenhead: Open University Press.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Boote, D., &amp; Beile, P. (2005) ‘Scholars before researchers: On the centrality of the dissertation literature review in research preparation’, </a:t>
            </a:r>
            <a:r>
              <a:rPr lang="en-US" i="1" dirty="0">
                <a:ea typeface="+mn-lt"/>
                <a:cs typeface="+mn-lt"/>
              </a:rPr>
              <a:t>Educational Researcher</a:t>
            </a:r>
            <a:r>
              <a:rPr lang="en-US" dirty="0">
                <a:ea typeface="+mn-lt"/>
                <a:cs typeface="+mn-lt"/>
              </a:rPr>
              <a:t>, 34(6), pp. 3-15. DOI: 10.3102/0013189X034006003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Oliver, P., 2012. </a:t>
            </a:r>
            <a:r>
              <a:rPr lang="en-US" i="1" dirty="0">
                <a:ea typeface="+mn-lt"/>
                <a:cs typeface="+mn-lt"/>
              </a:rPr>
              <a:t>Succeeding with your literature review a handbook for students</a:t>
            </a:r>
            <a:r>
              <a:rPr lang="en-US" dirty="0">
                <a:ea typeface="+mn-lt"/>
                <a:cs typeface="+mn-lt"/>
              </a:rPr>
              <a:t>, Berkshire, England: McGraw-Hill : Open University Press.</a:t>
            </a:r>
          </a:p>
          <a:p>
            <a:r>
              <a:rPr lang="en-GB" dirty="0">
                <a:ea typeface="+mn-lt"/>
                <a:cs typeface="+mn-lt"/>
              </a:rPr>
              <a:t>Wallace &amp; Wray (2021) </a:t>
            </a:r>
            <a:r>
              <a:rPr lang="en-GB" i="1" dirty="0">
                <a:ea typeface="+mn-lt"/>
                <a:cs typeface="+mn-lt"/>
              </a:rPr>
              <a:t>Critical Reading and Writing for Postgraduates: 4</a:t>
            </a:r>
            <a:r>
              <a:rPr lang="en-GB" sz="1100" i="1" baseline="30000" dirty="0">
                <a:ea typeface="+mn-lt"/>
                <a:cs typeface="+mn-lt"/>
              </a:rPr>
              <a:t>th</a:t>
            </a:r>
            <a:r>
              <a:rPr lang="en-GB" i="1" dirty="0">
                <a:ea typeface="+mn-lt"/>
                <a:cs typeface="+mn-lt"/>
              </a:rPr>
              <a:t> Edition. </a:t>
            </a:r>
            <a:r>
              <a:rPr lang="en-GB" dirty="0">
                <a:ea typeface="+mn-lt"/>
                <a:cs typeface="+mn-lt"/>
              </a:rPr>
              <a:t>London: Sage Publishing.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Yin, R. K. (2018). </a:t>
            </a:r>
            <a:r>
              <a:rPr lang="en-US" i="1" dirty="0">
                <a:ea typeface="+mn-lt"/>
                <a:cs typeface="+mn-lt"/>
              </a:rPr>
              <a:t>Case Study Research Design and Methods</a:t>
            </a:r>
            <a:r>
              <a:rPr lang="en-US" dirty="0">
                <a:ea typeface="+mn-lt"/>
                <a:cs typeface="+mn-lt"/>
              </a:rPr>
              <a:t> (6th Ed.). Thousand Oaks, CA: Sage Publishing.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199054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Helena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Helen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2AA43FC-FF72-4BE6-A7C0-5B486BC0EA47}" vid="{908FED91-6E54-4E47-9D95-B0E10BE282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216</TotalTime>
  <Words>1129</Words>
  <Application>Microsoft Office PowerPoint</Application>
  <PresentationFormat>Widescreen</PresentationFormat>
  <Paragraphs>125</Paragraphs>
  <Slides>27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Courier New,monospace</vt:lpstr>
      <vt:lpstr>Aptos</vt:lpstr>
      <vt:lpstr>Arial</vt:lpstr>
      <vt:lpstr>Courier New</vt:lpstr>
      <vt:lpstr>Neue Haas Grotesk Text Pro</vt:lpstr>
      <vt:lpstr>Helena</vt:lpstr>
      <vt:lpstr>ECDE7016C  Ysgrifennu Adolygiad Llenyddiaeth Beirniadol mewn Addysg</vt:lpstr>
      <vt:lpstr>Nodau’r sesiwn</vt:lpstr>
      <vt:lpstr>Strwythur y diwrnod</vt:lpstr>
      <vt:lpstr>Ailgysylltu â'r daith ddoethurol</vt:lpstr>
      <vt:lpstr>Cyflwyno ECDE7016C</vt:lpstr>
      <vt:lpstr>Nodau’r Modwl</vt:lpstr>
      <vt:lpstr>Deilliannau Dysgu’r Modwl</vt:lpstr>
      <vt:lpstr>Asesiad y modwl</vt:lpstr>
      <vt:lpstr>Ailedrych ar gwestiynau ymchwil</vt:lpstr>
      <vt:lpstr>Cwestiwn</vt:lpstr>
      <vt:lpstr>Adolygiadau llenyddiaeth</vt:lpstr>
      <vt:lpstr>Adolygiadau llenyddiaeth</vt:lpstr>
      <vt:lpstr>Nodweddion allweddol adolygiadau llenyddiaeth effeithiol</vt:lpstr>
      <vt:lpstr>Adfyfyrio </vt:lpstr>
      <vt:lpstr>Trafodaeth </vt:lpstr>
      <vt:lpstr>Hunan-archwiliad </vt:lpstr>
      <vt:lpstr>Deall a threfnu'r llenyddiaeth</vt:lpstr>
      <vt:lpstr>Gweithgaredd</vt:lpstr>
      <vt:lpstr>Mapio llenyddiaeth</vt:lpstr>
      <vt:lpstr>Gwersi o daith ddoethurol</vt:lpstr>
      <vt:lpstr>Rhai egwyddorion cyffredinol</vt:lpstr>
      <vt:lpstr>Rhai awgrymiadau ymarferol</vt:lpstr>
      <vt:lpstr>Enghraifft o femo adfyfyriol cychwynnol</vt:lpstr>
      <vt:lpstr>Memo adfyfyriol diwygiedig</vt:lpstr>
      <vt:lpstr>Themâu, bylchau a dadleuon</vt:lpstr>
      <vt:lpstr>Cynllunio gweithredu</vt:lpstr>
      <vt:lpstr>Rhestr gyfeirnodau/darllen pellach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Geraint Lloyd</dc:creator>
  <cp:lastModifiedBy>Geraint Lloyd</cp:lastModifiedBy>
  <cp:revision>420</cp:revision>
  <dcterms:created xsi:type="dcterms:W3CDTF">2026-09-16T10:58:02Z</dcterms:created>
  <dcterms:modified xsi:type="dcterms:W3CDTF">2026-09-29T12:58:34Z</dcterms:modified>
</cp:coreProperties>
</file>