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92" r:id="rId2"/>
    <p:sldId id="293" r:id="rId3"/>
    <p:sldId id="295" r:id="rId4"/>
    <p:sldId id="296" r:id="rId5"/>
    <p:sldId id="299" r:id="rId6"/>
    <p:sldId id="297" r:id="rId7"/>
    <p:sldId id="298" r:id="rId8"/>
    <p:sldId id="300" r:id="rId9"/>
    <p:sldId id="302" r:id="rId10"/>
    <p:sldId id="301" r:id="rId11"/>
    <p:sldId id="303" r:id="rId12"/>
    <p:sldId id="306" r:id="rId13"/>
    <p:sldId id="304" r:id="rId14"/>
    <p:sldId id="305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294" r:id="rId23"/>
    <p:sldId id="290" r:id="rId24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Calibri Light" panose="020F0302020204030204" pitchFamily="34" charset="0"/>
      <p:regular r:id="rId29"/>
      <p:italic r:id="rId30"/>
    </p:embeddedFont>
    <p:embeddedFont>
      <p:font typeface="Cambria Math" panose="02040503050406030204" pitchFamily="18" charset="0"/>
      <p:regular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79" d="100"/>
          <a:sy n="79" d="100"/>
        </p:scale>
        <p:origin x="56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E1EE8-04D6-4574-B6A3-FC1D36E38B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FA8C6-1969-432D-ABA1-8AAFCA747B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9259A-4DFC-49C2-90D2-02128BE69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212B1-24D7-47A4-9F85-A861CF925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75979-249C-49D9-93F5-4B4208B71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461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9B5C1-1906-4AD5-B17C-546274ABD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E2E6B-4F4E-4F7C-A2F3-BE5438B3F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E2ACE-793F-4C42-9FD6-9DBCC0B63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1E7096-EC89-404F-BE7E-5CDBAA2E8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2D3D1-09FC-4AF6-A10D-0E25449BD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067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9CD6A-3C2E-41EA-92AF-56ECC9A3A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1582B9-F3CA-4DD4-B35D-FD9D891649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EE6437-2DC1-4120-8BC9-C33957ECD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07016-ECFB-4CEB-8D98-3DE35C44C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E4FB7-E5C1-4BC9-BB80-7B5B60828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644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B5780-7FF0-4440-822D-93FB51E40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4DBE0-9099-4709-94E6-CEFFCB1863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05FA67-1314-4494-B5A4-291A47D38F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E0B736-1EE0-4CFC-8EBC-17D33E831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16/11/2020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DC8465-51D0-4F61-9B3E-B9156624B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EA5F9B-FA8C-47E6-B4E6-B1ECA55A8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73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33934-ABC6-459F-85AB-B7BF015C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2ED75E-39F7-4A88-B302-ED9B2FCB0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3BA5AC-2AC4-4556-A604-E159CCC40A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3EBEE9-FFD0-4C98-B5DA-D757C9D32D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4AEE51-F785-4987-9F01-278C42D336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0E3982-C1A7-4ACB-9D55-C60D7427C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E80A5C-6BFE-4316-8FC6-9976C3F0B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AEA350-0326-42E5-9AB1-23DA084E7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233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073F0-252D-413C-BC3A-3A0FCE9FB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27D110-F965-44AC-8E0A-2FC1444F0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240E7D-1FA9-4E76-ACAA-E168072DD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F4EECB-B1B2-400F-B6A6-F4E42F91A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568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C72FC0-DC33-4DFA-BE70-22820098C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E28E9D-7F99-4675-8F32-109150E1B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C336B7-E737-4F37-941B-A8E9AC10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45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7518E-201F-402A-970D-6520E24BB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67884-0534-4CE8-898B-5A6E4B298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DB51-360B-4F20-95EC-592EEC2993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EAF7F0-591D-43A6-ADD7-8422A0019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50EABD-8977-4B6F-A333-00060290A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A58CB5-AD82-40F5-BAA7-57581C481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965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D94F-BFDB-40C3-910B-672AEFD5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E01C68-EFD0-4EC8-8A21-A8D8015045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825FF3-5B46-45BA-9DB1-84A3F69BAB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C65BCF-7FFA-4F36-B281-B28A366EF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16/11/2020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569887-6D7F-4D89-B5CF-E67BF8706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5CE76E-5614-4DDC-B0A0-1B5144D74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218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232F5-FA8E-4CEE-ACCA-2AC5A1D52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8BBD91-D73B-4C44-87EF-FFF7EC8864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FA1CE-A9C0-4953-9C75-E4F3FF7FC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649082-F20D-4236-AB96-CC642036A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47239-565B-410A-8DF3-34B194027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11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1B5871-E384-4A32-86DD-91ADAEEE8B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E0E0F8-3789-4FB7-9B88-C10DA90B0D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77D0E-2A51-4C36-B078-8FF83ABA6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728F8-36C4-4142-899C-A0DEC89AC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1B40F7-CAE2-42B1-A7E1-FB32A4898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599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61FC9C-717E-4878-A55F-84262BD56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C7D43C-0941-43DC-B482-8A74EA6C86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EBC89-B05F-4834-B043-0B9F405A92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16/11/2020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162D80-308B-4308-8EA4-1F5B507370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66AC81-AB63-46B1-98DC-1E589D2B28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190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 dirty="0"/>
              <a:t>and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week 8</a:t>
            </a:r>
          </a:p>
          <a:p>
            <a:r>
              <a:rPr lang="en-GB" dirty="0"/>
              <a:t>Analysis of Variance (ANOVA)</a:t>
            </a:r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938528"/>
            <a:ext cx="8337223" cy="4745076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Computational steps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Strength of Association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Post hoc Analyses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</a:t>
            </a:r>
            <a:r>
              <a:rPr lang="en-GB" dirty="0" err="1">
                <a:sym typeface="Wingdings" panose="05000000000000000000" pitchFamily="2" charset="2"/>
              </a:rPr>
              <a:t>Scheffé</a:t>
            </a:r>
            <a:r>
              <a:rPr lang="en-GB" dirty="0">
                <a:sym typeface="Wingdings" panose="05000000000000000000" pitchFamily="2" charset="2"/>
              </a:rPr>
              <a:t> Method of Post hoc Analysis</a:t>
            </a:r>
          </a:p>
          <a:p>
            <a:r>
              <a:rPr lang="en-GB" dirty="0"/>
              <a:t>The ANOVA test allows us to compare the means of multiple samples</a:t>
            </a:r>
          </a:p>
        </p:txBody>
      </p:sp>
    </p:spTree>
    <p:extLst>
      <p:ext uri="{BB962C8B-B14F-4D97-AF65-F5344CB8AC3E}">
        <p14:creationId xmlns:p14="http://schemas.microsoft.com/office/powerpoint/2010/main" val="1940331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29690"/>
          </a:xfrm>
        </p:spPr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402080"/>
                <a:ext cx="8337223" cy="5272098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In the last session we used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 to determine if the means of two samples differ to a statistically significant degree</a:t>
                </a:r>
              </a:p>
              <a:p>
                <a:r>
                  <a:rPr lang="en-GB" dirty="0"/>
                  <a:t>What if we want to compare more than two samples?</a:t>
                </a:r>
              </a:p>
              <a:p>
                <a:r>
                  <a:rPr lang="en-GB" dirty="0"/>
                  <a:t>Unfortunately we can’t just do multiple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Tests between each pair of samples</a:t>
                </a:r>
              </a:p>
              <a:p>
                <a:pPr lvl="1"/>
                <a:r>
                  <a:rPr lang="en-GB" dirty="0"/>
                  <a:t>We would have to do K(K-1)/2 tests where K is the number of samples</a:t>
                </a:r>
              </a:p>
              <a:p>
                <a:pPr lvl="1"/>
                <a:r>
                  <a:rPr lang="en-GB" dirty="0"/>
                  <a:t>Doing multiple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Tests also increases the likelihood of Type I errors</a:t>
                </a:r>
              </a:p>
              <a:p>
                <a:r>
                  <a:rPr lang="en-GB" dirty="0"/>
                  <a:t>If you use the 0.05 level of significance you expect to make a Type I error 5 times out of 100 by sampling errors alone</a:t>
                </a:r>
              </a:p>
              <a:p>
                <a:r>
                  <a:rPr lang="en-GB" dirty="0"/>
                  <a:t>If you performed 20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Tests and one reached the 0.05 level of significance would that be a chance occurrence or not?</a:t>
                </a:r>
              </a:p>
              <a:p>
                <a:pPr lvl="1"/>
                <a:r>
                  <a:rPr lang="en-GB" dirty="0"/>
                  <a:t>What if three reached that level?</a:t>
                </a:r>
              </a:p>
              <a:p>
                <a:pPr lvl="1"/>
                <a:r>
                  <a:rPr lang="en-GB" dirty="0"/>
                  <a:t>The more tests you perform, the more confusing this becomes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402080"/>
                <a:ext cx="8337223" cy="5272098"/>
              </a:xfrm>
              <a:blipFill>
                <a:blip r:embed="rId2"/>
                <a:stretch>
                  <a:fillRect l="-732" t="-1272" r="-8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04148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algn="ctr"/>
                <a:r>
                  <a:rPr lang="en-GB" b="1" dirty="0"/>
                  <a:t>Type I errors and Multiple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b="1" dirty="0"/>
                  <a:t> Tests</a:t>
                </a:r>
              </a:p>
            </p:txBody>
          </p:sp>
        </mc:Choice>
        <mc:Fallback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03388" y="1938528"/>
                <a:ext cx="8337223" cy="4669410"/>
              </a:xfrm>
            </p:spPr>
            <p:txBody>
              <a:bodyPr/>
              <a:lstStyle/>
              <a:p>
                <a:r>
                  <a:rPr lang="en-GB" dirty="0"/>
                  <a:t>With multiple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Tests the probability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p</m:t>
                    </m:r>
                  </m:oMath>
                </a14:m>
                <a:r>
                  <a:rPr lang="en-GB" dirty="0"/>
                  <a:t>) of a Type I error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=1−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Where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 is the alpha level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r>
                  <a:rPr lang="en-GB" dirty="0"/>
                  <a:t> is the number of comparisons</a:t>
                </a:r>
              </a:p>
              <a:p>
                <a:r>
                  <a:rPr lang="en-GB" dirty="0"/>
                  <a:t>For three samples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r>
                  <a:rPr lang="en-GB" dirty="0"/>
                  <a:t> = 3(3-1)/2 = 3  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 is 0.05 then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𝑝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0.05</m:t>
                            </m:r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b="0" i="0" smtClean="0">
                        <a:latin typeface="Cambria Math" panose="02040503050406030204" pitchFamily="18" charset="0"/>
                      </a:rPr>
                      <m:t>=1−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0.93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=0.14=14%</m:t>
                    </m:r>
                  </m:oMath>
                </a14:m>
                <a:r>
                  <a:rPr lang="en-GB" dirty="0"/>
                  <a:t> </a:t>
                </a:r>
              </a:p>
              <a:p>
                <a:r>
                  <a:rPr lang="en-GB" dirty="0"/>
                  <a:t>Instead of having a 5% chance of making a Type I error when you use three samples you have a 14% chance of making a Type I error</a:t>
                </a:r>
              </a:p>
              <a:p>
                <a:r>
                  <a:rPr lang="en-GB" dirty="0"/>
                  <a:t>To avoid both of these problems we use </a:t>
                </a:r>
                <a:r>
                  <a:rPr lang="en-GB" i="1" dirty="0"/>
                  <a:t>analysis of variance</a:t>
                </a:r>
                <a:r>
                  <a:rPr lang="en-GB" dirty="0"/>
                  <a:t> </a:t>
                </a:r>
                <a:r>
                  <a:rPr lang="en-GB" b="1" dirty="0"/>
                  <a:t>(ANOVA) </a:t>
                </a:r>
                <a:r>
                  <a:rPr lang="en-GB" dirty="0"/>
                  <a:t>to test for statistical significance in the differences of means between more than two samples</a:t>
                </a:r>
              </a:p>
              <a:p>
                <a:pPr lvl="1"/>
                <a:r>
                  <a:rPr lang="en-GB" dirty="0"/>
                  <a:t>This compares that variance (I.e. the variability) between groups to the variance within each group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03388" y="1938528"/>
                <a:ext cx="8337223" cy="4669410"/>
              </a:xfrm>
              <a:blipFill>
                <a:blip r:embed="rId3"/>
                <a:stretch>
                  <a:fillRect l="-731" t="-14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015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3377571"/>
            <a:ext cx="8337223" cy="3390874"/>
          </a:xfrm>
        </p:spPr>
        <p:txBody>
          <a:bodyPr/>
          <a:lstStyle/>
          <a:p>
            <a:r>
              <a:rPr lang="en-GB" dirty="0"/>
              <a:t>Suppose we have three groups</a:t>
            </a:r>
          </a:p>
          <a:p>
            <a:pPr lvl="1"/>
            <a:r>
              <a:rPr lang="en-GB" dirty="0"/>
              <a:t>Groups 1 and 2 have been given a treatment of some sort</a:t>
            </a:r>
          </a:p>
          <a:p>
            <a:pPr lvl="1"/>
            <a:r>
              <a:rPr lang="en-GB" dirty="0"/>
              <a:t>Group 3 is the control group</a:t>
            </a:r>
          </a:p>
          <a:p>
            <a:r>
              <a:rPr lang="en-GB" dirty="0"/>
              <a:t>We want to know ‘has the treatment had any effect?’</a:t>
            </a:r>
          </a:p>
          <a:p>
            <a:r>
              <a:rPr lang="en-GB" dirty="0"/>
              <a:t>By ‘treatment’ we mean anything that makes groups 1 and 2 different to group 3</a:t>
            </a:r>
          </a:p>
          <a:p>
            <a:pPr lvl="1"/>
            <a:r>
              <a:rPr lang="en-GB" dirty="0"/>
              <a:t>Different new routing algorithms, different marketing strategy, different medical treatment…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6551589"/>
              </p:ext>
            </p:extLst>
          </p:nvPr>
        </p:nvGraphicFramePr>
        <p:xfrm>
          <a:off x="2686637" y="1122706"/>
          <a:ext cx="3547620" cy="18552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825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2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25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Group 1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Group 2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Group 3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  <a:p>
                      <a:pPr algn="ctr"/>
                      <a:r>
                        <a:rPr lang="en-GB" dirty="0"/>
                        <a:t>16</a:t>
                      </a:r>
                    </a:p>
                    <a:p>
                      <a:pPr algn="ctr"/>
                      <a:r>
                        <a:rPr lang="en-GB" dirty="0"/>
                        <a:t>17</a:t>
                      </a:r>
                    </a:p>
                    <a:p>
                      <a:pPr algn="ctr"/>
                      <a:r>
                        <a:rPr lang="en-GB" dirty="0"/>
                        <a:t>18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  <a:p>
                      <a:pPr algn="ctr"/>
                      <a:r>
                        <a:rPr lang="en-GB" dirty="0"/>
                        <a:t>10</a:t>
                      </a:r>
                    </a:p>
                    <a:p>
                      <a:pPr algn="ctr"/>
                      <a:r>
                        <a:rPr lang="en-GB" dirty="0"/>
                        <a:t>13</a:t>
                      </a:r>
                    </a:p>
                    <a:p>
                      <a:pPr algn="ctr"/>
                      <a:r>
                        <a:rPr lang="en-GB" dirty="0"/>
                        <a:t>13</a:t>
                      </a:r>
                    </a:p>
                    <a:p>
                      <a:pPr algn="ctr"/>
                      <a:r>
                        <a:rPr lang="en-GB" dirty="0"/>
                        <a:t>8</a:t>
                      </a:r>
                    </a:p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  <a:p>
                      <a:pPr algn="ctr"/>
                      <a:r>
                        <a:rPr lang="en-GB" dirty="0"/>
                        <a:t>6</a:t>
                      </a:r>
                    </a:p>
                    <a:p>
                      <a:pPr algn="ctr"/>
                      <a:r>
                        <a:rPr lang="en-GB" dirty="0"/>
                        <a:t>4</a:t>
                      </a:r>
                    </a:p>
                    <a:p>
                      <a:pPr algn="ctr"/>
                      <a:r>
                        <a:rPr lang="en-GB" dirty="0"/>
                        <a:t>5</a:t>
                      </a:r>
                    </a:p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9307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Degrees of Freedom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584960"/>
                <a:ext cx="8337223" cy="4514182"/>
              </a:xfrm>
            </p:spPr>
            <p:txBody>
              <a:bodyPr/>
              <a:lstStyle/>
              <a:p>
                <a:r>
                  <a:rPr lang="en-GB" dirty="0"/>
                  <a:t>The variance of a population is calculated from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acc>
                                    <m:accPr>
                                      <m:chr m:val="̅"/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𝑋</m:t>
                                      </m:r>
                                    </m:e>
                                  </m:acc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Where N-1 is known as the </a:t>
                </a:r>
                <a:r>
                  <a:rPr lang="en-GB" i="1" dirty="0"/>
                  <a:t>degrees of freedom</a:t>
                </a:r>
                <a:r>
                  <a:rPr lang="en-GB" dirty="0"/>
                  <a:t> in the sample</a:t>
                </a:r>
              </a:p>
              <a:p>
                <a:pPr lvl="1"/>
                <a:r>
                  <a:rPr lang="en-GB" dirty="0"/>
                  <a:t>N-1 is used rather than N to avoid bias in the sample</a:t>
                </a:r>
              </a:p>
              <a:p>
                <a:r>
                  <a:rPr lang="en-GB" dirty="0"/>
                  <a:t>This is the number of things that are allowed to vary in your sample</a:t>
                </a:r>
              </a:p>
              <a:p>
                <a:pPr lvl="1"/>
                <a:r>
                  <a:rPr lang="en-GB" dirty="0"/>
                  <a:t>Suppose we have ten scores that add to 100</a:t>
                </a:r>
              </a:p>
              <a:p>
                <a:pPr lvl="1"/>
                <a:r>
                  <a:rPr lang="en-GB" dirty="0"/>
                  <a:t>Nine of those scores can add up to anything at all, but the tenth score is fixed by the total of those nine</a:t>
                </a:r>
              </a:p>
              <a:p>
                <a:pPr lvl="1"/>
                <a:r>
                  <a:rPr lang="en-GB" dirty="0"/>
                  <a:t>If the first nine scores add up to 89 then the tenth must be 11</a:t>
                </a:r>
              </a:p>
              <a:p>
                <a:pPr lvl="1"/>
                <a:r>
                  <a:rPr lang="en-GB" dirty="0"/>
                  <a:t>The group of ten scores has only 9 degrees of freedom, so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𝑑𝑓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=9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584960"/>
                <a:ext cx="8337223" cy="4514182"/>
              </a:xfrm>
              <a:blipFill>
                <a:blip r:embed="rId2"/>
                <a:stretch>
                  <a:fillRect l="-732" t="-14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94918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ANOVA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536192"/>
            <a:ext cx="8092126" cy="4487536"/>
          </a:xfrm>
        </p:spPr>
        <p:txBody>
          <a:bodyPr/>
          <a:lstStyle/>
          <a:p>
            <a:r>
              <a:rPr lang="en-GB" dirty="0"/>
              <a:t>Calculating ANOVAs by hand is long and prone to mistakes so we’re going to let Excel do the heavy lifting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ANOVA is part of the Data Analysis </a:t>
            </a:r>
            <a:r>
              <a:rPr lang="en-GB" dirty="0" err="1">
                <a:sym typeface="Wingdings" panose="05000000000000000000" pitchFamily="2" charset="2"/>
              </a:rPr>
              <a:t>Toolpak</a:t>
            </a:r>
            <a:r>
              <a:rPr lang="en-GB" dirty="0">
                <a:sym typeface="Wingdings" panose="05000000000000000000" pitchFamily="2" charset="2"/>
              </a:rPr>
              <a:t> and has three options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We want the </a:t>
            </a:r>
            <a:r>
              <a:rPr lang="en-GB" dirty="0" err="1">
                <a:sym typeface="Wingdings" panose="05000000000000000000" pitchFamily="2" charset="2"/>
              </a:rPr>
              <a:t>Anova</a:t>
            </a:r>
            <a:r>
              <a:rPr lang="en-GB" dirty="0">
                <a:sym typeface="Wingdings" panose="05000000000000000000" pitchFamily="2" charset="2"/>
              </a:rPr>
              <a:t> – Single Factor tool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037" y="3378852"/>
            <a:ext cx="6458851" cy="238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264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ANOVA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4960"/>
            <a:ext cx="7886700" cy="4592003"/>
          </a:xfrm>
        </p:spPr>
        <p:txBody>
          <a:bodyPr/>
          <a:lstStyle/>
          <a:p>
            <a:r>
              <a:rPr lang="en-GB" dirty="0"/>
              <a:t>Input the data range for analysis, input a location for the data to be output, and tick the labels box if appropriate</a:t>
            </a:r>
          </a:p>
          <a:p>
            <a:r>
              <a:rPr lang="en-GB" dirty="0"/>
              <a:t>Excel assumes that Alpha is 0.05 but allows you to change it if required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275" y="2974848"/>
            <a:ext cx="6516009" cy="304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481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ANOVA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4718861"/>
            <a:ext cx="8337223" cy="1955316"/>
          </a:xfrm>
        </p:spPr>
        <p:txBody>
          <a:bodyPr/>
          <a:lstStyle/>
          <a:p>
            <a:r>
              <a:rPr lang="en-GB" dirty="0"/>
              <a:t>The first part of the results shows the descriptive statistics for each of the group samples</a:t>
            </a:r>
          </a:p>
          <a:p>
            <a:pPr lvl="1"/>
            <a:r>
              <a:rPr lang="en-GB" dirty="0"/>
              <a:t>Count, sum, average (mean) and variance (standard deviation squared)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489435"/>
            <a:ext cx="7744906" cy="322942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3148553" y="1489434"/>
            <a:ext cx="4298622" cy="1741445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130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41917"/>
          </a:xfrm>
        </p:spPr>
        <p:txBody>
          <a:bodyPr/>
          <a:lstStyle/>
          <a:p>
            <a:pPr algn="ctr"/>
            <a:r>
              <a:rPr lang="en-GB" b="1" dirty="0"/>
              <a:t>ANOVA in Excel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4632960"/>
                <a:ext cx="8337223" cy="2225039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second part of the results shows the values for</a:t>
                </a:r>
              </a:p>
              <a:p>
                <a:pPr lvl="1"/>
                <a:r>
                  <a:rPr lang="en-GB" i="1" dirty="0"/>
                  <a:t>SS</a:t>
                </a:r>
                <a:r>
                  <a:rPr lang="en-GB" dirty="0"/>
                  <a:t> – the sum of squares between groups and within groups</a:t>
                </a:r>
              </a:p>
              <a:p>
                <a:pPr lvl="1"/>
                <a:r>
                  <a:rPr lang="en-GB" i="1" dirty="0" err="1"/>
                  <a:t>df</a:t>
                </a:r>
                <a:r>
                  <a:rPr lang="en-GB" dirty="0"/>
                  <a:t> – the degrees of freedom between groups and within groups</a:t>
                </a:r>
              </a:p>
              <a:p>
                <a:pPr lvl="1"/>
                <a:r>
                  <a:rPr lang="en-GB" i="1" dirty="0"/>
                  <a:t>MS</a:t>
                </a:r>
                <a:r>
                  <a:rPr lang="en-GB" dirty="0"/>
                  <a:t> – the mean square value between groups and within groups</a:t>
                </a:r>
              </a:p>
              <a:p>
                <a:pPr lvl="1"/>
                <a:r>
                  <a:rPr lang="en-GB" i="1" dirty="0"/>
                  <a:t>F, F </a:t>
                </a:r>
                <a:r>
                  <a:rPr lang="en-GB" i="1" dirty="0" err="1"/>
                  <a:t>crit</a:t>
                </a:r>
                <a:r>
                  <a:rPr lang="en-GB" i="1" dirty="0"/>
                  <a:t> </a:t>
                </a:r>
                <a:r>
                  <a:rPr lang="en-GB" dirty="0"/>
                  <a:t>– the equivalent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i="1" dirty="0"/>
                  <a:t> </a:t>
                </a:r>
                <a:r>
                  <a:rPr lang="en-GB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𝑐𝑟𝑖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/>
                  <a:t> in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 </a:t>
                </a:r>
              </a:p>
              <a:p>
                <a:pPr lvl="1"/>
                <a:r>
                  <a:rPr lang="en-GB" i="1" dirty="0"/>
                  <a:t>P-value</a:t>
                </a:r>
                <a:r>
                  <a:rPr lang="en-GB" dirty="0"/>
                  <a:t> – the probability that the variation is due to chance</a:t>
                </a:r>
              </a:p>
              <a:p>
                <a:pPr lvl="1"/>
                <a:endParaRPr lang="en-GB" i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4632960"/>
                <a:ext cx="8337223" cy="2225039"/>
              </a:xfrm>
              <a:blipFill>
                <a:blip r:embed="rId2"/>
                <a:stretch>
                  <a:fillRect l="-732" t="-30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444" y="1283500"/>
            <a:ext cx="7744906" cy="322942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2705492" y="2912883"/>
            <a:ext cx="6014301" cy="1480008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4143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56935"/>
          </a:xfrm>
        </p:spPr>
        <p:txBody>
          <a:bodyPr/>
          <a:lstStyle/>
          <a:p>
            <a:pPr algn="ctr"/>
            <a:r>
              <a:rPr lang="en-GB" b="1" dirty="0"/>
              <a:t>ANOVA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4392890"/>
            <a:ext cx="8337223" cy="2366129"/>
          </a:xfrm>
        </p:spPr>
        <p:txBody>
          <a:bodyPr>
            <a:normAutofit/>
          </a:bodyPr>
          <a:lstStyle/>
          <a:p>
            <a:r>
              <a:rPr lang="en-GB" dirty="0"/>
              <a:t>This shows that the variation between groups is much larger than the variation within groups</a:t>
            </a:r>
          </a:p>
          <a:p>
            <a:r>
              <a:rPr lang="en-GB" dirty="0"/>
              <a:t>It doesn’t tell us whether there are significant differences between all groups or just between two groups</a:t>
            </a:r>
          </a:p>
          <a:p>
            <a:r>
              <a:rPr lang="en-GB" dirty="0"/>
              <a:t>Nor does it tell us how strong the effect is – how closely correlated the effects are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67" y="1022062"/>
            <a:ext cx="7744906" cy="322942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2705492" y="2912883"/>
            <a:ext cx="6014301" cy="1480008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150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969" y="1384959"/>
            <a:ext cx="4575928" cy="3180757"/>
          </a:xfrm>
        </p:spPr>
        <p:txBody>
          <a:bodyPr>
            <a:normAutofit/>
          </a:bodyPr>
          <a:lstStyle/>
          <a:p>
            <a:r>
              <a:rPr lang="en-GB" dirty="0"/>
              <a:t>A researcher is interested in differences between blondes, brunettes and redheads in terms of introversion/extroversion. She selects random samples from a college campus, gives each subject a test of social introversion and comes up with the results given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6836849"/>
              </p:ext>
            </p:extLst>
          </p:nvPr>
        </p:nvGraphicFramePr>
        <p:xfrm>
          <a:off x="5250728" y="1108438"/>
          <a:ext cx="3789576" cy="18669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14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31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Blondes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Brunettes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Redheads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  <a:p>
                      <a:pPr algn="ctr"/>
                      <a:r>
                        <a:rPr lang="en-GB" dirty="0"/>
                        <a:t>10</a:t>
                      </a:r>
                    </a:p>
                    <a:p>
                      <a:pPr algn="ctr"/>
                      <a:r>
                        <a:rPr lang="en-GB" dirty="0"/>
                        <a:t>6</a:t>
                      </a:r>
                    </a:p>
                    <a:p>
                      <a:pPr algn="ctr"/>
                      <a:r>
                        <a:rPr lang="en-GB" dirty="0"/>
                        <a:t>2</a:t>
                      </a:r>
                    </a:p>
                    <a:p>
                      <a:pPr algn="ctr"/>
                      <a:r>
                        <a:rPr lang="en-GB" dirty="0"/>
                        <a:t>5</a:t>
                      </a:r>
                    </a:p>
                    <a:p>
                      <a:pPr algn="ctr"/>
                      <a:r>
                        <a:rPr lang="en-GB" dirty="0"/>
                        <a:t>3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  <a:p>
                      <a:pPr algn="ctr"/>
                      <a:r>
                        <a:rPr lang="en-GB" dirty="0"/>
                        <a:t>5</a:t>
                      </a:r>
                    </a:p>
                    <a:p>
                      <a:pPr algn="ctr"/>
                      <a:r>
                        <a:rPr lang="en-GB" dirty="0"/>
                        <a:t>2</a:t>
                      </a:r>
                    </a:p>
                    <a:p>
                      <a:pPr algn="ctr"/>
                      <a:r>
                        <a:rPr lang="en-GB" dirty="0"/>
                        <a:t>4</a:t>
                      </a:r>
                    </a:p>
                    <a:p>
                      <a:pPr algn="ctr"/>
                      <a:r>
                        <a:rPr lang="en-GB" dirty="0"/>
                        <a:t>3</a:t>
                      </a:r>
                    </a:p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  <a:p>
                      <a:pPr algn="ctr"/>
                      <a:r>
                        <a:rPr lang="en-GB" dirty="0"/>
                        <a:t>7</a:t>
                      </a:r>
                    </a:p>
                    <a:p>
                      <a:pPr algn="ctr"/>
                      <a:r>
                        <a:rPr lang="en-GB" dirty="0"/>
                        <a:t>2</a:t>
                      </a:r>
                    </a:p>
                    <a:p>
                      <a:pPr algn="ctr"/>
                      <a:r>
                        <a:rPr lang="en-GB" dirty="0"/>
                        <a:t>2</a:t>
                      </a:r>
                    </a:p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2"/>
              <p:cNvSpPr txBox="1">
                <a:spLocks/>
              </p:cNvSpPr>
              <p:nvPr/>
            </p:nvSpPr>
            <p:spPr>
              <a:xfrm>
                <a:off x="628650" y="4192734"/>
                <a:ext cx="8335654" cy="2300140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State your hypotheses 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your significance level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Calculate </a:t>
                </a:r>
                <a:r>
                  <a:rPr lang="en-GB" i="1" dirty="0"/>
                  <a:t>F</a:t>
                </a:r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Decide whether or not to reject the null hypothesis</a:t>
                </a:r>
              </a:p>
            </p:txBody>
          </p:sp>
        </mc:Choice>
        <mc:Fallback>
          <p:sp>
            <p:nvSpPr>
              <p:cNvPr id="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650" y="4192734"/>
                <a:ext cx="8335654" cy="2300140"/>
              </a:xfrm>
              <a:prstGeom prst="rect">
                <a:avLst/>
              </a:prstGeom>
              <a:blipFill>
                <a:blip r:embed="rId2"/>
                <a:stretch>
                  <a:fillRect l="-365" t="-15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54144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Strength</a:t>
            </a:r>
            <a:r>
              <a:rPr lang="en-GB" dirty="0"/>
              <a:t> </a:t>
            </a:r>
            <a:r>
              <a:rPr lang="en-GB" b="1" dirty="0"/>
              <a:t>of association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With large samples you can often find differences in means that are statistically significant but not important in terms of practical significance</a:t>
                </a:r>
              </a:p>
              <a:p>
                <a:r>
                  <a:rPr lang="en-GB" dirty="0"/>
                  <a:t>If you have a statistically significant overall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</m:oMath>
                </a14:m>
                <a:r>
                  <a:rPr lang="en-GB" dirty="0"/>
                  <a:t> test you also need to determine the strength of association</a:t>
                </a:r>
              </a:p>
              <a:p>
                <a:pPr lvl="1"/>
                <a:r>
                  <a:rPr lang="en-GB" dirty="0"/>
                  <a:t>This is the ANOVA version of the coefficient of determination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</m:oMath>
                </a14:m>
                <a:r>
                  <a:rPr lang="en-GB" dirty="0"/>
                  <a:t> that we looked at in the lecture  on correlations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773" t="-15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5490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Strength of Association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353312"/>
                <a:ext cx="8337223" cy="5424560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−1)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</m:oMath>
                </a14:m>
                <a:r>
                  <a:rPr lang="en-GB" dirty="0"/>
                  <a:t> = Sum of squares between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en-GB" dirty="0"/>
                  <a:t> = Sum of squares for the total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𝑊</m:t>
                        </m:r>
                      </m:sub>
                    </m:sSub>
                  </m:oMath>
                </a14:m>
                <a:r>
                  <a:rPr lang="en-GB" dirty="0"/>
                  <a:t> = Mean square within groups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𝐾</m:t>
                    </m:r>
                  </m:oMath>
                </a14:m>
                <a:r>
                  <a:rPr lang="en-GB" dirty="0"/>
                  <a:t> = number of groups</a:t>
                </a:r>
              </a:p>
              <a:p>
                <a:r>
                  <a:rPr lang="en-GB" dirty="0"/>
                  <a:t>In our example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402.98−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9.06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511.73+9.06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402.98−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18.12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20.79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384.86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520.79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=0.74=74%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This shows that most – 74% – of the variance is due to the difference between the groups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353312"/>
                <a:ext cx="8337223" cy="5424560"/>
              </a:xfrm>
              <a:blipFill>
                <a:blip r:embed="rId2"/>
                <a:stretch>
                  <a:fillRect l="-7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8400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969" y="1437622"/>
            <a:ext cx="4575928" cy="3180757"/>
          </a:xfrm>
        </p:spPr>
        <p:txBody>
          <a:bodyPr>
            <a:normAutofit/>
          </a:bodyPr>
          <a:lstStyle/>
          <a:p>
            <a:r>
              <a:rPr lang="en-GB" dirty="0"/>
              <a:t>A company is thinking of replacing their current flavour of drink with two new flavours. They do a taste test with each of the new flavours and their current flavour and get their testers to rate the tastes out of ten. These are their results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92689"/>
              </p:ext>
            </p:extLst>
          </p:nvPr>
        </p:nvGraphicFramePr>
        <p:xfrm>
          <a:off x="5250728" y="1108438"/>
          <a:ext cx="3789576" cy="21107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14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31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New flavour 1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New flavour 2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Current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/>
                        <a:t>flavour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  <a:p>
                      <a:pPr algn="ctr"/>
                      <a:r>
                        <a:rPr lang="en-GB" dirty="0"/>
                        <a:t>9</a:t>
                      </a:r>
                    </a:p>
                    <a:p>
                      <a:pPr algn="ctr"/>
                      <a:r>
                        <a:rPr lang="en-GB" dirty="0"/>
                        <a:t>10</a:t>
                      </a:r>
                    </a:p>
                    <a:p>
                      <a:pPr algn="ctr"/>
                      <a:r>
                        <a:rPr lang="en-GB" dirty="0"/>
                        <a:t>10</a:t>
                      </a:r>
                    </a:p>
                    <a:p>
                      <a:pPr algn="ctr"/>
                      <a:r>
                        <a:rPr lang="en-GB" dirty="0"/>
                        <a:t>6</a:t>
                      </a:r>
                    </a:p>
                    <a:p>
                      <a:pPr algn="ctr"/>
                      <a:r>
                        <a:rPr lang="en-GB" dirty="0"/>
                        <a:t>8</a:t>
                      </a:r>
                    </a:p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  <a:p>
                      <a:pPr algn="ctr"/>
                      <a:r>
                        <a:rPr lang="en-GB" dirty="0"/>
                        <a:t>3</a:t>
                      </a:r>
                    </a:p>
                    <a:p>
                      <a:pPr algn="ctr"/>
                      <a:r>
                        <a:rPr lang="en-GB" dirty="0"/>
                        <a:t>4</a:t>
                      </a:r>
                    </a:p>
                    <a:p>
                      <a:pPr algn="ctr"/>
                      <a:r>
                        <a:rPr lang="en-GB" dirty="0"/>
                        <a:t>2</a:t>
                      </a:r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  <a:p>
                      <a:pPr algn="ctr"/>
                      <a:r>
                        <a:rPr lang="en-GB" dirty="0"/>
                        <a:t>3</a:t>
                      </a:r>
                    </a:p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  <a:p>
                      <a:pPr algn="ctr"/>
                      <a:r>
                        <a:rPr lang="en-GB" dirty="0"/>
                        <a:t>6</a:t>
                      </a:r>
                    </a:p>
                    <a:p>
                      <a:pPr algn="ctr"/>
                      <a:r>
                        <a:rPr lang="en-GB" dirty="0"/>
                        <a:t>5</a:t>
                      </a:r>
                    </a:p>
                    <a:p>
                      <a:pPr algn="ctr"/>
                      <a:r>
                        <a:rPr lang="en-GB" dirty="0"/>
                        <a:t>8</a:t>
                      </a:r>
                    </a:p>
                    <a:p>
                      <a:pPr algn="ctr"/>
                      <a:r>
                        <a:rPr lang="en-GB" dirty="0"/>
                        <a:t>10</a:t>
                      </a:r>
                    </a:p>
                    <a:p>
                      <a:pPr algn="ctr"/>
                      <a:r>
                        <a:rPr lang="en-GB" dirty="0"/>
                        <a:t>6</a:t>
                      </a:r>
                    </a:p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2"/>
              <p:cNvSpPr txBox="1">
                <a:spLocks/>
              </p:cNvSpPr>
              <p:nvPr/>
            </p:nvSpPr>
            <p:spPr>
              <a:xfrm>
                <a:off x="534969" y="3968685"/>
                <a:ext cx="8335654" cy="2743199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State your hypotheses 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your significance level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Calculate </a:t>
                </a:r>
                <a:r>
                  <a:rPr lang="en-GB" i="1" dirty="0"/>
                  <a:t>F</a:t>
                </a:r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Decide whether or not to reject the null hypothesis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If you reject the null hypothesis, calculate the strength of association</a:t>
                </a:r>
              </a:p>
            </p:txBody>
          </p:sp>
        </mc:Choice>
        <mc:Fallback>
          <p:sp>
            <p:nvSpPr>
              <p:cNvPr id="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69" y="3968685"/>
                <a:ext cx="8335654" cy="2743199"/>
              </a:xfrm>
              <a:prstGeom prst="rect">
                <a:avLst/>
              </a:prstGeom>
              <a:blipFill>
                <a:blip r:embed="rId2"/>
                <a:stretch>
                  <a:fillRect l="-439" t="-1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7219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83696"/>
          </a:xfrm>
        </p:spPr>
        <p:txBody>
          <a:bodyPr/>
          <a:lstStyle/>
          <a:p>
            <a:pPr algn="ctr"/>
            <a:r>
              <a:rPr lang="en-GB" b="1" dirty="0"/>
              <a:t>Post hoc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348822"/>
            <a:ext cx="8337223" cy="5509178"/>
          </a:xfrm>
        </p:spPr>
        <p:txBody>
          <a:bodyPr/>
          <a:lstStyle/>
          <a:p>
            <a:r>
              <a:rPr lang="en-GB" dirty="0"/>
              <a:t>In the last problem we discovered that there was a significant difference between the means</a:t>
            </a:r>
          </a:p>
          <a:p>
            <a:pPr lvl="1"/>
            <a:r>
              <a:rPr lang="en-GB" dirty="0"/>
              <a:t>Current flavour: 7</a:t>
            </a:r>
          </a:p>
          <a:p>
            <a:pPr lvl="1"/>
            <a:r>
              <a:rPr lang="en-GB" dirty="0"/>
              <a:t>New flavour 1: 8.57</a:t>
            </a:r>
          </a:p>
          <a:p>
            <a:pPr lvl="1"/>
            <a:r>
              <a:rPr lang="en-GB" dirty="0"/>
              <a:t>New flavour 2: 2.42</a:t>
            </a:r>
          </a:p>
          <a:p>
            <a:r>
              <a:rPr lang="en-GB" dirty="0"/>
              <a:t>Clearly there’s a large difference between the current flavour and flavour 2, but is the difference between the current flavour and flavour 1 significant?</a:t>
            </a:r>
          </a:p>
          <a:p>
            <a:pPr lvl="1"/>
            <a:r>
              <a:rPr lang="en-GB" dirty="0"/>
              <a:t>ANOVA doesn’t tell us this; it just tells us that there are significant differences somewhere</a:t>
            </a:r>
          </a:p>
          <a:p>
            <a:r>
              <a:rPr lang="en-GB" dirty="0"/>
              <a:t>We need to do some </a:t>
            </a:r>
            <a:r>
              <a:rPr lang="en-GB" i="1" dirty="0"/>
              <a:t>post hoc analysis</a:t>
            </a:r>
            <a:r>
              <a:rPr lang="en-GB" dirty="0"/>
              <a:t> to determine which of the pairs show significant differences</a:t>
            </a:r>
          </a:p>
          <a:p>
            <a:r>
              <a:rPr lang="en-GB" dirty="0"/>
              <a:t>We’ll look at the </a:t>
            </a:r>
            <a:r>
              <a:rPr lang="en-GB" dirty="0" err="1"/>
              <a:t>Scheffé</a:t>
            </a:r>
            <a:r>
              <a:rPr lang="en-GB" dirty="0"/>
              <a:t> method for groups of equal or unequal Ns</a:t>
            </a:r>
          </a:p>
        </p:txBody>
      </p:sp>
    </p:spTree>
    <p:extLst>
      <p:ext uri="{BB962C8B-B14F-4D97-AF65-F5344CB8AC3E}">
        <p14:creationId xmlns:p14="http://schemas.microsoft.com/office/powerpoint/2010/main" val="5046818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24762"/>
          </a:xfrm>
        </p:spPr>
        <p:txBody>
          <a:bodyPr>
            <a:normAutofit/>
          </a:bodyPr>
          <a:lstStyle/>
          <a:p>
            <a:r>
              <a:rPr lang="en-GB" b="1" dirty="0"/>
              <a:t>The </a:t>
            </a:r>
            <a:r>
              <a:rPr lang="en-GB" b="1" dirty="0" err="1"/>
              <a:t>Scheffé</a:t>
            </a:r>
            <a:r>
              <a:rPr lang="en-GB" b="1" dirty="0"/>
              <a:t> method of Post Hoc Analysis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291317"/>
                <a:ext cx="8337223" cy="5660007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</a:t>
                </a:r>
                <a:r>
                  <a:rPr lang="en-GB" dirty="0" err="1"/>
                  <a:t>Scheffé</a:t>
                </a:r>
                <a:r>
                  <a:rPr lang="en-GB" dirty="0"/>
                  <a:t> method requires the calculation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/>
                  <a:t> which is then compared against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𝑐𝑟𝑖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/>
                  <a:t> (which is calculated, not looked up)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are the means of the two groups being compared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are the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𝑁</m:t>
                    </m:r>
                  </m:oMath>
                </a14:m>
                <a:r>
                  <a:rPr lang="en-GB" dirty="0"/>
                  <a:t>s of the two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𝑊</m:t>
                        </m:r>
                      </m:sub>
                    </m:sSub>
                  </m:oMath>
                </a14:m>
                <a:r>
                  <a:rPr lang="en-GB" dirty="0"/>
                  <a:t> is the within-group mean square from your ANOVA</a:t>
                </a:r>
              </a:p>
              <a:p>
                <a:pPr lvl="1"/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𝐾</m:t>
                    </m:r>
                  </m:oMath>
                </a14:m>
                <a:r>
                  <a:rPr lang="en-GB" dirty="0"/>
                  <a:t> is the number of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dirty="0"/>
                  <a:t> is the critical value of the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</m:oMath>
                </a14:m>
                <a:r>
                  <a:rPr lang="en-GB" dirty="0"/>
                  <a:t> test from your ANOVA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291317"/>
                <a:ext cx="8337223" cy="5660007"/>
              </a:xfrm>
              <a:blipFill>
                <a:blip r:embed="rId2"/>
                <a:stretch>
                  <a:fillRect l="-732" t="-11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774057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2842"/>
          </a:xfrm>
        </p:spPr>
        <p:txBody>
          <a:bodyPr>
            <a:normAutofit/>
          </a:bodyPr>
          <a:lstStyle/>
          <a:p>
            <a:r>
              <a:rPr lang="en-GB" b="1" dirty="0"/>
              <a:t>The </a:t>
            </a:r>
            <a:r>
              <a:rPr lang="en-GB" b="1" dirty="0" err="1"/>
              <a:t>Scheffé</a:t>
            </a:r>
            <a:r>
              <a:rPr lang="en-GB" b="1" dirty="0"/>
              <a:t> method of Post Hoc Analysis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678861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Current flavour v. flavour 1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𝐶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7−8.57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0.53</m:t>
                              </m:r>
                            </m:e>
                          </m:ra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0.73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=−2.15</m:t>
                      </m:r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The minus sign doesn’t matter in this case as we could have calculated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giving us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=2.15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This now has to be compared with the critical value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3.55</m:t>
                              </m:r>
                            </m:e>
                          </m:d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7.1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=2.66</m:t>
                      </m:r>
                    </m:oMath>
                  </m:oMathPara>
                </a14:m>
                <a:endParaRPr lang="en-GB" dirty="0"/>
              </a:p>
              <a:p>
                <a:endParaRPr lang="en-GB" i="1" dirty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/>
                  <a:t> &lt;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dirty="0"/>
                  <a:t> so there is no significant difference between the current flavour and new flavour 1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678861"/>
              </a:xfrm>
              <a:blipFill>
                <a:blip r:embed="rId2"/>
                <a:stretch>
                  <a:fillRect l="-732" t="-1182" b="-4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930709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36954"/>
          </a:xfrm>
        </p:spPr>
        <p:txBody>
          <a:bodyPr>
            <a:normAutofit/>
          </a:bodyPr>
          <a:lstStyle/>
          <a:p>
            <a:r>
              <a:rPr lang="en-GB" b="1" dirty="0"/>
              <a:t>The </a:t>
            </a:r>
            <a:r>
              <a:rPr lang="en-GB" b="1" dirty="0" err="1"/>
              <a:t>Scheffé</a:t>
            </a:r>
            <a:r>
              <a:rPr lang="en-GB" b="1" dirty="0"/>
              <a:t> method of Post Hoc Analysis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402081"/>
                <a:ext cx="8337223" cy="5678861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Current flavour v. flavour 2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𝐶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7−2.43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0.53</m:t>
                              </m:r>
                            </m:e>
                          </m:ra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4.57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0.73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=6.26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This now has to be compared with the critical value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3.55</m:t>
                              </m:r>
                            </m:e>
                          </m:d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7.1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=2.66</m:t>
                      </m:r>
                    </m:oMath>
                  </m:oMathPara>
                </a14:m>
                <a:endParaRPr lang="en-GB" dirty="0"/>
              </a:p>
              <a:p>
                <a:endParaRPr lang="en-GB" i="1" dirty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/>
                  <a:t>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dirty="0"/>
                  <a:t> so there is a significant difference between the current flavour and new flavour 2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402081"/>
                <a:ext cx="8337223" cy="5678861"/>
              </a:xfrm>
              <a:blipFill>
                <a:blip r:embed="rId2"/>
                <a:stretch>
                  <a:fillRect l="-732" t="-11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17779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6440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b="1" dirty="0"/>
              <a:t>Interpreting the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611226"/>
            <a:ext cx="8337223" cy="4119512"/>
          </a:xfrm>
        </p:spPr>
        <p:txBody>
          <a:bodyPr/>
          <a:lstStyle/>
          <a:p>
            <a:r>
              <a:rPr lang="en-GB" dirty="0"/>
              <a:t>The rating for flavour 1 is higher but not significantly higher than for the current flavour </a:t>
            </a:r>
          </a:p>
          <a:p>
            <a:pPr lvl="1"/>
            <a:r>
              <a:rPr lang="en-GB" dirty="0"/>
              <a:t>Even though flavour 1 scores higher it is not high enough to justify replacing the current flavour with flavour 1</a:t>
            </a:r>
          </a:p>
          <a:p>
            <a:r>
              <a:rPr lang="en-GB" dirty="0"/>
              <a:t>The rating for flavour 2 is significantly lower than for the current flavour </a:t>
            </a:r>
          </a:p>
          <a:p>
            <a:pPr lvl="1"/>
            <a:r>
              <a:rPr lang="en-GB" dirty="0"/>
              <a:t>It would be a very bad idea to replace the current flavour with flavour 2</a:t>
            </a:r>
          </a:p>
          <a:p>
            <a:r>
              <a:rPr lang="en-GB" dirty="0"/>
              <a:t>When conducting </a:t>
            </a:r>
            <a:r>
              <a:rPr lang="en-GB" dirty="0" err="1"/>
              <a:t>Scheffé</a:t>
            </a:r>
            <a:r>
              <a:rPr lang="en-GB" dirty="0"/>
              <a:t> post-hoc tests there is no increase in the likelihood of making Type I errors with repeated tests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95618461"/>
                  </p:ext>
                </p:extLst>
              </p:nvPr>
            </p:nvGraphicFramePr>
            <p:xfrm>
              <a:off x="923825" y="1397000"/>
              <a:ext cx="7268067" cy="90644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5708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648932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76205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40352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New flavour 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New flavour</a:t>
                          </a:r>
                          <a:r>
                            <a:rPr lang="en-GB" baseline="0" dirty="0"/>
                            <a:t> 2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4608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Current flavour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&lt;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1" dirty="0">
                            <a:latin typeface="Cambria Math" panose="02040503050406030204" pitchFamily="18" charset="0"/>
                          </a:endParaRPr>
                        </a:p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𝑜𝑏𝑡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dirty="0"/>
                            <a:t> &lt;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𝑐𝑟𝑖𝑡</m:t>
                                  </m:r>
                                </m:sub>
                              </m:sSub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𝐶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&gt;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1" dirty="0">
                            <a:latin typeface="Cambria Math" panose="02040503050406030204" pitchFamily="18" charset="0"/>
                          </a:endParaRPr>
                        </a:p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𝑜𝑏𝑡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dirty="0"/>
                            <a:t> &gt;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𝑐𝑟𝑖𝑡</m:t>
                                  </m:r>
                                </m:sub>
                              </m:sSub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95618461"/>
                  </p:ext>
                </p:extLst>
              </p:nvPr>
            </p:nvGraphicFramePr>
            <p:xfrm>
              <a:off x="923825" y="1397000"/>
              <a:ext cx="7268067" cy="1043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57082"/>
                    <a:gridCol w="2648932"/>
                    <a:gridCol w="2762053"/>
                  </a:tblGrid>
                  <a:tr h="40352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 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</a:t>
                          </a:r>
                          <a:r>
                            <a:rPr lang="en-GB" baseline="0" dirty="0" smtClean="0"/>
                            <a:t> 2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Current flavour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70115" t="-68571" r="-104138" b="-1428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63355" t="-68571" b="-14286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6999534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3377571"/>
            <a:ext cx="8337223" cy="3390874"/>
          </a:xfrm>
        </p:spPr>
        <p:txBody>
          <a:bodyPr/>
          <a:lstStyle/>
          <a:p>
            <a:r>
              <a:rPr lang="en-GB" dirty="0"/>
              <a:t>Suppose we have three groups</a:t>
            </a:r>
          </a:p>
          <a:p>
            <a:pPr lvl="1"/>
            <a:r>
              <a:rPr lang="en-GB" dirty="0"/>
              <a:t>Groups 1 and 2 have been given a treatment of some sort</a:t>
            </a:r>
          </a:p>
          <a:p>
            <a:pPr lvl="1"/>
            <a:r>
              <a:rPr lang="en-GB" dirty="0"/>
              <a:t>Group 3 is the control group</a:t>
            </a:r>
          </a:p>
          <a:p>
            <a:r>
              <a:rPr lang="en-GB" dirty="0"/>
              <a:t>Conduct an ANOVA test to identify if there are significant differences between groups</a:t>
            </a:r>
          </a:p>
          <a:p>
            <a:pPr lvl="1"/>
            <a:r>
              <a:rPr lang="en-GB" dirty="0"/>
              <a:t>If such differences exist, carry out </a:t>
            </a:r>
            <a:r>
              <a:rPr lang="en-GB" i="1" dirty="0"/>
              <a:t>post hoc</a:t>
            </a:r>
            <a:r>
              <a:rPr lang="en-GB" dirty="0"/>
              <a:t> tests to identify which treatments made a significant difference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686637" y="1122706"/>
          <a:ext cx="3547620" cy="18552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825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2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25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Group 1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Group 2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Group 3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  <a:p>
                      <a:pPr algn="ctr"/>
                      <a:r>
                        <a:rPr lang="en-GB" dirty="0"/>
                        <a:t>16</a:t>
                      </a:r>
                    </a:p>
                    <a:p>
                      <a:pPr algn="ctr"/>
                      <a:r>
                        <a:rPr lang="en-GB" dirty="0"/>
                        <a:t>17</a:t>
                      </a:r>
                    </a:p>
                    <a:p>
                      <a:pPr algn="ctr"/>
                      <a:r>
                        <a:rPr lang="en-GB" dirty="0"/>
                        <a:t>18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  <a:p>
                      <a:pPr algn="ctr"/>
                      <a:r>
                        <a:rPr lang="en-GB" dirty="0"/>
                        <a:t>10</a:t>
                      </a:r>
                    </a:p>
                    <a:p>
                      <a:pPr algn="ctr"/>
                      <a:r>
                        <a:rPr lang="en-GB" dirty="0"/>
                        <a:t>13</a:t>
                      </a:r>
                    </a:p>
                    <a:p>
                      <a:pPr algn="ctr"/>
                      <a:r>
                        <a:rPr lang="en-GB" dirty="0"/>
                        <a:t>13</a:t>
                      </a:r>
                    </a:p>
                    <a:p>
                      <a:pPr algn="ctr"/>
                      <a:r>
                        <a:rPr lang="en-GB" dirty="0"/>
                        <a:t>8</a:t>
                      </a:r>
                    </a:p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  <a:p>
                      <a:pPr algn="ctr"/>
                      <a:r>
                        <a:rPr lang="en-GB" dirty="0"/>
                        <a:t>6</a:t>
                      </a:r>
                    </a:p>
                    <a:p>
                      <a:pPr algn="ctr"/>
                      <a:r>
                        <a:rPr lang="en-GB" dirty="0"/>
                        <a:t>4</a:t>
                      </a:r>
                    </a:p>
                    <a:p>
                      <a:pPr algn="ctr"/>
                      <a:r>
                        <a:rPr lang="en-GB" dirty="0"/>
                        <a:t>5</a:t>
                      </a:r>
                    </a:p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68752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944" y="1638070"/>
            <a:ext cx="8337223" cy="4854804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Computational steps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Strength of Association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Post hoc Analyses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</a:t>
            </a:r>
            <a:r>
              <a:rPr lang="en-GB" dirty="0" err="1">
                <a:sym typeface="Wingdings" panose="05000000000000000000" pitchFamily="2" charset="2"/>
              </a:rPr>
              <a:t>Scheffé</a:t>
            </a:r>
            <a:r>
              <a:rPr lang="en-GB" dirty="0">
                <a:sym typeface="Wingdings" panose="05000000000000000000" pitchFamily="2" charset="2"/>
              </a:rPr>
              <a:t> Method of Post hoc Analysis</a:t>
            </a:r>
          </a:p>
          <a:p>
            <a:r>
              <a:rPr lang="en-GB" dirty="0">
                <a:sym typeface="Wingdings" panose="05000000000000000000" pitchFamily="2" charset="2"/>
              </a:rPr>
              <a:t>Next week we will cover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One-Way Test of Chi-Square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Yate’s Correction for Continuity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Mann-Whitney U test</a:t>
            </a:r>
          </a:p>
          <a:p>
            <a:r>
              <a:rPr lang="en-GB" dirty="0"/>
              <a:t>Non-parametric tests allow us to handle data that does not follow a normal distribution</a:t>
            </a:r>
          </a:p>
        </p:txBody>
      </p:sp>
    </p:spTree>
    <p:extLst>
      <p:ext uri="{BB962C8B-B14F-4D97-AF65-F5344CB8AC3E}">
        <p14:creationId xmlns:p14="http://schemas.microsoft.com/office/powerpoint/2010/main" val="8786240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Non-parametric tests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12 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19415</TotalTime>
  <Words>1703</Words>
  <Application>Microsoft Office PowerPoint</Application>
  <PresentationFormat>On-screen Show (4:3)</PresentationFormat>
  <Paragraphs>257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Wingdings</vt:lpstr>
      <vt:lpstr>Calibri Light</vt:lpstr>
      <vt:lpstr>Cambria Math</vt:lpstr>
      <vt:lpstr>Calibri</vt:lpstr>
      <vt:lpstr>Office Theme</vt:lpstr>
      <vt:lpstr>Data Analysis  and Visualisation</vt:lpstr>
      <vt:lpstr>Introduction</vt:lpstr>
      <vt:lpstr>Introduction</vt:lpstr>
      <vt:lpstr>Type I errors and Multiple t Tests</vt:lpstr>
      <vt:lpstr>Example</vt:lpstr>
      <vt:lpstr>Degrees of Freedom</vt:lpstr>
      <vt:lpstr>ANOVA in Excel</vt:lpstr>
      <vt:lpstr>ANOVA in Excel</vt:lpstr>
      <vt:lpstr>ANOVA in Excel</vt:lpstr>
      <vt:lpstr>ANOVA in Excel</vt:lpstr>
      <vt:lpstr>ANOVA in Excel</vt:lpstr>
      <vt:lpstr>Exercise</vt:lpstr>
      <vt:lpstr>Strength of association</vt:lpstr>
      <vt:lpstr>Strength of Association</vt:lpstr>
      <vt:lpstr>Exercise</vt:lpstr>
      <vt:lpstr>Post hoc Analysis</vt:lpstr>
      <vt:lpstr>The Scheffé method of Post Hoc Analysis</vt:lpstr>
      <vt:lpstr>The Scheffé method of Post Hoc Analysis</vt:lpstr>
      <vt:lpstr>The Scheffé method of Post Hoc Analysis</vt:lpstr>
      <vt:lpstr>Interpreting the results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Beverley Holland</cp:lastModifiedBy>
  <cp:revision>220</cp:revision>
  <dcterms:created xsi:type="dcterms:W3CDTF">2017-06-08T10:43:23Z</dcterms:created>
  <dcterms:modified xsi:type="dcterms:W3CDTF">2020-11-16T21:47:46Z</dcterms:modified>
</cp:coreProperties>
</file>