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ebp" ContentType="image/webp"/>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1" r:id="rId1"/>
  </p:sldMasterIdLst>
  <p:notesMasterIdLst>
    <p:notesMasterId r:id="rId24"/>
  </p:notesMasterIdLst>
  <p:sldIdLst>
    <p:sldId id="269" r:id="rId2"/>
    <p:sldId id="256" r:id="rId3"/>
    <p:sldId id="266" r:id="rId4"/>
    <p:sldId id="270" r:id="rId5"/>
    <p:sldId id="265" r:id="rId6"/>
    <p:sldId id="276" r:id="rId7"/>
    <p:sldId id="277" r:id="rId8"/>
    <p:sldId id="275" r:id="rId9"/>
    <p:sldId id="273" r:id="rId10"/>
    <p:sldId id="271" r:id="rId11"/>
    <p:sldId id="258" r:id="rId12"/>
    <p:sldId id="278" r:id="rId13"/>
    <p:sldId id="259" r:id="rId14"/>
    <p:sldId id="279" r:id="rId15"/>
    <p:sldId id="260" r:id="rId16"/>
    <p:sldId id="283" r:id="rId17"/>
    <p:sldId id="280" r:id="rId18"/>
    <p:sldId id="262" r:id="rId19"/>
    <p:sldId id="263" r:id="rId20"/>
    <p:sldId id="272" r:id="rId21"/>
    <p:sldId id="281" r:id="rId22"/>
    <p:sldId id="282" r:id="rId23"/>
  </p:sldIdLst>
  <p:sldSz cx="14630400" cy="8229600"/>
  <p:notesSz cx="8229600" cy="14630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FF"/>
    <a:srgbClr val="881631"/>
    <a:srgbClr val="CCFFCC"/>
    <a:srgbClr val="2992C1"/>
    <a:srgbClr val="4E0E3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57" d="100"/>
          <a:sy n="57" d="100"/>
        </p:scale>
        <p:origin x="80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062558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6"/>
        <p:cNvGrpSpPr/>
        <p:nvPr/>
      </p:nvGrpSpPr>
      <p:grpSpPr>
        <a:xfrm>
          <a:off x="0" y="0"/>
          <a:ext cx="0" cy="0"/>
          <a:chOff x="0" y="0"/>
          <a:chExt cx="0" cy="0"/>
        </a:xfrm>
      </p:grpSpPr>
      <p:sp>
        <p:nvSpPr>
          <p:cNvPr id="437" name="Google Shape;437;g206d08afe3d_0_1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8" name="Google Shape;438;g206d08afe3d_0_1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endParaRPr lang="en-GB" dirty="0"/>
          </a:p>
        </p:txBody>
      </p:sp>
    </p:spTree>
    <p:extLst>
      <p:ext uri="{BB962C8B-B14F-4D97-AF65-F5344CB8AC3E}">
        <p14:creationId xmlns:p14="http://schemas.microsoft.com/office/powerpoint/2010/main" val="3318814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F8A7B-5C33-2CE7-560F-7156359F4F73}"/>
              </a:ext>
            </a:extLst>
          </p:cNvPr>
          <p:cNvSpPr>
            <a:spLocks noGrp="1"/>
          </p:cNvSpPr>
          <p:nvPr>
            <p:ph type="ctrTitle"/>
          </p:nvPr>
        </p:nvSpPr>
        <p:spPr>
          <a:xfrm>
            <a:off x="1828800" y="1346200"/>
            <a:ext cx="10972800" cy="2865438"/>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1EDB830-B84F-E2D8-FDDD-991CDFBAEDF0}"/>
              </a:ext>
            </a:extLst>
          </p:cNvPr>
          <p:cNvSpPr>
            <a:spLocks noGrp="1"/>
          </p:cNvSpPr>
          <p:nvPr>
            <p:ph type="subTitle" idx="1"/>
          </p:nvPr>
        </p:nvSpPr>
        <p:spPr>
          <a:xfrm>
            <a:off x="1828800" y="4322763"/>
            <a:ext cx="10972800" cy="19859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9F3661-57E3-383F-7133-D8E8F53734A4}"/>
              </a:ext>
            </a:extLst>
          </p:cNvPr>
          <p:cNvSpPr>
            <a:spLocks noGrp="1"/>
          </p:cNvSpPr>
          <p:nvPr>
            <p:ph type="dt" sz="half" idx="10"/>
          </p:nvPr>
        </p:nvSpPr>
        <p:spPr/>
        <p:txBody>
          <a:bodyPr/>
          <a:lstStyle/>
          <a:p>
            <a:fld id="{24B28E7E-8E00-4B23-9CB3-738637B6FDDC}" type="datetimeFigureOut">
              <a:rPr lang="en-GB" smtClean="0"/>
              <a:t>19/02/2024</a:t>
            </a:fld>
            <a:endParaRPr lang="en-GB"/>
          </a:p>
        </p:txBody>
      </p:sp>
      <p:sp>
        <p:nvSpPr>
          <p:cNvPr id="5" name="Footer Placeholder 4">
            <a:extLst>
              <a:ext uri="{FF2B5EF4-FFF2-40B4-BE49-F238E27FC236}">
                <a16:creationId xmlns:a16="http://schemas.microsoft.com/office/drawing/2014/main" id="{732F2FD6-77D7-1001-7A7B-A58E1BF8F4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0A175D-A736-B5B3-F0C9-7EE0DEFEAE36}"/>
              </a:ext>
            </a:extLst>
          </p:cNvPr>
          <p:cNvSpPr>
            <a:spLocks noGrp="1"/>
          </p:cNvSpPr>
          <p:nvPr>
            <p:ph type="sldNum" sz="quarter" idx="12"/>
          </p:nvPr>
        </p:nvSpPr>
        <p:spPr/>
        <p:txBody>
          <a:bodyPr/>
          <a:lstStyle/>
          <a:p>
            <a:fld id="{E609D4A8-2689-4974-8D7D-5BD2984C6C20}" type="slidenum">
              <a:rPr lang="en-GB" smtClean="0"/>
              <a:t>‹#›</a:t>
            </a:fld>
            <a:endParaRPr lang="en-GB"/>
          </a:p>
        </p:txBody>
      </p:sp>
    </p:spTree>
    <p:extLst>
      <p:ext uri="{BB962C8B-B14F-4D97-AF65-F5344CB8AC3E}">
        <p14:creationId xmlns:p14="http://schemas.microsoft.com/office/powerpoint/2010/main" val="705229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CE3B0-56DF-23BE-F9A9-2917C8E5C5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711EDA-FA6F-9AE9-1BF9-2C6630FEB06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D18094-281F-025C-283A-A2D8A03D71C4}"/>
              </a:ext>
            </a:extLst>
          </p:cNvPr>
          <p:cNvSpPr>
            <a:spLocks noGrp="1"/>
          </p:cNvSpPr>
          <p:nvPr>
            <p:ph type="dt" sz="half" idx="10"/>
          </p:nvPr>
        </p:nvSpPr>
        <p:spPr/>
        <p:txBody>
          <a:bodyPr/>
          <a:lstStyle/>
          <a:p>
            <a:fld id="{24B28E7E-8E00-4B23-9CB3-738637B6FDDC}" type="datetimeFigureOut">
              <a:rPr lang="en-GB" smtClean="0"/>
              <a:t>19/02/2024</a:t>
            </a:fld>
            <a:endParaRPr lang="en-GB"/>
          </a:p>
        </p:txBody>
      </p:sp>
      <p:sp>
        <p:nvSpPr>
          <p:cNvPr id="5" name="Footer Placeholder 4">
            <a:extLst>
              <a:ext uri="{FF2B5EF4-FFF2-40B4-BE49-F238E27FC236}">
                <a16:creationId xmlns:a16="http://schemas.microsoft.com/office/drawing/2014/main" id="{A27098DE-A0E2-D29A-A075-101677FE3F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F9E78A-D0CD-87D2-4B61-530B8B8FD7F0}"/>
              </a:ext>
            </a:extLst>
          </p:cNvPr>
          <p:cNvSpPr>
            <a:spLocks noGrp="1"/>
          </p:cNvSpPr>
          <p:nvPr>
            <p:ph type="sldNum" sz="quarter" idx="12"/>
          </p:nvPr>
        </p:nvSpPr>
        <p:spPr/>
        <p:txBody>
          <a:bodyPr/>
          <a:lstStyle/>
          <a:p>
            <a:fld id="{E609D4A8-2689-4974-8D7D-5BD2984C6C20}" type="slidenum">
              <a:rPr lang="en-GB" smtClean="0"/>
              <a:t>‹#›</a:t>
            </a:fld>
            <a:endParaRPr lang="en-GB"/>
          </a:p>
        </p:txBody>
      </p:sp>
    </p:spTree>
    <p:extLst>
      <p:ext uri="{BB962C8B-B14F-4D97-AF65-F5344CB8AC3E}">
        <p14:creationId xmlns:p14="http://schemas.microsoft.com/office/powerpoint/2010/main" val="1215141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C0C91-6E4B-C9EB-6FAD-19932E98A556}"/>
              </a:ext>
            </a:extLst>
          </p:cNvPr>
          <p:cNvSpPr>
            <a:spLocks noGrp="1"/>
          </p:cNvSpPr>
          <p:nvPr>
            <p:ph type="title"/>
          </p:nvPr>
        </p:nvSpPr>
        <p:spPr>
          <a:xfrm>
            <a:off x="998538" y="2051050"/>
            <a:ext cx="12619037" cy="3424238"/>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18BD2C-DCDC-42B1-5D29-9BD62307742F}"/>
              </a:ext>
            </a:extLst>
          </p:cNvPr>
          <p:cNvSpPr>
            <a:spLocks noGrp="1"/>
          </p:cNvSpPr>
          <p:nvPr>
            <p:ph type="body" idx="1"/>
          </p:nvPr>
        </p:nvSpPr>
        <p:spPr>
          <a:xfrm>
            <a:off x="998538" y="5507038"/>
            <a:ext cx="12619037" cy="1800225"/>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86CA2-9BA8-AB46-3706-5AC1F35C27EC}"/>
              </a:ext>
            </a:extLst>
          </p:cNvPr>
          <p:cNvSpPr>
            <a:spLocks noGrp="1"/>
          </p:cNvSpPr>
          <p:nvPr>
            <p:ph type="dt" sz="half" idx="10"/>
          </p:nvPr>
        </p:nvSpPr>
        <p:spPr/>
        <p:txBody>
          <a:bodyPr/>
          <a:lstStyle/>
          <a:p>
            <a:fld id="{24B28E7E-8E00-4B23-9CB3-738637B6FDDC}" type="datetimeFigureOut">
              <a:rPr lang="en-GB" smtClean="0"/>
              <a:t>19/02/2024</a:t>
            </a:fld>
            <a:endParaRPr lang="en-GB"/>
          </a:p>
        </p:txBody>
      </p:sp>
      <p:sp>
        <p:nvSpPr>
          <p:cNvPr id="5" name="Footer Placeholder 4">
            <a:extLst>
              <a:ext uri="{FF2B5EF4-FFF2-40B4-BE49-F238E27FC236}">
                <a16:creationId xmlns:a16="http://schemas.microsoft.com/office/drawing/2014/main" id="{5CFC886C-D7F8-AF87-7DE6-08EDFF90AC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2CE262-FA24-E6A1-9E40-4A287FF6F925}"/>
              </a:ext>
            </a:extLst>
          </p:cNvPr>
          <p:cNvSpPr>
            <a:spLocks noGrp="1"/>
          </p:cNvSpPr>
          <p:nvPr>
            <p:ph type="sldNum" sz="quarter" idx="12"/>
          </p:nvPr>
        </p:nvSpPr>
        <p:spPr/>
        <p:txBody>
          <a:bodyPr/>
          <a:lstStyle/>
          <a:p>
            <a:fld id="{E609D4A8-2689-4974-8D7D-5BD2984C6C20}" type="slidenum">
              <a:rPr lang="en-GB" smtClean="0"/>
              <a:t>‹#›</a:t>
            </a:fld>
            <a:endParaRPr lang="en-GB"/>
          </a:p>
        </p:txBody>
      </p:sp>
    </p:spTree>
    <p:extLst>
      <p:ext uri="{BB962C8B-B14F-4D97-AF65-F5344CB8AC3E}">
        <p14:creationId xmlns:p14="http://schemas.microsoft.com/office/powerpoint/2010/main" val="1970253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24987-4DF8-240D-B3B4-57F69D7B67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44AD87-6C92-7E6D-A58C-B48A95DB209E}"/>
              </a:ext>
            </a:extLst>
          </p:cNvPr>
          <p:cNvSpPr>
            <a:spLocks noGrp="1"/>
          </p:cNvSpPr>
          <p:nvPr>
            <p:ph sz="half" idx="1"/>
          </p:nvPr>
        </p:nvSpPr>
        <p:spPr>
          <a:xfrm>
            <a:off x="1006475" y="2190750"/>
            <a:ext cx="6232525" cy="5221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A91079A-B3C5-C988-32B5-5A4983A7AFA9}"/>
              </a:ext>
            </a:extLst>
          </p:cNvPr>
          <p:cNvSpPr>
            <a:spLocks noGrp="1"/>
          </p:cNvSpPr>
          <p:nvPr>
            <p:ph sz="half" idx="2"/>
          </p:nvPr>
        </p:nvSpPr>
        <p:spPr>
          <a:xfrm>
            <a:off x="7391400" y="2190750"/>
            <a:ext cx="6232525" cy="5221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4B862E-9405-64BA-7BAB-92003D366D81}"/>
              </a:ext>
            </a:extLst>
          </p:cNvPr>
          <p:cNvSpPr>
            <a:spLocks noGrp="1"/>
          </p:cNvSpPr>
          <p:nvPr>
            <p:ph type="dt" sz="half" idx="10"/>
          </p:nvPr>
        </p:nvSpPr>
        <p:spPr/>
        <p:txBody>
          <a:bodyPr/>
          <a:lstStyle/>
          <a:p>
            <a:fld id="{24B28E7E-8E00-4B23-9CB3-738637B6FDDC}" type="datetimeFigureOut">
              <a:rPr lang="en-GB" smtClean="0"/>
              <a:t>19/02/2024</a:t>
            </a:fld>
            <a:endParaRPr lang="en-GB"/>
          </a:p>
        </p:txBody>
      </p:sp>
      <p:sp>
        <p:nvSpPr>
          <p:cNvPr id="6" name="Footer Placeholder 5">
            <a:extLst>
              <a:ext uri="{FF2B5EF4-FFF2-40B4-BE49-F238E27FC236}">
                <a16:creationId xmlns:a16="http://schemas.microsoft.com/office/drawing/2014/main" id="{E6790224-12D9-C927-A2E7-7F374A04D9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C9132A-BF05-9086-79DC-3A3D209B3E30}"/>
              </a:ext>
            </a:extLst>
          </p:cNvPr>
          <p:cNvSpPr>
            <a:spLocks noGrp="1"/>
          </p:cNvSpPr>
          <p:nvPr>
            <p:ph type="sldNum" sz="quarter" idx="12"/>
          </p:nvPr>
        </p:nvSpPr>
        <p:spPr/>
        <p:txBody>
          <a:bodyPr/>
          <a:lstStyle/>
          <a:p>
            <a:fld id="{E609D4A8-2689-4974-8D7D-5BD2984C6C20}" type="slidenum">
              <a:rPr lang="en-GB" smtClean="0"/>
              <a:t>‹#›</a:t>
            </a:fld>
            <a:endParaRPr lang="en-GB"/>
          </a:p>
        </p:txBody>
      </p:sp>
    </p:spTree>
    <p:extLst>
      <p:ext uri="{BB962C8B-B14F-4D97-AF65-F5344CB8AC3E}">
        <p14:creationId xmlns:p14="http://schemas.microsoft.com/office/powerpoint/2010/main" val="5470597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B4262-57EC-33AF-C6A9-AD3E2D4197D6}"/>
              </a:ext>
            </a:extLst>
          </p:cNvPr>
          <p:cNvSpPr>
            <a:spLocks noGrp="1"/>
          </p:cNvSpPr>
          <p:nvPr>
            <p:ph type="title"/>
          </p:nvPr>
        </p:nvSpPr>
        <p:spPr>
          <a:xfrm>
            <a:off x="1008063" y="438150"/>
            <a:ext cx="12619037" cy="1590675"/>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D4F35A-FE11-5E4F-0A96-C4B3AED2409E}"/>
              </a:ext>
            </a:extLst>
          </p:cNvPr>
          <p:cNvSpPr>
            <a:spLocks noGrp="1"/>
          </p:cNvSpPr>
          <p:nvPr>
            <p:ph type="body" idx="1"/>
          </p:nvPr>
        </p:nvSpPr>
        <p:spPr>
          <a:xfrm>
            <a:off x="1008063" y="2017713"/>
            <a:ext cx="6189662" cy="9890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7F96D5D-6368-AC1C-2F06-C1E1E1948E11}"/>
              </a:ext>
            </a:extLst>
          </p:cNvPr>
          <p:cNvSpPr>
            <a:spLocks noGrp="1"/>
          </p:cNvSpPr>
          <p:nvPr>
            <p:ph sz="half" idx="2"/>
          </p:nvPr>
        </p:nvSpPr>
        <p:spPr>
          <a:xfrm>
            <a:off x="1008063" y="3006725"/>
            <a:ext cx="6189662" cy="4421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0D0DCF7-E0CE-C889-7DB2-E26648DC761B}"/>
              </a:ext>
            </a:extLst>
          </p:cNvPr>
          <p:cNvSpPr>
            <a:spLocks noGrp="1"/>
          </p:cNvSpPr>
          <p:nvPr>
            <p:ph type="body" sz="quarter" idx="3"/>
          </p:nvPr>
        </p:nvSpPr>
        <p:spPr>
          <a:xfrm>
            <a:off x="7407275" y="2017713"/>
            <a:ext cx="6219825" cy="9890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D2616-D519-3AC0-97A4-A30821437BCA}"/>
              </a:ext>
            </a:extLst>
          </p:cNvPr>
          <p:cNvSpPr>
            <a:spLocks noGrp="1"/>
          </p:cNvSpPr>
          <p:nvPr>
            <p:ph sz="quarter" idx="4"/>
          </p:nvPr>
        </p:nvSpPr>
        <p:spPr>
          <a:xfrm>
            <a:off x="7407275" y="3006725"/>
            <a:ext cx="6219825" cy="4421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0D27DE-1563-A624-3D23-241DD64E930B}"/>
              </a:ext>
            </a:extLst>
          </p:cNvPr>
          <p:cNvSpPr>
            <a:spLocks noGrp="1"/>
          </p:cNvSpPr>
          <p:nvPr>
            <p:ph type="dt" sz="half" idx="10"/>
          </p:nvPr>
        </p:nvSpPr>
        <p:spPr/>
        <p:txBody>
          <a:bodyPr/>
          <a:lstStyle/>
          <a:p>
            <a:fld id="{24B28E7E-8E00-4B23-9CB3-738637B6FDDC}" type="datetimeFigureOut">
              <a:rPr lang="en-GB" smtClean="0"/>
              <a:t>19/02/2024</a:t>
            </a:fld>
            <a:endParaRPr lang="en-GB"/>
          </a:p>
        </p:txBody>
      </p:sp>
      <p:sp>
        <p:nvSpPr>
          <p:cNvPr id="8" name="Footer Placeholder 7">
            <a:extLst>
              <a:ext uri="{FF2B5EF4-FFF2-40B4-BE49-F238E27FC236}">
                <a16:creationId xmlns:a16="http://schemas.microsoft.com/office/drawing/2014/main" id="{066D8E08-52A1-57BB-F6AE-69CA7CBCB90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FA1A57E-6A25-A500-F7A7-C845B05855DC}"/>
              </a:ext>
            </a:extLst>
          </p:cNvPr>
          <p:cNvSpPr>
            <a:spLocks noGrp="1"/>
          </p:cNvSpPr>
          <p:nvPr>
            <p:ph type="sldNum" sz="quarter" idx="12"/>
          </p:nvPr>
        </p:nvSpPr>
        <p:spPr/>
        <p:txBody>
          <a:bodyPr/>
          <a:lstStyle/>
          <a:p>
            <a:fld id="{E609D4A8-2689-4974-8D7D-5BD2984C6C20}" type="slidenum">
              <a:rPr lang="en-GB" smtClean="0"/>
              <a:t>‹#›</a:t>
            </a:fld>
            <a:endParaRPr lang="en-GB"/>
          </a:p>
        </p:txBody>
      </p:sp>
    </p:spTree>
    <p:extLst>
      <p:ext uri="{BB962C8B-B14F-4D97-AF65-F5344CB8AC3E}">
        <p14:creationId xmlns:p14="http://schemas.microsoft.com/office/powerpoint/2010/main" val="12924600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70EC7-E045-3FFB-2E7B-C8DD292977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D0B8D24-1E5B-7844-C28A-B2CB2595235F}"/>
              </a:ext>
            </a:extLst>
          </p:cNvPr>
          <p:cNvSpPr>
            <a:spLocks noGrp="1"/>
          </p:cNvSpPr>
          <p:nvPr>
            <p:ph type="dt" sz="half" idx="10"/>
          </p:nvPr>
        </p:nvSpPr>
        <p:spPr/>
        <p:txBody>
          <a:bodyPr/>
          <a:lstStyle/>
          <a:p>
            <a:fld id="{24B28E7E-8E00-4B23-9CB3-738637B6FDDC}" type="datetimeFigureOut">
              <a:rPr lang="en-GB" smtClean="0"/>
              <a:t>19/02/2024</a:t>
            </a:fld>
            <a:endParaRPr lang="en-GB"/>
          </a:p>
        </p:txBody>
      </p:sp>
      <p:sp>
        <p:nvSpPr>
          <p:cNvPr id="4" name="Footer Placeholder 3">
            <a:extLst>
              <a:ext uri="{FF2B5EF4-FFF2-40B4-BE49-F238E27FC236}">
                <a16:creationId xmlns:a16="http://schemas.microsoft.com/office/drawing/2014/main" id="{DED02CC1-4B06-DADA-A702-88223DFF88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9C89D35-C871-A1F4-2232-6FB48F12A89D}"/>
              </a:ext>
            </a:extLst>
          </p:cNvPr>
          <p:cNvSpPr>
            <a:spLocks noGrp="1"/>
          </p:cNvSpPr>
          <p:nvPr>
            <p:ph type="sldNum" sz="quarter" idx="12"/>
          </p:nvPr>
        </p:nvSpPr>
        <p:spPr/>
        <p:txBody>
          <a:bodyPr/>
          <a:lstStyle/>
          <a:p>
            <a:fld id="{E609D4A8-2689-4974-8D7D-5BD2984C6C20}" type="slidenum">
              <a:rPr lang="en-GB" smtClean="0"/>
              <a:t>‹#›</a:t>
            </a:fld>
            <a:endParaRPr lang="en-GB"/>
          </a:p>
        </p:txBody>
      </p:sp>
    </p:spTree>
    <p:extLst>
      <p:ext uri="{BB962C8B-B14F-4D97-AF65-F5344CB8AC3E}">
        <p14:creationId xmlns:p14="http://schemas.microsoft.com/office/powerpoint/2010/main" val="1145167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485D69-9641-6826-5CBD-78B1B34A12FF}"/>
              </a:ext>
            </a:extLst>
          </p:cNvPr>
          <p:cNvSpPr>
            <a:spLocks noGrp="1"/>
          </p:cNvSpPr>
          <p:nvPr>
            <p:ph type="dt" sz="half" idx="10"/>
          </p:nvPr>
        </p:nvSpPr>
        <p:spPr/>
        <p:txBody>
          <a:bodyPr/>
          <a:lstStyle/>
          <a:p>
            <a:fld id="{24B28E7E-8E00-4B23-9CB3-738637B6FDDC}" type="datetimeFigureOut">
              <a:rPr lang="en-GB" smtClean="0"/>
              <a:t>19/02/2024</a:t>
            </a:fld>
            <a:endParaRPr lang="en-GB"/>
          </a:p>
        </p:txBody>
      </p:sp>
      <p:sp>
        <p:nvSpPr>
          <p:cNvPr id="3" name="Footer Placeholder 2">
            <a:extLst>
              <a:ext uri="{FF2B5EF4-FFF2-40B4-BE49-F238E27FC236}">
                <a16:creationId xmlns:a16="http://schemas.microsoft.com/office/drawing/2014/main" id="{00833276-AA5D-9C67-E050-CC9349609FD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D4E7E2C-3806-C492-A1F9-6CF9EC3C1793}"/>
              </a:ext>
            </a:extLst>
          </p:cNvPr>
          <p:cNvSpPr>
            <a:spLocks noGrp="1"/>
          </p:cNvSpPr>
          <p:nvPr>
            <p:ph type="sldNum" sz="quarter" idx="12"/>
          </p:nvPr>
        </p:nvSpPr>
        <p:spPr/>
        <p:txBody>
          <a:bodyPr/>
          <a:lstStyle/>
          <a:p>
            <a:fld id="{E609D4A8-2689-4974-8D7D-5BD2984C6C20}" type="slidenum">
              <a:rPr lang="en-GB" smtClean="0"/>
              <a:t>‹#›</a:t>
            </a:fld>
            <a:endParaRPr lang="en-GB"/>
          </a:p>
        </p:txBody>
      </p:sp>
    </p:spTree>
    <p:extLst>
      <p:ext uri="{BB962C8B-B14F-4D97-AF65-F5344CB8AC3E}">
        <p14:creationId xmlns:p14="http://schemas.microsoft.com/office/powerpoint/2010/main" val="1785909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36D9C-F0BA-71E9-A931-7D5800AEDE8E}"/>
              </a:ext>
            </a:extLst>
          </p:cNvPr>
          <p:cNvSpPr>
            <a:spLocks noGrp="1"/>
          </p:cNvSpPr>
          <p:nvPr>
            <p:ph type="title"/>
          </p:nvPr>
        </p:nvSpPr>
        <p:spPr>
          <a:xfrm>
            <a:off x="1008063" y="549275"/>
            <a:ext cx="4718050" cy="1919288"/>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7271781-CABD-CD86-FA67-75BCC26126BE}"/>
              </a:ext>
            </a:extLst>
          </p:cNvPr>
          <p:cNvSpPr>
            <a:spLocks noGrp="1"/>
          </p:cNvSpPr>
          <p:nvPr>
            <p:ph idx="1"/>
          </p:nvPr>
        </p:nvSpPr>
        <p:spPr>
          <a:xfrm>
            <a:off x="6219825" y="1184275"/>
            <a:ext cx="7407275" cy="58483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3A6D112-A676-1D97-8092-D30F56BFAAD8}"/>
              </a:ext>
            </a:extLst>
          </p:cNvPr>
          <p:cNvSpPr>
            <a:spLocks noGrp="1"/>
          </p:cNvSpPr>
          <p:nvPr>
            <p:ph type="body" sz="half" idx="2"/>
          </p:nvPr>
        </p:nvSpPr>
        <p:spPr>
          <a:xfrm>
            <a:off x="1008063" y="2468563"/>
            <a:ext cx="4718050" cy="45735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D30AA5-8CA5-C3FE-B3C7-D809DE714A9E}"/>
              </a:ext>
            </a:extLst>
          </p:cNvPr>
          <p:cNvSpPr>
            <a:spLocks noGrp="1"/>
          </p:cNvSpPr>
          <p:nvPr>
            <p:ph type="dt" sz="half" idx="10"/>
          </p:nvPr>
        </p:nvSpPr>
        <p:spPr/>
        <p:txBody>
          <a:bodyPr/>
          <a:lstStyle/>
          <a:p>
            <a:fld id="{24B28E7E-8E00-4B23-9CB3-738637B6FDDC}" type="datetimeFigureOut">
              <a:rPr lang="en-GB" smtClean="0"/>
              <a:t>19/02/2024</a:t>
            </a:fld>
            <a:endParaRPr lang="en-GB"/>
          </a:p>
        </p:txBody>
      </p:sp>
      <p:sp>
        <p:nvSpPr>
          <p:cNvPr id="6" name="Footer Placeholder 5">
            <a:extLst>
              <a:ext uri="{FF2B5EF4-FFF2-40B4-BE49-F238E27FC236}">
                <a16:creationId xmlns:a16="http://schemas.microsoft.com/office/drawing/2014/main" id="{2D2B1A5F-64EE-1463-F8B8-3BDC165A24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9B8B01-AA6F-59AB-B9F4-3EDD6E8792E3}"/>
              </a:ext>
            </a:extLst>
          </p:cNvPr>
          <p:cNvSpPr>
            <a:spLocks noGrp="1"/>
          </p:cNvSpPr>
          <p:nvPr>
            <p:ph type="sldNum" sz="quarter" idx="12"/>
          </p:nvPr>
        </p:nvSpPr>
        <p:spPr/>
        <p:txBody>
          <a:bodyPr/>
          <a:lstStyle/>
          <a:p>
            <a:fld id="{E609D4A8-2689-4974-8D7D-5BD2984C6C20}" type="slidenum">
              <a:rPr lang="en-GB" smtClean="0"/>
              <a:t>‹#›</a:t>
            </a:fld>
            <a:endParaRPr lang="en-GB"/>
          </a:p>
        </p:txBody>
      </p:sp>
    </p:spTree>
    <p:extLst>
      <p:ext uri="{BB962C8B-B14F-4D97-AF65-F5344CB8AC3E}">
        <p14:creationId xmlns:p14="http://schemas.microsoft.com/office/powerpoint/2010/main" val="2219563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6EF30-805C-CEC3-79AC-71E76076B12C}"/>
              </a:ext>
            </a:extLst>
          </p:cNvPr>
          <p:cNvSpPr>
            <a:spLocks noGrp="1"/>
          </p:cNvSpPr>
          <p:nvPr>
            <p:ph type="title"/>
          </p:nvPr>
        </p:nvSpPr>
        <p:spPr>
          <a:xfrm>
            <a:off x="1008063" y="549275"/>
            <a:ext cx="4718050" cy="1919288"/>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EAF59EC-5CB6-2A43-AD3A-D9EEBFFF0ADA}"/>
              </a:ext>
            </a:extLst>
          </p:cNvPr>
          <p:cNvSpPr>
            <a:spLocks noGrp="1"/>
          </p:cNvSpPr>
          <p:nvPr>
            <p:ph type="pic" idx="1"/>
          </p:nvPr>
        </p:nvSpPr>
        <p:spPr>
          <a:xfrm>
            <a:off x="6219825" y="1184275"/>
            <a:ext cx="7407275" cy="58483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3A5FE17-4188-A69A-46B7-FC6EB714C488}"/>
              </a:ext>
            </a:extLst>
          </p:cNvPr>
          <p:cNvSpPr>
            <a:spLocks noGrp="1"/>
          </p:cNvSpPr>
          <p:nvPr>
            <p:ph type="body" sz="half" idx="2"/>
          </p:nvPr>
        </p:nvSpPr>
        <p:spPr>
          <a:xfrm>
            <a:off x="1008063" y="2468563"/>
            <a:ext cx="4718050" cy="45735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259E0F-4F6C-C97D-31F9-50E5C9AE98EA}"/>
              </a:ext>
            </a:extLst>
          </p:cNvPr>
          <p:cNvSpPr>
            <a:spLocks noGrp="1"/>
          </p:cNvSpPr>
          <p:nvPr>
            <p:ph type="dt" sz="half" idx="10"/>
          </p:nvPr>
        </p:nvSpPr>
        <p:spPr/>
        <p:txBody>
          <a:bodyPr/>
          <a:lstStyle/>
          <a:p>
            <a:fld id="{24B28E7E-8E00-4B23-9CB3-738637B6FDDC}" type="datetimeFigureOut">
              <a:rPr lang="en-GB" smtClean="0"/>
              <a:t>19/02/2024</a:t>
            </a:fld>
            <a:endParaRPr lang="en-GB"/>
          </a:p>
        </p:txBody>
      </p:sp>
      <p:sp>
        <p:nvSpPr>
          <p:cNvPr id="6" name="Footer Placeholder 5">
            <a:extLst>
              <a:ext uri="{FF2B5EF4-FFF2-40B4-BE49-F238E27FC236}">
                <a16:creationId xmlns:a16="http://schemas.microsoft.com/office/drawing/2014/main" id="{5285935A-1BBD-00BA-59F4-A1FB49A91A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804186-4C50-862F-CE4C-E085627CBBB2}"/>
              </a:ext>
            </a:extLst>
          </p:cNvPr>
          <p:cNvSpPr>
            <a:spLocks noGrp="1"/>
          </p:cNvSpPr>
          <p:nvPr>
            <p:ph type="sldNum" sz="quarter" idx="12"/>
          </p:nvPr>
        </p:nvSpPr>
        <p:spPr/>
        <p:txBody>
          <a:bodyPr/>
          <a:lstStyle/>
          <a:p>
            <a:fld id="{E609D4A8-2689-4974-8D7D-5BD2984C6C20}" type="slidenum">
              <a:rPr lang="en-GB" smtClean="0"/>
              <a:t>‹#›</a:t>
            </a:fld>
            <a:endParaRPr lang="en-GB"/>
          </a:p>
        </p:txBody>
      </p:sp>
    </p:spTree>
    <p:extLst>
      <p:ext uri="{BB962C8B-B14F-4D97-AF65-F5344CB8AC3E}">
        <p14:creationId xmlns:p14="http://schemas.microsoft.com/office/powerpoint/2010/main" val="3469723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48BBC-D5CD-13B2-4513-0DB74EF22E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978BF5-1D43-431E-3F9C-06C888145E3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54FE7F-990D-392B-C89D-5B82D2F19097}"/>
              </a:ext>
            </a:extLst>
          </p:cNvPr>
          <p:cNvSpPr>
            <a:spLocks noGrp="1"/>
          </p:cNvSpPr>
          <p:nvPr>
            <p:ph type="dt" sz="half" idx="10"/>
          </p:nvPr>
        </p:nvSpPr>
        <p:spPr/>
        <p:txBody>
          <a:bodyPr/>
          <a:lstStyle/>
          <a:p>
            <a:fld id="{24B28E7E-8E00-4B23-9CB3-738637B6FDDC}" type="datetimeFigureOut">
              <a:rPr lang="en-GB" smtClean="0"/>
              <a:t>19/02/2024</a:t>
            </a:fld>
            <a:endParaRPr lang="en-GB"/>
          </a:p>
        </p:txBody>
      </p:sp>
      <p:sp>
        <p:nvSpPr>
          <p:cNvPr id="5" name="Footer Placeholder 4">
            <a:extLst>
              <a:ext uri="{FF2B5EF4-FFF2-40B4-BE49-F238E27FC236}">
                <a16:creationId xmlns:a16="http://schemas.microsoft.com/office/drawing/2014/main" id="{AE74833B-0AF0-4A61-36C9-7A4C44A30F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89AB38-2BFC-9AB5-15C7-24BBC3966FE7}"/>
              </a:ext>
            </a:extLst>
          </p:cNvPr>
          <p:cNvSpPr>
            <a:spLocks noGrp="1"/>
          </p:cNvSpPr>
          <p:nvPr>
            <p:ph type="sldNum" sz="quarter" idx="12"/>
          </p:nvPr>
        </p:nvSpPr>
        <p:spPr/>
        <p:txBody>
          <a:bodyPr/>
          <a:lstStyle/>
          <a:p>
            <a:fld id="{E609D4A8-2689-4974-8D7D-5BD2984C6C20}" type="slidenum">
              <a:rPr lang="en-GB" smtClean="0"/>
              <a:t>‹#›</a:t>
            </a:fld>
            <a:endParaRPr lang="en-GB"/>
          </a:p>
        </p:txBody>
      </p:sp>
    </p:spTree>
    <p:extLst>
      <p:ext uri="{BB962C8B-B14F-4D97-AF65-F5344CB8AC3E}">
        <p14:creationId xmlns:p14="http://schemas.microsoft.com/office/powerpoint/2010/main" val="1706758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E21826-4824-FE83-7FF8-06AFBE293E54}"/>
              </a:ext>
            </a:extLst>
          </p:cNvPr>
          <p:cNvSpPr>
            <a:spLocks noGrp="1"/>
          </p:cNvSpPr>
          <p:nvPr>
            <p:ph type="title" orient="vert"/>
          </p:nvPr>
        </p:nvSpPr>
        <p:spPr>
          <a:xfrm>
            <a:off x="10469563" y="438150"/>
            <a:ext cx="3154362" cy="697388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2ABDF0-88DB-E716-FFBD-9D3FD916A7A4}"/>
              </a:ext>
            </a:extLst>
          </p:cNvPr>
          <p:cNvSpPr>
            <a:spLocks noGrp="1"/>
          </p:cNvSpPr>
          <p:nvPr>
            <p:ph type="body" orient="vert" idx="1"/>
          </p:nvPr>
        </p:nvSpPr>
        <p:spPr>
          <a:xfrm>
            <a:off x="1006475" y="438150"/>
            <a:ext cx="9310688" cy="69738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DBF4D3-8D92-87FD-35F2-5FCEA36ABDA2}"/>
              </a:ext>
            </a:extLst>
          </p:cNvPr>
          <p:cNvSpPr>
            <a:spLocks noGrp="1"/>
          </p:cNvSpPr>
          <p:nvPr>
            <p:ph type="dt" sz="half" idx="10"/>
          </p:nvPr>
        </p:nvSpPr>
        <p:spPr/>
        <p:txBody>
          <a:bodyPr/>
          <a:lstStyle/>
          <a:p>
            <a:fld id="{24B28E7E-8E00-4B23-9CB3-738637B6FDDC}" type="datetimeFigureOut">
              <a:rPr lang="en-GB" smtClean="0"/>
              <a:t>19/02/2024</a:t>
            </a:fld>
            <a:endParaRPr lang="en-GB"/>
          </a:p>
        </p:txBody>
      </p:sp>
      <p:sp>
        <p:nvSpPr>
          <p:cNvPr id="5" name="Footer Placeholder 4">
            <a:extLst>
              <a:ext uri="{FF2B5EF4-FFF2-40B4-BE49-F238E27FC236}">
                <a16:creationId xmlns:a16="http://schemas.microsoft.com/office/drawing/2014/main" id="{C3B134D4-0163-9D79-43A3-AAA58CCE4B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9D87BC-07D9-164B-EF04-0FD468507527}"/>
              </a:ext>
            </a:extLst>
          </p:cNvPr>
          <p:cNvSpPr>
            <a:spLocks noGrp="1"/>
          </p:cNvSpPr>
          <p:nvPr>
            <p:ph type="sldNum" sz="quarter" idx="12"/>
          </p:nvPr>
        </p:nvSpPr>
        <p:spPr/>
        <p:txBody>
          <a:bodyPr/>
          <a:lstStyle/>
          <a:p>
            <a:fld id="{E609D4A8-2689-4974-8D7D-5BD2984C6C20}" type="slidenum">
              <a:rPr lang="en-GB" smtClean="0"/>
              <a:t>‹#›</a:t>
            </a:fld>
            <a:endParaRPr lang="en-GB"/>
          </a:p>
        </p:txBody>
      </p:sp>
    </p:spTree>
    <p:extLst>
      <p:ext uri="{BB962C8B-B14F-4D97-AF65-F5344CB8AC3E}">
        <p14:creationId xmlns:p14="http://schemas.microsoft.com/office/powerpoint/2010/main" val="5871087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9C67D-8C15-EDA3-5D0E-919263BC57E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0BD4840-7901-40B0-9E67-A3A6C5A01A57}"/>
              </a:ext>
            </a:extLst>
          </p:cNvPr>
          <p:cNvSpPr>
            <a:spLocks noGrp="1"/>
          </p:cNvSpPr>
          <p:nvPr>
            <p:ph type="dt" sz="half" idx="10"/>
          </p:nvPr>
        </p:nvSpPr>
        <p:spPr/>
        <p:txBody>
          <a:bodyPr/>
          <a:lstStyle/>
          <a:p>
            <a:fld id="{24B28E7E-8E00-4B23-9CB3-738637B6FDDC}" type="datetimeFigureOut">
              <a:rPr lang="en-GB" smtClean="0"/>
              <a:t>19/02/2024</a:t>
            </a:fld>
            <a:endParaRPr lang="en-GB"/>
          </a:p>
        </p:txBody>
      </p:sp>
      <p:sp>
        <p:nvSpPr>
          <p:cNvPr id="4" name="Footer Placeholder 3">
            <a:extLst>
              <a:ext uri="{FF2B5EF4-FFF2-40B4-BE49-F238E27FC236}">
                <a16:creationId xmlns:a16="http://schemas.microsoft.com/office/drawing/2014/main" id="{5FE39FF9-2B0C-C8E0-354A-E059470A94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2F8613D-4084-147E-2A3B-496098F3254E}"/>
              </a:ext>
            </a:extLst>
          </p:cNvPr>
          <p:cNvSpPr>
            <a:spLocks noGrp="1"/>
          </p:cNvSpPr>
          <p:nvPr>
            <p:ph type="sldNum" sz="quarter" idx="12"/>
          </p:nvPr>
        </p:nvSpPr>
        <p:spPr/>
        <p:txBody>
          <a:bodyPr/>
          <a:lstStyle/>
          <a:p>
            <a:fld id="{E609D4A8-2689-4974-8D7D-5BD2984C6C20}" type="slidenum">
              <a:rPr lang="en-GB" smtClean="0"/>
              <a:t>‹#›</a:t>
            </a:fld>
            <a:endParaRPr lang="en-GB"/>
          </a:p>
        </p:txBody>
      </p:sp>
    </p:spTree>
    <p:extLst>
      <p:ext uri="{BB962C8B-B14F-4D97-AF65-F5344CB8AC3E}">
        <p14:creationId xmlns:p14="http://schemas.microsoft.com/office/powerpoint/2010/main" val="19930890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DEFAUL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05F4D2-0F2F-1583-0E3B-37EC21061FDC}"/>
              </a:ext>
            </a:extLst>
          </p:cNvPr>
          <p:cNvSpPr>
            <a:spLocks noGrp="1"/>
          </p:cNvSpPr>
          <p:nvPr>
            <p:ph type="dt" sz="half" idx="10"/>
          </p:nvPr>
        </p:nvSpPr>
        <p:spPr/>
        <p:txBody>
          <a:bodyPr/>
          <a:lstStyle/>
          <a:p>
            <a:fld id="{48A87A34-81AB-432B-8DAE-1953F412C126}" type="datetimeFigureOut">
              <a:rPr lang="en-US" smtClean="0"/>
              <a:pPr/>
              <a:t>2/19/2024</a:t>
            </a:fld>
            <a:endParaRPr lang="en-US" dirty="0"/>
          </a:p>
        </p:txBody>
      </p:sp>
      <p:sp>
        <p:nvSpPr>
          <p:cNvPr id="3" name="Footer Placeholder 2">
            <a:extLst>
              <a:ext uri="{FF2B5EF4-FFF2-40B4-BE49-F238E27FC236}">
                <a16:creationId xmlns:a16="http://schemas.microsoft.com/office/drawing/2014/main" id="{F74AE9C7-842A-C5AA-9506-4DE1B40DC84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50A4063-C763-F90D-640B-9246C9448778}"/>
              </a:ext>
            </a:extLst>
          </p:cNvPr>
          <p:cNvSpPr>
            <a:spLocks noGrp="1"/>
          </p:cNvSpPr>
          <p:nvPr>
            <p:ph type="sldNum" sz="quarter" idx="12"/>
          </p:nvPr>
        </p:nvSpPr>
        <p:spPr>
          <a:xfrm>
            <a:off x="576073" y="958767"/>
            <a:ext cx="2421127" cy="604294"/>
          </a:xfrm>
        </p:spPr>
        <p:txBody>
          <a:bodyPr/>
          <a:lstStyle/>
          <a:p>
            <a:r>
              <a:rPr lang="en-US" dirty="0"/>
              <a:t>MARYAM</a:t>
            </a:r>
            <a:fld id="{6D22F896-40B5-4ADD-8801-0D06FADFA095}" type="slidenum">
              <a:rPr lang="en-US" smtClean="0"/>
              <a:pPr/>
              <a:t>‹#›</a:t>
            </a:fld>
            <a:endParaRPr lang="en-US" dirty="0"/>
          </a:p>
        </p:txBody>
      </p:sp>
    </p:spTree>
    <p:extLst>
      <p:ext uri="{BB962C8B-B14F-4D97-AF65-F5344CB8AC3E}">
        <p14:creationId xmlns:p14="http://schemas.microsoft.com/office/powerpoint/2010/main" val="2301315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87"/>
        <p:cNvGrpSpPr/>
        <p:nvPr/>
      </p:nvGrpSpPr>
      <p:grpSpPr>
        <a:xfrm>
          <a:off x="0" y="0"/>
          <a:ext cx="0" cy="0"/>
          <a:chOff x="0" y="0"/>
          <a:chExt cx="0" cy="0"/>
        </a:xfrm>
      </p:grpSpPr>
      <p:sp>
        <p:nvSpPr>
          <p:cNvPr id="89" name="Google Shape;89;p9"/>
          <p:cNvSpPr txBox="1">
            <a:spLocks noGrp="1"/>
          </p:cNvSpPr>
          <p:nvPr>
            <p:ph type="title"/>
          </p:nvPr>
        </p:nvSpPr>
        <p:spPr>
          <a:xfrm>
            <a:off x="4048320" y="2372400"/>
            <a:ext cx="6533760" cy="12360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4000"/>
              <a:buNone/>
              <a:defRPr sz="6400"/>
            </a:lvl1pPr>
            <a:lvl2pPr lvl="1" algn="ctr" rtl="0">
              <a:spcBef>
                <a:spcPts val="0"/>
              </a:spcBef>
              <a:spcAft>
                <a:spcPts val="0"/>
              </a:spcAft>
              <a:buSzPts val="4000"/>
              <a:buNone/>
              <a:defRPr sz="6400"/>
            </a:lvl2pPr>
            <a:lvl3pPr lvl="2" algn="ctr" rtl="0">
              <a:spcBef>
                <a:spcPts val="0"/>
              </a:spcBef>
              <a:spcAft>
                <a:spcPts val="0"/>
              </a:spcAft>
              <a:buSzPts val="4000"/>
              <a:buNone/>
              <a:defRPr sz="6400"/>
            </a:lvl3pPr>
            <a:lvl4pPr lvl="3" algn="ctr" rtl="0">
              <a:spcBef>
                <a:spcPts val="0"/>
              </a:spcBef>
              <a:spcAft>
                <a:spcPts val="0"/>
              </a:spcAft>
              <a:buSzPts val="4000"/>
              <a:buNone/>
              <a:defRPr sz="6400"/>
            </a:lvl4pPr>
            <a:lvl5pPr lvl="4" algn="ctr" rtl="0">
              <a:spcBef>
                <a:spcPts val="0"/>
              </a:spcBef>
              <a:spcAft>
                <a:spcPts val="0"/>
              </a:spcAft>
              <a:buSzPts val="4000"/>
              <a:buNone/>
              <a:defRPr sz="6400"/>
            </a:lvl5pPr>
            <a:lvl6pPr lvl="5" algn="ctr" rtl="0">
              <a:spcBef>
                <a:spcPts val="0"/>
              </a:spcBef>
              <a:spcAft>
                <a:spcPts val="0"/>
              </a:spcAft>
              <a:buSzPts val="4000"/>
              <a:buNone/>
              <a:defRPr sz="6400"/>
            </a:lvl6pPr>
            <a:lvl7pPr lvl="6" algn="ctr" rtl="0">
              <a:spcBef>
                <a:spcPts val="0"/>
              </a:spcBef>
              <a:spcAft>
                <a:spcPts val="0"/>
              </a:spcAft>
              <a:buSzPts val="4000"/>
              <a:buNone/>
              <a:defRPr sz="6400"/>
            </a:lvl7pPr>
            <a:lvl8pPr lvl="7" algn="ctr" rtl="0">
              <a:spcBef>
                <a:spcPts val="0"/>
              </a:spcBef>
              <a:spcAft>
                <a:spcPts val="0"/>
              </a:spcAft>
              <a:buSzPts val="4000"/>
              <a:buNone/>
              <a:defRPr sz="6400"/>
            </a:lvl8pPr>
            <a:lvl9pPr lvl="8" algn="ctr" rtl="0">
              <a:spcBef>
                <a:spcPts val="0"/>
              </a:spcBef>
              <a:spcAft>
                <a:spcPts val="0"/>
              </a:spcAft>
              <a:buSzPts val="4000"/>
              <a:buNone/>
              <a:defRPr sz="6400"/>
            </a:lvl9pPr>
          </a:lstStyle>
          <a:p>
            <a:endParaRPr/>
          </a:p>
        </p:txBody>
      </p:sp>
      <p:sp>
        <p:nvSpPr>
          <p:cNvPr id="90" name="Google Shape;90;p9"/>
          <p:cNvSpPr txBox="1">
            <a:spLocks noGrp="1"/>
          </p:cNvSpPr>
          <p:nvPr>
            <p:ph type="subTitle" idx="1"/>
          </p:nvPr>
        </p:nvSpPr>
        <p:spPr>
          <a:xfrm>
            <a:off x="4048320" y="3608400"/>
            <a:ext cx="6533760" cy="2248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Char char="●"/>
              <a:defRPr sz="2560"/>
            </a:lvl1pPr>
            <a:lvl2pPr lvl="1" algn="ctr" rtl="0">
              <a:lnSpc>
                <a:spcPct val="100000"/>
              </a:lnSpc>
              <a:spcBef>
                <a:spcPts val="0"/>
              </a:spcBef>
              <a:spcAft>
                <a:spcPts val="0"/>
              </a:spcAft>
              <a:buSzPts val="1400"/>
              <a:buChar char="○"/>
              <a:defRPr/>
            </a:lvl2pPr>
            <a:lvl3pPr lvl="2" algn="ctr" rtl="0">
              <a:lnSpc>
                <a:spcPct val="100000"/>
              </a:lnSpc>
              <a:spcBef>
                <a:spcPts val="0"/>
              </a:spcBef>
              <a:spcAft>
                <a:spcPts val="0"/>
              </a:spcAft>
              <a:buSzPts val="1400"/>
              <a:buChar char="■"/>
              <a:defRPr/>
            </a:lvl3pPr>
            <a:lvl4pPr lvl="3" algn="ctr" rtl="0">
              <a:lnSpc>
                <a:spcPct val="100000"/>
              </a:lnSpc>
              <a:spcBef>
                <a:spcPts val="0"/>
              </a:spcBef>
              <a:spcAft>
                <a:spcPts val="0"/>
              </a:spcAft>
              <a:buSzPts val="1400"/>
              <a:buChar char="●"/>
              <a:defRPr/>
            </a:lvl4pPr>
            <a:lvl5pPr lvl="4" algn="ctr" rtl="0">
              <a:lnSpc>
                <a:spcPct val="100000"/>
              </a:lnSpc>
              <a:spcBef>
                <a:spcPts val="0"/>
              </a:spcBef>
              <a:spcAft>
                <a:spcPts val="0"/>
              </a:spcAft>
              <a:buSzPts val="1400"/>
              <a:buChar char="○"/>
              <a:defRPr/>
            </a:lvl5pPr>
            <a:lvl6pPr lvl="5" algn="ctr" rtl="0">
              <a:lnSpc>
                <a:spcPct val="100000"/>
              </a:lnSpc>
              <a:spcBef>
                <a:spcPts val="0"/>
              </a:spcBef>
              <a:spcAft>
                <a:spcPts val="0"/>
              </a:spcAft>
              <a:buSzPts val="1400"/>
              <a:buChar char="■"/>
              <a:defRPr/>
            </a:lvl6pPr>
            <a:lvl7pPr lvl="6" algn="ctr" rtl="0">
              <a:lnSpc>
                <a:spcPct val="100000"/>
              </a:lnSpc>
              <a:spcBef>
                <a:spcPts val="0"/>
              </a:spcBef>
              <a:spcAft>
                <a:spcPts val="0"/>
              </a:spcAft>
              <a:buSzPts val="1400"/>
              <a:buChar char="●"/>
              <a:defRPr/>
            </a:lvl7pPr>
            <a:lvl8pPr lvl="7" algn="ctr" rtl="0">
              <a:lnSpc>
                <a:spcPct val="100000"/>
              </a:lnSpc>
              <a:spcBef>
                <a:spcPts val="0"/>
              </a:spcBef>
              <a:spcAft>
                <a:spcPts val="0"/>
              </a:spcAft>
              <a:buSzPts val="1400"/>
              <a:buChar char="○"/>
              <a:defRPr/>
            </a:lvl8pPr>
            <a:lvl9pPr lvl="8" algn="ctr" rtl="0">
              <a:lnSpc>
                <a:spcPct val="100000"/>
              </a:lnSpc>
              <a:spcBef>
                <a:spcPts val="0"/>
              </a:spcBef>
              <a:spcAft>
                <a:spcPts val="0"/>
              </a:spcAft>
              <a:buSzPts val="1400"/>
              <a:buChar char="■"/>
              <a:defRPr/>
            </a:lvl9pPr>
          </a:lstStyle>
          <a:p>
            <a:endParaRPr/>
          </a:p>
        </p:txBody>
      </p:sp>
    </p:spTree>
    <p:extLst>
      <p:ext uri="{BB962C8B-B14F-4D97-AF65-F5344CB8AC3E}">
        <p14:creationId xmlns:p14="http://schemas.microsoft.com/office/powerpoint/2010/main" val="3963768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5781C8-00F6-D758-52EA-B4364D4E7F38}"/>
              </a:ext>
            </a:extLst>
          </p:cNvPr>
          <p:cNvSpPr>
            <a:spLocks noGrp="1"/>
          </p:cNvSpPr>
          <p:nvPr>
            <p:ph type="title"/>
          </p:nvPr>
        </p:nvSpPr>
        <p:spPr>
          <a:xfrm>
            <a:off x="1006475" y="438150"/>
            <a:ext cx="12617450" cy="1590675"/>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D852809-B87F-3290-22FB-AC2F028000B8}"/>
              </a:ext>
            </a:extLst>
          </p:cNvPr>
          <p:cNvSpPr>
            <a:spLocks noGrp="1"/>
          </p:cNvSpPr>
          <p:nvPr>
            <p:ph type="body" idx="1"/>
          </p:nvPr>
        </p:nvSpPr>
        <p:spPr>
          <a:xfrm>
            <a:off x="1006475" y="2190750"/>
            <a:ext cx="12617450" cy="52212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73A349-6610-5838-4AF6-3C1E38669FD4}"/>
              </a:ext>
            </a:extLst>
          </p:cNvPr>
          <p:cNvSpPr>
            <a:spLocks noGrp="1"/>
          </p:cNvSpPr>
          <p:nvPr>
            <p:ph type="dt" sz="half" idx="2"/>
          </p:nvPr>
        </p:nvSpPr>
        <p:spPr>
          <a:xfrm>
            <a:off x="1006475" y="7627938"/>
            <a:ext cx="3290888" cy="438150"/>
          </a:xfrm>
          <a:prstGeom prst="rect">
            <a:avLst/>
          </a:prstGeom>
        </p:spPr>
        <p:txBody>
          <a:bodyPr vert="horz" lIns="91440" tIns="45720" rIns="91440" bIns="45720" rtlCol="0" anchor="ctr"/>
          <a:lstStyle>
            <a:lvl1pPr algn="l">
              <a:defRPr sz="1200">
                <a:solidFill>
                  <a:schemeClr val="tx1">
                    <a:tint val="75000"/>
                  </a:schemeClr>
                </a:solidFill>
              </a:defRPr>
            </a:lvl1pPr>
          </a:lstStyle>
          <a:p>
            <a:fld id="{24B28E7E-8E00-4B23-9CB3-738637B6FDDC}" type="datetimeFigureOut">
              <a:rPr lang="en-GB" smtClean="0"/>
              <a:t>19/02/2024</a:t>
            </a:fld>
            <a:endParaRPr lang="en-GB"/>
          </a:p>
        </p:txBody>
      </p:sp>
      <p:sp>
        <p:nvSpPr>
          <p:cNvPr id="5" name="Footer Placeholder 4">
            <a:extLst>
              <a:ext uri="{FF2B5EF4-FFF2-40B4-BE49-F238E27FC236}">
                <a16:creationId xmlns:a16="http://schemas.microsoft.com/office/drawing/2014/main" id="{D33C4B1E-A4BC-3578-3480-D07EC59F3D07}"/>
              </a:ext>
            </a:extLst>
          </p:cNvPr>
          <p:cNvSpPr>
            <a:spLocks noGrp="1"/>
          </p:cNvSpPr>
          <p:nvPr>
            <p:ph type="ftr" sz="quarter" idx="3"/>
          </p:nvPr>
        </p:nvSpPr>
        <p:spPr>
          <a:xfrm>
            <a:off x="4846638" y="7627938"/>
            <a:ext cx="4937125" cy="438150"/>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54425CB-8624-57EE-52A1-9B2F5181C8CB}"/>
              </a:ext>
            </a:extLst>
          </p:cNvPr>
          <p:cNvSpPr>
            <a:spLocks noGrp="1"/>
          </p:cNvSpPr>
          <p:nvPr>
            <p:ph type="sldNum" sz="quarter" idx="4"/>
          </p:nvPr>
        </p:nvSpPr>
        <p:spPr>
          <a:xfrm>
            <a:off x="10333038" y="7627938"/>
            <a:ext cx="3290887" cy="438150"/>
          </a:xfrm>
          <a:prstGeom prst="rect">
            <a:avLst/>
          </a:prstGeom>
        </p:spPr>
        <p:txBody>
          <a:bodyPr vert="horz" lIns="91440" tIns="45720" rIns="91440" bIns="45720" rtlCol="0" anchor="ctr"/>
          <a:lstStyle>
            <a:lvl1pPr algn="r">
              <a:defRPr sz="1200">
                <a:solidFill>
                  <a:schemeClr val="tx1">
                    <a:tint val="75000"/>
                  </a:schemeClr>
                </a:solidFill>
              </a:defRPr>
            </a:lvl1pPr>
          </a:lstStyle>
          <a:p>
            <a:fld id="{E609D4A8-2689-4974-8D7D-5BD2984C6C20}" type="slidenum">
              <a:rPr lang="en-GB" smtClean="0"/>
              <a:t>‹#›</a:t>
            </a:fld>
            <a:endParaRPr lang="en-GB"/>
          </a:p>
        </p:txBody>
      </p:sp>
    </p:spTree>
    <p:extLst>
      <p:ext uri="{BB962C8B-B14F-4D97-AF65-F5344CB8AC3E}">
        <p14:creationId xmlns:p14="http://schemas.microsoft.com/office/powerpoint/2010/main" val="3788535965"/>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807" r:id="rId13"/>
    <p:sldLayoutId id="2147483808"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17.jpg"/></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21.webp"/></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hyperlink" Target="https://www.bluebirdcare.co.uk/newcastle/useful-information/27470/finding-end-of-life-care-near-me" TargetMode="External"/><Relationship Id="rId2" Type="http://schemas.openxmlformats.org/officeDocument/2006/relationships/hyperlink" Target="http://www.census.gov/library/publications/2022/demo/p60-278.html" TargetMode="Externa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14630400" cy="8229600"/>
          </a:xfrm>
          <a:custGeom>
            <a:avLst/>
            <a:gdLst/>
            <a:ahLst/>
            <a:cxnLst/>
            <a:rect l="l" t="t" r="r" b="b"/>
            <a:pathLst>
              <a:path w="9144000" h="5143500">
                <a:moveTo>
                  <a:pt x="9143999" y="5143499"/>
                </a:moveTo>
                <a:lnTo>
                  <a:pt x="0" y="5143499"/>
                </a:lnTo>
                <a:lnTo>
                  <a:pt x="0" y="0"/>
                </a:lnTo>
                <a:lnTo>
                  <a:pt x="9143999" y="0"/>
                </a:lnTo>
                <a:lnTo>
                  <a:pt x="9143999" y="5143499"/>
                </a:lnTo>
                <a:close/>
              </a:path>
            </a:pathLst>
          </a:custGeom>
          <a:solidFill>
            <a:srgbClr val="163EF4"/>
          </a:solidFill>
        </p:spPr>
        <p:txBody>
          <a:bodyPr wrap="square" lIns="0" tIns="0" rIns="0" bIns="0" rtlCol="0"/>
          <a:lstStyle/>
          <a:p>
            <a:endParaRPr sz="2880"/>
          </a:p>
        </p:txBody>
      </p:sp>
      <p:grpSp>
        <p:nvGrpSpPr>
          <p:cNvPr id="3" name="object 3"/>
          <p:cNvGrpSpPr/>
          <p:nvPr/>
        </p:nvGrpSpPr>
        <p:grpSpPr>
          <a:xfrm>
            <a:off x="0" y="0"/>
            <a:ext cx="14630400" cy="8229600"/>
            <a:chOff x="0" y="0"/>
            <a:chExt cx="9144000" cy="5143500"/>
          </a:xfrm>
        </p:grpSpPr>
        <p:sp>
          <p:nvSpPr>
            <p:cNvPr id="4" name="object 4"/>
            <p:cNvSpPr/>
            <p:nvPr/>
          </p:nvSpPr>
          <p:spPr>
            <a:xfrm>
              <a:off x="30" y="2824500"/>
              <a:ext cx="7370445" cy="2319020"/>
            </a:xfrm>
            <a:custGeom>
              <a:avLst/>
              <a:gdLst/>
              <a:ahLst/>
              <a:cxnLst/>
              <a:rect l="l" t="t" r="r" b="b"/>
              <a:pathLst>
                <a:path w="7370445" h="2319020">
                  <a:moveTo>
                    <a:pt x="7370399" y="2318999"/>
                  </a:moveTo>
                  <a:lnTo>
                    <a:pt x="0" y="2318999"/>
                  </a:lnTo>
                  <a:lnTo>
                    <a:pt x="0" y="0"/>
                  </a:lnTo>
                  <a:lnTo>
                    <a:pt x="7370399" y="2318999"/>
                  </a:lnTo>
                  <a:close/>
                </a:path>
              </a:pathLst>
            </a:custGeom>
            <a:solidFill>
              <a:srgbClr val="00786B"/>
            </a:solidFill>
          </p:spPr>
          <p:txBody>
            <a:bodyPr wrap="square" lIns="0" tIns="0" rIns="0" bIns="0" rtlCol="0"/>
            <a:lstStyle/>
            <a:p>
              <a:endParaRPr sz="2880"/>
            </a:p>
          </p:txBody>
        </p:sp>
        <p:sp>
          <p:nvSpPr>
            <p:cNvPr id="5" name="object 5"/>
            <p:cNvSpPr/>
            <p:nvPr/>
          </p:nvSpPr>
          <p:spPr>
            <a:xfrm>
              <a:off x="3582599" y="1550700"/>
              <a:ext cx="5561965" cy="3592829"/>
            </a:xfrm>
            <a:custGeom>
              <a:avLst/>
              <a:gdLst/>
              <a:ahLst/>
              <a:cxnLst/>
              <a:rect l="l" t="t" r="r" b="b"/>
              <a:pathLst>
                <a:path w="5561965" h="3592829">
                  <a:moveTo>
                    <a:pt x="5561399" y="3592799"/>
                  </a:moveTo>
                  <a:lnTo>
                    <a:pt x="0" y="3592799"/>
                  </a:lnTo>
                  <a:lnTo>
                    <a:pt x="5561399" y="0"/>
                  </a:lnTo>
                  <a:lnTo>
                    <a:pt x="5561399" y="3592799"/>
                  </a:lnTo>
                  <a:close/>
                </a:path>
              </a:pathLst>
            </a:custGeom>
            <a:solidFill>
              <a:srgbClr val="C4A15A"/>
            </a:solidFill>
          </p:spPr>
          <p:txBody>
            <a:bodyPr wrap="square" lIns="0" tIns="0" rIns="0" bIns="0" rtlCol="0"/>
            <a:lstStyle/>
            <a:p>
              <a:endParaRPr sz="2880"/>
            </a:p>
          </p:txBody>
        </p:sp>
        <p:sp>
          <p:nvSpPr>
            <p:cNvPr id="6" name="object 6"/>
            <p:cNvSpPr/>
            <p:nvPr/>
          </p:nvSpPr>
          <p:spPr>
            <a:xfrm>
              <a:off x="5058904" y="0"/>
              <a:ext cx="4085590" cy="2052955"/>
            </a:xfrm>
            <a:custGeom>
              <a:avLst/>
              <a:gdLst/>
              <a:ahLst/>
              <a:cxnLst/>
              <a:rect l="l" t="t" r="r" b="b"/>
              <a:pathLst>
                <a:path w="4085590" h="2052955">
                  <a:moveTo>
                    <a:pt x="4085100" y="2052599"/>
                  </a:moveTo>
                  <a:lnTo>
                    <a:pt x="0" y="0"/>
                  </a:lnTo>
                  <a:lnTo>
                    <a:pt x="4085100" y="0"/>
                  </a:lnTo>
                  <a:lnTo>
                    <a:pt x="4085100" y="2052599"/>
                  </a:lnTo>
                  <a:close/>
                </a:path>
              </a:pathLst>
            </a:custGeom>
            <a:solidFill>
              <a:srgbClr val="233944"/>
            </a:solidFill>
          </p:spPr>
          <p:txBody>
            <a:bodyPr wrap="square" lIns="0" tIns="0" rIns="0" bIns="0" rtlCol="0"/>
            <a:lstStyle/>
            <a:p>
              <a:endParaRPr sz="2880"/>
            </a:p>
          </p:txBody>
        </p:sp>
        <p:pic>
          <p:nvPicPr>
            <p:cNvPr id="7" name="object 7"/>
            <p:cNvPicPr/>
            <p:nvPr/>
          </p:nvPicPr>
          <p:blipFill>
            <a:blip r:embed="rId2" cstate="print"/>
            <a:stretch>
              <a:fillRect/>
            </a:stretch>
          </p:blipFill>
          <p:spPr>
            <a:xfrm>
              <a:off x="0" y="0"/>
              <a:ext cx="9143999" cy="5143499"/>
            </a:xfrm>
            <a:prstGeom prst="rect">
              <a:avLst/>
            </a:prstGeom>
          </p:spPr>
        </p:pic>
      </p:grpSp>
      <p:grpSp>
        <p:nvGrpSpPr>
          <p:cNvPr id="8" name="object 8"/>
          <p:cNvGrpSpPr/>
          <p:nvPr/>
        </p:nvGrpSpPr>
        <p:grpSpPr>
          <a:xfrm>
            <a:off x="318638" y="947"/>
            <a:ext cx="13989304" cy="8229600"/>
            <a:chOff x="199148" y="592"/>
            <a:chExt cx="8743315" cy="5143500"/>
          </a:xfrm>
        </p:grpSpPr>
        <p:sp>
          <p:nvSpPr>
            <p:cNvPr id="9" name="object 9"/>
            <p:cNvSpPr/>
            <p:nvPr/>
          </p:nvSpPr>
          <p:spPr>
            <a:xfrm>
              <a:off x="203263" y="596"/>
              <a:ext cx="8737600" cy="4937125"/>
            </a:xfrm>
            <a:custGeom>
              <a:avLst/>
              <a:gdLst/>
              <a:ahLst/>
              <a:cxnLst/>
              <a:rect l="l" t="t" r="r" b="b"/>
              <a:pathLst>
                <a:path w="8737600" h="4937125">
                  <a:moveTo>
                    <a:pt x="8737511" y="205663"/>
                  </a:moveTo>
                  <a:lnTo>
                    <a:pt x="1987232" y="205663"/>
                  </a:lnTo>
                  <a:lnTo>
                    <a:pt x="2302294" y="0"/>
                  </a:lnTo>
                  <a:lnTo>
                    <a:pt x="2160587" y="0"/>
                  </a:lnTo>
                  <a:lnTo>
                    <a:pt x="1845525" y="205663"/>
                  </a:lnTo>
                  <a:lnTo>
                    <a:pt x="1732800" y="205663"/>
                  </a:lnTo>
                  <a:lnTo>
                    <a:pt x="2047862" y="0"/>
                  </a:lnTo>
                  <a:lnTo>
                    <a:pt x="1906155" y="0"/>
                  </a:lnTo>
                  <a:lnTo>
                    <a:pt x="1591094" y="205663"/>
                  </a:lnTo>
                  <a:lnTo>
                    <a:pt x="1478368" y="205663"/>
                  </a:lnTo>
                  <a:lnTo>
                    <a:pt x="1793430" y="0"/>
                  </a:lnTo>
                  <a:lnTo>
                    <a:pt x="1651723" y="0"/>
                  </a:lnTo>
                  <a:lnTo>
                    <a:pt x="1336662" y="205663"/>
                  </a:lnTo>
                  <a:lnTo>
                    <a:pt x="0" y="205663"/>
                  </a:lnTo>
                  <a:lnTo>
                    <a:pt x="0" y="4936655"/>
                  </a:lnTo>
                  <a:lnTo>
                    <a:pt x="8737511" y="4936655"/>
                  </a:lnTo>
                  <a:lnTo>
                    <a:pt x="8737511" y="205663"/>
                  </a:lnTo>
                  <a:close/>
                </a:path>
              </a:pathLst>
            </a:custGeom>
            <a:solidFill>
              <a:srgbClr val="FFFFFF"/>
            </a:solidFill>
          </p:spPr>
          <p:txBody>
            <a:bodyPr wrap="square" lIns="0" tIns="0" rIns="0" bIns="0" rtlCol="0"/>
            <a:lstStyle/>
            <a:p>
              <a:endParaRPr sz="2880"/>
            </a:p>
          </p:txBody>
        </p:sp>
        <p:sp>
          <p:nvSpPr>
            <p:cNvPr id="10" name="object 10"/>
            <p:cNvSpPr/>
            <p:nvPr/>
          </p:nvSpPr>
          <p:spPr>
            <a:xfrm>
              <a:off x="905383" y="596"/>
              <a:ext cx="2250440" cy="1044575"/>
            </a:xfrm>
            <a:custGeom>
              <a:avLst/>
              <a:gdLst/>
              <a:ahLst/>
              <a:cxnLst/>
              <a:rect l="l" t="t" r="r" b="b"/>
              <a:pathLst>
                <a:path w="2250440" h="1044575">
                  <a:moveTo>
                    <a:pt x="1741500" y="0"/>
                  </a:moveTo>
                  <a:lnTo>
                    <a:pt x="1599806" y="0"/>
                  </a:lnTo>
                  <a:lnTo>
                    <a:pt x="0" y="1044308"/>
                  </a:lnTo>
                  <a:lnTo>
                    <a:pt x="141706" y="1044308"/>
                  </a:lnTo>
                  <a:lnTo>
                    <a:pt x="1741500" y="0"/>
                  </a:lnTo>
                  <a:close/>
                </a:path>
                <a:path w="2250440" h="1044575">
                  <a:moveTo>
                    <a:pt x="1995932" y="0"/>
                  </a:moveTo>
                  <a:lnTo>
                    <a:pt x="1854225" y="0"/>
                  </a:lnTo>
                  <a:lnTo>
                    <a:pt x="254431" y="1044308"/>
                  </a:lnTo>
                  <a:lnTo>
                    <a:pt x="396138" y="1044308"/>
                  </a:lnTo>
                  <a:lnTo>
                    <a:pt x="1995932" y="0"/>
                  </a:lnTo>
                  <a:close/>
                </a:path>
                <a:path w="2250440" h="1044575">
                  <a:moveTo>
                    <a:pt x="2250363" y="0"/>
                  </a:moveTo>
                  <a:lnTo>
                    <a:pt x="2108657" y="0"/>
                  </a:lnTo>
                  <a:lnTo>
                    <a:pt x="508863" y="1044308"/>
                  </a:lnTo>
                  <a:lnTo>
                    <a:pt x="650570" y="1044308"/>
                  </a:lnTo>
                  <a:lnTo>
                    <a:pt x="2250363" y="0"/>
                  </a:lnTo>
                  <a:close/>
                </a:path>
              </a:pathLst>
            </a:custGeom>
            <a:solidFill>
              <a:srgbClr val="163EF4"/>
            </a:solidFill>
          </p:spPr>
          <p:txBody>
            <a:bodyPr wrap="square" lIns="0" tIns="0" rIns="0" bIns="0" rtlCol="0"/>
            <a:lstStyle/>
            <a:p>
              <a:endParaRPr sz="2880"/>
            </a:p>
          </p:txBody>
        </p:sp>
        <p:sp>
          <p:nvSpPr>
            <p:cNvPr id="11" name="object 11"/>
            <p:cNvSpPr/>
            <p:nvPr/>
          </p:nvSpPr>
          <p:spPr>
            <a:xfrm>
              <a:off x="7057466" y="5092"/>
              <a:ext cx="1851660" cy="752475"/>
            </a:xfrm>
            <a:custGeom>
              <a:avLst/>
              <a:gdLst/>
              <a:ahLst/>
              <a:cxnLst/>
              <a:rect l="l" t="t" r="r" b="b"/>
              <a:pathLst>
                <a:path w="1851659" h="752475">
                  <a:moveTo>
                    <a:pt x="1249235" y="0"/>
                  </a:moveTo>
                  <a:lnTo>
                    <a:pt x="1188504" y="0"/>
                  </a:lnTo>
                  <a:lnTo>
                    <a:pt x="0" y="752106"/>
                  </a:lnTo>
                  <a:lnTo>
                    <a:pt x="60731" y="752106"/>
                  </a:lnTo>
                  <a:lnTo>
                    <a:pt x="1249235" y="0"/>
                  </a:lnTo>
                  <a:close/>
                </a:path>
                <a:path w="1851659" h="752475">
                  <a:moveTo>
                    <a:pt x="1550263" y="0"/>
                  </a:moveTo>
                  <a:lnTo>
                    <a:pt x="1489532" y="0"/>
                  </a:lnTo>
                  <a:lnTo>
                    <a:pt x="301015" y="752106"/>
                  </a:lnTo>
                  <a:lnTo>
                    <a:pt x="361746" y="752106"/>
                  </a:lnTo>
                  <a:lnTo>
                    <a:pt x="1550263" y="0"/>
                  </a:lnTo>
                  <a:close/>
                </a:path>
                <a:path w="1851659" h="752475">
                  <a:moveTo>
                    <a:pt x="1851279" y="0"/>
                  </a:moveTo>
                  <a:lnTo>
                    <a:pt x="1790547" y="0"/>
                  </a:lnTo>
                  <a:lnTo>
                    <a:pt x="602030" y="752106"/>
                  </a:lnTo>
                  <a:lnTo>
                    <a:pt x="662762" y="752106"/>
                  </a:lnTo>
                  <a:lnTo>
                    <a:pt x="1851279" y="0"/>
                  </a:lnTo>
                  <a:close/>
                </a:path>
              </a:pathLst>
            </a:custGeom>
            <a:solidFill>
              <a:srgbClr val="233944"/>
            </a:solidFill>
          </p:spPr>
          <p:txBody>
            <a:bodyPr wrap="square" lIns="0" tIns="0" rIns="0" bIns="0" rtlCol="0"/>
            <a:lstStyle/>
            <a:p>
              <a:endParaRPr sz="2880"/>
            </a:p>
          </p:txBody>
        </p:sp>
        <p:sp>
          <p:nvSpPr>
            <p:cNvPr id="12" name="object 12"/>
            <p:cNvSpPr/>
            <p:nvPr/>
          </p:nvSpPr>
          <p:spPr>
            <a:xfrm>
              <a:off x="6553022" y="4217860"/>
              <a:ext cx="2389505" cy="925830"/>
            </a:xfrm>
            <a:custGeom>
              <a:avLst/>
              <a:gdLst/>
              <a:ahLst/>
              <a:cxnLst/>
              <a:rect l="l" t="t" r="r" b="b"/>
              <a:pathLst>
                <a:path w="2389504" h="925829">
                  <a:moveTo>
                    <a:pt x="1612138" y="0"/>
                  </a:moveTo>
                  <a:lnTo>
                    <a:pt x="1462887" y="0"/>
                  </a:lnTo>
                  <a:lnTo>
                    <a:pt x="0" y="925728"/>
                  </a:lnTo>
                  <a:lnTo>
                    <a:pt x="149250" y="925728"/>
                  </a:lnTo>
                  <a:lnTo>
                    <a:pt x="1612138" y="0"/>
                  </a:lnTo>
                  <a:close/>
                </a:path>
                <a:path w="2389504" h="925829">
                  <a:moveTo>
                    <a:pt x="2000605" y="0"/>
                  </a:moveTo>
                  <a:lnTo>
                    <a:pt x="1851355" y="0"/>
                  </a:lnTo>
                  <a:lnTo>
                    <a:pt x="388467" y="925728"/>
                  </a:lnTo>
                  <a:lnTo>
                    <a:pt x="537718" y="925728"/>
                  </a:lnTo>
                  <a:lnTo>
                    <a:pt x="2000605" y="0"/>
                  </a:lnTo>
                  <a:close/>
                </a:path>
                <a:path w="2389504" h="925829">
                  <a:moveTo>
                    <a:pt x="2389073" y="0"/>
                  </a:moveTo>
                  <a:lnTo>
                    <a:pt x="2239822" y="0"/>
                  </a:lnTo>
                  <a:lnTo>
                    <a:pt x="776935" y="925728"/>
                  </a:lnTo>
                  <a:lnTo>
                    <a:pt x="926185" y="925728"/>
                  </a:lnTo>
                  <a:lnTo>
                    <a:pt x="2389073" y="0"/>
                  </a:lnTo>
                  <a:close/>
                </a:path>
              </a:pathLst>
            </a:custGeom>
            <a:solidFill>
              <a:srgbClr val="FFFFFF"/>
            </a:solidFill>
          </p:spPr>
          <p:txBody>
            <a:bodyPr wrap="square" lIns="0" tIns="0" rIns="0" bIns="0" rtlCol="0"/>
            <a:lstStyle/>
            <a:p>
              <a:endParaRPr sz="2880"/>
            </a:p>
          </p:txBody>
        </p:sp>
        <p:sp>
          <p:nvSpPr>
            <p:cNvPr id="13" name="object 13"/>
            <p:cNvSpPr/>
            <p:nvPr/>
          </p:nvSpPr>
          <p:spPr>
            <a:xfrm>
              <a:off x="199148" y="4055656"/>
              <a:ext cx="2795905" cy="1083310"/>
            </a:xfrm>
            <a:custGeom>
              <a:avLst/>
              <a:gdLst/>
              <a:ahLst/>
              <a:cxnLst/>
              <a:rect l="l" t="t" r="r" b="b"/>
              <a:pathLst>
                <a:path w="2795905" h="1083310">
                  <a:moveTo>
                    <a:pt x="1886331" y="0"/>
                  </a:moveTo>
                  <a:lnTo>
                    <a:pt x="1711883" y="0"/>
                  </a:lnTo>
                  <a:lnTo>
                    <a:pt x="0" y="1083310"/>
                  </a:lnTo>
                  <a:lnTo>
                    <a:pt x="174447" y="1083310"/>
                  </a:lnTo>
                  <a:lnTo>
                    <a:pt x="1886331" y="0"/>
                  </a:lnTo>
                  <a:close/>
                </a:path>
                <a:path w="2795905" h="1083310">
                  <a:moveTo>
                    <a:pt x="2340876" y="0"/>
                  </a:moveTo>
                  <a:lnTo>
                    <a:pt x="2166416" y="0"/>
                  </a:lnTo>
                  <a:lnTo>
                    <a:pt x="454533" y="1083310"/>
                  </a:lnTo>
                  <a:lnTo>
                    <a:pt x="628980" y="1083310"/>
                  </a:lnTo>
                  <a:lnTo>
                    <a:pt x="2340876" y="0"/>
                  </a:lnTo>
                  <a:close/>
                </a:path>
                <a:path w="2795905" h="1083310">
                  <a:moveTo>
                    <a:pt x="2795409" y="0"/>
                  </a:moveTo>
                  <a:lnTo>
                    <a:pt x="2620949" y="0"/>
                  </a:lnTo>
                  <a:lnTo>
                    <a:pt x="909066" y="1083310"/>
                  </a:lnTo>
                  <a:lnTo>
                    <a:pt x="1083525" y="1083310"/>
                  </a:lnTo>
                  <a:lnTo>
                    <a:pt x="2795409" y="0"/>
                  </a:lnTo>
                  <a:close/>
                </a:path>
              </a:pathLst>
            </a:custGeom>
            <a:solidFill>
              <a:srgbClr val="00786B"/>
            </a:solidFill>
          </p:spPr>
          <p:txBody>
            <a:bodyPr wrap="square" lIns="0" tIns="0" rIns="0" bIns="0" rtlCol="0"/>
            <a:lstStyle/>
            <a:p>
              <a:endParaRPr sz="2880"/>
            </a:p>
          </p:txBody>
        </p:sp>
      </p:grpSp>
      <p:sp>
        <p:nvSpPr>
          <p:cNvPr id="14" name="object 14"/>
          <p:cNvSpPr txBox="1">
            <a:spLocks noGrp="1"/>
          </p:cNvSpPr>
          <p:nvPr>
            <p:ph type="title"/>
          </p:nvPr>
        </p:nvSpPr>
        <p:spPr>
          <a:xfrm>
            <a:off x="1448614" y="1539754"/>
            <a:ext cx="12343947" cy="4690964"/>
          </a:xfrm>
          <a:prstGeom prst="rect">
            <a:avLst/>
          </a:prstGeom>
        </p:spPr>
        <p:txBody>
          <a:bodyPr vert="horz" wrap="square" lIns="0" tIns="19304" rIns="0" bIns="0" rtlCol="0" anchor="t">
            <a:spAutoFit/>
          </a:bodyPr>
          <a:lstStyle/>
          <a:p>
            <a:pPr marL="20320" marR="8128" indent="1256792" algn="ctr">
              <a:lnSpc>
                <a:spcPct val="100699"/>
              </a:lnSpc>
              <a:spcBef>
                <a:spcPts val="152"/>
              </a:spcBef>
            </a:pPr>
            <a:r>
              <a:rPr lang="en-US" sz="4400" b="1" i="1" spc="-112" dirty="0">
                <a:solidFill>
                  <a:srgbClr val="AE7A51"/>
                </a:solidFill>
                <a:latin typeface="Arial"/>
                <a:cs typeface="Arial"/>
              </a:rPr>
              <a:t>Living</a:t>
            </a:r>
            <a:r>
              <a:rPr lang="en-US" sz="4400" b="1" i="1" spc="-40" dirty="0">
                <a:solidFill>
                  <a:srgbClr val="AE7A51"/>
                </a:solidFill>
                <a:latin typeface="Arial"/>
                <a:cs typeface="Arial"/>
              </a:rPr>
              <a:t> </a:t>
            </a:r>
            <a:r>
              <a:rPr lang="en-US" sz="4400" b="1" i="1" spc="120" dirty="0">
                <a:solidFill>
                  <a:srgbClr val="AE7A51"/>
                </a:solidFill>
                <a:latin typeface="Arial"/>
                <a:cs typeface="Arial"/>
              </a:rPr>
              <a:t>with</a:t>
            </a:r>
            <a:r>
              <a:rPr lang="en-US" sz="4400" b="1" i="1" spc="-40" dirty="0">
                <a:solidFill>
                  <a:srgbClr val="AE7A51"/>
                </a:solidFill>
                <a:latin typeface="Arial"/>
                <a:cs typeface="Arial"/>
              </a:rPr>
              <a:t> </a:t>
            </a:r>
            <a:r>
              <a:rPr lang="en-US" sz="4400" b="1" i="1" spc="-112" dirty="0">
                <a:solidFill>
                  <a:srgbClr val="AE7A51"/>
                </a:solidFill>
                <a:latin typeface="Arial"/>
                <a:cs typeface="Arial"/>
              </a:rPr>
              <a:t>care: The</a:t>
            </a:r>
            <a:r>
              <a:rPr lang="en-US" sz="4400" b="1" i="1" spc="-40" dirty="0">
                <a:solidFill>
                  <a:srgbClr val="AE7A51"/>
                </a:solidFill>
                <a:latin typeface="Arial"/>
                <a:cs typeface="Arial"/>
              </a:rPr>
              <a:t> </a:t>
            </a:r>
            <a:r>
              <a:rPr lang="en-US" sz="4400" b="1" i="1" spc="-8" dirty="0">
                <a:solidFill>
                  <a:srgbClr val="AE7A51"/>
                </a:solidFill>
                <a:latin typeface="Arial"/>
                <a:cs typeface="Arial"/>
              </a:rPr>
              <a:t>older</a:t>
            </a:r>
            <a:r>
              <a:rPr lang="en-US" sz="3600" b="1" i="1" spc="-8" dirty="0">
                <a:solidFill>
                  <a:srgbClr val="AE7A51"/>
                </a:solidFill>
              </a:rPr>
              <a:t> </a:t>
            </a:r>
            <a:r>
              <a:rPr lang="en-US" sz="4400" b="1" i="1" spc="-104" dirty="0">
                <a:solidFill>
                  <a:srgbClr val="AE7A51"/>
                </a:solidFill>
                <a:latin typeface="Arial"/>
                <a:cs typeface="Arial"/>
              </a:rPr>
              <a:t>person</a:t>
            </a:r>
            <a:r>
              <a:rPr kumimoji="0" lang="en-GB" sz="2800" b="1" i="1" u="none" strike="noStrike" kern="0" cap="none" spc="90" normalizeH="0" baseline="0" noProof="0" dirty="0">
                <a:ln>
                  <a:noFill/>
                </a:ln>
                <a:solidFill>
                  <a:srgbClr val="AE7A51"/>
                </a:solidFill>
                <a:effectLst/>
                <a:uLnTx/>
                <a:uFillTx/>
                <a:latin typeface="Arial"/>
                <a:ea typeface="+mj-ea"/>
                <a:cs typeface="Arial"/>
              </a:rPr>
              <a:t> </a:t>
            </a:r>
            <a:br>
              <a:rPr kumimoji="0" lang="en-GB" sz="3200" b="1" i="1" u="none" strike="noStrike" kern="0" cap="none" spc="90" normalizeH="0" baseline="0" noProof="0" dirty="0">
                <a:ln>
                  <a:noFill/>
                </a:ln>
                <a:solidFill>
                  <a:srgbClr val="AE7A51"/>
                </a:solidFill>
                <a:effectLst/>
                <a:uLnTx/>
                <a:uFillTx/>
                <a:latin typeface="Arial"/>
                <a:ea typeface="+mj-ea"/>
                <a:cs typeface="Arial"/>
              </a:rPr>
            </a:br>
            <a:r>
              <a:rPr kumimoji="0" lang="en-GB" sz="4000" b="1" i="1" u="none" strike="noStrike" kern="0" cap="none" spc="90" normalizeH="0" baseline="0" noProof="0" dirty="0">
                <a:ln>
                  <a:noFill/>
                </a:ln>
                <a:solidFill>
                  <a:srgbClr val="AE7A51"/>
                </a:solidFill>
                <a:effectLst/>
                <a:uLnTx/>
                <a:uFillTx/>
                <a:latin typeface="Arial"/>
                <a:ea typeface="+mj-ea"/>
                <a:cs typeface="Arial"/>
              </a:rPr>
              <a:t>BMHP6009</a:t>
            </a:r>
            <a:br>
              <a:rPr kumimoji="0" lang="en-GB" sz="2900" b="1" i="1" u="none" strike="noStrike" kern="0" cap="none" spc="90" normalizeH="0" baseline="0" noProof="0" dirty="0">
                <a:ln>
                  <a:noFill/>
                </a:ln>
                <a:solidFill>
                  <a:srgbClr val="AE7A51"/>
                </a:solidFill>
                <a:effectLst/>
                <a:uLnTx/>
                <a:uFillTx/>
                <a:latin typeface="Arial"/>
                <a:ea typeface="+mj-ea"/>
                <a:cs typeface="Arial"/>
              </a:rPr>
            </a:br>
            <a:r>
              <a:rPr kumimoji="0" lang="en-GB" sz="2900" b="1" i="1" u="none" strike="noStrike" kern="0" cap="none" spc="90" normalizeH="0" baseline="0" noProof="0" dirty="0">
                <a:ln>
                  <a:noFill/>
                </a:ln>
                <a:solidFill>
                  <a:srgbClr val="AE7A51"/>
                </a:solidFill>
                <a:effectLst/>
                <a:uLnTx/>
                <a:uFillTx/>
                <a:latin typeface="Arial"/>
                <a:ea typeface="+mj-ea"/>
                <a:cs typeface="Arial"/>
              </a:rPr>
              <a:t>                  </a:t>
            </a:r>
            <a:br>
              <a:rPr lang="en-US" sz="4640" dirty="0">
                <a:latin typeface="Arial"/>
                <a:cs typeface="Arial"/>
              </a:rPr>
            </a:br>
            <a:r>
              <a:rPr lang="en-GB" sz="3600" b="1" i="1" spc="-176" dirty="0">
                <a:solidFill>
                  <a:srgbClr val="AE7A51"/>
                </a:solidFill>
                <a:latin typeface="Arial"/>
                <a:cs typeface="Arial"/>
              </a:rPr>
              <a:t>Rebecca</a:t>
            </a:r>
            <a:r>
              <a:rPr lang="en-GB" sz="3600" b="1" i="1" spc="-32" dirty="0">
                <a:solidFill>
                  <a:srgbClr val="AE7A51"/>
                </a:solidFill>
                <a:latin typeface="Arial"/>
                <a:cs typeface="Arial"/>
              </a:rPr>
              <a:t> </a:t>
            </a:r>
            <a:r>
              <a:rPr lang="en-GB" sz="3600" b="1" i="1" spc="88" dirty="0">
                <a:solidFill>
                  <a:srgbClr val="AE7A51"/>
                </a:solidFill>
                <a:latin typeface="Arial"/>
                <a:cs typeface="Arial"/>
              </a:rPr>
              <a:t>Stewart</a:t>
            </a:r>
            <a:br>
              <a:rPr lang="en-US" spc="144" dirty="0"/>
            </a:br>
            <a:br>
              <a:rPr lang="en-US" spc="144" dirty="0"/>
            </a:br>
            <a:r>
              <a:rPr lang="en-US" spc="144" dirty="0"/>
              <a:t>                            </a:t>
            </a:r>
            <a:br>
              <a:rPr lang="en-US" spc="144" dirty="0"/>
            </a:br>
            <a:r>
              <a:rPr lang="en-US" spc="144" dirty="0"/>
              <a:t>                                 </a:t>
            </a:r>
            <a:r>
              <a:rPr lang="en-GB" spc="-136" dirty="0">
                <a:solidFill>
                  <a:schemeClr val="accent1">
                    <a:lumMod val="50000"/>
                  </a:schemeClr>
                </a:solidFill>
              </a:rPr>
              <a:t>By</a:t>
            </a:r>
            <a:r>
              <a:rPr lang="en-GB" spc="-48" dirty="0">
                <a:solidFill>
                  <a:schemeClr val="accent1">
                    <a:lumMod val="50000"/>
                  </a:schemeClr>
                </a:solidFill>
              </a:rPr>
              <a:t> :</a:t>
            </a:r>
            <a:r>
              <a:rPr lang="en-GB" spc="-80" dirty="0" err="1">
                <a:solidFill>
                  <a:schemeClr val="accent1">
                    <a:lumMod val="50000"/>
                  </a:schemeClr>
                </a:solidFill>
              </a:rPr>
              <a:t>Rahima</a:t>
            </a:r>
            <a:r>
              <a:rPr lang="en-GB" spc="-48" dirty="0">
                <a:solidFill>
                  <a:schemeClr val="accent1">
                    <a:lumMod val="50000"/>
                  </a:schemeClr>
                </a:solidFill>
              </a:rPr>
              <a:t> </a:t>
            </a:r>
            <a:r>
              <a:rPr lang="en-GB" spc="-8" dirty="0">
                <a:solidFill>
                  <a:schemeClr val="accent1">
                    <a:lumMod val="50000"/>
                  </a:schemeClr>
                </a:solidFill>
              </a:rPr>
              <a:t>Sultan</a:t>
            </a:r>
            <a:r>
              <a:rPr lang="en-GB" spc="-48" dirty="0">
                <a:solidFill>
                  <a:schemeClr val="accent1">
                    <a:lumMod val="50000"/>
                  </a:schemeClr>
                </a:solidFill>
              </a:rPr>
              <a:t> </a:t>
            </a:r>
            <a:r>
              <a:rPr lang="en-GB" spc="200" dirty="0">
                <a:solidFill>
                  <a:schemeClr val="accent1">
                    <a:lumMod val="50000"/>
                  </a:schemeClr>
                </a:solidFill>
              </a:rPr>
              <a:t>(2014833) </a:t>
            </a:r>
            <a:r>
              <a:rPr lang="en-GB" spc="-1264" dirty="0">
                <a:solidFill>
                  <a:schemeClr val="accent1">
                    <a:lumMod val="50000"/>
                  </a:schemeClr>
                </a:solidFill>
              </a:rPr>
              <a:t> </a:t>
            </a:r>
            <a:br>
              <a:rPr lang="en-GB" spc="-1264" dirty="0">
                <a:solidFill>
                  <a:schemeClr val="accent1">
                    <a:lumMod val="50000"/>
                  </a:schemeClr>
                </a:solidFill>
              </a:rPr>
            </a:br>
            <a:r>
              <a:rPr lang="en-GB" spc="-1264" dirty="0">
                <a:solidFill>
                  <a:schemeClr val="accent1">
                    <a:lumMod val="50000"/>
                  </a:schemeClr>
                </a:solidFill>
              </a:rPr>
              <a:t> </a:t>
            </a:r>
            <a:r>
              <a:rPr lang="en-GB" spc="40" dirty="0">
                <a:solidFill>
                  <a:schemeClr val="accent1">
                    <a:lumMod val="50000"/>
                  </a:schemeClr>
                </a:solidFill>
              </a:rPr>
              <a:t>                                          </a:t>
            </a:r>
            <a:r>
              <a:rPr lang="en-GB" dirty="0">
                <a:solidFill>
                  <a:schemeClr val="accent1">
                    <a:lumMod val="50000"/>
                  </a:schemeClr>
                </a:solidFill>
              </a:rPr>
              <a:t>Maryam </a:t>
            </a:r>
            <a:r>
              <a:rPr lang="en-GB" spc="64" dirty="0">
                <a:solidFill>
                  <a:schemeClr val="accent1">
                    <a:lumMod val="50000"/>
                  </a:schemeClr>
                </a:solidFill>
              </a:rPr>
              <a:t>Anwar </a:t>
            </a:r>
            <a:r>
              <a:rPr lang="en-GB" spc="200" dirty="0">
                <a:solidFill>
                  <a:schemeClr val="accent1">
                    <a:lumMod val="50000"/>
                  </a:schemeClr>
                </a:solidFill>
              </a:rPr>
              <a:t>(2015318)</a:t>
            </a:r>
            <a:endParaRPr spc="144" dirty="0">
              <a:solidFill>
                <a:schemeClr val="accent1">
                  <a:lumMod val="5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sp>
      <p:sp>
        <p:nvSpPr>
          <p:cNvPr id="3" name="Shape 1"/>
          <p:cNvSpPr/>
          <p:nvPr/>
        </p:nvSpPr>
        <p:spPr>
          <a:xfrm>
            <a:off x="91440" y="-91440"/>
            <a:ext cx="14630400" cy="8229600"/>
          </a:xfrm>
          <a:prstGeom prst="rect">
            <a:avLst/>
          </a:prstGeom>
          <a:solidFill>
            <a:srgbClr val="FFFDE6"/>
          </a:solidFill>
          <a:ln/>
        </p:spPr>
      </p:sp>
      <p:pic>
        <p:nvPicPr>
          <p:cNvPr id="4"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5" name="Text 2"/>
          <p:cNvSpPr/>
          <p:nvPr/>
        </p:nvSpPr>
        <p:spPr>
          <a:xfrm>
            <a:off x="486784" y="831959"/>
            <a:ext cx="7477601" cy="3332798"/>
          </a:xfrm>
          <a:prstGeom prst="rect">
            <a:avLst/>
          </a:prstGeom>
          <a:noFill/>
          <a:ln/>
        </p:spPr>
        <p:txBody>
          <a:bodyPr wrap="square" rtlCol="0" anchor="t"/>
          <a:lstStyle/>
          <a:p>
            <a:pPr marL="0" indent="0">
              <a:lnSpc>
                <a:spcPts val="6561"/>
              </a:lnSpc>
              <a:buNone/>
            </a:pPr>
            <a:r>
              <a:rPr lang="en-US" sz="5249" b="1" dirty="0">
                <a:solidFill>
                  <a:srgbClr val="233939"/>
                </a:solidFill>
                <a:latin typeface="Syne" pitchFamily="34" charset="0"/>
                <a:ea typeface="Syne" pitchFamily="34" charset="-122"/>
                <a:cs typeface="Syne" pitchFamily="34" charset="-120"/>
              </a:rPr>
              <a:t> </a:t>
            </a:r>
            <a:r>
              <a:rPr lang="en-US" sz="6000" b="1" dirty="0">
                <a:solidFill>
                  <a:srgbClr val="4E0E37"/>
                </a:solidFill>
                <a:latin typeface="Syne" pitchFamily="34" charset="0"/>
                <a:ea typeface="Syne" pitchFamily="34" charset="-122"/>
                <a:cs typeface="Syne" pitchFamily="34" charset="-120"/>
              </a:rPr>
              <a:t>Remaining in Your Own Home: </a:t>
            </a:r>
          </a:p>
          <a:p>
            <a:pPr marL="0" indent="0">
              <a:lnSpc>
                <a:spcPts val="6561"/>
              </a:lnSpc>
              <a:buNone/>
            </a:pPr>
            <a:r>
              <a:rPr lang="en-US" sz="6000" b="1" dirty="0">
                <a:solidFill>
                  <a:srgbClr val="4E0E37"/>
                </a:solidFill>
                <a:latin typeface="Syne" pitchFamily="34" charset="0"/>
                <a:ea typeface="Syne" pitchFamily="34" charset="-122"/>
                <a:cs typeface="Syne" pitchFamily="34" charset="-120"/>
              </a:rPr>
              <a:t>A Debate</a:t>
            </a:r>
            <a:endParaRPr lang="en-US" sz="5249" dirty="0">
              <a:solidFill>
                <a:srgbClr val="4E0E37"/>
              </a:solidFill>
            </a:endParaRPr>
          </a:p>
        </p:txBody>
      </p:sp>
      <p:sp>
        <p:nvSpPr>
          <p:cNvPr id="6" name="Text 3"/>
          <p:cNvSpPr/>
          <p:nvPr/>
        </p:nvSpPr>
        <p:spPr>
          <a:xfrm>
            <a:off x="401783" y="3422073"/>
            <a:ext cx="7909018" cy="2626301"/>
          </a:xfrm>
          <a:prstGeom prst="rect">
            <a:avLst/>
          </a:prstGeom>
          <a:noFill/>
          <a:ln/>
        </p:spPr>
        <p:txBody>
          <a:bodyPr wrap="none" rtlCol="0" anchor="t"/>
          <a:lstStyle/>
          <a:p>
            <a:pPr marL="0" indent="0">
              <a:lnSpc>
                <a:spcPts val="2799"/>
              </a:lnSpc>
              <a:buNone/>
            </a:pPr>
            <a:endParaRPr lang="en-US" sz="2000" dirty="0"/>
          </a:p>
        </p:txBody>
      </p:sp>
      <p:sp>
        <p:nvSpPr>
          <p:cNvPr id="15" name="TextBox 14">
            <a:extLst>
              <a:ext uri="{FF2B5EF4-FFF2-40B4-BE49-F238E27FC236}">
                <a16:creationId xmlns:a16="http://schemas.microsoft.com/office/drawing/2014/main" id="{881AC7FC-18A8-F42F-832D-DF147A32C6DD}"/>
              </a:ext>
            </a:extLst>
          </p:cNvPr>
          <p:cNvSpPr txBox="1"/>
          <p:nvPr/>
        </p:nvSpPr>
        <p:spPr>
          <a:xfrm>
            <a:off x="571785" y="4164757"/>
            <a:ext cx="8134360" cy="1815882"/>
          </a:xfrm>
          <a:prstGeom prst="rect">
            <a:avLst/>
          </a:prstGeom>
          <a:noFill/>
        </p:spPr>
        <p:txBody>
          <a:bodyPr wrap="square" rtlCol="0">
            <a:spAutoFit/>
          </a:bodyPr>
          <a:lstStyle/>
          <a:p>
            <a:r>
              <a:rPr lang="en-US" sz="2800" b="1" dirty="0">
                <a:solidFill>
                  <a:srgbClr val="7030A0"/>
                </a:solidFill>
              </a:rPr>
              <a:t>Debating whether remaining in your own home is best for everyone. It involves considering domiciliary care and residential care options, funding, benefits, and challenges.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P 25 AGE AND WISDOM QUOTES | A-Z Quotes">
            <a:extLst>
              <a:ext uri="{FF2B5EF4-FFF2-40B4-BE49-F238E27FC236}">
                <a16:creationId xmlns:a16="http://schemas.microsoft.com/office/drawing/2014/main" id="{1AA9EE44-763E-2F7A-2777-69640A026F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8529" y="84110"/>
            <a:ext cx="12613342" cy="59356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1230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427480" y="1445417"/>
            <a:ext cx="5087619" cy="759182"/>
          </a:xfrm>
          <a:prstGeom prst="rect">
            <a:avLst/>
          </a:prstGeom>
        </p:spPr>
        <p:txBody>
          <a:bodyPr vert="horz" wrap="square" lIns="0" tIns="20320" rIns="0" bIns="0" rtlCol="0" anchor="t">
            <a:spAutoFit/>
          </a:bodyPr>
          <a:lstStyle/>
          <a:p>
            <a:pPr marL="20320">
              <a:lnSpc>
                <a:spcPct val="100000"/>
              </a:lnSpc>
              <a:spcBef>
                <a:spcPts val="160"/>
              </a:spcBef>
            </a:pPr>
            <a:r>
              <a:rPr sz="4800" u="heavy" spc="32" dirty="0">
                <a:uFill>
                  <a:solidFill>
                    <a:srgbClr val="AE7A51"/>
                  </a:solidFill>
                </a:uFill>
                <a:latin typeface="Arial"/>
                <a:cs typeface="Arial"/>
              </a:rPr>
              <a:t>Int</a:t>
            </a:r>
            <a:r>
              <a:rPr sz="4800" u="heavy" spc="-8" dirty="0">
                <a:uFill>
                  <a:solidFill>
                    <a:srgbClr val="AE7A51"/>
                  </a:solidFill>
                </a:uFill>
                <a:latin typeface="Arial"/>
                <a:cs typeface="Arial"/>
              </a:rPr>
              <a:t>r</a:t>
            </a:r>
            <a:r>
              <a:rPr sz="4800" u="heavy" spc="-200" dirty="0">
                <a:uFill>
                  <a:solidFill>
                    <a:srgbClr val="AE7A51"/>
                  </a:solidFill>
                </a:uFill>
                <a:latin typeface="Arial"/>
                <a:cs typeface="Arial"/>
              </a:rPr>
              <a:t>odu</a:t>
            </a:r>
            <a:r>
              <a:rPr sz="4800" u="heavy" spc="-176" dirty="0">
                <a:uFill>
                  <a:solidFill>
                    <a:srgbClr val="AE7A51"/>
                  </a:solidFill>
                </a:uFill>
                <a:latin typeface="Arial"/>
                <a:cs typeface="Arial"/>
              </a:rPr>
              <a:t>c</a:t>
            </a:r>
            <a:r>
              <a:rPr sz="4800" u="heavy" spc="296" dirty="0">
                <a:uFill>
                  <a:solidFill>
                    <a:srgbClr val="AE7A51"/>
                  </a:solidFill>
                </a:uFill>
                <a:latin typeface="Arial"/>
                <a:cs typeface="Arial"/>
              </a:rPr>
              <a:t>t</a:t>
            </a:r>
            <a:r>
              <a:rPr sz="4800" u="heavy" spc="-136" dirty="0">
                <a:uFill>
                  <a:solidFill>
                    <a:srgbClr val="AE7A51"/>
                  </a:solidFill>
                </a:uFill>
                <a:latin typeface="Arial"/>
                <a:cs typeface="Arial"/>
              </a:rPr>
              <a:t>ion</a:t>
            </a:r>
            <a:endParaRPr sz="4800" dirty="0">
              <a:latin typeface="Arial"/>
              <a:cs typeface="Arial"/>
            </a:endParaRPr>
          </a:p>
        </p:txBody>
      </p:sp>
      <p:sp>
        <p:nvSpPr>
          <p:cNvPr id="3" name="object 3"/>
          <p:cNvSpPr txBox="1"/>
          <p:nvPr/>
        </p:nvSpPr>
        <p:spPr>
          <a:xfrm>
            <a:off x="1427481" y="2620774"/>
            <a:ext cx="12268200" cy="3311227"/>
          </a:xfrm>
          <a:prstGeom prst="rect">
            <a:avLst/>
          </a:prstGeom>
        </p:spPr>
        <p:txBody>
          <a:bodyPr vert="horz" wrap="square" lIns="0" tIns="0" rIns="0" bIns="0" rtlCol="0">
            <a:spAutoFit/>
          </a:bodyPr>
          <a:lstStyle/>
          <a:p>
            <a:pPr marL="20320" marR="376936" indent="73152">
              <a:lnSpc>
                <a:spcPct val="105800"/>
              </a:lnSpc>
              <a:spcBef>
                <a:spcPts val="1920"/>
              </a:spcBef>
            </a:pPr>
            <a:r>
              <a:rPr lang="en-US" sz="2560" dirty="0">
                <a:latin typeface="Arial"/>
                <a:cs typeface="Arial"/>
              </a:rPr>
              <a:t>We're here today to discuss elder care, a crucial and challenging subject. Where the aged population receives the finest care becomes an increasingly important subject as society grows. It's a common subject to ask if older people receive better care in comfortable care facilities or their own homes. We will discuss a wide range of subjects linked to this complicated problem throughout this discussion, such as the standard of care given, the mental and emotional health of the elderly, and the wider societal consequences of the choices we make about their care. Join us as we explore this important topic.</a:t>
            </a:r>
            <a:endParaRPr sz="2560" dirty="0">
              <a:latin typeface="Arial"/>
              <a:cs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39"/>
        <p:cNvGrpSpPr/>
        <p:nvPr/>
      </p:nvGrpSpPr>
      <p:grpSpPr>
        <a:xfrm>
          <a:off x="0" y="0"/>
          <a:ext cx="0" cy="0"/>
          <a:chOff x="0" y="0"/>
          <a:chExt cx="0" cy="0"/>
        </a:xfrm>
      </p:grpSpPr>
      <p:sp>
        <p:nvSpPr>
          <p:cNvPr id="440" name="Google Shape;440;p38"/>
          <p:cNvSpPr txBox="1">
            <a:spLocks noGrp="1"/>
          </p:cNvSpPr>
          <p:nvPr>
            <p:ph type="title"/>
          </p:nvPr>
        </p:nvSpPr>
        <p:spPr>
          <a:xfrm>
            <a:off x="1803061" y="836931"/>
            <a:ext cx="6533760" cy="1236000"/>
          </a:xfrm>
          <a:prstGeom prst="rect">
            <a:avLst/>
          </a:prstGeom>
          <a:gradFill>
            <a:gsLst>
              <a:gs pos="0">
                <a:schemeClr val="accent6">
                  <a:tint val="54000"/>
                  <a:alpha val="100000"/>
                  <a:satMod val="105000"/>
                  <a:lumMod val="110000"/>
                </a:schemeClr>
              </a:gs>
              <a:gs pos="100000">
                <a:schemeClr val="accent6">
                  <a:tint val="78000"/>
                  <a:alpha val="92000"/>
                  <a:satMod val="109000"/>
                  <a:lumMod val="100000"/>
                </a:schemeClr>
              </a:gs>
            </a:gsLst>
          </a:gradFill>
        </p:spPr>
        <p:style>
          <a:lnRef idx="1">
            <a:schemeClr val="accent6"/>
          </a:lnRef>
          <a:fillRef idx="2">
            <a:schemeClr val="accent6"/>
          </a:fillRef>
          <a:effectRef idx="1">
            <a:schemeClr val="accent6"/>
          </a:effectRef>
          <a:fontRef idx="minor">
            <a:schemeClr val="dk1"/>
          </a:fontRef>
        </p:style>
        <p:txBody>
          <a:bodyPr spcFirstLastPara="1" vert="horz" wrap="square" lIns="146280" tIns="146280" rIns="146280" bIns="146280" rtlCol="0" anchor="b" anchorCtr="0">
            <a:noAutofit/>
          </a:bodyPr>
          <a:lstStyle/>
          <a:p>
            <a:r>
              <a:rPr lang="en" i="1" dirty="0"/>
              <a:t>DEFINITIONS</a:t>
            </a:r>
            <a:endParaRPr i="1" dirty="0"/>
          </a:p>
        </p:txBody>
      </p:sp>
      <p:sp>
        <p:nvSpPr>
          <p:cNvPr id="441" name="Google Shape;441;p38"/>
          <p:cNvSpPr txBox="1">
            <a:spLocks noGrp="1"/>
          </p:cNvSpPr>
          <p:nvPr>
            <p:ph type="subTitle" idx="1"/>
          </p:nvPr>
        </p:nvSpPr>
        <p:spPr>
          <a:xfrm>
            <a:off x="4820102" y="5143869"/>
            <a:ext cx="7279376" cy="2248800"/>
          </a:xfrm>
          <a:prstGeom prst="rect">
            <a:avLst/>
          </a:prstGeom>
          <a:solidFill>
            <a:srgbClr val="CCFFCC"/>
          </a:solidFill>
          <a:ln w="31750" cap="rnd">
            <a:solidFill>
              <a:schemeClr val="accent1"/>
            </a:solidFill>
            <a:bevel/>
          </a:ln>
        </p:spPr>
        <p:txBody>
          <a:bodyPr spcFirstLastPara="1" vert="horz" wrap="square" lIns="146280" tIns="146280" rIns="146280" bIns="146280" rtlCol="0" anchor="t" anchorCtr="0">
            <a:noAutofit/>
          </a:bodyPr>
          <a:lstStyle/>
          <a:p>
            <a:pPr marL="0" indent="0">
              <a:buNone/>
            </a:pPr>
            <a:r>
              <a:rPr lang="en-GB" sz="2880" dirty="0">
                <a:latin typeface="Open Sans" panose="020B0606030504020204" pitchFamily="34" charset="0"/>
                <a:ea typeface="Calibri" panose="020F0502020204030204" pitchFamily="34" charset="0"/>
              </a:rPr>
              <a:t>One</a:t>
            </a:r>
            <a:r>
              <a:rPr lang="en-GB" sz="2880" dirty="0">
                <a:solidFill>
                  <a:srgbClr val="252525"/>
                </a:solidFill>
                <a:latin typeface="Open Sans" panose="020B0606030504020204" pitchFamily="34" charset="0"/>
                <a:ea typeface="Calibri" panose="020F0502020204030204" pitchFamily="34" charset="0"/>
              </a:rPr>
              <a:t> </a:t>
            </a:r>
            <a:r>
              <a:rPr lang="en-GB" dirty="0">
                <a:effectLst/>
              </a:rPr>
              <a:t>could think of </a:t>
            </a:r>
            <a:r>
              <a:rPr lang="en-GB" b="1" dirty="0"/>
              <a:t>R</a:t>
            </a:r>
            <a:r>
              <a:rPr lang="en-GB" b="1" dirty="0">
                <a:effectLst/>
              </a:rPr>
              <a:t>esidential </a:t>
            </a:r>
            <a:r>
              <a:rPr lang="en-GB" b="1" dirty="0"/>
              <a:t>C</a:t>
            </a:r>
            <a:r>
              <a:rPr lang="en-GB" b="1" dirty="0">
                <a:effectLst/>
              </a:rPr>
              <a:t>are </a:t>
            </a:r>
            <a:r>
              <a:rPr lang="en-GB" dirty="0">
                <a:effectLst/>
              </a:rPr>
              <a:t>facilities as a "family," "institution," or "hotel." A new category, "co-operative," has been added. </a:t>
            </a:r>
            <a:r>
              <a:rPr lang="en-GB" b="1" dirty="0">
                <a:effectLst/>
              </a:rPr>
              <a:t>(Ettelt,et.al.,2022).</a:t>
            </a:r>
            <a:endParaRPr b="1" dirty="0"/>
          </a:p>
        </p:txBody>
      </p:sp>
      <p:sp>
        <p:nvSpPr>
          <p:cNvPr id="442" name="Google Shape;442;p38"/>
          <p:cNvSpPr/>
          <p:nvPr/>
        </p:nvSpPr>
        <p:spPr>
          <a:xfrm rot="10800000" flipH="1">
            <a:off x="12099480" y="5579514"/>
            <a:ext cx="988320" cy="988320"/>
          </a:xfrm>
          <a:prstGeom prst="star4">
            <a:avLst>
              <a:gd name="adj" fmla="val 23850"/>
            </a:avLst>
          </a:prstGeom>
          <a:solidFill>
            <a:srgbClr val="CCFFCC"/>
          </a:solidFill>
          <a:ln w="19050" cap="flat" cmpd="sng">
            <a:solidFill>
              <a:schemeClr val="lt2"/>
            </a:solidFill>
            <a:prstDash val="solid"/>
            <a:round/>
            <a:headEnd type="none" w="sm" len="sm"/>
            <a:tailEnd type="none" w="sm" len="sm"/>
          </a:ln>
        </p:spPr>
        <p:txBody>
          <a:bodyPr spcFirstLastPara="1" wrap="square" lIns="146280" tIns="146280" rIns="146280" bIns="146280" anchor="ctr" anchorCtr="0">
            <a:noAutofit/>
          </a:bodyPr>
          <a:lstStyle/>
          <a:p>
            <a:endParaRPr sz="2880"/>
          </a:p>
        </p:txBody>
      </p:sp>
      <p:cxnSp>
        <p:nvCxnSpPr>
          <p:cNvPr id="443" name="Google Shape;443;p38"/>
          <p:cNvCxnSpPr>
            <a:stCxn id="442" idx="2"/>
          </p:cNvCxnSpPr>
          <p:nvPr/>
        </p:nvCxnSpPr>
        <p:spPr>
          <a:xfrm rot="10800000">
            <a:off x="12593640" y="1052634"/>
            <a:ext cx="0" cy="4526880"/>
          </a:xfrm>
          <a:prstGeom prst="straightConnector1">
            <a:avLst/>
          </a:prstGeom>
          <a:noFill/>
          <a:ln w="19050" cap="flat" cmpd="sng">
            <a:solidFill>
              <a:schemeClr val="lt2"/>
            </a:solidFill>
            <a:prstDash val="solid"/>
            <a:round/>
            <a:headEnd type="none" w="med" len="med"/>
            <a:tailEnd type="none" w="med" len="med"/>
          </a:ln>
        </p:spPr>
      </p:cxnSp>
      <p:sp>
        <p:nvSpPr>
          <p:cNvPr id="3" name="TextBox 2">
            <a:extLst>
              <a:ext uri="{FF2B5EF4-FFF2-40B4-BE49-F238E27FC236}">
                <a16:creationId xmlns:a16="http://schemas.microsoft.com/office/drawing/2014/main" id="{D38CAF5A-2F2B-7B12-58F4-719722CC5D7D}"/>
              </a:ext>
            </a:extLst>
          </p:cNvPr>
          <p:cNvSpPr txBox="1"/>
          <p:nvPr/>
        </p:nvSpPr>
        <p:spPr>
          <a:xfrm>
            <a:off x="995453" y="2322446"/>
            <a:ext cx="11598186" cy="1274195"/>
          </a:xfrm>
          <a:prstGeom prst="rect">
            <a:avLst/>
          </a:prstGeom>
          <a:solidFill>
            <a:srgbClr val="CCFFCC"/>
          </a:solidFill>
        </p:spPr>
        <p:txBody>
          <a:bodyPr wrap="square" rtlCol="0">
            <a:spAutoFit/>
          </a:bodyPr>
          <a:lstStyle/>
          <a:p>
            <a:r>
              <a:rPr lang="en-US" sz="2560" b="1" dirty="0"/>
              <a:t>Domiciliary care(Home care): </a:t>
            </a:r>
            <a:r>
              <a:rPr lang="en-US" sz="2560" dirty="0"/>
              <a:t>The phrase "home care" describes the practice of medical professionals giving patients medical attention in the comfort of their own homes to enhance the patient's quality of life. </a:t>
            </a:r>
            <a:r>
              <a:rPr lang="en-GB" sz="2560" b="1" dirty="0">
                <a:latin typeface="Calibri" panose="020F0502020204030204" pitchFamily="34" charset="0"/>
                <a:ea typeface="Calibri" panose="020F0502020204030204" pitchFamily="34" charset="0"/>
                <a:cs typeface="Times New Roman" panose="02020603050405020304" pitchFamily="18" charset="0"/>
              </a:rPr>
              <a:t>(</a:t>
            </a:r>
            <a:r>
              <a:rPr lang="en-GB" sz="2560" b="1" dirty="0" err="1">
                <a:latin typeface="Calibri" panose="020F0502020204030204" pitchFamily="34" charset="0"/>
                <a:ea typeface="Calibri" panose="020F0502020204030204" pitchFamily="34" charset="0"/>
                <a:cs typeface="Times New Roman" panose="02020603050405020304" pitchFamily="18" charset="0"/>
              </a:rPr>
              <a:t>Thomé</a:t>
            </a:r>
            <a:r>
              <a:rPr lang="en-GB" sz="2560" b="1" dirty="0">
                <a:latin typeface="Calibri" panose="020F0502020204030204" pitchFamily="34" charset="0"/>
                <a:ea typeface="Calibri" panose="020F0502020204030204" pitchFamily="34" charset="0"/>
                <a:cs typeface="Times New Roman" panose="02020603050405020304" pitchFamily="18" charset="0"/>
              </a:rPr>
              <a:t>, Dykes,  and Hallberg,2003)</a:t>
            </a:r>
            <a:endParaRPr lang="en-GB" sz="2560" dirty="0"/>
          </a:p>
        </p:txBody>
      </p:sp>
      <p:pic>
        <p:nvPicPr>
          <p:cNvPr id="6" name="Picture 5">
            <a:extLst>
              <a:ext uri="{FF2B5EF4-FFF2-40B4-BE49-F238E27FC236}">
                <a16:creationId xmlns:a16="http://schemas.microsoft.com/office/drawing/2014/main" id="{60747C8C-2EDB-7595-5739-270525A254DC}"/>
              </a:ext>
            </a:extLst>
          </p:cNvPr>
          <p:cNvPicPr>
            <a:picLocks noChangeAspect="1"/>
          </p:cNvPicPr>
          <p:nvPr/>
        </p:nvPicPr>
        <p:blipFill>
          <a:blip r:embed="rId3"/>
          <a:stretch>
            <a:fillRect/>
          </a:stretch>
        </p:blipFill>
        <p:spPr>
          <a:xfrm>
            <a:off x="47175" y="4054429"/>
            <a:ext cx="2882290" cy="421644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427480" y="1445417"/>
            <a:ext cx="8512387" cy="759182"/>
          </a:xfrm>
          <a:prstGeom prst="rect">
            <a:avLst/>
          </a:prstGeom>
        </p:spPr>
        <p:txBody>
          <a:bodyPr vert="horz" wrap="square" lIns="0" tIns="20320" rIns="0" bIns="0" rtlCol="0" anchor="t">
            <a:spAutoFit/>
          </a:bodyPr>
          <a:lstStyle/>
          <a:p>
            <a:pPr marL="20320">
              <a:lnSpc>
                <a:spcPct val="100000"/>
              </a:lnSpc>
              <a:spcBef>
                <a:spcPts val="160"/>
              </a:spcBef>
            </a:pPr>
            <a:r>
              <a:rPr sz="4800" u="heavy" spc="-128" dirty="0">
                <a:uFill>
                  <a:solidFill>
                    <a:srgbClr val="AE7A51"/>
                  </a:solidFill>
                </a:uFill>
                <a:latin typeface="Arial"/>
                <a:cs typeface="Arial"/>
              </a:rPr>
              <a:t>Funding</a:t>
            </a:r>
            <a:r>
              <a:rPr sz="4800" u="heavy" spc="-104" dirty="0">
                <a:uFill>
                  <a:solidFill>
                    <a:srgbClr val="AE7A51"/>
                  </a:solidFill>
                </a:uFill>
                <a:latin typeface="Arial"/>
                <a:cs typeface="Arial"/>
              </a:rPr>
              <a:t> </a:t>
            </a:r>
            <a:r>
              <a:rPr sz="4800" u="heavy" spc="-24" dirty="0">
                <a:uFill>
                  <a:solidFill>
                    <a:srgbClr val="AE7A51"/>
                  </a:solidFill>
                </a:uFill>
                <a:latin typeface="Arial"/>
                <a:cs typeface="Arial"/>
              </a:rPr>
              <a:t>for</a:t>
            </a:r>
            <a:r>
              <a:rPr sz="4800" u="heavy" spc="-104" dirty="0">
                <a:uFill>
                  <a:solidFill>
                    <a:srgbClr val="AE7A51"/>
                  </a:solidFill>
                </a:uFill>
                <a:latin typeface="Arial"/>
                <a:cs typeface="Arial"/>
              </a:rPr>
              <a:t> </a:t>
            </a:r>
            <a:r>
              <a:rPr lang="en-US" sz="4800" u="heavy" spc="-104" dirty="0">
                <a:uFill>
                  <a:solidFill>
                    <a:srgbClr val="AE7A51"/>
                  </a:solidFill>
                </a:uFill>
                <a:latin typeface="Arial"/>
                <a:cs typeface="Arial"/>
              </a:rPr>
              <a:t>HOME </a:t>
            </a:r>
            <a:r>
              <a:rPr sz="4800" u="heavy" spc="-144" dirty="0">
                <a:uFill>
                  <a:solidFill>
                    <a:srgbClr val="AE7A51"/>
                  </a:solidFill>
                </a:uFill>
                <a:latin typeface="Arial"/>
                <a:cs typeface="Arial"/>
              </a:rPr>
              <a:t>care</a:t>
            </a:r>
            <a:endParaRPr sz="4800" dirty="0">
              <a:latin typeface="Arial"/>
              <a:cs typeface="Arial"/>
            </a:endParaRPr>
          </a:p>
        </p:txBody>
      </p:sp>
      <p:sp>
        <p:nvSpPr>
          <p:cNvPr id="3" name="object 3"/>
          <p:cNvSpPr txBox="1"/>
          <p:nvPr/>
        </p:nvSpPr>
        <p:spPr>
          <a:xfrm>
            <a:off x="1427481" y="2838621"/>
            <a:ext cx="11730734" cy="4498154"/>
          </a:xfrm>
          <a:prstGeom prst="rect">
            <a:avLst/>
          </a:prstGeom>
        </p:spPr>
        <p:txBody>
          <a:bodyPr vert="horz" wrap="square" lIns="0" tIns="47752" rIns="0" bIns="0" rtlCol="0">
            <a:spAutoFit/>
          </a:bodyPr>
          <a:lstStyle/>
          <a:p>
            <a:pPr marL="20320" marR="8128">
              <a:lnSpc>
                <a:spcPts val="2816"/>
              </a:lnSpc>
              <a:spcBef>
                <a:spcPts val="376"/>
              </a:spcBef>
            </a:pPr>
            <a:r>
              <a:rPr sz="2480" b="1" spc="-16" dirty="0">
                <a:solidFill>
                  <a:srgbClr val="233944"/>
                </a:solidFill>
                <a:latin typeface="Calibri"/>
                <a:cs typeface="Calibri"/>
              </a:rPr>
              <a:t>Local</a:t>
            </a:r>
            <a:r>
              <a:rPr sz="2480" b="1" dirty="0">
                <a:solidFill>
                  <a:srgbClr val="233944"/>
                </a:solidFill>
                <a:latin typeface="Calibri"/>
                <a:cs typeface="Calibri"/>
              </a:rPr>
              <a:t> </a:t>
            </a:r>
            <a:r>
              <a:rPr sz="2480" b="1" spc="-16" dirty="0">
                <a:solidFill>
                  <a:srgbClr val="233944"/>
                </a:solidFill>
                <a:latin typeface="Calibri"/>
                <a:cs typeface="Calibri"/>
              </a:rPr>
              <a:t>governments</a:t>
            </a:r>
            <a:r>
              <a:rPr sz="2480" b="1" dirty="0">
                <a:solidFill>
                  <a:srgbClr val="233944"/>
                </a:solidFill>
                <a:latin typeface="Calibri"/>
                <a:cs typeface="Calibri"/>
              </a:rPr>
              <a:t> </a:t>
            </a:r>
            <a:r>
              <a:rPr sz="2480" b="1" spc="-24" dirty="0">
                <a:solidFill>
                  <a:srgbClr val="233944"/>
                </a:solidFill>
                <a:latin typeface="Calibri"/>
                <a:cs typeface="Calibri"/>
              </a:rPr>
              <a:t>offer</a:t>
            </a:r>
            <a:r>
              <a:rPr sz="2480" b="1" dirty="0">
                <a:solidFill>
                  <a:srgbClr val="233944"/>
                </a:solidFill>
                <a:latin typeface="Calibri"/>
                <a:cs typeface="Calibri"/>
              </a:rPr>
              <a:t> </a:t>
            </a:r>
            <a:r>
              <a:rPr sz="2480" b="1" spc="-16" dirty="0">
                <a:solidFill>
                  <a:srgbClr val="233944"/>
                </a:solidFill>
                <a:latin typeface="Calibri"/>
                <a:cs typeface="Calibri"/>
              </a:rPr>
              <a:t>public</a:t>
            </a:r>
            <a:r>
              <a:rPr sz="2480" b="1" dirty="0">
                <a:solidFill>
                  <a:srgbClr val="233944"/>
                </a:solidFill>
                <a:latin typeface="Calibri"/>
                <a:cs typeface="Calibri"/>
              </a:rPr>
              <a:t> </a:t>
            </a:r>
            <a:r>
              <a:rPr sz="2480" b="1" spc="-16" dirty="0">
                <a:solidFill>
                  <a:srgbClr val="233944"/>
                </a:solidFill>
                <a:latin typeface="Calibri"/>
                <a:cs typeface="Calibri"/>
              </a:rPr>
              <a:t>treatment</a:t>
            </a:r>
            <a:r>
              <a:rPr sz="2480" b="1" dirty="0">
                <a:solidFill>
                  <a:srgbClr val="233944"/>
                </a:solidFill>
                <a:latin typeface="Calibri"/>
                <a:cs typeface="Calibri"/>
              </a:rPr>
              <a:t> </a:t>
            </a:r>
            <a:r>
              <a:rPr sz="2480" b="1" spc="-16" dirty="0">
                <a:solidFill>
                  <a:srgbClr val="233944"/>
                </a:solidFill>
                <a:latin typeface="Calibri"/>
                <a:cs typeface="Calibri"/>
              </a:rPr>
              <a:t>that</a:t>
            </a:r>
            <a:r>
              <a:rPr sz="2480" b="1" dirty="0">
                <a:solidFill>
                  <a:srgbClr val="233944"/>
                </a:solidFill>
                <a:latin typeface="Calibri"/>
                <a:cs typeface="Calibri"/>
              </a:rPr>
              <a:t> </a:t>
            </a:r>
            <a:r>
              <a:rPr sz="2480" b="1" spc="-8" dirty="0">
                <a:solidFill>
                  <a:srgbClr val="233944"/>
                </a:solidFill>
                <a:latin typeface="Calibri"/>
                <a:cs typeface="Calibri"/>
              </a:rPr>
              <a:t>is</a:t>
            </a:r>
            <a:r>
              <a:rPr sz="2480" b="1" dirty="0">
                <a:solidFill>
                  <a:srgbClr val="233944"/>
                </a:solidFill>
                <a:latin typeface="Calibri"/>
                <a:cs typeface="Calibri"/>
              </a:rPr>
              <a:t> </a:t>
            </a:r>
            <a:r>
              <a:rPr sz="2480" b="1" spc="-16" dirty="0">
                <a:solidFill>
                  <a:srgbClr val="233944"/>
                </a:solidFill>
                <a:latin typeface="Calibri"/>
                <a:cs typeface="Calibri"/>
              </a:rPr>
              <a:t>determined</a:t>
            </a:r>
            <a:r>
              <a:rPr sz="2480" b="1" spc="8" dirty="0">
                <a:solidFill>
                  <a:srgbClr val="233944"/>
                </a:solidFill>
                <a:latin typeface="Calibri"/>
                <a:cs typeface="Calibri"/>
              </a:rPr>
              <a:t> </a:t>
            </a:r>
            <a:r>
              <a:rPr sz="2480" b="1" spc="-16" dirty="0">
                <a:solidFill>
                  <a:srgbClr val="233944"/>
                </a:solidFill>
                <a:latin typeface="Calibri"/>
                <a:cs typeface="Calibri"/>
              </a:rPr>
              <a:t>by</a:t>
            </a:r>
            <a:r>
              <a:rPr sz="2480" b="1" dirty="0">
                <a:solidFill>
                  <a:srgbClr val="233944"/>
                </a:solidFill>
                <a:latin typeface="Calibri"/>
                <a:cs typeface="Calibri"/>
              </a:rPr>
              <a:t> </a:t>
            </a:r>
            <a:r>
              <a:rPr sz="2480" b="1" spc="-16" dirty="0">
                <a:solidFill>
                  <a:srgbClr val="233944"/>
                </a:solidFill>
                <a:latin typeface="Calibri"/>
                <a:cs typeface="Calibri"/>
              </a:rPr>
              <a:t>someone's</a:t>
            </a:r>
            <a:r>
              <a:rPr sz="2480" b="1" dirty="0">
                <a:solidFill>
                  <a:srgbClr val="233944"/>
                </a:solidFill>
                <a:latin typeface="Calibri"/>
                <a:cs typeface="Calibri"/>
              </a:rPr>
              <a:t> </a:t>
            </a:r>
            <a:r>
              <a:rPr sz="2480" b="1" spc="-16" dirty="0">
                <a:solidFill>
                  <a:srgbClr val="233944"/>
                </a:solidFill>
                <a:latin typeface="Calibri"/>
                <a:cs typeface="Calibri"/>
              </a:rPr>
              <a:t>needs.</a:t>
            </a:r>
            <a:r>
              <a:rPr sz="2480" b="1" dirty="0">
                <a:solidFill>
                  <a:srgbClr val="233944"/>
                </a:solidFill>
                <a:latin typeface="Calibri"/>
                <a:cs typeface="Calibri"/>
              </a:rPr>
              <a:t> </a:t>
            </a:r>
            <a:r>
              <a:rPr sz="2480" b="1" spc="-16" dirty="0">
                <a:solidFill>
                  <a:srgbClr val="233944"/>
                </a:solidFill>
                <a:latin typeface="Calibri"/>
                <a:cs typeface="Calibri"/>
              </a:rPr>
              <a:t>There </a:t>
            </a:r>
            <a:r>
              <a:rPr sz="2480" b="1" spc="-8" dirty="0">
                <a:solidFill>
                  <a:srgbClr val="233944"/>
                </a:solidFill>
                <a:latin typeface="Calibri"/>
                <a:cs typeface="Calibri"/>
              </a:rPr>
              <a:t> </a:t>
            </a:r>
            <a:r>
              <a:rPr sz="2480" b="1" spc="-16" dirty="0">
                <a:solidFill>
                  <a:srgbClr val="233944"/>
                </a:solidFill>
                <a:latin typeface="Calibri"/>
                <a:cs typeface="Calibri"/>
              </a:rPr>
              <a:t>are</a:t>
            </a:r>
            <a:r>
              <a:rPr sz="2480" b="1" spc="-8" dirty="0">
                <a:solidFill>
                  <a:srgbClr val="233944"/>
                </a:solidFill>
                <a:latin typeface="Calibri"/>
                <a:cs typeface="Calibri"/>
              </a:rPr>
              <a:t> </a:t>
            </a:r>
            <a:r>
              <a:rPr sz="2480" b="1" spc="-16" dirty="0">
                <a:solidFill>
                  <a:srgbClr val="233944"/>
                </a:solidFill>
                <a:latin typeface="Calibri"/>
                <a:cs typeface="Calibri"/>
              </a:rPr>
              <a:t>requirements</a:t>
            </a:r>
            <a:r>
              <a:rPr sz="2480" b="1" dirty="0">
                <a:solidFill>
                  <a:srgbClr val="233944"/>
                </a:solidFill>
                <a:latin typeface="Calibri"/>
                <a:cs typeface="Calibri"/>
              </a:rPr>
              <a:t> </a:t>
            </a:r>
            <a:r>
              <a:rPr sz="2480" b="1" spc="-24" dirty="0">
                <a:solidFill>
                  <a:srgbClr val="233944"/>
                </a:solidFill>
                <a:latin typeface="Calibri"/>
                <a:cs typeface="Calibri"/>
              </a:rPr>
              <a:t>for</a:t>
            </a:r>
            <a:r>
              <a:rPr sz="2480" b="1" dirty="0">
                <a:solidFill>
                  <a:srgbClr val="233944"/>
                </a:solidFill>
                <a:latin typeface="Calibri"/>
                <a:cs typeface="Calibri"/>
              </a:rPr>
              <a:t> </a:t>
            </a:r>
            <a:r>
              <a:rPr sz="2480" b="1" spc="-16" dirty="0">
                <a:solidFill>
                  <a:srgbClr val="233944"/>
                </a:solidFill>
                <a:latin typeface="Calibri"/>
                <a:cs typeface="Calibri"/>
              </a:rPr>
              <a:t>acceptance,</a:t>
            </a:r>
            <a:r>
              <a:rPr sz="2480" b="1" dirty="0">
                <a:solidFill>
                  <a:srgbClr val="233944"/>
                </a:solidFill>
                <a:latin typeface="Calibri"/>
                <a:cs typeface="Calibri"/>
              </a:rPr>
              <a:t> </a:t>
            </a:r>
            <a:r>
              <a:rPr sz="2480" b="1" spc="-8" dirty="0">
                <a:solidFill>
                  <a:srgbClr val="233944"/>
                </a:solidFill>
                <a:latin typeface="Calibri"/>
                <a:cs typeface="Calibri"/>
              </a:rPr>
              <a:t>and </a:t>
            </a:r>
            <a:r>
              <a:rPr sz="2480" b="1" spc="-16" dirty="0">
                <a:solidFill>
                  <a:srgbClr val="233944"/>
                </a:solidFill>
                <a:latin typeface="Calibri"/>
                <a:cs typeface="Calibri"/>
              </a:rPr>
              <a:t>resources</a:t>
            </a:r>
            <a:r>
              <a:rPr sz="2480" b="1" dirty="0">
                <a:solidFill>
                  <a:srgbClr val="233944"/>
                </a:solidFill>
                <a:latin typeface="Calibri"/>
                <a:cs typeface="Calibri"/>
              </a:rPr>
              <a:t> </a:t>
            </a:r>
            <a:r>
              <a:rPr sz="2480" b="1" spc="-24" dirty="0">
                <a:solidFill>
                  <a:srgbClr val="233944"/>
                </a:solidFill>
                <a:latin typeface="Calibri"/>
                <a:cs typeface="Calibri"/>
              </a:rPr>
              <a:t>like</a:t>
            </a:r>
            <a:r>
              <a:rPr sz="2480" b="1" dirty="0">
                <a:solidFill>
                  <a:srgbClr val="233944"/>
                </a:solidFill>
                <a:latin typeface="Calibri"/>
                <a:cs typeface="Calibri"/>
              </a:rPr>
              <a:t> </a:t>
            </a:r>
            <a:r>
              <a:rPr sz="2480" b="1" spc="-16" dirty="0">
                <a:solidFill>
                  <a:srgbClr val="233944"/>
                </a:solidFill>
                <a:latin typeface="Calibri"/>
                <a:cs typeface="Calibri"/>
              </a:rPr>
              <a:t>home</a:t>
            </a:r>
            <a:r>
              <a:rPr sz="2480" b="1" dirty="0">
                <a:solidFill>
                  <a:srgbClr val="233944"/>
                </a:solidFill>
                <a:latin typeface="Calibri"/>
                <a:cs typeface="Calibri"/>
              </a:rPr>
              <a:t> </a:t>
            </a:r>
            <a:r>
              <a:rPr sz="2480" b="1" spc="-8" dirty="0">
                <a:solidFill>
                  <a:srgbClr val="233944"/>
                </a:solidFill>
                <a:latin typeface="Calibri"/>
                <a:cs typeface="Calibri"/>
              </a:rPr>
              <a:t>or</a:t>
            </a:r>
            <a:r>
              <a:rPr sz="2480" b="1" dirty="0">
                <a:solidFill>
                  <a:srgbClr val="233944"/>
                </a:solidFill>
                <a:latin typeface="Calibri"/>
                <a:cs typeface="Calibri"/>
              </a:rPr>
              <a:t> </a:t>
            </a:r>
            <a:r>
              <a:rPr sz="2480" b="1" spc="-16" dirty="0">
                <a:solidFill>
                  <a:srgbClr val="233944"/>
                </a:solidFill>
                <a:latin typeface="Calibri"/>
                <a:cs typeface="Calibri"/>
              </a:rPr>
              <a:t>nursing</a:t>
            </a:r>
            <a:r>
              <a:rPr sz="2480" b="1" spc="-8" dirty="0">
                <a:solidFill>
                  <a:srgbClr val="233944"/>
                </a:solidFill>
                <a:latin typeface="Calibri"/>
                <a:cs typeface="Calibri"/>
              </a:rPr>
              <a:t> </a:t>
            </a:r>
            <a:r>
              <a:rPr sz="2480" b="1" spc="-16" dirty="0">
                <a:solidFill>
                  <a:srgbClr val="233944"/>
                </a:solidFill>
                <a:latin typeface="Calibri"/>
                <a:cs typeface="Calibri"/>
              </a:rPr>
              <a:t>homes</a:t>
            </a:r>
            <a:r>
              <a:rPr sz="2480" b="1" dirty="0">
                <a:solidFill>
                  <a:srgbClr val="233944"/>
                </a:solidFill>
                <a:latin typeface="Calibri"/>
                <a:cs typeface="Calibri"/>
              </a:rPr>
              <a:t> </a:t>
            </a:r>
            <a:r>
              <a:rPr sz="2480" b="1" spc="-16" dirty="0">
                <a:solidFill>
                  <a:srgbClr val="233944"/>
                </a:solidFill>
                <a:latin typeface="Calibri"/>
                <a:cs typeface="Calibri"/>
              </a:rPr>
              <a:t>are</a:t>
            </a:r>
            <a:r>
              <a:rPr sz="2480" b="1" spc="88" dirty="0">
                <a:solidFill>
                  <a:srgbClr val="233944"/>
                </a:solidFill>
                <a:latin typeface="Calibri"/>
                <a:cs typeface="Calibri"/>
              </a:rPr>
              <a:t> </a:t>
            </a:r>
            <a:r>
              <a:rPr sz="2480" b="1" spc="-24" dirty="0">
                <a:solidFill>
                  <a:srgbClr val="233944"/>
                </a:solidFill>
                <a:latin typeface="Calibri"/>
                <a:cs typeface="Calibri"/>
              </a:rPr>
              <a:t>available.</a:t>
            </a:r>
            <a:endParaRPr sz="2480" dirty="0">
              <a:latin typeface="Calibri"/>
              <a:cs typeface="Calibri"/>
            </a:endParaRPr>
          </a:p>
          <a:p>
            <a:pPr marL="20320" marR="60960" indent="70104">
              <a:lnSpc>
                <a:spcPts val="2816"/>
              </a:lnSpc>
              <a:spcBef>
                <a:spcPts val="1936"/>
              </a:spcBef>
            </a:pPr>
            <a:r>
              <a:rPr sz="2480" b="1" spc="-24" dirty="0">
                <a:solidFill>
                  <a:srgbClr val="233944"/>
                </a:solidFill>
                <a:latin typeface="Calibri"/>
                <a:cs typeface="Calibri"/>
              </a:rPr>
              <a:t>For</a:t>
            </a:r>
            <a:r>
              <a:rPr sz="2480" b="1" spc="-8" dirty="0">
                <a:solidFill>
                  <a:srgbClr val="233944"/>
                </a:solidFill>
                <a:latin typeface="Calibri"/>
                <a:cs typeface="Calibri"/>
              </a:rPr>
              <a:t> </a:t>
            </a:r>
            <a:r>
              <a:rPr sz="2480" b="1" spc="-16" dirty="0">
                <a:solidFill>
                  <a:srgbClr val="233944"/>
                </a:solidFill>
                <a:latin typeface="Calibri"/>
                <a:cs typeface="Calibri"/>
              </a:rPr>
              <a:t>those</a:t>
            </a:r>
            <a:r>
              <a:rPr sz="2480" b="1" dirty="0">
                <a:solidFill>
                  <a:srgbClr val="233944"/>
                </a:solidFill>
                <a:latin typeface="Calibri"/>
                <a:cs typeface="Calibri"/>
              </a:rPr>
              <a:t> </a:t>
            </a:r>
            <a:r>
              <a:rPr sz="2480" b="1" spc="-8" dirty="0">
                <a:solidFill>
                  <a:srgbClr val="233944"/>
                </a:solidFill>
                <a:latin typeface="Calibri"/>
                <a:cs typeface="Calibri"/>
              </a:rPr>
              <a:t>in</a:t>
            </a:r>
            <a:r>
              <a:rPr sz="2480" b="1" dirty="0">
                <a:solidFill>
                  <a:srgbClr val="233944"/>
                </a:solidFill>
                <a:latin typeface="Calibri"/>
                <a:cs typeface="Calibri"/>
              </a:rPr>
              <a:t> </a:t>
            </a:r>
            <a:r>
              <a:rPr sz="2480" b="1" spc="-16" dirty="0">
                <a:solidFill>
                  <a:srgbClr val="233944"/>
                </a:solidFill>
                <a:latin typeface="Calibri"/>
                <a:cs typeface="Calibri"/>
              </a:rPr>
              <a:t>need</a:t>
            </a:r>
            <a:r>
              <a:rPr sz="2480" b="1" dirty="0">
                <a:solidFill>
                  <a:srgbClr val="233944"/>
                </a:solidFill>
                <a:latin typeface="Calibri"/>
                <a:cs typeface="Calibri"/>
              </a:rPr>
              <a:t> </a:t>
            </a:r>
            <a:r>
              <a:rPr sz="2480" b="1" spc="-8" dirty="0">
                <a:solidFill>
                  <a:srgbClr val="233944"/>
                </a:solidFill>
                <a:latin typeface="Calibri"/>
                <a:cs typeface="Calibri"/>
              </a:rPr>
              <a:t>of</a:t>
            </a:r>
            <a:r>
              <a:rPr sz="2480" b="1" dirty="0">
                <a:solidFill>
                  <a:srgbClr val="233944"/>
                </a:solidFill>
                <a:latin typeface="Calibri"/>
                <a:cs typeface="Calibri"/>
              </a:rPr>
              <a:t> </a:t>
            </a:r>
            <a:r>
              <a:rPr sz="2480" b="1" spc="-16" dirty="0">
                <a:solidFill>
                  <a:srgbClr val="233944"/>
                </a:solidFill>
                <a:latin typeface="Calibri"/>
                <a:cs typeface="Calibri"/>
              </a:rPr>
              <a:t>healthcare.</a:t>
            </a:r>
            <a:r>
              <a:rPr sz="2480" b="1" dirty="0">
                <a:solidFill>
                  <a:srgbClr val="233944"/>
                </a:solidFill>
                <a:latin typeface="Calibri"/>
                <a:cs typeface="Calibri"/>
              </a:rPr>
              <a:t> </a:t>
            </a:r>
            <a:r>
              <a:rPr sz="2480" b="1" spc="-8" dirty="0">
                <a:solidFill>
                  <a:srgbClr val="233944"/>
                </a:solidFill>
                <a:latin typeface="Calibri"/>
                <a:cs typeface="Calibri"/>
              </a:rPr>
              <a:t>The</a:t>
            </a:r>
            <a:r>
              <a:rPr sz="2480" b="1" dirty="0">
                <a:solidFill>
                  <a:srgbClr val="233944"/>
                </a:solidFill>
                <a:latin typeface="Calibri"/>
                <a:cs typeface="Calibri"/>
              </a:rPr>
              <a:t> </a:t>
            </a:r>
            <a:r>
              <a:rPr sz="2480" b="1" spc="-16" dirty="0">
                <a:solidFill>
                  <a:srgbClr val="233944"/>
                </a:solidFill>
                <a:latin typeface="Calibri"/>
                <a:cs typeface="Calibri"/>
              </a:rPr>
              <a:t>NHS</a:t>
            </a:r>
            <a:r>
              <a:rPr sz="2480" b="1" dirty="0">
                <a:solidFill>
                  <a:srgbClr val="233944"/>
                </a:solidFill>
                <a:latin typeface="Calibri"/>
                <a:cs typeface="Calibri"/>
              </a:rPr>
              <a:t> </a:t>
            </a:r>
            <a:r>
              <a:rPr sz="2480" b="1" spc="-24" dirty="0">
                <a:solidFill>
                  <a:srgbClr val="233944"/>
                </a:solidFill>
                <a:latin typeface="Calibri"/>
                <a:cs typeface="Calibri"/>
              </a:rPr>
              <a:t>pays</a:t>
            </a:r>
            <a:r>
              <a:rPr sz="2480" b="1" spc="-8" dirty="0">
                <a:solidFill>
                  <a:srgbClr val="233944"/>
                </a:solidFill>
                <a:latin typeface="Calibri"/>
                <a:cs typeface="Calibri"/>
              </a:rPr>
              <a:t> the</a:t>
            </a:r>
            <a:r>
              <a:rPr sz="2480" b="1" dirty="0">
                <a:solidFill>
                  <a:srgbClr val="233944"/>
                </a:solidFill>
                <a:latin typeface="Calibri"/>
                <a:cs typeface="Calibri"/>
              </a:rPr>
              <a:t> </a:t>
            </a:r>
            <a:r>
              <a:rPr sz="2480" b="1" spc="-16" dirty="0">
                <a:solidFill>
                  <a:srgbClr val="233944"/>
                </a:solidFill>
                <a:latin typeface="Calibri"/>
                <a:cs typeface="Calibri"/>
              </a:rPr>
              <a:t>whole</a:t>
            </a:r>
            <a:r>
              <a:rPr sz="2480" b="1" dirty="0">
                <a:solidFill>
                  <a:srgbClr val="233944"/>
                </a:solidFill>
                <a:latin typeface="Calibri"/>
                <a:cs typeface="Calibri"/>
              </a:rPr>
              <a:t> </a:t>
            </a:r>
            <a:r>
              <a:rPr sz="2480" b="1" spc="-16" dirty="0">
                <a:solidFill>
                  <a:srgbClr val="233944"/>
                </a:solidFill>
                <a:latin typeface="Calibri"/>
                <a:cs typeface="Calibri"/>
              </a:rPr>
              <a:t>cost,</a:t>
            </a:r>
            <a:r>
              <a:rPr sz="2480" b="1" dirty="0">
                <a:solidFill>
                  <a:srgbClr val="233944"/>
                </a:solidFill>
                <a:latin typeface="Calibri"/>
                <a:cs typeface="Calibri"/>
              </a:rPr>
              <a:t> </a:t>
            </a:r>
            <a:r>
              <a:rPr sz="2480" b="1" spc="-16" dirty="0">
                <a:solidFill>
                  <a:srgbClr val="233944"/>
                </a:solidFill>
                <a:latin typeface="Calibri"/>
                <a:cs typeface="Calibri"/>
              </a:rPr>
              <a:t>whether</a:t>
            </a:r>
            <a:r>
              <a:rPr sz="2480" b="1" dirty="0">
                <a:solidFill>
                  <a:srgbClr val="233944"/>
                </a:solidFill>
                <a:latin typeface="Calibri"/>
                <a:cs typeface="Calibri"/>
              </a:rPr>
              <a:t> </a:t>
            </a:r>
            <a:r>
              <a:rPr sz="2480" b="1" spc="-8" dirty="0">
                <a:solidFill>
                  <a:srgbClr val="233944"/>
                </a:solidFill>
                <a:latin typeface="Calibri"/>
                <a:cs typeface="Calibri"/>
              </a:rPr>
              <a:t>it</a:t>
            </a:r>
            <a:r>
              <a:rPr sz="2480" b="1" dirty="0">
                <a:solidFill>
                  <a:srgbClr val="233944"/>
                </a:solidFill>
                <a:latin typeface="Calibri"/>
                <a:cs typeface="Calibri"/>
              </a:rPr>
              <a:t> </a:t>
            </a:r>
            <a:r>
              <a:rPr sz="2480" b="1" spc="-8" dirty="0">
                <a:solidFill>
                  <a:srgbClr val="233944"/>
                </a:solidFill>
                <a:latin typeface="Calibri"/>
                <a:cs typeface="Calibri"/>
              </a:rPr>
              <a:t>is</a:t>
            </a:r>
            <a:r>
              <a:rPr sz="2480" b="1" dirty="0">
                <a:solidFill>
                  <a:srgbClr val="233944"/>
                </a:solidFill>
                <a:latin typeface="Calibri"/>
                <a:cs typeface="Calibri"/>
              </a:rPr>
              <a:t> </a:t>
            </a:r>
            <a:r>
              <a:rPr sz="2480" b="1" spc="-16" dirty="0">
                <a:solidFill>
                  <a:srgbClr val="233944"/>
                </a:solidFill>
                <a:latin typeface="Calibri"/>
                <a:cs typeface="Calibri"/>
              </a:rPr>
              <a:t>at</a:t>
            </a:r>
            <a:r>
              <a:rPr sz="2480" b="1" dirty="0">
                <a:solidFill>
                  <a:srgbClr val="233944"/>
                </a:solidFill>
                <a:latin typeface="Calibri"/>
                <a:cs typeface="Calibri"/>
              </a:rPr>
              <a:t> </a:t>
            </a:r>
            <a:r>
              <a:rPr sz="2480" b="1" spc="-16" dirty="0">
                <a:solidFill>
                  <a:srgbClr val="233944"/>
                </a:solidFill>
                <a:latin typeface="Calibri"/>
                <a:cs typeface="Calibri"/>
              </a:rPr>
              <a:t>home</a:t>
            </a:r>
            <a:r>
              <a:rPr sz="2480" b="1" spc="-8" dirty="0">
                <a:solidFill>
                  <a:srgbClr val="233944"/>
                </a:solidFill>
                <a:latin typeface="Calibri"/>
                <a:cs typeface="Calibri"/>
              </a:rPr>
              <a:t> or</a:t>
            </a:r>
            <a:r>
              <a:rPr sz="2480" b="1" dirty="0">
                <a:solidFill>
                  <a:srgbClr val="233944"/>
                </a:solidFill>
                <a:latin typeface="Calibri"/>
                <a:cs typeface="Calibri"/>
              </a:rPr>
              <a:t> </a:t>
            </a:r>
            <a:r>
              <a:rPr sz="2480" b="1" spc="-16" dirty="0">
                <a:solidFill>
                  <a:srgbClr val="233944"/>
                </a:solidFill>
                <a:latin typeface="Calibri"/>
                <a:cs typeface="Calibri"/>
              </a:rPr>
              <a:t>in </a:t>
            </a:r>
            <a:r>
              <a:rPr sz="2480" b="1" spc="-536" dirty="0">
                <a:solidFill>
                  <a:srgbClr val="233944"/>
                </a:solidFill>
                <a:latin typeface="Calibri"/>
                <a:cs typeface="Calibri"/>
              </a:rPr>
              <a:t> </a:t>
            </a:r>
            <a:r>
              <a:rPr sz="2480" b="1" spc="-8" dirty="0">
                <a:solidFill>
                  <a:srgbClr val="233944"/>
                </a:solidFill>
                <a:latin typeface="Calibri"/>
                <a:cs typeface="Calibri"/>
              </a:rPr>
              <a:t>a</a:t>
            </a:r>
            <a:r>
              <a:rPr sz="2480" b="1" spc="-16" dirty="0">
                <a:solidFill>
                  <a:srgbClr val="233944"/>
                </a:solidFill>
                <a:latin typeface="Calibri"/>
                <a:cs typeface="Calibri"/>
              </a:rPr>
              <a:t> </a:t>
            </a:r>
            <a:r>
              <a:rPr sz="2480" b="1" spc="-24" dirty="0">
                <a:solidFill>
                  <a:srgbClr val="233944"/>
                </a:solidFill>
                <a:latin typeface="Calibri"/>
                <a:cs typeface="Calibri"/>
              </a:rPr>
              <a:t>care</a:t>
            </a:r>
            <a:r>
              <a:rPr sz="2480" b="1" spc="-8" dirty="0">
                <a:solidFill>
                  <a:srgbClr val="233944"/>
                </a:solidFill>
                <a:latin typeface="Calibri"/>
                <a:cs typeface="Calibri"/>
              </a:rPr>
              <a:t> </a:t>
            </a:r>
            <a:r>
              <a:rPr sz="2480" b="1" spc="-16" dirty="0">
                <a:solidFill>
                  <a:srgbClr val="233944"/>
                </a:solidFill>
                <a:latin typeface="Calibri"/>
                <a:cs typeface="Calibri"/>
              </a:rPr>
              <a:t>home.</a:t>
            </a:r>
            <a:endParaRPr sz="2480" dirty="0">
              <a:latin typeface="Calibri"/>
              <a:cs typeface="Calibri"/>
            </a:endParaRPr>
          </a:p>
          <a:p>
            <a:pPr marL="20320" marR="226568">
              <a:lnSpc>
                <a:spcPts val="2816"/>
              </a:lnSpc>
              <a:spcBef>
                <a:spcPts val="1928"/>
              </a:spcBef>
            </a:pPr>
            <a:r>
              <a:rPr sz="2480" b="1" spc="-16" dirty="0">
                <a:solidFill>
                  <a:srgbClr val="233944"/>
                </a:solidFill>
                <a:latin typeface="Calibri"/>
                <a:cs typeface="Calibri"/>
              </a:rPr>
              <a:t>Pension</a:t>
            </a:r>
            <a:r>
              <a:rPr sz="2480" b="1" spc="8" dirty="0">
                <a:solidFill>
                  <a:srgbClr val="233944"/>
                </a:solidFill>
                <a:latin typeface="Calibri"/>
                <a:cs typeface="Calibri"/>
              </a:rPr>
              <a:t> </a:t>
            </a:r>
            <a:r>
              <a:rPr sz="2480" b="1" spc="-16" dirty="0">
                <a:solidFill>
                  <a:srgbClr val="233944"/>
                </a:solidFill>
                <a:latin typeface="Calibri"/>
                <a:cs typeface="Calibri"/>
              </a:rPr>
              <a:t>(financial</a:t>
            </a:r>
            <a:r>
              <a:rPr sz="2480" b="1" spc="8" dirty="0">
                <a:solidFill>
                  <a:srgbClr val="233944"/>
                </a:solidFill>
                <a:latin typeface="Calibri"/>
                <a:cs typeface="Calibri"/>
              </a:rPr>
              <a:t> </a:t>
            </a:r>
            <a:r>
              <a:rPr sz="2480" b="1" spc="-16" dirty="0">
                <a:solidFill>
                  <a:srgbClr val="233944"/>
                </a:solidFill>
                <a:latin typeface="Calibri"/>
                <a:cs typeface="Calibri"/>
              </a:rPr>
              <a:t>aid)</a:t>
            </a:r>
            <a:r>
              <a:rPr sz="2480" b="1" spc="8" dirty="0">
                <a:solidFill>
                  <a:srgbClr val="233944"/>
                </a:solidFill>
                <a:latin typeface="Calibri"/>
                <a:cs typeface="Calibri"/>
              </a:rPr>
              <a:t> </a:t>
            </a:r>
            <a:r>
              <a:rPr sz="2480" b="1" spc="-8" dirty="0">
                <a:solidFill>
                  <a:srgbClr val="233944"/>
                </a:solidFill>
                <a:latin typeface="Calibri"/>
                <a:cs typeface="Calibri"/>
              </a:rPr>
              <a:t>is</a:t>
            </a:r>
            <a:r>
              <a:rPr sz="2480" b="1" spc="8" dirty="0">
                <a:solidFill>
                  <a:srgbClr val="233944"/>
                </a:solidFill>
                <a:latin typeface="Calibri"/>
                <a:cs typeface="Calibri"/>
              </a:rPr>
              <a:t> </a:t>
            </a:r>
            <a:r>
              <a:rPr sz="2480" b="1" spc="-24" dirty="0">
                <a:solidFill>
                  <a:srgbClr val="233944"/>
                </a:solidFill>
                <a:latin typeface="Calibri"/>
                <a:cs typeface="Calibri"/>
              </a:rPr>
              <a:t>offered</a:t>
            </a:r>
            <a:r>
              <a:rPr sz="2480" b="1" spc="8" dirty="0">
                <a:solidFill>
                  <a:srgbClr val="233944"/>
                </a:solidFill>
                <a:latin typeface="Calibri"/>
                <a:cs typeface="Calibri"/>
              </a:rPr>
              <a:t> </a:t>
            </a:r>
            <a:r>
              <a:rPr sz="2480" b="1" spc="-16" dirty="0">
                <a:solidFill>
                  <a:srgbClr val="233944"/>
                </a:solidFill>
                <a:latin typeface="Calibri"/>
                <a:cs typeface="Calibri"/>
              </a:rPr>
              <a:t>to</a:t>
            </a:r>
            <a:r>
              <a:rPr sz="2480" b="1" spc="8" dirty="0">
                <a:solidFill>
                  <a:srgbClr val="233944"/>
                </a:solidFill>
                <a:latin typeface="Calibri"/>
                <a:cs typeface="Calibri"/>
              </a:rPr>
              <a:t> </a:t>
            </a:r>
            <a:r>
              <a:rPr sz="2480" b="1" spc="-16" dirty="0">
                <a:solidFill>
                  <a:srgbClr val="233944"/>
                </a:solidFill>
                <a:latin typeface="Calibri"/>
                <a:cs typeface="Calibri"/>
              </a:rPr>
              <a:t>elderly</a:t>
            </a:r>
            <a:r>
              <a:rPr sz="2480" b="1" spc="8" dirty="0">
                <a:solidFill>
                  <a:srgbClr val="233944"/>
                </a:solidFill>
                <a:latin typeface="Calibri"/>
                <a:cs typeface="Calibri"/>
              </a:rPr>
              <a:t> </a:t>
            </a:r>
            <a:r>
              <a:rPr sz="2480" b="1" spc="-16" dirty="0">
                <a:solidFill>
                  <a:srgbClr val="233944"/>
                </a:solidFill>
                <a:latin typeface="Calibri"/>
                <a:cs typeface="Calibri"/>
              </a:rPr>
              <a:t>people</a:t>
            </a:r>
            <a:r>
              <a:rPr sz="2480" b="1" spc="8" dirty="0">
                <a:solidFill>
                  <a:srgbClr val="233944"/>
                </a:solidFill>
                <a:latin typeface="Calibri"/>
                <a:cs typeface="Calibri"/>
              </a:rPr>
              <a:t> </a:t>
            </a:r>
            <a:r>
              <a:rPr sz="2480" b="1" spc="-16" dirty="0">
                <a:solidFill>
                  <a:srgbClr val="233944"/>
                </a:solidFill>
                <a:latin typeface="Calibri"/>
                <a:cs typeface="Calibri"/>
              </a:rPr>
              <a:t>with</a:t>
            </a:r>
            <a:r>
              <a:rPr sz="2480" b="1" spc="8" dirty="0">
                <a:solidFill>
                  <a:srgbClr val="233944"/>
                </a:solidFill>
                <a:latin typeface="Calibri"/>
                <a:cs typeface="Calibri"/>
              </a:rPr>
              <a:t> </a:t>
            </a:r>
            <a:r>
              <a:rPr sz="2480" b="1" spc="-8" dirty="0">
                <a:solidFill>
                  <a:srgbClr val="233944"/>
                </a:solidFill>
                <a:latin typeface="Calibri"/>
                <a:cs typeface="Calibri"/>
              </a:rPr>
              <a:t>low</a:t>
            </a:r>
            <a:r>
              <a:rPr sz="2480" b="1" spc="8" dirty="0">
                <a:solidFill>
                  <a:srgbClr val="233944"/>
                </a:solidFill>
                <a:latin typeface="Calibri"/>
                <a:cs typeface="Calibri"/>
              </a:rPr>
              <a:t> </a:t>
            </a:r>
            <a:r>
              <a:rPr sz="2480" b="1" spc="-16" dirty="0">
                <a:solidFill>
                  <a:srgbClr val="233944"/>
                </a:solidFill>
                <a:latin typeface="Calibri"/>
                <a:cs typeface="Calibri"/>
              </a:rPr>
              <a:t>income,</a:t>
            </a:r>
            <a:r>
              <a:rPr sz="2480" b="1" spc="8" dirty="0">
                <a:solidFill>
                  <a:srgbClr val="233944"/>
                </a:solidFill>
                <a:latin typeface="Calibri"/>
                <a:cs typeface="Calibri"/>
              </a:rPr>
              <a:t> </a:t>
            </a:r>
            <a:r>
              <a:rPr sz="2480" b="1" spc="-16" dirty="0">
                <a:solidFill>
                  <a:srgbClr val="233944"/>
                </a:solidFill>
                <a:latin typeface="Calibri"/>
                <a:cs typeface="Calibri"/>
              </a:rPr>
              <a:t>providing</a:t>
            </a:r>
            <a:r>
              <a:rPr sz="2480" b="1" spc="8" dirty="0">
                <a:solidFill>
                  <a:srgbClr val="233944"/>
                </a:solidFill>
                <a:latin typeface="Calibri"/>
                <a:cs typeface="Calibri"/>
              </a:rPr>
              <a:t> </a:t>
            </a:r>
            <a:r>
              <a:rPr sz="2480" b="1" spc="-16" dirty="0">
                <a:solidFill>
                  <a:srgbClr val="233944"/>
                </a:solidFill>
                <a:latin typeface="Calibri"/>
                <a:cs typeface="Calibri"/>
              </a:rPr>
              <a:t>assistance </a:t>
            </a:r>
            <a:r>
              <a:rPr sz="2480" b="1" spc="-536" dirty="0">
                <a:solidFill>
                  <a:srgbClr val="233944"/>
                </a:solidFill>
                <a:latin typeface="Calibri"/>
                <a:cs typeface="Calibri"/>
              </a:rPr>
              <a:t> </a:t>
            </a:r>
            <a:r>
              <a:rPr sz="2480" b="1" spc="-16" dirty="0">
                <a:solidFill>
                  <a:srgbClr val="233944"/>
                </a:solidFill>
                <a:latin typeface="Calibri"/>
                <a:cs typeface="Calibri"/>
              </a:rPr>
              <a:t>with</a:t>
            </a:r>
            <a:r>
              <a:rPr sz="2480" b="1" spc="-8" dirty="0">
                <a:solidFill>
                  <a:srgbClr val="233944"/>
                </a:solidFill>
                <a:latin typeface="Calibri"/>
                <a:cs typeface="Calibri"/>
              </a:rPr>
              <a:t> the </a:t>
            </a:r>
            <a:r>
              <a:rPr sz="2480" b="1" spc="-16" dirty="0">
                <a:solidFill>
                  <a:srgbClr val="233944"/>
                </a:solidFill>
                <a:latin typeface="Calibri"/>
                <a:cs typeface="Calibri"/>
              </a:rPr>
              <a:t>costs</a:t>
            </a:r>
            <a:r>
              <a:rPr sz="2480" b="1" spc="-8" dirty="0">
                <a:solidFill>
                  <a:srgbClr val="233944"/>
                </a:solidFill>
                <a:latin typeface="Calibri"/>
                <a:cs typeface="Calibri"/>
              </a:rPr>
              <a:t> of </a:t>
            </a:r>
            <a:r>
              <a:rPr sz="2480" b="1" spc="-24" dirty="0">
                <a:solidFill>
                  <a:srgbClr val="233944"/>
                </a:solidFill>
                <a:latin typeface="Calibri"/>
                <a:cs typeface="Calibri"/>
              </a:rPr>
              <a:t>care</a:t>
            </a:r>
            <a:r>
              <a:rPr sz="2480" b="1" spc="-8" dirty="0">
                <a:solidFill>
                  <a:srgbClr val="233944"/>
                </a:solidFill>
                <a:latin typeface="Calibri"/>
                <a:cs typeface="Calibri"/>
              </a:rPr>
              <a:t> </a:t>
            </a:r>
            <a:r>
              <a:rPr sz="2480" b="1" spc="-24" dirty="0">
                <a:solidFill>
                  <a:srgbClr val="233944"/>
                </a:solidFill>
                <a:latin typeface="Calibri"/>
                <a:cs typeface="Calibri"/>
              </a:rPr>
              <a:t>for</a:t>
            </a:r>
            <a:r>
              <a:rPr sz="2480" b="1" spc="-8" dirty="0">
                <a:solidFill>
                  <a:srgbClr val="233944"/>
                </a:solidFill>
                <a:latin typeface="Calibri"/>
                <a:cs typeface="Calibri"/>
              </a:rPr>
              <a:t> </a:t>
            </a:r>
            <a:r>
              <a:rPr sz="2480" b="1" spc="-16" dirty="0">
                <a:solidFill>
                  <a:srgbClr val="233944"/>
                </a:solidFill>
                <a:latin typeface="Calibri"/>
                <a:cs typeface="Calibri"/>
              </a:rPr>
              <a:t>older</a:t>
            </a:r>
            <a:r>
              <a:rPr sz="2480" b="1" spc="-8" dirty="0">
                <a:solidFill>
                  <a:srgbClr val="233944"/>
                </a:solidFill>
                <a:latin typeface="Calibri"/>
                <a:cs typeface="Calibri"/>
              </a:rPr>
              <a:t> </a:t>
            </a:r>
            <a:r>
              <a:rPr sz="2480" b="1" spc="-16" dirty="0">
                <a:solidFill>
                  <a:srgbClr val="233944"/>
                </a:solidFill>
                <a:latin typeface="Calibri"/>
                <a:cs typeface="Calibri"/>
              </a:rPr>
              <a:t>people.</a:t>
            </a:r>
            <a:endParaRPr lang="en-US" sz="2480" b="1" spc="-16" dirty="0">
              <a:solidFill>
                <a:srgbClr val="233944"/>
              </a:solidFill>
              <a:latin typeface="Calibri"/>
              <a:cs typeface="Calibri"/>
            </a:endParaRPr>
          </a:p>
          <a:p>
            <a:pPr marL="20320" marR="226568">
              <a:lnSpc>
                <a:spcPts val="2816"/>
              </a:lnSpc>
              <a:spcBef>
                <a:spcPts val="1928"/>
              </a:spcBef>
            </a:pPr>
            <a:endParaRPr lang="en-GB" sz="2480" b="1" spc="-16" dirty="0">
              <a:solidFill>
                <a:srgbClr val="233944"/>
              </a:solidFill>
              <a:latin typeface="Calibri"/>
              <a:cs typeface="Calibri"/>
            </a:endParaRPr>
          </a:p>
          <a:p>
            <a:pPr marL="20320" marR="226568">
              <a:lnSpc>
                <a:spcPts val="2816"/>
              </a:lnSpc>
              <a:spcBef>
                <a:spcPts val="1928"/>
              </a:spcBef>
            </a:pPr>
            <a:endParaRPr lang="en-GB" sz="2480" b="1" spc="-16" dirty="0">
              <a:solidFill>
                <a:srgbClr val="233944"/>
              </a:solidFill>
              <a:latin typeface="Calibri"/>
              <a:cs typeface="Calibri"/>
            </a:endParaRPr>
          </a:p>
          <a:p>
            <a:pPr marL="20320" marR="226568">
              <a:lnSpc>
                <a:spcPts val="2816"/>
              </a:lnSpc>
              <a:spcBef>
                <a:spcPts val="1928"/>
              </a:spcBef>
            </a:pPr>
            <a:endParaRPr sz="2480" dirty="0">
              <a:latin typeface="Calibri"/>
              <a:cs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127597-60F1-6D18-0A03-82217C1794C0}"/>
              </a:ext>
            </a:extLst>
          </p:cNvPr>
          <p:cNvSpPr txBox="1"/>
          <p:nvPr/>
        </p:nvSpPr>
        <p:spPr>
          <a:xfrm>
            <a:off x="738554" y="582600"/>
            <a:ext cx="13364308" cy="954107"/>
          </a:xfrm>
          <a:prstGeom prst="rect">
            <a:avLst/>
          </a:prstGeom>
          <a:blipFill>
            <a:blip r:embed="rId2"/>
            <a:tile tx="0" ty="0" sx="100000" sy="100000" flip="none" algn="tl"/>
          </a:blipFill>
        </p:spPr>
        <p:txBody>
          <a:bodyPr wrap="square" rtlCol="0">
            <a:spAutoFit/>
          </a:bodyPr>
          <a:lstStyle/>
          <a:p>
            <a:pPr algn="ctr"/>
            <a:r>
              <a:rPr lang="en-US" sz="2800" dirty="0">
                <a:latin typeface="Arial Black" panose="020B0A04020102020204" pitchFamily="34" charset="0"/>
                <a:cs typeface="Calibri" panose="020F0502020204030204" pitchFamily="34" charset="0"/>
              </a:rPr>
              <a:t>FUNDING AVAILABLE IN UK AND IN OTHER COUNTRIES FOR HEALTHCARE</a:t>
            </a:r>
            <a:endParaRPr lang="en-GB" sz="2800" dirty="0">
              <a:latin typeface="Arial Black" panose="020B0A0402010202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45D747DF-3050-0C3E-0BCE-18AA08228C7E}"/>
              </a:ext>
            </a:extLst>
          </p:cNvPr>
          <p:cNvSpPr txBox="1"/>
          <p:nvPr/>
        </p:nvSpPr>
        <p:spPr>
          <a:xfrm>
            <a:off x="140677" y="2336803"/>
            <a:ext cx="6310923" cy="4278094"/>
          </a:xfrm>
          <a:prstGeom prst="rect">
            <a:avLst/>
          </a:prstGeom>
          <a:noFill/>
        </p:spPr>
        <p:txBody>
          <a:bodyPr wrap="square">
            <a:spAutoFit/>
          </a:bodyPr>
          <a:lstStyle/>
          <a:p>
            <a:r>
              <a:rPr lang="en-US" sz="2800" b="1" u="sng" dirty="0">
                <a:latin typeface="Calibri" panose="020F0502020204030204" pitchFamily="34" charset="0"/>
                <a:cs typeface="Calibri" panose="020F0502020204030204" pitchFamily="34" charset="0"/>
              </a:rPr>
              <a:t>UK</a:t>
            </a:r>
          </a:p>
          <a:p>
            <a:r>
              <a:rPr lang="en-US" sz="2800" b="1" dirty="0">
                <a:latin typeface="Calibri" panose="020F0502020204030204" pitchFamily="34" charset="0"/>
                <a:cs typeface="Calibri" panose="020F0502020204030204" pitchFamily="34" charset="0"/>
              </a:rPr>
              <a:t>Taxation</a:t>
            </a:r>
          </a:p>
          <a:p>
            <a:r>
              <a:rPr lang="en-US" sz="2800" b="1" dirty="0">
                <a:latin typeface="Calibri" panose="020F0502020204030204" pitchFamily="34" charset="0"/>
                <a:cs typeface="Calibri" panose="020F0502020204030204" pitchFamily="34" charset="0"/>
              </a:rPr>
              <a:t>NHS Support</a:t>
            </a:r>
          </a:p>
          <a:p>
            <a:r>
              <a:rPr lang="en-US" sz="2800" dirty="0">
                <a:latin typeface="Calibri" panose="020F0502020204030204" pitchFamily="34" charset="0"/>
                <a:cs typeface="Calibri" panose="020F0502020204030204" pitchFamily="34" charset="0"/>
              </a:rPr>
              <a:t>The National Health Service (NHS) offers various resources and healthcare services covered by public</a:t>
            </a:r>
          </a:p>
          <a:p>
            <a:r>
              <a:rPr lang="en-US" sz="2800" b="1" dirty="0">
                <a:latin typeface="Calibri" panose="020F0502020204030204" pitchFamily="34" charset="0"/>
                <a:cs typeface="Calibri" panose="020F0502020204030204" pitchFamily="34" charset="0"/>
              </a:rPr>
              <a:t>Charity funds</a:t>
            </a:r>
          </a:p>
          <a:p>
            <a:r>
              <a:rPr lang="en-US" sz="2800" b="1" dirty="0">
                <a:latin typeface="Calibri" panose="020F0502020204030204" pitchFamily="34" charset="0"/>
                <a:cs typeface="Calibri" panose="020F0502020204030204" pitchFamily="34" charset="0"/>
              </a:rPr>
              <a:t>Private Health Insurance</a:t>
            </a:r>
            <a:endParaRPr lang="en-US" sz="2800" dirty="0">
              <a:latin typeface="Calibri" panose="020F0502020204030204" pitchFamily="34" charset="0"/>
              <a:cs typeface="Calibri" panose="020F0502020204030204" pitchFamily="34" charset="0"/>
            </a:endParaRPr>
          </a:p>
          <a:p>
            <a:r>
              <a:rPr lang="en-US" sz="2800" b="1" dirty="0">
                <a:latin typeface="Calibri" panose="020F0502020204030204" pitchFamily="34" charset="0"/>
                <a:cs typeface="Calibri" panose="020F0502020204030204" pitchFamily="34" charset="0"/>
              </a:rPr>
              <a:t>Savings &amp; Investments</a:t>
            </a:r>
          </a:p>
          <a:p>
            <a:endParaRPr lang="en-US" sz="2000" b="1" dirty="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24606216-5E92-8725-BD3A-596AD1B7407B}"/>
              </a:ext>
            </a:extLst>
          </p:cNvPr>
          <p:cNvSpPr txBox="1"/>
          <p:nvPr/>
        </p:nvSpPr>
        <p:spPr>
          <a:xfrm>
            <a:off x="6451600" y="2082803"/>
            <a:ext cx="8038124" cy="5355312"/>
          </a:xfrm>
          <a:prstGeom prst="rect">
            <a:avLst/>
          </a:prstGeom>
          <a:noFill/>
        </p:spPr>
        <p:txBody>
          <a:bodyPr wrap="square">
            <a:spAutoFit/>
          </a:bodyPr>
          <a:lstStyle/>
          <a:p>
            <a:r>
              <a:rPr lang="en-US" sz="2650" b="1" u="sng" dirty="0">
                <a:latin typeface="Calibri" panose="020F0502020204030204" pitchFamily="34" charset="0"/>
                <a:cs typeface="Calibri" panose="020F0502020204030204" pitchFamily="34" charset="0"/>
              </a:rPr>
              <a:t>USA</a:t>
            </a:r>
            <a:endParaRPr lang="en-US" sz="2650" b="1" i="0" u="sng" dirty="0">
              <a:effectLst/>
              <a:latin typeface="Calibri" panose="020F0502020204030204" pitchFamily="34" charset="0"/>
              <a:cs typeface="Calibri" panose="020F0502020204030204" pitchFamily="34" charset="0"/>
            </a:endParaRPr>
          </a:p>
          <a:p>
            <a:r>
              <a:rPr lang="en-US" sz="2650" b="1" i="0" dirty="0">
                <a:effectLst/>
                <a:latin typeface="Calibri" panose="020F0502020204030204" pitchFamily="34" charset="0"/>
                <a:cs typeface="Calibri" panose="020F0502020204030204" pitchFamily="34" charset="0"/>
              </a:rPr>
              <a:t>Medicare and Medicaid </a:t>
            </a:r>
            <a:r>
              <a:rPr lang="en-US" sz="2650" b="0" i="0" dirty="0">
                <a:effectLst/>
                <a:latin typeface="Calibri" panose="020F0502020204030204" pitchFamily="34" charset="0"/>
                <a:cs typeface="Calibri" panose="020F0502020204030204" pitchFamily="34" charset="0"/>
              </a:rPr>
              <a:t>are the two most popular public insurance programs, while Employer-sponsored insurance covers the vast majority of privately insured individuals. (Bureau, 2021).</a:t>
            </a:r>
          </a:p>
          <a:p>
            <a:endParaRPr lang="en-US" sz="2650" dirty="0">
              <a:latin typeface="Calibri" panose="020F0502020204030204" pitchFamily="34" charset="0"/>
              <a:cs typeface="Calibri" panose="020F0502020204030204" pitchFamily="34" charset="0"/>
            </a:endParaRPr>
          </a:p>
          <a:p>
            <a:r>
              <a:rPr lang="en-US" sz="2650" b="1" u="sng" dirty="0">
                <a:latin typeface="Calibri" panose="020F0502020204030204" pitchFamily="34" charset="0"/>
                <a:cs typeface="Calibri" panose="020F0502020204030204" pitchFamily="34" charset="0"/>
              </a:rPr>
              <a:t>CHINA</a:t>
            </a:r>
          </a:p>
          <a:p>
            <a:pPr marL="342900" indent="-342900">
              <a:buFont typeface="Wingdings" panose="05000000000000000000" pitchFamily="2" charset="2"/>
              <a:buChar char="Ø"/>
            </a:pPr>
            <a:r>
              <a:rPr lang="en-US" sz="2650" dirty="0">
                <a:latin typeface="Calibri" panose="020F0502020204030204" pitchFamily="34" charset="0"/>
                <a:cs typeface="Calibri" panose="020F0502020204030204" pitchFamily="34" charset="0"/>
              </a:rPr>
              <a:t>Primary Health Care PHC</a:t>
            </a:r>
          </a:p>
          <a:p>
            <a:pPr marL="342900" indent="-342900">
              <a:buFont typeface="Wingdings" panose="05000000000000000000" pitchFamily="2" charset="2"/>
              <a:buChar char="Ø"/>
            </a:pPr>
            <a:r>
              <a:rPr lang="en-US" sz="2650" dirty="0">
                <a:effectLst/>
                <a:latin typeface="Calibri" panose="020F0502020204030204" pitchFamily="34" charset="0"/>
                <a:cs typeface="Calibri" panose="020F0502020204030204" pitchFamily="34" charset="0"/>
              </a:rPr>
              <a:t>Funding increased from ¥19 billion in 2008 to ¥197 billion in 2018</a:t>
            </a:r>
          </a:p>
          <a:p>
            <a:pPr marL="342900" indent="-342900">
              <a:buFont typeface="Wingdings" panose="05000000000000000000" pitchFamily="2" charset="2"/>
              <a:buChar char="Ø"/>
            </a:pPr>
            <a:r>
              <a:rPr lang="en-US" sz="2650" dirty="0">
                <a:effectLst/>
                <a:latin typeface="Calibri" panose="020F0502020204030204" pitchFamily="34" charset="0"/>
                <a:cs typeface="Calibri" panose="020F0502020204030204" pitchFamily="34" charset="0"/>
              </a:rPr>
              <a:t>“The role of PHC is further reinforced by the Healthy China 2030”</a:t>
            </a:r>
            <a:r>
              <a:rPr lang="en-US" sz="2650" dirty="0">
                <a:latin typeface="Calibri" panose="020F0502020204030204" pitchFamily="34" charset="0"/>
                <a:cs typeface="Calibri" panose="020F0502020204030204" pitchFamily="34" charset="0"/>
              </a:rPr>
              <a:t>.(</a:t>
            </a:r>
            <a:r>
              <a:rPr lang="en-GB" sz="2650" b="0" i="0" dirty="0">
                <a:effectLst/>
                <a:latin typeface="Calibri" panose="020F0502020204030204" pitchFamily="34" charset="0"/>
                <a:cs typeface="Calibri" panose="020F0502020204030204" pitchFamily="34" charset="0"/>
              </a:rPr>
              <a:t>Krumholz et al.,2020</a:t>
            </a:r>
            <a:r>
              <a:rPr lang="en-US" sz="2650" dirty="0">
                <a:latin typeface="Calibri" panose="020F0502020204030204" pitchFamily="34" charset="0"/>
                <a:cs typeface="Calibri" panose="020F0502020204030204" pitchFamily="34" charset="0"/>
              </a:rPr>
              <a:t>)</a:t>
            </a:r>
            <a:endParaRPr lang="en-US" sz="2650" dirty="0">
              <a:effectLst/>
              <a:latin typeface="Calibri" panose="020F0502020204030204" pitchFamily="34" charset="0"/>
              <a:cs typeface="Calibri" panose="020F0502020204030204" pitchFamily="34" charset="0"/>
            </a:endParaRPr>
          </a:p>
          <a:p>
            <a:pPr marL="342900" indent="-342900">
              <a:buFont typeface="Wingdings" panose="05000000000000000000" pitchFamily="2" charset="2"/>
              <a:buChar char="Ø"/>
            </a:pPr>
            <a:endParaRPr lang="en-GB" sz="2400" dirty="0"/>
          </a:p>
        </p:txBody>
      </p:sp>
    </p:spTree>
    <p:extLst>
      <p:ext uri="{BB962C8B-B14F-4D97-AF65-F5344CB8AC3E}">
        <p14:creationId xmlns:p14="http://schemas.microsoft.com/office/powerpoint/2010/main" val="1592205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Finding End of Life Care In Newcastle | Bluebird Care Newcastle">
            <a:extLst>
              <a:ext uri="{FF2B5EF4-FFF2-40B4-BE49-F238E27FC236}">
                <a16:creationId xmlns:a16="http://schemas.microsoft.com/office/drawing/2014/main" id="{C2541A94-30BC-9AFE-58C3-030637CB0C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19999" y="1"/>
            <a:ext cx="7010399" cy="701039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010A294-D2A9-2ECB-9009-246406D7BF3D}"/>
              </a:ext>
            </a:extLst>
          </p:cNvPr>
          <p:cNvSpPr txBox="1"/>
          <p:nvPr/>
        </p:nvSpPr>
        <p:spPr>
          <a:xfrm>
            <a:off x="1015998" y="7315201"/>
            <a:ext cx="12632267" cy="707886"/>
          </a:xfrm>
          <a:prstGeom prst="rect">
            <a:avLst/>
          </a:prstGeom>
          <a:gradFill>
            <a:gsLst>
              <a:gs pos="0">
                <a:schemeClr val="accent5">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pPr algn="ctr"/>
            <a:r>
              <a:rPr lang="en-US" sz="3200" b="1" dirty="0">
                <a:latin typeface="Arial Black" panose="020B0A04020102020204" pitchFamily="34" charset="0"/>
                <a:cs typeface="Calibri" panose="020F0502020204030204" pitchFamily="34" charset="0"/>
              </a:rPr>
              <a:t>END OF LIFE AND PALLIATIVE </a:t>
            </a:r>
            <a:r>
              <a:rPr lang="en-US" sz="4000" b="1" dirty="0">
                <a:latin typeface="Arial Black" panose="020B0A04020102020204" pitchFamily="34" charset="0"/>
                <a:cs typeface="Calibri" panose="020F0502020204030204" pitchFamily="34" charset="0"/>
              </a:rPr>
              <a:t>CARE</a:t>
            </a:r>
            <a:endParaRPr lang="en-GB" sz="3200" b="1" dirty="0">
              <a:latin typeface="Arial Black" panose="020B0A0402010202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B0FBC5DD-D9D7-AFFF-91BF-A2CDDF6E70BB}"/>
              </a:ext>
            </a:extLst>
          </p:cNvPr>
          <p:cNvSpPr txBox="1"/>
          <p:nvPr/>
        </p:nvSpPr>
        <p:spPr>
          <a:xfrm>
            <a:off x="12580541" y="70937"/>
            <a:ext cx="2049857" cy="369332"/>
          </a:xfrm>
          <a:prstGeom prst="rect">
            <a:avLst/>
          </a:prstGeom>
          <a:noFill/>
        </p:spPr>
        <p:txBody>
          <a:bodyPr wrap="none" rtlCol="0">
            <a:spAutoFit/>
          </a:bodyPr>
          <a:lstStyle/>
          <a:p>
            <a:r>
              <a:rPr lang="en-US" dirty="0"/>
              <a:t>(bluebirdcare.co.uk)</a:t>
            </a:r>
            <a:endParaRPr lang="en-GB" dirty="0"/>
          </a:p>
        </p:txBody>
      </p:sp>
      <p:sp>
        <p:nvSpPr>
          <p:cNvPr id="4" name="TextBox 3">
            <a:extLst>
              <a:ext uri="{FF2B5EF4-FFF2-40B4-BE49-F238E27FC236}">
                <a16:creationId xmlns:a16="http://schemas.microsoft.com/office/drawing/2014/main" id="{B0931BAA-235B-54EA-1B6F-D9DAF02AEF6B}"/>
              </a:ext>
            </a:extLst>
          </p:cNvPr>
          <p:cNvSpPr txBox="1"/>
          <p:nvPr/>
        </p:nvSpPr>
        <p:spPr>
          <a:xfrm>
            <a:off x="199201" y="795866"/>
            <a:ext cx="6540265" cy="3970318"/>
          </a:xfrm>
          <a:prstGeom prst="rect">
            <a:avLst/>
          </a:prstGeom>
          <a:noFill/>
        </p:spPr>
        <p:txBody>
          <a:bodyPr wrap="square" rtlCol="0">
            <a:spAutoFit/>
          </a:bodyPr>
          <a:lstStyle/>
          <a:p>
            <a:r>
              <a:rPr lang="en-US" dirty="0"/>
              <a:t> </a:t>
            </a:r>
            <a:r>
              <a:rPr lang="en-US" sz="2800" dirty="0">
                <a:latin typeface="Arial" panose="020B0604020202020204" pitchFamily="34" charset="0"/>
                <a:cs typeface="Arial" panose="020B0604020202020204" pitchFamily="34" charset="0"/>
              </a:rPr>
              <a:t>Definitions of end of life typically focus on the presence of a terminal illness or a diagnosis of six months or less. These definitions help healthcare providers identify patients who may benefit from palliative approaches by highlighting the need for symptom management and supportive care in the final stages of life.(Lorenz, et.al.,2008)</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37725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1A0B70-DE86-2F48-50C3-6C2E79F90A26}"/>
              </a:ext>
            </a:extLst>
          </p:cNvPr>
          <p:cNvSpPr txBox="1"/>
          <p:nvPr/>
        </p:nvSpPr>
        <p:spPr>
          <a:xfrm>
            <a:off x="613833" y="1048280"/>
            <a:ext cx="5008034" cy="3539430"/>
          </a:xfrm>
          <a:prstGeom prst="rect">
            <a:avLst/>
          </a:prstGeom>
          <a:noFill/>
        </p:spPr>
        <p:txBody>
          <a:bodyPr wrap="square">
            <a:spAutoFit/>
          </a:bodyPr>
          <a:lstStyle/>
          <a:p>
            <a:r>
              <a:rPr lang="en-US" sz="2800" b="1" dirty="0">
                <a:solidFill>
                  <a:schemeClr val="accent2">
                    <a:lumMod val="50000"/>
                  </a:schemeClr>
                </a:solidFill>
              </a:rPr>
              <a:t>52%</a:t>
            </a:r>
          </a:p>
          <a:p>
            <a:r>
              <a:rPr lang="en-US" sz="2800" b="1" dirty="0">
                <a:solidFill>
                  <a:schemeClr val="accent2">
                    <a:lumMod val="50000"/>
                  </a:schemeClr>
                </a:solidFill>
              </a:rPr>
              <a:t>The number of vacant adult social care sector posts</a:t>
            </a:r>
          </a:p>
          <a:p>
            <a:r>
              <a:rPr lang="en-US" sz="2800" b="1" dirty="0">
                <a:solidFill>
                  <a:schemeClr val="accent2">
                    <a:lumMod val="50000"/>
                  </a:schemeClr>
                </a:solidFill>
              </a:rPr>
              <a:t>increased by 52% in a single year – from 110,000 in</a:t>
            </a:r>
          </a:p>
          <a:p>
            <a:r>
              <a:rPr lang="en-US" sz="2800" b="1" dirty="0">
                <a:solidFill>
                  <a:schemeClr val="accent2">
                    <a:lumMod val="50000"/>
                  </a:schemeClr>
                </a:solidFill>
              </a:rPr>
              <a:t>2020/21 to 165,000 in 2021/22. The vacancy rate</a:t>
            </a:r>
          </a:p>
          <a:p>
            <a:r>
              <a:rPr lang="en-US" sz="2800" b="1" dirty="0">
                <a:solidFill>
                  <a:schemeClr val="accent2">
                    <a:lumMod val="50000"/>
                  </a:schemeClr>
                </a:solidFill>
              </a:rPr>
              <a:t>now stands at 10.7% </a:t>
            </a:r>
            <a:endParaRPr lang="en-GB" sz="2800" b="1" dirty="0">
              <a:solidFill>
                <a:schemeClr val="accent2">
                  <a:lumMod val="50000"/>
                </a:schemeClr>
              </a:solidFill>
            </a:endParaRPr>
          </a:p>
        </p:txBody>
      </p:sp>
      <p:pic>
        <p:nvPicPr>
          <p:cNvPr id="5" name="Picture 4">
            <a:extLst>
              <a:ext uri="{FF2B5EF4-FFF2-40B4-BE49-F238E27FC236}">
                <a16:creationId xmlns:a16="http://schemas.microsoft.com/office/drawing/2014/main" id="{C6A03DB4-62FF-2545-3ECA-BB0E945A7067}"/>
              </a:ext>
            </a:extLst>
          </p:cNvPr>
          <p:cNvPicPr>
            <a:picLocks noChangeAspect="1"/>
          </p:cNvPicPr>
          <p:nvPr/>
        </p:nvPicPr>
        <p:blipFill>
          <a:blip r:embed="rId2"/>
          <a:stretch>
            <a:fillRect/>
          </a:stretch>
        </p:blipFill>
        <p:spPr>
          <a:xfrm>
            <a:off x="5621867" y="1168401"/>
            <a:ext cx="9008533" cy="6012920"/>
          </a:xfrm>
          <a:prstGeom prst="rect">
            <a:avLst/>
          </a:prstGeom>
        </p:spPr>
      </p:pic>
      <p:sp>
        <p:nvSpPr>
          <p:cNvPr id="6" name="TextBox 5">
            <a:extLst>
              <a:ext uri="{FF2B5EF4-FFF2-40B4-BE49-F238E27FC236}">
                <a16:creationId xmlns:a16="http://schemas.microsoft.com/office/drawing/2014/main" id="{752DE442-4498-AE0C-B7FB-60A70BEB3E5E}"/>
              </a:ext>
            </a:extLst>
          </p:cNvPr>
          <p:cNvSpPr txBox="1"/>
          <p:nvPr/>
        </p:nvSpPr>
        <p:spPr>
          <a:xfrm>
            <a:off x="613833" y="4583993"/>
            <a:ext cx="3271921" cy="369332"/>
          </a:xfrm>
          <a:prstGeom prst="rect">
            <a:avLst/>
          </a:prstGeom>
          <a:noFill/>
        </p:spPr>
        <p:txBody>
          <a:bodyPr wrap="none" rtlCol="0">
            <a:spAutoFit/>
          </a:bodyPr>
          <a:lstStyle/>
          <a:p>
            <a:r>
              <a:rPr lang="en-GB" dirty="0">
                <a:solidFill>
                  <a:schemeClr val="accent2">
                    <a:lumMod val="50000"/>
                  </a:schemeClr>
                </a:solidFill>
              </a:rPr>
              <a:t>(Reeves, Islam,  and Gentry,2023)</a:t>
            </a:r>
          </a:p>
        </p:txBody>
      </p:sp>
    </p:spTree>
    <p:extLst>
      <p:ext uri="{BB962C8B-B14F-4D97-AF65-F5344CB8AC3E}">
        <p14:creationId xmlns:p14="http://schemas.microsoft.com/office/powerpoint/2010/main" val="34862192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5F15BE-2C8D-D183-93C0-63AADFD9DA91}"/>
              </a:ext>
            </a:extLst>
          </p:cNvPr>
          <p:cNvPicPr>
            <a:picLocks noChangeAspect="1"/>
          </p:cNvPicPr>
          <p:nvPr/>
        </p:nvPicPr>
        <p:blipFill>
          <a:blip r:embed="rId3"/>
          <a:stretch>
            <a:fillRect/>
          </a:stretch>
        </p:blipFill>
        <p:spPr>
          <a:xfrm>
            <a:off x="333375" y="38100"/>
            <a:ext cx="6619875" cy="5019676"/>
          </a:xfrm>
          <a:prstGeom prst="rect">
            <a:avLst/>
          </a:prstGeom>
        </p:spPr>
      </p:pic>
      <p:pic>
        <p:nvPicPr>
          <p:cNvPr id="5" name="Picture 4">
            <a:extLst>
              <a:ext uri="{FF2B5EF4-FFF2-40B4-BE49-F238E27FC236}">
                <a16:creationId xmlns:a16="http://schemas.microsoft.com/office/drawing/2014/main" id="{0957DE34-760B-26DF-F977-79F3AA32DA21}"/>
              </a:ext>
            </a:extLst>
          </p:cNvPr>
          <p:cNvPicPr>
            <a:picLocks noChangeAspect="1"/>
          </p:cNvPicPr>
          <p:nvPr/>
        </p:nvPicPr>
        <p:blipFill>
          <a:blip r:embed="rId4"/>
          <a:stretch>
            <a:fillRect/>
          </a:stretch>
        </p:blipFill>
        <p:spPr>
          <a:xfrm>
            <a:off x="7120893" y="2314576"/>
            <a:ext cx="7338058" cy="4619624"/>
          </a:xfrm>
          <a:prstGeom prst="rect">
            <a:avLst/>
          </a:prstGeom>
        </p:spPr>
      </p:pic>
      <p:sp>
        <p:nvSpPr>
          <p:cNvPr id="6" name="TextBox 5">
            <a:extLst>
              <a:ext uri="{FF2B5EF4-FFF2-40B4-BE49-F238E27FC236}">
                <a16:creationId xmlns:a16="http://schemas.microsoft.com/office/drawing/2014/main" id="{1BCDACE0-41EB-E54D-2E28-17B4F6F4009C}"/>
              </a:ext>
            </a:extLst>
          </p:cNvPr>
          <p:cNvSpPr txBox="1"/>
          <p:nvPr/>
        </p:nvSpPr>
        <p:spPr>
          <a:xfrm>
            <a:off x="3643312" y="5772150"/>
            <a:ext cx="3271921" cy="369332"/>
          </a:xfrm>
          <a:prstGeom prst="rect">
            <a:avLst/>
          </a:prstGeom>
          <a:noFill/>
        </p:spPr>
        <p:txBody>
          <a:bodyPr wrap="none" rtlCol="0">
            <a:spAutoFit/>
          </a:bodyPr>
          <a:lstStyle/>
          <a:p>
            <a:r>
              <a:rPr lang="en-GB" dirty="0"/>
              <a:t>(Reeves, Islam,  and Gentry,2023)</a:t>
            </a:r>
          </a:p>
        </p:txBody>
      </p:sp>
      <p:sp>
        <p:nvSpPr>
          <p:cNvPr id="7" name="TextBox 6">
            <a:extLst>
              <a:ext uri="{FF2B5EF4-FFF2-40B4-BE49-F238E27FC236}">
                <a16:creationId xmlns:a16="http://schemas.microsoft.com/office/drawing/2014/main" id="{F77AFC0D-8989-1D91-5F67-7F174EE1803A}"/>
              </a:ext>
            </a:extLst>
          </p:cNvPr>
          <p:cNvSpPr txBox="1"/>
          <p:nvPr/>
        </p:nvSpPr>
        <p:spPr>
          <a:xfrm>
            <a:off x="6953251" y="237067"/>
            <a:ext cx="7169150" cy="954107"/>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US" sz="2800" b="1" dirty="0">
                <a:solidFill>
                  <a:schemeClr val="accent2">
                    <a:lumMod val="50000"/>
                  </a:schemeClr>
                </a:solidFill>
              </a:rPr>
              <a:t>GAP  B/W NEED AND AVAILABILITY OF CARE</a:t>
            </a:r>
            <a:endParaRPr lang="en-GB" sz="2800" b="1" dirty="0">
              <a:solidFill>
                <a:schemeClr val="accent2">
                  <a:lumMod val="50000"/>
                </a:schemeClr>
              </a:solidFill>
            </a:endParaRPr>
          </a:p>
        </p:txBody>
      </p:sp>
    </p:spTree>
    <p:extLst>
      <p:ext uri="{BB962C8B-B14F-4D97-AF65-F5344CB8AC3E}">
        <p14:creationId xmlns:p14="http://schemas.microsoft.com/office/powerpoint/2010/main" val="30100030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sp>
      <p:sp>
        <p:nvSpPr>
          <p:cNvPr id="3" name="Shape 1"/>
          <p:cNvSpPr/>
          <p:nvPr/>
        </p:nvSpPr>
        <p:spPr>
          <a:xfrm>
            <a:off x="0" y="0"/>
            <a:ext cx="14630400" cy="8229600"/>
          </a:xfrm>
          <a:prstGeom prst="rect">
            <a:avLst/>
          </a:prstGeom>
          <a:blipFill dpi="0" rotWithShape="1">
            <a:blip r:embed="rId3">
              <a:alphaModFix amt="27000"/>
            </a:blip>
            <a:srcRect/>
            <a:stretch>
              <a:fillRect/>
            </a:stretch>
          </a:blipFill>
          <a:ln/>
        </p:spPr>
      </p:sp>
      <p:sp>
        <p:nvSpPr>
          <p:cNvPr id="4" name="Text 2"/>
          <p:cNvSpPr/>
          <p:nvPr/>
        </p:nvSpPr>
        <p:spPr>
          <a:xfrm>
            <a:off x="2037993" y="257175"/>
            <a:ext cx="11491740" cy="2388155"/>
          </a:xfrm>
          <a:prstGeom prst="rect">
            <a:avLst/>
          </a:prstGeom>
          <a:solidFill>
            <a:schemeClr val="bg1">
              <a:lumMod val="95000"/>
              <a:alpha val="39000"/>
            </a:schemeClr>
          </a:solidFill>
          <a:ln/>
        </p:spPr>
        <p:txBody>
          <a:bodyPr wrap="square" rtlCol="0" anchor="t"/>
          <a:lstStyle/>
          <a:p>
            <a:pPr>
              <a:lnSpc>
                <a:spcPts val="5468"/>
              </a:lnSpc>
            </a:pPr>
            <a:r>
              <a:rPr lang="en-US" sz="4800" b="1" dirty="0">
                <a:solidFill>
                  <a:srgbClr val="233939"/>
                </a:solidFill>
                <a:latin typeface="Syne" pitchFamily="34" charset="0"/>
                <a:ea typeface="Syne" pitchFamily="34" charset="-122"/>
                <a:cs typeface="Syne" pitchFamily="34" charset="-120"/>
              </a:rPr>
              <a:t>Benefits of Remaining in a Residential Care Home</a:t>
            </a:r>
            <a:endParaRPr lang="en-US" sz="4800" b="1" dirty="0"/>
          </a:p>
          <a:p>
            <a:pPr marL="0" indent="0">
              <a:lnSpc>
                <a:spcPts val="5468"/>
              </a:lnSpc>
              <a:buNone/>
            </a:pPr>
            <a:r>
              <a:rPr lang="en-US" sz="4800" b="1" i="1" dirty="0">
                <a:solidFill>
                  <a:schemeClr val="accent2">
                    <a:lumMod val="75000"/>
                  </a:schemeClr>
                </a:solidFill>
                <a:latin typeface="Syne" pitchFamily="34" charset="0"/>
                <a:ea typeface="Syne" pitchFamily="34" charset="-122"/>
                <a:cs typeface="Syne" pitchFamily="34" charset="-120"/>
              </a:rPr>
              <a:t>       Improved Quality of Life for Residents</a:t>
            </a:r>
            <a:endParaRPr lang="en-US" sz="4800" b="1" i="1" dirty="0">
              <a:solidFill>
                <a:schemeClr val="accent2">
                  <a:lumMod val="75000"/>
                </a:schemeClr>
              </a:solidFill>
            </a:endParaRPr>
          </a:p>
        </p:txBody>
      </p:sp>
      <p:pic>
        <p:nvPicPr>
          <p:cNvPr id="5" name="Image 0" descr="preencoded.png"/>
          <p:cNvPicPr>
            <a:picLocks noChangeAspect="1"/>
          </p:cNvPicPr>
          <p:nvPr/>
        </p:nvPicPr>
        <p:blipFill>
          <a:blip r:embed="rId4"/>
          <a:stretch>
            <a:fillRect/>
          </a:stretch>
        </p:blipFill>
        <p:spPr>
          <a:xfrm>
            <a:off x="770224" y="2785434"/>
            <a:ext cx="3507335" cy="2167599"/>
          </a:xfrm>
          <a:prstGeom prst="rect">
            <a:avLst/>
          </a:prstGeom>
        </p:spPr>
      </p:pic>
      <p:sp>
        <p:nvSpPr>
          <p:cNvPr id="6" name="Text 3"/>
          <p:cNvSpPr/>
          <p:nvPr/>
        </p:nvSpPr>
        <p:spPr>
          <a:xfrm>
            <a:off x="771644" y="5108996"/>
            <a:ext cx="2887980" cy="347186"/>
          </a:xfrm>
          <a:prstGeom prst="rect">
            <a:avLst/>
          </a:prstGeom>
          <a:noFill/>
          <a:ln/>
        </p:spPr>
        <p:txBody>
          <a:bodyPr wrap="none" rtlCol="0" anchor="t"/>
          <a:lstStyle/>
          <a:p>
            <a:pPr marL="0" indent="0" algn="l">
              <a:lnSpc>
                <a:spcPts val="2734"/>
              </a:lnSpc>
              <a:buNone/>
            </a:pPr>
            <a:r>
              <a:rPr lang="en-US" sz="3200" b="1" dirty="0">
                <a:solidFill>
                  <a:srgbClr val="233939"/>
                </a:solidFill>
                <a:latin typeface="Calibri" panose="020F0502020204030204" pitchFamily="34" charset="0"/>
                <a:ea typeface="Syne" pitchFamily="34" charset="-122"/>
                <a:cs typeface="Calibri" panose="020F0502020204030204" pitchFamily="34" charset="0"/>
              </a:rPr>
              <a:t>Engaging Activities</a:t>
            </a:r>
            <a:endParaRPr lang="en-US" sz="3200" b="1" dirty="0">
              <a:latin typeface="Calibri" panose="020F0502020204030204" pitchFamily="34" charset="0"/>
              <a:cs typeface="Calibri" panose="020F0502020204030204" pitchFamily="34" charset="0"/>
            </a:endParaRPr>
          </a:p>
        </p:txBody>
      </p:sp>
      <p:sp>
        <p:nvSpPr>
          <p:cNvPr id="7" name="Text 4"/>
          <p:cNvSpPr/>
          <p:nvPr/>
        </p:nvSpPr>
        <p:spPr>
          <a:xfrm>
            <a:off x="723875" y="5717977"/>
            <a:ext cx="4460107" cy="1421606"/>
          </a:xfrm>
          <a:prstGeom prst="rect">
            <a:avLst/>
          </a:prstGeom>
          <a:noFill/>
          <a:ln/>
        </p:spPr>
        <p:txBody>
          <a:bodyPr wrap="square" rtlCol="0" anchor="t"/>
          <a:lstStyle/>
          <a:p>
            <a:pPr marL="0" indent="0" algn="l">
              <a:lnSpc>
                <a:spcPts val="2799"/>
              </a:lnSpc>
              <a:buNone/>
            </a:pPr>
            <a:r>
              <a:rPr lang="en-US" sz="2400" dirty="0">
                <a:latin typeface="Calibri" panose="020F0502020204030204" pitchFamily="34" charset="0"/>
                <a:ea typeface="Overpass" pitchFamily="34" charset="-122"/>
                <a:cs typeface="Calibri" panose="020F0502020204030204" pitchFamily="34" charset="0"/>
              </a:rPr>
              <a:t>Residents participate in recreational programs and hobbies, boosting their happiness.</a:t>
            </a:r>
          </a:p>
          <a:p>
            <a:pPr marL="0" indent="0" algn="l">
              <a:lnSpc>
                <a:spcPts val="2799"/>
              </a:lnSpc>
              <a:buNone/>
            </a:pPr>
            <a:r>
              <a:rPr lang="en-US" sz="2400" dirty="0">
                <a:latin typeface="Calibri" panose="020F0502020204030204" pitchFamily="34" charset="0"/>
                <a:ea typeface="Overpass" pitchFamily="34" charset="-122"/>
                <a:cs typeface="Calibri" panose="020F0502020204030204" pitchFamily="34" charset="0"/>
              </a:rPr>
              <a:t>Lifestyle Engagement Activities Program.(Low, et.al.,2015)</a:t>
            </a:r>
            <a:endParaRPr lang="en-US" sz="2400" dirty="0">
              <a:latin typeface="Calibri" panose="020F0502020204030204" pitchFamily="34" charset="0"/>
              <a:cs typeface="Calibri" panose="020F0502020204030204" pitchFamily="34" charset="0"/>
            </a:endParaRPr>
          </a:p>
        </p:txBody>
      </p:sp>
      <p:pic>
        <p:nvPicPr>
          <p:cNvPr id="8" name="Image 1" descr="preencoded.png"/>
          <p:cNvPicPr>
            <a:picLocks noChangeAspect="1"/>
          </p:cNvPicPr>
          <p:nvPr/>
        </p:nvPicPr>
        <p:blipFill>
          <a:blip r:embed="rId5"/>
          <a:stretch>
            <a:fillRect/>
          </a:stretch>
        </p:blipFill>
        <p:spPr>
          <a:xfrm>
            <a:off x="5309951" y="2785433"/>
            <a:ext cx="3507258" cy="2167600"/>
          </a:xfrm>
          <a:prstGeom prst="rect">
            <a:avLst/>
          </a:prstGeom>
        </p:spPr>
      </p:pic>
      <p:sp>
        <p:nvSpPr>
          <p:cNvPr id="9" name="Text 5"/>
          <p:cNvSpPr/>
          <p:nvPr/>
        </p:nvSpPr>
        <p:spPr>
          <a:xfrm>
            <a:off x="5355075" y="5131736"/>
            <a:ext cx="2481143" cy="347186"/>
          </a:xfrm>
          <a:prstGeom prst="rect">
            <a:avLst/>
          </a:prstGeom>
          <a:noFill/>
          <a:ln/>
        </p:spPr>
        <p:txBody>
          <a:bodyPr wrap="none" rtlCol="0" anchor="t"/>
          <a:lstStyle/>
          <a:p>
            <a:pPr marL="0" indent="0" algn="l">
              <a:lnSpc>
                <a:spcPts val="2734"/>
              </a:lnSpc>
              <a:buNone/>
            </a:pPr>
            <a:r>
              <a:rPr lang="en-US" sz="3200" b="1" dirty="0">
                <a:solidFill>
                  <a:srgbClr val="233939"/>
                </a:solidFill>
                <a:latin typeface="Calibri" panose="020F0502020204030204" pitchFamily="34" charset="0"/>
                <a:ea typeface="Syne" pitchFamily="34" charset="-122"/>
                <a:cs typeface="Calibri" panose="020F0502020204030204" pitchFamily="34" charset="0"/>
              </a:rPr>
              <a:t>Nutritious Meals</a:t>
            </a:r>
            <a:endParaRPr lang="en-US" sz="3200" dirty="0">
              <a:latin typeface="Calibri" panose="020F0502020204030204" pitchFamily="34" charset="0"/>
              <a:cs typeface="Calibri" panose="020F0502020204030204" pitchFamily="34" charset="0"/>
            </a:endParaRPr>
          </a:p>
        </p:txBody>
      </p:sp>
      <p:sp>
        <p:nvSpPr>
          <p:cNvPr id="10" name="Text 6"/>
          <p:cNvSpPr/>
          <p:nvPr/>
        </p:nvSpPr>
        <p:spPr>
          <a:xfrm>
            <a:off x="5355075" y="5577873"/>
            <a:ext cx="3941325" cy="1066205"/>
          </a:xfrm>
          <a:prstGeom prst="rect">
            <a:avLst/>
          </a:prstGeom>
          <a:noFill/>
          <a:ln/>
        </p:spPr>
        <p:txBody>
          <a:bodyPr wrap="square" rtlCol="0" anchor="t"/>
          <a:lstStyle/>
          <a:p>
            <a:pPr>
              <a:lnSpc>
                <a:spcPts val="2799"/>
              </a:lnSpc>
            </a:pPr>
            <a:r>
              <a:rPr lang="en-GB" sz="2400" dirty="0">
                <a:latin typeface="Roboto" panose="02000000000000000000" pitchFamily="2" charset="0"/>
              </a:rPr>
              <a:t>“</a:t>
            </a:r>
            <a:r>
              <a:rPr lang="en-GB" sz="2400" dirty="0">
                <a:latin typeface="Calibri" panose="020F0502020204030204" pitchFamily="34" charset="0"/>
                <a:cs typeface="Calibri" panose="020F0502020204030204" pitchFamily="34" charset="0"/>
              </a:rPr>
              <a:t>P</a:t>
            </a:r>
            <a:r>
              <a:rPr lang="en-GB" sz="2400" dirty="0">
                <a:effectLst/>
                <a:latin typeface="Calibri" panose="020F0502020204030204" pitchFamily="34" charset="0"/>
                <a:cs typeface="Calibri" panose="020F0502020204030204" pitchFamily="34" charset="0"/>
              </a:rPr>
              <a:t>erson-</a:t>
            </a:r>
            <a:r>
              <a:rPr lang="en-GB" sz="2400" dirty="0" err="1">
                <a:effectLst/>
                <a:latin typeface="Calibri" panose="020F0502020204030204" pitchFamily="34" charset="0"/>
                <a:cs typeface="Calibri" panose="020F0502020204030204" pitchFamily="34" charset="0"/>
              </a:rPr>
              <a:t>centered</a:t>
            </a:r>
            <a:r>
              <a:rPr lang="en-GB" sz="2400" dirty="0">
                <a:effectLst/>
                <a:latin typeface="Calibri" panose="020F0502020204030204" pitchFamily="34" charset="0"/>
                <a:cs typeface="Calibri" panose="020F0502020204030204" pitchFamily="34" charset="0"/>
              </a:rPr>
              <a:t> mealtime care practices”.</a:t>
            </a:r>
          </a:p>
          <a:p>
            <a:pPr>
              <a:lnSpc>
                <a:spcPts val="2799"/>
              </a:lnSpc>
            </a:pPr>
            <a:r>
              <a:rPr lang="en-US" sz="2400" dirty="0">
                <a:latin typeface="Calibri" panose="020F0502020204030204" pitchFamily="34" charset="0"/>
                <a:ea typeface="Overpass" pitchFamily="34" charset="-122"/>
                <a:cs typeface="Calibri" panose="020F0502020204030204" pitchFamily="34" charset="0"/>
              </a:rPr>
              <a:t>Healthy and balanced diets are provided, ensuring optimal nutrition for residents.</a:t>
            </a:r>
            <a:r>
              <a:rPr lang="en-GB" sz="2400" dirty="0">
                <a:effectLst/>
                <a:latin typeface="Calibri" panose="020F0502020204030204" pitchFamily="34" charset="0"/>
                <a:cs typeface="Calibri" panose="020F0502020204030204" pitchFamily="34" charset="0"/>
              </a:rPr>
              <a:t> (Sharmin,2023)</a:t>
            </a:r>
          </a:p>
          <a:p>
            <a:pPr marL="0" indent="0" algn="l">
              <a:lnSpc>
                <a:spcPts val="2799"/>
              </a:lnSpc>
              <a:buNone/>
            </a:pPr>
            <a:endParaRPr lang="en-US" sz="2400" dirty="0">
              <a:latin typeface="Calibri" panose="020F0502020204030204" pitchFamily="34" charset="0"/>
              <a:ea typeface="Overpass" pitchFamily="34" charset="-122"/>
              <a:cs typeface="Calibri" panose="020F0502020204030204" pitchFamily="34" charset="0"/>
            </a:endParaRPr>
          </a:p>
        </p:txBody>
      </p:sp>
      <p:pic>
        <p:nvPicPr>
          <p:cNvPr id="11" name="Image 2" descr="preencoded.png"/>
          <p:cNvPicPr>
            <a:picLocks noChangeAspect="1"/>
          </p:cNvPicPr>
          <p:nvPr/>
        </p:nvPicPr>
        <p:blipFill>
          <a:blip r:embed="rId6"/>
          <a:stretch>
            <a:fillRect/>
          </a:stretch>
        </p:blipFill>
        <p:spPr>
          <a:xfrm>
            <a:off x="9500210" y="2922985"/>
            <a:ext cx="3690857" cy="2177812"/>
          </a:xfrm>
          <a:prstGeom prst="rect">
            <a:avLst/>
          </a:prstGeom>
        </p:spPr>
      </p:pic>
      <p:sp>
        <p:nvSpPr>
          <p:cNvPr id="12" name="Text 7"/>
          <p:cNvSpPr/>
          <p:nvPr/>
        </p:nvSpPr>
        <p:spPr>
          <a:xfrm>
            <a:off x="9275326" y="5343513"/>
            <a:ext cx="3274933" cy="347186"/>
          </a:xfrm>
          <a:prstGeom prst="rect">
            <a:avLst/>
          </a:prstGeom>
          <a:noFill/>
          <a:ln/>
        </p:spPr>
        <p:txBody>
          <a:bodyPr wrap="none" rtlCol="0" anchor="t"/>
          <a:lstStyle/>
          <a:p>
            <a:pPr marL="0" indent="0" algn="l">
              <a:lnSpc>
                <a:spcPts val="2734"/>
              </a:lnSpc>
              <a:buNone/>
            </a:pPr>
            <a:r>
              <a:rPr lang="en-US" sz="3200" b="1" dirty="0">
                <a:solidFill>
                  <a:srgbClr val="233939"/>
                </a:solidFill>
                <a:latin typeface="Calibri" panose="020F0502020204030204" pitchFamily="34" charset="0"/>
                <a:ea typeface="Syne" pitchFamily="34" charset="-122"/>
                <a:cs typeface="Calibri" panose="020F0502020204030204" pitchFamily="34" charset="0"/>
              </a:rPr>
              <a:t>Lush Outdoor Spaces</a:t>
            </a:r>
            <a:endParaRPr lang="en-US" sz="3200" b="1" dirty="0">
              <a:latin typeface="Calibri" panose="020F0502020204030204" pitchFamily="34" charset="0"/>
              <a:cs typeface="Calibri" panose="020F0502020204030204" pitchFamily="34" charset="0"/>
            </a:endParaRPr>
          </a:p>
        </p:txBody>
      </p:sp>
      <p:sp>
        <p:nvSpPr>
          <p:cNvPr id="13" name="Text 8"/>
          <p:cNvSpPr/>
          <p:nvPr/>
        </p:nvSpPr>
        <p:spPr>
          <a:xfrm>
            <a:off x="9296400" y="5742106"/>
            <a:ext cx="3296007" cy="1066205"/>
          </a:xfrm>
          <a:prstGeom prst="rect">
            <a:avLst/>
          </a:prstGeom>
          <a:noFill/>
          <a:ln/>
        </p:spPr>
        <p:txBody>
          <a:bodyPr wrap="square" rtlCol="0" anchor="t"/>
          <a:lstStyle/>
          <a:p>
            <a:pPr marL="0" indent="0" algn="l">
              <a:lnSpc>
                <a:spcPts val="2799"/>
              </a:lnSpc>
              <a:buNone/>
            </a:pPr>
            <a:r>
              <a:rPr lang="en-US" sz="2400" dirty="0">
                <a:latin typeface="Calibri" panose="020F0502020204030204" pitchFamily="34" charset="0"/>
                <a:ea typeface="Overpass" pitchFamily="34" charset="-122"/>
                <a:cs typeface="Calibri" panose="020F0502020204030204" pitchFamily="34" charset="0"/>
              </a:rPr>
              <a:t>Access to gardens and peaceful outdoor areas contributes to a pleasant lifestyle.</a:t>
            </a:r>
            <a:endParaRPr lang="en-US" sz="2400" dirty="0">
              <a:latin typeface="Calibri" panose="020F0502020204030204" pitchFamily="34" charset="0"/>
              <a:cs typeface="Calibri" panose="020F050202020403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358663" y="246186"/>
            <a:ext cx="8056144" cy="1350113"/>
          </a:xfrm>
          <a:prstGeom prst="rect">
            <a:avLst/>
          </a:prstGeom>
        </p:spPr>
        <p:txBody>
          <a:bodyPr vert="horz" wrap="square" lIns="0" tIns="20320" rIns="0" bIns="0" rtlCol="0" anchor="t">
            <a:spAutoFit/>
          </a:bodyPr>
          <a:lstStyle/>
          <a:p>
            <a:pPr marL="20320">
              <a:lnSpc>
                <a:spcPct val="100000"/>
              </a:lnSpc>
              <a:spcBef>
                <a:spcPts val="160"/>
              </a:spcBef>
            </a:pPr>
            <a:r>
              <a:rPr sz="4320" u="heavy" spc="-24" dirty="0">
                <a:uFill>
                  <a:solidFill>
                    <a:srgbClr val="AE7A51"/>
                  </a:solidFill>
                </a:uFill>
                <a:latin typeface="Arial"/>
                <a:cs typeface="Arial"/>
              </a:rPr>
              <a:t>Advantage</a:t>
            </a:r>
            <a:r>
              <a:rPr lang="en-US" sz="4320" u="heavy" spc="-24" dirty="0">
                <a:uFill>
                  <a:solidFill>
                    <a:srgbClr val="AE7A51"/>
                  </a:solidFill>
                </a:uFill>
                <a:latin typeface="Arial"/>
                <a:cs typeface="Arial"/>
              </a:rPr>
              <a:t>s</a:t>
            </a:r>
            <a:r>
              <a:rPr sz="4320" u="heavy" spc="-80" dirty="0">
                <a:uFill>
                  <a:solidFill>
                    <a:srgbClr val="AE7A51"/>
                  </a:solidFill>
                </a:uFill>
                <a:latin typeface="Arial"/>
                <a:cs typeface="Arial"/>
              </a:rPr>
              <a:t> </a:t>
            </a:r>
            <a:r>
              <a:rPr sz="4320" u="heavy" spc="80" dirty="0">
                <a:uFill>
                  <a:solidFill>
                    <a:srgbClr val="AE7A51"/>
                  </a:solidFill>
                </a:uFill>
                <a:latin typeface="Arial"/>
                <a:cs typeface="Arial"/>
              </a:rPr>
              <a:t>Of</a:t>
            </a:r>
            <a:r>
              <a:rPr sz="4320" u="heavy" spc="-80" dirty="0">
                <a:uFill>
                  <a:solidFill>
                    <a:srgbClr val="AE7A51"/>
                  </a:solidFill>
                </a:uFill>
                <a:latin typeface="Arial"/>
                <a:cs typeface="Arial"/>
              </a:rPr>
              <a:t> </a:t>
            </a:r>
            <a:r>
              <a:rPr lang="en-US" sz="4320" u="heavy" spc="-96" dirty="0">
                <a:uFill>
                  <a:solidFill>
                    <a:srgbClr val="AE7A51"/>
                  </a:solidFill>
                </a:uFill>
                <a:latin typeface="Arial"/>
                <a:cs typeface="Arial"/>
              </a:rPr>
              <a:t>STAYING AT HOME</a:t>
            </a:r>
            <a:endParaRPr sz="4320" dirty="0">
              <a:latin typeface="Arial"/>
              <a:cs typeface="Arial"/>
            </a:endParaRPr>
          </a:p>
        </p:txBody>
      </p:sp>
      <p:sp>
        <p:nvSpPr>
          <p:cNvPr id="3" name="object 3"/>
          <p:cNvSpPr txBox="1">
            <a:spLocks noGrp="1"/>
          </p:cNvSpPr>
          <p:nvPr>
            <p:ph idx="1"/>
          </p:nvPr>
        </p:nvSpPr>
        <p:spPr>
          <a:xfrm>
            <a:off x="71534" y="2262812"/>
            <a:ext cx="14376749" cy="4543552"/>
          </a:xfrm>
          <a:prstGeom prst="rect">
            <a:avLst/>
          </a:prstGeom>
        </p:spPr>
        <p:txBody>
          <a:bodyPr vert="horz" wrap="square" lIns="0" tIns="20320" rIns="0" bIns="0" rtlCol="0" anchor="t">
            <a:spAutoFit/>
          </a:bodyPr>
          <a:lstStyle/>
          <a:p>
            <a:pPr marL="46734">
              <a:lnSpc>
                <a:spcPct val="100000"/>
              </a:lnSpc>
              <a:spcBef>
                <a:spcPts val="160"/>
              </a:spcBef>
            </a:pPr>
            <a:r>
              <a:rPr sz="2800" spc="-8" dirty="0"/>
              <a:t>When </a:t>
            </a:r>
            <a:r>
              <a:rPr sz="2800" spc="-16" dirty="0"/>
              <a:t>evaluating</a:t>
            </a:r>
            <a:r>
              <a:rPr sz="2800" dirty="0"/>
              <a:t> </a:t>
            </a:r>
            <a:r>
              <a:rPr sz="2800" spc="-8" dirty="0"/>
              <a:t>the</a:t>
            </a:r>
            <a:r>
              <a:rPr sz="2800" dirty="0"/>
              <a:t> </a:t>
            </a:r>
            <a:r>
              <a:rPr sz="2800" spc="-8" dirty="0"/>
              <a:t>benefits of</a:t>
            </a:r>
            <a:r>
              <a:rPr sz="2800" dirty="0"/>
              <a:t> </a:t>
            </a:r>
            <a:r>
              <a:rPr lang="en-US" sz="2800" spc="-8" dirty="0"/>
              <a:t>choosing</a:t>
            </a:r>
            <a:r>
              <a:rPr sz="2800" dirty="0"/>
              <a:t> </a:t>
            </a:r>
            <a:r>
              <a:rPr lang="en-US" sz="2800" spc="-16" dirty="0"/>
              <a:t>at-home</a:t>
            </a:r>
            <a:r>
              <a:rPr sz="2800" spc="-8" dirty="0"/>
              <a:t> </a:t>
            </a:r>
            <a:r>
              <a:rPr sz="2800" spc="-16" dirty="0"/>
              <a:t>care,</a:t>
            </a:r>
            <a:r>
              <a:rPr sz="2800" dirty="0"/>
              <a:t> </a:t>
            </a:r>
            <a:r>
              <a:rPr sz="2800" spc="-8" dirty="0"/>
              <a:t>it</a:t>
            </a:r>
            <a:r>
              <a:rPr sz="2800" dirty="0"/>
              <a:t> </a:t>
            </a:r>
            <a:r>
              <a:rPr sz="2800" spc="-8" dirty="0"/>
              <a:t>is crucial</a:t>
            </a:r>
            <a:r>
              <a:rPr sz="2800" dirty="0"/>
              <a:t> </a:t>
            </a:r>
            <a:r>
              <a:rPr sz="2800" spc="-16" dirty="0"/>
              <a:t>to</a:t>
            </a:r>
            <a:r>
              <a:rPr sz="2800" dirty="0"/>
              <a:t> </a:t>
            </a:r>
            <a:r>
              <a:rPr sz="2800" spc="-24" dirty="0"/>
              <a:t>take</a:t>
            </a:r>
            <a:r>
              <a:rPr sz="2800" dirty="0"/>
              <a:t> </a:t>
            </a:r>
            <a:r>
              <a:rPr sz="2800" spc="-16" dirty="0"/>
              <a:t>into</a:t>
            </a:r>
            <a:r>
              <a:rPr sz="2800" spc="-8" dirty="0"/>
              <a:t> </a:t>
            </a:r>
            <a:r>
              <a:rPr sz="2800" spc="-16" dirty="0"/>
              <a:t>account</a:t>
            </a:r>
            <a:r>
              <a:rPr sz="2800" dirty="0"/>
              <a:t> </a:t>
            </a:r>
            <a:r>
              <a:rPr sz="2800" spc="-8" dirty="0"/>
              <a:t>all</a:t>
            </a:r>
            <a:r>
              <a:rPr sz="2800" dirty="0"/>
              <a:t> </a:t>
            </a:r>
            <a:r>
              <a:rPr sz="2800" spc="-8" dirty="0"/>
              <a:t>of the</a:t>
            </a:r>
            <a:r>
              <a:rPr sz="2800" dirty="0"/>
              <a:t> </a:t>
            </a:r>
            <a:r>
              <a:rPr sz="2800" spc="-8" dirty="0"/>
              <a:t>benefits</a:t>
            </a:r>
            <a:r>
              <a:rPr sz="2800" dirty="0"/>
              <a:t> </a:t>
            </a:r>
            <a:r>
              <a:rPr sz="2800" spc="-16" dirty="0"/>
              <a:t>that</a:t>
            </a:r>
            <a:r>
              <a:rPr sz="2800" dirty="0"/>
              <a:t> </a:t>
            </a:r>
            <a:r>
              <a:rPr sz="2800" spc="-8" dirty="0"/>
              <a:t>it has</a:t>
            </a:r>
            <a:r>
              <a:rPr sz="2800" dirty="0"/>
              <a:t> </a:t>
            </a:r>
            <a:r>
              <a:rPr sz="2800" spc="-16" dirty="0"/>
              <a:t>over</a:t>
            </a:r>
            <a:r>
              <a:rPr sz="2800" dirty="0"/>
              <a:t> </a:t>
            </a:r>
            <a:r>
              <a:rPr sz="2800" spc="-16" dirty="0"/>
              <a:t>care</a:t>
            </a:r>
            <a:r>
              <a:rPr sz="2800" spc="-8" dirty="0"/>
              <a:t> homes.</a:t>
            </a:r>
          </a:p>
          <a:p>
            <a:pPr marL="26416">
              <a:lnSpc>
                <a:spcPct val="100000"/>
              </a:lnSpc>
              <a:spcBef>
                <a:spcPts val="16"/>
              </a:spcBef>
            </a:pPr>
            <a:endParaRPr sz="1800" dirty="0"/>
          </a:p>
          <a:p>
            <a:pPr marL="229614" marR="8128" indent="-457200">
              <a:lnSpc>
                <a:spcPts val="2000"/>
              </a:lnSpc>
              <a:buFont typeface="Wingdings" panose="05000000000000000000" pitchFamily="2" charset="2"/>
              <a:buChar char="Ø"/>
              <a:tabLst>
                <a:tab pos="270256" algn="l"/>
              </a:tabLst>
            </a:pPr>
            <a:r>
              <a:rPr sz="2800" spc="-16" dirty="0"/>
              <a:t>First</a:t>
            </a:r>
            <a:r>
              <a:rPr sz="2800" dirty="0"/>
              <a:t> </a:t>
            </a:r>
            <a:r>
              <a:rPr sz="2800" spc="-8" dirty="0"/>
              <a:t>of</a:t>
            </a:r>
            <a:r>
              <a:rPr sz="2800" dirty="0"/>
              <a:t> </a:t>
            </a:r>
            <a:r>
              <a:rPr sz="2800" spc="-8" dirty="0"/>
              <a:t>all,</a:t>
            </a:r>
            <a:r>
              <a:rPr sz="2800" spc="8" dirty="0"/>
              <a:t> </a:t>
            </a:r>
            <a:r>
              <a:rPr sz="2800" spc="-16" dirty="0"/>
              <a:t>there</a:t>
            </a:r>
            <a:r>
              <a:rPr sz="2800" dirty="0"/>
              <a:t> </a:t>
            </a:r>
            <a:r>
              <a:rPr sz="2800" spc="-8" dirty="0"/>
              <a:t>is</a:t>
            </a:r>
            <a:r>
              <a:rPr sz="2800" spc="8" dirty="0"/>
              <a:t> </a:t>
            </a:r>
            <a:r>
              <a:rPr sz="2800" dirty="0"/>
              <a:t>a </a:t>
            </a:r>
            <a:r>
              <a:rPr sz="2800" spc="-16" dirty="0"/>
              <a:t>feeling</a:t>
            </a:r>
            <a:r>
              <a:rPr sz="2800" dirty="0"/>
              <a:t> </a:t>
            </a:r>
            <a:r>
              <a:rPr sz="2800" spc="-8" dirty="0"/>
              <a:t>of</a:t>
            </a:r>
            <a:r>
              <a:rPr sz="2800" spc="8" dirty="0"/>
              <a:t> </a:t>
            </a:r>
            <a:r>
              <a:rPr sz="2800" spc="-16" dirty="0"/>
              <a:t>comfort</a:t>
            </a:r>
            <a:r>
              <a:rPr sz="2800" dirty="0"/>
              <a:t> </a:t>
            </a:r>
            <a:r>
              <a:rPr sz="2800" spc="-8" dirty="0"/>
              <a:t>and</a:t>
            </a:r>
            <a:r>
              <a:rPr sz="2800" spc="8" dirty="0"/>
              <a:t> </a:t>
            </a:r>
            <a:r>
              <a:rPr sz="2800" spc="-16" dirty="0"/>
              <a:t>familiarity</a:t>
            </a:r>
            <a:r>
              <a:rPr sz="2800" dirty="0"/>
              <a:t> </a:t>
            </a:r>
            <a:r>
              <a:rPr sz="2800" spc="-16" dirty="0"/>
              <a:t>that</a:t>
            </a:r>
            <a:r>
              <a:rPr sz="2800" dirty="0"/>
              <a:t> </a:t>
            </a:r>
            <a:r>
              <a:rPr sz="2800" spc="-8" dirty="0"/>
              <a:t>nobody</a:t>
            </a:r>
            <a:r>
              <a:rPr sz="2800" spc="8" dirty="0"/>
              <a:t> </a:t>
            </a:r>
            <a:r>
              <a:rPr sz="2800" spc="-8" dirty="0"/>
              <a:t>can</a:t>
            </a:r>
            <a:r>
              <a:rPr sz="2800" dirty="0"/>
              <a:t> </a:t>
            </a:r>
            <a:r>
              <a:rPr sz="2800" spc="-16" dirty="0"/>
              <a:t>parallel</a:t>
            </a:r>
            <a:r>
              <a:rPr sz="2800" spc="8" dirty="0"/>
              <a:t> </a:t>
            </a:r>
            <a:r>
              <a:rPr sz="2800" spc="-8" dirty="0"/>
              <a:t>apart</a:t>
            </a:r>
            <a:r>
              <a:rPr sz="2800" dirty="0"/>
              <a:t> </a:t>
            </a:r>
            <a:r>
              <a:rPr sz="2800" spc="-16" dirty="0"/>
              <a:t>from</a:t>
            </a:r>
            <a:r>
              <a:rPr sz="2800" spc="8" dirty="0"/>
              <a:t> </a:t>
            </a:r>
            <a:r>
              <a:rPr sz="2800" spc="-16" dirty="0"/>
              <a:t>at-home</a:t>
            </a:r>
            <a:r>
              <a:rPr sz="2800" dirty="0"/>
              <a:t> </a:t>
            </a:r>
            <a:r>
              <a:rPr sz="2800" spc="-16" dirty="0"/>
              <a:t>care</a:t>
            </a:r>
            <a:r>
              <a:rPr sz="2800" dirty="0"/>
              <a:t> </a:t>
            </a:r>
            <a:r>
              <a:rPr sz="2800" spc="-16" dirty="0"/>
              <a:t>offers.</a:t>
            </a:r>
            <a:r>
              <a:rPr sz="2800" spc="8" dirty="0"/>
              <a:t> </a:t>
            </a:r>
            <a:r>
              <a:rPr sz="2800" spc="-8" dirty="0"/>
              <a:t>The</a:t>
            </a:r>
            <a:r>
              <a:rPr sz="2800" dirty="0"/>
              <a:t> </a:t>
            </a:r>
            <a:r>
              <a:rPr sz="2800" spc="-8" dirty="0"/>
              <a:t>aging</a:t>
            </a:r>
            <a:r>
              <a:rPr sz="2800" spc="8" dirty="0"/>
              <a:t> </a:t>
            </a:r>
            <a:r>
              <a:rPr sz="2800" spc="-16" dirty="0"/>
              <a:t>population</a:t>
            </a:r>
            <a:r>
              <a:rPr lang="en-US" sz="2800" spc="-16" dirty="0"/>
              <a:t> </a:t>
            </a:r>
            <a:r>
              <a:rPr sz="2800" spc="-8" dirty="0"/>
              <a:t>has</a:t>
            </a:r>
            <a:r>
              <a:rPr sz="2800" dirty="0"/>
              <a:t> </a:t>
            </a:r>
            <a:r>
              <a:rPr sz="2800" spc="-8" dirty="0"/>
              <a:t>the</a:t>
            </a:r>
            <a:r>
              <a:rPr sz="2800" dirty="0"/>
              <a:t> </a:t>
            </a:r>
            <a:r>
              <a:rPr sz="2800" spc="-8" dirty="0"/>
              <a:t>option</a:t>
            </a:r>
            <a:r>
              <a:rPr sz="2800" dirty="0"/>
              <a:t> </a:t>
            </a:r>
            <a:r>
              <a:rPr sz="2800" spc="-16" dirty="0"/>
              <a:t>to</a:t>
            </a:r>
            <a:r>
              <a:rPr sz="2800" spc="8" dirty="0"/>
              <a:t> </a:t>
            </a:r>
            <a:r>
              <a:rPr sz="2800" spc="-24" dirty="0"/>
              <a:t>stay</a:t>
            </a:r>
            <a:r>
              <a:rPr sz="2800" dirty="0"/>
              <a:t> </a:t>
            </a:r>
            <a:r>
              <a:rPr sz="2800" spc="-8" dirty="0"/>
              <a:t>in</a:t>
            </a:r>
            <a:r>
              <a:rPr sz="2800" dirty="0"/>
              <a:t> </a:t>
            </a:r>
            <a:r>
              <a:rPr sz="2800" spc="-8" dirty="0"/>
              <a:t>the</a:t>
            </a:r>
            <a:r>
              <a:rPr sz="2800" spc="8" dirty="0"/>
              <a:t> </a:t>
            </a:r>
            <a:r>
              <a:rPr sz="2800" spc="-16" dirty="0"/>
              <a:t>surroundings</a:t>
            </a:r>
            <a:r>
              <a:rPr sz="2800" dirty="0"/>
              <a:t> </a:t>
            </a:r>
            <a:r>
              <a:rPr sz="2800" spc="-16" dirty="0"/>
              <a:t>they</a:t>
            </a:r>
            <a:r>
              <a:rPr sz="2800" dirty="0"/>
              <a:t> </a:t>
            </a:r>
            <a:r>
              <a:rPr sz="2800" spc="-16" dirty="0"/>
              <a:t>have</a:t>
            </a:r>
            <a:r>
              <a:rPr sz="2800" spc="8" dirty="0"/>
              <a:t> </a:t>
            </a:r>
            <a:r>
              <a:rPr sz="2800" spc="-8" dirty="0"/>
              <a:t>built</a:t>
            </a:r>
            <a:r>
              <a:rPr sz="2800" dirty="0"/>
              <a:t> </a:t>
            </a:r>
            <a:r>
              <a:rPr sz="2800" spc="-16" dirty="0"/>
              <a:t>over</a:t>
            </a:r>
            <a:r>
              <a:rPr sz="2800" dirty="0"/>
              <a:t> </a:t>
            </a:r>
            <a:r>
              <a:rPr sz="2800" spc="-8" dirty="0"/>
              <a:t>the</a:t>
            </a:r>
            <a:r>
              <a:rPr sz="2800" spc="8" dirty="0"/>
              <a:t> </a:t>
            </a:r>
            <a:r>
              <a:rPr sz="2800" spc="-16" dirty="0"/>
              <a:t>years,</a:t>
            </a:r>
            <a:r>
              <a:rPr sz="2800" dirty="0"/>
              <a:t> </a:t>
            </a:r>
            <a:r>
              <a:rPr sz="2800" spc="-16" dirty="0"/>
              <a:t>encircled</a:t>
            </a:r>
            <a:r>
              <a:rPr sz="2800" dirty="0"/>
              <a:t> </a:t>
            </a:r>
            <a:r>
              <a:rPr sz="2800" spc="-8" dirty="0"/>
              <a:t>by</a:t>
            </a:r>
            <a:r>
              <a:rPr sz="2800" spc="8" dirty="0"/>
              <a:t> </a:t>
            </a:r>
            <a:r>
              <a:rPr sz="2800" spc="-16" dirty="0"/>
              <a:t>treasured</a:t>
            </a:r>
            <a:r>
              <a:rPr sz="2800" dirty="0"/>
              <a:t> </a:t>
            </a:r>
            <a:r>
              <a:rPr sz="2800" spc="-8" dirty="0"/>
              <a:t>memories,</a:t>
            </a:r>
            <a:r>
              <a:rPr sz="2800" dirty="0"/>
              <a:t> </a:t>
            </a:r>
            <a:r>
              <a:rPr sz="2800" spc="-8" dirty="0"/>
              <a:t>belongings,</a:t>
            </a:r>
            <a:r>
              <a:rPr sz="2800" spc="8" dirty="0"/>
              <a:t> </a:t>
            </a:r>
            <a:r>
              <a:rPr sz="2800" spc="-8" dirty="0"/>
              <a:t>and</a:t>
            </a:r>
            <a:r>
              <a:rPr sz="2800" dirty="0"/>
              <a:t> </a:t>
            </a:r>
            <a:r>
              <a:rPr sz="2800" spc="-8" dirty="0"/>
              <a:t>the</a:t>
            </a:r>
            <a:r>
              <a:rPr sz="2800" dirty="0"/>
              <a:t> </a:t>
            </a:r>
            <a:r>
              <a:rPr sz="2800" spc="-16" dirty="0"/>
              <a:t>company</a:t>
            </a:r>
            <a:r>
              <a:rPr lang="en-US" sz="2800" spc="-16" dirty="0"/>
              <a:t> </a:t>
            </a:r>
            <a:r>
              <a:rPr sz="2800" spc="-8" dirty="0"/>
              <a:t>of</a:t>
            </a:r>
            <a:r>
              <a:rPr sz="2800" dirty="0"/>
              <a:t> </a:t>
            </a:r>
            <a:r>
              <a:rPr sz="2800" spc="-16" dirty="0"/>
              <a:t>loved</a:t>
            </a:r>
            <a:r>
              <a:rPr sz="2800" dirty="0"/>
              <a:t> </a:t>
            </a:r>
            <a:r>
              <a:rPr sz="2800" spc="-8" dirty="0"/>
              <a:t>ones.</a:t>
            </a:r>
            <a:r>
              <a:rPr sz="2800" dirty="0"/>
              <a:t> </a:t>
            </a:r>
            <a:r>
              <a:rPr sz="2800" spc="-8" dirty="0"/>
              <a:t>Their</a:t>
            </a:r>
            <a:r>
              <a:rPr sz="2800" dirty="0"/>
              <a:t> </a:t>
            </a:r>
            <a:r>
              <a:rPr sz="2800" spc="-16" dirty="0"/>
              <a:t>psychological</a:t>
            </a:r>
            <a:r>
              <a:rPr sz="2800" dirty="0"/>
              <a:t> </a:t>
            </a:r>
            <a:r>
              <a:rPr sz="2800" spc="-8" dirty="0"/>
              <a:t>health</a:t>
            </a:r>
            <a:r>
              <a:rPr sz="2800" dirty="0"/>
              <a:t> </a:t>
            </a:r>
            <a:r>
              <a:rPr sz="2800" spc="-16" dirty="0"/>
              <a:t>greatly</a:t>
            </a:r>
            <a:r>
              <a:rPr sz="2800" dirty="0"/>
              <a:t> </a:t>
            </a:r>
            <a:r>
              <a:rPr sz="2800" spc="-8" dirty="0"/>
              <a:t>benefits</a:t>
            </a:r>
            <a:r>
              <a:rPr sz="2800" dirty="0"/>
              <a:t> </a:t>
            </a:r>
            <a:r>
              <a:rPr sz="2800" spc="-16" dirty="0"/>
              <a:t>from</a:t>
            </a:r>
            <a:r>
              <a:rPr sz="2800" dirty="0"/>
              <a:t> </a:t>
            </a:r>
            <a:r>
              <a:rPr sz="2800" spc="-8" dirty="0"/>
              <a:t>their</a:t>
            </a:r>
            <a:r>
              <a:rPr sz="2800" dirty="0"/>
              <a:t> </a:t>
            </a:r>
            <a:r>
              <a:rPr sz="2800" spc="-16" dirty="0"/>
              <a:t>surroundings,</a:t>
            </a:r>
            <a:r>
              <a:rPr sz="2800" dirty="0"/>
              <a:t> </a:t>
            </a:r>
            <a:r>
              <a:rPr sz="2800" spc="-8" dirty="0"/>
              <a:t>This</a:t>
            </a:r>
            <a:r>
              <a:rPr sz="2800" dirty="0"/>
              <a:t> </a:t>
            </a:r>
            <a:r>
              <a:rPr sz="2800" spc="-8" dirty="0"/>
              <a:t>links</a:t>
            </a:r>
            <a:r>
              <a:rPr sz="2800" dirty="0"/>
              <a:t> </a:t>
            </a:r>
            <a:r>
              <a:rPr sz="2800" spc="-16" dirty="0"/>
              <a:t>to</a:t>
            </a:r>
            <a:r>
              <a:rPr sz="2800" dirty="0"/>
              <a:t> </a:t>
            </a:r>
            <a:r>
              <a:rPr sz="2800" spc="-8" dirty="0"/>
              <a:t>the</a:t>
            </a:r>
            <a:r>
              <a:rPr sz="2800" dirty="0"/>
              <a:t> </a:t>
            </a:r>
            <a:r>
              <a:rPr sz="2800" spc="-16" dirty="0"/>
              <a:t>continuity</a:t>
            </a:r>
            <a:r>
              <a:rPr sz="2800" spc="8" dirty="0"/>
              <a:t> </a:t>
            </a:r>
            <a:r>
              <a:rPr sz="2800" spc="-8" dirty="0"/>
              <a:t>theory</a:t>
            </a:r>
            <a:r>
              <a:rPr sz="2800" dirty="0"/>
              <a:t> </a:t>
            </a:r>
            <a:r>
              <a:rPr sz="2800" spc="-16" dirty="0"/>
              <a:t>that</a:t>
            </a:r>
            <a:r>
              <a:rPr sz="2800" dirty="0"/>
              <a:t> </a:t>
            </a:r>
            <a:r>
              <a:rPr sz="2800" spc="-8" dirty="0"/>
              <a:t>the</a:t>
            </a:r>
            <a:r>
              <a:rPr lang="en-US" sz="2800" spc="-8" dirty="0"/>
              <a:t> </a:t>
            </a:r>
            <a:r>
              <a:rPr sz="2800" spc="-8" dirty="0"/>
              <a:t>elderly </a:t>
            </a:r>
            <a:r>
              <a:rPr sz="2800" spc="-16" dirty="0"/>
              <a:t>are</a:t>
            </a:r>
            <a:r>
              <a:rPr sz="2800" spc="-8" dirty="0"/>
              <a:t> </a:t>
            </a:r>
            <a:r>
              <a:rPr sz="2800" spc="-16" dirty="0"/>
              <a:t>more</a:t>
            </a:r>
            <a:r>
              <a:rPr sz="2800" dirty="0"/>
              <a:t> </a:t>
            </a:r>
            <a:r>
              <a:rPr sz="2800" spc="-8" dirty="0"/>
              <a:t>inclined </a:t>
            </a:r>
            <a:r>
              <a:rPr sz="2800" spc="-16" dirty="0"/>
              <a:t>to</a:t>
            </a:r>
            <a:r>
              <a:rPr sz="2800" dirty="0"/>
              <a:t> </a:t>
            </a:r>
            <a:r>
              <a:rPr sz="2800" spc="-8" dirty="0"/>
              <a:t>their </a:t>
            </a:r>
            <a:r>
              <a:rPr sz="2800" spc="-16" dirty="0"/>
              <a:t>lifestyles,</a:t>
            </a:r>
            <a:r>
              <a:rPr sz="2800" dirty="0"/>
              <a:t> </a:t>
            </a:r>
            <a:r>
              <a:rPr sz="2800" spc="-8" dirty="0"/>
              <a:t>habits</a:t>
            </a:r>
            <a:r>
              <a:rPr lang="en-US" sz="2800" spc="-8" dirty="0"/>
              <a:t>,</a:t>
            </a:r>
            <a:r>
              <a:rPr sz="2800" spc="-8" dirty="0"/>
              <a:t> and</a:t>
            </a:r>
            <a:r>
              <a:rPr sz="2800" dirty="0"/>
              <a:t> </a:t>
            </a:r>
            <a:r>
              <a:rPr lang="en-US" sz="2800" spc="-16" dirty="0"/>
              <a:t>personalities</a:t>
            </a:r>
            <a:r>
              <a:rPr sz="2800" spc="-8" dirty="0"/>
              <a:t> which</a:t>
            </a:r>
            <a:r>
              <a:rPr sz="2800" dirty="0"/>
              <a:t> </a:t>
            </a:r>
            <a:r>
              <a:rPr sz="2800" spc="-16" dirty="0"/>
              <a:t>creates</a:t>
            </a:r>
            <a:r>
              <a:rPr sz="2800" spc="-8" dirty="0"/>
              <a:t> </a:t>
            </a:r>
            <a:r>
              <a:rPr sz="2800" dirty="0"/>
              <a:t>a</a:t>
            </a:r>
            <a:r>
              <a:rPr sz="2800" spc="-8" dirty="0"/>
              <a:t> sense</a:t>
            </a:r>
            <a:r>
              <a:rPr sz="2800" dirty="0"/>
              <a:t> </a:t>
            </a:r>
            <a:r>
              <a:rPr sz="2800" spc="-8" dirty="0"/>
              <a:t>of </a:t>
            </a:r>
            <a:r>
              <a:rPr sz="2800" spc="-16" dirty="0"/>
              <a:t>comfort</a:t>
            </a:r>
            <a:r>
              <a:rPr sz="2800" dirty="0"/>
              <a:t> </a:t>
            </a:r>
            <a:r>
              <a:rPr sz="2800" spc="-8" dirty="0"/>
              <a:t>and </a:t>
            </a:r>
            <a:r>
              <a:rPr sz="2800" spc="-24" dirty="0"/>
              <a:t>consistency.</a:t>
            </a:r>
          </a:p>
          <a:p>
            <a:pPr marL="26416">
              <a:lnSpc>
                <a:spcPct val="100000"/>
              </a:lnSpc>
              <a:spcBef>
                <a:spcPts val="88"/>
              </a:spcBef>
              <a:buClr>
                <a:srgbClr val="233944"/>
              </a:buClr>
              <a:buFont typeface="Calibri"/>
              <a:buAutoNum type="arabicPeriod"/>
            </a:pPr>
            <a:endParaRPr sz="1600" dirty="0"/>
          </a:p>
          <a:p>
            <a:pPr marL="229614" marR="40640" indent="-457200">
              <a:lnSpc>
                <a:spcPts val="2000"/>
              </a:lnSpc>
              <a:spcBef>
                <a:spcPts val="8"/>
              </a:spcBef>
              <a:buFont typeface="Wingdings" panose="05000000000000000000" pitchFamily="2" charset="2"/>
              <a:buChar char="Ø"/>
              <a:tabLst>
                <a:tab pos="220472" algn="l"/>
              </a:tabLst>
            </a:pPr>
            <a:r>
              <a:rPr sz="2800" spc="-8" dirty="0"/>
              <a:t>Individual</a:t>
            </a:r>
            <a:r>
              <a:rPr sz="2800" dirty="0"/>
              <a:t> </a:t>
            </a:r>
            <a:r>
              <a:rPr sz="2800" spc="-16" dirty="0"/>
              <a:t>requirements</a:t>
            </a:r>
            <a:r>
              <a:rPr sz="2800" dirty="0"/>
              <a:t> </a:t>
            </a:r>
            <a:r>
              <a:rPr sz="2800" spc="-8" dirty="0"/>
              <a:t>and</a:t>
            </a:r>
            <a:r>
              <a:rPr sz="2800" dirty="0"/>
              <a:t> </a:t>
            </a:r>
            <a:r>
              <a:rPr sz="2800" spc="-16" dirty="0"/>
              <a:t>desires</a:t>
            </a:r>
            <a:r>
              <a:rPr sz="2800" dirty="0"/>
              <a:t> </a:t>
            </a:r>
            <a:r>
              <a:rPr sz="2800" spc="-8" dirty="0"/>
              <a:t>can</a:t>
            </a:r>
            <a:r>
              <a:rPr sz="2800" dirty="0"/>
              <a:t> </a:t>
            </a:r>
            <a:r>
              <a:rPr sz="2800" spc="-8" dirty="0"/>
              <a:t>be</a:t>
            </a:r>
            <a:r>
              <a:rPr sz="2800" dirty="0"/>
              <a:t> </a:t>
            </a:r>
            <a:r>
              <a:rPr sz="2800" spc="-16" dirty="0"/>
              <a:t>catered</a:t>
            </a:r>
            <a:r>
              <a:rPr sz="2800" dirty="0"/>
              <a:t> </a:t>
            </a:r>
            <a:r>
              <a:rPr sz="2800" spc="-16" dirty="0"/>
              <a:t>for</a:t>
            </a:r>
            <a:r>
              <a:rPr sz="2800" dirty="0"/>
              <a:t> </a:t>
            </a:r>
            <a:r>
              <a:rPr sz="2800" spc="-8" dirty="0"/>
              <a:t>in-home</a:t>
            </a:r>
            <a:r>
              <a:rPr sz="2800" dirty="0"/>
              <a:t> </a:t>
            </a:r>
            <a:r>
              <a:rPr sz="2800" spc="-16" dirty="0"/>
              <a:t>care.</a:t>
            </a:r>
            <a:r>
              <a:rPr sz="2800" dirty="0"/>
              <a:t> </a:t>
            </a:r>
            <a:r>
              <a:rPr sz="2800" spc="-16" dirty="0"/>
              <a:t>Individualized</a:t>
            </a:r>
            <a:r>
              <a:rPr sz="2800" dirty="0"/>
              <a:t> </a:t>
            </a:r>
            <a:r>
              <a:rPr sz="2800" spc="-16" dirty="0"/>
              <a:t>focus</a:t>
            </a:r>
            <a:r>
              <a:rPr sz="2800" dirty="0"/>
              <a:t> </a:t>
            </a:r>
            <a:r>
              <a:rPr sz="2800" spc="-8" dirty="0"/>
              <a:t>can</a:t>
            </a:r>
            <a:r>
              <a:rPr sz="2800" dirty="0"/>
              <a:t> </a:t>
            </a:r>
            <a:r>
              <a:rPr sz="2800" spc="-8" dirty="0"/>
              <a:t>be</a:t>
            </a:r>
            <a:r>
              <a:rPr sz="2800" dirty="0"/>
              <a:t> </a:t>
            </a:r>
            <a:r>
              <a:rPr sz="2800" spc="-8" dirty="0"/>
              <a:t>given</a:t>
            </a:r>
            <a:r>
              <a:rPr sz="2800" dirty="0"/>
              <a:t> </a:t>
            </a:r>
            <a:r>
              <a:rPr sz="2800" spc="-8" dirty="0"/>
              <a:t>by</a:t>
            </a:r>
            <a:r>
              <a:rPr sz="2800" dirty="0"/>
              <a:t> </a:t>
            </a:r>
            <a:r>
              <a:rPr sz="2800" spc="-16" dirty="0"/>
              <a:t>carers,</a:t>
            </a:r>
            <a:r>
              <a:rPr sz="2800" dirty="0"/>
              <a:t> </a:t>
            </a:r>
            <a:r>
              <a:rPr sz="2800" spc="-8" dirty="0"/>
              <a:t>who</a:t>
            </a:r>
            <a:r>
              <a:rPr sz="2800" dirty="0"/>
              <a:t> </a:t>
            </a:r>
            <a:r>
              <a:rPr sz="2800" spc="-8" dirty="0"/>
              <a:t>can</a:t>
            </a:r>
            <a:r>
              <a:rPr sz="2800" spc="8" dirty="0"/>
              <a:t> </a:t>
            </a:r>
            <a:r>
              <a:rPr sz="2800" spc="-8" dirty="0"/>
              <a:t>modify</a:t>
            </a:r>
            <a:r>
              <a:rPr sz="2800" dirty="0"/>
              <a:t> </a:t>
            </a:r>
            <a:r>
              <a:rPr sz="2800" spc="-8" dirty="0"/>
              <a:t>their</a:t>
            </a:r>
            <a:r>
              <a:rPr lang="en-US" sz="2800" spc="-8" dirty="0"/>
              <a:t> </a:t>
            </a:r>
            <a:r>
              <a:rPr sz="2800" spc="-8" dirty="0"/>
              <a:t>methods</a:t>
            </a:r>
            <a:r>
              <a:rPr sz="2800" dirty="0"/>
              <a:t> </a:t>
            </a:r>
            <a:r>
              <a:rPr sz="2800" spc="-16" dirty="0"/>
              <a:t>to</a:t>
            </a:r>
            <a:r>
              <a:rPr sz="2800" dirty="0"/>
              <a:t> </a:t>
            </a:r>
            <a:r>
              <a:rPr sz="2800" spc="-8" dirty="0"/>
              <a:t>meet</a:t>
            </a:r>
            <a:r>
              <a:rPr sz="2800" dirty="0"/>
              <a:t> </a:t>
            </a:r>
            <a:r>
              <a:rPr sz="2800" spc="-8" dirty="0"/>
              <a:t>each</a:t>
            </a:r>
            <a:r>
              <a:rPr sz="2800" dirty="0"/>
              <a:t> </a:t>
            </a:r>
            <a:r>
              <a:rPr sz="2800" spc="-16" dirty="0"/>
              <a:t>person's</a:t>
            </a:r>
            <a:r>
              <a:rPr sz="2800" dirty="0"/>
              <a:t> </a:t>
            </a:r>
            <a:r>
              <a:rPr sz="2800" spc="-8" dirty="0"/>
              <a:t>specific</a:t>
            </a:r>
            <a:r>
              <a:rPr sz="2800" dirty="0"/>
              <a:t> </a:t>
            </a:r>
            <a:r>
              <a:rPr sz="2800" spc="-8" dirty="0"/>
              <a:t>needs.</a:t>
            </a:r>
            <a:r>
              <a:rPr sz="2800" dirty="0"/>
              <a:t> </a:t>
            </a:r>
            <a:r>
              <a:rPr sz="2800" spc="-8" dirty="0"/>
              <a:t>This</a:t>
            </a:r>
            <a:r>
              <a:rPr sz="2800" dirty="0"/>
              <a:t> </a:t>
            </a:r>
            <a:r>
              <a:rPr sz="2800" spc="-16" dirty="0"/>
              <a:t>may</a:t>
            </a:r>
            <a:r>
              <a:rPr sz="2800" dirty="0"/>
              <a:t> </a:t>
            </a:r>
            <a:r>
              <a:rPr sz="2800" spc="-8" dirty="0"/>
              <a:t>not</a:t>
            </a:r>
            <a:r>
              <a:rPr sz="2800" spc="8" dirty="0"/>
              <a:t> </a:t>
            </a:r>
            <a:r>
              <a:rPr sz="2800" spc="-8" dirty="0"/>
              <a:t>be</a:t>
            </a:r>
            <a:r>
              <a:rPr sz="2800" dirty="0"/>
              <a:t> </a:t>
            </a:r>
            <a:r>
              <a:rPr sz="2800" spc="-8" dirty="0"/>
              <a:t>possible</a:t>
            </a:r>
            <a:r>
              <a:rPr sz="2800" dirty="0"/>
              <a:t> </a:t>
            </a:r>
            <a:r>
              <a:rPr sz="2800" spc="-8" dirty="0"/>
              <a:t>in</a:t>
            </a:r>
            <a:r>
              <a:rPr sz="2800" dirty="0"/>
              <a:t> </a:t>
            </a:r>
            <a:r>
              <a:rPr sz="2800" spc="-16" dirty="0"/>
              <a:t>organizational</a:t>
            </a:r>
            <a:r>
              <a:rPr sz="2800" dirty="0"/>
              <a:t> </a:t>
            </a:r>
            <a:r>
              <a:rPr sz="2800" spc="-16" dirty="0"/>
              <a:t>environments,</a:t>
            </a:r>
            <a:r>
              <a:rPr sz="2800" dirty="0"/>
              <a:t> </a:t>
            </a:r>
            <a:r>
              <a:rPr sz="2800" spc="-16" dirty="0"/>
              <a:t>where</a:t>
            </a:r>
            <a:r>
              <a:rPr sz="2800" dirty="0"/>
              <a:t> </a:t>
            </a:r>
            <a:r>
              <a:rPr sz="2800" spc="-16" dirty="0"/>
              <a:t>care</a:t>
            </a:r>
            <a:r>
              <a:rPr sz="2800" dirty="0"/>
              <a:t> </a:t>
            </a:r>
            <a:r>
              <a:rPr sz="2800" spc="-8" dirty="0"/>
              <a:t>is</a:t>
            </a:r>
            <a:r>
              <a:rPr sz="2800" dirty="0"/>
              <a:t> </a:t>
            </a:r>
            <a:r>
              <a:rPr sz="2800" spc="-16" dirty="0"/>
              <a:t>frequently</a:t>
            </a:r>
            <a:r>
              <a:rPr sz="2800" dirty="0"/>
              <a:t> </a:t>
            </a:r>
            <a:r>
              <a:rPr sz="2800" spc="-16" dirty="0"/>
              <a:t>more</a:t>
            </a:r>
            <a:r>
              <a:rPr lang="en-US" sz="2800" spc="-16" dirty="0"/>
              <a:t> </a:t>
            </a:r>
            <a:r>
              <a:rPr sz="2800" spc="-16" dirty="0"/>
              <a:t>broadly distributed.</a:t>
            </a:r>
          </a:p>
          <a:p>
            <a:pPr marL="26416">
              <a:lnSpc>
                <a:spcPct val="100000"/>
              </a:lnSpc>
              <a:spcBef>
                <a:spcPts val="80"/>
              </a:spcBef>
              <a:buClr>
                <a:srgbClr val="233944"/>
              </a:buClr>
              <a:buFont typeface="Calibri"/>
              <a:buAutoNum type="arabicPeriod"/>
            </a:pPr>
            <a:endParaRPr sz="1520" dirty="0"/>
          </a:p>
          <a:p>
            <a:pPr marL="0" marR="632968" indent="0">
              <a:lnSpc>
                <a:spcPts val="2000"/>
              </a:lnSpc>
              <a:buNone/>
              <a:tabLst>
                <a:tab pos="221488" algn="l"/>
              </a:tabLst>
            </a:pPr>
            <a:r>
              <a:rPr lang="en-US" sz="1520" dirty="0"/>
              <a:t>											</a:t>
            </a:r>
            <a:r>
              <a:rPr lang="en-US" spc="-32" dirty="0">
                <a:solidFill>
                  <a:srgbClr val="222222"/>
                </a:solidFill>
                <a:latin typeface="Arial"/>
                <a:cs typeface="Arial"/>
              </a:rPr>
              <a:t>(B</a:t>
            </a:r>
            <a:r>
              <a:rPr spc="-32" dirty="0">
                <a:solidFill>
                  <a:srgbClr val="222222"/>
                </a:solidFill>
                <a:latin typeface="Arial"/>
                <a:cs typeface="Arial"/>
              </a:rPr>
              <a:t>alinsky,</a:t>
            </a:r>
            <a:r>
              <a:rPr dirty="0">
                <a:solidFill>
                  <a:srgbClr val="222222"/>
                </a:solidFill>
                <a:latin typeface="Arial"/>
                <a:cs typeface="Arial"/>
              </a:rPr>
              <a:t>1999)</a:t>
            </a:r>
          </a:p>
        </p:txBody>
      </p:sp>
      <p:pic>
        <p:nvPicPr>
          <p:cNvPr id="4" name="object 4"/>
          <p:cNvPicPr/>
          <p:nvPr/>
        </p:nvPicPr>
        <p:blipFill>
          <a:blip r:embed="rId2" cstate="print"/>
          <a:stretch>
            <a:fillRect/>
          </a:stretch>
        </p:blipFill>
        <p:spPr>
          <a:xfrm>
            <a:off x="11414807" y="-172915"/>
            <a:ext cx="3033477" cy="2366640"/>
          </a:xfrm>
          <a:prstGeom prst="rect">
            <a:avLst/>
          </a:prstGeom>
        </p:spPr>
      </p:pic>
      <p:pic>
        <p:nvPicPr>
          <p:cNvPr id="5" name="object 5"/>
          <p:cNvPicPr/>
          <p:nvPr/>
        </p:nvPicPr>
        <p:blipFill>
          <a:blip r:embed="rId3" cstate="print"/>
          <a:stretch>
            <a:fillRect/>
          </a:stretch>
        </p:blipFill>
        <p:spPr>
          <a:xfrm>
            <a:off x="0" y="0"/>
            <a:ext cx="3125136" cy="2193725"/>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sp>
      <p:sp>
        <p:nvSpPr>
          <p:cNvPr id="3" name="Shape 1"/>
          <p:cNvSpPr/>
          <p:nvPr/>
        </p:nvSpPr>
        <p:spPr>
          <a:xfrm>
            <a:off x="0" y="0"/>
            <a:ext cx="14630400" cy="8229600"/>
          </a:xfrm>
          <a:prstGeom prst="rect">
            <a:avLst/>
          </a:prstGeom>
          <a:blipFill>
            <a:blip r:embed="rId3">
              <a:alphaModFix amt="27000"/>
            </a:blip>
            <a:stretch>
              <a:fillRect/>
            </a:stretch>
          </a:blipFill>
          <a:ln/>
        </p:spPr>
      </p:sp>
      <p:sp>
        <p:nvSpPr>
          <p:cNvPr id="4" name="Text 2"/>
          <p:cNvSpPr/>
          <p:nvPr/>
        </p:nvSpPr>
        <p:spPr>
          <a:xfrm>
            <a:off x="2037993" y="788432"/>
            <a:ext cx="10554414" cy="1388745"/>
          </a:xfrm>
          <a:prstGeom prst="rect">
            <a:avLst/>
          </a:prstGeom>
          <a:noFill/>
          <a:ln/>
        </p:spPr>
        <p:txBody>
          <a:bodyPr wrap="square" rtlCol="0" anchor="t"/>
          <a:lstStyle/>
          <a:p>
            <a:pPr marL="0" indent="0">
              <a:lnSpc>
                <a:spcPts val="5468"/>
              </a:lnSpc>
              <a:buNone/>
            </a:pPr>
            <a:r>
              <a:rPr lang="en-US" sz="4374" b="1" dirty="0">
                <a:solidFill>
                  <a:srgbClr val="233939"/>
                </a:solidFill>
                <a:latin typeface="Syne" pitchFamily="34" charset="0"/>
                <a:ea typeface="Syne" pitchFamily="34" charset="-122"/>
                <a:cs typeface="Syne" pitchFamily="34" charset="-120"/>
              </a:rPr>
              <a:t>Access to Specialized Care and Support</a:t>
            </a:r>
            <a:endParaRPr lang="en-US" sz="4374" dirty="0"/>
          </a:p>
        </p:txBody>
      </p:sp>
      <p:sp>
        <p:nvSpPr>
          <p:cNvPr id="5" name="Text 3"/>
          <p:cNvSpPr/>
          <p:nvPr/>
        </p:nvSpPr>
        <p:spPr>
          <a:xfrm>
            <a:off x="2037993" y="2732603"/>
            <a:ext cx="2961799" cy="347186"/>
          </a:xfrm>
          <a:prstGeom prst="rect">
            <a:avLst/>
          </a:prstGeom>
          <a:noFill/>
          <a:ln/>
        </p:spPr>
        <p:txBody>
          <a:bodyPr wrap="none" rtlCol="0" anchor="t"/>
          <a:lstStyle/>
          <a:p>
            <a:pPr marL="0" indent="0">
              <a:lnSpc>
                <a:spcPts val="2734"/>
              </a:lnSpc>
              <a:buNone/>
            </a:pPr>
            <a:r>
              <a:rPr lang="en-US" sz="3200" b="1" dirty="0">
                <a:solidFill>
                  <a:srgbClr val="233939"/>
                </a:solidFill>
                <a:latin typeface="Calibri" panose="020F0502020204030204" pitchFamily="34" charset="0"/>
                <a:ea typeface="Syne" pitchFamily="34" charset="-122"/>
                <a:cs typeface="Calibri" panose="020F0502020204030204" pitchFamily="34" charset="0"/>
              </a:rPr>
              <a:t>Medical Assistance</a:t>
            </a:r>
            <a:endParaRPr lang="en-US" sz="3200" dirty="0">
              <a:latin typeface="Calibri" panose="020F0502020204030204" pitchFamily="34" charset="0"/>
              <a:cs typeface="Calibri" panose="020F0502020204030204" pitchFamily="34" charset="0"/>
            </a:endParaRPr>
          </a:p>
        </p:txBody>
      </p:sp>
      <p:sp>
        <p:nvSpPr>
          <p:cNvPr id="6" name="Text 4"/>
          <p:cNvSpPr/>
          <p:nvPr/>
        </p:nvSpPr>
        <p:spPr>
          <a:xfrm>
            <a:off x="2037993" y="3301960"/>
            <a:ext cx="5006221" cy="710803"/>
          </a:xfrm>
          <a:prstGeom prst="rect">
            <a:avLst/>
          </a:prstGeom>
          <a:noFill/>
          <a:ln/>
        </p:spPr>
        <p:txBody>
          <a:bodyPr wrap="square" rtlCol="0" anchor="t"/>
          <a:lstStyle/>
          <a:p>
            <a:pPr marL="0" indent="0">
              <a:lnSpc>
                <a:spcPts val="2799"/>
              </a:lnSpc>
              <a:buNone/>
            </a:pPr>
            <a:r>
              <a:rPr lang="en-US" sz="2400" b="1" dirty="0">
                <a:latin typeface="Calibri" panose="020F0502020204030204" pitchFamily="34" charset="0"/>
                <a:ea typeface="Overpass" pitchFamily="34" charset="-122"/>
                <a:cs typeface="Calibri" panose="020F0502020204030204" pitchFamily="34" charset="0"/>
              </a:rPr>
              <a:t>Residents can benefit from on-site health monitoring and prompt medical attention.</a:t>
            </a:r>
            <a:endParaRPr lang="en-US" sz="2400" b="1" dirty="0">
              <a:latin typeface="Calibri" panose="020F0502020204030204" pitchFamily="34" charset="0"/>
              <a:cs typeface="Calibri" panose="020F0502020204030204" pitchFamily="34" charset="0"/>
            </a:endParaRPr>
          </a:p>
        </p:txBody>
      </p:sp>
      <p:pic>
        <p:nvPicPr>
          <p:cNvPr id="7" name="Image 0" descr="preencoded.png"/>
          <p:cNvPicPr>
            <a:picLocks noChangeAspect="1"/>
          </p:cNvPicPr>
          <p:nvPr/>
        </p:nvPicPr>
        <p:blipFill>
          <a:blip r:embed="rId4"/>
          <a:stretch>
            <a:fillRect/>
          </a:stretch>
        </p:blipFill>
        <p:spPr>
          <a:xfrm>
            <a:off x="3951459" y="4917459"/>
            <a:ext cx="5006221" cy="2928580"/>
          </a:xfrm>
          <a:prstGeom prst="rect">
            <a:avLst/>
          </a:prstGeom>
        </p:spPr>
      </p:pic>
      <p:sp>
        <p:nvSpPr>
          <p:cNvPr id="8" name="Text 5"/>
          <p:cNvSpPr/>
          <p:nvPr/>
        </p:nvSpPr>
        <p:spPr>
          <a:xfrm>
            <a:off x="7593806" y="2732603"/>
            <a:ext cx="3191351" cy="347186"/>
          </a:xfrm>
          <a:prstGeom prst="rect">
            <a:avLst/>
          </a:prstGeom>
          <a:noFill/>
          <a:ln/>
        </p:spPr>
        <p:txBody>
          <a:bodyPr wrap="none" rtlCol="0" anchor="t"/>
          <a:lstStyle/>
          <a:p>
            <a:pPr marL="0" indent="0">
              <a:lnSpc>
                <a:spcPts val="2734"/>
              </a:lnSpc>
              <a:buNone/>
            </a:pPr>
            <a:r>
              <a:rPr lang="en-US" sz="3200" b="1" dirty="0">
                <a:solidFill>
                  <a:srgbClr val="233939"/>
                </a:solidFill>
                <a:latin typeface="Calibri" panose="020F0502020204030204" pitchFamily="34" charset="0"/>
                <a:ea typeface="Syne" pitchFamily="34" charset="-122"/>
                <a:cs typeface="Calibri" panose="020F0502020204030204" pitchFamily="34" charset="0"/>
              </a:rPr>
              <a:t>Therapeutic Services</a:t>
            </a:r>
            <a:endParaRPr lang="en-US" sz="3200" dirty="0">
              <a:latin typeface="Calibri" panose="020F0502020204030204" pitchFamily="34" charset="0"/>
              <a:cs typeface="Calibri" panose="020F0502020204030204" pitchFamily="34" charset="0"/>
            </a:endParaRPr>
          </a:p>
        </p:txBody>
      </p:sp>
      <p:sp>
        <p:nvSpPr>
          <p:cNvPr id="9" name="Text 6"/>
          <p:cNvSpPr/>
          <p:nvPr/>
        </p:nvSpPr>
        <p:spPr>
          <a:xfrm>
            <a:off x="7593806" y="3301960"/>
            <a:ext cx="5006221" cy="710803"/>
          </a:xfrm>
          <a:prstGeom prst="rect">
            <a:avLst/>
          </a:prstGeom>
          <a:noFill/>
          <a:ln/>
        </p:spPr>
        <p:txBody>
          <a:bodyPr wrap="square" rtlCol="0" anchor="t"/>
          <a:lstStyle/>
          <a:p>
            <a:pPr marL="0" indent="0">
              <a:lnSpc>
                <a:spcPts val="2799"/>
              </a:lnSpc>
              <a:buNone/>
            </a:pPr>
            <a:r>
              <a:rPr lang="en-US" sz="2400" b="1" dirty="0">
                <a:latin typeface="Calibri" panose="020F0502020204030204" pitchFamily="34" charset="0"/>
                <a:ea typeface="Overpass" pitchFamily="34" charset="-122"/>
                <a:cs typeface="Calibri" panose="020F0502020204030204" pitchFamily="34" charset="0"/>
              </a:rPr>
              <a:t>Salon and Massage</a:t>
            </a:r>
          </a:p>
          <a:p>
            <a:pPr marL="0" indent="0">
              <a:lnSpc>
                <a:spcPts val="2799"/>
              </a:lnSpc>
              <a:buNone/>
            </a:pPr>
            <a:r>
              <a:rPr lang="en-US" sz="2400" b="1" dirty="0">
                <a:latin typeface="Calibri" panose="020F0502020204030204" pitchFamily="34" charset="0"/>
                <a:ea typeface="Overpass" pitchFamily="34" charset="-122"/>
                <a:cs typeface="Calibri" panose="020F0502020204030204" pitchFamily="34" charset="0"/>
              </a:rPr>
              <a:t>Specialized therapies, such as physical or occupational therapy, are readily available</a:t>
            </a:r>
            <a:endParaRPr lang="en-US" sz="1750" dirty="0">
              <a:solidFill>
                <a:srgbClr val="3B4E4E"/>
              </a:solidFill>
              <a:latin typeface="Overpass" pitchFamily="34" charset="0"/>
              <a:ea typeface="Overpass" pitchFamily="34" charset="-122"/>
              <a:cs typeface="Overpass" pitchFamily="34" charset="-12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3">
            <a:extLst>
              <a:ext uri="{FF2B5EF4-FFF2-40B4-BE49-F238E27FC236}">
                <a16:creationId xmlns:a16="http://schemas.microsoft.com/office/drawing/2014/main" id="{D940F8CB-87A2-960E-CD19-380148BD0A07}"/>
              </a:ext>
            </a:extLst>
          </p:cNvPr>
          <p:cNvSpPr txBox="1">
            <a:spLocks/>
          </p:cNvSpPr>
          <p:nvPr/>
        </p:nvSpPr>
        <p:spPr>
          <a:xfrm>
            <a:off x="71535" y="2262812"/>
            <a:ext cx="14630400" cy="3270062"/>
          </a:xfrm>
          <a:prstGeom prst="rect">
            <a:avLst/>
          </a:prstGeom>
        </p:spPr>
        <p:txBody>
          <a:bodyPr vert="horz" wrap="square" lIns="0" tIns="20320" rIns="0" bIns="0" rtlCol="0" anchor="t">
            <a:spAutoFit/>
          </a:bodyPr>
          <a:lstStyle>
            <a:lvl1pPr marL="274320" indent="-274320" algn="l" defTabSz="1097280" rtl="0" eaLnBrk="1" latinLnBrk="0" hangingPunct="1">
              <a:lnSpc>
                <a:spcPct val="120000"/>
              </a:lnSpc>
              <a:spcBef>
                <a:spcPts val="1200"/>
              </a:spcBef>
              <a:buClr>
                <a:schemeClr val="accent1"/>
              </a:buClr>
              <a:buSzPct val="100000"/>
              <a:buFont typeface="Arial" panose="020B0604020202020204" pitchFamily="34" charset="0"/>
              <a:buChar char="•"/>
              <a:defRPr sz="2400" kern="1200">
                <a:solidFill>
                  <a:schemeClr val="tx1"/>
                </a:solidFill>
                <a:effectLst/>
                <a:latin typeface="+mn-lt"/>
                <a:ea typeface="+mn-ea"/>
                <a:cs typeface="+mn-cs"/>
              </a:defRPr>
            </a:lvl1pPr>
            <a:lvl2pPr marL="822960" indent="-274320" algn="l" defTabSz="1097280" rtl="0" eaLnBrk="1" latinLnBrk="0" hangingPunct="1">
              <a:lnSpc>
                <a:spcPct val="120000"/>
              </a:lnSpc>
              <a:spcBef>
                <a:spcPts val="600"/>
              </a:spcBef>
              <a:buClr>
                <a:schemeClr val="accent1"/>
              </a:buClr>
              <a:buSzPct val="100000"/>
              <a:buFont typeface="Arial" panose="020B0604020202020204" pitchFamily="34" charset="0"/>
              <a:buChar char="•"/>
              <a:defRPr sz="2160" kern="1200" cap="none" baseline="0">
                <a:solidFill>
                  <a:schemeClr val="tx1"/>
                </a:solidFill>
                <a:effectLst/>
                <a:latin typeface="+mn-lt"/>
                <a:ea typeface="+mn-ea"/>
                <a:cs typeface="+mn-cs"/>
              </a:defRPr>
            </a:lvl2pPr>
            <a:lvl3pPr marL="1371600" indent="-274320" algn="l" defTabSz="1097280" rtl="0" eaLnBrk="1" latinLnBrk="0" hangingPunct="1">
              <a:lnSpc>
                <a:spcPct val="120000"/>
              </a:lnSpc>
              <a:spcBef>
                <a:spcPts val="600"/>
              </a:spcBef>
              <a:buClr>
                <a:schemeClr val="accent1"/>
              </a:buClr>
              <a:buSzPct val="100000"/>
              <a:buFont typeface="Arial" panose="020B0604020202020204" pitchFamily="34" charset="0"/>
              <a:buChar char="•"/>
              <a:defRPr sz="1920" kern="1200">
                <a:solidFill>
                  <a:schemeClr val="tx1"/>
                </a:solidFill>
                <a:effectLst/>
                <a:latin typeface="+mn-lt"/>
                <a:ea typeface="+mn-ea"/>
                <a:cs typeface="+mn-cs"/>
              </a:defRPr>
            </a:lvl3pPr>
            <a:lvl4pPr marL="1920240" indent="-274320" algn="l" defTabSz="1097280" rtl="0" eaLnBrk="1" latinLnBrk="0" hangingPunct="1">
              <a:lnSpc>
                <a:spcPct val="120000"/>
              </a:lnSpc>
              <a:spcBef>
                <a:spcPts val="600"/>
              </a:spcBef>
              <a:buClr>
                <a:schemeClr val="accent1"/>
              </a:buClr>
              <a:buSzPct val="100000"/>
              <a:buFont typeface="Arial" panose="020B0604020202020204" pitchFamily="34" charset="0"/>
              <a:buChar char="•"/>
              <a:defRPr sz="1680" kern="1200" cap="none" baseline="0">
                <a:solidFill>
                  <a:schemeClr val="tx1"/>
                </a:solidFill>
                <a:effectLst/>
                <a:latin typeface="+mn-lt"/>
                <a:ea typeface="+mn-ea"/>
                <a:cs typeface="+mn-cs"/>
              </a:defRPr>
            </a:lvl4pPr>
            <a:lvl5pPr marL="2468880" indent="-274320" algn="l" defTabSz="1097280" rtl="0" eaLnBrk="1" latinLnBrk="0" hangingPunct="1">
              <a:lnSpc>
                <a:spcPct val="120000"/>
              </a:lnSpc>
              <a:spcBef>
                <a:spcPts val="600"/>
              </a:spcBef>
              <a:buClr>
                <a:schemeClr val="accent1"/>
              </a:buClr>
              <a:buSzPct val="100000"/>
              <a:buFont typeface="Arial" panose="020B0604020202020204" pitchFamily="34" charset="0"/>
              <a:buChar char="•"/>
              <a:defRPr sz="1440" kern="1200">
                <a:solidFill>
                  <a:schemeClr val="tx1"/>
                </a:solidFill>
                <a:effectLst/>
                <a:latin typeface="+mn-lt"/>
                <a:ea typeface="+mn-ea"/>
                <a:cs typeface="+mn-cs"/>
              </a:defRPr>
            </a:lvl5pPr>
            <a:lvl6pPr marL="3017520" indent="-274320" algn="l" defTabSz="1097280" rtl="0" eaLnBrk="1" latinLnBrk="0" hangingPunct="1">
              <a:lnSpc>
                <a:spcPct val="120000"/>
              </a:lnSpc>
              <a:spcBef>
                <a:spcPts val="600"/>
              </a:spcBef>
              <a:buClr>
                <a:schemeClr val="accent1"/>
              </a:buClr>
              <a:buSzPct val="100000"/>
              <a:buFont typeface="Arial" panose="020B0604020202020204" pitchFamily="34" charset="0"/>
              <a:buChar char="•"/>
              <a:defRPr sz="1440" kern="1200">
                <a:solidFill>
                  <a:schemeClr val="tx1"/>
                </a:solidFill>
                <a:effectLst/>
                <a:latin typeface="+mn-lt"/>
                <a:ea typeface="+mn-ea"/>
                <a:cs typeface="+mn-cs"/>
              </a:defRPr>
            </a:lvl6pPr>
            <a:lvl7pPr marL="3566160" indent="-274320" algn="l" defTabSz="1097280" rtl="0" eaLnBrk="1" latinLnBrk="0" hangingPunct="1">
              <a:lnSpc>
                <a:spcPct val="120000"/>
              </a:lnSpc>
              <a:spcBef>
                <a:spcPts val="600"/>
              </a:spcBef>
              <a:buClr>
                <a:schemeClr val="accent1"/>
              </a:buClr>
              <a:buSzPct val="100000"/>
              <a:buFont typeface="Arial" panose="020B0604020202020204" pitchFamily="34" charset="0"/>
              <a:buChar char="•"/>
              <a:defRPr sz="1440" kern="1200">
                <a:solidFill>
                  <a:schemeClr val="tx1"/>
                </a:solidFill>
                <a:effectLst/>
                <a:latin typeface="+mn-lt"/>
                <a:ea typeface="+mn-ea"/>
                <a:cs typeface="+mn-cs"/>
              </a:defRPr>
            </a:lvl7pPr>
            <a:lvl8pPr marL="4114800" indent="-274320" algn="l" defTabSz="1097280" rtl="0" eaLnBrk="1" latinLnBrk="0" hangingPunct="1">
              <a:lnSpc>
                <a:spcPct val="120000"/>
              </a:lnSpc>
              <a:spcBef>
                <a:spcPts val="600"/>
              </a:spcBef>
              <a:buClr>
                <a:schemeClr val="accent1"/>
              </a:buClr>
              <a:buSzPct val="100000"/>
              <a:buFont typeface="Arial" panose="020B0604020202020204" pitchFamily="34" charset="0"/>
              <a:buChar char="•"/>
              <a:defRPr sz="1440" kern="1200" baseline="0">
                <a:solidFill>
                  <a:schemeClr val="tx1"/>
                </a:solidFill>
                <a:effectLst/>
                <a:latin typeface="+mn-lt"/>
                <a:ea typeface="+mn-ea"/>
                <a:cs typeface="+mn-cs"/>
              </a:defRPr>
            </a:lvl8pPr>
            <a:lvl9pPr marL="4663440" indent="-274320" algn="l" defTabSz="1097280" rtl="0" eaLnBrk="1" latinLnBrk="0" hangingPunct="1">
              <a:lnSpc>
                <a:spcPct val="120000"/>
              </a:lnSpc>
              <a:spcBef>
                <a:spcPts val="600"/>
              </a:spcBef>
              <a:buClr>
                <a:schemeClr val="accent1"/>
              </a:buClr>
              <a:buSzPct val="100000"/>
              <a:buFont typeface="Arial" panose="020B0604020202020204" pitchFamily="34" charset="0"/>
              <a:buChar char="•"/>
              <a:defRPr sz="1440" kern="1200" baseline="0">
                <a:solidFill>
                  <a:schemeClr val="tx1"/>
                </a:solidFill>
                <a:effectLst/>
                <a:latin typeface="+mn-lt"/>
                <a:ea typeface="+mn-ea"/>
                <a:cs typeface="+mn-cs"/>
              </a:defRPr>
            </a:lvl9pPr>
          </a:lstStyle>
          <a:p>
            <a:pPr marL="26416">
              <a:lnSpc>
                <a:spcPct val="100000"/>
              </a:lnSpc>
              <a:spcBef>
                <a:spcPts val="80"/>
              </a:spcBef>
              <a:buClr>
                <a:srgbClr val="233944"/>
              </a:buClr>
              <a:buFont typeface="Calibri"/>
              <a:buAutoNum type="arabicPeriod"/>
            </a:pPr>
            <a:endParaRPr lang="en-US" sz="1520" dirty="0"/>
          </a:p>
          <a:p>
            <a:pPr marL="115314" marR="394206" indent="-342900">
              <a:lnSpc>
                <a:spcPts val="2000"/>
              </a:lnSpc>
              <a:buFont typeface="Wingdings" panose="05000000000000000000" pitchFamily="2" charset="2"/>
              <a:buChar char="ü"/>
              <a:tabLst>
                <a:tab pos="221488" algn="l"/>
              </a:tabLst>
            </a:pPr>
            <a:r>
              <a:rPr lang="en-US" dirty="0"/>
              <a:t>A</a:t>
            </a:r>
            <a:r>
              <a:rPr lang="en-US" spc="-8" dirty="0"/>
              <a:t> </a:t>
            </a:r>
            <a:r>
              <a:rPr lang="en-US" spc="-16" dirty="0"/>
              <a:t>feeling</a:t>
            </a:r>
            <a:r>
              <a:rPr lang="en-US" dirty="0"/>
              <a:t> </a:t>
            </a:r>
            <a:r>
              <a:rPr lang="en-US" spc="-8" dirty="0"/>
              <a:t>of</a:t>
            </a:r>
            <a:r>
              <a:rPr lang="en-US" dirty="0"/>
              <a:t> </a:t>
            </a:r>
            <a:r>
              <a:rPr lang="en-US" spc="-16" dirty="0"/>
              <a:t>autonomy</a:t>
            </a:r>
            <a:r>
              <a:rPr lang="en-US" dirty="0"/>
              <a:t> </a:t>
            </a:r>
            <a:r>
              <a:rPr lang="en-US" spc="-8" dirty="0"/>
              <a:t>and</a:t>
            </a:r>
            <a:r>
              <a:rPr lang="en-US" dirty="0"/>
              <a:t> </a:t>
            </a:r>
            <a:r>
              <a:rPr lang="en-US" spc="-8" dirty="0"/>
              <a:t>independence</a:t>
            </a:r>
            <a:r>
              <a:rPr lang="en-US" dirty="0"/>
              <a:t> </a:t>
            </a:r>
            <a:r>
              <a:rPr lang="en-US" spc="-8" dirty="0"/>
              <a:t>is</a:t>
            </a:r>
            <a:r>
              <a:rPr lang="en-US" dirty="0"/>
              <a:t> </a:t>
            </a:r>
            <a:r>
              <a:rPr lang="en-US" spc="-16" dirty="0"/>
              <a:t>fostered</a:t>
            </a:r>
            <a:r>
              <a:rPr lang="en-US" dirty="0"/>
              <a:t> </a:t>
            </a:r>
            <a:r>
              <a:rPr lang="en-US" spc="-8" dirty="0"/>
              <a:t>by </a:t>
            </a:r>
            <a:r>
              <a:rPr lang="en-US" spc="-16" dirty="0"/>
              <a:t>remaining</a:t>
            </a:r>
            <a:r>
              <a:rPr lang="en-US" dirty="0"/>
              <a:t> </a:t>
            </a:r>
            <a:r>
              <a:rPr lang="en-US" spc="-16" dirty="0"/>
              <a:t>at</a:t>
            </a:r>
            <a:r>
              <a:rPr lang="en-US" dirty="0"/>
              <a:t> </a:t>
            </a:r>
            <a:r>
              <a:rPr lang="en-US" spc="-8" dirty="0"/>
              <a:t>home.</a:t>
            </a:r>
            <a:r>
              <a:rPr lang="en-US" dirty="0"/>
              <a:t> </a:t>
            </a:r>
            <a:r>
              <a:rPr lang="en-US" spc="-16" dirty="0"/>
              <a:t>People</a:t>
            </a:r>
            <a:r>
              <a:rPr lang="en-US" dirty="0"/>
              <a:t> </a:t>
            </a:r>
            <a:r>
              <a:rPr lang="en-US" spc="-16" dirty="0"/>
              <a:t>can</a:t>
            </a:r>
            <a:r>
              <a:rPr lang="en-US" dirty="0"/>
              <a:t> </a:t>
            </a:r>
            <a:r>
              <a:rPr lang="en-US" spc="-16" dirty="0"/>
              <a:t>retain</a:t>
            </a:r>
            <a:r>
              <a:rPr lang="en-US" spc="-8" dirty="0"/>
              <a:t> authority</a:t>
            </a:r>
            <a:r>
              <a:rPr lang="en-US" dirty="0"/>
              <a:t> </a:t>
            </a:r>
            <a:r>
              <a:rPr lang="en-US" spc="-16" dirty="0"/>
              <a:t>over</a:t>
            </a:r>
            <a:r>
              <a:rPr lang="en-US" dirty="0"/>
              <a:t> </a:t>
            </a:r>
            <a:r>
              <a:rPr lang="en-US" spc="-8" dirty="0"/>
              <a:t>their</a:t>
            </a:r>
            <a:r>
              <a:rPr lang="en-US" dirty="0"/>
              <a:t> </a:t>
            </a:r>
            <a:r>
              <a:rPr lang="en-US" spc="-16" dirty="0"/>
              <a:t>everyday </a:t>
            </a:r>
            <a:r>
              <a:rPr lang="en-US" spc="-8" dirty="0"/>
              <a:t>schedules, </a:t>
            </a:r>
            <a:r>
              <a:rPr lang="en-US" spc="-16" dirty="0"/>
              <a:t>pursuits,</a:t>
            </a:r>
            <a:r>
              <a:rPr lang="en-US" spc="-8" dirty="0"/>
              <a:t> and choices,</a:t>
            </a:r>
            <a:r>
              <a:rPr lang="en-US" dirty="0"/>
              <a:t> </a:t>
            </a:r>
            <a:r>
              <a:rPr lang="en-US" spc="-16" dirty="0"/>
              <a:t>cultivating</a:t>
            </a:r>
            <a:r>
              <a:rPr lang="en-US" spc="-8" dirty="0"/>
              <a:t> an </a:t>
            </a:r>
            <a:r>
              <a:rPr lang="en-US" spc="-16" dirty="0"/>
              <a:t>increased</a:t>
            </a:r>
            <a:r>
              <a:rPr lang="en-US" dirty="0"/>
              <a:t> </a:t>
            </a:r>
            <a:r>
              <a:rPr lang="en-US" spc="-16" dirty="0"/>
              <a:t>feeling</a:t>
            </a:r>
            <a:r>
              <a:rPr lang="en-US" spc="-8" dirty="0"/>
              <a:t> of </a:t>
            </a:r>
            <a:r>
              <a:rPr lang="en-US" spc="-16" dirty="0"/>
              <a:t>respect</a:t>
            </a:r>
            <a:r>
              <a:rPr lang="en-US" spc="-8" dirty="0"/>
              <a:t> and</a:t>
            </a:r>
            <a:r>
              <a:rPr lang="en-US" dirty="0"/>
              <a:t> </a:t>
            </a:r>
            <a:r>
              <a:rPr lang="en-US" spc="-16" dirty="0"/>
              <a:t>self-worth.</a:t>
            </a:r>
          </a:p>
          <a:p>
            <a:pPr marL="26416">
              <a:lnSpc>
                <a:spcPct val="100000"/>
              </a:lnSpc>
              <a:spcBef>
                <a:spcPts val="80"/>
              </a:spcBef>
              <a:buClr>
                <a:srgbClr val="233944"/>
              </a:buClr>
              <a:buFont typeface="Calibri"/>
              <a:buAutoNum type="arabicPeriod"/>
            </a:pPr>
            <a:endParaRPr lang="en-US" sz="1520" dirty="0"/>
          </a:p>
          <a:p>
            <a:pPr marL="115314" marR="1143000" indent="-342900">
              <a:lnSpc>
                <a:spcPts val="2000"/>
              </a:lnSpc>
              <a:buFont typeface="Wingdings" panose="05000000000000000000" pitchFamily="2" charset="2"/>
              <a:buChar char="ü"/>
              <a:tabLst>
                <a:tab pos="221488" algn="l"/>
              </a:tabLst>
            </a:pPr>
            <a:r>
              <a:rPr lang="en-US" spc="-8" dirty="0"/>
              <a:t>Because</a:t>
            </a:r>
            <a:r>
              <a:rPr lang="en-US" dirty="0"/>
              <a:t> </a:t>
            </a:r>
            <a:r>
              <a:rPr lang="en-US" spc="-16" dirty="0"/>
              <a:t>residents</a:t>
            </a:r>
            <a:r>
              <a:rPr lang="en-US" dirty="0"/>
              <a:t> </a:t>
            </a:r>
            <a:r>
              <a:rPr lang="en-US" spc="-8" dirty="0"/>
              <a:t>in</a:t>
            </a:r>
            <a:r>
              <a:rPr lang="en-US" spc="8" dirty="0"/>
              <a:t> </a:t>
            </a:r>
            <a:r>
              <a:rPr lang="en-US" spc="-16" dirty="0"/>
              <a:t>institutionalized</a:t>
            </a:r>
            <a:r>
              <a:rPr lang="en-US" dirty="0"/>
              <a:t> </a:t>
            </a:r>
            <a:r>
              <a:rPr lang="en-US" spc="-16" dirty="0"/>
              <a:t>facilities</a:t>
            </a:r>
            <a:r>
              <a:rPr lang="en-US" spc="8" dirty="0"/>
              <a:t> </a:t>
            </a:r>
            <a:r>
              <a:rPr lang="en-US" spc="-16" dirty="0"/>
              <a:t>are</a:t>
            </a:r>
            <a:r>
              <a:rPr lang="en-US" dirty="0"/>
              <a:t> </a:t>
            </a:r>
            <a:r>
              <a:rPr lang="en-US" spc="-16" dirty="0"/>
              <a:t>frequently</a:t>
            </a:r>
            <a:r>
              <a:rPr lang="en-US" spc="8" dirty="0"/>
              <a:t> </a:t>
            </a:r>
            <a:r>
              <a:rPr lang="en-US" spc="-8" dirty="0"/>
              <a:t>near</a:t>
            </a:r>
            <a:r>
              <a:rPr lang="en-US" dirty="0"/>
              <a:t> </a:t>
            </a:r>
            <a:r>
              <a:rPr lang="en-US" spc="-8" dirty="0"/>
              <a:t>other</a:t>
            </a:r>
            <a:r>
              <a:rPr lang="en-US" dirty="0"/>
              <a:t> </a:t>
            </a:r>
            <a:r>
              <a:rPr lang="en-US" spc="-8" dirty="0"/>
              <a:t>individuals,</a:t>
            </a:r>
            <a:r>
              <a:rPr lang="en-US" spc="8" dirty="0"/>
              <a:t> </a:t>
            </a:r>
            <a:r>
              <a:rPr lang="en-US" spc="-16" dirty="0"/>
              <a:t>there</a:t>
            </a:r>
            <a:r>
              <a:rPr lang="en-US" dirty="0"/>
              <a:t> </a:t>
            </a:r>
            <a:r>
              <a:rPr lang="en-US" spc="-8" dirty="0"/>
              <a:t>is</a:t>
            </a:r>
            <a:r>
              <a:rPr lang="en-US" spc="8" dirty="0"/>
              <a:t> </a:t>
            </a:r>
            <a:r>
              <a:rPr lang="en-US" dirty="0"/>
              <a:t>a </a:t>
            </a:r>
            <a:r>
              <a:rPr lang="en-US" spc="-8" dirty="0"/>
              <a:t>higher</a:t>
            </a:r>
            <a:r>
              <a:rPr lang="en-US" spc="8" dirty="0"/>
              <a:t> </a:t>
            </a:r>
            <a:r>
              <a:rPr lang="en-US" spc="-8" dirty="0"/>
              <a:t>chance</a:t>
            </a:r>
            <a:r>
              <a:rPr lang="en-US" dirty="0"/>
              <a:t> </a:t>
            </a:r>
            <a:r>
              <a:rPr lang="en-US" spc="-8" dirty="0"/>
              <a:t>of</a:t>
            </a:r>
            <a:r>
              <a:rPr lang="en-US" spc="8" dirty="0"/>
              <a:t> </a:t>
            </a:r>
            <a:r>
              <a:rPr lang="en-US" spc="-8" dirty="0"/>
              <a:t>illnesses </a:t>
            </a:r>
            <a:r>
              <a:rPr lang="en-US" spc="-16" dirty="0"/>
              <a:t>transmitting.</a:t>
            </a:r>
            <a:r>
              <a:rPr lang="en-US" spc="-8" dirty="0"/>
              <a:t> </a:t>
            </a:r>
            <a:r>
              <a:rPr lang="en-US" spc="-16" dirty="0"/>
              <a:t>By</a:t>
            </a:r>
            <a:r>
              <a:rPr lang="en-US" dirty="0"/>
              <a:t> </a:t>
            </a:r>
            <a:r>
              <a:rPr lang="en-US" spc="-8" dirty="0"/>
              <a:t>limiting being</a:t>
            </a:r>
            <a:r>
              <a:rPr lang="en-US" dirty="0"/>
              <a:t> </a:t>
            </a:r>
            <a:r>
              <a:rPr lang="en-US" spc="-16" dirty="0"/>
              <a:t>exposed</a:t>
            </a:r>
            <a:r>
              <a:rPr lang="en-US" spc="-8" dirty="0"/>
              <a:t> </a:t>
            </a:r>
            <a:r>
              <a:rPr lang="en-US" spc="-16" dirty="0"/>
              <a:t>to</a:t>
            </a:r>
            <a:r>
              <a:rPr lang="en-US" dirty="0"/>
              <a:t> </a:t>
            </a:r>
            <a:r>
              <a:rPr lang="en-US" spc="-16" dirty="0"/>
              <a:t>infectious</a:t>
            </a:r>
            <a:r>
              <a:rPr lang="en-US" spc="-8" dirty="0"/>
              <a:t> illnesses,</a:t>
            </a:r>
            <a:r>
              <a:rPr lang="en-US" dirty="0"/>
              <a:t> </a:t>
            </a:r>
            <a:r>
              <a:rPr lang="en-US" spc="-8" dirty="0"/>
              <a:t>home </a:t>
            </a:r>
            <a:r>
              <a:rPr lang="en-US" spc="-16" dirty="0"/>
              <a:t>healthcare</a:t>
            </a:r>
            <a:r>
              <a:rPr lang="en-US" dirty="0"/>
              <a:t> </a:t>
            </a:r>
            <a:r>
              <a:rPr lang="en-US" spc="-16" dirty="0"/>
              <a:t>lowers</a:t>
            </a:r>
            <a:r>
              <a:rPr lang="en-US" spc="-8" dirty="0"/>
              <a:t> the</a:t>
            </a:r>
            <a:r>
              <a:rPr lang="en-US" dirty="0"/>
              <a:t> </a:t>
            </a:r>
            <a:r>
              <a:rPr lang="en-US" spc="-8" dirty="0"/>
              <a:t>risk</a:t>
            </a:r>
            <a:r>
              <a:rPr lang="en-US" dirty="0"/>
              <a:t> </a:t>
            </a:r>
            <a:r>
              <a:rPr lang="en-US" spc="-8" dirty="0"/>
              <a:t>of </a:t>
            </a:r>
            <a:r>
              <a:rPr lang="en-US" spc="-16" dirty="0"/>
              <a:t>getting</a:t>
            </a:r>
            <a:r>
              <a:rPr lang="en-US" dirty="0"/>
              <a:t> </a:t>
            </a:r>
            <a:r>
              <a:rPr lang="en-US" spc="-8" dirty="0"/>
              <a:t>sick.</a:t>
            </a:r>
          </a:p>
          <a:p>
            <a:pPr marL="26416">
              <a:lnSpc>
                <a:spcPct val="100000"/>
              </a:lnSpc>
              <a:spcBef>
                <a:spcPts val="72"/>
              </a:spcBef>
              <a:buClr>
                <a:srgbClr val="233944"/>
              </a:buClr>
              <a:buFont typeface="Calibri"/>
              <a:buAutoNum type="arabicPeriod"/>
            </a:pPr>
            <a:endParaRPr lang="en-US" sz="1520" dirty="0"/>
          </a:p>
          <a:p>
            <a:pPr marL="115314" marR="632968" indent="-342900">
              <a:lnSpc>
                <a:spcPts val="2000"/>
              </a:lnSpc>
              <a:buFont typeface="Wingdings" panose="05000000000000000000" pitchFamily="2" charset="2"/>
              <a:buChar char="ü"/>
              <a:tabLst>
                <a:tab pos="221488" algn="l"/>
              </a:tabLst>
            </a:pPr>
            <a:r>
              <a:rPr lang="en-US" spc="-8" dirty="0"/>
              <a:t>Companionship</a:t>
            </a:r>
            <a:r>
              <a:rPr lang="en-US" dirty="0"/>
              <a:t> </a:t>
            </a:r>
            <a:r>
              <a:rPr lang="en-US" spc="-8" dirty="0"/>
              <a:t>and</a:t>
            </a:r>
            <a:r>
              <a:rPr lang="en-US" dirty="0"/>
              <a:t> </a:t>
            </a:r>
            <a:r>
              <a:rPr lang="en-US" spc="-8" dirty="0"/>
              <a:t>emotional</a:t>
            </a:r>
            <a:r>
              <a:rPr lang="en-US" spc="8" dirty="0"/>
              <a:t> </a:t>
            </a:r>
            <a:r>
              <a:rPr lang="en-US" spc="-8" dirty="0"/>
              <a:t>support</a:t>
            </a:r>
            <a:r>
              <a:rPr lang="en-US" dirty="0"/>
              <a:t> </a:t>
            </a:r>
            <a:r>
              <a:rPr lang="en-US" spc="-16" dirty="0"/>
              <a:t>are</a:t>
            </a:r>
            <a:r>
              <a:rPr lang="en-US" spc="8" dirty="0"/>
              <a:t> </a:t>
            </a:r>
            <a:r>
              <a:rPr lang="en-US" spc="-16" dirty="0"/>
              <a:t>essential</a:t>
            </a:r>
            <a:r>
              <a:rPr lang="en-US" dirty="0"/>
              <a:t> </a:t>
            </a:r>
            <a:r>
              <a:rPr lang="en-US" spc="-16" dirty="0"/>
              <a:t>for</a:t>
            </a:r>
            <a:r>
              <a:rPr lang="en-US" dirty="0"/>
              <a:t> </a:t>
            </a:r>
            <a:r>
              <a:rPr lang="en-US" spc="-16" dirty="0"/>
              <a:t>psychological</a:t>
            </a:r>
            <a:r>
              <a:rPr lang="en-US" spc="8" dirty="0"/>
              <a:t> </a:t>
            </a:r>
            <a:r>
              <a:rPr lang="en-US" spc="-8" dirty="0"/>
              <a:t>health</a:t>
            </a:r>
            <a:r>
              <a:rPr lang="en-US" dirty="0"/>
              <a:t> </a:t>
            </a:r>
            <a:r>
              <a:rPr lang="en-US" spc="-8" dirty="0"/>
              <a:t>and</a:t>
            </a:r>
            <a:r>
              <a:rPr lang="en-US" spc="8" dirty="0"/>
              <a:t> </a:t>
            </a:r>
            <a:r>
              <a:rPr lang="en-US" spc="-8" dirty="0"/>
              <a:t>can</a:t>
            </a:r>
            <a:r>
              <a:rPr lang="en-US" dirty="0"/>
              <a:t> </a:t>
            </a:r>
            <a:r>
              <a:rPr lang="en-US" spc="-8" dirty="0"/>
              <a:t>be</a:t>
            </a:r>
            <a:r>
              <a:rPr lang="en-US" spc="8" dirty="0"/>
              <a:t> </a:t>
            </a:r>
            <a:r>
              <a:rPr lang="en-US" spc="-16" dirty="0"/>
              <a:t>obtained</a:t>
            </a:r>
            <a:r>
              <a:rPr lang="en-US" dirty="0"/>
              <a:t> </a:t>
            </a:r>
            <a:r>
              <a:rPr lang="en-US" spc="-16" dirty="0"/>
              <a:t>through</a:t>
            </a:r>
            <a:r>
              <a:rPr lang="en-US" dirty="0"/>
              <a:t> </a:t>
            </a:r>
            <a:r>
              <a:rPr lang="en-US" spc="-16" dirty="0"/>
              <a:t>at-home</a:t>
            </a:r>
            <a:r>
              <a:rPr lang="en-US" spc="8" dirty="0"/>
              <a:t> </a:t>
            </a:r>
            <a:r>
              <a:rPr lang="en-US" spc="-16" dirty="0"/>
              <a:t>care.</a:t>
            </a:r>
            <a:r>
              <a:rPr lang="en-US" dirty="0"/>
              <a:t> </a:t>
            </a:r>
            <a:r>
              <a:rPr lang="en-US" spc="-16" dirty="0"/>
              <a:t>Having relatives,</a:t>
            </a:r>
            <a:r>
              <a:rPr lang="en-US" spc="-8" dirty="0"/>
              <a:t> pets,</a:t>
            </a:r>
            <a:r>
              <a:rPr lang="en-US" dirty="0"/>
              <a:t> </a:t>
            </a:r>
            <a:r>
              <a:rPr lang="en-US" spc="-8" dirty="0"/>
              <a:t>and</a:t>
            </a:r>
            <a:r>
              <a:rPr lang="en-US" dirty="0"/>
              <a:t> </a:t>
            </a:r>
            <a:r>
              <a:rPr lang="en-US" spc="-16" dirty="0"/>
              <a:t>familiar</a:t>
            </a:r>
            <a:r>
              <a:rPr lang="en-US" dirty="0"/>
              <a:t> </a:t>
            </a:r>
            <a:r>
              <a:rPr lang="en-US" spc="-16" dirty="0"/>
              <a:t>settings</a:t>
            </a:r>
            <a:r>
              <a:rPr lang="en-US" dirty="0"/>
              <a:t> </a:t>
            </a:r>
            <a:r>
              <a:rPr lang="en-US" spc="-16" dirty="0"/>
              <a:t>around</a:t>
            </a:r>
            <a:r>
              <a:rPr lang="en-US" dirty="0"/>
              <a:t> </a:t>
            </a:r>
            <a:r>
              <a:rPr lang="en-US" spc="-16" dirty="0"/>
              <a:t>might</a:t>
            </a:r>
            <a:r>
              <a:rPr lang="en-US" dirty="0"/>
              <a:t> </a:t>
            </a:r>
            <a:r>
              <a:rPr lang="en-US" spc="-8" dirty="0"/>
              <a:t>help</a:t>
            </a:r>
            <a:r>
              <a:rPr lang="en-US" dirty="0"/>
              <a:t> </a:t>
            </a:r>
            <a:r>
              <a:rPr lang="en-US" spc="-8" dirty="0"/>
              <a:t>lessen</a:t>
            </a:r>
            <a:r>
              <a:rPr lang="en-US" dirty="0"/>
              <a:t> </a:t>
            </a:r>
            <a:r>
              <a:rPr lang="en-US" spc="-16" dirty="0"/>
              <a:t>thoughts</a:t>
            </a:r>
            <a:r>
              <a:rPr lang="en-US" dirty="0"/>
              <a:t> </a:t>
            </a:r>
            <a:r>
              <a:rPr lang="en-US" spc="-8" dirty="0"/>
              <a:t>of</a:t>
            </a:r>
            <a:r>
              <a:rPr lang="en-US" dirty="0"/>
              <a:t> </a:t>
            </a:r>
            <a:r>
              <a:rPr lang="en-US" spc="-8" dirty="0"/>
              <a:t>loneliness</a:t>
            </a:r>
            <a:r>
              <a:rPr lang="en-US" dirty="0"/>
              <a:t> </a:t>
            </a:r>
            <a:r>
              <a:rPr lang="en-US" spc="-8" dirty="0"/>
              <a:t>and</a:t>
            </a:r>
            <a:r>
              <a:rPr lang="en-US" dirty="0"/>
              <a:t> </a:t>
            </a:r>
            <a:r>
              <a:rPr lang="en-US" spc="-16" dirty="0"/>
              <a:t>isolation.</a:t>
            </a:r>
            <a:r>
              <a:rPr lang="en-US" spc="104" dirty="0"/>
              <a:t> (</a:t>
            </a:r>
            <a:r>
              <a:rPr lang="en-US" spc="-32" dirty="0">
                <a:solidFill>
                  <a:srgbClr val="222222"/>
                </a:solidFill>
                <a:latin typeface="Arial"/>
                <a:cs typeface="Arial"/>
              </a:rPr>
              <a:t>Balinsky,</a:t>
            </a:r>
            <a:r>
              <a:rPr lang="en-US" dirty="0">
                <a:solidFill>
                  <a:srgbClr val="222222"/>
                </a:solidFill>
                <a:latin typeface="Arial"/>
                <a:cs typeface="Arial"/>
              </a:rPr>
              <a:t>1999)</a:t>
            </a:r>
          </a:p>
        </p:txBody>
      </p:sp>
      <p:sp>
        <p:nvSpPr>
          <p:cNvPr id="3" name="object 2">
            <a:extLst>
              <a:ext uri="{FF2B5EF4-FFF2-40B4-BE49-F238E27FC236}">
                <a16:creationId xmlns:a16="http://schemas.microsoft.com/office/drawing/2014/main" id="{5847ACFB-D957-9449-65AD-A9A912ABE80C}"/>
              </a:ext>
            </a:extLst>
          </p:cNvPr>
          <p:cNvSpPr txBox="1">
            <a:spLocks/>
          </p:cNvSpPr>
          <p:nvPr/>
        </p:nvSpPr>
        <p:spPr>
          <a:xfrm>
            <a:off x="2624667" y="931502"/>
            <a:ext cx="9044140" cy="685316"/>
          </a:xfrm>
          <a:prstGeom prst="rect">
            <a:avLst/>
          </a:prstGeom>
        </p:spPr>
        <p:txBody>
          <a:bodyPr vert="horz" wrap="square" lIns="0" tIns="2032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20320">
              <a:lnSpc>
                <a:spcPct val="100000"/>
              </a:lnSpc>
              <a:spcBef>
                <a:spcPts val="160"/>
              </a:spcBef>
            </a:pPr>
            <a:r>
              <a:rPr lang="en-US" sz="4320" u="heavy" spc="-24">
                <a:uFill>
                  <a:solidFill>
                    <a:srgbClr val="AE7A51"/>
                  </a:solidFill>
                </a:uFill>
                <a:latin typeface="Arial"/>
                <a:cs typeface="Arial"/>
              </a:rPr>
              <a:t>Advantages</a:t>
            </a:r>
            <a:r>
              <a:rPr lang="en-US" sz="4320" u="heavy" spc="-80">
                <a:uFill>
                  <a:solidFill>
                    <a:srgbClr val="AE7A51"/>
                  </a:solidFill>
                </a:uFill>
                <a:latin typeface="Arial"/>
                <a:cs typeface="Arial"/>
              </a:rPr>
              <a:t> </a:t>
            </a:r>
            <a:r>
              <a:rPr lang="en-US" sz="4320" u="heavy" spc="80">
                <a:uFill>
                  <a:solidFill>
                    <a:srgbClr val="AE7A51"/>
                  </a:solidFill>
                </a:uFill>
                <a:latin typeface="Arial"/>
                <a:cs typeface="Arial"/>
              </a:rPr>
              <a:t>Of</a:t>
            </a:r>
            <a:r>
              <a:rPr lang="en-US" sz="4320" u="heavy" spc="-80">
                <a:uFill>
                  <a:solidFill>
                    <a:srgbClr val="AE7A51"/>
                  </a:solidFill>
                </a:uFill>
                <a:latin typeface="Arial"/>
                <a:cs typeface="Arial"/>
              </a:rPr>
              <a:t> </a:t>
            </a:r>
            <a:r>
              <a:rPr lang="en-US" sz="4320" u="heavy" spc="-96">
                <a:uFill>
                  <a:solidFill>
                    <a:srgbClr val="AE7A51"/>
                  </a:solidFill>
                </a:uFill>
                <a:latin typeface="Arial"/>
                <a:cs typeface="Arial"/>
              </a:rPr>
              <a:t>STAYING AT HOME</a:t>
            </a:r>
            <a:endParaRPr lang="en-US" sz="4320" dirty="0">
              <a:latin typeface="Arial"/>
              <a:cs typeface="Arial"/>
            </a:endParaRPr>
          </a:p>
        </p:txBody>
      </p:sp>
    </p:spTree>
    <p:extLst>
      <p:ext uri="{BB962C8B-B14F-4D97-AF65-F5344CB8AC3E}">
        <p14:creationId xmlns:p14="http://schemas.microsoft.com/office/powerpoint/2010/main" val="12792403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sp>
      <p:sp>
        <p:nvSpPr>
          <p:cNvPr id="3" name="Shape 1"/>
          <p:cNvSpPr/>
          <p:nvPr/>
        </p:nvSpPr>
        <p:spPr>
          <a:xfrm>
            <a:off x="0" y="0"/>
            <a:ext cx="14630400" cy="8229600"/>
          </a:xfrm>
          <a:prstGeom prst="rect">
            <a:avLst/>
          </a:prstGeom>
          <a:blipFill>
            <a:blip r:embed="rId3">
              <a:alphaModFix amt="27000"/>
            </a:blip>
            <a:stretch>
              <a:fillRect/>
            </a:stretch>
          </a:blipFill>
          <a:ln/>
        </p:spPr>
      </p:sp>
      <p:sp>
        <p:nvSpPr>
          <p:cNvPr id="4" name="Text 2"/>
          <p:cNvSpPr/>
          <p:nvPr/>
        </p:nvSpPr>
        <p:spPr>
          <a:xfrm>
            <a:off x="1427681" y="333257"/>
            <a:ext cx="9883141" cy="1388745"/>
          </a:xfrm>
          <a:prstGeom prst="rect">
            <a:avLst/>
          </a:prstGeom>
          <a:noFill/>
          <a:ln/>
        </p:spPr>
        <p:txBody>
          <a:bodyPr wrap="square" rtlCol="0" anchor="t"/>
          <a:lstStyle/>
          <a:p>
            <a:pPr marL="0" indent="0">
              <a:lnSpc>
                <a:spcPts val="5468"/>
              </a:lnSpc>
              <a:buNone/>
            </a:pPr>
            <a:r>
              <a:rPr lang="en-US" sz="4374" b="1" dirty="0">
                <a:solidFill>
                  <a:srgbClr val="233939"/>
                </a:solidFill>
                <a:latin typeface="Syne" pitchFamily="34" charset="0"/>
                <a:ea typeface="Syne" pitchFamily="34" charset="-122"/>
                <a:cs typeface="Syne" pitchFamily="34" charset="-120"/>
              </a:rPr>
              <a:t>Sense of Community and Social Interaction</a:t>
            </a:r>
            <a:endParaRPr lang="en-US" sz="4374" dirty="0"/>
          </a:p>
        </p:txBody>
      </p:sp>
      <p:sp>
        <p:nvSpPr>
          <p:cNvPr id="5" name="Text 3"/>
          <p:cNvSpPr/>
          <p:nvPr/>
        </p:nvSpPr>
        <p:spPr>
          <a:xfrm>
            <a:off x="1292925" y="3751182"/>
            <a:ext cx="2221944" cy="347186"/>
          </a:xfrm>
          <a:prstGeom prst="rect">
            <a:avLst/>
          </a:prstGeom>
          <a:noFill/>
          <a:ln/>
        </p:spPr>
        <p:txBody>
          <a:bodyPr wrap="none" rtlCol="0" anchor="t"/>
          <a:lstStyle/>
          <a:p>
            <a:pPr marL="0" indent="0">
              <a:lnSpc>
                <a:spcPts val="2734"/>
              </a:lnSpc>
              <a:buNone/>
            </a:pPr>
            <a:r>
              <a:rPr lang="en-US" sz="3200" b="1" dirty="0">
                <a:solidFill>
                  <a:srgbClr val="233939"/>
                </a:solidFill>
                <a:latin typeface="Calibri" panose="020F0502020204030204" pitchFamily="34" charset="0"/>
                <a:ea typeface="Syne" pitchFamily="34" charset="-122"/>
                <a:cs typeface="Calibri" panose="020F0502020204030204" pitchFamily="34" charset="0"/>
              </a:rPr>
              <a:t>Engagement</a:t>
            </a:r>
            <a:endParaRPr lang="en-US" sz="3200" dirty="0">
              <a:latin typeface="Calibri" panose="020F0502020204030204" pitchFamily="34" charset="0"/>
              <a:cs typeface="Calibri" panose="020F0502020204030204" pitchFamily="34" charset="0"/>
            </a:endParaRPr>
          </a:p>
        </p:txBody>
      </p:sp>
      <p:sp>
        <p:nvSpPr>
          <p:cNvPr id="6" name="Text 4"/>
          <p:cNvSpPr/>
          <p:nvPr/>
        </p:nvSpPr>
        <p:spPr>
          <a:xfrm>
            <a:off x="541671" y="4213840"/>
            <a:ext cx="6832756" cy="3202959"/>
          </a:xfrm>
          <a:prstGeom prst="rect">
            <a:avLst/>
          </a:prstGeom>
          <a:noFill/>
          <a:ln/>
        </p:spPr>
        <p:txBody>
          <a:bodyPr wrap="none" rtlCol="0" anchor="t"/>
          <a:lstStyle/>
          <a:p>
            <a:pPr marL="0" indent="0">
              <a:lnSpc>
                <a:spcPts val="2799"/>
              </a:lnSpc>
              <a:buNone/>
            </a:pPr>
            <a:r>
              <a:rPr lang="en-US" sz="2400" dirty="0">
                <a:latin typeface="Calibri" panose="020F0502020204030204" pitchFamily="34" charset="0"/>
                <a:ea typeface="Overpass" pitchFamily="34" charset="-122"/>
                <a:cs typeface="Calibri" panose="020F0502020204030204" pitchFamily="34" charset="0"/>
              </a:rPr>
              <a:t>Residents engage in various activities and events,</a:t>
            </a:r>
          </a:p>
          <a:p>
            <a:pPr marL="0" indent="0">
              <a:lnSpc>
                <a:spcPts val="2799"/>
              </a:lnSpc>
              <a:buNone/>
            </a:pPr>
            <a:r>
              <a:rPr lang="en-US" sz="2400" dirty="0">
                <a:latin typeface="Calibri" panose="020F0502020204030204" pitchFamily="34" charset="0"/>
                <a:ea typeface="Overpass" pitchFamily="34" charset="-122"/>
                <a:cs typeface="Calibri" panose="020F0502020204030204" pitchFamily="34" charset="0"/>
              </a:rPr>
              <a:t> developing a sense of fellowship</a:t>
            </a:r>
            <a:r>
              <a:rPr lang="en-US" sz="2400" dirty="0">
                <a:solidFill>
                  <a:srgbClr val="3B4E4E"/>
                </a:solidFill>
                <a:latin typeface="Calibri" panose="020F0502020204030204" pitchFamily="34" charset="0"/>
                <a:ea typeface="Overpass" pitchFamily="34" charset="-122"/>
                <a:cs typeface="Calibri" panose="020F0502020204030204" pitchFamily="34" charset="0"/>
              </a:rPr>
              <a:t>.</a:t>
            </a:r>
          </a:p>
          <a:p>
            <a:pPr marL="0" indent="0">
              <a:lnSpc>
                <a:spcPts val="2799"/>
              </a:lnSpc>
              <a:buNone/>
            </a:pPr>
            <a:r>
              <a:rPr lang="en-US" sz="2400" dirty="0">
                <a:latin typeface="Calibri" panose="020F0502020204030204" pitchFamily="34" charset="0"/>
                <a:ea typeface="Overpass" pitchFamily="34" charset="-122"/>
                <a:cs typeface="Calibri" panose="020F0502020204030204" pitchFamily="34" charset="0"/>
              </a:rPr>
              <a:t>“Social interaction or level of activity”; </a:t>
            </a:r>
            <a:r>
              <a:rPr lang="en-US" sz="2400" b="1" dirty="0">
                <a:latin typeface="Calibri" panose="020F0502020204030204" pitchFamily="34" charset="0"/>
                <a:ea typeface="Overpass" pitchFamily="34" charset="-122"/>
                <a:cs typeface="Calibri" panose="020F0502020204030204" pitchFamily="34" charset="0"/>
              </a:rPr>
              <a:t>Activity Theory.</a:t>
            </a:r>
          </a:p>
          <a:p>
            <a:pPr marL="0" indent="0">
              <a:lnSpc>
                <a:spcPts val="2799"/>
              </a:lnSpc>
              <a:buNone/>
            </a:pPr>
            <a:r>
              <a:rPr lang="en-US" sz="2400" b="1" dirty="0">
                <a:latin typeface="Calibri" panose="020F0502020204030204" pitchFamily="34" charset="0"/>
                <a:ea typeface="Overpass" pitchFamily="34" charset="-122"/>
                <a:cs typeface="Calibri" panose="020F0502020204030204" pitchFamily="34" charset="0"/>
              </a:rPr>
              <a:t>											</a:t>
            </a:r>
            <a:r>
              <a:rPr lang="en-US" sz="2400" dirty="0">
                <a:latin typeface="Calibri" panose="020F0502020204030204" pitchFamily="34" charset="0"/>
                <a:ea typeface="Overpass" pitchFamily="34" charset="-122"/>
                <a:cs typeface="Calibri" panose="020F0502020204030204" pitchFamily="34" charset="0"/>
              </a:rPr>
              <a:t>(Knapp,1977)</a:t>
            </a:r>
            <a:endParaRPr lang="en-US" sz="2400" dirty="0">
              <a:latin typeface="Calibri" panose="020F0502020204030204" pitchFamily="34" charset="0"/>
              <a:cs typeface="Calibri" panose="020F0502020204030204" pitchFamily="34" charset="0"/>
            </a:endParaRPr>
          </a:p>
        </p:txBody>
      </p:sp>
      <p:sp>
        <p:nvSpPr>
          <p:cNvPr id="7" name="Text 5"/>
          <p:cNvSpPr/>
          <p:nvPr/>
        </p:nvSpPr>
        <p:spPr>
          <a:xfrm>
            <a:off x="1427681" y="2060259"/>
            <a:ext cx="2860953" cy="347186"/>
          </a:xfrm>
          <a:prstGeom prst="rect">
            <a:avLst/>
          </a:prstGeom>
          <a:noFill/>
          <a:ln/>
        </p:spPr>
        <p:txBody>
          <a:bodyPr wrap="none" rtlCol="0" anchor="t"/>
          <a:lstStyle/>
          <a:p>
            <a:pPr marL="0" indent="0">
              <a:lnSpc>
                <a:spcPts val="2734"/>
              </a:lnSpc>
              <a:buNone/>
            </a:pPr>
            <a:r>
              <a:rPr lang="en-US" sz="3200" b="1" dirty="0">
                <a:solidFill>
                  <a:srgbClr val="233939"/>
                </a:solidFill>
                <a:latin typeface="Calibri" panose="020F0502020204030204" pitchFamily="34" charset="0"/>
                <a:ea typeface="Syne" pitchFamily="34" charset="-122"/>
                <a:cs typeface="Calibri" panose="020F0502020204030204" pitchFamily="34" charset="0"/>
              </a:rPr>
              <a:t>Emotional Support</a:t>
            </a:r>
            <a:endParaRPr lang="en-US" sz="3200" dirty="0">
              <a:latin typeface="Calibri" panose="020F0502020204030204" pitchFamily="34" charset="0"/>
              <a:cs typeface="Calibri" panose="020F0502020204030204" pitchFamily="34" charset="0"/>
            </a:endParaRPr>
          </a:p>
        </p:txBody>
      </p:sp>
      <p:sp>
        <p:nvSpPr>
          <p:cNvPr id="8" name="Text 6"/>
          <p:cNvSpPr/>
          <p:nvPr/>
        </p:nvSpPr>
        <p:spPr>
          <a:xfrm>
            <a:off x="569546" y="2451607"/>
            <a:ext cx="8444269" cy="1718071"/>
          </a:xfrm>
          <a:prstGeom prst="rect">
            <a:avLst/>
          </a:prstGeom>
          <a:noFill/>
          <a:ln/>
        </p:spPr>
        <p:txBody>
          <a:bodyPr wrap="none" rtlCol="0" anchor="t"/>
          <a:lstStyle/>
          <a:p>
            <a:pPr marL="0" indent="0">
              <a:lnSpc>
                <a:spcPts val="2799"/>
              </a:lnSpc>
              <a:buNone/>
            </a:pPr>
            <a:r>
              <a:rPr lang="en-US" sz="2400" dirty="0">
                <a:latin typeface="Calibri" panose="020F0502020204030204" pitchFamily="34" charset="0"/>
                <a:ea typeface="Overpass" pitchFamily="34" charset="-122"/>
                <a:cs typeface="Calibri" panose="020F0502020204030204" pitchFamily="34" charset="0"/>
              </a:rPr>
              <a:t>“Relationship-</a:t>
            </a:r>
            <a:r>
              <a:rPr lang="en-US" sz="2400" dirty="0" err="1">
                <a:latin typeface="Calibri" panose="020F0502020204030204" pitchFamily="34" charset="0"/>
                <a:ea typeface="Overpass" pitchFamily="34" charset="-122"/>
                <a:cs typeface="Calibri" panose="020F0502020204030204" pitchFamily="34" charset="0"/>
              </a:rPr>
              <a:t>centred</a:t>
            </a:r>
            <a:r>
              <a:rPr lang="en-US" sz="2400" dirty="0">
                <a:latin typeface="Calibri" panose="020F0502020204030204" pitchFamily="34" charset="0"/>
                <a:ea typeface="Overpass" pitchFamily="34" charset="-122"/>
                <a:cs typeface="Calibri" panose="020F0502020204030204" pitchFamily="34" charset="0"/>
              </a:rPr>
              <a:t> care is at the heart of many examples </a:t>
            </a:r>
          </a:p>
          <a:p>
            <a:pPr marL="0" indent="0">
              <a:lnSpc>
                <a:spcPts val="2799"/>
              </a:lnSpc>
              <a:buNone/>
            </a:pPr>
            <a:r>
              <a:rPr lang="en-US" sz="2400" dirty="0">
                <a:latin typeface="Calibri" panose="020F0502020204030204" pitchFamily="34" charset="0"/>
                <a:ea typeface="Overpass" pitchFamily="34" charset="-122"/>
                <a:cs typeface="Calibri" panose="020F0502020204030204" pitchFamily="34" charset="0"/>
              </a:rPr>
              <a:t>of best practice”(Owen and Meyer).Connections with peers and </a:t>
            </a:r>
          </a:p>
          <a:p>
            <a:pPr marL="0" indent="0">
              <a:lnSpc>
                <a:spcPts val="2799"/>
              </a:lnSpc>
              <a:buNone/>
            </a:pPr>
            <a:r>
              <a:rPr lang="en-US" sz="2400" dirty="0">
                <a:latin typeface="Calibri" panose="020F0502020204030204" pitchFamily="34" charset="0"/>
                <a:ea typeface="Overpass" pitchFamily="34" charset="-122"/>
                <a:cs typeface="Calibri" panose="020F0502020204030204" pitchFamily="34" charset="0"/>
              </a:rPr>
              <a:t>staff provide emotional comfort and companionship</a:t>
            </a:r>
            <a:r>
              <a:rPr lang="en-US" sz="1750" dirty="0">
                <a:latin typeface="Overpass" pitchFamily="34" charset="0"/>
                <a:ea typeface="Overpass" pitchFamily="34" charset="-122"/>
                <a:cs typeface="Overpass" pitchFamily="34" charset="-120"/>
              </a:rPr>
              <a:t>.</a:t>
            </a:r>
            <a:endParaRPr lang="en-US" sz="1750" dirty="0"/>
          </a:p>
        </p:txBody>
      </p:sp>
      <p:pic>
        <p:nvPicPr>
          <p:cNvPr id="10" name="Google Shape;450;p39">
            <a:extLst>
              <a:ext uri="{FF2B5EF4-FFF2-40B4-BE49-F238E27FC236}">
                <a16:creationId xmlns:a16="http://schemas.microsoft.com/office/drawing/2014/main" id="{4DC16BF3-FB84-5205-1724-DEDC1F767F25}"/>
              </a:ext>
            </a:extLst>
          </p:cNvPr>
          <p:cNvPicPr>
            <a:picLocks/>
          </p:cNvPicPr>
          <p:nvPr/>
        </p:nvPicPr>
        <p:blipFill rotWithShape="1">
          <a:blip r:embed="rId4">
            <a:alphaModFix/>
          </a:blip>
          <a:srcRect l="27884" r="19163"/>
          <a:stretch/>
        </p:blipFill>
        <p:spPr>
          <a:xfrm>
            <a:off x="9110133" y="56515"/>
            <a:ext cx="5423949" cy="7839828"/>
          </a:xfrm>
          <a:prstGeom prst="round1Rect">
            <a:avLst>
              <a:gd name="adj" fmla="val 16667"/>
            </a:avLst>
          </a:prstGeom>
          <a:noFill/>
          <a:ln w="19050" cap="flat" cmpd="sng">
            <a:solidFill>
              <a:srgbClr val="C6B3A5"/>
            </a:solidFill>
            <a:prstDash val="solid"/>
            <a:miter lim="8000"/>
            <a:headEnd type="none" w="sm" len="sm"/>
            <a:tailEnd type="none" w="sm" len="sm"/>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3">
            <a:extLst>
              <a:ext uri="{FF2B5EF4-FFF2-40B4-BE49-F238E27FC236}">
                <a16:creationId xmlns:a16="http://schemas.microsoft.com/office/drawing/2014/main" id="{D940F8CB-87A2-960E-CD19-380148BD0A07}"/>
              </a:ext>
            </a:extLst>
          </p:cNvPr>
          <p:cNvSpPr txBox="1">
            <a:spLocks/>
          </p:cNvSpPr>
          <p:nvPr/>
        </p:nvSpPr>
        <p:spPr>
          <a:xfrm>
            <a:off x="71535" y="2262812"/>
            <a:ext cx="14630400" cy="3270062"/>
          </a:xfrm>
          <a:prstGeom prst="rect">
            <a:avLst/>
          </a:prstGeom>
        </p:spPr>
        <p:txBody>
          <a:bodyPr vert="horz" wrap="square" lIns="0" tIns="20320" rIns="0" bIns="0" rtlCol="0" anchor="t">
            <a:spAutoFit/>
          </a:bodyPr>
          <a:lstStyle>
            <a:lvl1pPr marL="274320" indent="-274320" algn="l" defTabSz="1097280" rtl="0" eaLnBrk="1" latinLnBrk="0" hangingPunct="1">
              <a:lnSpc>
                <a:spcPct val="120000"/>
              </a:lnSpc>
              <a:spcBef>
                <a:spcPts val="1200"/>
              </a:spcBef>
              <a:buClr>
                <a:schemeClr val="accent1"/>
              </a:buClr>
              <a:buSzPct val="100000"/>
              <a:buFont typeface="Arial" panose="020B0604020202020204" pitchFamily="34" charset="0"/>
              <a:buChar char="•"/>
              <a:defRPr sz="2400" kern="1200">
                <a:solidFill>
                  <a:schemeClr val="tx1"/>
                </a:solidFill>
                <a:effectLst/>
                <a:latin typeface="+mn-lt"/>
                <a:ea typeface="+mn-ea"/>
                <a:cs typeface="+mn-cs"/>
              </a:defRPr>
            </a:lvl1pPr>
            <a:lvl2pPr marL="822960" indent="-274320" algn="l" defTabSz="1097280" rtl="0" eaLnBrk="1" latinLnBrk="0" hangingPunct="1">
              <a:lnSpc>
                <a:spcPct val="120000"/>
              </a:lnSpc>
              <a:spcBef>
                <a:spcPts val="600"/>
              </a:spcBef>
              <a:buClr>
                <a:schemeClr val="accent1"/>
              </a:buClr>
              <a:buSzPct val="100000"/>
              <a:buFont typeface="Arial" panose="020B0604020202020204" pitchFamily="34" charset="0"/>
              <a:buChar char="•"/>
              <a:defRPr sz="2160" kern="1200" cap="none" baseline="0">
                <a:solidFill>
                  <a:schemeClr val="tx1"/>
                </a:solidFill>
                <a:effectLst/>
                <a:latin typeface="+mn-lt"/>
                <a:ea typeface="+mn-ea"/>
                <a:cs typeface="+mn-cs"/>
              </a:defRPr>
            </a:lvl2pPr>
            <a:lvl3pPr marL="1371600" indent="-274320" algn="l" defTabSz="1097280" rtl="0" eaLnBrk="1" latinLnBrk="0" hangingPunct="1">
              <a:lnSpc>
                <a:spcPct val="120000"/>
              </a:lnSpc>
              <a:spcBef>
                <a:spcPts val="600"/>
              </a:spcBef>
              <a:buClr>
                <a:schemeClr val="accent1"/>
              </a:buClr>
              <a:buSzPct val="100000"/>
              <a:buFont typeface="Arial" panose="020B0604020202020204" pitchFamily="34" charset="0"/>
              <a:buChar char="•"/>
              <a:defRPr sz="1920" kern="1200">
                <a:solidFill>
                  <a:schemeClr val="tx1"/>
                </a:solidFill>
                <a:effectLst/>
                <a:latin typeface="+mn-lt"/>
                <a:ea typeface="+mn-ea"/>
                <a:cs typeface="+mn-cs"/>
              </a:defRPr>
            </a:lvl3pPr>
            <a:lvl4pPr marL="1920240" indent="-274320" algn="l" defTabSz="1097280" rtl="0" eaLnBrk="1" latinLnBrk="0" hangingPunct="1">
              <a:lnSpc>
                <a:spcPct val="120000"/>
              </a:lnSpc>
              <a:spcBef>
                <a:spcPts val="600"/>
              </a:spcBef>
              <a:buClr>
                <a:schemeClr val="accent1"/>
              </a:buClr>
              <a:buSzPct val="100000"/>
              <a:buFont typeface="Arial" panose="020B0604020202020204" pitchFamily="34" charset="0"/>
              <a:buChar char="•"/>
              <a:defRPr sz="1680" kern="1200" cap="none" baseline="0">
                <a:solidFill>
                  <a:schemeClr val="tx1"/>
                </a:solidFill>
                <a:effectLst/>
                <a:latin typeface="+mn-lt"/>
                <a:ea typeface="+mn-ea"/>
                <a:cs typeface="+mn-cs"/>
              </a:defRPr>
            </a:lvl4pPr>
            <a:lvl5pPr marL="2468880" indent="-274320" algn="l" defTabSz="1097280" rtl="0" eaLnBrk="1" latinLnBrk="0" hangingPunct="1">
              <a:lnSpc>
                <a:spcPct val="120000"/>
              </a:lnSpc>
              <a:spcBef>
                <a:spcPts val="600"/>
              </a:spcBef>
              <a:buClr>
                <a:schemeClr val="accent1"/>
              </a:buClr>
              <a:buSzPct val="100000"/>
              <a:buFont typeface="Arial" panose="020B0604020202020204" pitchFamily="34" charset="0"/>
              <a:buChar char="•"/>
              <a:defRPr sz="1440" kern="1200">
                <a:solidFill>
                  <a:schemeClr val="tx1"/>
                </a:solidFill>
                <a:effectLst/>
                <a:latin typeface="+mn-lt"/>
                <a:ea typeface="+mn-ea"/>
                <a:cs typeface="+mn-cs"/>
              </a:defRPr>
            </a:lvl5pPr>
            <a:lvl6pPr marL="3017520" indent="-274320" algn="l" defTabSz="1097280" rtl="0" eaLnBrk="1" latinLnBrk="0" hangingPunct="1">
              <a:lnSpc>
                <a:spcPct val="120000"/>
              </a:lnSpc>
              <a:spcBef>
                <a:spcPts val="600"/>
              </a:spcBef>
              <a:buClr>
                <a:schemeClr val="accent1"/>
              </a:buClr>
              <a:buSzPct val="100000"/>
              <a:buFont typeface="Arial" panose="020B0604020202020204" pitchFamily="34" charset="0"/>
              <a:buChar char="•"/>
              <a:defRPr sz="1440" kern="1200">
                <a:solidFill>
                  <a:schemeClr val="tx1"/>
                </a:solidFill>
                <a:effectLst/>
                <a:latin typeface="+mn-lt"/>
                <a:ea typeface="+mn-ea"/>
                <a:cs typeface="+mn-cs"/>
              </a:defRPr>
            </a:lvl6pPr>
            <a:lvl7pPr marL="3566160" indent="-274320" algn="l" defTabSz="1097280" rtl="0" eaLnBrk="1" latinLnBrk="0" hangingPunct="1">
              <a:lnSpc>
                <a:spcPct val="120000"/>
              </a:lnSpc>
              <a:spcBef>
                <a:spcPts val="600"/>
              </a:spcBef>
              <a:buClr>
                <a:schemeClr val="accent1"/>
              </a:buClr>
              <a:buSzPct val="100000"/>
              <a:buFont typeface="Arial" panose="020B0604020202020204" pitchFamily="34" charset="0"/>
              <a:buChar char="•"/>
              <a:defRPr sz="1440" kern="1200">
                <a:solidFill>
                  <a:schemeClr val="tx1"/>
                </a:solidFill>
                <a:effectLst/>
                <a:latin typeface="+mn-lt"/>
                <a:ea typeface="+mn-ea"/>
                <a:cs typeface="+mn-cs"/>
              </a:defRPr>
            </a:lvl7pPr>
            <a:lvl8pPr marL="4114800" indent="-274320" algn="l" defTabSz="1097280" rtl="0" eaLnBrk="1" latinLnBrk="0" hangingPunct="1">
              <a:lnSpc>
                <a:spcPct val="120000"/>
              </a:lnSpc>
              <a:spcBef>
                <a:spcPts val="600"/>
              </a:spcBef>
              <a:buClr>
                <a:schemeClr val="accent1"/>
              </a:buClr>
              <a:buSzPct val="100000"/>
              <a:buFont typeface="Arial" panose="020B0604020202020204" pitchFamily="34" charset="0"/>
              <a:buChar char="•"/>
              <a:defRPr sz="1440" kern="1200" baseline="0">
                <a:solidFill>
                  <a:schemeClr val="tx1"/>
                </a:solidFill>
                <a:effectLst/>
                <a:latin typeface="+mn-lt"/>
                <a:ea typeface="+mn-ea"/>
                <a:cs typeface="+mn-cs"/>
              </a:defRPr>
            </a:lvl8pPr>
            <a:lvl9pPr marL="4663440" indent="-274320" algn="l" defTabSz="1097280" rtl="0" eaLnBrk="1" latinLnBrk="0" hangingPunct="1">
              <a:lnSpc>
                <a:spcPct val="120000"/>
              </a:lnSpc>
              <a:spcBef>
                <a:spcPts val="600"/>
              </a:spcBef>
              <a:buClr>
                <a:schemeClr val="accent1"/>
              </a:buClr>
              <a:buSzPct val="100000"/>
              <a:buFont typeface="Arial" panose="020B0604020202020204" pitchFamily="34" charset="0"/>
              <a:buChar char="•"/>
              <a:defRPr sz="1440" kern="1200" baseline="0">
                <a:solidFill>
                  <a:schemeClr val="tx1"/>
                </a:solidFill>
                <a:effectLst/>
                <a:latin typeface="+mn-lt"/>
                <a:ea typeface="+mn-ea"/>
                <a:cs typeface="+mn-cs"/>
              </a:defRPr>
            </a:lvl9pPr>
          </a:lstStyle>
          <a:p>
            <a:pPr marL="26035">
              <a:lnSpc>
                <a:spcPct val="100000"/>
              </a:lnSpc>
              <a:spcBef>
                <a:spcPts val="80"/>
              </a:spcBef>
              <a:buClr>
                <a:srgbClr val="233944"/>
              </a:buClr>
              <a:buFont typeface="Wingdings"/>
              <a:buChar char="Ø"/>
            </a:pPr>
            <a:endParaRPr lang="en-US" sz="1520" dirty="0"/>
          </a:p>
          <a:p>
            <a:pPr marL="229235" marR="393700" indent="-457200">
              <a:lnSpc>
                <a:spcPts val="2000"/>
              </a:lnSpc>
              <a:buFont typeface="Wingdings" panose="05000000000000000000" pitchFamily="2" charset="2"/>
              <a:buChar char="Ø"/>
              <a:tabLst>
                <a:tab pos="221488" algn="l"/>
              </a:tabLst>
            </a:pPr>
            <a:r>
              <a:rPr lang="en-US" dirty="0"/>
              <a:t>A</a:t>
            </a:r>
            <a:r>
              <a:rPr lang="en-US" spc="-8" dirty="0"/>
              <a:t> </a:t>
            </a:r>
            <a:r>
              <a:rPr lang="en-US" spc="-16" dirty="0"/>
              <a:t>feeling</a:t>
            </a:r>
            <a:r>
              <a:rPr lang="en-US" dirty="0"/>
              <a:t> </a:t>
            </a:r>
            <a:r>
              <a:rPr lang="en-US" spc="-8" dirty="0"/>
              <a:t>of</a:t>
            </a:r>
            <a:r>
              <a:rPr lang="en-US" dirty="0"/>
              <a:t> </a:t>
            </a:r>
            <a:r>
              <a:rPr lang="en-US" spc="-16" dirty="0"/>
              <a:t>autonomy</a:t>
            </a:r>
            <a:r>
              <a:rPr lang="en-US" dirty="0"/>
              <a:t> </a:t>
            </a:r>
            <a:r>
              <a:rPr lang="en-US" spc="-8" dirty="0"/>
              <a:t>and</a:t>
            </a:r>
            <a:r>
              <a:rPr lang="en-US" dirty="0"/>
              <a:t> </a:t>
            </a:r>
            <a:r>
              <a:rPr lang="en-US" spc="-8" dirty="0"/>
              <a:t>independence</a:t>
            </a:r>
            <a:r>
              <a:rPr lang="en-US" dirty="0"/>
              <a:t> </a:t>
            </a:r>
            <a:r>
              <a:rPr lang="en-US" spc="-8" dirty="0"/>
              <a:t>is</a:t>
            </a:r>
            <a:r>
              <a:rPr lang="en-US" dirty="0"/>
              <a:t> </a:t>
            </a:r>
            <a:r>
              <a:rPr lang="en-US" spc="-16" dirty="0"/>
              <a:t>fostered</a:t>
            </a:r>
            <a:r>
              <a:rPr lang="en-US" dirty="0"/>
              <a:t> </a:t>
            </a:r>
            <a:r>
              <a:rPr lang="en-US" spc="-8" dirty="0"/>
              <a:t>by </a:t>
            </a:r>
            <a:r>
              <a:rPr lang="en-US" spc="-16" dirty="0"/>
              <a:t>remaining</a:t>
            </a:r>
            <a:r>
              <a:rPr lang="en-US" dirty="0"/>
              <a:t> </a:t>
            </a:r>
            <a:r>
              <a:rPr lang="en-US" spc="-16" dirty="0"/>
              <a:t>at</a:t>
            </a:r>
            <a:r>
              <a:rPr lang="en-US" dirty="0"/>
              <a:t> </a:t>
            </a:r>
            <a:r>
              <a:rPr lang="en-US" spc="-8" dirty="0"/>
              <a:t>home.</a:t>
            </a:r>
            <a:r>
              <a:rPr lang="en-US" dirty="0"/>
              <a:t> </a:t>
            </a:r>
            <a:r>
              <a:rPr lang="en-US" spc="-16" dirty="0"/>
              <a:t>People</a:t>
            </a:r>
            <a:r>
              <a:rPr lang="en-US" dirty="0"/>
              <a:t> </a:t>
            </a:r>
            <a:r>
              <a:rPr lang="en-US" spc="-16" dirty="0"/>
              <a:t>can</a:t>
            </a:r>
            <a:r>
              <a:rPr lang="en-US" dirty="0"/>
              <a:t> </a:t>
            </a:r>
            <a:r>
              <a:rPr lang="en-US" spc="-16" dirty="0"/>
              <a:t>retain</a:t>
            </a:r>
            <a:r>
              <a:rPr lang="en-US" spc="-8" dirty="0"/>
              <a:t> authority</a:t>
            </a:r>
            <a:r>
              <a:rPr lang="en-US" dirty="0"/>
              <a:t> </a:t>
            </a:r>
            <a:r>
              <a:rPr lang="en-US" spc="-16" dirty="0"/>
              <a:t>over</a:t>
            </a:r>
            <a:r>
              <a:rPr lang="en-US" dirty="0"/>
              <a:t> </a:t>
            </a:r>
            <a:r>
              <a:rPr lang="en-US" spc="-8" dirty="0"/>
              <a:t>their</a:t>
            </a:r>
            <a:r>
              <a:rPr lang="en-US" dirty="0"/>
              <a:t> </a:t>
            </a:r>
            <a:r>
              <a:rPr lang="en-US" spc="-16" dirty="0"/>
              <a:t>everyday </a:t>
            </a:r>
            <a:r>
              <a:rPr lang="en-US" spc="-8" dirty="0"/>
              <a:t>schedules, </a:t>
            </a:r>
            <a:r>
              <a:rPr lang="en-US" spc="-16" dirty="0"/>
              <a:t>pursuits,</a:t>
            </a:r>
            <a:r>
              <a:rPr lang="en-US" spc="-8" dirty="0"/>
              <a:t> and choices,</a:t>
            </a:r>
            <a:r>
              <a:rPr lang="en-US" dirty="0"/>
              <a:t> </a:t>
            </a:r>
            <a:r>
              <a:rPr lang="en-US" spc="-16" dirty="0"/>
              <a:t>cultivating</a:t>
            </a:r>
            <a:r>
              <a:rPr lang="en-US" spc="-8" dirty="0"/>
              <a:t> an </a:t>
            </a:r>
            <a:r>
              <a:rPr lang="en-US" spc="-16" dirty="0"/>
              <a:t>increased</a:t>
            </a:r>
            <a:r>
              <a:rPr lang="en-US" dirty="0"/>
              <a:t> </a:t>
            </a:r>
            <a:r>
              <a:rPr lang="en-US" spc="-16" dirty="0"/>
              <a:t>feeling</a:t>
            </a:r>
            <a:r>
              <a:rPr lang="en-US" spc="-8" dirty="0"/>
              <a:t> of </a:t>
            </a:r>
            <a:r>
              <a:rPr lang="en-US" spc="-16" dirty="0"/>
              <a:t>respect</a:t>
            </a:r>
            <a:r>
              <a:rPr lang="en-US" spc="-8" dirty="0"/>
              <a:t> and</a:t>
            </a:r>
            <a:r>
              <a:rPr lang="en-US" dirty="0"/>
              <a:t> </a:t>
            </a:r>
            <a:r>
              <a:rPr lang="en-US" spc="-16" dirty="0"/>
              <a:t>self-worth.</a:t>
            </a:r>
          </a:p>
          <a:p>
            <a:pPr marL="26035">
              <a:lnSpc>
                <a:spcPct val="100000"/>
              </a:lnSpc>
              <a:spcBef>
                <a:spcPts val="80"/>
              </a:spcBef>
              <a:buClr>
                <a:srgbClr val="233944"/>
              </a:buClr>
              <a:buFont typeface="Wingdings"/>
              <a:buChar char="Ø"/>
            </a:pPr>
            <a:endParaRPr lang="en-US" sz="1520" dirty="0"/>
          </a:p>
          <a:p>
            <a:pPr marL="114935" marR="1143000" indent="-342900">
              <a:lnSpc>
                <a:spcPts val="2000"/>
              </a:lnSpc>
              <a:buFont typeface="Wingdings" panose="05000000000000000000" pitchFamily="2" charset="2"/>
              <a:buChar char="Ø"/>
              <a:tabLst>
                <a:tab pos="221488" algn="l"/>
              </a:tabLst>
            </a:pPr>
            <a:r>
              <a:rPr lang="en-US" spc="-8" dirty="0"/>
              <a:t>Because</a:t>
            </a:r>
            <a:r>
              <a:rPr lang="en-US" dirty="0"/>
              <a:t> </a:t>
            </a:r>
            <a:r>
              <a:rPr lang="en-US" spc="-16" dirty="0"/>
              <a:t>residents</a:t>
            </a:r>
            <a:r>
              <a:rPr lang="en-US" dirty="0"/>
              <a:t> </a:t>
            </a:r>
            <a:r>
              <a:rPr lang="en-US" spc="-8" dirty="0"/>
              <a:t>in</a:t>
            </a:r>
            <a:r>
              <a:rPr lang="en-US" spc="8" dirty="0"/>
              <a:t> </a:t>
            </a:r>
            <a:r>
              <a:rPr lang="en-US" spc="-16" dirty="0"/>
              <a:t>institutionalized</a:t>
            </a:r>
            <a:r>
              <a:rPr lang="en-US" dirty="0"/>
              <a:t> </a:t>
            </a:r>
            <a:r>
              <a:rPr lang="en-US" spc="-16" dirty="0"/>
              <a:t>facilities</a:t>
            </a:r>
            <a:r>
              <a:rPr lang="en-US" spc="8" dirty="0"/>
              <a:t> </a:t>
            </a:r>
            <a:r>
              <a:rPr lang="en-US" spc="-16" dirty="0"/>
              <a:t>are</a:t>
            </a:r>
            <a:r>
              <a:rPr lang="en-US" dirty="0"/>
              <a:t> </a:t>
            </a:r>
            <a:r>
              <a:rPr lang="en-US" spc="-16" dirty="0"/>
              <a:t>frequently</a:t>
            </a:r>
            <a:r>
              <a:rPr lang="en-US" spc="8" dirty="0"/>
              <a:t> </a:t>
            </a:r>
            <a:r>
              <a:rPr lang="en-US" spc="-8" dirty="0"/>
              <a:t>near</a:t>
            </a:r>
            <a:r>
              <a:rPr lang="en-US" dirty="0"/>
              <a:t> </a:t>
            </a:r>
            <a:r>
              <a:rPr lang="en-US" spc="-8" dirty="0"/>
              <a:t>other</a:t>
            </a:r>
            <a:r>
              <a:rPr lang="en-US" dirty="0"/>
              <a:t> </a:t>
            </a:r>
            <a:r>
              <a:rPr lang="en-US" spc="-8" dirty="0"/>
              <a:t>individuals,</a:t>
            </a:r>
            <a:r>
              <a:rPr lang="en-US" spc="8" dirty="0"/>
              <a:t> </a:t>
            </a:r>
            <a:r>
              <a:rPr lang="en-US" spc="-16" dirty="0"/>
              <a:t>there</a:t>
            </a:r>
            <a:r>
              <a:rPr lang="en-US" dirty="0"/>
              <a:t> </a:t>
            </a:r>
            <a:r>
              <a:rPr lang="en-US" spc="-8" dirty="0"/>
              <a:t>is</a:t>
            </a:r>
            <a:r>
              <a:rPr lang="en-US" spc="8" dirty="0"/>
              <a:t> </a:t>
            </a:r>
            <a:r>
              <a:rPr lang="en-US" dirty="0"/>
              <a:t>a </a:t>
            </a:r>
            <a:r>
              <a:rPr lang="en-US" spc="-8" dirty="0"/>
              <a:t>higher</a:t>
            </a:r>
            <a:r>
              <a:rPr lang="en-US" spc="8" dirty="0"/>
              <a:t> </a:t>
            </a:r>
            <a:r>
              <a:rPr lang="en-US" spc="-8" dirty="0"/>
              <a:t>chance</a:t>
            </a:r>
            <a:r>
              <a:rPr lang="en-US" dirty="0"/>
              <a:t> </a:t>
            </a:r>
            <a:r>
              <a:rPr lang="en-US" spc="-8" dirty="0"/>
              <a:t>of</a:t>
            </a:r>
            <a:r>
              <a:rPr lang="en-US" spc="8" dirty="0"/>
              <a:t> </a:t>
            </a:r>
            <a:r>
              <a:rPr lang="en-US" spc="-8" dirty="0"/>
              <a:t>illnesses </a:t>
            </a:r>
            <a:r>
              <a:rPr lang="en-US" spc="-16" dirty="0"/>
              <a:t>transmitting.</a:t>
            </a:r>
            <a:r>
              <a:rPr lang="en-US" spc="-8" dirty="0"/>
              <a:t> </a:t>
            </a:r>
            <a:r>
              <a:rPr lang="en-US" spc="-16" dirty="0"/>
              <a:t>By</a:t>
            </a:r>
            <a:r>
              <a:rPr lang="en-US" dirty="0"/>
              <a:t> </a:t>
            </a:r>
            <a:r>
              <a:rPr lang="en-US" spc="-8" dirty="0"/>
              <a:t>limiting being</a:t>
            </a:r>
            <a:r>
              <a:rPr lang="en-US" dirty="0"/>
              <a:t> </a:t>
            </a:r>
            <a:r>
              <a:rPr lang="en-US" spc="-16" dirty="0"/>
              <a:t>exposed</a:t>
            </a:r>
            <a:r>
              <a:rPr lang="en-US" spc="-8" dirty="0"/>
              <a:t> </a:t>
            </a:r>
            <a:r>
              <a:rPr lang="en-US" spc="-16" dirty="0"/>
              <a:t>to</a:t>
            </a:r>
            <a:r>
              <a:rPr lang="en-US" dirty="0"/>
              <a:t> </a:t>
            </a:r>
            <a:r>
              <a:rPr lang="en-US" spc="-16" dirty="0"/>
              <a:t>infectious</a:t>
            </a:r>
            <a:r>
              <a:rPr lang="en-US" spc="-8" dirty="0"/>
              <a:t> illnesses,</a:t>
            </a:r>
            <a:r>
              <a:rPr lang="en-US" dirty="0"/>
              <a:t> </a:t>
            </a:r>
            <a:r>
              <a:rPr lang="en-US" spc="-8" dirty="0"/>
              <a:t>home </a:t>
            </a:r>
            <a:r>
              <a:rPr lang="en-US" spc="-16" dirty="0"/>
              <a:t>healthcare</a:t>
            </a:r>
            <a:r>
              <a:rPr lang="en-US" dirty="0"/>
              <a:t> </a:t>
            </a:r>
            <a:r>
              <a:rPr lang="en-US" spc="-16" dirty="0"/>
              <a:t>lowers</a:t>
            </a:r>
            <a:r>
              <a:rPr lang="en-US" spc="-8" dirty="0"/>
              <a:t> the</a:t>
            </a:r>
            <a:r>
              <a:rPr lang="en-US" dirty="0"/>
              <a:t> </a:t>
            </a:r>
            <a:r>
              <a:rPr lang="en-US" spc="-8" dirty="0"/>
              <a:t>risk</a:t>
            </a:r>
            <a:r>
              <a:rPr lang="en-US" dirty="0"/>
              <a:t> </a:t>
            </a:r>
            <a:r>
              <a:rPr lang="en-US" spc="-8" dirty="0"/>
              <a:t>of </a:t>
            </a:r>
            <a:r>
              <a:rPr lang="en-US" spc="-16" dirty="0"/>
              <a:t>getting</a:t>
            </a:r>
            <a:r>
              <a:rPr lang="en-US" dirty="0"/>
              <a:t> </a:t>
            </a:r>
            <a:r>
              <a:rPr lang="en-US" spc="-8" dirty="0"/>
              <a:t>sick.</a:t>
            </a:r>
          </a:p>
          <a:p>
            <a:pPr marL="26035">
              <a:lnSpc>
                <a:spcPct val="100000"/>
              </a:lnSpc>
              <a:spcBef>
                <a:spcPts val="72"/>
              </a:spcBef>
              <a:buClr>
                <a:srgbClr val="233944"/>
              </a:buClr>
              <a:buFont typeface="Wingdings"/>
              <a:buChar char="Ø"/>
            </a:pPr>
            <a:endParaRPr lang="en-US" sz="1520" dirty="0"/>
          </a:p>
          <a:p>
            <a:pPr marL="114935" marR="632460" indent="-342900">
              <a:lnSpc>
                <a:spcPts val="2000"/>
              </a:lnSpc>
              <a:buFont typeface="Wingdings" panose="05000000000000000000" pitchFamily="2" charset="2"/>
              <a:buChar char="Ø"/>
              <a:tabLst>
                <a:tab pos="221488" algn="l"/>
              </a:tabLst>
            </a:pPr>
            <a:r>
              <a:rPr lang="en-US" spc="-8" dirty="0"/>
              <a:t>Companionship</a:t>
            </a:r>
            <a:r>
              <a:rPr lang="en-US" dirty="0"/>
              <a:t> </a:t>
            </a:r>
            <a:r>
              <a:rPr lang="en-US" spc="-8" dirty="0"/>
              <a:t>and</a:t>
            </a:r>
            <a:r>
              <a:rPr lang="en-US" dirty="0"/>
              <a:t> </a:t>
            </a:r>
            <a:r>
              <a:rPr lang="en-US" spc="-8" dirty="0"/>
              <a:t>emotional</a:t>
            </a:r>
            <a:r>
              <a:rPr lang="en-US" spc="8" dirty="0"/>
              <a:t> </a:t>
            </a:r>
            <a:r>
              <a:rPr lang="en-US" spc="-8" dirty="0"/>
              <a:t>support</a:t>
            </a:r>
            <a:r>
              <a:rPr lang="en-US" dirty="0"/>
              <a:t> </a:t>
            </a:r>
            <a:r>
              <a:rPr lang="en-US" spc="-16" dirty="0"/>
              <a:t>are</a:t>
            </a:r>
            <a:r>
              <a:rPr lang="en-US" spc="8" dirty="0"/>
              <a:t> </a:t>
            </a:r>
            <a:r>
              <a:rPr lang="en-US" spc="-16" dirty="0"/>
              <a:t>essential</a:t>
            </a:r>
            <a:r>
              <a:rPr lang="en-US" dirty="0"/>
              <a:t> </a:t>
            </a:r>
            <a:r>
              <a:rPr lang="en-US" spc="-16" dirty="0"/>
              <a:t>for</a:t>
            </a:r>
            <a:r>
              <a:rPr lang="en-US" dirty="0"/>
              <a:t> </a:t>
            </a:r>
            <a:r>
              <a:rPr lang="en-US" spc="-16" dirty="0"/>
              <a:t>psychological</a:t>
            </a:r>
            <a:r>
              <a:rPr lang="en-US" spc="8" dirty="0"/>
              <a:t> </a:t>
            </a:r>
            <a:r>
              <a:rPr lang="en-US" spc="-8" dirty="0"/>
              <a:t>health</a:t>
            </a:r>
            <a:r>
              <a:rPr lang="en-US" dirty="0"/>
              <a:t> </a:t>
            </a:r>
            <a:r>
              <a:rPr lang="en-US" spc="-8" dirty="0"/>
              <a:t>and</a:t>
            </a:r>
            <a:r>
              <a:rPr lang="en-US" spc="8" dirty="0"/>
              <a:t> </a:t>
            </a:r>
            <a:r>
              <a:rPr lang="en-US" spc="-8" dirty="0"/>
              <a:t>can</a:t>
            </a:r>
            <a:r>
              <a:rPr lang="en-US" dirty="0"/>
              <a:t> </a:t>
            </a:r>
            <a:r>
              <a:rPr lang="en-US" spc="-8" dirty="0"/>
              <a:t>be</a:t>
            </a:r>
            <a:r>
              <a:rPr lang="en-US" spc="8" dirty="0"/>
              <a:t> </a:t>
            </a:r>
            <a:r>
              <a:rPr lang="en-US" spc="-16" dirty="0"/>
              <a:t>obtained</a:t>
            </a:r>
            <a:r>
              <a:rPr lang="en-US" dirty="0"/>
              <a:t> </a:t>
            </a:r>
            <a:r>
              <a:rPr lang="en-US" spc="-16" dirty="0"/>
              <a:t>through</a:t>
            </a:r>
            <a:r>
              <a:rPr lang="en-US" dirty="0"/>
              <a:t> </a:t>
            </a:r>
            <a:r>
              <a:rPr lang="en-US" spc="-16" dirty="0"/>
              <a:t>at-home</a:t>
            </a:r>
            <a:r>
              <a:rPr lang="en-US" spc="8" dirty="0"/>
              <a:t> </a:t>
            </a:r>
            <a:r>
              <a:rPr lang="en-US" spc="-16" dirty="0"/>
              <a:t>care.</a:t>
            </a:r>
            <a:r>
              <a:rPr lang="en-US" dirty="0"/>
              <a:t> </a:t>
            </a:r>
            <a:r>
              <a:rPr lang="en-US" spc="-16" dirty="0"/>
              <a:t>Having relatives,</a:t>
            </a:r>
            <a:r>
              <a:rPr lang="en-US" spc="-8" dirty="0"/>
              <a:t> pets,</a:t>
            </a:r>
            <a:r>
              <a:rPr lang="en-US" dirty="0"/>
              <a:t> </a:t>
            </a:r>
            <a:r>
              <a:rPr lang="en-US" spc="-8" dirty="0"/>
              <a:t>and</a:t>
            </a:r>
            <a:r>
              <a:rPr lang="en-US" dirty="0"/>
              <a:t> </a:t>
            </a:r>
            <a:r>
              <a:rPr lang="en-US" spc="-16" dirty="0"/>
              <a:t>familiar</a:t>
            </a:r>
            <a:r>
              <a:rPr lang="en-US" dirty="0"/>
              <a:t> </a:t>
            </a:r>
            <a:r>
              <a:rPr lang="en-US" spc="-16" dirty="0"/>
              <a:t>settings</a:t>
            </a:r>
            <a:r>
              <a:rPr lang="en-US" dirty="0"/>
              <a:t> </a:t>
            </a:r>
            <a:r>
              <a:rPr lang="en-US" spc="-16" dirty="0"/>
              <a:t>around</a:t>
            </a:r>
            <a:r>
              <a:rPr lang="en-US" dirty="0"/>
              <a:t> </a:t>
            </a:r>
            <a:r>
              <a:rPr lang="en-US" spc="-16" dirty="0"/>
              <a:t>might</a:t>
            </a:r>
            <a:r>
              <a:rPr lang="en-US" dirty="0"/>
              <a:t> </a:t>
            </a:r>
            <a:r>
              <a:rPr lang="en-US" spc="-8" dirty="0"/>
              <a:t>help</a:t>
            </a:r>
            <a:r>
              <a:rPr lang="en-US" dirty="0"/>
              <a:t> </a:t>
            </a:r>
            <a:r>
              <a:rPr lang="en-US" spc="-8" dirty="0"/>
              <a:t>lessen</a:t>
            </a:r>
            <a:r>
              <a:rPr lang="en-US" dirty="0"/>
              <a:t> </a:t>
            </a:r>
            <a:r>
              <a:rPr lang="en-US" spc="-16" dirty="0"/>
              <a:t>thoughts</a:t>
            </a:r>
            <a:r>
              <a:rPr lang="en-US" dirty="0"/>
              <a:t> </a:t>
            </a:r>
            <a:r>
              <a:rPr lang="en-US" spc="-8" dirty="0"/>
              <a:t>of</a:t>
            </a:r>
            <a:r>
              <a:rPr lang="en-US" dirty="0"/>
              <a:t> </a:t>
            </a:r>
            <a:r>
              <a:rPr lang="en-US" spc="-8" dirty="0"/>
              <a:t>loneliness</a:t>
            </a:r>
            <a:r>
              <a:rPr lang="en-US" dirty="0"/>
              <a:t> </a:t>
            </a:r>
            <a:r>
              <a:rPr lang="en-US" spc="-8" dirty="0"/>
              <a:t>and</a:t>
            </a:r>
            <a:r>
              <a:rPr lang="en-US" dirty="0"/>
              <a:t> </a:t>
            </a:r>
            <a:r>
              <a:rPr lang="en-US" spc="-16" dirty="0"/>
              <a:t>isolation.</a:t>
            </a:r>
            <a:r>
              <a:rPr lang="en-US" spc="104" dirty="0"/>
              <a:t> (</a:t>
            </a:r>
            <a:r>
              <a:rPr lang="en-US" spc="-32" dirty="0">
                <a:solidFill>
                  <a:srgbClr val="222222"/>
                </a:solidFill>
                <a:latin typeface="Arial"/>
                <a:cs typeface="Arial"/>
              </a:rPr>
              <a:t>Balinsky,</a:t>
            </a:r>
            <a:r>
              <a:rPr lang="en-US" dirty="0">
                <a:solidFill>
                  <a:srgbClr val="222222"/>
                </a:solidFill>
                <a:latin typeface="Arial"/>
                <a:cs typeface="Arial"/>
              </a:rPr>
              <a:t>1999)</a:t>
            </a:r>
          </a:p>
        </p:txBody>
      </p:sp>
      <p:sp>
        <p:nvSpPr>
          <p:cNvPr id="12" name="object 2">
            <a:extLst>
              <a:ext uri="{FF2B5EF4-FFF2-40B4-BE49-F238E27FC236}">
                <a16:creationId xmlns:a16="http://schemas.microsoft.com/office/drawing/2014/main" id="{7EEFA4AF-1F2E-B765-C80B-A435085A85C4}"/>
              </a:ext>
            </a:extLst>
          </p:cNvPr>
          <p:cNvSpPr txBox="1">
            <a:spLocks/>
          </p:cNvSpPr>
          <p:nvPr/>
        </p:nvSpPr>
        <p:spPr>
          <a:xfrm>
            <a:off x="2224973" y="792893"/>
            <a:ext cx="9662421" cy="1259082"/>
          </a:xfrm>
          <a:prstGeom prst="rect">
            <a:avLst/>
          </a:prstGeom>
        </p:spPr>
        <p:txBody>
          <a:bodyPr vert="horz" lIns="0" tIns="20320" rIns="0" bIns="0" rtlCol="0">
            <a:normAutofit/>
          </a:bodyPr>
          <a:lstStyle>
            <a:lvl1pPr algn="l" defTabSz="1097280" rtl="0" eaLnBrk="1" latinLnBrk="0" hangingPunct="1">
              <a:lnSpc>
                <a:spcPct val="90000"/>
              </a:lnSpc>
              <a:spcBef>
                <a:spcPct val="0"/>
              </a:spcBef>
              <a:buNone/>
              <a:defRPr sz="3840" b="0" i="0" kern="1200" cap="all">
                <a:solidFill>
                  <a:schemeClr val="tx1"/>
                </a:solidFill>
                <a:effectLst/>
                <a:latin typeface="+mj-lt"/>
                <a:ea typeface="+mj-ea"/>
                <a:cs typeface="+mj-cs"/>
              </a:defRPr>
            </a:lvl1pPr>
          </a:lstStyle>
          <a:p>
            <a:pPr marL="20320">
              <a:spcBef>
                <a:spcPts val="160"/>
              </a:spcBef>
            </a:pPr>
            <a:r>
              <a:rPr lang="en-GB" u="heavy" spc="-24">
                <a:uFill>
                  <a:solidFill>
                    <a:srgbClr val="AE7A51"/>
                  </a:solidFill>
                </a:uFill>
                <a:latin typeface="Arial"/>
                <a:cs typeface="Arial"/>
              </a:rPr>
              <a:t>Advantages</a:t>
            </a:r>
            <a:r>
              <a:rPr lang="en-GB" u="heavy" spc="-80">
                <a:uFill>
                  <a:solidFill>
                    <a:srgbClr val="AE7A51"/>
                  </a:solidFill>
                </a:uFill>
                <a:latin typeface="Arial"/>
                <a:cs typeface="Arial"/>
              </a:rPr>
              <a:t> </a:t>
            </a:r>
            <a:r>
              <a:rPr lang="en-GB" u="heavy" spc="80">
                <a:uFill>
                  <a:solidFill>
                    <a:srgbClr val="AE7A51"/>
                  </a:solidFill>
                </a:uFill>
                <a:latin typeface="Arial"/>
                <a:cs typeface="Arial"/>
              </a:rPr>
              <a:t>Of</a:t>
            </a:r>
            <a:r>
              <a:rPr lang="en-GB" u="heavy" spc="-80">
                <a:uFill>
                  <a:solidFill>
                    <a:srgbClr val="AE7A51"/>
                  </a:solidFill>
                </a:uFill>
                <a:latin typeface="Arial"/>
                <a:cs typeface="Arial"/>
              </a:rPr>
              <a:t> </a:t>
            </a:r>
            <a:r>
              <a:rPr lang="en-GB" u="heavy" spc="-96">
                <a:uFill>
                  <a:solidFill>
                    <a:srgbClr val="AE7A51"/>
                  </a:solidFill>
                </a:uFill>
                <a:latin typeface="Arial"/>
                <a:cs typeface="Arial"/>
              </a:rPr>
              <a:t>STAYING AT HOME</a:t>
            </a:r>
            <a:endParaRPr lang="en-GB">
              <a:latin typeface="Arial"/>
              <a:cs typeface="Arial"/>
            </a:endParaRPr>
          </a:p>
        </p:txBody>
      </p:sp>
      <p:pic>
        <p:nvPicPr>
          <p:cNvPr id="13" name="Picture 12" descr="A white wall with black text&#10;&#10;Description automatically generated">
            <a:extLst>
              <a:ext uri="{FF2B5EF4-FFF2-40B4-BE49-F238E27FC236}">
                <a16:creationId xmlns:a16="http://schemas.microsoft.com/office/drawing/2014/main" id="{EF797B94-1882-9A29-F79E-8DAD2CA103EA}"/>
              </a:ext>
            </a:extLst>
          </p:cNvPr>
          <p:cNvPicPr>
            <a:picLocks noChangeAspect="1"/>
          </p:cNvPicPr>
          <p:nvPr/>
        </p:nvPicPr>
        <p:blipFill>
          <a:blip r:embed="rId2"/>
          <a:stretch>
            <a:fillRect/>
          </a:stretch>
        </p:blipFill>
        <p:spPr>
          <a:xfrm>
            <a:off x="0" y="0"/>
            <a:ext cx="14630400" cy="8229600"/>
          </a:xfrm>
          <a:prstGeom prst="rect">
            <a:avLst/>
          </a:prstGeom>
        </p:spPr>
      </p:pic>
    </p:spTree>
    <p:extLst>
      <p:ext uri="{BB962C8B-B14F-4D97-AF65-F5344CB8AC3E}">
        <p14:creationId xmlns:p14="http://schemas.microsoft.com/office/powerpoint/2010/main" val="31105839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790689" y="752290"/>
            <a:ext cx="7517384" cy="1350113"/>
          </a:xfrm>
          <a:prstGeom prst="rect">
            <a:avLst/>
          </a:prstGeom>
        </p:spPr>
        <p:txBody>
          <a:bodyPr vert="horz" wrap="square" lIns="0" tIns="20320" rIns="0" bIns="0" rtlCol="0" anchor="t">
            <a:spAutoFit/>
          </a:bodyPr>
          <a:lstStyle/>
          <a:p>
            <a:pPr marL="20320">
              <a:lnSpc>
                <a:spcPct val="100000"/>
              </a:lnSpc>
              <a:spcBef>
                <a:spcPts val="160"/>
              </a:spcBef>
            </a:pPr>
            <a:r>
              <a:rPr sz="4320" u="heavy" spc="-72" dirty="0">
                <a:uFill>
                  <a:solidFill>
                    <a:srgbClr val="AE7A51"/>
                  </a:solidFill>
                </a:uFill>
                <a:latin typeface="Arial"/>
                <a:cs typeface="Arial"/>
              </a:rPr>
              <a:t>Disadvantages</a:t>
            </a:r>
            <a:r>
              <a:rPr sz="4320" u="heavy" spc="-48" dirty="0">
                <a:uFill>
                  <a:solidFill>
                    <a:srgbClr val="AE7A51"/>
                  </a:solidFill>
                </a:uFill>
                <a:latin typeface="Arial"/>
                <a:cs typeface="Arial"/>
              </a:rPr>
              <a:t> </a:t>
            </a:r>
            <a:r>
              <a:rPr sz="4320" u="heavy" spc="-24" dirty="0">
                <a:uFill>
                  <a:solidFill>
                    <a:srgbClr val="AE7A51"/>
                  </a:solidFill>
                </a:uFill>
                <a:latin typeface="Arial"/>
                <a:cs typeface="Arial"/>
              </a:rPr>
              <a:t>of</a:t>
            </a:r>
            <a:r>
              <a:rPr sz="4320" u="heavy" spc="-40" dirty="0">
                <a:uFill>
                  <a:solidFill>
                    <a:srgbClr val="AE7A51"/>
                  </a:solidFill>
                </a:uFill>
                <a:latin typeface="Arial"/>
                <a:cs typeface="Arial"/>
              </a:rPr>
              <a:t> </a:t>
            </a:r>
            <a:r>
              <a:rPr sz="4320" u="heavy" spc="-128" dirty="0">
                <a:uFill>
                  <a:solidFill>
                    <a:srgbClr val="AE7A51"/>
                  </a:solidFill>
                </a:uFill>
                <a:latin typeface="Arial"/>
                <a:cs typeface="Arial"/>
              </a:rPr>
              <a:t>care</a:t>
            </a:r>
            <a:r>
              <a:rPr sz="4320" u="heavy" spc="-40" dirty="0">
                <a:uFill>
                  <a:solidFill>
                    <a:srgbClr val="AE7A51"/>
                  </a:solidFill>
                </a:uFill>
                <a:latin typeface="Arial"/>
                <a:cs typeface="Arial"/>
              </a:rPr>
              <a:t> </a:t>
            </a:r>
            <a:r>
              <a:rPr sz="4320" u="heavy" spc="-136" dirty="0">
                <a:uFill>
                  <a:solidFill>
                    <a:srgbClr val="AE7A51"/>
                  </a:solidFill>
                </a:uFill>
                <a:latin typeface="Arial"/>
                <a:cs typeface="Arial"/>
              </a:rPr>
              <a:t>homes</a:t>
            </a:r>
            <a:endParaRPr sz="4320" dirty="0">
              <a:latin typeface="Arial"/>
              <a:cs typeface="Arial"/>
            </a:endParaRPr>
          </a:p>
        </p:txBody>
      </p:sp>
      <p:sp>
        <p:nvSpPr>
          <p:cNvPr id="3" name="object 3"/>
          <p:cNvSpPr txBox="1"/>
          <p:nvPr/>
        </p:nvSpPr>
        <p:spPr>
          <a:xfrm>
            <a:off x="581294" y="2769327"/>
            <a:ext cx="13936174" cy="3799502"/>
          </a:xfrm>
          <a:prstGeom prst="rect">
            <a:avLst/>
          </a:prstGeom>
        </p:spPr>
        <p:txBody>
          <a:bodyPr vert="horz" wrap="square" lIns="0" tIns="40640" rIns="0" bIns="0" rtlCol="0">
            <a:spAutoFit/>
          </a:bodyPr>
          <a:lstStyle/>
          <a:p>
            <a:pPr marL="20320" marR="76200">
              <a:lnSpc>
                <a:spcPts val="2000"/>
              </a:lnSpc>
              <a:spcBef>
                <a:spcPts val="320"/>
              </a:spcBef>
            </a:pPr>
            <a:r>
              <a:rPr sz="2000" b="1" spc="-8" dirty="0">
                <a:solidFill>
                  <a:srgbClr val="233944"/>
                </a:solidFill>
                <a:latin typeface="Calibri"/>
                <a:cs typeface="Calibri"/>
              </a:rPr>
              <a:t>It's</a:t>
            </a:r>
            <a:r>
              <a:rPr sz="2000" b="1" dirty="0">
                <a:solidFill>
                  <a:srgbClr val="233944"/>
                </a:solidFill>
                <a:latin typeface="Calibri"/>
                <a:cs typeface="Calibri"/>
              </a:rPr>
              <a:t> </a:t>
            </a:r>
            <a:r>
              <a:rPr sz="2000" b="1" spc="-16" dirty="0">
                <a:solidFill>
                  <a:srgbClr val="233944"/>
                </a:solidFill>
                <a:latin typeface="Calibri"/>
                <a:cs typeface="Calibri"/>
              </a:rPr>
              <a:t>important</a:t>
            </a:r>
            <a:r>
              <a:rPr sz="2000" b="1" dirty="0">
                <a:solidFill>
                  <a:srgbClr val="233944"/>
                </a:solidFill>
                <a:latin typeface="Calibri"/>
                <a:cs typeface="Calibri"/>
              </a:rPr>
              <a:t> </a:t>
            </a:r>
            <a:r>
              <a:rPr sz="2000" b="1" spc="-16" dirty="0">
                <a:solidFill>
                  <a:srgbClr val="233944"/>
                </a:solidFill>
                <a:latin typeface="Calibri"/>
                <a:cs typeface="Calibri"/>
              </a:rPr>
              <a:t>to</a:t>
            </a:r>
            <a:r>
              <a:rPr sz="2000" b="1" dirty="0">
                <a:solidFill>
                  <a:srgbClr val="233944"/>
                </a:solidFill>
                <a:latin typeface="Calibri"/>
                <a:cs typeface="Calibri"/>
              </a:rPr>
              <a:t> </a:t>
            </a:r>
            <a:r>
              <a:rPr sz="2000" b="1" spc="-8" dirty="0">
                <a:solidFill>
                  <a:srgbClr val="233944"/>
                </a:solidFill>
                <a:latin typeface="Calibri"/>
                <a:cs typeface="Calibri"/>
              </a:rPr>
              <a:t>discuss</a:t>
            </a:r>
            <a:r>
              <a:rPr sz="2000" b="1" dirty="0">
                <a:solidFill>
                  <a:srgbClr val="233944"/>
                </a:solidFill>
                <a:latin typeface="Calibri"/>
                <a:cs typeface="Calibri"/>
              </a:rPr>
              <a:t> </a:t>
            </a:r>
            <a:r>
              <a:rPr sz="2000" b="1" spc="-8" dirty="0">
                <a:solidFill>
                  <a:srgbClr val="233944"/>
                </a:solidFill>
                <a:latin typeface="Calibri"/>
                <a:cs typeface="Calibri"/>
              </a:rPr>
              <a:t>the</a:t>
            </a:r>
            <a:r>
              <a:rPr sz="2000" b="1" spc="8" dirty="0">
                <a:solidFill>
                  <a:srgbClr val="233944"/>
                </a:solidFill>
                <a:latin typeface="Calibri"/>
                <a:cs typeface="Calibri"/>
              </a:rPr>
              <a:t> </a:t>
            </a:r>
            <a:r>
              <a:rPr sz="2000" b="1" spc="-16" dirty="0">
                <a:solidFill>
                  <a:srgbClr val="233944"/>
                </a:solidFill>
                <a:latin typeface="Calibri"/>
                <a:cs typeface="Calibri"/>
              </a:rPr>
              <a:t>negatives</a:t>
            </a:r>
            <a:r>
              <a:rPr sz="2000" b="1" dirty="0">
                <a:solidFill>
                  <a:srgbClr val="233944"/>
                </a:solidFill>
                <a:latin typeface="Calibri"/>
                <a:cs typeface="Calibri"/>
              </a:rPr>
              <a:t> </a:t>
            </a:r>
            <a:r>
              <a:rPr sz="2000" b="1" spc="-8" dirty="0">
                <a:solidFill>
                  <a:srgbClr val="233944"/>
                </a:solidFill>
                <a:latin typeface="Calibri"/>
                <a:cs typeface="Calibri"/>
              </a:rPr>
              <a:t>of</a:t>
            </a:r>
            <a:r>
              <a:rPr sz="2000" b="1" dirty="0">
                <a:solidFill>
                  <a:srgbClr val="233944"/>
                </a:solidFill>
                <a:latin typeface="Calibri"/>
                <a:cs typeface="Calibri"/>
              </a:rPr>
              <a:t> </a:t>
            </a:r>
            <a:r>
              <a:rPr sz="2000" b="1" spc="-16" dirty="0">
                <a:solidFill>
                  <a:srgbClr val="233944"/>
                </a:solidFill>
                <a:latin typeface="Calibri"/>
                <a:cs typeface="Calibri"/>
              </a:rPr>
              <a:t>nursing</a:t>
            </a:r>
            <a:r>
              <a:rPr sz="2000" b="1" dirty="0">
                <a:solidFill>
                  <a:srgbClr val="233944"/>
                </a:solidFill>
                <a:latin typeface="Calibri"/>
                <a:cs typeface="Calibri"/>
              </a:rPr>
              <a:t> </a:t>
            </a:r>
            <a:r>
              <a:rPr sz="2000" b="1" spc="-8" dirty="0">
                <a:solidFill>
                  <a:srgbClr val="233944"/>
                </a:solidFill>
                <a:latin typeface="Calibri"/>
                <a:cs typeface="Calibri"/>
              </a:rPr>
              <a:t>homes</a:t>
            </a:r>
            <a:r>
              <a:rPr sz="2000" b="1" dirty="0">
                <a:solidFill>
                  <a:srgbClr val="233944"/>
                </a:solidFill>
                <a:latin typeface="Calibri"/>
                <a:cs typeface="Calibri"/>
              </a:rPr>
              <a:t> </a:t>
            </a:r>
            <a:r>
              <a:rPr sz="2000" b="1" spc="-8" dirty="0">
                <a:solidFill>
                  <a:srgbClr val="233944"/>
                </a:solidFill>
                <a:latin typeface="Calibri"/>
                <a:cs typeface="Calibri"/>
              </a:rPr>
              <a:t>in</a:t>
            </a:r>
            <a:r>
              <a:rPr sz="2000" b="1" spc="8" dirty="0">
                <a:solidFill>
                  <a:srgbClr val="233944"/>
                </a:solidFill>
                <a:latin typeface="Calibri"/>
                <a:cs typeface="Calibri"/>
              </a:rPr>
              <a:t> </a:t>
            </a:r>
            <a:r>
              <a:rPr sz="2000" b="1" spc="-8" dirty="0">
                <a:solidFill>
                  <a:srgbClr val="233944"/>
                </a:solidFill>
                <a:latin typeface="Calibri"/>
                <a:cs typeface="Calibri"/>
              </a:rPr>
              <a:t>the</a:t>
            </a:r>
            <a:r>
              <a:rPr sz="2000" b="1" dirty="0">
                <a:solidFill>
                  <a:srgbClr val="233944"/>
                </a:solidFill>
                <a:latin typeface="Calibri"/>
                <a:cs typeface="Calibri"/>
              </a:rPr>
              <a:t> </a:t>
            </a:r>
            <a:r>
              <a:rPr sz="2000" b="1" spc="-16" dirty="0">
                <a:solidFill>
                  <a:srgbClr val="233944"/>
                </a:solidFill>
                <a:latin typeface="Calibri"/>
                <a:cs typeface="Calibri"/>
              </a:rPr>
              <a:t>argument</a:t>
            </a:r>
            <a:r>
              <a:rPr sz="2000" b="1" dirty="0">
                <a:solidFill>
                  <a:srgbClr val="233944"/>
                </a:solidFill>
                <a:latin typeface="Calibri"/>
                <a:cs typeface="Calibri"/>
              </a:rPr>
              <a:t> </a:t>
            </a:r>
            <a:r>
              <a:rPr sz="2000" b="1" spc="-8" dirty="0">
                <a:solidFill>
                  <a:srgbClr val="233944"/>
                </a:solidFill>
                <a:latin typeface="Calibri"/>
                <a:cs typeface="Calibri"/>
              </a:rPr>
              <a:t>in</a:t>
            </a:r>
            <a:r>
              <a:rPr sz="2000" b="1" dirty="0">
                <a:solidFill>
                  <a:srgbClr val="233944"/>
                </a:solidFill>
                <a:latin typeface="Calibri"/>
                <a:cs typeface="Calibri"/>
              </a:rPr>
              <a:t> </a:t>
            </a:r>
            <a:r>
              <a:rPr lang="en-US" sz="2000" b="1" spc="-24" dirty="0">
                <a:solidFill>
                  <a:srgbClr val="233944"/>
                </a:solidFill>
                <a:latin typeface="Calibri"/>
                <a:cs typeface="Calibri"/>
              </a:rPr>
              <a:t>favor</a:t>
            </a:r>
            <a:r>
              <a:rPr sz="2000" b="1" dirty="0">
                <a:solidFill>
                  <a:srgbClr val="233944"/>
                </a:solidFill>
                <a:latin typeface="Calibri"/>
                <a:cs typeface="Calibri"/>
              </a:rPr>
              <a:t> </a:t>
            </a:r>
            <a:r>
              <a:rPr sz="2000" b="1" spc="-8" dirty="0">
                <a:solidFill>
                  <a:srgbClr val="233944"/>
                </a:solidFill>
                <a:latin typeface="Calibri"/>
                <a:cs typeface="Calibri"/>
              </a:rPr>
              <a:t>of</a:t>
            </a:r>
            <a:r>
              <a:rPr sz="2000" b="1" spc="8" dirty="0">
                <a:solidFill>
                  <a:srgbClr val="233944"/>
                </a:solidFill>
                <a:latin typeface="Calibri"/>
                <a:cs typeface="Calibri"/>
              </a:rPr>
              <a:t> </a:t>
            </a:r>
            <a:r>
              <a:rPr sz="2000" b="1" spc="-16" dirty="0">
                <a:solidFill>
                  <a:srgbClr val="233944"/>
                </a:solidFill>
                <a:latin typeface="Calibri"/>
                <a:cs typeface="Calibri"/>
              </a:rPr>
              <a:t>at-home</a:t>
            </a:r>
            <a:r>
              <a:rPr sz="2000" b="1" dirty="0">
                <a:solidFill>
                  <a:srgbClr val="233944"/>
                </a:solidFill>
                <a:latin typeface="Calibri"/>
                <a:cs typeface="Calibri"/>
              </a:rPr>
              <a:t> </a:t>
            </a:r>
            <a:r>
              <a:rPr sz="2000" b="1" spc="-16" dirty="0">
                <a:solidFill>
                  <a:srgbClr val="233944"/>
                </a:solidFill>
                <a:latin typeface="Calibri"/>
                <a:cs typeface="Calibri"/>
              </a:rPr>
              <a:t>care.</a:t>
            </a:r>
            <a:r>
              <a:rPr sz="2000" b="1" dirty="0">
                <a:solidFill>
                  <a:srgbClr val="233944"/>
                </a:solidFill>
                <a:latin typeface="Calibri"/>
                <a:cs typeface="Calibri"/>
              </a:rPr>
              <a:t> </a:t>
            </a:r>
            <a:r>
              <a:rPr sz="2000" b="1" spc="-8" dirty="0">
                <a:solidFill>
                  <a:srgbClr val="233944"/>
                </a:solidFill>
                <a:latin typeface="Calibri"/>
                <a:cs typeface="Calibri"/>
              </a:rPr>
              <a:t>Although</a:t>
            </a:r>
            <a:r>
              <a:rPr sz="2000" b="1" dirty="0">
                <a:solidFill>
                  <a:srgbClr val="233944"/>
                </a:solidFill>
                <a:latin typeface="Calibri"/>
                <a:cs typeface="Calibri"/>
              </a:rPr>
              <a:t> </a:t>
            </a:r>
            <a:r>
              <a:rPr sz="2000" b="1" spc="-16" dirty="0">
                <a:solidFill>
                  <a:srgbClr val="233944"/>
                </a:solidFill>
                <a:latin typeface="Calibri"/>
                <a:cs typeface="Calibri"/>
              </a:rPr>
              <a:t>care</a:t>
            </a:r>
            <a:r>
              <a:rPr sz="2000" b="1" dirty="0">
                <a:solidFill>
                  <a:srgbClr val="233944"/>
                </a:solidFill>
                <a:latin typeface="Calibri"/>
                <a:cs typeface="Calibri"/>
              </a:rPr>
              <a:t> </a:t>
            </a:r>
            <a:r>
              <a:rPr sz="2000" b="1" spc="-8" dirty="0">
                <a:solidFill>
                  <a:srgbClr val="233944"/>
                </a:solidFill>
                <a:latin typeface="Calibri"/>
                <a:cs typeface="Calibri"/>
              </a:rPr>
              <a:t>homes</a:t>
            </a:r>
            <a:r>
              <a:rPr sz="2000" b="1" spc="8" dirty="0">
                <a:solidFill>
                  <a:srgbClr val="233944"/>
                </a:solidFill>
                <a:latin typeface="Calibri"/>
                <a:cs typeface="Calibri"/>
              </a:rPr>
              <a:t> </a:t>
            </a:r>
            <a:r>
              <a:rPr sz="2000" b="1" spc="-16" dirty="0">
                <a:solidFill>
                  <a:srgbClr val="233944"/>
                </a:solidFill>
                <a:latin typeface="Calibri"/>
                <a:cs typeface="Calibri"/>
              </a:rPr>
              <a:t>offer </a:t>
            </a:r>
            <a:r>
              <a:rPr sz="2000" b="1" spc="-8" dirty="0">
                <a:solidFill>
                  <a:srgbClr val="233944"/>
                </a:solidFill>
                <a:latin typeface="Calibri"/>
                <a:cs typeface="Calibri"/>
              </a:rPr>
              <a:t> 24-hour </a:t>
            </a:r>
            <a:r>
              <a:rPr sz="2000" b="1" spc="-16" dirty="0">
                <a:solidFill>
                  <a:srgbClr val="233944"/>
                </a:solidFill>
                <a:latin typeface="Calibri"/>
                <a:cs typeface="Calibri"/>
              </a:rPr>
              <a:t>assistance</a:t>
            </a:r>
            <a:r>
              <a:rPr sz="2000" b="1" spc="-8" dirty="0">
                <a:solidFill>
                  <a:srgbClr val="233944"/>
                </a:solidFill>
                <a:latin typeface="Calibri"/>
                <a:cs typeface="Calibri"/>
              </a:rPr>
              <a:t> </a:t>
            </a:r>
            <a:r>
              <a:rPr sz="2000" b="1" spc="-16" dirty="0">
                <a:solidFill>
                  <a:srgbClr val="233944"/>
                </a:solidFill>
                <a:latin typeface="Calibri"/>
                <a:cs typeface="Calibri"/>
              </a:rPr>
              <a:t>to</a:t>
            </a:r>
            <a:r>
              <a:rPr sz="2000" b="1" spc="-8" dirty="0">
                <a:solidFill>
                  <a:srgbClr val="233944"/>
                </a:solidFill>
                <a:latin typeface="Calibri"/>
                <a:cs typeface="Calibri"/>
              </a:rPr>
              <a:t> those who </a:t>
            </a:r>
            <a:r>
              <a:rPr sz="2000" b="1" spc="-16" dirty="0">
                <a:solidFill>
                  <a:srgbClr val="233944"/>
                </a:solidFill>
                <a:latin typeface="Calibri"/>
                <a:cs typeface="Calibri"/>
              </a:rPr>
              <a:t>might</a:t>
            </a:r>
            <a:r>
              <a:rPr sz="2000" b="1" dirty="0">
                <a:solidFill>
                  <a:srgbClr val="233944"/>
                </a:solidFill>
                <a:latin typeface="Calibri"/>
                <a:cs typeface="Calibri"/>
              </a:rPr>
              <a:t> </a:t>
            </a:r>
            <a:r>
              <a:rPr sz="2000" b="1" spc="-8" dirty="0">
                <a:solidFill>
                  <a:srgbClr val="233944"/>
                </a:solidFill>
                <a:latin typeface="Calibri"/>
                <a:cs typeface="Calibri"/>
              </a:rPr>
              <a:t>need it, </a:t>
            </a:r>
            <a:r>
              <a:rPr sz="2000" b="1" spc="-16" dirty="0">
                <a:solidFill>
                  <a:srgbClr val="233944"/>
                </a:solidFill>
                <a:latin typeface="Calibri"/>
                <a:cs typeface="Calibri"/>
              </a:rPr>
              <a:t>they</a:t>
            </a:r>
            <a:r>
              <a:rPr sz="2000" b="1" spc="-8" dirty="0">
                <a:solidFill>
                  <a:srgbClr val="233944"/>
                </a:solidFill>
                <a:latin typeface="Calibri"/>
                <a:cs typeface="Calibri"/>
              </a:rPr>
              <a:t> </a:t>
            </a:r>
            <a:r>
              <a:rPr sz="2000" b="1" spc="-16" dirty="0">
                <a:solidFill>
                  <a:srgbClr val="233944"/>
                </a:solidFill>
                <a:latin typeface="Calibri"/>
                <a:cs typeface="Calibri"/>
              </a:rPr>
              <a:t>frequently</a:t>
            </a:r>
            <a:r>
              <a:rPr sz="2000" b="1" spc="-8" dirty="0">
                <a:solidFill>
                  <a:srgbClr val="233944"/>
                </a:solidFill>
                <a:latin typeface="Calibri"/>
                <a:cs typeface="Calibri"/>
              </a:rPr>
              <a:t> </a:t>
            </a:r>
            <a:r>
              <a:rPr sz="2000" b="1" spc="-16" dirty="0">
                <a:solidFill>
                  <a:srgbClr val="233944"/>
                </a:solidFill>
                <a:latin typeface="Calibri"/>
                <a:cs typeface="Calibri"/>
              </a:rPr>
              <a:t>have</a:t>
            </a:r>
            <a:r>
              <a:rPr sz="2000" b="1" spc="-8" dirty="0">
                <a:solidFill>
                  <a:srgbClr val="233944"/>
                </a:solidFill>
                <a:latin typeface="Calibri"/>
                <a:cs typeface="Calibri"/>
              </a:rPr>
              <a:t> serious</a:t>
            </a:r>
            <a:r>
              <a:rPr sz="2000" b="1" dirty="0">
                <a:solidFill>
                  <a:srgbClr val="233944"/>
                </a:solidFill>
                <a:latin typeface="Calibri"/>
                <a:cs typeface="Calibri"/>
              </a:rPr>
              <a:t> </a:t>
            </a:r>
            <a:r>
              <a:rPr sz="2000" b="1" spc="-16" dirty="0">
                <a:solidFill>
                  <a:srgbClr val="233944"/>
                </a:solidFill>
                <a:latin typeface="Calibri"/>
                <a:cs typeface="Calibri"/>
              </a:rPr>
              <a:t>disadvantages.</a:t>
            </a:r>
            <a:endParaRPr sz="2000" dirty="0">
              <a:latin typeface="Calibri"/>
              <a:cs typeface="Calibri"/>
            </a:endParaRPr>
          </a:p>
          <a:p>
            <a:pPr>
              <a:spcBef>
                <a:spcPts val="72"/>
              </a:spcBef>
            </a:pPr>
            <a:endParaRPr dirty="0">
              <a:latin typeface="Calibri"/>
              <a:cs typeface="Calibri"/>
            </a:endParaRPr>
          </a:p>
          <a:p>
            <a:pPr marL="20320" marR="8128">
              <a:lnSpc>
                <a:spcPts val="2000"/>
              </a:lnSpc>
              <a:buAutoNum type="arabicPeriod"/>
              <a:tabLst>
                <a:tab pos="243840" algn="l"/>
              </a:tabLst>
            </a:pPr>
            <a:r>
              <a:rPr sz="2000" b="1" spc="-8" dirty="0">
                <a:solidFill>
                  <a:srgbClr val="233944"/>
                </a:solidFill>
                <a:latin typeface="Calibri"/>
                <a:cs typeface="Calibri"/>
              </a:rPr>
              <a:t>The loss of independence and </a:t>
            </a:r>
            <a:r>
              <a:rPr sz="2000" b="1" spc="-16" dirty="0">
                <a:solidFill>
                  <a:srgbClr val="233944"/>
                </a:solidFill>
                <a:latin typeface="Calibri"/>
                <a:cs typeface="Calibri"/>
              </a:rPr>
              <a:t>familiar surroundings </a:t>
            </a:r>
            <a:r>
              <a:rPr sz="2000" b="1" spc="-8" dirty="0">
                <a:solidFill>
                  <a:srgbClr val="233944"/>
                </a:solidFill>
                <a:latin typeface="Calibri"/>
                <a:cs typeface="Calibri"/>
              </a:rPr>
              <a:t>is </a:t>
            </a:r>
            <a:r>
              <a:rPr sz="2000" b="1" dirty="0">
                <a:solidFill>
                  <a:srgbClr val="233944"/>
                </a:solidFill>
                <a:latin typeface="Calibri"/>
                <a:cs typeface="Calibri"/>
              </a:rPr>
              <a:t>a </a:t>
            </a:r>
            <a:r>
              <a:rPr sz="2000" b="1" spc="-8" dirty="0">
                <a:solidFill>
                  <a:srgbClr val="233944"/>
                </a:solidFill>
                <a:latin typeface="Calibri"/>
                <a:cs typeface="Calibri"/>
              </a:rPr>
              <a:t>major </a:t>
            </a:r>
            <a:r>
              <a:rPr sz="2000" b="1" spc="-24" dirty="0">
                <a:solidFill>
                  <a:srgbClr val="233944"/>
                </a:solidFill>
                <a:latin typeface="Calibri"/>
                <a:cs typeface="Calibri"/>
              </a:rPr>
              <a:t>worry. </a:t>
            </a:r>
            <a:r>
              <a:rPr sz="2000" b="1" dirty="0">
                <a:solidFill>
                  <a:srgbClr val="233944"/>
                </a:solidFill>
                <a:latin typeface="Calibri"/>
                <a:cs typeface="Calibri"/>
              </a:rPr>
              <a:t>A </a:t>
            </a:r>
            <a:r>
              <a:rPr sz="2000" b="1" spc="-16" dirty="0">
                <a:solidFill>
                  <a:srgbClr val="233944"/>
                </a:solidFill>
                <a:latin typeface="Calibri"/>
                <a:cs typeface="Calibri"/>
              </a:rPr>
              <a:t>person's reason </a:t>
            </a:r>
            <a:r>
              <a:rPr sz="2000" b="1" spc="-8" dirty="0">
                <a:solidFill>
                  <a:srgbClr val="233944"/>
                </a:solidFill>
                <a:latin typeface="Calibri"/>
                <a:cs typeface="Calibri"/>
              </a:rPr>
              <a:t>of belonging and independence</a:t>
            </a:r>
            <a:r>
              <a:rPr sz="2000" b="1" dirty="0">
                <a:solidFill>
                  <a:srgbClr val="233944"/>
                </a:solidFill>
                <a:latin typeface="Calibri"/>
                <a:cs typeface="Calibri"/>
              </a:rPr>
              <a:t> </a:t>
            </a:r>
            <a:r>
              <a:rPr sz="2000" b="1" spc="-16" dirty="0">
                <a:solidFill>
                  <a:srgbClr val="233944"/>
                </a:solidFill>
                <a:latin typeface="Calibri"/>
                <a:cs typeface="Calibri"/>
              </a:rPr>
              <a:t>may</a:t>
            </a:r>
            <a:r>
              <a:rPr lang="en-US" sz="2000" b="1" spc="-16" dirty="0">
                <a:solidFill>
                  <a:srgbClr val="233944"/>
                </a:solidFill>
                <a:latin typeface="Calibri"/>
                <a:cs typeface="Calibri"/>
              </a:rPr>
              <a:t> </a:t>
            </a:r>
            <a:r>
              <a:rPr sz="2000" b="1" spc="-8" dirty="0">
                <a:solidFill>
                  <a:srgbClr val="233944"/>
                </a:solidFill>
                <a:latin typeface="Calibri"/>
                <a:cs typeface="Calibri"/>
              </a:rPr>
              <a:t>be </a:t>
            </a:r>
            <a:r>
              <a:rPr sz="2000" b="1" spc="-16" dirty="0">
                <a:solidFill>
                  <a:srgbClr val="233944"/>
                </a:solidFill>
                <a:latin typeface="Calibri"/>
                <a:cs typeface="Calibri"/>
              </a:rPr>
              <a:t>upset</a:t>
            </a:r>
            <a:r>
              <a:rPr sz="2000" b="1" spc="-8" dirty="0">
                <a:solidFill>
                  <a:srgbClr val="233944"/>
                </a:solidFill>
                <a:latin typeface="Calibri"/>
                <a:cs typeface="Calibri"/>
              </a:rPr>
              <a:t> by moving </a:t>
            </a:r>
            <a:r>
              <a:rPr sz="2000" b="1" spc="-16" dirty="0">
                <a:solidFill>
                  <a:srgbClr val="233944"/>
                </a:solidFill>
                <a:latin typeface="Calibri"/>
                <a:cs typeface="Calibri"/>
              </a:rPr>
              <a:t>into</a:t>
            </a:r>
            <a:r>
              <a:rPr sz="2000" b="1" spc="-8" dirty="0">
                <a:solidFill>
                  <a:srgbClr val="233944"/>
                </a:solidFill>
                <a:latin typeface="Calibri"/>
                <a:cs typeface="Calibri"/>
              </a:rPr>
              <a:t> </a:t>
            </a:r>
            <a:r>
              <a:rPr sz="2000" b="1" dirty="0">
                <a:solidFill>
                  <a:srgbClr val="233944"/>
                </a:solidFill>
                <a:latin typeface="Calibri"/>
                <a:cs typeface="Calibri"/>
              </a:rPr>
              <a:t>a</a:t>
            </a:r>
            <a:r>
              <a:rPr sz="2000" b="1" spc="-8" dirty="0">
                <a:solidFill>
                  <a:srgbClr val="233944"/>
                </a:solidFill>
                <a:latin typeface="Calibri"/>
                <a:cs typeface="Calibri"/>
              </a:rPr>
              <a:t> </a:t>
            </a:r>
            <a:r>
              <a:rPr sz="2000" b="1" spc="-16" dirty="0">
                <a:solidFill>
                  <a:srgbClr val="233944"/>
                </a:solidFill>
                <a:latin typeface="Calibri"/>
                <a:cs typeface="Calibri"/>
              </a:rPr>
              <a:t>care</a:t>
            </a:r>
            <a:r>
              <a:rPr sz="2000" b="1" spc="-8" dirty="0">
                <a:solidFill>
                  <a:srgbClr val="233944"/>
                </a:solidFill>
                <a:latin typeface="Calibri"/>
                <a:cs typeface="Calibri"/>
              </a:rPr>
              <a:t> </a:t>
            </a:r>
            <a:r>
              <a:rPr sz="2000" b="1" spc="-24" dirty="0">
                <a:solidFill>
                  <a:srgbClr val="233944"/>
                </a:solidFill>
                <a:latin typeface="Calibri"/>
                <a:cs typeface="Calibri"/>
              </a:rPr>
              <a:t>facility,</a:t>
            </a:r>
            <a:r>
              <a:rPr sz="2000" b="1" spc="-8" dirty="0">
                <a:solidFill>
                  <a:srgbClr val="233944"/>
                </a:solidFill>
                <a:latin typeface="Calibri"/>
                <a:cs typeface="Calibri"/>
              </a:rPr>
              <a:t> which can cause emotions of </a:t>
            </a:r>
            <a:r>
              <a:rPr sz="2000" b="1" spc="-16" dirty="0">
                <a:solidFill>
                  <a:srgbClr val="233944"/>
                </a:solidFill>
                <a:latin typeface="Calibri"/>
                <a:cs typeface="Calibri"/>
              </a:rPr>
              <a:t>separation</a:t>
            </a:r>
            <a:r>
              <a:rPr sz="2000" b="1" spc="-8" dirty="0">
                <a:solidFill>
                  <a:srgbClr val="233944"/>
                </a:solidFill>
                <a:latin typeface="Calibri"/>
                <a:cs typeface="Calibri"/>
              </a:rPr>
              <a:t> and loneliness.</a:t>
            </a:r>
            <a:endParaRPr sz="2000" dirty="0">
              <a:latin typeface="Calibri"/>
              <a:cs typeface="Calibri"/>
            </a:endParaRPr>
          </a:p>
          <a:p>
            <a:pPr>
              <a:spcBef>
                <a:spcPts val="80"/>
              </a:spcBef>
              <a:buClr>
                <a:srgbClr val="233944"/>
              </a:buClr>
              <a:buFont typeface="Calibri"/>
              <a:buAutoNum type="arabicPeriod"/>
            </a:pPr>
            <a:endParaRPr dirty="0">
              <a:latin typeface="Calibri"/>
              <a:cs typeface="Calibri"/>
            </a:endParaRPr>
          </a:p>
          <a:p>
            <a:pPr marL="20320" marR="90424">
              <a:lnSpc>
                <a:spcPts val="2000"/>
              </a:lnSpc>
              <a:buAutoNum type="arabicPeriod"/>
              <a:tabLst>
                <a:tab pos="243840" algn="l"/>
              </a:tabLst>
            </a:pPr>
            <a:r>
              <a:rPr sz="2000" b="1" spc="-16" dirty="0">
                <a:solidFill>
                  <a:srgbClr val="233944"/>
                </a:solidFill>
                <a:latin typeface="Calibri"/>
                <a:cs typeface="Calibri"/>
              </a:rPr>
              <a:t>Furthermore,</a:t>
            </a:r>
            <a:r>
              <a:rPr sz="2000" b="1" spc="8" dirty="0">
                <a:solidFill>
                  <a:srgbClr val="233944"/>
                </a:solidFill>
                <a:latin typeface="Calibri"/>
                <a:cs typeface="Calibri"/>
              </a:rPr>
              <a:t> </a:t>
            </a:r>
            <a:r>
              <a:rPr sz="2000" b="1" spc="-8" dirty="0">
                <a:solidFill>
                  <a:srgbClr val="233944"/>
                </a:solidFill>
                <a:latin typeface="Calibri"/>
                <a:cs typeface="Calibri"/>
              </a:rPr>
              <a:t>because</a:t>
            </a:r>
            <a:r>
              <a:rPr sz="2000" b="1" spc="8" dirty="0">
                <a:solidFill>
                  <a:srgbClr val="233944"/>
                </a:solidFill>
                <a:latin typeface="Calibri"/>
                <a:cs typeface="Calibri"/>
              </a:rPr>
              <a:t> </a:t>
            </a:r>
            <a:r>
              <a:rPr sz="2000" b="1" spc="-16" dirty="0">
                <a:solidFill>
                  <a:srgbClr val="233944"/>
                </a:solidFill>
                <a:latin typeface="Calibri"/>
                <a:cs typeface="Calibri"/>
              </a:rPr>
              <a:t>inhabitants</a:t>
            </a:r>
            <a:r>
              <a:rPr sz="2000" b="1" spc="8" dirty="0">
                <a:solidFill>
                  <a:srgbClr val="233944"/>
                </a:solidFill>
                <a:latin typeface="Calibri"/>
                <a:cs typeface="Calibri"/>
              </a:rPr>
              <a:t> </a:t>
            </a:r>
            <a:r>
              <a:rPr sz="2000" b="1" spc="-8" dirty="0">
                <a:solidFill>
                  <a:srgbClr val="233944"/>
                </a:solidFill>
                <a:latin typeface="Calibri"/>
                <a:cs typeface="Calibri"/>
              </a:rPr>
              <a:t>of</a:t>
            </a:r>
            <a:r>
              <a:rPr sz="2000" b="1" spc="8" dirty="0">
                <a:solidFill>
                  <a:srgbClr val="233944"/>
                </a:solidFill>
                <a:latin typeface="Calibri"/>
                <a:cs typeface="Calibri"/>
              </a:rPr>
              <a:t> </a:t>
            </a:r>
            <a:r>
              <a:rPr sz="2000" b="1" spc="-16" dirty="0">
                <a:solidFill>
                  <a:srgbClr val="233944"/>
                </a:solidFill>
                <a:latin typeface="Calibri"/>
                <a:cs typeface="Calibri"/>
              </a:rPr>
              <a:t>care</a:t>
            </a:r>
            <a:r>
              <a:rPr sz="2000" b="1" spc="16" dirty="0">
                <a:solidFill>
                  <a:srgbClr val="233944"/>
                </a:solidFill>
                <a:latin typeface="Calibri"/>
                <a:cs typeface="Calibri"/>
              </a:rPr>
              <a:t> </a:t>
            </a:r>
            <a:r>
              <a:rPr sz="2000" b="1" spc="-16" dirty="0">
                <a:solidFill>
                  <a:srgbClr val="233944"/>
                </a:solidFill>
                <a:latin typeface="Calibri"/>
                <a:cs typeface="Calibri"/>
              </a:rPr>
              <a:t>facilities</a:t>
            </a:r>
            <a:r>
              <a:rPr sz="2000" b="1" spc="8" dirty="0">
                <a:solidFill>
                  <a:srgbClr val="233944"/>
                </a:solidFill>
                <a:latin typeface="Calibri"/>
                <a:cs typeface="Calibri"/>
              </a:rPr>
              <a:t> </a:t>
            </a:r>
            <a:r>
              <a:rPr sz="2000" b="1" spc="-16" dirty="0">
                <a:solidFill>
                  <a:srgbClr val="233944"/>
                </a:solidFill>
                <a:latin typeface="Calibri"/>
                <a:cs typeface="Calibri"/>
              </a:rPr>
              <a:t>might</a:t>
            </a:r>
            <a:r>
              <a:rPr sz="2000" b="1" spc="8" dirty="0">
                <a:solidFill>
                  <a:srgbClr val="233944"/>
                </a:solidFill>
                <a:latin typeface="Calibri"/>
                <a:cs typeface="Calibri"/>
              </a:rPr>
              <a:t> </a:t>
            </a:r>
            <a:r>
              <a:rPr sz="2000" b="1" spc="-8" dirty="0">
                <a:solidFill>
                  <a:srgbClr val="233944"/>
                </a:solidFill>
                <a:latin typeface="Calibri"/>
                <a:cs typeface="Calibri"/>
              </a:rPr>
              <a:t>not</a:t>
            </a:r>
            <a:r>
              <a:rPr sz="2000" b="1" spc="8" dirty="0">
                <a:solidFill>
                  <a:srgbClr val="233944"/>
                </a:solidFill>
                <a:latin typeface="Calibri"/>
                <a:cs typeface="Calibri"/>
              </a:rPr>
              <a:t> </a:t>
            </a:r>
            <a:r>
              <a:rPr sz="2000" b="1" spc="-16" dirty="0">
                <a:solidFill>
                  <a:srgbClr val="233944"/>
                </a:solidFill>
                <a:latin typeface="Calibri"/>
                <a:cs typeface="Calibri"/>
              </a:rPr>
              <a:t>get</a:t>
            </a:r>
            <a:r>
              <a:rPr sz="2000" b="1" spc="16" dirty="0">
                <a:solidFill>
                  <a:srgbClr val="233944"/>
                </a:solidFill>
                <a:latin typeface="Calibri"/>
                <a:cs typeface="Calibri"/>
              </a:rPr>
              <a:t> </a:t>
            </a:r>
            <a:r>
              <a:rPr lang="en-US" sz="2000" b="1" spc="-8" dirty="0">
                <a:solidFill>
                  <a:srgbClr val="233944"/>
                </a:solidFill>
                <a:latin typeface="Calibri"/>
                <a:cs typeface="Calibri"/>
              </a:rPr>
              <a:t>individualized</a:t>
            </a:r>
            <a:r>
              <a:rPr sz="2000" b="1" spc="8" dirty="0">
                <a:solidFill>
                  <a:srgbClr val="233944"/>
                </a:solidFill>
                <a:latin typeface="Calibri"/>
                <a:cs typeface="Calibri"/>
              </a:rPr>
              <a:t> </a:t>
            </a:r>
            <a:r>
              <a:rPr sz="2000" b="1" spc="-16" dirty="0">
                <a:solidFill>
                  <a:srgbClr val="233944"/>
                </a:solidFill>
                <a:latin typeface="Calibri"/>
                <a:cs typeface="Calibri"/>
              </a:rPr>
              <a:t>focus</a:t>
            </a:r>
            <a:r>
              <a:rPr sz="2000" b="1" spc="8" dirty="0">
                <a:solidFill>
                  <a:srgbClr val="233944"/>
                </a:solidFill>
                <a:latin typeface="Calibri"/>
                <a:cs typeface="Calibri"/>
              </a:rPr>
              <a:t> </a:t>
            </a:r>
            <a:r>
              <a:rPr sz="2000" b="1" spc="-8" dirty="0">
                <a:solidFill>
                  <a:srgbClr val="233944"/>
                </a:solidFill>
                <a:latin typeface="Calibri"/>
                <a:cs typeface="Calibri"/>
              </a:rPr>
              <a:t>or</a:t>
            </a:r>
            <a:r>
              <a:rPr sz="2000" b="1" spc="8" dirty="0">
                <a:solidFill>
                  <a:srgbClr val="233944"/>
                </a:solidFill>
                <a:latin typeface="Calibri"/>
                <a:cs typeface="Calibri"/>
              </a:rPr>
              <a:t> </a:t>
            </a:r>
            <a:r>
              <a:rPr sz="2000" b="1" spc="-16" dirty="0">
                <a:solidFill>
                  <a:srgbClr val="233944"/>
                </a:solidFill>
                <a:latin typeface="Calibri"/>
                <a:cs typeface="Calibri"/>
              </a:rPr>
              <a:t>sufficient</a:t>
            </a:r>
            <a:r>
              <a:rPr sz="2000" b="1" spc="16" dirty="0">
                <a:solidFill>
                  <a:srgbClr val="233944"/>
                </a:solidFill>
                <a:latin typeface="Calibri"/>
                <a:cs typeface="Calibri"/>
              </a:rPr>
              <a:t> </a:t>
            </a:r>
            <a:r>
              <a:rPr sz="2000" b="1" spc="-16" dirty="0">
                <a:solidFill>
                  <a:srgbClr val="233944"/>
                </a:solidFill>
                <a:latin typeface="Calibri"/>
                <a:cs typeface="Calibri"/>
              </a:rPr>
              <a:t>oversight,</a:t>
            </a:r>
            <a:r>
              <a:rPr sz="2000" b="1" spc="8" dirty="0">
                <a:solidFill>
                  <a:srgbClr val="233944"/>
                </a:solidFill>
                <a:latin typeface="Calibri"/>
                <a:cs typeface="Calibri"/>
              </a:rPr>
              <a:t> </a:t>
            </a:r>
            <a:r>
              <a:rPr sz="2000" b="1" spc="-16" dirty="0">
                <a:solidFill>
                  <a:srgbClr val="233944"/>
                </a:solidFill>
                <a:latin typeface="Calibri"/>
                <a:cs typeface="Calibri"/>
              </a:rPr>
              <a:t>there's</a:t>
            </a:r>
            <a:r>
              <a:rPr sz="2000" b="1" spc="8" dirty="0">
                <a:solidFill>
                  <a:srgbClr val="233944"/>
                </a:solidFill>
                <a:latin typeface="Calibri"/>
                <a:cs typeface="Calibri"/>
              </a:rPr>
              <a:t> </a:t>
            </a:r>
            <a:r>
              <a:rPr sz="2000" b="1" dirty="0">
                <a:solidFill>
                  <a:srgbClr val="233944"/>
                </a:solidFill>
                <a:latin typeface="Calibri"/>
                <a:cs typeface="Calibri"/>
              </a:rPr>
              <a:t>a</a:t>
            </a:r>
            <a:r>
              <a:rPr sz="2000" b="1" spc="8" dirty="0">
                <a:solidFill>
                  <a:srgbClr val="233944"/>
                </a:solidFill>
                <a:latin typeface="Calibri"/>
                <a:cs typeface="Calibri"/>
              </a:rPr>
              <a:t> </a:t>
            </a:r>
            <a:r>
              <a:rPr sz="2000" b="1" spc="-8" dirty="0">
                <a:solidFill>
                  <a:srgbClr val="233944"/>
                </a:solidFill>
                <a:latin typeface="Calibri"/>
                <a:cs typeface="Calibri"/>
              </a:rPr>
              <a:t>risk</a:t>
            </a:r>
            <a:r>
              <a:rPr sz="2000" b="1" spc="8" dirty="0">
                <a:solidFill>
                  <a:srgbClr val="233944"/>
                </a:solidFill>
                <a:latin typeface="Calibri"/>
                <a:cs typeface="Calibri"/>
              </a:rPr>
              <a:t> </a:t>
            </a:r>
            <a:r>
              <a:rPr sz="2000" b="1" spc="-8" dirty="0">
                <a:solidFill>
                  <a:srgbClr val="233944"/>
                </a:solidFill>
                <a:latin typeface="Calibri"/>
                <a:cs typeface="Calibri"/>
              </a:rPr>
              <a:t>of</a:t>
            </a:r>
            <a:r>
              <a:rPr lang="en-US" sz="2000" b="1" spc="-8" dirty="0">
                <a:solidFill>
                  <a:srgbClr val="233944"/>
                </a:solidFill>
                <a:latin typeface="Calibri"/>
                <a:cs typeface="Calibri"/>
              </a:rPr>
              <a:t> </a:t>
            </a:r>
            <a:r>
              <a:rPr sz="2000" b="1" spc="-8" dirty="0">
                <a:solidFill>
                  <a:srgbClr val="233944"/>
                </a:solidFill>
                <a:latin typeface="Calibri"/>
                <a:cs typeface="Calibri"/>
              </a:rPr>
              <a:t>abuse</a:t>
            </a:r>
            <a:r>
              <a:rPr sz="2000" b="1" spc="-16" dirty="0">
                <a:solidFill>
                  <a:srgbClr val="233944"/>
                </a:solidFill>
                <a:latin typeface="Calibri"/>
                <a:cs typeface="Calibri"/>
              </a:rPr>
              <a:t> </a:t>
            </a:r>
            <a:r>
              <a:rPr sz="2000" b="1" spc="-8" dirty="0">
                <a:solidFill>
                  <a:srgbClr val="233944"/>
                </a:solidFill>
                <a:latin typeface="Calibri"/>
                <a:cs typeface="Calibri"/>
              </a:rPr>
              <a:t>or neglect.</a:t>
            </a:r>
            <a:endParaRPr sz="2000" dirty="0">
              <a:latin typeface="Calibri"/>
              <a:cs typeface="Calibri"/>
            </a:endParaRPr>
          </a:p>
          <a:p>
            <a:pPr>
              <a:spcBef>
                <a:spcPts val="16"/>
              </a:spcBef>
              <a:buClr>
                <a:srgbClr val="233944"/>
              </a:buClr>
              <a:buFont typeface="Calibri"/>
              <a:buAutoNum type="arabicPeriod"/>
            </a:pPr>
            <a:endParaRPr dirty="0">
              <a:latin typeface="Calibri"/>
              <a:cs typeface="Calibri"/>
            </a:endParaRPr>
          </a:p>
          <a:p>
            <a:pPr marL="242824" indent="-223520">
              <a:lnSpc>
                <a:spcPts val="2056"/>
              </a:lnSpc>
              <a:buAutoNum type="arabicPeriod"/>
              <a:tabLst>
                <a:tab pos="243840" algn="l"/>
              </a:tabLst>
            </a:pPr>
            <a:r>
              <a:rPr sz="2000" b="1" spc="-16" dirty="0">
                <a:solidFill>
                  <a:srgbClr val="233944"/>
                </a:solidFill>
                <a:latin typeface="Calibri"/>
                <a:cs typeface="Calibri"/>
              </a:rPr>
              <a:t>Residents</a:t>
            </a:r>
            <a:r>
              <a:rPr sz="2000" b="1" spc="8" dirty="0">
                <a:solidFill>
                  <a:srgbClr val="233944"/>
                </a:solidFill>
                <a:latin typeface="Calibri"/>
                <a:cs typeface="Calibri"/>
              </a:rPr>
              <a:t> </a:t>
            </a:r>
            <a:r>
              <a:rPr sz="2000" b="1" spc="-16" dirty="0">
                <a:solidFill>
                  <a:srgbClr val="233944"/>
                </a:solidFill>
                <a:latin typeface="Calibri"/>
                <a:cs typeface="Calibri"/>
              </a:rPr>
              <a:t>may</a:t>
            </a:r>
            <a:r>
              <a:rPr sz="2000" b="1" spc="16" dirty="0">
                <a:solidFill>
                  <a:srgbClr val="233944"/>
                </a:solidFill>
                <a:latin typeface="Calibri"/>
                <a:cs typeface="Calibri"/>
              </a:rPr>
              <a:t> </a:t>
            </a:r>
            <a:r>
              <a:rPr sz="2000" b="1" spc="-16" dirty="0">
                <a:solidFill>
                  <a:srgbClr val="233944"/>
                </a:solidFill>
                <a:latin typeface="Calibri"/>
                <a:cs typeface="Calibri"/>
              </a:rPr>
              <a:t>experience</a:t>
            </a:r>
            <a:r>
              <a:rPr sz="2000" b="1" spc="8" dirty="0">
                <a:solidFill>
                  <a:srgbClr val="233944"/>
                </a:solidFill>
                <a:latin typeface="Calibri"/>
                <a:cs typeface="Calibri"/>
              </a:rPr>
              <a:t> </a:t>
            </a:r>
            <a:r>
              <a:rPr sz="2000" b="1" spc="-16" dirty="0">
                <a:solidFill>
                  <a:srgbClr val="233944"/>
                </a:solidFill>
                <a:latin typeface="Calibri"/>
                <a:cs typeface="Calibri"/>
              </a:rPr>
              <a:t>increased</a:t>
            </a:r>
            <a:r>
              <a:rPr sz="2000" b="1" spc="16" dirty="0">
                <a:solidFill>
                  <a:srgbClr val="233944"/>
                </a:solidFill>
                <a:latin typeface="Calibri"/>
                <a:cs typeface="Calibri"/>
              </a:rPr>
              <a:t> </a:t>
            </a:r>
            <a:r>
              <a:rPr sz="2000" b="1" spc="-16" dirty="0">
                <a:solidFill>
                  <a:srgbClr val="233944"/>
                </a:solidFill>
                <a:latin typeface="Calibri"/>
                <a:cs typeface="Calibri"/>
              </a:rPr>
              <a:t>thoughts</a:t>
            </a:r>
            <a:r>
              <a:rPr sz="2000" b="1" spc="16" dirty="0">
                <a:solidFill>
                  <a:srgbClr val="233944"/>
                </a:solidFill>
                <a:latin typeface="Calibri"/>
                <a:cs typeface="Calibri"/>
              </a:rPr>
              <a:t> </a:t>
            </a:r>
            <a:r>
              <a:rPr sz="2000" b="1" spc="-8" dirty="0">
                <a:solidFill>
                  <a:srgbClr val="233944"/>
                </a:solidFill>
                <a:latin typeface="Calibri"/>
                <a:cs typeface="Calibri"/>
              </a:rPr>
              <a:t>of</a:t>
            </a:r>
            <a:r>
              <a:rPr sz="2000" b="1" spc="8" dirty="0">
                <a:solidFill>
                  <a:srgbClr val="233944"/>
                </a:solidFill>
                <a:latin typeface="Calibri"/>
                <a:cs typeface="Calibri"/>
              </a:rPr>
              <a:t> </a:t>
            </a:r>
            <a:r>
              <a:rPr sz="2000" b="1" spc="-8" dirty="0">
                <a:solidFill>
                  <a:srgbClr val="233944"/>
                </a:solidFill>
                <a:latin typeface="Calibri"/>
                <a:cs typeface="Calibri"/>
              </a:rPr>
              <a:t>sadness</a:t>
            </a:r>
            <a:r>
              <a:rPr sz="2000" b="1" spc="16" dirty="0">
                <a:solidFill>
                  <a:srgbClr val="233944"/>
                </a:solidFill>
                <a:latin typeface="Calibri"/>
                <a:cs typeface="Calibri"/>
              </a:rPr>
              <a:t> </a:t>
            </a:r>
            <a:r>
              <a:rPr sz="2000" b="1" spc="-8" dirty="0">
                <a:solidFill>
                  <a:srgbClr val="233944"/>
                </a:solidFill>
                <a:latin typeface="Calibri"/>
                <a:cs typeface="Calibri"/>
              </a:rPr>
              <a:t>and</a:t>
            </a:r>
            <a:r>
              <a:rPr sz="2000" b="1" spc="16" dirty="0">
                <a:solidFill>
                  <a:srgbClr val="233944"/>
                </a:solidFill>
                <a:latin typeface="Calibri"/>
                <a:cs typeface="Calibri"/>
              </a:rPr>
              <a:t> </a:t>
            </a:r>
            <a:r>
              <a:rPr sz="2000" b="1" spc="-16" dirty="0">
                <a:solidFill>
                  <a:srgbClr val="233944"/>
                </a:solidFill>
                <a:latin typeface="Calibri"/>
                <a:cs typeface="Calibri"/>
              </a:rPr>
              <a:t>isolation</a:t>
            </a:r>
            <a:r>
              <a:rPr sz="2000" b="1" spc="8" dirty="0">
                <a:solidFill>
                  <a:srgbClr val="233944"/>
                </a:solidFill>
                <a:latin typeface="Calibri"/>
                <a:cs typeface="Calibri"/>
              </a:rPr>
              <a:t> </a:t>
            </a:r>
            <a:r>
              <a:rPr sz="2000" b="1" spc="-8" dirty="0">
                <a:solidFill>
                  <a:srgbClr val="233944"/>
                </a:solidFill>
                <a:latin typeface="Calibri"/>
                <a:cs typeface="Calibri"/>
              </a:rPr>
              <a:t>in</a:t>
            </a:r>
            <a:r>
              <a:rPr sz="2000" b="1" spc="16" dirty="0">
                <a:solidFill>
                  <a:srgbClr val="233944"/>
                </a:solidFill>
                <a:latin typeface="Calibri"/>
                <a:cs typeface="Calibri"/>
              </a:rPr>
              <a:t> </a:t>
            </a:r>
            <a:r>
              <a:rPr sz="2000" b="1" spc="-16" dirty="0">
                <a:solidFill>
                  <a:srgbClr val="233944"/>
                </a:solidFill>
                <a:latin typeface="Calibri"/>
                <a:cs typeface="Calibri"/>
              </a:rPr>
              <a:t>care</a:t>
            </a:r>
            <a:r>
              <a:rPr sz="2000" b="1" spc="8" dirty="0">
                <a:solidFill>
                  <a:srgbClr val="233944"/>
                </a:solidFill>
                <a:latin typeface="Calibri"/>
                <a:cs typeface="Calibri"/>
              </a:rPr>
              <a:t> </a:t>
            </a:r>
            <a:r>
              <a:rPr sz="2000" b="1" spc="-16" dirty="0">
                <a:solidFill>
                  <a:srgbClr val="233944"/>
                </a:solidFill>
                <a:latin typeface="Calibri"/>
                <a:cs typeface="Calibri"/>
              </a:rPr>
              <a:t>facilities</a:t>
            </a:r>
            <a:r>
              <a:rPr sz="2000" b="1" spc="16" dirty="0">
                <a:solidFill>
                  <a:srgbClr val="233944"/>
                </a:solidFill>
                <a:latin typeface="Calibri"/>
                <a:cs typeface="Calibri"/>
              </a:rPr>
              <a:t> </a:t>
            </a:r>
            <a:r>
              <a:rPr sz="2000" b="1" spc="-8" dirty="0">
                <a:solidFill>
                  <a:srgbClr val="233944"/>
                </a:solidFill>
                <a:latin typeface="Calibri"/>
                <a:cs typeface="Calibri"/>
              </a:rPr>
              <a:t>due</a:t>
            </a:r>
            <a:r>
              <a:rPr sz="2000" b="1" spc="16" dirty="0">
                <a:solidFill>
                  <a:srgbClr val="233944"/>
                </a:solidFill>
                <a:latin typeface="Calibri"/>
                <a:cs typeface="Calibri"/>
              </a:rPr>
              <a:t> </a:t>
            </a:r>
            <a:r>
              <a:rPr sz="2000" b="1" spc="-16" dirty="0">
                <a:solidFill>
                  <a:srgbClr val="233944"/>
                </a:solidFill>
                <a:latin typeface="Calibri"/>
                <a:cs typeface="Calibri"/>
              </a:rPr>
              <a:t>to</a:t>
            </a:r>
            <a:r>
              <a:rPr sz="2000" b="1" spc="8" dirty="0">
                <a:solidFill>
                  <a:srgbClr val="233944"/>
                </a:solidFill>
                <a:latin typeface="Calibri"/>
                <a:cs typeface="Calibri"/>
              </a:rPr>
              <a:t> </a:t>
            </a:r>
            <a:r>
              <a:rPr sz="2000" b="1" spc="-8" dirty="0">
                <a:solidFill>
                  <a:srgbClr val="233944"/>
                </a:solidFill>
                <a:latin typeface="Calibri"/>
                <a:cs typeface="Calibri"/>
              </a:rPr>
              <a:t>their</a:t>
            </a:r>
            <a:r>
              <a:rPr sz="2000" b="1" spc="16" dirty="0">
                <a:solidFill>
                  <a:srgbClr val="233944"/>
                </a:solidFill>
                <a:latin typeface="Calibri"/>
                <a:cs typeface="Calibri"/>
              </a:rPr>
              <a:t> </a:t>
            </a:r>
            <a:r>
              <a:rPr lang="en-US" sz="2000" b="1" spc="-16" dirty="0">
                <a:solidFill>
                  <a:srgbClr val="233944"/>
                </a:solidFill>
                <a:latin typeface="Calibri"/>
                <a:cs typeface="Calibri"/>
              </a:rPr>
              <a:t>organizational</a:t>
            </a:r>
            <a:r>
              <a:rPr sz="2000" b="1" spc="16" dirty="0">
                <a:solidFill>
                  <a:srgbClr val="233944"/>
                </a:solidFill>
                <a:latin typeface="Calibri"/>
                <a:cs typeface="Calibri"/>
              </a:rPr>
              <a:t> </a:t>
            </a:r>
            <a:r>
              <a:rPr sz="2000" b="1" spc="-16" dirty="0">
                <a:solidFill>
                  <a:srgbClr val="233944"/>
                </a:solidFill>
                <a:latin typeface="Calibri"/>
                <a:cs typeface="Calibri"/>
              </a:rPr>
              <a:t>setting.</a:t>
            </a:r>
            <a:endParaRPr sz="2000" dirty="0">
              <a:latin typeface="Calibri"/>
              <a:cs typeface="Calibri"/>
            </a:endParaRPr>
          </a:p>
          <a:p>
            <a:pPr marL="20320">
              <a:lnSpc>
                <a:spcPts val="2056"/>
              </a:lnSpc>
            </a:pPr>
            <a:r>
              <a:rPr lang="en-US" sz="2000" b="1" spc="-16" dirty="0">
                <a:solidFill>
                  <a:srgbClr val="222222"/>
                </a:solidFill>
                <a:latin typeface="Arial"/>
                <a:cs typeface="Arial"/>
              </a:rPr>
              <a:t>(</a:t>
            </a:r>
            <a:r>
              <a:rPr sz="2000" b="1" spc="-16" dirty="0">
                <a:solidFill>
                  <a:srgbClr val="222222"/>
                </a:solidFill>
                <a:latin typeface="Arial"/>
                <a:cs typeface="Arial"/>
              </a:rPr>
              <a:t>Todd,</a:t>
            </a:r>
            <a:r>
              <a:rPr lang="en-US" sz="2000" b="1" spc="-16" dirty="0">
                <a:solidFill>
                  <a:srgbClr val="222222"/>
                </a:solidFill>
                <a:latin typeface="Arial"/>
                <a:cs typeface="Arial"/>
              </a:rPr>
              <a:t> </a:t>
            </a:r>
            <a:r>
              <a:rPr sz="2000" b="1" spc="-16" dirty="0">
                <a:solidFill>
                  <a:srgbClr val="222222"/>
                </a:solidFill>
                <a:latin typeface="Arial"/>
                <a:cs typeface="Arial"/>
              </a:rPr>
              <a:t>1998).</a:t>
            </a:r>
            <a:endParaRPr sz="2000" dirty="0">
              <a:latin typeface="Arial"/>
              <a:cs typeface="Arial"/>
            </a:endParaRPr>
          </a:p>
          <a:p>
            <a:pPr>
              <a:spcBef>
                <a:spcPts val="40"/>
              </a:spcBef>
            </a:pPr>
            <a:endParaRPr sz="2000" dirty="0">
              <a:latin typeface="Arial"/>
              <a:cs typeface="Arial"/>
            </a:endParaRPr>
          </a:p>
          <a:p>
            <a:pPr marL="20320" marR="106680">
              <a:lnSpc>
                <a:spcPts val="2000"/>
              </a:lnSpc>
            </a:pPr>
            <a:r>
              <a:rPr sz="2000" b="1" spc="-8" dirty="0">
                <a:solidFill>
                  <a:srgbClr val="233944"/>
                </a:solidFill>
                <a:latin typeface="Calibri"/>
                <a:cs typeface="Calibri"/>
              </a:rPr>
              <a:t>All</a:t>
            </a:r>
            <a:r>
              <a:rPr sz="2000" b="1" dirty="0">
                <a:solidFill>
                  <a:srgbClr val="233944"/>
                </a:solidFill>
                <a:latin typeface="Calibri"/>
                <a:cs typeface="Calibri"/>
              </a:rPr>
              <a:t> </a:t>
            </a:r>
            <a:r>
              <a:rPr sz="2000" b="1" spc="-8" dirty="0">
                <a:solidFill>
                  <a:srgbClr val="233944"/>
                </a:solidFill>
                <a:latin typeface="Calibri"/>
                <a:cs typeface="Calibri"/>
              </a:rPr>
              <a:t>things</a:t>
            </a:r>
            <a:r>
              <a:rPr sz="2000" b="1" dirty="0">
                <a:solidFill>
                  <a:srgbClr val="233944"/>
                </a:solidFill>
                <a:latin typeface="Calibri"/>
                <a:cs typeface="Calibri"/>
              </a:rPr>
              <a:t> </a:t>
            </a:r>
            <a:r>
              <a:rPr sz="2000" b="1" spc="-16" dirty="0">
                <a:solidFill>
                  <a:srgbClr val="233944"/>
                </a:solidFill>
                <a:latin typeface="Calibri"/>
                <a:cs typeface="Calibri"/>
              </a:rPr>
              <a:t>considered,</a:t>
            </a:r>
            <a:r>
              <a:rPr sz="2000" b="1" spc="8" dirty="0">
                <a:solidFill>
                  <a:srgbClr val="233944"/>
                </a:solidFill>
                <a:latin typeface="Calibri"/>
                <a:cs typeface="Calibri"/>
              </a:rPr>
              <a:t> </a:t>
            </a:r>
            <a:r>
              <a:rPr sz="2000" b="1" spc="-16" dirty="0">
                <a:solidFill>
                  <a:srgbClr val="233944"/>
                </a:solidFill>
                <a:latin typeface="Calibri"/>
                <a:cs typeface="Calibri"/>
              </a:rPr>
              <a:t>even</a:t>
            </a:r>
            <a:r>
              <a:rPr sz="2000" b="1" dirty="0">
                <a:solidFill>
                  <a:srgbClr val="233944"/>
                </a:solidFill>
                <a:latin typeface="Calibri"/>
                <a:cs typeface="Calibri"/>
              </a:rPr>
              <a:t> </a:t>
            </a:r>
            <a:r>
              <a:rPr sz="2000" b="1" spc="-8" dirty="0">
                <a:solidFill>
                  <a:srgbClr val="233944"/>
                </a:solidFill>
                <a:latin typeface="Calibri"/>
                <a:cs typeface="Calibri"/>
              </a:rPr>
              <a:t>while</a:t>
            </a:r>
            <a:r>
              <a:rPr sz="2000" b="1" spc="8" dirty="0">
                <a:solidFill>
                  <a:srgbClr val="233944"/>
                </a:solidFill>
                <a:latin typeface="Calibri"/>
                <a:cs typeface="Calibri"/>
              </a:rPr>
              <a:t> </a:t>
            </a:r>
            <a:r>
              <a:rPr sz="2000" b="1" spc="-16" dirty="0">
                <a:solidFill>
                  <a:srgbClr val="233944"/>
                </a:solidFill>
                <a:latin typeface="Calibri"/>
                <a:cs typeface="Calibri"/>
              </a:rPr>
              <a:t>care</a:t>
            </a:r>
            <a:r>
              <a:rPr sz="2000" b="1" dirty="0">
                <a:solidFill>
                  <a:srgbClr val="233944"/>
                </a:solidFill>
                <a:latin typeface="Calibri"/>
                <a:cs typeface="Calibri"/>
              </a:rPr>
              <a:t> </a:t>
            </a:r>
            <a:r>
              <a:rPr sz="2000" b="1" spc="-16" dirty="0">
                <a:solidFill>
                  <a:srgbClr val="233944"/>
                </a:solidFill>
                <a:latin typeface="Calibri"/>
                <a:cs typeface="Calibri"/>
              </a:rPr>
              <a:t>facilities</a:t>
            </a:r>
            <a:r>
              <a:rPr sz="2000" b="1" dirty="0">
                <a:solidFill>
                  <a:srgbClr val="233944"/>
                </a:solidFill>
                <a:latin typeface="Calibri"/>
                <a:cs typeface="Calibri"/>
              </a:rPr>
              <a:t> </a:t>
            </a:r>
            <a:r>
              <a:rPr sz="2000" b="1" spc="-16" dirty="0">
                <a:solidFill>
                  <a:srgbClr val="233944"/>
                </a:solidFill>
                <a:latin typeface="Calibri"/>
                <a:cs typeface="Calibri"/>
              </a:rPr>
              <a:t>are</a:t>
            </a:r>
            <a:r>
              <a:rPr sz="2000" b="1" spc="8" dirty="0">
                <a:solidFill>
                  <a:srgbClr val="233944"/>
                </a:solidFill>
                <a:latin typeface="Calibri"/>
                <a:cs typeface="Calibri"/>
              </a:rPr>
              <a:t> </a:t>
            </a:r>
            <a:r>
              <a:rPr sz="2000" b="1" spc="-16" dirty="0">
                <a:solidFill>
                  <a:srgbClr val="233944"/>
                </a:solidFill>
                <a:latin typeface="Calibri"/>
                <a:cs typeface="Calibri"/>
              </a:rPr>
              <a:t>essential</a:t>
            </a:r>
            <a:r>
              <a:rPr sz="2000" b="1" dirty="0">
                <a:solidFill>
                  <a:srgbClr val="233944"/>
                </a:solidFill>
                <a:latin typeface="Calibri"/>
                <a:cs typeface="Calibri"/>
              </a:rPr>
              <a:t> </a:t>
            </a:r>
            <a:r>
              <a:rPr sz="2000" b="1" spc="-16" dirty="0">
                <a:solidFill>
                  <a:srgbClr val="233944"/>
                </a:solidFill>
                <a:latin typeface="Calibri"/>
                <a:cs typeface="Calibri"/>
              </a:rPr>
              <a:t>for</a:t>
            </a:r>
            <a:r>
              <a:rPr sz="2000" b="1" spc="8" dirty="0">
                <a:solidFill>
                  <a:srgbClr val="233944"/>
                </a:solidFill>
                <a:latin typeface="Calibri"/>
                <a:cs typeface="Calibri"/>
              </a:rPr>
              <a:t> </a:t>
            </a:r>
            <a:r>
              <a:rPr sz="2000" b="1" spc="-16" dirty="0">
                <a:solidFill>
                  <a:srgbClr val="233944"/>
                </a:solidFill>
                <a:latin typeface="Calibri"/>
                <a:cs typeface="Calibri"/>
              </a:rPr>
              <a:t>many</a:t>
            </a:r>
            <a:r>
              <a:rPr sz="2000" b="1" dirty="0">
                <a:solidFill>
                  <a:srgbClr val="233944"/>
                </a:solidFill>
                <a:latin typeface="Calibri"/>
                <a:cs typeface="Calibri"/>
              </a:rPr>
              <a:t> </a:t>
            </a:r>
            <a:r>
              <a:rPr sz="2000" b="1" spc="-8" dirty="0">
                <a:solidFill>
                  <a:srgbClr val="233944"/>
                </a:solidFill>
                <a:latin typeface="Calibri"/>
                <a:cs typeface="Calibri"/>
              </a:rPr>
              <a:t>people,</a:t>
            </a:r>
            <a:r>
              <a:rPr sz="2000" b="1" dirty="0">
                <a:solidFill>
                  <a:srgbClr val="233944"/>
                </a:solidFill>
                <a:latin typeface="Calibri"/>
                <a:cs typeface="Calibri"/>
              </a:rPr>
              <a:t> </a:t>
            </a:r>
            <a:r>
              <a:rPr sz="2000" b="1" spc="-8" dirty="0">
                <a:solidFill>
                  <a:srgbClr val="233944"/>
                </a:solidFill>
                <a:latin typeface="Calibri"/>
                <a:cs typeface="Calibri"/>
              </a:rPr>
              <a:t>their</a:t>
            </a:r>
            <a:r>
              <a:rPr sz="2000" b="1" spc="8" dirty="0">
                <a:solidFill>
                  <a:srgbClr val="233944"/>
                </a:solidFill>
                <a:latin typeface="Calibri"/>
                <a:cs typeface="Calibri"/>
              </a:rPr>
              <a:t> </a:t>
            </a:r>
            <a:r>
              <a:rPr sz="2000" b="1" spc="-16" dirty="0">
                <a:solidFill>
                  <a:srgbClr val="233944"/>
                </a:solidFill>
                <a:latin typeface="Calibri"/>
                <a:cs typeface="Calibri"/>
              </a:rPr>
              <a:t>drawbacks</a:t>
            </a:r>
            <a:r>
              <a:rPr sz="2000" b="1" dirty="0">
                <a:solidFill>
                  <a:srgbClr val="233944"/>
                </a:solidFill>
                <a:latin typeface="Calibri"/>
                <a:cs typeface="Calibri"/>
              </a:rPr>
              <a:t> </a:t>
            </a:r>
            <a:r>
              <a:rPr sz="2000" b="1" spc="-16" dirty="0">
                <a:solidFill>
                  <a:srgbClr val="233944"/>
                </a:solidFill>
                <a:latin typeface="Calibri"/>
                <a:cs typeface="Calibri"/>
              </a:rPr>
              <a:t>highlight</a:t>
            </a:r>
            <a:r>
              <a:rPr sz="2000" b="1" spc="8" dirty="0">
                <a:solidFill>
                  <a:srgbClr val="233944"/>
                </a:solidFill>
                <a:latin typeface="Calibri"/>
                <a:cs typeface="Calibri"/>
              </a:rPr>
              <a:t> </a:t>
            </a:r>
            <a:r>
              <a:rPr sz="2000" b="1" spc="-8" dirty="0">
                <a:solidFill>
                  <a:srgbClr val="233944"/>
                </a:solidFill>
                <a:latin typeface="Calibri"/>
                <a:cs typeface="Calibri"/>
              </a:rPr>
              <a:t>the</a:t>
            </a:r>
            <a:r>
              <a:rPr sz="2000" b="1" dirty="0">
                <a:solidFill>
                  <a:srgbClr val="233944"/>
                </a:solidFill>
                <a:latin typeface="Calibri"/>
                <a:cs typeface="Calibri"/>
              </a:rPr>
              <a:t> </a:t>
            </a:r>
            <a:r>
              <a:rPr sz="2000" b="1" spc="-8" dirty="0">
                <a:solidFill>
                  <a:srgbClr val="233944"/>
                </a:solidFill>
                <a:latin typeface="Calibri"/>
                <a:cs typeface="Calibri"/>
              </a:rPr>
              <a:t>need</a:t>
            </a:r>
            <a:r>
              <a:rPr sz="2000" b="1" dirty="0">
                <a:solidFill>
                  <a:srgbClr val="233944"/>
                </a:solidFill>
                <a:latin typeface="Calibri"/>
                <a:cs typeface="Calibri"/>
              </a:rPr>
              <a:t> </a:t>
            </a:r>
            <a:r>
              <a:rPr sz="2000" b="1" spc="-16" dirty="0">
                <a:solidFill>
                  <a:srgbClr val="233944"/>
                </a:solidFill>
                <a:latin typeface="Calibri"/>
                <a:cs typeface="Calibri"/>
              </a:rPr>
              <a:t>to</a:t>
            </a:r>
            <a:r>
              <a:rPr sz="2000" b="1" spc="8" dirty="0">
                <a:solidFill>
                  <a:srgbClr val="233944"/>
                </a:solidFill>
                <a:latin typeface="Calibri"/>
                <a:cs typeface="Calibri"/>
              </a:rPr>
              <a:t> </a:t>
            </a:r>
            <a:r>
              <a:rPr sz="2000" b="1" spc="-8" dirty="0">
                <a:solidFill>
                  <a:srgbClr val="233944"/>
                </a:solidFill>
                <a:latin typeface="Calibri"/>
                <a:cs typeface="Calibri"/>
              </a:rPr>
              <a:t>look</a:t>
            </a:r>
            <a:r>
              <a:rPr sz="2000" b="1" dirty="0">
                <a:solidFill>
                  <a:srgbClr val="233944"/>
                </a:solidFill>
                <a:latin typeface="Calibri"/>
                <a:cs typeface="Calibri"/>
              </a:rPr>
              <a:t> </a:t>
            </a:r>
            <a:r>
              <a:rPr sz="2000" b="1" spc="-16" dirty="0">
                <a:solidFill>
                  <a:srgbClr val="233944"/>
                </a:solidFill>
                <a:latin typeface="Calibri"/>
                <a:cs typeface="Calibri"/>
              </a:rPr>
              <a:t>at</a:t>
            </a:r>
            <a:r>
              <a:rPr lang="en-US" sz="2000" b="1" spc="-16" dirty="0">
                <a:solidFill>
                  <a:srgbClr val="233944"/>
                </a:solidFill>
                <a:latin typeface="Calibri"/>
                <a:cs typeface="Calibri"/>
              </a:rPr>
              <a:t> </a:t>
            </a:r>
            <a:r>
              <a:rPr sz="2000" b="1" spc="-16" dirty="0">
                <a:solidFill>
                  <a:srgbClr val="233944"/>
                </a:solidFill>
                <a:latin typeface="Calibri"/>
                <a:cs typeface="Calibri"/>
              </a:rPr>
              <a:t>alternatives</a:t>
            </a:r>
            <a:r>
              <a:rPr sz="2000" b="1" spc="-8" dirty="0">
                <a:solidFill>
                  <a:srgbClr val="233944"/>
                </a:solidFill>
                <a:latin typeface="Calibri"/>
                <a:cs typeface="Calibri"/>
              </a:rPr>
              <a:t> </a:t>
            </a:r>
            <a:r>
              <a:rPr sz="2000" b="1" spc="-24" dirty="0">
                <a:solidFill>
                  <a:srgbClr val="233944"/>
                </a:solidFill>
                <a:latin typeface="Calibri"/>
                <a:cs typeface="Calibri"/>
              </a:rPr>
              <a:t>like</a:t>
            </a:r>
            <a:r>
              <a:rPr sz="2000" b="1" dirty="0">
                <a:solidFill>
                  <a:srgbClr val="233944"/>
                </a:solidFill>
                <a:latin typeface="Calibri"/>
                <a:cs typeface="Calibri"/>
              </a:rPr>
              <a:t> </a:t>
            </a:r>
            <a:r>
              <a:rPr sz="2000" b="1" spc="-8" dirty="0">
                <a:solidFill>
                  <a:srgbClr val="233944"/>
                </a:solidFill>
                <a:latin typeface="Calibri"/>
                <a:cs typeface="Calibri"/>
              </a:rPr>
              <a:t>domiciliary</a:t>
            </a:r>
            <a:r>
              <a:rPr sz="2000" b="1" dirty="0">
                <a:solidFill>
                  <a:srgbClr val="233944"/>
                </a:solidFill>
                <a:latin typeface="Calibri"/>
                <a:cs typeface="Calibri"/>
              </a:rPr>
              <a:t> </a:t>
            </a:r>
            <a:r>
              <a:rPr sz="2000" b="1" spc="-16" dirty="0">
                <a:solidFill>
                  <a:srgbClr val="233944"/>
                </a:solidFill>
                <a:latin typeface="Calibri"/>
                <a:cs typeface="Calibri"/>
              </a:rPr>
              <a:t>care,</a:t>
            </a:r>
            <a:r>
              <a:rPr sz="2000" b="1" dirty="0">
                <a:solidFill>
                  <a:srgbClr val="233944"/>
                </a:solidFill>
                <a:latin typeface="Calibri"/>
                <a:cs typeface="Calibri"/>
              </a:rPr>
              <a:t> </a:t>
            </a:r>
            <a:r>
              <a:rPr sz="2000" b="1" spc="-8" dirty="0">
                <a:solidFill>
                  <a:srgbClr val="233944"/>
                </a:solidFill>
                <a:latin typeface="Calibri"/>
                <a:cs typeface="Calibri"/>
              </a:rPr>
              <a:t>which</a:t>
            </a:r>
            <a:r>
              <a:rPr sz="2000" b="1" dirty="0">
                <a:solidFill>
                  <a:srgbClr val="233944"/>
                </a:solidFill>
                <a:latin typeface="Calibri"/>
                <a:cs typeface="Calibri"/>
              </a:rPr>
              <a:t> </a:t>
            </a:r>
            <a:r>
              <a:rPr sz="2000" b="1" spc="-8" dirty="0">
                <a:solidFill>
                  <a:srgbClr val="233944"/>
                </a:solidFill>
                <a:latin typeface="Calibri"/>
                <a:cs typeface="Calibri"/>
              </a:rPr>
              <a:t>places</a:t>
            </a:r>
            <a:r>
              <a:rPr sz="2000" b="1" dirty="0">
                <a:solidFill>
                  <a:srgbClr val="233944"/>
                </a:solidFill>
                <a:latin typeface="Calibri"/>
                <a:cs typeface="Calibri"/>
              </a:rPr>
              <a:t> </a:t>
            </a:r>
            <a:r>
              <a:rPr sz="2000" b="1" spc="-8" dirty="0">
                <a:solidFill>
                  <a:srgbClr val="233944"/>
                </a:solidFill>
                <a:latin typeface="Calibri"/>
                <a:cs typeface="Calibri"/>
              </a:rPr>
              <a:t>an</a:t>
            </a:r>
            <a:r>
              <a:rPr sz="2000" b="1" dirty="0">
                <a:solidFill>
                  <a:srgbClr val="233944"/>
                </a:solidFill>
                <a:latin typeface="Calibri"/>
                <a:cs typeface="Calibri"/>
              </a:rPr>
              <a:t> </a:t>
            </a:r>
            <a:r>
              <a:rPr sz="2000" b="1" spc="-8" dirty="0">
                <a:solidFill>
                  <a:srgbClr val="233944"/>
                </a:solidFill>
                <a:latin typeface="Calibri"/>
                <a:cs typeface="Calibri"/>
              </a:rPr>
              <a:t>emphasis</a:t>
            </a:r>
            <a:r>
              <a:rPr sz="2000" b="1" dirty="0">
                <a:solidFill>
                  <a:srgbClr val="233944"/>
                </a:solidFill>
                <a:latin typeface="Calibri"/>
                <a:cs typeface="Calibri"/>
              </a:rPr>
              <a:t> </a:t>
            </a:r>
            <a:r>
              <a:rPr sz="2000" b="1" spc="-8" dirty="0">
                <a:solidFill>
                  <a:srgbClr val="233944"/>
                </a:solidFill>
                <a:latin typeface="Calibri"/>
                <a:cs typeface="Calibri"/>
              </a:rPr>
              <a:t>on</a:t>
            </a:r>
            <a:r>
              <a:rPr sz="2000" b="1" dirty="0">
                <a:solidFill>
                  <a:srgbClr val="233944"/>
                </a:solidFill>
                <a:latin typeface="Calibri"/>
                <a:cs typeface="Calibri"/>
              </a:rPr>
              <a:t> </a:t>
            </a:r>
            <a:r>
              <a:rPr sz="2000" b="1" spc="-24" dirty="0">
                <a:solidFill>
                  <a:srgbClr val="233944"/>
                </a:solidFill>
                <a:latin typeface="Calibri"/>
                <a:cs typeface="Calibri"/>
              </a:rPr>
              <a:t>autonomy,</a:t>
            </a:r>
            <a:r>
              <a:rPr sz="2000" b="1" spc="-8" dirty="0">
                <a:solidFill>
                  <a:srgbClr val="233944"/>
                </a:solidFill>
                <a:latin typeface="Calibri"/>
                <a:cs typeface="Calibri"/>
              </a:rPr>
              <a:t> </a:t>
            </a:r>
            <a:r>
              <a:rPr lang="en-US" sz="2000" b="1" spc="-8" dirty="0">
                <a:solidFill>
                  <a:srgbClr val="233944"/>
                </a:solidFill>
                <a:latin typeface="Calibri"/>
                <a:cs typeface="Calibri"/>
              </a:rPr>
              <a:t>individualized</a:t>
            </a:r>
            <a:r>
              <a:rPr sz="2000" b="1" dirty="0">
                <a:solidFill>
                  <a:srgbClr val="233944"/>
                </a:solidFill>
                <a:latin typeface="Calibri"/>
                <a:cs typeface="Calibri"/>
              </a:rPr>
              <a:t> </a:t>
            </a:r>
            <a:r>
              <a:rPr sz="2000" b="1" spc="-16" dirty="0">
                <a:solidFill>
                  <a:srgbClr val="233944"/>
                </a:solidFill>
                <a:latin typeface="Calibri"/>
                <a:cs typeface="Calibri"/>
              </a:rPr>
              <a:t>assistance,</a:t>
            </a:r>
            <a:r>
              <a:rPr sz="2000" b="1" dirty="0">
                <a:solidFill>
                  <a:srgbClr val="233944"/>
                </a:solidFill>
                <a:latin typeface="Calibri"/>
                <a:cs typeface="Calibri"/>
              </a:rPr>
              <a:t> </a:t>
            </a:r>
            <a:r>
              <a:rPr sz="2000" b="1" spc="-8" dirty="0">
                <a:solidFill>
                  <a:srgbClr val="233944"/>
                </a:solidFill>
                <a:latin typeface="Calibri"/>
                <a:cs typeface="Calibri"/>
              </a:rPr>
              <a:t>and</a:t>
            </a:r>
            <a:r>
              <a:rPr sz="2000" b="1" dirty="0">
                <a:solidFill>
                  <a:srgbClr val="233944"/>
                </a:solidFill>
                <a:latin typeface="Calibri"/>
                <a:cs typeface="Calibri"/>
              </a:rPr>
              <a:t> </a:t>
            </a:r>
            <a:r>
              <a:rPr sz="2000" b="1" spc="-16" dirty="0">
                <a:solidFill>
                  <a:srgbClr val="233944"/>
                </a:solidFill>
                <a:latin typeface="Calibri"/>
                <a:cs typeface="Calibri"/>
              </a:rPr>
              <a:t>comfort</a:t>
            </a:r>
            <a:r>
              <a:rPr sz="2000" b="1" dirty="0">
                <a:solidFill>
                  <a:srgbClr val="233944"/>
                </a:solidFill>
                <a:latin typeface="Calibri"/>
                <a:cs typeface="Calibri"/>
              </a:rPr>
              <a:t> </a:t>
            </a:r>
            <a:r>
              <a:rPr sz="2000" b="1" spc="-8" dirty="0">
                <a:solidFill>
                  <a:srgbClr val="233944"/>
                </a:solidFill>
                <a:latin typeface="Calibri"/>
                <a:cs typeface="Calibri"/>
              </a:rPr>
              <a:t>in</a:t>
            </a:r>
            <a:r>
              <a:rPr sz="2000" b="1" dirty="0">
                <a:solidFill>
                  <a:srgbClr val="233944"/>
                </a:solidFill>
                <a:latin typeface="Calibri"/>
                <a:cs typeface="Calibri"/>
              </a:rPr>
              <a:t> </a:t>
            </a:r>
            <a:r>
              <a:rPr sz="2000" b="1" spc="-8" dirty="0">
                <a:solidFill>
                  <a:srgbClr val="233944"/>
                </a:solidFill>
                <a:latin typeface="Calibri"/>
                <a:cs typeface="Calibri"/>
              </a:rPr>
              <a:t>one's</a:t>
            </a:r>
            <a:r>
              <a:rPr sz="2000" b="1" dirty="0">
                <a:solidFill>
                  <a:srgbClr val="233944"/>
                </a:solidFill>
                <a:latin typeface="Calibri"/>
                <a:cs typeface="Calibri"/>
              </a:rPr>
              <a:t> </a:t>
            </a:r>
            <a:r>
              <a:rPr sz="2000" b="1" spc="-8" dirty="0">
                <a:solidFill>
                  <a:srgbClr val="233944"/>
                </a:solidFill>
                <a:latin typeface="Calibri"/>
                <a:cs typeface="Calibri"/>
              </a:rPr>
              <a:t>own</a:t>
            </a:r>
            <a:r>
              <a:rPr lang="en-US" sz="2000" b="1" spc="-8" dirty="0">
                <a:solidFill>
                  <a:srgbClr val="233944"/>
                </a:solidFill>
                <a:latin typeface="Calibri"/>
                <a:cs typeface="Calibri"/>
              </a:rPr>
              <a:t> </a:t>
            </a:r>
            <a:r>
              <a:rPr sz="2000" b="1" spc="-8" dirty="0">
                <a:solidFill>
                  <a:srgbClr val="233944"/>
                </a:solidFill>
                <a:latin typeface="Calibri"/>
                <a:cs typeface="Calibri"/>
              </a:rPr>
              <a:t>home.</a:t>
            </a:r>
            <a:endParaRPr sz="2000" dirty="0">
              <a:latin typeface="Calibri"/>
              <a:cs typeface="Calibri"/>
            </a:endParaRPr>
          </a:p>
        </p:txBody>
      </p:sp>
      <p:pic>
        <p:nvPicPr>
          <p:cNvPr id="4" name="object 4"/>
          <p:cNvPicPr/>
          <p:nvPr/>
        </p:nvPicPr>
        <p:blipFill>
          <a:blip r:embed="rId2" cstate="print"/>
          <a:stretch>
            <a:fillRect/>
          </a:stretch>
        </p:blipFill>
        <p:spPr>
          <a:xfrm>
            <a:off x="11122505" y="113346"/>
            <a:ext cx="3270869" cy="2504525"/>
          </a:xfrm>
          <a:prstGeom prst="rect">
            <a:avLst/>
          </a:prstGeom>
        </p:spPr>
      </p:pic>
      <p:pic>
        <p:nvPicPr>
          <p:cNvPr id="5" name="object 5"/>
          <p:cNvPicPr/>
          <p:nvPr/>
        </p:nvPicPr>
        <p:blipFill>
          <a:blip r:embed="rId3" cstate="print"/>
          <a:stretch>
            <a:fillRect/>
          </a:stretch>
        </p:blipFill>
        <p:spPr>
          <a:xfrm>
            <a:off x="51269" y="38852"/>
            <a:ext cx="3271058" cy="2653515"/>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7">
    <p:bg>
      <p:bgPr>
        <a:blipFill>
          <a:blip r:embed="rId3"/>
          <a:stretch>
            <a:fillRect/>
          </a:stretch>
        </a:blip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sp>
      <p:sp>
        <p:nvSpPr>
          <p:cNvPr id="3" name="Shape 1"/>
          <p:cNvSpPr/>
          <p:nvPr/>
        </p:nvSpPr>
        <p:spPr>
          <a:xfrm>
            <a:off x="0" y="-83582"/>
            <a:ext cx="14630400" cy="8229600"/>
          </a:xfrm>
          <a:prstGeom prst="rect">
            <a:avLst/>
          </a:prstGeom>
          <a:blipFill dpi="0" rotWithShape="1">
            <a:blip r:embed="rId4">
              <a:alphaModFix amt="30000"/>
            </a:blip>
            <a:srcRect/>
            <a:stretch>
              <a:fillRect/>
            </a:stretch>
          </a:blipFill>
          <a:ln/>
        </p:spPr>
        <p:txBody>
          <a:bodyPr/>
          <a:lstStyle/>
          <a:p>
            <a:endParaRPr lang="en-GB"/>
          </a:p>
        </p:txBody>
      </p:sp>
      <p:sp>
        <p:nvSpPr>
          <p:cNvPr id="4" name="Text 2"/>
          <p:cNvSpPr/>
          <p:nvPr/>
        </p:nvSpPr>
        <p:spPr>
          <a:xfrm>
            <a:off x="650631" y="109822"/>
            <a:ext cx="13047784" cy="2206849"/>
          </a:xfrm>
          <a:prstGeom prst="rect">
            <a:avLst/>
          </a:prstGeom>
          <a:noFill/>
          <a:ln/>
        </p:spPr>
        <p:txBody>
          <a:bodyPr wrap="square" rtlCol="0" anchor="t"/>
          <a:lstStyle/>
          <a:p>
            <a:pPr marL="0" indent="0">
              <a:lnSpc>
                <a:spcPts val="5468"/>
              </a:lnSpc>
              <a:buNone/>
            </a:pPr>
            <a:r>
              <a:rPr lang="en-US" sz="4374" b="1" dirty="0">
                <a:solidFill>
                  <a:srgbClr val="233939"/>
                </a:solidFill>
                <a:latin typeface="Syne" pitchFamily="34" charset="0"/>
                <a:ea typeface="Syne" pitchFamily="34" charset="-122"/>
                <a:cs typeface="Syne" pitchFamily="34" charset="-120"/>
              </a:rPr>
              <a:t>Financial Considerations and Affordability</a:t>
            </a:r>
            <a:endParaRPr lang="en-US" sz="4374" dirty="0"/>
          </a:p>
        </p:txBody>
      </p:sp>
      <p:sp>
        <p:nvSpPr>
          <p:cNvPr id="7" name="Text 5"/>
          <p:cNvSpPr/>
          <p:nvPr/>
        </p:nvSpPr>
        <p:spPr>
          <a:xfrm>
            <a:off x="702752" y="2119283"/>
            <a:ext cx="4821436" cy="355402"/>
          </a:xfrm>
          <a:prstGeom prst="rect">
            <a:avLst/>
          </a:prstGeom>
          <a:noFill/>
          <a:ln/>
        </p:spPr>
        <p:txBody>
          <a:bodyPr wrap="none" rtlCol="0" anchor="t"/>
          <a:lstStyle/>
          <a:p>
            <a:pPr marL="0" indent="0">
              <a:lnSpc>
                <a:spcPts val="2799"/>
              </a:lnSpc>
              <a:buNone/>
            </a:pPr>
            <a:r>
              <a:rPr lang="en-US" sz="1750" dirty="0">
                <a:solidFill>
                  <a:srgbClr val="3B4E4E"/>
                </a:solidFill>
                <a:latin typeface="Arial Black" panose="020B0A04020102020204" pitchFamily="34" charset="0"/>
                <a:ea typeface="Overpass" pitchFamily="34" charset="-122"/>
                <a:cs typeface="Overpass" pitchFamily="34" charset="-120"/>
              </a:rPr>
              <a:t>1. Financial Options</a:t>
            </a:r>
            <a:endParaRPr lang="en-US" sz="1750" dirty="0">
              <a:latin typeface="Arial Black" panose="020B0A04020102020204" pitchFamily="34" charset="0"/>
            </a:endParaRPr>
          </a:p>
        </p:txBody>
      </p:sp>
      <p:sp>
        <p:nvSpPr>
          <p:cNvPr id="8" name="Text 6"/>
          <p:cNvSpPr/>
          <p:nvPr/>
        </p:nvSpPr>
        <p:spPr>
          <a:xfrm>
            <a:off x="455769" y="3074449"/>
            <a:ext cx="4821436" cy="2816397"/>
          </a:xfrm>
          <a:prstGeom prst="rect">
            <a:avLst/>
          </a:prstGeom>
          <a:noFill/>
          <a:ln/>
        </p:spPr>
        <p:txBody>
          <a:bodyPr wrap="square" rtlCol="0" anchor="t"/>
          <a:lstStyle/>
          <a:p>
            <a:pPr marL="0" indent="0">
              <a:lnSpc>
                <a:spcPts val="2799"/>
              </a:lnSpc>
              <a:buNone/>
            </a:pPr>
            <a:r>
              <a:rPr lang="en-US" sz="1750" dirty="0">
                <a:solidFill>
                  <a:srgbClr val="3B4E4E"/>
                </a:solidFill>
                <a:latin typeface="Arial Black" panose="020B0A04020102020204" pitchFamily="34" charset="0"/>
                <a:ea typeface="Overpass" pitchFamily="34" charset="-122"/>
                <a:cs typeface="Overpass" pitchFamily="34" charset="-120"/>
              </a:rPr>
              <a:t>Residents should explore various payment plans and financial aid options.</a:t>
            </a:r>
            <a:endParaRPr lang="en-US" sz="1750" dirty="0">
              <a:latin typeface="Arial Black" panose="020B0A04020102020204" pitchFamily="34" charset="0"/>
            </a:endParaRPr>
          </a:p>
        </p:txBody>
      </p:sp>
      <p:sp>
        <p:nvSpPr>
          <p:cNvPr id="9" name="Shape 7"/>
          <p:cNvSpPr/>
          <p:nvPr/>
        </p:nvSpPr>
        <p:spPr>
          <a:xfrm>
            <a:off x="1904935" y="5766571"/>
            <a:ext cx="11670387" cy="992505"/>
          </a:xfrm>
          <a:prstGeom prst="rect">
            <a:avLst/>
          </a:prstGeom>
          <a:solidFill>
            <a:srgbClr val="000000">
              <a:alpha val="4000"/>
            </a:srgbClr>
          </a:solidFill>
          <a:ln/>
        </p:spPr>
      </p:sp>
      <p:sp>
        <p:nvSpPr>
          <p:cNvPr id="10" name="Text 8"/>
          <p:cNvSpPr/>
          <p:nvPr/>
        </p:nvSpPr>
        <p:spPr>
          <a:xfrm>
            <a:off x="9880432" y="1644955"/>
            <a:ext cx="4468614" cy="474327"/>
          </a:xfrm>
          <a:prstGeom prst="rect">
            <a:avLst/>
          </a:prstGeom>
          <a:noFill/>
          <a:ln/>
        </p:spPr>
        <p:txBody>
          <a:bodyPr wrap="none" rtlCol="0" anchor="t"/>
          <a:lstStyle/>
          <a:p>
            <a:pPr marL="0" indent="0">
              <a:lnSpc>
                <a:spcPts val="2799"/>
              </a:lnSpc>
              <a:buNone/>
            </a:pPr>
            <a:r>
              <a:rPr lang="en-US" sz="1750" dirty="0">
                <a:solidFill>
                  <a:srgbClr val="3B4E4E"/>
                </a:solidFill>
                <a:latin typeface="Arial Black" panose="020B0A04020102020204" pitchFamily="34" charset="0"/>
                <a:ea typeface="Overpass" pitchFamily="34" charset="-122"/>
                <a:cs typeface="Overpass" pitchFamily="34" charset="-120"/>
              </a:rPr>
              <a:t>2. Budget Planning</a:t>
            </a:r>
            <a:endParaRPr lang="en-US" sz="1750" dirty="0">
              <a:latin typeface="Arial Black" panose="020B0A04020102020204" pitchFamily="34" charset="0"/>
            </a:endParaRPr>
          </a:p>
        </p:txBody>
      </p:sp>
      <p:sp>
        <p:nvSpPr>
          <p:cNvPr id="11" name="Text 9"/>
          <p:cNvSpPr/>
          <p:nvPr/>
        </p:nvSpPr>
        <p:spPr>
          <a:xfrm>
            <a:off x="9951899" y="2424367"/>
            <a:ext cx="4821436" cy="2206849"/>
          </a:xfrm>
          <a:prstGeom prst="rect">
            <a:avLst/>
          </a:prstGeom>
          <a:noFill/>
          <a:ln/>
        </p:spPr>
        <p:txBody>
          <a:bodyPr wrap="square" rtlCol="0" anchor="t"/>
          <a:lstStyle/>
          <a:p>
            <a:pPr marL="0" indent="0">
              <a:lnSpc>
                <a:spcPts val="2799"/>
              </a:lnSpc>
              <a:buNone/>
            </a:pPr>
            <a:r>
              <a:rPr lang="en-US" sz="1750" dirty="0">
                <a:solidFill>
                  <a:srgbClr val="3B4E4E"/>
                </a:solidFill>
                <a:latin typeface="Arial Black" panose="020B0A04020102020204" pitchFamily="34" charset="0"/>
                <a:ea typeface="Overpass" pitchFamily="34" charset="-122"/>
                <a:cs typeface="Overpass" pitchFamily="34" charset="-120"/>
              </a:rPr>
              <a:t>Assistance and counseling may be available to help with budgeting for care.</a:t>
            </a:r>
            <a:endParaRPr lang="en-US" sz="1750" dirty="0">
              <a:latin typeface="Arial Black" panose="020B0A040201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9F4BE"/>
          </a:solidFill>
          <a:ln/>
        </p:spPr>
      </p:sp>
      <p:sp>
        <p:nvSpPr>
          <p:cNvPr id="3" name="Shape 1"/>
          <p:cNvSpPr/>
          <p:nvPr/>
        </p:nvSpPr>
        <p:spPr>
          <a:xfrm>
            <a:off x="80784" y="0"/>
            <a:ext cx="14630400" cy="8229600"/>
          </a:xfrm>
          <a:prstGeom prst="rect">
            <a:avLst/>
          </a:prstGeom>
          <a:solidFill>
            <a:srgbClr val="FFFDE6"/>
          </a:solidFill>
          <a:ln/>
        </p:spPr>
        <p:txBody>
          <a:bodyPr/>
          <a:lstStyle/>
          <a:p>
            <a:endParaRPr lang="en-GB" dirty="0"/>
          </a:p>
        </p:txBody>
      </p:sp>
      <p:pic>
        <p:nvPicPr>
          <p:cNvPr id="4" name="Image 0" descr="preencoded.png"/>
          <p:cNvPicPr>
            <a:picLocks noChangeAspect="1"/>
          </p:cNvPicPr>
          <p:nvPr/>
        </p:nvPicPr>
        <p:blipFill>
          <a:blip r:embed="rId3"/>
          <a:stretch>
            <a:fillRect/>
          </a:stretch>
        </p:blipFill>
        <p:spPr>
          <a:xfrm>
            <a:off x="0" y="0"/>
            <a:ext cx="3657600" cy="8229600"/>
          </a:xfrm>
          <a:prstGeom prst="rect">
            <a:avLst/>
          </a:prstGeom>
        </p:spPr>
      </p:pic>
      <p:sp>
        <p:nvSpPr>
          <p:cNvPr id="5" name="Text 2"/>
          <p:cNvSpPr/>
          <p:nvPr/>
        </p:nvSpPr>
        <p:spPr>
          <a:xfrm>
            <a:off x="4490799" y="1129070"/>
            <a:ext cx="9306401" cy="882664"/>
          </a:xfrm>
          <a:prstGeom prst="rect">
            <a:avLst/>
          </a:prstGeom>
          <a:noFill/>
          <a:ln/>
        </p:spPr>
        <p:txBody>
          <a:bodyPr wrap="square" rtlCol="0" anchor="t"/>
          <a:lstStyle/>
          <a:p>
            <a:pPr marL="0" indent="0">
              <a:lnSpc>
                <a:spcPts val="5468"/>
              </a:lnSpc>
              <a:buNone/>
            </a:pPr>
            <a:r>
              <a:rPr lang="en-US" sz="4374" b="1" dirty="0">
                <a:solidFill>
                  <a:srgbClr val="233939"/>
                </a:solidFill>
                <a:latin typeface="Syne" pitchFamily="34" charset="0"/>
                <a:ea typeface="Syne" pitchFamily="34" charset="-122"/>
                <a:cs typeface="Syne" pitchFamily="34" charset="-120"/>
              </a:rPr>
              <a:t>Conclusion:</a:t>
            </a:r>
            <a:endParaRPr lang="en-US" sz="4374" dirty="0"/>
          </a:p>
        </p:txBody>
      </p:sp>
      <p:sp>
        <p:nvSpPr>
          <p:cNvPr id="7" name="Text 3"/>
          <p:cNvSpPr/>
          <p:nvPr/>
        </p:nvSpPr>
        <p:spPr>
          <a:xfrm>
            <a:off x="5768398" y="2777068"/>
            <a:ext cx="3711178" cy="347186"/>
          </a:xfrm>
          <a:prstGeom prst="rect">
            <a:avLst/>
          </a:prstGeom>
          <a:noFill/>
          <a:ln/>
        </p:spPr>
        <p:txBody>
          <a:bodyPr wrap="none" rtlCol="0" anchor="t"/>
          <a:lstStyle/>
          <a:p>
            <a:pPr marL="0" indent="0" algn="l">
              <a:lnSpc>
                <a:spcPts val="2734"/>
              </a:lnSpc>
              <a:buNone/>
            </a:pPr>
            <a:r>
              <a:rPr lang="en-US" sz="2400" b="1" dirty="0">
                <a:solidFill>
                  <a:srgbClr val="3B4E4E"/>
                </a:solidFill>
                <a:latin typeface="Calibri" panose="020F0502020204030204" pitchFamily="34" charset="0"/>
                <a:ea typeface="Syne" pitchFamily="34" charset="-122"/>
                <a:cs typeface="Calibri" panose="020F0502020204030204" pitchFamily="34" charset="0"/>
              </a:rPr>
              <a:t>Personal Considerations</a:t>
            </a:r>
            <a:endParaRPr lang="en-US" sz="2400" dirty="0">
              <a:latin typeface="Calibri" panose="020F0502020204030204" pitchFamily="34" charset="0"/>
              <a:cs typeface="Calibri" panose="020F0502020204030204" pitchFamily="34" charset="0"/>
            </a:endParaRPr>
          </a:p>
        </p:txBody>
      </p:sp>
      <p:sp>
        <p:nvSpPr>
          <p:cNvPr id="8" name="Text 4"/>
          <p:cNvSpPr/>
          <p:nvPr/>
        </p:nvSpPr>
        <p:spPr>
          <a:xfrm>
            <a:off x="5768399" y="3201353"/>
            <a:ext cx="7862173" cy="710803"/>
          </a:xfrm>
          <a:prstGeom prst="rect">
            <a:avLst/>
          </a:prstGeom>
          <a:noFill/>
          <a:ln/>
        </p:spPr>
        <p:txBody>
          <a:bodyPr wrap="square" rtlCol="0" anchor="t"/>
          <a:lstStyle/>
          <a:p>
            <a:pPr marL="0" indent="0" algn="l">
              <a:lnSpc>
                <a:spcPts val="2799"/>
              </a:lnSpc>
              <a:buNone/>
            </a:pPr>
            <a:r>
              <a:rPr lang="en-US" dirty="0">
                <a:latin typeface="Calibri" panose="020F0502020204030204" pitchFamily="34" charset="0"/>
                <a:ea typeface="Overpass" pitchFamily="34" charset="-122"/>
                <a:cs typeface="Calibri" panose="020F0502020204030204" pitchFamily="34" charset="0"/>
              </a:rPr>
              <a:t>Respect for individual preferences is crucial for overall well-being and satisfaction.</a:t>
            </a:r>
            <a:endParaRPr lang="en-US" dirty="0">
              <a:latin typeface="Calibri" panose="020F0502020204030204" pitchFamily="34" charset="0"/>
              <a:cs typeface="Calibri" panose="020F0502020204030204" pitchFamily="34" charset="0"/>
            </a:endParaRPr>
          </a:p>
        </p:txBody>
      </p:sp>
      <p:sp>
        <p:nvSpPr>
          <p:cNvPr id="10" name="Text 5"/>
          <p:cNvSpPr/>
          <p:nvPr/>
        </p:nvSpPr>
        <p:spPr>
          <a:xfrm>
            <a:off x="5768399" y="3711013"/>
            <a:ext cx="3496032" cy="347186"/>
          </a:xfrm>
          <a:prstGeom prst="rect">
            <a:avLst/>
          </a:prstGeom>
          <a:noFill/>
          <a:ln/>
        </p:spPr>
        <p:txBody>
          <a:bodyPr wrap="none" rtlCol="0" anchor="t"/>
          <a:lstStyle/>
          <a:p>
            <a:pPr marL="0" indent="0" algn="l">
              <a:lnSpc>
                <a:spcPts val="2734"/>
              </a:lnSpc>
              <a:buNone/>
            </a:pPr>
            <a:r>
              <a:rPr lang="en-US" sz="2400" b="1" dirty="0">
                <a:solidFill>
                  <a:srgbClr val="3B4E4E"/>
                </a:solidFill>
                <a:latin typeface="Calibri" panose="020F0502020204030204" pitchFamily="34" charset="0"/>
                <a:ea typeface="Syne" pitchFamily="34" charset="-122"/>
                <a:cs typeface="Calibri" panose="020F0502020204030204" pitchFamily="34" charset="0"/>
              </a:rPr>
              <a:t>Assessment of Options</a:t>
            </a:r>
            <a:endParaRPr lang="en-US" sz="2400" dirty="0">
              <a:latin typeface="Calibri" panose="020F0502020204030204" pitchFamily="34" charset="0"/>
              <a:cs typeface="Calibri" panose="020F0502020204030204" pitchFamily="34" charset="0"/>
            </a:endParaRPr>
          </a:p>
        </p:txBody>
      </p:sp>
      <p:sp>
        <p:nvSpPr>
          <p:cNvPr id="11" name="Text 6"/>
          <p:cNvSpPr/>
          <p:nvPr/>
        </p:nvSpPr>
        <p:spPr>
          <a:xfrm>
            <a:off x="5768398" y="4297504"/>
            <a:ext cx="7862173" cy="710803"/>
          </a:xfrm>
          <a:prstGeom prst="rect">
            <a:avLst/>
          </a:prstGeom>
          <a:noFill/>
          <a:ln/>
        </p:spPr>
        <p:txBody>
          <a:bodyPr wrap="square" rtlCol="0" anchor="t"/>
          <a:lstStyle/>
          <a:p>
            <a:pPr marL="0" indent="0" algn="l">
              <a:lnSpc>
                <a:spcPts val="2799"/>
              </a:lnSpc>
              <a:buNone/>
            </a:pPr>
            <a:r>
              <a:rPr lang="en-US" sz="2000" dirty="0">
                <a:latin typeface="Calibri" panose="020F0502020204030204" pitchFamily="34" charset="0"/>
                <a:ea typeface="Overpass" pitchFamily="34" charset="-122"/>
                <a:cs typeface="Calibri" panose="020F0502020204030204" pitchFamily="34" charset="0"/>
              </a:rPr>
              <a:t>Exploring all available options helps in decision-making, addressing individual needs.</a:t>
            </a:r>
            <a:endParaRPr lang="en-US" sz="2000" dirty="0">
              <a:latin typeface="Calibri" panose="020F0502020204030204" pitchFamily="34" charset="0"/>
              <a:cs typeface="Calibri" panose="020F0502020204030204" pitchFamily="34" charset="0"/>
            </a:endParaRPr>
          </a:p>
        </p:txBody>
      </p:sp>
      <p:sp>
        <p:nvSpPr>
          <p:cNvPr id="18" name="Text 5">
            <a:extLst>
              <a:ext uri="{FF2B5EF4-FFF2-40B4-BE49-F238E27FC236}">
                <a16:creationId xmlns:a16="http://schemas.microsoft.com/office/drawing/2014/main" id="{51E39F71-1151-45CA-4441-E5005262DBED}"/>
              </a:ext>
            </a:extLst>
          </p:cNvPr>
          <p:cNvSpPr/>
          <p:nvPr/>
        </p:nvSpPr>
        <p:spPr>
          <a:xfrm>
            <a:off x="5768399" y="5135808"/>
            <a:ext cx="3496032" cy="347186"/>
          </a:xfrm>
          <a:prstGeom prst="rect">
            <a:avLst/>
          </a:prstGeom>
          <a:noFill/>
          <a:ln/>
        </p:spPr>
        <p:txBody>
          <a:bodyPr wrap="none" rtlCol="0" anchor="t"/>
          <a:lstStyle/>
          <a:p>
            <a:pPr marL="0" indent="0" algn="l">
              <a:lnSpc>
                <a:spcPts val="2734"/>
              </a:lnSpc>
              <a:buNone/>
            </a:pPr>
            <a:r>
              <a:rPr lang="en-US" sz="2400" b="1" dirty="0">
                <a:solidFill>
                  <a:srgbClr val="3B4E4E"/>
                </a:solidFill>
                <a:latin typeface="Calibri" panose="020F0502020204030204" pitchFamily="34" charset="0"/>
                <a:ea typeface="Syne" pitchFamily="34" charset="-122"/>
                <a:cs typeface="Calibri" panose="020F0502020204030204" pitchFamily="34" charset="0"/>
              </a:rPr>
              <a:t>Empowerment</a:t>
            </a:r>
            <a:endParaRPr lang="en-US" sz="2400" dirty="0">
              <a:latin typeface="Calibri" panose="020F0502020204030204" pitchFamily="34" charset="0"/>
              <a:cs typeface="Calibri" panose="020F0502020204030204" pitchFamily="34" charset="0"/>
            </a:endParaRPr>
          </a:p>
        </p:txBody>
      </p:sp>
      <p:sp>
        <p:nvSpPr>
          <p:cNvPr id="19" name="Text 6">
            <a:extLst>
              <a:ext uri="{FF2B5EF4-FFF2-40B4-BE49-F238E27FC236}">
                <a16:creationId xmlns:a16="http://schemas.microsoft.com/office/drawing/2014/main" id="{AA0A2291-2D93-CBC0-48A6-AB8DCE04C7F0}"/>
              </a:ext>
            </a:extLst>
          </p:cNvPr>
          <p:cNvSpPr/>
          <p:nvPr/>
        </p:nvSpPr>
        <p:spPr>
          <a:xfrm>
            <a:off x="5567184" y="5773641"/>
            <a:ext cx="7862173" cy="710803"/>
          </a:xfrm>
          <a:prstGeom prst="rect">
            <a:avLst/>
          </a:prstGeom>
          <a:noFill/>
          <a:ln/>
        </p:spPr>
        <p:txBody>
          <a:bodyPr wrap="square" rtlCol="0" anchor="t"/>
          <a:lstStyle/>
          <a:p>
            <a:pPr marL="0" indent="0" algn="l">
              <a:lnSpc>
                <a:spcPts val="2799"/>
              </a:lnSpc>
              <a:buNone/>
            </a:pPr>
            <a:r>
              <a:rPr lang="en-US" sz="1750" dirty="0">
                <a:solidFill>
                  <a:srgbClr val="3B4E4E"/>
                </a:solidFill>
                <a:latin typeface="Overpass" pitchFamily="34" charset="0"/>
                <a:ea typeface="Overpass" pitchFamily="34" charset="-122"/>
                <a:cs typeface="Overpass" pitchFamily="34" charset="-120"/>
              </a:rPr>
              <a:t>.</a:t>
            </a:r>
            <a:endParaRPr lang="en-US" sz="1750" dirty="0"/>
          </a:p>
        </p:txBody>
      </p:sp>
      <p:sp>
        <p:nvSpPr>
          <p:cNvPr id="20" name="Text 6">
            <a:extLst>
              <a:ext uri="{FF2B5EF4-FFF2-40B4-BE49-F238E27FC236}">
                <a16:creationId xmlns:a16="http://schemas.microsoft.com/office/drawing/2014/main" id="{2CCA12C2-810D-421D-3820-FEB0A2F660F7}"/>
              </a:ext>
            </a:extLst>
          </p:cNvPr>
          <p:cNvSpPr/>
          <p:nvPr/>
        </p:nvSpPr>
        <p:spPr>
          <a:xfrm>
            <a:off x="5768399" y="5629037"/>
            <a:ext cx="7862173" cy="710803"/>
          </a:xfrm>
          <a:prstGeom prst="rect">
            <a:avLst/>
          </a:prstGeom>
          <a:noFill/>
          <a:ln/>
        </p:spPr>
        <p:txBody>
          <a:bodyPr wrap="square" rtlCol="0" anchor="t"/>
          <a:lstStyle/>
          <a:p>
            <a:pPr>
              <a:lnSpc>
                <a:spcPts val="2799"/>
              </a:lnSpc>
            </a:pPr>
            <a:r>
              <a:rPr lang="en-US" sz="2000" dirty="0">
                <a:latin typeface="Calibri" panose="020F0502020204030204" pitchFamily="34" charset="0"/>
                <a:cs typeface="Calibri" panose="020F0502020204030204" pitchFamily="34" charset="0"/>
              </a:rPr>
              <a:t>Empowering individuals to make informed decisions preserving autonomy and well-being</a:t>
            </a:r>
            <a:r>
              <a:rPr lang="en-US" dirty="0">
                <a:latin typeface="Calibri" panose="020F0502020204030204" pitchFamily="34" charset="0"/>
                <a:cs typeface="Calibri" panose="020F0502020204030204" pitchFamily="34" charset="0"/>
              </a:rPr>
              <a: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7F1F3-ABA2-7192-E1D9-14A63C295EE7}"/>
              </a:ext>
            </a:extLst>
          </p:cNvPr>
          <p:cNvSpPr>
            <a:spLocks noGrp="1"/>
          </p:cNvSpPr>
          <p:nvPr>
            <p:ph type="title"/>
          </p:nvPr>
        </p:nvSpPr>
        <p:spPr/>
        <p:txBody>
          <a:bodyPr/>
          <a:lstStyle/>
          <a:p>
            <a:r>
              <a:rPr lang="en-US" dirty="0">
                <a:latin typeface="Arial Black" panose="020B0A04020102020204" pitchFamily="34" charset="0"/>
              </a:rPr>
              <a:t>REFERENCES</a:t>
            </a:r>
            <a:endParaRPr lang="en-GB" dirty="0">
              <a:latin typeface="Arial Black" panose="020B0A04020102020204" pitchFamily="34" charset="0"/>
            </a:endParaRPr>
          </a:p>
        </p:txBody>
      </p:sp>
      <p:sp>
        <p:nvSpPr>
          <p:cNvPr id="8" name="TextBox 7">
            <a:extLst>
              <a:ext uri="{FF2B5EF4-FFF2-40B4-BE49-F238E27FC236}">
                <a16:creationId xmlns:a16="http://schemas.microsoft.com/office/drawing/2014/main" id="{6C165A3B-0977-169F-D18B-120B0431AA6D}"/>
              </a:ext>
            </a:extLst>
          </p:cNvPr>
          <p:cNvSpPr txBox="1"/>
          <p:nvPr/>
        </p:nvSpPr>
        <p:spPr>
          <a:xfrm>
            <a:off x="1006475" y="2028825"/>
            <a:ext cx="12390967" cy="4533229"/>
          </a:xfrm>
          <a:prstGeom prst="rect">
            <a:avLst/>
          </a:prstGeom>
          <a:noFill/>
        </p:spPr>
        <p:txBody>
          <a:bodyPr wrap="square">
            <a:spAutoFit/>
          </a:bodyPr>
          <a:lstStyle/>
          <a:p>
            <a:pPr>
              <a:lnSpc>
                <a:spcPct val="107000"/>
              </a:lnSpc>
              <a:spcAft>
                <a:spcPts val="800"/>
              </a:spcAft>
            </a:pPr>
            <a:r>
              <a:rPr lang="en-GB" sz="2000" kern="1200" dirty="0">
                <a:solidFill>
                  <a:srgbClr val="002060"/>
                </a:solidFill>
                <a:effectLst/>
                <a:latin typeface="Arial" panose="020B0604020202020204" pitchFamily="34" charset="0"/>
                <a:ea typeface="Calibri" panose="020F0502020204030204" pitchFamily="34" charset="0"/>
                <a:cs typeface="Arial" panose="020B0604020202020204" pitchFamily="34" charset="0"/>
              </a:rPr>
              <a:t>age-uk-briefing-state-of-health-and-care-july-2023-abridged-version.pdf</a:t>
            </a:r>
            <a:endParaRPr lang="en-GB" sz="1200" dirty="0">
              <a:solidFill>
                <a:srgbClr val="00206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2000" kern="1200" dirty="0">
                <a:solidFill>
                  <a:srgbClr val="002060"/>
                </a:solidFill>
                <a:effectLst/>
                <a:latin typeface="Arial" panose="020B0604020202020204" pitchFamily="34" charset="0"/>
                <a:ea typeface="Calibri" panose="020F0502020204030204" pitchFamily="34" charset="0"/>
                <a:cs typeface="Arial" panose="020B0604020202020204" pitchFamily="34" charset="0"/>
              </a:rPr>
              <a:t>Bureau, U. C. (n.d.). </a:t>
            </a:r>
            <a:r>
              <a:rPr lang="en-US" sz="2000" i="1" kern="1200" dirty="0">
                <a:solidFill>
                  <a:srgbClr val="002060"/>
                </a:solidFill>
                <a:effectLst/>
                <a:latin typeface="Arial" panose="020B0604020202020204" pitchFamily="34" charset="0"/>
                <a:ea typeface="Calibri" panose="020F0502020204030204" pitchFamily="34" charset="0"/>
                <a:cs typeface="Arial" panose="020B0604020202020204" pitchFamily="34" charset="0"/>
              </a:rPr>
              <a:t>Health Insurance Coverage in the United States: 2021</a:t>
            </a:r>
            <a:r>
              <a:rPr lang="en-US" sz="2000" kern="1200" dirty="0">
                <a:solidFill>
                  <a:srgbClr val="002060"/>
                </a:solidFill>
                <a:effectLst/>
                <a:latin typeface="Arial" panose="020B0604020202020204" pitchFamily="34" charset="0"/>
                <a:ea typeface="Calibri" panose="020F0502020204030204" pitchFamily="34" charset="0"/>
                <a:cs typeface="Arial" panose="020B0604020202020204" pitchFamily="34" charset="0"/>
              </a:rPr>
              <a:t>. </a:t>
            </a:r>
            <a:r>
              <a:rPr lang="en-US" sz="2000" kern="1200" dirty="0" err="1">
                <a:solidFill>
                  <a:srgbClr val="002060"/>
                </a:solidFill>
                <a:effectLst/>
                <a:latin typeface="Arial" panose="020B0604020202020204" pitchFamily="34" charset="0"/>
                <a:ea typeface="Calibri" panose="020F0502020204030204" pitchFamily="34" charset="0"/>
                <a:cs typeface="Arial" panose="020B0604020202020204" pitchFamily="34" charset="0"/>
              </a:rPr>
              <a:t>Census.Gov</a:t>
            </a:r>
            <a:r>
              <a:rPr lang="en-US" sz="2000" kern="1200" dirty="0">
                <a:solidFill>
                  <a:srgbClr val="002060"/>
                </a:solidFill>
                <a:effectLst/>
                <a:latin typeface="Arial" panose="020B0604020202020204" pitchFamily="34" charset="0"/>
                <a:ea typeface="Calibri" panose="020F0502020204030204" pitchFamily="34" charset="0"/>
                <a:cs typeface="Arial" panose="020B0604020202020204" pitchFamily="34" charset="0"/>
              </a:rPr>
              <a:t>. Retrieved May 8, 2023, from</a:t>
            </a:r>
            <a:r>
              <a:rPr lang="en-US" sz="2000" u="sng" kern="1200" dirty="0">
                <a:solidFill>
                  <a:srgbClr val="002060"/>
                </a:solidFill>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http://www.census.gov/library/publications/2022/demo/p60-278.html</a:t>
            </a:r>
            <a:endParaRPr lang="en-GB" sz="1200" dirty="0">
              <a:solidFill>
                <a:srgbClr val="00206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000" u="sng" kern="1200" dirty="0">
                <a:solidFill>
                  <a:srgbClr val="002060"/>
                </a:solidFill>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https://www.bluebirdcare.co.uk/newcastle/useful-information/27470/finding-end-of-life-care-near-me</a:t>
            </a:r>
            <a:endParaRPr lang="en-GB" sz="1200" dirty="0">
              <a:solidFill>
                <a:srgbClr val="00206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2000" kern="1200" dirty="0">
                <a:solidFill>
                  <a:srgbClr val="002060"/>
                </a:solidFill>
                <a:effectLst/>
                <a:latin typeface="Arial" panose="020B0604020202020204" pitchFamily="34" charset="0"/>
                <a:ea typeface="Calibri" panose="020F0502020204030204" pitchFamily="34" charset="0"/>
                <a:cs typeface="Arial" panose="020B0604020202020204" pitchFamily="34" charset="0"/>
              </a:rPr>
              <a:t>Knapp, M.R., 1977. The activity theory of aging an examination in the English context. </a:t>
            </a:r>
            <a:r>
              <a:rPr lang="en-US" sz="2000" i="1" kern="1200" dirty="0">
                <a:solidFill>
                  <a:srgbClr val="002060"/>
                </a:solidFill>
                <a:effectLst/>
                <a:latin typeface="Arial" panose="020B0604020202020204" pitchFamily="34" charset="0"/>
                <a:ea typeface="Calibri" panose="020F0502020204030204" pitchFamily="34" charset="0"/>
                <a:cs typeface="Arial" panose="020B0604020202020204" pitchFamily="34" charset="0"/>
              </a:rPr>
              <a:t>The Gerontologist</a:t>
            </a:r>
            <a:r>
              <a:rPr lang="en-US" sz="2000" kern="1200" dirty="0">
                <a:solidFill>
                  <a:srgbClr val="002060"/>
                </a:solidFill>
                <a:effectLst/>
                <a:latin typeface="Arial" panose="020B0604020202020204" pitchFamily="34" charset="0"/>
                <a:ea typeface="Calibri" panose="020F0502020204030204" pitchFamily="34" charset="0"/>
                <a:cs typeface="Arial" panose="020B0604020202020204" pitchFamily="34" charset="0"/>
              </a:rPr>
              <a:t>, </a:t>
            </a:r>
            <a:r>
              <a:rPr lang="en-US" sz="2000" i="1" kern="1200" dirty="0">
                <a:solidFill>
                  <a:srgbClr val="002060"/>
                </a:solidFill>
                <a:effectLst/>
                <a:latin typeface="Arial" panose="020B0604020202020204" pitchFamily="34" charset="0"/>
                <a:ea typeface="Calibri" panose="020F0502020204030204" pitchFamily="34" charset="0"/>
                <a:cs typeface="Arial" panose="020B0604020202020204" pitchFamily="34" charset="0"/>
              </a:rPr>
              <a:t>17</a:t>
            </a:r>
            <a:r>
              <a:rPr lang="en-US" sz="2000" kern="1200" dirty="0">
                <a:solidFill>
                  <a:srgbClr val="002060"/>
                </a:solidFill>
                <a:effectLst/>
                <a:latin typeface="Arial" panose="020B0604020202020204" pitchFamily="34" charset="0"/>
                <a:ea typeface="Calibri" panose="020F0502020204030204" pitchFamily="34" charset="0"/>
                <a:cs typeface="Arial" panose="020B0604020202020204" pitchFamily="34" charset="0"/>
              </a:rPr>
              <a:t>(6), pp.553-559.</a:t>
            </a:r>
            <a:endParaRPr lang="en-GB" sz="1200" dirty="0">
              <a:solidFill>
                <a:srgbClr val="00206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000" kern="1200" dirty="0">
                <a:solidFill>
                  <a:srgbClr val="002060"/>
                </a:solidFill>
                <a:effectLst/>
                <a:latin typeface="Arial" panose="020B0604020202020204" pitchFamily="34" charset="0"/>
                <a:ea typeface="Calibri" panose="020F0502020204030204" pitchFamily="34" charset="0"/>
                <a:cs typeface="Arial" panose="020B0604020202020204" pitchFamily="34" charset="0"/>
              </a:rPr>
              <a:t>Li, X., Krumholz, H.M., Yip, W., Cheng, K.K., De </a:t>
            </a:r>
            <a:r>
              <a:rPr lang="en-GB" sz="2000" kern="1200" dirty="0" err="1">
                <a:solidFill>
                  <a:srgbClr val="002060"/>
                </a:solidFill>
                <a:effectLst/>
                <a:latin typeface="Arial" panose="020B0604020202020204" pitchFamily="34" charset="0"/>
                <a:ea typeface="Calibri" panose="020F0502020204030204" pitchFamily="34" charset="0"/>
                <a:cs typeface="Arial" panose="020B0604020202020204" pitchFamily="34" charset="0"/>
              </a:rPr>
              <a:t>Maeseneer</a:t>
            </a:r>
            <a:r>
              <a:rPr lang="en-GB" sz="2000" kern="1200" dirty="0">
                <a:solidFill>
                  <a:srgbClr val="002060"/>
                </a:solidFill>
                <a:effectLst/>
                <a:latin typeface="Arial" panose="020B0604020202020204" pitchFamily="34" charset="0"/>
                <a:ea typeface="Calibri" panose="020F0502020204030204" pitchFamily="34" charset="0"/>
                <a:cs typeface="Arial" panose="020B0604020202020204" pitchFamily="34" charset="0"/>
              </a:rPr>
              <a:t>, J., Meng, Q., </a:t>
            </a:r>
            <a:r>
              <a:rPr lang="en-GB" sz="2000" kern="1200" dirty="0" err="1">
                <a:solidFill>
                  <a:srgbClr val="002060"/>
                </a:solidFill>
                <a:effectLst/>
                <a:latin typeface="Arial" panose="020B0604020202020204" pitchFamily="34" charset="0"/>
                <a:ea typeface="Calibri" panose="020F0502020204030204" pitchFamily="34" charset="0"/>
                <a:cs typeface="Arial" panose="020B0604020202020204" pitchFamily="34" charset="0"/>
              </a:rPr>
              <a:t>Mossialos</a:t>
            </a:r>
            <a:r>
              <a:rPr lang="en-GB" sz="2000" kern="1200" dirty="0">
                <a:solidFill>
                  <a:srgbClr val="002060"/>
                </a:solidFill>
                <a:effectLst/>
                <a:latin typeface="Arial" panose="020B0604020202020204" pitchFamily="34" charset="0"/>
                <a:ea typeface="Calibri" panose="020F0502020204030204" pitchFamily="34" charset="0"/>
                <a:cs typeface="Arial" panose="020B0604020202020204" pitchFamily="34" charset="0"/>
              </a:rPr>
              <a:t>, E., Li, C., Lu, J., Su, M. and Zhang, Q., 2020. Quality of primary health care in China: challenges and recommendations. </a:t>
            </a:r>
            <a:r>
              <a:rPr lang="en-GB" sz="2000" i="1" kern="1200" dirty="0">
                <a:solidFill>
                  <a:srgbClr val="002060"/>
                </a:solidFill>
                <a:effectLst/>
                <a:latin typeface="Arial" panose="020B0604020202020204" pitchFamily="34" charset="0"/>
                <a:ea typeface="Calibri" panose="020F0502020204030204" pitchFamily="34" charset="0"/>
                <a:cs typeface="Arial" panose="020B0604020202020204" pitchFamily="34" charset="0"/>
              </a:rPr>
              <a:t>The Lancet</a:t>
            </a:r>
            <a:r>
              <a:rPr lang="en-GB" sz="2000" kern="1200" dirty="0">
                <a:solidFill>
                  <a:srgbClr val="002060"/>
                </a:solidFill>
                <a:effectLst/>
                <a:latin typeface="Arial" panose="020B0604020202020204" pitchFamily="34" charset="0"/>
                <a:ea typeface="Calibri" panose="020F0502020204030204" pitchFamily="34" charset="0"/>
                <a:cs typeface="Arial" panose="020B0604020202020204" pitchFamily="34" charset="0"/>
              </a:rPr>
              <a:t>, </a:t>
            </a:r>
            <a:r>
              <a:rPr lang="en-GB" sz="2000" i="1" kern="1200" dirty="0">
                <a:solidFill>
                  <a:srgbClr val="002060"/>
                </a:solidFill>
                <a:effectLst/>
                <a:latin typeface="Arial" panose="020B0604020202020204" pitchFamily="34" charset="0"/>
                <a:ea typeface="Calibri" panose="020F0502020204030204" pitchFamily="34" charset="0"/>
                <a:cs typeface="Arial" panose="020B0604020202020204" pitchFamily="34" charset="0"/>
              </a:rPr>
              <a:t>395</a:t>
            </a:r>
            <a:r>
              <a:rPr lang="en-GB" sz="2000" kern="1200" dirty="0">
                <a:solidFill>
                  <a:srgbClr val="002060"/>
                </a:solidFill>
                <a:effectLst/>
                <a:latin typeface="Arial" panose="020B0604020202020204" pitchFamily="34" charset="0"/>
                <a:ea typeface="Calibri" panose="020F0502020204030204" pitchFamily="34" charset="0"/>
                <a:cs typeface="Arial" panose="020B0604020202020204" pitchFamily="34" charset="0"/>
              </a:rPr>
              <a:t>(10239), pp.1802-1812.</a:t>
            </a:r>
            <a:endParaRPr lang="en-GB" sz="1200" dirty="0">
              <a:solidFill>
                <a:srgbClr val="002060"/>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000" kern="1200" dirty="0">
                <a:solidFill>
                  <a:srgbClr val="002060"/>
                </a:solidFill>
                <a:effectLst/>
                <a:latin typeface="Arial" panose="020B0604020202020204" pitchFamily="34" charset="0"/>
                <a:ea typeface="Calibri" panose="020F0502020204030204" pitchFamily="34" charset="0"/>
                <a:cs typeface="Arial" panose="020B0604020202020204" pitchFamily="34" charset="0"/>
              </a:rPr>
              <a:t>Lorenz, K.A., Lynn, J., Dy, S.M., </a:t>
            </a:r>
            <a:r>
              <a:rPr lang="en-GB" sz="2000" kern="1200" dirty="0" err="1">
                <a:solidFill>
                  <a:srgbClr val="002060"/>
                </a:solidFill>
                <a:effectLst/>
                <a:latin typeface="Arial" panose="020B0604020202020204" pitchFamily="34" charset="0"/>
                <a:ea typeface="Calibri" panose="020F0502020204030204" pitchFamily="34" charset="0"/>
                <a:cs typeface="Arial" panose="020B0604020202020204" pitchFamily="34" charset="0"/>
              </a:rPr>
              <a:t>Shugarman</a:t>
            </a:r>
            <a:r>
              <a:rPr lang="en-GB" sz="2000" kern="1200" dirty="0">
                <a:solidFill>
                  <a:srgbClr val="002060"/>
                </a:solidFill>
                <a:effectLst/>
                <a:latin typeface="Arial" panose="020B0604020202020204" pitchFamily="34" charset="0"/>
                <a:ea typeface="Calibri" panose="020F0502020204030204" pitchFamily="34" charset="0"/>
                <a:cs typeface="Arial" panose="020B0604020202020204" pitchFamily="34" charset="0"/>
              </a:rPr>
              <a:t>, L.R., Wilkinson, A., </a:t>
            </a:r>
            <a:r>
              <a:rPr lang="en-GB" sz="2000" kern="1200" dirty="0" err="1">
                <a:solidFill>
                  <a:srgbClr val="002060"/>
                </a:solidFill>
                <a:effectLst/>
                <a:latin typeface="Arial" panose="020B0604020202020204" pitchFamily="34" charset="0"/>
                <a:ea typeface="Calibri" panose="020F0502020204030204" pitchFamily="34" charset="0"/>
                <a:cs typeface="Arial" panose="020B0604020202020204" pitchFamily="34" charset="0"/>
              </a:rPr>
              <a:t>Mularski</a:t>
            </a:r>
            <a:r>
              <a:rPr lang="en-GB" sz="2000" kern="1200" dirty="0">
                <a:solidFill>
                  <a:srgbClr val="002060"/>
                </a:solidFill>
                <a:effectLst/>
                <a:latin typeface="Arial" panose="020B0604020202020204" pitchFamily="34" charset="0"/>
                <a:ea typeface="Calibri" panose="020F0502020204030204" pitchFamily="34" charset="0"/>
                <a:cs typeface="Arial" panose="020B0604020202020204" pitchFamily="34" charset="0"/>
              </a:rPr>
              <a:t>, R.A., Morton, S.C., Hughes, R.G., Hilton, L.K., </a:t>
            </a:r>
            <a:r>
              <a:rPr lang="en-GB" sz="2000" kern="1200" dirty="0" err="1">
                <a:solidFill>
                  <a:srgbClr val="002060"/>
                </a:solidFill>
                <a:effectLst/>
                <a:latin typeface="Arial" panose="020B0604020202020204" pitchFamily="34" charset="0"/>
                <a:ea typeface="Calibri" panose="020F0502020204030204" pitchFamily="34" charset="0"/>
                <a:cs typeface="Arial" panose="020B0604020202020204" pitchFamily="34" charset="0"/>
              </a:rPr>
              <a:t>Maglione</a:t>
            </a:r>
            <a:r>
              <a:rPr lang="en-GB" sz="2000" kern="1200" dirty="0">
                <a:solidFill>
                  <a:srgbClr val="002060"/>
                </a:solidFill>
                <a:effectLst/>
                <a:latin typeface="Arial" panose="020B0604020202020204" pitchFamily="34" charset="0"/>
                <a:ea typeface="Calibri" panose="020F0502020204030204" pitchFamily="34" charset="0"/>
                <a:cs typeface="Arial" panose="020B0604020202020204" pitchFamily="34" charset="0"/>
              </a:rPr>
              <a:t>, M. and Rhodes, S.L., 2008. Evidence for improving palliative care at the end of life: a systematic review. </a:t>
            </a:r>
            <a:r>
              <a:rPr lang="en-GB" sz="2000" i="1" kern="1200" dirty="0">
                <a:solidFill>
                  <a:srgbClr val="002060"/>
                </a:solidFill>
                <a:effectLst/>
                <a:latin typeface="Arial" panose="020B0604020202020204" pitchFamily="34" charset="0"/>
                <a:ea typeface="Calibri" panose="020F0502020204030204" pitchFamily="34" charset="0"/>
                <a:cs typeface="Arial" panose="020B0604020202020204" pitchFamily="34" charset="0"/>
              </a:rPr>
              <a:t>Annals of internal medicine</a:t>
            </a:r>
            <a:r>
              <a:rPr lang="en-GB" sz="2000" kern="1200" dirty="0">
                <a:solidFill>
                  <a:srgbClr val="002060"/>
                </a:solidFill>
                <a:effectLst/>
                <a:latin typeface="Arial" panose="020B0604020202020204" pitchFamily="34" charset="0"/>
                <a:ea typeface="Calibri" panose="020F0502020204030204" pitchFamily="34" charset="0"/>
                <a:cs typeface="Arial" panose="020B0604020202020204" pitchFamily="34" charset="0"/>
              </a:rPr>
              <a:t>, </a:t>
            </a:r>
            <a:r>
              <a:rPr lang="en-GB" sz="2000" i="1" kern="1200" dirty="0">
                <a:solidFill>
                  <a:srgbClr val="002060"/>
                </a:solidFill>
                <a:effectLst/>
                <a:latin typeface="Arial" panose="020B0604020202020204" pitchFamily="34" charset="0"/>
                <a:ea typeface="Calibri" panose="020F0502020204030204" pitchFamily="34" charset="0"/>
                <a:cs typeface="Arial" panose="020B0604020202020204" pitchFamily="34" charset="0"/>
              </a:rPr>
              <a:t>148</a:t>
            </a:r>
            <a:r>
              <a:rPr lang="en-GB" sz="2000" kern="1200" dirty="0">
                <a:solidFill>
                  <a:srgbClr val="002060"/>
                </a:solidFill>
                <a:effectLst/>
                <a:latin typeface="Arial" panose="020B0604020202020204" pitchFamily="34" charset="0"/>
                <a:ea typeface="Calibri" panose="020F0502020204030204" pitchFamily="34" charset="0"/>
                <a:cs typeface="Arial" panose="020B0604020202020204" pitchFamily="34" charset="0"/>
              </a:rPr>
              <a:t>(2), pp.147-159.</a:t>
            </a:r>
            <a:endParaRPr lang="en-GB" sz="1200" dirty="0">
              <a:solidFill>
                <a:srgbClr val="002060"/>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6753370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BA1AD0-5794-C145-A4FE-0450E9C216C1}"/>
              </a:ext>
            </a:extLst>
          </p:cNvPr>
          <p:cNvSpPr txBox="1"/>
          <p:nvPr/>
        </p:nvSpPr>
        <p:spPr>
          <a:xfrm>
            <a:off x="918633" y="541867"/>
            <a:ext cx="3621504" cy="646331"/>
          </a:xfrm>
          <a:prstGeom prst="rect">
            <a:avLst/>
          </a:prstGeom>
          <a:noFill/>
        </p:spPr>
        <p:txBody>
          <a:bodyPr wrap="none" rtlCol="0">
            <a:spAutoFit/>
          </a:bodyPr>
          <a:lstStyle/>
          <a:p>
            <a:r>
              <a:rPr lang="en-US" sz="3600" dirty="0">
                <a:latin typeface="Arial Black" panose="020B0A04020102020204" pitchFamily="34" charset="0"/>
              </a:rPr>
              <a:t>REFERENCES</a:t>
            </a:r>
            <a:endParaRPr lang="en-GB" sz="3600" dirty="0">
              <a:latin typeface="Arial Black" panose="020B0A04020102020204" pitchFamily="34" charset="0"/>
            </a:endParaRPr>
          </a:p>
        </p:txBody>
      </p:sp>
      <p:sp>
        <p:nvSpPr>
          <p:cNvPr id="6" name="TextBox 5">
            <a:extLst>
              <a:ext uri="{FF2B5EF4-FFF2-40B4-BE49-F238E27FC236}">
                <a16:creationId xmlns:a16="http://schemas.microsoft.com/office/drawing/2014/main" id="{60A11151-CEE0-885F-7486-1DA01E982052}"/>
              </a:ext>
            </a:extLst>
          </p:cNvPr>
          <p:cNvSpPr txBox="1"/>
          <p:nvPr/>
        </p:nvSpPr>
        <p:spPr>
          <a:xfrm>
            <a:off x="369278" y="1365710"/>
            <a:ext cx="14032522" cy="4929876"/>
          </a:xfrm>
          <a:prstGeom prst="rect">
            <a:avLst/>
          </a:prstGeom>
          <a:noFill/>
        </p:spPr>
        <p:txBody>
          <a:bodyPr wrap="square">
            <a:spAutoFit/>
          </a:bodyPr>
          <a:lstStyle/>
          <a:p>
            <a:pPr>
              <a:lnSpc>
                <a:spcPct val="106000"/>
              </a:lnSpc>
              <a:spcAft>
                <a:spcPts val="800"/>
              </a:spcAft>
            </a:pPr>
            <a:r>
              <a:rPr lang="en-GB" sz="1800" kern="12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Ettelt</a:t>
            </a:r>
            <a:r>
              <a:rPr lang="en-GB" sz="1800" kern="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Williams, L., </a:t>
            </a:r>
            <a:r>
              <a:rPr lang="en-GB" sz="1800" kern="12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Damant</a:t>
            </a:r>
            <a:r>
              <a:rPr lang="en-GB" sz="1800" kern="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J., Perkins, M. and Wittenberg, R., 2022. What kind of home is your care home? A typology of personalised care provided in residential and nursing homes. </a:t>
            </a:r>
            <a:r>
              <a:rPr lang="en-GB" sz="1800" i="1" kern="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Ageing &amp; Society</a:t>
            </a:r>
            <a:r>
              <a:rPr lang="en-GB" sz="1800" kern="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kern="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42</a:t>
            </a:r>
            <a:r>
              <a:rPr lang="en-GB" sz="1800" kern="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(5), pp.993-1013.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1800" kern="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Kaye, L.W., 2017. Older adults, rural living, and the escalating risk of social isolation. </a:t>
            </a:r>
            <a:r>
              <a:rPr lang="en-GB" sz="1800" i="1" kern="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Public Policy &amp; Aging Report</a:t>
            </a:r>
            <a:r>
              <a:rPr lang="en-GB" sz="1800" kern="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kern="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27</a:t>
            </a:r>
            <a:r>
              <a:rPr lang="en-GB" sz="1800" kern="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(4), pp.139-144.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1800" kern="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Low, L.F., Baker, J.R., Harrison, F., Jeon, Y.H., </a:t>
            </a:r>
            <a:r>
              <a:rPr lang="en-GB" sz="1800" kern="12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Haertsch</a:t>
            </a:r>
            <a:r>
              <a:rPr lang="en-GB" sz="1800" kern="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Camp, C. and </a:t>
            </a:r>
            <a:r>
              <a:rPr lang="en-GB" sz="1800" kern="12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Skropeta</a:t>
            </a:r>
            <a:r>
              <a:rPr lang="en-GB" sz="1800" kern="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2015. The lifestyle engagement activity program (LEAP): implementing social and recreational activity into case-managed home care. </a:t>
            </a:r>
            <a:r>
              <a:rPr lang="en-GB" sz="1800" i="1" kern="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the American Medical Directors Association</a:t>
            </a:r>
            <a:r>
              <a:rPr lang="en-GB" sz="1800" kern="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kern="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16</a:t>
            </a:r>
            <a:r>
              <a:rPr lang="en-GB" sz="1800" kern="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(12), pp.1069-1076.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1800" kern="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Owen, T. and Meyer, J., 2012. </a:t>
            </a:r>
            <a:r>
              <a:rPr lang="en-GB" sz="18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My home life: Promoting quality of life in care homes</a:t>
            </a:r>
            <a:r>
              <a:rPr lang="en-GB" sz="18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Joseph Rowntree Foundation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1800" kern="1200" dirty="0" err="1">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Sharmin</a:t>
            </a:r>
            <a:r>
              <a:rPr lang="en-GB" sz="1800" kern="12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S., 2023. Person-</a:t>
            </a:r>
            <a:r>
              <a:rPr lang="en-GB" sz="1800" kern="1200" dirty="0" err="1">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centered</a:t>
            </a:r>
            <a:r>
              <a:rPr lang="en-GB" sz="1800" kern="12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care and residents' mealtime experience in long-term care homes: A review of the literature.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8890" marR="146050">
              <a:lnSpc>
                <a:spcPct val="107000"/>
              </a:lnSpc>
              <a:spcBef>
                <a:spcPts val="50"/>
              </a:spcBef>
              <a:spcAft>
                <a:spcPts val="800"/>
              </a:spcAft>
            </a:pPr>
            <a:r>
              <a:rPr lang="en-US" sz="1800" kern="1200" spc="-5"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Stoddart, H., </a:t>
            </a:r>
            <a:r>
              <a:rPr lang="en-US" sz="1800" kern="1200" spc="-15"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Whitley,</a:t>
            </a:r>
            <a:r>
              <a:rPr lang="en-US" sz="1800" kern="1200" spc="-5"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E., </a:t>
            </a:r>
            <a:r>
              <a:rPr lang="en-US" sz="1800" kern="1200" spc="-15"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Harvey,</a:t>
            </a:r>
            <a:r>
              <a:rPr lang="en-US" sz="1800" kern="1200" spc="-5"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I. and Sharp, D., 2002.</a:t>
            </a:r>
            <a:r>
              <a:rPr lang="en-US" sz="1800" kern="1200" spc="5"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kern="1200" spc="-5"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What determines the use of home care services by elderly  people?</a:t>
            </a:r>
            <a:r>
              <a:rPr lang="en-US" sz="1800" kern="1200" spc="1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kern="1200" spc="-5"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Health &amp; social care in the community</a:t>
            </a:r>
            <a:r>
              <a:rPr lang="en-US" sz="1800" kern="1200" spc="-5"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kern="1200" spc="-5"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10</a:t>
            </a:r>
            <a:r>
              <a:rPr lang="en-US" sz="1800" kern="1200" spc="-5"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(5), pp.348-360.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6000"/>
              </a:lnSpc>
              <a:spcAft>
                <a:spcPts val="800"/>
              </a:spcAft>
            </a:pPr>
            <a:r>
              <a:rPr lang="en-GB" sz="1800" kern="12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Thomé</a:t>
            </a:r>
            <a:r>
              <a:rPr lang="en-GB" sz="18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B., Dykes, A.K. and Hallberg, I.R., 2003. Home care with regard to definition, care recipients, content and outcome: systematic literature review. </a:t>
            </a:r>
            <a:r>
              <a:rPr lang="en-GB" sz="18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clinical nursing</a:t>
            </a:r>
            <a:r>
              <a:rPr lang="en-GB" sz="18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12</a:t>
            </a:r>
            <a:r>
              <a:rPr lang="en-GB" sz="18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(6), pp.860-872.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8890" marR="182880">
              <a:lnSpc>
                <a:spcPct val="107000"/>
              </a:lnSpc>
              <a:spcAft>
                <a:spcPts val="800"/>
              </a:spcAft>
            </a:pPr>
            <a:r>
              <a:rPr lang="en-US" sz="1800" kern="1200" spc="-5"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Woodward, C.A.,</a:t>
            </a:r>
            <a:r>
              <a:rPr lang="en-US" sz="1800" kern="1200" spc="-4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kern="1200" spc="-5"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Abelson, J., </a:t>
            </a:r>
            <a:r>
              <a:rPr lang="en-US" sz="1800" kern="1200" spc="-15"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Tedford,</a:t>
            </a:r>
            <a:r>
              <a:rPr lang="en-US" sz="1800" kern="1200" spc="-5"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and Hutchison, B., 2004. What is important</a:t>
            </a:r>
            <a:r>
              <a:rPr lang="en-US" sz="1800" kern="1200" spc="5"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kern="1200" spc="-5"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to continuity in home care?:  Perspectives of key stakeholders.</a:t>
            </a:r>
            <a:r>
              <a:rPr lang="en-US" sz="1800" kern="1200" spc="3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kern="1200" spc="-5"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Social science &amp; medicine</a:t>
            </a:r>
            <a:r>
              <a:rPr lang="en-US" sz="1800" kern="1200" spc="-5"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kern="1200" spc="-5"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58</a:t>
            </a:r>
            <a:r>
              <a:rPr lang="en-US" sz="1800" kern="1200" spc="-5"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 pp.177-192.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442496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62D0E33-F2E0-6EE6-4CFF-B955A1B5FBA4}"/>
              </a:ext>
            </a:extLst>
          </p:cNvPr>
          <p:cNvSpPr txBox="1"/>
          <p:nvPr/>
        </p:nvSpPr>
        <p:spPr>
          <a:xfrm>
            <a:off x="1083734" y="389467"/>
            <a:ext cx="3759199" cy="646331"/>
          </a:xfrm>
          <a:prstGeom prst="rect">
            <a:avLst/>
          </a:prstGeom>
          <a:noFill/>
        </p:spPr>
        <p:txBody>
          <a:bodyPr wrap="square" rtlCol="0">
            <a:spAutoFit/>
          </a:bodyPr>
          <a:lstStyle/>
          <a:p>
            <a:r>
              <a:rPr lang="en-US" sz="3600" b="1" dirty="0">
                <a:latin typeface="Arial Black" panose="020B0A04020102020204" pitchFamily="34" charset="0"/>
              </a:rPr>
              <a:t>REFERENCES</a:t>
            </a:r>
            <a:endParaRPr lang="en-GB" sz="3600" b="1" dirty="0">
              <a:latin typeface="Arial Black" panose="020B0A04020102020204" pitchFamily="34" charset="0"/>
            </a:endParaRPr>
          </a:p>
        </p:txBody>
      </p:sp>
      <p:sp>
        <p:nvSpPr>
          <p:cNvPr id="5" name="TextBox 4">
            <a:extLst>
              <a:ext uri="{FF2B5EF4-FFF2-40B4-BE49-F238E27FC236}">
                <a16:creationId xmlns:a16="http://schemas.microsoft.com/office/drawing/2014/main" id="{8574D435-33A5-AC1B-AFE5-A303CA279733}"/>
              </a:ext>
            </a:extLst>
          </p:cNvPr>
          <p:cNvSpPr txBox="1"/>
          <p:nvPr/>
        </p:nvSpPr>
        <p:spPr>
          <a:xfrm>
            <a:off x="1083733" y="1528168"/>
            <a:ext cx="12772943" cy="4446923"/>
          </a:xfrm>
          <a:prstGeom prst="rect">
            <a:avLst/>
          </a:prstGeom>
          <a:noFill/>
        </p:spPr>
        <p:txBody>
          <a:bodyPr wrap="square">
            <a:spAutoFit/>
          </a:bodyPr>
          <a:lstStyle/>
          <a:p>
            <a:pPr marL="8890" marR="8890">
              <a:lnSpc>
                <a:spcPct val="107000"/>
              </a:lnSpc>
              <a:spcAft>
                <a:spcPts val="800"/>
              </a:spcAft>
            </a:pPr>
            <a:r>
              <a:rPr lang="en-GB" sz="1800" b="1" kern="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Craven, C., Byrne, K., Sims-Gould, J. and Martin-Matthews, A., 2012. Types and patterns of safety concerns in-home care: staff perspectives. </a:t>
            </a:r>
            <a:r>
              <a:rPr lang="en-GB" sz="1800" b="1" i="1" kern="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International Journal for Quality in Health Care</a:t>
            </a:r>
            <a:r>
              <a:rPr lang="en-GB" sz="1800" b="1" kern="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i="1" kern="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24</a:t>
            </a:r>
            <a:r>
              <a:rPr lang="en-GB" sz="1800" b="1" kern="120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(5), pp.525-531.</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p>
            <a:pPr marL="8890" marR="100330">
              <a:lnSpc>
                <a:spcPct val="107000"/>
              </a:lnSpc>
              <a:spcAft>
                <a:spcPts val="800"/>
              </a:spcAft>
            </a:pP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Kok, L., </a:t>
            </a:r>
            <a:r>
              <a:rPr lang="en-GB" sz="1800" b="1" kern="1200" spc="-5" dirty="0" err="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Berden</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C. and </a:t>
            </a:r>
            <a:r>
              <a:rPr lang="en-GB" sz="1800" b="1" kern="1200" spc="-5" dirty="0" err="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Sadiraj</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K., 2015. Costs and benefits of home care for the elderly versus residential care: a </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propensity score comparison.</a:t>
            </a:r>
            <a:r>
              <a:rPr lang="en-GB" sz="1800" b="1" kern="1200" spc="2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i="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The European Journal of Health Economics</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i="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16</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kern="1200" spc="-1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pp.119-131.</a:t>
            </a:r>
          </a:p>
          <a:p>
            <a:pPr marL="8890" marR="100330">
              <a:lnSpc>
                <a:spcPct val="107000"/>
              </a:lnSpc>
              <a:spcAft>
                <a:spcPts val="800"/>
              </a:spcAft>
            </a:pP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p>
            <a:pPr marL="8890" marR="100330">
              <a:lnSpc>
                <a:spcPct val="107000"/>
              </a:lnSpc>
              <a:spcAft>
                <a:spcPts val="800"/>
              </a:spcAft>
            </a:pP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Kok, L., </a:t>
            </a:r>
            <a:r>
              <a:rPr lang="en-GB" sz="1800" b="1" kern="1200" spc="-5" dirty="0" err="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Berden</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C. and </a:t>
            </a:r>
            <a:r>
              <a:rPr lang="en-GB" sz="1800" b="1" kern="1200" spc="-5" dirty="0" err="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Sadiraj</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K., 2015. Costs and benefits of home care for the elderly versus residential care: a </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propensity score comparison.</a:t>
            </a:r>
            <a:r>
              <a:rPr lang="en-GB" sz="1800" b="1" kern="1200" spc="2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i="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The European Journal of Health Economics</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i="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16</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kern="1200" spc="-1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pp.119-131.</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p>
            <a:pPr marL="8890" marR="311150">
              <a:lnSpc>
                <a:spcPct val="107000"/>
              </a:lnSpc>
              <a:spcBef>
                <a:spcPts val="5"/>
              </a:spcBef>
              <a:spcAft>
                <a:spcPts val="800"/>
              </a:spcAft>
            </a:pP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Rogers, J.C., Holm, M.B. and Stone, R.G., 1997. Evaluation of daily living tasks: The home care advantage. </a:t>
            </a:r>
            <a:r>
              <a:rPr lang="en-GB" sz="1800" b="1" i="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The </a:t>
            </a:r>
            <a:r>
              <a:rPr lang="en-GB" sz="1800" b="1" i="1" kern="1200" spc="-28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i="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American</a:t>
            </a:r>
            <a:r>
              <a:rPr lang="en-GB" sz="1800" b="1" i="1" kern="1200" spc="-1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i="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Journal of Occupational Therapy</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i="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51</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(6), pp.410-422.</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p>
            <a:pPr marL="8890" marR="8890">
              <a:lnSpc>
                <a:spcPct val="107000"/>
              </a:lnSpc>
              <a:spcAft>
                <a:spcPts val="800"/>
              </a:spcAft>
            </a:pP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Schwartz, </a:t>
            </a:r>
            <a:r>
              <a:rPr lang="en-GB" sz="1800" b="1" kern="1200" spc="1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M.L., </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Kosar, C.M., </a:t>
            </a:r>
            <a:r>
              <a:rPr lang="en-GB" sz="1800" b="1" kern="1200" spc="10" dirty="0" err="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Mroz</a:t>
            </a:r>
            <a:r>
              <a:rPr lang="en-GB" sz="1800" b="1" kern="1200" spc="1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kern="1200" spc="-1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T.M., </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Kumar, </a:t>
            </a:r>
            <a:r>
              <a:rPr lang="en-GB" sz="1800" b="1" kern="1200" spc="1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A. and Rahman, M., </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2019. Quality of </a:t>
            </a:r>
            <a:r>
              <a:rPr lang="en-GB" sz="1800" b="1" kern="1200" spc="1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home </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health agencies serving</a:t>
            </a:r>
            <a:r>
              <a:rPr lang="en-GB" sz="1800" b="1" kern="1200" spc="1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traditional </a:t>
            </a:r>
            <a:r>
              <a:rPr lang="en-GB" sz="1800" b="1" kern="1200" spc="-25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kern="1200" spc="1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Medicare</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kern="1200" spc="1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vs Medicare</a:t>
            </a:r>
            <a:r>
              <a:rPr lang="en-GB" sz="1800" b="1" kern="1200" spc="-3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Advantage</a:t>
            </a:r>
            <a:r>
              <a:rPr lang="en-GB" sz="1800" b="1" kern="1200" spc="1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beneficiaries.</a:t>
            </a:r>
            <a:r>
              <a:rPr lang="en-GB" sz="1800" b="1" kern="1200" spc="3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i="1" kern="1200" spc="1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JAMA</a:t>
            </a:r>
            <a:r>
              <a:rPr lang="en-GB" sz="1800" b="1" i="1" kern="1200" spc="-3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i="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Network </a:t>
            </a:r>
            <a:r>
              <a:rPr lang="en-GB" sz="1800" b="1" i="1" kern="1200" spc="1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Open</a:t>
            </a:r>
            <a:r>
              <a:rPr lang="en-GB" sz="1800" b="1" kern="1200" spc="1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i="1" kern="1200" spc="1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2</a:t>
            </a:r>
            <a:r>
              <a:rPr lang="en-GB" sz="1800" b="1" kern="1200" spc="1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(9),</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pp.e1910622-e1910622.</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a:p>
            <a:pPr marL="8890" marR="347345">
              <a:lnSpc>
                <a:spcPct val="107000"/>
              </a:lnSpc>
              <a:spcAft>
                <a:spcPts val="800"/>
              </a:spcAft>
            </a:pPr>
            <a:r>
              <a:rPr lang="en-GB" sz="1800" b="1" kern="1200" spc="-2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Van </a:t>
            </a:r>
            <a:r>
              <a:rPr lang="en-GB" sz="1800" b="1" kern="1200" spc="-5" dirty="0" err="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Houtven</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a:t>
            </a:r>
            <a:r>
              <a:rPr lang="en-GB" sz="1800" b="1" kern="1200" spc="-2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C.H.,</a:t>
            </a:r>
            <a:r>
              <a:rPr lang="en-GB" sz="1800" b="1" kern="1200" spc="-2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kern="1200" spc="-2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Taylor</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kern="1200" spc="-2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Jr, </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D.H.,</a:t>
            </a:r>
            <a:r>
              <a:rPr lang="en-GB" sz="1800" b="1" kern="1200" spc="-2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kern="1200" spc="-10" dirty="0" err="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Steinhauser</a:t>
            </a:r>
            <a:r>
              <a:rPr lang="en-GB" sz="1800" b="1" kern="1200" spc="-10"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K.</a:t>
            </a:r>
            <a:r>
              <a:rPr lang="en-GB" sz="1800" b="1" kern="1200" spc="-2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and</a:t>
            </a:r>
            <a:r>
              <a:rPr lang="en-GB" sz="1800" b="1" kern="1200" spc="-2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kern="1200" spc="-25" dirty="0" err="1">
                <a:solidFill>
                  <a:srgbClr val="002060"/>
                </a:solidFill>
                <a:effectLst/>
                <a:latin typeface="Arial" panose="020B0604020202020204" pitchFamily="34" charset="0"/>
                <a:ea typeface="Calibri" panose="020F0502020204030204" pitchFamily="34" charset="0"/>
                <a:cs typeface="Times New Roman" panose="02020603050405020304" pitchFamily="18" charset="0"/>
              </a:rPr>
              <a:t>Tulsky</a:t>
            </a:r>
            <a:r>
              <a:rPr lang="en-GB" sz="1800" b="1" kern="1200" spc="-2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J.A.,</a:t>
            </a:r>
            <a:r>
              <a:rPr lang="en-GB" sz="1800" b="1" kern="1200" spc="-2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2009.</a:t>
            </a:r>
            <a:r>
              <a:rPr lang="en-GB" sz="1800" b="1" kern="1200" spc="-2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Is</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kern="1200" spc="-2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a </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home-care</a:t>
            </a:r>
            <a:r>
              <a:rPr lang="en-GB" sz="1800" b="1" kern="1200" spc="-2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network</a:t>
            </a:r>
            <a:r>
              <a:rPr lang="en-GB" sz="1800" b="1" kern="1200" spc="-2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necessary</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kern="1200" spc="-2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to </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access </a:t>
            </a:r>
            <a:r>
              <a:rPr lang="en-GB" sz="1800" b="1" kern="1200" spc="-2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the</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kern="1200" spc="-2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Medicare</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hospice benefit?</a:t>
            </a:r>
            <a:r>
              <a:rPr lang="en-GB" sz="1800" b="1" kern="1200" spc="2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i="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Journal of palliative </a:t>
            </a:r>
            <a:r>
              <a:rPr lang="en-GB" sz="1800" b="1" i="1" kern="1200" spc="-2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medicine</a:t>
            </a:r>
            <a:r>
              <a:rPr lang="en-GB" sz="1800" b="1" kern="1200" spc="-2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i="1" kern="1200" spc="-2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12</a:t>
            </a:r>
            <a:r>
              <a:rPr lang="en-GB" sz="1800" b="1" kern="1200" spc="-2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(8),</a:t>
            </a:r>
            <a:r>
              <a:rPr lang="en-GB" sz="1800" b="1" kern="1200" spc="-5" dirty="0">
                <a:solidFill>
                  <a:srgbClr val="002060"/>
                </a:solidFill>
                <a:effectLst/>
                <a:latin typeface="Arial" panose="020B0604020202020204" pitchFamily="34" charset="0"/>
                <a:ea typeface="Calibri" panose="020F0502020204030204" pitchFamily="34" charset="0"/>
                <a:cs typeface="Times New Roman" panose="02020603050405020304" pitchFamily="18" charset="0"/>
              </a:rPr>
              <a:t> pp.687-694.</a:t>
            </a:r>
            <a:endParaRPr lang="en-GB" sz="1200" b="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34281658"/>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2466</TotalTime>
  <Words>2377</Words>
  <Application>Microsoft Office PowerPoint</Application>
  <PresentationFormat>Custom</PresentationFormat>
  <Paragraphs>142</Paragraphs>
  <Slides>22</Slides>
  <Notes>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22</vt:i4>
      </vt:variant>
    </vt:vector>
  </HeadingPairs>
  <TitlesOfParts>
    <vt:vector size="32" baseType="lpstr">
      <vt:lpstr>Arial</vt:lpstr>
      <vt:lpstr>Arial Black</vt:lpstr>
      <vt:lpstr>Calibri</vt:lpstr>
      <vt:lpstr>Calibri Light</vt:lpstr>
      <vt:lpstr>Open Sans</vt:lpstr>
      <vt:lpstr>Overpass</vt:lpstr>
      <vt:lpstr>Roboto</vt:lpstr>
      <vt:lpstr>Syne</vt:lpstr>
      <vt:lpstr>Wingdings</vt:lpstr>
      <vt:lpstr>Custom Design</vt:lpstr>
      <vt:lpstr>Living with care: The older person  BMHP6009                    Rebecca Stewart                                                                By :Rahima Sultan (2014833)                                              Maryam Anwar (2015318)</vt:lpstr>
      <vt:lpstr>PowerPoint Presentation</vt:lpstr>
      <vt:lpstr>PowerPoint Presentation</vt:lpstr>
      <vt:lpstr>Introduction</vt:lpstr>
      <vt:lpstr>DEFINITIONS</vt:lpstr>
      <vt:lpstr>Funding for HOME care</vt:lpstr>
      <vt:lpstr>PowerPoint Presentation</vt:lpstr>
      <vt:lpstr>PowerPoint Presentation</vt:lpstr>
      <vt:lpstr>PowerPoint Presentation</vt:lpstr>
      <vt:lpstr>PowerPoint Presentation</vt:lpstr>
      <vt:lpstr>PowerPoint Presentation</vt:lpstr>
      <vt:lpstr>Advantages Of STAYING AT HOME</vt:lpstr>
      <vt:lpstr>PowerPoint Presentation</vt:lpstr>
      <vt:lpstr>PowerPoint Presentation</vt:lpstr>
      <vt:lpstr>PowerPoint Presentation</vt:lpstr>
      <vt:lpstr>PowerPoint Presentation</vt:lpstr>
      <vt:lpstr>Disadvantages of care homes</vt:lpstr>
      <vt:lpstr>PowerPoint Presentation</vt:lpstr>
      <vt:lpstr>PowerPoint Presentation</vt:lpstr>
      <vt:lpstr>REFERENCES</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saeed anwar</cp:lastModifiedBy>
  <cp:revision>9</cp:revision>
  <dcterms:created xsi:type="dcterms:W3CDTF">2024-02-15T02:31:33Z</dcterms:created>
  <dcterms:modified xsi:type="dcterms:W3CDTF">2024-02-19T10:07:54Z</dcterms:modified>
</cp:coreProperties>
</file>