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7" r:id="rId2"/>
    <p:sldId id="256" r:id="rId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1114"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E782D9A-006C-4315-8DD2-5AC962F289CA}"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1349950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82D9A-006C-4315-8DD2-5AC962F289CA}"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2681266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E782D9A-006C-4315-8DD2-5AC962F289CA}"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41269800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E782D9A-006C-4315-8DD2-5AC962F289CA}" type="datetimeFigureOut">
              <a:rPr lang="en-GB" smtClean="0"/>
              <a:t>23/02/2023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1182418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E782D9A-006C-4315-8DD2-5AC962F289CA}" type="datetimeFigureOut">
              <a:rPr lang="en-GB" smtClean="0"/>
              <a:t>23/02/2023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1703922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E782D9A-006C-4315-8DD2-5AC962F289CA}" type="datetimeFigureOut">
              <a:rPr lang="en-GB" smtClean="0"/>
              <a:t>23/02/2023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1109356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782D9A-006C-4315-8DD2-5AC962F289CA}" type="datetimeFigureOut">
              <a:rPr lang="en-GB" smtClean="0"/>
              <a:t>23/02/2023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21457555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782D9A-006C-4315-8DD2-5AC962F289CA}" type="datetimeFigureOut">
              <a:rPr lang="en-GB" smtClean="0"/>
              <a:t>23/02/2023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35240304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E782D9A-006C-4315-8DD2-5AC962F289CA}" type="datetimeFigureOut">
              <a:rPr lang="en-GB" smtClean="0"/>
              <a:t>23/02/2023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2967712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82D9A-006C-4315-8DD2-5AC962F289CA}"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21093646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E782D9A-006C-4315-8DD2-5AC962F289CA}" type="datetimeFigureOut">
              <a:rPr lang="en-GB" smtClean="0"/>
              <a:t>23/02/2023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B99A13-947A-4202-87F3-E14695767F19}" type="slidenum">
              <a:rPr lang="en-GB" smtClean="0"/>
              <a:t>‹#›</a:t>
            </a:fld>
            <a:endParaRPr lang="en-GB"/>
          </a:p>
        </p:txBody>
      </p:sp>
    </p:spTree>
    <p:extLst>
      <p:ext uri="{BB962C8B-B14F-4D97-AF65-F5344CB8AC3E}">
        <p14:creationId xmlns:p14="http://schemas.microsoft.com/office/powerpoint/2010/main" val="29992205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E782D9A-006C-4315-8DD2-5AC962F289CA}" type="datetimeFigureOut">
              <a:rPr lang="en-GB" smtClean="0"/>
              <a:t>23/02/2023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B99A13-947A-4202-87F3-E14695767F19}" type="slidenum">
              <a:rPr lang="en-GB" smtClean="0"/>
              <a:t>‹#›</a:t>
            </a:fld>
            <a:endParaRPr lang="en-GB"/>
          </a:p>
        </p:txBody>
      </p:sp>
    </p:spTree>
    <p:extLst>
      <p:ext uri="{BB962C8B-B14F-4D97-AF65-F5344CB8AC3E}">
        <p14:creationId xmlns:p14="http://schemas.microsoft.com/office/powerpoint/2010/main" val="234883013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188640"/>
            <a:ext cx="6120680" cy="2448272"/>
          </a:xfrm>
        </p:spPr>
        <p:txBody>
          <a:bodyPr/>
          <a:lstStyle/>
          <a:p>
            <a:r>
              <a:rPr lang="en-GB" b="1" u="sng" dirty="0"/>
              <a:t>Elena </a:t>
            </a:r>
            <a:r>
              <a:rPr lang="en-GB" b="1" u="sng" dirty="0" smtClean="0"/>
              <a:t>Roxana </a:t>
            </a:r>
            <a:r>
              <a:rPr lang="en-GB" b="1" u="sng" dirty="0" err="1" smtClean="0"/>
              <a:t>Chelaru</a:t>
            </a:r>
            <a:r>
              <a:rPr lang="en-GB" b="1" u="sng" dirty="0"/>
              <a:t/>
            </a:r>
            <a:br>
              <a:rPr lang="en-GB" b="1" u="sng" dirty="0"/>
            </a:br>
            <a:r>
              <a:rPr lang="en-GB" dirty="0" smtClean="0"/>
              <a:t>(</a:t>
            </a:r>
            <a:r>
              <a:rPr lang="en-GB" u="sng" dirty="0" smtClean="0"/>
              <a:t>2118844)</a:t>
            </a:r>
            <a:endParaRPr lang="en-GB" dirty="0"/>
          </a:p>
        </p:txBody>
      </p:sp>
    </p:spTree>
    <p:extLst>
      <p:ext uri="{BB962C8B-B14F-4D97-AF65-F5344CB8AC3E}">
        <p14:creationId xmlns:p14="http://schemas.microsoft.com/office/powerpoint/2010/main" val="34865781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12719" y="260649"/>
            <a:ext cx="1143657" cy="1368151"/>
          </a:xfrm>
        </p:spPr>
        <p:txBody>
          <a:bodyPr/>
          <a:lstStyle/>
          <a:p>
            <a:r>
              <a:rPr lang="en-GB" sz="100" dirty="0" err="1" smtClean="0"/>
              <a:t>Cx</a:t>
            </a:r>
            <a:r>
              <a:rPr lang="en-GB" sz="100" dirty="0" smtClean="0"/>
              <a:t> z</a:t>
            </a:r>
            <a:endParaRPr lang="en-GB" sz="100" dirty="0"/>
          </a:p>
        </p:txBody>
      </p:sp>
      <p:sp>
        <p:nvSpPr>
          <p:cNvPr id="3" name="Subtitle 2"/>
          <p:cNvSpPr>
            <a:spLocks noGrp="1"/>
          </p:cNvSpPr>
          <p:nvPr>
            <p:ph type="subTitle" idx="1"/>
          </p:nvPr>
        </p:nvSpPr>
        <p:spPr>
          <a:xfrm>
            <a:off x="35496" y="44624"/>
            <a:ext cx="6264696" cy="6768752"/>
          </a:xfrm>
        </p:spPr>
        <p:txBody>
          <a:bodyPr>
            <a:normAutofit lnSpcReduction="10000"/>
          </a:bodyPr>
          <a:lstStyle/>
          <a:p>
            <a:r>
              <a:rPr lang="es-ES" sz="1200" u="sng" dirty="0"/>
              <a:t>THE RITZ-CARLTON </a:t>
            </a:r>
            <a:r>
              <a:rPr lang="es-ES" sz="1200" u="sng" dirty="0" smtClean="0"/>
              <a:t>    </a:t>
            </a:r>
            <a:endParaRPr lang="es-ES" sz="1200" u="sng" dirty="0"/>
          </a:p>
          <a:p>
            <a:r>
              <a:rPr lang="es-ES" sz="1200" dirty="0"/>
              <a:t>ABAMA, TENERIFE, SPAIN</a:t>
            </a:r>
          </a:p>
          <a:p>
            <a:r>
              <a:rPr lang="es-ES" sz="1100" u="sng" dirty="0" err="1" smtClean="0">
                <a:solidFill>
                  <a:schemeClr val="tx1"/>
                </a:solidFill>
              </a:rPr>
              <a:t>Introduccion</a:t>
            </a:r>
            <a:endParaRPr lang="es-ES" sz="1100" u="sng" dirty="0" smtClean="0">
              <a:solidFill>
                <a:schemeClr val="tx1"/>
              </a:solidFill>
            </a:endParaRPr>
          </a:p>
          <a:p>
            <a:r>
              <a:rPr lang="es-ES" sz="1100" dirty="0" smtClean="0"/>
              <a:t>Los </a:t>
            </a:r>
            <a:r>
              <a:rPr lang="es-ES" sz="1100" dirty="0"/>
              <a:t>destinos turísticos vienen experimentando un aumento de visitas turísticas tras el fin de la pandemia. A menudo, los turistas reservan sus hoteles antes de llegar a su destino, lo que indica el aumento en el negocio de la hospitalidad. Este póster incluye la planificación de un evento para el Ritz-</a:t>
            </a:r>
            <a:r>
              <a:rPr lang="es-ES" sz="1100" dirty="0" err="1"/>
              <a:t>Carlton</a:t>
            </a:r>
            <a:r>
              <a:rPr lang="es-ES" sz="1100" dirty="0"/>
              <a:t> </a:t>
            </a:r>
            <a:r>
              <a:rPr lang="es-ES" sz="1100" dirty="0" err="1"/>
              <a:t>Abama</a:t>
            </a:r>
            <a:r>
              <a:rPr lang="es-ES" sz="1100" dirty="0"/>
              <a:t>, Tenerife, España. Incluye los detalles de la oferta del evento, como lo que se ofrecerá, el precio, etc. También incluye una tabla de desayuno que incluye variedades y es un complemento para los turistas</a:t>
            </a:r>
            <a:r>
              <a:rPr lang="es-ES" sz="1100" dirty="0" smtClean="0"/>
              <a:t>.</a:t>
            </a:r>
          </a:p>
          <a:p>
            <a:r>
              <a:rPr lang="es-ES" sz="1100" u="sng" dirty="0" smtClean="0">
                <a:solidFill>
                  <a:schemeClr val="tx1"/>
                </a:solidFill>
              </a:rPr>
              <a:t>Eventos</a:t>
            </a:r>
            <a:r>
              <a:rPr lang="es-ES" sz="1100" dirty="0" smtClean="0"/>
              <a:t> </a:t>
            </a:r>
            <a:endParaRPr lang="es-ES" sz="1100" dirty="0"/>
          </a:p>
          <a:p>
            <a:r>
              <a:rPr lang="es-ES" sz="1100" dirty="0"/>
              <a:t>Una ocasión sobre la que se ha deliberado y preparado, como una reunión social o una competencia deportiva, se denomina evento. El hotel ha planeado una oferta especial para atraer a los turistas (</a:t>
            </a:r>
            <a:r>
              <a:rPr lang="es-ES" sz="1100" dirty="0" err="1"/>
              <a:t>Barrows</a:t>
            </a:r>
            <a:r>
              <a:rPr lang="es-ES" sz="1100" dirty="0"/>
              <a:t> et al., 2011). Este paquete de "Encuentro romántico" es la forma en que el hotel muestra cuánto se preocupan por sus huéspedes que están en una relación. Esta oferta da derecho a una estadía en una de las suites de nivel club con un dormitorio que cuesta más de 1000 GBP por hora en la hora pico (</a:t>
            </a:r>
            <a:r>
              <a:rPr lang="es-ES" sz="1100" dirty="0" err="1"/>
              <a:t>The</a:t>
            </a:r>
            <a:r>
              <a:rPr lang="es-ES" sz="1100" dirty="0"/>
              <a:t> Ritz-</a:t>
            </a:r>
            <a:r>
              <a:rPr lang="es-ES" sz="1100" dirty="0" err="1"/>
              <a:t>Carlton</a:t>
            </a:r>
            <a:r>
              <a:rPr lang="es-ES" sz="1100" dirty="0"/>
              <a:t>, 2023). Sin embargo, para este paquete, son 1299 GBP por 2 noches. A la llegada de los novios, también les estará esperando una botella de champán y unas fresas cubiertas de chocolate. El paquete también incluye servicios de cortesía en nuestro lujoso spa, incluido un masaje en pareja para el cliente y su pareja. ofrecemos un servicio de cobertura personalizado en el que se utilizan pétalos de rosa y velas para crear un ambiente romántico en la habitación</a:t>
            </a:r>
            <a:r>
              <a:rPr lang="es-ES" sz="1100" dirty="0" smtClean="0"/>
              <a:t>.</a:t>
            </a:r>
          </a:p>
          <a:p>
            <a:r>
              <a:rPr lang="es-ES" sz="1100" u="sng" dirty="0" smtClean="0">
                <a:solidFill>
                  <a:schemeClr val="tx1"/>
                </a:solidFill>
              </a:rPr>
              <a:t>Desayuno</a:t>
            </a:r>
            <a:endParaRPr lang="es-ES" sz="1100" u="sng" dirty="0">
              <a:solidFill>
                <a:schemeClr val="tx1"/>
              </a:solidFill>
            </a:endParaRPr>
          </a:p>
          <a:p>
            <a:r>
              <a:rPr lang="es-ES" sz="1100" dirty="0" smtClean="0"/>
              <a:t>El </a:t>
            </a:r>
            <a:r>
              <a:rPr lang="es-ES" sz="1100" dirty="0"/>
              <a:t>desayuno buffet de este hotel incluye algunas de las delicias de desayuno más populares de España. Incluirá alimentos veganos y no veganos. A pedido de los clientes, se les atenderá de acuerdo a sus preferencias. Incluye los conocidos churros con chocolate, un postre dulce de masa frita cubierto con una rica salsa de chocolate (Stevens, 2016</a:t>
            </a:r>
            <a:r>
              <a:rPr lang="es-ES" sz="1100" dirty="0" smtClean="0"/>
              <a:t>). La </a:t>
            </a:r>
            <a:r>
              <a:rPr lang="es-ES" sz="1100" dirty="0"/>
              <a:t>tortilla española es un plato sustancioso y delicioso que consiste en huevos, papas y cebollas. La tostada con pan y tomate es un clásico de la cocina española. Hay jugo de naranja recién exprimido al lado de la agradable bebida. Además de estos platos españoles, habrá dulces recién hechos como bollería, rosquillas, una variedad de panes como masa madre, </a:t>
            </a:r>
            <a:r>
              <a:rPr lang="es-ES" sz="1100" dirty="0" err="1"/>
              <a:t>multicereales</a:t>
            </a:r>
            <a:r>
              <a:rPr lang="es-ES" sz="1100" dirty="0"/>
              <a:t>, mantequilla y queso crema junto con algunas frutas de temporada como bayas, melones y </a:t>
            </a:r>
            <a:r>
              <a:rPr lang="es-ES" sz="1100" dirty="0" err="1"/>
              <a:t>uvas.También</a:t>
            </a:r>
            <a:r>
              <a:rPr lang="es-ES" sz="1100" dirty="0"/>
              <a:t> se servirá un postre de yogur y </a:t>
            </a:r>
            <a:r>
              <a:rPr lang="es-ES" sz="1100" dirty="0" err="1"/>
              <a:t>granola</a:t>
            </a:r>
            <a:r>
              <a:rPr lang="es-ES" sz="1100" dirty="0"/>
              <a:t> con miel y frutos secos. </a:t>
            </a:r>
            <a:r>
              <a:rPr lang="es-ES" sz="1100" dirty="0" err="1"/>
              <a:t>Granola</a:t>
            </a:r>
            <a:r>
              <a:rPr lang="es-ES" sz="1100" dirty="0"/>
              <a:t>, </a:t>
            </a:r>
            <a:r>
              <a:rPr lang="es-ES" sz="1100" dirty="0" err="1"/>
              <a:t>muesli</a:t>
            </a:r>
            <a:r>
              <a:rPr lang="es-ES" sz="1100" dirty="0"/>
              <a:t> y copos de maíz comprenden una selección de cereales. También ofrecerá huevos revueltos, tocino y salchichas en el menú. El precio del desayuno para una pareja es de solo 199 GBP</a:t>
            </a:r>
            <a:r>
              <a:rPr lang="es-ES" sz="1100" dirty="0" smtClean="0"/>
              <a:t>.</a:t>
            </a:r>
          </a:p>
          <a:p>
            <a:endParaRPr lang="es-ES" sz="1100" dirty="0"/>
          </a:p>
          <a:p>
            <a:pPr algn="just">
              <a:lnSpc>
                <a:spcPts val="1509"/>
              </a:lnSpc>
              <a:spcBef>
                <a:spcPct val="0"/>
              </a:spcBef>
            </a:pPr>
            <a:r>
              <a:rPr lang="en-US" sz="1100" dirty="0">
                <a:solidFill>
                  <a:srgbClr val="000000"/>
                </a:solidFill>
                <a:latin typeface="Poppins Light"/>
              </a:rPr>
              <a:t>Barrows, C. W., Powers, T. and Reynolds, D. R. (2011) Introduction to the hospitality industry. 8th ed. </a:t>
            </a:r>
            <a:r>
              <a:rPr lang="en-US" sz="1100" dirty="0" err="1">
                <a:solidFill>
                  <a:srgbClr val="000000"/>
                </a:solidFill>
                <a:latin typeface="Poppins Light"/>
              </a:rPr>
              <a:t>Chichester</a:t>
            </a:r>
            <a:r>
              <a:rPr lang="en-US" sz="1100" dirty="0">
                <a:solidFill>
                  <a:srgbClr val="000000"/>
                </a:solidFill>
                <a:latin typeface="Poppins Light"/>
              </a:rPr>
              <a:t>, England: John Wiley &amp; Sons.</a:t>
            </a:r>
          </a:p>
          <a:p>
            <a:pPr algn="just">
              <a:lnSpc>
                <a:spcPts val="1509"/>
              </a:lnSpc>
              <a:spcBef>
                <a:spcPct val="0"/>
              </a:spcBef>
            </a:pPr>
            <a:r>
              <a:rPr lang="en-US" sz="1100" dirty="0">
                <a:solidFill>
                  <a:srgbClr val="000000"/>
                </a:solidFill>
                <a:latin typeface="Poppins Light"/>
              </a:rPr>
              <a:t>Stevens, J. R. (2016) Spanish cuisine: Modern &amp; traditional recipes of northern Spain. North Charleston, SC: </a:t>
            </a:r>
            <a:r>
              <a:rPr lang="en-US" sz="1100" dirty="0" err="1">
                <a:solidFill>
                  <a:srgbClr val="000000"/>
                </a:solidFill>
                <a:latin typeface="Poppins Light"/>
              </a:rPr>
              <a:t>Createspace</a:t>
            </a:r>
            <a:r>
              <a:rPr lang="en-US" sz="1100" dirty="0">
                <a:solidFill>
                  <a:srgbClr val="000000"/>
                </a:solidFill>
                <a:latin typeface="Poppins Light"/>
              </a:rPr>
              <a:t> Independent Publishing Platform.</a:t>
            </a:r>
          </a:p>
          <a:p>
            <a:pPr algn="just">
              <a:lnSpc>
                <a:spcPts val="1509"/>
              </a:lnSpc>
              <a:spcBef>
                <a:spcPct val="0"/>
              </a:spcBef>
            </a:pPr>
            <a:r>
              <a:rPr lang="en-US" sz="1100" dirty="0">
                <a:solidFill>
                  <a:srgbClr val="000000"/>
                </a:solidFill>
                <a:latin typeface="Poppins Light"/>
              </a:rPr>
              <a:t>The Ritz-Carlton (2023) The Ritz-Carlton. Available at: https://www.ritzcarlton.com/en/hotels/spain/abama (Accessed: February 22, 2023</a:t>
            </a:r>
            <a:r>
              <a:rPr lang="en-US" sz="1100" dirty="0" smtClean="0">
                <a:solidFill>
                  <a:srgbClr val="000000"/>
                </a:solidFill>
                <a:latin typeface="Poppins Light"/>
              </a:rPr>
              <a:t>).</a:t>
            </a:r>
          </a:p>
          <a:p>
            <a:pPr algn="just">
              <a:lnSpc>
                <a:spcPts val="1509"/>
              </a:lnSpc>
              <a:spcBef>
                <a:spcPct val="0"/>
              </a:spcBef>
            </a:pPr>
            <a:endParaRPr lang="en-US" sz="1100" dirty="0">
              <a:solidFill>
                <a:srgbClr val="000000"/>
              </a:solidFill>
              <a:latin typeface="Poppins Light"/>
            </a:endParaRPr>
          </a:p>
          <a:p>
            <a:pPr algn="just">
              <a:lnSpc>
                <a:spcPts val="1509"/>
              </a:lnSpc>
              <a:spcBef>
                <a:spcPct val="0"/>
              </a:spcBef>
            </a:pPr>
            <a:r>
              <a:rPr lang="en-GB" sz="1100" dirty="0">
                <a:solidFill>
                  <a:schemeClr val="tx1"/>
                </a:solidFill>
              </a:rPr>
              <a:t>(</a:t>
            </a:r>
            <a:r>
              <a:rPr lang="en-GB" sz="1100" u="sng" dirty="0">
                <a:solidFill>
                  <a:schemeClr val="tx1"/>
                </a:solidFill>
              </a:rPr>
              <a:t>2118844</a:t>
            </a:r>
            <a:r>
              <a:rPr lang="en-GB" sz="1100" smtClean="0">
                <a:solidFill>
                  <a:schemeClr val="tx1"/>
                </a:solidFill>
              </a:rPr>
              <a:t>)  </a:t>
            </a:r>
            <a:endParaRPr lang="en-US" sz="1100" dirty="0">
              <a:solidFill>
                <a:schemeClr val="tx1"/>
              </a:solidFill>
              <a:latin typeface="Poppins Light"/>
            </a:endParaRPr>
          </a:p>
          <a:p>
            <a:endParaRPr lang="en-GB" sz="900" dirty="0"/>
          </a:p>
        </p:txBody>
      </p:sp>
      <p:grpSp>
        <p:nvGrpSpPr>
          <p:cNvPr id="4" name="Group 8"/>
          <p:cNvGrpSpPr/>
          <p:nvPr/>
        </p:nvGrpSpPr>
        <p:grpSpPr>
          <a:xfrm>
            <a:off x="6444207" y="1988840"/>
            <a:ext cx="1780645" cy="1150536"/>
            <a:chOff x="320607" y="2"/>
            <a:chExt cx="4626617" cy="2412479"/>
          </a:xfrm>
        </p:grpSpPr>
        <p:pic>
          <p:nvPicPr>
            <p:cNvPr id="5" name="Picture 9"/>
            <p:cNvPicPr>
              <a:picLocks noChangeAspect="1"/>
            </p:cNvPicPr>
            <p:nvPr/>
          </p:nvPicPr>
          <p:blipFill>
            <a:blip r:embed="rId2"/>
            <a:srcRect t="10962" b="10962"/>
            <a:stretch>
              <a:fillRect/>
            </a:stretch>
          </p:blipFill>
          <p:spPr>
            <a:xfrm>
              <a:off x="320607" y="2"/>
              <a:ext cx="4626617" cy="2412479"/>
            </a:xfrm>
            <a:prstGeom prst="rect">
              <a:avLst/>
            </a:prstGeom>
          </p:spPr>
        </p:pic>
      </p:grpSp>
      <p:pic>
        <p:nvPicPr>
          <p:cNvPr id="6" name="Picture 32"/>
          <p:cNvPicPr>
            <a:picLocks noChangeAspect="1"/>
          </p:cNvPicPr>
          <p:nvPr/>
        </p:nvPicPr>
        <p:blipFill>
          <a:blip r:embed="rId3"/>
          <a:srcRect/>
          <a:stretch>
            <a:fillRect/>
          </a:stretch>
        </p:blipFill>
        <p:spPr>
          <a:xfrm>
            <a:off x="6617970" y="4625794"/>
            <a:ext cx="1313226" cy="891438"/>
          </a:xfrm>
          <a:prstGeom prst="rect">
            <a:avLst/>
          </a:prstGeom>
        </p:spPr>
      </p:pic>
      <p:pic>
        <p:nvPicPr>
          <p:cNvPr id="7" name="Picture 31"/>
          <p:cNvPicPr>
            <a:picLocks noChangeAspect="1"/>
          </p:cNvPicPr>
          <p:nvPr/>
        </p:nvPicPr>
        <p:blipFill>
          <a:blip r:embed="rId4"/>
          <a:srcRect l="201" r="5711"/>
          <a:stretch>
            <a:fillRect/>
          </a:stretch>
        </p:blipFill>
        <p:spPr>
          <a:xfrm>
            <a:off x="6865171" y="5805264"/>
            <a:ext cx="1359682" cy="889024"/>
          </a:xfrm>
          <a:prstGeom prst="rect">
            <a:avLst/>
          </a:prstGeom>
        </p:spPr>
      </p:pic>
      <p:grpSp>
        <p:nvGrpSpPr>
          <p:cNvPr id="8" name="Group 6"/>
          <p:cNvGrpSpPr/>
          <p:nvPr/>
        </p:nvGrpSpPr>
        <p:grpSpPr>
          <a:xfrm>
            <a:off x="6699324" y="3342310"/>
            <a:ext cx="1348561" cy="936104"/>
            <a:chOff x="0" y="0"/>
            <a:chExt cx="4947224" cy="2490134"/>
          </a:xfrm>
        </p:grpSpPr>
        <p:pic>
          <p:nvPicPr>
            <p:cNvPr id="9" name="Picture 7"/>
            <p:cNvPicPr>
              <a:picLocks noChangeAspect="1"/>
            </p:cNvPicPr>
            <p:nvPr/>
          </p:nvPicPr>
          <p:blipFill>
            <a:blip r:embed="rId5"/>
            <a:srcRect t="12268" b="12268"/>
            <a:stretch>
              <a:fillRect/>
            </a:stretch>
          </p:blipFill>
          <p:spPr>
            <a:xfrm>
              <a:off x="0" y="0"/>
              <a:ext cx="4947224" cy="2490134"/>
            </a:xfrm>
            <a:prstGeom prst="rect">
              <a:avLst/>
            </a:prstGeom>
          </p:spPr>
        </p:pic>
      </p:grpSp>
      <p:sp>
        <p:nvSpPr>
          <p:cNvPr id="12" name="TextBox 24"/>
          <p:cNvSpPr txBox="1"/>
          <p:nvPr/>
        </p:nvSpPr>
        <p:spPr>
          <a:xfrm>
            <a:off x="5508104" y="1540032"/>
            <a:ext cx="2716749" cy="2875931"/>
          </a:xfrm>
          <a:prstGeom prst="rect">
            <a:avLst/>
          </a:prstGeom>
        </p:spPr>
        <p:txBody>
          <a:bodyPr lIns="30426" tIns="30426" rIns="30426" bIns="30426" rtlCol="0" anchor="ctr"/>
          <a:lstStyle/>
          <a:p>
            <a:pPr algn="ctr">
              <a:lnSpc>
                <a:spcPts val="1872"/>
              </a:lnSpc>
            </a:pPr>
            <a:endParaRPr sz="662"/>
          </a:p>
        </p:txBody>
      </p:sp>
      <p:sp>
        <p:nvSpPr>
          <p:cNvPr id="13" name="Rectangle 12"/>
          <p:cNvSpPr/>
          <p:nvPr/>
        </p:nvSpPr>
        <p:spPr>
          <a:xfrm>
            <a:off x="6574810" y="59720"/>
            <a:ext cx="1597591" cy="1656864"/>
          </a:xfrm>
          <a:prstGeom prst="rect">
            <a:avLst/>
          </a:prstGeom>
        </p:spPr>
        <p:txBody>
          <a:bodyPr wrap="square">
            <a:spAutoFit/>
          </a:bodyPr>
          <a:lstStyle/>
          <a:p>
            <a:pPr algn="ctr">
              <a:lnSpc>
                <a:spcPts val="3347"/>
              </a:lnSpc>
            </a:pPr>
            <a:r>
              <a:rPr lang="en-US" sz="1200" u="sng" dirty="0" err="1" smtClean="0">
                <a:latin typeface="Prompt Black Bold"/>
              </a:rPr>
              <a:t>Reservar</a:t>
            </a:r>
            <a:r>
              <a:rPr lang="en-US" sz="1200" u="sng" dirty="0" smtClean="0">
                <a:latin typeface="Prompt Black Bold"/>
              </a:rPr>
              <a:t> </a:t>
            </a:r>
          </a:p>
          <a:p>
            <a:pPr algn="ctr">
              <a:lnSpc>
                <a:spcPts val="3347"/>
              </a:lnSpc>
            </a:pPr>
            <a:r>
              <a:rPr lang="en-US" sz="1200" dirty="0" smtClean="0">
                <a:solidFill>
                  <a:srgbClr val="FF3131"/>
                </a:solidFill>
                <a:latin typeface="Prompt Black Bold"/>
              </a:rPr>
              <a:t>£2299.99</a:t>
            </a:r>
          </a:p>
          <a:p>
            <a:pPr algn="ctr">
              <a:lnSpc>
                <a:spcPts val="3347"/>
              </a:lnSpc>
            </a:pPr>
            <a:r>
              <a:rPr lang="en-US" sz="1200" dirty="0" smtClean="0">
                <a:solidFill>
                  <a:srgbClr val="FF3131"/>
                </a:solidFill>
                <a:latin typeface="Prompt Black Bold"/>
              </a:rPr>
              <a:t>£1299.99</a:t>
            </a:r>
          </a:p>
          <a:p>
            <a:pPr algn="ctr">
              <a:lnSpc>
                <a:spcPts val="2303"/>
              </a:lnSpc>
            </a:pPr>
            <a:r>
              <a:rPr lang="en-US" sz="1200" dirty="0" smtClean="0">
                <a:solidFill>
                  <a:srgbClr val="FF3131"/>
                </a:solidFill>
                <a:latin typeface="Prompt Black Bold"/>
              </a:rPr>
              <a:t>2 Nights</a:t>
            </a:r>
            <a:endParaRPr lang="en-US" sz="1200" dirty="0">
              <a:solidFill>
                <a:srgbClr val="FF3131"/>
              </a:solidFill>
              <a:latin typeface="Prompt Black Bold"/>
            </a:endParaRPr>
          </a:p>
        </p:txBody>
      </p:sp>
    </p:spTree>
    <p:extLst>
      <p:ext uri="{BB962C8B-B14F-4D97-AF65-F5344CB8AC3E}">
        <p14:creationId xmlns:p14="http://schemas.microsoft.com/office/powerpoint/2010/main" val="409582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TotalTime>
  <Words>607</Words>
  <Application>Microsoft Office PowerPoint</Application>
  <PresentationFormat>On-screen Show (4:3)</PresentationFormat>
  <Paragraphs>20</Paragraphs>
  <Slides>2</Slides>
  <Notes>0</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Elena Roxana Chelaru (2118844)</vt:lpstr>
      <vt:lpstr>Cx z</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dc:title>
  <dc:creator>hp</dc:creator>
  <cp:lastModifiedBy>hp</cp:lastModifiedBy>
  <cp:revision>5</cp:revision>
  <dcterms:created xsi:type="dcterms:W3CDTF">2023-02-23T19:38:42Z</dcterms:created>
  <dcterms:modified xsi:type="dcterms:W3CDTF">2023-02-23T20:18:10Z</dcterms:modified>
</cp:coreProperties>
</file>