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6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1B572A-E979-40C2-A2FE-9DB609B1D5FD}" type="datetimeFigureOut">
              <a:rPr lang="en-GB" smtClean="0"/>
              <a:t>07/08/2019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62B642-2EB1-4E93-9697-4D7FE8CC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721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40ABF-7310-4D0C-AF45-0716FEDB2621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372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14400" y="1346948"/>
            <a:ext cx="103632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14400" y="4282764"/>
            <a:ext cx="103632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4400" y="1484779"/>
            <a:ext cx="103632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9646373" y="4107023"/>
            <a:ext cx="12192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1012444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83740" y="6272786"/>
            <a:ext cx="6327648" cy="365125"/>
          </a:xfrm>
        </p:spPr>
        <p:txBody>
          <a:bodyPr/>
          <a:lstStyle/>
          <a:p>
            <a:endParaRPr lang="en-US" altLang="en-US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659041" y="4227195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3C513BC4-A3F2-4CA3-BACF-56981C74627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3241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BC42F-EA91-460E-9436-9A6C9B1CB0C6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69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3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8" y="6272786"/>
            <a:ext cx="2644309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23D4350-0632-4F67-B357-AFC21C62564D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1465" y="6272785"/>
            <a:ext cx="6327648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845149" y="2430623"/>
            <a:ext cx="12192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600" y="2508607"/>
            <a:ext cx="1188299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759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2194560"/>
            <a:ext cx="48768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89624" y="2194560"/>
            <a:ext cx="48768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1A35-803D-44FA-BA88-E6B5FB347587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776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048256"/>
            <a:ext cx="48768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2743200"/>
            <a:ext cx="48768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27724" y="2048256"/>
            <a:ext cx="48768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27724" y="2743200"/>
            <a:ext cx="48768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56CED-B3EE-49D9-9922-CBB48E543356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321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F9237B0-CC05-45CB-9D8E-44851499E325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52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41777-83B6-4CFA-89A1-52400FB2059F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99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1" y="2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363552" y="6255258"/>
            <a:ext cx="524256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AA2A1-C9A8-42DC-AF5F-29D58FE3A81E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509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1" y="2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363552" y="6255258"/>
            <a:ext cx="524256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C28B6-2144-4760-B3DF-18C646FA52B1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825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5B24B-F41A-4540-8EEC-C29B4F79802D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521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533400"/>
            <a:ext cx="2552700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1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F989E-5397-49EE-B0F5-E72D9FFD7EC0}" type="datetimeFigureOut">
              <a:rPr lang="en-US" dirty="0">
                <a:solidFill>
                  <a:srgbClr val="D34817">
                    <a:lumMod val="50000"/>
                  </a:srgbClr>
                </a:solidFill>
              </a:rPr>
              <a:pPr/>
              <a:t>8/7/2019</a:t>
            </a:fld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D34817">
                  <a:lumMod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336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11363552" y="6255258"/>
            <a:ext cx="524256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484632"/>
            <a:ext cx="103632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121408"/>
            <a:ext cx="103632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89824" y="6272786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51F38EA-B09F-4C97-9264-D1353869D1EA}" type="datetimeFigureOut">
              <a:rPr lang="en-US" b="1" dirty="0">
                <a:solidFill>
                  <a:srgbClr val="D34817">
                    <a:lumMod val="50000"/>
                  </a:srgbClr>
                </a:solidFill>
                <a:latin typeface="Verdana" pitchFamily="34" charset="0"/>
                <a:ea typeface="ＭＳ Ｐゴシック" pitchFamily="-112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8/7/2019</a:t>
            </a:fld>
            <a:endParaRPr lang="en-US" b="1" dirty="0">
              <a:solidFill>
                <a:srgbClr val="D34817">
                  <a:lumMod val="50000"/>
                </a:srgbClr>
              </a:solidFill>
              <a:latin typeface="Verdana" pitchFamily="34" charset="0"/>
              <a:ea typeface="ＭＳ Ｐゴシック" pitchFamily="-112" charset="-128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6272786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b="1" dirty="0">
              <a:solidFill>
                <a:srgbClr val="D34817">
                  <a:lumMod val="50000"/>
                </a:srgbClr>
              </a:solidFill>
              <a:latin typeface="Verdana" pitchFamily="34" charset="0"/>
              <a:ea typeface="ＭＳ Ｐゴシック" pitchFamily="-112" charset="-128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6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FAB73BC-B049-4115-A692-8D63A059BFB8}" type="slidenum">
              <a:rPr lang="en-US" dirty="0">
                <a:ea typeface="ＭＳ Ｐゴシック" pitchFamily="-112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dirty="0">
              <a:ea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57506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Assaults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322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Assault (</a:t>
            </a:r>
            <a:r>
              <a:rPr lang="en-GB" dirty="0" err="1" smtClean="0"/>
              <a:t>Blackstones</a:t>
            </a:r>
            <a:r>
              <a:rPr lang="en-GB" dirty="0" smtClean="0"/>
              <a:t> 15)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endParaRPr lang="en-GB" dirty="0" smtClean="0"/>
          </a:p>
          <a:p>
            <a:pPr marL="0" indent="0"/>
            <a:endParaRPr lang="en-GB" dirty="0" smtClean="0"/>
          </a:p>
          <a:p>
            <a:pPr marL="0" indent="0"/>
            <a:endParaRPr lang="en-GB" dirty="0"/>
          </a:p>
          <a:p>
            <a:pPr marL="0" indent="0"/>
            <a:r>
              <a:rPr lang="en-GB" dirty="0" smtClean="0"/>
              <a:t>“An assault is the intentional application of force on the person of another without their consent”</a:t>
            </a:r>
          </a:p>
          <a:p>
            <a:pPr marL="0" inden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07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Assault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75520" y="1700809"/>
            <a:ext cx="8640960" cy="442535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Common Assault – </a:t>
            </a:r>
          </a:p>
          <a:p>
            <a:r>
              <a:rPr lang="en-GB" sz="2800" dirty="0"/>
              <a:t>Section 39 Criminal Justice Act 1988</a:t>
            </a:r>
          </a:p>
          <a:p>
            <a:endParaRPr lang="en-GB" sz="2800" dirty="0"/>
          </a:p>
          <a:p>
            <a:pPr marL="0" indent="0"/>
            <a:r>
              <a:rPr lang="en-GB" sz="2800" dirty="0"/>
              <a:t>A threat that results in the person threatened believing they are going to be subjected to some personal violence (e.g. I’m going to smash your head in”)</a:t>
            </a:r>
          </a:p>
          <a:p>
            <a:pPr marL="0" indent="0"/>
            <a:endParaRPr lang="en-GB" sz="2800" dirty="0"/>
          </a:p>
          <a:p>
            <a:pPr marL="0" indent="0"/>
            <a:r>
              <a:rPr lang="en-GB" sz="2800" dirty="0"/>
              <a:t>By beating resulting in very minor or no injury (a bruise or reddening).</a:t>
            </a:r>
          </a:p>
          <a:p>
            <a:pPr marL="0" inden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79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Assault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75520" y="2420889"/>
            <a:ext cx="8640960" cy="3705275"/>
          </a:xfrm>
        </p:spPr>
        <p:txBody>
          <a:bodyPr/>
          <a:lstStyle/>
          <a:p>
            <a:pPr marL="0" indent="0"/>
            <a:r>
              <a:rPr lang="en-GB" dirty="0" smtClean="0"/>
              <a:t>Actual Bodily Harm</a:t>
            </a:r>
          </a:p>
          <a:p>
            <a:pPr marL="0" indent="0"/>
            <a:r>
              <a:rPr lang="en-GB" dirty="0" smtClean="0"/>
              <a:t>Section 47 Offences Against the Persons Act 1861</a:t>
            </a:r>
          </a:p>
          <a:p>
            <a:pPr marL="0" indent="0"/>
            <a:endParaRPr lang="en-GB" dirty="0"/>
          </a:p>
          <a:p>
            <a:pPr marL="0" indent="0"/>
            <a:r>
              <a:rPr lang="en-GB" dirty="0" smtClean="0"/>
              <a:t>Injury is more than that for Common Assault, (break of skin, loss of tooth)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0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09800" y="908720"/>
            <a:ext cx="7772400" cy="1185256"/>
          </a:xfrm>
        </p:spPr>
        <p:txBody>
          <a:bodyPr/>
          <a:lstStyle/>
          <a:p>
            <a:r>
              <a:rPr lang="en-GB" dirty="0" smtClean="0"/>
              <a:t>Levels of Assault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75520" y="2204865"/>
            <a:ext cx="8640960" cy="3921299"/>
          </a:xfrm>
        </p:spPr>
        <p:txBody>
          <a:bodyPr/>
          <a:lstStyle/>
          <a:p>
            <a:pPr marL="0" indent="0"/>
            <a:r>
              <a:rPr lang="en-GB" dirty="0" smtClean="0"/>
              <a:t>Unlawful and Malicious Wounding or Inflicting Grievous Bodily Harm</a:t>
            </a:r>
          </a:p>
          <a:p>
            <a:pPr marL="0" indent="0"/>
            <a:endParaRPr lang="en-GB" dirty="0"/>
          </a:p>
          <a:p>
            <a:pPr marL="0" indent="0"/>
            <a:r>
              <a:rPr lang="en-GB" dirty="0" smtClean="0"/>
              <a:t>Section 20 Offences Against the Persons Act 1861</a:t>
            </a:r>
          </a:p>
          <a:p>
            <a:pPr marL="0" indent="0"/>
            <a:endParaRPr lang="en-GB" dirty="0"/>
          </a:p>
          <a:p>
            <a:pPr marL="0" indent="0"/>
            <a:r>
              <a:rPr lang="en-GB" dirty="0" smtClean="0"/>
              <a:t>Results in permanent disability, disfigurement, broken bones, substantial blood loss, psychiatric injury.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08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Assault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75520" y="2093977"/>
            <a:ext cx="8640960" cy="4032187"/>
          </a:xfrm>
        </p:spPr>
        <p:txBody>
          <a:bodyPr/>
          <a:lstStyle/>
          <a:p>
            <a:pPr marL="0" indent="0"/>
            <a:r>
              <a:rPr lang="en-GB" dirty="0" smtClean="0"/>
              <a:t>GBH with Intent</a:t>
            </a:r>
          </a:p>
          <a:p>
            <a:pPr marL="0" indent="0"/>
            <a:r>
              <a:rPr lang="en-GB" dirty="0" smtClean="0"/>
              <a:t>Section 18 OAP Act 1861</a:t>
            </a:r>
          </a:p>
          <a:p>
            <a:pPr marL="0" indent="0"/>
            <a:endParaRPr lang="en-GB" dirty="0"/>
          </a:p>
          <a:p>
            <a:pPr marL="0" indent="0"/>
            <a:r>
              <a:rPr lang="en-GB" dirty="0" smtClean="0"/>
              <a:t>Causes GBH and intended to do so, or must have known or was virtually certain actions would result in GBH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77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88641"/>
            <a:ext cx="9144000" cy="1630220"/>
          </a:xfrm>
        </p:spPr>
        <p:txBody>
          <a:bodyPr>
            <a:noAutofit/>
          </a:bodyPr>
          <a:lstStyle/>
          <a:p>
            <a:r>
              <a:rPr lang="en-GB" sz="4000" dirty="0"/>
              <a:t>Criminal Damage (</a:t>
            </a:r>
            <a:r>
              <a:rPr lang="en-GB" sz="4000" dirty="0" err="1"/>
              <a:t>Blackstones</a:t>
            </a:r>
            <a:r>
              <a:rPr lang="en-GB" sz="4000" dirty="0"/>
              <a:t> Ch. </a:t>
            </a:r>
            <a:r>
              <a:rPr lang="en-GB" sz="4000" dirty="0"/>
              <a:t>20.1 – 5</a:t>
            </a:r>
            <a:r>
              <a:rPr lang="en-GB" sz="4000" dirty="0" smtClean="0"/>
              <a:t>)</a:t>
            </a:r>
            <a:br>
              <a:rPr lang="en-GB" sz="4000" dirty="0" smtClean="0"/>
            </a:br>
            <a:r>
              <a:rPr lang="en-GB" sz="4000" dirty="0" smtClean="0"/>
              <a:t>Section 1 Criminal Damage Act 1971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 person is guilty of Criminal Damage if </a:t>
            </a:r>
          </a:p>
          <a:p>
            <a:r>
              <a:rPr lang="en-GB" sz="2400" dirty="0" smtClean="0"/>
              <a:t>“</a:t>
            </a:r>
            <a:r>
              <a:rPr lang="en-GB" sz="2400" b="1" dirty="0" smtClean="0"/>
              <a:t>without lawful excuse, destroys or damages, property,</a:t>
            </a:r>
            <a:r>
              <a:rPr lang="en-GB" sz="2400" dirty="0" smtClean="0"/>
              <a:t> </a:t>
            </a:r>
            <a:r>
              <a:rPr lang="en-GB" sz="2400" b="1" dirty="0" smtClean="0"/>
              <a:t>belonging to another</a:t>
            </a:r>
            <a:r>
              <a:rPr lang="en-GB" sz="2400" dirty="0" smtClean="0"/>
              <a:t>, </a:t>
            </a:r>
            <a:r>
              <a:rPr lang="en-GB" sz="2400" b="1" dirty="0" smtClean="0"/>
              <a:t>intending to destroy or such property, </a:t>
            </a:r>
            <a:r>
              <a:rPr lang="en-GB" sz="2400" dirty="0" smtClean="0"/>
              <a:t>or </a:t>
            </a:r>
            <a:r>
              <a:rPr lang="en-GB" sz="2400" b="1" dirty="0" smtClean="0"/>
              <a:t>being reckless as to whether such property was destroyed or damaged”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61888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Lawful excuse</a:t>
            </a:r>
            <a:r>
              <a:rPr lang="en-GB" dirty="0"/>
              <a:t>: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person is deemed to have lawful excuse if: </a:t>
            </a:r>
            <a:endParaRPr lang="en-GB" dirty="0" smtClean="0"/>
          </a:p>
          <a:p>
            <a:r>
              <a:rPr lang="en-GB" dirty="0" smtClean="0"/>
              <a:t>A. </a:t>
            </a:r>
            <a:r>
              <a:rPr lang="en-GB" dirty="0"/>
              <a:t>at the time of the damage he believes that he has consent to damage the property, including where the accused honestly, (but wrongly), believes he owns the property, or </a:t>
            </a:r>
            <a:endParaRPr lang="en-GB" dirty="0" smtClean="0"/>
          </a:p>
          <a:p>
            <a:r>
              <a:rPr lang="en-GB" dirty="0" smtClean="0"/>
              <a:t>B. He </a:t>
            </a:r>
            <a:r>
              <a:rPr lang="en-GB" dirty="0"/>
              <a:t>destroys or damages the property in question in order to protect property he believes is in need of immediate protection. The means used must be reasonable under the circumstances</a:t>
            </a:r>
          </a:p>
        </p:txBody>
      </p:sp>
    </p:spTree>
    <p:extLst>
      <p:ext uri="{BB962C8B-B14F-4D97-AF65-F5344CB8AC3E}">
        <p14:creationId xmlns:p14="http://schemas.microsoft.com/office/powerpoint/2010/main" val="13492750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321</Words>
  <Application>Microsoft Office PowerPoint</Application>
  <PresentationFormat>Widescreen</PresentationFormat>
  <Paragraphs>39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ＭＳ Ｐゴシック</vt:lpstr>
      <vt:lpstr>Calibri</vt:lpstr>
      <vt:lpstr>Rockwell</vt:lpstr>
      <vt:lpstr>Rockwell Condensed</vt:lpstr>
      <vt:lpstr>Verdana</vt:lpstr>
      <vt:lpstr>Wingdings</vt:lpstr>
      <vt:lpstr>Wood Type</vt:lpstr>
      <vt:lpstr>Assaults</vt:lpstr>
      <vt:lpstr>Assault (Blackstones 15)</vt:lpstr>
      <vt:lpstr>Levels of Assault</vt:lpstr>
      <vt:lpstr>Levels of Assault</vt:lpstr>
      <vt:lpstr>Levels of Assault</vt:lpstr>
      <vt:lpstr>Levels of Assault</vt:lpstr>
      <vt:lpstr>Criminal Damage (Blackstones Ch. 20.1 – 5) Section 1 Criminal Damage Act 1971</vt:lpstr>
      <vt:lpstr>Defences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Assaults</dc:title>
  <dc:creator>Wynne Jones (Business &amp; Management)</dc:creator>
  <cp:lastModifiedBy>Wynne Jones (Business &amp; Management)</cp:lastModifiedBy>
  <cp:revision>1</cp:revision>
  <dcterms:created xsi:type="dcterms:W3CDTF">2019-08-07T11:30:48Z</dcterms:created>
  <dcterms:modified xsi:type="dcterms:W3CDTF">2019-08-07T11:31:20Z</dcterms:modified>
</cp:coreProperties>
</file>