
<file path=[Content_Types].xml><?xml version="1.0" encoding="utf-8"?>
<Types xmlns="http://schemas.openxmlformats.org/package/2006/content-types">
  <Default Extension="emf" ContentType="image/x-emf"/>
  <Default Extension="jpeg" ContentType="image/jpeg"/>
  <Default Extension="jpg" ContentType="image/jpe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56"/>
  </p:notesMasterIdLst>
  <p:handoutMasterIdLst>
    <p:handoutMasterId r:id="rId57"/>
  </p:handoutMasterIdLst>
  <p:sldIdLst>
    <p:sldId id="273" r:id="rId5"/>
    <p:sldId id="266" r:id="rId6"/>
    <p:sldId id="305" r:id="rId7"/>
    <p:sldId id="268" r:id="rId8"/>
    <p:sldId id="274" r:id="rId9"/>
    <p:sldId id="290" r:id="rId10"/>
    <p:sldId id="279" r:id="rId11"/>
    <p:sldId id="280" r:id="rId12"/>
    <p:sldId id="281" r:id="rId13"/>
    <p:sldId id="282" r:id="rId14"/>
    <p:sldId id="284" r:id="rId15"/>
    <p:sldId id="285" r:id="rId16"/>
    <p:sldId id="283" r:id="rId17"/>
    <p:sldId id="278" r:id="rId18"/>
    <p:sldId id="275" r:id="rId19"/>
    <p:sldId id="262" r:id="rId20"/>
    <p:sldId id="306" r:id="rId21"/>
    <p:sldId id="329" r:id="rId22"/>
    <p:sldId id="380" r:id="rId23"/>
    <p:sldId id="330" r:id="rId24"/>
    <p:sldId id="332" r:id="rId25"/>
    <p:sldId id="298" r:id="rId26"/>
    <p:sldId id="324" r:id="rId27"/>
    <p:sldId id="325" r:id="rId28"/>
    <p:sldId id="336" r:id="rId29"/>
    <p:sldId id="309" r:id="rId30"/>
    <p:sldId id="337" r:id="rId31"/>
    <p:sldId id="312" r:id="rId32"/>
    <p:sldId id="317" r:id="rId33"/>
    <p:sldId id="318" r:id="rId34"/>
    <p:sldId id="339" r:id="rId35"/>
    <p:sldId id="359" r:id="rId36"/>
    <p:sldId id="341" r:id="rId37"/>
    <p:sldId id="382" r:id="rId38"/>
    <p:sldId id="343" r:id="rId39"/>
    <p:sldId id="384" r:id="rId40"/>
    <p:sldId id="392" r:id="rId41"/>
    <p:sldId id="399" r:id="rId42"/>
    <p:sldId id="401" r:id="rId43"/>
    <p:sldId id="360" r:id="rId44"/>
    <p:sldId id="363" r:id="rId45"/>
    <p:sldId id="365" r:id="rId46"/>
    <p:sldId id="388" r:id="rId47"/>
    <p:sldId id="394" r:id="rId48"/>
    <p:sldId id="397" r:id="rId49"/>
    <p:sldId id="395" r:id="rId50"/>
    <p:sldId id="372" r:id="rId51"/>
    <p:sldId id="349" r:id="rId52"/>
    <p:sldId id="358" r:id="rId53"/>
    <p:sldId id="403" r:id="rId54"/>
    <p:sldId id="272" r:id="rId55"/>
  </p:sldIdLst>
  <p:sldSz cx="16257588" cy="9144000"/>
  <p:notesSz cx="6858000" cy="9144000"/>
  <p:defaultTextStyle>
    <a:defPPr>
      <a:defRPr lang="en-US"/>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D1C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74853" autoAdjust="0"/>
  </p:normalViewPr>
  <p:slideViewPr>
    <p:cSldViewPr snapToGrid="0" snapToObjects="1">
      <p:cViewPr varScale="1">
        <p:scale>
          <a:sx n="35" d="100"/>
          <a:sy n="35" d="100"/>
        </p:scale>
        <p:origin x="1316" y="40"/>
      </p:cViewPr>
      <p:guideLst/>
    </p:cSldViewPr>
  </p:slideViewPr>
  <p:notesTextViewPr>
    <p:cViewPr>
      <p:scale>
        <a:sx n="3" d="2"/>
        <a:sy n="3" d="2"/>
      </p:scale>
      <p:origin x="0" y="0"/>
    </p:cViewPr>
  </p:notesTextViewPr>
  <p:sorterViewPr>
    <p:cViewPr varScale="1">
      <p:scale>
        <a:sx n="100" d="100"/>
        <a:sy n="100" d="100"/>
      </p:scale>
      <p:origin x="0" y="0"/>
    </p:cViewPr>
  </p:sorterViewPr>
  <p:notesViewPr>
    <p:cSldViewPr snapToGrid="0" snapToObjects="1">
      <p:cViewPr varScale="1">
        <p:scale>
          <a:sx n="87" d="100"/>
          <a:sy n="87" d="100"/>
        </p:scale>
        <p:origin x="3840"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handoutMaster" Target="handoutMasters/handoutMaster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6E08121-8E66-4F07-A4C3-E9E9511B6A1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4CF41125-879C-45F0-8D4C-A66B962174F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269B154-9BF4-4294-9D8C-9AE34BC34751}" type="datetimeFigureOut">
              <a:rPr lang="en-GB" smtClean="0"/>
              <a:t>05/02/2021</a:t>
            </a:fld>
            <a:endParaRPr lang="en-GB"/>
          </a:p>
        </p:txBody>
      </p:sp>
      <p:sp>
        <p:nvSpPr>
          <p:cNvPr id="4" name="Footer Placeholder 3">
            <a:extLst>
              <a:ext uri="{FF2B5EF4-FFF2-40B4-BE49-F238E27FC236}">
                <a16:creationId xmlns:a16="http://schemas.microsoft.com/office/drawing/2014/main" id="{C6827993-5E12-4383-9FB3-3CFC02FB2E8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3BE3E2E5-EA93-412E-A82D-08F186A6909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C77B895-4A26-48EF-8383-3F850998AA00}" type="slidenum">
              <a:rPr lang="en-GB" smtClean="0"/>
              <a:t>‹#›</a:t>
            </a:fld>
            <a:endParaRPr lang="en-GB"/>
          </a:p>
        </p:txBody>
      </p:sp>
    </p:spTree>
    <p:extLst>
      <p:ext uri="{BB962C8B-B14F-4D97-AF65-F5344CB8AC3E}">
        <p14:creationId xmlns:p14="http://schemas.microsoft.com/office/powerpoint/2010/main" val="4082583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2229BE7-A07E-F243-B57A-C9D666A6AC11}" type="datetimeFigureOut">
              <a:rPr lang="en-GB" smtClean="0"/>
              <a:t>05/02/2021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03C78D4-3E6E-7541-B5CD-7881E3C09CC6}" type="slidenum">
              <a:rPr lang="en-GB" smtClean="0"/>
              <a:t>‹#›</a:t>
            </a:fld>
            <a:endParaRPr lang="en-GB"/>
          </a:p>
        </p:txBody>
      </p:sp>
    </p:spTree>
    <p:extLst>
      <p:ext uri="{BB962C8B-B14F-4D97-AF65-F5344CB8AC3E}">
        <p14:creationId xmlns:p14="http://schemas.microsoft.com/office/powerpoint/2010/main" val="2913358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4</a:t>
            </a:fld>
            <a:endParaRPr lang="en-GB"/>
          </a:p>
        </p:txBody>
      </p:sp>
    </p:spTree>
    <p:extLst>
      <p:ext uri="{BB962C8B-B14F-4D97-AF65-F5344CB8AC3E}">
        <p14:creationId xmlns:p14="http://schemas.microsoft.com/office/powerpoint/2010/main" val="19986600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5</a:t>
            </a:fld>
            <a:endParaRPr lang="en-GB"/>
          </a:p>
        </p:txBody>
      </p:sp>
    </p:spTree>
    <p:extLst>
      <p:ext uri="{BB962C8B-B14F-4D97-AF65-F5344CB8AC3E}">
        <p14:creationId xmlns:p14="http://schemas.microsoft.com/office/powerpoint/2010/main" val="21209960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6</a:t>
            </a:fld>
            <a:endParaRPr lang="en-GB"/>
          </a:p>
        </p:txBody>
      </p:sp>
    </p:spTree>
    <p:extLst>
      <p:ext uri="{BB962C8B-B14F-4D97-AF65-F5344CB8AC3E}">
        <p14:creationId xmlns:p14="http://schemas.microsoft.com/office/powerpoint/2010/main" val="35546968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800" dirty="0">
              <a:solidFill>
                <a:srgbClr val="000000"/>
              </a:solidFill>
              <a:effectLst/>
              <a:latin typeface="Georgia" panose="02040502050405020303" pitchFamily="18" charset="0"/>
              <a:ea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703C78D4-3E6E-7541-B5CD-7881E3C09CC6}" type="slidenum">
              <a:rPr lang="en-GB" smtClean="0"/>
              <a:t>7</a:t>
            </a:fld>
            <a:endParaRPr lang="en-GB"/>
          </a:p>
        </p:txBody>
      </p:sp>
    </p:spTree>
    <p:extLst>
      <p:ext uri="{BB962C8B-B14F-4D97-AF65-F5344CB8AC3E}">
        <p14:creationId xmlns:p14="http://schemas.microsoft.com/office/powerpoint/2010/main" val="41168114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800" dirty="0">
              <a:solidFill>
                <a:srgbClr val="000000"/>
              </a:solidFill>
              <a:effectLst/>
              <a:latin typeface="Georgia" panose="02040502050405020303" pitchFamily="18" charset="0"/>
              <a:ea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703C78D4-3E6E-7541-B5CD-7881E3C09CC6}" type="slidenum">
              <a:rPr lang="en-GB" smtClean="0"/>
              <a:t>8</a:t>
            </a:fld>
            <a:endParaRPr lang="en-GB"/>
          </a:p>
        </p:txBody>
      </p:sp>
    </p:spTree>
    <p:extLst>
      <p:ext uri="{BB962C8B-B14F-4D97-AF65-F5344CB8AC3E}">
        <p14:creationId xmlns:p14="http://schemas.microsoft.com/office/powerpoint/2010/main" val="30738702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800" dirty="0">
              <a:solidFill>
                <a:srgbClr val="000000"/>
              </a:solidFill>
              <a:effectLst/>
              <a:latin typeface="Georgia" panose="02040502050405020303" pitchFamily="18" charset="0"/>
              <a:ea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703C78D4-3E6E-7541-B5CD-7881E3C09CC6}" type="slidenum">
              <a:rPr lang="en-GB" smtClean="0"/>
              <a:t>9</a:t>
            </a:fld>
            <a:endParaRPr lang="en-GB"/>
          </a:p>
        </p:txBody>
      </p:sp>
    </p:spTree>
    <p:extLst>
      <p:ext uri="{BB962C8B-B14F-4D97-AF65-F5344CB8AC3E}">
        <p14:creationId xmlns:p14="http://schemas.microsoft.com/office/powerpoint/2010/main" val="18316080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800" dirty="0">
              <a:solidFill>
                <a:srgbClr val="000000"/>
              </a:solidFill>
              <a:effectLst/>
              <a:latin typeface="Georgia" panose="02040502050405020303" pitchFamily="18" charset="0"/>
              <a:ea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703C78D4-3E6E-7541-B5CD-7881E3C09CC6}" type="slidenum">
              <a:rPr lang="en-GB" smtClean="0"/>
              <a:t>10</a:t>
            </a:fld>
            <a:endParaRPr lang="en-GB"/>
          </a:p>
        </p:txBody>
      </p:sp>
    </p:spTree>
    <p:extLst>
      <p:ext uri="{BB962C8B-B14F-4D97-AF65-F5344CB8AC3E}">
        <p14:creationId xmlns:p14="http://schemas.microsoft.com/office/powerpoint/2010/main" val="34886910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800" dirty="0">
              <a:solidFill>
                <a:srgbClr val="000000"/>
              </a:solidFill>
              <a:effectLst/>
              <a:latin typeface="Georgia" panose="02040502050405020303" pitchFamily="18" charset="0"/>
              <a:ea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703C78D4-3E6E-7541-B5CD-7881E3C09CC6}" type="slidenum">
              <a:rPr lang="en-GB" smtClean="0"/>
              <a:t>11</a:t>
            </a:fld>
            <a:endParaRPr lang="en-GB"/>
          </a:p>
        </p:txBody>
      </p:sp>
    </p:spTree>
    <p:extLst>
      <p:ext uri="{BB962C8B-B14F-4D97-AF65-F5344CB8AC3E}">
        <p14:creationId xmlns:p14="http://schemas.microsoft.com/office/powerpoint/2010/main" val="6778970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spcAft>
                <a:spcPts val="840"/>
              </a:spcAft>
              <a:buSzPts val="1000"/>
              <a:buFont typeface="Symbol" panose="05050102010706020507" pitchFamily="18" charset="2"/>
              <a:buNone/>
              <a:tabLst>
                <a:tab pos="457200" algn="l"/>
              </a:tabLst>
            </a:pPr>
            <a:endParaRPr lang="en-GB" sz="1800" dirty="0">
              <a:solidFill>
                <a:srgbClr val="000000"/>
              </a:solidFill>
              <a:effectLst/>
              <a:latin typeface="Georgia" panose="02040502050405020303" pitchFamily="18" charset="0"/>
              <a:ea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703C78D4-3E6E-7541-B5CD-7881E3C09CC6}" type="slidenum">
              <a:rPr lang="en-GB" smtClean="0"/>
              <a:t>12</a:t>
            </a:fld>
            <a:endParaRPr lang="en-GB"/>
          </a:p>
        </p:txBody>
      </p:sp>
    </p:spTree>
    <p:extLst>
      <p:ext uri="{BB962C8B-B14F-4D97-AF65-F5344CB8AC3E}">
        <p14:creationId xmlns:p14="http://schemas.microsoft.com/office/powerpoint/2010/main" val="6393373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800" dirty="0">
              <a:solidFill>
                <a:srgbClr val="000000"/>
              </a:solidFill>
              <a:effectLst/>
              <a:latin typeface="Georgia" panose="02040502050405020303" pitchFamily="18" charset="0"/>
              <a:ea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703C78D4-3E6E-7541-B5CD-7881E3C09CC6}" type="slidenum">
              <a:rPr lang="en-GB" smtClean="0"/>
              <a:t>13</a:t>
            </a:fld>
            <a:endParaRPr lang="en-GB"/>
          </a:p>
        </p:txBody>
      </p:sp>
    </p:spTree>
    <p:extLst>
      <p:ext uri="{BB962C8B-B14F-4D97-AF65-F5344CB8AC3E}">
        <p14:creationId xmlns:p14="http://schemas.microsoft.com/office/powerpoint/2010/main" val="3414921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solidFill>
                <a:srgbClr val="000000"/>
              </a:solidFill>
              <a:effectLst/>
              <a:latin typeface="Georgia" panose="02040502050405020303" pitchFamily="18" charset="0"/>
              <a:ea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703C78D4-3E6E-7541-B5CD-7881E3C09CC6}" type="slidenum">
              <a:rPr lang="en-GB" smtClean="0"/>
              <a:t>14</a:t>
            </a:fld>
            <a:endParaRPr lang="en-GB"/>
          </a:p>
        </p:txBody>
      </p:sp>
    </p:spTree>
    <p:extLst>
      <p:ext uri="{BB962C8B-B14F-4D97-AF65-F5344CB8AC3E}">
        <p14:creationId xmlns:p14="http://schemas.microsoft.com/office/powerpoint/2010/main" val="4446753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15</a:t>
            </a:fld>
            <a:endParaRPr lang="en-GB"/>
          </a:p>
        </p:txBody>
      </p:sp>
    </p:spTree>
    <p:extLst>
      <p:ext uri="{BB962C8B-B14F-4D97-AF65-F5344CB8AC3E}">
        <p14:creationId xmlns:p14="http://schemas.microsoft.com/office/powerpoint/2010/main" val="40686176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16</a:t>
            </a:fld>
            <a:endParaRPr lang="en-GB"/>
          </a:p>
        </p:txBody>
      </p:sp>
    </p:spTree>
    <p:extLst>
      <p:ext uri="{BB962C8B-B14F-4D97-AF65-F5344CB8AC3E}">
        <p14:creationId xmlns:p14="http://schemas.microsoft.com/office/powerpoint/2010/main" val="14702257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GB" b="0" dirty="0"/>
          </a:p>
        </p:txBody>
      </p:sp>
      <p:sp>
        <p:nvSpPr>
          <p:cNvPr id="4" name="Slide Number Placeholder 3"/>
          <p:cNvSpPr>
            <a:spLocks noGrp="1"/>
          </p:cNvSpPr>
          <p:nvPr>
            <p:ph type="sldNum" sz="quarter" idx="5"/>
          </p:nvPr>
        </p:nvSpPr>
        <p:spPr/>
        <p:txBody>
          <a:bodyPr/>
          <a:lstStyle/>
          <a:p>
            <a:fld id="{703C78D4-3E6E-7541-B5CD-7881E3C09CC6}" type="slidenum">
              <a:rPr lang="en-GB" smtClean="0"/>
              <a:t>17</a:t>
            </a:fld>
            <a:endParaRPr lang="en-GB"/>
          </a:p>
        </p:txBody>
      </p:sp>
    </p:spTree>
    <p:extLst>
      <p:ext uri="{BB962C8B-B14F-4D97-AF65-F5344CB8AC3E}">
        <p14:creationId xmlns:p14="http://schemas.microsoft.com/office/powerpoint/2010/main" val="4834040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GB" b="0" dirty="0"/>
          </a:p>
        </p:txBody>
      </p:sp>
      <p:sp>
        <p:nvSpPr>
          <p:cNvPr id="4" name="Slide Number Placeholder 3"/>
          <p:cNvSpPr>
            <a:spLocks noGrp="1"/>
          </p:cNvSpPr>
          <p:nvPr>
            <p:ph type="sldNum" sz="quarter" idx="5"/>
          </p:nvPr>
        </p:nvSpPr>
        <p:spPr/>
        <p:txBody>
          <a:bodyPr/>
          <a:lstStyle/>
          <a:p>
            <a:fld id="{703C78D4-3E6E-7541-B5CD-7881E3C09CC6}" type="slidenum">
              <a:rPr lang="en-GB" smtClean="0"/>
              <a:t>18</a:t>
            </a:fld>
            <a:endParaRPr lang="en-GB"/>
          </a:p>
        </p:txBody>
      </p:sp>
    </p:spTree>
    <p:extLst>
      <p:ext uri="{BB962C8B-B14F-4D97-AF65-F5344CB8AC3E}">
        <p14:creationId xmlns:p14="http://schemas.microsoft.com/office/powerpoint/2010/main" val="42641582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b="1" i="0" dirty="0">
              <a:solidFill>
                <a:srgbClr val="58595B"/>
              </a:solidFill>
              <a:effectLst/>
              <a:latin typeface="Open Sans"/>
            </a:endParaRPr>
          </a:p>
        </p:txBody>
      </p:sp>
      <p:sp>
        <p:nvSpPr>
          <p:cNvPr id="4" name="Slide Number Placeholder 3"/>
          <p:cNvSpPr>
            <a:spLocks noGrp="1"/>
          </p:cNvSpPr>
          <p:nvPr>
            <p:ph type="sldNum" sz="quarter" idx="5"/>
          </p:nvPr>
        </p:nvSpPr>
        <p:spPr/>
        <p:txBody>
          <a:bodyPr/>
          <a:lstStyle/>
          <a:p>
            <a:fld id="{703C78D4-3E6E-7541-B5CD-7881E3C09CC6}" type="slidenum">
              <a:rPr lang="en-GB" smtClean="0"/>
              <a:t>19</a:t>
            </a:fld>
            <a:endParaRPr lang="en-GB"/>
          </a:p>
        </p:txBody>
      </p:sp>
    </p:spTree>
    <p:extLst>
      <p:ext uri="{BB962C8B-B14F-4D97-AF65-F5344CB8AC3E}">
        <p14:creationId xmlns:p14="http://schemas.microsoft.com/office/powerpoint/2010/main" val="35579151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GB" b="0" dirty="0"/>
          </a:p>
        </p:txBody>
      </p:sp>
      <p:sp>
        <p:nvSpPr>
          <p:cNvPr id="4" name="Slide Number Placeholder 3"/>
          <p:cNvSpPr>
            <a:spLocks noGrp="1"/>
          </p:cNvSpPr>
          <p:nvPr>
            <p:ph type="sldNum" sz="quarter" idx="5"/>
          </p:nvPr>
        </p:nvSpPr>
        <p:spPr/>
        <p:txBody>
          <a:bodyPr/>
          <a:lstStyle/>
          <a:p>
            <a:fld id="{703C78D4-3E6E-7541-B5CD-7881E3C09CC6}" type="slidenum">
              <a:rPr lang="en-GB" smtClean="0"/>
              <a:t>20</a:t>
            </a:fld>
            <a:endParaRPr lang="en-GB"/>
          </a:p>
        </p:txBody>
      </p:sp>
    </p:spTree>
    <p:extLst>
      <p:ext uri="{BB962C8B-B14F-4D97-AF65-F5344CB8AC3E}">
        <p14:creationId xmlns:p14="http://schemas.microsoft.com/office/powerpoint/2010/main" val="25513381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spcAft>
                <a:spcPts val="1875"/>
              </a:spcAft>
            </a:pPr>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21</a:t>
            </a:fld>
            <a:endParaRPr lang="en-GB"/>
          </a:p>
        </p:txBody>
      </p:sp>
    </p:spTree>
    <p:extLst>
      <p:ext uri="{BB962C8B-B14F-4D97-AF65-F5344CB8AC3E}">
        <p14:creationId xmlns:p14="http://schemas.microsoft.com/office/powerpoint/2010/main" val="31525344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fontAlgn="base">
              <a:buNone/>
            </a:pPr>
            <a:endPar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703C78D4-3E6E-7541-B5CD-7881E3C09CC6}" type="slidenum">
              <a:rPr lang="en-GB" smtClean="0"/>
              <a:t>22</a:t>
            </a:fld>
            <a:endParaRPr lang="en-GB"/>
          </a:p>
        </p:txBody>
      </p:sp>
    </p:spTree>
    <p:extLst>
      <p:ext uri="{BB962C8B-B14F-4D97-AF65-F5344CB8AC3E}">
        <p14:creationId xmlns:p14="http://schemas.microsoft.com/office/powerpoint/2010/main" val="20417141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spcAft>
                <a:spcPts val="1875"/>
              </a:spcAft>
            </a:pPr>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23</a:t>
            </a:fld>
            <a:endParaRPr lang="en-GB"/>
          </a:p>
        </p:txBody>
      </p:sp>
    </p:spTree>
    <p:extLst>
      <p:ext uri="{BB962C8B-B14F-4D97-AF65-F5344CB8AC3E}">
        <p14:creationId xmlns:p14="http://schemas.microsoft.com/office/powerpoint/2010/main" val="28348946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spcAft>
                <a:spcPts val="1875"/>
              </a:spcAft>
            </a:pPr>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24</a:t>
            </a:fld>
            <a:endParaRPr lang="en-GB"/>
          </a:p>
        </p:txBody>
      </p:sp>
    </p:spTree>
    <p:extLst>
      <p:ext uri="{BB962C8B-B14F-4D97-AF65-F5344CB8AC3E}">
        <p14:creationId xmlns:p14="http://schemas.microsoft.com/office/powerpoint/2010/main" val="4631321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b="1" i="0" dirty="0">
              <a:solidFill>
                <a:srgbClr val="58595B"/>
              </a:solidFill>
              <a:effectLst/>
              <a:latin typeface="Open Sans"/>
            </a:endParaRPr>
          </a:p>
        </p:txBody>
      </p:sp>
      <p:sp>
        <p:nvSpPr>
          <p:cNvPr id="4" name="Slide Number Placeholder 3"/>
          <p:cNvSpPr>
            <a:spLocks noGrp="1"/>
          </p:cNvSpPr>
          <p:nvPr>
            <p:ph type="sldNum" sz="quarter" idx="5"/>
          </p:nvPr>
        </p:nvSpPr>
        <p:spPr/>
        <p:txBody>
          <a:bodyPr/>
          <a:lstStyle/>
          <a:p>
            <a:fld id="{703C78D4-3E6E-7541-B5CD-7881E3C09CC6}" type="slidenum">
              <a:rPr lang="en-GB" smtClean="0"/>
              <a:t>25</a:t>
            </a:fld>
            <a:endParaRPr lang="en-GB"/>
          </a:p>
        </p:txBody>
      </p:sp>
    </p:spTree>
    <p:extLst>
      <p:ext uri="{BB962C8B-B14F-4D97-AF65-F5344CB8AC3E}">
        <p14:creationId xmlns:p14="http://schemas.microsoft.com/office/powerpoint/2010/main" val="18218069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b="1" i="0" dirty="0">
              <a:solidFill>
                <a:srgbClr val="58595B"/>
              </a:solidFill>
              <a:effectLst/>
              <a:latin typeface="Open Sans"/>
            </a:endParaRPr>
          </a:p>
        </p:txBody>
      </p:sp>
      <p:sp>
        <p:nvSpPr>
          <p:cNvPr id="4" name="Slide Number Placeholder 3"/>
          <p:cNvSpPr>
            <a:spLocks noGrp="1"/>
          </p:cNvSpPr>
          <p:nvPr>
            <p:ph type="sldNum" sz="quarter" idx="5"/>
          </p:nvPr>
        </p:nvSpPr>
        <p:spPr/>
        <p:txBody>
          <a:bodyPr/>
          <a:lstStyle/>
          <a:p>
            <a:fld id="{703C78D4-3E6E-7541-B5CD-7881E3C09CC6}" type="slidenum">
              <a:rPr lang="en-GB" smtClean="0"/>
              <a:t>26</a:t>
            </a:fld>
            <a:endParaRPr lang="en-GB"/>
          </a:p>
        </p:txBody>
      </p:sp>
    </p:spTree>
    <p:extLst>
      <p:ext uri="{BB962C8B-B14F-4D97-AF65-F5344CB8AC3E}">
        <p14:creationId xmlns:p14="http://schemas.microsoft.com/office/powerpoint/2010/main" val="232118747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b="0" i="0" dirty="0">
              <a:solidFill>
                <a:srgbClr val="58595B"/>
              </a:solidFill>
              <a:effectLst/>
              <a:latin typeface="Open Sans"/>
            </a:endParaRPr>
          </a:p>
        </p:txBody>
      </p:sp>
      <p:sp>
        <p:nvSpPr>
          <p:cNvPr id="4" name="Slide Number Placeholder 3"/>
          <p:cNvSpPr>
            <a:spLocks noGrp="1"/>
          </p:cNvSpPr>
          <p:nvPr>
            <p:ph type="sldNum" sz="quarter" idx="5"/>
          </p:nvPr>
        </p:nvSpPr>
        <p:spPr/>
        <p:txBody>
          <a:bodyPr/>
          <a:lstStyle/>
          <a:p>
            <a:fld id="{703C78D4-3E6E-7541-B5CD-7881E3C09CC6}" type="slidenum">
              <a:rPr lang="en-GB" smtClean="0"/>
              <a:t>27</a:t>
            </a:fld>
            <a:endParaRPr lang="en-GB"/>
          </a:p>
        </p:txBody>
      </p:sp>
    </p:spTree>
    <p:extLst>
      <p:ext uri="{BB962C8B-B14F-4D97-AF65-F5344CB8AC3E}">
        <p14:creationId xmlns:p14="http://schemas.microsoft.com/office/powerpoint/2010/main" val="29330167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solidFill>
                <a:srgbClr val="58595B"/>
              </a:solidFill>
              <a:effectLst/>
              <a:latin typeface="Open Sans"/>
            </a:endParaRPr>
          </a:p>
        </p:txBody>
      </p:sp>
      <p:sp>
        <p:nvSpPr>
          <p:cNvPr id="4" name="Slide Number Placeholder 3"/>
          <p:cNvSpPr>
            <a:spLocks noGrp="1"/>
          </p:cNvSpPr>
          <p:nvPr>
            <p:ph type="sldNum" sz="quarter" idx="5"/>
          </p:nvPr>
        </p:nvSpPr>
        <p:spPr/>
        <p:txBody>
          <a:bodyPr/>
          <a:lstStyle/>
          <a:p>
            <a:fld id="{703C78D4-3E6E-7541-B5CD-7881E3C09CC6}" type="slidenum">
              <a:rPr lang="en-GB" smtClean="0"/>
              <a:t>28</a:t>
            </a:fld>
            <a:endParaRPr lang="en-GB"/>
          </a:p>
        </p:txBody>
      </p:sp>
    </p:spTree>
    <p:extLst>
      <p:ext uri="{BB962C8B-B14F-4D97-AF65-F5344CB8AC3E}">
        <p14:creationId xmlns:p14="http://schemas.microsoft.com/office/powerpoint/2010/main" val="180536005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endParaRPr lang="en-GB" b="0" i="0" dirty="0">
              <a:solidFill>
                <a:srgbClr val="3D3D3D"/>
              </a:solidFill>
              <a:effectLst/>
              <a:latin typeface="Source Sans Pro" panose="020B0503030403020204" pitchFamily="34" charset="0"/>
            </a:endParaRPr>
          </a:p>
        </p:txBody>
      </p:sp>
      <p:sp>
        <p:nvSpPr>
          <p:cNvPr id="4" name="Slide Number Placeholder 3"/>
          <p:cNvSpPr>
            <a:spLocks noGrp="1"/>
          </p:cNvSpPr>
          <p:nvPr>
            <p:ph type="sldNum" sz="quarter" idx="5"/>
          </p:nvPr>
        </p:nvSpPr>
        <p:spPr/>
        <p:txBody>
          <a:bodyPr/>
          <a:lstStyle/>
          <a:p>
            <a:fld id="{703C78D4-3E6E-7541-B5CD-7881E3C09CC6}" type="slidenum">
              <a:rPr lang="en-GB" smtClean="0"/>
              <a:t>29</a:t>
            </a:fld>
            <a:endParaRPr lang="en-GB"/>
          </a:p>
        </p:txBody>
      </p:sp>
    </p:spTree>
    <p:extLst>
      <p:ext uri="{BB962C8B-B14F-4D97-AF65-F5344CB8AC3E}">
        <p14:creationId xmlns:p14="http://schemas.microsoft.com/office/powerpoint/2010/main" val="40415425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fontAlgn="base">
              <a:spcAft>
                <a:spcPts val="1875"/>
              </a:spcAft>
              <a:buFont typeface="+mj-lt"/>
              <a:buNone/>
            </a:pPr>
            <a:endParaRPr lang="en-GB" i="0" dirty="0"/>
          </a:p>
        </p:txBody>
      </p:sp>
      <p:sp>
        <p:nvSpPr>
          <p:cNvPr id="4" name="Slide Number Placeholder 3"/>
          <p:cNvSpPr>
            <a:spLocks noGrp="1"/>
          </p:cNvSpPr>
          <p:nvPr>
            <p:ph type="sldNum" sz="quarter" idx="5"/>
          </p:nvPr>
        </p:nvSpPr>
        <p:spPr/>
        <p:txBody>
          <a:bodyPr/>
          <a:lstStyle/>
          <a:p>
            <a:fld id="{703C78D4-3E6E-7541-B5CD-7881E3C09CC6}" type="slidenum">
              <a:rPr lang="en-GB" smtClean="0"/>
              <a:t>30</a:t>
            </a:fld>
            <a:endParaRPr lang="en-GB"/>
          </a:p>
        </p:txBody>
      </p:sp>
    </p:spTree>
    <p:extLst>
      <p:ext uri="{BB962C8B-B14F-4D97-AF65-F5344CB8AC3E}">
        <p14:creationId xmlns:p14="http://schemas.microsoft.com/office/powerpoint/2010/main" val="246424526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fontAlgn="base">
              <a:spcAft>
                <a:spcPts val="1875"/>
              </a:spcAft>
              <a:buFont typeface="+mj-lt"/>
              <a:buNone/>
            </a:pPr>
            <a:endParaRPr lang="en-GB" i="0" dirty="0"/>
          </a:p>
        </p:txBody>
      </p:sp>
      <p:sp>
        <p:nvSpPr>
          <p:cNvPr id="4" name="Slide Number Placeholder 3"/>
          <p:cNvSpPr>
            <a:spLocks noGrp="1"/>
          </p:cNvSpPr>
          <p:nvPr>
            <p:ph type="sldNum" sz="quarter" idx="5"/>
          </p:nvPr>
        </p:nvSpPr>
        <p:spPr/>
        <p:txBody>
          <a:bodyPr/>
          <a:lstStyle/>
          <a:p>
            <a:fld id="{703C78D4-3E6E-7541-B5CD-7881E3C09CC6}" type="slidenum">
              <a:rPr lang="en-GB" smtClean="0"/>
              <a:t>31</a:t>
            </a:fld>
            <a:endParaRPr lang="en-GB"/>
          </a:p>
        </p:txBody>
      </p:sp>
    </p:spTree>
    <p:extLst>
      <p:ext uri="{BB962C8B-B14F-4D97-AF65-F5344CB8AC3E}">
        <p14:creationId xmlns:p14="http://schemas.microsoft.com/office/powerpoint/2010/main" val="77200958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fontAlgn="base">
              <a:spcAft>
                <a:spcPts val="1875"/>
              </a:spcAft>
              <a:buFont typeface="+mj-lt"/>
              <a:buNone/>
            </a:pPr>
            <a:endParaRPr lang="en-GB" i="0" dirty="0"/>
          </a:p>
        </p:txBody>
      </p:sp>
      <p:sp>
        <p:nvSpPr>
          <p:cNvPr id="4" name="Slide Number Placeholder 3"/>
          <p:cNvSpPr>
            <a:spLocks noGrp="1"/>
          </p:cNvSpPr>
          <p:nvPr>
            <p:ph type="sldNum" sz="quarter" idx="5"/>
          </p:nvPr>
        </p:nvSpPr>
        <p:spPr/>
        <p:txBody>
          <a:bodyPr/>
          <a:lstStyle/>
          <a:p>
            <a:fld id="{703C78D4-3E6E-7541-B5CD-7881E3C09CC6}" type="slidenum">
              <a:rPr lang="en-GB" smtClean="0"/>
              <a:t>32</a:t>
            </a:fld>
            <a:endParaRPr lang="en-GB"/>
          </a:p>
        </p:txBody>
      </p:sp>
    </p:spTree>
    <p:extLst>
      <p:ext uri="{BB962C8B-B14F-4D97-AF65-F5344CB8AC3E}">
        <p14:creationId xmlns:p14="http://schemas.microsoft.com/office/powerpoint/2010/main" val="268055823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GB"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703C78D4-3E6E-7541-B5CD-7881E3C09CC6}" type="slidenum">
              <a:rPr lang="en-GB" smtClean="0"/>
              <a:t>33</a:t>
            </a:fld>
            <a:endParaRPr lang="en-GB"/>
          </a:p>
        </p:txBody>
      </p:sp>
    </p:spTree>
    <p:extLst>
      <p:ext uri="{BB962C8B-B14F-4D97-AF65-F5344CB8AC3E}">
        <p14:creationId xmlns:p14="http://schemas.microsoft.com/office/powerpoint/2010/main" val="205712977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GB" i="0" dirty="0"/>
          </a:p>
        </p:txBody>
      </p:sp>
      <p:sp>
        <p:nvSpPr>
          <p:cNvPr id="4" name="Slide Number Placeholder 3"/>
          <p:cNvSpPr>
            <a:spLocks noGrp="1"/>
          </p:cNvSpPr>
          <p:nvPr>
            <p:ph type="sldNum" sz="quarter" idx="5"/>
          </p:nvPr>
        </p:nvSpPr>
        <p:spPr/>
        <p:txBody>
          <a:bodyPr/>
          <a:lstStyle/>
          <a:p>
            <a:fld id="{703C78D4-3E6E-7541-B5CD-7881E3C09CC6}" type="slidenum">
              <a:rPr lang="en-GB" smtClean="0"/>
              <a:t>34</a:t>
            </a:fld>
            <a:endParaRPr lang="en-GB"/>
          </a:p>
        </p:txBody>
      </p:sp>
    </p:spTree>
    <p:extLst>
      <p:ext uri="{BB962C8B-B14F-4D97-AF65-F5344CB8AC3E}">
        <p14:creationId xmlns:p14="http://schemas.microsoft.com/office/powerpoint/2010/main" val="141378983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GB"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703C78D4-3E6E-7541-B5CD-7881E3C09CC6}" type="slidenum">
              <a:rPr lang="en-GB" smtClean="0"/>
              <a:t>35</a:t>
            </a:fld>
            <a:endParaRPr lang="en-GB"/>
          </a:p>
        </p:txBody>
      </p:sp>
    </p:spTree>
    <p:extLst>
      <p:ext uri="{BB962C8B-B14F-4D97-AF65-F5344CB8AC3E}">
        <p14:creationId xmlns:p14="http://schemas.microsoft.com/office/powerpoint/2010/main" val="153730975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36</a:t>
            </a:fld>
            <a:endParaRPr lang="en-GB"/>
          </a:p>
        </p:txBody>
      </p:sp>
    </p:spTree>
    <p:extLst>
      <p:ext uri="{BB962C8B-B14F-4D97-AF65-F5344CB8AC3E}">
        <p14:creationId xmlns:p14="http://schemas.microsoft.com/office/powerpoint/2010/main" val="35034481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b="0" i="0" dirty="0">
              <a:solidFill>
                <a:srgbClr val="58595B"/>
              </a:solidFill>
              <a:effectLst/>
              <a:latin typeface="Open Sans"/>
            </a:endParaRPr>
          </a:p>
        </p:txBody>
      </p:sp>
      <p:sp>
        <p:nvSpPr>
          <p:cNvPr id="4" name="Slide Number Placeholder 3"/>
          <p:cNvSpPr>
            <a:spLocks noGrp="1"/>
          </p:cNvSpPr>
          <p:nvPr>
            <p:ph type="sldNum" sz="quarter" idx="5"/>
          </p:nvPr>
        </p:nvSpPr>
        <p:spPr/>
        <p:txBody>
          <a:bodyPr/>
          <a:lstStyle/>
          <a:p>
            <a:fld id="{703C78D4-3E6E-7541-B5CD-7881E3C09CC6}" type="slidenum">
              <a:rPr lang="en-GB" smtClean="0"/>
              <a:t>37</a:t>
            </a:fld>
            <a:endParaRPr lang="en-GB"/>
          </a:p>
        </p:txBody>
      </p:sp>
    </p:spTree>
    <p:extLst>
      <p:ext uri="{BB962C8B-B14F-4D97-AF65-F5344CB8AC3E}">
        <p14:creationId xmlns:p14="http://schemas.microsoft.com/office/powerpoint/2010/main" val="16367084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endParaRPr lang="en-GB" b="0" i="0" dirty="0">
              <a:solidFill>
                <a:srgbClr val="58595B"/>
              </a:solidFill>
              <a:effectLst/>
              <a:latin typeface="Open Sans"/>
            </a:endParaRPr>
          </a:p>
        </p:txBody>
      </p:sp>
      <p:sp>
        <p:nvSpPr>
          <p:cNvPr id="4" name="Slide Number Placeholder 3"/>
          <p:cNvSpPr>
            <a:spLocks noGrp="1"/>
          </p:cNvSpPr>
          <p:nvPr>
            <p:ph type="sldNum" sz="quarter" idx="5"/>
          </p:nvPr>
        </p:nvSpPr>
        <p:spPr/>
        <p:txBody>
          <a:bodyPr/>
          <a:lstStyle/>
          <a:p>
            <a:fld id="{703C78D4-3E6E-7541-B5CD-7881E3C09CC6}" type="slidenum">
              <a:rPr lang="en-GB" smtClean="0"/>
              <a:t>38</a:t>
            </a:fld>
            <a:endParaRPr lang="en-GB"/>
          </a:p>
        </p:txBody>
      </p:sp>
    </p:spTree>
    <p:extLst>
      <p:ext uri="{BB962C8B-B14F-4D97-AF65-F5344CB8AC3E}">
        <p14:creationId xmlns:p14="http://schemas.microsoft.com/office/powerpoint/2010/main" val="7616733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endParaRPr lang="en-GB" b="0" i="0" dirty="0">
              <a:solidFill>
                <a:srgbClr val="58595B"/>
              </a:solidFill>
              <a:effectLst/>
              <a:latin typeface="Open Sans"/>
            </a:endParaRPr>
          </a:p>
        </p:txBody>
      </p:sp>
      <p:sp>
        <p:nvSpPr>
          <p:cNvPr id="4" name="Slide Number Placeholder 3"/>
          <p:cNvSpPr>
            <a:spLocks noGrp="1"/>
          </p:cNvSpPr>
          <p:nvPr>
            <p:ph type="sldNum" sz="quarter" idx="5"/>
          </p:nvPr>
        </p:nvSpPr>
        <p:spPr/>
        <p:txBody>
          <a:bodyPr/>
          <a:lstStyle/>
          <a:p>
            <a:fld id="{703C78D4-3E6E-7541-B5CD-7881E3C09CC6}" type="slidenum">
              <a:rPr lang="en-GB" smtClean="0"/>
              <a:t>39</a:t>
            </a:fld>
            <a:endParaRPr lang="en-GB"/>
          </a:p>
        </p:txBody>
      </p:sp>
    </p:spTree>
    <p:extLst>
      <p:ext uri="{BB962C8B-B14F-4D97-AF65-F5344CB8AC3E}">
        <p14:creationId xmlns:p14="http://schemas.microsoft.com/office/powerpoint/2010/main" val="378244850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i="0" dirty="0"/>
          </a:p>
        </p:txBody>
      </p:sp>
      <p:sp>
        <p:nvSpPr>
          <p:cNvPr id="4" name="Slide Number Placeholder 3"/>
          <p:cNvSpPr>
            <a:spLocks noGrp="1"/>
          </p:cNvSpPr>
          <p:nvPr>
            <p:ph type="sldNum" sz="quarter" idx="5"/>
          </p:nvPr>
        </p:nvSpPr>
        <p:spPr/>
        <p:txBody>
          <a:bodyPr/>
          <a:lstStyle/>
          <a:p>
            <a:fld id="{703C78D4-3E6E-7541-B5CD-7881E3C09CC6}" type="slidenum">
              <a:rPr lang="en-GB" smtClean="0"/>
              <a:t>40</a:t>
            </a:fld>
            <a:endParaRPr lang="en-GB"/>
          </a:p>
        </p:txBody>
      </p:sp>
    </p:spTree>
    <p:extLst>
      <p:ext uri="{BB962C8B-B14F-4D97-AF65-F5344CB8AC3E}">
        <p14:creationId xmlns:p14="http://schemas.microsoft.com/office/powerpoint/2010/main" val="75955514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b="0" i="0" dirty="0">
              <a:solidFill>
                <a:srgbClr val="58595B"/>
              </a:solidFill>
              <a:effectLst/>
              <a:latin typeface="Open Sans"/>
            </a:endParaRPr>
          </a:p>
        </p:txBody>
      </p:sp>
      <p:sp>
        <p:nvSpPr>
          <p:cNvPr id="4" name="Slide Number Placeholder 3"/>
          <p:cNvSpPr>
            <a:spLocks noGrp="1"/>
          </p:cNvSpPr>
          <p:nvPr>
            <p:ph type="sldNum" sz="quarter" idx="5"/>
          </p:nvPr>
        </p:nvSpPr>
        <p:spPr/>
        <p:txBody>
          <a:bodyPr/>
          <a:lstStyle/>
          <a:p>
            <a:fld id="{703C78D4-3E6E-7541-B5CD-7881E3C09CC6}" type="slidenum">
              <a:rPr lang="en-GB" smtClean="0"/>
              <a:t>41</a:t>
            </a:fld>
            <a:endParaRPr lang="en-GB"/>
          </a:p>
        </p:txBody>
      </p:sp>
    </p:spTree>
    <p:extLst>
      <p:ext uri="{BB962C8B-B14F-4D97-AF65-F5344CB8AC3E}">
        <p14:creationId xmlns:p14="http://schemas.microsoft.com/office/powerpoint/2010/main" val="318812360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b="0" i="0" dirty="0">
              <a:solidFill>
                <a:srgbClr val="58595B"/>
              </a:solidFill>
              <a:effectLst/>
              <a:latin typeface="Open Sans"/>
            </a:endParaRPr>
          </a:p>
        </p:txBody>
      </p:sp>
      <p:sp>
        <p:nvSpPr>
          <p:cNvPr id="4" name="Slide Number Placeholder 3"/>
          <p:cNvSpPr>
            <a:spLocks noGrp="1"/>
          </p:cNvSpPr>
          <p:nvPr>
            <p:ph type="sldNum" sz="quarter" idx="5"/>
          </p:nvPr>
        </p:nvSpPr>
        <p:spPr/>
        <p:txBody>
          <a:bodyPr/>
          <a:lstStyle/>
          <a:p>
            <a:fld id="{703C78D4-3E6E-7541-B5CD-7881E3C09CC6}" type="slidenum">
              <a:rPr lang="en-GB" smtClean="0"/>
              <a:t>42</a:t>
            </a:fld>
            <a:endParaRPr lang="en-GB"/>
          </a:p>
        </p:txBody>
      </p:sp>
    </p:spTree>
    <p:extLst>
      <p:ext uri="{BB962C8B-B14F-4D97-AF65-F5344CB8AC3E}">
        <p14:creationId xmlns:p14="http://schemas.microsoft.com/office/powerpoint/2010/main" val="284617735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b="0" i="0" dirty="0">
              <a:solidFill>
                <a:srgbClr val="58595B"/>
              </a:solidFill>
              <a:effectLst/>
              <a:latin typeface="Open Sans"/>
            </a:endParaRPr>
          </a:p>
        </p:txBody>
      </p:sp>
      <p:sp>
        <p:nvSpPr>
          <p:cNvPr id="4" name="Slide Number Placeholder 3"/>
          <p:cNvSpPr>
            <a:spLocks noGrp="1"/>
          </p:cNvSpPr>
          <p:nvPr>
            <p:ph type="sldNum" sz="quarter" idx="5"/>
          </p:nvPr>
        </p:nvSpPr>
        <p:spPr/>
        <p:txBody>
          <a:bodyPr/>
          <a:lstStyle/>
          <a:p>
            <a:fld id="{703C78D4-3E6E-7541-B5CD-7881E3C09CC6}" type="slidenum">
              <a:rPr lang="en-GB" smtClean="0"/>
              <a:t>43</a:t>
            </a:fld>
            <a:endParaRPr lang="en-GB"/>
          </a:p>
        </p:txBody>
      </p:sp>
    </p:spTree>
    <p:extLst>
      <p:ext uri="{BB962C8B-B14F-4D97-AF65-F5344CB8AC3E}">
        <p14:creationId xmlns:p14="http://schemas.microsoft.com/office/powerpoint/2010/main" val="32747705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b="0" i="0" dirty="0">
              <a:solidFill>
                <a:srgbClr val="58595B"/>
              </a:solidFill>
              <a:effectLst/>
              <a:latin typeface="Open Sans"/>
            </a:endParaRPr>
          </a:p>
        </p:txBody>
      </p:sp>
      <p:sp>
        <p:nvSpPr>
          <p:cNvPr id="4" name="Slide Number Placeholder 3"/>
          <p:cNvSpPr>
            <a:spLocks noGrp="1"/>
          </p:cNvSpPr>
          <p:nvPr>
            <p:ph type="sldNum" sz="quarter" idx="5"/>
          </p:nvPr>
        </p:nvSpPr>
        <p:spPr/>
        <p:txBody>
          <a:bodyPr/>
          <a:lstStyle/>
          <a:p>
            <a:fld id="{703C78D4-3E6E-7541-B5CD-7881E3C09CC6}" type="slidenum">
              <a:rPr lang="en-GB" smtClean="0"/>
              <a:t>44</a:t>
            </a:fld>
            <a:endParaRPr lang="en-GB"/>
          </a:p>
        </p:txBody>
      </p:sp>
    </p:spTree>
    <p:extLst>
      <p:ext uri="{BB962C8B-B14F-4D97-AF65-F5344CB8AC3E}">
        <p14:creationId xmlns:p14="http://schemas.microsoft.com/office/powerpoint/2010/main" val="334738183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b="0" i="0" dirty="0">
              <a:solidFill>
                <a:srgbClr val="58595B"/>
              </a:solidFill>
              <a:effectLst/>
              <a:latin typeface="Open Sans"/>
            </a:endParaRPr>
          </a:p>
        </p:txBody>
      </p:sp>
      <p:sp>
        <p:nvSpPr>
          <p:cNvPr id="4" name="Slide Number Placeholder 3"/>
          <p:cNvSpPr>
            <a:spLocks noGrp="1"/>
          </p:cNvSpPr>
          <p:nvPr>
            <p:ph type="sldNum" sz="quarter" idx="5"/>
          </p:nvPr>
        </p:nvSpPr>
        <p:spPr/>
        <p:txBody>
          <a:bodyPr/>
          <a:lstStyle/>
          <a:p>
            <a:fld id="{703C78D4-3E6E-7541-B5CD-7881E3C09CC6}" type="slidenum">
              <a:rPr lang="en-GB" smtClean="0"/>
              <a:t>45</a:t>
            </a:fld>
            <a:endParaRPr lang="en-GB"/>
          </a:p>
        </p:txBody>
      </p:sp>
    </p:spTree>
    <p:extLst>
      <p:ext uri="{BB962C8B-B14F-4D97-AF65-F5344CB8AC3E}">
        <p14:creationId xmlns:p14="http://schemas.microsoft.com/office/powerpoint/2010/main" val="351670765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b="0" i="0" dirty="0">
              <a:solidFill>
                <a:srgbClr val="58595B"/>
              </a:solidFill>
              <a:effectLst/>
              <a:latin typeface="Open Sans"/>
            </a:endParaRPr>
          </a:p>
        </p:txBody>
      </p:sp>
      <p:sp>
        <p:nvSpPr>
          <p:cNvPr id="4" name="Slide Number Placeholder 3"/>
          <p:cNvSpPr>
            <a:spLocks noGrp="1"/>
          </p:cNvSpPr>
          <p:nvPr>
            <p:ph type="sldNum" sz="quarter" idx="5"/>
          </p:nvPr>
        </p:nvSpPr>
        <p:spPr/>
        <p:txBody>
          <a:bodyPr/>
          <a:lstStyle/>
          <a:p>
            <a:fld id="{703C78D4-3E6E-7541-B5CD-7881E3C09CC6}" type="slidenum">
              <a:rPr lang="en-GB" smtClean="0"/>
              <a:t>46</a:t>
            </a:fld>
            <a:endParaRPr lang="en-GB"/>
          </a:p>
        </p:txBody>
      </p:sp>
    </p:spTree>
    <p:extLst>
      <p:ext uri="{BB962C8B-B14F-4D97-AF65-F5344CB8AC3E}">
        <p14:creationId xmlns:p14="http://schemas.microsoft.com/office/powerpoint/2010/main" val="144264413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b="0" i="0" dirty="0">
              <a:solidFill>
                <a:srgbClr val="58595B"/>
              </a:solidFill>
              <a:effectLst/>
              <a:latin typeface="Open Sans"/>
            </a:endParaRPr>
          </a:p>
        </p:txBody>
      </p:sp>
      <p:sp>
        <p:nvSpPr>
          <p:cNvPr id="4" name="Slide Number Placeholder 3"/>
          <p:cNvSpPr>
            <a:spLocks noGrp="1"/>
          </p:cNvSpPr>
          <p:nvPr>
            <p:ph type="sldNum" sz="quarter" idx="5"/>
          </p:nvPr>
        </p:nvSpPr>
        <p:spPr/>
        <p:txBody>
          <a:bodyPr/>
          <a:lstStyle/>
          <a:p>
            <a:fld id="{703C78D4-3E6E-7541-B5CD-7881E3C09CC6}" type="slidenum">
              <a:rPr lang="en-GB" smtClean="0"/>
              <a:t>47</a:t>
            </a:fld>
            <a:endParaRPr lang="en-GB"/>
          </a:p>
        </p:txBody>
      </p:sp>
    </p:spTree>
    <p:extLst>
      <p:ext uri="{BB962C8B-B14F-4D97-AF65-F5344CB8AC3E}">
        <p14:creationId xmlns:p14="http://schemas.microsoft.com/office/powerpoint/2010/main" val="419569558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b="0" i="0" dirty="0">
              <a:solidFill>
                <a:srgbClr val="58595B"/>
              </a:solidFill>
              <a:effectLst/>
              <a:latin typeface="Open Sans"/>
            </a:endParaRPr>
          </a:p>
        </p:txBody>
      </p:sp>
      <p:sp>
        <p:nvSpPr>
          <p:cNvPr id="4" name="Slide Number Placeholder 3"/>
          <p:cNvSpPr>
            <a:spLocks noGrp="1"/>
          </p:cNvSpPr>
          <p:nvPr>
            <p:ph type="sldNum" sz="quarter" idx="5"/>
          </p:nvPr>
        </p:nvSpPr>
        <p:spPr/>
        <p:txBody>
          <a:bodyPr/>
          <a:lstStyle/>
          <a:p>
            <a:fld id="{703C78D4-3E6E-7541-B5CD-7881E3C09CC6}" type="slidenum">
              <a:rPr lang="en-GB" smtClean="0"/>
              <a:t>48</a:t>
            </a:fld>
            <a:endParaRPr lang="en-GB"/>
          </a:p>
        </p:txBody>
      </p:sp>
    </p:spTree>
    <p:extLst>
      <p:ext uri="{BB962C8B-B14F-4D97-AF65-F5344CB8AC3E}">
        <p14:creationId xmlns:p14="http://schemas.microsoft.com/office/powerpoint/2010/main" val="328146658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endParaRPr lang="en-GB" b="0" i="0" dirty="0">
              <a:solidFill>
                <a:srgbClr val="58595B"/>
              </a:solidFill>
              <a:effectLst/>
              <a:latin typeface="Open Sans"/>
            </a:endParaRPr>
          </a:p>
        </p:txBody>
      </p:sp>
      <p:sp>
        <p:nvSpPr>
          <p:cNvPr id="4" name="Slide Number Placeholder 3"/>
          <p:cNvSpPr>
            <a:spLocks noGrp="1"/>
          </p:cNvSpPr>
          <p:nvPr>
            <p:ph type="sldNum" sz="quarter" idx="5"/>
          </p:nvPr>
        </p:nvSpPr>
        <p:spPr/>
        <p:txBody>
          <a:bodyPr/>
          <a:lstStyle/>
          <a:p>
            <a:fld id="{703C78D4-3E6E-7541-B5CD-7881E3C09CC6}" type="slidenum">
              <a:rPr lang="en-GB" smtClean="0"/>
              <a:t>49</a:t>
            </a:fld>
            <a:endParaRPr lang="en-GB"/>
          </a:p>
        </p:txBody>
      </p:sp>
    </p:spTree>
    <p:extLst>
      <p:ext uri="{BB962C8B-B14F-4D97-AF65-F5344CB8AC3E}">
        <p14:creationId xmlns:p14="http://schemas.microsoft.com/office/powerpoint/2010/main" val="266454693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GB" i="0" dirty="0"/>
          </a:p>
        </p:txBody>
      </p:sp>
      <p:sp>
        <p:nvSpPr>
          <p:cNvPr id="4" name="Slide Number Placeholder 3"/>
          <p:cNvSpPr>
            <a:spLocks noGrp="1"/>
          </p:cNvSpPr>
          <p:nvPr>
            <p:ph type="sldNum" sz="quarter" idx="5"/>
          </p:nvPr>
        </p:nvSpPr>
        <p:spPr/>
        <p:txBody>
          <a:bodyPr/>
          <a:lstStyle/>
          <a:p>
            <a:fld id="{703C78D4-3E6E-7541-B5CD-7881E3C09CC6}" type="slidenum">
              <a:rPr lang="en-GB" smtClean="0"/>
              <a:t>50</a:t>
            </a:fld>
            <a:endParaRPr lang="en-GB"/>
          </a:p>
        </p:txBody>
      </p:sp>
    </p:spTree>
    <p:extLst>
      <p:ext uri="{BB962C8B-B14F-4D97-AF65-F5344CB8AC3E}">
        <p14:creationId xmlns:p14="http://schemas.microsoft.com/office/powerpoint/2010/main" val="14778538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51</a:t>
            </a:fld>
            <a:endParaRPr lang="en-GB"/>
          </a:p>
        </p:txBody>
      </p:sp>
    </p:spTree>
    <p:extLst>
      <p:ext uri="{BB962C8B-B14F-4D97-AF65-F5344CB8AC3E}">
        <p14:creationId xmlns:p14="http://schemas.microsoft.com/office/powerpoint/2010/main" val="4175265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33824" y="2225277"/>
            <a:ext cx="8168098" cy="1359090"/>
          </a:xfrm>
        </p:spPr>
        <p:txBody>
          <a:bodyPr anchor="t" anchorCtr="0"/>
          <a:lstStyle>
            <a:lvl1pPr algn="l">
              <a:lnSpc>
                <a:spcPct val="92000"/>
              </a:lnSpc>
              <a:defRPr sz="4800" b="1" i="0">
                <a:solidFill>
                  <a:schemeClr val="tx1"/>
                </a:solidFill>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644415" y="3559978"/>
            <a:ext cx="8157142" cy="1359090"/>
          </a:xfrm>
        </p:spPr>
        <p:txBody>
          <a:bodyPr wrap="square" anchor="t">
            <a:spAutoFit/>
          </a:bodyPr>
          <a:lstStyle>
            <a:lvl1pPr marL="0" indent="0" algn="l">
              <a:lnSpc>
                <a:spcPct val="92000"/>
              </a:lnSpc>
              <a:buNone/>
              <a:defRPr sz="4800" b="0">
                <a:solidFill>
                  <a:schemeClr val="tx1"/>
                </a:solidFill>
              </a:defRPr>
            </a:lvl1pPr>
            <a:lvl2pPr marL="609600" indent="0" algn="ctr">
              <a:buNone/>
              <a:defRPr sz="2667"/>
            </a:lvl2pPr>
            <a:lvl3pPr marL="1219200" indent="0" algn="ctr">
              <a:buNone/>
              <a:defRPr sz="2400"/>
            </a:lvl3pPr>
            <a:lvl4pPr marL="1828800" indent="0" algn="ctr">
              <a:buNone/>
              <a:defRPr sz="2133"/>
            </a:lvl4pPr>
            <a:lvl5pPr marL="2438400" indent="0" algn="ctr">
              <a:buNone/>
              <a:defRPr sz="2133"/>
            </a:lvl5pPr>
            <a:lvl6pPr marL="3048000" indent="0" algn="ctr">
              <a:buNone/>
              <a:defRPr sz="2133"/>
            </a:lvl6pPr>
            <a:lvl7pPr marL="3657600" indent="0" algn="ctr">
              <a:buNone/>
              <a:defRPr sz="2133"/>
            </a:lvl7pPr>
            <a:lvl8pPr marL="4267200" indent="0" algn="ctr">
              <a:buNone/>
              <a:defRPr sz="2133"/>
            </a:lvl8pPr>
            <a:lvl9pPr marL="4876800" indent="0" algn="ctr">
              <a:buNone/>
              <a:defRPr sz="2133"/>
            </a:lvl9pPr>
          </a:lstStyle>
          <a:p>
            <a:r>
              <a:rPr lang="en-US"/>
              <a:t>Click to edit Master subtitle style</a:t>
            </a:r>
            <a:endParaRPr lang="en-US" dirty="0"/>
          </a:p>
        </p:txBody>
      </p:sp>
      <p:sp>
        <p:nvSpPr>
          <p:cNvPr id="5" name="Footer Placeholder 4"/>
          <p:cNvSpPr>
            <a:spLocks noGrp="1"/>
          </p:cNvSpPr>
          <p:nvPr>
            <p:ph type="ftr" sz="quarter" idx="11"/>
          </p:nvPr>
        </p:nvSpPr>
        <p:spPr/>
        <p:txBody>
          <a:bodyPr/>
          <a:lstStyle/>
          <a:p>
            <a:r>
              <a:rPr lang="en-GB"/>
              <a:t>© 2020 Capital Law Limited</a:t>
            </a:r>
            <a:endParaRPr lang="en-GB" dirty="0"/>
          </a:p>
        </p:txBody>
      </p:sp>
      <p:pic>
        <p:nvPicPr>
          <p:cNvPr id="10" name="Picture 9">
            <a:extLst>
              <a:ext uri="{FF2B5EF4-FFF2-40B4-BE49-F238E27FC236}">
                <a16:creationId xmlns:a16="http://schemas.microsoft.com/office/drawing/2014/main" id="{8AC0F8F7-FBAC-D146-ABB5-D7CE936334DA}"/>
              </a:ext>
            </a:extLst>
          </p:cNvPr>
          <p:cNvPicPr>
            <a:picLocks noChangeAspect="1"/>
          </p:cNvPicPr>
          <p:nvPr userDrawn="1"/>
        </p:nvPicPr>
        <p:blipFill>
          <a:blip r:embed="rId2"/>
          <a:stretch>
            <a:fillRect/>
          </a:stretch>
        </p:blipFill>
        <p:spPr>
          <a:xfrm>
            <a:off x="640725" y="729460"/>
            <a:ext cx="1333354" cy="380753"/>
          </a:xfrm>
          <a:prstGeom prst="rect">
            <a:avLst/>
          </a:prstGeom>
        </p:spPr>
      </p:pic>
      <p:cxnSp>
        <p:nvCxnSpPr>
          <p:cNvPr id="11" name="Straight Connector 10">
            <a:extLst>
              <a:ext uri="{FF2B5EF4-FFF2-40B4-BE49-F238E27FC236}">
                <a16:creationId xmlns:a16="http://schemas.microsoft.com/office/drawing/2014/main" id="{4F98E3AA-1E86-8646-8B05-137B9C861405}"/>
              </a:ext>
            </a:extLst>
          </p:cNvPr>
          <p:cNvCxnSpPr>
            <a:cxnSpLocks/>
          </p:cNvCxnSpPr>
          <p:nvPr userDrawn="1"/>
        </p:nvCxnSpPr>
        <p:spPr>
          <a:xfrm>
            <a:off x="631257" y="4569048"/>
            <a:ext cx="2295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Text Placeholder 7">
            <a:extLst>
              <a:ext uri="{FF2B5EF4-FFF2-40B4-BE49-F238E27FC236}">
                <a16:creationId xmlns:a16="http://schemas.microsoft.com/office/drawing/2014/main" id="{18810676-7FAE-AC49-8346-D249CC865932}"/>
              </a:ext>
            </a:extLst>
          </p:cNvPr>
          <p:cNvSpPr>
            <a:spLocks noGrp="1"/>
          </p:cNvSpPr>
          <p:nvPr>
            <p:ph type="body" sz="quarter" idx="12" hasCustomPrompt="1"/>
          </p:nvPr>
        </p:nvSpPr>
        <p:spPr>
          <a:xfrm>
            <a:off x="644012" y="4657085"/>
            <a:ext cx="2283036" cy="261983"/>
          </a:xfrm>
        </p:spPr>
        <p:txBody>
          <a:bodyPr/>
          <a:lstStyle>
            <a:lvl1pPr>
              <a:defRPr>
                <a:solidFill>
                  <a:schemeClr val="tx1"/>
                </a:solidFill>
              </a:defRPr>
            </a:lvl1pPr>
          </a:lstStyle>
          <a:p>
            <a:pPr lvl="0"/>
            <a:r>
              <a:rPr lang="en-US" dirty="0"/>
              <a:t>date</a:t>
            </a:r>
            <a:endParaRPr lang="en-GB" dirty="0"/>
          </a:p>
        </p:txBody>
      </p:sp>
      <p:sp>
        <p:nvSpPr>
          <p:cNvPr id="15" name="Text Placeholder 14">
            <a:extLst>
              <a:ext uri="{FF2B5EF4-FFF2-40B4-BE49-F238E27FC236}">
                <a16:creationId xmlns:a16="http://schemas.microsoft.com/office/drawing/2014/main" id="{724F486E-DE77-1843-BD39-44AF3B3506E0}"/>
              </a:ext>
            </a:extLst>
          </p:cNvPr>
          <p:cNvSpPr>
            <a:spLocks noGrp="1"/>
          </p:cNvSpPr>
          <p:nvPr>
            <p:ph type="body" sz="quarter" idx="13"/>
          </p:nvPr>
        </p:nvSpPr>
        <p:spPr>
          <a:xfrm>
            <a:off x="638727" y="5144848"/>
            <a:ext cx="2828100" cy="1230313"/>
          </a:xfrm>
        </p:spPr>
        <p:txBody>
          <a:bodyPr/>
          <a:lstStyle>
            <a:lvl2pPr>
              <a:defRPr i="1"/>
            </a:lvl2pPr>
            <a:lvl3pPr marL="0" indent="0">
              <a:buNone/>
              <a:defRPr b="0"/>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2">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GB"/>
              <a:t>© 2020 Capital Law Limited</a:t>
            </a:r>
            <a:endParaRPr lang="en-GB" dirty="0"/>
          </a:p>
        </p:txBody>
      </p:sp>
      <p:pic>
        <p:nvPicPr>
          <p:cNvPr id="10" name="Picture 9">
            <a:extLst>
              <a:ext uri="{FF2B5EF4-FFF2-40B4-BE49-F238E27FC236}">
                <a16:creationId xmlns:a16="http://schemas.microsoft.com/office/drawing/2014/main" id="{8AC0F8F7-FBAC-D146-ABB5-D7CE936334DA}"/>
              </a:ext>
            </a:extLst>
          </p:cNvPr>
          <p:cNvPicPr>
            <a:picLocks noChangeAspect="1"/>
          </p:cNvPicPr>
          <p:nvPr userDrawn="1"/>
        </p:nvPicPr>
        <p:blipFill>
          <a:blip r:embed="rId2"/>
          <a:stretch>
            <a:fillRect/>
          </a:stretch>
        </p:blipFill>
        <p:spPr>
          <a:xfrm>
            <a:off x="640725" y="729460"/>
            <a:ext cx="1333354" cy="380753"/>
          </a:xfrm>
          <a:prstGeom prst="rect">
            <a:avLst/>
          </a:prstGeom>
        </p:spPr>
      </p:pic>
      <p:sp>
        <p:nvSpPr>
          <p:cNvPr id="7" name="Title 1">
            <a:extLst>
              <a:ext uri="{FF2B5EF4-FFF2-40B4-BE49-F238E27FC236}">
                <a16:creationId xmlns:a16="http://schemas.microsoft.com/office/drawing/2014/main" id="{EEC36FD5-ECBC-AF4D-9AE4-6E8B8B5399F3}"/>
              </a:ext>
            </a:extLst>
          </p:cNvPr>
          <p:cNvSpPr>
            <a:spLocks noGrp="1"/>
          </p:cNvSpPr>
          <p:nvPr>
            <p:ph type="ctrTitle"/>
          </p:nvPr>
        </p:nvSpPr>
        <p:spPr>
          <a:xfrm>
            <a:off x="633824" y="2225277"/>
            <a:ext cx="8168098" cy="1359090"/>
          </a:xfrm>
        </p:spPr>
        <p:txBody>
          <a:bodyPr anchor="t" anchorCtr="0"/>
          <a:lstStyle>
            <a:lvl1pPr algn="l">
              <a:lnSpc>
                <a:spcPct val="92000"/>
              </a:lnSpc>
              <a:defRPr sz="4800" b="1" i="0">
                <a:solidFill>
                  <a:schemeClr val="tx1"/>
                </a:solidFill>
                <a:latin typeface="+mj-lt"/>
              </a:defRPr>
            </a:lvl1pPr>
          </a:lstStyle>
          <a:p>
            <a:r>
              <a:rPr lang="en-US"/>
              <a:t>Click to edit Master title style</a:t>
            </a:r>
            <a:endParaRPr lang="en-US" dirty="0"/>
          </a:p>
        </p:txBody>
      </p:sp>
      <p:sp>
        <p:nvSpPr>
          <p:cNvPr id="8" name="Subtitle 2">
            <a:extLst>
              <a:ext uri="{FF2B5EF4-FFF2-40B4-BE49-F238E27FC236}">
                <a16:creationId xmlns:a16="http://schemas.microsoft.com/office/drawing/2014/main" id="{04D4E74E-0012-3040-949B-752A4C805B4A}"/>
              </a:ext>
            </a:extLst>
          </p:cNvPr>
          <p:cNvSpPr>
            <a:spLocks noGrp="1"/>
          </p:cNvSpPr>
          <p:nvPr>
            <p:ph type="subTitle" idx="1"/>
          </p:nvPr>
        </p:nvSpPr>
        <p:spPr>
          <a:xfrm>
            <a:off x="644415" y="3559978"/>
            <a:ext cx="8157142" cy="1359090"/>
          </a:xfrm>
        </p:spPr>
        <p:txBody>
          <a:bodyPr wrap="square" anchor="t">
            <a:spAutoFit/>
          </a:bodyPr>
          <a:lstStyle>
            <a:lvl1pPr marL="0" indent="0" algn="l">
              <a:lnSpc>
                <a:spcPct val="92000"/>
              </a:lnSpc>
              <a:buNone/>
              <a:defRPr sz="4800" b="0">
                <a:solidFill>
                  <a:schemeClr val="tx1"/>
                </a:solidFill>
              </a:defRPr>
            </a:lvl1pPr>
            <a:lvl2pPr marL="609600" indent="0" algn="ctr">
              <a:buNone/>
              <a:defRPr sz="2667"/>
            </a:lvl2pPr>
            <a:lvl3pPr marL="1219200" indent="0" algn="ctr">
              <a:buNone/>
              <a:defRPr sz="2400"/>
            </a:lvl3pPr>
            <a:lvl4pPr marL="1828800" indent="0" algn="ctr">
              <a:buNone/>
              <a:defRPr sz="2133"/>
            </a:lvl4pPr>
            <a:lvl5pPr marL="2438400" indent="0" algn="ctr">
              <a:buNone/>
              <a:defRPr sz="2133"/>
            </a:lvl5pPr>
            <a:lvl6pPr marL="3048000" indent="0" algn="ctr">
              <a:buNone/>
              <a:defRPr sz="2133"/>
            </a:lvl6pPr>
            <a:lvl7pPr marL="3657600" indent="0" algn="ctr">
              <a:buNone/>
              <a:defRPr sz="2133"/>
            </a:lvl7pPr>
            <a:lvl8pPr marL="4267200" indent="0" algn="ctr">
              <a:buNone/>
              <a:defRPr sz="2133"/>
            </a:lvl8pPr>
            <a:lvl9pPr marL="4876800" indent="0" algn="ctr">
              <a:buNone/>
              <a:defRPr sz="2133"/>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D46A7401-EF49-6644-BF4B-3662228A4EEE}"/>
              </a:ext>
            </a:extLst>
          </p:cNvPr>
          <p:cNvCxnSpPr>
            <a:cxnSpLocks/>
          </p:cNvCxnSpPr>
          <p:nvPr userDrawn="1"/>
        </p:nvCxnSpPr>
        <p:spPr>
          <a:xfrm>
            <a:off x="631257" y="4569048"/>
            <a:ext cx="2295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Text Placeholder 7">
            <a:extLst>
              <a:ext uri="{FF2B5EF4-FFF2-40B4-BE49-F238E27FC236}">
                <a16:creationId xmlns:a16="http://schemas.microsoft.com/office/drawing/2014/main" id="{A223FA4B-1028-AF49-AE1F-0F64B3D8D348}"/>
              </a:ext>
            </a:extLst>
          </p:cNvPr>
          <p:cNvSpPr>
            <a:spLocks noGrp="1"/>
          </p:cNvSpPr>
          <p:nvPr>
            <p:ph type="body" sz="quarter" idx="12" hasCustomPrompt="1"/>
          </p:nvPr>
        </p:nvSpPr>
        <p:spPr>
          <a:xfrm>
            <a:off x="644012" y="4657085"/>
            <a:ext cx="2283036" cy="261983"/>
          </a:xfrm>
        </p:spPr>
        <p:txBody>
          <a:bodyPr/>
          <a:lstStyle>
            <a:lvl1pPr>
              <a:defRPr>
                <a:solidFill>
                  <a:schemeClr val="tx1"/>
                </a:solidFill>
              </a:defRPr>
            </a:lvl1pPr>
          </a:lstStyle>
          <a:p>
            <a:pPr lvl="0"/>
            <a:r>
              <a:rPr lang="en-US" dirty="0"/>
              <a:t>date</a:t>
            </a:r>
            <a:endParaRPr lang="en-GB" dirty="0"/>
          </a:p>
        </p:txBody>
      </p:sp>
      <p:sp>
        <p:nvSpPr>
          <p:cNvPr id="13" name="Text Placeholder 14">
            <a:extLst>
              <a:ext uri="{FF2B5EF4-FFF2-40B4-BE49-F238E27FC236}">
                <a16:creationId xmlns:a16="http://schemas.microsoft.com/office/drawing/2014/main" id="{B6D1BCC1-C66C-AE41-BC60-15F5BFC96623}"/>
              </a:ext>
            </a:extLst>
          </p:cNvPr>
          <p:cNvSpPr>
            <a:spLocks noGrp="1"/>
          </p:cNvSpPr>
          <p:nvPr>
            <p:ph type="body" sz="quarter" idx="13"/>
          </p:nvPr>
        </p:nvSpPr>
        <p:spPr>
          <a:xfrm>
            <a:off x="3180314" y="5144848"/>
            <a:ext cx="2434674" cy="1230313"/>
          </a:xfrm>
        </p:spPr>
        <p:txBody>
          <a:bodyPr/>
          <a:lstStyle>
            <a:lvl2pPr>
              <a:defRPr i="1"/>
            </a:lvl2pPr>
            <a:lvl3pPr marL="0" indent="0">
              <a:buNone/>
              <a:defRPr b="0"/>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4" name="Text Placeholder 14">
            <a:extLst>
              <a:ext uri="{FF2B5EF4-FFF2-40B4-BE49-F238E27FC236}">
                <a16:creationId xmlns:a16="http://schemas.microsoft.com/office/drawing/2014/main" id="{139757AE-9E90-4145-928E-608C85BD9064}"/>
              </a:ext>
            </a:extLst>
          </p:cNvPr>
          <p:cNvSpPr>
            <a:spLocks noGrp="1"/>
          </p:cNvSpPr>
          <p:nvPr>
            <p:ph type="body" sz="quarter" idx="14"/>
          </p:nvPr>
        </p:nvSpPr>
        <p:spPr>
          <a:xfrm>
            <a:off x="638727" y="5144848"/>
            <a:ext cx="2434674" cy="1230313"/>
          </a:xfrm>
        </p:spPr>
        <p:txBody>
          <a:bodyPr/>
          <a:lstStyle>
            <a:lvl2pPr>
              <a:defRPr i="1"/>
            </a:lvl2pPr>
            <a:lvl3pPr marL="0" indent="0">
              <a:buNone/>
              <a:defRPr b="0"/>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25599983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31213-871B-F44C-9951-9B97A0A4F87B}"/>
              </a:ext>
            </a:extLst>
          </p:cNvPr>
          <p:cNvSpPr>
            <a:spLocks noGrp="1"/>
          </p:cNvSpPr>
          <p:nvPr>
            <p:ph type="title"/>
          </p:nvPr>
        </p:nvSpPr>
        <p:spPr/>
        <p:txBody>
          <a:bodyPr/>
          <a:lstStyle/>
          <a:p>
            <a:r>
              <a:rPr lang="en-US"/>
              <a:t>Click to edit Master title style</a:t>
            </a:r>
            <a:endParaRPr lang="en-GB"/>
          </a:p>
        </p:txBody>
      </p:sp>
      <p:sp>
        <p:nvSpPr>
          <p:cNvPr id="3" name="Footer Placeholder 2">
            <a:extLst>
              <a:ext uri="{FF2B5EF4-FFF2-40B4-BE49-F238E27FC236}">
                <a16:creationId xmlns:a16="http://schemas.microsoft.com/office/drawing/2014/main" id="{C8D6414B-4366-284C-8BC8-AFB7EB09D525}"/>
              </a:ext>
            </a:extLst>
          </p:cNvPr>
          <p:cNvSpPr>
            <a:spLocks noGrp="1"/>
          </p:cNvSpPr>
          <p:nvPr>
            <p:ph type="ftr" sz="quarter" idx="10"/>
          </p:nvPr>
        </p:nvSpPr>
        <p:spPr/>
        <p:txBody>
          <a:bodyPr/>
          <a:lstStyle/>
          <a:p>
            <a:r>
              <a:rPr lang="en-GB"/>
              <a:t>© 2020 Capital Law Limited</a:t>
            </a:r>
            <a:endParaRPr lang="en-GB" dirty="0"/>
          </a:p>
        </p:txBody>
      </p:sp>
      <p:sp>
        <p:nvSpPr>
          <p:cNvPr id="7" name="Text Placeholder 6">
            <a:extLst>
              <a:ext uri="{FF2B5EF4-FFF2-40B4-BE49-F238E27FC236}">
                <a16:creationId xmlns:a16="http://schemas.microsoft.com/office/drawing/2014/main" id="{EC80A52A-EFA5-8B4C-96C8-BF364FC6159B}"/>
              </a:ext>
            </a:extLst>
          </p:cNvPr>
          <p:cNvSpPr>
            <a:spLocks noGrp="1"/>
          </p:cNvSpPr>
          <p:nvPr>
            <p:ph type="body" sz="quarter" idx="11" hasCustomPrompt="1"/>
          </p:nvPr>
        </p:nvSpPr>
        <p:spPr>
          <a:xfrm>
            <a:off x="657224" y="1957388"/>
            <a:ext cx="14901864" cy="5757863"/>
          </a:xfrm>
        </p:spPr>
        <p:txBody>
          <a:bodyPr numCol="2" spcCol="360000"/>
          <a:lstStyle>
            <a:lvl1pPr marL="635000" indent="-635000">
              <a:spcAft>
                <a:spcPts val="1400"/>
              </a:spcAft>
              <a:buClr>
                <a:schemeClr val="accent3"/>
              </a:buClr>
              <a:buFont typeface="+mj-lt"/>
              <a:buNone/>
              <a:tabLst/>
              <a:defRPr sz="2400" b="0">
                <a:solidFill>
                  <a:schemeClr val="tx1"/>
                </a:solidFill>
              </a:defRPr>
            </a:lvl1pPr>
          </a:lstStyle>
          <a:p>
            <a:pPr lvl="0"/>
            <a:r>
              <a:rPr lang="en-US" dirty="0"/>
              <a:t>01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38013979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arge 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31257" y="729314"/>
            <a:ext cx="8875350" cy="491439"/>
          </a:xfrm>
        </p:spPr>
        <p:txBody>
          <a:bodyPr/>
          <a:lstStyle/>
          <a:p>
            <a:r>
              <a:rPr lang="en-US"/>
              <a:t>Click to edit Master title style</a:t>
            </a:r>
            <a:endParaRPr lang="en-US" dirty="0"/>
          </a:p>
        </p:txBody>
      </p:sp>
      <p:sp>
        <p:nvSpPr>
          <p:cNvPr id="3" name="Content Placeholder 2"/>
          <p:cNvSpPr>
            <a:spLocks noGrp="1"/>
          </p:cNvSpPr>
          <p:nvPr>
            <p:ph idx="1"/>
          </p:nvPr>
        </p:nvSpPr>
        <p:spPr>
          <a:xfrm>
            <a:off x="633573" y="1972385"/>
            <a:ext cx="6667340" cy="5855035"/>
          </a:xfrm>
        </p:spPr>
        <p:txBody>
          <a:bodyPr/>
          <a:lstStyle>
            <a:lvl1pPr>
              <a:lnSpc>
                <a:spcPct val="91000"/>
              </a:lnSpc>
              <a:defRPr sz="4800" b="0" i="0">
                <a:solidFill>
                  <a:schemeClr val="accent3"/>
                </a:solidFill>
                <a:latin typeface="+mn-lt"/>
              </a:defRPr>
            </a:lvl1pPr>
            <a:lvl2pPr>
              <a:lnSpc>
                <a:spcPct val="91000"/>
              </a:lnSpc>
              <a:defRPr sz="4800" b="1" i="0">
                <a:solidFill>
                  <a:schemeClr val="accent3"/>
                </a:solidFill>
                <a:latin typeface="+mn-lt"/>
              </a:defRPr>
            </a:lvl2pPr>
            <a:lvl3pPr>
              <a:defRPr sz="3400">
                <a:latin typeface="+mn-lt"/>
              </a:defRPr>
            </a:lvl3pPr>
            <a:lvl4pPr>
              <a:defRPr sz="3400">
                <a:latin typeface="+mn-lt"/>
              </a:defRPr>
            </a:lvl4pPr>
            <a:lvl5pPr>
              <a:defRPr sz="34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p:txBody>
          <a:bodyPr/>
          <a:lstStyle/>
          <a:p>
            <a:r>
              <a:rPr lang="en-GB"/>
              <a:t>© 2020 Capital Law Limited</a:t>
            </a:r>
            <a:endParaRPr lang="en-GB" dirty="0"/>
          </a:p>
        </p:txBody>
      </p:sp>
      <p:sp>
        <p:nvSpPr>
          <p:cNvPr id="7" name="Subtitle 2">
            <a:extLst>
              <a:ext uri="{FF2B5EF4-FFF2-40B4-BE49-F238E27FC236}">
                <a16:creationId xmlns:a16="http://schemas.microsoft.com/office/drawing/2014/main" id="{4E4DE799-F596-4544-97D0-FC7918CA6ACA}"/>
              </a:ext>
            </a:extLst>
          </p:cNvPr>
          <p:cNvSpPr>
            <a:spLocks noGrp="1"/>
          </p:cNvSpPr>
          <p:nvPr>
            <p:ph type="subTitle" idx="13"/>
          </p:nvPr>
        </p:nvSpPr>
        <p:spPr>
          <a:xfrm>
            <a:off x="634989" y="974532"/>
            <a:ext cx="8871618" cy="246221"/>
          </a:xfrm>
        </p:spPr>
        <p:txBody>
          <a:bodyPr wrap="square">
            <a:spAutoFit/>
          </a:bodyPr>
          <a:lstStyle>
            <a:lvl1pPr marL="0" indent="0" algn="l">
              <a:buNone/>
              <a:defRPr sz="1600" b="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10" name="Text Placeholder 9">
            <a:extLst>
              <a:ext uri="{FF2B5EF4-FFF2-40B4-BE49-F238E27FC236}">
                <a16:creationId xmlns:a16="http://schemas.microsoft.com/office/drawing/2014/main" id="{819E46A1-8E78-5442-849E-086C001DAEAF}"/>
              </a:ext>
            </a:extLst>
          </p:cNvPr>
          <p:cNvSpPr>
            <a:spLocks noGrp="1"/>
          </p:cNvSpPr>
          <p:nvPr>
            <p:ph type="body" sz="quarter" idx="14"/>
          </p:nvPr>
        </p:nvSpPr>
        <p:spPr>
          <a:xfrm>
            <a:off x="8258175" y="1971347"/>
            <a:ext cx="7386638" cy="5543550"/>
          </a:xfrm>
        </p:spPr>
        <p:txBody>
          <a:bodyPr/>
          <a:lstStyle>
            <a:lvl1pPr>
              <a:spcAft>
                <a:spcPts val="1050"/>
              </a:spcAft>
              <a:defRPr sz="2400">
                <a:solidFill>
                  <a:schemeClr val="tx1"/>
                </a:solidFill>
              </a:defRPr>
            </a:lvl1pPr>
            <a:lvl2pPr marL="0" indent="0">
              <a:spcAft>
                <a:spcPts val="1050"/>
              </a:spcAft>
              <a:buFont typeface="Arial" panose="020B0604020202020204" pitchFamily="34" charset="0"/>
              <a:buNone/>
              <a:defRPr sz="2400" b="0"/>
            </a:lvl2pPr>
            <a:lvl3pPr marL="324000" indent="-324000">
              <a:spcAft>
                <a:spcPts val="1050"/>
              </a:spcAft>
              <a:defRPr sz="2400" b="0"/>
            </a:lvl3pPr>
            <a:lvl4pPr marL="342900" indent="-342900">
              <a:spcAft>
                <a:spcPts val="1050"/>
              </a:spcAft>
              <a:buFont typeface=".AppleSystemUIFont"/>
              <a:buChar char="—"/>
              <a:defRPr sz="2400" b="1"/>
            </a:lvl4pPr>
            <a:lvl5pPr>
              <a:spcAft>
                <a:spcPts val="1050"/>
              </a:spcAft>
              <a:defRPr sz="2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23904313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rge Title, content and logo">
    <p:spTree>
      <p:nvGrpSpPr>
        <p:cNvPr id="1" name=""/>
        <p:cNvGrpSpPr/>
        <p:nvPr/>
      </p:nvGrpSpPr>
      <p:grpSpPr>
        <a:xfrm>
          <a:off x="0" y="0"/>
          <a:ext cx="0" cy="0"/>
          <a:chOff x="0" y="0"/>
          <a:chExt cx="0" cy="0"/>
        </a:xfrm>
      </p:grpSpPr>
      <p:sp>
        <p:nvSpPr>
          <p:cNvPr id="2" name="Title 1"/>
          <p:cNvSpPr>
            <a:spLocks noGrp="1"/>
          </p:cNvSpPr>
          <p:nvPr>
            <p:ph type="title"/>
          </p:nvPr>
        </p:nvSpPr>
        <p:spPr>
          <a:xfrm>
            <a:off x="631257" y="729314"/>
            <a:ext cx="8875350" cy="491439"/>
          </a:xfrm>
        </p:spPr>
        <p:txBody>
          <a:bodyPr/>
          <a:lstStyle/>
          <a:p>
            <a:r>
              <a:rPr lang="en-US"/>
              <a:t>Click to edit Master title style</a:t>
            </a:r>
            <a:endParaRPr lang="en-US" dirty="0"/>
          </a:p>
        </p:txBody>
      </p:sp>
      <p:sp>
        <p:nvSpPr>
          <p:cNvPr id="3" name="Content Placeholder 2"/>
          <p:cNvSpPr>
            <a:spLocks noGrp="1"/>
          </p:cNvSpPr>
          <p:nvPr>
            <p:ph idx="1"/>
          </p:nvPr>
        </p:nvSpPr>
        <p:spPr>
          <a:xfrm>
            <a:off x="633573" y="1972385"/>
            <a:ext cx="6667340" cy="5855035"/>
          </a:xfrm>
        </p:spPr>
        <p:txBody>
          <a:bodyPr/>
          <a:lstStyle>
            <a:lvl1pPr>
              <a:lnSpc>
                <a:spcPct val="91000"/>
              </a:lnSpc>
              <a:defRPr sz="4800" b="0" i="0">
                <a:solidFill>
                  <a:schemeClr val="accent3"/>
                </a:solidFill>
                <a:latin typeface="+mn-lt"/>
              </a:defRPr>
            </a:lvl1pPr>
            <a:lvl2pPr>
              <a:lnSpc>
                <a:spcPct val="91000"/>
              </a:lnSpc>
              <a:defRPr sz="4800" b="1" i="0">
                <a:solidFill>
                  <a:schemeClr val="accent3"/>
                </a:solidFill>
                <a:latin typeface="+mn-lt"/>
              </a:defRPr>
            </a:lvl2pPr>
            <a:lvl3pPr>
              <a:defRPr sz="3400">
                <a:latin typeface="+mn-lt"/>
              </a:defRPr>
            </a:lvl3pPr>
            <a:lvl4pPr>
              <a:defRPr sz="3400">
                <a:latin typeface="+mn-lt"/>
              </a:defRPr>
            </a:lvl4pPr>
            <a:lvl5pPr>
              <a:defRPr sz="34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p:txBody>
          <a:bodyPr/>
          <a:lstStyle/>
          <a:p>
            <a:r>
              <a:rPr lang="en-GB"/>
              <a:t>© 2020 Capital Law Limited</a:t>
            </a:r>
            <a:endParaRPr lang="en-GB" dirty="0"/>
          </a:p>
        </p:txBody>
      </p:sp>
      <p:sp>
        <p:nvSpPr>
          <p:cNvPr id="7" name="Subtitle 2">
            <a:extLst>
              <a:ext uri="{FF2B5EF4-FFF2-40B4-BE49-F238E27FC236}">
                <a16:creationId xmlns:a16="http://schemas.microsoft.com/office/drawing/2014/main" id="{4E4DE799-F596-4544-97D0-FC7918CA6ACA}"/>
              </a:ext>
            </a:extLst>
          </p:cNvPr>
          <p:cNvSpPr>
            <a:spLocks noGrp="1"/>
          </p:cNvSpPr>
          <p:nvPr>
            <p:ph type="subTitle" idx="13"/>
          </p:nvPr>
        </p:nvSpPr>
        <p:spPr>
          <a:xfrm>
            <a:off x="634989" y="974532"/>
            <a:ext cx="8871618" cy="246221"/>
          </a:xfrm>
        </p:spPr>
        <p:txBody>
          <a:bodyPr wrap="square">
            <a:spAutoFit/>
          </a:bodyPr>
          <a:lstStyle>
            <a:lvl1pPr marL="0" indent="0" algn="l">
              <a:buNone/>
              <a:defRPr sz="1600" b="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10" name="Text Placeholder 9">
            <a:extLst>
              <a:ext uri="{FF2B5EF4-FFF2-40B4-BE49-F238E27FC236}">
                <a16:creationId xmlns:a16="http://schemas.microsoft.com/office/drawing/2014/main" id="{819E46A1-8E78-5442-849E-086C001DAEAF}"/>
              </a:ext>
            </a:extLst>
          </p:cNvPr>
          <p:cNvSpPr>
            <a:spLocks noGrp="1"/>
          </p:cNvSpPr>
          <p:nvPr>
            <p:ph type="body" sz="quarter" idx="14"/>
          </p:nvPr>
        </p:nvSpPr>
        <p:spPr>
          <a:xfrm>
            <a:off x="10815637" y="1971347"/>
            <a:ext cx="4829175" cy="986166"/>
          </a:xfrm>
        </p:spPr>
        <p:txBody>
          <a:bodyPr/>
          <a:lstStyle>
            <a:lvl1pPr>
              <a:defRPr sz="2400" b="0" i="1">
                <a:solidFill>
                  <a:schemeClr val="tx1"/>
                </a:solidFill>
              </a:defRPr>
            </a:lvl1pPr>
            <a:lvl2pPr marL="0" indent="0">
              <a:buFont typeface="Arial" panose="020B0604020202020204" pitchFamily="34" charset="0"/>
              <a:buNone/>
              <a:defRPr sz="2400" b="0"/>
            </a:lvl2pPr>
            <a:lvl3pPr marL="324000" indent="-324000">
              <a:defRPr sz="2400" b="0"/>
            </a:lvl3pPr>
            <a:lvl4pPr marL="342900" indent="-342900">
              <a:buFont typeface=".AppleSystemUIFont"/>
              <a:buChar char="—"/>
              <a:defRPr sz="2400" b="1"/>
            </a:lvl4pPr>
            <a:lvl5pPr>
              <a:defRPr sz="2400"/>
            </a:lvl5pPr>
          </a:lstStyle>
          <a:p>
            <a:pPr lvl="0"/>
            <a:r>
              <a:rPr lang="en-US"/>
              <a:t>Click to edit Master text styles</a:t>
            </a:r>
          </a:p>
          <a:p>
            <a:pPr lvl="1"/>
            <a:r>
              <a:rPr lang="en-US"/>
              <a:t>Second level</a:t>
            </a:r>
          </a:p>
        </p:txBody>
      </p:sp>
      <p:sp>
        <p:nvSpPr>
          <p:cNvPr id="11" name="Picture Placeholder 10">
            <a:extLst>
              <a:ext uri="{FF2B5EF4-FFF2-40B4-BE49-F238E27FC236}">
                <a16:creationId xmlns:a16="http://schemas.microsoft.com/office/drawing/2014/main" id="{B30A7DD4-3CBD-F246-BC53-6BEBEA133B3A}"/>
              </a:ext>
            </a:extLst>
          </p:cNvPr>
          <p:cNvSpPr>
            <a:spLocks noGrp="1"/>
          </p:cNvSpPr>
          <p:nvPr>
            <p:ph type="pic" sz="quarter" idx="15"/>
          </p:nvPr>
        </p:nvSpPr>
        <p:spPr>
          <a:xfrm>
            <a:off x="8262257" y="2037805"/>
            <a:ext cx="2279469" cy="1534069"/>
          </a:xfrm>
        </p:spPr>
        <p:txBody>
          <a:bodyPr/>
          <a:lstStyle>
            <a:lvl1pPr>
              <a:defRPr b="0">
                <a:solidFill>
                  <a:schemeClr val="tx1"/>
                </a:solidFill>
              </a:defRPr>
            </a:lvl1pPr>
          </a:lstStyle>
          <a:p>
            <a:r>
              <a:rPr lang="en-US"/>
              <a:t>Click icon to add picture</a:t>
            </a:r>
            <a:endParaRPr lang="en-GB"/>
          </a:p>
        </p:txBody>
      </p:sp>
      <p:sp>
        <p:nvSpPr>
          <p:cNvPr id="13" name="Text Placeholder 9">
            <a:extLst>
              <a:ext uri="{FF2B5EF4-FFF2-40B4-BE49-F238E27FC236}">
                <a16:creationId xmlns:a16="http://schemas.microsoft.com/office/drawing/2014/main" id="{1DA8D82E-AEB3-3A45-A5CB-6EB9FF9F0538}"/>
              </a:ext>
            </a:extLst>
          </p:cNvPr>
          <p:cNvSpPr>
            <a:spLocks noGrp="1"/>
          </p:cNvSpPr>
          <p:nvPr>
            <p:ph type="body" sz="quarter" idx="16"/>
          </p:nvPr>
        </p:nvSpPr>
        <p:spPr>
          <a:xfrm>
            <a:off x="10815637" y="3774022"/>
            <a:ext cx="4829175" cy="986166"/>
          </a:xfrm>
        </p:spPr>
        <p:txBody>
          <a:bodyPr/>
          <a:lstStyle>
            <a:lvl1pPr>
              <a:defRPr sz="2400" b="0" i="1">
                <a:solidFill>
                  <a:schemeClr val="tx1"/>
                </a:solidFill>
              </a:defRPr>
            </a:lvl1pPr>
            <a:lvl2pPr marL="0" indent="0">
              <a:buFont typeface="Arial" panose="020B0604020202020204" pitchFamily="34" charset="0"/>
              <a:buNone/>
              <a:defRPr sz="2400" b="0"/>
            </a:lvl2pPr>
            <a:lvl3pPr marL="324000" indent="-324000">
              <a:defRPr sz="2400" b="0"/>
            </a:lvl3pPr>
            <a:lvl4pPr marL="342900" indent="-342900">
              <a:buFont typeface=".AppleSystemUIFont"/>
              <a:buChar char="—"/>
              <a:defRPr sz="2400" b="1"/>
            </a:lvl4pPr>
            <a:lvl5pPr>
              <a:defRPr sz="2400"/>
            </a:lvl5pPr>
          </a:lstStyle>
          <a:p>
            <a:pPr lvl="0"/>
            <a:r>
              <a:rPr lang="en-US"/>
              <a:t>Click to edit Master text styles</a:t>
            </a:r>
          </a:p>
          <a:p>
            <a:pPr lvl="1"/>
            <a:r>
              <a:rPr lang="en-US"/>
              <a:t>Second level</a:t>
            </a:r>
          </a:p>
        </p:txBody>
      </p:sp>
      <p:sp>
        <p:nvSpPr>
          <p:cNvPr id="14" name="Picture Placeholder 10">
            <a:extLst>
              <a:ext uri="{FF2B5EF4-FFF2-40B4-BE49-F238E27FC236}">
                <a16:creationId xmlns:a16="http://schemas.microsoft.com/office/drawing/2014/main" id="{71A40A3F-DB43-0746-9BDF-2279BF951BC4}"/>
              </a:ext>
            </a:extLst>
          </p:cNvPr>
          <p:cNvSpPr>
            <a:spLocks noGrp="1"/>
          </p:cNvSpPr>
          <p:nvPr>
            <p:ph type="pic" sz="quarter" idx="17"/>
          </p:nvPr>
        </p:nvSpPr>
        <p:spPr>
          <a:xfrm>
            <a:off x="8262257" y="3840480"/>
            <a:ext cx="2279469" cy="1534069"/>
          </a:xfrm>
        </p:spPr>
        <p:txBody>
          <a:bodyPr/>
          <a:lstStyle>
            <a:lvl1pPr>
              <a:defRPr b="0">
                <a:solidFill>
                  <a:schemeClr val="tx1"/>
                </a:solidFill>
              </a:defRPr>
            </a:lvl1pPr>
          </a:lstStyle>
          <a:p>
            <a:r>
              <a:rPr lang="en-US"/>
              <a:t>Click icon to add picture</a:t>
            </a:r>
            <a:endParaRPr lang="en-GB"/>
          </a:p>
        </p:txBody>
      </p:sp>
      <p:sp>
        <p:nvSpPr>
          <p:cNvPr id="15" name="Text Placeholder 9">
            <a:extLst>
              <a:ext uri="{FF2B5EF4-FFF2-40B4-BE49-F238E27FC236}">
                <a16:creationId xmlns:a16="http://schemas.microsoft.com/office/drawing/2014/main" id="{BB65BB96-9728-4C43-BE5A-54FDF86B3593}"/>
              </a:ext>
            </a:extLst>
          </p:cNvPr>
          <p:cNvSpPr>
            <a:spLocks noGrp="1"/>
          </p:cNvSpPr>
          <p:nvPr>
            <p:ph type="body" sz="quarter" idx="18"/>
          </p:nvPr>
        </p:nvSpPr>
        <p:spPr>
          <a:xfrm>
            <a:off x="10815637" y="5576696"/>
            <a:ext cx="4829175" cy="986166"/>
          </a:xfrm>
        </p:spPr>
        <p:txBody>
          <a:bodyPr/>
          <a:lstStyle>
            <a:lvl1pPr>
              <a:defRPr sz="2400" b="0" i="1">
                <a:solidFill>
                  <a:schemeClr val="tx1"/>
                </a:solidFill>
              </a:defRPr>
            </a:lvl1pPr>
            <a:lvl2pPr marL="0" indent="0">
              <a:buFont typeface="Arial" panose="020B0604020202020204" pitchFamily="34" charset="0"/>
              <a:buNone/>
              <a:defRPr sz="2400" b="0"/>
            </a:lvl2pPr>
            <a:lvl3pPr marL="324000" indent="-324000">
              <a:defRPr sz="2400" b="0"/>
            </a:lvl3pPr>
            <a:lvl4pPr marL="342900" indent="-342900">
              <a:buFont typeface=".AppleSystemUIFont"/>
              <a:buChar char="—"/>
              <a:defRPr sz="2400" b="1"/>
            </a:lvl4pPr>
            <a:lvl5pPr>
              <a:defRPr sz="2400"/>
            </a:lvl5pPr>
          </a:lstStyle>
          <a:p>
            <a:pPr lvl="0"/>
            <a:r>
              <a:rPr lang="en-US"/>
              <a:t>Click to edit Master text styles</a:t>
            </a:r>
          </a:p>
          <a:p>
            <a:pPr lvl="1"/>
            <a:r>
              <a:rPr lang="en-US"/>
              <a:t>Second level</a:t>
            </a:r>
          </a:p>
        </p:txBody>
      </p:sp>
      <p:sp>
        <p:nvSpPr>
          <p:cNvPr id="16" name="Picture Placeholder 10">
            <a:extLst>
              <a:ext uri="{FF2B5EF4-FFF2-40B4-BE49-F238E27FC236}">
                <a16:creationId xmlns:a16="http://schemas.microsoft.com/office/drawing/2014/main" id="{E28A0DD3-F4D7-7E4B-ABE2-85198553A9C1}"/>
              </a:ext>
            </a:extLst>
          </p:cNvPr>
          <p:cNvSpPr>
            <a:spLocks noGrp="1"/>
          </p:cNvSpPr>
          <p:nvPr>
            <p:ph type="pic" sz="quarter" idx="19"/>
          </p:nvPr>
        </p:nvSpPr>
        <p:spPr>
          <a:xfrm>
            <a:off x="8262257" y="5643154"/>
            <a:ext cx="2279469" cy="1534069"/>
          </a:xfrm>
        </p:spPr>
        <p:txBody>
          <a:bodyPr/>
          <a:lstStyle>
            <a:lvl1pPr>
              <a:defRPr b="0">
                <a:solidFill>
                  <a:schemeClr val="tx1"/>
                </a:solidFill>
              </a:defRPr>
            </a:lvl1pPr>
          </a:lstStyle>
          <a:p>
            <a:r>
              <a:rPr lang="en-US"/>
              <a:t>Click icon to add picture</a:t>
            </a:r>
            <a:endParaRPr lang="en-GB"/>
          </a:p>
        </p:txBody>
      </p:sp>
    </p:spTree>
    <p:extLst>
      <p:ext uri="{BB962C8B-B14F-4D97-AF65-F5344CB8AC3E}">
        <p14:creationId xmlns:p14="http://schemas.microsoft.com/office/powerpoint/2010/main" val="31875285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rge Title and 2 col content">
    <p:spTree>
      <p:nvGrpSpPr>
        <p:cNvPr id="1" name=""/>
        <p:cNvGrpSpPr/>
        <p:nvPr/>
      </p:nvGrpSpPr>
      <p:grpSpPr>
        <a:xfrm>
          <a:off x="0" y="0"/>
          <a:ext cx="0" cy="0"/>
          <a:chOff x="0" y="0"/>
          <a:chExt cx="0" cy="0"/>
        </a:xfrm>
      </p:grpSpPr>
      <p:sp>
        <p:nvSpPr>
          <p:cNvPr id="2" name="Title 1"/>
          <p:cNvSpPr>
            <a:spLocks noGrp="1"/>
          </p:cNvSpPr>
          <p:nvPr>
            <p:ph type="title"/>
          </p:nvPr>
        </p:nvSpPr>
        <p:spPr>
          <a:xfrm>
            <a:off x="631257" y="729314"/>
            <a:ext cx="8875350" cy="491439"/>
          </a:xfrm>
        </p:spPr>
        <p:txBody>
          <a:bodyPr/>
          <a:lstStyle/>
          <a:p>
            <a:r>
              <a:rPr lang="en-US"/>
              <a:t>Click to edit Master title style</a:t>
            </a:r>
            <a:endParaRPr lang="en-US" dirty="0"/>
          </a:p>
        </p:txBody>
      </p:sp>
      <p:sp>
        <p:nvSpPr>
          <p:cNvPr id="3" name="Content Placeholder 2"/>
          <p:cNvSpPr>
            <a:spLocks noGrp="1"/>
          </p:cNvSpPr>
          <p:nvPr>
            <p:ph idx="1"/>
          </p:nvPr>
        </p:nvSpPr>
        <p:spPr>
          <a:xfrm>
            <a:off x="8263735" y="1996192"/>
            <a:ext cx="3600000" cy="5855035"/>
          </a:xfrm>
        </p:spPr>
        <p:txBody>
          <a:bodyPr/>
          <a:lstStyle>
            <a:lvl1pPr>
              <a:spcAft>
                <a:spcPts val="1050"/>
              </a:spcAft>
              <a:defRPr>
                <a:solidFill>
                  <a:schemeClr val="tx1"/>
                </a:solidFill>
              </a:defRPr>
            </a:lvl1pPr>
            <a:lvl2pPr>
              <a:spcAft>
                <a:spcPts val="1050"/>
              </a:spcAft>
              <a:defRPr/>
            </a:lvl2pPr>
            <a:lvl3pPr>
              <a:spcAft>
                <a:spcPts val="1050"/>
              </a:spcAft>
              <a:defRPr/>
            </a:lvl3pPr>
            <a:lvl4pPr>
              <a:spcAft>
                <a:spcPts val="1050"/>
              </a:spcAft>
              <a:defRPr/>
            </a:lvl4pPr>
            <a:lvl5pPr>
              <a:spcAft>
                <a:spcPts val="105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p:txBody>
          <a:bodyPr/>
          <a:lstStyle/>
          <a:p>
            <a:r>
              <a:rPr lang="en-GB"/>
              <a:t>© 2020 Capital Law Limited</a:t>
            </a:r>
            <a:endParaRPr lang="en-GB" dirty="0"/>
          </a:p>
        </p:txBody>
      </p:sp>
      <p:sp>
        <p:nvSpPr>
          <p:cNvPr id="7" name="Subtitle 2">
            <a:extLst>
              <a:ext uri="{FF2B5EF4-FFF2-40B4-BE49-F238E27FC236}">
                <a16:creationId xmlns:a16="http://schemas.microsoft.com/office/drawing/2014/main" id="{4E4DE799-F596-4544-97D0-FC7918CA6ACA}"/>
              </a:ext>
            </a:extLst>
          </p:cNvPr>
          <p:cNvSpPr>
            <a:spLocks noGrp="1"/>
          </p:cNvSpPr>
          <p:nvPr>
            <p:ph type="subTitle" idx="13"/>
          </p:nvPr>
        </p:nvSpPr>
        <p:spPr>
          <a:xfrm>
            <a:off x="634989" y="974532"/>
            <a:ext cx="8871618" cy="246221"/>
          </a:xfrm>
        </p:spPr>
        <p:txBody>
          <a:bodyPr wrap="square">
            <a:spAutoFit/>
          </a:bodyPr>
          <a:lstStyle>
            <a:lvl1pPr marL="0" indent="0" algn="l">
              <a:buNone/>
              <a:defRPr sz="1600" b="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8" name="Content Placeholder 2">
            <a:extLst>
              <a:ext uri="{FF2B5EF4-FFF2-40B4-BE49-F238E27FC236}">
                <a16:creationId xmlns:a16="http://schemas.microsoft.com/office/drawing/2014/main" id="{C275F8AA-0040-0940-A2D9-673DFF407996}"/>
              </a:ext>
            </a:extLst>
          </p:cNvPr>
          <p:cNvSpPr>
            <a:spLocks noGrp="1"/>
          </p:cNvSpPr>
          <p:nvPr>
            <p:ph idx="14"/>
          </p:nvPr>
        </p:nvSpPr>
        <p:spPr>
          <a:xfrm>
            <a:off x="12072173" y="1996192"/>
            <a:ext cx="3600000" cy="5855035"/>
          </a:xfrm>
        </p:spPr>
        <p:txBody>
          <a:bodyPr/>
          <a:lstStyle>
            <a:lvl1pPr>
              <a:spcAft>
                <a:spcPts val="1050"/>
              </a:spcAft>
              <a:defRPr>
                <a:solidFill>
                  <a:schemeClr val="tx1"/>
                </a:solidFill>
              </a:defRPr>
            </a:lvl1pPr>
            <a:lvl2pPr>
              <a:spcAft>
                <a:spcPts val="1050"/>
              </a:spcAft>
              <a:defRPr/>
            </a:lvl2pPr>
            <a:lvl3pPr>
              <a:spcAft>
                <a:spcPts val="1050"/>
              </a:spcAft>
              <a:defRPr/>
            </a:lvl3pPr>
            <a:lvl4pPr>
              <a:spcAft>
                <a:spcPts val="1050"/>
              </a:spcAft>
              <a:defRPr/>
            </a:lvl4pPr>
            <a:lvl5pPr>
              <a:spcAft>
                <a:spcPts val="105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Content Placeholder 2">
            <a:extLst>
              <a:ext uri="{FF2B5EF4-FFF2-40B4-BE49-F238E27FC236}">
                <a16:creationId xmlns:a16="http://schemas.microsoft.com/office/drawing/2014/main" id="{942458AB-7C60-C241-AC53-51EF607B2EC8}"/>
              </a:ext>
            </a:extLst>
          </p:cNvPr>
          <p:cNvSpPr>
            <a:spLocks noGrp="1"/>
          </p:cNvSpPr>
          <p:nvPr>
            <p:ph idx="15"/>
          </p:nvPr>
        </p:nvSpPr>
        <p:spPr>
          <a:xfrm>
            <a:off x="633573" y="1972385"/>
            <a:ext cx="6667340" cy="5855035"/>
          </a:xfrm>
        </p:spPr>
        <p:txBody>
          <a:bodyPr/>
          <a:lstStyle>
            <a:lvl1pPr>
              <a:lnSpc>
                <a:spcPct val="91000"/>
              </a:lnSpc>
              <a:defRPr sz="4800" b="0" i="0">
                <a:solidFill>
                  <a:schemeClr val="accent3"/>
                </a:solidFill>
                <a:latin typeface="+mn-lt"/>
              </a:defRPr>
            </a:lvl1pPr>
            <a:lvl2pPr>
              <a:lnSpc>
                <a:spcPct val="91000"/>
              </a:lnSpc>
              <a:defRPr sz="4800" b="1" i="0">
                <a:solidFill>
                  <a:schemeClr val="accent3"/>
                </a:solidFill>
                <a:latin typeface="+mn-lt"/>
              </a:defRPr>
            </a:lvl2pPr>
            <a:lvl3pPr>
              <a:defRPr sz="3400">
                <a:latin typeface="+mn-lt"/>
              </a:defRPr>
            </a:lvl3pPr>
            <a:lvl4pPr>
              <a:defRPr sz="3400">
                <a:latin typeface="+mn-lt"/>
              </a:defRPr>
            </a:lvl4pPr>
            <a:lvl5pPr>
              <a:defRPr sz="34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3651609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Content and statement">
    <p:spTree>
      <p:nvGrpSpPr>
        <p:cNvPr id="1" name=""/>
        <p:cNvGrpSpPr/>
        <p:nvPr/>
      </p:nvGrpSpPr>
      <p:grpSpPr>
        <a:xfrm>
          <a:off x="0" y="0"/>
          <a:ext cx="0" cy="0"/>
          <a:chOff x="0" y="0"/>
          <a:chExt cx="0" cy="0"/>
        </a:xfrm>
      </p:grpSpPr>
      <p:sp>
        <p:nvSpPr>
          <p:cNvPr id="2" name="Title 1"/>
          <p:cNvSpPr>
            <a:spLocks noGrp="1"/>
          </p:cNvSpPr>
          <p:nvPr>
            <p:ph type="title"/>
          </p:nvPr>
        </p:nvSpPr>
        <p:spPr>
          <a:xfrm>
            <a:off x="631257" y="729314"/>
            <a:ext cx="8875350" cy="491439"/>
          </a:xfrm>
        </p:spPr>
        <p:txBody>
          <a:bodyPr/>
          <a:lstStyle/>
          <a:p>
            <a:r>
              <a:rPr lang="en-US"/>
              <a:t>Click to edit Master title style</a:t>
            </a:r>
            <a:endParaRPr lang="en-US" dirty="0"/>
          </a:p>
        </p:txBody>
      </p:sp>
      <p:sp>
        <p:nvSpPr>
          <p:cNvPr id="3" name="Content Placeholder 2"/>
          <p:cNvSpPr>
            <a:spLocks noGrp="1"/>
          </p:cNvSpPr>
          <p:nvPr>
            <p:ph idx="1"/>
          </p:nvPr>
        </p:nvSpPr>
        <p:spPr>
          <a:xfrm>
            <a:off x="8263735" y="1996192"/>
            <a:ext cx="3600000" cy="5855035"/>
          </a:xfrm>
        </p:spPr>
        <p:txBody>
          <a:bodyPr/>
          <a:lstStyle>
            <a:lvl1pPr>
              <a:spcAft>
                <a:spcPts val="1050"/>
              </a:spcAft>
              <a:defRPr/>
            </a:lvl1pPr>
            <a:lvl2pPr>
              <a:spcAft>
                <a:spcPts val="1050"/>
              </a:spcAft>
              <a:defRPr/>
            </a:lvl2pPr>
            <a:lvl3pPr>
              <a:spcAft>
                <a:spcPts val="1050"/>
              </a:spcAft>
              <a:defRPr/>
            </a:lvl3pPr>
            <a:lvl4pPr>
              <a:spcAft>
                <a:spcPts val="1050"/>
              </a:spcAft>
              <a:defRPr/>
            </a:lvl4pPr>
            <a:lvl5pPr>
              <a:spcAft>
                <a:spcPts val="105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p:txBody>
          <a:bodyPr/>
          <a:lstStyle/>
          <a:p>
            <a:r>
              <a:rPr lang="en-GB"/>
              <a:t>© 2020 Capital Law Limited</a:t>
            </a:r>
            <a:endParaRPr lang="en-GB" dirty="0"/>
          </a:p>
        </p:txBody>
      </p:sp>
      <p:sp>
        <p:nvSpPr>
          <p:cNvPr id="7" name="Subtitle 2">
            <a:extLst>
              <a:ext uri="{FF2B5EF4-FFF2-40B4-BE49-F238E27FC236}">
                <a16:creationId xmlns:a16="http://schemas.microsoft.com/office/drawing/2014/main" id="{4E4DE799-F596-4544-97D0-FC7918CA6ACA}"/>
              </a:ext>
            </a:extLst>
          </p:cNvPr>
          <p:cNvSpPr>
            <a:spLocks noGrp="1"/>
          </p:cNvSpPr>
          <p:nvPr>
            <p:ph type="subTitle" idx="13"/>
          </p:nvPr>
        </p:nvSpPr>
        <p:spPr>
          <a:xfrm>
            <a:off x="634989" y="974532"/>
            <a:ext cx="8871618" cy="246221"/>
          </a:xfrm>
        </p:spPr>
        <p:txBody>
          <a:bodyPr wrap="square">
            <a:spAutoFit/>
          </a:bodyPr>
          <a:lstStyle>
            <a:lvl1pPr marL="0" indent="0" algn="l">
              <a:buNone/>
              <a:defRPr sz="1600" b="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8" name="Content Placeholder 2">
            <a:extLst>
              <a:ext uri="{FF2B5EF4-FFF2-40B4-BE49-F238E27FC236}">
                <a16:creationId xmlns:a16="http://schemas.microsoft.com/office/drawing/2014/main" id="{C275F8AA-0040-0940-A2D9-673DFF407996}"/>
              </a:ext>
            </a:extLst>
          </p:cNvPr>
          <p:cNvSpPr>
            <a:spLocks noGrp="1"/>
          </p:cNvSpPr>
          <p:nvPr>
            <p:ph idx="14"/>
          </p:nvPr>
        </p:nvSpPr>
        <p:spPr>
          <a:xfrm>
            <a:off x="12072173" y="1996192"/>
            <a:ext cx="3600000" cy="5855035"/>
          </a:xfrm>
        </p:spPr>
        <p:txBody>
          <a:bodyPr/>
          <a:lstStyle>
            <a:lvl1pPr>
              <a:spcAft>
                <a:spcPts val="1050"/>
              </a:spcAft>
              <a:defRPr/>
            </a:lvl1pPr>
            <a:lvl2pPr>
              <a:spcAft>
                <a:spcPts val="1050"/>
              </a:spcAft>
              <a:defRPr/>
            </a:lvl2pPr>
            <a:lvl3pPr>
              <a:spcAft>
                <a:spcPts val="1050"/>
              </a:spcAft>
              <a:defRPr/>
            </a:lvl3pPr>
            <a:lvl4pPr>
              <a:spcAft>
                <a:spcPts val="1050"/>
              </a:spcAft>
              <a:defRPr/>
            </a:lvl4pPr>
            <a:lvl5pPr>
              <a:spcAft>
                <a:spcPts val="105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5">
            <a:extLst>
              <a:ext uri="{FF2B5EF4-FFF2-40B4-BE49-F238E27FC236}">
                <a16:creationId xmlns:a16="http://schemas.microsoft.com/office/drawing/2014/main" id="{FFCC531C-CDCC-104E-889B-61BFCB3A345D}"/>
              </a:ext>
            </a:extLst>
          </p:cNvPr>
          <p:cNvSpPr>
            <a:spLocks noGrp="1"/>
          </p:cNvSpPr>
          <p:nvPr>
            <p:ph type="body" sz="quarter" idx="15"/>
          </p:nvPr>
        </p:nvSpPr>
        <p:spPr>
          <a:xfrm>
            <a:off x="636333" y="2032412"/>
            <a:ext cx="6888730" cy="5365750"/>
          </a:xfrm>
        </p:spPr>
        <p:txBody>
          <a:bodyPr/>
          <a:lstStyle>
            <a:lvl1pPr>
              <a:lnSpc>
                <a:spcPct val="87000"/>
              </a:lnSpc>
              <a:defRPr sz="5800" b="1" i="0">
                <a:solidFill>
                  <a:schemeClr val="accent3"/>
                </a:solidFill>
                <a:latin typeface="+mj-lt"/>
              </a:defRPr>
            </a:lvl1pPr>
          </a:lstStyle>
          <a:p>
            <a:pPr lvl="0"/>
            <a:r>
              <a:rPr lang="en-US"/>
              <a:t>Click to edit Master text styles</a:t>
            </a:r>
          </a:p>
        </p:txBody>
      </p:sp>
    </p:spTree>
    <p:extLst>
      <p:ext uri="{BB962C8B-B14F-4D97-AF65-F5344CB8AC3E}">
        <p14:creationId xmlns:p14="http://schemas.microsoft.com/office/powerpoint/2010/main" val="3920637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tatement">
    <p:spTree>
      <p:nvGrpSpPr>
        <p:cNvPr id="1" name=""/>
        <p:cNvGrpSpPr/>
        <p:nvPr/>
      </p:nvGrpSpPr>
      <p:grpSpPr>
        <a:xfrm>
          <a:off x="0" y="0"/>
          <a:ext cx="0" cy="0"/>
          <a:chOff x="0" y="0"/>
          <a:chExt cx="0" cy="0"/>
        </a:xfrm>
      </p:grpSpPr>
      <p:sp>
        <p:nvSpPr>
          <p:cNvPr id="2" name="Title 1"/>
          <p:cNvSpPr>
            <a:spLocks noGrp="1"/>
          </p:cNvSpPr>
          <p:nvPr>
            <p:ph type="title"/>
          </p:nvPr>
        </p:nvSpPr>
        <p:spPr>
          <a:xfrm>
            <a:off x="631257" y="729314"/>
            <a:ext cx="8875350" cy="491439"/>
          </a:xfrm>
        </p:spPr>
        <p:txBody>
          <a:bodyPr/>
          <a:lstStyle/>
          <a:p>
            <a:r>
              <a:rPr lang="en-US"/>
              <a:t>Click to edit Master title style</a:t>
            </a:r>
            <a:endParaRPr lang="en-US" dirty="0"/>
          </a:p>
        </p:txBody>
      </p:sp>
      <p:sp>
        <p:nvSpPr>
          <p:cNvPr id="5" name="Footer Placeholder 4"/>
          <p:cNvSpPr>
            <a:spLocks noGrp="1"/>
          </p:cNvSpPr>
          <p:nvPr>
            <p:ph type="ftr" sz="quarter" idx="11"/>
          </p:nvPr>
        </p:nvSpPr>
        <p:spPr/>
        <p:txBody>
          <a:bodyPr/>
          <a:lstStyle/>
          <a:p>
            <a:r>
              <a:rPr lang="en-GB"/>
              <a:t>© 2020 Capital Law Limited</a:t>
            </a:r>
            <a:endParaRPr lang="en-GB" dirty="0"/>
          </a:p>
        </p:txBody>
      </p:sp>
      <p:sp>
        <p:nvSpPr>
          <p:cNvPr id="7" name="Subtitle 2">
            <a:extLst>
              <a:ext uri="{FF2B5EF4-FFF2-40B4-BE49-F238E27FC236}">
                <a16:creationId xmlns:a16="http://schemas.microsoft.com/office/drawing/2014/main" id="{4E4DE799-F596-4544-97D0-FC7918CA6ACA}"/>
              </a:ext>
            </a:extLst>
          </p:cNvPr>
          <p:cNvSpPr>
            <a:spLocks noGrp="1"/>
          </p:cNvSpPr>
          <p:nvPr>
            <p:ph type="subTitle" idx="13"/>
          </p:nvPr>
        </p:nvSpPr>
        <p:spPr>
          <a:xfrm>
            <a:off x="634989" y="974532"/>
            <a:ext cx="8871618" cy="246221"/>
          </a:xfrm>
        </p:spPr>
        <p:txBody>
          <a:bodyPr wrap="square">
            <a:spAutoFit/>
          </a:bodyPr>
          <a:lstStyle>
            <a:lvl1pPr marL="0" indent="0" algn="l">
              <a:buNone/>
              <a:defRPr sz="1600" b="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6" name="Text Placeholder 5">
            <a:extLst>
              <a:ext uri="{FF2B5EF4-FFF2-40B4-BE49-F238E27FC236}">
                <a16:creationId xmlns:a16="http://schemas.microsoft.com/office/drawing/2014/main" id="{FFCC531C-CDCC-104E-889B-61BFCB3A345D}"/>
              </a:ext>
            </a:extLst>
          </p:cNvPr>
          <p:cNvSpPr>
            <a:spLocks noGrp="1"/>
          </p:cNvSpPr>
          <p:nvPr>
            <p:ph type="body" sz="quarter" idx="15"/>
          </p:nvPr>
        </p:nvSpPr>
        <p:spPr>
          <a:xfrm>
            <a:off x="636332" y="1986112"/>
            <a:ext cx="7662715" cy="5365750"/>
          </a:xfrm>
        </p:spPr>
        <p:txBody>
          <a:bodyPr/>
          <a:lstStyle>
            <a:lvl1pPr>
              <a:lnSpc>
                <a:spcPct val="87000"/>
              </a:lnSpc>
              <a:defRPr sz="6000" b="1" i="0">
                <a:solidFill>
                  <a:schemeClr val="accent3"/>
                </a:solidFill>
                <a:latin typeface="+mj-lt"/>
              </a:defRPr>
            </a:lvl1pPr>
          </a:lstStyle>
          <a:p>
            <a:pPr lvl="0"/>
            <a:r>
              <a:rPr lang="en-US"/>
              <a:t>Click to edit Master text styles</a:t>
            </a:r>
          </a:p>
        </p:txBody>
      </p:sp>
    </p:spTree>
    <p:extLst>
      <p:ext uri="{BB962C8B-B14F-4D97-AF65-F5344CB8AC3E}">
        <p14:creationId xmlns:p14="http://schemas.microsoft.com/office/powerpoint/2010/main" val="20019768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chemeClr val="tx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31257" y="729314"/>
            <a:ext cx="8875350" cy="491439"/>
          </a:xfrm>
        </p:spPr>
        <p:txBody>
          <a:bodyPr/>
          <a:lstStyle/>
          <a:p>
            <a:r>
              <a:rPr lang="en-US"/>
              <a:t>Click to edit Master title style</a:t>
            </a:r>
            <a:endParaRPr lang="en-US" dirty="0"/>
          </a:p>
        </p:txBody>
      </p:sp>
      <p:sp>
        <p:nvSpPr>
          <p:cNvPr id="3" name="Content Placeholder 2"/>
          <p:cNvSpPr>
            <a:spLocks noGrp="1"/>
          </p:cNvSpPr>
          <p:nvPr>
            <p:ph idx="1"/>
          </p:nvPr>
        </p:nvSpPr>
        <p:spPr>
          <a:xfrm>
            <a:off x="634249" y="1996192"/>
            <a:ext cx="3600000" cy="5855035"/>
          </a:xfrm>
        </p:spPr>
        <p:txBody>
          <a:bodyPr/>
          <a:lstStyle>
            <a:lvl1pPr>
              <a:spcAft>
                <a:spcPts val="1050"/>
              </a:spcAft>
              <a:defRPr/>
            </a:lvl1pPr>
            <a:lvl2pPr>
              <a:spcAft>
                <a:spcPts val="1050"/>
              </a:spcAft>
              <a:defRPr/>
            </a:lvl2pPr>
            <a:lvl3pPr>
              <a:spcAft>
                <a:spcPts val="1050"/>
              </a:spcAft>
              <a:defRPr/>
            </a:lvl3pPr>
            <a:lvl4pPr>
              <a:spcAft>
                <a:spcPts val="1050"/>
              </a:spcAft>
              <a:defRPr/>
            </a:lvl4pPr>
            <a:lvl5pPr>
              <a:spcAft>
                <a:spcPts val="105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a:xfrm>
            <a:off x="633685" y="8240160"/>
            <a:ext cx="5486936" cy="184666"/>
          </a:xfrm>
        </p:spPr>
        <p:txBody>
          <a:bodyPr/>
          <a:lstStyle/>
          <a:p>
            <a:r>
              <a:rPr lang="en-GB"/>
              <a:t>© 2020 Capital Law Limited</a:t>
            </a:r>
            <a:endParaRPr lang="en-GB" dirty="0"/>
          </a:p>
        </p:txBody>
      </p:sp>
      <p:sp>
        <p:nvSpPr>
          <p:cNvPr id="7" name="Subtitle 2">
            <a:extLst>
              <a:ext uri="{FF2B5EF4-FFF2-40B4-BE49-F238E27FC236}">
                <a16:creationId xmlns:a16="http://schemas.microsoft.com/office/drawing/2014/main" id="{4E4DE799-F596-4544-97D0-FC7918CA6ACA}"/>
              </a:ext>
            </a:extLst>
          </p:cNvPr>
          <p:cNvSpPr>
            <a:spLocks noGrp="1"/>
          </p:cNvSpPr>
          <p:nvPr>
            <p:ph type="subTitle" idx="13"/>
          </p:nvPr>
        </p:nvSpPr>
        <p:spPr>
          <a:xfrm>
            <a:off x="634989" y="974532"/>
            <a:ext cx="8871618" cy="246221"/>
          </a:xfrm>
        </p:spPr>
        <p:txBody>
          <a:bodyPr wrap="square">
            <a:spAutoFit/>
          </a:bodyPr>
          <a:lstStyle>
            <a:lvl1pPr marL="0" indent="0" algn="l">
              <a:buNone/>
              <a:defRPr sz="1600" b="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8" name="Content Placeholder 2">
            <a:extLst>
              <a:ext uri="{FF2B5EF4-FFF2-40B4-BE49-F238E27FC236}">
                <a16:creationId xmlns:a16="http://schemas.microsoft.com/office/drawing/2014/main" id="{C275F8AA-0040-0940-A2D9-673DFF407996}"/>
              </a:ext>
            </a:extLst>
          </p:cNvPr>
          <p:cNvSpPr>
            <a:spLocks noGrp="1"/>
          </p:cNvSpPr>
          <p:nvPr>
            <p:ph idx="14"/>
          </p:nvPr>
        </p:nvSpPr>
        <p:spPr>
          <a:xfrm>
            <a:off x="4442687" y="1996192"/>
            <a:ext cx="3600000" cy="5855035"/>
          </a:xfrm>
        </p:spPr>
        <p:txBody>
          <a:bodyPr/>
          <a:lstStyle>
            <a:lvl1pPr>
              <a:spcAft>
                <a:spcPts val="1050"/>
              </a:spcAft>
              <a:defRPr/>
            </a:lvl1pPr>
            <a:lvl2pPr>
              <a:spcAft>
                <a:spcPts val="1050"/>
              </a:spcAft>
              <a:defRPr/>
            </a:lvl2pPr>
            <a:lvl3pPr>
              <a:spcAft>
                <a:spcPts val="1050"/>
              </a:spcAft>
              <a:defRPr/>
            </a:lvl3pPr>
            <a:lvl4pPr>
              <a:spcAft>
                <a:spcPts val="1050"/>
              </a:spcAft>
              <a:defRPr/>
            </a:lvl4pPr>
            <a:lvl5pPr>
              <a:spcAft>
                <a:spcPts val="105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Content and graph">
    <p:bg>
      <p:bgPr>
        <a:solidFill>
          <a:schemeClr val="tx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31257" y="729314"/>
            <a:ext cx="8875350" cy="491439"/>
          </a:xfrm>
        </p:spPr>
        <p:txBody>
          <a:bodyPr/>
          <a:lstStyle/>
          <a:p>
            <a:r>
              <a:rPr lang="en-US"/>
              <a:t>Click to edit Master title style</a:t>
            </a:r>
            <a:endParaRPr lang="en-US" dirty="0"/>
          </a:p>
        </p:txBody>
      </p:sp>
      <p:sp>
        <p:nvSpPr>
          <p:cNvPr id="3" name="Content Placeholder 2"/>
          <p:cNvSpPr>
            <a:spLocks noGrp="1"/>
          </p:cNvSpPr>
          <p:nvPr>
            <p:ph idx="1"/>
          </p:nvPr>
        </p:nvSpPr>
        <p:spPr>
          <a:xfrm>
            <a:off x="634249" y="1996192"/>
            <a:ext cx="3600000" cy="5855035"/>
          </a:xfrm>
        </p:spPr>
        <p:txBody>
          <a:bodyPr/>
          <a:lstStyle>
            <a:lvl1pPr>
              <a:spcAft>
                <a:spcPts val="1050"/>
              </a:spcAft>
              <a:defRPr/>
            </a:lvl1pPr>
            <a:lvl2pPr>
              <a:spcAft>
                <a:spcPts val="1050"/>
              </a:spcAft>
              <a:defRPr/>
            </a:lvl2pPr>
            <a:lvl3pPr>
              <a:spcAft>
                <a:spcPts val="1050"/>
              </a:spcAft>
              <a:defRPr/>
            </a:lvl3pPr>
            <a:lvl4pPr>
              <a:spcAft>
                <a:spcPts val="1050"/>
              </a:spcAft>
              <a:defRPr/>
            </a:lvl4pPr>
            <a:lvl5pPr>
              <a:spcAft>
                <a:spcPts val="105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p:txBody>
          <a:bodyPr/>
          <a:lstStyle/>
          <a:p>
            <a:r>
              <a:rPr lang="en-GB"/>
              <a:t>© 2020 Capital Law Limited</a:t>
            </a:r>
            <a:endParaRPr lang="en-GB" dirty="0"/>
          </a:p>
        </p:txBody>
      </p:sp>
      <p:sp>
        <p:nvSpPr>
          <p:cNvPr id="7" name="Subtitle 2">
            <a:extLst>
              <a:ext uri="{FF2B5EF4-FFF2-40B4-BE49-F238E27FC236}">
                <a16:creationId xmlns:a16="http://schemas.microsoft.com/office/drawing/2014/main" id="{4E4DE799-F596-4544-97D0-FC7918CA6ACA}"/>
              </a:ext>
            </a:extLst>
          </p:cNvPr>
          <p:cNvSpPr>
            <a:spLocks noGrp="1"/>
          </p:cNvSpPr>
          <p:nvPr>
            <p:ph type="subTitle" idx="13"/>
          </p:nvPr>
        </p:nvSpPr>
        <p:spPr>
          <a:xfrm>
            <a:off x="634989" y="974532"/>
            <a:ext cx="8871618" cy="246221"/>
          </a:xfrm>
        </p:spPr>
        <p:txBody>
          <a:bodyPr wrap="square">
            <a:spAutoFit/>
          </a:bodyPr>
          <a:lstStyle>
            <a:lvl1pPr marL="0" indent="0" algn="l">
              <a:buNone/>
              <a:defRPr sz="1600" b="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8" name="Content Placeholder 2">
            <a:extLst>
              <a:ext uri="{FF2B5EF4-FFF2-40B4-BE49-F238E27FC236}">
                <a16:creationId xmlns:a16="http://schemas.microsoft.com/office/drawing/2014/main" id="{C275F8AA-0040-0940-A2D9-673DFF407996}"/>
              </a:ext>
            </a:extLst>
          </p:cNvPr>
          <p:cNvSpPr>
            <a:spLocks noGrp="1"/>
          </p:cNvSpPr>
          <p:nvPr>
            <p:ph idx="14"/>
          </p:nvPr>
        </p:nvSpPr>
        <p:spPr>
          <a:xfrm>
            <a:off x="4442687" y="1996192"/>
            <a:ext cx="3600000" cy="5855035"/>
          </a:xfrm>
        </p:spPr>
        <p:txBody>
          <a:bodyPr/>
          <a:lstStyle>
            <a:lvl1pPr>
              <a:spcAft>
                <a:spcPts val="1050"/>
              </a:spcAft>
              <a:defRPr/>
            </a:lvl1pPr>
            <a:lvl2pPr>
              <a:spcAft>
                <a:spcPts val="1050"/>
              </a:spcAft>
              <a:defRPr/>
            </a:lvl2pPr>
            <a:lvl3pPr>
              <a:spcAft>
                <a:spcPts val="1050"/>
              </a:spcAft>
              <a:defRPr/>
            </a:lvl3pPr>
            <a:lvl4pPr>
              <a:spcAft>
                <a:spcPts val="1050"/>
              </a:spcAft>
              <a:defRPr/>
            </a:lvl4pPr>
            <a:lvl5pPr>
              <a:spcAft>
                <a:spcPts val="105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0794496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large content">
    <p:spTree>
      <p:nvGrpSpPr>
        <p:cNvPr id="1" name=""/>
        <p:cNvGrpSpPr/>
        <p:nvPr/>
      </p:nvGrpSpPr>
      <p:grpSpPr>
        <a:xfrm>
          <a:off x="0" y="0"/>
          <a:ext cx="0" cy="0"/>
          <a:chOff x="0" y="0"/>
          <a:chExt cx="0" cy="0"/>
        </a:xfrm>
      </p:grpSpPr>
      <p:sp>
        <p:nvSpPr>
          <p:cNvPr id="2" name="Title 1"/>
          <p:cNvSpPr>
            <a:spLocks noGrp="1"/>
          </p:cNvSpPr>
          <p:nvPr>
            <p:ph type="title"/>
          </p:nvPr>
        </p:nvSpPr>
        <p:spPr>
          <a:xfrm>
            <a:off x="631257" y="729314"/>
            <a:ext cx="8875350" cy="491439"/>
          </a:xfrm>
        </p:spPr>
        <p:txBody>
          <a:bodyPr/>
          <a:lstStyle/>
          <a:p>
            <a:r>
              <a:rPr lang="en-US"/>
              <a:t>Click to edit Master title style</a:t>
            </a:r>
            <a:endParaRPr lang="en-US" dirty="0"/>
          </a:p>
        </p:txBody>
      </p:sp>
      <p:sp>
        <p:nvSpPr>
          <p:cNvPr id="3" name="Content Placeholder 2"/>
          <p:cNvSpPr>
            <a:spLocks noGrp="1"/>
          </p:cNvSpPr>
          <p:nvPr>
            <p:ph idx="1"/>
          </p:nvPr>
        </p:nvSpPr>
        <p:spPr>
          <a:xfrm>
            <a:off x="633573" y="1958097"/>
            <a:ext cx="9964474" cy="5855035"/>
          </a:xfrm>
        </p:spPr>
        <p:txBody>
          <a:bodyPr/>
          <a:lstStyle>
            <a:lvl1pPr>
              <a:defRPr sz="3400" b="1" i="0">
                <a:solidFill>
                  <a:schemeClr val="tx1"/>
                </a:solidFill>
                <a:latin typeface="+mn-lt"/>
              </a:defRPr>
            </a:lvl1pPr>
            <a:lvl2pPr>
              <a:defRPr sz="3400" b="0" i="0">
                <a:latin typeface="+mn-lt"/>
              </a:defRPr>
            </a:lvl2pPr>
            <a:lvl3pPr>
              <a:defRPr sz="3400">
                <a:latin typeface="+mn-lt"/>
              </a:defRPr>
            </a:lvl3pPr>
            <a:lvl4pPr>
              <a:defRPr sz="3400">
                <a:latin typeface="+mn-lt"/>
              </a:defRPr>
            </a:lvl4pPr>
            <a:lvl5pPr>
              <a:defRPr sz="34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p:txBody>
          <a:bodyPr/>
          <a:lstStyle/>
          <a:p>
            <a:r>
              <a:rPr lang="en-GB"/>
              <a:t>© 2020 Capital Law Limited</a:t>
            </a:r>
            <a:endParaRPr lang="en-GB" dirty="0"/>
          </a:p>
        </p:txBody>
      </p:sp>
      <p:sp>
        <p:nvSpPr>
          <p:cNvPr id="7" name="Subtitle 2">
            <a:extLst>
              <a:ext uri="{FF2B5EF4-FFF2-40B4-BE49-F238E27FC236}">
                <a16:creationId xmlns:a16="http://schemas.microsoft.com/office/drawing/2014/main" id="{4E4DE799-F596-4544-97D0-FC7918CA6ACA}"/>
              </a:ext>
            </a:extLst>
          </p:cNvPr>
          <p:cNvSpPr>
            <a:spLocks noGrp="1"/>
          </p:cNvSpPr>
          <p:nvPr>
            <p:ph type="subTitle" idx="13"/>
          </p:nvPr>
        </p:nvSpPr>
        <p:spPr>
          <a:xfrm>
            <a:off x="634989" y="974532"/>
            <a:ext cx="8871618" cy="246221"/>
          </a:xfrm>
        </p:spPr>
        <p:txBody>
          <a:bodyPr wrap="square">
            <a:spAutoFit/>
          </a:bodyPr>
          <a:lstStyle>
            <a:lvl1pPr marL="0" indent="0" algn="l">
              <a:buNone/>
              <a:defRPr sz="1600" b="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Tree>
    <p:extLst>
      <p:ext uri="{BB962C8B-B14F-4D97-AF65-F5344CB8AC3E}">
        <p14:creationId xmlns:p14="http://schemas.microsoft.com/office/powerpoint/2010/main" val="25614615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vider">
    <p:bg>
      <p:bgPr>
        <a:solidFill>
          <a:schemeClr val="accent3"/>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33824" y="2458577"/>
            <a:ext cx="10383945" cy="1606594"/>
          </a:xfrm>
        </p:spPr>
        <p:txBody>
          <a:bodyPr anchor="t" anchorCtr="0"/>
          <a:lstStyle>
            <a:lvl1pPr algn="l">
              <a:lnSpc>
                <a:spcPct val="87000"/>
              </a:lnSpc>
              <a:defRPr sz="12000" b="1" i="0">
                <a:solidFill>
                  <a:schemeClr val="bg1"/>
                </a:solidFill>
                <a:latin typeface="+mj-lt"/>
              </a:defRPr>
            </a:lvl1pPr>
          </a:lstStyle>
          <a:p>
            <a:r>
              <a:rPr lang="en-US"/>
              <a:t>Click to edit Master title style</a:t>
            </a:r>
            <a:endParaRPr lang="en-US" dirty="0"/>
          </a:p>
        </p:txBody>
      </p:sp>
      <p:sp>
        <p:nvSpPr>
          <p:cNvPr id="5" name="Footer Placeholder 4"/>
          <p:cNvSpPr>
            <a:spLocks noGrp="1"/>
          </p:cNvSpPr>
          <p:nvPr>
            <p:ph type="ftr" sz="quarter" idx="11"/>
          </p:nvPr>
        </p:nvSpPr>
        <p:spPr/>
        <p:txBody>
          <a:bodyPr/>
          <a:lstStyle>
            <a:lvl1pPr>
              <a:defRPr>
                <a:solidFill>
                  <a:schemeClr val="bg1"/>
                </a:solidFill>
              </a:defRPr>
            </a:lvl1pPr>
          </a:lstStyle>
          <a:p>
            <a:r>
              <a:rPr lang="en-GB"/>
              <a:t>© 2020 Capital Law Limited</a:t>
            </a:r>
            <a:endParaRPr lang="en-GB" dirty="0"/>
          </a:p>
        </p:txBody>
      </p:sp>
      <p:pic>
        <p:nvPicPr>
          <p:cNvPr id="10" name="Picture 9">
            <a:extLst>
              <a:ext uri="{FF2B5EF4-FFF2-40B4-BE49-F238E27FC236}">
                <a16:creationId xmlns:a16="http://schemas.microsoft.com/office/drawing/2014/main" id="{8AC0F8F7-FBAC-D146-ABB5-D7CE936334DA}"/>
              </a:ext>
            </a:extLst>
          </p:cNvPr>
          <p:cNvPicPr>
            <a:picLocks noChangeAspect="1"/>
          </p:cNvPicPr>
          <p:nvPr userDrawn="1"/>
        </p:nvPicPr>
        <p:blipFill>
          <a:blip r:embed="rId2"/>
          <a:stretch>
            <a:fillRect/>
          </a:stretch>
        </p:blipFill>
        <p:spPr>
          <a:xfrm>
            <a:off x="640725" y="729460"/>
            <a:ext cx="1333353" cy="380753"/>
          </a:xfrm>
          <a:prstGeom prst="rect">
            <a:avLst/>
          </a:prstGeom>
        </p:spPr>
      </p:pic>
      <p:cxnSp>
        <p:nvCxnSpPr>
          <p:cNvPr id="9" name="Straight Connector 8">
            <a:extLst>
              <a:ext uri="{FF2B5EF4-FFF2-40B4-BE49-F238E27FC236}">
                <a16:creationId xmlns:a16="http://schemas.microsoft.com/office/drawing/2014/main" id="{960472AB-B318-1849-B224-4EE07F1158D8}"/>
              </a:ext>
            </a:extLst>
          </p:cNvPr>
          <p:cNvCxnSpPr>
            <a:cxnSpLocks/>
          </p:cNvCxnSpPr>
          <p:nvPr userDrawn="1"/>
        </p:nvCxnSpPr>
        <p:spPr>
          <a:xfrm>
            <a:off x="631257" y="631949"/>
            <a:ext cx="1498558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4231BB2-D745-6F4E-9D1C-B15C1EFED922}"/>
              </a:ext>
            </a:extLst>
          </p:cNvPr>
          <p:cNvCxnSpPr>
            <a:cxnSpLocks/>
          </p:cNvCxnSpPr>
          <p:nvPr userDrawn="1"/>
        </p:nvCxnSpPr>
        <p:spPr>
          <a:xfrm>
            <a:off x="631257" y="8506873"/>
            <a:ext cx="1498558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303294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Dvider 2">
    <p:bg>
      <p:bgPr>
        <a:solidFill>
          <a:schemeClr val="accent4"/>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31257" y="2504877"/>
            <a:ext cx="10189073" cy="803297"/>
          </a:xfrm>
        </p:spPr>
        <p:txBody>
          <a:bodyPr anchor="t" anchorCtr="0"/>
          <a:lstStyle>
            <a:lvl1pPr algn="l">
              <a:lnSpc>
                <a:spcPct val="87000"/>
              </a:lnSpc>
              <a:defRPr sz="6000" b="1" i="0">
                <a:solidFill>
                  <a:schemeClr val="bg1"/>
                </a:solidFill>
                <a:latin typeface="+mj-lt"/>
              </a:defRPr>
            </a:lvl1pPr>
          </a:lstStyle>
          <a:p>
            <a:r>
              <a:rPr lang="en-US"/>
              <a:t>Click to edit Master title style</a:t>
            </a:r>
            <a:endParaRPr lang="en-US" dirty="0"/>
          </a:p>
        </p:txBody>
      </p:sp>
      <p:pic>
        <p:nvPicPr>
          <p:cNvPr id="10" name="Picture 9">
            <a:extLst>
              <a:ext uri="{FF2B5EF4-FFF2-40B4-BE49-F238E27FC236}">
                <a16:creationId xmlns:a16="http://schemas.microsoft.com/office/drawing/2014/main" id="{8AC0F8F7-FBAC-D146-ABB5-D7CE936334DA}"/>
              </a:ext>
            </a:extLst>
          </p:cNvPr>
          <p:cNvPicPr>
            <a:picLocks noChangeAspect="1"/>
          </p:cNvPicPr>
          <p:nvPr userDrawn="1"/>
        </p:nvPicPr>
        <p:blipFill>
          <a:blip r:embed="rId2"/>
          <a:stretch>
            <a:fillRect/>
          </a:stretch>
        </p:blipFill>
        <p:spPr>
          <a:xfrm>
            <a:off x="640725" y="729460"/>
            <a:ext cx="1333353" cy="380753"/>
          </a:xfrm>
          <a:prstGeom prst="rect">
            <a:avLst/>
          </a:prstGeom>
        </p:spPr>
      </p:pic>
      <p:sp>
        <p:nvSpPr>
          <p:cNvPr id="8" name="Footer Placeholder 4">
            <a:extLst>
              <a:ext uri="{FF2B5EF4-FFF2-40B4-BE49-F238E27FC236}">
                <a16:creationId xmlns:a16="http://schemas.microsoft.com/office/drawing/2014/main" id="{5E4C052A-C4E1-3541-BA2D-FEF594B42853}"/>
              </a:ext>
            </a:extLst>
          </p:cNvPr>
          <p:cNvSpPr txBox="1">
            <a:spLocks/>
          </p:cNvSpPr>
          <p:nvPr userDrawn="1"/>
        </p:nvSpPr>
        <p:spPr>
          <a:xfrm>
            <a:off x="633685" y="8240160"/>
            <a:ext cx="5486936" cy="184666"/>
          </a:xfrm>
          <a:prstGeom prst="rect">
            <a:avLst/>
          </a:prstGeom>
        </p:spPr>
        <p:txBody>
          <a:bodyPr vert="horz" lIns="0" tIns="0" rIns="0" bIns="0" rtlCol="0" anchor="ctr">
            <a:spAutoFit/>
          </a:bodyPr>
          <a:lstStyle>
            <a:defPPr>
              <a:defRPr lang="en-US"/>
            </a:defPPr>
            <a:lvl1pPr marL="0" algn="l" defTabSz="1219200" rtl="0" eaLnBrk="1" latinLnBrk="0" hangingPunct="1">
              <a:defRPr sz="12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r>
              <a:rPr lang="en-GB" dirty="0">
                <a:solidFill>
                  <a:schemeClr val="bg1"/>
                </a:solidFill>
              </a:rPr>
              <a:t>© 2020 Capital Law Limited</a:t>
            </a:r>
          </a:p>
        </p:txBody>
      </p:sp>
      <p:cxnSp>
        <p:nvCxnSpPr>
          <p:cNvPr id="9" name="Straight Connector 8">
            <a:extLst>
              <a:ext uri="{FF2B5EF4-FFF2-40B4-BE49-F238E27FC236}">
                <a16:creationId xmlns:a16="http://schemas.microsoft.com/office/drawing/2014/main" id="{960472AB-B318-1849-B224-4EE07F1158D8}"/>
              </a:ext>
            </a:extLst>
          </p:cNvPr>
          <p:cNvCxnSpPr>
            <a:cxnSpLocks/>
          </p:cNvCxnSpPr>
          <p:nvPr userDrawn="1"/>
        </p:nvCxnSpPr>
        <p:spPr>
          <a:xfrm>
            <a:off x="631257" y="631949"/>
            <a:ext cx="1498558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4231BB2-D745-6F4E-9D1C-B15C1EFED922}"/>
              </a:ext>
            </a:extLst>
          </p:cNvPr>
          <p:cNvCxnSpPr>
            <a:cxnSpLocks/>
          </p:cNvCxnSpPr>
          <p:nvPr userDrawn="1"/>
        </p:nvCxnSpPr>
        <p:spPr>
          <a:xfrm>
            <a:off x="631257" y="8506873"/>
            <a:ext cx="1498558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945247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Dvider">
    <p:bg>
      <p:bgPr>
        <a:solidFill>
          <a:srgbClr val="D6D1CA"/>
        </a:solidFill>
        <a:effectLst/>
      </p:bgPr>
    </p:bg>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lvl1pPr>
              <a:defRPr>
                <a:solidFill>
                  <a:schemeClr val="tx1"/>
                </a:solidFill>
              </a:defRPr>
            </a:lvl1pPr>
          </a:lstStyle>
          <a:p>
            <a:r>
              <a:rPr lang="en-GB"/>
              <a:t>© 2020 Capital Law Limited</a:t>
            </a:r>
            <a:endParaRPr lang="en-GB" dirty="0"/>
          </a:p>
        </p:txBody>
      </p:sp>
      <p:pic>
        <p:nvPicPr>
          <p:cNvPr id="11" name="Picture 10">
            <a:extLst>
              <a:ext uri="{FF2B5EF4-FFF2-40B4-BE49-F238E27FC236}">
                <a16:creationId xmlns:a16="http://schemas.microsoft.com/office/drawing/2014/main" id="{7CF09D3C-B006-5442-8D1A-4818BC22D5B2}"/>
              </a:ext>
            </a:extLst>
          </p:cNvPr>
          <p:cNvPicPr>
            <a:picLocks noChangeAspect="1"/>
          </p:cNvPicPr>
          <p:nvPr userDrawn="1"/>
        </p:nvPicPr>
        <p:blipFill>
          <a:blip r:embed="rId2"/>
          <a:stretch>
            <a:fillRect/>
          </a:stretch>
        </p:blipFill>
        <p:spPr>
          <a:xfrm>
            <a:off x="640725" y="729460"/>
            <a:ext cx="1333354" cy="380753"/>
          </a:xfrm>
          <a:prstGeom prst="rect">
            <a:avLst/>
          </a:prstGeom>
        </p:spPr>
      </p:pic>
      <p:sp>
        <p:nvSpPr>
          <p:cNvPr id="6" name="Title 1">
            <a:extLst>
              <a:ext uri="{FF2B5EF4-FFF2-40B4-BE49-F238E27FC236}">
                <a16:creationId xmlns:a16="http://schemas.microsoft.com/office/drawing/2014/main" id="{C78B413B-295E-1D49-B228-D082B6013891}"/>
              </a:ext>
            </a:extLst>
          </p:cNvPr>
          <p:cNvSpPr>
            <a:spLocks noGrp="1"/>
          </p:cNvSpPr>
          <p:nvPr>
            <p:ph type="ctrTitle"/>
          </p:nvPr>
        </p:nvSpPr>
        <p:spPr>
          <a:xfrm>
            <a:off x="633824" y="2458577"/>
            <a:ext cx="10383945" cy="1606594"/>
          </a:xfrm>
        </p:spPr>
        <p:txBody>
          <a:bodyPr anchor="t" anchorCtr="0"/>
          <a:lstStyle>
            <a:lvl1pPr algn="l">
              <a:lnSpc>
                <a:spcPct val="87000"/>
              </a:lnSpc>
              <a:defRPr sz="12000" b="1" i="0">
                <a:solidFill>
                  <a:schemeClr val="tx1"/>
                </a:solidFill>
                <a:latin typeface="+mj-lt"/>
              </a:defRPr>
            </a:lvl1pPr>
          </a:lstStyle>
          <a:p>
            <a:r>
              <a:rPr lang="en-US"/>
              <a:t>Click to edit Master title style</a:t>
            </a:r>
            <a:endParaRPr lang="en-US" dirty="0"/>
          </a:p>
        </p:txBody>
      </p:sp>
    </p:spTree>
    <p:extLst>
      <p:ext uri="{BB962C8B-B14F-4D97-AF65-F5344CB8AC3E}">
        <p14:creationId xmlns:p14="http://schemas.microsoft.com/office/powerpoint/2010/main" val="28654087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31257" y="729314"/>
            <a:ext cx="4021850" cy="246221"/>
          </a:xfrm>
          <a:prstGeom prst="rect">
            <a:avLst/>
          </a:prstGeom>
        </p:spPr>
        <p:txBody>
          <a:bodyPr vert="horz" wrap="square" lIns="0" tIns="0" rIns="0" bIns="0" rtlCol="0" anchor="t">
            <a:spAutoFit/>
          </a:bodyPr>
          <a:lstStyle/>
          <a:p>
            <a:r>
              <a:rPr lang="en-US"/>
              <a:t>Click to edit Master title style</a:t>
            </a:r>
            <a:endParaRPr lang="en-US" dirty="0"/>
          </a:p>
        </p:txBody>
      </p:sp>
      <p:sp>
        <p:nvSpPr>
          <p:cNvPr id="3" name="Text Placeholder 2"/>
          <p:cNvSpPr>
            <a:spLocks noGrp="1"/>
          </p:cNvSpPr>
          <p:nvPr>
            <p:ph type="body" idx="1"/>
          </p:nvPr>
        </p:nvSpPr>
        <p:spPr>
          <a:xfrm>
            <a:off x="634249" y="1996193"/>
            <a:ext cx="3600000" cy="5801784"/>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633685" y="8240160"/>
            <a:ext cx="5486936" cy="184666"/>
          </a:xfrm>
          <a:prstGeom prst="rect">
            <a:avLst/>
          </a:prstGeom>
        </p:spPr>
        <p:txBody>
          <a:bodyPr vert="horz" lIns="0" tIns="0" rIns="0" bIns="0" rtlCol="0" anchor="ctr">
            <a:spAutoFit/>
          </a:bodyPr>
          <a:lstStyle>
            <a:lvl1pPr algn="l">
              <a:defRPr sz="1200">
                <a:solidFill>
                  <a:schemeClr val="tx1"/>
                </a:solidFill>
              </a:defRPr>
            </a:lvl1pPr>
          </a:lstStyle>
          <a:p>
            <a:r>
              <a:rPr lang="en-GB"/>
              <a:t>© 2020 Capital Law Limited</a:t>
            </a:r>
            <a:endParaRPr lang="en-GB" dirty="0"/>
          </a:p>
        </p:txBody>
      </p:sp>
      <p:cxnSp>
        <p:nvCxnSpPr>
          <p:cNvPr id="9" name="Straight Connector 8">
            <a:extLst>
              <a:ext uri="{FF2B5EF4-FFF2-40B4-BE49-F238E27FC236}">
                <a16:creationId xmlns:a16="http://schemas.microsoft.com/office/drawing/2014/main" id="{96B8CF0A-056C-954C-B7C5-5FF3D3967816}"/>
              </a:ext>
            </a:extLst>
          </p:cNvPr>
          <p:cNvCxnSpPr>
            <a:cxnSpLocks/>
          </p:cNvCxnSpPr>
          <p:nvPr userDrawn="1"/>
        </p:nvCxnSpPr>
        <p:spPr>
          <a:xfrm>
            <a:off x="631257" y="631949"/>
            <a:ext cx="14985587"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1C77F08E-A8DE-344E-8B35-65E3BC9261F1}"/>
              </a:ext>
            </a:extLst>
          </p:cNvPr>
          <p:cNvCxnSpPr>
            <a:cxnSpLocks/>
          </p:cNvCxnSpPr>
          <p:nvPr userDrawn="1"/>
        </p:nvCxnSpPr>
        <p:spPr>
          <a:xfrm>
            <a:off x="631257" y="8506873"/>
            <a:ext cx="14985587"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12521631"/>
      </p:ext>
    </p:extLst>
  </p:cSld>
  <p:clrMap bg1="lt1" tx1="dk1" bg2="lt2" tx2="dk2" accent1="accent1" accent2="accent2" accent3="accent3" accent4="accent4" accent5="accent5" accent6="accent6" hlink="hlink" folHlink="folHlink"/>
  <p:sldLayoutIdLst>
    <p:sldLayoutId id="2147483661" r:id="rId1"/>
    <p:sldLayoutId id="2147483663" r:id="rId2"/>
    <p:sldLayoutId id="2147483672" r:id="rId3"/>
    <p:sldLayoutId id="2147483673" r:id="rId4"/>
    <p:sldLayoutId id="2147483674" r:id="rId5"/>
    <p:sldLayoutId id="2147483675" r:id="rId6"/>
    <p:sldLayoutId id="2147483664" r:id="rId7"/>
    <p:sldLayoutId id="2147483666" r:id="rId8"/>
    <p:sldLayoutId id="2147483662" r:id="rId9"/>
    <p:sldLayoutId id="2147483667" r:id="rId10"/>
    <p:sldLayoutId id="2147483668" r:id="rId11"/>
    <p:sldLayoutId id="2147483669" r:id="rId12"/>
    <p:sldLayoutId id="2147483670" r:id="rId13"/>
    <p:sldLayoutId id="2147483671" r:id="rId14"/>
  </p:sldLayoutIdLst>
  <p:hf sldNum="0" hdr="0" dt="0"/>
  <p:txStyles>
    <p:titleStyle>
      <a:lvl1pPr algn="l" defTabSz="1219200" rtl="0" eaLnBrk="1" latinLnBrk="0" hangingPunct="1">
        <a:lnSpc>
          <a:spcPct val="100000"/>
        </a:lnSpc>
        <a:spcBef>
          <a:spcPct val="0"/>
        </a:spcBef>
        <a:buNone/>
        <a:defRPr sz="1600" b="1" kern="1200">
          <a:solidFill>
            <a:schemeClr val="tx1"/>
          </a:solidFill>
          <a:latin typeface="+mj-lt"/>
          <a:ea typeface="+mj-ea"/>
          <a:cs typeface="+mj-cs"/>
        </a:defRPr>
      </a:lvl1pPr>
    </p:titleStyle>
    <p:bodyStyle>
      <a:lvl1pPr marL="0" indent="0" algn="l" defTabSz="1219200" rtl="0" eaLnBrk="1" latinLnBrk="0" hangingPunct="1">
        <a:lnSpc>
          <a:spcPct val="100000"/>
        </a:lnSpc>
        <a:spcBef>
          <a:spcPts val="0"/>
        </a:spcBef>
        <a:buFont typeface="Arial" panose="020B0604020202020204" pitchFamily="34" charset="0"/>
        <a:buNone/>
        <a:tabLst/>
        <a:defRPr sz="1600" b="1" kern="1200">
          <a:solidFill>
            <a:schemeClr val="accent3"/>
          </a:solidFill>
          <a:latin typeface="+mj-lt"/>
          <a:ea typeface="+mn-ea"/>
          <a:cs typeface="+mn-cs"/>
        </a:defRPr>
      </a:lvl1pPr>
      <a:lvl2pPr marL="0" indent="0" algn="l" defTabSz="1219200" rtl="0" eaLnBrk="1" latinLnBrk="0" hangingPunct="1">
        <a:lnSpc>
          <a:spcPct val="100000"/>
        </a:lnSpc>
        <a:spcBef>
          <a:spcPts val="0"/>
        </a:spcBef>
        <a:buFont typeface="Arial" panose="020B0604020202020204" pitchFamily="34" charset="0"/>
        <a:buNone/>
        <a:tabLst/>
        <a:defRPr sz="1600" kern="1200">
          <a:solidFill>
            <a:schemeClr val="tx1"/>
          </a:solidFill>
          <a:latin typeface="+mn-lt"/>
          <a:ea typeface="+mn-ea"/>
          <a:cs typeface="+mn-cs"/>
        </a:defRPr>
      </a:lvl2pPr>
      <a:lvl3pPr marL="227013" indent="-227013" algn="l" defTabSz="1219200" rtl="0" eaLnBrk="1" latinLnBrk="0" hangingPunct="1">
        <a:lnSpc>
          <a:spcPct val="100000"/>
        </a:lnSpc>
        <a:spcBef>
          <a:spcPts val="0"/>
        </a:spcBef>
        <a:buFont typeface=".AppleSystemUIFont"/>
        <a:buChar char="—"/>
        <a:tabLst/>
        <a:defRPr sz="1600" b="1" kern="1200">
          <a:solidFill>
            <a:schemeClr val="tx1"/>
          </a:solidFill>
          <a:latin typeface="+mj-lt"/>
          <a:ea typeface="+mn-ea"/>
          <a:cs typeface="+mn-cs"/>
        </a:defRPr>
      </a:lvl3pPr>
      <a:lvl4pPr marL="0" indent="0" algn="l" defTabSz="1219200" rtl="0" eaLnBrk="1" latinLnBrk="0" hangingPunct="1">
        <a:lnSpc>
          <a:spcPct val="100000"/>
        </a:lnSpc>
        <a:spcBef>
          <a:spcPts val="0"/>
        </a:spcBef>
        <a:buFont typeface="Arial" panose="020B0604020202020204" pitchFamily="34" charset="0"/>
        <a:buNone/>
        <a:tabLst/>
        <a:defRPr sz="1600" kern="1200">
          <a:solidFill>
            <a:schemeClr val="tx1"/>
          </a:solidFill>
          <a:latin typeface="+mn-lt"/>
          <a:ea typeface="+mn-ea"/>
          <a:cs typeface="+mn-cs"/>
        </a:defRPr>
      </a:lvl4pPr>
      <a:lvl5pPr marL="0" indent="0" algn="l" defTabSz="1219200" rtl="0" eaLnBrk="1" latinLnBrk="0" hangingPunct="1">
        <a:lnSpc>
          <a:spcPct val="100000"/>
        </a:lnSpc>
        <a:spcBef>
          <a:spcPts val="0"/>
        </a:spcBef>
        <a:buFont typeface="Arial" panose="020B0604020202020204" pitchFamily="34" charset="0"/>
        <a:buNone/>
        <a:tabLst/>
        <a:defRPr sz="1600" kern="1200">
          <a:solidFill>
            <a:schemeClr val="tx1"/>
          </a:solidFill>
          <a:latin typeface="+mn-lt"/>
          <a:ea typeface="+mn-ea"/>
          <a:cs typeface="+mn-cs"/>
        </a:defRPr>
      </a:lvl5pPr>
      <a:lvl6pPr marL="33528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4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20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6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Footer Placeholder 14">
            <a:extLst>
              <a:ext uri="{FF2B5EF4-FFF2-40B4-BE49-F238E27FC236}">
                <a16:creationId xmlns:a16="http://schemas.microsoft.com/office/drawing/2014/main" id="{1C054990-3DEC-1D48-B481-BDA2E40A450C}"/>
              </a:ext>
            </a:extLst>
          </p:cNvPr>
          <p:cNvSpPr>
            <a:spLocks noGrp="1"/>
          </p:cNvSpPr>
          <p:nvPr>
            <p:ph type="ftr" sz="quarter" idx="11"/>
          </p:nvPr>
        </p:nvSpPr>
        <p:spPr/>
        <p:txBody>
          <a:bodyPr/>
          <a:lstStyle/>
          <a:p>
            <a:r>
              <a:rPr lang="en-GB" dirty="0"/>
              <a:t>© 2021 Capital Law Limited</a:t>
            </a:r>
          </a:p>
        </p:txBody>
      </p:sp>
      <p:sp>
        <p:nvSpPr>
          <p:cNvPr id="14" name="Title 20">
            <a:extLst>
              <a:ext uri="{FF2B5EF4-FFF2-40B4-BE49-F238E27FC236}">
                <a16:creationId xmlns:a16="http://schemas.microsoft.com/office/drawing/2014/main" id="{AD87713C-B03A-4F9C-896E-85FA4571F440}"/>
              </a:ext>
            </a:extLst>
          </p:cNvPr>
          <p:cNvSpPr>
            <a:spLocks noGrp="1"/>
          </p:cNvSpPr>
          <p:nvPr>
            <p:ph type="ctrTitle"/>
          </p:nvPr>
        </p:nvSpPr>
        <p:spPr>
          <a:xfrm>
            <a:off x="633685" y="2497166"/>
            <a:ext cx="8168098" cy="2038635"/>
          </a:xfrm>
        </p:spPr>
        <p:txBody>
          <a:bodyPr/>
          <a:lstStyle/>
          <a:p>
            <a:r>
              <a:rPr lang="en-GB" dirty="0"/>
              <a:t>Employment Law </a:t>
            </a:r>
            <a:br>
              <a:rPr lang="en-GB" dirty="0"/>
            </a:br>
            <a:r>
              <a:rPr lang="en-GB" dirty="0"/>
              <a:t>MA/PGDip in HRM</a:t>
            </a:r>
            <a:br>
              <a:rPr lang="en-GB" dirty="0"/>
            </a:br>
            <a:r>
              <a:rPr lang="en-GB" dirty="0"/>
              <a:t>—Level 7</a:t>
            </a:r>
          </a:p>
        </p:txBody>
      </p:sp>
      <p:pic>
        <p:nvPicPr>
          <p:cNvPr id="4" name="Picture 2" descr="University of Wales Trinity Saint David (@UWTSD) | Twitter">
            <a:extLst>
              <a:ext uri="{FF2B5EF4-FFF2-40B4-BE49-F238E27FC236}">
                <a16:creationId xmlns:a16="http://schemas.microsoft.com/office/drawing/2014/main" id="{D154BF2C-C7A9-446F-BDD7-7FC8F3A20672}"/>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581066" y="1714869"/>
            <a:ext cx="3603228" cy="360322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picture containing drawing&#10;&#10;Description automatically generated">
            <a:extLst>
              <a:ext uri="{FF2B5EF4-FFF2-40B4-BE49-F238E27FC236}">
                <a16:creationId xmlns:a16="http://schemas.microsoft.com/office/drawing/2014/main" id="{EA25B262-AB25-437C-82D3-2EF42D9C8440}"/>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12160079" y="2352708"/>
            <a:ext cx="3044856" cy="1479528"/>
          </a:xfrm>
          <a:prstGeom prst="rect">
            <a:avLst/>
          </a:prstGeom>
        </p:spPr>
      </p:pic>
    </p:spTree>
    <p:extLst>
      <p:ext uri="{BB962C8B-B14F-4D97-AF65-F5344CB8AC3E}">
        <p14:creationId xmlns:p14="http://schemas.microsoft.com/office/powerpoint/2010/main" val="16608348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Footer Placeholder 14">
            <a:extLst>
              <a:ext uri="{FF2B5EF4-FFF2-40B4-BE49-F238E27FC236}">
                <a16:creationId xmlns:a16="http://schemas.microsoft.com/office/drawing/2014/main" id="{1C054990-3DEC-1D48-B481-BDA2E40A450C}"/>
              </a:ext>
            </a:extLst>
          </p:cNvPr>
          <p:cNvSpPr>
            <a:spLocks noGrp="1"/>
          </p:cNvSpPr>
          <p:nvPr>
            <p:ph type="ftr" sz="quarter" idx="11"/>
          </p:nvPr>
        </p:nvSpPr>
        <p:spPr/>
        <p:txBody>
          <a:bodyPr/>
          <a:lstStyle/>
          <a:p>
            <a:r>
              <a:rPr lang="en-GB" dirty="0"/>
              <a:t>© 2021 Capital Law Limited</a:t>
            </a:r>
          </a:p>
        </p:txBody>
      </p:sp>
      <p:sp>
        <p:nvSpPr>
          <p:cNvPr id="17" name="Text Placeholder 16">
            <a:extLst>
              <a:ext uri="{FF2B5EF4-FFF2-40B4-BE49-F238E27FC236}">
                <a16:creationId xmlns:a16="http://schemas.microsoft.com/office/drawing/2014/main" id="{A58AD08F-CB7E-6542-A5E3-B09DB09D43A9}"/>
              </a:ext>
            </a:extLst>
          </p:cNvPr>
          <p:cNvSpPr>
            <a:spLocks noGrp="1"/>
          </p:cNvSpPr>
          <p:nvPr>
            <p:ph type="body" sz="quarter" idx="12"/>
          </p:nvPr>
        </p:nvSpPr>
        <p:spPr/>
        <p:txBody>
          <a:bodyPr/>
          <a:lstStyle/>
          <a:p>
            <a:r>
              <a:rPr lang="en-GB" dirty="0"/>
              <a:t>09.02.2021</a:t>
            </a:r>
          </a:p>
        </p:txBody>
      </p:sp>
      <p:sp>
        <p:nvSpPr>
          <p:cNvPr id="13" name="Text Placeholder 12">
            <a:extLst>
              <a:ext uri="{FF2B5EF4-FFF2-40B4-BE49-F238E27FC236}">
                <a16:creationId xmlns:a16="http://schemas.microsoft.com/office/drawing/2014/main" id="{CD1298E1-C826-6246-8156-3DD0153072B1}"/>
              </a:ext>
            </a:extLst>
          </p:cNvPr>
          <p:cNvSpPr>
            <a:spLocks noGrp="1"/>
          </p:cNvSpPr>
          <p:nvPr>
            <p:ph type="body" sz="quarter" idx="14"/>
          </p:nvPr>
        </p:nvSpPr>
        <p:spPr/>
        <p:txBody>
          <a:bodyPr/>
          <a:lstStyle/>
          <a:p>
            <a:r>
              <a:rPr lang="en-GB" dirty="0"/>
              <a:t>Alison Flett</a:t>
            </a:r>
          </a:p>
          <a:p>
            <a:r>
              <a:rPr lang="en-GB" b="0" dirty="0">
                <a:solidFill>
                  <a:schemeClr val="tx1"/>
                </a:solidFill>
              </a:rPr>
              <a:t>Associate</a:t>
            </a:r>
          </a:p>
          <a:p>
            <a:r>
              <a:rPr lang="en-GB" b="0" dirty="0">
                <a:solidFill>
                  <a:schemeClr val="tx1"/>
                </a:solidFill>
              </a:rPr>
              <a:t>Employment</a:t>
            </a:r>
          </a:p>
          <a:p>
            <a:r>
              <a:rPr lang="en-GB" b="0" dirty="0">
                <a:solidFill>
                  <a:schemeClr val="tx1"/>
                </a:solidFill>
              </a:rPr>
              <a:t>Capital Law</a:t>
            </a:r>
          </a:p>
        </p:txBody>
      </p:sp>
      <p:sp>
        <p:nvSpPr>
          <p:cNvPr id="14" name="Title 20">
            <a:extLst>
              <a:ext uri="{FF2B5EF4-FFF2-40B4-BE49-F238E27FC236}">
                <a16:creationId xmlns:a16="http://schemas.microsoft.com/office/drawing/2014/main" id="{9477C585-E566-4A76-855D-194796C0D196}"/>
              </a:ext>
            </a:extLst>
          </p:cNvPr>
          <p:cNvSpPr>
            <a:spLocks noGrp="1"/>
          </p:cNvSpPr>
          <p:nvPr>
            <p:ph type="ctrTitle"/>
          </p:nvPr>
        </p:nvSpPr>
        <p:spPr>
          <a:xfrm>
            <a:off x="633824" y="2792086"/>
            <a:ext cx="8168098" cy="679545"/>
          </a:xfrm>
        </p:spPr>
        <p:txBody>
          <a:bodyPr/>
          <a:lstStyle/>
          <a:p>
            <a:r>
              <a:rPr lang="en-GB" dirty="0"/>
              <a:t>Employment Law</a:t>
            </a:r>
          </a:p>
        </p:txBody>
      </p:sp>
      <p:sp>
        <p:nvSpPr>
          <p:cNvPr id="16" name="Subtitle 22">
            <a:extLst>
              <a:ext uri="{FF2B5EF4-FFF2-40B4-BE49-F238E27FC236}">
                <a16:creationId xmlns:a16="http://schemas.microsoft.com/office/drawing/2014/main" id="{E5F6AA8F-D304-4790-A5F8-5F9AF3EDA985}"/>
              </a:ext>
            </a:extLst>
          </p:cNvPr>
          <p:cNvSpPr>
            <a:spLocks noGrp="1"/>
          </p:cNvSpPr>
          <p:nvPr>
            <p:ph type="subTitle" idx="1"/>
          </p:nvPr>
        </p:nvSpPr>
        <p:spPr>
          <a:xfrm>
            <a:off x="644415" y="3559978"/>
            <a:ext cx="8157142" cy="679545"/>
          </a:xfrm>
        </p:spPr>
        <p:txBody>
          <a:bodyPr/>
          <a:lstStyle/>
          <a:p>
            <a:r>
              <a:rPr lang="en-GB" dirty="0"/>
              <a:t>Capability and performance   </a:t>
            </a:r>
          </a:p>
        </p:txBody>
      </p:sp>
    </p:spTree>
    <p:extLst>
      <p:ext uri="{BB962C8B-B14F-4D97-AF65-F5344CB8AC3E}">
        <p14:creationId xmlns:p14="http://schemas.microsoft.com/office/powerpoint/2010/main" val="15146797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A4F634F5-4CEA-8944-A4CF-0D701A22E1D5}"/>
              </a:ext>
            </a:extLst>
          </p:cNvPr>
          <p:cNvSpPr>
            <a:spLocks noGrp="1"/>
          </p:cNvSpPr>
          <p:nvPr>
            <p:ph type="title"/>
          </p:nvPr>
        </p:nvSpPr>
        <p:spPr>
          <a:xfrm>
            <a:off x="632722" y="730066"/>
            <a:ext cx="13010125" cy="1208462"/>
          </a:xfrm>
        </p:spPr>
        <p:txBody>
          <a:bodyPr>
            <a:noAutofit/>
          </a:bodyPr>
          <a:lstStyle/>
          <a:p>
            <a:br>
              <a:rPr lang="en-GB" sz="2400" dirty="0"/>
            </a:br>
            <a:r>
              <a:rPr lang="en-GB" sz="4800" dirty="0"/>
              <a:t>Agenda</a:t>
            </a:r>
          </a:p>
        </p:txBody>
      </p:sp>
      <p:sp>
        <p:nvSpPr>
          <p:cNvPr id="2" name="Footer Placeholder 1">
            <a:extLst>
              <a:ext uri="{FF2B5EF4-FFF2-40B4-BE49-F238E27FC236}">
                <a16:creationId xmlns:a16="http://schemas.microsoft.com/office/drawing/2014/main" id="{8C9C4223-71BA-EE42-8977-9EA02C4F28B8}"/>
              </a:ext>
            </a:extLst>
          </p:cNvPr>
          <p:cNvSpPr>
            <a:spLocks noGrp="1"/>
          </p:cNvSpPr>
          <p:nvPr>
            <p:ph type="ftr" sz="quarter" idx="10"/>
          </p:nvPr>
        </p:nvSpPr>
        <p:spPr/>
        <p:txBody>
          <a:bodyPr/>
          <a:lstStyle/>
          <a:p>
            <a:r>
              <a:rPr lang="en-GB" dirty="0"/>
              <a:t>© 2021 Capital Law Limited</a:t>
            </a:r>
          </a:p>
        </p:txBody>
      </p:sp>
      <p:sp>
        <p:nvSpPr>
          <p:cNvPr id="9" name="Text Placeholder 8">
            <a:extLst>
              <a:ext uri="{FF2B5EF4-FFF2-40B4-BE49-F238E27FC236}">
                <a16:creationId xmlns:a16="http://schemas.microsoft.com/office/drawing/2014/main" id="{28B216CC-4118-CC4D-BC42-F6B9C33CF96A}"/>
              </a:ext>
            </a:extLst>
          </p:cNvPr>
          <p:cNvSpPr>
            <a:spLocks noGrp="1"/>
          </p:cNvSpPr>
          <p:nvPr>
            <p:ph type="body" sz="quarter" idx="11"/>
          </p:nvPr>
        </p:nvSpPr>
        <p:spPr>
          <a:xfrm>
            <a:off x="679317" y="2333297"/>
            <a:ext cx="14898955" cy="5218385"/>
          </a:xfrm>
        </p:spPr>
        <p:txBody>
          <a:bodyPr spcCol="360000">
            <a:normAutofit/>
          </a:bodyPr>
          <a:lstStyle/>
          <a:p>
            <a:pPr marL="622300" indent="-622300"/>
            <a:r>
              <a:rPr lang="en-GB" dirty="0">
                <a:solidFill>
                  <a:schemeClr val="accent3"/>
                </a:solidFill>
              </a:rPr>
              <a:t>01</a:t>
            </a:r>
            <a:r>
              <a:rPr lang="en-GB" dirty="0"/>
              <a:t>	Performance management? What is it, what are the benefits? </a:t>
            </a:r>
          </a:p>
          <a:p>
            <a:pPr marL="622300" indent="-622300"/>
            <a:r>
              <a:rPr lang="en-GB" dirty="0">
                <a:solidFill>
                  <a:schemeClr val="accent3"/>
                </a:solidFill>
              </a:rPr>
              <a:t>02</a:t>
            </a:r>
            <a:r>
              <a:rPr lang="en-GB" dirty="0"/>
              <a:t>	Achieving effective performance management – the Do’s and Don’ts</a:t>
            </a:r>
          </a:p>
          <a:p>
            <a:pPr marL="0" indent="0"/>
            <a:endParaRPr lang="en-GB" u="sng" dirty="0"/>
          </a:p>
          <a:p>
            <a:pPr marL="0" indent="0"/>
            <a:r>
              <a:rPr lang="en-GB" u="sng" dirty="0"/>
              <a:t>Capability (poor performance)</a:t>
            </a:r>
          </a:p>
          <a:p>
            <a:r>
              <a:rPr lang="en-GB" dirty="0">
                <a:solidFill>
                  <a:schemeClr val="accent3"/>
                </a:solidFill>
              </a:rPr>
              <a:t>03 </a:t>
            </a:r>
            <a:r>
              <a:rPr lang="en-GB" dirty="0"/>
              <a:t>	Fair reason / procedure  </a:t>
            </a:r>
          </a:p>
          <a:p>
            <a:r>
              <a:rPr lang="en-GB" dirty="0">
                <a:solidFill>
                  <a:schemeClr val="accent3"/>
                </a:solidFill>
              </a:rPr>
              <a:t>04  	</a:t>
            </a:r>
            <a:r>
              <a:rPr lang="en-GB" dirty="0"/>
              <a:t>Conduct v capability </a:t>
            </a:r>
          </a:p>
          <a:p>
            <a:r>
              <a:rPr lang="en-GB" dirty="0">
                <a:solidFill>
                  <a:schemeClr val="accent3"/>
                </a:solidFill>
              </a:rPr>
              <a:t>05</a:t>
            </a:r>
            <a:r>
              <a:rPr lang="en-GB" dirty="0"/>
              <a:t>	Informal management</a:t>
            </a:r>
          </a:p>
          <a:p>
            <a:r>
              <a:rPr lang="en-GB" dirty="0">
                <a:solidFill>
                  <a:srgbClr val="FF0000"/>
                </a:solidFill>
              </a:rPr>
              <a:t>06</a:t>
            </a:r>
            <a:r>
              <a:rPr lang="en-GB" dirty="0"/>
              <a:t>	Formal management</a:t>
            </a:r>
          </a:p>
          <a:p>
            <a:r>
              <a:rPr lang="en-GB" dirty="0">
                <a:solidFill>
                  <a:srgbClr val="FF0000"/>
                </a:solidFill>
              </a:rPr>
              <a:t>07</a:t>
            </a:r>
            <a:r>
              <a:rPr lang="en-GB" dirty="0"/>
              <a:t>	Decision to dismiss, common issues </a:t>
            </a:r>
          </a:p>
          <a:p>
            <a:endParaRPr lang="en-GB" u="sng" dirty="0"/>
          </a:p>
          <a:p>
            <a:r>
              <a:rPr lang="en-GB" u="sng" dirty="0"/>
              <a:t>Capability (ill-health)</a:t>
            </a:r>
          </a:p>
          <a:p>
            <a:r>
              <a:rPr lang="en-GB" dirty="0">
                <a:solidFill>
                  <a:schemeClr val="accent3"/>
                </a:solidFill>
              </a:rPr>
              <a:t>08</a:t>
            </a:r>
            <a:r>
              <a:rPr lang="en-GB" dirty="0"/>
              <a:t> 	Procedural fairness</a:t>
            </a:r>
          </a:p>
          <a:p>
            <a:r>
              <a:rPr lang="en-GB" dirty="0">
                <a:solidFill>
                  <a:schemeClr val="accent3"/>
                </a:solidFill>
              </a:rPr>
              <a:t>09 </a:t>
            </a:r>
            <a:r>
              <a:rPr lang="en-GB" dirty="0"/>
              <a:t>	Informal management </a:t>
            </a:r>
          </a:p>
          <a:p>
            <a:pPr marL="0" indent="0"/>
            <a:r>
              <a:rPr lang="en-GB" dirty="0">
                <a:solidFill>
                  <a:schemeClr val="accent3"/>
                </a:solidFill>
              </a:rPr>
              <a:t>10</a:t>
            </a:r>
            <a:r>
              <a:rPr lang="en-GB" dirty="0"/>
              <a:t>    Formal management  </a:t>
            </a:r>
          </a:p>
          <a:p>
            <a:pPr marL="630238" indent="-630238"/>
            <a:r>
              <a:rPr lang="en-GB" dirty="0">
                <a:solidFill>
                  <a:schemeClr val="accent3"/>
                </a:solidFill>
              </a:rPr>
              <a:t>11 </a:t>
            </a:r>
            <a:r>
              <a:rPr lang="en-GB" dirty="0"/>
              <a:t>   Decision to dismiss </a:t>
            </a:r>
          </a:p>
        </p:txBody>
      </p:sp>
    </p:spTree>
    <p:extLst>
      <p:ext uri="{BB962C8B-B14F-4D97-AF65-F5344CB8AC3E}">
        <p14:creationId xmlns:p14="http://schemas.microsoft.com/office/powerpoint/2010/main" val="5566676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ED2AECF-F965-A849-84D8-96222EA02534}"/>
              </a:ext>
            </a:extLst>
          </p:cNvPr>
          <p:cNvSpPr>
            <a:spLocks noGrp="1"/>
          </p:cNvSpPr>
          <p:nvPr>
            <p:ph type="title"/>
          </p:nvPr>
        </p:nvSpPr>
        <p:spPr>
          <a:xfrm>
            <a:off x="631257" y="729314"/>
            <a:ext cx="8875350" cy="246221"/>
          </a:xfrm>
        </p:spPr>
        <p:txBody>
          <a:bodyPr/>
          <a:lstStyle/>
          <a:p>
            <a:endParaRPr lang="en-GB" dirty="0"/>
          </a:p>
        </p:txBody>
      </p:sp>
      <p:sp>
        <p:nvSpPr>
          <p:cNvPr id="6" name="Content Placeholder 5">
            <a:extLst>
              <a:ext uri="{FF2B5EF4-FFF2-40B4-BE49-F238E27FC236}">
                <a16:creationId xmlns:a16="http://schemas.microsoft.com/office/drawing/2014/main" id="{640B2FF7-1C74-1C4E-B847-533F6BF4B9B7}"/>
              </a:ext>
            </a:extLst>
          </p:cNvPr>
          <p:cNvSpPr>
            <a:spLocks noGrp="1"/>
          </p:cNvSpPr>
          <p:nvPr>
            <p:ph idx="1"/>
          </p:nvPr>
        </p:nvSpPr>
        <p:spPr/>
        <p:txBody>
          <a:bodyPr/>
          <a:lstStyle/>
          <a:p>
            <a:pPr lvl="1"/>
            <a:endParaRPr lang="en-US" dirty="0"/>
          </a:p>
          <a:p>
            <a:pPr lvl="1"/>
            <a:r>
              <a:rPr lang="en-US" dirty="0"/>
              <a:t>01. Performance management:</a:t>
            </a:r>
          </a:p>
          <a:p>
            <a:pPr lvl="1"/>
            <a:r>
              <a:rPr lang="en-US" dirty="0"/>
              <a:t>What is it?</a:t>
            </a:r>
          </a:p>
        </p:txBody>
      </p:sp>
      <p:sp>
        <p:nvSpPr>
          <p:cNvPr id="3" name="Footer Placeholder 2">
            <a:extLst>
              <a:ext uri="{FF2B5EF4-FFF2-40B4-BE49-F238E27FC236}">
                <a16:creationId xmlns:a16="http://schemas.microsoft.com/office/drawing/2014/main" id="{B4231921-9188-7C4E-A1D0-565DA349DBE6}"/>
              </a:ext>
            </a:extLst>
          </p:cNvPr>
          <p:cNvSpPr>
            <a:spLocks noGrp="1"/>
          </p:cNvSpPr>
          <p:nvPr>
            <p:ph type="ftr" sz="quarter" idx="11"/>
          </p:nvPr>
        </p:nvSpPr>
        <p:spPr/>
        <p:txBody>
          <a:bodyPr/>
          <a:lstStyle/>
          <a:p>
            <a:r>
              <a:rPr lang="en-GB" dirty="0"/>
              <a:t>© 2021 Capital Law Limited</a:t>
            </a:r>
          </a:p>
        </p:txBody>
      </p:sp>
      <p:sp>
        <p:nvSpPr>
          <p:cNvPr id="7" name="Subtitle 6">
            <a:extLst>
              <a:ext uri="{FF2B5EF4-FFF2-40B4-BE49-F238E27FC236}">
                <a16:creationId xmlns:a16="http://schemas.microsoft.com/office/drawing/2014/main" id="{BD764E27-013D-594B-B135-6C2D911B7557}"/>
              </a:ext>
            </a:extLst>
          </p:cNvPr>
          <p:cNvSpPr>
            <a:spLocks noGrp="1"/>
          </p:cNvSpPr>
          <p:nvPr>
            <p:ph type="subTitle" idx="13"/>
          </p:nvPr>
        </p:nvSpPr>
        <p:spPr/>
        <p:txBody>
          <a:bodyPr/>
          <a:lstStyle/>
          <a:p>
            <a:endParaRPr lang="en-GB" dirty="0"/>
          </a:p>
        </p:txBody>
      </p:sp>
      <p:sp>
        <p:nvSpPr>
          <p:cNvPr id="13" name="Text Placeholder 12">
            <a:extLst>
              <a:ext uri="{FF2B5EF4-FFF2-40B4-BE49-F238E27FC236}">
                <a16:creationId xmlns:a16="http://schemas.microsoft.com/office/drawing/2014/main" id="{3C3322F9-9768-6F4A-90CA-7887F79E1DA2}"/>
              </a:ext>
            </a:extLst>
          </p:cNvPr>
          <p:cNvSpPr>
            <a:spLocks noGrp="1"/>
          </p:cNvSpPr>
          <p:nvPr>
            <p:ph type="body" sz="quarter" idx="14"/>
          </p:nvPr>
        </p:nvSpPr>
        <p:spPr>
          <a:xfrm>
            <a:off x="8258175" y="1645920"/>
            <a:ext cx="7386638" cy="6523547"/>
          </a:xfrm>
        </p:spPr>
        <p:txBody>
          <a:bodyPr/>
          <a:lstStyle/>
          <a:p>
            <a:endParaRPr lang="en-GB" b="0" dirty="0"/>
          </a:p>
          <a:p>
            <a:r>
              <a:rPr lang="en-GB" b="0" dirty="0"/>
              <a:t>No standard definition, it describes activities that:</a:t>
            </a:r>
          </a:p>
          <a:p>
            <a:r>
              <a:rPr lang="en-GB" b="0" dirty="0"/>
              <a:t> </a:t>
            </a:r>
          </a:p>
          <a:p>
            <a:pPr lvl="2">
              <a:buFont typeface="Arial" panose="020B0604020202020204" pitchFamily="34" charset="0"/>
              <a:buChar char="•"/>
            </a:pPr>
            <a:r>
              <a:rPr lang="en-GB" dirty="0"/>
              <a:t>aim to monitor, maintain and improve employee performance</a:t>
            </a:r>
          </a:p>
          <a:p>
            <a:pPr lvl="2">
              <a:buFont typeface="Arial" panose="020B0604020202020204" pitchFamily="34" charset="0"/>
              <a:buChar char="•"/>
            </a:pPr>
            <a:r>
              <a:rPr lang="en-GB" dirty="0"/>
              <a:t>improve performance of the organisation overall</a:t>
            </a:r>
          </a:p>
          <a:p>
            <a:pPr lvl="2">
              <a:buFont typeface="Arial" panose="020B0604020202020204" pitchFamily="34" charset="0"/>
              <a:buChar char="•"/>
            </a:pPr>
            <a:r>
              <a:rPr lang="en-GB" dirty="0"/>
              <a:t>hold employees to account for their performance by linking it to reward, career progression and, sometimes, termination of contracts</a:t>
            </a:r>
          </a:p>
          <a:p>
            <a:pPr lvl="2">
              <a:buFont typeface="Arial" panose="020B0604020202020204" pitchFamily="34" charset="0"/>
              <a:buChar char="•"/>
            </a:pPr>
            <a:r>
              <a:rPr lang="en-GB" dirty="0"/>
              <a:t>ensure employees have the opportunity to discuss their performance</a:t>
            </a:r>
          </a:p>
          <a:p>
            <a:pPr lvl="2">
              <a:buFont typeface="Arial" panose="020B0604020202020204" pitchFamily="34" charset="0"/>
              <a:buChar char="•"/>
            </a:pPr>
            <a:r>
              <a:rPr lang="en-GB" dirty="0"/>
              <a:t>compare employees’ performance against performance measures and record it as an ongoing process</a:t>
            </a:r>
          </a:p>
        </p:txBody>
      </p:sp>
    </p:spTree>
    <p:extLst>
      <p:ext uri="{BB962C8B-B14F-4D97-AF65-F5344CB8AC3E}">
        <p14:creationId xmlns:p14="http://schemas.microsoft.com/office/powerpoint/2010/main" val="33969978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ED2AECF-F965-A849-84D8-96222EA02534}"/>
              </a:ext>
            </a:extLst>
          </p:cNvPr>
          <p:cNvSpPr>
            <a:spLocks noGrp="1"/>
          </p:cNvSpPr>
          <p:nvPr>
            <p:ph type="title"/>
          </p:nvPr>
        </p:nvSpPr>
        <p:spPr>
          <a:xfrm>
            <a:off x="631257" y="729314"/>
            <a:ext cx="8875350" cy="246221"/>
          </a:xfrm>
        </p:spPr>
        <p:txBody>
          <a:bodyPr/>
          <a:lstStyle/>
          <a:p>
            <a:endParaRPr lang="en-GB" dirty="0"/>
          </a:p>
        </p:txBody>
      </p:sp>
      <p:sp>
        <p:nvSpPr>
          <p:cNvPr id="6" name="Content Placeholder 5">
            <a:extLst>
              <a:ext uri="{FF2B5EF4-FFF2-40B4-BE49-F238E27FC236}">
                <a16:creationId xmlns:a16="http://schemas.microsoft.com/office/drawing/2014/main" id="{640B2FF7-1C74-1C4E-B847-533F6BF4B9B7}"/>
              </a:ext>
            </a:extLst>
          </p:cNvPr>
          <p:cNvSpPr>
            <a:spLocks noGrp="1"/>
          </p:cNvSpPr>
          <p:nvPr>
            <p:ph idx="1"/>
          </p:nvPr>
        </p:nvSpPr>
        <p:spPr/>
        <p:txBody>
          <a:bodyPr/>
          <a:lstStyle/>
          <a:p>
            <a:endParaRPr lang="en-US" dirty="0"/>
          </a:p>
          <a:p>
            <a:pPr lvl="1"/>
            <a:r>
              <a:rPr lang="en-US" dirty="0"/>
              <a:t>01. Performance management:</a:t>
            </a:r>
          </a:p>
          <a:p>
            <a:pPr lvl="1"/>
            <a:r>
              <a:rPr lang="en-US" dirty="0"/>
              <a:t>What are the benefits?</a:t>
            </a:r>
          </a:p>
        </p:txBody>
      </p:sp>
      <p:sp>
        <p:nvSpPr>
          <p:cNvPr id="3" name="Footer Placeholder 2">
            <a:extLst>
              <a:ext uri="{FF2B5EF4-FFF2-40B4-BE49-F238E27FC236}">
                <a16:creationId xmlns:a16="http://schemas.microsoft.com/office/drawing/2014/main" id="{B4231921-9188-7C4E-A1D0-565DA349DBE6}"/>
              </a:ext>
            </a:extLst>
          </p:cNvPr>
          <p:cNvSpPr>
            <a:spLocks noGrp="1"/>
          </p:cNvSpPr>
          <p:nvPr>
            <p:ph type="ftr" sz="quarter" idx="11"/>
          </p:nvPr>
        </p:nvSpPr>
        <p:spPr/>
        <p:txBody>
          <a:bodyPr/>
          <a:lstStyle/>
          <a:p>
            <a:r>
              <a:rPr lang="en-GB" dirty="0"/>
              <a:t>© 2021 Capital Law Limited</a:t>
            </a:r>
          </a:p>
        </p:txBody>
      </p:sp>
      <p:sp>
        <p:nvSpPr>
          <p:cNvPr id="7" name="Subtitle 6">
            <a:extLst>
              <a:ext uri="{FF2B5EF4-FFF2-40B4-BE49-F238E27FC236}">
                <a16:creationId xmlns:a16="http://schemas.microsoft.com/office/drawing/2014/main" id="{BD764E27-013D-594B-B135-6C2D911B7557}"/>
              </a:ext>
            </a:extLst>
          </p:cNvPr>
          <p:cNvSpPr>
            <a:spLocks noGrp="1"/>
          </p:cNvSpPr>
          <p:nvPr>
            <p:ph type="subTitle" idx="13"/>
          </p:nvPr>
        </p:nvSpPr>
        <p:spPr/>
        <p:txBody>
          <a:bodyPr/>
          <a:lstStyle/>
          <a:p>
            <a:endParaRPr lang="en-GB" dirty="0"/>
          </a:p>
        </p:txBody>
      </p:sp>
      <p:sp>
        <p:nvSpPr>
          <p:cNvPr id="13" name="Text Placeholder 12">
            <a:extLst>
              <a:ext uri="{FF2B5EF4-FFF2-40B4-BE49-F238E27FC236}">
                <a16:creationId xmlns:a16="http://schemas.microsoft.com/office/drawing/2014/main" id="{3C3322F9-9768-6F4A-90CA-7887F79E1DA2}"/>
              </a:ext>
            </a:extLst>
          </p:cNvPr>
          <p:cNvSpPr>
            <a:spLocks noGrp="1"/>
          </p:cNvSpPr>
          <p:nvPr>
            <p:ph type="body" sz="quarter" idx="14"/>
          </p:nvPr>
        </p:nvSpPr>
        <p:spPr>
          <a:xfrm>
            <a:off x="8258175" y="1971347"/>
            <a:ext cx="7386638" cy="5557213"/>
          </a:xfrm>
        </p:spPr>
        <p:txBody>
          <a:bodyPr/>
          <a:lstStyle/>
          <a:p>
            <a:r>
              <a:rPr lang="en-GB" b="0" dirty="0"/>
              <a:t>If done effectively, it has huge benefits including: </a:t>
            </a:r>
          </a:p>
          <a:p>
            <a:endParaRPr lang="en-GB" b="0" dirty="0"/>
          </a:p>
          <a:p>
            <a:pPr lvl="2">
              <a:buFont typeface="Arial" panose="020B0604020202020204" pitchFamily="34" charset="0"/>
              <a:buChar char="•"/>
            </a:pPr>
            <a:r>
              <a:rPr lang="en-GB" dirty="0"/>
              <a:t>reinforcing the link between organisational and individual objectives </a:t>
            </a:r>
          </a:p>
          <a:p>
            <a:pPr lvl="2">
              <a:buFont typeface="Arial" panose="020B0604020202020204" pitchFamily="34" charset="0"/>
              <a:buChar char="•"/>
            </a:pPr>
            <a:r>
              <a:rPr lang="en-GB" dirty="0"/>
              <a:t>providing feedback that motivates employees and helps them improve (personally and by making a valuable contribution towards organisation goals)</a:t>
            </a:r>
          </a:p>
          <a:p>
            <a:pPr lvl="2">
              <a:buFont typeface="Arial" panose="020B0604020202020204" pitchFamily="34" charset="0"/>
              <a:buChar char="•"/>
            </a:pPr>
            <a:r>
              <a:rPr lang="en-GB" dirty="0"/>
              <a:t>developing staff (internally) </a:t>
            </a:r>
          </a:p>
          <a:p>
            <a:pPr lvl="2">
              <a:buFont typeface="Arial" panose="020B0604020202020204" pitchFamily="34" charset="0"/>
              <a:buChar char="•"/>
            </a:pPr>
            <a:r>
              <a:rPr lang="en-GB" dirty="0"/>
              <a:t>recognising and acknowledging the good work of employees</a:t>
            </a:r>
          </a:p>
          <a:p>
            <a:pPr lvl="2">
              <a:buFont typeface="Arial" panose="020B0604020202020204" pitchFamily="34" charset="0"/>
              <a:buChar char="•"/>
            </a:pPr>
            <a:r>
              <a:rPr lang="en-GB" dirty="0"/>
              <a:t>identifying and improving poor performance quickly</a:t>
            </a:r>
          </a:p>
        </p:txBody>
      </p:sp>
      <p:sp>
        <p:nvSpPr>
          <p:cNvPr id="8" name="Text Placeholder 12">
            <a:extLst>
              <a:ext uri="{FF2B5EF4-FFF2-40B4-BE49-F238E27FC236}">
                <a16:creationId xmlns:a16="http://schemas.microsoft.com/office/drawing/2014/main" id="{9E1F669C-6DAE-4E90-9285-922ED1C9707C}"/>
              </a:ext>
            </a:extLst>
          </p:cNvPr>
          <p:cNvSpPr txBox="1">
            <a:spLocks/>
          </p:cNvSpPr>
          <p:nvPr/>
        </p:nvSpPr>
        <p:spPr>
          <a:xfrm>
            <a:off x="634989" y="6074820"/>
            <a:ext cx="6324600" cy="1752600"/>
          </a:xfrm>
          <a:prstGeom prst="rect">
            <a:avLst/>
          </a:prstGeom>
          <a:ln>
            <a:noFill/>
          </a:ln>
        </p:spPr>
        <p:txBody>
          <a:bodyPr vert="horz" lIns="0" tIns="0" rIns="0" bIns="0" rtlCol="0">
            <a:noAutofit/>
          </a:bodyPr>
          <a:lstStyle>
            <a:lvl1pPr marL="0" indent="0" algn="l" defTabSz="1219200" rtl="0" eaLnBrk="1" latinLnBrk="0" hangingPunct="1">
              <a:lnSpc>
                <a:spcPct val="100000"/>
              </a:lnSpc>
              <a:spcBef>
                <a:spcPts val="0"/>
              </a:spcBef>
              <a:spcAft>
                <a:spcPts val="1050"/>
              </a:spcAft>
              <a:buFont typeface="Arial" panose="020B0604020202020204" pitchFamily="34" charset="0"/>
              <a:buNone/>
              <a:tabLst/>
              <a:defRPr sz="2400" b="1" kern="1200">
                <a:solidFill>
                  <a:schemeClr val="tx1"/>
                </a:solidFill>
                <a:latin typeface="+mj-lt"/>
                <a:ea typeface="+mn-ea"/>
                <a:cs typeface="+mn-cs"/>
              </a:defRPr>
            </a:lvl1pPr>
            <a:lvl2pPr marL="0" indent="0" algn="l" defTabSz="1219200" rtl="0" eaLnBrk="1" latinLnBrk="0" hangingPunct="1">
              <a:lnSpc>
                <a:spcPct val="100000"/>
              </a:lnSpc>
              <a:spcBef>
                <a:spcPts val="0"/>
              </a:spcBef>
              <a:spcAft>
                <a:spcPts val="1050"/>
              </a:spcAft>
              <a:buFont typeface="Arial" panose="020B0604020202020204" pitchFamily="34" charset="0"/>
              <a:buNone/>
              <a:tabLst/>
              <a:defRPr sz="2400" b="0" kern="1200">
                <a:solidFill>
                  <a:schemeClr val="tx1"/>
                </a:solidFill>
                <a:latin typeface="+mn-lt"/>
                <a:ea typeface="+mn-ea"/>
                <a:cs typeface="+mn-cs"/>
              </a:defRPr>
            </a:lvl2pPr>
            <a:lvl3pPr marL="324000" indent="-324000" algn="l" defTabSz="1219200" rtl="0" eaLnBrk="1" latinLnBrk="0" hangingPunct="1">
              <a:lnSpc>
                <a:spcPct val="100000"/>
              </a:lnSpc>
              <a:spcBef>
                <a:spcPts val="0"/>
              </a:spcBef>
              <a:spcAft>
                <a:spcPts val="1050"/>
              </a:spcAft>
              <a:buFont typeface=".AppleSystemUIFont"/>
              <a:buChar char="—"/>
              <a:tabLst/>
              <a:defRPr sz="2400" b="0" kern="1200">
                <a:solidFill>
                  <a:schemeClr val="tx1"/>
                </a:solidFill>
                <a:latin typeface="+mj-lt"/>
                <a:ea typeface="+mn-ea"/>
                <a:cs typeface="+mn-cs"/>
              </a:defRPr>
            </a:lvl3pPr>
            <a:lvl4pPr marL="342900" indent="-342900" algn="l" defTabSz="1219200" rtl="0" eaLnBrk="1" latinLnBrk="0" hangingPunct="1">
              <a:lnSpc>
                <a:spcPct val="100000"/>
              </a:lnSpc>
              <a:spcBef>
                <a:spcPts val="0"/>
              </a:spcBef>
              <a:spcAft>
                <a:spcPts val="1050"/>
              </a:spcAft>
              <a:buFont typeface=".AppleSystemUIFont"/>
              <a:buChar char="—"/>
              <a:tabLst/>
              <a:defRPr sz="2400" b="1" kern="1200">
                <a:solidFill>
                  <a:schemeClr val="tx1"/>
                </a:solidFill>
                <a:latin typeface="+mn-lt"/>
                <a:ea typeface="+mn-ea"/>
                <a:cs typeface="+mn-cs"/>
              </a:defRPr>
            </a:lvl4pPr>
            <a:lvl5pPr marL="0" indent="0" algn="l" defTabSz="1219200" rtl="0" eaLnBrk="1" latinLnBrk="0" hangingPunct="1">
              <a:lnSpc>
                <a:spcPct val="100000"/>
              </a:lnSpc>
              <a:spcBef>
                <a:spcPts val="0"/>
              </a:spcBef>
              <a:spcAft>
                <a:spcPts val="1050"/>
              </a:spcAft>
              <a:buFont typeface="Arial" panose="020B0604020202020204" pitchFamily="34" charset="0"/>
              <a:buNone/>
              <a:tabLst/>
              <a:defRPr sz="2400" kern="1200">
                <a:solidFill>
                  <a:schemeClr val="tx1"/>
                </a:solidFill>
                <a:latin typeface="+mn-lt"/>
                <a:ea typeface="+mn-ea"/>
                <a:cs typeface="+mn-cs"/>
              </a:defRPr>
            </a:lvl5pPr>
            <a:lvl6pPr marL="33528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4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20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6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endParaRPr lang="en-GB" sz="2000" dirty="0"/>
          </a:p>
          <a:p>
            <a:r>
              <a:rPr lang="en-GB" sz="2000" dirty="0"/>
              <a:t>CIPD Technical Report (2016) </a:t>
            </a:r>
            <a:r>
              <a:rPr lang="en-GB" sz="2000" b="0" i="1" dirty="0"/>
              <a:t>‘Rapid evidence assessment of the research literature on the effect of performance appraisal on workplace performance’</a:t>
            </a:r>
          </a:p>
        </p:txBody>
      </p:sp>
    </p:spTree>
    <p:extLst>
      <p:ext uri="{BB962C8B-B14F-4D97-AF65-F5344CB8AC3E}">
        <p14:creationId xmlns:p14="http://schemas.microsoft.com/office/powerpoint/2010/main" val="14304176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6FA690E0-A666-A848-B97F-C2250D9A65A7}"/>
              </a:ext>
            </a:extLst>
          </p:cNvPr>
          <p:cNvSpPr>
            <a:spLocks noGrp="1"/>
          </p:cNvSpPr>
          <p:nvPr>
            <p:ph type="ctrTitle"/>
          </p:nvPr>
        </p:nvSpPr>
        <p:spPr>
          <a:xfrm>
            <a:off x="633824" y="2458577"/>
            <a:ext cx="10383945" cy="1071062"/>
          </a:xfrm>
        </p:spPr>
        <p:txBody>
          <a:bodyPr/>
          <a:lstStyle/>
          <a:p>
            <a:r>
              <a:rPr lang="en-GB" sz="4000" dirty="0"/>
              <a:t>Achieving effective performance management</a:t>
            </a:r>
          </a:p>
        </p:txBody>
      </p:sp>
      <p:pic>
        <p:nvPicPr>
          <p:cNvPr id="4" name="Picture 3">
            <a:extLst>
              <a:ext uri="{FF2B5EF4-FFF2-40B4-BE49-F238E27FC236}">
                <a16:creationId xmlns:a16="http://schemas.microsoft.com/office/drawing/2014/main" id="{DB67B660-0E73-4296-A5C7-63B776D384B4}"/>
              </a:ext>
            </a:extLst>
          </p:cNvPr>
          <p:cNvPicPr>
            <a:picLocks noChangeAspect="1"/>
          </p:cNvPicPr>
          <p:nvPr/>
        </p:nvPicPr>
        <p:blipFill rotWithShape="1">
          <a:blip r:embed="rId3"/>
          <a:srcRect l="27972" r="30070"/>
          <a:stretch/>
        </p:blipFill>
        <p:spPr>
          <a:xfrm>
            <a:off x="11399519" y="1353312"/>
            <a:ext cx="2483897" cy="7320744"/>
          </a:xfrm>
          <a:prstGeom prst="rect">
            <a:avLst/>
          </a:prstGeom>
        </p:spPr>
      </p:pic>
      <p:sp>
        <p:nvSpPr>
          <p:cNvPr id="2" name="Footer Placeholder 1">
            <a:extLst>
              <a:ext uri="{FF2B5EF4-FFF2-40B4-BE49-F238E27FC236}">
                <a16:creationId xmlns:a16="http://schemas.microsoft.com/office/drawing/2014/main" id="{01A2935B-6BF3-4552-AB14-6D823ABBC0F6}"/>
              </a:ext>
            </a:extLst>
          </p:cNvPr>
          <p:cNvSpPr>
            <a:spLocks noGrp="1"/>
          </p:cNvSpPr>
          <p:nvPr>
            <p:ph type="ftr" sz="quarter" idx="11"/>
          </p:nvPr>
        </p:nvSpPr>
        <p:spPr/>
        <p:txBody>
          <a:bodyPr/>
          <a:lstStyle/>
          <a:p>
            <a:r>
              <a:rPr lang="en-GB" dirty="0"/>
              <a:t>© 2021 Capital Law Limited</a:t>
            </a:r>
          </a:p>
        </p:txBody>
      </p:sp>
    </p:spTree>
    <p:extLst>
      <p:ext uri="{BB962C8B-B14F-4D97-AF65-F5344CB8AC3E}">
        <p14:creationId xmlns:p14="http://schemas.microsoft.com/office/powerpoint/2010/main" val="6591636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ED2AECF-F965-A849-84D8-96222EA02534}"/>
              </a:ext>
            </a:extLst>
          </p:cNvPr>
          <p:cNvSpPr>
            <a:spLocks noGrp="1"/>
          </p:cNvSpPr>
          <p:nvPr>
            <p:ph type="title"/>
          </p:nvPr>
        </p:nvSpPr>
        <p:spPr>
          <a:xfrm>
            <a:off x="631257" y="729314"/>
            <a:ext cx="8875350" cy="246221"/>
          </a:xfrm>
        </p:spPr>
        <p:txBody>
          <a:bodyPr/>
          <a:lstStyle/>
          <a:p>
            <a:endParaRPr lang="en-GB" dirty="0"/>
          </a:p>
        </p:txBody>
      </p:sp>
      <p:sp>
        <p:nvSpPr>
          <p:cNvPr id="6" name="Content Placeholder 5">
            <a:extLst>
              <a:ext uri="{FF2B5EF4-FFF2-40B4-BE49-F238E27FC236}">
                <a16:creationId xmlns:a16="http://schemas.microsoft.com/office/drawing/2014/main" id="{640B2FF7-1C74-1C4E-B847-533F6BF4B9B7}"/>
              </a:ext>
            </a:extLst>
          </p:cNvPr>
          <p:cNvSpPr>
            <a:spLocks noGrp="1"/>
          </p:cNvSpPr>
          <p:nvPr>
            <p:ph idx="1"/>
          </p:nvPr>
        </p:nvSpPr>
        <p:spPr/>
        <p:txBody>
          <a:bodyPr/>
          <a:lstStyle/>
          <a:p>
            <a:endParaRPr lang="en-US" dirty="0"/>
          </a:p>
          <a:p>
            <a:pPr lvl="1"/>
            <a:r>
              <a:rPr lang="en-US" dirty="0"/>
              <a:t>02. The Do’s… </a:t>
            </a:r>
          </a:p>
        </p:txBody>
      </p:sp>
      <p:sp>
        <p:nvSpPr>
          <p:cNvPr id="3" name="Footer Placeholder 2">
            <a:extLst>
              <a:ext uri="{FF2B5EF4-FFF2-40B4-BE49-F238E27FC236}">
                <a16:creationId xmlns:a16="http://schemas.microsoft.com/office/drawing/2014/main" id="{B4231921-9188-7C4E-A1D0-565DA349DBE6}"/>
              </a:ext>
            </a:extLst>
          </p:cNvPr>
          <p:cNvSpPr>
            <a:spLocks noGrp="1"/>
          </p:cNvSpPr>
          <p:nvPr>
            <p:ph type="ftr" sz="quarter" idx="11"/>
          </p:nvPr>
        </p:nvSpPr>
        <p:spPr/>
        <p:txBody>
          <a:bodyPr/>
          <a:lstStyle/>
          <a:p>
            <a:r>
              <a:rPr lang="en-GB" dirty="0"/>
              <a:t>© 2021 Capital Law Limited</a:t>
            </a:r>
          </a:p>
        </p:txBody>
      </p:sp>
      <p:sp>
        <p:nvSpPr>
          <p:cNvPr id="7" name="Subtitle 6">
            <a:extLst>
              <a:ext uri="{FF2B5EF4-FFF2-40B4-BE49-F238E27FC236}">
                <a16:creationId xmlns:a16="http://schemas.microsoft.com/office/drawing/2014/main" id="{BD764E27-013D-594B-B135-6C2D911B7557}"/>
              </a:ext>
            </a:extLst>
          </p:cNvPr>
          <p:cNvSpPr>
            <a:spLocks noGrp="1"/>
          </p:cNvSpPr>
          <p:nvPr>
            <p:ph type="subTitle" idx="13"/>
          </p:nvPr>
        </p:nvSpPr>
        <p:spPr/>
        <p:txBody>
          <a:bodyPr/>
          <a:lstStyle/>
          <a:p>
            <a:endParaRPr lang="en-GB" dirty="0"/>
          </a:p>
        </p:txBody>
      </p:sp>
      <p:sp>
        <p:nvSpPr>
          <p:cNvPr id="13" name="Text Placeholder 12">
            <a:extLst>
              <a:ext uri="{FF2B5EF4-FFF2-40B4-BE49-F238E27FC236}">
                <a16:creationId xmlns:a16="http://schemas.microsoft.com/office/drawing/2014/main" id="{3C3322F9-9768-6F4A-90CA-7887F79E1DA2}"/>
              </a:ext>
            </a:extLst>
          </p:cNvPr>
          <p:cNvSpPr>
            <a:spLocks noGrp="1"/>
          </p:cNvSpPr>
          <p:nvPr>
            <p:ph type="body" sz="quarter" idx="14"/>
          </p:nvPr>
        </p:nvSpPr>
        <p:spPr>
          <a:xfrm>
            <a:off x="8258175" y="1971347"/>
            <a:ext cx="7386638" cy="5557213"/>
          </a:xfrm>
        </p:spPr>
        <p:txBody>
          <a:bodyPr/>
          <a:lstStyle/>
          <a:p>
            <a:r>
              <a:rPr lang="en-GB" dirty="0">
                <a:solidFill>
                  <a:srgbClr val="000000"/>
                </a:solidFill>
                <a:latin typeface="Georgia" panose="02040502050405020303" pitchFamily="18" charset="0"/>
                <a:cs typeface="Times New Roman" panose="02020603050405020304" pitchFamily="18" charset="0"/>
              </a:rPr>
              <a:t>DO </a:t>
            </a:r>
            <a:r>
              <a:rPr lang="en-GB" b="0" dirty="0">
                <a:solidFill>
                  <a:srgbClr val="000000"/>
                </a:solidFill>
                <a:latin typeface="Georgia" panose="02040502050405020303" pitchFamily="18" charset="0"/>
                <a:cs typeface="Times New Roman" panose="02020603050405020304" pitchFamily="18" charset="0"/>
              </a:rPr>
              <a:t>be clear of your aims: </a:t>
            </a:r>
          </a:p>
          <a:p>
            <a:r>
              <a:rPr lang="en-GB" b="0" dirty="0"/>
              <a:t>The purpose of performance management can vary from organisation to organisation. Is the aim to:</a:t>
            </a:r>
          </a:p>
          <a:p>
            <a:endParaRPr lang="en-GB" b="0" dirty="0"/>
          </a:p>
          <a:p>
            <a:pPr marL="342900" indent="-342900">
              <a:buFont typeface="Arial" panose="020B0604020202020204" pitchFamily="34" charset="0"/>
              <a:buChar char="•"/>
            </a:pPr>
            <a:r>
              <a:rPr lang="en-GB" b="0" dirty="0"/>
              <a:t>celebrate good work?</a:t>
            </a:r>
          </a:p>
          <a:p>
            <a:pPr marL="342900" indent="-342900">
              <a:buFont typeface="Arial" panose="020B0604020202020204" pitchFamily="34" charset="0"/>
              <a:buChar char="•"/>
            </a:pPr>
            <a:r>
              <a:rPr lang="en-GB" b="0" dirty="0"/>
              <a:t>reward employees?</a:t>
            </a:r>
          </a:p>
          <a:p>
            <a:pPr marL="342900" indent="-342900">
              <a:buFont typeface="Arial" panose="020B0604020202020204" pitchFamily="34" charset="0"/>
              <a:buChar char="•"/>
            </a:pPr>
            <a:r>
              <a:rPr lang="en-GB" b="0" dirty="0"/>
              <a:t>better meet organisational goals?</a:t>
            </a:r>
          </a:p>
          <a:p>
            <a:pPr marL="342900" indent="-342900">
              <a:buFont typeface="Arial" panose="020B0604020202020204" pitchFamily="34" charset="0"/>
              <a:buChar char="•"/>
            </a:pPr>
            <a:r>
              <a:rPr lang="en-GB" b="0" dirty="0"/>
              <a:t>support and improve staff performance?</a:t>
            </a:r>
          </a:p>
          <a:p>
            <a:pPr marL="342900" indent="-342900">
              <a:buFont typeface="Arial" panose="020B0604020202020204" pitchFamily="34" charset="0"/>
              <a:buChar char="•"/>
            </a:pPr>
            <a:r>
              <a:rPr lang="en-GB" b="0" dirty="0"/>
              <a:t>develop staff?</a:t>
            </a:r>
          </a:p>
          <a:p>
            <a:pPr marL="342900" indent="-342900">
              <a:buFont typeface="Arial" panose="020B0604020202020204" pitchFamily="34" charset="0"/>
              <a:buChar char="•"/>
            </a:pPr>
            <a:r>
              <a:rPr lang="en-GB" b="0" dirty="0"/>
              <a:t>identify and remedy problems with performance?</a:t>
            </a:r>
          </a:p>
          <a:p>
            <a:pPr marL="342900" indent="-342900">
              <a:buFont typeface="Arial" panose="020B0604020202020204" pitchFamily="34" charset="0"/>
              <a:buChar char="•"/>
            </a:pPr>
            <a:endParaRPr lang="en-GB" b="0" dirty="0"/>
          </a:p>
          <a:p>
            <a:r>
              <a:rPr lang="en-GB" b="0" dirty="0"/>
              <a:t>Need to be flexible!</a:t>
            </a:r>
          </a:p>
        </p:txBody>
      </p:sp>
      <p:sp>
        <p:nvSpPr>
          <p:cNvPr id="8" name="Text Placeholder 12">
            <a:extLst>
              <a:ext uri="{FF2B5EF4-FFF2-40B4-BE49-F238E27FC236}">
                <a16:creationId xmlns:a16="http://schemas.microsoft.com/office/drawing/2014/main" id="{0DF2FAF3-0B41-496A-BD36-51C64ADE1719}"/>
              </a:ext>
            </a:extLst>
          </p:cNvPr>
          <p:cNvSpPr txBox="1">
            <a:spLocks/>
          </p:cNvSpPr>
          <p:nvPr/>
        </p:nvSpPr>
        <p:spPr>
          <a:xfrm>
            <a:off x="634989" y="6074820"/>
            <a:ext cx="6324600" cy="1752600"/>
          </a:xfrm>
          <a:prstGeom prst="rect">
            <a:avLst/>
          </a:prstGeom>
          <a:ln>
            <a:noFill/>
          </a:ln>
        </p:spPr>
        <p:txBody>
          <a:bodyPr vert="horz" lIns="0" tIns="0" rIns="0" bIns="0" rtlCol="0">
            <a:noAutofit/>
          </a:bodyPr>
          <a:lstStyle>
            <a:lvl1pPr marL="0" indent="0" algn="l" defTabSz="1219200" rtl="0" eaLnBrk="1" latinLnBrk="0" hangingPunct="1">
              <a:lnSpc>
                <a:spcPct val="100000"/>
              </a:lnSpc>
              <a:spcBef>
                <a:spcPts val="0"/>
              </a:spcBef>
              <a:spcAft>
                <a:spcPts val="1050"/>
              </a:spcAft>
              <a:buFont typeface="Arial" panose="020B0604020202020204" pitchFamily="34" charset="0"/>
              <a:buNone/>
              <a:tabLst/>
              <a:defRPr sz="2400" b="1" kern="1200">
                <a:solidFill>
                  <a:schemeClr val="tx1"/>
                </a:solidFill>
                <a:latin typeface="+mj-lt"/>
                <a:ea typeface="+mn-ea"/>
                <a:cs typeface="+mn-cs"/>
              </a:defRPr>
            </a:lvl1pPr>
            <a:lvl2pPr marL="0" indent="0" algn="l" defTabSz="1219200" rtl="0" eaLnBrk="1" latinLnBrk="0" hangingPunct="1">
              <a:lnSpc>
                <a:spcPct val="100000"/>
              </a:lnSpc>
              <a:spcBef>
                <a:spcPts val="0"/>
              </a:spcBef>
              <a:spcAft>
                <a:spcPts val="1050"/>
              </a:spcAft>
              <a:buFont typeface="Arial" panose="020B0604020202020204" pitchFamily="34" charset="0"/>
              <a:buNone/>
              <a:tabLst/>
              <a:defRPr sz="2400" b="0" kern="1200">
                <a:solidFill>
                  <a:schemeClr val="tx1"/>
                </a:solidFill>
                <a:latin typeface="+mn-lt"/>
                <a:ea typeface="+mn-ea"/>
                <a:cs typeface="+mn-cs"/>
              </a:defRPr>
            </a:lvl2pPr>
            <a:lvl3pPr marL="324000" indent="-324000" algn="l" defTabSz="1219200" rtl="0" eaLnBrk="1" latinLnBrk="0" hangingPunct="1">
              <a:lnSpc>
                <a:spcPct val="100000"/>
              </a:lnSpc>
              <a:spcBef>
                <a:spcPts val="0"/>
              </a:spcBef>
              <a:spcAft>
                <a:spcPts val="1050"/>
              </a:spcAft>
              <a:buFont typeface=".AppleSystemUIFont"/>
              <a:buChar char="—"/>
              <a:tabLst/>
              <a:defRPr sz="2400" b="0" kern="1200">
                <a:solidFill>
                  <a:schemeClr val="tx1"/>
                </a:solidFill>
                <a:latin typeface="+mj-lt"/>
                <a:ea typeface="+mn-ea"/>
                <a:cs typeface="+mn-cs"/>
              </a:defRPr>
            </a:lvl3pPr>
            <a:lvl4pPr marL="342900" indent="-342900" algn="l" defTabSz="1219200" rtl="0" eaLnBrk="1" latinLnBrk="0" hangingPunct="1">
              <a:lnSpc>
                <a:spcPct val="100000"/>
              </a:lnSpc>
              <a:spcBef>
                <a:spcPts val="0"/>
              </a:spcBef>
              <a:spcAft>
                <a:spcPts val="1050"/>
              </a:spcAft>
              <a:buFont typeface=".AppleSystemUIFont"/>
              <a:buChar char="—"/>
              <a:tabLst/>
              <a:defRPr sz="2400" b="1" kern="1200">
                <a:solidFill>
                  <a:schemeClr val="tx1"/>
                </a:solidFill>
                <a:latin typeface="+mn-lt"/>
                <a:ea typeface="+mn-ea"/>
                <a:cs typeface="+mn-cs"/>
              </a:defRPr>
            </a:lvl4pPr>
            <a:lvl5pPr marL="0" indent="0" algn="l" defTabSz="1219200" rtl="0" eaLnBrk="1" latinLnBrk="0" hangingPunct="1">
              <a:lnSpc>
                <a:spcPct val="100000"/>
              </a:lnSpc>
              <a:spcBef>
                <a:spcPts val="0"/>
              </a:spcBef>
              <a:spcAft>
                <a:spcPts val="1050"/>
              </a:spcAft>
              <a:buFont typeface="Arial" panose="020B0604020202020204" pitchFamily="34" charset="0"/>
              <a:buNone/>
              <a:tabLst/>
              <a:defRPr sz="2400" kern="1200">
                <a:solidFill>
                  <a:schemeClr val="tx1"/>
                </a:solidFill>
                <a:latin typeface="+mn-lt"/>
                <a:ea typeface="+mn-ea"/>
                <a:cs typeface="+mn-cs"/>
              </a:defRPr>
            </a:lvl5pPr>
            <a:lvl6pPr marL="33528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4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20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6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endParaRPr lang="en-GB" sz="2000" dirty="0"/>
          </a:p>
          <a:p>
            <a:r>
              <a:rPr lang="en-GB" sz="2000" dirty="0"/>
              <a:t>ACAS Research (2018) - </a:t>
            </a:r>
            <a:r>
              <a:rPr lang="en-GB" sz="2000" b="0" i="1" dirty="0"/>
              <a:t>'Improvement required'? A mixed-methods study of employers’ use of Performance Management systems’</a:t>
            </a:r>
          </a:p>
        </p:txBody>
      </p:sp>
    </p:spTree>
    <p:extLst>
      <p:ext uri="{BB962C8B-B14F-4D97-AF65-F5344CB8AC3E}">
        <p14:creationId xmlns:p14="http://schemas.microsoft.com/office/powerpoint/2010/main" val="24207695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ED2AECF-F965-A849-84D8-96222EA02534}"/>
              </a:ext>
            </a:extLst>
          </p:cNvPr>
          <p:cNvSpPr>
            <a:spLocks noGrp="1"/>
          </p:cNvSpPr>
          <p:nvPr>
            <p:ph type="title"/>
          </p:nvPr>
        </p:nvSpPr>
        <p:spPr>
          <a:xfrm>
            <a:off x="631257" y="729314"/>
            <a:ext cx="8875350" cy="246221"/>
          </a:xfrm>
        </p:spPr>
        <p:txBody>
          <a:bodyPr/>
          <a:lstStyle/>
          <a:p>
            <a:endParaRPr lang="en-GB" dirty="0"/>
          </a:p>
        </p:txBody>
      </p:sp>
      <p:sp>
        <p:nvSpPr>
          <p:cNvPr id="6" name="Content Placeholder 5">
            <a:extLst>
              <a:ext uri="{FF2B5EF4-FFF2-40B4-BE49-F238E27FC236}">
                <a16:creationId xmlns:a16="http://schemas.microsoft.com/office/drawing/2014/main" id="{640B2FF7-1C74-1C4E-B847-533F6BF4B9B7}"/>
              </a:ext>
            </a:extLst>
          </p:cNvPr>
          <p:cNvSpPr>
            <a:spLocks noGrp="1"/>
          </p:cNvSpPr>
          <p:nvPr>
            <p:ph idx="1"/>
          </p:nvPr>
        </p:nvSpPr>
        <p:spPr/>
        <p:txBody>
          <a:bodyPr/>
          <a:lstStyle/>
          <a:p>
            <a:endParaRPr lang="en-US" dirty="0"/>
          </a:p>
          <a:p>
            <a:pPr lvl="1"/>
            <a:r>
              <a:rPr lang="en-US" dirty="0"/>
              <a:t>0.2 The Do’s…  </a:t>
            </a:r>
          </a:p>
        </p:txBody>
      </p:sp>
      <p:sp>
        <p:nvSpPr>
          <p:cNvPr id="3" name="Footer Placeholder 2">
            <a:extLst>
              <a:ext uri="{FF2B5EF4-FFF2-40B4-BE49-F238E27FC236}">
                <a16:creationId xmlns:a16="http://schemas.microsoft.com/office/drawing/2014/main" id="{B4231921-9188-7C4E-A1D0-565DA349DBE6}"/>
              </a:ext>
            </a:extLst>
          </p:cNvPr>
          <p:cNvSpPr>
            <a:spLocks noGrp="1"/>
          </p:cNvSpPr>
          <p:nvPr>
            <p:ph type="ftr" sz="quarter" idx="11"/>
          </p:nvPr>
        </p:nvSpPr>
        <p:spPr/>
        <p:txBody>
          <a:bodyPr/>
          <a:lstStyle/>
          <a:p>
            <a:r>
              <a:rPr lang="en-GB" dirty="0"/>
              <a:t>© 2021 Capital Law Limited</a:t>
            </a:r>
          </a:p>
        </p:txBody>
      </p:sp>
      <p:sp>
        <p:nvSpPr>
          <p:cNvPr id="7" name="Subtitle 6">
            <a:extLst>
              <a:ext uri="{FF2B5EF4-FFF2-40B4-BE49-F238E27FC236}">
                <a16:creationId xmlns:a16="http://schemas.microsoft.com/office/drawing/2014/main" id="{BD764E27-013D-594B-B135-6C2D911B7557}"/>
              </a:ext>
            </a:extLst>
          </p:cNvPr>
          <p:cNvSpPr>
            <a:spLocks noGrp="1"/>
          </p:cNvSpPr>
          <p:nvPr>
            <p:ph type="subTitle" idx="13"/>
          </p:nvPr>
        </p:nvSpPr>
        <p:spPr/>
        <p:txBody>
          <a:bodyPr/>
          <a:lstStyle/>
          <a:p>
            <a:endParaRPr lang="en-GB" dirty="0"/>
          </a:p>
        </p:txBody>
      </p:sp>
      <p:sp>
        <p:nvSpPr>
          <p:cNvPr id="13" name="Text Placeholder 12">
            <a:extLst>
              <a:ext uri="{FF2B5EF4-FFF2-40B4-BE49-F238E27FC236}">
                <a16:creationId xmlns:a16="http://schemas.microsoft.com/office/drawing/2014/main" id="{3C3322F9-9768-6F4A-90CA-7887F79E1DA2}"/>
              </a:ext>
            </a:extLst>
          </p:cNvPr>
          <p:cNvSpPr>
            <a:spLocks noGrp="1"/>
          </p:cNvSpPr>
          <p:nvPr>
            <p:ph type="body" sz="quarter" idx="14"/>
          </p:nvPr>
        </p:nvSpPr>
        <p:spPr>
          <a:xfrm>
            <a:off x="8237377" y="1678232"/>
            <a:ext cx="7386638" cy="6736454"/>
          </a:xfrm>
        </p:spPr>
        <p:txBody>
          <a:bodyPr/>
          <a:lstStyle/>
          <a:p>
            <a:r>
              <a:rPr lang="en-GB" dirty="0">
                <a:solidFill>
                  <a:srgbClr val="000000"/>
                </a:solidFill>
                <a:latin typeface="Georgia" panose="02040502050405020303" pitchFamily="18" charset="0"/>
                <a:cs typeface="Times New Roman" panose="02020603050405020304" pitchFamily="18" charset="0"/>
              </a:rPr>
              <a:t>DO </a:t>
            </a:r>
            <a:r>
              <a:rPr lang="en-GB" b="0" dirty="0">
                <a:solidFill>
                  <a:srgbClr val="000000"/>
                </a:solidFill>
                <a:latin typeface="Georgia" panose="02040502050405020303" pitchFamily="18" charset="0"/>
                <a:cs typeface="Times New Roman" panose="02020603050405020304" pitchFamily="18" charset="0"/>
              </a:rPr>
              <a:t>set clear objectives:</a:t>
            </a:r>
          </a:p>
          <a:p>
            <a:r>
              <a:rPr lang="en-GB" b="0" dirty="0">
                <a:solidFill>
                  <a:srgbClr val="000000"/>
                </a:solidFill>
                <a:latin typeface="Georgia" panose="02040502050405020303" pitchFamily="18" charset="0"/>
                <a:cs typeface="Times New Roman" panose="02020603050405020304" pitchFamily="18" charset="0"/>
              </a:rPr>
              <a:t>Definable achievements that an employee is expected to accomplish. They should be: </a:t>
            </a:r>
          </a:p>
          <a:p>
            <a:pPr marL="342900" indent="-342900">
              <a:buFont typeface="Arial" panose="020B0604020202020204" pitchFamily="34" charset="0"/>
              <a:buChar char="•"/>
            </a:pPr>
            <a:r>
              <a:rPr lang="en-GB" b="0" dirty="0">
                <a:solidFill>
                  <a:srgbClr val="000000"/>
                </a:solidFill>
                <a:latin typeface="Georgia" panose="02040502050405020303" pitchFamily="18" charset="0"/>
                <a:cs typeface="Times New Roman" panose="02020603050405020304" pitchFamily="18" charset="0"/>
              </a:rPr>
              <a:t>accurate in reflecting the employees’ role and the tasks they actually carry out </a:t>
            </a:r>
          </a:p>
          <a:p>
            <a:pPr marL="342900" indent="-342900">
              <a:buFont typeface="Arial" panose="020B0604020202020204" pitchFamily="34" charset="0"/>
              <a:buChar char="•"/>
            </a:pPr>
            <a:r>
              <a:rPr lang="en-GB" b="0" dirty="0">
                <a:solidFill>
                  <a:srgbClr val="000000"/>
                </a:solidFill>
                <a:latin typeface="Georgia" panose="02040502050405020303" pitchFamily="18" charset="0"/>
                <a:cs typeface="Times New Roman" panose="02020603050405020304" pitchFamily="18" charset="0"/>
              </a:rPr>
              <a:t>fair and focused on areas where the employee has control over the outcome </a:t>
            </a:r>
          </a:p>
          <a:p>
            <a:pPr marL="342900" indent="-342900">
              <a:buFont typeface="Arial" panose="020B0604020202020204" pitchFamily="34" charset="0"/>
              <a:buChar char="•"/>
            </a:pPr>
            <a:r>
              <a:rPr lang="en-GB" b="0" dirty="0">
                <a:solidFill>
                  <a:srgbClr val="000000"/>
                </a:solidFill>
                <a:latin typeface="Georgia" panose="02040502050405020303" pitchFamily="18" charset="0"/>
                <a:cs typeface="Times New Roman" panose="02020603050405020304" pitchFamily="18" charset="0"/>
              </a:rPr>
              <a:t>SMART </a:t>
            </a:r>
          </a:p>
          <a:p>
            <a:pPr marL="666900" lvl="2" indent="-342900">
              <a:buFont typeface="Arial" panose="020B0604020202020204" pitchFamily="34" charset="0"/>
              <a:buChar char="•"/>
            </a:pPr>
            <a:r>
              <a:rPr lang="en-GB" sz="2000" dirty="0">
                <a:solidFill>
                  <a:schemeClr val="accent3"/>
                </a:solidFill>
                <a:latin typeface="Georgia" panose="02040502050405020303" pitchFamily="18" charset="0"/>
                <a:cs typeface="Times New Roman" panose="02020603050405020304" pitchFamily="18" charset="0"/>
              </a:rPr>
              <a:t>S</a:t>
            </a:r>
            <a:r>
              <a:rPr lang="en-GB" sz="2000" dirty="0">
                <a:solidFill>
                  <a:srgbClr val="000000"/>
                </a:solidFill>
                <a:latin typeface="Georgia" panose="02040502050405020303" pitchFamily="18" charset="0"/>
                <a:cs typeface="Times New Roman" panose="02020603050405020304" pitchFamily="18" charset="0"/>
              </a:rPr>
              <a:t>pecific </a:t>
            </a:r>
          </a:p>
          <a:p>
            <a:pPr marL="666900" lvl="2" indent="-342900">
              <a:buFont typeface="Arial" panose="020B0604020202020204" pitchFamily="34" charset="0"/>
              <a:buChar char="•"/>
            </a:pPr>
            <a:r>
              <a:rPr lang="en-GB" sz="2000" b="0" dirty="0">
                <a:solidFill>
                  <a:schemeClr val="accent3"/>
                </a:solidFill>
                <a:latin typeface="Georgia" panose="02040502050405020303" pitchFamily="18" charset="0"/>
                <a:cs typeface="Times New Roman" panose="02020603050405020304" pitchFamily="18" charset="0"/>
              </a:rPr>
              <a:t>M</a:t>
            </a:r>
            <a:r>
              <a:rPr lang="en-GB" sz="2000" b="0" dirty="0">
                <a:solidFill>
                  <a:srgbClr val="000000"/>
                </a:solidFill>
                <a:latin typeface="Georgia" panose="02040502050405020303" pitchFamily="18" charset="0"/>
                <a:cs typeface="Times New Roman" panose="02020603050405020304" pitchFamily="18" charset="0"/>
              </a:rPr>
              <a:t>easurable </a:t>
            </a:r>
          </a:p>
          <a:p>
            <a:pPr marL="666900" lvl="2" indent="-342900">
              <a:buFont typeface="Arial" panose="020B0604020202020204" pitchFamily="34" charset="0"/>
              <a:buChar char="•"/>
            </a:pPr>
            <a:r>
              <a:rPr lang="en-GB" sz="2000" dirty="0">
                <a:solidFill>
                  <a:schemeClr val="accent3"/>
                </a:solidFill>
                <a:latin typeface="Georgia" panose="02040502050405020303" pitchFamily="18" charset="0"/>
                <a:cs typeface="Times New Roman" panose="02020603050405020304" pitchFamily="18" charset="0"/>
              </a:rPr>
              <a:t>A</a:t>
            </a:r>
            <a:r>
              <a:rPr lang="en-GB" sz="2000" dirty="0">
                <a:solidFill>
                  <a:srgbClr val="000000"/>
                </a:solidFill>
                <a:latin typeface="Georgia" panose="02040502050405020303" pitchFamily="18" charset="0"/>
                <a:cs typeface="Times New Roman" panose="02020603050405020304" pitchFamily="18" charset="0"/>
              </a:rPr>
              <a:t>chievable </a:t>
            </a:r>
          </a:p>
          <a:p>
            <a:pPr marL="666900" lvl="2" indent="-342900">
              <a:buFont typeface="Arial" panose="020B0604020202020204" pitchFamily="34" charset="0"/>
              <a:buChar char="•"/>
            </a:pPr>
            <a:r>
              <a:rPr lang="en-GB" sz="2000" b="0" dirty="0">
                <a:solidFill>
                  <a:schemeClr val="accent3"/>
                </a:solidFill>
                <a:latin typeface="Georgia" panose="02040502050405020303" pitchFamily="18" charset="0"/>
                <a:cs typeface="Times New Roman" panose="02020603050405020304" pitchFamily="18" charset="0"/>
              </a:rPr>
              <a:t>R</a:t>
            </a:r>
            <a:r>
              <a:rPr lang="en-GB" sz="2000" b="0" dirty="0">
                <a:solidFill>
                  <a:srgbClr val="000000"/>
                </a:solidFill>
                <a:latin typeface="Georgia" panose="02040502050405020303" pitchFamily="18" charset="0"/>
                <a:cs typeface="Times New Roman" panose="02020603050405020304" pitchFamily="18" charset="0"/>
              </a:rPr>
              <a:t>elevant </a:t>
            </a:r>
          </a:p>
          <a:p>
            <a:pPr marL="666900" lvl="2" indent="-342900">
              <a:buFont typeface="Arial" panose="020B0604020202020204" pitchFamily="34" charset="0"/>
              <a:buChar char="•"/>
            </a:pPr>
            <a:r>
              <a:rPr lang="en-GB" sz="2000" dirty="0">
                <a:solidFill>
                  <a:schemeClr val="accent3"/>
                </a:solidFill>
                <a:latin typeface="Georgia" panose="02040502050405020303" pitchFamily="18" charset="0"/>
                <a:cs typeface="Times New Roman" panose="02020603050405020304" pitchFamily="18" charset="0"/>
              </a:rPr>
              <a:t>T</a:t>
            </a:r>
            <a:r>
              <a:rPr lang="en-GB" sz="2000" dirty="0">
                <a:solidFill>
                  <a:srgbClr val="000000"/>
                </a:solidFill>
                <a:latin typeface="Georgia" panose="02040502050405020303" pitchFamily="18" charset="0"/>
                <a:cs typeface="Times New Roman" panose="02020603050405020304" pitchFamily="18" charset="0"/>
              </a:rPr>
              <a:t>imebound </a:t>
            </a:r>
          </a:p>
          <a:p>
            <a:pPr marL="342900" lvl="1" indent="-342900">
              <a:buFont typeface="Arial" panose="020B0604020202020204" pitchFamily="34" charset="0"/>
              <a:buChar char="•"/>
            </a:pPr>
            <a:r>
              <a:rPr lang="en-GB" dirty="0">
                <a:solidFill>
                  <a:srgbClr val="000000"/>
                </a:solidFill>
                <a:latin typeface="Georgia" panose="02040502050405020303" pitchFamily="18" charset="0"/>
                <a:cs typeface="Times New Roman" panose="02020603050405020304" pitchFamily="18" charset="0"/>
              </a:rPr>
              <a:t>a</a:t>
            </a:r>
            <a:r>
              <a:rPr lang="en-GB" b="0" dirty="0">
                <a:solidFill>
                  <a:srgbClr val="000000"/>
                </a:solidFill>
                <a:latin typeface="Georgia" panose="02040502050405020303" pitchFamily="18" charset="0"/>
                <a:cs typeface="Times New Roman" panose="02020603050405020304" pitchFamily="18" charset="0"/>
              </a:rPr>
              <a:t>greed with each em</a:t>
            </a:r>
            <a:r>
              <a:rPr lang="en-GB" dirty="0">
                <a:solidFill>
                  <a:srgbClr val="000000"/>
                </a:solidFill>
                <a:latin typeface="Georgia" panose="02040502050405020303" pitchFamily="18" charset="0"/>
                <a:cs typeface="Times New Roman" panose="02020603050405020304" pitchFamily="18" charset="0"/>
              </a:rPr>
              <a:t>ployee</a:t>
            </a:r>
            <a:endParaRPr lang="en-GB" b="0" dirty="0">
              <a:solidFill>
                <a:srgbClr val="000000"/>
              </a:solidFill>
              <a:latin typeface="Georgia" panose="02040502050405020303" pitchFamily="18" charset="0"/>
              <a:cs typeface="Times New Roman" panose="02020603050405020304" pitchFamily="18" charset="0"/>
            </a:endParaRPr>
          </a:p>
        </p:txBody>
      </p:sp>
    </p:spTree>
    <p:extLst>
      <p:ext uri="{BB962C8B-B14F-4D97-AF65-F5344CB8AC3E}">
        <p14:creationId xmlns:p14="http://schemas.microsoft.com/office/powerpoint/2010/main" val="3331669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ED2AECF-F965-A849-84D8-96222EA02534}"/>
              </a:ext>
            </a:extLst>
          </p:cNvPr>
          <p:cNvSpPr>
            <a:spLocks noGrp="1"/>
          </p:cNvSpPr>
          <p:nvPr>
            <p:ph type="title"/>
          </p:nvPr>
        </p:nvSpPr>
        <p:spPr>
          <a:xfrm>
            <a:off x="631257" y="729314"/>
            <a:ext cx="8875350" cy="246221"/>
          </a:xfrm>
        </p:spPr>
        <p:txBody>
          <a:bodyPr/>
          <a:lstStyle/>
          <a:p>
            <a:endParaRPr lang="en-GB" dirty="0"/>
          </a:p>
        </p:txBody>
      </p:sp>
      <p:sp>
        <p:nvSpPr>
          <p:cNvPr id="6" name="Content Placeholder 5">
            <a:extLst>
              <a:ext uri="{FF2B5EF4-FFF2-40B4-BE49-F238E27FC236}">
                <a16:creationId xmlns:a16="http://schemas.microsoft.com/office/drawing/2014/main" id="{640B2FF7-1C74-1C4E-B847-533F6BF4B9B7}"/>
              </a:ext>
            </a:extLst>
          </p:cNvPr>
          <p:cNvSpPr>
            <a:spLocks noGrp="1"/>
          </p:cNvSpPr>
          <p:nvPr>
            <p:ph idx="1"/>
          </p:nvPr>
        </p:nvSpPr>
        <p:spPr/>
        <p:txBody>
          <a:bodyPr/>
          <a:lstStyle/>
          <a:p>
            <a:endParaRPr lang="en-US" dirty="0"/>
          </a:p>
          <a:p>
            <a:pPr lvl="1"/>
            <a:r>
              <a:rPr lang="en-US" dirty="0"/>
              <a:t>02. The Do’s…</a:t>
            </a:r>
          </a:p>
        </p:txBody>
      </p:sp>
      <p:sp>
        <p:nvSpPr>
          <p:cNvPr id="3" name="Footer Placeholder 2">
            <a:extLst>
              <a:ext uri="{FF2B5EF4-FFF2-40B4-BE49-F238E27FC236}">
                <a16:creationId xmlns:a16="http://schemas.microsoft.com/office/drawing/2014/main" id="{B4231921-9188-7C4E-A1D0-565DA349DBE6}"/>
              </a:ext>
            </a:extLst>
          </p:cNvPr>
          <p:cNvSpPr>
            <a:spLocks noGrp="1"/>
          </p:cNvSpPr>
          <p:nvPr>
            <p:ph type="ftr" sz="quarter" idx="11"/>
          </p:nvPr>
        </p:nvSpPr>
        <p:spPr/>
        <p:txBody>
          <a:bodyPr/>
          <a:lstStyle/>
          <a:p>
            <a:r>
              <a:rPr lang="en-GB" dirty="0"/>
              <a:t>© 2021 Capital Law Limited</a:t>
            </a:r>
          </a:p>
        </p:txBody>
      </p:sp>
      <p:sp>
        <p:nvSpPr>
          <p:cNvPr id="7" name="Subtitle 6">
            <a:extLst>
              <a:ext uri="{FF2B5EF4-FFF2-40B4-BE49-F238E27FC236}">
                <a16:creationId xmlns:a16="http://schemas.microsoft.com/office/drawing/2014/main" id="{BD764E27-013D-594B-B135-6C2D911B7557}"/>
              </a:ext>
            </a:extLst>
          </p:cNvPr>
          <p:cNvSpPr>
            <a:spLocks noGrp="1"/>
          </p:cNvSpPr>
          <p:nvPr>
            <p:ph type="subTitle" idx="13"/>
          </p:nvPr>
        </p:nvSpPr>
        <p:spPr/>
        <p:txBody>
          <a:bodyPr/>
          <a:lstStyle/>
          <a:p>
            <a:endParaRPr lang="en-GB" dirty="0"/>
          </a:p>
        </p:txBody>
      </p:sp>
      <p:sp>
        <p:nvSpPr>
          <p:cNvPr id="13" name="Text Placeholder 12">
            <a:extLst>
              <a:ext uri="{FF2B5EF4-FFF2-40B4-BE49-F238E27FC236}">
                <a16:creationId xmlns:a16="http://schemas.microsoft.com/office/drawing/2014/main" id="{3C3322F9-9768-6F4A-90CA-7887F79E1DA2}"/>
              </a:ext>
            </a:extLst>
          </p:cNvPr>
          <p:cNvSpPr>
            <a:spLocks noGrp="1"/>
          </p:cNvSpPr>
          <p:nvPr>
            <p:ph type="body" sz="quarter" idx="14"/>
          </p:nvPr>
        </p:nvSpPr>
        <p:spPr>
          <a:xfrm>
            <a:off x="8237377" y="1678232"/>
            <a:ext cx="7386638" cy="6736454"/>
          </a:xfrm>
        </p:spPr>
        <p:txBody>
          <a:bodyPr/>
          <a:lstStyle/>
          <a:p>
            <a:endParaRPr lang="en-GB" dirty="0">
              <a:solidFill>
                <a:srgbClr val="000000"/>
              </a:solidFill>
              <a:latin typeface="Georgia" panose="02040502050405020303" pitchFamily="18" charset="0"/>
              <a:cs typeface="Times New Roman" panose="02020603050405020304" pitchFamily="18" charset="0"/>
            </a:endParaRPr>
          </a:p>
          <a:p>
            <a:r>
              <a:rPr lang="en-GB" dirty="0">
                <a:solidFill>
                  <a:srgbClr val="000000"/>
                </a:solidFill>
                <a:latin typeface="Georgia" panose="02040502050405020303" pitchFamily="18" charset="0"/>
                <a:cs typeface="Times New Roman" panose="02020603050405020304" pitchFamily="18" charset="0"/>
              </a:rPr>
              <a:t>DO </a:t>
            </a:r>
            <a:r>
              <a:rPr lang="en-GB" b="0" dirty="0">
                <a:solidFill>
                  <a:srgbClr val="000000"/>
                </a:solidFill>
                <a:latin typeface="Georgia" panose="02040502050405020303" pitchFamily="18" charset="0"/>
                <a:cs typeface="Times New Roman" panose="02020603050405020304" pitchFamily="18" charset="0"/>
              </a:rPr>
              <a:t>consider expected behaviours:</a:t>
            </a:r>
          </a:p>
          <a:p>
            <a:r>
              <a:rPr lang="en-GB" b="0" dirty="0">
                <a:solidFill>
                  <a:srgbClr val="000000"/>
                </a:solidFill>
                <a:latin typeface="Georgia" panose="02040502050405020303" pitchFamily="18" charset="0"/>
                <a:cs typeface="Times New Roman" panose="02020603050405020304" pitchFamily="18" charset="0"/>
              </a:rPr>
              <a:t>How an employee carries out their work can be as important as the end result. </a:t>
            </a:r>
          </a:p>
          <a:p>
            <a:r>
              <a:rPr lang="en-GB" b="0" dirty="0">
                <a:solidFill>
                  <a:srgbClr val="000000"/>
                </a:solidFill>
                <a:latin typeface="Georgia" panose="02040502050405020303" pitchFamily="18" charset="0"/>
                <a:cs typeface="Times New Roman" panose="02020603050405020304" pitchFamily="18" charset="0"/>
              </a:rPr>
              <a:t>Behaviours focus on how an employee should approach the work and duties that their role requires. </a:t>
            </a:r>
          </a:p>
          <a:p>
            <a:endParaRPr lang="en-GB" b="0" dirty="0">
              <a:solidFill>
                <a:srgbClr val="000000"/>
              </a:solidFill>
              <a:latin typeface="Georgia" panose="02040502050405020303" pitchFamily="18" charset="0"/>
              <a:cs typeface="Times New Roman" panose="02020603050405020304" pitchFamily="18" charset="0"/>
            </a:endParaRPr>
          </a:p>
          <a:p>
            <a:r>
              <a:rPr lang="en-GB" b="0" i="1" dirty="0">
                <a:solidFill>
                  <a:srgbClr val="000000"/>
                </a:solidFill>
                <a:latin typeface="Georgia" panose="02040502050405020303" pitchFamily="18" charset="0"/>
                <a:cs typeface="Times New Roman" panose="02020603050405020304" pitchFamily="18" charset="0"/>
              </a:rPr>
              <a:t>Example: </a:t>
            </a:r>
          </a:p>
          <a:p>
            <a:r>
              <a:rPr lang="en-GB" b="0" dirty="0">
                <a:solidFill>
                  <a:srgbClr val="000000"/>
                </a:solidFill>
                <a:latin typeface="Georgia" panose="02040502050405020303" pitchFamily="18" charset="0"/>
                <a:cs typeface="Times New Roman" panose="02020603050405020304" pitchFamily="18" charset="0"/>
              </a:rPr>
              <a:t>A sales rep will have a sales target as their main SMART objective. What behaviours would be expected of them? </a:t>
            </a:r>
          </a:p>
          <a:p>
            <a:r>
              <a:rPr lang="en-GB" b="0" dirty="0">
                <a:solidFill>
                  <a:srgbClr val="000000"/>
                </a:solidFill>
                <a:latin typeface="Georgia" panose="02040502050405020303" pitchFamily="18" charset="0"/>
                <a:cs typeface="Times New Roman" panose="02020603050405020304" pitchFamily="18" charset="0"/>
              </a:rPr>
              <a:t> </a:t>
            </a:r>
          </a:p>
          <a:p>
            <a:endParaRPr lang="en-GB" sz="1800" dirty="0">
              <a:solidFill>
                <a:srgbClr val="000000"/>
              </a:solidFill>
              <a:latin typeface="Verdana" panose="020B0604030504040204" pitchFamily="34" charset="0"/>
              <a:ea typeface="Times New Roman" panose="02020603050405020304" pitchFamily="18" charset="0"/>
              <a:cs typeface="Times New Roman" panose="02020603050405020304" pitchFamily="18" charset="0"/>
            </a:endParaRPr>
          </a:p>
          <a:p>
            <a:endParaRPr lang="en-GB" sz="1800" dirty="0">
              <a:effectLst/>
              <a:latin typeface="Georgia" panose="02040502050405020303" pitchFamily="18" charset="0"/>
              <a:ea typeface="Times New Roman" panose="02020603050405020304" pitchFamily="18" charset="0"/>
              <a:cs typeface="Times New Roman" panose="02020603050405020304" pitchFamily="18" charset="0"/>
            </a:endParaRPr>
          </a:p>
          <a:p>
            <a:endParaRPr lang="en-GB" b="0" dirty="0">
              <a:solidFill>
                <a:srgbClr val="000000"/>
              </a:solidFill>
              <a:latin typeface="Georgia" panose="02040502050405020303" pitchFamily="18" charset="0"/>
              <a:cs typeface="Times New Roman" panose="02020603050405020304" pitchFamily="18" charset="0"/>
            </a:endParaRPr>
          </a:p>
        </p:txBody>
      </p:sp>
    </p:spTree>
    <p:extLst>
      <p:ext uri="{BB962C8B-B14F-4D97-AF65-F5344CB8AC3E}">
        <p14:creationId xmlns:p14="http://schemas.microsoft.com/office/powerpoint/2010/main" val="6138155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ED2AECF-F965-A849-84D8-96222EA02534}"/>
              </a:ext>
            </a:extLst>
          </p:cNvPr>
          <p:cNvSpPr>
            <a:spLocks noGrp="1"/>
          </p:cNvSpPr>
          <p:nvPr>
            <p:ph type="title"/>
          </p:nvPr>
        </p:nvSpPr>
        <p:spPr>
          <a:xfrm>
            <a:off x="631257" y="729314"/>
            <a:ext cx="8875350" cy="246221"/>
          </a:xfrm>
        </p:spPr>
        <p:txBody>
          <a:bodyPr/>
          <a:lstStyle/>
          <a:p>
            <a:endParaRPr lang="en-GB" dirty="0"/>
          </a:p>
        </p:txBody>
      </p:sp>
      <p:sp>
        <p:nvSpPr>
          <p:cNvPr id="6" name="Content Placeholder 5">
            <a:extLst>
              <a:ext uri="{FF2B5EF4-FFF2-40B4-BE49-F238E27FC236}">
                <a16:creationId xmlns:a16="http://schemas.microsoft.com/office/drawing/2014/main" id="{640B2FF7-1C74-1C4E-B847-533F6BF4B9B7}"/>
              </a:ext>
            </a:extLst>
          </p:cNvPr>
          <p:cNvSpPr>
            <a:spLocks noGrp="1"/>
          </p:cNvSpPr>
          <p:nvPr>
            <p:ph idx="1"/>
          </p:nvPr>
        </p:nvSpPr>
        <p:spPr/>
        <p:txBody>
          <a:bodyPr/>
          <a:lstStyle/>
          <a:p>
            <a:endParaRPr lang="en-US" dirty="0"/>
          </a:p>
          <a:p>
            <a:pPr lvl="1"/>
            <a:r>
              <a:rPr lang="en-US" dirty="0"/>
              <a:t>02. The Do’s… </a:t>
            </a:r>
          </a:p>
          <a:p>
            <a:pPr lvl="1"/>
            <a:endParaRPr lang="en-US" dirty="0"/>
          </a:p>
        </p:txBody>
      </p:sp>
      <p:sp>
        <p:nvSpPr>
          <p:cNvPr id="3" name="Footer Placeholder 2">
            <a:extLst>
              <a:ext uri="{FF2B5EF4-FFF2-40B4-BE49-F238E27FC236}">
                <a16:creationId xmlns:a16="http://schemas.microsoft.com/office/drawing/2014/main" id="{B4231921-9188-7C4E-A1D0-565DA349DBE6}"/>
              </a:ext>
            </a:extLst>
          </p:cNvPr>
          <p:cNvSpPr>
            <a:spLocks noGrp="1"/>
          </p:cNvSpPr>
          <p:nvPr>
            <p:ph type="ftr" sz="quarter" idx="11"/>
          </p:nvPr>
        </p:nvSpPr>
        <p:spPr/>
        <p:txBody>
          <a:bodyPr/>
          <a:lstStyle/>
          <a:p>
            <a:r>
              <a:rPr lang="en-GB" dirty="0"/>
              <a:t>© 2021 Capital Law Limited</a:t>
            </a:r>
          </a:p>
        </p:txBody>
      </p:sp>
      <p:sp>
        <p:nvSpPr>
          <p:cNvPr id="7" name="Subtitle 6">
            <a:extLst>
              <a:ext uri="{FF2B5EF4-FFF2-40B4-BE49-F238E27FC236}">
                <a16:creationId xmlns:a16="http://schemas.microsoft.com/office/drawing/2014/main" id="{BD764E27-013D-594B-B135-6C2D911B7557}"/>
              </a:ext>
            </a:extLst>
          </p:cNvPr>
          <p:cNvSpPr>
            <a:spLocks noGrp="1"/>
          </p:cNvSpPr>
          <p:nvPr>
            <p:ph type="subTitle" idx="13"/>
          </p:nvPr>
        </p:nvSpPr>
        <p:spPr/>
        <p:txBody>
          <a:bodyPr/>
          <a:lstStyle/>
          <a:p>
            <a:endParaRPr lang="en-GB" dirty="0"/>
          </a:p>
        </p:txBody>
      </p:sp>
      <p:sp>
        <p:nvSpPr>
          <p:cNvPr id="13" name="Text Placeholder 12">
            <a:extLst>
              <a:ext uri="{FF2B5EF4-FFF2-40B4-BE49-F238E27FC236}">
                <a16:creationId xmlns:a16="http://schemas.microsoft.com/office/drawing/2014/main" id="{3C3322F9-9768-6F4A-90CA-7887F79E1DA2}"/>
              </a:ext>
            </a:extLst>
          </p:cNvPr>
          <p:cNvSpPr>
            <a:spLocks noGrp="1"/>
          </p:cNvSpPr>
          <p:nvPr>
            <p:ph type="body" sz="quarter" idx="14"/>
          </p:nvPr>
        </p:nvSpPr>
        <p:spPr>
          <a:xfrm>
            <a:off x="8237377" y="1678232"/>
            <a:ext cx="7386638" cy="6736454"/>
          </a:xfrm>
        </p:spPr>
        <p:txBody>
          <a:bodyPr/>
          <a:lstStyle/>
          <a:p>
            <a:endParaRPr lang="en-GB" dirty="0">
              <a:solidFill>
                <a:srgbClr val="000000"/>
              </a:solidFill>
              <a:latin typeface="Georgia" panose="02040502050405020303" pitchFamily="18" charset="0"/>
              <a:cs typeface="Times New Roman" panose="02020603050405020304" pitchFamily="18" charset="0"/>
            </a:endParaRPr>
          </a:p>
          <a:p>
            <a:endParaRPr lang="en-GB" dirty="0">
              <a:solidFill>
                <a:srgbClr val="000000"/>
              </a:solidFill>
              <a:latin typeface="Georgia" panose="02040502050405020303" pitchFamily="18" charset="0"/>
              <a:cs typeface="Times New Roman" panose="02020603050405020304" pitchFamily="18" charset="0"/>
            </a:endParaRPr>
          </a:p>
          <a:p>
            <a:r>
              <a:rPr lang="en-GB" dirty="0">
                <a:solidFill>
                  <a:srgbClr val="000000"/>
                </a:solidFill>
                <a:latin typeface="Georgia" panose="02040502050405020303" pitchFamily="18" charset="0"/>
                <a:cs typeface="Times New Roman" panose="02020603050405020304" pitchFamily="18" charset="0"/>
              </a:rPr>
              <a:t>DO </a:t>
            </a:r>
            <a:r>
              <a:rPr lang="en-GB" b="0" dirty="0">
                <a:solidFill>
                  <a:srgbClr val="000000"/>
                </a:solidFill>
                <a:latin typeface="Georgia" panose="02040502050405020303" pitchFamily="18" charset="0"/>
                <a:cs typeface="Times New Roman" panose="02020603050405020304" pitchFamily="18" charset="0"/>
              </a:rPr>
              <a:t>try to be:</a:t>
            </a:r>
          </a:p>
          <a:p>
            <a:pPr marL="457200" indent="-457200">
              <a:buFont typeface="+mj-lt"/>
              <a:buAutoNum type="arabicPeriod"/>
            </a:pPr>
            <a:endParaRPr lang="en-GB" b="0" i="1" dirty="0">
              <a:solidFill>
                <a:srgbClr val="000000"/>
              </a:solidFill>
              <a:latin typeface="Georgia" panose="02040502050405020303" pitchFamily="18" charset="0"/>
              <a:cs typeface="Times New Roman" panose="02020603050405020304" pitchFamily="18" charset="0"/>
            </a:endParaRPr>
          </a:p>
          <a:p>
            <a:pPr marL="457200" indent="-457200">
              <a:buFont typeface="+mj-lt"/>
              <a:buAutoNum type="arabicPeriod"/>
            </a:pPr>
            <a:r>
              <a:rPr lang="en-GB" b="0" dirty="0">
                <a:solidFill>
                  <a:srgbClr val="000000"/>
                </a:solidFill>
                <a:latin typeface="Georgia" panose="02040502050405020303" pitchFamily="18" charset="0"/>
                <a:cs typeface="Times New Roman" panose="02020603050405020304" pitchFamily="18" charset="0"/>
              </a:rPr>
              <a:t>transparent </a:t>
            </a:r>
          </a:p>
          <a:p>
            <a:pPr marL="457200" indent="-457200">
              <a:buFont typeface="+mj-lt"/>
              <a:buAutoNum type="arabicPeriod"/>
            </a:pPr>
            <a:endParaRPr lang="en-GB" b="0" dirty="0">
              <a:solidFill>
                <a:srgbClr val="000000"/>
              </a:solidFill>
              <a:latin typeface="Georgia" panose="02040502050405020303" pitchFamily="18" charset="0"/>
              <a:cs typeface="Times New Roman" panose="02020603050405020304" pitchFamily="18" charset="0"/>
            </a:endParaRPr>
          </a:p>
          <a:p>
            <a:pPr marL="457200" indent="-457200">
              <a:buFont typeface="+mj-lt"/>
              <a:buAutoNum type="arabicPeriod"/>
            </a:pPr>
            <a:r>
              <a:rPr lang="en-GB" b="0" dirty="0">
                <a:solidFill>
                  <a:srgbClr val="000000"/>
                </a:solidFill>
                <a:latin typeface="Georgia" panose="02040502050405020303" pitchFamily="18" charset="0"/>
                <a:cs typeface="Times New Roman" panose="02020603050405020304" pitchFamily="18" charset="0"/>
              </a:rPr>
              <a:t>consistent</a:t>
            </a:r>
          </a:p>
          <a:p>
            <a:pPr marL="457200" indent="-457200">
              <a:buFont typeface="+mj-lt"/>
              <a:buAutoNum type="arabicPeriod"/>
            </a:pPr>
            <a:endParaRPr lang="en-GB" b="0" dirty="0">
              <a:solidFill>
                <a:srgbClr val="000000"/>
              </a:solidFill>
              <a:latin typeface="Georgia" panose="02040502050405020303" pitchFamily="18" charset="0"/>
              <a:cs typeface="Times New Roman" panose="02020603050405020304" pitchFamily="18" charset="0"/>
            </a:endParaRPr>
          </a:p>
          <a:p>
            <a:pPr marL="457200" indent="-457200">
              <a:buFont typeface="+mj-lt"/>
              <a:buAutoNum type="arabicPeriod"/>
            </a:pPr>
            <a:r>
              <a:rPr lang="en-GB" b="0" dirty="0">
                <a:solidFill>
                  <a:srgbClr val="000000"/>
                </a:solidFill>
                <a:latin typeface="Georgia" panose="02040502050405020303" pitchFamily="18" charset="0"/>
                <a:cs typeface="Times New Roman" panose="02020603050405020304" pitchFamily="18" charset="0"/>
              </a:rPr>
              <a:t>fair</a:t>
            </a:r>
          </a:p>
          <a:p>
            <a:endParaRPr lang="en-GB" sz="1800" dirty="0">
              <a:solidFill>
                <a:srgbClr val="000000"/>
              </a:solidFill>
              <a:latin typeface="Verdana" panose="020B0604030504040204" pitchFamily="34" charset="0"/>
              <a:ea typeface="Times New Roman" panose="02020603050405020304" pitchFamily="18" charset="0"/>
              <a:cs typeface="Times New Roman" panose="02020603050405020304" pitchFamily="18" charset="0"/>
            </a:endParaRPr>
          </a:p>
          <a:p>
            <a:endParaRPr lang="en-GB" sz="1800" dirty="0">
              <a:effectLst/>
              <a:latin typeface="Georgia" panose="02040502050405020303" pitchFamily="18" charset="0"/>
              <a:ea typeface="Times New Roman" panose="02020603050405020304" pitchFamily="18" charset="0"/>
              <a:cs typeface="Times New Roman" panose="02020603050405020304" pitchFamily="18" charset="0"/>
            </a:endParaRPr>
          </a:p>
          <a:p>
            <a:endParaRPr lang="en-GB" b="0" dirty="0">
              <a:solidFill>
                <a:srgbClr val="000000"/>
              </a:solidFill>
              <a:latin typeface="Georgia" panose="02040502050405020303" pitchFamily="18" charset="0"/>
              <a:cs typeface="Times New Roman" panose="02020603050405020304" pitchFamily="18" charset="0"/>
            </a:endParaRPr>
          </a:p>
        </p:txBody>
      </p:sp>
    </p:spTree>
    <p:extLst>
      <p:ext uri="{BB962C8B-B14F-4D97-AF65-F5344CB8AC3E}">
        <p14:creationId xmlns:p14="http://schemas.microsoft.com/office/powerpoint/2010/main" val="6370672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ED2AECF-F965-A849-84D8-96222EA02534}"/>
              </a:ext>
            </a:extLst>
          </p:cNvPr>
          <p:cNvSpPr>
            <a:spLocks noGrp="1"/>
          </p:cNvSpPr>
          <p:nvPr>
            <p:ph type="title"/>
          </p:nvPr>
        </p:nvSpPr>
        <p:spPr>
          <a:xfrm>
            <a:off x="631257" y="729314"/>
            <a:ext cx="8875350" cy="246221"/>
          </a:xfrm>
        </p:spPr>
        <p:txBody>
          <a:bodyPr/>
          <a:lstStyle/>
          <a:p>
            <a:endParaRPr lang="en-GB" dirty="0"/>
          </a:p>
        </p:txBody>
      </p:sp>
      <p:sp>
        <p:nvSpPr>
          <p:cNvPr id="6" name="Content Placeholder 5">
            <a:extLst>
              <a:ext uri="{FF2B5EF4-FFF2-40B4-BE49-F238E27FC236}">
                <a16:creationId xmlns:a16="http://schemas.microsoft.com/office/drawing/2014/main" id="{640B2FF7-1C74-1C4E-B847-533F6BF4B9B7}"/>
              </a:ext>
            </a:extLst>
          </p:cNvPr>
          <p:cNvSpPr>
            <a:spLocks noGrp="1"/>
          </p:cNvSpPr>
          <p:nvPr>
            <p:ph idx="1"/>
          </p:nvPr>
        </p:nvSpPr>
        <p:spPr/>
        <p:txBody>
          <a:bodyPr/>
          <a:lstStyle/>
          <a:p>
            <a:endParaRPr lang="en-US" dirty="0"/>
          </a:p>
          <a:p>
            <a:pPr lvl="1"/>
            <a:r>
              <a:rPr lang="en-US" dirty="0"/>
              <a:t>02. The Do’s… </a:t>
            </a:r>
          </a:p>
          <a:p>
            <a:pPr lvl="1"/>
            <a:r>
              <a:rPr lang="en-US" dirty="0"/>
              <a:t> </a:t>
            </a:r>
          </a:p>
        </p:txBody>
      </p:sp>
      <p:sp>
        <p:nvSpPr>
          <p:cNvPr id="3" name="Footer Placeholder 2">
            <a:extLst>
              <a:ext uri="{FF2B5EF4-FFF2-40B4-BE49-F238E27FC236}">
                <a16:creationId xmlns:a16="http://schemas.microsoft.com/office/drawing/2014/main" id="{B4231921-9188-7C4E-A1D0-565DA349DBE6}"/>
              </a:ext>
            </a:extLst>
          </p:cNvPr>
          <p:cNvSpPr>
            <a:spLocks noGrp="1"/>
          </p:cNvSpPr>
          <p:nvPr>
            <p:ph type="ftr" sz="quarter" idx="11"/>
          </p:nvPr>
        </p:nvSpPr>
        <p:spPr/>
        <p:txBody>
          <a:bodyPr/>
          <a:lstStyle/>
          <a:p>
            <a:r>
              <a:rPr lang="en-GB" dirty="0"/>
              <a:t>© 2021 Capital Law Limited</a:t>
            </a:r>
          </a:p>
        </p:txBody>
      </p:sp>
      <p:sp>
        <p:nvSpPr>
          <p:cNvPr id="7" name="Subtitle 6">
            <a:extLst>
              <a:ext uri="{FF2B5EF4-FFF2-40B4-BE49-F238E27FC236}">
                <a16:creationId xmlns:a16="http://schemas.microsoft.com/office/drawing/2014/main" id="{BD764E27-013D-594B-B135-6C2D911B7557}"/>
              </a:ext>
            </a:extLst>
          </p:cNvPr>
          <p:cNvSpPr>
            <a:spLocks noGrp="1"/>
          </p:cNvSpPr>
          <p:nvPr>
            <p:ph type="subTitle" idx="13"/>
          </p:nvPr>
        </p:nvSpPr>
        <p:spPr/>
        <p:txBody>
          <a:bodyPr/>
          <a:lstStyle/>
          <a:p>
            <a:endParaRPr lang="en-GB" dirty="0"/>
          </a:p>
        </p:txBody>
      </p:sp>
      <p:sp>
        <p:nvSpPr>
          <p:cNvPr id="13" name="Text Placeholder 12">
            <a:extLst>
              <a:ext uri="{FF2B5EF4-FFF2-40B4-BE49-F238E27FC236}">
                <a16:creationId xmlns:a16="http://schemas.microsoft.com/office/drawing/2014/main" id="{3C3322F9-9768-6F4A-90CA-7887F79E1DA2}"/>
              </a:ext>
            </a:extLst>
          </p:cNvPr>
          <p:cNvSpPr>
            <a:spLocks noGrp="1"/>
          </p:cNvSpPr>
          <p:nvPr>
            <p:ph type="body" sz="quarter" idx="14"/>
          </p:nvPr>
        </p:nvSpPr>
        <p:spPr>
          <a:xfrm>
            <a:off x="8237377" y="1628357"/>
            <a:ext cx="7386638" cy="6736454"/>
          </a:xfrm>
        </p:spPr>
        <p:txBody>
          <a:bodyPr/>
          <a:lstStyle/>
          <a:p>
            <a:pPr marL="0" lvl="2" indent="0">
              <a:buNone/>
            </a:pPr>
            <a:r>
              <a:rPr lang="en-GB" b="1" dirty="0">
                <a:solidFill>
                  <a:srgbClr val="000000"/>
                </a:solidFill>
                <a:latin typeface="Georgia" panose="02040502050405020303" pitchFamily="18" charset="0"/>
                <a:cs typeface="Times New Roman" panose="02020603050405020304" pitchFamily="18" charset="0"/>
              </a:rPr>
              <a:t>DO </a:t>
            </a:r>
            <a:r>
              <a:rPr lang="en-GB" dirty="0">
                <a:solidFill>
                  <a:srgbClr val="000000"/>
                </a:solidFill>
                <a:latin typeface="Georgia" panose="02040502050405020303" pitchFamily="18" charset="0"/>
                <a:cs typeface="Times New Roman" panose="02020603050405020304" pitchFamily="18" charset="0"/>
              </a:rPr>
              <a:t>engage employees’ in performance conversations.</a:t>
            </a:r>
          </a:p>
          <a:p>
            <a:pPr lvl="2">
              <a:buFont typeface="Arial" panose="020B0604020202020204" pitchFamily="34" charset="0"/>
              <a:buChar char="•"/>
            </a:pPr>
            <a:r>
              <a:rPr lang="en-GB" dirty="0">
                <a:solidFill>
                  <a:srgbClr val="000000"/>
                </a:solidFill>
                <a:latin typeface="Georgia" panose="02040502050405020303" pitchFamily="18" charset="0"/>
                <a:cs typeface="Times New Roman" panose="02020603050405020304" pitchFamily="18" charset="0"/>
              </a:rPr>
              <a:t>Essential part of performance management arrangements. </a:t>
            </a:r>
          </a:p>
          <a:p>
            <a:pPr lvl="2">
              <a:buFont typeface="Arial" panose="020B0604020202020204" pitchFamily="34" charset="0"/>
              <a:buChar char="•"/>
            </a:pPr>
            <a:r>
              <a:rPr lang="en-GB" dirty="0">
                <a:solidFill>
                  <a:srgbClr val="000000"/>
                </a:solidFill>
                <a:latin typeface="Georgia" panose="02040502050405020303" pitchFamily="18" charset="0"/>
                <a:cs typeface="Times New Roman" panose="02020603050405020304" pitchFamily="18" charset="0"/>
              </a:rPr>
              <a:t>Time must be set aside to allow performance to be reviewed and plans agreed to move forward</a:t>
            </a:r>
          </a:p>
          <a:p>
            <a:pPr lvl="2">
              <a:buFont typeface="Arial" panose="020B0604020202020204" pitchFamily="34" charset="0"/>
              <a:buChar char="•"/>
            </a:pPr>
            <a:r>
              <a:rPr lang="en-GB" dirty="0">
                <a:solidFill>
                  <a:srgbClr val="000000"/>
                </a:solidFill>
                <a:latin typeface="Georgia" panose="02040502050405020303" pitchFamily="18" charset="0"/>
                <a:cs typeface="Times New Roman" panose="02020603050405020304" pitchFamily="18" charset="0"/>
              </a:rPr>
              <a:t>Meetings should be planned in advance, in private and free from interruptions. Both the manager and the employee should be prepared to discuss: </a:t>
            </a:r>
          </a:p>
          <a:p>
            <a:pPr marL="898525" lvl="5" indent="-449263">
              <a:buFont typeface="+mj-lt"/>
              <a:buAutoNum type="arabicPeriod"/>
            </a:pPr>
            <a:r>
              <a:rPr lang="en-GB" dirty="0">
                <a:solidFill>
                  <a:srgbClr val="000000"/>
                </a:solidFill>
                <a:latin typeface="Georgia" panose="02040502050405020303" pitchFamily="18" charset="0"/>
                <a:cs typeface="Times New Roman" panose="02020603050405020304" pitchFamily="18" charset="0"/>
              </a:rPr>
              <a:t>what things have gone well during the year, and what has been more challenging.</a:t>
            </a:r>
          </a:p>
          <a:p>
            <a:pPr marL="898525" lvl="5" indent="-449263">
              <a:buFont typeface="+mj-lt"/>
              <a:buAutoNum type="arabicPeriod"/>
            </a:pPr>
            <a:r>
              <a:rPr lang="en-GB" dirty="0">
                <a:solidFill>
                  <a:srgbClr val="000000"/>
                </a:solidFill>
                <a:latin typeface="Georgia" panose="02040502050405020303" pitchFamily="18" charset="0"/>
                <a:cs typeface="Times New Roman" panose="02020603050405020304" pitchFamily="18" charset="0"/>
              </a:rPr>
              <a:t>any concerns or areas where further help may be useful e.g. further training</a:t>
            </a:r>
          </a:p>
          <a:p>
            <a:pPr marL="898525" lvl="5" indent="-449263">
              <a:buFont typeface="+mj-lt"/>
              <a:buAutoNum type="arabicPeriod"/>
            </a:pPr>
            <a:r>
              <a:rPr lang="en-GB" dirty="0">
                <a:solidFill>
                  <a:srgbClr val="000000"/>
                </a:solidFill>
                <a:latin typeface="Georgia" panose="02040502050405020303" pitchFamily="18" charset="0"/>
                <a:cs typeface="Times New Roman" panose="02020603050405020304" pitchFamily="18" charset="0"/>
              </a:rPr>
              <a:t>how they have performed against their performance measurements</a:t>
            </a:r>
          </a:p>
          <a:p>
            <a:pPr marL="898525" lvl="5" indent="-449263">
              <a:buFont typeface="+mj-lt"/>
              <a:buAutoNum type="arabicPeriod"/>
            </a:pPr>
            <a:r>
              <a:rPr lang="en-GB" dirty="0">
                <a:solidFill>
                  <a:srgbClr val="000000"/>
                </a:solidFill>
                <a:latin typeface="Georgia" panose="02040502050405020303" pitchFamily="18" charset="0"/>
                <a:cs typeface="Times New Roman" panose="02020603050405020304" pitchFamily="18" charset="0"/>
              </a:rPr>
              <a:t>ways to build on their achievements next year.</a:t>
            </a:r>
          </a:p>
          <a:p>
            <a:pPr marL="0" lvl="2" indent="0">
              <a:buNone/>
            </a:pPr>
            <a:endParaRPr lang="en-GB" dirty="0"/>
          </a:p>
          <a:p>
            <a:endParaRPr lang="en-GB" b="0" dirty="0">
              <a:solidFill>
                <a:srgbClr val="000000"/>
              </a:solidFill>
              <a:latin typeface="Georgia" panose="02040502050405020303" pitchFamily="18" charset="0"/>
              <a:cs typeface="Times New Roman" panose="02020603050405020304" pitchFamily="18" charset="0"/>
            </a:endParaRPr>
          </a:p>
          <a:p>
            <a:endParaRPr lang="en-GB" sz="1800" dirty="0">
              <a:solidFill>
                <a:srgbClr val="000000"/>
              </a:solidFill>
              <a:latin typeface="Verdana" panose="020B0604030504040204" pitchFamily="34" charset="0"/>
              <a:ea typeface="Times New Roman" panose="02020603050405020304" pitchFamily="18" charset="0"/>
              <a:cs typeface="Times New Roman" panose="02020603050405020304" pitchFamily="18" charset="0"/>
            </a:endParaRPr>
          </a:p>
          <a:p>
            <a:endParaRPr lang="en-GB" sz="1800" dirty="0">
              <a:effectLst/>
              <a:latin typeface="Georgia" panose="02040502050405020303" pitchFamily="18" charset="0"/>
              <a:ea typeface="Times New Roman" panose="02020603050405020304" pitchFamily="18" charset="0"/>
              <a:cs typeface="Times New Roman" panose="02020603050405020304" pitchFamily="18" charset="0"/>
            </a:endParaRPr>
          </a:p>
          <a:p>
            <a:endParaRPr lang="en-GB" b="0" dirty="0">
              <a:solidFill>
                <a:srgbClr val="000000"/>
              </a:solidFill>
              <a:latin typeface="Georgia" panose="02040502050405020303" pitchFamily="18" charset="0"/>
              <a:cs typeface="Times New Roman" panose="02020603050405020304" pitchFamily="18" charset="0"/>
            </a:endParaRPr>
          </a:p>
        </p:txBody>
      </p:sp>
    </p:spTree>
    <p:extLst>
      <p:ext uri="{BB962C8B-B14F-4D97-AF65-F5344CB8AC3E}">
        <p14:creationId xmlns:p14="http://schemas.microsoft.com/office/powerpoint/2010/main" val="34568400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ED2AECF-F965-A849-84D8-96222EA02534}"/>
              </a:ext>
            </a:extLst>
          </p:cNvPr>
          <p:cNvSpPr>
            <a:spLocks noGrp="1"/>
          </p:cNvSpPr>
          <p:nvPr>
            <p:ph type="title"/>
          </p:nvPr>
        </p:nvSpPr>
        <p:spPr>
          <a:xfrm>
            <a:off x="631257" y="729314"/>
            <a:ext cx="8875350" cy="246221"/>
          </a:xfrm>
        </p:spPr>
        <p:txBody>
          <a:bodyPr/>
          <a:lstStyle/>
          <a:p>
            <a:endParaRPr lang="en-GB" dirty="0"/>
          </a:p>
        </p:txBody>
      </p:sp>
      <p:sp>
        <p:nvSpPr>
          <p:cNvPr id="6" name="Content Placeholder 5">
            <a:extLst>
              <a:ext uri="{FF2B5EF4-FFF2-40B4-BE49-F238E27FC236}">
                <a16:creationId xmlns:a16="http://schemas.microsoft.com/office/drawing/2014/main" id="{640B2FF7-1C74-1C4E-B847-533F6BF4B9B7}"/>
              </a:ext>
            </a:extLst>
          </p:cNvPr>
          <p:cNvSpPr>
            <a:spLocks noGrp="1"/>
          </p:cNvSpPr>
          <p:nvPr>
            <p:ph idx="1"/>
          </p:nvPr>
        </p:nvSpPr>
        <p:spPr/>
        <p:txBody>
          <a:bodyPr/>
          <a:lstStyle/>
          <a:p>
            <a:endParaRPr lang="en-US" dirty="0"/>
          </a:p>
          <a:p>
            <a:pPr lvl="1"/>
            <a:r>
              <a:rPr lang="en-US" dirty="0"/>
              <a:t>02. The Do’s… </a:t>
            </a:r>
          </a:p>
          <a:p>
            <a:pPr lvl="1"/>
            <a:r>
              <a:rPr lang="en-US" dirty="0"/>
              <a:t> </a:t>
            </a:r>
          </a:p>
        </p:txBody>
      </p:sp>
      <p:sp>
        <p:nvSpPr>
          <p:cNvPr id="3" name="Footer Placeholder 2">
            <a:extLst>
              <a:ext uri="{FF2B5EF4-FFF2-40B4-BE49-F238E27FC236}">
                <a16:creationId xmlns:a16="http://schemas.microsoft.com/office/drawing/2014/main" id="{B4231921-9188-7C4E-A1D0-565DA349DBE6}"/>
              </a:ext>
            </a:extLst>
          </p:cNvPr>
          <p:cNvSpPr>
            <a:spLocks noGrp="1"/>
          </p:cNvSpPr>
          <p:nvPr>
            <p:ph type="ftr" sz="quarter" idx="11"/>
          </p:nvPr>
        </p:nvSpPr>
        <p:spPr/>
        <p:txBody>
          <a:bodyPr/>
          <a:lstStyle/>
          <a:p>
            <a:r>
              <a:rPr lang="en-GB" dirty="0"/>
              <a:t>© 2021 Capital Law Limited</a:t>
            </a:r>
          </a:p>
        </p:txBody>
      </p:sp>
      <p:sp>
        <p:nvSpPr>
          <p:cNvPr id="7" name="Subtitle 6">
            <a:extLst>
              <a:ext uri="{FF2B5EF4-FFF2-40B4-BE49-F238E27FC236}">
                <a16:creationId xmlns:a16="http://schemas.microsoft.com/office/drawing/2014/main" id="{BD764E27-013D-594B-B135-6C2D911B7557}"/>
              </a:ext>
            </a:extLst>
          </p:cNvPr>
          <p:cNvSpPr>
            <a:spLocks noGrp="1"/>
          </p:cNvSpPr>
          <p:nvPr>
            <p:ph type="subTitle" idx="13"/>
          </p:nvPr>
        </p:nvSpPr>
        <p:spPr/>
        <p:txBody>
          <a:bodyPr/>
          <a:lstStyle/>
          <a:p>
            <a:endParaRPr lang="en-GB" dirty="0"/>
          </a:p>
        </p:txBody>
      </p:sp>
      <p:sp>
        <p:nvSpPr>
          <p:cNvPr id="13" name="Text Placeholder 12">
            <a:extLst>
              <a:ext uri="{FF2B5EF4-FFF2-40B4-BE49-F238E27FC236}">
                <a16:creationId xmlns:a16="http://schemas.microsoft.com/office/drawing/2014/main" id="{3C3322F9-9768-6F4A-90CA-7887F79E1DA2}"/>
              </a:ext>
            </a:extLst>
          </p:cNvPr>
          <p:cNvSpPr>
            <a:spLocks noGrp="1"/>
          </p:cNvSpPr>
          <p:nvPr>
            <p:ph type="body" sz="quarter" idx="14"/>
          </p:nvPr>
        </p:nvSpPr>
        <p:spPr>
          <a:xfrm>
            <a:off x="8237377" y="1678232"/>
            <a:ext cx="7386638" cy="6736454"/>
          </a:xfrm>
        </p:spPr>
        <p:txBody>
          <a:bodyPr/>
          <a:lstStyle/>
          <a:p>
            <a:pPr marL="0" lvl="2" indent="0">
              <a:buNone/>
            </a:pPr>
            <a:r>
              <a:rPr lang="en-GB" b="1" dirty="0">
                <a:solidFill>
                  <a:srgbClr val="000000"/>
                </a:solidFill>
                <a:latin typeface="Georgia" panose="02040502050405020303" pitchFamily="18" charset="0"/>
                <a:cs typeface="Times New Roman" panose="02020603050405020304" pitchFamily="18" charset="0"/>
              </a:rPr>
              <a:t>DO</a:t>
            </a:r>
            <a:r>
              <a:rPr lang="en-GB" dirty="0">
                <a:solidFill>
                  <a:srgbClr val="000000"/>
                </a:solidFill>
                <a:latin typeface="Georgia" panose="02040502050405020303" pitchFamily="18" charset="0"/>
                <a:cs typeface="Times New Roman" panose="02020603050405020304" pitchFamily="18" charset="0"/>
              </a:rPr>
              <a:t> keep a record</a:t>
            </a:r>
          </a:p>
          <a:p>
            <a:pPr marL="0" lvl="2" indent="0">
              <a:buNone/>
            </a:pPr>
            <a:endParaRPr lang="en-GB" sz="1800" dirty="0">
              <a:solidFill>
                <a:srgbClr val="000000"/>
              </a:solidFill>
              <a:effectLst/>
              <a:latin typeface="Georgia" panose="02040502050405020303" pitchFamily="18" charset="0"/>
              <a:ea typeface="Times New Roman" panose="02020603050405020304" pitchFamily="18" charset="0"/>
              <a:cs typeface="Times New Roman" panose="02020603050405020304" pitchFamily="18" charset="0"/>
            </a:endParaRPr>
          </a:p>
          <a:p>
            <a:r>
              <a:rPr lang="en-GB" b="0" dirty="0">
                <a:solidFill>
                  <a:srgbClr val="000000"/>
                </a:solidFill>
                <a:latin typeface="Georgia" panose="02040502050405020303" pitchFamily="18" charset="0"/>
                <a:cs typeface="Times New Roman" panose="02020603050405020304" pitchFamily="18" charset="0"/>
              </a:rPr>
              <a:t>Keeping a record of an employee’s performance can be important. </a:t>
            </a:r>
          </a:p>
          <a:p>
            <a:endParaRPr lang="en-GB" b="0" dirty="0">
              <a:solidFill>
                <a:srgbClr val="000000"/>
              </a:solidFill>
              <a:latin typeface="Georgia" panose="02040502050405020303" pitchFamily="18" charset="0"/>
              <a:cs typeface="Times New Roman" panose="02020603050405020304" pitchFamily="18" charset="0"/>
            </a:endParaRPr>
          </a:p>
          <a:p>
            <a:r>
              <a:rPr lang="en-GB" b="0" dirty="0">
                <a:solidFill>
                  <a:srgbClr val="000000"/>
                </a:solidFill>
                <a:latin typeface="Georgia" panose="02040502050405020303" pitchFamily="18" charset="0"/>
                <a:cs typeface="Times New Roman" panose="02020603050405020304" pitchFamily="18" charset="0"/>
              </a:rPr>
              <a:t>It can:</a:t>
            </a:r>
          </a:p>
          <a:p>
            <a:pPr marL="342900" lvl="0" indent="-342900">
              <a:spcAft>
                <a:spcPts val="840"/>
              </a:spcAft>
              <a:buSzPts val="1000"/>
              <a:buFont typeface="Arial" panose="020B0604020202020204" pitchFamily="34" charset="0"/>
              <a:buChar char="•"/>
              <a:tabLst>
                <a:tab pos="457200" algn="l"/>
              </a:tabLst>
            </a:pPr>
            <a:r>
              <a:rPr lang="en-GB" b="0" dirty="0">
                <a:solidFill>
                  <a:srgbClr val="000000"/>
                </a:solidFill>
                <a:latin typeface="Georgia" panose="02040502050405020303" pitchFamily="18" charset="0"/>
                <a:cs typeface="Times New Roman" panose="02020603050405020304" pitchFamily="18" charset="0"/>
              </a:rPr>
              <a:t>assist discussions between a manager and employee when they have performance-related meetings</a:t>
            </a:r>
          </a:p>
          <a:p>
            <a:pPr lvl="0">
              <a:spcAft>
                <a:spcPts val="840"/>
              </a:spcAft>
              <a:buSzPts val="1000"/>
              <a:tabLst>
                <a:tab pos="457200" algn="l"/>
              </a:tabLst>
            </a:pPr>
            <a:endParaRPr lang="en-GB" b="0" dirty="0">
              <a:solidFill>
                <a:srgbClr val="000000"/>
              </a:solidFill>
              <a:latin typeface="Georgia" panose="02040502050405020303" pitchFamily="18" charset="0"/>
              <a:cs typeface="Times New Roman" panose="02020603050405020304" pitchFamily="18" charset="0"/>
            </a:endParaRPr>
          </a:p>
          <a:p>
            <a:pPr marL="342900" lvl="0" indent="-342900">
              <a:spcAft>
                <a:spcPts val="840"/>
              </a:spcAft>
              <a:buSzPts val="1000"/>
              <a:buFont typeface="Arial" panose="020B0604020202020204" pitchFamily="34" charset="0"/>
              <a:buChar char="•"/>
              <a:tabLst>
                <a:tab pos="457200" algn="l"/>
              </a:tabLst>
            </a:pPr>
            <a:r>
              <a:rPr lang="en-GB" b="0" dirty="0">
                <a:solidFill>
                  <a:srgbClr val="000000"/>
                </a:solidFill>
                <a:latin typeface="Georgia" panose="02040502050405020303" pitchFamily="18" charset="0"/>
                <a:cs typeface="Times New Roman" panose="02020603050405020304" pitchFamily="18" charset="0"/>
              </a:rPr>
              <a:t>be used as evidence for promotion or other job opportunities</a:t>
            </a:r>
          </a:p>
          <a:p>
            <a:pPr lvl="0">
              <a:spcAft>
                <a:spcPts val="840"/>
              </a:spcAft>
              <a:buSzPts val="1000"/>
              <a:tabLst>
                <a:tab pos="457200" algn="l"/>
              </a:tabLst>
            </a:pPr>
            <a:endParaRPr lang="en-GB" b="0" dirty="0">
              <a:solidFill>
                <a:srgbClr val="000000"/>
              </a:solidFill>
              <a:latin typeface="Georgia" panose="02040502050405020303" pitchFamily="18" charset="0"/>
              <a:cs typeface="Times New Roman" panose="02020603050405020304" pitchFamily="18" charset="0"/>
            </a:endParaRPr>
          </a:p>
          <a:p>
            <a:pPr marL="342900" lvl="0" indent="-342900">
              <a:spcAft>
                <a:spcPts val="840"/>
              </a:spcAft>
              <a:buSzPts val="1000"/>
              <a:buFont typeface="Arial" panose="020B0604020202020204" pitchFamily="34" charset="0"/>
              <a:buChar char="•"/>
              <a:tabLst>
                <a:tab pos="457200" algn="l"/>
              </a:tabLst>
            </a:pPr>
            <a:r>
              <a:rPr lang="en-GB" b="0" dirty="0">
                <a:solidFill>
                  <a:srgbClr val="000000"/>
                </a:solidFill>
                <a:latin typeface="Georgia" panose="02040502050405020303" pitchFamily="18" charset="0"/>
                <a:cs typeface="Times New Roman" panose="02020603050405020304" pitchFamily="18" charset="0"/>
              </a:rPr>
              <a:t>be used as evidence in future capability/disciplinary related issues</a:t>
            </a:r>
          </a:p>
          <a:p>
            <a:br>
              <a:rPr lang="en-GB" b="0" dirty="0">
                <a:solidFill>
                  <a:srgbClr val="000000"/>
                </a:solidFill>
                <a:latin typeface="Georgia" panose="02040502050405020303" pitchFamily="18" charset="0"/>
                <a:cs typeface="Times New Roman" panose="02020603050405020304" pitchFamily="18" charset="0"/>
              </a:rPr>
            </a:br>
            <a:endParaRPr lang="en-GB" sz="1800" dirty="0">
              <a:solidFill>
                <a:srgbClr val="000000"/>
              </a:solidFill>
              <a:effectLst/>
              <a:latin typeface="Georgia" panose="02040502050405020303" pitchFamily="18" charset="0"/>
              <a:ea typeface="Times New Roman" panose="02020603050405020304" pitchFamily="18" charset="0"/>
              <a:cs typeface="Times New Roman" panose="02020603050405020304" pitchFamily="18" charset="0"/>
            </a:endParaRPr>
          </a:p>
          <a:p>
            <a:pPr marL="0" lvl="2" indent="0">
              <a:buNone/>
            </a:pPr>
            <a:endParaRPr lang="en-GB" dirty="0"/>
          </a:p>
          <a:p>
            <a:endParaRPr lang="en-GB" b="0" dirty="0">
              <a:solidFill>
                <a:srgbClr val="000000"/>
              </a:solidFill>
              <a:latin typeface="Georgia" panose="02040502050405020303" pitchFamily="18" charset="0"/>
              <a:cs typeface="Times New Roman" panose="02020603050405020304" pitchFamily="18" charset="0"/>
            </a:endParaRPr>
          </a:p>
          <a:p>
            <a:endParaRPr lang="en-GB" sz="1800" dirty="0">
              <a:solidFill>
                <a:srgbClr val="000000"/>
              </a:solidFill>
              <a:latin typeface="Verdana" panose="020B0604030504040204" pitchFamily="34" charset="0"/>
              <a:ea typeface="Times New Roman" panose="02020603050405020304" pitchFamily="18" charset="0"/>
              <a:cs typeface="Times New Roman" panose="02020603050405020304" pitchFamily="18" charset="0"/>
            </a:endParaRPr>
          </a:p>
          <a:p>
            <a:endParaRPr lang="en-GB" sz="1800" dirty="0">
              <a:effectLst/>
              <a:latin typeface="Georgia" panose="02040502050405020303" pitchFamily="18" charset="0"/>
              <a:ea typeface="Times New Roman" panose="02020603050405020304" pitchFamily="18" charset="0"/>
              <a:cs typeface="Times New Roman" panose="02020603050405020304" pitchFamily="18" charset="0"/>
            </a:endParaRPr>
          </a:p>
          <a:p>
            <a:endParaRPr lang="en-GB" b="0" dirty="0">
              <a:solidFill>
                <a:srgbClr val="000000"/>
              </a:solidFill>
              <a:latin typeface="Georgia" panose="02040502050405020303" pitchFamily="18" charset="0"/>
              <a:cs typeface="Times New Roman" panose="02020603050405020304" pitchFamily="18" charset="0"/>
            </a:endParaRPr>
          </a:p>
        </p:txBody>
      </p:sp>
    </p:spTree>
    <p:extLst>
      <p:ext uri="{BB962C8B-B14F-4D97-AF65-F5344CB8AC3E}">
        <p14:creationId xmlns:p14="http://schemas.microsoft.com/office/powerpoint/2010/main" val="16889106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ED2AECF-F965-A849-84D8-96222EA02534}"/>
              </a:ext>
            </a:extLst>
          </p:cNvPr>
          <p:cNvSpPr>
            <a:spLocks noGrp="1"/>
          </p:cNvSpPr>
          <p:nvPr>
            <p:ph type="title"/>
          </p:nvPr>
        </p:nvSpPr>
        <p:spPr>
          <a:xfrm>
            <a:off x="631257" y="729314"/>
            <a:ext cx="8875350" cy="246221"/>
          </a:xfrm>
        </p:spPr>
        <p:txBody>
          <a:bodyPr/>
          <a:lstStyle/>
          <a:p>
            <a:endParaRPr lang="en-GB" dirty="0"/>
          </a:p>
        </p:txBody>
      </p:sp>
      <p:sp>
        <p:nvSpPr>
          <p:cNvPr id="6" name="Content Placeholder 5">
            <a:extLst>
              <a:ext uri="{FF2B5EF4-FFF2-40B4-BE49-F238E27FC236}">
                <a16:creationId xmlns:a16="http://schemas.microsoft.com/office/drawing/2014/main" id="{640B2FF7-1C74-1C4E-B847-533F6BF4B9B7}"/>
              </a:ext>
            </a:extLst>
          </p:cNvPr>
          <p:cNvSpPr>
            <a:spLocks noGrp="1"/>
          </p:cNvSpPr>
          <p:nvPr>
            <p:ph idx="1"/>
          </p:nvPr>
        </p:nvSpPr>
        <p:spPr/>
        <p:txBody>
          <a:bodyPr/>
          <a:lstStyle/>
          <a:p>
            <a:endParaRPr lang="en-US" dirty="0"/>
          </a:p>
          <a:p>
            <a:pPr lvl="1"/>
            <a:r>
              <a:rPr lang="en-US" dirty="0"/>
              <a:t>02. The Don’ts…</a:t>
            </a:r>
          </a:p>
          <a:p>
            <a:pPr lvl="1"/>
            <a:endParaRPr lang="en-US" dirty="0"/>
          </a:p>
        </p:txBody>
      </p:sp>
      <p:sp>
        <p:nvSpPr>
          <p:cNvPr id="3" name="Footer Placeholder 2">
            <a:extLst>
              <a:ext uri="{FF2B5EF4-FFF2-40B4-BE49-F238E27FC236}">
                <a16:creationId xmlns:a16="http://schemas.microsoft.com/office/drawing/2014/main" id="{B4231921-9188-7C4E-A1D0-565DA349DBE6}"/>
              </a:ext>
            </a:extLst>
          </p:cNvPr>
          <p:cNvSpPr>
            <a:spLocks noGrp="1"/>
          </p:cNvSpPr>
          <p:nvPr>
            <p:ph type="ftr" sz="quarter" idx="11"/>
          </p:nvPr>
        </p:nvSpPr>
        <p:spPr/>
        <p:txBody>
          <a:bodyPr/>
          <a:lstStyle/>
          <a:p>
            <a:r>
              <a:rPr lang="en-GB" dirty="0"/>
              <a:t>© 2021 Capital Law Limited</a:t>
            </a:r>
          </a:p>
        </p:txBody>
      </p:sp>
      <p:sp>
        <p:nvSpPr>
          <p:cNvPr id="7" name="Subtitle 6">
            <a:extLst>
              <a:ext uri="{FF2B5EF4-FFF2-40B4-BE49-F238E27FC236}">
                <a16:creationId xmlns:a16="http://schemas.microsoft.com/office/drawing/2014/main" id="{BD764E27-013D-594B-B135-6C2D911B7557}"/>
              </a:ext>
            </a:extLst>
          </p:cNvPr>
          <p:cNvSpPr>
            <a:spLocks noGrp="1"/>
          </p:cNvSpPr>
          <p:nvPr>
            <p:ph type="subTitle" idx="13"/>
          </p:nvPr>
        </p:nvSpPr>
        <p:spPr/>
        <p:txBody>
          <a:bodyPr/>
          <a:lstStyle/>
          <a:p>
            <a:endParaRPr lang="en-GB" dirty="0"/>
          </a:p>
        </p:txBody>
      </p:sp>
      <p:sp>
        <p:nvSpPr>
          <p:cNvPr id="13" name="Text Placeholder 12">
            <a:extLst>
              <a:ext uri="{FF2B5EF4-FFF2-40B4-BE49-F238E27FC236}">
                <a16:creationId xmlns:a16="http://schemas.microsoft.com/office/drawing/2014/main" id="{3C3322F9-9768-6F4A-90CA-7887F79E1DA2}"/>
              </a:ext>
            </a:extLst>
          </p:cNvPr>
          <p:cNvSpPr>
            <a:spLocks noGrp="1"/>
          </p:cNvSpPr>
          <p:nvPr>
            <p:ph type="body" sz="quarter" idx="14"/>
          </p:nvPr>
        </p:nvSpPr>
        <p:spPr>
          <a:xfrm>
            <a:off x="7114305" y="1674071"/>
            <a:ext cx="7495221" cy="6736454"/>
          </a:xfrm>
        </p:spPr>
        <p:txBody>
          <a:bodyPr/>
          <a:lstStyle/>
          <a:p>
            <a:pPr marL="0" lvl="2" indent="0">
              <a:buNone/>
            </a:pPr>
            <a:r>
              <a:rPr lang="en-GB" b="1" dirty="0">
                <a:solidFill>
                  <a:srgbClr val="000000"/>
                </a:solidFill>
                <a:latin typeface="Georgia" panose="02040502050405020303" pitchFamily="18" charset="0"/>
                <a:cs typeface="Times New Roman" panose="02020603050405020304" pitchFamily="18" charset="0"/>
              </a:rPr>
              <a:t>DO NOT </a:t>
            </a:r>
            <a:r>
              <a:rPr lang="en-GB" dirty="0">
                <a:solidFill>
                  <a:srgbClr val="000000"/>
                </a:solidFill>
                <a:latin typeface="Georgia" panose="02040502050405020303" pitchFamily="18" charset="0"/>
                <a:cs typeface="Times New Roman" panose="02020603050405020304" pitchFamily="18" charset="0"/>
              </a:rPr>
              <a:t>see performance management as a one-off exercise</a:t>
            </a:r>
          </a:p>
          <a:p>
            <a:endParaRPr lang="en-GB" b="0" dirty="0">
              <a:solidFill>
                <a:srgbClr val="000000"/>
              </a:solidFill>
              <a:latin typeface="Georgia" panose="02040502050405020303" pitchFamily="18" charset="0"/>
              <a:cs typeface="Times New Roman" panose="02020603050405020304" pitchFamily="18" charset="0"/>
            </a:endParaRPr>
          </a:p>
          <a:p>
            <a:endParaRPr lang="en-GB" sz="1800" dirty="0">
              <a:solidFill>
                <a:srgbClr val="000000"/>
              </a:solidFill>
              <a:latin typeface="Verdana" panose="020B0604030504040204" pitchFamily="34" charset="0"/>
              <a:ea typeface="Times New Roman" panose="02020603050405020304" pitchFamily="18" charset="0"/>
              <a:cs typeface="Times New Roman" panose="02020603050405020304" pitchFamily="18" charset="0"/>
            </a:endParaRPr>
          </a:p>
          <a:p>
            <a:endParaRPr lang="en-GB" sz="1800" dirty="0">
              <a:effectLst/>
              <a:latin typeface="Georgia" panose="02040502050405020303" pitchFamily="18" charset="0"/>
              <a:ea typeface="Times New Roman" panose="02020603050405020304" pitchFamily="18" charset="0"/>
              <a:cs typeface="Times New Roman" panose="02020603050405020304" pitchFamily="18" charset="0"/>
            </a:endParaRPr>
          </a:p>
          <a:p>
            <a:endParaRPr lang="en-GB" b="0" dirty="0">
              <a:solidFill>
                <a:srgbClr val="000000"/>
              </a:solidFill>
              <a:latin typeface="Georgia" panose="02040502050405020303" pitchFamily="18" charset="0"/>
              <a:cs typeface="Times New Roman" panose="02020603050405020304" pitchFamily="18" charset="0"/>
            </a:endParaRPr>
          </a:p>
        </p:txBody>
      </p:sp>
      <p:pic>
        <p:nvPicPr>
          <p:cNvPr id="1026" name="Picture 2" descr="A Guide to the Performance Management Cycle | AIHR Digital">
            <a:extLst>
              <a:ext uri="{FF2B5EF4-FFF2-40B4-BE49-F238E27FC236}">
                <a16:creationId xmlns:a16="http://schemas.microsoft.com/office/drawing/2014/main" id="{75DE9013-44F5-460F-A87B-1FAE05F004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75054" y="2849880"/>
            <a:ext cx="8848961" cy="49775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88435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ED2AECF-F965-A849-84D8-96222EA02534}"/>
              </a:ext>
            </a:extLst>
          </p:cNvPr>
          <p:cNvSpPr>
            <a:spLocks noGrp="1"/>
          </p:cNvSpPr>
          <p:nvPr>
            <p:ph type="title"/>
          </p:nvPr>
        </p:nvSpPr>
        <p:spPr>
          <a:xfrm>
            <a:off x="631257" y="729314"/>
            <a:ext cx="8875350" cy="246221"/>
          </a:xfrm>
        </p:spPr>
        <p:txBody>
          <a:bodyPr/>
          <a:lstStyle/>
          <a:p>
            <a:endParaRPr lang="en-GB" dirty="0"/>
          </a:p>
        </p:txBody>
      </p:sp>
      <p:sp>
        <p:nvSpPr>
          <p:cNvPr id="6" name="Content Placeholder 5">
            <a:extLst>
              <a:ext uri="{FF2B5EF4-FFF2-40B4-BE49-F238E27FC236}">
                <a16:creationId xmlns:a16="http://schemas.microsoft.com/office/drawing/2014/main" id="{640B2FF7-1C74-1C4E-B847-533F6BF4B9B7}"/>
              </a:ext>
            </a:extLst>
          </p:cNvPr>
          <p:cNvSpPr>
            <a:spLocks noGrp="1"/>
          </p:cNvSpPr>
          <p:nvPr>
            <p:ph idx="1"/>
          </p:nvPr>
        </p:nvSpPr>
        <p:spPr/>
        <p:txBody>
          <a:bodyPr/>
          <a:lstStyle/>
          <a:p>
            <a:endParaRPr lang="en-US" dirty="0"/>
          </a:p>
          <a:p>
            <a:pPr lvl="1"/>
            <a:r>
              <a:rPr lang="en-US" dirty="0"/>
              <a:t>02. The Don’ts…</a:t>
            </a:r>
          </a:p>
        </p:txBody>
      </p:sp>
      <p:sp>
        <p:nvSpPr>
          <p:cNvPr id="3" name="Footer Placeholder 2">
            <a:extLst>
              <a:ext uri="{FF2B5EF4-FFF2-40B4-BE49-F238E27FC236}">
                <a16:creationId xmlns:a16="http://schemas.microsoft.com/office/drawing/2014/main" id="{B4231921-9188-7C4E-A1D0-565DA349DBE6}"/>
              </a:ext>
            </a:extLst>
          </p:cNvPr>
          <p:cNvSpPr>
            <a:spLocks noGrp="1"/>
          </p:cNvSpPr>
          <p:nvPr>
            <p:ph type="ftr" sz="quarter" idx="11"/>
          </p:nvPr>
        </p:nvSpPr>
        <p:spPr/>
        <p:txBody>
          <a:bodyPr/>
          <a:lstStyle/>
          <a:p>
            <a:r>
              <a:rPr lang="en-GB" dirty="0"/>
              <a:t>© 2021 Capital Law Limited</a:t>
            </a:r>
          </a:p>
        </p:txBody>
      </p:sp>
      <p:sp>
        <p:nvSpPr>
          <p:cNvPr id="7" name="Subtitle 6">
            <a:extLst>
              <a:ext uri="{FF2B5EF4-FFF2-40B4-BE49-F238E27FC236}">
                <a16:creationId xmlns:a16="http://schemas.microsoft.com/office/drawing/2014/main" id="{BD764E27-013D-594B-B135-6C2D911B7557}"/>
              </a:ext>
            </a:extLst>
          </p:cNvPr>
          <p:cNvSpPr>
            <a:spLocks noGrp="1"/>
          </p:cNvSpPr>
          <p:nvPr>
            <p:ph type="subTitle" idx="13"/>
          </p:nvPr>
        </p:nvSpPr>
        <p:spPr/>
        <p:txBody>
          <a:bodyPr/>
          <a:lstStyle/>
          <a:p>
            <a:endParaRPr lang="en-GB" dirty="0"/>
          </a:p>
        </p:txBody>
      </p:sp>
      <p:sp>
        <p:nvSpPr>
          <p:cNvPr id="13" name="Text Placeholder 12">
            <a:extLst>
              <a:ext uri="{FF2B5EF4-FFF2-40B4-BE49-F238E27FC236}">
                <a16:creationId xmlns:a16="http://schemas.microsoft.com/office/drawing/2014/main" id="{3C3322F9-9768-6F4A-90CA-7887F79E1DA2}"/>
              </a:ext>
            </a:extLst>
          </p:cNvPr>
          <p:cNvSpPr>
            <a:spLocks noGrp="1"/>
          </p:cNvSpPr>
          <p:nvPr>
            <p:ph type="body" sz="quarter" idx="14"/>
          </p:nvPr>
        </p:nvSpPr>
        <p:spPr>
          <a:xfrm>
            <a:off x="8258175" y="1971347"/>
            <a:ext cx="7386638" cy="5557213"/>
          </a:xfrm>
        </p:spPr>
        <p:txBody>
          <a:bodyPr/>
          <a:lstStyle/>
          <a:p>
            <a:endParaRPr lang="en-GB" dirty="0">
              <a:solidFill>
                <a:srgbClr val="000000"/>
              </a:solidFill>
              <a:latin typeface="Georgia" panose="02040502050405020303" pitchFamily="18" charset="0"/>
              <a:cs typeface="Times New Roman" panose="02020603050405020304" pitchFamily="18" charset="0"/>
            </a:endParaRPr>
          </a:p>
          <a:p>
            <a:r>
              <a:rPr lang="en-GB" dirty="0">
                <a:solidFill>
                  <a:srgbClr val="000000"/>
                </a:solidFill>
                <a:latin typeface="Georgia" panose="02040502050405020303" pitchFamily="18" charset="0"/>
                <a:cs typeface="Times New Roman" panose="02020603050405020304" pitchFamily="18" charset="0"/>
              </a:rPr>
              <a:t>DO NOT </a:t>
            </a:r>
            <a:r>
              <a:rPr lang="en-GB" b="0" dirty="0">
                <a:solidFill>
                  <a:srgbClr val="000000"/>
                </a:solidFill>
                <a:latin typeface="Georgia" panose="02040502050405020303" pitchFamily="18" charset="0"/>
                <a:cs typeface="Times New Roman" panose="02020603050405020304" pitchFamily="18" charset="0"/>
              </a:rPr>
              <a:t>engage in performance measurement that discriminates against employees because of their: </a:t>
            </a:r>
          </a:p>
          <a:p>
            <a:pPr marL="342900" lvl="0" indent="-342900">
              <a:spcAft>
                <a:spcPts val="840"/>
              </a:spcAft>
              <a:buSzPts val="1000"/>
              <a:buFont typeface="Symbol" panose="05050102010706020507" pitchFamily="18" charset="2"/>
              <a:buChar char=""/>
              <a:tabLst>
                <a:tab pos="457200" algn="l"/>
              </a:tabLst>
            </a:pPr>
            <a:r>
              <a:rPr lang="en-GB" b="0" dirty="0">
                <a:solidFill>
                  <a:srgbClr val="000000"/>
                </a:solidFill>
                <a:latin typeface="Georgia" panose="02040502050405020303" pitchFamily="18" charset="0"/>
                <a:cs typeface="Times New Roman" panose="02020603050405020304" pitchFamily="18" charset="0"/>
              </a:rPr>
              <a:t>age</a:t>
            </a:r>
          </a:p>
          <a:p>
            <a:pPr marL="342900" lvl="0" indent="-342900">
              <a:spcAft>
                <a:spcPts val="840"/>
              </a:spcAft>
              <a:buSzPts val="1000"/>
              <a:buFont typeface="Symbol" panose="05050102010706020507" pitchFamily="18" charset="2"/>
              <a:buChar char=""/>
              <a:tabLst>
                <a:tab pos="457200" algn="l"/>
              </a:tabLst>
            </a:pPr>
            <a:r>
              <a:rPr lang="en-GB" b="0" dirty="0">
                <a:solidFill>
                  <a:srgbClr val="000000"/>
                </a:solidFill>
                <a:latin typeface="Georgia" panose="02040502050405020303" pitchFamily="18" charset="0"/>
                <a:cs typeface="Times New Roman" panose="02020603050405020304" pitchFamily="18" charset="0"/>
              </a:rPr>
              <a:t>race</a:t>
            </a:r>
          </a:p>
          <a:p>
            <a:pPr marL="342900" lvl="0" indent="-342900">
              <a:spcAft>
                <a:spcPts val="840"/>
              </a:spcAft>
              <a:buSzPts val="1000"/>
              <a:buFont typeface="Symbol" panose="05050102010706020507" pitchFamily="18" charset="2"/>
              <a:buChar char=""/>
              <a:tabLst>
                <a:tab pos="457200" algn="l"/>
              </a:tabLst>
            </a:pPr>
            <a:r>
              <a:rPr lang="en-GB" b="0" dirty="0">
                <a:solidFill>
                  <a:srgbClr val="000000"/>
                </a:solidFill>
                <a:latin typeface="Georgia" panose="02040502050405020303" pitchFamily="18" charset="0"/>
                <a:cs typeface="Times New Roman" panose="02020603050405020304" pitchFamily="18" charset="0"/>
              </a:rPr>
              <a:t>sex</a:t>
            </a:r>
          </a:p>
          <a:p>
            <a:pPr marL="342900" lvl="0" indent="-342900">
              <a:spcAft>
                <a:spcPts val="840"/>
              </a:spcAft>
              <a:buSzPts val="1000"/>
              <a:buFont typeface="Symbol" panose="05050102010706020507" pitchFamily="18" charset="2"/>
              <a:buChar char=""/>
              <a:tabLst>
                <a:tab pos="457200" algn="l"/>
              </a:tabLst>
            </a:pPr>
            <a:r>
              <a:rPr lang="en-GB" b="0" dirty="0">
                <a:solidFill>
                  <a:srgbClr val="000000"/>
                </a:solidFill>
                <a:latin typeface="Georgia" panose="02040502050405020303" pitchFamily="18" charset="0"/>
                <a:cs typeface="Times New Roman" panose="02020603050405020304" pitchFamily="18" charset="0"/>
              </a:rPr>
              <a:t>gender reassignment</a:t>
            </a:r>
          </a:p>
          <a:p>
            <a:pPr marL="342900" lvl="0" indent="-342900">
              <a:spcAft>
                <a:spcPts val="840"/>
              </a:spcAft>
              <a:buSzPts val="1000"/>
              <a:buFont typeface="Symbol" panose="05050102010706020507" pitchFamily="18" charset="2"/>
              <a:buChar char=""/>
              <a:tabLst>
                <a:tab pos="457200" algn="l"/>
              </a:tabLst>
            </a:pPr>
            <a:r>
              <a:rPr lang="en-GB" b="0" dirty="0">
                <a:solidFill>
                  <a:srgbClr val="000000"/>
                </a:solidFill>
                <a:latin typeface="Georgia" panose="02040502050405020303" pitchFamily="18" charset="0"/>
                <a:cs typeface="Times New Roman" panose="02020603050405020304" pitchFamily="18" charset="0"/>
              </a:rPr>
              <a:t>disability</a:t>
            </a:r>
          </a:p>
          <a:p>
            <a:pPr marL="342900" lvl="0" indent="-342900">
              <a:spcAft>
                <a:spcPts val="840"/>
              </a:spcAft>
              <a:buSzPts val="1000"/>
              <a:buFont typeface="Symbol" panose="05050102010706020507" pitchFamily="18" charset="2"/>
              <a:buChar char=""/>
              <a:tabLst>
                <a:tab pos="457200" algn="l"/>
              </a:tabLst>
            </a:pPr>
            <a:r>
              <a:rPr lang="en-GB" b="0" dirty="0">
                <a:solidFill>
                  <a:srgbClr val="000000"/>
                </a:solidFill>
                <a:latin typeface="Georgia" panose="02040502050405020303" pitchFamily="18" charset="0"/>
                <a:cs typeface="Times New Roman" panose="02020603050405020304" pitchFamily="18" charset="0"/>
              </a:rPr>
              <a:t>religion or belief</a:t>
            </a:r>
          </a:p>
          <a:p>
            <a:pPr marL="342900" lvl="0" indent="-342900">
              <a:spcAft>
                <a:spcPts val="840"/>
              </a:spcAft>
              <a:buSzPts val="1000"/>
              <a:buFont typeface="Symbol" panose="05050102010706020507" pitchFamily="18" charset="2"/>
              <a:buChar char=""/>
              <a:tabLst>
                <a:tab pos="457200" algn="l"/>
              </a:tabLst>
            </a:pPr>
            <a:r>
              <a:rPr lang="en-GB" b="0" dirty="0">
                <a:solidFill>
                  <a:srgbClr val="000000"/>
                </a:solidFill>
                <a:latin typeface="Georgia" panose="02040502050405020303" pitchFamily="18" charset="0"/>
                <a:cs typeface="Times New Roman" panose="02020603050405020304" pitchFamily="18" charset="0"/>
              </a:rPr>
              <a:t>sexual orientation</a:t>
            </a:r>
          </a:p>
          <a:p>
            <a:pPr marL="342900" lvl="0" indent="-342900">
              <a:spcAft>
                <a:spcPts val="840"/>
              </a:spcAft>
              <a:buSzPts val="1000"/>
              <a:buFont typeface="Symbol" panose="05050102010706020507" pitchFamily="18" charset="2"/>
              <a:buChar char=""/>
              <a:tabLst>
                <a:tab pos="457200" algn="l"/>
              </a:tabLst>
            </a:pPr>
            <a:r>
              <a:rPr lang="en-GB" b="0" dirty="0">
                <a:solidFill>
                  <a:srgbClr val="000000"/>
                </a:solidFill>
                <a:latin typeface="Georgia" panose="02040502050405020303" pitchFamily="18" charset="0"/>
                <a:cs typeface="Times New Roman" panose="02020603050405020304" pitchFamily="18" charset="0"/>
              </a:rPr>
              <a:t>marriage and civil partnership</a:t>
            </a:r>
          </a:p>
          <a:p>
            <a:pPr marL="342900" lvl="0" indent="-342900">
              <a:spcAft>
                <a:spcPts val="840"/>
              </a:spcAft>
              <a:buSzPts val="1000"/>
              <a:buFont typeface="Symbol" panose="05050102010706020507" pitchFamily="18" charset="2"/>
              <a:buChar char=""/>
              <a:tabLst>
                <a:tab pos="457200" algn="l"/>
              </a:tabLst>
            </a:pPr>
            <a:r>
              <a:rPr lang="en-GB" b="0" dirty="0">
                <a:solidFill>
                  <a:srgbClr val="000000"/>
                </a:solidFill>
                <a:latin typeface="Georgia" panose="02040502050405020303" pitchFamily="18" charset="0"/>
                <a:cs typeface="Times New Roman" panose="02020603050405020304" pitchFamily="18" charset="0"/>
              </a:rPr>
              <a:t>pregnancy and maternity</a:t>
            </a:r>
          </a:p>
          <a:p>
            <a:endParaRPr lang="en-GB" b="0" dirty="0"/>
          </a:p>
          <a:p>
            <a:endParaRPr lang="en-GB" dirty="0"/>
          </a:p>
        </p:txBody>
      </p:sp>
    </p:spTree>
    <p:extLst>
      <p:ext uri="{BB962C8B-B14F-4D97-AF65-F5344CB8AC3E}">
        <p14:creationId xmlns:p14="http://schemas.microsoft.com/office/powerpoint/2010/main" val="34339247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ED2AECF-F965-A849-84D8-96222EA02534}"/>
              </a:ext>
            </a:extLst>
          </p:cNvPr>
          <p:cNvSpPr>
            <a:spLocks noGrp="1"/>
          </p:cNvSpPr>
          <p:nvPr>
            <p:ph type="title"/>
          </p:nvPr>
        </p:nvSpPr>
        <p:spPr>
          <a:xfrm>
            <a:off x="631257" y="729314"/>
            <a:ext cx="8875350" cy="246221"/>
          </a:xfrm>
        </p:spPr>
        <p:txBody>
          <a:bodyPr/>
          <a:lstStyle/>
          <a:p>
            <a:endParaRPr lang="en-GB" dirty="0"/>
          </a:p>
        </p:txBody>
      </p:sp>
      <p:sp>
        <p:nvSpPr>
          <p:cNvPr id="6" name="Content Placeholder 5">
            <a:extLst>
              <a:ext uri="{FF2B5EF4-FFF2-40B4-BE49-F238E27FC236}">
                <a16:creationId xmlns:a16="http://schemas.microsoft.com/office/drawing/2014/main" id="{640B2FF7-1C74-1C4E-B847-533F6BF4B9B7}"/>
              </a:ext>
            </a:extLst>
          </p:cNvPr>
          <p:cNvSpPr>
            <a:spLocks noGrp="1"/>
          </p:cNvSpPr>
          <p:nvPr>
            <p:ph idx="1"/>
          </p:nvPr>
        </p:nvSpPr>
        <p:spPr/>
        <p:txBody>
          <a:bodyPr/>
          <a:lstStyle/>
          <a:p>
            <a:endParaRPr lang="en-US" dirty="0"/>
          </a:p>
          <a:p>
            <a:pPr lvl="1"/>
            <a:r>
              <a:rPr lang="en-US" dirty="0"/>
              <a:t>02. Other “top tips”… </a:t>
            </a:r>
          </a:p>
          <a:p>
            <a:pPr lvl="1"/>
            <a:endParaRPr lang="en-US" dirty="0"/>
          </a:p>
        </p:txBody>
      </p:sp>
      <p:sp>
        <p:nvSpPr>
          <p:cNvPr id="3" name="Footer Placeholder 2">
            <a:extLst>
              <a:ext uri="{FF2B5EF4-FFF2-40B4-BE49-F238E27FC236}">
                <a16:creationId xmlns:a16="http://schemas.microsoft.com/office/drawing/2014/main" id="{B4231921-9188-7C4E-A1D0-565DA349DBE6}"/>
              </a:ext>
            </a:extLst>
          </p:cNvPr>
          <p:cNvSpPr>
            <a:spLocks noGrp="1"/>
          </p:cNvSpPr>
          <p:nvPr>
            <p:ph type="ftr" sz="quarter" idx="11"/>
          </p:nvPr>
        </p:nvSpPr>
        <p:spPr/>
        <p:txBody>
          <a:bodyPr/>
          <a:lstStyle/>
          <a:p>
            <a:r>
              <a:rPr lang="en-GB" dirty="0"/>
              <a:t>© 2021 Capital Law Limited</a:t>
            </a:r>
          </a:p>
        </p:txBody>
      </p:sp>
      <p:sp>
        <p:nvSpPr>
          <p:cNvPr id="7" name="Subtitle 6">
            <a:extLst>
              <a:ext uri="{FF2B5EF4-FFF2-40B4-BE49-F238E27FC236}">
                <a16:creationId xmlns:a16="http://schemas.microsoft.com/office/drawing/2014/main" id="{BD764E27-013D-594B-B135-6C2D911B7557}"/>
              </a:ext>
            </a:extLst>
          </p:cNvPr>
          <p:cNvSpPr>
            <a:spLocks noGrp="1"/>
          </p:cNvSpPr>
          <p:nvPr>
            <p:ph type="subTitle" idx="13"/>
          </p:nvPr>
        </p:nvSpPr>
        <p:spPr/>
        <p:txBody>
          <a:bodyPr/>
          <a:lstStyle/>
          <a:p>
            <a:endParaRPr lang="en-GB" dirty="0"/>
          </a:p>
        </p:txBody>
      </p:sp>
      <p:sp>
        <p:nvSpPr>
          <p:cNvPr id="13" name="Text Placeholder 12">
            <a:extLst>
              <a:ext uri="{FF2B5EF4-FFF2-40B4-BE49-F238E27FC236}">
                <a16:creationId xmlns:a16="http://schemas.microsoft.com/office/drawing/2014/main" id="{3C3322F9-9768-6F4A-90CA-7887F79E1DA2}"/>
              </a:ext>
            </a:extLst>
          </p:cNvPr>
          <p:cNvSpPr>
            <a:spLocks noGrp="1"/>
          </p:cNvSpPr>
          <p:nvPr>
            <p:ph type="body" sz="quarter" idx="14"/>
          </p:nvPr>
        </p:nvSpPr>
        <p:spPr>
          <a:xfrm>
            <a:off x="8258175" y="1971347"/>
            <a:ext cx="7386638" cy="5557213"/>
          </a:xfrm>
        </p:spPr>
        <p:txBody>
          <a:bodyPr/>
          <a:lstStyle/>
          <a:p>
            <a:endParaRPr lang="en-GB" dirty="0"/>
          </a:p>
          <a:p>
            <a:pPr marL="342900" indent="-342900">
              <a:buFont typeface="Arial" panose="020B0604020202020204" pitchFamily="34" charset="0"/>
              <a:buChar char="•"/>
            </a:pPr>
            <a:r>
              <a:rPr lang="en-GB" b="0" dirty="0"/>
              <a:t>Effective management </a:t>
            </a:r>
          </a:p>
          <a:p>
            <a:pPr marL="342900" indent="-342900">
              <a:buFont typeface="Arial" panose="020B0604020202020204" pitchFamily="34" charset="0"/>
              <a:buChar char="•"/>
            </a:pPr>
            <a:r>
              <a:rPr lang="en-GB" b="0" dirty="0"/>
              <a:t>Identify training needs for managers and employees on how to effectively utilise performance management </a:t>
            </a:r>
          </a:p>
          <a:p>
            <a:pPr marL="342900" indent="-342900">
              <a:buFont typeface="Arial" panose="020B0604020202020204" pitchFamily="34" charset="0"/>
              <a:buChar char="•"/>
            </a:pPr>
            <a:r>
              <a:rPr lang="en-GB" b="0" dirty="0"/>
              <a:t>Allow time </a:t>
            </a:r>
          </a:p>
          <a:p>
            <a:pPr marL="342900" indent="-342900">
              <a:buFont typeface="Arial" panose="020B0604020202020204" pitchFamily="34" charset="0"/>
              <a:buChar char="•"/>
            </a:pPr>
            <a:r>
              <a:rPr lang="en-GB" b="0" dirty="0"/>
              <a:t>Get everyone onboard</a:t>
            </a:r>
          </a:p>
          <a:p>
            <a:pPr marL="342900" indent="-342900">
              <a:buFont typeface="Arial" panose="020B0604020202020204" pitchFamily="34" charset="0"/>
              <a:buChar char="•"/>
            </a:pPr>
            <a:r>
              <a:rPr lang="en-GB" b="0" dirty="0"/>
              <a:t>Keep performance management aligned with organisational values and aims</a:t>
            </a:r>
          </a:p>
          <a:p>
            <a:pPr marL="342900" indent="-342900">
              <a:buFont typeface="Arial" panose="020B0604020202020204" pitchFamily="34" charset="0"/>
              <a:buChar char="•"/>
            </a:pPr>
            <a:r>
              <a:rPr lang="en-GB" b="0" dirty="0"/>
              <a:t>Keep it under review </a:t>
            </a:r>
          </a:p>
        </p:txBody>
      </p:sp>
    </p:spTree>
    <p:extLst>
      <p:ext uri="{BB962C8B-B14F-4D97-AF65-F5344CB8AC3E}">
        <p14:creationId xmlns:p14="http://schemas.microsoft.com/office/powerpoint/2010/main" val="26137990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6FA690E0-A666-A848-B97F-C2250D9A65A7}"/>
              </a:ext>
            </a:extLst>
          </p:cNvPr>
          <p:cNvSpPr>
            <a:spLocks noGrp="1"/>
          </p:cNvSpPr>
          <p:nvPr>
            <p:ph type="ctrTitle"/>
          </p:nvPr>
        </p:nvSpPr>
        <p:spPr>
          <a:xfrm>
            <a:off x="633824" y="2458577"/>
            <a:ext cx="10383945" cy="2142125"/>
          </a:xfrm>
        </p:spPr>
        <p:txBody>
          <a:bodyPr/>
          <a:lstStyle/>
          <a:p>
            <a:r>
              <a:rPr lang="en-GB" sz="4000" dirty="0"/>
              <a:t>When things go wrong… </a:t>
            </a:r>
            <a:br>
              <a:rPr lang="en-GB" sz="4000" dirty="0"/>
            </a:br>
            <a:br>
              <a:rPr lang="en-GB" sz="4000" dirty="0"/>
            </a:br>
            <a:br>
              <a:rPr lang="en-GB" sz="4000" dirty="0"/>
            </a:br>
            <a:r>
              <a:rPr lang="en-GB" sz="4000" dirty="0"/>
              <a:t>Capability – </a:t>
            </a:r>
            <a:r>
              <a:rPr lang="en-GB" sz="4000" u="sng" dirty="0"/>
              <a:t>poor performance</a:t>
            </a:r>
          </a:p>
        </p:txBody>
      </p:sp>
      <p:pic>
        <p:nvPicPr>
          <p:cNvPr id="4" name="Picture 3">
            <a:extLst>
              <a:ext uri="{FF2B5EF4-FFF2-40B4-BE49-F238E27FC236}">
                <a16:creationId xmlns:a16="http://schemas.microsoft.com/office/drawing/2014/main" id="{DB67B660-0E73-4296-A5C7-63B776D384B4}"/>
              </a:ext>
            </a:extLst>
          </p:cNvPr>
          <p:cNvPicPr>
            <a:picLocks noChangeAspect="1"/>
          </p:cNvPicPr>
          <p:nvPr/>
        </p:nvPicPr>
        <p:blipFill rotWithShape="1">
          <a:blip r:embed="rId3"/>
          <a:srcRect l="27972" r="30070"/>
          <a:stretch/>
        </p:blipFill>
        <p:spPr>
          <a:xfrm>
            <a:off x="11399519" y="1353312"/>
            <a:ext cx="2483897" cy="7320744"/>
          </a:xfrm>
          <a:prstGeom prst="rect">
            <a:avLst/>
          </a:prstGeom>
        </p:spPr>
      </p:pic>
      <p:sp>
        <p:nvSpPr>
          <p:cNvPr id="2" name="Footer Placeholder 1">
            <a:extLst>
              <a:ext uri="{FF2B5EF4-FFF2-40B4-BE49-F238E27FC236}">
                <a16:creationId xmlns:a16="http://schemas.microsoft.com/office/drawing/2014/main" id="{01A2935B-6BF3-4552-AB14-6D823ABBC0F6}"/>
              </a:ext>
            </a:extLst>
          </p:cNvPr>
          <p:cNvSpPr>
            <a:spLocks noGrp="1"/>
          </p:cNvSpPr>
          <p:nvPr>
            <p:ph type="ftr" sz="quarter" idx="11"/>
          </p:nvPr>
        </p:nvSpPr>
        <p:spPr/>
        <p:txBody>
          <a:bodyPr/>
          <a:lstStyle/>
          <a:p>
            <a:r>
              <a:rPr lang="en-GB" dirty="0"/>
              <a:t>© 2021 Capital Law Limited</a:t>
            </a:r>
          </a:p>
        </p:txBody>
      </p:sp>
    </p:spTree>
    <p:extLst>
      <p:ext uri="{BB962C8B-B14F-4D97-AF65-F5344CB8AC3E}">
        <p14:creationId xmlns:p14="http://schemas.microsoft.com/office/powerpoint/2010/main" val="8455356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CF97A5CD-CC65-1A4A-9911-BD7293B05C07}"/>
              </a:ext>
            </a:extLst>
          </p:cNvPr>
          <p:cNvSpPr>
            <a:spLocks noGrp="1"/>
          </p:cNvSpPr>
          <p:nvPr>
            <p:ph type="title"/>
          </p:nvPr>
        </p:nvSpPr>
        <p:spPr>
          <a:xfrm>
            <a:off x="631257" y="729314"/>
            <a:ext cx="8875350" cy="246221"/>
          </a:xfrm>
        </p:spPr>
        <p:txBody>
          <a:bodyPr/>
          <a:lstStyle/>
          <a:p>
            <a:endParaRPr lang="en-GB" dirty="0"/>
          </a:p>
        </p:txBody>
      </p:sp>
      <p:sp>
        <p:nvSpPr>
          <p:cNvPr id="8" name="Content Placeholder 7">
            <a:extLst>
              <a:ext uri="{FF2B5EF4-FFF2-40B4-BE49-F238E27FC236}">
                <a16:creationId xmlns:a16="http://schemas.microsoft.com/office/drawing/2014/main" id="{B8D7B481-CB35-0843-97CD-A9E0A5326EA6}"/>
              </a:ext>
            </a:extLst>
          </p:cNvPr>
          <p:cNvSpPr>
            <a:spLocks noGrp="1"/>
          </p:cNvSpPr>
          <p:nvPr>
            <p:ph idx="1"/>
          </p:nvPr>
        </p:nvSpPr>
        <p:spPr/>
        <p:txBody>
          <a:bodyPr/>
          <a:lstStyle/>
          <a:p>
            <a:endParaRPr lang="en-GB" dirty="0"/>
          </a:p>
          <a:p>
            <a:pPr lvl="1"/>
            <a:r>
              <a:rPr lang="en-GB" dirty="0"/>
              <a:t>03. Dealing with Poor Performance: fair reason for dismissal</a:t>
            </a:r>
          </a:p>
          <a:p>
            <a:endParaRPr lang="en-GB" dirty="0"/>
          </a:p>
        </p:txBody>
      </p:sp>
      <p:sp>
        <p:nvSpPr>
          <p:cNvPr id="4" name="Footer Placeholder 3">
            <a:extLst>
              <a:ext uri="{FF2B5EF4-FFF2-40B4-BE49-F238E27FC236}">
                <a16:creationId xmlns:a16="http://schemas.microsoft.com/office/drawing/2014/main" id="{23BA56CA-6D91-AB4D-B362-9C8C57904BE9}"/>
              </a:ext>
            </a:extLst>
          </p:cNvPr>
          <p:cNvSpPr>
            <a:spLocks noGrp="1"/>
          </p:cNvSpPr>
          <p:nvPr>
            <p:ph type="ftr" sz="quarter" idx="11"/>
          </p:nvPr>
        </p:nvSpPr>
        <p:spPr/>
        <p:txBody>
          <a:bodyPr/>
          <a:lstStyle/>
          <a:p>
            <a:r>
              <a:rPr lang="en-GB" dirty="0"/>
              <a:t>© 2021 Capital Law Limited</a:t>
            </a:r>
          </a:p>
        </p:txBody>
      </p:sp>
      <p:sp>
        <p:nvSpPr>
          <p:cNvPr id="29" name="Subtitle 28">
            <a:extLst>
              <a:ext uri="{FF2B5EF4-FFF2-40B4-BE49-F238E27FC236}">
                <a16:creationId xmlns:a16="http://schemas.microsoft.com/office/drawing/2014/main" id="{456C7688-945D-2B4D-BF3B-D05F58C893D2}"/>
              </a:ext>
            </a:extLst>
          </p:cNvPr>
          <p:cNvSpPr>
            <a:spLocks noGrp="1"/>
          </p:cNvSpPr>
          <p:nvPr>
            <p:ph type="subTitle" idx="13"/>
          </p:nvPr>
        </p:nvSpPr>
        <p:spPr/>
        <p:txBody>
          <a:bodyPr/>
          <a:lstStyle/>
          <a:p>
            <a:endParaRPr lang="en-GB" dirty="0"/>
          </a:p>
        </p:txBody>
      </p:sp>
      <p:sp>
        <p:nvSpPr>
          <p:cNvPr id="12" name="Text Placeholder 12">
            <a:extLst>
              <a:ext uri="{FF2B5EF4-FFF2-40B4-BE49-F238E27FC236}">
                <a16:creationId xmlns:a16="http://schemas.microsoft.com/office/drawing/2014/main" id="{215BE32D-210D-4888-A693-C0CCAC833EA6}"/>
              </a:ext>
            </a:extLst>
          </p:cNvPr>
          <p:cNvSpPr>
            <a:spLocks noGrp="1"/>
          </p:cNvSpPr>
          <p:nvPr>
            <p:ph type="body" sz="quarter" idx="14"/>
          </p:nvPr>
        </p:nvSpPr>
        <p:spPr>
          <a:xfrm>
            <a:off x="7300913" y="1972385"/>
            <a:ext cx="8355850" cy="6442301"/>
          </a:xfrm>
        </p:spPr>
        <p:txBody>
          <a:bodyPr/>
          <a:lstStyle/>
          <a:p>
            <a:endParaRPr lang="en-GB" i="0" dirty="0"/>
          </a:p>
          <a:p>
            <a:r>
              <a:rPr lang="en-GB" i="0" dirty="0"/>
              <a:t>One of the five potentially fair reasons for dismissal (section 98 Employment Rights Act 1996)</a:t>
            </a:r>
          </a:p>
          <a:p>
            <a:endParaRPr lang="en-GB" i="0" dirty="0"/>
          </a:p>
          <a:p>
            <a:endParaRPr lang="en-GB" b="1" i="0" dirty="0"/>
          </a:p>
          <a:p>
            <a:pPr marL="457200" indent="-457200">
              <a:buFont typeface="Arial" panose="020B0604020202020204" pitchFamily="34" charset="0"/>
              <a:buChar char="•"/>
            </a:pPr>
            <a:r>
              <a:rPr lang="en-GB" i="0" dirty="0"/>
              <a:t>conduct</a:t>
            </a:r>
          </a:p>
          <a:p>
            <a:pPr marL="457200" indent="-457200">
              <a:buFont typeface="Arial" panose="020B0604020202020204" pitchFamily="34" charset="0"/>
              <a:buChar char="•"/>
            </a:pPr>
            <a:r>
              <a:rPr lang="en-GB" b="1" i="0" dirty="0"/>
              <a:t>capability and qualifications</a:t>
            </a:r>
          </a:p>
          <a:p>
            <a:pPr marL="457200" indent="-457200">
              <a:buFont typeface="Arial" panose="020B0604020202020204" pitchFamily="34" charset="0"/>
              <a:buChar char="•"/>
            </a:pPr>
            <a:r>
              <a:rPr lang="en-GB" i="0" dirty="0"/>
              <a:t>redundancy</a:t>
            </a:r>
          </a:p>
          <a:p>
            <a:pPr marL="457200" indent="-457200">
              <a:buFont typeface="Arial" panose="020B0604020202020204" pitchFamily="34" charset="0"/>
              <a:buChar char="•"/>
            </a:pPr>
            <a:r>
              <a:rPr lang="en-GB" i="0" dirty="0"/>
              <a:t>breach of statutory restriction</a:t>
            </a:r>
          </a:p>
          <a:p>
            <a:pPr marL="457200" indent="-457200">
              <a:buFont typeface="Arial" panose="020B0604020202020204" pitchFamily="34" charset="0"/>
              <a:buChar char="•"/>
            </a:pPr>
            <a:r>
              <a:rPr lang="en-GB" i="0" dirty="0"/>
              <a:t>“some of substantial reason</a:t>
            </a:r>
          </a:p>
          <a:p>
            <a:pPr marL="457200" indent="-457200">
              <a:buFont typeface="Arial" panose="020B0604020202020204" pitchFamily="34" charset="0"/>
              <a:buChar char="•"/>
            </a:pPr>
            <a:endParaRPr lang="en-GB" i="0" dirty="0"/>
          </a:p>
          <a:p>
            <a:endParaRPr lang="en-GB" i="0" dirty="0"/>
          </a:p>
          <a:p>
            <a:r>
              <a:rPr lang="en-GB" i="0" dirty="0"/>
              <a:t>The Act gives a statutory definition of “capability” which encompasses </a:t>
            </a:r>
            <a:r>
              <a:rPr lang="en-GB" b="1" i="0" dirty="0"/>
              <a:t>competence, health and qualifications</a:t>
            </a:r>
            <a:r>
              <a:rPr lang="en-GB" i="0" dirty="0"/>
              <a:t>.  </a:t>
            </a:r>
          </a:p>
          <a:p>
            <a:endParaRPr lang="en-GB" sz="2800" i="0" dirty="0"/>
          </a:p>
        </p:txBody>
      </p:sp>
    </p:spTree>
    <p:extLst>
      <p:ext uri="{BB962C8B-B14F-4D97-AF65-F5344CB8AC3E}">
        <p14:creationId xmlns:p14="http://schemas.microsoft.com/office/powerpoint/2010/main" val="42018102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CF97A5CD-CC65-1A4A-9911-BD7293B05C07}"/>
              </a:ext>
            </a:extLst>
          </p:cNvPr>
          <p:cNvSpPr>
            <a:spLocks noGrp="1"/>
          </p:cNvSpPr>
          <p:nvPr>
            <p:ph type="title"/>
          </p:nvPr>
        </p:nvSpPr>
        <p:spPr>
          <a:xfrm>
            <a:off x="631257" y="729314"/>
            <a:ext cx="8875350" cy="246221"/>
          </a:xfrm>
        </p:spPr>
        <p:txBody>
          <a:bodyPr/>
          <a:lstStyle/>
          <a:p>
            <a:endParaRPr lang="en-GB" dirty="0"/>
          </a:p>
        </p:txBody>
      </p:sp>
      <p:sp>
        <p:nvSpPr>
          <p:cNvPr id="8" name="Content Placeholder 7">
            <a:extLst>
              <a:ext uri="{FF2B5EF4-FFF2-40B4-BE49-F238E27FC236}">
                <a16:creationId xmlns:a16="http://schemas.microsoft.com/office/drawing/2014/main" id="{B8D7B481-CB35-0843-97CD-A9E0A5326EA6}"/>
              </a:ext>
            </a:extLst>
          </p:cNvPr>
          <p:cNvSpPr>
            <a:spLocks noGrp="1"/>
          </p:cNvSpPr>
          <p:nvPr>
            <p:ph idx="1"/>
          </p:nvPr>
        </p:nvSpPr>
        <p:spPr/>
        <p:txBody>
          <a:bodyPr/>
          <a:lstStyle/>
          <a:p>
            <a:endParaRPr lang="en-GB" dirty="0"/>
          </a:p>
          <a:p>
            <a:pPr lvl="1"/>
            <a:r>
              <a:rPr lang="en-GB" dirty="0"/>
              <a:t>03. Fair procedure</a:t>
            </a:r>
          </a:p>
          <a:p>
            <a:endParaRPr lang="en-GB" dirty="0"/>
          </a:p>
        </p:txBody>
      </p:sp>
      <p:sp>
        <p:nvSpPr>
          <p:cNvPr id="4" name="Footer Placeholder 3">
            <a:extLst>
              <a:ext uri="{FF2B5EF4-FFF2-40B4-BE49-F238E27FC236}">
                <a16:creationId xmlns:a16="http://schemas.microsoft.com/office/drawing/2014/main" id="{23BA56CA-6D91-AB4D-B362-9C8C57904BE9}"/>
              </a:ext>
            </a:extLst>
          </p:cNvPr>
          <p:cNvSpPr>
            <a:spLocks noGrp="1"/>
          </p:cNvSpPr>
          <p:nvPr>
            <p:ph type="ftr" sz="quarter" idx="11"/>
          </p:nvPr>
        </p:nvSpPr>
        <p:spPr/>
        <p:txBody>
          <a:bodyPr/>
          <a:lstStyle/>
          <a:p>
            <a:r>
              <a:rPr lang="en-GB" dirty="0"/>
              <a:t>© 2021 Capital Law Limited</a:t>
            </a:r>
          </a:p>
        </p:txBody>
      </p:sp>
      <p:sp>
        <p:nvSpPr>
          <p:cNvPr id="29" name="Subtitle 28">
            <a:extLst>
              <a:ext uri="{FF2B5EF4-FFF2-40B4-BE49-F238E27FC236}">
                <a16:creationId xmlns:a16="http://schemas.microsoft.com/office/drawing/2014/main" id="{456C7688-945D-2B4D-BF3B-D05F58C893D2}"/>
              </a:ext>
            </a:extLst>
          </p:cNvPr>
          <p:cNvSpPr>
            <a:spLocks noGrp="1"/>
          </p:cNvSpPr>
          <p:nvPr>
            <p:ph type="subTitle" idx="13"/>
          </p:nvPr>
        </p:nvSpPr>
        <p:spPr/>
        <p:txBody>
          <a:bodyPr/>
          <a:lstStyle/>
          <a:p>
            <a:endParaRPr lang="en-GB" dirty="0"/>
          </a:p>
        </p:txBody>
      </p:sp>
      <p:sp>
        <p:nvSpPr>
          <p:cNvPr id="12" name="Text Placeholder 12">
            <a:extLst>
              <a:ext uri="{FF2B5EF4-FFF2-40B4-BE49-F238E27FC236}">
                <a16:creationId xmlns:a16="http://schemas.microsoft.com/office/drawing/2014/main" id="{215BE32D-210D-4888-A693-C0CCAC833EA6}"/>
              </a:ext>
            </a:extLst>
          </p:cNvPr>
          <p:cNvSpPr>
            <a:spLocks noGrp="1"/>
          </p:cNvSpPr>
          <p:nvPr>
            <p:ph type="body" sz="quarter" idx="14"/>
          </p:nvPr>
        </p:nvSpPr>
        <p:spPr>
          <a:xfrm>
            <a:off x="7300913" y="1972385"/>
            <a:ext cx="8355850" cy="6442301"/>
          </a:xfrm>
        </p:spPr>
        <p:txBody>
          <a:bodyPr/>
          <a:lstStyle/>
          <a:p>
            <a:r>
              <a:rPr lang="en-GB" i="0" dirty="0"/>
              <a:t>Points a tribunal will consider :</a:t>
            </a:r>
          </a:p>
          <a:p>
            <a:endParaRPr lang="en-GB" i="0" dirty="0"/>
          </a:p>
          <a:p>
            <a:pPr marL="457200" indent="-457200">
              <a:buFont typeface="Arial" panose="020B0604020202020204" pitchFamily="34" charset="0"/>
              <a:buChar char="•"/>
            </a:pPr>
            <a:r>
              <a:rPr lang="en-GB" i="0" dirty="0"/>
              <a:t>whether the employer honestly believed, on reasonable grounds, that the employee was incapable of performing their job; and</a:t>
            </a:r>
          </a:p>
          <a:p>
            <a:endParaRPr lang="en-GB" i="0" dirty="0"/>
          </a:p>
          <a:p>
            <a:pPr marL="457200" indent="-457200">
              <a:buFont typeface="Arial" panose="020B0604020202020204" pitchFamily="34" charset="0"/>
              <a:buChar char="•"/>
            </a:pPr>
            <a:r>
              <a:rPr lang="en-GB" i="0" dirty="0"/>
              <a:t>whether management failed to discharge its own responsibilities towards the employee</a:t>
            </a:r>
          </a:p>
          <a:p>
            <a:endParaRPr lang="en-GB" i="0" dirty="0"/>
          </a:p>
          <a:p>
            <a:r>
              <a:rPr lang="en-GB" i="0" dirty="0"/>
              <a:t>Fairness – what are the key elements? </a:t>
            </a:r>
          </a:p>
          <a:p>
            <a:endParaRPr lang="en-GB" i="0" dirty="0"/>
          </a:p>
          <a:p>
            <a:r>
              <a:rPr lang="en-GB" dirty="0" err="1"/>
              <a:t>Acas</a:t>
            </a:r>
            <a:r>
              <a:rPr lang="en-GB" dirty="0"/>
              <a:t> Code of Practice on Disciplinary and Grievance Procedures </a:t>
            </a:r>
            <a:r>
              <a:rPr lang="en-GB" i="0" dirty="0"/>
              <a:t>and </a:t>
            </a:r>
            <a:r>
              <a:rPr lang="en-GB" dirty="0"/>
              <a:t>Discipline </a:t>
            </a:r>
            <a:r>
              <a:rPr lang="en-GB" i="0" dirty="0"/>
              <a:t>and </a:t>
            </a:r>
            <a:r>
              <a:rPr lang="en-GB" dirty="0"/>
              <a:t>grievances at work: The </a:t>
            </a:r>
            <a:r>
              <a:rPr lang="en-GB" dirty="0" err="1"/>
              <a:t>Acas</a:t>
            </a:r>
            <a:r>
              <a:rPr lang="en-GB" dirty="0"/>
              <a:t> guide (non-statutory). </a:t>
            </a:r>
          </a:p>
        </p:txBody>
      </p:sp>
    </p:spTree>
    <p:extLst>
      <p:ext uri="{BB962C8B-B14F-4D97-AF65-F5344CB8AC3E}">
        <p14:creationId xmlns:p14="http://schemas.microsoft.com/office/powerpoint/2010/main" val="36240644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CF97A5CD-CC65-1A4A-9911-BD7293B05C07}"/>
              </a:ext>
            </a:extLst>
          </p:cNvPr>
          <p:cNvSpPr>
            <a:spLocks noGrp="1"/>
          </p:cNvSpPr>
          <p:nvPr>
            <p:ph type="title"/>
          </p:nvPr>
        </p:nvSpPr>
        <p:spPr>
          <a:xfrm>
            <a:off x="631257" y="729314"/>
            <a:ext cx="8875350" cy="246221"/>
          </a:xfrm>
        </p:spPr>
        <p:txBody>
          <a:bodyPr/>
          <a:lstStyle/>
          <a:p>
            <a:endParaRPr lang="en-GB" dirty="0"/>
          </a:p>
        </p:txBody>
      </p:sp>
      <p:sp>
        <p:nvSpPr>
          <p:cNvPr id="8" name="Content Placeholder 7">
            <a:extLst>
              <a:ext uri="{FF2B5EF4-FFF2-40B4-BE49-F238E27FC236}">
                <a16:creationId xmlns:a16="http://schemas.microsoft.com/office/drawing/2014/main" id="{B8D7B481-CB35-0843-97CD-A9E0A5326EA6}"/>
              </a:ext>
            </a:extLst>
          </p:cNvPr>
          <p:cNvSpPr>
            <a:spLocks noGrp="1"/>
          </p:cNvSpPr>
          <p:nvPr>
            <p:ph idx="1"/>
          </p:nvPr>
        </p:nvSpPr>
        <p:spPr/>
        <p:txBody>
          <a:bodyPr/>
          <a:lstStyle/>
          <a:p>
            <a:endParaRPr lang="en-GB" dirty="0"/>
          </a:p>
          <a:p>
            <a:pPr lvl="1"/>
            <a:r>
              <a:rPr lang="en-GB" dirty="0"/>
              <a:t>03. More Do’s and Don’ts…</a:t>
            </a:r>
          </a:p>
          <a:p>
            <a:endParaRPr lang="en-GB" dirty="0"/>
          </a:p>
        </p:txBody>
      </p:sp>
      <p:sp>
        <p:nvSpPr>
          <p:cNvPr id="4" name="Footer Placeholder 3">
            <a:extLst>
              <a:ext uri="{FF2B5EF4-FFF2-40B4-BE49-F238E27FC236}">
                <a16:creationId xmlns:a16="http://schemas.microsoft.com/office/drawing/2014/main" id="{23BA56CA-6D91-AB4D-B362-9C8C57904BE9}"/>
              </a:ext>
            </a:extLst>
          </p:cNvPr>
          <p:cNvSpPr>
            <a:spLocks noGrp="1"/>
          </p:cNvSpPr>
          <p:nvPr>
            <p:ph type="ftr" sz="quarter" idx="11"/>
          </p:nvPr>
        </p:nvSpPr>
        <p:spPr/>
        <p:txBody>
          <a:bodyPr/>
          <a:lstStyle/>
          <a:p>
            <a:r>
              <a:rPr lang="en-GB" dirty="0"/>
              <a:t>© 2021 Capital Law Limited</a:t>
            </a:r>
          </a:p>
        </p:txBody>
      </p:sp>
      <p:sp>
        <p:nvSpPr>
          <p:cNvPr id="29" name="Subtitle 28">
            <a:extLst>
              <a:ext uri="{FF2B5EF4-FFF2-40B4-BE49-F238E27FC236}">
                <a16:creationId xmlns:a16="http://schemas.microsoft.com/office/drawing/2014/main" id="{456C7688-945D-2B4D-BF3B-D05F58C893D2}"/>
              </a:ext>
            </a:extLst>
          </p:cNvPr>
          <p:cNvSpPr>
            <a:spLocks noGrp="1"/>
          </p:cNvSpPr>
          <p:nvPr>
            <p:ph type="subTitle" idx="13"/>
          </p:nvPr>
        </p:nvSpPr>
        <p:spPr/>
        <p:txBody>
          <a:bodyPr/>
          <a:lstStyle/>
          <a:p>
            <a:endParaRPr lang="en-GB" dirty="0"/>
          </a:p>
        </p:txBody>
      </p:sp>
      <p:sp>
        <p:nvSpPr>
          <p:cNvPr id="12" name="Text Placeholder 12">
            <a:extLst>
              <a:ext uri="{FF2B5EF4-FFF2-40B4-BE49-F238E27FC236}">
                <a16:creationId xmlns:a16="http://schemas.microsoft.com/office/drawing/2014/main" id="{215BE32D-210D-4888-A693-C0CCAC833EA6}"/>
              </a:ext>
            </a:extLst>
          </p:cNvPr>
          <p:cNvSpPr>
            <a:spLocks noGrp="1"/>
          </p:cNvSpPr>
          <p:nvPr>
            <p:ph type="body" sz="quarter" idx="14"/>
          </p:nvPr>
        </p:nvSpPr>
        <p:spPr>
          <a:xfrm>
            <a:off x="7300913" y="1972385"/>
            <a:ext cx="8355850" cy="6442301"/>
          </a:xfrm>
        </p:spPr>
        <p:txBody>
          <a:bodyPr/>
          <a:lstStyle/>
          <a:p>
            <a:endParaRPr lang="en-GB" sz="2800" b="1" i="0" dirty="0"/>
          </a:p>
          <a:p>
            <a:pPr marL="457200" indent="-457200">
              <a:buFont typeface="Arial" panose="020B0604020202020204" pitchFamily="34" charset="0"/>
              <a:buChar char="•"/>
            </a:pPr>
            <a:endParaRPr lang="en-GB" sz="2800" i="0" dirty="0"/>
          </a:p>
          <a:p>
            <a:pPr marL="457200" indent="-457200">
              <a:buFont typeface="Arial" panose="020B0604020202020204" pitchFamily="34" charset="0"/>
              <a:buChar char="•"/>
            </a:pPr>
            <a:r>
              <a:rPr lang="en-GB" sz="2800" b="1" i="0" dirty="0"/>
              <a:t>Do…</a:t>
            </a:r>
          </a:p>
          <a:p>
            <a:endParaRPr lang="en-GB" sz="2800" b="1" i="0" dirty="0"/>
          </a:p>
          <a:p>
            <a:pPr marL="895350" lvl="1" indent="-447675">
              <a:buFont typeface="Arial" panose="020B0604020202020204" pitchFamily="34" charset="0"/>
              <a:buChar char="•"/>
            </a:pPr>
            <a:r>
              <a:rPr lang="en-GB" sz="2800" dirty="0"/>
              <a:t>intervene early</a:t>
            </a:r>
          </a:p>
          <a:p>
            <a:pPr marL="895350" lvl="1" indent="-447675">
              <a:buFont typeface="Arial" panose="020B0604020202020204" pitchFamily="34" charset="0"/>
              <a:buChar char="•"/>
            </a:pPr>
            <a:r>
              <a:rPr lang="en-GB" sz="2800" i="0" dirty="0"/>
              <a:t>check performance is really the issue</a:t>
            </a:r>
          </a:p>
          <a:p>
            <a:pPr marL="447675" lvl="1"/>
            <a:endParaRPr lang="en-GB" sz="2800" i="0" dirty="0"/>
          </a:p>
          <a:p>
            <a:pPr marL="447675" lvl="1"/>
            <a:endParaRPr lang="en-GB" sz="2800" i="0" dirty="0"/>
          </a:p>
          <a:p>
            <a:pPr marL="457200" indent="-457200">
              <a:buFont typeface="Arial" panose="020B0604020202020204" pitchFamily="34" charset="0"/>
              <a:buChar char="•"/>
            </a:pPr>
            <a:r>
              <a:rPr lang="en-GB" sz="2800" b="1" i="0" dirty="0"/>
              <a:t>Don’t…</a:t>
            </a:r>
          </a:p>
          <a:p>
            <a:endParaRPr lang="en-GB" sz="2800" b="1" i="0" dirty="0"/>
          </a:p>
          <a:p>
            <a:pPr marL="895350" indent="-447675">
              <a:buFont typeface="Arial" panose="020B0604020202020204" pitchFamily="34" charset="0"/>
              <a:buChar char="•"/>
            </a:pPr>
            <a:r>
              <a:rPr lang="en-GB" sz="2800" i="0" dirty="0"/>
              <a:t>avoid the problem</a:t>
            </a:r>
          </a:p>
          <a:p>
            <a:pPr marL="895350" indent="-447675">
              <a:buFont typeface="Arial" panose="020B0604020202020204" pitchFamily="34" charset="0"/>
              <a:buChar char="•"/>
            </a:pPr>
            <a:r>
              <a:rPr lang="en-GB" sz="2800" i="0" dirty="0"/>
              <a:t>be heavy-handed in your approach</a:t>
            </a:r>
          </a:p>
          <a:p>
            <a:pPr marL="457200" indent="-457200">
              <a:buFont typeface="Arial" panose="020B0604020202020204" pitchFamily="34" charset="0"/>
              <a:buChar char="•"/>
            </a:pPr>
            <a:endParaRPr lang="en-GB" sz="2800" i="0" dirty="0"/>
          </a:p>
          <a:p>
            <a:endParaRPr lang="en-GB" sz="2800" i="0" dirty="0"/>
          </a:p>
        </p:txBody>
      </p:sp>
    </p:spTree>
    <p:extLst>
      <p:ext uri="{BB962C8B-B14F-4D97-AF65-F5344CB8AC3E}">
        <p14:creationId xmlns:p14="http://schemas.microsoft.com/office/powerpoint/2010/main" val="3842010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CF97A5CD-CC65-1A4A-9911-BD7293B05C07}"/>
              </a:ext>
            </a:extLst>
          </p:cNvPr>
          <p:cNvSpPr>
            <a:spLocks noGrp="1"/>
          </p:cNvSpPr>
          <p:nvPr>
            <p:ph type="title"/>
          </p:nvPr>
        </p:nvSpPr>
        <p:spPr>
          <a:xfrm>
            <a:off x="631257" y="729314"/>
            <a:ext cx="8875350" cy="246221"/>
          </a:xfrm>
        </p:spPr>
        <p:txBody>
          <a:bodyPr/>
          <a:lstStyle/>
          <a:p>
            <a:endParaRPr lang="en-GB" dirty="0"/>
          </a:p>
        </p:txBody>
      </p:sp>
      <p:sp>
        <p:nvSpPr>
          <p:cNvPr id="8" name="Content Placeholder 7">
            <a:extLst>
              <a:ext uri="{FF2B5EF4-FFF2-40B4-BE49-F238E27FC236}">
                <a16:creationId xmlns:a16="http://schemas.microsoft.com/office/drawing/2014/main" id="{B8D7B481-CB35-0843-97CD-A9E0A5326EA6}"/>
              </a:ext>
            </a:extLst>
          </p:cNvPr>
          <p:cNvSpPr>
            <a:spLocks noGrp="1"/>
          </p:cNvSpPr>
          <p:nvPr>
            <p:ph idx="1"/>
          </p:nvPr>
        </p:nvSpPr>
        <p:spPr/>
        <p:txBody>
          <a:bodyPr/>
          <a:lstStyle/>
          <a:p>
            <a:endParaRPr lang="en-GB" dirty="0"/>
          </a:p>
          <a:p>
            <a:pPr lvl="1"/>
            <a:r>
              <a:rPr lang="en-GB" dirty="0"/>
              <a:t>03. Managing performance before it becomes a problem</a:t>
            </a:r>
          </a:p>
        </p:txBody>
      </p:sp>
      <p:sp>
        <p:nvSpPr>
          <p:cNvPr id="4" name="Footer Placeholder 3">
            <a:extLst>
              <a:ext uri="{FF2B5EF4-FFF2-40B4-BE49-F238E27FC236}">
                <a16:creationId xmlns:a16="http://schemas.microsoft.com/office/drawing/2014/main" id="{23BA56CA-6D91-AB4D-B362-9C8C57904BE9}"/>
              </a:ext>
            </a:extLst>
          </p:cNvPr>
          <p:cNvSpPr>
            <a:spLocks noGrp="1"/>
          </p:cNvSpPr>
          <p:nvPr>
            <p:ph type="ftr" sz="quarter" idx="11"/>
          </p:nvPr>
        </p:nvSpPr>
        <p:spPr/>
        <p:txBody>
          <a:bodyPr/>
          <a:lstStyle/>
          <a:p>
            <a:r>
              <a:rPr lang="en-GB" dirty="0"/>
              <a:t>© 2021 Capital Law Limited</a:t>
            </a:r>
          </a:p>
        </p:txBody>
      </p:sp>
      <p:sp>
        <p:nvSpPr>
          <p:cNvPr id="29" name="Subtitle 28">
            <a:extLst>
              <a:ext uri="{FF2B5EF4-FFF2-40B4-BE49-F238E27FC236}">
                <a16:creationId xmlns:a16="http://schemas.microsoft.com/office/drawing/2014/main" id="{456C7688-945D-2B4D-BF3B-D05F58C893D2}"/>
              </a:ext>
            </a:extLst>
          </p:cNvPr>
          <p:cNvSpPr>
            <a:spLocks noGrp="1"/>
          </p:cNvSpPr>
          <p:nvPr>
            <p:ph type="subTitle" idx="13"/>
          </p:nvPr>
        </p:nvSpPr>
        <p:spPr/>
        <p:txBody>
          <a:bodyPr/>
          <a:lstStyle/>
          <a:p>
            <a:endParaRPr lang="en-GB" dirty="0"/>
          </a:p>
        </p:txBody>
      </p:sp>
      <p:sp>
        <p:nvSpPr>
          <p:cNvPr id="12" name="Text Placeholder 12">
            <a:extLst>
              <a:ext uri="{FF2B5EF4-FFF2-40B4-BE49-F238E27FC236}">
                <a16:creationId xmlns:a16="http://schemas.microsoft.com/office/drawing/2014/main" id="{215BE32D-210D-4888-A693-C0CCAC833EA6}"/>
              </a:ext>
            </a:extLst>
          </p:cNvPr>
          <p:cNvSpPr>
            <a:spLocks noGrp="1"/>
          </p:cNvSpPr>
          <p:nvPr>
            <p:ph type="body" sz="quarter" idx="14"/>
          </p:nvPr>
        </p:nvSpPr>
        <p:spPr>
          <a:xfrm>
            <a:off x="7300913" y="1972385"/>
            <a:ext cx="8355850" cy="6442301"/>
          </a:xfrm>
        </p:spPr>
        <p:txBody>
          <a:bodyPr/>
          <a:lstStyle/>
          <a:p>
            <a:endParaRPr lang="en-GB" i="0" dirty="0"/>
          </a:p>
          <a:p>
            <a:endParaRPr lang="en-GB" i="0" dirty="0"/>
          </a:p>
          <a:p>
            <a:endParaRPr lang="en-GB" i="0" dirty="0"/>
          </a:p>
          <a:p>
            <a:endParaRPr lang="en-GB" i="0" dirty="0"/>
          </a:p>
          <a:p>
            <a:pPr marL="457200" indent="-457200">
              <a:buFont typeface="Arial" panose="020B0604020202020204" pitchFamily="34" charset="0"/>
              <a:buChar char="•"/>
            </a:pPr>
            <a:r>
              <a:rPr lang="en-GB" i="0" dirty="0"/>
              <a:t>Setting the required standard </a:t>
            </a:r>
          </a:p>
          <a:p>
            <a:endParaRPr lang="en-GB" i="0" dirty="0"/>
          </a:p>
          <a:p>
            <a:endParaRPr lang="en-GB" i="0" dirty="0"/>
          </a:p>
          <a:p>
            <a:pPr marL="457200" indent="-457200">
              <a:buFont typeface="Arial" panose="020B0604020202020204" pitchFamily="34" charset="0"/>
              <a:buChar char="•"/>
            </a:pPr>
            <a:r>
              <a:rPr lang="en-GB" i="0" dirty="0"/>
              <a:t>Probationary periods</a:t>
            </a:r>
          </a:p>
          <a:p>
            <a:endParaRPr lang="en-GB" i="0" dirty="0"/>
          </a:p>
          <a:p>
            <a:endParaRPr lang="en-GB" i="0" dirty="0"/>
          </a:p>
          <a:p>
            <a:pPr marL="457200" indent="-457200">
              <a:buFont typeface="Arial" panose="020B0604020202020204" pitchFamily="34" charset="0"/>
              <a:buChar char="•"/>
            </a:pPr>
            <a:r>
              <a:rPr lang="en-GB" i="0" dirty="0"/>
              <a:t>Appraisal system </a:t>
            </a:r>
          </a:p>
        </p:txBody>
      </p:sp>
    </p:spTree>
    <p:extLst>
      <p:ext uri="{BB962C8B-B14F-4D97-AF65-F5344CB8AC3E}">
        <p14:creationId xmlns:p14="http://schemas.microsoft.com/office/powerpoint/2010/main" val="12001579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CF97A5CD-CC65-1A4A-9911-BD7293B05C07}"/>
              </a:ext>
            </a:extLst>
          </p:cNvPr>
          <p:cNvSpPr>
            <a:spLocks noGrp="1"/>
          </p:cNvSpPr>
          <p:nvPr>
            <p:ph type="title"/>
          </p:nvPr>
        </p:nvSpPr>
        <p:spPr>
          <a:xfrm>
            <a:off x="631257" y="729314"/>
            <a:ext cx="8875350" cy="246221"/>
          </a:xfrm>
        </p:spPr>
        <p:txBody>
          <a:bodyPr/>
          <a:lstStyle/>
          <a:p>
            <a:endParaRPr lang="en-GB" dirty="0"/>
          </a:p>
        </p:txBody>
      </p:sp>
      <p:sp>
        <p:nvSpPr>
          <p:cNvPr id="8" name="Content Placeholder 7">
            <a:extLst>
              <a:ext uri="{FF2B5EF4-FFF2-40B4-BE49-F238E27FC236}">
                <a16:creationId xmlns:a16="http://schemas.microsoft.com/office/drawing/2014/main" id="{B8D7B481-CB35-0843-97CD-A9E0A5326EA6}"/>
              </a:ext>
            </a:extLst>
          </p:cNvPr>
          <p:cNvSpPr>
            <a:spLocks noGrp="1"/>
          </p:cNvSpPr>
          <p:nvPr>
            <p:ph idx="1"/>
          </p:nvPr>
        </p:nvSpPr>
        <p:spPr/>
        <p:txBody>
          <a:bodyPr/>
          <a:lstStyle/>
          <a:p>
            <a:endParaRPr lang="en-GB" dirty="0"/>
          </a:p>
          <a:p>
            <a:pPr lvl="1"/>
            <a:r>
              <a:rPr lang="en-GB" dirty="0"/>
              <a:t>04. Conduct v Capability </a:t>
            </a:r>
          </a:p>
          <a:p>
            <a:endParaRPr lang="en-GB" dirty="0"/>
          </a:p>
        </p:txBody>
      </p:sp>
      <p:sp>
        <p:nvSpPr>
          <p:cNvPr id="4" name="Footer Placeholder 3">
            <a:extLst>
              <a:ext uri="{FF2B5EF4-FFF2-40B4-BE49-F238E27FC236}">
                <a16:creationId xmlns:a16="http://schemas.microsoft.com/office/drawing/2014/main" id="{23BA56CA-6D91-AB4D-B362-9C8C57904BE9}"/>
              </a:ext>
            </a:extLst>
          </p:cNvPr>
          <p:cNvSpPr>
            <a:spLocks noGrp="1"/>
          </p:cNvSpPr>
          <p:nvPr>
            <p:ph type="ftr" sz="quarter" idx="11"/>
          </p:nvPr>
        </p:nvSpPr>
        <p:spPr/>
        <p:txBody>
          <a:bodyPr/>
          <a:lstStyle/>
          <a:p>
            <a:r>
              <a:rPr lang="en-GB" dirty="0"/>
              <a:t>© 2021 Capital Law Limited</a:t>
            </a:r>
          </a:p>
        </p:txBody>
      </p:sp>
      <p:sp>
        <p:nvSpPr>
          <p:cNvPr id="29" name="Subtitle 28">
            <a:extLst>
              <a:ext uri="{FF2B5EF4-FFF2-40B4-BE49-F238E27FC236}">
                <a16:creationId xmlns:a16="http://schemas.microsoft.com/office/drawing/2014/main" id="{456C7688-945D-2B4D-BF3B-D05F58C893D2}"/>
              </a:ext>
            </a:extLst>
          </p:cNvPr>
          <p:cNvSpPr>
            <a:spLocks noGrp="1"/>
          </p:cNvSpPr>
          <p:nvPr>
            <p:ph type="subTitle" idx="13"/>
          </p:nvPr>
        </p:nvSpPr>
        <p:spPr/>
        <p:txBody>
          <a:bodyPr/>
          <a:lstStyle/>
          <a:p>
            <a:endParaRPr lang="en-GB" dirty="0"/>
          </a:p>
        </p:txBody>
      </p:sp>
      <p:sp>
        <p:nvSpPr>
          <p:cNvPr id="12" name="Text Placeholder 12">
            <a:extLst>
              <a:ext uri="{FF2B5EF4-FFF2-40B4-BE49-F238E27FC236}">
                <a16:creationId xmlns:a16="http://schemas.microsoft.com/office/drawing/2014/main" id="{215BE32D-210D-4888-A693-C0CCAC833EA6}"/>
              </a:ext>
            </a:extLst>
          </p:cNvPr>
          <p:cNvSpPr>
            <a:spLocks noGrp="1"/>
          </p:cNvSpPr>
          <p:nvPr>
            <p:ph type="body" sz="quarter" idx="14"/>
          </p:nvPr>
        </p:nvSpPr>
        <p:spPr>
          <a:xfrm>
            <a:off x="8270125" y="1571807"/>
            <a:ext cx="7386638" cy="6764049"/>
          </a:xfrm>
        </p:spPr>
        <p:txBody>
          <a:bodyPr/>
          <a:lstStyle/>
          <a:p>
            <a:endParaRPr lang="en-GB" i="0" dirty="0"/>
          </a:p>
          <a:p>
            <a:r>
              <a:rPr lang="en-GB" i="0" dirty="0"/>
              <a:t>Conduct is about an employees’ </a:t>
            </a:r>
            <a:r>
              <a:rPr lang="en-GB" b="1" dirty="0"/>
              <a:t>behaviour </a:t>
            </a:r>
            <a:r>
              <a:rPr lang="en-GB" i="0" dirty="0"/>
              <a:t>at work. </a:t>
            </a:r>
          </a:p>
          <a:p>
            <a:endParaRPr lang="en-GB" i="0" dirty="0"/>
          </a:p>
          <a:p>
            <a:r>
              <a:rPr lang="en-GB" i="0" dirty="0"/>
              <a:t>It can usually be identified as actions which the employee has control over e.g. calling in sick when they are not genuinely ill. </a:t>
            </a:r>
          </a:p>
          <a:p>
            <a:endParaRPr lang="en-GB" i="0" dirty="0"/>
          </a:p>
          <a:p>
            <a:endParaRPr lang="en-GB" i="0" dirty="0"/>
          </a:p>
          <a:p>
            <a:r>
              <a:rPr lang="en-GB" i="0" dirty="0"/>
              <a:t>Capability is about an employees’ </a:t>
            </a:r>
            <a:r>
              <a:rPr lang="en-GB" b="1" dirty="0"/>
              <a:t>ability </a:t>
            </a:r>
            <a:r>
              <a:rPr lang="en-GB" i="0" dirty="0"/>
              <a:t>to do their job. </a:t>
            </a:r>
          </a:p>
          <a:p>
            <a:endParaRPr lang="en-GB" i="0" dirty="0"/>
          </a:p>
          <a:p>
            <a:r>
              <a:rPr lang="en-GB" i="0" dirty="0"/>
              <a:t>It can usually be identified as an issue which the employee has no control over e.g. unable to do their job due to an illness or underlying work or personal issues. </a:t>
            </a:r>
          </a:p>
          <a:p>
            <a:endParaRPr lang="en-GB" i="0" dirty="0"/>
          </a:p>
          <a:p>
            <a:r>
              <a:rPr lang="en-GB" i="0" dirty="0"/>
              <a:t>Not always clear!</a:t>
            </a:r>
          </a:p>
        </p:txBody>
      </p:sp>
    </p:spTree>
    <p:extLst>
      <p:ext uri="{BB962C8B-B14F-4D97-AF65-F5344CB8AC3E}">
        <p14:creationId xmlns:p14="http://schemas.microsoft.com/office/powerpoint/2010/main" val="7792930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CF97A5CD-CC65-1A4A-9911-BD7293B05C07}"/>
              </a:ext>
            </a:extLst>
          </p:cNvPr>
          <p:cNvSpPr>
            <a:spLocks noGrp="1"/>
          </p:cNvSpPr>
          <p:nvPr>
            <p:ph type="title"/>
          </p:nvPr>
        </p:nvSpPr>
        <p:spPr>
          <a:xfrm>
            <a:off x="631257" y="729314"/>
            <a:ext cx="8875350" cy="246221"/>
          </a:xfrm>
        </p:spPr>
        <p:txBody>
          <a:bodyPr/>
          <a:lstStyle/>
          <a:p>
            <a:endParaRPr lang="en-GB" dirty="0"/>
          </a:p>
        </p:txBody>
      </p:sp>
      <p:sp>
        <p:nvSpPr>
          <p:cNvPr id="8" name="Content Placeholder 7">
            <a:extLst>
              <a:ext uri="{FF2B5EF4-FFF2-40B4-BE49-F238E27FC236}">
                <a16:creationId xmlns:a16="http://schemas.microsoft.com/office/drawing/2014/main" id="{B8D7B481-CB35-0843-97CD-A9E0A5326EA6}"/>
              </a:ext>
            </a:extLst>
          </p:cNvPr>
          <p:cNvSpPr>
            <a:spLocks noGrp="1"/>
          </p:cNvSpPr>
          <p:nvPr>
            <p:ph idx="1"/>
          </p:nvPr>
        </p:nvSpPr>
        <p:spPr/>
        <p:txBody>
          <a:bodyPr/>
          <a:lstStyle/>
          <a:p>
            <a:endParaRPr lang="en-GB" dirty="0"/>
          </a:p>
          <a:p>
            <a:pPr lvl="1"/>
            <a:r>
              <a:rPr lang="en-GB" dirty="0"/>
              <a:t>04. Conduct v Capability:</a:t>
            </a:r>
          </a:p>
          <a:p>
            <a:pPr lvl="1"/>
            <a:r>
              <a:rPr lang="en-GB" dirty="0"/>
              <a:t>Examples  </a:t>
            </a:r>
          </a:p>
          <a:p>
            <a:endParaRPr lang="en-GB" dirty="0"/>
          </a:p>
        </p:txBody>
      </p:sp>
      <p:sp>
        <p:nvSpPr>
          <p:cNvPr id="4" name="Footer Placeholder 3">
            <a:extLst>
              <a:ext uri="{FF2B5EF4-FFF2-40B4-BE49-F238E27FC236}">
                <a16:creationId xmlns:a16="http://schemas.microsoft.com/office/drawing/2014/main" id="{23BA56CA-6D91-AB4D-B362-9C8C57904BE9}"/>
              </a:ext>
            </a:extLst>
          </p:cNvPr>
          <p:cNvSpPr>
            <a:spLocks noGrp="1"/>
          </p:cNvSpPr>
          <p:nvPr>
            <p:ph type="ftr" sz="quarter" idx="11"/>
          </p:nvPr>
        </p:nvSpPr>
        <p:spPr/>
        <p:txBody>
          <a:bodyPr/>
          <a:lstStyle/>
          <a:p>
            <a:r>
              <a:rPr lang="en-GB" dirty="0"/>
              <a:t>© 2021 Capital Law Limited</a:t>
            </a:r>
          </a:p>
        </p:txBody>
      </p:sp>
      <p:sp>
        <p:nvSpPr>
          <p:cNvPr id="29" name="Subtitle 28">
            <a:extLst>
              <a:ext uri="{FF2B5EF4-FFF2-40B4-BE49-F238E27FC236}">
                <a16:creationId xmlns:a16="http://schemas.microsoft.com/office/drawing/2014/main" id="{456C7688-945D-2B4D-BF3B-D05F58C893D2}"/>
              </a:ext>
            </a:extLst>
          </p:cNvPr>
          <p:cNvSpPr>
            <a:spLocks noGrp="1"/>
          </p:cNvSpPr>
          <p:nvPr>
            <p:ph type="subTitle" idx="13"/>
          </p:nvPr>
        </p:nvSpPr>
        <p:spPr/>
        <p:txBody>
          <a:bodyPr/>
          <a:lstStyle/>
          <a:p>
            <a:endParaRPr lang="en-GB" dirty="0"/>
          </a:p>
        </p:txBody>
      </p:sp>
      <p:sp>
        <p:nvSpPr>
          <p:cNvPr id="12" name="Text Placeholder 12">
            <a:extLst>
              <a:ext uri="{FF2B5EF4-FFF2-40B4-BE49-F238E27FC236}">
                <a16:creationId xmlns:a16="http://schemas.microsoft.com/office/drawing/2014/main" id="{215BE32D-210D-4888-A693-C0CCAC833EA6}"/>
              </a:ext>
            </a:extLst>
          </p:cNvPr>
          <p:cNvSpPr>
            <a:spLocks noGrp="1"/>
          </p:cNvSpPr>
          <p:nvPr>
            <p:ph type="body" sz="quarter" idx="14"/>
          </p:nvPr>
        </p:nvSpPr>
        <p:spPr>
          <a:xfrm>
            <a:off x="5432332" y="1650637"/>
            <a:ext cx="9289508" cy="6589523"/>
          </a:xfrm>
        </p:spPr>
        <p:txBody>
          <a:bodyPr/>
          <a:lstStyle/>
          <a:p>
            <a:pPr algn="l" fontAlgn="base">
              <a:buFont typeface="Arial" panose="020B0604020202020204" pitchFamily="34" charset="0"/>
              <a:buChar char="•"/>
            </a:pPr>
            <a:r>
              <a:rPr lang="en-GB" dirty="0"/>
              <a:t>A driver goes deliberately slowly to his last job to avoid having to do another delivery within his prescribed working hours</a:t>
            </a:r>
          </a:p>
          <a:p>
            <a:pPr algn="l" fontAlgn="base">
              <a:buFont typeface="Arial" panose="020B0604020202020204" pitchFamily="34" charset="0"/>
              <a:buChar char="•"/>
            </a:pPr>
            <a:endParaRPr lang="en-GB" dirty="0"/>
          </a:p>
          <a:p>
            <a:pPr fontAlgn="base">
              <a:buFont typeface="Arial" panose="020B0604020202020204" pitchFamily="34" charset="0"/>
              <a:buChar char="•"/>
            </a:pPr>
            <a:r>
              <a:rPr lang="en-GB" dirty="0"/>
              <a:t>A local delivery driver is slower on his route because he is unfamiliar with the area</a:t>
            </a:r>
          </a:p>
          <a:p>
            <a:pPr algn="l" fontAlgn="base">
              <a:buFont typeface="Arial" panose="020B0604020202020204" pitchFamily="34" charset="0"/>
              <a:buChar char="•"/>
            </a:pPr>
            <a:endParaRPr lang="en-GB" dirty="0"/>
          </a:p>
          <a:p>
            <a:pPr algn="l" fontAlgn="base">
              <a:buFont typeface="Arial" panose="020B0604020202020204" pitchFamily="34" charset="0"/>
              <a:buChar char="•"/>
            </a:pPr>
            <a:r>
              <a:rPr lang="en-GB" dirty="0"/>
              <a:t>A factory worker’s output is poor because he takes smoke breaks and exceeds his breaks allowance</a:t>
            </a:r>
          </a:p>
          <a:p>
            <a:pPr algn="l" fontAlgn="base">
              <a:buFont typeface="Arial" panose="020B0604020202020204" pitchFamily="34" charset="0"/>
              <a:buChar char="•"/>
            </a:pPr>
            <a:endParaRPr lang="en-GB" dirty="0"/>
          </a:p>
          <a:p>
            <a:pPr algn="l" fontAlgn="base">
              <a:buFont typeface="Arial" panose="020B0604020202020204" pitchFamily="34" charset="0"/>
              <a:buChar char="•"/>
            </a:pPr>
            <a:r>
              <a:rPr lang="en-GB" dirty="0"/>
              <a:t>A technician doesn’t complete paperwork because he perceives it as being a waste of time</a:t>
            </a:r>
          </a:p>
          <a:p>
            <a:pPr algn="l" fontAlgn="base">
              <a:buFont typeface="Arial" panose="020B0604020202020204" pitchFamily="34" charset="0"/>
              <a:buChar char="•"/>
            </a:pPr>
            <a:endParaRPr lang="en-GB" dirty="0"/>
          </a:p>
          <a:p>
            <a:pPr algn="l" fontAlgn="base">
              <a:buFont typeface="Arial" panose="020B0604020202020204" pitchFamily="34" charset="0"/>
              <a:buChar char="•"/>
            </a:pPr>
            <a:r>
              <a:rPr lang="en-GB" dirty="0"/>
              <a:t>A warehouse worker whose output is low because of a back condition</a:t>
            </a:r>
          </a:p>
          <a:p>
            <a:pPr algn="l" fontAlgn="base">
              <a:buFont typeface="Arial" panose="020B0604020202020204" pitchFamily="34" charset="0"/>
              <a:buChar char="•"/>
            </a:pPr>
            <a:endParaRPr lang="en-GB" dirty="0"/>
          </a:p>
          <a:p>
            <a:pPr algn="l" fontAlgn="base">
              <a:buFont typeface="Arial" panose="020B0604020202020204" pitchFamily="34" charset="0"/>
              <a:buChar char="•"/>
            </a:pPr>
            <a:r>
              <a:rPr lang="en-GB" dirty="0"/>
              <a:t>A care worker who takes longer to dispense medication because his English is poor</a:t>
            </a:r>
          </a:p>
          <a:p>
            <a:pPr algn="l" fontAlgn="base">
              <a:buFont typeface="Arial" panose="020B0604020202020204" pitchFamily="34" charset="0"/>
              <a:buChar char="•"/>
            </a:pPr>
            <a:endParaRPr lang="en-GB" i="0" dirty="0"/>
          </a:p>
        </p:txBody>
      </p:sp>
      <p:sp>
        <p:nvSpPr>
          <p:cNvPr id="7" name="Text Placeholder 12">
            <a:extLst>
              <a:ext uri="{FF2B5EF4-FFF2-40B4-BE49-F238E27FC236}">
                <a16:creationId xmlns:a16="http://schemas.microsoft.com/office/drawing/2014/main" id="{034FC7D7-B607-4408-82AC-9438B1E37A3E}"/>
              </a:ext>
            </a:extLst>
          </p:cNvPr>
          <p:cNvSpPr txBox="1">
            <a:spLocks/>
          </p:cNvSpPr>
          <p:nvPr/>
        </p:nvSpPr>
        <p:spPr>
          <a:xfrm>
            <a:off x="8237377" y="3015428"/>
            <a:ext cx="7386638" cy="950673"/>
          </a:xfrm>
          <a:prstGeom prst="rect">
            <a:avLst/>
          </a:prstGeom>
        </p:spPr>
        <p:txBody>
          <a:bodyPr vert="horz" lIns="0" tIns="0" rIns="0" bIns="0" rtlCol="0">
            <a:noAutofit/>
          </a:bodyPr>
          <a:lstStyle>
            <a:lvl1pPr marL="0" indent="0" algn="l" defTabSz="1219200" rtl="0" eaLnBrk="1" latinLnBrk="0" hangingPunct="1">
              <a:lnSpc>
                <a:spcPct val="100000"/>
              </a:lnSpc>
              <a:spcBef>
                <a:spcPts val="0"/>
              </a:spcBef>
              <a:buFont typeface="Arial" panose="020B0604020202020204" pitchFamily="34" charset="0"/>
              <a:buNone/>
              <a:tabLst/>
              <a:defRPr sz="2400" b="0" i="1" kern="1200">
                <a:solidFill>
                  <a:schemeClr val="tx1"/>
                </a:solidFill>
                <a:latin typeface="+mj-lt"/>
                <a:ea typeface="+mn-ea"/>
                <a:cs typeface="+mn-cs"/>
              </a:defRPr>
            </a:lvl1pPr>
            <a:lvl2pPr marL="0" indent="0" algn="l" defTabSz="1219200" rtl="0" eaLnBrk="1" latinLnBrk="0" hangingPunct="1">
              <a:lnSpc>
                <a:spcPct val="100000"/>
              </a:lnSpc>
              <a:spcBef>
                <a:spcPts val="0"/>
              </a:spcBef>
              <a:buFont typeface="Arial" panose="020B0604020202020204" pitchFamily="34" charset="0"/>
              <a:buNone/>
              <a:tabLst/>
              <a:defRPr sz="2400" b="0" kern="1200">
                <a:solidFill>
                  <a:schemeClr val="tx1"/>
                </a:solidFill>
                <a:latin typeface="+mn-lt"/>
                <a:ea typeface="+mn-ea"/>
                <a:cs typeface="+mn-cs"/>
              </a:defRPr>
            </a:lvl2pPr>
            <a:lvl3pPr marL="324000" indent="-324000" algn="l" defTabSz="1219200" rtl="0" eaLnBrk="1" latinLnBrk="0" hangingPunct="1">
              <a:lnSpc>
                <a:spcPct val="100000"/>
              </a:lnSpc>
              <a:spcBef>
                <a:spcPts val="0"/>
              </a:spcBef>
              <a:buFont typeface=".AppleSystemUIFont"/>
              <a:buChar char="—"/>
              <a:tabLst/>
              <a:defRPr sz="2400" b="0" kern="1200">
                <a:solidFill>
                  <a:schemeClr val="tx1"/>
                </a:solidFill>
                <a:latin typeface="+mj-lt"/>
                <a:ea typeface="+mn-ea"/>
                <a:cs typeface="+mn-cs"/>
              </a:defRPr>
            </a:lvl3pPr>
            <a:lvl4pPr marL="342900" indent="-342900" algn="l" defTabSz="1219200" rtl="0" eaLnBrk="1" latinLnBrk="0" hangingPunct="1">
              <a:lnSpc>
                <a:spcPct val="100000"/>
              </a:lnSpc>
              <a:spcBef>
                <a:spcPts val="0"/>
              </a:spcBef>
              <a:buFont typeface=".AppleSystemUIFont"/>
              <a:buChar char="—"/>
              <a:tabLst/>
              <a:defRPr sz="2400" b="1" kern="1200">
                <a:solidFill>
                  <a:schemeClr val="tx1"/>
                </a:solidFill>
                <a:latin typeface="+mn-lt"/>
                <a:ea typeface="+mn-ea"/>
                <a:cs typeface="+mn-cs"/>
              </a:defRPr>
            </a:lvl4pPr>
            <a:lvl5pPr marL="0" indent="0" algn="l" defTabSz="1219200" rtl="0" eaLnBrk="1" latinLnBrk="0" hangingPunct="1">
              <a:lnSpc>
                <a:spcPct val="100000"/>
              </a:lnSpc>
              <a:spcBef>
                <a:spcPts val="0"/>
              </a:spcBef>
              <a:buFont typeface="Arial" panose="020B0604020202020204" pitchFamily="34" charset="0"/>
              <a:buNone/>
              <a:tabLst/>
              <a:defRPr sz="2400" kern="1200">
                <a:solidFill>
                  <a:schemeClr val="tx1"/>
                </a:solidFill>
                <a:latin typeface="+mn-lt"/>
                <a:ea typeface="+mn-ea"/>
                <a:cs typeface="+mn-cs"/>
              </a:defRPr>
            </a:lvl5pPr>
            <a:lvl6pPr marL="33528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4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20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6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endParaRPr lang="en-GB" i="0" dirty="0"/>
          </a:p>
        </p:txBody>
      </p:sp>
      <p:sp>
        <p:nvSpPr>
          <p:cNvPr id="9" name="Text Placeholder 12">
            <a:extLst>
              <a:ext uri="{FF2B5EF4-FFF2-40B4-BE49-F238E27FC236}">
                <a16:creationId xmlns:a16="http://schemas.microsoft.com/office/drawing/2014/main" id="{3A698BEA-1CC2-4835-BD21-37272DD3E2B7}"/>
              </a:ext>
            </a:extLst>
          </p:cNvPr>
          <p:cNvSpPr txBox="1">
            <a:spLocks/>
          </p:cNvSpPr>
          <p:nvPr/>
        </p:nvSpPr>
        <p:spPr>
          <a:xfrm>
            <a:off x="8237377" y="4380219"/>
            <a:ext cx="7386638" cy="950673"/>
          </a:xfrm>
          <a:prstGeom prst="rect">
            <a:avLst/>
          </a:prstGeom>
        </p:spPr>
        <p:txBody>
          <a:bodyPr vert="horz" lIns="0" tIns="0" rIns="0" bIns="0" rtlCol="0">
            <a:noAutofit/>
          </a:bodyPr>
          <a:lstStyle>
            <a:lvl1pPr marL="0" indent="0" algn="l" defTabSz="1219200" rtl="0" eaLnBrk="1" latinLnBrk="0" hangingPunct="1">
              <a:lnSpc>
                <a:spcPct val="100000"/>
              </a:lnSpc>
              <a:spcBef>
                <a:spcPts val="0"/>
              </a:spcBef>
              <a:buFont typeface="Arial" panose="020B0604020202020204" pitchFamily="34" charset="0"/>
              <a:buNone/>
              <a:tabLst/>
              <a:defRPr sz="2400" b="0" i="1" kern="1200">
                <a:solidFill>
                  <a:schemeClr val="tx1"/>
                </a:solidFill>
                <a:latin typeface="+mj-lt"/>
                <a:ea typeface="+mn-ea"/>
                <a:cs typeface="+mn-cs"/>
              </a:defRPr>
            </a:lvl1pPr>
            <a:lvl2pPr marL="0" indent="0" algn="l" defTabSz="1219200" rtl="0" eaLnBrk="1" latinLnBrk="0" hangingPunct="1">
              <a:lnSpc>
                <a:spcPct val="100000"/>
              </a:lnSpc>
              <a:spcBef>
                <a:spcPts val="0"/>
              </a:spcBef>
              <a:buFont typeface="Arial" panose="020B0604020202020204" pitchFamily="34" charset="0"/>
              <a:buNone/>
              <a:tabLst/>
              <a:defRPr sz="2400" b="0" kern="1200">
                <a:solidFill>
                  <a:schemeClr val="tx1"/>
                </a:solidFill>
                <a:latin typeface="+mn-lt"/>
                <a:ea typeface="+mn-ea"/>
                <a:cs typeface="+mn-cs"/>
              </a:defRPr>
            </a:lvl2pPr>
            <a:lvl3pPr marL="324000" indent="-324000" algn="l" defTabSz="1219200" rtl="0" eaLnBrk="1" latinLnBrk="0" hangingPunct="1">
              <a:lnSpc>
                <a:spcPct val="100000"/>
              </a:lnSpc>
              <a:spcBef>
                <a:spcPts val="0"/>
              </a:spcBef>
              <a:buFont typeface=".AppleSystemUIFont"/>
              <a:buChar char="—"/>
              <a:tabLst/>
              <a:defRPr sz="2400" b="0" kern="1200">
                <a:solidFill>
                  <a:schemeClr val="tx1"/>
                </a:solidFill>
                <a:latin typeface="+mj-lt"/>
                <a:ea typeface="+mn-ea"/>
                <a:cs typeface="+mn-cs"/>
              </a:defRPr>
            </a:lvl3pPr>
            <a:lvl4pPr marL="342900" indent="-342900" algn="l" defTabSz="1219200" rtl="0" eaLnBrk="1" latinLnBrk="0" hangingPunct="1">
              <a:lnSpc>
                <a:spcPct val="100000"/>
              </a:lnSpc>
              <a:spcBef>
                <a:spcPts val="0"/>
              </a:spcBef>
              <a:buFont typeface=".AppleSystemUIFont"/>
              <a:buChar char="—"/>
              <a:tabLst/>
              <a:defRPr sz="2400" b="1" kern="1200">
                <a:solidFill>
                  <a:schemeClr val="tx1"/>
                </a:solidFill>
                <a:latin typeface="+mn-lt"/>
                <a:ea typeface="+mn-ea"/>
                <a:cs typeface="+mn-cs"/>
              </a:defRPr>
            </a:lvl4pPr>
            <a:lvl5pPr marL="0" indent="0" algn="l" defTabSz="1219200" rtl="0" eaLnBrk="1" latinLnBrk="0" hangingPunct="1">
              <a:lnSpc>
                <a:spcPct val="100000"/>
              </a:lnSpc>
              <a:spcBef>
                <a:spcPts val="0"/>
              </a:spcBef>
              <a:buFont typeface="Arial" panose="020B0604020202020204" pitchFamily="34" charset="0"/>
              <a:buNone/>
              <a:tabLst/>
              <a:defRPr sz="2400" kern="1200">
                <a:solidFill>
                  <a:schemeClr val="tx1"/>
                </a:solidFill>
                <a:latin typeface="+mn-lt"/>
                <a:ea typeface="+mn-ea"/>
                <a:cs typeface="+mn-cs"/>
              </a:defRPr>
            </a:lvl5pPr>
            <a:lvl6pPr marL="33528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4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20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6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endParaRPr lang="en-GB" i="0" dirty="0"/>
          </a:p>
        </p:txBody>
      </p:sp>
      <p:sp>
        <p:nvSpPr>
          <p:cNvPr id="10" name="Text Placeholder 12">
            <a:extLst>
              <a:ext uri="{FF2B5EF4-FFF2-40B4-BE49-F238E27FC236}">
                <a16:creationId xmlns:a16="http://schemas.microsoft.com/office/drawing/2014/main" id="{14850F76-EDB4-466E-AD3F-AA6377531918}"/>
              </a:ext>
            </a:extLst>
          </p:cNvPr>
          <p:cNvSpPr txBox="1">
            <a:spLocks/>
          </p:cNvSpPr>
          <p:nvPr/>
        </p:nvSpPr>
        <p:spPr>
          <a:xfrm>
            <a:off x="8237377" y="3015427"/>
            <a:ext cx="7386638" cy="950673"/>
          </a:xfrm>
          <a:prstGeom prst="rect">
            <a:avLst/>
          </a:prstGeom>
        </p:spPr>
        <p:txBody>
          <a:bodyPr vert="horz" lIns="0" tIns="0" rIns="0" bIns="0" rtlCol="0">
            <a:noAutofit/>
          </a:bodyPr>
          <a:lstStyle>
            <a:lvl1pPr marL="0" indent="0" algn="l" defTabSz="1219200" rtl="0" eaLnBrk="1" latinLnBrk="0" hangingPunct="1">
              <a:lnSpc>
                <a:spcPct val="100000"/>
              </a:lnSpc>
              <a:spcBef>
                <a:spcPts val="0"/>
              </a:spcBef>
              <a:buFont typeface="Arial" panose="020B0604020202020204" pitchFamily="34" charset="0"/>
              <a:buNone/>
              <a:tabLst/>
              <a:defRPr sz="2400" b="0" i="1" kern="1200">
                <a:solidFill>
                  <a:schemeClr val="tx1"/>
                </a:solidFill>
                <a:latin typeface="+mj-lt"/>
                <a:ea typeface="+mn-ea"/>
                <a:cs typeface="+mn-cs"/>
              </a:defRPr>
            </a:lvl1pPr>
            <a:lvl2pPr marL="0" indent="0" algn="l" defTabSz="1219200" rtl="0" eaLnBrk="1" latinLnBrk="0" hangingPunct="1">
              <a:lnSpc>
                <a:spcPct val="100000"/>
              </a:lnSpc>
              <a:spcBef>
                <a:spcPts val="0"/>
              </a:spcBef>
              <a:buFont typeface="Arial" panose="020B0604020202020204" pitchFamily="34" charset="0"/>
              <a:buNone/>
              <a:tabLst/>
              <a:defRPr sz="2400" b="0" kern="1200">
                <a:solidFill>
                  <a:schemeClr val="tx1"/>
                </a:solidFill>
                <a:latin typeface="+mn-lt"/>
                <a:ea typeface="+mn-ea"/>
                <a:cs typeface="+mn-cs"/>
              </a:defRPr>
            </a:lvl2pPr>
            <a:lvl3pPr marL="324000" indent="-324000" algn="l" defTabSz="1219200" rtl="0" eaLnBrk="1" latinLnBrk="0" hangingPunct="1">
              <a:lnSpc>
                <a:spcPct val="100000"/>
              </a:lnSpc>
              <a:spcBef>
                <a:spcPts val="0"/>
              </a:spcBef>
              <a:buFont typeface=".AppleSystemUIFont"/>
              <a:buChar char="—"/>
              <a:tabLst/>
              <a:defRPr sz="2400" b="0" kern="1200">
                <a:solidFill>
                  <a:schemeClr val="tx1"/>
                </a:solidFill>
                <a:latin typeface="+mj-lt"/>
                <a:ea typeface="+mn-ea"/>
                <a:cs typeface="+mn-cs"/>
              </a:defRPr>
            </a:lvl3pPr>
            <a:lvl4pPr marL="342900" indent="-342900" algn="l" defTabSz="1219200" rtl="0" eaLnBrk="1" latinLnBrk="0" hangingPunct="1">
              <a:lnSpc>
                <a:spcPct val="100000"/>
              </a:lnSpc>
              <a:spcBef>
                <a:spcPts val="0"/>
              </a:spcBef>
              <a:buFont typeface=".AppleSystemUIFont"/>
              <a:buChar char="—"/>
              <a:tabLst/>
              <a:defRPr sz="2400" b="1" kern="1200">
                <a:solidFill>
                  <a:schemeClr val="tx1"/>
                </a:solidFill>
                <a:latin typeface="+mn-lt"/>
                <a:ea typeface="+mn-ea"/>
                <a:cs typeface="+mn-cs"/>
              </a:defRPr>
            </a:lvl4pPr>
            <a:lvl5pPr marL="0" indent="0" algn="l" defTabSz="1219200" rtl="0" eaLnBrk="1" latinLnBrk="0" hangingPunct="1">
              <a:lnSpc>
                <a:spcPct val="100000"/>
              </a:lnSpc>
              <a:spcBef>
                <a:spcPts val="0"/>
              </a:spcBef>
              <a:buFont typeface="Arial" panose="020B0604020202020204" pitchFamily="34" charset="0"/>
              <a:buNone/>
              <a:tabLst/>
              <a:defRPr sz="2400" kern="1200">
                <a:solidFill>
                  <a:schemeClr val="tx1"/>
                </a:solidFill>
                <a:latin typeface="+mn-lt"/>
                <a:ea typeface="+mn-ea"/>
                <a:cs typeface="+mn-cs"/>
              </a:defRPr>
            </a:lvl5pPr>
            <a:lvl6pPr marL="33528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4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20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6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endParaRPr lang="en-GB" i="0" dirty="0"/>
          </a:p>
        </p:txBody>
      </p:sp>
    </p:spTree>
    <p:extLst>
      <p:ext uri="{BB962C8B-B14F-4D97-AF65-F5344CB8AC3E}">
        <p14:creationId xmlns:p14="http://schemas.microsoft.com/office/powerpoint/2010/main" val="32084046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CF97A5CD-CC65-1A4A-9911-BD7293B05C07}"/>
              </a:ext>
            </a:extLst>
          </p:cNvPr>
          <p:cNvSpPr>
            <a:spLocks noGrp="1"/>
          </p:cNvSpPr>
          <p:nvPr>
            <p:ph type="title"/>
          </p:nvPr>
        </p:nvSpPr>
        <p:spPr>
          <a:xfrm>
            <a:off x="631257" y="729314"/>
            <a:ext cx="8875350" cy="246221"/>
          </a:xfrm>
        </p:spPr>
        <p:txBody>
          <a:bodyPr/>
          <a:lstStyle/>
          <a:p>
            <a:endParaRPr lang="en-GB" dirty="0"/>
          </a:p>
        </p:txBody>
      </p:sp>
      <p:sp>
        <p:nvSpPr>
          <p:cNvPr id="8" name="Content Placeholder 7">
            <a:extLst>
              <a:ext uri="{FF2B5EF4-FFF2-40B4-BE49-F238E27FC236}">
                <a16:creationId xmlns:a16="http://schemas.microsoft.com/office/drawing/2014/main" id="{B8D7B481-CB35-0843-97CD-A9E0A5326EA6}"/>
              </a:ext>
            </a:extLst>
          </p:cNvPr>
          <p:cNvSpPr>
            <a:spLocks noGrp="1"/>
          </p:cNvSpPr>
          <p:nvPr>
            <p:ph idx="1"/>
          </p:nvPr>
        </p:nvSpPr>
        <p:spPr/>
        <p:txBody>
          <a:bodyPr/>
          <a:lstStyle/>
          <a:p>
            <a:endParaRPr lang="en-GB" dirty="0"/>
          </a:p>
          <a:p>
            <a:pPr lvl="1"/>
            <a:r>
              <a:rPr lang="en-GB" dirty="0"/>
              <a:t>04. Conduct v Capability:</a:t>
            </a:r>
          </a:p>
          <a:p>
            <a:pPr lvl="1"/>
            <a:r>
              <a:rPr lang="en-GB" dirty="0"/>
              <a:t>Examples  </a:t>
            </a:r>
          </a:p>
          <a:p>
            <a:endParaRPr lang="en-GB" dirty="0"/>
          </a:p>
        </p:txBody>
      </p:sp>
      <p:sp>
        <p:nvSpPr>
          <p:cNvPr id="4" name="Footer Placeholder 3">
            <a:extLst>
              <a:ext uri="{FF2B5EF4-FFF2-40B4-BE49-F238E27FC236}">
                <a16:creationId xmlns:a16="http://schemas.microsoft.com/office/drawing/2014/main" id="{23BA56CA-6D91-AB4D-B362-9C8C57904BE9}"/>
              </a:ext>
            </a:extLst>
          </p:cNvPr>
          <p:cNvSpPr>
            <a:spLocks noGrp="1"/>
          </p:cNvSpPr>
          <p:nvPr>
            <p:ph type="ftr" sz="quarter" idx="11"/>
          </p:nvPr>
        </p:nvSpPr>
        <p:spPr/>
        <p:txBody>
          <a:bodyPr/>
          <a:lstStyle/>
          <a:p>
            <a:r>
              <a:rPr lang="en-GB" dirty="0"/>
              <a:t>© 2021 Capital Law Limited</a:t>
            </a:r>
          </a:p>
        </p:txBody>
      </p:sp>
      <p:sp>
        <p:nvSpPr>
          <p:cNvPr id="29" name="Subtitle 28">
            <a:extLst>
              <a:ext uri="{FF2B5EF4-FFF2-40B4-BE49-F238E27FC236}">
                <a16:creationId xmlns:a16="http://schemas.microsoft.com/office/drawing/2014/main" id="{456C7688-945D-2B4D-BF3B-D05F58C893D2}"/>
              </a:ext>
            </a:extLst>
          </p:cNvPr>
          <p:cNvSpPr>
            <a:spLocks noGrp="1"/>
          </p:cNvSpPr>
          <p:nvPr>
            <p:ph type="subTitle" idx="13"/>
          </p:nvPr>
        </p:nvSpPr>
        <p:spPr/>
        <p:txBody>
          <a:bodyPr/>
          <a:lstStyle/>
          <a:p>
            <a:endParaRPr lang="en-GB" dirty="0"/>
          </a:p>
        </p:txBody>
      </p:sp>
      <p:sp>
        <p:nvSpPr>
          <p:cNvPr id="12" name="Text Placeholder 12">
            <a:extLst>
              <a:ext uri="{FF2B5EF4-FFF2-40B4-BE49-F238E27FC236}">
                <a16:creationId xmlns:a16="http://schemas.microsoft.com/office/drawing/2014/main" id="{215BE32D-210D-4888-A693-C0CCAC833EA6}"/>
              </a:ext>
            </a:extLst>
          </p:cNvPr>
          <p:cNvSpPr>
            <a:spLocks noGrp="1"/>
          </p:cNvSpPr>
          <p:nvPr>
            <p:ph type="body" sz="quarter" idx="14"/>
          </p:nvPr>
        </p:nvSpPr>
        <p:spPr>
          <a:xfrm>
            <a:off x="5432331" y="1650637"/>
            <a:ext cx="9166537" cy="3680255"/>
          </a:xfrm>
        </p:spPr>
        <p:txBody>
          <a:bodyPr/>
          <a:lstStyle/>
          <a:p>
            <a:pPr algn="l" fontAlgn="base"/>
            <a:endParaRPr lang="en-GB" sz="2800" i="0" dirty="0"/>
          </a:p>
          <a:p>
            <a:pPr algn="l" fontAlgn="base"/>
            <a:r>
              <a:rPr lang="en-GB" sz="2800" dirty="0"/>
              <a:t>Mr A was employed as a contract manager for shopfitters. He was competent and experienced. He had "detailed knowledge of building law and was loyal, conscientious and meticulous". However, he was argumentative with clients and unable to compromise with them on their particular requirements. Some of the clients refused to deal with him. </a:t>
            </a:r>
          </a:p>
          <a:p>
            <a:pPr algn="l" fontAlgn="base">
              <a:buFont typeface="Arial" panose="020B0604020202020204" pitchFamily="34" charset="0"/>
              <a:buChar char="•"/>
            </a:pPr>
            <a:endParaRPr lang="en-GB" sz="2800" i="0" dirty="0"/>
          </a:p>
        </p:txBody>
      </p:sp>
      <p:sp>
        <p:nvSpPr>
          <p:cNvPr id="7" name="Text Placeholder 12">
            <a:extLst>
              <a:ext uri="{FF2B5EF4-FFF2-40B4-BE49-F238E27FC236}">
                <a16:creationId xmlns:a16="http://schemas.microsoft.com/office/drawing/2014/main" id="{034FC7D7-B607-4408-82AC-9438B1E37A3E}"/>
              </a:ext>
            </a:extLst>
          </p:cNvPr>
          <p:cNvSpPr txBox="1">
            <a:spLocks/>
          </p:cNvSpPr>
          <p:nvPr/>
        </p:nvSpPr>
        <p:spPr>
          <a:xfrm>
            <a:off x="8237377" y="3015428"/>
            <a:ext cx="7386638" cy="950673"/>
          </a:xfrm>
          <a:prstGeom prst="rect">
            <a:avLst/>
          </a:prstGeom>
        </p:spPr>
        <p:txBody>
          <a:bodyPr vert="horz" lIns="0" tIns="0" rIns="0" bIns="0" rtlCol="0">
            <a:noAutofit/>
          </a:bodyPr>
          <a:lstStyle>
            <a:lvl1pPr marL="0" indent="0" algn="l" defTabSz="1219200" rtl="0" eaLnBrk="1" latinLnBrk="0" hangingPunct="1">
              <a:lnSpc>
                <a:spcPct val="100000"/>
              </a:lnSpc>
              <a:spcBef>
                <a:spcPts val="0"/>
              </a:spcBef>
              <a:buFont typeface="Arial" panose="020B0604020202020204" pitchFamily="34" charset="0"/>
              <a:buNone/>
              <a:tabLst/>
              <a:defRPr sz="2400" b="0" i="1" kern="1200">
                <a:solidFill>
                  <a:schemeClr val="tx1"/>
                </a:solidFill>
                <a:latin typeface="+mj-lt"/>
                <a:ea typeface="+mn-ea"/>
                <a:cs typeface="+mn-cs"/>
              </a:defRPr>
            </a:lvl1pPr>
            <a:lvl2pPr marL="0" indent="0" algn="l" defTabSz="1219200" rtl="0" eaLnBrk="1" latinLnBrk="0" hangingPunct="1">
              <a:lnSpc>
                <a:spcPct val="100000"/>
              </a:lnSpc>
              <a:spcBef>
                <a:spcPts val="0"/>
              </a:spcBef>
              <a:buFont typeface="Arial" panose="020B0604020202020204" pitchFamily="34" charset="0"/>
              <a:buNone/>
              <a:tabLst/>
              <a:defRPr sz="2400" b="0" kern="1200">
                <a:solidFill>
                  <a:schemeClr val="tx1"/>
                </a:solidFill>
                <a:latin typeface="+mn-lt"/>
                <a:ea typeface="+mn-ea"/>
                <a:cs typeface="+mn-cs"/>
              </a:defRPr>
            </a:lvl2pPr>
            <a:lvl3pPr marL="324000" indent="-324000" algn="l" defTabSz="1219200" rtl="0" eaLnBrk="1" latinLnBrk="0" hangingPunct="1">
              <a:lnSpc>
                <a:spcPct val="100000"/>
              </a:lnSpc>
              <a:spcBef>
                <a:spcPts val="0"/>
              </a:spcBef>
              <a:buFont typeface=".AppleSystemUIFont"/>
              <a:buChar char="—"/>
              <a:tabLst/>
              <a:defRPr sz="2400" b="0" kern="1200">
                <a:solidFill>
                  <a:schemeClr val="tx1"/>
                </a:solidFill>
                <a:latin typeface="+mj-lt"/>
                <a:ea typeface="+mn-ea"/>
                <a:cs typeface="+mn-cs"/>
              </a:defRPr>
            </a:lvl3pPr>
            <a:lvl4pPr marL="342900" indent="-342900" algn="l" defTabSz="1219200" rtl="0" eaLnBrk="1" latinLnBrk="0" hangingPunct="1">
              <a:lnSpc>
                <a:spcPct val="100000"/>
              </a:lnSpc>
              <a:spcBef>
                <a:spcPts val="0"/>
              </a:spcBef>
              <a:buFont typeface=".AppleSystemUIFont"/>
              <a:buChar char="—"/>
              <a:tabLst/>
              <a:defRPr sz="2400" b="1" kern="1200">
                <a:solidFill>
                  <a:schemeClr val="tx1"/>
                </a:solidFill>
                <a:latin typeface="+mn-lt"/>
                <a:ea typeface="+mn-ea"/>
                <a:cs typeface="+mn-cs"/>
              </a:defRPr>
            </a:lvl4pPr>
            <a:lvl5pPr marL="0" indent="0" algn="l" defTabSz="1219200" rtl="0" eaLnBrk="1" latinLnBrk="0" hangingPunct="1">
              <a:lnSpc>
                <a:spcPct val="100000"/>
              </a:lnSpc>
              <a:spcBef>
                <a:spcPts val="0"/>
              </a:spcBef>
              <a:buFont typeface="Arial" panose="020B0604020202020204" pitchFamily="34" charset="0"/>
              <a:buNone/>
              <a:tabLst/>
              <a:defRPr sz="2400" kern="1200">
                <a:solidFill>
                  <a:schemeClr val="tx1"/>
                </a:solidFill>
                <a:latin typeface="+mn-lt"/>
                <a:ea typeface="+mn-ea"/>
                <a:cs typeface="+mn-cs"/>
              </a:defRPr>
            </a:lvl5pPr>
            <a:lvl6pPr marL="33528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4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20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6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endParaRPr lang="en-GB" i="0" dirty="0"/>
          </a:p>
        </p:txBody>
      </p:sp>
      <p:sp>
        <p:nvSpPr>
          <p:cNvPr id="9" name="Text Placeholder 12">
            <a:extLst>
              <a:ext uri="{FF2B5EF4-FFF2-40B4-BE49-F238E27FC236}">
                <a16:creationId xmlns:a16="http://schemas.microsoft.com/office/drawing/2014/main" id="{3A698BEA-1CC2-4835-BD21-37272DD3E2B7}"/>
              </a:ext>
            </a:extLst>
          </p:cNvPr>
          <p:cNvSpPr txBox="1">
            <a:spLocks/>
          </p:cNvSpPr>
          <p:nvPr/>
        </p:nvSpPr>
        <p:spPr>
          <a:xfrm>
            <a:off x="8237377" y="4380219"/>
            <a:ext cx="7386638" cy="950673"/>
          </a:xfrm>
          <a:prstGeom prst="rect">
            <a:avLst/>
          </a:prstGeom>
        </p:spPr>
        <p:txBody>
          <a:bodyPr vert="horz" lIns="0" tIns="0" rIns="0" bIns="0" rtlCol="0">
            <a:noAutofit/>
          </a:bodyPr>
          <a:lstStyle>
            <a:lvl1pPr marL="0" indent="0" algn="l" defTabSz="1219200" rtl="0" eaLnBrk="1" latinLnBrk="0" hangingPunct="1">
              <a:lnSpc>
                <a:spcPct val="100000"/>
              </a:lnSpc>
              <a:spcBef>
                <a:spcPts val="0"/>
              </a:spcBef>
              <a:buFont typeface="Arial" panose="020B0604020202020204" pitchFamily="34" charset="0"/>
              <a:buNone/>
              <a:tabLst/>
              <a:defRPr sz="2400" b="0" i="1" kern="1200">
                <a:solidFill>
                  <a:schemeClr val="tx1"/>
                </a:solidFill>
                <a:latin typeface="+mj-lt"/>
                <a:ea typeface="+mn-ea"/>
                <a:cs typeface="+mn-cs"/>
              </a:defRPr>
            </a:lvl1pPr>
            <a:lvl2pPr marL="0" indent="0" algn="l" defTabSz="1219200" rtl="0" eaLnBrk="1" latinLnBrk="0" hangingPunct="1">
              <a:lnSpc>
                <a:spcPct val="100000"/>
              </a:lnSpc>
              <a:spcBef>
                <a:spcPts val="0"/>
              </a:spcBef>
              <a:buFont typeface="Arial" panose="020B0604020202020204" pitchFamily="34" charset="0"/>
              <a:buNone/>
              <a:tabLst/>
              <a:defRPr sz="2400" b="0" kern="1200">
                <a:solidFill>
                  <a:schemeClr val="tx1"/>
                </a:solidFill>
                <a:latin typeface="+mn-lt"/>
                <a:ea typeface="+mn-ea"/>
                <a:cs typeface="+mn-cs"/>
              </a:defRPr>
            </a:lvl2pPr>
            <a:lvl3pPr marL="324000" indent="-324000" algn="l" defTabSz="1219200" rtl="0" eaLnBrk="1" latinLnBrk="0" hangingPunct="1">
              <a:lnSpc>
                <a:spcPct val="100000"/>
              </a:lnSpc>
              <a:spcBef>
                <a:spcPts val="0"/>
              </a:spcBef>
              <a:buFont typeface=".AppleSystemUIFont"/>
              <a:buChar char="—"/>
              <a:tabLst/>
              <a:defRPr sz="2400" b="0" kern="1200">
                <a:solidFill>
                  <a:schemeClr val="tx1"/>
                </a:solidFill>
                <a:latin typeface="+mj-lt"/>
                <a:ea typeface="+mn-ea"/>
                <a:cs typeface="+mn-cs"/>
              </a:defRPr>
            </a:lvl3pPr>
            <a:lvl4pPr marL="342900" indent="-342900" algn="l" defTabSz="1219200" rtl="0" eaLnBrk="1" latinLnBrk="0" hangingPunct="1">
              <a:lnSpc>
                <a:spcPct val="100000"/>
              </a:lnSpc>
              <a:spcBef>
                <a:spcPts val="0"/>
              </a:spcBef>
              <a:buFont typeface=".AppleSystemUIFont"/>
              <a:buChar char="—"/>
              <a:tabLst/>
              <a:defRPr sz="2400" b="1" kern="1200">
                <a:solidFill>
                  <a:schemeClr val="tx1"/>
                </a:solidFill>
                <a:latin typeface="+mn-lt"/>
                <a:ea typeface="+mn-ea"/>
                <a:cs typeface="+mn-cs"/>
              </a:defRPr>
            </a:lvl4pPr>
            <a:lvl5pPr marL="0" indent="0" algn="l" defTabSz="1219200" rtl="0" eaLnBrk="1" latinLnBrk="0" hangingPunct="1">
              <a:lnSpc>
                <a:spcPct val="100000"/>
              </a:lnSpc>
              <a:spcBef>
                <a:spcPts val="0"/>
              </a:spcBef>
              <a:buFont typeface="Arial" panose="020B0604020202020204" pitchFamily="34" charset="0"/>
              <a:buNone/>
              <a:tabLst/>
              <a:defRPr sz="2400" kern="1200">
                <a:solidFill>
                  <a:schemeClr val="tx1"/>
                </a:solidFill>
                <a:latin typeface="+mn-lt"/>
                <a:ea typeface="+mn-ea"/>
                <a:cs typeface="+mn-cs"/>
              </a:defRPr>
            </a:lvl5pPr>
            <a:lvl6pPr marL="33528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4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20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6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endParaRPr lang="en-GB" i="0" dirty="0"/>
          </a:p>
        </p:txBody>
      </p:sp>
      <p:sp>
        <p:nvSpPr>
          <p:cNvPr id="10" name="Text Placeholder 12">
            <a:extLst>
              <a:ext uri="{FF2B5EF4-FFF2-40B4-BE49-F238E27FC236}">
                <a16:creationId xmlns:a16="http://schemas.microsoft.com/office/drawing/2014/main" id="{14850F76-EDB4-466E-AD3F-AA6377531918}"/>
              </a:ext>
            </a:extLst>
          </p:cNvPr>
          <p:cNvSpPr txBox="1">
            <a:spLocks/>
          </p:cNvSpPr>
          <p:nvPr/>
        </p:nvSpPr>
        <p:spPr>
          <a:xfrm>
            <a:off x="8237377" y="3015427"/>
            <a:ext cx="7386638" cy="950673"/>
          </a:xfrm>
          <a:prstGeom prst="rect">
            <a:avLst/>
          </a:prstGeom>
        </p:spPr>
        <p:txBody>
          <a:bodyPr vert="horz" lIns="0" tIns="0" rIns="0" bIns="0" rtlCol="0">
            <a:noAutofit/>
          </a:bodyPr>
          <a:lstStyle>
            <a:lvl1pPr marL="0" indent="0" algn="l" defTabSz="1219200" rtl="0" eaLnBrk="1" latinLnBrk="0" hangingPunct="1">
              <a:lnSpc>
                <a:spcPct val="100000"/>
              </a:lnSpc>
              <a:spcBef>
                <a:spcPts val="0"/>
              </a:spcBef>
              <a:buFont typeface="Arial" panose="020B0604020202020204" pitchFamily="34" charset="0"/>
              <a:buNone/>
              <a:tabLst/>
              <a:defRPr sz="2400" b="0" i="1" kern="1200">
                <a:solidFill>
                  <a:schemeClr val="tx1"/>
                </a:solidFill>
                <a:latin typeface="+mj-lt"/>
                <a:ea typeface="+mn-ea"/>
                <a:cs typeface="+mn-cs"/>
              </a:defRPr>
            </a:lvl1pPr>
            <a:lvl2pPr marL="0" indent="0" algn="l" defTabSz="1219200" rtl="0" eaLnBrk="1" latinLnBrk="0" hangingPunct="1">
              <a:lnSpc>
                <a:spcPct val="100000"/>
              </a:lnSpc>
              <a:spcBef>
                <a:spcPts val="0"/>
              </a:spcBef>
              <a:buFont typeface="Arial" panose="020B0604020202020204" pitchFamily="34" charset="0"/>
              <a:buNone/>
              <a:tabLst/>
              <a:defRPr sz="2400" b="0" kern="1200">
                <a:solidFill>
                  <a:schemeClr val="tx1"/>
                </a:solidFill>
                <a:latin typeface="+mn-lt"/>
                <a:ea typeface="+mn-ea"/>
                <a:cs typeface="+mn-cs"/>
              </a:defRPr>
            </a:lvl2pPr>
            <a:lvl3pPr marL="324000" indent="-324000" algn="l" defTabSz="1219200" rtl="0" eaLnBrk="1" latinLnBrk="0" hangingPunct="1">
              <a:lnSpc>
                <a:spcPct val="100000"/>
              </a:lnSpc>
              <a:spcBef>
                <a:spcPts val="0"/>
              </a:spcBef>
              <a:buFont typeface=".AppleSystemUIFont"/>
              <a:buChar char="—"/>
              <a:tabLst/>
              <a:defRPr sz="2400" b="0" kern="1200">
                <a:solidFill>
                  <a:schemeClr val="tx1"/>
                </a:solidFill>
                <a:latin typeface="+mj-lt"/>
                <a:ea typeface="+mn-ea"/>
                <a:cs typeface="+mn-cs"/>
              </a:defRPr>
            </a:lvl3pPr>
            <a:lvl4pPr marL="342900" indent="-342900" algn="l" defTabSz="1219200" rtl="0" eaLnBrk="1" latinLnBrk="0" hangingPunct="1">
              <a:lnSpc>
                <a:spcPct val="100000"/>
              </a:lnSpc>
              <a:spcBef>
                <a:spcPts val="0"/>
              </a:spcBef>
              <a:buFont typeface=".AppleSystemUIFont"/>
              <a:buChar char="—"/>
              <a:tabLst/>
              <a:defRPr sz="2400" b="1" kern="1200">
                <a:solidFill>
                  <a:schemeClr val="tx1"/>
                </a:solidFill>
                <a:latin typeface="+mn-lt"/>
                <a:ea typeface="+mn-ea"/>
                <a:cs typeface="+mn-cs"/>
              </a:defRPr>
            </a:lvl4pPr>
            <a:lvl5pPr marL="0" indent="0" algn="l" defTabSz="1219200" rtl="0" eaLnBrk="1" latinLnBrk="0" hangingPunct="1">
              <a:lnSpc>
                <a:spcPct val="100000"/>
              </a:lnSpc>
              <a:spcBef>
                <a:spcPts val="0"/>
              </a:spcBef>
              <a:buFont typeface="Arial" panose="020B0604020202020204" pitchFamily="34" charset="0"/>
              <a:buNone/>
              <a:tabLst/>
              <a:defRPr sz="2400" kern="1200">
                <a:solidFill>
                  <a:schemeClr val="tx1"/>
                </a:solidFill>
                <a:latin typeface="+mn-lt"/>
                <a:ea typeface="+mn-ea"/>
                <a:cs typeface="+mn-cs"/>
              </a:defRPr>
            </a:lvl5pPr>
            <a:lvl6pPr marL="33528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4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20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6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endParaRPr lang="en-GB" i="0" dirty="0"/>
          </a:p>
        </p:txBody>
      </p:sp>
      <p:sp>
        <p:nvSpPr>
          <p:cNvPr id="11" name="Text Placeholder 12">
            <a:extLst>
              <a:ext uri="{FF2B5EF4-FFF2-40B4-BE49-F238E27FC236}">
                <a16:creationId xmlns:a16="http://schemas.microsoft.com/office/drawing/2014/main" id="{ECBA1973-1FAD-4094-B715-838C454BF05F}"/>
              </a:ext>
            </a:extLst>
          </p:cNvPr>
          <p:cNvSpPr txBox="1">
            <a:spLocks/>
          </p:cNvSpPr>
          <p:nvPr/>
        </p:nvSpPr>
        <p:spPr>
          <a:xfrm>
            <a:off x="5463234" y="5365254"/>
            <a:ext cx="1837678" cy="418628"/>
          </a:xfrm>
          <a:prstGeom prst="rect">
            <a:avLst/>
          </a:prstGeom>
        </p:spPr>
        <p:txBody>
          <a:bodyPr vert="horz" lIns="0" tIns="0" rIns="0" bIns="0" rtlCol="0">
            <a:noAutofit/>
          </a:bodyPr>
          <a:lstStyle>
            <a:lvl1pPr marL="0" indent="0" algn="l" defTabSz="1219200" rtl="0" eaLnBrk="1" latinLnBrk="0" hangingPunct="1">
              <a:lnSpc>
                <a:spcPct val="100000"/>
              </a:lnSpc>
              <a:spcBef>
                <a:spcPts val="0"/>
              </a:spcBef>
              <a:buFont typeface="Arial" panose="020B0604020202020204" pitchFamily="34" charset="0"/>
              <a:buNone/>
              <a:tabLst/>
              <a:defRPr sz="2400" b="0" i="1" kern="1200">
                <a:solidFill>
                  <a:schemeClr val="tx1"/>
                </a:solidFill>
                <a:latin typeface="+mj-lt"/>
                <a:ea typeface="+mn-ea"/>
                <a:cs typeface="+mn-cs"/>
              </a:defRPr>
            </a:lvl1pPr>
            <a:lvl2pPr marL="0" indent="0" algn="l" defTabSz="1219200" rtl="0" eaLnBrk="1" latinLnBrk="0" hangingPunct="1">
              <a:lnSpc>
                <a:spcPct val="100000"/>
              </a:lnSpc>
              <a:spcBef>
                <a:spcPts val="0"/>
              </a:spcBef>
              <a:buFont typeface="Arial" panose="020B0604020202020204" pitchFamily="34" charset="0"/>
              <a:buNone/>
              <a:tabLst/>
              <a:defRPr sz="2400" b="0" kern="1200">
                <a:solidFill>
                  <a:schemeClr val="tx1"/>
                </a:solidFill>
                <a:latin typeface="+mn-lt"/>
                <a:ea typeface="+mn-ea"/>
                <a:cs typeface="+mn-cs"/>
              </a:defRPr>
            </a:lvl2pPr>
            <a:lvl3pPr marL="324000" indent="-324000" algn="l" defTabSz="1219200" rtl="0" eaLnBrk="1" latinLnBrk="0" hangingPunct="1">
              <a:lnSpc>
                <a:spcPct val="100000"/>
              </a:lnSpc>
              <a:spcBef>
                <a:spcPts val="0"/>
              </a:spcBef>
              <a:buFont typeface=".AppleSystemUIFont"/>
              <a:buChar char="—"/>
              <a:tabLst/>
              <a:defRPr sz="2400" b="0" kern="1200">
                <a:solidFill>
                  <a:schemeClr val="tx1"/>
                </a:solidFill>
                <a:latin typeface="+mj-lt"/>
                <a:ea typeface="+mn-ea"/>
                <a:cs typeface="+mn-cs"/>
              </a:defRPr>
            </a:lvl3pPr>
            <a:lvl4pPr marL="342900" indent="-342900" algn="l" defTabSz="1219200" rtl="0" eaLnBrk="1" latinLnBrk="0" hangingPunct="1">
              <a:lnSpc>
                <a:spcPct val="100000"/>
              </a:lnSpc>
              <a:spcBef>
                <a:spcPts val="0"/>
              </a:spcBef>
              <a:buFont typeface=".AppleSystemUIFont"/>
              <a:buChar char="—"/>
              <a:tabLst/>
              <a:defRPr sz="2400" b="1" kern="1200">
                <a:solidFill>
                  <a:schemeClr val="tx1"/>
                </a:solidFill>
                <a:latin typeface="+mn-lt"/>
                <a:ea typeface="+mn-ea"/>
                <a:cs typeface="+mn-cs"/>
              </a:defRPr>
            </a:lvl4pPr>
            <a:lvl5pPr marL="0" indent="0" algn="l" defTabSz="1219200" rtl="0" eaLnBrk="1" latinLnBrk="0" hangingPunct="1">
              <a:lnSpc>
                <a:spcPct val="100000"/>
              </a:lnSpc>
              <a:spcBef>
                <a:spcPts val="0"/>
              </a:spcBef>
              <a:buFont typeface="Arial" panose="020B0604020202020204" pitchFamily="34" charset="0"/>
              <a:buNone/>
              <a:tabLst/>
              <a:defRPr sz="2400" kern="1200">
                <a:solidFill>
                  <a:schemeClr val="tx1"/>
                </a:solidFill>
                <a:latin typeface="+mn-lt"/>
                <a:ea typeface="+mn-ea"/>
                <a:cs typeface="+mn-cs"/>
              </a:defRPr>
            </a:lvl5pPr>
            <a:lvl6pPr marL="33528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4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20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6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pPr fontAlgn="base"/>
            <a:r>
              <a:rPr lang="en-GB" b="1" i="0" dirty="0"/>
              <a:t>Conduct? </a:t>
            </a:r>
          </a:p>
        </p:txBody>
      </p:sp>
      <p:sp>
        <p:nvSpPr>
          <p:cNvPr id="13" name="Text Placeholder 12">
            <a:extLst>
              <a:ext uri="{FF2B5EF4-FFF2-40B4-BE49-F238E27FC236}">
                <a16:creationId xmlns:a16="http://schemas.microsoft.com/office/drawing/2014/main" id="{921CE3BC-3A6D-4ED2-B36E-EFACE5824CDA}"/>
              </a:ext>
            </a:extLst>
          </p:cNvPr>
          <p:cNvSpPr txBox="1">
            <a:spLocks/>
          </p:cNvSpPr>
          <p:nvPr/>
        </p:nvSpPr>
        <p:spPr>
          <a:xfrm>
            <a:off x="10147341" y="5365254"/>
            <a:ext cx="2118231" cy="418628"/>
          </a:xfrm>
          <a:prstGeom prst="rect">
            <a:avLst/>
          </a:prstGeom>
        </p:spPr>
        <p:txBody>
          <a:bodyPr vert="horz" lIns="0" tIns="0" rIns="0" bIns="0" rtlCol="0">
            <a:noAutofit/>
          </a:bodyPr>
          <a:lstStyle>
            <a:lvl1pPr marL="0" indent="0" algn="l" defTabSz="1219200" rtl="0" eaLnBrk="1" latinLnBrk="0" hangingPunct="1">
              <a:lnSpc>
                <a:spcPct val="100000"/>
              </a:lnSpc>
              <a:spcBef>
                <a:spcPts val="0"/>
              </a:spcBef>
              <a:buFont typeface="Arial" panose="020B0604020202020204" pitchFamily="34" charset="0"/>
              <a:buNone/>
              <a:tabLst/>
              <a:defRPr sz="2400" b="0" i="1" kern="1200">
                <a:solidFill>
                  <a:schemeClr val="tx1"/>
                </a:solidFill>
                <a:latin typeface="+mj-lt"/>
                <a:ea typeface="+mn-ea"/>
                <a:cs typeface="+mn-cs"/>
              </a:defRPr>
            </a:lvl1pPr>
            <a:lvl2pPr marL="0" indent="0" algn="l" defTabSz="1219200" rtl="0" eaLnBrk="1" latinLnBrk="0" hangingPunct="1">
              <a:lnSpc>
                <a:spcPct val="100000"/>
              </a:lnSpc>
              <a:spcBef>
                <a:spcPts val="0"/>
              </a:spcBef>
              <a:buFont typeface="Arial" panose="020B0604020202020204" pitchFamily="34" charset="0"/>
              <a:buNone/>
              <a:tabLst/>
              <a:defRPr sz="2400" b="0" kern="1200">
                <a:solidFill>
                  <a:schemeClr val="tx1"/>
                </a:solidFill>
                <a:latin typeface="+mn-lt"/>
                <a:ea typeface="+mn-ea"/>
                <a:cs typeface="+mn-cs"/>
              </a:defRPr>
            </a:lvl2pPr>
            <a:lvl3pPr marL="324000" indent="-324000" algn="l" defTabSz="1219200" rtl="0" eaLnBrk="1" latinLnBrk="0" hangingPunct="1">
              <a:lnSpc>
                <a:spcPct val="100000"/>
              </a:lnSpc>
              <a:spcBef>
                <a:spcPts val="0"/>
              </a:spcBef>
              <a:buFont typeface=".AppleSystemUIFont"/>
              <a:buChar char="—"/>
              <a:tabLst/>
              <a:defRPr sz="2400" b="0" kern="1200">
                <a:solidFill>
                  <a:schemeClr val="tx1"/>
                </a:solidFill>
                <a:latin typeface="+mj-lt"/>
                <a:ea typeface="+mn-ea"/>
                <a:cs typeface="+mn-cs"/>
              </a:defRPr>
            </a:lvl3pPr>
            <a:lvl4pPr marL="342900" indent="-342900" algn="l" defTabSz="1219200" rtl="0" eaLnBrk="1" latinLnBrk="0" hangingPunct="1">
              <a:lnSpc>
                <a:spcPct val="100000"/>
              </a:lnSpc>
              <a:spcBef>
                <a:spcPts val="0"/>
              </a:spcBef>
              <a:buFont typeface=".AppleSystemUIFont"/>
              <a:buChar char="—"/>
              <a:tabLst/>
              <a:defRPr sz="2400" b="1" kern="1200">
                <a:solidFill>
                  <a:schemeClr val="tx1"/>
                </a:solidFill>
                <a:latin typeface="+mn-lt"/>
                <a:ea typeface="+mn-ea"/>
                <a:cs typeface="+mn-cs"/>
              </a:defRPr>
            </a:lvl4pPr>
            <a:lvl5pPr marL="0" indent="0" algn="l" defTabSz="1219200" rtl="0" eaLnBrk="1" latinLnBrk="0" hangingPunct="1">
              <a:lnSpc>
                <a:spcPct val="100000"/>
              </a:lnSpc>
              <a:spcBef>
                <a:spcPts val="0"/>
              </a:spcBef>
              <a:buFont typeface="Arial" panose="020B0604020202020204" pitchFamily="34" charset="0"/>
              <a:buNone/>
              <a:tabLst/>
              <a:defRPr sz="2400" kern="1200">
                <a:solidFill>
                  <a:schemeClr val="tx1"/>
                </a:solidFill>
                <a:latin typeface="+mn-lt"/>
                <a:ea typeface="+mn-ea"/>
                <a:cs typeface="+mn-cs"/>
              </a:defRPr>
            </a:lvl5pPr>
            <a:lvl6pPr marL="33528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4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20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6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pPr fontAlgn="base"/>
            <a:r>
              <a:rPr lang="en-GB" b="1" i="0" dirty="0"/>
              <a:t>Capability?  </a:t>
            </a:r>
          </a:p>
        </p:txBody>
      </p:sp>
      <p:sp>
        <p:nvSpPr>
          <p:cNvPr id="14" name="Text Placeholder 12">
            <a:extLst>
              <a:ext uri="{FF2B5EF4-FFF2-40B4-BE49-F238E27FC236}">
                <a16:creationId xmlns:a16="http://schemas.microsoft.com/office/drawing/2014/main" id="{CE326EA0-C208-45FF-8B7F-87EEE5DE6B68}"/>
              </a:ext>
            </a:extLst>
          </p:cNvPr>
          <p:cNvSpPr txBox="1">
            <a:spLocks/>
          </p:cNvSpPr>
          <p:nvPr/>
        </p:nvSpPr>
        <p:spPr>
          <a:xfrm>
            <a:off x="8066740" y="5365254"/>
            <a:ext cx="1314773" cy="418628"/>
          </a:xfrm>
          <a:prstGeom prst="rect">
            <a:avLst/>
          </a:prstGeom>
        </p:spPr>
        <p:txBody>
          <a:bodyPr vert="horz" lIns="0" tIns="0" rIns="0" bIns="0" rtlCol="0">
            <a:noAutofit/>
          </a:bodyPr>
          <a:lstStyle>
            <a:lvl1pPr marL="0" indent="0" algn="l" defTabSz="1219200" rtl="0" eaLnBrk="1" latinLnBrk="0" hangingPunct="1">
              <a:lnSpc>
                <a:spcPct val="100000"/>
              </a:lnSpc>
              <a:spcBef>
                <a:spcPts val="0"/>
              </a:spcBef>
              <a:buFont typeface="Arial" panose="020B0604020202020204" pitchFamily="34" charset="0"/>
              <a:buNone/>
              <a:tabLst/>
              <a:defRPr sz="2400" b="0" i="1" kern="1200">
                <a:solidFill>
                  <a:schemeClr val="tx1"/>
                </a:solidFill>
                <a:latin typeface="+mj-lt"/>
                <a:ea typeface="+mn-ea"/>
                <a:cs typeface="+mn-cs"/>
              </a:defRPr>
            </a:lvl1pPr>
            <a:lvl2pPr marL="0" indent="0" algn="l" defTabSz="1219200" rtl="0" eaLnBrk="1" latinLnBrk="0" hangingPunct="1">
              <a:lnSpc>
                <a:spcPct val="100000"/>
              </a:lnSpc>
              <a:spcBef>
                <a:spcPts val="0"/>
              </a:spcBef>
              <a:buFont typeface="Arial" panose="020B0604020202020204" pitchFamily="34" charset="0"/>
              <a:buNone/>
              <a:tabLst/>
              <a:defRPr sz="2400" b="0" kern="1200">
                <a:solidFill>
                  <a:schemeClr val="tx1"/>
                </a:solidFill>
                <a:latin typeface="+mn-lt"/>
                <a:ea typeface="+mn-ea"/>
                <a:cs typeface="+mn-cs"/>
              </a:defRPr>
            </a:lvl2pPr>
            <a:lvl3pPr marL="324000" indent="-324000" algn="l" defTabSz="1219200" rtl="0" eaLnBrk="1" latinLnBrk="0" hangingPunct="1">
              <a:lnSpc>
                <a:spcPct val="100000"/>
              </a:lnSpc>
              <a:spcBef>
                <a:spcPts val="0"/>
              </a:spcBef>
              <a:buFont typeface=".AppleSystemUIFont"/>
              <a:buChar char="—"/>
              <a:tabLst/>
              <a:defRPr sz="2400" b="0" kern="1200">
                <a:solidFill>
                  <a:schemeClr val="tx1"/>
                </a:solidFill>
                <a:latin typeface="+mj-lt"/>
                <a:ea typeface="+mn-ea"/>
                <a:cs typeface="+mn-cs"/>
              </a:defRPr>
            </a:lvl3pPr>
            <a:lvl4pPr marL="342900" indent="-342900" algn="l" defTabSz="1219200" rtl="0" eaLnBrk="1" latinLnBrk="0" hangingPunct="1">
              <a:lnSpc>
                <a:spcPct val="100000"/>
              </a:lnSpc>
              <a:spcBef>
                <a:spcPts val="0"/>
              </a:spcBef>
              <a:buFont typeface=".AppleSystemUIFont"/>
              <a:buChar char="—"/>
              <a:tabLst/>
              <a:defRPr sz="2400" b="1" kern="1200">
                <a:solidFill>
                  <a:schemeClr val="tx1"/>
                </a:solidFill>
                <a:latin typeface="+mn-lt"/>
                <a:ea typeface="+mn-ea"/>
                <a:cs typeface="+mn-cs"/>
              </a:defRPr>
            </a:lvl4pPr>
            <a:lvl5pPr marL="0" indent="0" algn="l" defTabSz="1219200" rtl="0" eaLnBrk="1" latinLnBrk="0" hangingPunct="1">
              <a:lnSpc>
                <a:spcPct val="100000"/>
              </a:lnSpc>
              <a:spcBef>
                <a:spcPts val="0"/>
              </a:spcBef>
              <a:buFont typeface="Arial" panose="020B0604020202020204" pitchFamily="34" charset="0"/>
              <a:buNone/>
              <a:tabLst/>
              <a:defRPr sz="2400" kern="1200">
                <a:solidFill>
                  <a:schemeClr val="tx1"/>
                </a:solidFill>
                <a:latin typeface="+mn-lt"/>
                <a:ea typeface="+mn-ea"/>
                <a:cs typeface="+mn-cs"/>
              </a:defRPr>
            </a:lvl5pPr>
            <a:lvl6pPr marL="33528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4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20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6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pPr algn="ctr" fontAlgn="base"/>
            <a:r>
              <a:rPr lang="en-GB" b="1" i="0" dirty="0"/>
              <a:t>OR </a:t>
            </a:r>
          </a:p>
        </p:txBody>
      </p:sp>
      <p:sp>
        <p:nvSpPr>
          <p:cNvPr id="18" name="Text Placeholder 12">
            <a:extLst>
              <a:ext uri="{FF2B5EF4-FFF2-40B4-BE49-F238E27FC236}">
                <a16:creationId xmlns:a16="http://schemas.microsoft.com/office/drawing/2014/main" id="{34840C49-BFF3-4876-B4DA-35A7CABEFCA5}"/>
              </a:ext>
            </a:extLst>
          </p:cNvPr>
          <p:cNvSpPr txBox="1">
            <a:spLocks/>
          </p:cNvSpPr>
          <p:nvPr/>
        </p:nvSpPr>
        <p:spPr>
          <a:xfrm>
            <a:off x="5297214" y="6684579"/>
            <a:ext cx="9412014" cy="1253042"/>
          </a:xfrm>
          <a:prstGeom prst="rect">
            <a:avLst/>
          </a:prstGeom>
        </p:spPr>
        <p:txBody>
          <a:bodyPr vert="horz" lIns="0" tIns="0" rIns="0" bIns="0" rtlCol="0">
            <a:noAutofit/>
          </a:bodyPr>
          <a:lstStyle>
            <a:lvl1pPr marL="0" indent="0" algn="l" defTabSz="1219200" rtl="0" eaLnBrk="1" latinLnBrk="0" hangingPunct="1">
              <a:lnSpc>
                <a:spcPct val="100000"/>
              </a:lnSpc>
              <a:spcBef>
                <a:spcPts val="0"/>
              </a:spcBef>
              <a:buFont typeface="Arial" panose="020B0604020202020204" pitchFamily="34" charset="0"/>
              <a:buNone/>
              <a:tabLst/>
              <a:defRPr sz="2400" b="0" i="1" kern="1200">
                <a:solidFill>
                  <a:schemeClr val="tx1"/>
                </a:solidFill>
                <a:latin typeface="+mj-lt"/>
                <a:ea typeface="+mn-ea"/>
                <a:cs typeface="+mn-cs"/>
              </a:defRPr>
            </a:lvl1pPr>
            <a:lvl2pPr marL="0" indent="0" algn="l" defTabSz="1219200" rtl="0" eaLnBrk="1" latinLnBrk="0" hangingPunct="1">
              <a:lnSpc>
                <a:spcPct val="100000"/>
              </a:lnSpc>
              <a:spcBef>
                <a:spcPts val="0"/>
              </a:spcBef>
              <a:buFont typeface="Arial" panose="020B0604020202020204" pitchFamily="34" charset="0"/>
              <a:buNone/>
              <a:tabLst/>
              <a:defRPr sz="2400" b="0" kern="1200">
                <a:solidFill>
                  <a:schemeClr val="tx1"/>
                </a:solidFill>
                <a:latin typeface="+mn-lt"/>
                <a:ea typeface="+mn-ea"/>
                <a:cs typeface="+mn-cs"/>
              </a:defRPr>
            </a:lvl2pPr>
            <a:lvl3pPr marL="324000" indent="-324000" algn="l" defTabSz="1219200" rtl="0" eaLnBrk="1" latinLnBrk="0" hangingPunct="1">
              <a:lnSpc>
                <a:spcPct val="100000"/>
              </a:lnSpc>
              <a:spcBef>
                <a:spcPts val="0"/>
              </a:spcBef>
              <a:buFont typeface=".AppleSystemUIFont"/>
              <a:buChar char="—"/>
              <a:tabLst/>
              <a:defRPr sz="2400" b="0" kern="1200">
                <a:solidFill>
                  <a:schemeClr val="tx1"/>
                </a:solidFill>
                <a:latin typeface="+mj-lt"/>
                <a:ea typeface="+mn-ea"/>
                <a:cs typeface="+mn-cs"/>
              </a:defRPr>
            </a:lvl3pPr>
            <a:lvl4pPr marL="342900" indent="-342900" algn="l" defTabSz="1219200" rtl="0" eaLnBrk="1" latinLnBrk="0" hangingPunct="1">
              <a:lnSpc>
                <a:spcPct val="100000"/>
              </a:lnSpc>
              <a:spcBef>
                <a:spcPts val="0"/>
              </a:spcBef>
              <a:buFont typeface=".AppleSystemUIFont"/>
              <a:buChar char="—"/>
              <a:tabLst/>
              <a:defRPr sz="2400" b="1" kern="1200">
                <a:solidFill>
                  <a:schemeClr val="tx1"/>
                </a:solidFill>
                <a:latin typeface="+mn-lt"/>
                <a:ea typeface="+mn-ea"/>
                <a:cs typeface="+mn-cs"/>
              </a:defRPr>
            </a:lvl4pPr>
            <a:lvl5pPr marL="0" indent="0" algn="l" defTabSz="1219200" rtl="0" eaLnBrk="1" latinLnBrk="0" hangingPunct="1">
              <a:lnSpc>
                <a:spcPct val="100000"/>
              </a:lnSpc>
              <a:spcBef>
                <a:spcPts val="0"/>
              </a:spcBef>
              <a:buFont typeface="Arial" panose="020B0604020202020204" pitchFamily="34" charset="0"/>
              <a:buNone/>
              <a:tabLst/>
              <a:defRPr sz="2400" kern="1200">
                <a:solidFill>
                  <a:schemeClr val="tx1"/>
                </a:solidFill>
                <a:latin typeface="+mn-lt"/>
                <a:ea typeface="+mn-ea"/>
                <a:cs typeface="+mn-cs"/>
              </a:defRPr>
            </a:lvl5pPr>
            <a:lvl6pPr marL="33528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4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20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6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pPr fontAlgn="base"/>
            <a:endParaRPr lang="en-GB" sz="2800" i="0" dirty="0"/>
          </a:p>
        </p:txBody>
      </p:sp>
    </p:spTree>
    <p:extLst>
      <p:ext uri="{BB962C8B-B14F-4D97-AF65-F5344CB8AC3E}">
        <p14:creationId xmlns:p14="http://schemas.microsoft.com/office/powerpoint/2010/main" val="1958752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nodePh="1">
                                  <p:stCondLst>
                                    <p:cond delay="0"/>
                                  </p:stCondLst>
                                  <p:endCondLst>
                                    <p:cond evt="begin" delay="0">
                                      <p:tn val="20"/>
                                    </p:cond>
                                  </p:end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P spid="14" grpId="0"/>
      <p:bldP spid="1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CF97A5CD-CC65-1A4A-9911-BD7293B05C07}"/>
              </a:ext>
            </a:extLst>
          </p:cNvPr>
          <p:cNvSpPr>
            <a:spLocks noGrp="1"/>
          </p:cNvSpPr>
          <p:nvPr>
            <p:ph type="title"/>
          </p:nvPr>
        </p:nvSpPr>
        <p:spPr>
          <a:xfrm>
            <a:off x="631257" y="729314"/>
            <a:ext cx="8875350" cy="246221"/>
          </a:xfrm>
        </p:spPr>
        <p:txBody>
          <a:bodyPr/>
          <a:lstStyle/>
          <a:p>
            <a:endParaRPr lang="en-GB" dirty="0"/>
          </a:p>
        </p:txBody>
      </p:sp>
      <p:sp>
        <p:nvSpPr>
          <p:cNvPr id="8" name="Content Placeholder 7">
            <a:extLst>
              <a:ext uri="{FF2B5EF4-FFF2-40B4-BE49-F238E27FC236}">
                <a16:creationId xmlns:a16="http://schemas.microsoft.com/office/drawing/2014/main" id="{B8D7B481-CB35-0843-97CD-A9E0A5326EA6}"/>
              </a:ext>
            </a:extLst>
          </p:cNvPr>
          <p:cNvSpPr>
            <a:spLocks noGrp="1"/>
          </p:cNvSpPr>
          <p:nvPr>
            <p:ph idx="1"/>
          </p:nvPr>
        </p:nvSpPr>
        <p:spPr/>
        <p:txBody>
          <a:bodyPr/>
          <a:lstStyle/>
          <a:p>
            <a:endParaRPr lang="en-GB" dirty="0"/>
          </a:p>
          <a:p>
            <a:pPr lvl="1"/>
            <a:r>
              <a:rPr lang="en-GB" dirty="0"/>
              <a:t>04. Conduct v Capability:</a:t>
            </a:r>
          </a:p>
          <a:p>
            <a:pPr lvl="1"/>
            <a:r>
              <a:rPr lang="en-GB" dirty="0"/>
              <a:t>Examples  </a:t>
            </a:r>
          </a:p>
          <a:p>
            <a:endParaRPr lang="en-GB" dirty="0"/>
          </a:p>
        </p:txBody>
      </p:sp>
      <p:sp>
        <p:nvSpPr>
          <p:cNvPr id="4" name="Footer Placeholder 3">
            <a:extLst>
              <a:ext uri="{FF2B5EF4-FFF2-40B4-BE49-F238E27FC236}">
                <a16:creationId xmlns:a16="http://schemas.microsoft.com/office/drawing/2014/main" id="{23BA56CA-6D91-AB4D-B362-9C8C57904BE9}"/>
              </a:ext>
            </a:extLst>
          </p:cNvPr>
          <p:cNvSpPr>
            <a:spLocks noGrp="1"/>
          </p:cNvSpPr>
          <p:nvPr>
            <p:ph type="ftr" sz="quarter" idx="11"/>
          </p:nvPr>
        </p:nvSpPr>
        <p:spPr/>
        <p:txBody>
          <a:bodyPr/>
          <a:lstStyle/>
          <a:p>
            <a:r>
              <a:rPr lang="en-GB" dirty="0"/>
              <a:t>© 2021 Capital Law Limited</a:t>
            </a:r>
          </a:p>
        </p:txBody>
      </p:sp>
      <p:sp>
        <p:nvSpPr>
          <p:cNvPr id="29" name="Subtitle 28">
            <a:extLst>
              <a:ext uri="{FF2B5EF4-FFF2-40B4-BE49-F238E27FC236}">
                <a16:creationId xmlns:a16="http://schemas.microsoft.com/office/drawing/2014/main" id="{456C7688-945D-2B4D-BF3B-D05F58C893D2}"/>
              </a:ext>
            </a:extLst>
          </p:cNvPr>
          <p:cNvSpPr>
            <a:spLocks noGrp="1"/>
          </p:cNvSpPr>
          <p:nvPr>
            <p:ph type="subTitle" idx="13"/>
          </p:nvPr>
        </p:nvSpPr>
        <p:spPr/>
        <p:txBody>
          <a:bodyPr/>
          <a:lstStyle/>
          <a:p>
            <a:endParaRPr lang="en-GB" dirty="0"/>
          </a:p>
        </p:txBody>
      </p:sp>
      <p:sp>
        <p:nvSpPr>
          <p:cNvPr id="12" name="Text Placeholder 12">
            <a:extLst>
              <a:ext uri="{FF2B5EF4-FFF2-40B4-BE49-F238E27FC236}">
                <a16:creationId xmlns:a16="http://schemas.microsoft.com/office/drawing/2014/main" id="{215BE32D-210D-4888-A693-C0CCAC833EA6}"/>
              </a:ext>
            </a:extLst>
          </p:cNvPr>
          <p:cNvSpPr>
            <a:spLocks noGrp="1"/>
          </p:cNvSpPr>
          <p:nvPr>
            <p:ph type="body" sz="quarter" idx="14"/>
          </p:nvPr>
        </p:nvSpPr>
        <p:spPr>
          <a:xfrm>
            <a:off x="5432331" y="1650637"/>
            <a:ext cx="9166537" cy="3680255"/>
          </a:xfrm>
        </p:spPr>
        <p:txBody>
          <a:bodyPr/>
          <a:lstStyle/>
          <a:p>
            <a:pPr algn="l" fontAlgn="base"/>
            <a:endParaRPr lang="en-GB" sz="2800" i="0" dirty="0"/>
          </a:p>
          <a:p>
            <a:pPr algn="l" fontAlgn="base"/>
            <a:endParaRPr lang="en-GB" sz="2800" i="0" dirty="0"/>
          </a:p>
          <a:p>
            <a:pPr algn="l" fontAlgn="base"/>
            <a:r>
              <a:rPr lang="en-GB" sz="2800" dirty="0"/>
              <a:t>Ms B is dismissed for assembling 471 out of 500 components incorrectly. She claimed this was the way she had been shown how to assemble them. </a:t>
            </a:r>
          </a:p>
          <a:p>
            <a:pPr algn="l" fontAlgn="base"/>
            <a:r>
              <a:rPr lang="en-GB" sz="2800" dirty="0"/>
              <a:t>The employer denied having ever shown her how to do it. </a:t>
            </a:r>
          </a:p>
          <a:p>
            <a:pPr algn="l" fontAlgn="base">
              <a:buFont typeface="Arial" panose="020B0604020202020204" pitchFamily="34" charset="0"/>
              <a:buChar char="•"/>
            </a:pPr>
            <a:endParaRPr lang="en-GB" sz="2800" i="0" dirty="0"/>
          </a:p>
        </p:txBody>
      </p:sp>
      <p:sp>
        <p:nvSpPr>
          <p:cNvPr id="7" name="Text Placeholder 12">
            <a:extLst>
              <a:ext uri="{FF2B5EF4-FFF2-40B4-BE49-F238E27FC236}">
                <a16:creationId xmlns:a16="http://schemas.microsoft.com/office/drawing/2014/main" id="{034FC7D7-B607-4408-82AC-9438B1E37A3E}"/>
              </a:ext>
            </a:extLst>
          </p:cNvPr>
          <p:cNvSpPr txBox="1">
            <a:spLocks/>
          </p:cNvSpPr>
          <p:nvPr/>
        </p:nvSpPr>
        <p:spPr>
          <a:xfrm>
            <a:off x="8237377" y="3015428"/>
            <a:ext cx="7386638" cy="950673"/>
          </a:xfrm>
          <a:prstGeom prst="rect">
            <a:avLst/>
          </a:prstGeom>
        </p:spPr>
        <p:txBody>
          <a:bodyPr vert="horz" lIns="0" tIns="0" rIns="0" bIns="0" rtlCol="0">
            <a:noAutofit/>
          </a:bodyPr>
          <a:lstStyle>
            <a:lvl1pPr marL="0" indent="0" algn="l" defTabSz="1219200" rtl="0" eaLnBrk="1" latinLnBrk="0" hangingPunct="1">
              <a:lnSpc>
                <a:spcPct val="100000"/>
              </a:lnSpc>
              <a:spcBef>
                <a:spcPts val="0"/>
              </a:spcBef>
              <a:buFont typeface="Arial" panose="020B0604020202020204" pitchFamily="34" charset="0"/>
              <a:buNone/>
              <a:tabLst/>
              <a:defRPr sz="2400" b="0" i="1" kern="1200">
                <a:solidFill>
                  <a:schemeClr val="tx1"/>
                </a:solidFill>
                <a:latin typeface="+mj-lt"/>
                <a:ea typeface="+mn-ea"/>
                <a:cs typeface="+mn-cs"/>
              </a:defRPr>
            </a:lvl1pPr>
            <a:lvl2pPr marL="0" indent="0" algn="l" defTabSz="1219200" rtl="0" eaLnBrk="1" latinLnBrk="0" hangingPunct="1">
              <a:lnSpc>
                <a:spcPct val="100000"/>
              </a:lnSpc>
              <a:spcBef>
                <a:spcPts val="0"/>
              </a:spcBef>
              <a:buFont typeface="Arial" panose="020B0604020202020204" pitchFamily="34" charset="0"/>
              <a:buNone/>
              <a:tabLst/>
              <a:defRPr sz="2400" b="0" kern="1200">
                <a:solidFill>
                  <a:schemeClr val="tx1"/>
                </a:solidFill>
                <a:latin typeface="+mn-lt"/>
                <a:ea typeface="+mn-ea"/>
                <a:cs typeface="+mn-cs"/>
              </a:defRPr>
            </a:lvl2pPr>
            <a:lvl3pPr marL="324000" indent="-324000" algn="l" defTabSz="1219200" rtl="0" eaLnBrk="1" latinLnBrk="0" hangingPunct="1">
              <a:lnSpc>
                <a:spcPct val="100000"/>
              </a:lnSpc>
              <a:spcBef>
                <a:spcPts val="0"/>
              </a:spcBef>
              <a:buFont typeface=".AppleSystemUIFont"/>
              <a:buChar char="—"/>
              <a:tabLst/>
              <a:defRPr sz="2400" b="0" kern="1200">
                <a:solidFill>
                  <a:schemeClr val="tx1"/>
                </a:solidFill>
                <a:latin typeface="+mj-lt"/>
                <a:ea typeface="+mn-ea"/>
                <a:cs typeface="+mn-cs"/>
              </a:defRPr>
            </a:lvl3pPr>
            <a:lvl4pPr marL="342900" indent="-342900" algn="l" defTabSz="1219200" rtl="0" eaLnBrk="1" latinLnBrk="0" hangingPunct="1">
              <a:lnSpc>
                <a:spcPct val="100000"/>
              </a:lnSpc>
              <a:spcBef>
                <a:spcPts val="0"/>
              </a:spcBef>
              <a:buFont typeface=".AppleSystemUIFont"/>
              <a:buChar char="—"/>
              <a:tabLst/>
              <a:defRPr sz="2400" b="1" kern="1200">
                <a:solidFill>
                  <a:schemeClr val="tx1"/>
                </a:solidFill>
                <a:latin typeface="+mn-lt"/>
                <a:ea typeface="+mn-ea"/>
                <a:cs typeface="+mn-cs"/>
              </a:defRPr>
            </a:lvl4pPr>
            <a:lvl5pPr marL="0" indent="0" algn="l" defTabSz="1219200" rtl="0" eaLnBrk="1" latinLnBrk="0" hangingPunct="1">
              <a:lnSpc>
                <a:spcPct val="100000"/>
              </a:lnSpc>
              <a:spcBef>
                <a:spcPts val="0"/>
              </a:spcBef>
              <a:buFont typeface="Arial" panose="020B0604020202020204" pitchFamily="34" charset="0"/>
              <a:buNone/>
              <a:tabLst/>
              <a:defRPr sz="2400" kern="1200">
                <a:solidFill>
                  <a:schemeClr val="tx1"/>
                </a:solidFill>
                <a:latin typeface="+mn-lt"/>
                <a:ea typeface="+mn-ea"/>
                <a:cs typeface="+mn-cs"/>
              </a:defRPr>
            </a:lvl5pPr>
            <a:lvl6pPr marL="33528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4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20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6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endParaRPr lang="en-GB" i="0" dirty="0"/>
          </a:p>
        </p:txBody>
      </p:sp>
      <p:sp>
        <p:nvSpPr>
          <p:cNvPr id="9" name="Text Placeholder 12">
            <a:extLst>
              <a:ext uri="{FF2B5EF4-FFF2-40B4-BE49-F238E27FC236}">
                <a16:creationId xmlns:a16="http://schemas.microsoft.com/office/drawing/2014/main" id="{3A698BEA-1CC2-4835-BD21-37272DD3E2B7}"/>
              </a:ext>
            </a:extLst>
          </p:cNvPr>
          <p:cNvSpPr txBox="1">
            <a:spLocks/>
          </p:cNvSpPr>
          <p:nvPr/>
        </p:nvSpPr>
        <p:spPr>
          <a:xfrm>
            <a:off x="8237377" y="4380219"/>
            <a:ext cx="7386638" cy="950673"/>
          </a:xfrm>
          <a:prstGeom prst="rect">
            <a:avLst/>
          </a:prstGeom>
        </p:spPr>
        <p:txBody>
          <a:bodyPr vert="horz" lIns="0" tIns="0" rIns="0" bIns="0" rtlCol="0">
            <a:noAutofit/>
          </a:bodyPr>
          <a:lstStyle>
            <a:lvl1pPr marL="0" indent="0" algn="l" defTabSz="1219200" rtl="0" eaLnBrk="1" latinLnBrk="0" hangingPunct="1">
              <a:lnSpc>
                <a:spcPct val="100000"/>
              </a:lnSpc>
              <a:spcBef>
                <a:spcPts val="0"/>
              </a:spcBef>
              <a:buFont typeface="Arial" panose="020B0604020202020204" pitchFamily="34" charset="0"/>
              <a:buNone/>
              <a:tabLst/>
              <a:defRPr sz="2400" b="0" i="1" kern="1200">
                <a:solidFill>
                  <a:schemeClr val="tx1"/>
                </a:solidFill>
                <a:latin typeface="+mj-lt"/>
                <a:ea typeface="+mn-ea"/>
                <a:cs typeface="+mn-cs"/>
              </a:defRPr>
            </a:lvl1pPr>
            <a:lvl2pPr marL="0" indent="0" algn="l" defTabSz="1219200" rtl="0" eaLnBrk="1" latinLnBrk="0" hangingPunct="1">
              <a:lnSpc>
                <a:spcPct val="100000"/>
              </a:lnSpc>
              <a:spcBef>
                <a:spcPts val="0"/>
              </a:spcBef>
              <a:buFont typeface="Arial" panose="020B0604020202020204" pitchFamily="34" charset="0"/>
              <a:buNone/>
              <a:tabLst/>
              <a:defRPr sz="2400" b="0" kern="1200">
                <a:solidFill>
                  <a:schemeClr val="tx1"/>
                </a:solidFill>
                <a:latin typeface="+mn-lt"/>
                <a:ea typeface="+mn-ea"/>
                <a:cs typeface="+mn-cs"/>
              </a:defRPr>
            </a:lvl2pPr>
            <a:lvl3pPr marL="324000" indent="-324000" algn="l" defTabSz="1219200" rtl="0" eaLnBrk="1" latinLnBrk="0" hangingPunct="1">
              <a:lnSpc>
                <a:spcPct val="100000"/>
              </a:lnSpc>
              <a:spcBef>
                <a:spcPts val="0"/>
              </a:spcBef>
              <a:buFont typeface=".AppleSystemUIFont"/>
              <a:buChar char="—"/>
              <a:tabLst/>
              <a:defRPr sz="2400" b="0" kern="1200">
                <a:solidFill>
                  <a:schemeClr val="tx1"/>
                </a:solidFill>
                <a:latin typeface="+mj-lt"/>
                <a:ea typeface="+mn-ea"/>
                <a:cs typeface="+mn-cs"/>
              </a:defRPr>
            </a:lvl3pPr>
            <a:lvl4pPr marL="342900" indent="-342900" algn="l" defTabSz="1219200" rtl="0" eaLnBrk="1" latinLnBrk="0" hangingPunct="1">
              <a:lnSpc>
                <a:spcPct val="100000"/>
              </a:lnSpc>
              <a:spcBef>
                <a:spcPts val="0"/>
              </a:spcBef>
              <a:buFont typeface=".AppleSystemUIFont"/>
              <a:buChar char="—"/>
              <a:tabLst/>
              <a:defRPr sz="2400" b="1" kern="1200">
                <a:solidFill>
                  <a:schemeClr val="tx1"/>
                </a:solidFill>
                <a:latin typeface="+mn-lt"/>
                <a:ea typeface="+mn-ea"/>
                <a:cs typeface="+mn-cs"/>
              </a:defRPr>
            </a:lvl4pPr>
            <a:lvl5pPr marL="0" indent="0" algn="l" defTabSz="1219200" rtl="0" eaLnBrk="1" latinLnBrk="0" hangingPunct="1">
              <a:lnSpc>
                <a:spcPct val="100000"/>
              </a:lnSpc>
              <a:spcBef>
                <a:spcPts val="0"/>
              </a:spcBef>
              <a:buFont typeface="Arial" panose="020B0604020202020204" pitchFamily="34" charset="0"/>
              <a:buNone/>
              <a:tabLst/>
              <a:defRPr sz="2400" kern="1200">
                <a:solidFill>
                  <a:schemeClr val="tx1"/>
                </a:solidFill>
                <a:latin typeface="+mn-lt"/>
                <a:ea typeface="+mn-ea"/>
                <a:cs typeface="+mn-cs"/>
              </a:defRPr>
            </a:lvl5pPr>
            <a:lvl6pPr marL="33528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4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20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6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endParaRPr lang="en-GB" i="0" dirty="0"/>
          </a:p>
        </p:txBody>
      </p:sp>
      <p:sp>
        <p:nvSpPr>
          <p:cNvPr id="10" name="Text Placeholder 12">
            <a:extLst>
              <a:ext uri="{FF2B5EF4-FFF2-40B4-BE49-F238E27FC236}">
                <a16:creationId xmlns:a16="http://schemas.microsoft.com/office/drawing/2014/main" id="{14850F76-EDB4-466E-AD3F-AA6377531918}"/>
              </a:ext>
            </a:extLst>
          </p:cNvPr>
          <p:cNvSpPr txBox="1">
            <a:spLocks/>
          </p:cNvSpPr>
          <p:nvPr/>
        </p:nvSpPr>
        <p:spPr>
          <a:xfrm>
            <a:off x="8237377" y="3015427"/>
            <a:ext cx="7386638" cy="950673"/>
          </a:xfrm>
          <a:prstGeom prst="rect">
            <a:avLst/>
          </a:prstGeom>
        </p:spPr>
        <p:txBody>
          <a:bodyPr vert="horz" lIns="0" tIns="0" rIns="0" bIns="0" rtlCol="0">
            <a:noAutofit/>
          </a:bodyPr>
          <a:lstStyle>
            <a:lvl1pPr marL="0" indent="0" algn="l" defTabSz="1219200" rtl="0" eaLnBrk="1" latinLnBrk="0" hangingPunct="1">
              <a:lnSpc>
                <a:spcPct val="100000"/>
              </a:lnSpc>
              <a:spcBef>
                <a:spcPts val="0"/>
              </a:spcBef>
              <a:buFont typeface="Arial" panose="020B0604020202020204" pitchFamily="34" charset="0"/>
              <a:buNone/>
              <a:tabLst/>
              <a:defRPr sz="2400" b="0" i="1" kern="1200">
                <a:solidFill>
                  <a:schemeClr val="tx1"/>
                </a:solidFill>
                <a:latin typeface="+mj-lt"/>
                <a:ea typeface="+mn-ea"/>
                <a:cs typeface="+mn-cs"/>
              </a:defRPr>
            </a:lvl1pPr>
            <a:lvl2pPr marL="0" indent="0" algn="l" defTabSz="1219200" rtl="0" eaLnBrk="1" latinLnBrk="0" hangingPunct="1">
              <a:lnSpc>
                <a:spcPct val="100000"/>
              </a:lnSpc>
              <a:spcBef>
                <a:spcPts val="0"/>
              </a:spcBef>
              <a:buFont typeface="Arial" panose="020B0604020202020204" pitchFamily="34" charset="0"/>
              <a:buNone/>
              <a:tabLst/>
              <a:defRPr sz="2400" b="0" kern="1200">
                <a:solidFill>
                  <a:schemeClr val="tx1"/>
                </a:solidFill>
                <a:latin typeface="+mn-lt"/>
                <a:ea typeface="+mn-ea"/>
                <a:cs typeface="+mn-cs"/>
              </a:defRPr>
            </a:lvl2pPr>
            <a:lvl3pPr marL="324000" indent="-324000" algn="l" defTabSz="1219200" rtl="0" eaLnBrk="1" latinLnBrk="0" hangingPunct="1">
              <a:lnSpc>
                <a:spcPct val="100000"/>
              </a:lnSpc>
              <a:spcBef>
                <a:spcPts val="0"/>
              </a:spcBef>
              <a:buFont typeface=".AppleSystemUIFont"/>
              <a:buChar char="—"/>
              <a:tabLst/>
              <a:defRPr sz="2400" b="0" kern="1200">
                <a:solidFill>
                  <a:schemeClr val="tx1"/>
                </a:solidFill>
                <a:latin typeface="+mj-lt"/>
                <a:ea typeface="+mn-ea"/>
                <a:cs typeface="+mn-cs"/>
              </a:defRPr>
            </a:lvl3pPr>
            <a:lvl4pPr marL="342900" indent="-342900" algn="l" defTabSz="1219200" rtl="0" eaLnBrk="1" latinLnBrk="0" hangingPunct="1">
              <a:lnSpc>
                <a:spcPct val="100000"/>
              </a:lnSpc>
              <a:spcBef>
                <a:spcPts val="0"/>
              </a:spcBef>
              <a:buFont typeface=".AppleSystemUIFont"/>
              <a:buChar char="—"/>
              <a:tabLst/>
              <a:defRPr sz="2400" b="1" kern="1200">
                <a:solidFill>
                  <a:schemeClr val="tx1"/>
                </a:solidFill>
                <a:latin typeface="+mn-lt"/>
                <a:ea typeface="+mn-ea"/>
                <a:cs typeface="+mn-cs"/>
              </a:defRPr>
            </a:lvl4pPr>
            <a:lvl5pPr marL="0" indent="0" algn="l" defTabSz="1219200" rtl="0" eaLnBrk="1" latinLnBrk="0" hangingPunct="1">
              <a:lnSpc>
                <a:spcPct val="100000"/>
              </a:lnSpc>
              <a:spcBef>
                <a:spcPts val="0"/>
              </a:spcBef>
              <a:buFont typeface="Arial" panose="020B0604020202020204" pitchFamily="34" charset="0"/>
              <a:buNone/>
              <a:tabLst/>
              <a:defRPr sz="2400" kern="1200">
                <a:solidFill>
                  <a:schemeClr val="tx1"/>
                </a:solidFill>
                <a:latin typeface="+mn-lt"/>
                <a:ea typeface="+mn-ea"/>
                <a:cs typeface="+mn-cs"/>
              </a:defRPr>
            </a:lvl5pPr>
            <a:lvl6pPr marL="33528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4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20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6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endParaRPr lang="en-GB" i="0" dirty="0"/>
          </a:p>
        </p:txBody>
      </p:sp>
      <p:sp>
        <p:nvSpPr>
          <p:cNvPr id="11" name="Text Placeholder 12">
            <a:extLst>
              <a:ext uri="{FF2B5EF4-FFF2-40B4-BE49-F238E27FC236}">
                <a16:creationId xmlns:a16="http://schemas.microsoft.com/office/drawing/2014/main" id="{ECBA1973-1FAD-4094-B715-838C454BF05F}"/>
              </a:ext>
            </a:extLst>
          </p:cNvPr>
          <p:cNvSpPr txBox="1">
            <a:spLocks/>
          </p:cNvSpPr>
          <p:nvPr/>
        </p:nvSpPr>
        <p:spPr>
          <a:xfrm>
            <a:off x="5463234" y="4734635"/>
            <a:ext cx="1837679" cy="418628"/>
          </a:xfrm>
          <a:prstGeom prst="rect">
            <a:avLst/>
          </a:prstGeom>
        </p:spPr>
        <p:txBody>
          <a:bodyPr vert="horz" lIns="0" tIns="0" rIns="0" bIns="0" rtlCol="0">
            <a:noAutofit/>
          </a:bodyPr>
          <a:lstStyle>
            <a:lvl1pPr marL="0" indent="0" algn="l" defTabSz="1219200" rtl="0" eaLnBrk="1" latinLnBrk="0" hangingPunct="1">
              <a:lnSpc>
                <a:spcPct val="100000"/>
              </a:lnSpc>
              <a:spcBef>
                <a:spcPts val="0"/>
              </a:spcBef>
              <a:buFont typeface="Arial" panose="020B0604020202020204" pitchFamily="34" charset="0"/>
              <a:buNone/>
              <a:tabLst/>
              <a:defRPr sz="2400" b="0" i="1" kern="1200">
                <a:solidFill>
                  <a:schemeClr val="tx1"/>
                </a:solidFill>
                <a:latin typeface="+mj-lt"/>
                <a:ea typeface="+mn-ea"/>
                <a:cs typeface="+mn-cs"/>
              </a:defRPr>
            </a:lvl1pPr>
            <a:lvl2pPr marL="0" indent="0" algn="l" defTabSz="1219200" rtl="0" eaLnBrk="1" latinLnBrk="0" hangingPunct="1">
              <a:lnSpc>
                <a:spcPct val="100000"/>
              </a:lnSpc>
              <a:spcBef>
                <a:spcPts val="0"/>
              </a:spcBef>
              <a:buFont typeface="Arial" panose="020B0604020202020204" pitchFamily="34" charset="0"/>
              <a:buNone/>
              <a:tabLst/>
              <a:defRPr sz="2400" b="0" kern="1200">
                <a:solidFill>
                  <a:schemeClr val="tx1"/>
                </a:solidFill>
                <a:latin typeface="+mn-lt"/>
                <a:ea typeface="+mn-ea"/>
                <a:cs typeface="+mn-cs"/>
              </a:defRPr>
            </a:lvl2pPr>
            <a:lvl3pPr marL="324000" indent="-324000" algn="l" defTabSz="1219200" rtl="0" eaLnBrk="1" latinLnBrk="0" hangingPunct="1">
              <a:lnSpc>
                <a:spcPct val="100000"/>
              </a:lnSpc>
              <a:spcBef>
                <a:spcPts val="0"/>
              </a:spcBef>
              <a:buFont typeface=".AppleSystemUIFont"/>
              <a:buChar char="—"/>
              <a:tabLst/>
              <a:defRPr sz="2400" b="0" kern="1200">
                <a:solidFill>
                  <a:schemeClr val="tx1"/>
                </a:solidFill>
                <a:latin typeface="+mj-lt"/>
                <a:ea typeface="+mn-ea"/>
                <a:cs typeface="+mn-cs"/>
              </a:defRPr>
            </a:lvl3pPr>
            <a:lvl4pPr marL="342900" indent="-342900" algn="l" defTabSz="1219200" rtl="0" eaLnBrk="1" latinLnBrk="0" hangingPunct="1">
              <a:lnSpc>
                <a:spcPct val="100000"/>
              </a:lnSpc>
              <a:spcBef>
                <a:spcPts val="0"/>
              </a:spcBef>
              <a:buFont typeface=".AppleSystemUIFont"/>
              <a:buChar char="—"/>
              <a:tabLst/>
              <a:defRPr sz="2400" b="1" kern="1200">
                <a:solidFill>
                  <a:schemeClr val="tx1"/>
                </a:solidFill>
                <a:latin typeface="+mn-lt"/>
                <a:ea typeface="+mn-ea"/>
                <a:cs typeface="+mn-cs"/>
              </a:defRPr>
            </a:lvl4pPr>
            <a:lvl5pPr marL="0" indent="0" algn="l" defTabSz="1219200" rtl="0" eaLnBrk="1" latinLnBrk="0" hangingPunct="1">
              <a:lnSpc>
                <a:spcPct val="100000"/>
              </a:lnSpc>
              <a:spcBef>
                <a:spcPts val="0"/>
              </a:spcBef>
              <a:buFont typeface="Arial" panose="020B0604020202020204" pitchFamily="34" charset="0"/>
              <a:buNone/>
              <a:tabLst/>
              <a:defRPr sz="2400" kern="1200">
                <a:solidFill>
                  <a:schemeClr val="tx1"/>
                </a:solidFill>
                <a:latin typeface="+mn-lt"/>
                <a:ea typeface="+mn-ea"/>
                <a:cs typeface="+mn-cs"/>
              </a:defRPr>
            </a:lvl5pPr>
            <a:lvl6pPr marL="33528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4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20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6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pPr fontAlgn="base"/>
            <a:r>
              <a:rPr lang="en-GB" b="1" i="0" dirty="0"/>
              <a:t>Conduct?</a:t>
            </a:r>
          </a:p>
        </p:txBody>
      </p:sp>
      <p:sp>
        <p:nvSpPr>
          <p:cNvPr id="13" name="Text Placeholder 12">
            <a:extLst>
              <a:ext uri="{FF2B5EF4-FFF2-40B4-BE49-F238E27FC236}">
                <a16:creationId xmlns:a16="http://schemas.microsoft.com/office/drawing/2014/main" id="{921CE3BC-3A6D-4ED2-B36E-EFACE5824CDA}"/>
              </a:ext>
            </a:extLst>
          </p:cNvPr>
          <p:cNvSpPr txBox="1">
            <a:spLocks/>
          </p:cNvSpPr>
          <p:nvPr/>
        </p:nvSpPr>
        <p:spPr>
          <a:xfrm>
            <a:off x="10147341" y="4734635"/>
            <a:ext cx="2212825" cy="418628"/>
          </a:xfrm>
          <a:prstGeom prst="rect">
            <a:avLst/>
          </a:prstGeom>
        </p:spPr>
        <p:txBody>
          <a:bodyPr vert="horz" lIns="0" tIns="0" rIns="0" bIns="0" rtlCol="0">
            <a:noAutofit/>
          </a:bodyPr>
          <a:lstStyle>
            <a:lvl1pPr marL="0" indent="0" algn="l" defTabSz="1219200" rtl="0" eaLnBrk="1" latinLnBrk="0" hangingPunct="1">
              <a:lnSpc>
                <a:spcPct val="100000"/>
              </a:lnSpc>
              <a:spcBef>
                <a:spcPts val="0"/>
              </a:spcBef>
              <a:buFont typeface="Arial" panose="020B0604020202020204" pitchFamily="34" charset="0"/>
              <a:buNone/>
              <a:tabLst/>
              <a:defRPr sz="2400" b="0" i="1" kern="1200">
                <a:solidFill>
                  <a:schemeClr val="tx1"/>
                </a:solidFill>
                <a:latin typeface="+mj-lt"/>
                <a:ea typeface="+mn-ea"/>
                <a:cs typeface="+mn-cs"/>
              </a:defRPr>
            </a:lvl1pPr>
            <a:lvl2pPr marL="0" indent="0" algn="l" defTabSz="1219200" rtl="0" eaLnBrk="1" latinLnBrk="0" hangingPunct="1">
              <a:lnSpc>
                <a:spcPct val="100000"/>
              </a:lnSpc>
              <a:spcBef>
                <a:spcPts val="0"/>
              </a:spcBef>
              <a:buFont typeface="Arial" panose="020B0604020202020204" pitchFamily="34" charset="0"/>
              <a:buNone/>
              <a:tabLst/>
              <a:defRPr sz="2400" b="0" kern="1200">
                <a:solidFill>
                  <a:schemeClr val="tx1"/>
                </a:solidFill>
                <a:latin typeface="+mn-lt"/>
                <a:ea typeface="+mn-ea"/>
                <a:cs typeface="+mn-cs"/>
              </a:defRPr>
            </a:lvl2pPr>
            <a:lvl3pPr marL="324000" indent="-324000" algn="l" defTabSz="1219200" rtl="0" eaLnBrk="1" latinLnBrk="0" hangingPunct="1">
              <a:lnSpc>
                <a:spcPct val="100000"/>
              </a:lnSpc>
              <a:spcBef>
                <a:spcPts val="0"/>
              </a:spcBef>
              <a:buFont typeface=".AppleSystemUIFont"/>
              <a:buChar char="—"/>
              <a:tabLst/>
              <a:defRPr sz="2400" b="0" kern="1200">
                <a:solidFill>
                  <a:schemeClr val="tx1"/>
                </a:solidFill>
                <a:latin typeface="+mj-lt"/>
                <a:ea typeface="+mn-ea"/>
                <a:cs typeface="+mn-cs"/>
              </a:defRPr>
            </a:lvl3pPr>
            <a:lvl4pPr marL="342900" indent="-342900" algn="l" defTabSz="1219200" rtl="0" eaLnBrk="1" latinLnBrk="0" hangingPunct="1">
              <a:lnSpc>
                <a:spcPct val="100000"/>
              </a:lnSpc>
              <a:spcBef>
                <a:spcPts val="0"/>
              </a:spcBef>
              <a:buFont typeface=".AppleSystemUIFont"/>
              <a:buChar char="—"/>
              <a:tabLst/>
              <a:defRPr sz="2400" b="1" kern="1200">
                <a:solidFill>
                  <a:schemeClr val="tx1"/>
                </a:solidFill>
                <a:latin typeface="+mn-lt"/>
                <a:ea typeface="+mn-ea"/>
                <a:cs typeface="+mn-cs"/>
              </a:defRPr>
            </a:lvl4pPr>
            <a:lvl5pPr marL="0" indent="0" algn="l" defTabSz="1219200" rtl="0" eaLnBrk="1" latinLnBrk="0" hangingPunct="1">
              <a:lnSpc>
                <a:spcPct val="100000"/>
              </a:lnSpc>
              <a:spcBef>
                <a:spcPts val="0"/>
              </a:spcBef>
              <a:buFont typeface="Arial" panose="020B0604020202020204" pitchFamily="34" charset="0"/>
              <a:buNone/>
              <a:tabLst/>
              <a:defRPr sz="2400" kern="1200">
                <a:solidFill>
                  <a:schemeClr val="tx1"/>
                </a:solidFill>
                <a:latin typeface="+mn-lt"/>
                <a:ea typeface="+mn-ea"/>
                <a:cs typeface="+mn-cs"/>
              </a:defRPr>
            </a:lvl5pPr>
            <a:lvl6pPr marL="33528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4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20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6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pPr fontAlgn="base"/>
            <a:r>
              <a:rPr lang="en-GB" b="1" i="0" dirty="0"/>
              <a:t>Capability? </a:t>
            </a:r>
          </a:p>
        </p:txBody>
      </p:sp>
      <p:sp>
        <p:nvSpPr>
          <p:cNvPr id="14" name="Text Placeholder 12">
            <a:extLst>
              <a:ext uri="{FF2B5EF4-FFF2-40B4-BE49-F238E27FC236}">
                <a16:creationId xmlns:a16="http://schemas.microsoft.com/office/drawing/2014/main" id="{CE326EA0-C208-45FF-8B7F-87EEE5DE6B68}"/>
              </a:ext>
            </a:extLst>
          </p:cNvPr>
          <p:cNvSpPr txBox="1">
            <a:spLocks/>
          </p:cNvSpPr>
          <p:nvPr/>
        </p:nvSpPr>
        <p:spPr>
          <a:xfrm>
            <a:off x="8066740" y="4734635"/>
            <a:ext cx="1314773" cy="418628"/>
          </a:xfrm>
          <a:prstGeom prst="rect">
            <a:avLst/>
          </a:prstGeom>
        </p:spPr>
        <p:txBody>
          <a:bodyPr vert="horz" lIns="0" tIns="0" rIns="0" bIns="0" rtlCol="0">
            <a:noAutofit/>
          </a:bodyPr>
          <a:lstStyle>
            <a:lvl1pPr marL="0" indent="0" algn="l" defTabSz="1219200" rtl="0" eaLnBrk="1" latinLnBrk="0" hangingPunct="1">
              <a:lnSpc>
                <a:spcPct val="100000"/>
              </a:lnSpc>
              <a:spcBef>
                <a:spcPts val="0"/>
              </a:spcBef>
              <a:buFont typeface="Arial" panose="020B0604020202020204" pitchFamily="34" charset="0"/>
              <a:buNone/>
              <a:tabLst/>
              <a:defRPr sz="2400" b="0" i="1" kern="1200">
                <a:solidFill>
                  <a:schemeClr val="tx1"/>
                </a:solidFill>
                <a:latin typeface="+mj-lt"/>
                <a:ea typeface="+mn-ea"/>
                <a:cs typeface="+mn-cs"/>
              </a:defRPr>
            </a:lvl1pPr>
            <a:lvl2pPr marL="0" indent="0" algn="l" defTabSz="1219200" rtl="0" eaLnBrk="1" latinLnBrk="0" hangingPunct="1">
              <a:lnSpc>
                <a:spcPct val="100000"/>
              </a:lnSpc>
              <a:spcBef>
                <a:spcPts val="0"/>
              </a:spcBef>
              <a:buFont typeface="Arial" panose="020B0604020202020204" pitchFamily="34" charset="0"/>
              <a:buNone/>
              <a:tabLst/>
              <a:defRPr sz="2400" b="0" kern="1200">
                <a:solidFill>
                  <a:schemeClr val="tx1"/>
                </a:solidFill>
                <a:latin typeface="+mn-lt"/>
                <a:ea typeface="+mn-ea"/>
                <a:cs typeface="+mn-cs"/>
              </a:defRPr>
            </a:lvl2pPr>
            <a:lvl3pPr marL="324000" indent="-324000" algn="l" defTabSz="1219200" rtl="0" eaLnBrk="1" latinLnBrk="0" hangingPunct="1">
              <a:lnSpc>
                <a:spcPct val="100000"/>
              </a:lnSpc>
              <a:spcBef>
                <a:spcPts val="0"/>
              </a:spcBef>
              <a:buFont typeface=".AppleSystemUIFont"/>
              <a:buChar char="—"/>
              <a:tabLst/>
              <a:defRPr sz="2400" b="0" kern="1200">
                <a:solidFill>
                  <a:schemeClr val="tx1"/>
                </a:solidFill>
                <a:latin typeface="+mj-lt"/>
                <a:ea typeface="+mn-ea"/>
                <a:cs typeface="+mn-cs"/>
              </a:defRPr>
            </a:lvl3pPr>
            <a:lvl4pPr marL="342900" indent="-342900" algn="l" defTabSz="1219200" rtl="0" eaLnBrk="1" latinLnBrk="0" hangingPunct="1">
              <a:lnSpc>
                <a:spcPct val="100000"/>
              </a:lnSpc>
              <a:spcBef>
                <a:spcPts val="0"/>
              </a:spcBef>
              <a:buFont typeface=".AppleSystemUIFont"/>
              <a:buChar char="—"/>
              <a:tabLst/>
              <a:defRPr sz="2400" b="1" kern="1200">
                <a:solidFill>
                  <a:schemeClr val="tx1"/>
                </a:solidFill>
                <a:latin typeface="+mn-lt"/>
                <a:ea typeface="+mn-ea"/>
                <a:cs typeface="+mn-cs"/>
              </a:defRPr>
            </a:lvl4pPr>
            <a:lvl5pPr marL="0" indent="0" algn="l" defTabSz="1219200" rtl="0" eaLnBrk="1" latinLnBrk="0" hangingPunct="1">
              <a:lnSpc>
                <a:spcPct val="100000"/>
              </a:lnSpc>
              <a:spcBef>
                <a:spcPts val="0"/>
              </a:spcBef>
              <a:buFont typeface="Arial" panose="020B0604020202020204" pitchFamily="34" charset="0"/>
              <a:buNone/>
              <a:tabLst/>
              <a:defRPr sz="2400" kern="1200">
                <a:solidFill>
                  <a:schemeClr val="tx1"/>
                </a:solidFill>
                <a:latin typeface="+mn-lt"/>
                <a:ea typeface="+mn-ea"/>
                <a:cs typeface="+mn-cs"/>
              </a:defRPr>
            </a:lvl5pPr>
            <a:lvl6pPr marL="33528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4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20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6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pPr algn="ctr" fontAlgn="base"/>
            <a:r>
              <a:rPr lang="en-GB" b="1" i="0" dirty="0"/>
              <a:t>OR </a:t>
            </a:r>
          </a:p>
        </p:txBody>
      </p:sp>
      <p:sp>
        <p:nvSpPr>
          <p:cNvPr id="18" name="Text Placeholder 12">
            <a:extLst>
              <a:ext uri="{FF2B5EF4-FFF2-40B4-BE49-F238E27FC236}">
                <a16:creationId xmlns:a16="http://schemas.microsoft.com/office/drawing/2014/main" id="{34840C49-BFF3-4876-B4DA-35A7CABEFCA5}"/>
              </a:ext>
            </a:extLst>
          </p:cNvPr>
          <p:cNvSpPr txBox="1">
            <a:spLocks/>
          </p:cNvSpPr>
          <p:nvPr/>
        </p:nvSpPr>
        <p:spPr>
          <a:xfrm>
            <a:off x="5432331" y="5566003"/>
            <a:ext cx="10080937" cy="1665160"/>
          </a:xfrm>
          <a:prstGeom prst="rect">
            <a:avLst/>
          </a:prstGeom>
        </p:spPr>
        <p:txBody>
          <a:bodyPr vert="horz" lIns="0" tIns="0" rIns="0" bIns="0" rtlCol="0">
            <a:noAutofit/>
          </a:bodyPr>
          <a:lstStyle>
            <a:lvl1pPr marL="0" indent="0" algn="l" defTabSz="1219200" rtl="0" eaLnBrk="1" latinLnBrk="0" hangingPunct="1">
              <a:lnSpc>
                <a:spcPct val="100000"/>
              </a:lnSpc>
              <a:spcBef>
                <a:spcPts val="0"/>
              </a:spcBef>
              <a:buFont typeface="Arial" panose="020B0604020202020204" pitchFamily="34" charset="0"/>
              <a:buNone/>
              <a:tabLst/>
              <a:defRPr sz="2400" b="0" i="1" kern="1200">
                <a:solidFill>
                  <a:schemeClr val="tx1"/>
                </a:solidFill>
                <a:latin typeface="+mj-lt"/>
                <a:ea typeface="+mn-ea"/>
                <a:cs typeface="+mn-cs"/>
              </a:defRPr>
            </a:lvl1pPr>
            <a:lvl2pPr marL="0" indent="0" algn="l" defTabSz="1219200" rtl="0" eaLnBrk="1" latinLnBrk="0" hangingPunct="1">
              <a:lnSpc>
                <a:spcPct val="100000"/>
              </a:lnSpc>
              <a:spcBef>
                <a:spcPts val="0"/>
              </a:spcBef>
              <a:buFont typeface="Arial" panose="020B0604020202020204" pitchFamily="34" charset="0"/>
              <a:buNone/>
              <a:tabLst/>
              <a:defRPr sz="2400" b="0" kern="1200">
                <a:solidFill>
                  <a:schemeClr val="tx1"/>
                </a:solidFill>
                <a:latin typeface="+mn-lt"/>
                <a:ea typeface="+mn-ea"/>
                <a:cs typeface="+mn-cs"/>
              </a:defRPr>
            </a:lvl2pPr>
            <a:lvl3pPr marL="324000" indent="-324000" algn="l" defTabSz="1219200" rtl="0" eaLnBrk="1" latinLnBrk="0" hangingPunct="1">
              <a:lnSpc>
                <a:spcPct val="100000"/>
              </a:lnSpc>
              <a:spcBef>
                <a:spcPts val="0"/>
              </a:spcBef>
              <a:buFont typeface=".AppleSystemUIFont"/>
              <a:buChar char="—"/>
              <a:tabLst/>
              <a:defRPr sz="2400" b="0" kern="1200">
                <a:solidFill>
                  <a:schemeClr val="tx1"/>
                </a:solidFill>
                <a:latin typeface="+mj-lt"/>
                <a:ea typeface="+mn-ea"/>
                <a:cs typeface="+mn-cs"/>
              </a:defRPr>
            </a:lvl3pPr>
            <a:lvl4pPr marL="342900" indent="-342900" algn="l" defTabSz="1219200" rtl="0" eaLnBrk="1" latinLnBrk="0" hangingPunct="1">
              <a:lnSpc>
                <a:spcPct val="100000"/>
              </a:lnSpc>
              <a:spcBef>
                <a:spcPts val="0"/>
              </a:spcBef>
              <a:buFont typeface=".AppleSystemUIFont"/>
              <a:buChar char="—"/>
              <a:tabLst/>
              <a:defRPr sz="2400" b="1" kern="1200">
                <a:solidFill>
                  <a:schemeClr val="tx1"/>
                </a:solidFill>
                <a:latin typeface="+mn-lt"/>
                <a:ea typeface="+mn-ea"/>
                <a:cs typeface="+mn-cs"/>
              </a:defRPr>
            </a:lvl4pPr>
            <a:lvl5pPr marL="0" indent="0" algn="l" defTabSz="1219200" rtl="0" eaLnBrk="1" latinLnBrk="0" hangingPunct="1">
              <a:lnSpc>
                <a:spcPct val="100000"/>
              </a:lnSpc>
              <a:spcBef>
                <a:spcPts val="0"/>
              </a:spcBef>
              <a:buFont typeface="Arial" panose="020B0604020202020204" pitchFamily="34" charset="0"/>
              <a:buNone/>
              <a:tabLst/>
              <a:defRPr sz="2400" kern="1200">
                <a:solidFill>
                  <a:schemeClr val="tx1"/>
                </a:solidFill>
                <a:latin typeface="+mn-lt"/>
                <a:ea typeface="+mn-ea"/>
                <a:cs typeface="+mn-cs"/>
              </a:defRPr>
            </a:lvl5pPr>
            <a:lvl6pPr marL="33528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4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20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6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pPr fontAlgn="base"/>
            <a:endParaRPr lang="en-GB" sz="2800" i="0" dirty="0"/>
          </a:p>
        </p:txBody>
      </p:sp>
    </p:spTree>
    <p:extLst>
      <p:ext uri="{BB962C8B-B14F-4D97-AF65-F5344CB8AC3E}">
        <p14:creationId xmlns:p14="http://schemas.microsoft.com/office/powerpoint/2010/main" val="2969419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nodePh="1">
                                  <p:stCondLst>
                                    <p:cond delay="0"/>
                                  </p:stCondLst>
                                  <p:endCondLst>
                                    <p:cond evt="begin" delay="0">
                                      <p:tn val="20"/>
                                    </p:cond>
                                  </p:end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P spid="14" grpId="0"/>
      <p:bldP spid="1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CF97A5CD-CC65-1A4A-9911-BD7293B05C07}"/>
              </a:ext>
            </a:extLst>
          </p:cNvPr>
          <p:cNvSpPr>
            <a:spLocks noGrp="1"/>
          </p:cNvSpPr>
          <p:nvPr>
            <p:ph type="title"/>
          </p:nvPr>
        </p:nvSpPr>
        <p:spPr>
          <a:xfrm>
            <a:off x="631257" y="729314"/>
            <a:ext cx="8875350" cy="246221"/>
          </a:xfrm>
        </p:spPr>
        <p:txBody>
          <a:bodyPr/>
          <a:lstStyle/>
          <a:p>
            <a:endParaRPr lang="en-GB" dirty="0"/>
          </a:p>
        </p:txBody>
      </p:sp>
      <p:sp>
        <p:nvSpPr>
          <p:cNvPr id="8" name="Content Placeholder 7">
            <a:extLst>
              <a:ext uri="{FF2B5EF4-FFF2-40B4-BE49-F238E27FC236}">
                <a16:creationId xmlns:a16="http://schemas.microsoft.com/office/drawing/2014/main" id="{B8D7B481-CB35-0843-97CD-A9E0A5326EA6}"/>
              </a:ext>
            </a:extLst>
          </p:cNvPr>
          <p:cNvSpPr>
            <a:spLocks noGrp="1"/>
          </p:cNvSpPr>
          <p:nvPr>
            <p:ph idx="1"/>
          </p:nvPr>
        </p:nvSpPr>
        <p:spPr/>
        <p:txBody>
          <a:bodyPr/>
          <a:lstStyle/>
          <a:p>
            <a:endParaRPr lang="en-GB" dirty="0"/>
          </a:p>
          <a:p>
            <a:pPr lvl="1"/>
            <a:r>
              <a:rPr lang="en-GB" dirty="0"/>
              <a:t>05. Informal management </a:t>
            </a:r>
          </a:p>
          <a:p>
            <a:endParaRPr lang="en-GB" dirty="0"/>
          </a:p>
        </p:txBody>
      </p:sp>
      <p:sp>
        <p:nvSpPr>
          <p:cNvPr id="4" name="Footer Placeholder 3">
            <a:extLst>
              <a:ext uri="{FF2B5EF4-FFF2-40B4-BE49-F238E27FC236}">
                <a16:creationId xmlns:a16="http://schemas.microsoft.com/office/drawing/2014/main" id="{23BA56CA-6D91-AB4D-B362-9C8C57904BE9}"/>
              </a:ext>
            </a:extLst>
          </p:cNvPr>
          <p:cNvSpPr>
            <a:spLocks noGrp="1"/>
          </p:cNvSpPr>
          <p:nvPr>
            <p:ph type="ftr" sz="quarter" idx="11"/>
          </p:nvPr>
        </p:nvSpPr>
        <p:spPr/>
        <p:txBody>
          <a:bodyPr/>
          <a:lstStyle/>
          <a:p>
            <a:r>
              <a:rPr lang="en-GB" dirty="0"/>
              <a:t>© 2021 Capital Law Limited</a:t>
            </a:r>
          </a:p>
        </p:txBody>
      </p:sp>
      <p:sp>
        <p:nvSpPr>
          <p:cNvPr id="29" name="Subtitle 28">
            <a:extLst>
              <a:ext uri="{FF2B5EF4-FFF2-40B4-BE49-F238E27FC236}">
                <a16:creationId xmlns:a16="http://schemas.microsoft.com/office/drawing/2014/main" id="{456C7688-945D-2B4D-BF3B-D05F58C893D2}"/>
              </a:ext>
            </a:extLst>
          </p:cNvPr>
          <p:cNvSpPr>
            <a:spLocks noGrp="1"/>
          </p:cNvSpPr>
          <p:nvPr>
            <p:ph type="subTitle" idx="13"/>
          </p:nvPr>
        </p:nvSpPr>
        <p:spPr/>
        <p:txBody>
          <a:bodyPr/>
          <a:lstStyle/>
          <a:p>
            <a:endParaRPr lang="en-GB" dirty="0"/>
          </a:p>
        </p:txBody>
      </p:sp>
      <p:sp>
        <p:nvSpPr>
          <p:cNvPr id="12" name="Text Placeholder 12">
            <a:extLst>
              <a:ext uri="{FF2B5EF4-FFF2-40B4-BE49-F238E27FC236}">
                <a16:creationId xmlns:a16="http://schemas.microsoft.com/office/drawing/2014/main" id="{215BE32D-210D-4888-A693-C0CCAC833EA6}"/>
              </a:ext>
            </a:extLst>
          </p:cNvPr>
          <p:cNvSpPr>
            <a:spLocks noGrp="1"/>
          </p:cNvSpPr>
          <p:nvPr>
            <p:ph type="body" sz="quarter" idx="14"/>
          </p:nvPr>
        </p:nvSpPr>
        <p:spPr>
          <a:xfrm>
            <a:off x="7300913" y="1972385"/>
            <a:ext cx="8355850" cy="6442301"/>
          </a:xfrm>
        </p:spPr>
        <p:txBody>
          <a:bodyPr/>
          <a:lstStyle/>
          <a:p>
            <a:endParaRPr lang="en-GB" sz="2800" b="1" i="0" dirty="0"/>
          </a:p>
          <a:p>
            <a:r>
              <a:rPr lang="en-GB" sz="2800" b="1" i="0" dirty="0"/>
              <a:t>Step one: </a:t>
            </a:r>
          </a:p>
          <a:p>
            <a:endParaRPr lang="en-GB" sz="2800" b="1" i="0" dirty="0"/>
          </a:p>
          <a:p>
            <a:r>
              <a:rPr lang="en-GB" sz="2800" i="0" dirty="0"/>
              <a:t>Performance issue identified - arrange informal meeting with employee.</a:t>
            </a:r>
          </a:p>
          <a:p>
            <a:endParaRPr lang="en-GB" sz="2800" i="0" dirty="0"/>
          </a:p>
          <a:p>
            <a:pPr marL="457200" indent="-457200">
              <a:buFont typeface="Arial" panose="020B0604020202020204" pitchFamily="34" charset="0"/>
              <a:buChar char="•"/>
            </a:pPr>
            <a:r>
              <a:rPr lang="en-GB" sz="2800" i="0" dirty="0"/>
              <a:t>Purpose of the meeting</a:t>
            </a:r>
          </a:p>
          <a:p>
            <a:endParaRPr lang="en-GB" sz="2800" i="0" dirty="0"/>
          </a:p>
          <a:p>
            <a:endParaRPr lang="en-GB" sz="2800" i="0" dirty="0"/>
          </a:p>
          <a:p>
            <a:pPr marL="457200" indent="-457200">
              <a:buFont typeface="Arial" panose="020B0604020202020204" pitchFamily="34" charset="0"/>
              <a:buChar char="•"/>
            </a:pPr>
            <a:r>
              <a:rPr lang="en-GB" sz="2800" i="0" dirty="0"/>
              <a:t>Preparing for the meeting </a:t>
            </a:r>
          </a:p>
          <a:p>
            <a:endParaRPr lang="en-GB" sz="2800" i="0" dirty="0"/>
          </a:p>
          <a:p>
            <a:endParaRPr lang="en-GB" sz="2800" i="0" dirty="0"/>
          </a:p>
          <a:p>
            <a:pPr marL="457200" indent="-457200">
              <a:buFont typeface="Arial" panose="020B0604020202020204" pitchFamily="34" charset="0"/>
              <a:buChar char="•"/>
            </a:pPr>
            <a:endParaRPr lang="en-GB" sz="2800" i="0" dirty="0"/>
          </a:p>
          <a:p>
            <a:pPr marL="457200" indent="-457200">
              <a:buFont typeface="Arial" panose="020B0604020202020204" pitchFamily="34" charset="0"/>
              <a:buChar char="•"/>
            </a:pPr>
            <a:endParaRPr lang="en-GB" sz="2800" i="0" dirty="0"/>
          </a:p>
          <a:p>
            <a:endParaRPr lang="en-GB" sz="2800" b="1" i="0" dirty="0"/>
          </a:p>
          <a:p>
            <a:endParaRPr lang="en-GB" sz="2800" i="0" dirty="0"/>
          </a:p>
          <a:p>
            <a:endParaRPr lang="en-GB" sz="2800" i="0" dirty="0"/>
          </a:p>
        </p:txBody>
      </p:sp>
    </p:spTree>
    <p:extLst>
      <p:ext uri="{BB962C8B-B14F-4D97-AF65-F5344CB8AC3E}">
        <p14:creationId xmlns:p14="http://schemas.microsoft.com/office/powerpoint/2010/main" val="38339105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CF97A5CD-CC65-1A4A-9911-BD7293B05C07}"/>
              </a:ext>
            </a:extLst>
          </p:cNvPr>
          <p:cNvSpPr>
            <a:spLocks noGrp="1"/>
          </p:cNvSpPr>
          <p:nvPr>
            <p:ph type="title"/>
          </p:nvPr>
        </p:nvSpPr>
        <p:spPr>
          <a:xfrm>
            <a:off x="631257" y="729314"/>
            <a:ext cx="8875350" cy="246221"/>
          </a:xfrm>
        </p:spPr>
        <p:txBody>
          <a:bodyPr/>
          <a:lstStyle/>
          <a:p>
            <a:endParaRPr lang="en-GB" dirty="0"/>
          </a:p>
        </p:txBody>
      </p:sp>
      <p:sp>
        <p:nvSpPr>
          <p:cNvPr id="8" name="Content Placeholder 7">
            <a:extLst>
              <a:ext uri="{FF2B5EF4-FFF2-40B4-BE49-F238E27FC236}">
                <a16:creationId xmlns:a16="http://schemas.microsoft.com/office/drawing/2014/main" id="{B8D7B481-CB35-0843-97CD-A9E0A5326EA6}"/>
              </a:ext>
            </a:extLst>
          </p:cNvPr>
          <p:cNvSpPr>
            <a:spLocks noGrp="1"/>
          </p:cNvSpPr>
          <p:nvPr>
            <p:ph idx="1"/>
          </p:nvPr>
        </p:nvSpPr>
        <p:spPr/>
        <p:txBody>
          <a:bodyPr/>
          <a:lstStyle/>
          <a:p>
            <a:endParaRPr lang="en-GB" dirty="0"/>
          </a:p>
          <a:p>
            <a:pPr lvl="1"/>
            <a:r>
              <a:rPr lang="en-GB" dirty="0"/>
              <a:t>05. Informal management </a:t>
            </a:r>
          </a:p>
          <a:p>
            <a:endParaRPr lang="en-GB" dirty="0"/>
          </a:p>
        </p:txBody>
      </p:sp>
      <p:sp>
        <p:nvSpPr>
          <p:cNvPr id="4" name="Footer Placeholder 3">
            <a:extLst>
              <a:ext uri="{FF2B5EF4-FFF2-40B4-BE49-F238E27FC236}">
                <a16:creationId xmlns:a16="http://schemas.microsoft.com/office/drawing/2014/main" id="{23BA56CA-6D91-AB4D-B362-9C8C57904BE9}"/>
              </a:ext>
            </a:extLst>
          </p:cNvPr>
          <p:cNvSpPr>
            <a:spLocks noGrp="1"/>
          </p:cNvSpPr>
          <p:nvPr>
            <p:ph type="ftr" sz="quarter" idx="11"/>
          </p:nvPr>
        </p:nvSpPr>
        <p:spPr/>
        <p:txBody>
          <a:bodyPr/>
          <a:lstStyle/>
          <a:p>
            <a:r>
              <a:rPr lang="en-GB" dirty="0"/>
              <a:t>© 2021 Capital Law Limited</a:t>
            </a:r>
          </a:p>
        </p:txBody>
      </p:sp>
      <p:sp>
        <p:nvSpPr>
          <p:cNvPr id="29" name="Subtitle 28">
            <a:extLst>
              <a:ext uri="{FF2B5EF4-FFF2-40B4-BE49-F238E27FC236}">
                <a16:creationId xmlns:a16="http://schemas.microsoft.com/office/drawing/2014/main" id="{456C7688-945D-2B4D-BF3B-D05F58C893D2}"/>
              </a:ext>
            </a:extLst>
          </p:cNvPr>
          <p:cNvSpPr>
            <a:spLocks noGrp="1"/>
          </p:cNvSpPr>
          <p:nvPr>
            <p:ph type="subTitle" idx="13"/>
          </p:nvPr>
        </p:nvSpPr>
        <p:spPr/>
        <p:txBody>
          <a:bodyPr/>
          <a:lstStyle/>
          <a:p>
            <a:endParaRPr lang="en-GB" dirty="0"/>
          </a:p>
        </p:txBody>
      </p:sp>
      <p:sp>
        <p:nvSpPr>
          <p:cNvPr id="12" name="Text Placeholder 12">
            <a:extLst>
              <a:ext uri="{FF2B5EF4-FFF2-40B4-BE49-F238E27FC236}">
                <a16:creationId xmlns:a16="http://schemas.microsoft.com/office/drawing/2014/main" id="{215BE32D-210D-4888-A693-C0CCAC833EA6}"/>
              </a:ext>
            </a:extLst>
          </p:cNvPr>
          <p:cNvSpPr>
            <a:spLocks noGrp="1"/>
          </p:cNvSpPr>
          <p:nvPr>
            <p:ph type="body" sz="quarter" idx="14"/>
          </p:nvPr>
        </p:nvSpPr>
        <p:spPr>
          <a:xfrm>
            <a:off x="7300913" y="1972385"/>
            <a:ext cx="8355850" cy="6442301"/>
          </a:xfrm>
        </p:spPr>
        <p:txBody>
          <a:bodyPr/>
          <a:lstStyle/>
          <a:p>
            <a:r>
              <a:rPr lang="en-GB" sz="2800" b="1" i="0" dirty="0"/>
              <a:t>Step Two: </a:t>
            </a:r>
          </a:p>
          <a:p>
            <a:endParaRPr lang="en-GB" sz="2800" b="1" i="0" dirty="0"/>
          </a:p>
          <a:p>
            <a:r>
              <a:rPr lang="en-GB" sz="2800" i="0" dirty="0"/>
              <a:t>Follow up with the employee, in writing:</a:t>
            </a:r>
          </a:p>
          <a:p>
            <a:endParaRPr lang="en-GB" sz="2800" i="0" dirty="0"/>
          </a:p>
          <a:p>
            <a:pPr marL="457200" indent="-457200">
              <a:buFont typeface="Arial" panose="020B0604020202020204" pitchFamily="34" charset="0"/>
              <a:buChar char="•"/>
            </a:pPr>
            <a:r>
              <a:rPr lang="en-GB" sz="2800" i="0" dirty="0"/>
              <a:t>exactly how their work is not meeting the required standard</a:t>
            </a:r>
          </a:p>
          <a:p>
            <a:pPr marL="457200" indent="-457200">
              <a:buFont typeface="Arial" panose="020B0604020202020204" pitchFamily="34" charset="0"/>
              <a:buChar char="•"/>
            </a:pPr>
            <a:r>
              <a:rPr lang="en-GB" sz="2800" i="0" dirty="0"/>
              <a:t>the expected standard(s)</a:t>
            </a:r>
          </a:p>
          <a:p>
            <a:pPr marL="457200" indent="-457200">
              <a:buFont typeface="Arial" panose="020B0604020202020204" pitchFamily="34" charset="0"/>
              <a:buChar char="•"/>
            </a:pPr>
            <a:r>
              <a:rPr lang="en-GB" sz="2800" i="0" dirty="0"/>
              <a:t>the timescale of expected improvement</a:t>
            </a:r>
          </a:p>
          <a:p>
            <a:pPr marL="457200" indent="-457200">
              <a:buFont typeface="Arial" panose="020B0604020202020204" pitchFamily="34" charset="0"/>
              <a:buChar char="•"/>
            </a:pPr>
            <a:r>
              <a:rPr lang="en-GB" sz="2800" i="0" dirty="0"/>
              <a:t>support, coaching and/or training that will be given to the employee</a:t>
            </a:r>
          </a:p>
          <a:p>
            <a:pPr marL="457200" indent="-457200">
              <a:buFont typeface="Arial" panose="020B0604020202020204" pitchFamily="34" charset="0"/>
              <a:buChar char="•"/>
            </a:pPr>
            <a:r>
              <a:rPr lang="en-GB" sz="2800" i="0" dirty="0"/>
              <a:t>that formal action may follow if there is no improvement</a:t>
            </a:r>
          </a:p>
          <a:p>
            <a:endParaRPr lang="en-GB" sz="2800" i="0" dirty="0"/>
          </a:p>
        </p:txBody>
      </p:sp>
    </p:spTree>
    <p:extLst>
      <p:ext uri="{BB962C8B-B14F-4D97-AF65-F5344CB8AC3E}">
        <p14:creationId xmlns:p14="http://schemas.microsoft.com/office/powerpoint/2010/main" val="1881176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CF97A5CD-CC65-1A4A-9911-BD7293B05C07}"/>
              </a:ext>
            </a:extLst>
          </p:cNvPr>
          <p:cNvSpPr>
            <a:spLocks noGrp="1"/>
          </p:cNvSpPr>
          <p:nvPr>
            <p:ph type="title"/>
          </p:nvPr>
        </p:nvSpPr>
        <p:spPr>
          <a:xfrm>
            <a:off x="631257" y="729314"/>
            <a:ext cx="8875350" cy="246221"/>
          </a:xfrm>
        </p:spPr>
        <p:txBody>
          <a:bodyPr/>
          <a:lstStyle/>
          <a:p>
            <a:endParaRPr lang="en-GB" dirty="0"/>
          </a:p>
        </p:txBody>
      </p:sp>
      <p:sp>
        <p:nvSpPr>
          <p:cNvPr id="8" name="Content Placeholder 7">
            <a:extLst>
              <a:ext uri="{FF2B5EF4-FFF2-40B4-BE49-F238E27FC236}">
                <a16:creationId xmlns:a16="http://schemas.microsoft.com/office/drawing/2014/main" id="{B8D7B481-CB35-0843-97CD-A9E0A5326EA6}"/>
              </a:ext>
            </a:extLst>
          </p:cNvPr>
          <p:cNvSpPr>
            <a:spLocks noGrp="1"/>
          </p:cNvSpPr>
          <p:nvPr>
            <p:ph idx="1"/>
          </p:nvPr>
        </p:nvSpPr>
        <p:spPr/>
        <p:txBody>
          <a:bodyPr/>
          <a:lstStyle/>
          <a:p>
            <a:endParaRPr lang="en-GB" dirty="0"/>
          </a:p>
          <a:p>
            <a:pPr lvl="1"/>
            <a:r>
              <a:rPr lang="en-GB" dirty="0"/>
              <a:t>05. Informal management </a:t>
            </a:r>
          </a:p>
          <a:p>
            <a:endParaRPr lang="en-GB" dirty="0"/>
          </a:p>
        </p:txBody>
      </p:sp>
      <p:sp>
        <p:nvSpPr>
          <p:cNvPr id="4" name="Footer Placeholder 3">
            <a:extLst>
              <a:ext uri="{FF2B5EF4-FFF2-40B4-BE49-F238E27FC236}">
                <a16:creationId xmlns:a16="http://schemas.microsoft.com/office/drawing/2014/main" id="{23BA56CA-6D91-AB4D-B362-9C8C57904BE9}"/>
              </a:ext>
            </a:extLst>
          </p:cNvPr>
          <p:cNvSpPr>
            <a:spLocks noGrp="1"/>
          </p:cNvSpPr>
          <p:nvPr>
            <p:ph type="ftr" sz="quarter" idx="11"/>
          </p:nvPr>
        </p:nvSpPr>
        <p:spPr/>
        <p:txBody>
          <a:bodyPr/>
          <a:lstStyle/>
          <a:p>
            <a:r>
              <a:rPr lang="en-GB" dirty="0"/>
              <a:t>© 2021 Capital Law Limited</a:t>
            </a:r>
          </a:p>
        </p:txBody>
      </p:sp>
      <p:sp>
        <p:nvSpPr>
          <p:cNvPr id="29" name="Subtitle 28">
            <a:extLst>
              <a:ext uri="{FF2B5EF4-FFF2-40B4-BE49-F238E27FC236}">
                <a16:creationId xmlns:a16="http://schemas.microsoft.com/office/drawing/2014/main" id="{456C7688-945D-2B4D-BF3B-D05F58C893D2}"/>
              </a:ext>
            </a:extLst>
          </p:cNvPr>
          <p:cNvSpPr>
            <a:spLocks noGrp="1"/>
          </p:cNvSpPr>
          <p:nvPr>
            <p:ph type="subTitle" idx="13"/>
          </p:nvPr>
        </p:nvSpPr>
        <p:spPr/>
        <p:txBody>
          <a:bodyPr/>
          <a:lstStyle/>
          <a:p>
            <a:endParaRPr lang="en-GB" dirty="0"/>
          </a:p>
        </p:txBody>
      </p:sp>
      <p:sp>
        <p:nvSpPr>
          <p:cNvPr id="12" name="Text Placeholder 12">
            <a:extLst>
              <a:ext uri="{FF2B5EF4-FFF2-40B4-BE49-F238E27FC236}">
                <a16:creationId xmlns:a16="http://schemas.microsoft.com/office/drawing/2014/main" id="{215BE32D-210D-4888-A693-C0CCAC833EA6}"/>
              </a:ext>
            </a:extLst>
          </p:cNvPr>
          <p:cNvSpPr>
            <a:spLocks noGrp="1"/>
          </p:cNvSpPr>
          <p:nvPr>
            <p:ph type="body" sz="quarter" idx="14"/>
          </p:nvPr>
        </p:nvSpPr>
        <p:spPr>
          <a:xfrm>
            <a:off x="7300913" y="1972385"/>
            <a:ext cx="8355850" cy="6442301"/>
          </a:xfrm>
        </p:spPr>
        <p:txBody>
          <a:bodyPr/>
          <a:lstStyle/>
          <a:p>
            <a:r>
              <a:rPr lang="en-GB" sz="2800" b="1" i="0" dirty="0"/>
              <a:t>Step Three: </a:t>
            </a:r>
          </a:p>
          <a:p>
            <a:endParaRPr lang="en-GB" sz="2800" b="1" i="0" dirty="0"/>
          </a:p>
          <a:p>
            <a:r>
              <a:rPr lang="en-GB" sz="2800" i="0" dirty="0"/>
              <a:t>Invite the employee to attend a review meeting to assess performance against agreed action plan.</a:t>
            </a:r>
          </a:p>
          <a:p>
            <a:endParaRPr lang="en-GB" sz="2800" i="0" dirty="0"/>
          </a:p>
          <a:p>
            <a:r>
              <a:rPr lang="en-GB" sz="2800" i="0" dirty="0"/>
              <a:t>Possible outcomes:</a:t>
            </a:r>
          </a:p>
          <a:p>
            <a:endParaRPr lang="en-GB" sz="2800" i="0" dirty="0"/>
          </a:p>
          <a:p>
            <a:pPr marL="514350" indent="-514350">
              <a:buFont typeface="+mj-lt"/>
              <a:buAutoNum type="arabicPeriod"/>
            </a:pPr>
            <a:r>
              <a:rPr lang="en-GB" sz="2800" i="0" dirty="0"/>
              <a:t>action plan achieved to a satisfactory standard</a:t>
            </a:r>
          </a:p>
          <a:p>
            <a:pPr marL="514350" indent="-514350">
              <a:buFont typeface="+mj-lt"/>
              <a:buAutoNum type="arabicPeriod"/>
            </a:pPr>
            <a:endParaRPr lang="en-GB" sz="2800" i="0" dirty="0"/>
          </a:p>
          <a:p>
            <a:pPr marL="514350" indent="-514350">
              <a:buFont typeface="+mj-lt"/>
              <a:buAutoNum type="arabicPeriod"/>
            </a:pPr>
            <a:r>
              <a:rPr lang="en-GB" sz="2800" i="0" dirty="0"/>
              <a:t>action plan partly met</a:t>
            </a:r>
          </a:p>
          <a:p>
            <a:pPr marL="514350" indent="-514350">
              <a:buFont typeface="+mj-lt"/>
              <a:buAutoNum type="arabicPeriod"/>
            </a:pPr>
            <a:endParaRPr lang="en-GB" sz="2800" i="0" dirty="0"/>
          </a:p>
          <a:p>
            <a:pPr marL="514350" indent="-514350">
              <a:buFont typeface="+mj-lt"/>
              <a:buAutoNum type="arabicPeriod"/>
            </a:pPr>
            <a:r>
              <a:rPr lang="en-GB" sz="2800" i="0" dirty="0"/>
              <a:t>action plan not met, reasons given not reasonable and/or acceptable </a:t>
            </a:r>
          </a:p>
          <a:p>
            <a:endParaRPr lang="en-GB" sz="2800" i="0" dirty="0"/>
          </a:p>
        </p:txBody>
      </p:sp>
    </p:spTree>
    <p:extLst>
      <p:ext uri="{BB962C8B-B14F-4D97-AF65-F5344CB8AC3E}">
        <p14:creationId xmlns:p14="http://schemas.microsoft.com/office/powerpoint/2010/main" val="28684062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CF97A5CD-CC65-1A4A-9911-BD7293B05C07}"/>
              </a:ext>
            </a:extLst>
          </p:cNvPr>
          <p:cNvSpPr>
            <a:spLocks noGrp="1"/>
          </p:cNvSpPr>
          <p:nvPr>
            <p:ph type="title"/>
          </p:nvPr>
        </p:nvSpPr>
        <p:spPr>
          <a:xfrm>
            <a:off x="631257" y="729314"/>
            <a:ext cx="8875350" cy="246221"/>
          </a:xfrm>
        </p:spPr>
        <p:txBody>
          <a:bodyPr/>
          <a:lstStyle/>
          <a:p>
            <a:endParaRPr lang="en-GB" dirty="0"/>
          </a:p>
        </p:txBody>
      </p:sp>
      <p:sp>
        <p:nvSpPr>
          <p:cNvPr id="8" name="Content Placeholder 7">
            <a:extLst>
              <a:ext uri="{FF2B5EF4-FFF2-40B4-BE49-F238E27FC236}">
                <a16:creationId xmlns:a16="http://schemas.microsoft.com/office/drawing/2014/main" id="{B8D7B481-CB35-0843-97CD-A9E0A5326EA6}"/>
              </a:ext>
            </a:extLst>
          </p:cNvPr>
          <p:cNvSpPr>
            <a:spLocks noGrp="1"/>
          </p:cNvSpPr>
          <p:nvPr>
            <p:ph idx="1"/>
          </p:nvPr>
        </p:nvSpPr>
        <p:spPr/>
        <p:txBody>
          <a:bodyPr/>
          <a:lstStyle/>
          <a:p>
            <a:endParaRPr lang="en-GB" dirty="0"/>
          </a:p>
          <a:p>
            <a:pPr lvl="1"/>
            <a:r>
              <a:rPr lang="en-GB" dirty="0"/>
              <a:t>06. Formal management </a:t>
            </a:r>
          </a:p>
          <a:p>
            <a:endParaRPr lang="en-GB" dirty="0"/>
          </a:p>
        </p:txBody>
      </p:sp>
      <p:sp>
        <p:nvSpPr>
          <p:cNvPr id="4" name="Footer Placeholder 3">
            <a:extLst>
              <a:ext uri="{FF2B5EF4-FFF2-40B4-BE49-F238E27FC236}">
                <a16:creationId xmlns:a16="http://schemas.microsoft.com/office/drawing/2014/main" id="{23BA56CA-6D91-AB4D-B362-9C8C57904BE9}"/>
              </a:ext>
            </a:extLst>
          </p:cNvPr>
          <p:cNvSpPr>
            <a:spLocks noGrp="1"/>
          </p:cNvSpPr>
          <p:nvPr>
            <p:ph type="ftr" sz="quarter" idx="11"/>
          </p:nvPr>
        </p:nvSpPr>
        <p:spPr/>
        <p:txBody>
          <a:bodyPr/>
          <a:lstStyle/>
          <a:p>
            <a:r>
              <a:rPr lang="en-GB" dirty="0"/>
              <a:t>© 2021 Capital Law Limited</a:t>
            </a:r>
          </a:p>
        </p:txBody>
      </p:sp>
      <p:sp>
        <p:nvSpPr>
          <p:cNvPr id="29" name="Subtitle 28">
            <a:extLst>
              <a:ext uri="{FF2B5EF4-FFF2-40B4-BE49-F238E27FC236}">
                <a16:creationId xmlns:a16="http://schemas.microsoft.com/office/drawing/2014/main" id="{456C7688-945D-2B4D-BF3B-D05F58C893D2}"/>
              </a:ext>
            </a:extLst>
          </p:cNvPr>
          <p:cNvSpPr>
            <a:spLocks noGrp="1"/>
          </p:cNvSpPr>
          <p:nvPr>
            <p:ph type="subTitle" idx="13"/>
          </p:nvPr>
        </p:nvSpPr>
        <p:spPr/>
        <p:txBody>
          <a:bodyPr/>
          <a:lstStyle/>
          <a:p>
            <a:endParaRPr lang="en-GB" dirty="0"/>
          </a:p>
        </p:txBody>
      </p:sp>
      <p:sp>
        <p:nvSpPr>
          <p:cNvPr id="9" name="Text Placeholder 12">
            <a:extLst>
              <a:ext uri="{FF2B5EF4-FFF2-40B4-BE49-F238E27FC236}">
                <a16:creationId xmlns:a16="http://schemas.microsoft.com/office/drawing/2014/main" id="{ACF2B94F-84FC-44C8-BD2B-ABD81528D23B}"/>
              </a:ext>
            </a:extLst>
          </p:cNvPr>
          <p:cNvSpPr>
            <a:spLocks noGrp="1"/>
          </p:cNvSpPr>
          <p:nvPr>
            <p:ph type="body" sz="quarter" idx="14"/>
          </p:nvPr>
        </p:nvSpPr>
        <p:spPr>
          <a:xfrm>
            <a:off x="7756634" y="1972385"/>
            <a:ext cx="7900129" cy="5216691"/>
          </a:xfrm>
        </p:spPr>
        <p:txBody>
          <a:bodyPr/>
          <a:lstStyle/>
          <a:p>
            <a:r>
              <a:rPr lang="en-GB" b="1" i="0" dirty="0"/>
              <a:t>Step One: </a:t>
            </a:r>
          </a:p>
          <a:p>
            <a:endParaRPr lang="en-GB" b="1" i="0" dirty="0">
              <a:latin typeface="+mn-lt"/>
            </a:endParaRPr>
          </a:p>
          <a:p>
            <a:r>
              <a:rPr lang="en-GB" i="0" dirty="0">
                <a:latin typeface="+mn-lt"/>
              </a:rPr>
              <a:t>Invite the employee to attend a first formal capability meeting. </a:t>
            </a:r>
          </a:p>
          <a:p>
            <a:endParaRPr lang="en-GB" b="1" i="0" dirty="0">
              <a:latin typeface="+mn-lt"/>
            </a:endParaRPr>
          </a:p>
          <a:p>
            <a:r>
              <a:rPr lang="en-GB" i="0" dirty="0">
                <a:latin typeface="+mn-lt"/>
              </a:rPr>
              <a:t>Before the meeting, the employee should be notified (in writing), of the: </a:t>
            </a:r>
          </a:p>
          <a:p>
            <a:endParaRPr lang="en-GB" i="0" dirty="0"/>
          </a:p>
          <a:p>
            <a:pPr marL="342900" indent="-342900" fontAlgn="base">
              <a:buFont typeface="Arial" panose="020B0604020202020204" pitchFamily="34" charset="0"/>
              <a:buChar char="•"/>
            </a:pPr>
            <a:r>
              <a:rPr lang="en-GB" i="0" dirty="0">
                <a:latin typeface="+mn-lt"/>
              </a:rPr>
              <a:t>shortcomings in their performance</a:t>
            </a:r>
          </a:p>
          <a:p>
            <a:pPr marL="342900" indent="-342900" fontAlgn="base">
              <a:buFont typeface="Arial" panose="020B0604020202020204" pitchFamily="34" charset="0"/>
              <a:buChar char="•"/>
            </a:pPr>
            <a:r>
              <a:rPr lang="en-GB" i="0" dirty="0">
                <a:latin typeface="+mn-lt"/>
              </a:rPr>
              <a:t>date, time and place of the capability meeting</a:t>
            </a:r>
          </a:p>
          <a:p>
            <a:pPr marL="342900" indent="-342900" fontAlgn="base">
              <a:buFont typeface="Arial" panose="020B0604020202020204" pitchFamily="34" charset="0"/>
              <a:buChar char="•"/>
            </a:pPr>
            <a:r>
              <a:rPr lang="en-GB" i="0" dirty="0">
                <a:latin typeface="+mn-lt"/>
              </a:rPr>
              <a:t>relevant information and any documents to be relied on at the hearing</a:t>
            </a:r>
          </a:p>
          <a:p>
            <a:pPr marL="342900" indent="-342900" fontAlgn="base">
              <a:buFont typeface="Arial" panose="020B0604020202020204" pitchFamily="34" charset="0"/>
              <a:buChar char="•"/>
            </a:pPr>
            <a:r>
              <a:rPr lang="en-GB" i="0" dirty="0">
                <a:latin typeface="+mn-lt"/>
              </a:rPr>
              <a:t>procedure to be followed</a:t>
            </a:r>
          </a:p>
          <a:p>
            <a:pPr marL="342900" indent="-342900" fontAlgn="base">
              <a:buFont typeface="Arial" panose="020B0604020202020204" pitchFamily="34" charset="0"/>
              <a:buChar char="•"/>
            </a:pPr>
            <a:r>
              <a:rPr lang="en-GB" i="0" dirty="0">
                <a:latin typeface="+mn-lt"/>
              </a:rPr>
              <a:t>possible consequences if performance is found to have fallen short of the required standard</a:t>
            </a:r>
          </a:p>
          <a:p>
            <a:pPr marL="342900" indent="-342900" fontAlgn="base">
              <a:buFont typeface="Arial" panose="020B0604020202020204" pitchFamily="34" charset="0"/>
              <a:buChar char="•"/>
            </a:pPr>
            <a:r>
              <a:rPr lang="en-GB" i="0" dirty="0">
                <a:latin typeface="+mn-lt"/>
              </a:rPr>
              <a:t>right to be accompanied by a trade union official or a fellow worker </a:t>
            </a:r>
          </a:p>
        </p:txBody>
      </p:sp>
    </p:spTree>
    <p:extLst>
      <p:ext uri="{BB962C8B-B14F-4D97-AF65-F5344CB8AC3E}">
        <p14:creationId xmlns:p14="http://schemas.microsoft.com/office/powerpoint/2010/main" val="2671117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CF97A5CD-CC65-1A4A-9911-BD7293B05C07}"/>
              </a:ext>
            </a:extLst>
          </p:cNvPr>
          <p:cNvSpPr>
            <a:spLocks noGrp="1"/>
          </p:cNvSpPr>
          <p:nvPr>
            <p:ph type="title"/>
          </p:nvPr>
        </p:nvSpPr>
        <p:spPr>
          <a:xfrm>
            <a:off x="631257" y="729314"/>
            <a:ext cx="8875350" cy="246221"/>
          </a:xfrm>
        </p:spPr>
        <p:txBody>
          <a:bodyPr/>
          <a:lstStyle/>
          <a:p>
            <a:endParaRPr lang="en-GB" dirty="0"/>
          </a:p>
        </p:txBody>
      </p:sp>
      <p:sp>
        <p:nvSpPr>
          <p:cNvPr id="8" name="Content Placeholder 7">
            <a:extLst>
              <a:ext uri="{FF2B5EF4-FFF2-40B4-BE49-F238E27FC236}">
                <a16:creationId xmlns:a16="http://schemas.microsoft.com/office/drawing/2014/main" id="{B8D7B481-CB35-0843-97CD-A9E0A5326EA6}"/>
              </a:ext>
            </a:extLst>
          </p:cNvPr>
          <p:cNvSpPr>
            <a:spLocks noGrp="1"/>
          </p:cNvSpPr>
          <p:nvPr>
            <p:ph idx="1"/>
          </p:nvPr>
        </p:nvSpPr>
        <p:spPr/>
        <p:txBody>
          <a:bodyPr/>
          <a:lstStyle/>
          <a:p>
            <a:endParaRPr lang="en-GB" dirty="0"/>
          </a:p>
          <a:p>
            <a:pPr lvl="1"/>
            <a:r>
              <a:rPr lang="en-GB" dirty="0"/>
              <a:t>06. Formal management </a:t>
            </a:r>
          </a:p>
          <a:p>
            <a:endParaRPr lang="en-GB" dirty="0"/>
          </a:p>
        </p:txBody>
      </p:sp>
      <p:sp>
        <p:nvSpPr>
          <p:cNvPr id="4" name="Footer Placeholder 3">
            <a:extLst>
              <a:ext uri="{FF2B5EF4-FFF2-40B4-BE49-F238E27FC236}">
                <a16:creationId xmlns:a16="http://schemas.microsoft.com/office/drawing/2014/main" id="{23BA56CA-6D91-AB4D-B362-9C8C57904BE9}"/>
              </a:ext>
            </a:extLst>
          </p:cNvPr>
          <p:cNvSpPr>
            <a:spLocks noGrp="1"/>
          </p:cNvSpPr>
          <p:nvPr>
            <p:ph type="ftr" sz="quarter" idx="11"/>
          </p:nvPr>
        </p:nvSpPr>
        <p:spPr/>
        <p:txBody>
          <a:bodyPr/>
          <a:lstStyle/>
          <a:p>
            <a:r>
              <a:rPr lang="en-GB" dirty="0"/>
              <a:t>© 2021 Capital Law Limited</a:t>
            </a:r>
          </a:p>
        </p:txBody>
      </p:sp>
      <p:sp>
        <p:nvSpPr>
          <p:cNvPr id="29" name="Subtitle 28">
            <a:extLst>
              <a:ext uri="{FF2B5EF4-FFF2-40B4-BE49-F238E27FC236}">
                <a16:creationId xmlns:a16="http://schemas.microsoft.com/office/drawing/2014/main" id="{456C7688-945D-2B4D-BF3B-D05F58C893D2}"/>
              </a:ext>
            </a:extLst>
          </p:cNvPr>
          <p:cNvSpPr>
            <a:spLocks noGrp="1"/>
          </p:cNvSpPr>
          <p:nvPr>
            <p:ph type="subTitle" idx="13"/>
          </p:nvPr>
        </p:nvSpPr>
        <p:spPr/>
        <p:txBody>
          <a:bodyPr/>
          <a:lstStyle/>
          <a:p>
            <a:endParaRPr lang="en-GB" dirty="0"/>
          </a:p>
        </p:txBody>
      </p:sp>
      <p:sp>
        <p:nvSpPr>
          <p:cNvPr id="9" name="Text Placeholder 12">
            <a:extLst>
              <a:ext uri="{FF2B5EF4-FFF2-40B4-BE49-F238E27FC236}">
                <a16:creationId xmlns:a16="http://schemas.microsoft.com/office/drawing/2014/main" id="{ACF2B94F-84FC-44C8-BD2B-ABD81528D23B}"/>
              </a:ext>
            </a:extLst>
          </p:cNvPr>
          <p:cNvSpPr>
            <a:spLocks noGrp="1"/>
          </p:cNvSpPr>
          <p:nvPr>
            <p:ph type="body" sz="quarter" idx="14"/>
          </p:nvPr>
        </p:nvSpPr>
        <p:spPr>
          <a:xfrm>
            <a:off x="7662672" y="1972385"/>
            <a:ext cx="7994091" cy="6267775"/>
          </a:xfrm>
        </p:spPr>
        <p:txBody>
          <a:bodyPr/>
          <a:lstStyle/>
          <a:p>
            <a:endParaRPr lang="en-GB" b="1" i="0" dirty="0">
              <a:solidFill>
                <a:srgbClr val="3D3D3D"/>
              </a:solidFill>
              <a:latin typeface="Source Sans Pro" panose="020B0503030403020204" pitchFamily="34" charset="0"/>
            </a:endParaRPr>
          </a:p>
          <a:p>
            <a:r>
              <a:rPr lang="en-GB" i="0" dirty="0">
                <a:latin typeface="+mn-lt"/>
              </a:rPr>
              <a:t>The aim of the meeting will be to:</a:t>
            </a:r>
          </a:p>
          <a:p>
            <a:endParaRPr lang="en-GB" i="0" dirty="0">
              <a:latin typeface="+mn-lt"/>
            </a:endParaRPr>
          </a:p>
          <a:p>
            <a:pPr marL="342900" indent="-342900">
              <a:buFont typeface="Arial" panose="020B0604020202020204" pitchFamily="34" charset="0"/>
              <a:buChar char="•"/>
            </a:pPr>
            <a:r>
              <a:rPr lang="en-GB" i="0" dirty="0">
                <a:latin typeface="+mn-lt"/>
              </a:rPr>
              <a:t>clarify the required standards the employee has failed to meet and examine the evidence</a:t>
            </a:r>
          </a:p>
          <a:p>
            <a:pPr marL="342900" indent="-342900">
              <a:buFont typeface="Arial" panose="020B0604020202020204" pitchFamily="34" charset="0"/>
              <a:buChar char="•"/>
            </a:pPr>
            <a:r>
              <a:rPr lang="en-GB" i="0" dirty="0">
                <a:latin typeface="+mn-lt"/>
              </a:rPr>
              <a:t>allow the employee to ask questions, respond to the evidence put forward, provide any evidence they may have and put their views across</a:t>
            </a:r>
          </a:p>
          <a:p>
            <a:pPr marL="342900" indent="-342900">
              <a:buFont typeface="Arial" panose="020B0604020202020204" pitchFamily="34" charset="0"/>
              <a:buChar char="•"/>
            </a:pPr>
            <a:r>
              <a:rPr lang="en-GB" i="0" dirty="0">
                <a:latin typeface="+mn-lt"/>
              </a:rPr>
              <a:t>establish the likely reasons for the employee’s poor performance</a:t>
            </a:r>
          </a:p>
          <a:p>
            <a:pPr marL="342900" indent="-342900">
              <a:buFont typeface="Arial" panose="020B0604020202020204" pitchFamily="34" charset="0"/>
              <a:buChar char="•"/>
            </a:pPr>
            <a:r>
              <a:rPr lang="en-GB" i="0" dirty="0">
                <a:latin typeface="+mn-lt"/>
              </a:rPr>
              <a:t>identify what can be done to assist them in improving their performance, such as additional training or supervision</a:t>
            </a:r>
          </a:p>
          <a:p>
            <a:pPr marL="342900" indent="-342900">
              <a:buFont typeface="Arial" panose="020B0604020202020204" pitchFamily="34" charset="0"/>
              <a:buChar char="•"/>
            </a:pPr>
            <a:r>
              <a:rPr lang="en-GB" i="0" dirty="0">
                <a:latin typeface="+mn-lt"/>
              </a:rPr>
              <a:t>set targets for improvement and a timescale for review</a:t>
            </a:r>
          </a:p>
        </p:txBody>
      </p:sp>
    </p:spTree>
    <p:extLst>
      <p:ext uri="{BB962C8B-B14F-4D97-AF65-F5344CB8AC3E}">
        <p14:creationId xmlns:p14="http://schemas.microsoft.com/office/powerpoint/2010/main" val="1232271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CF97A5CD-CC65-1A4A-9911-BD7293B05C07}"/>
              </a:ext>
            </a:extLst>
          </p:cNvPr>
          <p:cNvSpPr>
            <a:spLocks noGrp="1"/>
          </p:cNvSpPr>
          <p:nvPr>
            <p:ph type="title"/>
          </p:nvPr>
        </p:nvSpPr>
        <p:spPr>
          <a:xfrm>
            <a:off x="631257" y="729314"/>
            <a:ext cx="8875350" cy="246221"/>
          </a:xfrm>
        </p:spPr>
        <p:txBody>
          <a:bodyPr/>
          <a:lstStyle/>
          <a:p>
            <a:endParaRPr lang="en-GB" dirty="0"/>
          </a:p>
        </p:txBody>
      </p:sp>
      <p:sp>
        <p:nvSpPr>
          <p:cNvPr id="8" name="Content Placeholder 7">
            <a:extLst>
              <a:ext uri="{FF2B5EF4-FFF2-40B4-BE49-F238E27FC236}">
                <a16:creationId xmlns:a16="http://schemas.microsoft.com/office/drawing/2014/main" id="{B8D7B481-CB35-0843-97CD-A9E0A5326EA6}"/>
              </a:ext>
            </a:extLst>
          </p:cNvPr>
          <p:cNvSpPr>
            <a:spLocks noGrp="1"/>
          </p:cNvSpPr>
          <p:nvPr>
            <p:ph idx="1"/>
          </p:nvPr>
        </p:nvSpPr>
        <p:spPr/>
        <p:txBody>
          <a:bodyPr/>
          <a:lstStyle/>
          <a:p>
            <a:endParaRPr lang="en-GB" dirty="0"/>
          </a:p>
          <a:p>
            <a:pPr lvl="1"/>
            <a:r>
              <a:rPr lang="en-GB" dirty="0"/>
              <a:t>06. Formal management </a:t>
            </a:r>
          </a:p>
          <a:p>
            <a:endParaRPr lang="en-GB" dirty="0"/>
          </a:p>
        </p:txBody>
      </p:sp>
      <p:sp>
        <p:nvSpPr>
          <p:cNvPr id="4" name="Footer Placeholder 3">
            <a:extLst>
              <a:ext uri="{FF2B5EF4-FFF2-40B4-BE49-F238E27FC236}">
                <a16:creationId xmlns:a16="http://schemas.microsoft.com/office/drawing/2014/main" id="{23BA56CA-6D91-AB4D-B362-9C8C57904BE9}"/>
              </a:ext>
            </a:extLst>
          </p:cNvPr>
          <p:cNvSpPr>
            <a:spLocks noGrp="1"/>
          </p:cNvSpPr>
          <p:nvPr>
            <p:ph type="ftr" sz="quarter" idx="11"/>
          </p:nvPr>
        </p:nvSpPr>
        <p:spPr/>
        <p:txBody>
          <a:bodyPr/>
          <a:lstStyle/>
          <a:p>
            <a:r>
              <a:rPr lang="en-GB" dirty="0"/>
              <a:t>© 2021 Capital Law Limited</a:t>
            </a:r>
          </a:p>
        </p:txBody>
      </p:sp>
      <p:sp>
        <p:nvSpPr>
          <p:cNvPr id="29" name="Subtitle 28">
            <a:extLst>
              <a:ext uri="{FF2B5EF4-FFF2-40B4-BE49-F238E27FC236}">
                <a16:creationId xmlns:a16="http://schemas.microsoft.com/office/drawing/2014/main" id="{456C7688-945D-2B4D-BF3B-D05F58C893D2}"/>
              </a:ext>
            </a:extLst>
          </p:cNvPr>
          <p:cNvSpPr>
            <a:spLocks noGrp="1"/>
          </p:cNvSpPr>
          <p:nvPr>
            <p:ph type="subTitle" idx="13"/>
          </p:nvPr>
        </p:nvSpPr>
        <p:spPr/>
        <p:txBody>
          <a:bodyPr/>
          <a:lstStyle/>
          <a:p>
            <a:endParaRPr lang="en-GB" dirty="0"/>
          </a:p>
        </p:txBody>
      </p:sp>
      <p:sp>
        <p:nvSpPr>
          <p:cNvPr id="9" name="Text Placeholder 12">
            <a:extLst>
              <a:ext uri="{FF2B5EF4-FFF2-40B4-BE49-F238E27FC236}">
                <a16:creationId xmlns:a16="http://schemas.microsoft.com/office/drawing/2014/main" id="{ACF2B94F-84FC-44C8-BD2B-ABD81528D23B}"/>
              </a:ext>
            </a:extLst>
          </p:cNvPr>
          <p:cNvSpPr>
            <a:spLocks noGrp="1"/>
          </p:cNvSpPr>
          <p:nvPr>
            <p:ph type="body" sz="quarter" idx="14"/>
          </p:nvPr>
        </p:nvSpPr>
        <p:spPr>
          <a:xfrm>
            <a:off x="7788166" y="1972385"/>
            <a:ext cx="7868597" cy="6267775"/>
          </a:xfrm>
        </p:spPr>
        <p:txBody>
          <a:bodyPr/>
          <a:lstStyle/>
          <a:p>
            <a:endParaRPr lang="en-GB" i="0" dirty="0"/>
          </a:p>
          <a:p>
            <a:endParaRPr lang="en-GB" i="0" dirty="0"/>
          </a:p>
          <a:p>
            <a:r>
              <a:rPr lang="en-GB" i="0" dirty="0"/>
              <a:t>Decide on the outcome and confirm the decision in writing</a:t>
            </a:r>
            <a:r>
              <a:rPr lang="en-GB" b="1" i="0" dirty="0"/>
              <a:t>.</a:t>
            </a:r>
          </a:p>
          <a:p>
            <a:endParaRPr lang="en-GB" b="1" i="0" dirty="0"/>
          </a:p>
          <a:p>
            <a:r>
              <a:rPr lang="en-GB" i="0" dirty="0"/>
              <a:t>If no sufficient improvement, give the employee a </a:t>
            </a:r>
            <a:r>
              <a:rPr lang="en-GB" b="1" i="0" dirty="0"/>
              <a:t>first written warning </a:t>
            </a:r>
          </a:p>
          <a:p>
            <a:endParaRPr lang="en-GB" i="0" dirty="0"/>
          </a:p>
          <a:p>
            <a:pPr marL="342900" indent="-342900">
              <a:buFont typeface="Arial" panose="020B0604020202020204" pitchFamily="34" charset="0"/>
              <a:buChar char="•"/>
            </a:pPr>
            <a:r>
              <a:rPr lang="en-GB" i="0" dirty="0"/>
              <a:t>Review period</a:t>
            </a:r>
          </a:p>
          <a:p>
            <a:endParaRPr lang="en-GB" i="0" dirty="0"/>
          </a:p>
          <a:p>
            <a:pPr marL="342900" indent="-342900">
              <a:buFont typeface="Arial" panose="020B0604020202020204" pitchFamily="34" charset="0"/>
              <a:buChar char="•"/>
            </a:pPr>
            <a:r>
              <a:rPr lang="en-GB" i="0" dirty="0"/>
              <a:t>Right of appeal </a:t>
            </a:r>
          </a:p>
          <a:p>
            <a:endParaRPr lang="en-GB" i="0" dirty="0"/>
          </a:p>
        </p:txBody>
      </p:sp>
    </p:spTree>
    <p:extLst>
      <p:ext uri="{BB962C8B-B14F-4D97-AF65-F5344CB8AC3E}">
        <p14:creationId xmlns:p14="http://schemas.microsoft.com/office/powerpoint/2010/main" val="36816808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CF97A5CD-CC65-1A4A-9911-BD7293B05C07}"/>
              </a:ext>
            </a:extLst>
          </p:cNvPr>
          <p:cNvSpPr>
            <a:spLocks noGrp="1"/>
          </p:cNvSpPr>
          <p:nvPr>
            <p:ph type="title"/>
          </p:nvPr>
        </p:nvSpPr>
        <p:spPr>
          <a:xfrm>
            <a:off x="631257" y="729314"/>
            <a:ext cx="8875350" cy="246221"/>
          </a:xfrm>
        </p:spPr>
        <p:txBody>
          <a:bodyPr/>
          <a:lstStyle/>
          <a:p>
            <a:endParaRPr lang="en-GB" dirty="0"/>
          </a:p>
        </p:txBody>
      </p:sp>
      <p:sp>
        <p:nvSpPr>
          <p:cNvPr id="8" name="Content Placeholder 7">
            <a:extLst>
              <a:ext uri="{FF2B5EF4-FFF2-40B4-BE49-F238E27FC236}">
                <a16:creationId xmlns:a16="http://schemas.microsoft.com/office/drawing/2014/main" id="{B8D7B481-CB35-0843-97CD-A9E0A5326EA6}"/>
              </a:ext>
            </a:extLst>
          </p:cNvPr>
          <p:cNvSpPr>
            <a:spLocks noGrp="1"/>
          </p:cNvSpPr>
          <p:nvPr>
            <p:ph idx="1"/>
          </p:nvPr>
        </p:nvSpPr>
        <p:spPr/>
        <p:txBody>
          <a:bodyPr/>
          <a:lstStyle/>
          <a:p>
            <a:endParaRPr lang="en-GB" dirty="0"/>
          </a:p>
          <a:p>
            <a:pPr lvl="1"/>
            <a:r>
              <a:rPr lang="en-GB" dirty="0"/>
              <a:t>06. Formal management </a:t>
            </a:r>
          </a:p>
          <a:p>
            <a:endParaRPr lang="en-GB" dirty="0"/>
          </a:p>
        </p:txBody>
      </p:sp>
      <p:sp>
        <p:nvSpPr>
          <p:cNvPr id="4" name="Footer Placeholder 3">
            <a:extLst>
              <a:ext uri="{FF2B5EF4-FFF2-40B4-BE49-F238E27FC236}">
                <a16:creationId xmlns:a16="http://schemas.microsoft.com/office/drawing/2014/main" id="{23BA56CA-6D91-AB4D-B362-9C8C57904BE9}"/>
              </a:ext>
            </a:extLst>
          </p:cNvPr>
          <p:cNvSpPr>
            <a:spLocks noGrp="1"/>
          </p:cNvSpPr>
          <p:nvPr>
            <p:ph type="ftr" sz="quarter" idx="11"/>
          </p:nvPr>
        </p:nvSpPr>
        <p:spPr/>
        <p:txBody>
          <a:bodyPr/>
          <a:lstStyle/>
          <a:p>
            <a:r>
              <a:rPr lang="en-GB" dirty="0"/>
              <a:t>© 2021 Capital Law Limited</a:t>
            </a:r>
          </a:p>
        </p:txBody>
      </p:sp>
      <p:sp>
        <p:nvSpPr>
          <p:cNvPr id="29" name="Subtitle 28">
            <a:extLst>
              <a:ext uri="{FF2B5EF4-FFF2-40B4-BE49-F238E27FC236}">
                <a16:creationId xmlns:a16="http://schemas.microsoft.com/office/drawing/2014/main" id="{456C7688-945D-2B4D-BF3B-D05F58C893D2}"/>
              </a:ext>
            </a:extLst>
          </p:cNvPr>
          <p:cNvSpPr>
            <a:spLocks noGrp="1"/>
          </p:cNvSpPr>
          <p:nvPr>
            <p:ph type="subTitle" idx="13"/>
          </p:nvPr>
        </p:nvSpPr>
        <p:spPr/>
        <p:txBody>
          <a:bodyPr/>
          <a:lstStyle/>
          <a:p>
            <a:endParaRPr lang="en-GB" dirty="0"/>
          </a:p>
        </p:txBody>
      </p:sp>
      <p:sp>
        <p:nvSpPr>
          <p:cNvPr id="9" name="Text Placeholder 12">
            <a:extLst>
              <a:ext uri="{FF2B5EF4-FFF2-40B4-BE49-F238E27FC236}">
                <a16:creationId xmlns:a16="http://schemas.microsoft.com/office/drawing/2014/main" id="{ACF2B94F-84FC-44C8-BD2B-ABD81528D23B}"/>
              </a:ext>
            </a:extLst>
          </p:cNvPr>
          <p:cNvSpPr>
            <a:spLocks noGrp="1"/>
          </p:cNvSpPr>
          <p:nvPr>
            <p:ph type="body" sz="quarter" idx="14"/>
          </p:nvPr>
        </p:nvSpPr>
        <p:spPr>
          <a:xfrm>
            <a:off x="7788166" y="1972385"/>
            <a:ext cx="7868597" cy="6267775"/>
          </a:xfrm>
        </p:spPr>
        <p:txBody>
          <a:bodyPr/>
          <a:lstStyle/>
          <a:p>
            <a:r>
              <a:rPr lang="en-GB" b="1" i="0" dirty="0"/>
              <a:t>Step Two: </a:t>
            </a:r>
          </a:p>
          <a:p>
            <a:endParaRPr lang="en-GB" b="1" i="0" dirty="0"/>
          </a:p>
          <a:p>
            <a:r>
              <a:rPr lang="en-GB" i="0" dirty="0"/>
              <a:t>Invite employee to a second capability meeting</a:t>
            </a:r>
            <a:r>
              <a:rPr lang="en-GB" b="1" i="0" dirty="0"/>
              <a:t>.</a:t>
            </a:r>
          </a:p>
          <a:p>
            <a:endParaRPr lang="en-GB" b="1" i="0" dirty="0"/>
          </a:p>
          <a:p>
            <a:pPr marL="342900" indent="-342900">
              <a:buFont typeface="Arial" panose="020B0604020202020204" pitchFamily="34" charset="0"/>
              <a:buChar char="•"/>
            </a:pPr>
            <a:r>
              <a:rPr lang="en-GB" i="0" dirty="0"/>
              <a:t>The employee will have the same rights as at the first meeting </a:t>
            </a:r>
          </a:p>
          <a:p>
            <a:endParaRPr lang="en-GB" i="0" dirty="0"/>
          </a:p>
          <a:p>
            <a:pPr marL="342900" indent="-342900">
              <a:buFont typeface="Arial" panose="020B0604020202020204" pitchFamily="34" charset="0"/>
              <a:buChar char="•"/>
            </a:pPr>
            <a:r>
              <a:rPr lang="en-GB" i="0" dirty="0"/>
              <a:t>Advise the employee there has been insufficient improvement</a:t>
            </a:r>
          </a:p>
          <a:p>
            <a:endParaRPr lang="en-GB" i="0" dirty="0"/>
          </a:p>
          <a:p>
            <a:pPr marL="342900" indent="-342900">
              <a:buFont typeface="Arial" panose="020B0604020202020204" pitchFamily="34" charset="0"/>
              <a:buChar char="•"/>
            </a:pPr>
            <a:r>
              <a:rPr lang="en-GB" i="0" dirty="0"/>
              <a:t>Check again there are no training or other issues affecting performance and ask for their views.</a:t>
            </a:r>
          </a:p>
          <a:p>
            <a:endParaRPr lang="en-GB" i="0" dirty="0"/>
          </a:p>
          <a:p>
            <a:pPr marL="342900" indent="-342900">
              <a:buFont typeface="Arial" panose="020B0604020202020204" pitchFamily="34" charset="0"/>
              <a:buChar char="•"/>
            </a:pPr>
            <a:r>
              <a:rPr lang="en-GB" i="0" dirty="0"/>
              <a:t>If the performance hasn’t improved sufficiently, give the employee a </a:t>
            </a:r>
            <a:r>
              <a:rPr lang="en-GB" b="1" i="0" dirty="0"/>
              <a:t>final written warning</a:t>
            </a:r>
            <a:r>
              <a:rPr lang="en-GB" i="0" dirty="0"/>
              <a:t>, setting out the required performance improvement and new timescale for improvement and next review date.</a:t>
            </a:r>
          </a:p>
          <a:p>
            <a:endParaRPr lang="en-GB" i="0" dirty="0"/>
          </a:p>
          <a:p>
            <a:pPr marL="342900" indent="-342900">
              <a:buFont typeface="Arial" panose="020B0604020202020204" pitchFamily="34" charset="0"/>
              <a:buChar char="•"/>
            </a:pPr>
            <a:endParaRPr lang="en-GB" i="0" dirty="0"/>
          </a:p>
          <a:p>
            <a:endParaRPr lang="en-GB" i="0" dirty="0"/>
          </a:p>
          <a:p>
            <a:endParaRPr lang="en-GB" i="0" dirty="0"/>
          </a:p>
        </p:txBody>
      </p:sp>
    </p:spTree>
    <p:extLst>
      <p:ext uri="{BB962C8B-B14F-4D97-AF65-F5344CB8AC3E}">
        <p14:creationId xmlns:p14="http://schemas.microsoft.com/office/powerpoint/2010/main" val="36599079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CF97A5CD-CC65-1A4A-9911-BD7293B05C07}"/>
              </a:ext>
            </a:extLst>
          </p:cNvPr>
          <p:cNvSpPr>
            <a:spLocks noGrp="1"/>
          </p:cNvSpPr>
          <p:nvPr>
            <p:ph type="title"/>
          </p:nvPr>
        </p:nvSpPr>
        <p:spPr>
          <a:xfrm>
            <a:off x="631257" y="729314"/>
            <a:ext cx="8875350" cy="246221"/>
          </a:xfrm>
        </p:spPr>
        <p:txBody>
          <a:bodyPr/>
          <a:lstStyle/>
          <a:p>
            <a:endParaRPr lang="en-GB" dirty="0"/>
          </a:p>
        </p:txBody>
      </p:sp>
      <p:sp>
        <p:nvSpPr>
          <p:cNvPr id="8" name="Content Placeholder 7">
            <a:extLst>
              <a:ext uri="{FF2B5EF4-FFF2-40B4-BE49-F238E27FC236}">
                <a16:creationId xmlns:a16="http://schemas.microsoft.com/office/drawing/2014/main" id="{B8D7B481-CB35-0843-97CD-A9E0A5326EA6}"/>
              </a:ext>
            </a:extLst>
          </p:cNvPr>
          <p:cNvSpPr>
            <a:spLocks noGrp="1"/>
          </p:cNvSpPr>
          <p:nvPr>
            <p:ph idx="1"/>
          </p:nvPr>
        </p:nvSpPr>
        <p:spPr/>
        <p:txBody>
          <a:bodyPr/>
          <a:lstStyle/>
          <a:p>
            <a:endParaRPr lang="en-GB" dirty="0"/>
          </a:p>
          <a:p>
            <a:pPr lvl="1"/>
            <a:r>
              <a:rPr lang="en-GB" dirty="0"/>
              <a:t>06. Formal management </a:t>
            </a:r>
          </a:p>
          <a:p>
            <a:endParaRPr lang="en-GB" dirty="0"/>
          </a:p>
        </p:txBody>
      </p:sp>
      <p:sp>
        <p:nvSpPr>
          <p:cNvPr id="4" name="Footer Placeholder 3">
            <a:extLst>
              <a:ext uri="{FF2B5EF4-FFF2-40B4-BE49-F238E27FC236}">
                <a16:creationId xmlns:a16="http://schemas.microsoft.com/office/drawing/2014/main" id="{23BA56CA-6D91-AB4D-B362-9C8C57904BE9}"/>
              </a:ext>
            </a:extLst>
          </p:cNvPr>
          <p:cNvSpPr>
            <a:spLocks noGrp="1"/>
          </p:cNvSpPr>
          <p:nvPr>
            <p:ph type="ftr" sz="quarter" idx="11"/>
          </p:nvPr>
        </p:nvSpPr>
        <p:spPr/>
        <p:txBody>
          <a:bodyPr/>
          <a:lstStyle/>
          <a:p>
            <a:r>
              <a:rPr lang="en-GB" dirty="0"/>
              <a:t>© 2021 Capital Law Limited</a:t>
            </a:r>
          </a:p>
        </p:txBody>
      </p:sp>
      <p:sp>
        <p:nvSpPr>
          <p:cNvPr id="29" name="Subtitle 28">
            <a:extLst>
              <a:ext uri="{FF2B5EF4-FFF2-40B4-BE49-F238E27FC236}">
                <a16:creationId xmlns:a16="http://schemas.microsoft.com/office/drawing/2014/main" id="{456C7688-945D-2B4D-BF3B-D05F58C893D2}"/>
              </a:ext>
            </a:extLst>
          </p:cNvPr>
          <p:cNvSpPr>
            <a:spLocks noGrp="1"/>
          </p:cNvSpPr>
          <p:nvPr>
            <p:ph type="subTitle" idx="13"/>
          </p:nvPr>
        </p:nvSpPr>
        <p:spPr/>
        <p:txBody>
          <a:bodyPr/>
          <a:lstStyle/>
          <a:p>
            <a:endParaRPr lang="en-GB" dirty="0"/>
          </a:p>
        </p:txBody>
      </p:sp>
      <p:sp>
        <p:nvSpPr>
          <p:cNvPr id="9" name="Text Placeholder 12">
            <a:extLst>
              <a:ext uri="{FF2B5EF4-FFF2-40B4-BE49-F238E27FC236}">
                <a16:creationId xmlns:a16="http://schemas.microsoft.com/office/drawing/2014/main" id="{ACF2B94F-84FC-44C8-BD2B-ABD81528D23B}"/>
              </a:ext>
            </a:extLst>
          </p:cNvPr>
          <p:cNvSpPr>
            <a:spLocks noGrp="1"/>
          </p:cNvSpPr>
          <p:nvPr>
            <p:ph type="body" sz="quarter" idx="14"/>
          </p:nvPr>
        </p:nvSpPr>
        <p:spPr>
          <a:xfrm>
            <a:off x="7788166" y="1972385"/>
            <a:ext cx="7868597" cy="6267775"/>
          </a:xfrm>
        </p:spPr>
        <p:txBody>
          <a:bodyPr/>
          <a:lstStyle/>
          <a:p>
            <a:r>
              <a:rPr lang="en-GB" b="1" i="0" dirty="0"/>
              <a:t>Step Three: </a:t>
            </a:r>
          </a:p>
          <a:p>
            <a:endParaRPr lang="en-GB" b="1" i="0" dirty="0"/>
          </a:p>
          <a:p>
            <a:r>
              <a:rPr lang="en-GB" i="0" dirty="0"/>
              <a:t>If the decision is whether to proceed to dismissal:</a:t>
            </a:r>
            <a:endParaRPr lang="en-GB" b="1" i="0" dirty="0"/>
          </a:p>
          <a:p>
            <a:endParaRPr lang="en-GB" b="1" i="0" dirty="0"/>
          </a:p>
          <a:p>
            <a:pPr marL="342900" indent="-342900">
              <a:buFont typeface="Arial" panose="020B0604020202020204" pitchFamily="34" charset="0"/>
              <a:buChar char="•"/>
            </a:pPr>
            <a:r>
              <a:rPr lang="en-GB" i="0" dirty="0"/>
              <a:t>Write to employee inviting them to disciplinary meeting and provide copies of relevant supporting documents</a:t>
            </a:r>
          </a:p>
          <a:p>
            <a:endParaRPr lang="en-GB" i="0" dirty="0"/>
          </a:p>
          <a:p>
            <a:pPr marL="342900" indent="-342900">
              <a:buFont typeface="Arial" panose="020B0604020202020204" pitchFamily="34" charset="0"/>
              <a:buChar char="•"/>
            </a:pPr>
            <a:r>
              <a:rPr lang="en-GB" i="0" dirty="0"/>
              <a:t>Hold disciplinary meeting</a:t>
            </a:r>
          </a:p>
          <a:p>
            <a:pPr marL="342900" indent="-342900">
              <a:buFont typeface="Arial" panose="020B0604020202020204" pitchFamily="34" charset="0"/>
              <a:buChar char="•"/>
            </a:pPr>
            <a:endParaRPr lang="en-GB" i="0" dirty="0"/>
          </a:p>
          <a:p>
            <a:pPr marL="342900" indent="-342900">
              <a:buFont typeface="Arial" panose="020B0604020202020204" pitchFamily="34" charset="0"/>
              <a:buChar char="•"/>
            </a:pPr>
            <a:r>
              <a:rPr lang="en-GB" i="0" dirty="0"/>
              <a:t>Decide on the outcome</a:t>
            </a:r>
          </a:p>
        </p:txBody>
      </p:sp>
    </p:spTree>
    <p:extLst>
      <p:ext uri="{BB962C8B-B14F-4D97-AF65-F5344CB8AC3E}">
        <p14:creationId xmlns:p14="http://schemas.microsoft.com/office/powerpoint/2010/main" val="24849739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CF97A5CD-CC65-1A4A-9911-BD7293B05C07}"/>
              </a:ext>
            </a:extLst>
          </p:cNvPr>
          <p:cNvSpPr>
            <a:spLocks noGrp="1"/>
          </p:cNvSpPr>
          <p:nvPr>
            <p:ph type="title"/>
          </p:nvPr>
        </p:nvSpPr>
        <p:spPr>
          <a:xfrm>
            <a:off x="631257" y="729314"/>
            <a:ext cx="8875350" cy="246221"/>
          </a:xfrm>
        </p:spPr>
        <p:txBody>
          <a:bodyPr/>
          <a:lstStyle/>
          <a:p>
            <a:endParaRPr lang="en-GB" dirty="0"/>
          </a:p>
        </p:txBody>
      </p:sp>
      <p:sp>
        <p:nvSpPr>
          <p:cNvPr id="8" name="Content Placeholder 7">
            <a:extLst>
              <a:ext uri="{FF2B5EF4-FFF2-40B4-BE49-F238E27FC236}">
                <a16:creationId xmlns:a16="http://schemas.microsoft.com/office/drawing/2014/main" id="{B8D7B481-CB35-0843-97CD-A9E0A5326EA6}"/>
              </a:ext>
            </a:extLst>
          </p:cNvPr>
          <p:cNvSpPr>
            <a:spLocks noGrp="1"/>
          </p:cNvSpPr>
          <p:nvPr>
            <p:ph idx="1"/>
          </p:nvPr>
        </p:nvSpPr>
        <p:spPr/>
        <p:txBody>
          <a:bodyPr/>
          <a:lstStyle/>
          <a:p>
            <a:endParaRPr lang="en-GB" dirty="0"/>
          </a:p>
          <a:p>
            <a:pPr lvl="1"/>
            <a:r>
              <a:rPr lang="en-GB" dirty="0"/>
              <a:t>07. The decision to Dismiss  </a:t>
            </a:r>
          </a:p>
          <a:p>
            <a:endParaRPr lang="en-GB" dirty="0"/>
          </a:p>
        </p:txBody>
      </p:sp>
      <p:sp>
        <p:nvSpPr>
          <p:cNvPr id="4" name="Footer Placeholder 3">
            <a:extLst>
              <a:ext uri="{FF2B5EF4-FFF2-40B4-BE49-F238E27FC236}">
                <a16:creationId xmlns:a16="http://schemas.microsoft.com/office/drawing/2014/main" id="{23BA56CA-6D91-AB4D-B362-9C8C57904BE9}"/>
              </a:ext>
            </a:extLst>
          </p:cNvPr>
          <p:cNvSpPr>
            <a:spLocks noGrp="1"/>
          </p:cNvSpPr>
          <p:nvPr>
            <p:ph type="ftr" sz="quarter" idx="11"/>
          </p:nvPr>
        </p:nvSpPr>
        <p:spPr/>
        <p:txBody>
          <a:bodyPr/>
          <a:lstStyle/>
          <a:p>
            <a:r>
              <a:rPr lang="en-GB" dirty="0"/>
              <a:t>© 2021 Capital Law Limited</a:t>
            </a:r>
          </a:p>
        </p:txBody>
      </p:sp>
      <p:sp>
        <p:nvSpPr>
          <p:cNvPr id="29" name="Subtitle 28">
            <a:extLst>
              <a:ext uri="{FF2B5EF4-FFF2-40B4-BE49-F238E27FC236}">
                <a16:creationId xmlns:a16="http://schemas.microsoft.com/office/drawing/2014/main" id="{456C7688-945D-2B4D-BF3B-D05F58C893D2}"/>
              </a:ext>
            </a:extLst>
          </p:cNvPr>
          <p:cNvSpPr>
            <a:spLocks noGrp="1"/>
          </p:cNvSpPr>
          <p:nvPr>
            <p:ph type="subTitle" idx="13"/>
          </p:nvPr>
        </p:nvSpPr>
        <p:spPr/>
        <p:txBody>
          <a:bodyPr/>
          <a:lstStyle/>
          <a:p>
            <a:endParaRPr lang="en-GB" dirty="0"/>
          </a:p>
        </p:txBody>
      </p:sp>
      <p:sp>
        <p:nvSpPr>
          <p:cNvPr id="12" name="Text Placeholder 12">
            <a:extLst>
              <a:ext uri="{FF2B5EF4-FFF2-40B4-BE49-F238E27FC236}">
                <a16:creationId xmlns:a16="http://schemas.microsoft.com/office/drawing/2014/main" id="{215BE32D-210D-4888-A693-C0CCAC833EA6}"/>
              </a:ext>
            </a:extLst>
          </p:cNvPr>
          <p:cNvSpPr>
            <a:spLocks noGrp="1"/>
          </p:cNvSpPr>
          <p:nvPr>
            <p:ph type="body" sz="quarter" idx="14"/>
          </p:nvPr>
        </p:nvSpPr>
        <p:spPr>
          <a:xfrm>
            <a:off x="7571231" y="1678751"/>
            <a:ext cx="8079433" cy="5683746"/>
          </a:xfrm>
        </p:spPr>
        <p:txBody>
          <a:bodyPr/>
          <a:lstStyle/>
          <a:p>
            <a:r>
              <a:rPr lang="en-GB" b="1" i="0" dirty="0"/>
              <a:t>Considerations: </a:t>
            </a:r>
          </a:p>
          <a:p>
            <a:endParaRPr lang="en-GB" b="1" i="0" dirty="0"/>
          </a:p>
          <a:p>
            <a:pPr marL="342900" lvl="0" indent="-342900">
              <a:spcAft>
                <a:spcPts val="900"/>
              </a:spcAft>
              <a:buFont typeface="Arial" panose="020B0604020202020204" pitchFamily="34" charset="0"/>
              <a:buChar char="•"/>
            </a:pPr>
            <a:r>
              <a:rPr lang="en-GB" i="0" dirty="0"/>
              <a:t>Have you provided support and training?</a:t>
            </a:r>
          </a:p>
          <a:p>
            <a:pPr marL="342900" lvl="0" indent="-342900">
              <a:spcAft>
                <a:spcPts val="900"/>
              </a:spcAft>
              <a:buFont typeface="Arial" panose="020B0604020202020204" pitchFamily="34" charset="0"/>
              <a:buChar char="•"/>
            </a:pPr>
            <a:endParaRPr lang="en-GB" i="0" dirty="0"/>
          </a:p>
          <a:p>
            <a:pPr marL="342900" lvl="0" indent="-342900">
              <a:spcAft>
                <a:spcPts val="900"/>
              </a:spcAft>
              <a:buFont typeface="Arial" panose="020B0604020202020204" pitchFamily="34" charset="0"/>
              <a:buChar char="•"/>
            </a:pPr>
            <a:r>
              <a:rPr lang="en-GB" i="0" dirty="0"/>
              <a:t>Have you given reasonable time for the employee to improve?</a:t>
            </a:r>
          </a:p>
          <a:p>
            <a:pPr marL="342900" lvl="0" indent="-342900">
              <a:spcAft>
                <a:spcPts val="900"/>
              </a:spcAft>
              <a:buFont typeface="Arial" panose="020B0604020202020204" pitchFamily="34" charset="0"/>
              <a:buChar char="•"/>
            </a:pPr>
            <a:endParaRPr lang="en-GB" i="0" dirty="0"/>
          </a:p>
          <a:p>
            <a:pPr marL="342900" lvl="0" indent="-342900">
              <a:spcAft>
                <a:spcPts val="900"/>
              </a:spcAft>
              <a:buFont typeface="Arial" panose="020B0604020202020204" pitchFamily="34" charset="0"/>
              <a:buChar char="•"/>
            </a:pPr>
            <a:r>
              <a:rPr lang="en-GB" i="0" dirty="0"/>
              <a:t>Have you considered alternative employment or redeployment?</a:t>
            </a:r>
          </a:p>
          <a:p>
            <a:pPr lvl="0">
              <a:spcAft>
                <a:spcPts val="900"/>
              </a:spcAft>
            </a:pPr>
            <a:endParaRPr lang="en-GB" i="0" dirty="0"/>
          </a:p>
          <a:p>
            <a:pPr marL="342900" lvl="0" indent="-342900">
              <a:spcAft>
                <a:spcPts val="900"/>
              </a:spcAft>
              <a:buFont typeface="Arial" panose="020B0604020202020204" pitchFamily="34" charset="0"/>
              <a:buChar char="•"/>
            </a:pPr>
            <a:r>
              <a:rPr lang="en-GB" i="0" dirty="0"/>
              <a:t>Has the employee received appropriate warnings in line with the disciplinary procedure?</a:t>
            </a:r>
          </a:p>
          <a:p>
            <a:pPr lvl="0">
              <a:spcAft>
                <a:spcPts val="900"/>
              </a:spcAft>
            </a:pPr>
            <a:endParaRPr lang="en-GB" i="0" dirty="0"/>
          </a:p>
          <a:p>
            <a:pPr lvl="0">
              <a:spcAft>
                <a:spcPts val="900"/>
              </a:spcAft>
            </a:pPr>
            <a:r>
              <a:rPr lang="en-GB" i="0" dirty="0"/>
              <a:t>Right of appeal </a:t>
            </a:r>
          </a:p>
          <a:p>
            <a:pPr lvl="0">
              <a:spcAft>
                <a:spcPts val="900"/>
              </a:spcAft>
            </a:pPr>
            <a:endParaRPr lang="en-GB" sz="2800" i="0" dirty="0"/>
          </a:p>
          <a:p>
            <a:pPr lvl="0">
              <a:spcAft>
                <a:spcPts val="900"/>
              </a:spcAft>
            </a:pPr>
            <a:endParaRPr lang="en-GB" sz="2800" b="1" i="0" dirty="0"/>
          </a:p>
          <a:p>
            <a:pPr lvl="0">
              <a:spcAft>
                <a:spcPts val="900"/>
              </a:spcAft>
            </a:pPr>
            <a:endParaRPr lang="en-GB" sz="2800" b="1" i="0" dirty="0"/>
          </a:p>
          <a:p>
            <a:pPr lvl="0">
              <a:spcAft>
                <a:spcPts val="900"/>
              </a:spcAft>
            </a:pPr>
            <a:endParaRPr lang="en-GB" sz="2800" i="0" dirty="0"/>
          </a:p>
          <a:p>
            <a:pPr lvl="0">
              <a:spcAft>
                <a:spcPts val="900"/>
              </a:spcAft>
            </a:pPr>
            <a:endParaRPr lang="en-GB" sz="2800" i="0" dirty="0"/>
          </a:p>
          <a:p>
            <a:endParaRPr lang="en-GB" sz="2800" i="0" dirty="0"/>
          </a:p>
        </p:txBody>
      </p:sp>
    </p:spTree>
    <p:extLst>
      <p:ext uri="{BB962C8B-B14F-4D97-AF65-F5344CB8AC3E}">
        <p14:creationId xmlns:p14="http://schemas.microsoft.com/office/powerpoint/2010/main" val="20897277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CF97A5CD-CC65-1A4A-9911-BD7293B05C07}"/>
              </a:ext>
            </a:extLst>
          </p:cNvPr>
          <p:cNvSpPr>
            <a:spLocks noGrp="1"/>
          </p:cNvSpPr>
          <p:nvPr>
            <p:ph type="title"/>
          </p:nvPr>
        </p:nvSpPr>
        <p:spPr>
          <a:xfrm>
            <a:off x="631257" y="729314"/>
            <a:ext cx="8875350" cy="246221"/>
          </a:xfrm>
        </p:spPr>
        <p:txBody>
          <a:bodyPr/>
          <a:lstStyle/>
          <a:p>
            <a:endParaRPr lang="en-GB" dirty="0"/>
          </a:p>
        </p:txBody>
      </p:sp>
      <p:sp>
        <p:nvSpPr>
          <p:cNvPr id="8" name="Content Placeholder 7">
            <a:extLst>
              <a:ext uri="{FF2B5EF4-FFF2-40B4-BE49-F238E27FC236}">
                <a16:creationId xmlns:a16="http://schemas.microsoft.com/office/drawing/2014/main" id="{B8D7B481-CB35-0843-97CD-A9E0A5326EA6}"/>
              </a:ext>
            </a:extLst>
          </p:cNvPr>
          <p:cNvSpPr>
            <a:spLocks noGrp="1"/>
          </p:cNvSpPr>
          <p:nvPr>
            <p:ph idx="1"/>
          </p:nvPr>
        </p:nvSpPr>
        <p:spPr/>
        <p:txBody>
          <a:bodyPr/>
          <a:lstStyle/>
          <a:p>
            <a:endParaRPr lang="en-GB" dirty="0"/>
          </a:p>
          <a:p>
            <a:pPr lvl="1"/>
            <a:r>
              <a:rPr lang="en-GB" dirty="0"/>
              <a:t>07. Decision to dismiss:</a:t>
            </a:r>
          </a:p>
          <a:p>
            <a:endParaRPr lang="en-GB" dirty="0"/>
          </a:p>
        </p:txBody>
      </p:sp>
      <p:sp>
        <p:nvSpPr>
          <p:cNvPr id="4" name="Footer Placeholder 3">
            <a:extLst>
              <a:ext uri="{FF2B5EF4-FFF2-40B4-BE49-F238E27FC236}">
                <a16:creationId xmlns:a16="http://schemas.microsoft.com/office/drawing/2014/main" id="{23BA56CA-6D91-AB4D-B362-9C8C57904BE9}"/>
              </a:ext>
            </a:extLst>
          </p:cNvPr>
          <p:cNvSpPr>
            <a:spLocks noGrp="1"/>
          </p:cNvSpPr>
          <p:nvPr>
            <p:ph type="ftr" sz="quarter" idx="11"/>
          </p:nvPr>
        </p:nvSpPr>
        <p:spPr/>
        <p:txBody>
          <a:bodyPr/>
          <a:lstStyle/>
          <a:p>
            <a:r>
              <a:rPr lang="en-GB" dirty="0"/>
              <a:t>© 2021 Capital Law Limited</a:t>
            </a:r>
          </a:p>
        </p:txBody>
      </p:sp>
      <p:sp>
        <p:nvSpPr>
          <p:cNvPr id="29" name="Subtitle 28">
            <a:extLst>
              <a:ext uri="{FF2B5EF4-FFF2-40B4-BE49-F238E27FC236}">
                <a16:creationId xmlns:a16="http://schemas.microsoft.com/office/drawing/2014/main" id="{456C7688-945D-2B4D-BF3B-D05F58C893D2}"/>
              </a:ext>
            </a:extLst>
          </p:cNvPr>
          <p:cNvSpPr>
            <a:spLocks noGrp="1"/>
          </p:cNvSpPr>
          <p:nvPr>
            <p:ph type="subTitle" idx="13"/>
          </p:nvPr>
        </p:nvSpPr>
        <p:spPr/>
        <p:txBody>
          <a:bodyPr/>
          <a:lstStyle/>
          <a:p>
            <a:endParaRPr lang="en-GB" dirty="0"/>
          </a:p>
        </p:txBody>
      </p:sp>
      <p:sp>
        <p:nvSpPr>
          <p:cNvPr id="12" name="Text Placeholder 12">
            <a:extLst>
              <a:ext uri="{FF2B5EF4-FFF2-40B4-BE49-F238E27FC236}">
                <a16:creationId xmlns:a16="http://schemas.microsoft.com/office/drawing/2014/main" id="{215BE32D-210D-4888-A693-C0CCAC833EA6}"/>
              </a:ext>
            </a:extLst>
          </p:cNvPr>
          <p:cNvSpPr>
            <a:spLocks noGrp="1"/>
          </p:cNvSpPr>
          <p:nvPr>
            <p:ph type="body" sz="quarter" idx="14"/>
          </p:nvPr>
        </p:nvSpPr>
        <p:spPr>
          <a:xfrm>
            <a:off x="7662672" y="1971347"/>
            <a:ext cx="7982141" cy="5855035"/>
          </a:xfrm>
        </p:spPr>
        <p:txBody>
          <a:bodyPr/>
          <a:lstStyle/>
          <a:p>
            <a:r>
              <a:rPr lang="en-GB" b="1" i="0" dirty="0"/>
              <a:t>Potential claims:</a:t>
            </a:r>
          </a:p>
          <a:p>
            <a:endParaRPr lang="en-GB" i="0" dirty="0"/>
          </a:p>
          <a:p>
            <a:r>
              <a:rPr lang="en-GB" i="0" dirty="0"/>
              <a:t>A capability dismissal may give rise to possible employment tribunal claims such as: </a:t>
            </a:r>
          </a:p>
          <a:p>
            <a:endParaRPr lang="en-GB" i="0" dirty="0"/>
          </a:p>
          <a:p>
            <a:pPr marL="457200" indent="-457200">
              <a:lnSpc>
                <a:spcPct val="150000"/>
              </a:lnSpc>
              <a:buFont typeface="+mj-lt"/>
              <a:buAutoNum type="arabicPeriod"/>
            </a:pPr>
            <a:r>
              <a:rPr lang="en-GB" i="0" dirty="0"/>
              <a:t>Breach of contract</a:t>
            </a:r>
          </a:p>
          <a:p>
            <a:pPr marL="457200" indent="-457200">
              <a:lnSpc>
                <a:spcPct val="150000"/>
              </a:lnSpc>
              <a:buFont typeface="+mj-lt"/>
              <a:buAutoNum type="arabicPeriod"/>
            </a:pPr>
            <a:r>
              <a:rPr lang="en-GB" i="0" dirty="0"/>
              <a:t>Constructive Dismissal </a:t>
            </a:r>
          </a:p>
          <a:p>
            <a:pPr marL="457200" indent="-457200">
              <a:lnSpc>
                <a:spcPct val="150000"/>
              </a:lnSpc>
              <a:buFont typeface="+mj-lt"/>
              <a:buAutoNum type="arabicPeriod"/>
            </a:pPr>
            <a:r>
              <a:rPr lang="en-GB" i="0" dirty="0"/>
              <a:t>Unfair dismissal </a:t>
            </a:r>
          </a:p>
          <a:p>
            <a:pPr marL="457200" indent="-457200">
              <a:lnSpc>
                <a:spcPct val="150000"/>
              </a:lnSpc>
              <a:buFont typeface="+mj-lt"/>
              <a:buAutoNum type="arabicPeriod"/>
            </a:pPr>
            <a:r>
              <a:rPr lang="en-GB" i="0" dirty="0"/>
              <a:t>Discrimination or harassment </a:t>
            </a:r>
          </a:p>
          <a:p>
            <a:pPr marL="457200" indent="-457200">
              <a:lnSpc>
                <a:spcPct val="150000"/>
              </a:lnSpc>
              <a:buFont typeface="+mj-lt"/>
              <a:buAutoNum type="arabicPeriod"/>
            </a:pPr>
            <a:endParaRPr lang="en-GB" b="1" i="0" dirty="0"/>
          </a:p>
          <a:p>
            <a:pPr>
              <a:lnSpc>
                <a:spcPct val="150000"/>
              </a:lnSpc>
            </a:pPr>
            <a:r>
              <a:rPr lang="en-GB" i="0" dirty="0"/>
              <a:t>An employer can defend the claim if they are able to show the dismissal was fair</a:t>
            </a:r>
          </a:p>
          <a:p>
            <a:pPr marL="457200" indent="-457200">
              <a:buFont typeface="+mj-lt"/>
              <a:buAutoNum type="arabicPeriod"/>
            </a:pPr>
            <a:endParaRPr lang="en-GB" sz="2800" i="0" dirty="0"/>
          </a:p>
          <a:p>
            <a:endParaRPr lang="en-GB" sz="2800" b="1" dirty="0"/>
          </a:p>
        </p:txBody>
      </p:sp>
    </p:spTree>
    <p:extLst>
      <p:ext uri="{BB962C8B-B14F-4D97-AF65-F5344CB8AC3E}">
        <p14:creationId xmlns:p14="http://schemas.microsoft.com/office/powerpoint/2010/main" val="45459344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CF97A5CD-CC65-1A4A-9911-BD7293B05C07}"/>
              </a:ext>
            </a:extLst>
          </p:cNvPr>
          <p:cNvSpPr>
            <a:spLocks noGrp="1"/>
          </p:cNvSpPr>
          <p:nvPr>
            <p:ph type="title"/>
          </p:nvPr>
        </p:nvSpPr>
        <p:spPr>
          <a:xfrm>
            <a:off x="631257" y="729314"/>
            <a:ext cx="8875350" cy="246221"/>
          </a:xfrm>
        </p:spPr>
        <p:txBody>
          <a:bodyPr/>
          <a:lstStyle/>
          <a:p>
            <a:endParaRPr lang="en-GB" dirty="0"/>
          </a:p>
        </p:txBody>
      </p:sp>
      <p:sp>
        <p:nvSpPr>
          <p:cNvPr id="8" name="Content Placeholder 7">
            <a:extLst>
              <a:ext uri="{FF2B5EF4-FFF2-40B4-BE49-F238E27FC236}">
                <a16:creationId xmlns:a16="http://schemas.microsoft.com/office/drawing/2014/main" id="{B8D7B481-CB35-0843-97CD-A9E0A5326EA6}"/>
              </a:ext>
            </a:extLst>
          </p:cNvPr>
          <p:cNvSpPr>
            <a:spLocks noGrp="1"/>
          </p:cNvSpPr>
          <p:nvPr>
            <p:ph idx="1"/>
          </p:nvPr>
        </p:nvSpPr>
        <p:spPr/>
        <p:txBody>
          <a:bodyPr/>
          <a:lstStyle/>
          <a:p>
            <a:endParaRPr lang="en-GB" dirty="0"/>
          </a:p>
          <a:p>
            <a:pPr lvl="1"/>
            <a:r>
              <a:rPr lang="en-GB" dirty="0"/>
              <a:t>07. Common Issues</a:t>
            </a:r>
          </a:p>
          <a:p>
            <a:endParaRPr lang="en-GB" dirty="0"/>
          </a:p>
        </p:txBody>
      </p:sp>
      <p:sp>
        <p:nvSpPr>
          <p:cNvPr id="4" name="Footer Placeholder 3">
            <a:extLst>
              <a:ext uri="{FF2B5EF4-FFF2-40B4-BE49-F238E27FC236}">
                <a16:creationId xmlns:a16="http://schemas.microsoft.com/office/drawing/2014/main" id="{23BA56CA-6D91-AB4D-B362-9C8C57904BE9}"/>
              </a:ext>
            </a:extLst>
          </p:cNvPr>
          <p:cNvSpPr>
            <a:spLocks noGrp="1"/>
          </p:cNvSpPr>
          <p:nvPr>
            <p:ph type="ftr" sz="quarter" idx="11"/>
          </p:nvPr>
        </p:nvSpPr>
        <p:spPr/>
        <p:txBody>
          <a:bodyPr/>
          <a:lstStyle/>
          <a:p>
            <a:r>
              <a:rPr lang="en-GB" dirty="0"/>
              <a:t>© 2021 Capital Law Limited</a:t>
            </a:r>
          </a:p>
        </p:txBody>
      </p:sp>
      <p:sp>
        <p:nvSpPr>
          <p:cNvPr id="29" name="Subtitle 28">
            <a:extLst>
              <a:ext uri="{FF2B5EF4-FFF2-40B4-BE49-F238E27FC236}">
                <a16:creationId xmlns:a16="http://schemas.microsoft.com/office/drawing/2014/main" id="{456C7688-945D-2B4D-BF3B-D05F58C893D2}"/>
              </a:ext>
            </a:extLst>
          </p:cNvPr>
          <p:cNvSpPr>
            <a:spLocks noGrp="1"/>
          </p:cNvSpPr>
          <p:nvPr>
            <p:ph type="subTitle" idx="13"/>
          </p:nvPr>
        </p:nvSpPr>
        <p:spPr/>
        <p:txBody>
          <a:bodyPr/>
          <a:lstStyle/>
          <a:p>
            <a:endParaRPr lang="en-GB" dirty="0"/>
          </a:p>
        </p:txBody>
      </p:sp>
      <p:sp>
        <p:nvSpPr>
          <p:cNvPr id="12" name="Text Placeholder 12">
            <a:extLst>
              <a:ext uri="{FF2B5EF4-FFF2-40B4-BE49-F238E27FC236}">
                <a16:creationId xmlns:a16="http://schemas.microsoft.com/office/drawing/2014/main" id="{215BE32D-210D-4888-A693-C0CCAC833EA6}"/>
              </a:ext>
            </a:extLst>
          </p:cNvPr>
          <p:cNvSpPr>
            <a:spLocks noGrp="1"/>
          </p:cNvSpPr>
          <p:nvPr>
            <p:ph type="body" sz="quarter" idx="14"/>
          </p:nvPr>
        </p:nvSpPr>
        <p:spPr>
          <a:xfrm>
            <a:off x="7300913" y="1678750"/>
            <a:ext cx="8349752" cy="6490717"/>
          </a:xfrm>
        </p:spPr>
        <p:txBody>
          <a:bodyPr/>
          <a:lstStyle/>
          <a:p>
            <a:pPr marL="514350" lvl="0" indent="-514350">
              <a:spcAft>
                <a:spcPts val="900"/>
              </a:spcAft>
              <a:buFont typeface="+mj-lt"/>
              <a:buAutoNum type="arabicPeriod"/>
            </a:pPr>
            <a:endParaRPr lang="en-GB" sz="2800" dirty="0"/>
          </a:p>
          <a:p>
            <a:pPr marL="514350" lvl="0" indent="-514350">
              <a:spcAft>
                <a:spcPts val="900"/>
              </a:spcAft>
              <a:buFont typeface="+mj-lt"/>
              <a:buAutoNum type="arabicPeriod"/>
            </a:pPr>
            <a:endParaRPr lang="en-GB" sz="2800" dirty="0"/>
          </a:p>
          <a:p>
            <a:pPr marL="514350" lvl="0" indent="-514350">
              <a:spcAft>
                <a:spcPts val="900"/>
              </a:spcAft>
              <a:buFont typeface="+mj-lt"/>
              <a:buAutoNum type="arabicPeriod"/>
            </a:pPr>
            <a:r>
              <a:rPr lang="en-GB" sz="2800" dirty="0"/>
              <a:t>Is it possible to fairly dismiss instantly for a single act of incompetence?</a:t>
            </a:r>
          </a:p>
          <a:p>
            <a:pPr lvl="0">
              <a:spcAft>
                <a:spcPts val="900"/>
              </a:spcAft>
            </a:pPr>
            <a:endParaRPr lang="en-GB" i="0" dirty="0"/>
          </a:p>
          <a:p>
            <a:pPr marL="514350" indent="-514350">
              <a:spcAft>
                <a:spcPts val="900"/>
              </a:spcAft>
              <a:buFont typeface="+mj-lt"/>
              <a:buAutoNum type="arabicPeriod" startAt="2"/>
            </a:pPr>
            <a:r>
              <a:rPr lang="en-GB" sz="2800" dirty="0"/>
              <a:t>Can a final written warning be given for the first instance of poor performance?</a:t>
            </a:r>
          </a:p>
          <a:p>
            <a:pPr marL="514350" indent="-514350">
              <a:spcAft>
                <a:spcPts val="900"/>
              </a:spcAft>
              <a:buFont typeface="+mj-lt"/>
              <a:buAutoNum type="arabicPeriod" startAt="2"/>
            </a:pPr>
            <a:endParaRPr lang="en-GB" sz="2800" dirty="0"/>
          </a:p>
          <a:p>
            <a:pPr marL="514350" indent="-514350">
              <a:spcAft>
                <a:spcPts val="900"/>
              </a:spcAft>
              <a:buFont typeface="+mj-lt"/>
              <a:buAutoNum type="arabicPeriod" startAt="2"/>
            </a:pPr>
            <a:r>
              <a:rPr lang="en-GB" sz="2800" dirty="0"/>
              <a:t>How do you deal with employees whose performance lapse once the warning period finishes? </a:t>
            </a:r>
          </a:p>
          <a:p>
            <a:pPr lvl="0">
              <a:spcAft>
                <a:spcPts val="900"/>
              </a:spcAft>
            </a:pPr>
            <a:endParaRPr lang="en-GB" sz="2800" i="0" dirty="0"/>
          </a:p>
          <a:p>
            <a:pPr lvl="0">
              <a:spcAft>
                <a:spcPts val="900"/>
              </a:spcAft>
            </a:pPr>
            <a:endParaRPr lang="en-GB" sz="2800" i="0" dirty="0"/>
          </a:p>
          <a:p>
            <a:pPr lvl="0">
              <a:spcAft>
                <a:spcPts val="900"/>
              </a:spcAft>
            </a:pPr>
            <a:endParaRPr lang="en-GB" sz="2800" b="1" i="0" dirty="0"/>
          </a:p>
          <a:p>
            <a:pPr lvl="0">
              <a:spcAft>
                <a:spcPts val="900"/>
              </a:spcAft>
            </a:pPr>
            <a:endParaRPr lang="en-GB" sz="2800" b="1" i="0" dirty="0"/>
          </a:p>
          <a:p>
            <a:pPr lvl="0">
              <a:spcAft>
                <a:spcPts val="900"/>
              </a:spcAft>
            </a:pPr>
            <a:endParaRPr lang="en-GB" sz="2800" i="0" dirty="0"/>
          </a:p>
          <a:p>
            <a:pPr lvl="0">
              <a:spcAft>
                <a:spcPts val="900"/>
              </a:spcAft>
            </a:pPr>
            <a:endParaRPr lang="en-GB" sz="2800" i="0" dirty="0"/>
          </a:p>
          <a:p>
            <a:endParaRPr lang="en-GB" sz="2800" i="0" dirty="0"/>
          </a:p>
        </p:txBody>
      </p:sp>
    </p:spTree>
    <p:extLst>
      <p:ext uri="{BB962C8B-B14F-4D97-AF65-F5344CB8AC3E}">
        <p14:creationId xmlns:p14="http://schemas.microsoft.com/office/powerpoint/2010/main" val="261116558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6FA690E0-A666-A848-B97F-C2250D9A65A7}"/>
              </a:ext>
            </a:extLst>
          </p:cNvPr>
          <p:cNvSpPr>
            <a:spLocks noGrp="1"/>
          </p:cNvSpPr>
          <p:nvPr>
            <p:ph type="ctrTitle"/>
          </p:nvPr>
        </p:nvSpPr>
        <p:spPr>
          <a:xfrm>
            <a:off x="633824" y="2458577"/>
            <a:ext cx="10383945" cy="2142125"/>
          </a:xfrm>
        </p:spPr>
        <p:txBody>
          <a:bodyPr/>
          <a:lstStyle/>
          <a:p>
            <a:r>
              <a:rPr lang="en-GB" sz="4000" dirty="0"/>
              <a:t>When things go wrong…</a:t>
            </a:r>
            <a:br>
              <a:rPr lang="en-GB" sz="4000" dirty="0"/>
            </a:br>
            <a:br>
              <a:rPr lang="en-GB" sz="4000" dirty="0"/>
            </a:br>
            <a:br>
              <a:rPr lang="en-GB" sz="4000" dirty="0"/>
            </a:br>
            <a:r>
              <a:rPr lang="en-GB" sz="4000" dirty="0"/>
              <a:t>Capability – ill-health</a:t>
            </a:r>
          </a:p>
        </p:txBody>
      </p:sp>
      <p:pic>
        <p:nvPicPr>
          <p:cNvPr id="4" name="Picture 3">
            <a:extLst>
              <a:ext uri="{FF2B5EF4-FFF2-40B4-BE49-F238E27FC236}">
                <a16:creationId xmlns:a16="http://schemas.microsoft.com/office/drawing/2014/main" id="{DB67B660-0E73-4296-A5C7-63B776D384B4}"/>
              </a:ext>
            </a:extLst>
          </p:cNvPr>
          <p:cNvPicPr>
            <a:picLocks noChangeAspect="1"/>
          </p:cNvPicPr>
          <p:nvPr/>
        </p:nvPicPr>
        <p:blipFill rotWithShape="1">
          <a:blip r:embed="rId3"/>
          <a:srcRect l="27972" r="30070"/>
          <a:stretch/>
        </p:blipFill>
        <p:spPr>
          <a:xfrm>
            <a:off x="11399519" y="1353312"/>
            <a:ext cx="2483897" cy="7320744"/>
          </a:xfrm>
          <a:prstGeom prst="rect">
            <a:avLst/>
          </a:prstGeom>
        </p:spPr>
      </p:pic>
      <p:sp>
        <p:nvSpPr>
          <p:cNvPr id="2" name="Footer Placeholder 1">
            <a:extLst>
              <a:ext uri="{FF2B5EF4-FFF2-40B4-BE49-F238E27FC236}">
                <a16:creationId xmlns:a16="http://schemas.microsoft.com/office/drawing/2014/main" id="{01A2935B-6BF3-4552-AB14-6D823ABBC0F6}"/>
              </a:ext>
            </a:extLst>
          </p:cNvPr>
          <p:cNvSpPr>
            <a:spLocks noGrp="1"/>
          </p:cNvSpPr>
          <p:nvPr>
            <p:ph type="ftr" sz="quarter" idx="11"/>
          </p:nvPr>
        </p:nvSpPr>
        <p:spPr/>
        <p:txBody>
          <a:bodyPr/>
          <a:lstStyle/>
          <a:p>
            <a:r>
              <a:rPr lang="en-GB" dirty="0"/>
              <a:t>© 2021 Capital Law Limited</a:t>
            </a:r>
          </a:p>
        </p:txBody>
      </p:sp>
    </p:spTree>
    <p:extLst>
      <p:ext uri="{BB962C8B-B14F-4D97-AF65-F5344CB8AC3E}">
        <p14:creationId xmlns:p14="http://schemas.microsoft.com/office/powerpoint/2010/main" val="21324116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CF97A5CD-CC65-1A4A-9911-BD7293B05C07}"/>
              </a:ext>
            </a:extLst>
          </p:cNvPr>
          <p:cNvSpPr>
            <a:spLocks noGrp="1"/>
          </p:cNvSpPr>
          <p:nvPr>
            <p:ph type="title"/>
          </p:nvPr>
        </p:nvSpPr>
        <p:spPr>
          <a:xfrm>
            <a:off x="631257" y="729314"/>
            <a:ext cx="8875350" cy="246221"/>
          </a:xfrm>
        </p:spPr>
        <p:txBody>
          <a:bodyPr/>
          <a:lstStyle/>
          <a:p>
            <a:endParaRPr lang="en-GB" dirty="0"/>
          </a:p>
        </p:txBody>
      </p:sp>
      <p:sp>
        <p:nvSpPr>
          <p:cNvPr id="8" name="Content Placeholder 7">
            <a:extLst>
              <a:ext uri="{FF2B5EF4-FFF2-40B4-BE49-F238E27FC236}">
                <a16:creationId xmlns:a16="http://schemas.microsoft.com/office/drawing/2014/main" id="{B8D7B481-CB35-0843-97CD-A9E0A5326EA6}"/>
              </a:ext>
            </a:extLst>
          </p:cNvPr>
          <p:cNvSpPr>
            <a:spLocks noGrp="1"/>
          </p:cNvSpPr>
          <p:nvPr>
            <p:ph idx="1"/>
          </p:nvPr>
        </p:nvSpPr>
        <p:spPr/>
        <p:txBody>
          <a:bodyPr/>
          <a:lstStyle/>
          <a:p>
            <a:endParaRPr lang="en-GB" dirty="0"/>
          </a:p>
          <a:p>
            <a:pPr lvl="1"/>
            <a:r>
              <a:rPr lang="en-GB" dirty="0"/>
              <a:t>08. Procedural fairness:</a:t>
            </a:r>
          </a:p>
          <a:p>
            <a:pPr lvl="1"/>
            <a:r>
              <a:rPr lang="en-GB" dirty="0"/>
              <a:t>General principles  </a:t>
            </a:r>
          </a:p>
          <a:p>
            <a:endParaRPr lang="en-GB" dirty="0"/>
          </a:p>
        </p:txBody>
      </p:sp>
      <p:sp>
        <p:nvSpPr>
          <p:cNvPr id="4" name="Footer Placeholder 3">
            <a:extLst>
              <a:ext uri="{FF2B5EF4-FFF2-40B4-BE49-F238E27FC236}">
                <a16:creationId xmlns:a16="http://schemas.microsoft.com/office/drawing/2014/main" id="{23BA56CA-6D91-AB4D-B362-9C8C57904BE9}"/>
              </a:ext>
            </a:extLst>
          </p:cNvPr>
          <p:cNvSpPr>
            <a:spLocks noGrp="1"/>
          </p:cNvSpPr>
          <p:nvPr>
            <p:ph type="ftr" sz="quarter" idx="11"/>
          </p:nvPr>
        </p:nvSpPr>
        <p:spPr/>
        <p:txBody>
          <a:bodyPr/>
          <a:lstStyle/>
          <a:p>
            <a:r>
              <a:rPr lang="en-GB" dirty="0"/>
              <a:t>© 2021 Capital Law Limited</a:t>
            </a:r>
          </a:p>
        </p:txBody>
      </p:sp>
      <p:sp>
        <p:nvSpPr>
          <p:cNvPr id="29" name="Subtitle 28">
            <a:extLst>
              <a:ext uri="{FF2B5EF4-FFF2-40B4-BE49-F238E27FC236}">
                <a16:creationId xmlns:a16="http://schemas.microsoft.com/office/drawing/2014/main" id="{456C7688-945D-2B4D-BF3B-D05F58C893D2}"/>
              </a:ext>
            </a:extLst>
          </p:cNvPr>
          <p:cNvSpPr>
            <a:spLocks noGrp="1"/>
          </p:cNvSpPr>
          <p:nvPr>
            <p:ph type="subTitle" idx="13"/>
          </p:nvPr>
        </p:nvSpPr>
        <p:spPr/>
        <p:txBody>
          <a:bodyPr/>
          <a:lstStyle/>
          <a:p>
            <a:endParaRPr lang="en-GB" dirty="0"/>
          </a:p>
        </p:txBody>
      </p:sp>
      <p:sp>
        <p:nvSpPr>
          <p:cNvPr id="12" name="Text Placeholder 12">
            <a:extLst>
              <a:ext uri="{FF2B5EF4-FFF2-40B4-BE49-F238E27FC236}">
                <a16:creationId xmlns:a16="http://schemas.microsoft.com/office/drawing/2014/main" id="{215BE32D-210D-4888-A693-C0CCAC833EA6}"/>
              </a:ext>
            </a:extLst>
          </p:cNvPr>
          <p:cNvSpPr>
            <a:spLocks noGrp="1"/>
          </p:cNvSpPr>
          <p:nvPr>
            <p:ph type="body" sz="quarter" idx="14"/>
          </p:nvPr>
        </p:nvSpPr>
        <p:spPr>
          <a:xfrm>
            <a:off x="7300913" y="1972385"/>
            <a:ext cx="8355850" cy="6442301"/>
          </a:xfrm>
        </p:spPr>
        <p:txBody>
          <a:bodyPr/>
          <a:lstStyle/>
          <a:p>
            <a:endParaRPr lang="en-GB" b="1" i="0" dirty="0"/>
          </a:p>
          <a:p>
            <a:pPr marL="457200" indent="-457200">
              <a:buFont typeface="Arial" panose="020B0604020202020204" pitchFamily="34" charset="0"/>
              <a:buChar char="•"/>
            </a:pPr>
            <a:r>
              <a:rPr lang="en-GB" i="0" dirty="0"/>
              <a:t>Need to follow a fair procedure </a:t>
            </a:r>
          </a:p>
          <a:p>
            <a:endParaRPr lang="en-GB" i="0" dirty="0"/>
          </a:p>
          <a:p>
            <a:pPr marL="457200" indent="-457200">
              <a:buFont typeface="Arial" panose="020B0604020202020204" pitchFamily="34" charset="0"/>
              <a:buChar char="•"/>
            </a:pPr>
            <a:r>
              <a:rPr lang="en-GB" i="0" dirty="0"/>
              <a:t>Governed by case law - </a:t>
            </a:r>
            <a:r>
              <a:rPr lang="en-GB" i="0" dirty="0" err="1"/>
              <a:t>Acas</a:t>
            </a:r>
            <a:r>
              <a:rPr lang="en-GB" i="0" dirty="0"/>
              <a:t> Code of Practice does not apply to genuine ill health dismissals </a:t>
            </a:r>
          </a:p>
          <a:p>
            <a:endParaRPr lang="en-GB" i="0" dirty="0"/>
          </a:p>
          <a:p>
            <a:pPr marL="457200" indent="-457200">
              <a:buFont typeface="Arial" panose="020B0604020202020204" pitchFamily="34" charset="0"/>
              <a:buChar char="•"/>
            </a:pPr>
            <a:r>
              <a:rPr lang="en-GB" i="0" dirty="0"/>
              <a:t>Need to investigate medical condition and consult with employee:</a:t>
            </a:r>
          </a:p>
          <a:p>
            <a:endParaRPr lang="en-GB" i="0" dirty="0"/>
          </a:p>
          <a:p>
            <a:pPr lvl="1"/>
            <a:r>
              <a:rPr lang="en-GB" i="1" dirty="0"/>
              <a:t>	"Unless there are wholly exceptional circumstances, 	before an employee is dismissed on the ground of 	ill-health it is necessary that he should be consulted 	and the matter discussed with him, and that in one 	way or another steps be taken by the employer to 	discover the true medical position".</a:t>
            </a:r>
          </a:p>
        </p:txBody>
      </p:sp>
    </p:spTree>
    <p:extLst>
      <p:ext uri="{BB962C8B-B14F-4D97-AF65-F5344CB8AC3E}">
        <p14:creationId xmlns:p14="http://schemas.microsoft.com/office/powerpoint/2010/main" val="34892443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CF97A5CD-CC65-1A4A-9911-BD7293B05C07}"/>
              </a:ext>
            </a:extLst>
          </p:cNvPr>
          <p:cNvSpPr>
            <a:spLocks noGrp="1"/>
          </p:cNvSpPr>
          <p:nvPr>
            <p:ph type="title"/>
          </p:nvPr>
        </p:nvSpPr>
        <p:spPr>
          <a:xfrm>
            <a:off x="631257" y="729314"/>
            <a:ext cx="8875350" cy="246221"/>
          </a:xfrm>
        </p:spPr>
        <p:txBody>
          <a:bodyPr/>
          <a:lstStyle/>
          <a:p>
            <a:endParaRPr lang="en-GB" dirty="0"/>
          </a:p>
        </p:txBody>
      </p:sp>
      <p:sp>
        <p:nvSpPr>
          <p:cNvPr id="8" name="Content Placeholder 7">
            <a:extLst>
              <a:ext uri="{FF2B5EF4-FFF2-40B4-BE49-F238E27FC236}">
                <a16:creationId xmlns:a16="http://schemas.microsoft.com/office/drawing/2014/main" id="{B8D7B481-CB35-0843-97CD-A9E0A5326EA6}"/>
              </a:ext>
            </a:extLst>
          </p:cNvPr>
          <p:cNvSpPr>
            <a:spLocks noGrp="1"/>
          </p:cNvSpPr>
          <p:nvPr>
            <p:ph idx="1"/>
          </p:nvPr>
        </p:nvSpPr>
        <p:spPr/>
        <p:txBody>
          <a:bodyPr/>
          <a:lstStyle/>
          <a:p>
            <a:endParaRPr lang="en-GB" dirty="0"/>
          </a:p>
          <a:p>
            <a:pPr lvl="1"/>
            <a:r>
              <a:rPr lang="en-GB" dirty="0"/>
              <a:t>08. Procedural fairness:</a:t>
            </a:r>
          </a:p>
          <a:p>
            <a:pPr lvl="1"/>
            <a:r>
              <a:rPr lang="en-GB" dirty="0"/>
              <a:t>Key aspects</a:t>
            </a:r>
          </a:p>
          <a:p>
            <a:endParaRPr lang="en-GB" dirty="0"/>
          </a:p>
        </p:txBody>
      </p:sp>
      <p:sp>
        <p:nvSpPr>
          <p:cNvPr id="4" name="Footer Placeholder 3">
            <a:extLst>
              <a:ext uri="{FF2B5EF4-FFF2-40B4-BE49-F238E27FC236}">
                <a16:creationId xmlns:a16="http://schemas.microsoft.com/office/drawing/2014/main" id="{23BA56CA-6D91-AB4D-B362-9C8C57904BE9}"/>
              </a:ext>
            </a:extLst>
          </p:cNvPr>
          <p:cNvSpPr>
            <a:spLocks noGrp="1"/>
          </p:cNvSpPr>
          <p:nvPr>
            <p:ph type="ftr" sz="quarter" idx="11"/>
          </p:nvPr>
        </p:nvSpPr>
        <p:spPr/>
        <p:txBody>
          <a:bodyPr/>
          <a:lstStyle/>
          <a:p>
            <a:r>
              <a:rPr lang="en-GB" dirty="0"/>
              <a:t>© 2021 Capital Law Limited</a:t>
            </a:r>
          </a:p>
        </p:txBody>
      </p:sp>
      <p:sp>
        <p:nvSpPr>
          <p:cNvPr id="29" name="Subtitle 28">
            <a:extLst>
              <a:ext uri="{FF2B5EF4-FFF2-40B4-BE49-F238E27FC236}">
                <a16:creationId xmlns:a16="http://schemas.microsoft.com/office/drawing/2014/main" id="{456C7688-945D-2B4D-BF3B-D05F58C893D2}"/>
              </a:ext>
            </a:extLst>
          </p:cNvPr>
          <p:cNvSpPr>
            <a:spLocks noGrp="1"/>
          </p:cNvSpPr>
          <p:nvPr>
            <p:ph type="subTitle" idx="13"/>
          </p:nvPr>
        </p:nvSpPr>
        <p:spPr/>
        <p:txBody>
          <a:bodyPr/>
          <a:lstStyle/>
          <a:p>
            <a:endParaRPr lang="en-GB" dirty="0"/>
          </a:p>
        </p:txBody>
      </p:sp>
      <p:sp>
        <p:nvSpPr>
          <p:cNvPr id="12" name="Text Placeholder 12">
            <a:extLst>
              <a:ext uri="{FF2B5EF4-FFF2-40B4-BE49-F238E27FC236}">
                <a16:creationId xmlns:a16="http://schemas.microsoft.com/office/drawing/2014/main" id="{215BE32D-210D-4888-A693-C0CCAC833EA6}"/>
              </a:ext>
            </a:extLst>
          </p:cNvPr>
          <p:cNvSpPr>
            <a:spLocks noGrp="1"/>
          </p:cNvSpPr>
          <p:nvPr>
            <p:ph type="body" sz="quarter" idx="14"/>
          </p:nvPr>
        </p:nvSpPr>
        <p:spPr>
          <a:xfrm>
            <a:off x="7300913" y="1972385"/>
            <a:ext cx="8355850" cy="6442301"/>
          </a:xfrm>
        </p:spPr>
        <p:txBody>
          <a:bodyPr/>
          <a:lstStyle/>
          <a:p>
            <a:endParaRPr lang="en-GB" b="1" i="0" dirty="0"/>
          </a:p>
          <a:p>
            <a:r>
              <a:rPr lang="en-GB" b="1" i="0" dirty="0"/>
              <a:t>Ascertaining the medical position:  </a:t>
            </a:r>
          </a:p>
          <a:p>
            <a:endParaRPr lang="en-GB" i="0" dirty="0"/>
          </a:p>
          <a:p>
            <a:pPr marL="342900" indent="-342900">
              <a:buFont typeface="Arial" panose="020B0604020202020204" pitchFamily="34" charset="0"/>
              <a:buChar char="•"/>
            </a:pPr>
            <a:r>
              <a:rPr lang="en-GB" i="0" dirty="0"/>
              <a:t>Seek up-to-date information about the nature of the illness and the likely length of absence or prognosis. </a:t>
            </a:r>
          </a:p>
          <a:p>
            <a:endParaRPr lang="en-GB" i="0" dirty="0"/>
          </a:p>
          <a:p>
            <a:pPr marL="342900" indent="-342900">
              <a:buFont typeface="Arial" panose="020B0604020202020204" pitchFamily="34" charset="0"/>
              <a:buChar char="•"/>
            </a:pPr>
            <a:r>
              <a:rPr lang="en-GB" i="0" dirty="0"/>
              <a:t>Report may be obtained from more than one health professional</a:t>
            </a:r>
          </a:p>
          <a:p>
            <a:endParaRPr lang="en-GB" i="0" dirty="0"/>
          </a:p>
          <a:p>
            <a:pPr marL="342900" indent="-342900">
              <a:buFont typeface="Arial" panose="020B0604020202020204" pitchFamily="34" charset="0"/>
              <a:buChar char="•"/>
            </a:pPr>
            <a:r>
              <a:rPr lang="en-GB" i="0" dirty="0"/>
              <a:t>The onus is on the employer to take reasonable steps to ascertain the medical position</a:t>
            </a:r>
          </a:p>
          <a:p>
            <a:endParaRPr lang="en-GB" i="0" dirty="0"/>
          </a:p>
          <a:p>
            <a:pPr marL="342900" indent="-342900">
              <a:buFont typeface="Arial" panose="020B0604020202020204" pitchFamily="34" charset="0"/>
              <a:buChar char="•"/>
            </a:pPr>
            <a:r>
              <a:rPr lang="en-GB" i="0" dirty="0"/>
              <a:t>Access to Medical Reports Act 1988</a:t>
            </a:r>
          </a:p>
          <a:p>
            <a:endParaRPr lang="en-GB" i="0" dirty="0"/>
          </a:p>
          <a:p>
            <a:pPr marL="342900" indent="-342900">
              <a:buFont typeface="Arial" panose="020B0604020202020204" pitchFamily="34" charset="0"/>
              <a:buChar char="•"/>
            </a:pPr>
            <a:r>
              <a:rPr lang="en-GB" i="0" dirty="0"/>
              <a:t>Confidentiality of medical information </a:t>
            </a:r>
          </a:p>
          <a:p>
            <a:endParaRPr lang="en-GB" i="0" dirty="0"/>
          </a:p>
        </p:txBody>
      </p:sp>
    </p:spTree>
    <p:extLst>
      <p:ext uri="{BB962C8B-B14F-4D97-AF65-F5344CB8AC3E}">
        <p14:creationId xmlns:p14="http://schemas.microsoft.com/office/powerpoint/2010/main" val="38336938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CF97A5CD-CC65-1A4A-9911-BD7293B05C07}"/>
              </a:ext>
            </a:extLst>
          </p:cNvPr>
          <p:cNvSpPr>
            <a:spLocks noGrp="1"/>
          </p:cNvSpPr>
          <p:nvPr>
            <p:ph type="title"/>
          </p:nvPr>
        </p:nvSpPr>
        <p:spPr>
          <a:xfrm>
            <a:off x="631257" y="729314"/>
            <a:ext cx="8875350" cy="246221"/>
          </a:xfrm>
        </p:spPr>
        <p:txBody>
          <a:bodyPr/>
          <a:lstStyle/>
          <a:p>
            <a:endParaRPr lang="en-GB" dirty="0"/>
          </a:p>
        </p:txBody>
      </p:sp>
      <p:sp>
        <p:nvSpPr>
          <p:cNvPr id="8" name="Content Placeholder 7">
            <a:extLst>
              <a:ext uri="{FF2B5EF4-FFF2-40B4-BE49-F238E27FC236}">
                <a16:creationId xmlns:a16="http://schemas.microsoft.com/office/drawing/2014/main" id="{B8D7B481-CB35-0843-97CD-A9E0A5326EA6}"/>
              </a:ext>
            </a:extLst>
          </p:cNvPr>
          <p:cNvSpPr>
            <a:spLocks noGrp="1"/>
          </p:cNvSpPr>
          <p:nvPr>
            <p:ph idx="1"/>
          </p:nvPr>
        </p:nvSpPr>
        <p:spPr/>
        <p:txBody>
          <a:bodyPr/>
          <a:lstStyle/>
          <a:p>
            <a:endParaRPr lang="en-GB" dirty="0"/>
          </a:p>
          <a:p>
            <a:pPr lvl="1"/>
            <a:r>
              <a:rPr lang="en-GB" dirty="0"/>
              <a:t>08. Procedural fairness:</a:t>
            </a:r>
          </a:p>
          <a:p>
            <a:pPr lvl="1"/>
            <a:r>
              <a:rPr lang="en-GB" dirty="0"/>
              <a:t>Key aspects</a:t>
            </a:r>
          </a:p>
          <a:p>
            <a:endParaRPr lang="en-GB" dirty="0"/>
          </a:p>
        </p:txBody>
      </p:sp>
      <p:sp>
        <p:nvSpPr>
          <p:cNvPr id="4" name="Footer Placeholder 3">
            <a:extLst>
              <a:ext uri="{FF2B5EF4-FFF2-40B4-BE49-F238E27FC236}">
                <a16:creationId xmlns:a16="http://schemas.microsoft.com/office/drawing/2014/main" id="{23BA56CA-6D91-AB4D-B362-9C8C57904BE9}"/>
              </a:ext>
            </a:extLst>
          </p:cNvPr>
          <p:cNvSpPr>
            <a:spLocks noGrp="1"/>
          </p:cNvSpPr>
          <p:nvPr>
            <p:ph type="ftr" sz="quarter" idx="11"/>
          </p:nvPr>
        </p:nvSpPr>
        <p:spPr/>
        <p:txBody>
          <a:bodyPr/>
          <a:lstStyle/>
          <a:p>
            <a:r>
              <a:rPr lang="en-GB" dirty="0"/>
              <a:t>© 2021 Capital Law Limited</a:t>
            </a:r>
          </a:p>
        </p:txBody>
      </p:sp>
      <p:sp>
        <p:nvSpPr>
          <p:cNvPr id="29" name="Subtitle 28">
            <a:extLst>
              <a:ext uri="{FF2B5EF4-FFF2-40B4-BE49-F238E27FC236}">
                <a16:creationId xmlns:a16="http://schemas.microsoft.com/office/drawing/2014/main" id="{456C7688-945D-2B4D-BF3B-D05F58C893D2}"/>
              </a:ext>
            </a:extLst>
          </p:cNvPr>
          <p:cNvSpPr>
            <a:spLocks noGrp="1"/>
          </p:cNvSpPr>
          <p:nvPr>
            <p:ph type="subTitle" idx="13"/>
          </p:nvPr>
        </p:nvSpPr>
        <p:spPr/>
        <p:txBody>
          <a:bodyPr/>
          <a:lstStyle/>
          <a:p>
            <a:endParaRPr lang="en-GB" dirty="0"/>
          </a:p>
        </p:txBody>
      </p:sp>
      <p:sp>
        <p:nvSpPr>
          <p:cNvPr id="12" name="Text Placeholder 12">
            <a:extLst>
              <a:ext uri="{FF2B5EF4-FFF2-40B4-BE49-F238E27FC236}">
                <a16:creationId xmlns:a16="http://schemas.microsoft.com/office/drawing/2014/main" id="{215BE32D-210D-4888-A693-C0CCAC833EA6}"/>
              </a:ext>
            </a:extLst>
          </p:cNvPr>
          <p:cNvSpPr>
            <a:spLocks noGrp="1"/>
          </p:cNvSpPr>
          <p:nvPr>
            <p:ph type="body" sz="quarter" idx="14"/>
          </p:nvPr>
        </p:nvSpPr>
        <p:spPr>
          <a:xfrm>
            <a:off x="7300913" y="1972385"/>
            <a:ext cx="8355850" cy="6442301"/>
          </a:xfrm>
        </p:spPr>
        <p:txBody>
          <a:bodyPr/>
          <a:lstStyle/>
          <a:p>
            <a:endParaRPr lang="en-GB" b="1" i="0" dirty="0"/>
          </a:p>
          <a:p>
            <a:r>
              <a:rPr lang="en-GB" b="1" i="0" dirty="0"/>
              <a:t>Consulting with the employee:  </a:t>
            </a:r>
          </a:p>
          <a:p>
            <a:endParaRPr lang="en-GB" i="0" dirty="0"/>
          </a:p>
          <a:p>
            <a:pPr marL="342900" indent="-342900">
              <a:buFont typeface="Arial" panose="020B0604020202020204" pitchFamily="34" charset="0"/>
              <a:buChar char="•"/>
            </a:pPr>
            <a:r>
              <a:rPr lang="en-GB" i="0" dirty="0"/>
              <a:t>Key to the fairness of any dismissal for ill health</a:t>
            </a:r>
          </a:p>
          <a:p>
            <a:endParaRPr lang="en-GB" i="0" dirty="0"/>
          </a:p>
          <a:p>
            <a:pPr marL="342900" indent="-342900">
              <a:buFont typeface="Arial" panose="020B0604020202020204" pitchFamily="34" charset="0"/>
              <a:buChar char="•"/>
            </a:pPr>
            <a:r>
              <a:rPr lang="en-GB" i="0" dirty="0"/>
              <a:t>Only in exceptional cases consultation will not be necessary</a:t>
            </a:r>
          </a:p>
          <a:p>
            <a:endParaRPr lang="en-GB" i="0" dirty="0"/>
          </a:p>
          <a:p>
            <a:pPr marL="342900" indent="-342900">
              <a:buFont typeface="Arial" panose="020B0604020202020204" pitchFamily="34" charset="0"/>
              <a:buChar char="•"/>
            </a:pPr>
            <a:r>
              <a:rPr lang="en-GB" i="0" dirty="0"/>
              <a:t>Consider arrangements for meetings </a:t>
            </a:r>
          </a:p>
          <a:p>
            <a:endParaRPr lang="en-GB" i="0" dirty="0"/>
          </a:p>
          <a:p>
            <a:r>
              <a:rPr lang="en-GB" b="1" i="0" dirty="0"/>
              <a:t>Length of service:</a:t>
            </a:r>
          </a:p>
          <a:p>
            <a:endParaRPr lang="en-GB" b="1" i="0" dirty="0"/>
          </a:p>
          <a:p>
            <a:pPr marL="342900" indent="-342900">
              <a:buFont typeface="Arial" panose="020B0604020202020204" pitchFamily="34" charset="0"/>
              <a:buChar char="•"/>
            </a:pPr>
            <a:r>
              <a:rPr lang="en-GB" i="0" dirty="0"/>
              <a:t>Length of service should be weighed in the balance</a:t>
            </a:r>
          </a:p>
          <a:p>
            <a:endParaRPr lang="en-GB" i="0" dirty="0"/>
          </a:p>
          <a:p>
            <a:r>
              <a:rPr lang="en-GB" b="1" i="0" dirty="0"/>
              <a:t>Consider reasonable adjustments or alternative employment:</a:t>
            </a:r>
          </a:p>
          <a:p>
            <a:endParaRPr lang="en-GB" i="0" dirty="0"/>
          </a:p>
          <a:p>
            <a:endParaRPr lang="en-GB" i="0" dirty="0"/>
          </a:p>
          <a:p>
            <a:endParaRPr lang="en-GB" i="0" dirty="0"/>
          </a:p>
          <a:p>
            <a:pPr marL="342900" indent="-342900">
              <a:buFont typeface="Arial" panose="020B0604020202020204" pitchFamily="34" charset="0"/>
              <a:buChar char="•"/>
            </a:pPr>
            <a:endParaRPr lang="en-GB" i="0" dirty="0"/>
          </a:p>
        </p:txBody>
      </p:sp>
    </p:spTree>
    <p:extLst>
      <p:ext uri="{BB962C8B-B14F-4D97-AF65-F5344CB8AC3E}">
        <p14:creationId xmlns:p14="http://schemas.microsoft.com/office/powerpoint/2010/main" val="233742430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CF97A5CD-CC65-1A4A-9911-BD7293B05C07}"/>
              </a:ext>
            </a:extLst>
          </p:cNvPr>
          <p:cNvSpPr>
            <a:spLocks noGrp="1"/>
          </p:cNvSpPr>
          <p:nvPr>
            <p:ph type="title"/>
          </p:nvPr>
        </p:nvSpPr>
        <p:spPr>
          <a:xfrm>
            <a:off x="631257" y="729314"/>
            <a:ext cx="8875350" cy="246221"/>
          </a:xfrm>
        </p:spPr>
        <p:txBody>
          <a:bodyPr/>
          <a:lstStyle/>
          <a:p>
            <a:endParaRPr lang="en-GB" dirty="0"/>
          </a:p>
        </p:txBody>
      </p:sp>
      <p:sp>
        <p:nvSpPr>
          <p:cNvPr id="8" name="Content Placeholder 7">
            <a:extLst>
              <a:ext uri="{FF2B5EF4-FFF2-40B4-BE49-F238E27FC236}">
                <a16:creationId xmlns:a16="http://schemas.microsoft.com/office/drawing/2014/main" id="{B8D7B481-CB35-0843-97CD-A9E0A5326EA6}"/>
              </a:ext>
            </a:extLst>
          </p:cNvPr>
          <p:cNvSpPr>
            <a:spLocks noGrp="1"/>
          </p:cNvSpPr>
          <p:nvPr>
            <p:ph idx="1"/>
          </p:nvPr>
        </p:nvSpPr>
        <p:spPr/>
        <p:txBody>
          <a:bodyPr/>
          <a:lstStyle/>
          <a:p>
            <a:endParaRPr lang="en-GB" dirty="0"/>
          </a:p>
          <a:p>
            <a:pPr lvl="1"/>
            <a:r>
              <a:rPr lang="en-GB" dirty="0"/>
              <a:t>09. When absence becomes a </a:t>
            </a:r>
          </a:p>
          <a:p>
            <a:pPr lvl="1"/>
            <a:r>
              <a:rPr lang="en-GB" dirty="0"/>
              <a:t>problem</a:t>
            </a:r>
          </a:p>
          <a:p>
            <a:endParaRPr lang="en-GB" dirty="0"/>
          </a:p>
        </p:txBody>
      </p:sp>
      <p:sp>
        <p:nvSpPr>
          <p:cNvPr id="4" name="Footer Placeholder 3">
            <a:extLst>
              <a:ext uri="{FF2B5EF4-FFF2-40B4-BE49-F238E27FC236}">
                <a16:creationId xmlns:a16="http://schemas.microsoft.com/office/drawing/2014/main" id="{23BA56CA-6D91-AB4D-B362-9C8C57904BE9}"/>
              </a:ext>
            </a:extLst>
          </p:cNvPr>
          <p:cNvSpPr>
            <a:spLocks noGrp="1"/>
          </p:cNvSpPr>
          <p:nvPr>
            <p:ph type="ftr" sz="quarter" idx="11"/>
          </p:nvPr>
        </p:nvSpPr>
        <p:spPr/>
        <p:txBody>
          <a:bodyPr/>
          <a:lstStyle/>
          <a:p>
            <a:r>
              <a:rPr lang="en-GB" dirty="0"/>
              <a:t>© 2021 Capital Law Limited</a:t>
            </a:r>
          </a:p>
        </p:txBody>
      </p:sp>
      <p:sp>
        <p:nvSpPr>
          <p:cNvPr id="29" name="Subtitle 28">
            <a:extLst>
              <a:ext uri="{FF2B5EF4-FFF2-40B4-BE49-F238E27FC236}">
                <a16:creationId xmlns:a16="http://schemas.microsoft.com/office/drawing/2014/main" id="{456C7688-945D-2B4D-BF3B-D05F58C893D2}"/>
              </a:ext>
            </a:extLst>
          </p:cNvPr>
          <p:cNvSpPr>
            <a:spLocks noGrp="1"/>
          </p:cNvSpPr>
          <p:nvPr>
            <p:ph type="subTitle" idx="13"/>
          </p:nvPr>
        </p:nvSpPr>
        <p:spPr/>
        <p:txBody>
          <a:bodyPr/>
          <a:lstStyle/>
          <a:p>
            <a:endParaRPr lang="en-GB" dirty="0"/>
          </a:p>
        </p:txBody>
      </p:sp>
      <p:sp>
        <p:nvSpPr>
          <p:cNvPr id="12" name="Text Placeholder 12">
            <a:extLst>
              <a:ext uri="{FF2B5EF4-FFF2-40B4-BE49-F238E27FC236}">
                <a16:creationId xmlns:a16="http://schemas.microsoft.com/office/drawing/2014/main" id="{215BE32D-210D-4888-A693-C0CCAC833EA6}"/>
              </a:ext>
            </a:extLst>
          </p:cNvPr>
          <p:cNvSpPr>
            <a:spLocks noGrp="1"/>
          </p:cNvSpPr>
          <p:nvPr>
            <p:ph type="body" sz="quarter" idx="14"/>
          </p:nvPr>
        </p:nvSpPr>
        <p:spPr>
          <a:xfrm>
            <a:off x="7126014" y="1971347"/>
            <a:ext cx="8518799" cy="5557213"/>
          </a:xfrm>
        </p:spPr>
        <p:txBody>
          <a:bodyPr/>
          <a:lstStyle/>
          <a:p>
            <a:endParaRPr lang="en-GB" i="0" dirty="0"/>
          </a:p>
          <a:p>
            <a:pPr marL="457200" indent="-457200">
              <a:buFont typeface="Arial" panose="020B0604020202020204" pitchFamily="34" charset="0"/>
              <a:buChar char="•"/>
            </a:pPr>
            <a:r>
              <a:rPr lang="en-GB" i="0" dirty="0"/>
              <a:t>Most absence issues can be managed without the need for escalating matters. </a:t>
            </a:r>
          </a:p>
          <a:p>
            <a:endParaRPr lang="en-GB" i="0" dirty="0"/>
          </a:p>
          <a:p>
            <a:pPr marL="457200" indent="-457200">
              <a:buFont typeface="Arial" panose="020B0604020202020204" pitchFamily="34" charset="0"/>
              <a:buChar char="•"/>
            </a:pPr>
            <a:r>
              <a:rPr lang="en-GB" i="0" dirty="0"/>
              <a:t>An employer should deal with matters formally when the absence levels present an unacceptable level of disruption to the business.</a:t>
            </a:r>
          </a:p>
          <a:p>
            <a:pPr marL="457200" indent="-457200">
              <a:buFont typeface="Arial" panose="020B0604020202020204" pitchFamily="34" charset="0"/>
              <a:buChar char="•"/>
            </a:pPr>
            <a:endParaRPr lang="en-GB" i="0" dirty="0"/>
          </a:p>
          <a:p>
            <a:pPr marL="457200" indent="-457200">
              <a:buFont typeface="Arial" panose="020B0604020202020204" pitchFamily="34" charset="0"/>
              <a:buChar char="•"/>
            </a:pPr>
            <a:r>
              <a:rPr lang="en-GB" i="0" dirty="0"/>
              <a:t>Sickness absence policies and use of “trigger” points </a:t>
            </a:r>
          </a:p>
          <a:p>
            <a:endParaRPr lang="en-GB" sz="2800" b="1" dirty="0"/>
          </a:p>
        </p:txBody>
      </p:sp>
    </p:spTree>
    <p:extLst>
      <p:ext uri="{BB962C8B-B14F-4D97-AF65-F5344CB8AC3E}">
        <p14:creationId xmlns:p14="http://schemas.microsoft.com/office/powerpoint/2010/main" val="30469100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CF97A5CD-CC65-1A4A-9911-BD7293B05C07}"/>
              </a:ext>
            </a:extLst>
          </p:cNvPr>
          <p:cNvSpPr>
            <a:spLocks noGrp="1"/>
          </p:cNvSpPr>
          <p:nvPr>
            <p:ph type="title"/>
          </p:nvPr>
        </p:nvSpPr>
        <p:spPr>
          <a:xfrm>
            <a:off x="631257" y="729314"/>
            <a:ext cx="8875350" cy="246221"/>
          </a:xfrm>
        </p:spPr>
        <p:txBody>
          <a:bodyPr/>
          <a:lstStyle/>
          <a:p>
            <a:endParaRPr lang="en-GB" dirty="0"/>
          </a:p>
        </p:txBody>
      </p:sp>
      <p:sp>
        <p:nvSpPr>
          <p:cNvPr id="8" name="Content Placeholder 7">
            <a:extLst>
              <a:ext uri="{FF2B5EF4-FFF2-40B4-BE49-F238E27FC236}">
                <a16:creationId xmlns:a16="http://schemas.microsoft.com/office/drawing/2014/main" id="{B8D7B481-CB35-0843-97CD-A9E0A5326EA6}"/>
              </a:ext>
            </a:extLst>
          </p:cNvPr>
          <p:cNvSpPr>
            <a:spLocks noGrp="1"/>
          </p:cNvSpPr>
          <p:nvPr>
            <p:ph idx="1"/>
          </p:nvPr>
        </p:nvSpPr>
        <p:spPr/>
        <p:txBody>
          <a:bodyPr/>
          <a:lstStyle/>
          <a:p>
            <a:endParaRPr lang="en-GB" dirty="0"/>
          </a:p>
          <a:p>
            <a:pPr lvl="1"/>
            <a:r>
              <a:rPr lang="en-GB" dirty="0"/>
              <a:t>10. Formal management:  </a:t>
            </a:r>
          </a:p>
          <a:p>
            <a:pPr lvl="1"/>
            <a:r>
              <a:rPr lang="en-GB" dirty="0"/>
              <a:t>Long-term absence </a:t>
            </a:r>
          </a:p>
          <a:p>
            <a:endParaRPr lang="en-GB" dirty="0"/>
          </a:p>
        </p:txBody>
      </p:sp>
      <p:sp>
        <p:nvSpPr>
          <p:cNvPr id="4" name="Footer Placeholder 3">
            <a:extLst>
              <a:ext uri="{FF2B5EF4-FFF2-40B4-BE49-F238E27FC236}">
                <a16:creationId xmlns:a16="http://schemas.microsoft.com/office/drawing/2014/main" id="{23BA56CA-6D91-AB4D-B362-9C8C57904BE9}"/>
              </a:ext>
            </a:extLst>
          </p:cNvPr>
          <p:cNvSpPr>
            <a:spLocks noGrp="1"/>
          </p:cNvSpPr>
          <p:nvPr>
            <p:ph type="ftr" sz="quarter" idx="11"/>
          </p:nvPr>
        </p:nvSpPr>
        <p:spPr/>
        <p:txBody>
          <a:bodyPr/>
          <a:lstStyle/>
          <a:p>
            <a:r>
              <a:rPr lang="en-GB" dirty="0"/>
              <a:t>© 2021 Capital Law Limited</a:t>
            </a:r>
          </a:p>
        </p:txBody>
      </p:sp>
      <p:sp>
        <p:nvSpPr>
          <p:cNvPr id="29" name="Subtitle 28">
            <a:extLst>
              <a:ext uri="{FF2B5EF4-FFF2-40B4-BE49-F238E27FC236}">
                <a16:creationId xmlns:a16="http://schemas.microsoft.com/office/drawing/2014/main" id="{456C7688-945D-2B4D-BF3B-D05F58C893D2}"/>
              </a:ext>
            </a:extLst>
          </p:cNvPr>
          <p:cNvSpPr>
            <a:spLocks noGrp="1"/>
          </p:cNvSpPr>
          <p:nvPr>
            <p:ph type="subTitle" idx="13"/>
          </p:nvPr>
        </p:nvSpPr>
        <p:spPr/>
        <p:txBody>
          <a:bodyPr/>
          <a:lstStyle/>
          <a:p>
            <a:endParaRPr lang="en-GB" dirty="0"/>
          </a:p>
        </p:txBody>
      </p:sp>
      <p:sp>
        <p:nvSpPr>
          <p:cNvPr id="12" name="Text Placeholder 12">
            <a:extLst>
              <a:ext uri="{FF2B5EF4-FFF2-40B4-BE49-F238E27FC236}">
                <a16:creationId xmlns:a16="http://schemas.microsoft.com/office/drawing/2014/main" id="{215BE32D-210D-4888-A693-C0CCAC833EA6}"/>
              </a:ext>
            </a:extLst>
          </p:cNvPr>
          <p:cNvSpPr>
            <a:spLocks noGrp="1"/>
          </p:cNvSpPr>
          <p:nvPr>
            <p:ph type="body" sz="quarter" idx="14"/>
          </p:nvPr>
        </p:nvSpPr>
        <p:spPr>
          <a:xfrm>
            <a:off x="7300913" y="1972385"/>
            <a:ext cx="8355850" cy="6442301"/>
          </a:xfrm>
        </p:spPr>
        <p:txBody>
          <a:bodyPr/>
          <a:lstStyle/>
          <a:p>
            <a:endParaRPr lang="en-GB" b="1" i="0" dirty="0"/>
          </a:p>
          <a:p>
            <a:r>
              <a:rPr lang="en-GB" b="1" i="0" dirty="0"/>
              <a:t>First formal meeting to discuss long-term absence:</a:t>
            </a:r>
          </a:p>
          <a:p>
            <a:endParaRPr lang="en-GB" b="1" i="0" dirty="0"/>
          </a:p>
          <a:p>
            <a:r>
              <a:rPr lang="en-GB" i="0" dirty="0"/>
              <a:t>Employer should explore:</a:t>
            </a:r>
          </a:p>
          <a:p>
            <a:endParaRPr lang="en-GB" i="0" dirty="0"/>
          </a:p>
          <a:p>
            <a:pPr marL="342900" indent="-342900">
              <a:buFont typeface="Arial" panose="020B0604020202020204" pitchFamily="34" charset="0"/>
              <a:buChar char="•"/>
            </a:pPr>
            <a:r>
              <a:rPr lang="en-GB" i="0" dirty="0"/>
              <a:t>The likely date of return (arrangements for future contact, further medical review and further meetings under the procedure) and whether the employer can continue to wait for the employee to return</a:t>
            </a:r>
          </a:p>
          <a:p>
            <a:endParaRPr lang="en-GB" i="0" dirty="0"/>
          </a:p>
          <a:p>
            <a:pPr marL="342900" indent="-342900">
              <a:buFont typeface="Arial" panose="020B0604020202020204" pitchFamily="34" charset="0"/>
              <a:buChar char="•"/>
            </a:pPr>
            <a:r>
              <a:rPr lang="en-GB" i="0" dirty="0"/>
              <a:t>Whether the employee has a disability</a:t>
            </a:r>
          </a:p>
          <a:p>
            <a:endParaRPr lang="en-GB" i="0" dirty="0"/>
          </a:p>
          <a:p>
            <a:pPr marL="342900" indent="-342900">
              <a:buFont typeface="Arial" panose="020B0604020202020204" pitchFamily="34" charset="0"/>
              <a:buChar char="•"/>
            </a:pPr>
            <a:r>
              <a:rPr lang="en-GB" i="0" dirty="0"/>
              <a:t>Whether the employee perceives they can return to their previous job, without adjustments</a:t>
            </a:r>
          </a:p>
          <a:p>
            <a:endParaRPr lang="en-GB" i="0" dirty="0"/>
          </a:p>
        </p:txBody>
      </p:sp>
    </p:spTree>
    <p:extLst>
      <p:ext uri="{BB962C8B-B14F-4D97-AF65-F5344CB8AC3E}">
        <p14:creationId xmlns:p14="http://schemas.microsoft.com/office/powerpoint/2010/main" val="308895302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CF97A5CD-CC65-1A4A-9911-BD7293B05C07}"/>
              </a:ext>
            </a:extLst>
          </p:cNvPr>
          <p:cNvSpPr>
            <a:spLocks noGrp="1"/>
          </p:cNvSpPr>
          <p:nvPr>
            <p:ph type="title"/>
          </p:nvPr>
        </p:nvSpPr>
        <p:spPr>
          <a:xfrm>
            <a:off x="631257" y="729314"/>
            <a:ext cx="8875350" cy="246221"/>
          </a:xfrm>
        </p:spPr>
        <p:txBody>
          <a:bodyPr/>
          <a:lstStyle/>
          <a:p>
            <a:endParaRPr lang="en-GB" dirty="0"/>
          </a:p>
        </p:txBody>
      </p:sp>
      <p:sp>
        <p:nvSpPr>
          <p:cNvPr id="8" name="Content Placeholder 7">
            <a:extLst>
              <a:ext uri="{FF2B5EF4-FFF2-40B4-BE49-F238E27FC236}">
                <a16:creationId xmlns:a16="http://schemas.microsoft.com/office/drawing/2014/main" id="{B8D7B481-CB35-0843-97CD-A9E0A5326EA6}"/>
              </a:ext>
            </a:extLst>
          </p:cNvPr>
          <p:cNvSpPr>
            <a:spLocks noGrp="1"/>
          </p:cNvSpPr>
          <p:nvPr>
            <p:ph idx="1"/>
          </p:nvPr>
        </p:nvSpPr>
        <p:spPr/>
        <p:txBody>
          <a:bodyPr/>
          <a:lstStyle/>
          <a:p>
            <a:endParaRPr lang="en-GB" dirty="0"/>
          </a:p>
          <a:p>
            <a:pPr lvl="1"/>
            <a:r>
              <a:rPr lang="en-GB" dirty="0"/>
              <a:t>10. Formal management:</a:t>
            </a:r>
          </a:p>
          <a:p>
            <a:pPr lvl="1"/>
            <a:r>
              <a:rPr lang="en-GB" dirty="0"/>
              <a:t>Long-term absence </a:t>
            </a:r>
          </a:p>
          <a:p>
            <a:endParaRPr lang="en-GB" dirty="0"/>
          </a:p>
        </p:txBody>
      </p:sp>
      <p:sp>
        <p:nvSpPr>
          <p:cNvPr id="4" name="Footer Placeholder 3">
            <a:extLst>
              <a:ext uri="{FF2B5EF4-FFF2-40B4-BE49-F238E27FC236}">
                <a16:creationId xmlns:a16="http://schemas.microsoft.com/office/drawing/2014/main" id="{23BA56CA-6D91-AB4D-B362-9C8C57904BE9}"/>
              </a:ext>
            </a:extLst>
          </p:cNvPr>
          <p:cNvSpPr>
            <a:spLocks noGrp="1"/>
          </p:cNvSpPr>
          <p:nvPr>
            <p:ph type="ftr" sz="quarter" idx="11"/>
          </p:nvPr>
        </p:nvSpPr>
        <p:spPr/>
        <p:txBody>
          <a:bodyPr/>
          <a:lstStyle/>
          <a:p>
            <a:r>
              <a:rPr lang="en-GB" dirty="0"/>
              <a:t>© 2021 Capital Law Limited</a:t>
            </a:r>
          </a:p>
        </p:txBody>
      </p:sp>
      <p:sp>
        <p:nvSpPr>
          <p:cNvPr id="29" name="Subtitle 28">
            <a:extLst>
              <a:ext uri="{FF2B5EF4-FFF2-40B4-BE49-F238E27FC236}">
                <a16:creationId xmlns:a16="http://schemas.microsoft.com/office/drawing/2014/main" id="{456C7688-945D-2B4D-BF3B-D05F58C893D2}"/>
              </a:ext>
            </a:extLst>
          </p:cNvPr>
          <p:cNvSpPr>
            <a:spLocks noGrp="1"/>
          </p:cNvSpPr>
          <p:nvPr>
            <p:ph type="subTitle" idx="13"/>
          </p:nvPr>
        </p:nvSpPr>
        <p:spPr/>
        <p:txBody>
          <a:bodyPr/>
          <a:lstStyle/>
          <a:p>
            <a:endParaRPr lang="en-GB" dirty="0"/>
          </a:p>
        </p:txBody>
      </p:sp>
      <p:sp>
        <p:nvSpPr>
          <p:cNvPr id="12" name="Text Placeholder 12">
            <a:extLst>
              <a:ext uri="{FF2B5EF4-FFF2-40B4-BE49-F238E27FC236}">
                <a16:creationId xmlns:a16="http://schemas.microsoft.com/office/drawing/2014/main" id="{215BE32D-210D-4888-A693-C0CCAC833EA6}"/>
              </a:ext>
            </a:extLst>
          </p:cNvPr>
          <p:cNvSpPr>
            <a:spLocks noGrp="1"/>
          </p:cNvSpPr>
          <p:nvPr>
            <p:ph type="body" sz="quarter" idx="14"/>
          </p:nvPr>
        </p:nvSpPr>
        <p:spPr>
          <a:xfrm>
            <a:off x="7300913" y="1972385"/>
            <a:ext cx="8355850" cy="6442301"/>
          </a:xfrm>
        </p:spPr>
        <p:txBody>
          <a:bodyPr/>
          <a:lstStyle/>
          <a:p>
            <a:endParaRPr lang="en-GB" b="1" i="0" dirty="0"/>
          </a:p>
          <a:p>
            <a:endParaRPr lang="en-GB" b="1" i="0" dirty="0"/>
          </a:p>
          <a:p>
            <a:pPr marL="342900" indent="-342900">
              <a:buFont typeface="Arial" panose="020B0604020202020204" pitchFamily="34" charset="0"/>
              <a:buChar char="•"/>
            </a:pPr>
            <a:r>
              <a:rPr lang="en-GB" i="0" dirty="0"/>
              <a:t>Whether the employee perceives they can return to their previous job, provided that adjustments are made</a:t>
            </a:r>
          </a:p>
          <a:p>
            <a:r>
              <a:rPr lang="en-GB" i="0" dirty="0"/>
              <a:t>.</a:t>
            </a:r>
          </a:p>
          <a:p>
            <a:pPr marL="342900" indent="-342900">
              <a:buFont typeface="Arial" panose="020B0604020202020204" pitchFamily="34" charset="0"/>
              <a:buChar char="•"/>
            </a:pPr>
            <a:r>
              <a:rPr lang="en-GB" i="0" dirty="0"/>
              <a:t>What alternatives the employee may wish to explore: redeployment or application for employment benefits</a:t>
            </a:r>
          </a:p>
          <a:p>
            <a:endParaRPr lang="en-GB" i="0" dirty="0"/>
          </a:p>
          <a:p>
            <a:pPr marL="342900" indent="-342900">
              <a:buFont typeface="Arial" panose="020B0604020202020204" pitchFamily="34" charset="0"/>
              <a:buChar char="•"/>
            </a:pPr>
            <a:r>
              <a:rPr lang="en-GB" i="0" dirty="0"/>
              <a:t>The mechanics of a return to work programme. </a:t>
            </a:r>
          </a:p>
          <a:p>
            <a:endParaRPr lang="en-GB" b="1" i="0" dirty="0"/>
          </a:p>
          <a:p>
            <a:endParaRPr lang="en-GB" b="1" i="0" dirty="0"/>
          </a:p>
          <a:p>
            <a:r>
              <a:rPr lang="en-GB" i="0" dirty="0"/>
              <a:t>A second or further meeting would be called for in cases where dismissal is contemplated.</a:t>
            </a:r>
          </a:p>
        </p:txBody>
      </p:sp>
    </p:spTree>
    <p:extLst>
      <p:ext uri="{BB962C8B-B14F-4D97-AF65-F5344CB8AC3E}">
        <p14:creationId xmlns:p14="http://schemas.microsoft.com/office/powerpoint/2010/main" val="363216951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CF97A5CD-CC65-1A4A-9911-BD7293B05C07}"/>
              </a:ext>
            </a:extLst>
          </p:cNvPr>
          <p:cNvSpPr>
            <a:spLocks noGrp="1"/>
          </p:cNvSpPr>
          <p:nvPr>
            <p:ph type="title"/>
          </p:nvPr>
        </p:nvSpPr>
        <p:spPr>
          <a:xfrm>
            <a:off x="631257" y="729314"/>
            <a:ext cx="8875350" cy="246221"/>
          </a:xfrm>
        </p:spPr>
        <p:txBody>
          <a:bodyPr/>
          <a:lstStyle/>
          <a:p>
            <a:endParaRPr lang="en-GB" dirty="0"/>
          </a:p>
        </p:txBody>
      </p:sp>
      <p:sp>
        <p:nvSpPr>
          <p:cNvPr id="8" name="Content Placeholder 7">
            <a:extLst>
              <a:ext uri="{FF2B5EF4-FFF2-40B4-BE49-F238E27FC236}">
                <a16:creationId xmlns:a16="http://schemas.microsoft.com/office/drawing/2014/main" id="{B8D7B481-CB35-0843-97CD-A9E0A5326EA6}"/>
              </a:ext>
            </a:extLst>
          </p:cNvPr>
          <p:cNvSpPr>
            <a:spLocks noGrp="1"/>
          </p:cNvSpPr>
          <p:nvPr>
            <p:ph idx="1"/>
          </p:nvPr>
        </p:nvSpPr>
        <p:spPr/>
        <p:txBody>
          <a:bodyPr/>
          <a:lstStyle/>
          <a:p>
            <a:endParaRPr lang="en-GB" dirty="0"/>
          </a:p>
          <a:p>
            <a:pPr lvl="1"/>
            <a:r>
              <a:rPr lang="en-GB" dirty="0"/>
              <a:t>10. Formal management:  Persistent short-term absence </a:t>
            </a:r>
          </a:p>
          <a:p>
            <a:endParaRPr lang="en-GB" dirty="0"/>
          </a:p>
        </p:txBody>
      </p:sp>
      <p:sp>
        <p:nvSpPr>
          <p:cNvPr id="4" name="Footer Placeholder 3">
            <a:extLst>
              <a:ext uri="{FF2B5EF4-FFF2-40B4-BE49-F238E27FC236}">
                <a16:creationId xmlns:a16="http://schemas.microsoft.com/office/drawing/2014/main" id="{23BA56CA-6D91-AB4D-B362-9C8C57904BE9}"/>
              </a:ext>
            </a:extLst>
          </p:cNvPr>
          <p:cNvSpPr>
            <a:spLocks noGrp="1"/>
          </p:cNvSpPr>
          <p:nvPr>
            <p:ph type="ftr" sz="quarter" idx="11"/>
          </p:nvPr>
        </p:nvSpPr>
        <p:spPr/>
        <p:txBody>
          <a:bodyPr/>
          <a:lstStyle/>
          <a:p>
            <a:r>
              <a:rPr lang="en-GB" dirty="0"/>
              <a:t>© 2021 Capital Law Limited</a:t>
            </a:r>
          </a:p>
        </p:txBody>
      </p:sp>
      <p:sp>
        <p:nvSpPr>
          <p:cNvPr id="29" name="Subtitle 28">
            <a:extLst>
              <a:ext uri="{FF2B5EF4-FFF2-40B4-BE49-F238E27FC236}">
                <a16:creationId xmlns:a16="http://schemas.microsoft.com/office/drawing/2014/main" id="{456C7688-945D-2B4D-BF3B-D05F58C893D2}"/>
              </a:ext>
            </a:extLst>
          </p:cNvPr>
          <p:cNvSpPr>
            <a:spLocks noGrp="1"/>
          </p:cNvSpPr>
          <p:nvPr>
            <p:ph type="subTitle" idx="13"/>
          </p:nvPr>
        </p:nvSpPr>
        <p:spPr/>
        <p:txBody>
          <a:bodyPr/>
          <a:lstStyle/>
          <a:p>
            <a:endParaRPr lang="en-GB" dirty="0"/>
          </a:p>
        </p:txBody>
      </p:sp>
      <p:sp>
        <p:nvSpPr>
          <p:cNvPr id="12" name="Text Placeholder 12">
            <a:extLst>
              <a:ext uri="{FF2B5EF4-FFF2-40B4-BE49-F238E27FC236}">
                <a16:creationId xmlns:a16="http://schemas.microsoft.com/office/drawing/2014/main" id="{215BE32D-210D-4888-A693-C0CCAC833EA6}"/>
              </a:ext>
            </a:extLst>
          </p:cNvPr>
          <p:cNvSpPr>
            <a:spLocks noGrp="1"/>
          </p:cNvSpPr>
          <p:nvPr>
            <p:ph type="body" sz="quarter" idx="14"/>
          </p:nvPr>
        </p:nvSpPr>
        <p:spPr>
          <a:xfrm>
            <a:off x="7268165" y="1465971"/>
            <a:ext cx="8355850" cy="6655081"/>
          </a:xfrm>
        </p:spPr>
        <p:txBody>
          <a:bodyPr/>
          <a:lstStyle/>
          <a:p>
            <a:r>
              <a:rPr lang="en-GB" b="1" i="0" dirty="0"/>
              <a:t>First formal meeting to discuss short-term absence:</a:t>
            </a:r>
          </a:p>
          <a:p>
            <a:endParaRPr lang="en-GB" b="1" i="0" dirty="0"/>
          </a:p>
          <a:p>
            <a:r>
              <a:rPr lang="en-GB" i="0" dirty="0"/>
              <a:t>Employer should explore:</a:t>
            </a:r>
          </a:p>
          <a:p>
            <a:pPr marL="342900" indent="-342900">
              <a:buFont typeface="Arial" panose="020B0604020202020204" pitchFamily="34" charset="0"/>
              <a:buChar char="•"/>
            </a:pPr>
            <a:r>
              <a:rPr lang="en-GB" i="0" dirty="0"/>
              <a:t>The effect of the pattern of absences on the employee's colleagues, department and the employer's business</a:t>
            </a:r>
          </a:p>
          <a:p>
            <a:pPr marL="342900" indent="-342900">
              <a:buFont typeface="Arial" panose="020B0604020202020204" pitchFamily="34" charset="0"/>
              <a:buChar char="•"/>
            </a:pPr>
            <a:r>
              <a:rPr lang="en-GB" i="0" dirty="0"/>
              <a:t>The likelihood of continuing absences and the impact they are likely to have</a:t>
            </a:r>
          </a:p>
          <a:p>
            <a:pPr marL="342900" indent="-342900">
              <a:buFont typeface="Arial" panose="020B0604020202020204" pitchFamily="34" charset="0"/>
              <a:buChar char="•"/>
            </a:pPr>
            <a:r>
              <a:rPr lang="en-GB" i="0" dirty="0"/>
              <a:t>Whether there are changes to the employee's job or redeployment opportunities that would assist in attendance, reduce the effect on colleagues or the employer's business</a:t>
            </a:r>
          </a:p>
          <a:p>
            <a:pPr marL="342900" indent="-342900">
              <a:buFont typeface="Arial" panose="020B0604020202020204" pitchFamily="34" charset="0"/>
              <a:buChar char="•"/>
            </a:pPr>
            <a:r>
              <a:rPr lang="en-GB" i="0" dirty="0"/>
              <a:t>Whether the employee has a disability and, if so, whether there are any reasonable adjustments that could be made</a:t>
            </a:r>
          </a:p>
          <a:p>
            <a:pPr marL="342900" indent="-342900">
              <a:buFont typeface="Arial" panose="020B0604020202020204" pitchFamily="34" charset="0"/>
              <a:buChar char="•"/>
            </a:pPr>
            <a:r>
              <a:rPr lang="en-GB" i="0" dirty="0"/>
              <a:t>Whether it is appropriate to give the employee a formal warning that their attendance levels need to improve</a:t>
            </a:r>
          </a:p>
          <a:p>
            <a:endParaRPr lang="en-GB" i="0" dirty="0"/>
          </a:p>
          <a:p>
            <a:r>
              <a:rPr lang="en-GB" i="0" dirty="0"/>
              <a:t>A second or further meeting would be called for in cases where dismissal is contemplated.</a:t>
            </a:r>
          </a:p>
          <a:p>
            <a:endParaRPr lang="en-GB" i="0" dirty="0"/>
          </a:p>
        </p:txBody>
      </p:sp>
    </p:spTree>
    <p:extLst>
      <p:ext uri="{BB962C8B-B14F-4D97-AF65-F5344CB8AC3E}">
        <p14:creationId xmlns:p14="http://schemas.microsoft.com/office/powerpoint/2010/main" val="336430010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CF97A5CD-CC65-1A4A-9911-BD7293B05C07}"/>
              </a:ext>
            </a:extLst>
          </p:cNvPr>
          <p:cNvSpPr>
            <a:spLocks noGrp="1"/>
          </p:cNvSpPr>
          <p:nvPr>
            <p:ph type="title"/>
          </p:nvPr>
        </p:nvSpPr>
        <p:spPr>
          <a:xfrm>
            <a:off x="631257" y="729314"/>
            <a:ext cx="8875350" cy="246221"/>
          </a:xfrm>
        </p:spPr>
        <p:txBody>
          <a:bodyPr/>
          <a:lstStyle/>
          <a:p>
            <a:endParaRPr lang="en-GB" dirty="0"/>
          </a:p>
        </p:txBody>
      </p:sp>
      <p:sp>
        <p:nvSpPr>
          <p:cNvPr id="8" name="Content Placeholder 7">
            <a:extLst>
              <a:ext uri="{FF2B5EF4-FFF2-40B4-BE49-F238E27FC236}">
                <a16:creationId xmlns:a16="http://schemas.microsoft.com/office/drawing/2014/main" id="{B8D7B481-CB35-0843-97CD-A9E0A5326EA6}"/>
              </a:ext>
            </a:extLst>
          </p:cNvPr>
          <p:cNvSpPr>
            <a:spLocks noGrp="1"/>
          </p:cNvSpPr>
          <p:nvPr>
            <p:ph idx="1"/>
          </p:nvPr>
        </p:nvSpPr>
        <p:spPr/>
        <p:txBody>
          <a:bodyPr/>
          <a:lstStyle/>
          <a:p>
            <a:endParaRPr lang="en-GB" dirty="0"/>
          </a:p>
          <a:p>
            <a:pPr lvl="1"/>
            <a:r>
              <a:rPr lang="en-GB" dirty="0"/>
              <a:t>11. The decision to dismiss </a:t>
            </a:r>
          </a:p>
          <a:p>
            <a:pPr lvl="1"/>
            <a:r>
              <a:rPr lang="en-GB" dirty="0"/>
              <a:t> </a:t>
            </a:r>
          </a:p>
          <a:p>
            <a:endParaRPr lang="en-GB" dirty="0"/>
          </a:p>
        </p:txBody>
      </p:sp>
      <p:sp>
        <p:nvSpPr>
          <p:cNvPr id="4" name="Footer Placeholder 3">
            <a:extLst>
              <a:ext uri="{FF2B5EF4-FFF2-40B4-BE49-F238E27FC236}">
                <a16:creationId xmlns:a16="http://schemas.microsoft.com/office/drawing/2014/main" id="{23BA56CA-6D91-AB4D-B362-9C8C57904BE9}"/>
              </a:ext>
            </a:extLst>
          </p:cNvPr>
          <p:cNvSpPr>
            <a:spLocks noGrp="1"/>
          </p:cNvSpPr>
          <p:nvPr>
            <p:ph type="ftr" sz="quarter" idx="11"/>
          </p:nvPr>
        </p:nvSpPr>
        <p:spPr/>
        <p:txBody>
          <a:bodyPr/>
          <a:lstStyle/>
          <a:p>
            <a:r>
              <a:rPr lang="en-GB" dirty="0"/>
              <a:t>© 2021 Capital Law Limited</a:t>
            </a:r>
          </a:p>
        </p:txBody>
      </p:sp>
      <p:sp>
        <p:nvSpPr>
          <p:cNvPr id="29" name="Subtitle 28">
            <a:extLst>
              <a:ext uri="{FF2B5EF4-FFF2-40B4-BE49-F238E27FC236}">
                <a16:creationId xmlns:a16="http://schemas.microsoft.com/office/drawing/2014/main" id="{456C7688-945D-2B4D-BF3B-D05F58C893D2}"/>
              </a:ext>
            </a:extLst>
          </p:cNvPr>
          <p:cNvSpPr>
            <a:spLocks noGrp="1"/>
          </p:cNvSpPr>
          <p:nvPr>
            <p:ph type="subTitle" idx="13"/>
          </p:nvPr>
        </p:nvSpPr>
        <p:spPr/>
        <p:txBody>
          <a:bodyPr/>
          <a:lstStyle/>
          <a:p>
            <a:endParaRPr lang="en-GB" dirty="0"/>
          </a:p>
        </p:txBody>
      </p:sp>
      <p:sp>
        <p:nvSpPr>
          <p:cNvPr id="12" name="Text Placeholder 12">
            <a:extLst>
              <a:ext uri="{FF2B5EF4-FFF2-40B4-BE49-F238E27FC236}">
                <a16:creationId xmlns:a16="http://schemas.microsoft.com/office/drawing/2014/main" id="{215BE32D-210D-4888-A693-C0CCAC833EA6}"/>
              </a:ext>
            </a:extLst>
          </p:cNvPr>
          <p:cNvSpPr>
            <a:spLocks noGrp="1"/>
          </p:cNvSpPr>
          <p:nvPr>
            <p:ph type="body" sz="quarter" idx="14"/>
          </p:nvPr>
        </p:nvSpPr>
        <p:spPr>
          <a:xfrm>
            <a:off x="7300913" y="1972385"/>
            <a:ext cx="8355850" cy="6442301"/>
          </a:xfrm>
        </p:spPr>
        <p:txBody>
          <a:bodyPr/>
          <a:lstStyle/>
          <a:p>
            <a:endParaRPr lang="en-GB" b="1" i="0" dirty="0"/>
          </a:p>
          <a:p>
            <a:r>
              <a:rPr lang="en-GB" i="0" dirty="0"/>
              <a:t>In cases of </a:t>
            </a:r>
            <a:r>
              <a:rPr lang="en-GB" b="1" i="0" dirty="0"/>
              <a:t>long-term absence</a:t>
            </a:r>
            <a:r>
              <a:rPr lang="en-GB" i="0" dirty="0"/>
              <a:t>, case law has established fairness will involve the following key elements:</a:t>
            </a:r>
          </a:p>
          <a:p>
            <a:pPr marL="342900" indent="-342900">
              <a:buFont typeface="Arial" panose="020B0604020202020204" pitchFamily="34" charset="0"/>
              <a:buChar char="•"/>
            </a:pPr>
            <a:endParaRPr lang="en-GB" i="0" dirty="0"/>
          </a:p>
          <a:p>
            <a:pPr marL="342900" indent="-342900">
              <a:buFont typeface="Arial" panose="020B0604020202020204" pitchFamily="34" charset="0"/>
              <a:buChar char="•"/>
            </a:pPr>
            <a:r>
              <a:rPr lang="en-GB" i="0" dirty="0"/>
              <a:t>Ascertaining the up-to-date medical position.</a:t>
            </a:r>
          </a:p>
          <a:p>
            <a:endParaRPr lang="en-GB" i="0" dirty="0"/>
          </a:p>
          <a:p>
            <a:pPr marL="342900" indent="-342900">
              <a:buFont typeface="Arial" panose="020B0604020202020204" pitchFamily="34" charset="0"/>
              <a:buChar char="•"/>
            </a:pPr>
            <a:r>
              <a:rPr lang="en-GB" i="0" dirty="0"/>
              <a:t>Consulting with the employee.</a:t>
            </a:r>
          </a:p>
          <a:p>
            <a:endParaRPr lang="en-GB" i="0" dirty="0"/>
          </a:p>
          <a:p>
            <a:pPr marL="342900" indent="-342900">
              <a:buFont typeface="Arial" panose="020B0604020202020204" pitchFamily="34" charset="0"/>
              <a:buChar char="•"/>
            </a:pPr>
            <a:r>
              <a:rPr lang="en-GB" i="0" dirty="0"/>
              <a:t>Considering the availability of alternative employment.</a:t>
            </a:r>
          </a:p>
          <a:p>
            <a:endParaRPr lang="en-GB" i="0" dirty="0"/>
          </a:p>
          <a:p>
            <a:endParaRPr lang="en-GB" i="0" dirty="0"/>
          </a:p>
          <a:p>
            <a:r>
              <a:rPr lang="en-GB" i="0" dirty="0"/>
              <a:t>Can the employer be expected to keep the employee’s job open any longer?</a:t>
            </a:r>
          </a:p>
        </p:txBody>
      </p:sp>
    </p:spTree>
    <p:extLst>
      <p:ext uri="{BB962C8B-B14F-4D97-AF65-F5344CB8AC3E}">
        <p14:creationId xmlns:p14="http://schemas.microsoft.com/office/powerpoint/2010/main" val="226322254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CF97A5CD-CC65-1A4A-9911-BD7293B05C07}"/>
              </a:ext>
            </a:extLst>
          </p:cNvPr>
          <p:cNvSpPr>
            <a:spLocks noGrp="1"/>
          </p:cNvSpPr>
          <p:nvPr>
            <p:ph type="title"/>
          </p:nvPr>
        </p:nvSpPr>
        <p:spPr>
          <a:xfrm>
            <a:off x="631257" y="729314"/>
            <a:ext cx="8875350" cy="246221"/>
          </a:xfrm>
        </p:spPr>
        <p:txBody>
          <a:bodyPr/>
          <a:lstStyle/>
          <a:p>
            <a:endParaRPr lang="en-GB" dirty="0"/>
          </a:p>
        </p:txBody>
      </p:sp>
      <p:sp>
        <p:nvSpPr>
          <p:cNvPr id="8" name="Content Placeholder 7">
            <a:extLst>
              <a:ext uri="{FF2B5EF4-FFF2-40B4-BE49-F238E27FC236}">
                <a16:creationId xmlns:a16="http://schemas.microsoft.com/office/drawing/2014/main" id="{B8D7B481-CB35-0843-97CD-A9E0A5326EA6}"/>
              </a:ext>
            </a:extLst>
          </p:cNvPr>
          <p:cNvSpPr>
            <a:spLocks noGrp="1"/>
          </p:cNvSpPr>
          <p:nvPr>
            <p:ph idx="1"/>
          </p:nvPr>
        </p:nvSpPr>
        <p:spPr/>
        <p:txBody>
          <a:bodyPr/>
          <a:lstStyle/>
          <a:p>
            <a:endParaRPr lang="en-GB" dirty="0"/>
          </a:p>
          <a:p>
            <a:pPr lvl="1"/>
            <a:r>
              <a:rPr lang="en-GB" dirty="0"/>
              <a:t>11. The decision to dismiss </a:t>
            </a:r>
          </a:p>
          <a:p>
            <a:endParaRPr lang="en-GB" dirty="0"/>
          </a:p>
        </p:txBody>
      </p:sp>
      <p:sp>
        <p:nvSpPr>
          <p:cNvPr id="4" name="Footer Placeholder 3">
            <a:extLst>
              <a:ext uri="{FF2B5EF4-FFF2-40B4-BE49-F238E27FC236}">
                <a16:creationId xmlns:a16="http://schemas.microsoft.com/office/drawing/2014/main" id="{23BA56CA-6D91-AB4D-B362-9C8C57904BE9}"/>
              </a:ext>
            </a:extLst>
          </p:cNvPr>
          <p:cNvSpPr>
            <a:spLocks noGrp="1"/>
          </p:cNvSpPr>
          <p:nvPr>
            <p:ph type="ftr" sz="quarter" idx="11"/>
          </p:nvPr>
        </p:nvSpPr>
        <p:spPr/>
        <p:txBody>
          <a:bodyPr/>
          <a:lstStyle/>
          <a:p>
            <a:r>
              <a:rPr lang="en-GB" dirty="0"/>
              <a:t>© 2021 Capital Law Limited</a:t>
            </a:r>
          </a:p>
        </p:txBody>
      </p:sp>
      <p:sp>
        <p:nvSpPr>
          <p:cNvPr id="29" name="Subtitle 28">
            <a:extLst>
              <a:ext uri="{FF2B5EF4-FFF2-40B4-BE49-F238E27FC236}">
                <a16:creationId xmlns:a16="http://schemas.microsoft.com/office/drawing/2014/main" id="{456C7688-945D-2B4D-BF3B-D05F58C893D2}"/>
              </a:ext>
            </a:extLst>
          </p:cNvPr>
          <p:cNvSpPr>
            <a:spLocks noGrp="1"/>
          </p:cNvSpPr>
          <p:nvPr>
            <p:ph type="subTitle" idx="13"/>
          </p:nvPr>
        </p:nvSpPr>
        <p:spPr/>
        <p:txBody>
          <a:bodyPr/>
          <a:lstStyle/>
          <a:p>
            <a:endParaRPr lang="en-GB" dirty="0"/>
          </a:p>
        </p:txBody>
      </p:sp>
      <p:sp>
        <p:nvSpPr>
          <p:cNvPr id="12" name="Text Placeholder 12">
            <a:extLst>
              <a:ext uri="{FF2B5EF4-FFF2-40B4-BE49-F238E27FC236}">
                <a16:creationId xmlns:a16="http://schemas.microsoft.com/office/drawing/2014/main" id="{215BE32D-210D-4888-A693-C0CCAC833EA6}"/>
              </a:ext>
            </a:extLst>
          </p:cNvPr>
          <p:cNvSpPr>
            <a:spLocks noGrp="1"/>
          </p:cNvSpPr>
          <p:nvPr>
            <p:ph type="body" sz="quarter" idx="14"/>
          </p:nvPr>
        </p:nvSpPr>
        <p:spPr>
          <a:xfrm>
            <a:off x="7300913" y="1972385"/>
            <a:ext cx="8355850" cy="6442301"/>
          </a:xfrm>
        </p:spPr>
        <p:txBody>
          <a:bodyPr/>
          <a:lstStyle/>
          <a:p>
            <a:r>
              <a:rPr lang="en-GB" i="0" dirty="0"/>
              <a:t>Need to write to employee.  </a:t>
            </a:r>
          </a:p>
          <a:p>
            <a:endParaRPr lang="en-GB" i="0" dirty="0"/>
          </a:p>
          <a:p>
            <a:r>
              <a:rPr lang="en-GB" i="0" dirty="0"/>
              <a:t>For l</a:t>
            </a:r>
            <a:r>
              <a:rPr lang="en-GB" b="1" i="0" dirty="0"/>
              <a:t>ong-term absence</a:t>
            </a:r>
            <a:r>
              <a:rPr lang="en-GB" i="0" dirty="0"/>
              <a:t>, the letter should set out:</a:t>
            </a:r>
          </a:p>
          <a:p>
            <a:endParaRPr lang="en-GB" i="0" dirty="0"/>
          </a:p>
          <a:p>
            <a:pPr marL="342900" indent="-342900">
              <a:buFont typeface="Arial" panose="020B0604020202020204" pitchFamily="34" charset="0"/>
              <a:buChar char="•"/>
            </a:pPr>
            <a:r>
              <a:rPr lang="en-GB" i="0" dirty="0"/>
              <a:t>the length of their absence</a:t>
            </a:r>
          </a:p>
          <a:p>
            <a:endParaRPr lang="en-GB" i="0" dirty="0"/>
          </a:p>
          <a:p>
            <a:pPr marL="342900" indent="-342900">
              <a:buFont typeface="Arial" panose="020B0604020202020204" pitchFamily="34" charset="0"/>
              <a:buChar char="•"/>
            </a:pPr>
            <a:r>
              <a:rPr lang="en-GB" i="0" dirty="0"/>
              <a:t>the effect it has had on the business</a:t>
            </a:r>
          </a:p>
          <a:p>
            <a:endParaRPr lang="en-GB" i="0" dirty="0"/>
          </a:p>
          <a:p>
            <a:pPr marL="342900" indent="-342900">
              <a:buFont typeface="Arial" panose="020B0604020202020204" pitchFamily="34" charset="0"/>
              <a:buChar char="•"/>
            </a:pPr>
            <a:r>
              <a:rPr lang="en-GB" i="0" dirty="0"/>
              <a:t>any medical advice</a:t>
            </a:r>
          </a:p>
          <a:p>
            <a:endParaRPr lang="en-GB" i="0" dirty="0"/>
          </a:p>
          <a:p>
            <a:pPr marL="342900" indent="-342900">
              <a:buFont typeface="Arial" panose="020B0604020202020204" pitchFamily="34" charset="0"/>
              <a:buChar char="•"/>
            </a:pPr>
            <a:r>
              <a:rPr lang="en-GB" i="0" dirty="0"/>
              <a:t>the result of previous consultations with the employee regarding the duration of their absence and the possibility of any adjustments to their work or working environment. </a:t>
            </a:r>
          </a:p>
          <a:p>
            <a:endParaRPr lang="en-GB" i="0" dirty="0"/>
          </a:p>
        </p:txBody>
      </p:sp>
    </p:spTree>
    <p:extLst>
      <p:ext uri="{BB962C8B-B14F-4D97-AF65-F5344CB8AC3E}">
        <p14:creationId xmlns:p14="http://schemas.microsoft.com/office/powerpoint/2010/main" val="143361992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CF97A5CD-CC65-1A4A-9911-BD7293B05C07}"/>
              </a:ext>
            </a:extLst>
          </p:cNvPr>
          <p:cNvSpPr>
            <a:spLocks noGrp="1"/>
          </p:cNvSpPr>
          <p:nvPr>
            <p:ph type="title"/>
          </p:nvPr>
        </p:nvSpPr>
        <p:spPr>
          <a:xfrm>
            <a:off x="631257" y="729314"/>
            <a:ext cx="8875350" cy="246221"/>
          </a:xfrm>
        </p:spPr>
        <p:txBody>
          <a:bodyPr/>
          <a:lstStyle/>
          <a:p>
            <a:endParaRPr lang="en-GB" dirty="0"/>
          </a:p>
        </p:txBody>
      </p:sp>
      <p:sp>
        <p:nvSpPr>
          <p:cNvPr id="8" name="Content Placeholder 7">
            <a:extLst>
              <a:ext uri="{FF2B5EF4-FFF2-40B4-BE49-F238E27FC236}">
                <a16:creationId xmlns:a16="http://schemas.microsoft.com/office/drawing/2014/main" id="{B8D7B481-CB35-0843-97CD-A9E0A5326EA6}"/>
              </a:ext>
            </a:extLst>
          </p:cNvPr>
          <p:cNvSpPr>
            <a:spLocks noGrp="1"/>
          </p:cNvSpPr>
          <p:nvPr>
            <p:ph idx="1"/>
          </p:nvPr>
        </p:nvSpPr>
        <p:spPr/>
        <p:txBody>
          <a:bodyPr/>
          <a:lstStyle/>
          <a:p>
            <a:endParaRPr lang="en-GB" dirty="0"/>
          </a:p>
          <a:p>
            <a:pPr lvl="1"/>
            <a:r>
              <a:rPr lang="en-GB" dirty="0"/>
              <a:t>11. The decision to dismiss</a:t>
            </a:r>
          </a:p>
        </p:txBody>
      </p:sp>
      <p:sp>
        <p:nvSpPr>
          <p:cNvPr id="4" name="Footer Placeholder 3">
            <a:extLst>
              <a:ext uri="{FF2B5EF4-FFF2-40B4-BE49-F238E27FC236}">
                <a16:creationId xmlns:a16="http://schemas.microsoft.com/office/drawing/2014/main" id="{23BA56CA-6D91-AB4D-B362-9C8C57904BE9}"/>
              </a:ext>
            </a:extLst>
          </p:cNvPr>
          <p:cNvSpPr>
            <a:spLocks noGrp="1"/>
          </p:cNvSpPr>
          <p:nvPr>
            <p:ph type="ftr" sz="quarter" idx="11"/>
          </p:nvPr>
        </p:nvSpPr>
        <p:spPr/>
        <p:txBody>
          <a:bodyPr/>
          <a:lstStyle/>
          <a:p>
            <a:r>
              <a:rPr lang="en-GB" dirty="0"/>
              <a:t>© 2021 Capital Law Limited</a:t>
            </a:r>
          </a:p>
        </p:txBody>
      </p:sp>
      <p:sp>
        <p:nvSpPr>
          <p:cNvPr id="29" name="Subtitle 28">
            <a:extLst>
              <a:ext uri="{FF2B5EF4-FFF2-40B4-BE49-F238E27FC236}">
                <a16:creationId xmlns:a16="http://schemas.microsoft.com/office/drawing/2014/main" id="{456C7688-945D-2B4D-BF3B-D05F58C893D2}"/>
              </a:ext>
            </a:extLst>
          </p:cNvPr>
          <p:cNvSpPr>
            <a:spLocks noGrp="1"/>
          </p:cNvSpPr>
          <p:nvPr>
            <p:ph type="subTitle" idx="13"/>
          </p:nvPr>
        </p:nvSpPr>
        <p:spPr/>
        <p:txBody>
          <a:bodyPr/>
          <a:lstStyle/>
          <a:p>
            <a:endParaRPr lang="en-GB" dirty="0"/>
          </a:p>
        </p:txBody>
      </p:sp>
      <p:sp>
        <p:nvSpPr>
          <p:cNvPr id="12" name="Text Placeholder 12">
            <a:extLst>
              <a:ext uri="{FF2B5EF4-FFF2-40B4-BE49-F238E27FC236}">
                <a16:creationId xmlns:a16="http://schemas.microsoft.com/office/drawing/2014/main" id="{215BE32D-210D-4888-A693-C0CCAC833EA6}"/>
              </a:ext>
            </a:extLst>
          </p:cNvPr>
          <p:cNvSpPr>
            <a:spLocks noGrp="1"/>
          </p:cNvSpPr>
          <p:nvPr>
            <p:ph type="body" sz="quarter" idx="14"/>
          </p:nvPr>
        </p:nvSpPr>
        <p:spPr>
          <a:xfrm>
            <a:off x="7300913" y="1972385"/>
            <a:ext cx="8355850" cy="6442301"/>
          </a:xfrm>
        </p:spPr>
        <p:txBody>
          <a:bodyPr/>
          <a:lstStyle/>
          <a:p>
            <a:endParaRPr lang="en-GB" b="1" i="0" dirty="0"/>
          </a:p>
          <a:p>
            <a:r>
              <a:rPr lang="en-GB" i="0" dirty="0"/>
              <a:t>In the case of </a:t>
            </a:r>
            <a:r>
              <a:rPr lang="en-GB" b="1" i="0" dirty="0"/>
              <a:t>persistent short-term absence</a:t>
            </a:r>
            <a:r>
              <a:rPr lang="en-GB" i="0" dirty="0"/>
              <a:t>, case law has established the proper approach is to:</a:t>
            </a:r>
          </a:p>
          <a:p>
            <a:endParaRPr lang="en-GB" i="0" dirty="0"/>
          </a:p>
          <a:p>
            <a:pPr marL="342900" indent="-342900">
              <a:buFont typeface="Arial" panose="020B0604020202020204" pitchFamily="34" charset="0"/>
              <a:buChar char="•"/>
            </a:pPr>
            <a:r>
              <a:rPr lang="en-GB" i="0" dirty="0"/>
              <a:t>Review the pattern of absences and the reason for them.</a:t>
            </a:r>
          </a:p>
          <a:p>
            <a:endParaRPr lang="en-GB" i="0" dirty="0"/>
          </a:p>
          <a:p>
            <a:pPr marL="342900" indent="-342900">
              <a:buFont typeface="Arial" panose="020B0604020202020204" pitchFamily="34" charset="0"/>
              <a:buChar char="•"/>
            </a:pPr>
            <a:r>
              <a:rPr lang="en-GB" i="0" dirty="0"/>
              <a:t>Warn the employee of the required improvement in attendance, giving them the chance to make representations.</a:t>
            </a:r>
          </a:p>
          <a:p>
            <a:endParaRPr lang="en-GB" i="0" dirty="0"/>
          </a:p>
          <a:p>
            <a:pPr marL="342900" indent="-342900">
              <a:buFont typeface="Arial" panose="020B0604020202020204" pitchFamily="34" charset="0"/>
              <a:buChar char="•"/>
            </a:pPr>
            <a:r>
              <a:rPr lang="en-GB" i="0" dirty="0"/>
              <a:t>Consider whether there is the required improvement in attendance; if there is not, dismissal is likely to be reasonable.</a:t>
            </a:r>
          </a:p>
        </p:txBody>
      </p:sp>
    </p:spTree>
    <p:extLst>
      <p:ext uri="{BB962C8B-B14F-4D97-AF65-F5344CB8AC3E}">
        <p14:creationId xmlns:p14="http://schemas.microsoft.com/office/powerpoint/2010/main" val="125005785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CF97A5CD-CC65-1A4A-9911-BD7293B05C07}"/>
              </a:ext>
            </a:extLst>
          </p:cNvPr>
          <p:cNvSpPr>
            <a:spLocks noGrp="1"/>
          </p:cNvSpPr>
          <p:nvPr>
            <p:ph type="title"/>
          </p:nvPr>
        </p:nvSpPr>
        <p:spPr>
          <a:xfrm>
            <a:off x="631257" y="729314"/>
            <a:ext cx="8875350" cy="246221"/>
          </a:xfrm>
        </p:spPr>
        <p:txBody>
          <a:bodyPr/>
          <a:lstStyle/>
          <a:p>
            <a:endParaRPr lang="en-GB" dirty="0"/>
          </a:p>
        </p:txBody>
      </p:sp>
      <p:sp>
        <p:nvSpPr>
          <p:cNvPr id="8" name="Content Placeholder 7">
            <a:extLst>
              <a:ext uri="{FF2B5EF4-FFF2-40B4-BE49-F238E27FC236}">
                <a16:creationId xmlns:a16="http://schemas.microsoft.com/office/drawing/2014/main" id="{B8D7B481-CB35-0843-97CD-A9E0A5326EA6}"/>
              </a:ext>
            </a:extLst>
          </p:cNvPr>
          <p:cNvSpPr>
            <a:spLocks noGrp="1"/>
          </p:cNvSpPr>
          <p:nvPr>
            <p:ph idx="1"/>
          </p:nvPr>
        </p:nvSpPr>
        <p:spPr/>
        <p:txBody>
          <a:bodyPr/>
          <a:lstStyle/>
          <a:p>
            <a:endParaRPr lang="en-GB" dirty="0"/>
          </a:p>
          <a:p>
            <a:pPr lvl="1"/>
            <a:r>
              <a:rPr lang="en-GB" dirty="0"/>
              <a:t>11. The decision to dismiss</a:t>
            </a:r>
          </a:p>
        </p:txBody>
      </p:sp>
      <p:sp>
        <p:nvSpPr>
          <p:cNvPr id="4" name="Footer Placeholder 3">
            <a:extLst>
              <a:ext uri="{FF2B5EF4-FFF2-40B4-BE49-F238E27FC236}">
                <a16:creationId xmlns:a16="http://schemas.microsoft.com/office/drawing/2014/main" id="{23BA56CA-6D91-AB4D-B362-9C8C57904BE9}"/>
              </a:ext>
            </a:extLst>
          </p:cNvPr>
          <p:cNvSpPr>
            <a:spLocks noGrp="1"/>
          </p:cNvSpPr>
          <p:nvPr>
            <p:ph type="ftr" sz="quarter" idx="11"/>
          </p:nvPr>
        </p:nvSpPr>
        <p:spPr/>
        <p:txBody>
          <a:bodyPr/>
          <a:lstStyle/>
          <a:p>
            <a:r>
              <a:rPr lang="en-GB" dirty="0"/>
              <a:t>© 2021 Capital Law Limited</a:t>
            </a:r>
          </a:p>
        </p:txBody>
      </p:sp>
      <p:sp>
        <p:nvSpPr>
          <p:cNvPr id="29" name="Subtitle 28">
            <a:extLst>
              <a:ext uri="{FF2B5EF4-FFF2-40B4-BE49-F238E27FC236}">
                <a16:creationId xmlns:a16="http://schemas.microsoft.com/office/drawing/2014/main" id="{456C7688-945D-2B4D-BF3B-D05F58C893D2}"/>
              </a:ext>
            </a:extLst>
          </p:cNvPr>
          <p:cNvSpPr>
            <a:spLocks noGrp="1"/>
          </p:cNvSpPr>
          <p:nvPr>
            <p:ph type="subTitle" idx="13"/>
          </p:nvPr>
        </p:nvSpPr>
        <p:spPr/>
        <p:txBody>
          <a:bodyPr/>
          <a:lstStyle/>
          <a:p>
            <a:endParaRPr lang="en-GB" dirty="0"/>
          </a:p>
        </p:txBody>
      </p:sp>
      <p:sp>
        <p:nvSpPr>
          <p:cNvPr id="12" name="Text Placeholder 12">
            <a:extLst>
              <a:ext uri="{FF2B5EF4-FFF2-40B4-BE49-F238E27FC236}">
                <a16:creationId xmlns:a16="http://schemas.microsoft.com/office/drawing/2014/main" id="{215BE32D-210D-4888-A693-C0CCAC833EA6}"/>
              </a:ext>
            </a:extLst>
          </p:cNvPr>
          <p:cNvSpPr>
            <a:spLocks noGrp="1"/>
          </p:cNvSpPr>
          <p:nvPr>
            <p:ph type="body" sz="quarter" idx="14"/>
          </p:nvPr>
        </p:nvSpPr>
        <p:spPr>
          <a:xfrm>
            <a:off x="7300913" y="1972385"/>
            <a:ext cx="8355850" cy="6442301"/>
          </a:xfrm>
        </p:spPr>
        <p:txBody>
          <a:bodyPr/>
          <a:lstStyle/>
          <a:p>
            <a:endParaRPr lang="en-GB" b="1" i="0" dirty="0"/>
          </a:p>
          <a:p>
            <a:r>
              <a:rPr lang="en-GB" i="0" dirty="0"/>
              <a:t>Need to write to employee.</a:t>
            </a:r>
          </a:p>
          <a:p>
            <a:endParaRPr lang="en-GB" i="0" dirty="0"/>
          </a:p>
          <a:p>
            <a:r>
              <a:rPr lang="en-GB" i="0" dirty="0"/>
              <a:t>For </a:t>
            </a:r>
            <a:r>
              <a:rPr lang="en-GB" b="1" i="0" dirty="0"/>
              <a:t>short-term persistent absence</a:t>
            </a:r>
            <a:r>
              <a:rPr lang="en-GB" i="0" dirty="0"/>
              <a:t>, the letter should set out:</a:t>
            </a:r>
          </a:p>
          <a:p>
            <a:endParaRPr lang="en-GB" i="0" dirty="0"/>
          </a:p>
          <a:p>
            <a:pPr marL="342900" indent="-342900">
              <a:buFont typeface="Arial" panose="020B0604020202020204" pitchFamily="34" charset="0"/>
              <a:buChar char="•"/>
            </a:pPr>
            <a:r>
              <a:rPr lang="en-GB" i="0" dirty="0"/>
              <a:t>the fact that the employee's attendance is unacceptable and the reason(s) why. </a:t>
            </a:r>
          </a:p>
          <a:p>
            <a:endParaRPr lang="en-GB" i="0" dirty="0"/>
          </a:p>
          <a:p>
            <a:pPr marL="342900" indent="-342900">
              <a:buFont typeface="Arial" panose="020B0604020202020204" pitchFamily="34" charset="0"/>
              <a:buChar char="•"/>
            </a:pPr>
            <a:r>
              <a:rPr lang="en-GB" i="0" dirty="0"/>
              <a:t>details of the employee's absences and the steps taken to deal with them to date</a:t>
            </a:r>
          </a:p>
          <a:p>
            <a:endParaRPr lang="en-GB" i="0" dirty="0"/>
          </a:p>
          <a:p>
            <a:r>
              <a:rPr lang="en-GB" i="0" dirty="0"/>
              <a:t>Copies of any relevant documentation should be included </a:t>
            </a:r>
          </a:p>
          <a:p>
            <a:endParaRPr lang="en-GB" i="0" dirty="0"/>
          </a:p>
        </p:txBody>
      </p:sp>
    </p:spTree>
    <p:extLst>
      <p:ext uri="{BB962C8B-B14F-4D97-AF65-F5344CB8AC3E}">
        <p14:creationId xmlns:p14="http://schemas.microsoft.com/office/powerpoint/2010/main" val="18508106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CF97A5CD-CC65-1A4A-9911-BD7293B05C07}"/>
              </a:ext>
            </a:extLst>
          </p:cNvPr>
          <p:cNvSpPr>
            <a:spLocks noGrp="1"/>
          </p:cNvSpPr>
          <p:nvPr>
            <p:ph type="title"/>
          </p:nvPr>
        </p:nvSpPr>
        <p:spPr>
          <a:xfrm>
            <a:off x="631257" y="729314"/>
            <a:ext cx="8875350" cy="246221"/>
          </a:xfrm>
        </p:spPr>
        <p:txBody>
          <a:bodyPr/>
          <a:lstStyle/>
          <a:p>
            <a:endParaRPr lang="en-GB" dirty="0"/>
          </a:p>
        </p:txBody>
      </p:sp>
      <p:sp>
        <p:nvSpPr>
          <p:cNvPr id="8" name="Content Placeholder 7">
            <a:extLst>
              <a:ext uri="{FF2B5EF4-FFF2-40B4-BE49-F238E27FC236}">
                <a16:creationId xmlns:a16="http://schemas.microsoft.com/office/drawing/2014/main" id="{B8D7B481-CB35-0843-97CD-A9E0A5326EA6}"/>
              </a:ext>
            </a:extLst>
          </p:cNvPr>
          <p:cNvSpPr>
            <a:spLocks noGrp="1"/>
          </p:cNvSpPr>
          <p:nvPr>
            <p:ph idx="1"/>
          </p:nvPr>
        </p:nvSpPr>
        <p:spPr/>
        <p:txBody>
          <a:bodyPr/>
          <a:lstStyle/>
          <a:p>
            <a:endParaRPr lang="en-GB" dirty="0"/>
          </a:p>
          <a:p>
            <a:pPr lvl="1"/>
            <a:r>
              <a:rPr lang="en-GB" dirty="0"/>
              <a:t>11. Decision to dismiss</a:t>
            </a:r>
          </a:p>
        </p:txBody>
      </p:sp>
      <p:sp>
        <p:nvSpPr>
          <p:cNvPr id="4" name="Footer Placeholder 3">
            <a:extLst>
              <a:ext uri="{FF2B5EF4-FFF2-40B4-BE49-F238E27FC236}">
                <a16:creationId xmlns:a16="http://schemas.microsoft.com/office/drawing/2014/main" id="{23BA56CA-6D91-AB4D-B362-9C8C57904BE9}"/>
              </a:ext>
            </a:extLst>
          </p:cNvPr>
          <p:cNvSpPr>
            <a:spLocks noGrp="1"/>
          </p:cNvSpPr>
          <p:nvPr>
            <p:ph type="ftr" sz="quarter" idx="11"/>
          </p:nvPr>
        </p:nvSpPr>
        <p:spPr/>
        <p:txBody>
          <a:bodyPr/>
          <a:lstStyle/>
          <a:p>
            <a:r>
              <a:rPr lang="en-GB" dirty="0"/>
              <a:t>© 2021 Capital Law Limited</a:t>
            </a:r>
          </a:p>
        </p:txBody>
      </p:sp>
      <p:sp>
        <p:nvSpPr>
          <p:cNvPr id="29" name="Subtitle 28">
            <a:extLst>
              <a:ext uri="{FF2B5EF4-FFF2-40B4-BE49-F238E27FC236}">
                <a16:creationId xmlns:a16="http://schemas.microsoft.com/office/drawing/2014/main" id="{456C7688-945D-2B4D-BF3B-D05F58C893D2}"/>
              </a:ext>
            </a:extLst>
          </p:cNvPr>
          <p:cNvSpPr>
            <a:spLocks noGrp="1"/>
          </p:cNvSpPr>
          <p:nvPr>
            <p:ph type="subTitle" idx="13"/>
          </p:nvPr>
        </p:nvSpPr>
        <p:spPr/>
        <p:txBody>
          <a:bodyPr/>
          <a:lstStyle/>
          <a:p>
            <a:endParaRPr lang="en-GB" dirty="0"/>
          </a:p>
        </p:txBody>
      </p:sp>
      <p:sp>
        <p:nvSpPr>
          <p:cNvPr id="12" name="Text Placeholder 12">
            <a:extLst>
              <a:ext uri="{FF2B5EF4-FFF2-40B4-BE49-F238E27FC236}">
                <a16:creationId xmlns:a16="http://schemas.microsoft.com/office/drawing/2014/main" id="{215BE32D-210D-4888-A693-C0CCAC833EA6}"/>
              </a:ext>
            </a:extLst>
          </p:cNvPr>
          <p:cNvSpPr>
            <a:spLocks noGrp="1"/>
          </p:cNvSpPr>
          <p:nvPr>
            <p:ph type="body" sz="quarter" idx="14"/>
          </p:nvPr>
        </p:nvSpPr>
        <p:spPr>
          <a:xfrm>
            <a:off x="7300913" y="1972385"/>
            <a:ext cx="8355850" cy="6442301"/>
          </a:xfrm>
        </p:spPr>
        <p:txBody>
          <a:bodyPr/>
          <a:lstStyle/>
          <a:p>
            <a:r>
              <a:rPr lang="en-GB" b="1" i="0" dirty="0"/>
              <a:t>Relevant factors when considering reasonableness of decision to dismiss: </a:t>
            </a:r>
          </a:p>
          <a:p>
            <a:endParaRPr lang="en-GB" b="1" i="0" dirty="0"/>
          </a:p>
          <a:p>
            <a:pPr marL="342900" indent="-342900">
              <a:buFont typeface="Arial" panose="020B0604020202020204" pitchFamily="34" charset="0"/>
              <a:buChar char="•"/>
            </a:pPr>
            <a:r>
              <a:rPr lang="en-GB" i="0" dirty="0"/>
              <a:t>The nature of the employee's illness.</a:t>
            </a:r>
          </a:p>
          <a:p>
            <a:endParaRPr lang="en-GB" i="0" dirty="0"/>
          </a:p>
          <a:p>
            <a:pPr marL="342900" indent="-342900">
              <a:buFont typeface="Arial" panose="020B0604020202020204" pitchFamily="34" charset="0"/>
              <a:buChar char="•"/>
            </a:pPr>
            <a:r>
              <a:rPr lang="en-GB" i="0" dirty="0"/>
              <a:t>The prospects of the employee returning to work and the likelihood of the recurrence of the illness.</a:t>
            </a:r>
          </a:p>
          <a:p>
            <a:endParaRPr lang="en-GB" i="0" dirty="0"/>
          </a:p>
          <a:p>
            <a:pPr marL="342900" indent="-342900">
              <a:buFont typeface="Arial" panose="020B0604020202020204" pitchFamily="34" charset="0"/>
              <a:buChar char="•"/>
            </a:pPr>
            <a:r>
              <a:rPr lang="en-GB" i="0" dirty="0"/>
              <a:t>The need for the employer to have someone doing the work.</a:t>
            </a:r>
          </a:p>
          <a:p>
            <a:endParaRPr lang="en-GB" i="0" dirty="0"/>
          </a:p>
          <a:p>
            <a:pPr marL="342900" indent="-342900">
              <a:buFont typeface="Arial" panose="020B0604020202020204" pitchFamily="34" charset="0"/>
              <a:buChar char="•"/>
            </a:pPr>
            <a:r>
              <a:rPr lang="en-GB" i="0" dirty="0"/>
              <a:t>The effect of the absences on the rest of the workforce.</a:t>
            </a:r>
          </a:p>
          <a:p>
            <a:endParaRPr lang="en-GB" i="0" dirty="0"/>
          </a:p>
          <a:p>
            <a:pPr marL="342900" indent="-342900">
              <a:buFont typeface="Arial" panose="020B0604020202020204" pitchFamily="34" charset="0"/>
              <a:buChar char="•"/>
            </a:pPr>
            <a:r>
              <a:rPr lang="en-GB" i="0" dirty="0"/>
              <a:t>The extent to which the employee was made aware of the position.</a:t>
            </a:r>
          </a:p>
          <a:p>
            <a:endParaRPr lang="en-GB" i="0" dirty="0"/>
          </a:p>
          <a:p>
            <a:pPr marL="342900" indent="-342900">
              <a:buFont typeface="Arial" panose="020B0604020202020204" pitchFamily="34" charset="0"/>
              <a:buChar char="•"/>
            </a:pPr>
            <a:r>
              <a:rPr lang="en-GB" i="0" dirty="0"/>
              <a:t>The employee's length of service.</a:t>
            </a:r>
          </a:p>
        </p:txBody>
      </p:sp>
    </p:spTree>
    <p:extLst>
      <p:ext uri="{BB962C8B-B14F-4D97-AF65-F5344CB8AC3E}">
        <p14:creationId xmlns:p14="http://schemas.microsoft.com/office/powerpoint/2010/main" val="80408876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CF97A5CD-CC65-1A4A-9911-BD7293B05C07}"/>
              </a:ext>
            </a:extLst>
          </p:cNvPr>
          <p:cNvSpPr>
            <a:spLocks noGrp="1"/>
          </p:cNvSpPr>
          <p:nvPr>
            <p:ph type="title"/>
          </p:nvPr>
        </p:nvSpPr>
        <p:spPr>
          <a:xfrm>
            <a:off x="631257" y="729314"/>
            <a:ext cx="8875350" cy="246221"/>
          </a:xfrm>
        </p:spPr>
        <p:txBody>
          <a:bodyPr/>
          <a:lstStyle/>
          <a:p>
            <a:endParaRPr lang="en-GB" dirty="0"/>
          </a:p>
        </p:txBody>
      </p:sp>
      <p:sp>
        <p:nvSpPr>
          <p:cNvPr id="8" name="Content Placeholder 7">
            <a:extLst>
              <a:ext uri="{FF2B5EF4-FFF2-40B4-BE49-F238E27FC236}">
                <a16:creationId xmlns:a16="http://schemas.microsoft.com/office/drawing/2014/main" id="{B8D7B481-CB35-0843-97CD-A9E0A5326EA6}"/>
              </a:ext>
            </a:extLst>
          </p:cNvPr>
          <p:cNvSpPr>
            <a:spLocks noGrp="1"/>
          </p:cNvSpPr>
          <p:nvPr>
            <p:ph idx="1"/>
          </p:nvPr>
        </p:nvSpPr>
        <p:spPr/>
        <p:txBody>
          <a:bodyPr/>
          <a:lstStyle/>
          <a:p>
            <a:endParaRPr lang="en-GB" dirty="0"/>
          </a:p>
          <a:p>
            <a:pPr lvl="1"/>
            <a:r>
              <a:rPr lang="en-GB" dirty="0"/>
              <a:t>11. Decision to dismiss</a:t>
            </a:r>
          </a:p>
        </p:txBody>
      </p:sp>
      <p:sp>
        <p:nvSpPr>
          <p:cNvPr id="4" name="Footer Placeholder 3">
            <a:extLst>
              <a:ext uri="{FF2B5EF4-FFF2-40B4-BE49-F238E27FC236}">
                <a16:creationId xmlns:a16="http://schemas.microsoft.com/office/drawing/2014/main" id="{23BA56CA-6D91-AB4D-B362-9C8C57904BE9}"/>
              </a:ext>
            </a:extLst>
          </p:cNvPr>
          <p:cNvSpPr>
            <a:spLocks noGrp="1"/>
          </p:cNvSpPr>
          <p:nvPr>
            <p:ph type="ftr" sz="quarter" idx="11"/>
          </p:nvPr>
        </p:nvSpPr>
        <p:spPr/>
        <p:txBody>
          <a:bodyPr/>
          <a:lstStyle/>
          <a:p>
            <a:r>
              <a:rPr lang="en-GB" dirty="0"/>
              <a:t>© 2021 Capital Law Limited</a:t>
            </a:r>
          </a:p>
        </p:txBody>
      </p:sp>
      <p:sp>
        <p:nvSpPr>
          <p:cNvPr id="29" name="Subtitle 28">
            <a:extLst>
              <a:ext uri="{FF2B5EF4-FFF2-40B4-BE49-F238E27FC236}">
                <a16:creationId xmlns:a16="http://schemas.microsoft.com/office/drawing/2014/main" id="{456C7688-945D-2B4D-BF3B-D05F58C893D2}"/>
              </a:ext>
            </a:extLst>
          </p:cNvPr>
          <p:cNvSpPr>
            <a:spLocks noGrp="1"/>
          </p:cNvSpPr>
          <p:nvPr>
            <p:ph type="subTitle" idx="13"/>
          </p:nvPr>
        </p:nvSpPr>
        <p:spPr/>
        <p:txBody>
          <a:bodyPr/>
          <a:lstStyle/>
          <a:p>
            <a:endParaRPr lang="en-GB" dirty="0"/>
          </a:p>
        </p:txBody>
      </p:sp>
      <p:sp>
        <p:nvSpPr>
          <p:cNvPr id="12" name="Text Placeholder 12">
            <a:extLst>
              <a:ext uri="{FF2B5EF4-FFF2-40B4-BE49-F238E27FC236}">
                <a16:creationId xmlns:a16="http://schemas.microsoft.com/office/drawing/2014/main" id="{215BE32D-210D-4888-A693-C0CCAC833EA6}"/>
              </a:ext>
            </a:extLst>
          </p:cNvPr>
          <p:cNvSpPr>
            <a:spLocks noGrp="1"/>
          </p:cNvSpPr>
          <p:nvPr>
            <p:ph type="body" sz="quarter" idx="14"/>
          </p:nvPr>
        </p:nvSpPr>
        <p:spPr>
          <a:xfrm>
            <a:off x="7300913" y="1972385"/>
            <a:ext cx="8355850" cy="6442301"/>
          </a:xfrm>
        </p:spPr>
        <p:txBody>
          <a:bodyPr/>
          <a:lstStyle/>
          <a:p>
            <a:endParaRPr lang="en-GB" b="1" i="0" dirty="0"/>
          </a:p>
          <a:p>
            <a:r>
              <a:rPr lang="en-GB" b="1" i="0" dirty="0"/>
              <a:t>Alternatives to dismissal:  </a:t>
            </a:r>
          </a:p>
          <a:p>
            <a:endParaRPr lang="en-GB" i="0" dirty="0"/>
          </a:p>
          <a:p>
            <a:r>
              <a:rPr lang="en-GB" i="0" dirty="0"/>
              <a:t>Possible alternatives to be considered:</a:t>
            </a:r>
          </a:p>
          <a:p>
            <a:endParaRPr lang="en-GB" i="0" dirty="0"/>
          </a:p>
          <a:p>
            <a:pPr marL="342900" indent="-342900">
              <a:buFont typeface="Arial" panose="020B0604020202020204" pitchFamily="34" charset="0"/>
              <a:buChar char="•"/>
            </a:pPr>
            <a:r>
              <a:rPr lang="en-GB" i="0" dirty="0"/>
              <a:t>Alternative employment</a:t>
            </a:r>
          </a:p>
          <a:p>
            <a:endParaRPr lang="en-GB" i="0" dirty="0"/>
          </a:p>
          <a:p>
            <a:pPr marL="342900" indent="-342900">
              <a:buFont typeface="Arial" panose="020B0604020202020204" pitchFamily="34" charset="0"/>
              <a:buChar char="•"/>
            </a:pPr>
            <a:r>
              <a:rPr lang="en-GB" i="0" dirty="0"/>
              <a:t>Ill-health retirement</a:t>
            </a:r>
          </a:p>
          <a:p>
            <a:pPr marL="342900" indent="-342900">
              <a:buFont typeface="Arial" panose="020B0604020202020204" pitchFamily="34" charset="0"/>
              <a:buChar char="•"/>
            </a:pPr>
            <a:endParaRPr lang="en-GB" i="0" dirty="0"/>
          </a:p>
          <a:p>
            <a:pPr marL="342900" indent="-342900">
              <a:buFont typeface="Arial" panose="020B0604020202020204" pitchFamily="34" charset="0"/>
              <a:buChar char="•"/>
            </a:pPr>
            <a:r>
              <a:rPr lang="en-GB" i="0" dirty="0"/>
              <a:t>Permanent health insurance</a:t>
            </a:r>
          </a:p>
          <a:p>
            <a:pPr marL="342900" indent="-342900">
              <a:buFont typeface="Arial" panose="020B0604020202020204" pitchFamily="34" charset="0"/>
              <a:buChar char="•"/>
            </a:pPr>
            <a:endParaRPr lang="en-GB" i="0" dirty="0"/>
          </a:p>
          <a:p>
            <a:endParaRPr lang="en-GB" i="0" dirty="0"/>
          </a:p>
          <a:p>
            <a:endParaRPr lang="en-GB" i="0" dirty="0"/>
          </a:p>
          <a:p>
            <a:endParaRPr lang="en-GB" i="0" dirty="0"/>
          </a:p>
          <a:p>
            <a:endParaRPr lang="en-GB" i="0" dirty="0"/>
          </a:p>
          <a:p>
            <a:endParaRPr lang="en-GB" i="0" dirty="0"/>
          </a:p>
          <a:p>
            <a:pPr marL="342900" indent="-342900">
              <a:buFont typeface="Arial" panose="020B0604020202020204" pitchFamily="34" charset="0"/>
              <a:buChar char="•"/>
            </a:pPr>
            <a:endParaRPr lang="en-GB" i="0" dirty="0"/>
          </a:p>
        </p:txBody>
      </p:sp>
    </p:spTree>
    <p:extLst>
      <p:ext uri="{BB962C8B-B14F-4D97-AF65-F5344CB8AC3E}">
        <p14:creationId xmlns:p14="http://schemas.microsoft.com/office/powerpoint/2010/main" val="300012302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CF97A5CD-CC65-1A4A-9911-BD7293B05C07}"/>
              </a:ext>
            </a:extLst>
          </p:cNvPr>
          <p:cNvSpPr>
            <a:spLocks noGrp="1"/>
          </p:cNvSpPr>
          <p:nvPr>
            <p:ph type="title"/>
          </p:nvPr>
        </p:nvSpPr>
        <p:spPr>
          <a:xfrm>
            <a:off x="631257" y="729314"/>
            <a:ext cx="8875350" cy="246221"/>
          </a:xfrm>
        </p:spPr>
        <p:txBody>
          <a:bodyPr/>
          <a:lstStyle/>
          <a:p>
            <a:endParaRPr lang="en-GB" dirty="0"/>
          </a:p>
        </p:txBody>
      </p:sp>
      <p:sp>
        <p:nvSpPr>
          <p:cNvPr id="8" name="Content Placeholder 7">
            <a:extLst>
              <a:ext uri="{FF2B5EF4-FFF2-40B4-BE49-F238E27FC236}">
                <a16:creationId xmlns:a16="http://schemas.microsoft.com/office/drawing/2014/main" id="{B8D7B481-CB35-0843-97CD-A9E0A5326EA6}"/>
              </a:ext>
            </a:extLst>
          </p:cNvPr>
          <p:cNvSpPr>
            <a:spLocks noGrp="1"/>
          </p:cNvSpPr>
          <p:nvPr>
            <p:ph idx="1"/>
          </p:nvPr>
        </p:nvSpPr>
        <p:spPr/>
        <p:txBody>
          <a:bodyPr/>
          <a:lstStyle/>
          <a:p>
            <a:endParaRPr lang="en-GB" dirty="0"/>
          </a:p>
          <a:p>
            <a:pPr lvl="1"/>
            <a:r>
              <a:rPr lang="en-GB" dirty="0"/>
              <a:t>11. Decision to dismiss</a:t>
            </a:r>
          </a:p>
          <a:p>
            <a:endParaRPr lang="en-GB" dirty="0"/>
          </a:p>
        </p:txBody>
      </p:sp>
      <p:sp>
        <p:nvSpPr>
          <p:cNvPr id="4" name="Footer Placeholder 3">
            <a:extLst>
              <a:ext uri="{FF2B5EF4-FFF2-40B4-BE49-F238E27FC236}">
                <a16:creationId xmlns:a16="http://schemas.microsoft.com/office/drawing/2014/main" id="{23BA56CA-6D91-AB4D-B362-9C8C57904BE9}"/>
              </a:ext>
            </a:extLst>
          </p:cNvPr>
          <p:cNvSpPr>
            <a:spLocks noGrp="1"/>
          </p:cNvSpPr>
          <p:nvPr>
            <p:ph type="ftr" sz="quarter" idx="11"/>
          </p:nvPr>
        </p:nvSpPr>
        <p:spPr/>
        <p:txBody>
          <a:bodyPr/>
          <a:lstStyle/>
          <a:p>
            <a:r>
              <a:rPr lang="en-GB" dirty="0"/>
              <a:t>© 2021 Capital Law Limited</a:t>
            </a:r>
          </a:p>
        </p:txBody>
      </p:sp>
      <p:sp>
        <p:nvSpPr>
          <p:cNvPr id="29" name="Subtitle 28">
            <a:extLst>
              <a:ext uri="{FF2B5EF4-FFF2-40B4-BE49-F238E27FC236}">
                <a16:creationId xmlns:a16="http://schemas.microsoft.com/office/drawing/2014/main" id="{456C7688-945D-2B4D-BF3B-D05F58C893D2}"/>
              </a:ext>
            </a:extLst>
          </p:cNvPr>
          <p:cNvSpPr>
            <a:spLocks noGrp="1"/>
          </p:cNvSpPr>
          <p:nvPr>
            <p:ph type="subTitle" idx="13"/>
          </p:nvPr>
        </p:nvSpPr>
        <p:spPr/>
        <p:txBody>
          <a:bodyPr/>
          <a:lstStyle/>
          <a:p>
            <a:endParaRPr lang="en-GB" dirty="0"/>
          </a:p>
        </p:txBody>
      </p:sp>
      <p:sp>
        <p:nvSpPr>
          <p:cNvPr id="12" name="Text Placeholder 12">
            <a:extLst>
              <a:ext uri="{FF2B5EF4-FFF2-40B4-BE49-F238E27FC236}">
                <a16:creationId xmlns:a16="http://schemas.microsoft.com/office/drawing/2014/main" id="{215BE32D-210D-4888-A693-C0CCAC833EA6}"/>
              </a:ext>
            </a:extLst>
          </p:cNvPr>
          <p:cNvSpPr>
            <a:spLocks noGrp="1"/>
          </p:cNvSpPr>
          <p:nvPr>
            <p:ph type="body" sz="quarter" idx="14"/>
          </p:nvPr>
        </p:nvSpPr>
        <p:spPr>
          <a:xfrm>
            <a:off x="7662672" y="1971347"/>
            <a:ext cx="7982141" cy="5855035"/>
          </a:xfrm>
        </p:spPr>
        <p:txBody>
          <a:bodyPr/>
          <a:lstStyle/>
          <a:p>
            <a:r>
              <a:rPr lang="en-GB" b="1" i="0" dirty="0"/>
              <a:t>Potential claims:</a:t>
            </a:r>
          </a:p>
          <a:p>
            <a:endParaRPr lang="en-GB" i="0" dirty="0"/>
          </a:p>
          <a:p>
            <a:r>
              <a:rPr lang="en-GB" i="0" dirty="0"/>
              <a:t>A capability dismissal may give rise to possible employment tribunal claims such as: </a:t>
            </a:r>
          </a:p>
          <a:p>
            <a:endParaRPr lang="en-GB" i="0" dirty="0"/>
          </a:p>
          <a:p>
            <a:pPr marL="457200" indent="-457200">
              <a:lnSpc>
                <a:spcPct val="150000"/>
              </a:lnSpc>
              <a:buFont typeface="+mj-lt"/>
              <a:buAutoNum type="arabicPeriod"/>
            </a:pPr>
            <a:r>
              <a:rPr lang="en-GB" i="0" dirty="0"/>
              <a:t>Breach of contract</a:t>
            </a:r>
          </a:p>
          <a:p>
            <a:pPr marL="457200" indent="-457200">
              <a:lnSpc>
                <a:spcPct val="150000"/>
              </a:lnSpc>
              <a:buFont typeface="+mj-lt"/>
              <a:buAutoNum type="arabicPeriod"/>
            </a:pPr>
            <a:r>
              <a:rPr lang="en-GB" i="0" dirty="0"/>
              <a:t>Constructive Dismissal </a:t>
            </a:r>
          </a:p>
          <a:p>
            <a:pPr marL="457200" indent="-457200">
              <a:lnSpc>
                <a:spcPct val="150000"/>
              </a:lnSpc>
              <a:buFont typeface="+mj-lt"/>
              <a:buAutoNum type="arabicPeriod"/>
            </a:pPr>
            <a:r>
              <a:rPr lang="en-GB" i="0" dirty="0"/>
              <a:t>Unfair dismissal </a:t>
            </a:r>
          </a:p>
          <a:p>
            <a:pPr marL="457200" indent="-457200">
              <a:lnSpc>
                <a:spcPct val="150000"/>
              </a:lnSpc>
              <a:buFont typeface="+mj-lt"/>
              <a:buAutoNum type="arabicPeriod"/>
            </a:pPr>
            <a:r>
              <a:rPr lang="en-GB" i="0" dirty="0"/>
              <a:t>Discrimination or harassment </a:t>
            </a:r>
          </a:p>
          <a:p>
            <a:pPr marL="457200" indent="-457200">
              <a:lnSpc>
                <a:spcPct val="150000"/>
              </a:lnSpc>
              <a:buFont typeface="+mj-lt"/>
              <a:buAutoNum type="arabicPeriod"/>
            </a:pPr>
            <a:endParaRPr lang="en-GB" b="1" i="0" dirty="0"/>
          </a:p>
          <a:p>
            <a:pPr>
              <a:lnSpc>
                <a:spcPct val="150000"/>
              </a:lnSpc>
            </a:pPr>
            <a:r>
              <a:rPr lang="en-GB" i="0" dirty="0"/>
              <a:t>An employer can defend the claim if they are able to show the dismissal was fair</a:t>
            </a:r>
          </a:p>
          <a:p>
            <a:pPr marL="457200" indent="-457200">
              <a:buFont typeface="+mj-lt"/>
              <a:buAutoNum type="arabicPeriod"/>
            </a:pPr>
            <a:endParaRPr lang="en-GB" sz="2800" i="0" dirty="0"/>
          </a:p>
          <a:p>
            <a:endParaRPr lang="en-GB" sz="2800" b="1" dirty="0"/>
          </a:p>
        </p:txBody>
      </p:sp>
    </p:spTree>
    <p:extLst>
      <p:ext uri="{BB962C8B-B14F-4D97-AF65-F5344CB8AC3E}">
        <p14:creationId xmlns:p14="http://schemas.microsoft.com/office/powerpoint/2010/main" val="185285610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6FA690E0-A666-A848-B97F-C2250D9A65A7}"/>
              </a:ext>
            </a:extLst>
          </p:cNvPr>
          <p:cNvSpPr>
            <a:spLocks noGrp="1"/>
          </p:cNvSpPr>
          <p:nvPr>
            <p:ph type="ctrTitle"/>
          </p:nvPr>
        </p:nvSpPr>
        <p:spPr>
          <a:xfrm>
            <a:off x="631257" y="2504877"/>
            <a:ext cx="10189073" cy="1606594"/>
          </a:xfrm>
        </p:spPr>
        <p:txBody>
          <a:bodyPr/>
          <a:lstStyle/>
          <a:p>
            <a:r>
              <a:rPr lang="en-GB" dirty="0"/>
              <a:t>Thank you for listening, any questions?</a:t>
            </a:r>
          </a:p>
        </p:txBody>
      </p:sp>
    </p:spTree>
    <p:extLst>
      <p:ext uri="{BB962C8B-B14F-4D97-AF65-F5344CB8AC3E}">
        <p14:creationId xmlns:p14="http://schemas.microsoft.com/office/powerpoint/2010/main" val="1875956337"/>
      </p:ext>
    </p:extLst>
  </p:cSld>
  <p:clrMapOvr>
    <a:masterClrMapping/>
  </p:clrMapOvr>
</p:sld>
</file>

<file path=ppt/theme/theme1.xml><?xml version="1.0" encoding="utf-8"?>
<a:theme xmlns:a="http://schemas.openxmlformats.org/drawingml/2006/main" name="Office Theme">
  <a:themeElements>
    <a:clrScheme name="Custom 33">
      <a:dk1>
        <a:srgbClr val="000000"/>
      </a:dk1>
      <a:lt1>
        <a:srgbClr val="FFFFFF"/>
      </a:lt1>
      <a:dk2>
        <a:srgbClr val="F2F2F2"/>
      </a:dk2>
      <a:lt2>
        <a:srgbClr val="FFFFFF"/>
      </a:lt2>
      <a:accent1>
        <a:srgbClr val="5B6670"/>
      </a:accent1>
      <a:accent2>
        <a:srgbClr val="FFBA40"/>
      </a:accent2>
      <a:accent3>
        <a:srgbClr val="E63200"/>
      </a:accent3>
      <a:accent4>
        <a:srgbClr val="656D78"/>
      </a:accent4>
      <a:accent5>
        <a:srgbClr val="26A3A8"/>
      </a:accent5>
      <a:accent6>
        <a:srgbClr val="8F9E52"/>
      </a:accent6>
      <a:hlink>
        <a:srgbClr val="000000"/>
      </a:hlink>
      <a:folHlink>
        <a:srgbClr val="000000"/>
      </a:folHlink>
    </a:clrScheme>
    <a:fontScheme name="Georgia">
      <a:majorFont>
        <a:latin typeface="Georgia" panose="020405020504050203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panose="020405020504050203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6E236BB5-96D6-45E2-B3F9-04B6235318D2}" vid="{5017343E-A41F-4E89-B6B2-5234F1A91A2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A0FCE53E6D0F2448AF833875FEE9791" ma:contentTypeVersion="12" ma:contentTypeDescription="Create a new document." ma:contentTypeScope="" ma:versionID="5dcd0a1bec9efeb1f2cee5bd8206d6d3">
  <xsd:schema xmlns:xsd="http://www.w3.org/2001/XMLSchema" xmlns:xs="http://www.w3.org/2001/XMLSchema" xmlns:p="http://schemas.microsoft.com/office/2006/metadata/properties" xmlns:ns1="http://schemas.microsoft.com/sharepoint/v3" xmlns:ns2="8cb76f67-c174-4761-adfd-49df54013293" xmlns:ns3="5389037c-82e7-4319-bd05-1c84d74f92b1" targetNamespace="http://schemas.microsoft.com/office/2006/metadata/properties" ma:root="true" ma:fieldsID="d7d5b87572a70b549ee14d6a813c49b0" ns1:_="" ns2:_="" ns3:_="">
    <xsd:import namespace="http://schemas.microsoft.com/sharepoint/v3"/>
    <xsd:import namespace="8cb76f67-c174-4761-adfd-49df54013293"/>
    <xsd:import namespace="5389037c-82e7-4319-bd05-1c84d74f92b1"/>
    <xsd:element name="properties">
      <xsd:complexType>
        <xsd:sequence>
          <xsd:element name="documentManagement">
            <xsd:complexType>
              <xsd:all>
                <xsd:element ref="ns1:PublishingStartDate" minOccurs="0"/>
                <xsd:element ref="ns1:PublishingExpirationDate" minOccurs="0"/>
                <xsd:element ref="ns2:SharedWithUsers" minOccurs="0"/>
                <xsd:element ref="ns2:SharedWithDetails" minOccurs="0"/>
                <xsd:element ref="ns3:MigrationSourceURL"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8" nillable="true" ma:displayName="Scheduling Start Date" ma:description="Scheduling Start Date is a site column created by the Publishing feature. It is used to specify the date and time on which this page will first appear to site visitors." ma:internalName="PublishingStartDate">
      <xsd:simpleType>
        <xsd:restriction base="dms:Unknown"/>
      </xsd:simpleType>
    </xsd:element>
    <xsd:element name="PublishingExpirationDate" ma:index="9" nillable="true" ma:displayName="Scheduling End Date" ma:description="Scheduling End Date is a site column created by the Publishing feature. It is used to specify the date and time on which this page will no longer appear to site visitors."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8cb76f67-c174-4761-adfd-49df54013293" elementFormDefault="qualified">
    <xsd:import namespace="http://schemas.microsoft.com/office/2006/documentManagement/types"/>
    <xsd:import namespace="http://schemas.microsoft.com/office/infopath/2007/PartnerControls"/>
    <xsd:element name="SharedWithUsers" ma:index="10"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389037c-82e7-4319-bd05-1c84d74f92b1" elementFormDefault="qualified">
    <xsd:import namespace="http://schemas.microsoft.com/office/2006/documentManagement/types"/>
    <xsd:import namespace="http://schemas.microsoft.com/office/infopath/2007/PartnerControls"/>
    <xsd:element name="MigrationSourceURL" ma:index="12" nillable="true" ma:displayName="MigrationSourceURL" ma:internalName="MigrationSourceURL">
      <xsd:simpleType>
        <xsd:restriction base="dms:Note">
          <xsd:maxLength value="255"/>
        </xsd:restriction>
      </xsd:simpleType>
    </xsd:element>
    <xsd:element name="MediaServiceMetadata" ma:index="13" nillable="true" ma:displayName="MediaServiceMetadata" ma:description="" ma:hidden="true" ma:internalName="MediaServiceMetadata" ma:readOnly="true">
      <xsd:simpleType>
        <xsd:restriction base="dms:Note"/>
      </xsd:simpleType>
    </xsd:element>
    <xsd:element name="MediaServiceFastMetadata" ma:index="14" nillable="true" ma:displayName="MediaServiceFastMetadata" ma:description="" ma:hidden="true" ma:internalName="MediaServiceFastMetadata" ma:readOnly="true">
      <xsd:simpleType>
        <xsd:restriction base="dms:Note"/>
      </xsd:simpleType>
    </xsd:element>
    <xsd:element name="MediaServiceDateTaken" ma:index="15" nillable="true" ma:displayName="MediaServiceDateTaken" ma:description="" ma:hidden="true" ma:internalName="MediaServiceDateTaken" ma:readOnly="true">
      <xsd:simpleType>
        <xsd:restriction base="dms:Text"/>
      </xsd:simpleType>
    </xsd:element>
    <xsd:element name="MediaServiceAutoTags" ma:index="16" nillable="true" ma:displayName="MediaServiceAutoTags" ma:description="" ma:internalName="MediaServiceAutoTags" ma:readOnly="true">
      <xsd:simpleType>
        <xsd:restriction base="dms:Text"/>
      </xsd:simpleType>
    </xsd:element>
    <xsd:element name="MediaServiceLocation" ma:index="17" nillable="true" ma:displayName="MediaServiceLocation" ma:description="" ma:internalName="MediaServiceLocation" ma:readOnly="true">
      <xsd:simpleType>
        <xsd:restriction base="dms:Text"/>
      </xsd:simpleType>
    </xsd:element>
    <xsd:element name="MediaServiceOCR" ma:index="18" nillable="true" ma:displayName="MediaServiceOCR" ma:internalName="MediaServiceOCR" ma:readOnly="true">
      <xsd:simpleType>
        <xsd:restriction base="dms:Note">
          <xsd:maxLength value="255"/>
        </xsd:restriction>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GenerationTime" ma:index="20"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igrationSourceURL xmlns="5389037c-82e7-4319-bd05-1c84d74f92b1" xsi:nil="true"/>
    <PublishingExpirationDate xmlns="http://schemas.microsoft.com/sharepoint/v3" xsi:nil="true"/>
    <PublishingStartDate xmlns="http://schemas.microsoft.com/sharepoint/v3" xsi:nil="true"/>
  </documentManagement>
</p:properties>
</file>

<file path=customXml/itemProps1.xml><?xml version="1.0" encoding="utf-8"?>
<ds:datastoreItem xmlns:ds="http://schemas.openxmlformats.org/officeDocument/2006/customXml" ds:itemID="{C86B0422-1ADB-4ECF-9334-0A95C8250F9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cb76f67-c174-4761-adfd-49df54013293"/>
    <ds:schemaRef ds:uri="5389037c-82e7-4319-bd05-1c84d74f92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BBD2FDB-584E-4CAA-BD0E-028304EBB050}">
  <ds:schemaRefs>
    <ds:schemaRef ds:uri="http://schemas.microsoft.com/sharepoint/v3/contenttype/forms"/>
  </ds:schemaRefs>
</ds:datastoreItem>
</file>

<file path=customXml/itemProps3.xml><?xml version="1.0" encoding="utf-8"?>
<ds:datastoreItem xmlns:ds="http://schemas.openxmlformats.org/officeDocument/2006/customXml" ds:itemID="{111913EE-67E5-4CCE-884D-817D165959F0}">
  <ds:schemaRefs>
    <ds:schemaRef ds:uri="http://schemas.microsoft.com/office/2006/documentManagement/types"/>
    <ds:schemaRef ds:uri="http://purl.org/dc/elements/1.1/"/>
    <ds:schemaRef ds:uri="http://schemas.openxmlformats.org/package/2006/metadata/core-properties"/>
    <ds:schemaRef ds:uri="http://schemas.microsoft.com/sharepoint/v3"/>
    <ds:schemaRef ds:uri="http://www.w3.org/XML/1998/namespace"/>
    <ds:schemaRef ds:uri="5389037c-82e7-4319-bd05-1c84d74f92b1"/>
    <ds:schemaRef ds:uri="http://schemas.microsoft.com/office/infopath/2007/PartnerControls"/>
    <ds:schemaRef ds:uri="8cb76f67-c174-4761-adfd-49df54013293"/>
    <ds:schemaRef ds:uri="http://schemas.microsoft.com/office/2006/metadata/properties"/>
    <ds:schemaRef ds:uri="http://purl.org/dc/dcmitype/"/>
    <ds:schemaRef ds:uri="http://purl.org/dc/terms/"/>
  </ds:schemaRefs>
</ds:datastoreItem>
</file>

<file path=docProps/app.xml><?xml version="1.0" encoding="utf-8"?>
<Properties xmlns="http://schemas.openxmlformats.org/officeDocument/2006/extended-properties" xmlns:vt="http://schemas.openxmlformats.org/officeDocument/2006/docPropsVTypes">
  <Template/>
  <TotalTime>2528</TotalTime>
  <Words>3156</Words>
  <Application>Microsoft Office PowerPoint</Application>
  <PresentationFormat>Custom</PresentationFormat>
  <Paragraphs>685</Paragraphs>
  <Slides>51</Slides>
  <Notes>48</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51</vt:i4>
      </vt:variant>
    </vt:vector>
  </HeadingPairs>
  <TitlesOfParts>
    <vt:vector size="61" baseType="lpstr">
      <vt:lpstr>.AppleSystemUIFont</vt:lpstr>
      <vt:lpstr>Arial</vt:lpstr>
      <vt:lpstr>Calibri</vt:lpstr>
      <vt:lpstr>Georgia</vt:lpstr>
      <vt:lpstr>Open Sans</vt:lpstr>
      <vt:lpstr>Source Sans Pro</vt:lpstr>
      <vt:lpstr>Symbol</vt:lpstr>
      <vt:lpstr>Times New Roman</vt:lpstr>
      <vt:lpstr>Verdana</vt:lpstr>
      <vt:lpstr>Office Theme</vt:lpstr>
      <vt:lpstr>Employment Law  MA/PGDip in HRM —Level 7</vt:lpstr>
      <vt:lpstr>Employment Law</vt:lpstr>
      <vt:lpstr> Agenda</vt:lpstr>
      <vt:lpstr>PowerPoint Presentation</vt:lpstr>
      <vt:lpstr>PowerPoint Presentation</vt:lpstr>
      <vt:lpstr>Achieving effective performance management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When things go wrong…    Capability – poor performance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When things go wrong…   Capability – ill-health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 you for listening, 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Heading</dc:title>
  <dc:creator>Dale Pulling</dc:creator>
  <cp:lastModifiedBy>Alison Flett</cp:lastModifiedBy>
  <cp:revision>190</cp:revision>
  <cp:lastPrinted>2018-02-15T23:48:39Z</cp:lastPrinted>
  <dcterms:created xsi:type="dcterms:W3CDTF">2019-12-31T10:44:14Z</dcterms:created>
  <dcterms:modified xsi:type="dcterms:W3CDTF">2021-02-05T15:51:23Z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0x0101004A0FCE53E6D0F2448AF833875FEE9791</vt:lpwstr>
  </property>
</Properties>
</file>