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683275-A7F2-421F-2214-47B414C155F2}" v="983" dt="2025-11-10T21:02:00.589"/>
    <p1510:client id="{A529DE1D-3EE2-D2D2-64F0-889FECF8A1EB}" v="929" dt="2025-11-10T19:37:37.4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powergroup.co.uk/b_what-digital-businesses-look-like-in-2025-a-new-era-of-transformation/#:~:text=In%20this%20article%2C%20we%E2%80%99ll%20explore%20how%20digital%20transformation,businesses%20looking%20to%20lead%20in%20the%20digital%20age." TargetMode="External"/><Relationship Id="rId2" Type="http://schemas.openxmlformats.org/officeDocument/2006/relationships/hyperlink" Target="https://www.thinkleansixsigma.com/article/what-is-5w2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deascale.com/blog/what-is-a-fishbone-diagram/" TargetMode="External"/><Relationship Id="rId5" Type="http://schemas.openxmlformats.org/officeDocument/2006/relationships/hyperlink" Target="https://www.forbes.com/councils/forbesfinancecouncil/2023/08/21/how-to-identify-and-solve-problems-in-your-business/" TargetMode="External"/><Relationship Id="rId4" Type="http://schemas.openxmlformats.org/officeDocument/2006/relationships/hyperlink" Target="https://pestleanalysis.com/what-is-pestle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51058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INDIVIDUAL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739397"/>
            <a:ext cx="9144000" cy="6924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Problem Solving and Decision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8349B3-6984-1DD0-5545-8D32FD14095A}"/>
              </a:ext>
            </a:extLst>
          </p:cNvPr>
          <p:cNvSpPr txBox="1"/>
          <p:nvPr/>
        </p:nvSpPr>
        <p:spPr>
          <a:xfrm>
            <a:off x="1403805" y="4033999"/>
            <a:ext cx="9387840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Student: Jason Holmes</a:t>
            </a:r>
          </a:p>
          <a:p>
            <a:r>
              <a:rPr lang="en-GB" sz="2800" dirty="0"/>
              <a:t>Number: 2441865</a:t>
            </a:r>
          </a:p>
          <a:p>
            <a:r>
              <a:rPr lang="en-GB" sz="2800" dirty="0"/>
              <a:t>Code: LCLM4004</a:t>
            </a:r>
          </a:p>
          <a:p>
            <a:r>
              <a:rPr lang="en-GB" sz="2800" dirty="0"/>
              <a:t>Lecturer:  Richard </a:t>
            </a:r>
            <a:r>
              <a:rPr lang="en-GB" sz="2800" dirty="0" err="1"/>
              <a:t>Ashaye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D312B-F823-0D67-9FE6-3BF4ECFC8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Arial"/>
                <a:cs typeface="Arial"/>
              </a:rPr>
              <a:t>Green Haven Florist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A1DE8-024B-546E-09EC-971504F74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/>
                <a:cs typeface="Arial"/>
              </a:rPr>
              <a:t>Location: </a:t>
            </a:r>
            <a:r>
              <a:rPr lang="en-GB" sz="2400" dirty="0">
                <a:latin typeface="Arial"/>
                <a:cs typeface="Arial"/>
              </a:rPr>
              <a:t>Norwich, England</a:t>
            </a:r>
            <a:endParaRPr lang="en-GB" sz="2400" dirty="0">
              <a:latin typeface="Aptos" panose="020B0004020202020204"/>
              <a:cs typeface="Arial"/>
            </a:endParaRPr>
          </a:p>
          <a:p>
            <a:pPr marL="0" indent="0">
              <a:buNone/>
            </a:pP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latin typeface="Arial"/>
                <a:cs typeface="Arial"/>
              </a:rPr>
              <a:t>Founded:</a:t>
            </a:r>
            <a:r>
              <a:rPr lang="en-GB" sz="2400" dirty="0">
                <a:latin typeface="Arial"/>
                <a:cs typeface="Arial"/>
              </a:rPr>
              <a:t> In 2016 by Liam &amp; Priya Patel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latin typeface="Arial"/>
                <a:cs typeface="Arial"/>
              </a:rPr>
              <a:t>Reputation:</a:t>
            </a:r>
            <a:r>
              <a:rPr lang="en-GB" sz="2400" dirty="0">
                <a:latin typeface="Arial"/>
                <a:cs typeface="Arial"/>
              </a:rPr>
              <a:t> Eco-friendly, bespoke floral arrangements, strong local community ties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latin typeface="Arial"/>
                <a:cs typeface="Arial"/>
              </a:rPr>
              <a:t>Current Situation:</a:t>
            </a:r>
            <a:r>
              <a:rPr lang="en-GB" sz="2400" dirty="0">
                <a:latin typeface="Arial"/>
                <a:cs typeface="Arial"/>
              </a:rPr>
              <a:t> 30% decline in in-store sales; rising costs; strong competition from online and chain florists</a:t>
            </a:r>
            <a:endParaRPr lang="en-GB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BF1BBF-EDEC-849D-21EF-DFE9FF4FC5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6" r="33626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810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D0214-7C9B-92B4-C4A7-A25FF82E5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solidFill>
                  <a:srgbClr val="222222"/>
                </a:solidFill>
                <a:latin typeface="Arial"/>
                <a:cs typeface="Arial"/>
              </a:rPr>
              <a:t>Identify the Problem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CC946-4778-BDEC-2E94-73CCC0CBA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606"/>
            <a:ext cx="10515600" cy="24535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Core Problem: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endParaRPr lang="en-GB" dirty="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Green Haven Florists is experiencing a significant drop in sales and profitability due to reduced, in-store traffic, outdated digital presence, rising operational costs, and intensified competition.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2281CE-3C8C-22A5-05D1-0DDC0C93C630}"/>
              </a:ext>
            </a:extLst>
          </p:cNvPr>
          <p:cNvSpPr txBox="1"/>
          <p:nvPr/>
        </p:nvSpPr>
        <p:spPr>
          <a:xfrm>
            <a:off x="1811835" y="4668328"/>
            <a:ext cx="858471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dirty="0">
                <a:solidFill>
                  <a:srgbClr val="FF0000"/>
                </a:solidFill>
                <a:latin typeface="Georgia"/>
              </a:rPr>
              <a:t>All businesses encounter problems, from declining sales, quality issues to employee challenges. It is important to address these issues. Webster (2023)</a:t>
            </a:r>
            <a:endParaRPr lang="en-US" sz="24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986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57C1C-A0AD-82CE-872E-156164EBB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8898"/>
            <a:ext cx="10515600" cy="85111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5W2H: Understanding the Problem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endParaRPr lang="en-GB" dirty="0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DA3B7-569F-1292-B461-809A3BC55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974" y="1049247"/>
            <a:ext cx="11752051" cy="427945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Who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Liam and Priya (owners) the staff, loyal local customers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What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30% decline in sales and customer engagement; loss of market share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When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Over the past 12 months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Where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Norwich, UK – formerly busy high street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Why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Shift toward online retailers, competition, outdated website, supply costs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How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Insufficient adaptation to digital marketing trends, customer behaviour changes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How Much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30% sales drop, higher costs for sustainable packaging, reduced profits.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endParaRPr lang="en-GB" dirty="0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31757A-E412-1693-4B37-FA816532404C}"/>
              </a:ext>
            </a:extLst>
          </p:cNvPr>
          <p:cNvSpPr txBox="1"/>
          <p:nvPr/>
        </p:nvSpPr>
        <p:spPr>
          <a:xfrm>
            <a:off x="538288" y="5337163"/>
            <a:ext cx="1143833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dirty="0">
                <a:solidFill>
                  <a:srgbClr val="202020"/>
                </a:solidFill>
                <a:latin typeface="Montserrat"/>
              </a:rPr>
              <a:t>5W2H is a tool that can be used to understand problems and/or opportunities so that you can improve them.</a:t>
            </a:r>
            <a:r>
              <a:rPr lang="en-GB" sz="2400" b="1" dirty="0">
                <a:solidFill>
                  <a:srgbClr val="202020"/>
                </a:solidFill>
                <a:latin typeface="Montserrat"/>
              </a:rPr>
              <a:t> (Cancian, 2021)</a:t>
            </a:r>
          </a:p>
        </p:txBody>
      </p:sp>
    </p:spTree>
    <p:extLst>
      <p:ext uri="{BB962C8B-B14F-4D97-AF65-F5344CB8AC3E}">
        <p14:creationId xmlns:p14="http://schemas.microsoft.com/office/powerpoint/2010/main" val="1260466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C3B05-BFEA-2597-739F-018A2F834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72" y="494521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Detailed Cause of the Problem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CBB5B-A8E8-AB27-F2F7-F714BE759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672" y="1825625"/>
            <a:ext cx="1087503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Decreased foot traffic due to local business closures.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Customer preferences shifting toward online and subscription services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Outdated website, a weak social media limiting digital visibility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Rising costs of imports, </a:t>
            </a:r>
            <a:r>
              <a:rPr lang="en-GB" dirty="0" err="1">
                <a:solidFill>
                  <a:srgbClr val="222222"/>
                </a:solidFill>
                <a:latin typeface="Arial"/>
                <a:cs typeface="Arial"/>
              </a:rPr>
              <a:t>sustainabi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rgbClr val="222222"/>
                </a:solidFill>
                <a:latin typeface="Arial"/>
                <a:cs typeface="Arial"/>
              </a:rPr>
              <a:t>lity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due to inflation, supply chain issues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New competitors: a trendy boutique florist and a national chain.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5115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3E743-72D7-96BD-BC89-093A59E43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634" y="307615"/>
            <a:ext cx="10515600" cy="721714"/>
          </a:xfrm>
        </p:spPr>
        <p:txBody>
          <a:bodyPr/>
          <a:lstStyle/>
          <a:p>
            <a:r>
              <a:rPr lang="en-GB" dirty="0"/>
              <a:t>Pestel Analysis (External Factors)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363A3-A4BB-1CC7-4B86-6D02558E9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634" y="1178644"/>
            <a:ext cx="11033184" cy="376186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Political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  Import/export regulations post-Brexit increase imported costs.</a:t>
            </a:r>
            <a:endParaRPr lang="en-GB" sz="24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Arial"/>
                <a:cs typeface="Arial"/>
              </a:rPr>
              <a:t>Economic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Rising inflation/packaging costs. Reduced consumer spending.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cs typeface="Arial"/>
              </a:rPr>
              <a:t>Social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Consumer shift to online. Preference for eco-friendly, affordable options.</a:t>
            </a:r>
            <a:endParaRPr lang="en-GB" sz="24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>
                <a:solidFill>
                  <a:srgbClr val="FFC000"/>
                </a:solidFill>
                <a:latin typeface="Arial"/>
                <a:cs typeface="Arial"/>
              </a:rPr>
              <a:t>Technological 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Growth of digital marketing. Outdated website limits reach.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00B050"/>
                </a:solidFill>
                <a:latin typeface="Arial"/>
                <a:cs typeface="Arial"/>
              </a:rPr>
              <a:t>Environmental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Demand for sustainable materials increases costs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Legal</a:t>
            </a: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 Consumer protection/data privacy regs affect online transactions.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B5ED1D-24E8-04D9-2226-19FAF62AE9ED}"/>
              </a:ext>
            </a:extLst>
          </p:cNvPr>
          <p:cNvSpPr txBox="1"/>
          <p:nvPr/>
        </p:nvSpPr>
        <p:spPr>
          <a:xfrm>
            <a:off x="590909" y="5276203"/>
            <a:ext cx="1100328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A PESTEL analysis looks at ways Political, Economic, Social, Technological, Legal, and Environmental factors can impact businesses and organizations. (Makos, 2024)</a:t>
            </a:r>
            <a:endParaRPr lang="en-US" sz="2000" b="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2922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D62FB0-5C25-FD2B-9DD0-AA67B1D33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rial"/>
                <a:cs typeface="Arial"/>
              </a:rPr>
              <a:t>Summary of PESTEL Insights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77F0-93B7-5644-C6B8-C46636460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The economic and technological factors are the most critical threats.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The social shift toward online convenience highlights the need for a digital transformation.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Environmental and political pressures increase operational costs.</a:t>
            </a:r>
            <a:endParaRPr lang="en-GB" sz="2400" dirty="0"/>
          </a:p>
        </p:txBody>
      </p:sp>
      <p:pic>
        <p:nvPicPr>
          <p:cNvPr id="4" name="Picture 3" descr="A group of buckets of flowers&#10;&#10;AI-generated content may be incorrect.">
            <a:extLst>
              <a:ext uri="{FF2B5EF4-FFF2-40B4-BE49-F238E27FC236}">
                <a16:creationId xmlns:a16="http://schemas.microsoft.com/office/drawing/2014/main" id="{F4BBDCB4-60FF-59AF-1B46-E103AB77DA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07" r="19951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181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07CC0-4450-2550-EA75-8F673A8E7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558" y="163842"/>
            <a:ext cx="10515600" cy="922997"/>
          </a:xfrm>
        </p:spPr>
        <p:txBody>
          <a:bodyPr/>
          <a:lstStyle/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Cause and Effect </a:t>
            </a:r>
            <a:r>
              <a:rPr lang="en-GB" sz="2800" dirty="0">
                <a:solidFill>
                  <a:srgbClr val="222222"/>
                </a:solidFill>
                <a:latin typeface="Arial"/>
                <a:cs typeface="Arial"/>
              </a:rPr>
              <a:t>(Fishbone / Ishikawa Diagram)</a:t>
            </a:r>
            <a:endParaRPr lang="en-US" sz="2800" dirty="0"/>
          </a:p>
        </p:txBody>
      </p:sp>
      <p:pic>
        <p:nvPicPr>
          <p:cNvPr id="260" name="Picture 259" descr="Free Fishbone Diagram Templates, Editable and Downloadable">
            <a:extLst>
              <a:ext uri="{FF2B5EF4-FFF2-40B4-BE49-F238E27FC236}">
                <a16:creationId xmlns:a16="http://schemas.microsoft.com/office/drawing/2014/main" id="{A47DCDEB-AC52-89E0-CD94-86399E4288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55" t="24846" b="3884"/>
          <a:stretch>
            <a:fillRect/>
          </a:stretch>
        </p:blipFill>
        <p:spPr>
          <a:xfrm>
            <a:off x="1" y="1674963"/>
            <a:ext cx="12192020" cy="50722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0751E7-1244-E43C-07CD-504FC280265C}"/>
              </a:ext>
            </a:extLst>
          </p:cNvPr>
          <p:cNvSpPr txBox="1"/>
          <p:nvPr/>
        </p:nvSpPr>
        <p:spPr>
          <a:xfrm>
            <a:off x="10269172" y="3880736"/>
            <a:ext cx="14935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DECLINE IN SALES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148AA6-CC39-68F6-4E98-8AAB3D7BC172}"/>
              </a:ext>
            </a:extLst>
          </p:cNvPr>
          <p:cNvSpPr txBox="1"/>
          <p:nvPr/>
        </p:nvSpPr>
        <p:spPr>
          <a:xfrm>
            <a:off x="6858000" y="2057688"/>
            <a:ext cx="1524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MARKETING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F43719-FBE1-ADA8-FD45-BC328FEE7D29}"/>
              </a:ext>
            </a:extLst>
          </p:cNvPr>
          <p:cNvSpPr txBox="1"/>
          <p:nvPr/>
        </p:nvSpPr>
        <p:spPr>
          <a:xfrm>
            <a:off x="3807699" y="2058550"/>
            <a:ext cx="17074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COMPETITORS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16A8A-A1BE-409D-8215-767DF38A5503}"/>
              </a:ext>
            </a:extLst>
          </p:cNvPr>
          <p:cNvSpPr txBox="1"/>
          <p:nvPr/>
        </p:nvSpPr>
        <p:spPr>
          <a:xfrm>
            <a:off x="837625" y="1928291"/>
            <a:ext cx="14325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CUSTOMER BEHAVIOUR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B24B6B-9EE2-9D53-363C-43F349F660B6}"/>
              </a:ext>
            </a:extLst>
          </p:cNvPr>
          <p:cNvSpPr txBox="1"/>
          <p:nvPr/>
        </p:nvSpPr>
        <p:spPr>
          <a:xfrm>
            <a:off x="6772599" y="5755257"/>
            <a:ext cx="169566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COSTS </a:t>
            </a:r>
            <a:endParaRPr lang="en-US"/>
          </a:p>
          <a:p>
            <a:r>
              <a:rPr lang="en-GB" dirty="0"/>
              <a:t>SUPPLY CHAIN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C45F71-1229-60ED-6BBB-521C8C6B245F}"/>
              </a:ext>
            </a:extLst>
          </p:cNvPr>
          <p:cNvSpPr txBox="1"/>
          <p:nvPr/>
        </p:nvSpPr>
        <p:spPr>
          <a:xfrm>
            <a:off x="3807700" y="5899029"/>
            <a:ext cx="17091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TECHNOLOGY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BF67CC-6CB2-ED24-DF47-75CEBB13A8B8}"/>
              </a:ext>
            </a:extLst>
          </p:cNvPr>
          <p:cNvSpPr txBox="1"/>
          <p:nvPr/>
        </p:nvSpPr>
        <p:spPr>
          <a:xfrm>
            <a:off x="733533" y="5899031"/>
            <a:ext cx="18834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ENVIRONMENT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F1C7A0-DAB1-0469-636D-095C5B0B42B6}"/>
              </a:ext>
            </a:extLst>
          </p:cNvPr>
          <p:cNvSpPr txBox="1"/>
          <p:nvPr/>
        </p:nvSpPr>
        <p:spPr>
          <a:xfrm>
            <a:off x="944880" y="944880"/>
            <a:ext cx="1016508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ea typeface="+mn-lt"/>
                <a:cs typeface="+mn-lt"/>
              </a:rPr>
              <a:t>Compared to a spreadsheet, a Fishbone Diagrams key utility comes from being a visual tool.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 </a:t>
            </a:r>
            <a:r>
              <a:rPr lang="en-GB" sz="2000" dirty="0">
                <a:latin typeface="Arial"/>
                <a:cs typeface="Arial"/>
              </a:rPr>
              <a:t>Vanzandt (2023)</a:t>
            </a: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3808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4575D-3CF9-C763-EBA3-6BD4F9163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Recommendations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42547-0454-E42B-AB6E-BE45427D0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Redesign website for mobile-friendly e-commerce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Introduce subscription delivery models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Invest in social media and targeted ads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Review supply chain for hybrid local/import mix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Offer eco-packaging as a paid upgrade option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272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2B103-0A68-0DD1-A87D-D3BFDA65F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143" y="365125"/>
            <a:ext cx="10515600" cy="764847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7316E-5BF4-0300-FA91-6CBAAA1C2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144" y="1250531"/>
            <a:ext cx="11191335" cy="24679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Green Haven Florists faces both internal challenges (digital problems, outdated systems) and external pressures (economic, competitive, and behavioural).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Strategic repositioning and digital innovation are vital for long-term sustainability.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AD27F6-83AF-A0DB-FDEE-C73F5072B7E8}"/>
              </a:ext>
            </a:extLst>
          </p:cNvPr>
          <p:cNvSpPr txBox="1"/>
          <p:nvPr/>
        </p:nvSpPr>
        <p:spPr>
          <a:xfrm>
            <a:off x="822960" y="4282440"/>
            <a:ext cx="1040892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Arial"/>
                <a:ea typeface="+mn-lt"/>
                <a:cs typeface="+mn-lt"/>
              </a:rPr>
              <a:t>In the modern age, decision-making and strategies are more data-driven, agile, and predictive than at any time in history. Kumar (2025)</a:t>
            </a:r>
            <a:endParaRPr lang="en-US" sz="2400" dirty="0">
              <a:solidFill>
                <a:srgbClr val="0070C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79373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9D54C-7934-5F1A-D4D7-DEE4C5EE3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502" y="120710"/>
            <a:ext cx="10515600" cy="86548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483E6-F608-5710-63E0-E22CCCE01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503" y="991739"/>
            <a:ext cx="10961297" cy="52283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Cancian, M. (2021) 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What is 5W2H? Discover this revolutionary tool. Available at: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2"/>
              </a:rPr>
              <a:t>What is 5W2H? Discover this revolutionary tool | Think Lean Six Sigma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 on  9th November 2025)</a:t>
            </a: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Kumar, R. (2025) 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What businesses look like in 2025: A new era of transformation.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Available at: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3"/>
              </a:rPr>
              <a:t>What digital businesses look like in 2025: A new era of transformation - ManpowerGroup Insights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 on 10th November 2025)</a:t>
            </a: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Makos, J. (2024) </a:t>
            </a:r>
            <a:r>
              <a:rPr lang="en-GB" sz="2000" i="1" dirty="0">
                <a:solidFill>
                  <a:srgbClr val="1A1A1A"/>
                </a:solidFill>
                <a:latin typeface="Arial"/>
                <a:ea typeface="+mn-lt"/>
                <a:cs typeface="Arial"/>
              </a:rPr>
              <a:t>What is PESTLE Analysis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?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Available at: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4"/>
              </a:rPr>
              <a:t>What is PESTLE Analysis? (Free Template)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 on 9th November 2025)</a:t>
            </a: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Webster, J. (2023) 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How to identify and solve problems in your business.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Available at: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5"/>
              </a:rPr>
              <a:t>How To Identify And Solve Problems In Your Business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 on 10th November 2025)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Vanzandt, P. (2023) 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Importance and purpose of fishbone diagrams. Available at: </a:t>
            </a:r>
            <a:r>
              <a:rPr lang="en-GB" sz="20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a Fishbone Diagram? Definition, Categories, Examples and Best Practices</a:t>
            </a:r>
            <a:r>
              <a:rPr lang="en-GB" sz="20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000" dirty="0">
                <a:latin typeface="Arial"/>
                <a:ea typeface="+mn-lt"/>
                <a:cs typeface="+mn-lt"/>
              </a:rPr>
              <a:t>(Accessed on 10th November 2025)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08363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INDIVIDUAL PRESENTATION</vt:lpstr>
      <vt:lpstr>Green Haven Florist</vt:lpstr>
      <vt:lpstr>Identify the Problem</vt:lpstr>
      <vt:lpstr>5W2H: Understanding the Problem </vt:lpstr>
      <vt:lpstr>Detailed Cause of the Problem</vt:lpstr>
      <vt:lpstr>Pestel Analysis (External Factors)</vt:lpstr>
      <vt:lpstr>Summary of PESTEL Insights</vt:lpstr>
      <vt:lpstr>Cause and Effect (Fishbone / Ishikawa Diagram)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629</cp:revision>
  <dcterms:created xsi:type="dcterms:W3CDTF">2025-11-10T13:48:50Z</dcterms:created>
  <dcterms:modified xsi:type="dcterms:W3CDTF">2025-11-10T21:03:22Z</dcterms:modified>
</cp:coreProperties>
</file>