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5" r:id="rId1"/>
  </p:sldMasterIdLst>
  <p:notesMasterIdLst>
    <p:notesMasterId r:id="rId25"/>
  </p:notesMasterIdLst>
  <p:sldIdLst>
    <p:sldId id="371" r:id="rId2"/>
    <p:sldId id="372" r:id="rId3"/>
    <p:sldId id="414" r:id="rId4"/>
    <p:sldId id="419" r:id="rId5"/>
    <p:sldId id="374" r:id="rId6"/>
    <p:sldId id="375" r:id="rId7"/>
    <p:sldId id="376" r:id="rId8"/>
    <p:sldId id="377" r:id="rId9"/>
    <p:sldId id="378" r:id="rId10"/>
    <p:sldId id="379" r:id="rId11"/>
    <p:sldId id="380" r:id="rId12"/>
    <p:sldId id="381" r:id="rId13"/>
    <p:sldId id="420" r:id="rId14"/>
    <p:sldId id="382" r:id="rId15"/>
    <p:sldId id="415" r:id="rId16"/>
    <p:sldId id="383" r:id="rId17"/>
    <p:sldId id="418" r:id="rId18"/>
    <p:sldId id="386" r:id="rId19"/>
    <p:sldId id="387" r:id="rId20"/>
    <p:sldId id="388" r:id="rId21"/>
    <p:sldId id="389" r:id="rId22"/>
    <p:sldId id="412" r:id="rId23"/>
    <p:sldId id="413" r:id="rId24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66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45" autoAdjust="0"/>
    <p:restoredTop sz="68393" autoAdjust="0"/>
  </p:normalViewPr>
  <p:slideViewPr>
    <p:cSldViewPr>
      <p:cViewPr varScale="1">
        <p:scale>
          <a:sx n="62" d="100"/>
          <a:sy n="62" d="100"/>
        </p:scale>
        <p:origin x="1680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73055D-F2B9-4EFA-A3E1-FD0E506F9131}" type="doc">
      <dgm:prSet loTypeId="urn:microsoft.com/office/officeart/2005/8/layout/gear1" loCatId="process" qsTypeId="urn:microsoft.com/office/officeart/2005/8/quickstyle/3d9" qsCatId="3D" csTypeId="urn:microsoft.com/office/officeart/2005/8/colors/colorful4" csCatId="colorful" phldr="1"/>
      <dgm:spPr/>
    </dgm:pt>
    <dgm:pt modelId="{ADEEC3E9-821B-410B-A3CE-0595912AF6D2}">
      <dgm:prSet phldrT="[Text]"/>
      <dgm:spPr/>
      <dgm:t>
        <a:bodyPr/>
        <a:lstStyle/>
        <a:p>
          <a:r>
            <a:rPr lang="en-US" dirty="0" smtClean="0"/>
            <a:t>Y </a:t>
          </a:r>
          <a:r>
            <a:rPr lang="en-US" dirty="0" err="1" smtClean="0"/>
            <a:t>plentyn</a:t>
          </a:r>
          <a:endParaRPr lang="en-US" dirty="0" smtClean="0"/>
        </a:p>
        <a:p>
          <a:r>
            <a:rPr lang="en-US" dirty="0" smtClean="0"/>
            <a:t>The child</a:t>
          </a:r>
          <a:endParaRPr lang="en-US" dirty="0"/>
        </a:p>
      </dgm:t>
    </dgm:pt>
    <dgm:pt modelId="{0B82547D-F58A-43EB-915F-AC6081E8F36C}" type="parTrans" cxnId="{84484423-B6F7-493B-A7D6-665FC9A9352D}">
      <dgm:prSet/>
      <dgm:spPr/>
      <dgm:t>
        <a:bodyPr/>
        <a:lstStyle/>
        <a:p>
          <a:endParaRPr lang="en-US"/>
        </a:p>
      </dgm:t>
    </dgm:pt>
    <dgm:pt modelId="{A41577FC-127C-40B9-939B-0BD9EF9FF8D6}" type="sibTrans" cxnId="{84484423-B6F7-493B-A7D6-665FC9A9352D}">
      <dgm:prSet/>
      <dgm:spPr/>
      <dgm:t>
        <a:bodyPr/>
        <a:lstStyle/>
        <a:p>
          <a:endParaRPr lang="en-US"/>
        </a:p>
      </dgm:t>
    </dgm:pt>
    <dgm:pt modelId="{2DB31D23-A575-4BB8-BEFB-42BB904F9A59}">
      <dgm:prSet phldrT="[Text]"/>
      <dgm:spPr/>
      <dgm:t>
        <a:bodyPr/>
        <a:lstStyle/>
        <a:p>
          <a:r>
            <a:rPr lang="en-US" dirty="0" err="1" smtClean="0"/>
            <a:t>Teulu</a:t>
          </a:r>
          <a:endParaRPr lang="en-US" dirty="0" smtClean="0"/>
        </a:p>
        <a:p>
          <a:r>
            <a:rPr lang="en-US" dirty="0" smtClean="0"/>
            <a:t>Family</a:t>
          </a:r>
          <a:endParaRPr lang="en-US" dirty="0"/>
        </a:p>
      </dgm:t>
    </dgm:pt>
    <dgm:pt modelId="{EEC394CE-D76B-45B5-84E6-A2965585CC70}" type="parTrans" cxnId="{ACDF965C-0E42-4465-BA94-AFF10F92E8AC}">
      <dgm:prSet/>
      <dgm:spPr/>
      <dgm:t>
        <a:bodyPr/>
        <a:lstStyle/>
        <a:p>
          <a:endParaRPr lang="en-US"/>
        </a:p>
      </dgm:t>
    </dgm:pt>
    <dgm:pt modelId="{357CE70B-609C-4FC5-A1A1-91DBAD7BFF53}" type="sibTrans" cxnId="{ACDF965C-0E42-4465-BA94-AFF10F92E8AC}">
      <dgm:prSet/>
      <dgm:spPr/>
      <dgm:t>
        <a:bodyPr/>
        <a:lstStyle/>
        <a:p>
          <a:endParaRPr lang="en-US"/>
        </a:p>
      </dgm:t>
    </dgm:pt>
    <dgm:pt modelId="{8184F98B-942E-4966-9162-A2A8B03A7085}">
      <dgm:prSet phldrT="[Text]"/>
      <dgm:spPr/>
      <dgm:t>
        <a:bodyPr/>
        <a:lstStyle/>
        <a:p>
          <a:r>
            <a:rPr lang="en-US" dirty="0" err="1" smtClean="0"/>
            <a:t>Athro</a:t>
          </a:r>
          <a:endParaRPr lang="en-US" dirty="0" smtClean="0"/>
        </a:p>
        <a:p>
          <a:r>
            <a:rPr lang="en-US" dirty="0" smtClean="0"/>
            <a:t>teacher</a:t>
          </a:r>
          <a:endParaRPr lang="en-US" dirty="0"/>
        </a:p>
      </dgm:t>
    </dgm:pt>
    <dgm:pt modelId="{B732F9AA-214C-43DF-9D38-B57EF2C0247D}" type="parTrans" cxnId="{B29B1B30-4CD3-4FF1-990D-A1692EC7F689}">
      <dgm:prSet/>
      <dgm:spPr/>
      <dgm:t>
        <a:bodyPr/>
        <a:lstStyle/>
        <a:p>
          <a:endParaRPr lang="en-US"/>
        </a:p>
      </dgm:t>
    </dgm:pt>
    <dgm:pt modelId="{9CB79408-9F6B-4F0C-BD36-3B446B421556}" type="sibTrans" cxnId="{B29B1B30-4CD3-4FF1-990D-A1692EC7F689}">
      <dgm:prSet/>
      <dgm:spPr/>
      <dgm:t>
        <a:bodyPr/>
        <a:lstStyle/>
        <a:p>
          <a:endParaRPr lang="en-US"/>
        </a:p>
      </dgm:t>
    </dgm:pt>
    <dgm:pt modelId="{1607C1B0-F035-4652-BDB2-31EA65A0A245}" type="pres">
      <dgm:prSet presAssocID="{0673055D-F2B9-4EFA-A3E1-FD0E506F9131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9663FE72-65DD-4C9F-B597-3930F6691D11}" type="pres">
      <dgm:prSet presAssocID="{ADEEC3E9-821B-410B-A3CE-0595912AF6D2}" presName="gear1" presStyleLbl="node1" presStyleIdx="0" presStyleCnt="3" custScaleX="117918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0F28F2-C29B-4D4B-A63F-A011BAFA6D32}" type="pres">
      <dgm:prSet presAssocID="{ADEEC3E9-821B-410B-A3CE-0595912AF6D2}" presName="gear1srcNode" presStyleLbl="node1" presStyleIdx="0" presStyleCnt="3"/>
      <dgm:spPr/>
      <dgm:t>
        <a:bodyPr/>
        <a:lstStyle/>
        <a:p>
          <a:endParaRPr lang="en-US"/>
        </a:p>
      </dgm:t>
    </dgm:pt>
    <dgm:pt modelId="{1C1A40DF-CE10-4E04-85FB-E8688DB12DA6}" type="pres">
      <dgm:prSet presAssocID="{ADEEC3E9-821B-410B-A3CE-0595912AF6D2}" presName="gear1dstNode" presStyleLbl="node1" presStyleIdx="0" presStyleCnt="3"/>
      <dgm:spPr/>
      <dgm:t>
        <a:bodyPr/>
        <a:lstStyle/>
        <a:p>
          <a:endParaRPr lang="en-US"/>
        </a:p>
      </dgm:t>
    </dgm:pt>
    <dgm:pt modelId="{85AFB164-BA58-48EA-AC4A-C41475DB855B}" type="pres">
      <dgm:prSet presAssocID="{2DB31D23-A575-4BB8-BEFB-42BB904F9A59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A5547D-88C3-4DF2-917E-A2EB3B929061}" type="pres">
      <dgm:prSet presAssocID="{2DB31D23-A575-4BB8-BEFB-42BB904F9A59}" presName="gear2srcNode" presStyleLbl="node1" presStyleIdx="1" presStyleCnt="3"/>
      <dgm:spPr/>
      <dgm:t>
        <a:bodyPr/>
        <a:lstStyle/>
        <a:p>
          <a:endParaRPr lang="en-US"/>
        </a:p>
      </dgm:t>
    </dgm:pt>
    <dgm:pt modelId="{AE63AA09-56BB-4A91-AA1E-2978B56C0209}" type="pres">
      <dgm:prSet presAssocID="{2DB31D23-A575-4BB8-BEFB-42BB904F9A59}" presName="gear2dstNode" presStyleLbl="node1" presStyleIdx="1" presStyleCnt="3"/>
      <dgm:spPr/>
      <dgm:t>
        <a:bodyPr/>
        <a:lstStyle/>
        <a:p>
          <a:endParaRPr lang="en-US"/>
        </a:p>
      </dgm:t>
    </dgm:pt>
    <dgm:pt modelId="{0CDE5ADC-6B38-4648-BAE9-9465AC3CD5D4}" type="pres">
      <dgm:prSet presAssocID="{8184F98B-942E-4966-9162-A2A8B03A7085}" presName="gear3" presStyleLbl="node1" presStyleIdx="2" presStyleCnt="3"/>
      <dgm:spPr/>
      <dgm:t>
        <a:bodyPr/>
        <a:lstStyle/>
        <a:p>
          <a:endParaRPr lang="en-US"/>
        </a:p>
      </dgm:t>
    </dgm:pt>
    <dgm:pt modelId="{C66B9874-D2C4-43B6-9DF2-4F4AC7F1CCE7}" type="pres">
      <dgm:prSet presAssocID="{8184F98B-942E-4966-9162-A2A8B03A7085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3D788C-1A4B-4346-9EAD-29E779D1A863}" type="pres">
      <dgm:prSet presAssocID="{8184F98B-942E-4966-9162-A2A8B03A7085}" presName="gear3srcNode" presStyleLbl="node1" presStyleIdx="2" presStyleCnt="3"/>
      <dgm:spPr/>
      <dgm:t>
        <a:bodyPr/>
        <a:lstStyle/>
        <a:p>
          <a:endParaRPr lang="en-US"/>
        </a:p>
      </dgm:t>
    </dgm:pt>
    <dgm:pt modelId="{E622718D-0DC5-426A-93B7-F0A85F05BCD2}" type="pres">
      <dgm:prSet presAssocID="{8184F98B-942E-4966-9162-A2A8B03A7085}" presName="gear3dstNode" presStyleLbl="node1" presStyleIdx="2" presStyleCnt="3"/>
      <dgm:spPr/>
      <dgm:t>
        <a:bodyPr/>
        <a:lstStyle/>
        <a:p>
          <a:endParaRPr lang="en-US"/>
        </a:p>
      </dgm:t>
    </dgm:pt>
    <dgm:pt modelId="{03B2EBAF-4C33-412A-9409-0406CB30AB9B}" type="pres">
      <dgm:prSet presAssocID="{A41577FC-127C-40B9-939B-0BD9EF9FF8D6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D129B340-A5F0-42D1-AC4A-411F6BF2D2A5}" type="pres">
      <dgm:prSet presAssocID="{357CE70B-609C-4FC5-A1A1-91DBAD7BFF53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E606327D-5A87-49F3-992E-DDB23E11E255}" type="pres">
      <dgm:prSet presAssocID="{9CB79408-9F6B-4F0C-BD36-3B446B421556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E134F6EC-DEB9-4C82-9708-58150C1F27A4}" type="presOf" srcId="{0673055D-F2B9-4EFA-A3E1-FD0E506F9131}" destId="{1607C1B0-F035-4652-BDB2-31EA65A0A245}" srcOrd="0" destOrd="0" presId="urn:microsoft.com/office/officeart/2005/8/layout/gear1"/>
    <dgm:cxn modelId="{0E434648-FD91-4FA5-89AF-2ADF4A928A5E}" type="presOf" srcId="{ADEEC3E9-821B-410B-A3CE-0595912AF6D2}" destId="{1C1A40DF-CE10-4E04-85FB-E8688DB12DA6}" srcOrd="2" destOrd="0" presId="urn:microsoft.com/office/officeart/2005/8/layout/gear1"/>
    <dgm:cxn modelId="{B1D03F71-BD44-4976-913C-D8CEA0D24AFA}" type="presOf" srcId="{9CB79408-9F6B-4F0C-BD36-3B446B421556}" destId="{E606327D-5A87-49F3-992E-DDB23E11E255}" srcOrd="0" destOrd="0" presId="urn:microsoft.com/office/officeart/2005/8/layout/gear1"/>
    <dgm:cxn modelId="{22550421-FAF4-455E-8BB5-BADB52911D9C}" type="presOf" srcId="{8184F98B-942E-4966-9162-A2A8B03A7085}" destId="{E622718D-0DC5-426A-93B7-F0A85F05BCD2}" srcOrd="3" destOrd="0" presId="urn:microsoft.com/office/officeart/2005/8/layout/gear1"/>
    <dgm:cxn modelId="{085D7C4C-C97C-4B26-92E8-F553F1FA9DA3}" type="presOf" srcId="{ADEEC3E9-821B-410B-A3CE-0595912AF6D2}" destId="{9663FE72-65DD-4C9F-B597-3930F6691D11}" srcOrd="0" destOrd="0" presId="urn:microsoft.com/office/officeart/2005/8/layout/gear1"/>
    <dgm:cxn modelId="{B29B1B30-4CD3-4FF1-990D-A1692EC7F689}" srcId="{0673055D-F2B9-4EFA-A3E1-FD0E506F9131}" destId="{8184F98B-942E-4966-9162-A2A8B03A7085}" srcOrd="2" destOrd="0" parTransId="{B732F9AA-214C-43DF-9D38-B57EF2C0247D}" sibTransId="{9CB79408-9F6B-4F0C-BD36-3B446B421556}"/>
    <dgm:cxn modelId="{AD306C54-9A61-40E6-AE7F-7FEF4A2BBC38}" type="presOf" srcId="{357CE70B-609C-4FC5-A1A1-91DBAD7BFF53}" destId="{D129B340-A5F0-42D1-AC4A-411F6BF2D2A5}" srcOrd="0" destOrd="0" presId="urn:microsoft.com/office/officeart/2005/8/layout/gear1"/>
    <dgm:cxn modelId="{CB0ED8A2-845F-4587-BF26-895AAC22604F}" type="presOf" srcId="{2DB31D23-A575-4BB8-BEFB-42BB904F9A59}" destId="{85AFB164-BA58-48EA-AC4A-C41475DB855B}" srcOrd="0" destOrd="0" presId="urn:microsoft.com/office/officeart/2005/8/layout/gear1"/>
    <dgm:cxn modelId="{C0BD3250-2EFB-4C79-9B44-037F12634B04}" type="presOf" srcId="{ADEEC3E9-821B-410B-A3CE-0595912AF6D2}" destId="{AE0F28F2-C29B-4D4B-A63F-A011BAFA6D32}" srcOrd="1" destOrd="0" presId="urn:microsoft.com/office/officeart/2005/8/layout/gear1"/>
    <dgm:cxn modelId="{7882DED8-4187-4EC8-A80A-CD88A6746D55}" type="presOf" srcId="{8184F98B-942E-4966-9162-A2A8B03A7085}" destId="{0CDE5ADC-6B38-4648-BAE9-9465AC3CD5D4}" srcOrd="0" destOrd="0" presId="urn:microsoft.com/office/officeart/2005/8/layout/gear1"/>
    <dgm:cxn modelId="{1271B371-686B-431E-80C5-D65A4855DF27}" type="presOf" srcId="{8184F98B-942E-4966-9162-A2A8B03A7085}" destId="{EC3D788C-1A4B-4346-9EAD-29E779D1A863}" srcOrd="2" destOrd="0" presId="urn:microsoft.com/office/officeart/2005/8/layout/gear1"/>
    <dgm:cxn modelId="{DEF4F595-7EC0-47DA-8B64-89CAD7B9277D}" type="presOf" srcId="{8184F98B-942E-4966-9162-A2A8B03A7085}" destId="{C66B9874-D2C4-43B6-9DF2-4F4AC7F1CCE7}" srcOrd="1" destOrd="0" presId="urn:microsoft.com/office/officeart/2005/8/layout/gear1"/>
    <dgm:cxn modelId="{84484423-B6F7-493B-A7D6-665FC9A9352D}" srcId="{0673055D-F2B9-4EFA-A3E1-FD0E506F9131}" destId="{ADEEC3E9-821B-410B-A3CE-0595912AF6D2}" srcOrd="0" destOrd="0" parTransId="{0B82547D-F58A-43EB-915F-AC6081E8F36C}" sibTransId="{A41577FC-127C-40B9-939B-0BD9EF9FF8D6}"/>
    <dgm:cxn modelId="{AB967459-AF12-429F-B66D-A363BC819BC4}" type="presOf" srcId="{2DB31D23-A575-4BB8-BEFB-42BB904F9A59}" destId="{0AA5547D-88C3-4DF2-917E-A2EB3B929061}" srcOrd="1" destOrd="0" presId="urn:microsoft.com/office/officeart/2005/8/layout/gear1"/>
    <dgm:cxn modelId="{71372BA1-9495-4E99-B0B5-FFE0B9832562}" type="presOf" srcId="{2DB31D23-A575-4BB8-BEFB-42BB904F9A59}" destId="{AE63AA09-56BB-4A91-AA1E-2978B56C0209}" srcOrd="2" destOrd="0" presId="urn:microsoft.com/office/officeart/2005/8/layout/gear1"/>
    <dgm:cxn modelId="{ACDF965C-0E42-4465-BA94-AFF10F92E8AC}" srcId="{0673055D-F2B9-4EFA-A3E1-FD0E506F9131}" destId="{2DB31D23-A575-4BB8-BEFB-42BB904F9A59}" srcOrd="1" destOrd="0" parTransId="{EEC394CE-D76B-45B5-84E6-A2965585CC70}" sibTransId="{357CE70B-609C-4FC5-A1A1-91DBAD7BFF53}"/>
    <dgm:cxn modelId="{E38D1C39-87F7-441E-A039-36AA0AD76CE8}" type="presOf" srcId="{A41577FC-127C-40B9-939B-0BD9EF9FF8D6}" destId="{03B2EBAF-4C33-412A-9409-0406CB30AB9B}" srcOrd="0" destOrd="0" presId="urn:microsoft.com/office/officeart/2005/8/layout/gear1"/>
    <dgm:cxn modelId="{9D7E04F3-D251-4295-8DE1-7ACEA1CFD50A}" type="presParOf" srcId="{1607C1B0-F035-4652-BDB2-31EA65A0A245}" destId="{9663FE72-65DD-4C9F-B597-3930F6691D11}" srcOrd="0" destOrd="0" presId="urn:microsoft.com/office/officeart/2005/8/layout/gear1"/>
    <dgm:cxn modelId="{5B8C65C7-5763-42EB-8565-785F5CFA46B9}" type="presParOf" srcId="{1607C1B0-F035-4652-BDB2-31EA65A0A245}" destId="{AE0F28F2-C29B-4D4B-A63F-A011BAFA6D32}" srcOrd="1" destOrd="0" presId="urn:microsoft.com/office/officeart/2005/8/layout/gear1"/>
    <dgm:cxn modelId="{370C1368-C83A-499F-98F5-C22CE33E6B59}" type="presParOf" srcId="{1607C1B0-F035-4652-BDB2-31EA65A0A245}" destId="{1C1A40DF-CE10-4E04-85FB-E8688DB12DA6}" srcOrd="2" destOrd="0" presId="urn:microsoft.com/office/officeart/2005/8/layout/gear1"/>
    <dgm:cxn modelId="{C6DDE2BF-E8EE-4286-9545-11D71EC979A1}" type="presParOf" srcId="{1607C1B0-F035-4652-BDB2-31EA65A0A245}" destId="{85AFB164-BA58-48EA-AC4A-C41475DB855B}" srcOrd="3" destOrd="0" presId="urn:microsoft.com/office/officeart/2005/8/layout/gear1"/>
    <dgm:cxn modelId="{19A06FB4-246C-40E5-8E7A-19CCBC941EE7}" type="presParOf" srcId="{1607C1B0-F035-4652-BDB2-31EA65A0A245}" destId="{0AA5547D-88C3-4DF2-917E-A2EB3B929061}" srcOrd="4" destOrd="0" presId="urn:microsoft.com/office/officeart/2005/8/layout/gear1"/>
    <dgm:cxn modelId="{8F7BF0D7-81A4-4D03-A7BF-DE845FF7DC9B}" type="presParOf" srcId="{1607C1B0-F035-4652-BDB2-31EA65A0A245}" destId="{AE63AA09-56BB-4A91-AA1E-2978B56C0209}" srcOrd="5" destOrd="0" presId="urn:microsoft.com/office/officeart/2005/8/layout/gear1"/>
    <dgm:cxn modelId="{B633F1EE-2E0E-49B8-97BE-E4E2694E87AA}" type="presParOf" srcId="{1607C1B0-F035-4652-BDB2-31EA65A0A245}" destId="{0CDE5ADC-6B38-4648-BAE9-9465AC3CD5D4}" srcOrd="6" destOrd="0" presId="urn:microsoft.com/office/officeart/2005/8/layout/gear1"/>
    <dgm:cxn modelId="{851F84C4-195B-4FDB-B079-940176495D7F}" type="presParOf" srcId="{1607C1B0-F035-4652-BDB2-31EA65A0A245}" destId="{C66B9874-D2C4-43B6-9DF2-4F4AC7F1CCE7}" srcOrd="7" destOrd="0" presId="urn:microsoft.com/office/officeart/2005/8/layout/gear1"/>
    <dgm:cxn modelId="{9485B7BB-5D09-4DA2-9609-87AB08DE33E1}" type="presParOf" srcId="{1607C1B0-F035-4652-BDB2-31EA65A0A245}" destId="{EC3D788C-1A4B-4346-9EAD-29E779D1A863}" srcOrd="8" destOrd="0" presId="urn:microsoft.com/office/officeart/2005/8/layout/gear1"/>
    <dgm:cxn modelId="{E48ABEFF-C0CA-400A-AC2B-6565309EC406}" type="presParOf" srcId="{1607C1B0-F035-4652-BDB2-31EA65A0A245}" destId="{E622718D-0DC5-426A-93B7-F0A85F05BCD2}" srcOrd="9" destOrd="0" presId="urn:microsoft.com/office/officeart/2005/8/layout/gear1"/>
    <dgm:cxn modelId="{90A8D118-5282-4917-B900-5AF2F67E59A5}" type="presParOf" srcId="{1607C1B0-F035-4652-BDB2-31EA65A0A245}" destId="{03B2EBAF-4C33-412A-9409-0406CB30AB9B}" srcOrd="10" destOrd="0" presId="urn:microsoft.com/office/officeart/2005/8/layout/gear1"/>
    <dgm:cxn modelId="{269A48DB-7AA3-49AB-BC0C-98842099E908}" type="presParOf" srcId="{1607C1B0-F035-4652-BDB2-31EA65A0A245}" destId="{D129B340-A5F0-42D1-AC4A-411F6BF2D2A5}" srcOrd="11" destOrd="0" presId="urn:microsoft.com/office/officeart/2005/8/layout/gear1"/>
    <dgm:cxn modelId="{9B1CDF2F-F73A-4E9B-8F7E-DA1B19F79270}" type="presParOf" srcId="{1607C1B0-F035-4652-BDB2-31EA65A0A245}" destId="{E606327D-5A87-49F3-992E-DDB23E11E255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1D1630-2156-46F7-8832-C7585787E698}" type="doc">
      <dgm:prSet loTypeId="urn:microsoft.com/office/officeart/2005/8/layout/gear1" loCatId="process" qsTypeId="urn:microsoft.com/office/officeart/2005/8/quickstyle/3d9" qsCatId="3D" csTypeId="urn:microsoft.com/office/officeart/2005/8/colors/colorful1" csCatId="colorful" phldr="1"/>
      <dgm:spPr/>
    </dgm:pt>
    <dgm:pt modelId="{93CE6EDC-B809-411D-9370-9CE0E9FC4F76}">
      <dgm:prSet phldrT="[Text]"/>
      <dgm:spPr/>
      <dgm:t>
        <a:bodyPr/>
        <a:lstStyle/>
        <a:p>
          <a:r>
            <a:rPr lang="en-US" dirty="0" err="1" smtClean="0"/>
            <a:t>Arbenigwyr</a:t>
          </a:r>
          <a:endParaRPr lang="en-US" dirty="0" smtClean="0"/>
        </a:p>
        <a:p>
          <a:r>
            <a:rPr lang="en-US" dirty="0" smtClean="0"/>
            <a:t>Specialists</a:t>
          </a:r>
          <a:endParaRPr lang="en-US" dirty="0"/>
        </a:p>
      </dgm:t>
    </dgm:pt>
    <dgm:pt modelId="{0E6E2F56-4064-427C-9C54-AD8589EBF653}" type="parTrans" cxnId="{C632F1CB-4843-4003-B2B0-FC6485E3320A}">
      <dgm:prSet/>
      <dgm:spPr/>
      <dgm:t>
        <a:bodyPr/>
        <a:lstStyle/>
        <a:p>
          <a:endParaRPr lang="en-US"/>
        </a:p>
      </dgm:t>
    </dgm:pt>
    <dgm:pt modelId="{137AABBA-53EB-4257-9243-B0EDB14E82D7}" type="sibTrans" cxnId="{C632F1CB-4843-4003-B2B0-FC6485E3320A}">
      <dgm:prSet/>
      <dgm:spPr/>
      <dgm:t>
        <a:bodyPr/>
        <a:lstStyle/>
        <a:p>
          <a:endParaRPr lang="en-US"/>
        </a:p>
      </dgm:t>
    </dgm:pt>
    <dgm:pt modelId="{15FC0C74-3639-458D-9969-97718CF387E4}">
      <dgm:prSet phldrT="[Text]"/>
      <dgm:spPr/>
      <dgm:t>
        <a:bodyPr/>
        <a:lstStyle/>
        <a:p>
          <a:r>
            <a:rPr lang="en-US" dirty="0" err="1" smtClean="0"/>
            <a:t>Meddyg</a:t>
          </a:r>
          <a:endParaRPr lang="en-US" dirty="0" smtClean="0"/>
        </a:p>
        <a:p>
          <a:r>
            <a:rPr lang="en-US" dirty="0" smtClean="0"/>
            <a:t>Doctor</a:t>
          </a:r>
        </a:p>
      </dgm:t>
    </dgm:pt>
    <dgm:pt modelId="{5AF605C8-D218-4DD8-86FE-3FCDFBA1536D}" type="parTrans" cxnId="{AC495B80-4A17-4AE5-BCD5-A70DD256DC97}">
      <dgm:prSet/>
      <dgm:spPr/>
      <dgm:t>
        <a:bodyPr/>
        <a:lstStyle/>
        <a:p>
          <a:endParaRPr lang="en-US"/>
        </a:p>
      </dgm:t>
    </dgm:pt>
    <dgm:pt modelId="{26165A51-D34F-4DA0-9128-33AFCC70A5F2}" type="sibTrans" cxnId="{AC495B80-4A17-4AE5-BCD5-A70DD256DC97}">
      <dgm:prSet/>
      <dgm:spPr/>
      <dgm:t>
        <a:bodyPr/>
        <a:lstStyle/>
        <a:p>
          <a:endParaRPr lang="en-US"/>
        </a:p>
      </dgm:t>
    </dgm:pt>
    <dgm:pt modelId="{21A4738A-6CEB-4130-8061-95B29BD7AEB3}">
      <dgm:prSet phldrT="[Text]"/>
      <dgm:spPr/>
      <dgm:t>
        <a:bodyPr/>
        <a:lstStyle/>
        <a:p>
          <a:r>
            <a:rPr lang="en-US" dirty="0" err="1" smtClean="0"/>
            <a:t>Seicolegydd</a:t>
          </a:r>
          <a:endParaRPr lang="en-US" dirty="0" smtClean="0"/>
        </a:p>
        <a:p>
          <a:r>
            <a:rPr lang="en-US" dirty="0" smtClean="0"/>
            <a:t>Psychologist</a:t>
          </a:r>
          <a:endParaRPr lang="en-US" dirty="0"/>
        </a:p>
      </dgm:t>
    </dgm:pt>
    <dgm:pt modelId="{623EF4D2-4EBE-4FBF-BBCC-035616C7A5C2}" type="parTrans" cxnId="{356437FE-25B4-4309-ABB4-AA8CA2DD3648}">
      <dgm:prSet/>
      <dgm:spPr/>
      <dgm:t>
        <a:bodyPr/>
        <a:lstStyle/>
        <a:p>
          <a:endParaRPr lang="en-US"/>
        </a:p>
      </dgm:t>
    </dgm:pt>
    <dgm:pt modelId="{7002C9EC-06C0-49F4-BF7B-378012C36B06}" type="sibTrans" cxnId="{356437FE-25B4-4309-ABB4-AA8CA2DD3648}">
      <dgm:prSet/>
      <dgm:spPr/>
      <dgm:t>
        <a:bodyPr/>
        <a:lstStyle/>
        <a:p>
          <a:endParaRPr lang="en-US"/>
        </a:p>
      </dgm:t>
    </dgm:pt>
    <dgm:pt modelId="{4D5A0203-FA71-41A1-B11C-7EC2B89B7723}" type="pres">
      <dgm:prSet presAssocID="{1F1D1630-2156-46F7-8832-C7585787E698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DE858FB-BCCD-4AEA-B8D8-35BAA569A163}" type="pres">
      <dgm:prSet presAssocID="{93CE6EDC-B809-411D-9370-9CE0E9FC4F76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E84504-4781-4CEA-84C5-F95BB229FA8A}" type="pres">
      <dgm:prSet presAssocID="{93CE6EDC-B809-411D-9370-9CE0E9FC4F76}" presName="gear1srcNode" presStyleLbl="node1" presStyleIdx="0" presStyleCnt="3"/>
      <dgm:spPr/>
      <dgm:t>
        <a:bodyPr/>
        <a:lstStyle/>
        <a:p>
          <a:endParaRPr lang="en-US"/>
        </a:p>
      </dgm:t>
    </dgm:pt>
    <dgm:pt modelId="{6B3C8D67-3DC8-4115-857F-03F08AF6E251}" type="pres">
      <dgm:prSet presAssocID="{93CE6EDC-B809-411D-9370-9CE0E9FC4F76}" presName="gear1dstNode" presStyleLbl="node1" presStyleIdx="0" presStyleCnt="3"/>
      <dgm:spPr/>
      <dgm:t>
        <a:bodyPr/>
        <a:lstStyle/>
        <a:p>
          <a:endParaRPr lang="en-US"/>
        </a:p>
      </dgm:t>
    </dgm:pt>
    <dgm:pt modelId="{26CFF82E-DF71-4343-B1C0-92C3FB416683}" type="pres">
      <dgm:prSet presAssocID="{15FC0C74-3639-458D-9969-97718CF387E4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240C09-3DFA-407A-8A32-793BA5233A36}" type="pres">
      <dgm:prSet presAssocID="{15FC0C74-3639-458D-9969-97718CF387E4}" presName="gear2srcNode" presStyleLbl="node1" presStyleIdx="1" presStyleCnt="3"/>
      <dgm:spPr/>
      <dgm:t>
        <a:bodyPr/>
        <a:lstStyle/>
        <a:p>
          <a:endParaRPr lang="en-US"/>
        </a:p>
      </dgm:t>
    </dgm:pt>
    <dgm:pt modelId="{83C2AED2-92F4-4FF7-8EAA-A2FED9F405F8}" type="pres">
      <dgm:prSet presAssocID="{15FC0C74-3639-458D-9969-97718CF387E4}" presName="gear2dstNode" presStyleLbl="node1" presStyleIdx="1" presStyleCnt="3"/>
      <dgm:spPr/>
      <dgm:t>
        <a:bodyPr/>
        <a:lstStyle/>
        <a:p>
          <a:endParaRPr lang="en-US"/>
        </a:p>
      </dgm:t>
    </dgm:pt>
    <dgm:pt modelId="{1DE60FB5-50DC-489D-BAEC-7D91D5711703}" type="pres">
      <dgm:prSet presAssocID="{21A4738A-6CEB-4130-8061-95B29BD7AEB3}" presName="gear3" presStyleLbl="node1" presStyleIdx="2" presStyleCnt="3"/>
      <dgm:spPr/>
      <dgm:t>
        <a:bodyPr/>
        <a:lstStyle/>
        <a:p>
          <a:endParaRPr lang="en-US"/>
        </a:p>
      </dgm:t>
    </dgm:pt>
    <dgm:pt modelId="{9B3B82F4-B055-4067-BA4E-F59CCF31E881}" type="pres">
      <dgm:prSet presAssocID="{21A4738A-6CEB-4130-8061-95B29BD7AEB3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2B8A1F-44DA-4ADE-9EAE-7B73DBD08070}" type="pres">
      <dgm:prSet presAssocID="{21A4738A-6CEB-4130-8061-95B29BD7AEB3}" presName="gear3srcNode" presStyleLbl="node1" presStyleIdx="2" presStyleCnt="3"/>
      <dgm:spPr/>
      <dgm:t>
        <a:bodyPr/>
        <a:lstStyle/>
        <a:p>
          <a:endParaRPr lang="en-US"/>
        </a:p>
      </dgm:t>
    </dgm:pt>
    <dgm:pt modelId="{24289E95-335A-4DCC-A620-CCFA25BC270F}" type="pres">
      <dgm:prSet presAssocID="{21A4738A-6CEB-4130-8061-95B29BD7AEB3}" presName="gear3dstNode" presStyleLbl="node1" presStyleIdx="2" presStyleCnt="3"/>
      <dgm:spPr/>
      <dgm:t>
        <a:bodyPr/>
        <a:lstStyle/>
        <a:p>
          <a:endParaRPr lang="en-US"/>
        </a:p>
      </dgm:t>
    </dgm:pt>
    <dgm:pt modelId="{F2426F2D-27D3-4B75-B831-CB15F671607E}" type="pres">
      <dgm:prSet presAssocID="{137AABBA-53EB-4257-9243-B0EDB14E82D7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ED2460CA-06EE-4FD7-AA2E-87F8D272FD1C}" type="pres">
      <dgm:prSet presAssocID="{26165A51-D34F-4DA0-9128-33AFCC70A5F2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FA319B08-2CD8-48FA-B060-A5DB49A41EA8}" type="pres">
      <dgm:prSet presAssocID="{7002C9EC-06C0-49F4-BF7B-378012C36B06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C75FFFD9-E055-474F-A268-ECA91841C60E}" type="presOf" srcId="{21A4738A-6CEB-4130-8061-95B29BD7AEB3}" destId="{1DE60FB5-50DC-489D-BAEC-7D91D5711703}" srcOrd="0" destOrd="0" presId="urn:microsoft.com/office/officeart/2005/8/layout/gear1"/>
    <dgm:cxn modelId="{A590469A-2B69-450B-AAE2-E9C25F5EEDC5}" type="presOf" srcId="{15FC0C74-3639-458D-9969-97718CF387E4}" destId="{F8240C09-3DFA-407A-8A32-793BA5233A36}" srcOrd="1" destOrd="0" presId="urn:microsoft.com/office/officeart/2005/8/layout/gear1"/>
    <dgm:cxn modelId="{4DE66096-BB0A-4F23-A534-15406C64F828}" type="presOf" srcId="{15FC0C74-3639-458D-9969-97718CF387E4}" destId="{83C2AED2-92F4-4FF7-8EAA-A2FED9F405F8}" srcOrd="2" destOrd="0" presId="urn:microsoft.com/office/officeart/2005/8/layout/gear1"/>
    <dgm:cxn modelId="{1098F109-193F-49D1-9A77-9C030E63A3BB}" type="presOf" srcId="{93CE6EDC-B809-411D-9370-9CE0E9FC4F76}" destId="{6B3C8D67-3DC8-4115-857F-03F08AF6E251}" srcOrd="2" destOrd="0" presId="urn:microsoft.com/office/officeart/2005/8/layout/gear1"/>
    <dgm:cxn modelId="{A3D9D086-1F62-415D-8D3E-CB82A95B1B72}" type="presOf" srcId="{21A4738A-6CEB-4130-8061-95B29BD7AEB3}" destId="{24289E95-335A-4DCC-A620-CCFA25BC270F}" srcOrd="3" destOrd="0" presId="urn:microsoft.com/office/officeart/2005/8/layout/gear1"/>
    <dgm:cxn modelId="{EBC651BC-32C8-4028-9BAB-F1CA1827254A}" type="presOf" srcId="{21A4738A-6CEB-4130-8061-95B29BD7AEB3}" destId="{9A2B8A1F-44DA-4ADE-9EAE-7B73DBD08070}" srcOrd="2" destOrd="0" presId="urn:microsoft.com/office/officeart/2005/8/layout/gear1"/>
    <dgm:cxn modelId="{C632F1CB-4843-4003-B2B0-FC6485E3320A}" srcId="{1F1D1630-2156-46F7-8832-C7585787E698}" destId="{93CE6EDC-B809-411D-9370-9CE0E9FC4F76}" srcOrd="0" destOrd="0" parTransId="{0E6E2F56-4064-427C-9C54-AD8589EBF653}" sibTransId="{137AABBA-53EB-4257-9243-B0EDB14E82D7}"/>
    <dgm:cxn modelId="{E8322193-FF17-4610-A4A6-59071501DD97}" type="presOf" srcId="{137AABBA-53EB-4257-9243-B0EDB14E82D7}" destId="{F2426F2D-27D3-4B75-B831-CB15F671607E}" srcOrd="0" destOrd="0" presId="urn:microsoft.com/office/officeart/2005/8/layout/gear1"/>
    <dgm:cxn modelId="{ECA28B4A-8CCE-4F57-BCF3-2468DF4F3544}" type="presOf" srcId="{26165A51-D34F-4DA0-9128-33AFCC70A5F2}" destId="{ED2460CA-06EE-4FD7-AA2E-87F8D272FD1C}" srcOrd="0" destOrd="0" presId="urn:microsoft.com/office/officeart/2005/8/layout/gear1"/>
    <dgm:cxn modelId="{E8540F43-A520-4358-B519-43C468E8A5C1}" type="presOf" srcId="{93CE6EDC-B809-411D-9370-9CE0E9FC4F76}" destId="{1DE858FB-BCCD-4AEA-B8D8-35BAA569A163}" srcOrd="0" destOrd="0" presId="urn:microsoft.com/office/officeart/2005/8/layout/gear1"/>
    <dgm:cxn modelId="{AC495B80-4A17-4AE5-BCD5-A70DD256DC97}" srcId="{1F1D1630-2156-46F7-8832-C7585787E698}" destId="{15FC0C74-3639-458D-9969-97718CF387E4}" srcOrd="1" destOrd="0" parTransId="{5AF605C8-D218-4DD8-86FE-3FCDFBA1536D}" sibTransId="{26165A51-D34F-4DA0-9128-33AFCC70A5F2}"/>
    <dgm:cxn modelId="{87F42D5A-2516-48C6-A660-6A11AFBC5C05}" type="presOf" srcId="{93CE6EDC-B809-411D-9370-9CE0E9FC4F76}" destId="{DEE84504-4781-4CEA-84C5-F95BB229FA8A}" srcOrd="1" destOrd="0" presId="urn:microsoft.com/office/officeart/2005/8/layout/gear1"/>
    <dgm:cxn modelId="{92935861-6166-48AA-A9D0-9C595DF8B79D}" type="presOf" srcId="{15FC0C74-3639-458D-9969-97718CF387E4}" destId="{26CFF82E-DF71-4343-B1C0-92C3FB416683}" srcOrd="0" destOrd="0" presId="urn:microsoft.com/office/officeart/2005/8/layout/gear1"/>
    <dgm:cxn modelId="{356437FE-25B4-4309-ABB4-AA8CA2DD3648}" srcId="{1F1D1630-2156-46F7-8832-C7585787E698}" destId="{21A4738A-6CEB-4130-8061-95B29BD7AEB3}" srcOrd="2" destOrd="0" parTransId="{623EF4D2-4EBE-4FBF-BBCC-035616C7A5C2}" sibTransId="{7002C9EC-06C0-49F4-BF7B-378012C36B06}"/>
    <dgm:cxn modelId="{5B44311D-26C2-4B66-9D29-BDE009454D0D}" type="presOf" srcId="{1F1D1630-2156-46F7-8832-C7585787E698}" destId="{4D5A0203-FA71-41A1-B11C-7EC2B89B7723}" srcOrd="0" destOrd="0" presId="urn:microsoft.com/office/officeart/2005/8/layout/gear1"/>
    <dgm:cxn modelId="{1406E8F9-D21D-4F0A-9FCC-F6076B09138D}" type="presOf" srcId="{7002C9EC-06C0-49F4-BF7B-378012C36B06}" destId="{FA319B08-2CD8-48FA-B060-A5DB49A41EA8}" srcOrd="0" destOrd="0" presId="urn:microsoft.com/office/officeart/2005/8/layout/gear1"/>
    <dgm:cxn modelId="{D02D2B14-D72B-4CCD-A815-4E7991AA6FFB}" type="presOf" srcId="{21A4738A-6CEB-4130-8061-95B29BD7AEB3}" destId="{9B3B82F4-B055-4067-BA4E-F59CCF31E881}" srcOrd="1" destOrd="0" presId="urn:microsoft.com/office/officeart/2005/8/layout/gear1"/>
    <dgm:cxn modelId="{289A5B41-5793-4242-A29F-FD575DA9C4FF}" type="presParOf" srcId="{4D5A0203-FA71-41A1-B11C-7EC2B89B7723}" destId="{1DE858FB-BCCD-4AEA-B8D8-35BAA569A163}" srcOrd="0" destOrd="0" presId="urn:microsoft.com/office/officeart/2005/8/layout/gear1"/>
    <dgm:cxn modelId="{07E6C7A5-2DD5-4849-9E21-8588FA814B8C}" type="presParOf" srcId="{4D5A0203-FA71-41A1-B11C-7EC2B89B7723}" destId="{DEE84504-4781-4CEA-84C5-F95BB229FA8A}" srcOrd="1" destOrd="0" presId="urn:microsoft.com/office/officeart/2005/8/layout/gear1"/>
    <dgm:cxn modelId="{3B0FA903-52EC-44C6-B132-3D4180AB4E3D}" type="presParOf" srcId="{4D5A0203-FA71-41A1-B11C-7EC2B89B7723}" destId="{6B3C8D67-3DC8-4115-857F-03F08AF6E251}" srcOrd="2" destOrd="0" presId="urn:microsoft.com/office/officeart/2005/8/layout/gear1"/>
    <dgm:cxn modelId="{87EA737C-E6D0-4BFF-BC47-D3CA9895F026}" type="presParOf" srcId="{4D5A0203-FA71-41A1-B11C-7EC2B89B7723}" destId="{26CFF82E-DF71-4343-B1C0-92C3FB416683}" srcOrd="3" destOrd="0" presId="urn:microsoft.com/office/officeart/2005/8/layout/gear1"/>
    <dgm:cxn modelId="{9080D25B-70D9-4D3B-BD38-617516B7CD2B}" type="presParOf" srcId="{4D5A0203-FA71-41A1-B11C-7EC2B89B7723}" destId="{F8240C09-3DFA-407A-8A32-793BA5233A36}" srcOrd="4" destOrd="0" presId="urn:microsoft.com/office/officeart/2005/8/layout/gear1"/>
    <dgm:cxn modelId="{8099C331-55CD-4D17-B4BF-6BAA53147E4E}" type="presParOf" srcId="{4D5A0203-FA71-41A1-B11C-7EC2B89B7723}" destId="{83C2AED2-92F4-4FF7-8EAA-A2FED9F405F8}" srcOrd="5" destOrd="0" presId="urn:microsoft.com/office/officeart/2005/8/layout/gear1"/>
    <dgm:cxn modelId="{56D33F0F-C2D3-462B-8D44-C14F972F8C8D}" type="presParOf" srcId="{4D5A0203-FA71-41A1-B11C-7EC2B89B7723}" destId="{1DE60FB5-50DC-489D-BAEC-7D91D5711703}" srcOrd="6" destOrd="0" presId="urn:microsoft.com/office/officeart/2005/8/layout/gear1"/>
    <dgm:cxn modelId="{3631C5A8-FC81-491B-BA62-F0B99AA20D59}" type="presParOf" srcId="{4D5A0203-FA71-41A1-B11C-7EC2B89B7723}" destId="{9B3B82F4-B055-4067-BA4E-F59CCF31E881}" srcOrd="7" destOrd="0" presId="urn:microsoft.com/office/officeart/2005/8/layout/gear1"/>
    <dgm:cxn modelId="{50F5930D-8236-41F7-A0BD-F2A8D259A027}" type="presParOf" srcId="{4D5A0203-FA71-41A1-B11C-7EC2B89B7723}" destId="{9A2B8A1F-44DA-4ADE-9EAE-7B73DBD08070}" srcOrd="8" destOrd="0" presId="urn:microsoft.com/office/officeart/2005/8/layout/gear1"/>
    <dgm:cxn modelId="{5E58044E-E1B5-40B9-82F0-80E64FE1904F}" type="presParOf" srcId="{4D5A0203-FA71-41A1-B11C-7EC2B89B7723}" destId="{24289E95-335A-4DCC-A620-CCFA25BC270F}" srcOrd="9" destOrd="0" presId="urn:microsoft.com/office/officeart/2005/8/layout/gear1"/>
    <dgm:cxn modelId="{3DA8916F-3EE3-4AAC-BC1B-34623A89EDCA}" type="presParOf" srcId="{4D5A0203-FA71-41A1-B11C-7EC2B89B7723}" destId="{F2426F2D-27D3-4B75-B831-CB15F671607E}" srcOrd="10" destOrd="0" presId="urn:microsoft.com/office/officeart/2005/8/layout/gear1"/>
    <dgm:cxn modelId="{57FDF5EF-AF7E-499C-9DED-461AC2C09C3C}" type="presParOf" srcId="{4D5A0203-FA71-41A1-B11C-7EC2B89B7723}" destId="{ED2460CA-06EE-4FD7-AA2E-87F8D272FD1C}" srcOrd="11" destOrd="0" presId="urn:microsoft.com/office/officeart/2005/8/layout/gear1"/>
    <dgm:cxn modelId="{841DB051-A5C2-46A3-8290-913193D9DE91}" type="presParOf" srcId="{4D5A0203-FA71-41A1-B11C-7EC2B89B7723}" destId="{FA319B08-2CD8-48FA-B060-A5DB49A41EA8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3FE72-65DD-4C9F-B597-3930F6691D11}">
      <dsp:nvSpPr>
        <dsp:cNvPr id="0" name=""/>
        <dsp:cNvSpPr/>
      </dsp:nvSpPr>
      <dsp:spPr>
        <a:xfrm>
          <a:off x="1903991" y="1976619"/>
          <a:ext cx="2848743" cy="2415868"/>
        </a:xfrm>
        <a:prstGeom prst="gear9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  <a:sp3d extrusionH="28000" prstMaterial="matte"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Y </a:t>
          </a:r>
          <a:r>
            <a:rPr lang="en-US" sz="2300" kern="1200" dirty="0" err="1" smtClean="0"/>
            <a:t>plentyn</a:t>
          </a:r>
          <a:endParaRPr lang="en-US" sz="2300" kern="1200" dirty="0" smtClean="0"/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The child</a:t>
          </a:r>
          <a:endParaRPr lang="en-US" sz="2300" kern="1200" dirty="0"/>
        </a:p>
      </dsp:txBody>
      <dsp:txXfrm>
        <a:off x="2444362" y="2542525"/>
        <a:ext cx="1768001" cy="1241806"/>
      </dsp:txXfrm>
    </dsp:sp>
    <dsp:sp modelId="{85AFB164-BA58-48EA-AC4A-C41475DB855B}">
      <dsp:nvSpPr>
        <dsp:cNvPr id="0" name=""/>
        <dsp:cNvSpPr/>
      </dsp:nvSpPr>
      <dsp:spPr>
        <a:xfrm>
          <a:off x="714832" y="1405596"/>
          <a:ext cx="1756995" cy="1756995"/>
        </a:xfrm>
        <a:prstGeom prst="gear6">
          <a:avLst/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  <a:sp3d extrusionH="28000" prstMaterial="matte"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 smtClean="0"/>
            <a:t>Teulu</a:t>
          </a:r>
          <a:endParaRPr lang="en-US" sz="2300" kern="1200" dirty="0" smtClean="0"/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Family</a:t>
          </a:r>
          <a:endParaRPr lang="en-US" sz="2300" kern="1200" dirty="0"/>
        </a:p>
      </dsp:txBody>
      <dsp:txXfrm>
        <a:off x="1157161" y="1850598"/>
        <a:ext cx="872337" cy="866991"/>
      </dsp:txXfrm>
    </dsp:sp>
    <dsp:sp modelId="{0CDE5ADC-6B38-4648-BAE9-9465AC3CD5D4}">
      <dsp:nvSpPr>
        <dsp:cNvPr id="0" name=""/>
        <dsp:cNvSpPr/>
      </dsp:nvSpPr>
      <dsp:spPr>
        <a:xfrm rot="20700000">
          <a:off x="1698929" y="193448"/>
          <a:ext cx="1721496" cy="1721496"/>
        </a:xfrm>
        <a:prstGeom prst="gear6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  <a:sp3d extrusionH="28000" prstMaterial="matte"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 smtClean="0"/>
            <a:t>Athro</a:t>
          </a:r>
          <a:endParaRPr lang="en-US" sz="2300" kern="1200" dirty="0" smtClean="0"/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teacher</a:t>
          </a:r>
          <a:endParaRPr lang="en-US" sz="2300" kern="1200" dirty="0"/>
        </a:p>
      </dsp:txBody>
      <dsp:txXfrm rot="-20700000">
        <a:off x="2076503" y="571023"/>
        <a:ext cx="966347" cy="966347"/>
      </dsp:txXfrm>
    </dsp:sp>
    <dsp:sp modelId="{03B2EBAF-4C33-412A-9409-0406CB30AB9B}">
      <dsp:nvSpPr>
        <dsp:cNvPr id="0" name=""/>
        <dsp:cNvSpPr/>
      </dsp:nvSpPr>
      <dsp:spPr>
        <a:xfrm>
          <a:off x="1936842" y="1610830"/>
          <a:ext cx="3092311" cy="3092311"/>
        </a:xfrm>
        <a:prstGeom prst="circularArrow">
          <a:avLst>
            <a:gd name="adj1" fmla="val 4687"/>
            <a:gd name="adj2" fmla="val 299029"/>
            <a:gd name="adj3" fmla="val 2520740"/>
            <a:gd name="adj4" fmla="val 15851457"/>
            <a:gd name="adj5" fmla="val 5469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9B340-A5F0-42D1-AC4A-411F6BF2D2A5}">
      <dsp:nvSpPr>
        <dsp:cNvPr id="0" name=""/>
        <dsp:cNvSpPr/>
      </dsp:nvSpPr>
      <dsp:spPr>
        <a:xfrm>
          <a:off x="403672" y="1015989"/>
          <a:ext cx="2246757" cy="2246757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6327D-5A87-49F3-992E-DDB23E11E255}">
      <dsp:nvSpPr>
        <dsp:cNvPr id="0" name=""/>
        <dsp:cNvSpPr/>
      </dsp:nvSpPr>
      <dsp:spPr>
        <a:xfrm>
          <a:off x="1300729" y="-184474"/>
          <a:ext cx="2422457" cy="242245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858FB-BCCD-4AEA-B8D8-35BAA569A163}">
      <dsp:nvSpPr>
        <dsp:cNvPr id="0" name=""/>
        <dsp:cNvSpPr/>
      </dsp:nvSpPr>
      <dsp:spPr>
        <a:xfrm>
          <a:off x="1555372" y="2311456"/>
          <a:ext cx="1901011" cy="1901011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  <a:sp3d extrusionH="28000" prstMaterial="matte"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Arbenigwyr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Specialists</a:t>
          </a:r>
          <a:endParaRPr lang="en-US" sz="1100" kern="1200" dirty="0"/>
        </a:p>
      </dsp:txBody>
      <dsp:txXfrm>
        <a:off x="1937560" y="2756759"/>
        <a:ext cx="1136635" cy="977159"/>
      </dsp:txXfrm>
    </dsp:sp>
    <dsp:sp modelId="{26CFF82E-DF71-4343-B1C0-92C3FB416683}">
      <dsp:nvSpPr>
        <dsp:cNvPr id="0" name=""/>
        <dsp:cNvSpPr/>
      </dsp:nvSpPr>
      <dsp:spPr>
        <a:xfrm>
          <a:off x="449329" y="1862126"/>
          <a:ext cx="1382553" cy="1382553"/>
        </a:xfrm>
        <a:prstGeom prst="gear6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  <a:sp3d extrusionH="28000" prstMaterial="matte"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Meddyg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Doctor</a:t>
          </a:r>
        </a:p>
      </dsp:txBody>
      <dsp:txXfrm>
        <a:off x="797391" y="2212292"/>
        <a:ext cx="686429" cy="682221"/>
      </dsp:txXfrm>
    </dsp:sp>
    <dsp:sp modelId="{1DE60FB5-50DC-489D-BAEC-7D91D5711703}">
      <dsp:nvSpPr>
        <dsp:cNvPr id="0" name=""/>
        <dsp:cNvSpPr/>
      </dsp:nvSpPr>
      <dsp:spPr>
        <a:xfrm rot="20700000">
          <a:off x="1223701" y="908305"/>
          <a:ext cx="1354620" cy="1354620"/>
        </a:xfrm>
        <a:prstGeom prst="gear6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  <a:sp3d extrusionH="28000" prstMaterial="matte"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Seicolegydd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Psychologist</a:t>
          </a:r>
          <a:endParaRPr lang="en-US" sz="1100" kern="1200" dirty="0"/>
        </a:p>
      </dsp:txBody>
      <dsp:txXfrm rot="-20700000">
        <a:off x="1520808" y="1205413"/>
        <a:ext cx="760404" cy="760404"/>
      </dsp:txXfrm>
    </dsp:sp>
    <dsp:sp modelId="{F2426F2D-27D3-4B75-B831-CB15F671607E}">
      <dsp:nvSpPr>
        <dsp:cNvPr id="0" name=""/>
        <dsp:cNvSpPr/>
      </dsp:nvSpPr>
      <dsp:spPr>
        <a:xfrm>
          <a:off x="1401265" y="2029081"/>
          <a:ext cx="2433294" cy="2433294"/>
        </a:xfrm>
        <a:prstGeom prst="circularArrow">
          <a:avLst>
            <a:gd name="adj1" fmla="val 4688"/>
            <a:gd name="adj2" fmla="val 299029"/>
            <a:gd name="adj3" fmla="val 2495667"/>
            <a:gd name="adj4" fmla="val 15906163"/>
            <a:gd name="adj5" fmla="val 5469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460CA-06EE-4FD7-AA2E-87F8D272FD1C}">
      <dsp:nvSpPr>
        <dsp:cNvPr id="0" name=""/>
        <dsp:cNvSpPr/>
      </dsp:nvSpPr>
      <dsp:spPr>
        <a:xfrm>
          <a:off x="204482" y="1559386"/>
          <a:ext cx="1767940" cy="1767940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19B08-2CD8-48FA-B060-A5DB49A41EA8}">
      <dsp:nvSpPr>
        <dsp:cNvPr id="0" name=""/>
        <dsp:cNvSpPr/>
      </dsp:nvSpPr>
      <dsp:spPr>
        <a:xfrm>
          <a:off x="910363" y="614759"/>
          <a:ext cx="1906195" cy="1906195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09" y="4632960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8794063-007F-477B-B59F-F69C6EBD1F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12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794063-007F-477B-B59F-F69C6EBD1F28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5394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5202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780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173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dirty="0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8169EF2-9488-4B9D-9751-BB1092351DFF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17898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EB1B44-A1CA-4F55-B758-EC7B367A4769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253826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8169EF2-9488-4B9D-9751-BB1092351DFF}" type="slidenum">
              <a:rPr lang="en-GB" altLang="en-US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42706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651360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443253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49320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B3A9BA5-68F9-41E5-9938-05C6928B6C1A}" type="slidenum">
              <a:rPr lang="en-GB" altLang="en-US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6875" y="617538"/>
            <a:ext cx="5673725" cy="4256087"/>
          </a:xfrm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1493" y="5029201"/>
            <a:ext cx="4847439" cy="4765040"/>
          </a:xfrm>
          <a:noFill/>
        </p:spPr>
        <p:txBody>
          <a:bodyPr lIns="91430" tIns="45714" rIns="91430" bIns="45714"/>
          <a:lstStyle/>
          <a:p>
            <a:pPr marL="119063" indent="-119063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426027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627192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3B9C24-5667-4A29-A10D-93EF92FE42E6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572402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3EBBE7D-379C-4006-97AF-501FA980FB5A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648239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3EBBE7D-379C-4006-97AF-501FA980FB5A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813024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A9967BA-4E3E-4E05-9E0E-620D14DACB97}" type="slidenum">
              <a:rPr lang="en-GB" altLang="en-US" smtClean="0"/>
              <a:pPr>
                <a:spcBef>
                  <a:spcPct val="0"/>
                </a:spcBef>
              </a:pPr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280033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8794063-007F-477B-B59F-F69C6EBD1F28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09388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170786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041073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pPr fontAlgn="base"/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018812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CE8007-01EF-4BF1-BBFC-C1A34B77FFCD}" type="slidenum">
              <a:rPr lang="en-GB" altLang="en-US" smtClean="0"/>
              <a:pPr/>
              <a:t>21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924023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19014BA-2DDC-46BF-8CAA-2DEDB53D7955}" type="slidenum">
              <a:rPr lang="en-GB" altLang="en-US" smtClean="0"/>
              <a:pPr/>
              <a:t>22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9649833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19014BA-2DDC-46BF-8CAA-2DEDB53D7955}" type="slidenum">
              <a:rPr lang="en-GB" altLang="en-US" smtClean="0"/>
              <a:pPr/>
              <a:t>23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91266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76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351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803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211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934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156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989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174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751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9760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538DF45-582D-45CE-9D2A-EB0E56C013F1}" type="datetimeFigureOut">
              <a:rPr lang="en-GB"/>
              <a:pPr>
                <a:defRPr/>
              </a:pPr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3922F8E-06C3-4B9B-84A4-A3D16C80BB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94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609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yRYl9Bf0yhs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www.youtube.com/watch?v=yRYl9Bf0yh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H3Of6TQoz70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www.youtube.com/watch?v=RlMAYaYRDJE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1080/19404158.2019.1709875?journalCode=rald20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hdfoundation.org.uk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childreninwales.org.uk/" TargetMode="External"/><Relationship Id="rId5" Type="http://schemas.openxmlformats.org/officeDocument/2006/relationships/hyperlink" Target="http://www.adders.org/" TargetMode="External"/><Relationship Id="rId4" Type="http://schemas.openxmlformats.org/officeDocument/2006/relationships/hyperlink" Target="http://www.addiss.co.uk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1080/19404158.2019.1709875?journalCode=rald20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slideplayer.com/slide/5669127/" TargetMode="External"/><Relationship Id="rId4" Type="http://schemas.openxmlformats.org/officeDocument/2006/relationships/hyperlink" Target="https://www.nhs.uk/conditions/attention-deficit-hyperactivity-disorder-adhd/caus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Lucida Sans" panose="020B0602030504020204" pitchFamily="34" charset="0"/>
              </a:rPr>
              <a:t>EAEE6002C</a:t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EAEE6002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Lucida Sans" panose="020B0602030504020204" pitchFamily="34" charset="0"/>
              </a:rPr>
              <a:t>Darlith</a:t>
            </a:r>
            <a:r>
              <a:rPr lang="en-GB" sz="4400" dirty="0">
                <a:latin typeface="Lucida Sans" panose="020B0602030504020204" pitchFamily="34" charset="0"/>
              </a:rPr>
              <a:t> 5</a:t>
            </a:r>
            <a:endParaRPr lang="en-GB" sz="44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39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3900" b="1" dirty="0" smtClean="0">
                <a:latin typeface="Lucida Sans" panose="020B0602030504020204" pitchFamily="34" charset="0"/>
              </a:rPr>
              <a:t>ADCG</a:t>
            </a:r>
            <a:r>
              <a:rPr lang="en-GB" sz="3900" dirty="0">
                <a:latin typeface="Lucida Sans" panose="020B0602030504020204" pitchFamily="34" charset="0"/>
              </a:rPr>
              <a:t/>
            </a:r>
            <a:br>
              <a:rPr lang="en-GB" sz="3900" dirty="0">
                <a:latin typeface="Lucida Sans" panose="020B0602030504020204" pitchFamily="34" charset="0"/>
              </a:rPr>
            </a:br>
            <a:r>
              <a:rPr lang="en-GB" sz="3900" dirty="0" err="1">
                <a:latin typeface="Lucida Sans" panose="020B0602030504020204" pitchFamily="34" charset="0"/>
              </a:rPr>
              <a:t>Anhwylder</a:t>
            </a:r>
            <a:r>
              <a:rPr lang="en-GB" sz="3900" dirty="0">
                <a:latin typeface="Lucida Sans" panose="020B0602030504020204" pitchFamily="34" charset="0"/>
              </a:rPr>
              <a:t> </a:t>
            </a:r>
            <a:r>
              <a:rPr lang="en-GB" sz="3900" dirty="0" err="1">
                <a:latin typeface="Lucida Sans" panose="020B0602030504020204" pitchFamily="34" charset="0"/>
              </a:rPr>
              <a:t>Diffyg</a:t>
            </a:r>
            <a:r>
              <a:rPr lang="en-GB" sz="3900" dirty="0">
                <a:latin typeface="Lucida Sans" panose="020B0602030504020204" pitchFamily="34" charset="0"/>
              </a:rPr>
              <a:t> </a:t>
            </a:r>
            <a:r>
              <a:rPr lang="en-GB" sz="3900" dirty="0" err="1">
                <a:latin typeface="Lucida Sans" panose="020B0602030504020204" pitchFamily="34" charset="0"/>
              </a:rPr>
              <a:t>Canolbwyntio</a:t>
            </a:r>
            <a:r>
              <a:rPr lang="en-GB" sz="3900" dirty="0">
                <a:latin typeface="Lucida Sans" panose="020B0602030504020204" pitchFamily="34" charset="0"/>
              </a:rPr>
              <a:t> a </a:t>
            </a:r>
            <a:r>
              <a:rPr lang="en-GB" sz="3900" dirty="0" err="1">
                <a:latin typeface="Lucida Sans" panose="020B0602030504020204" pitchFamily="34" charset="0"/>
              </a:rPr>
              <a:t>Gorfywiogrwydd</a:t>
            </a:r>
            <a:endParaRPr lang="en-GB" sz="39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Lecture 5 </a:t>
            </a:r>
          </a:p>
          <a:p>
            <a:pPr marL="0" indent="0">
              <a:buNone/>
            </a:pPr>
            <a:endParaRPr lang="en-GB" sz="4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36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ADHD</a:t>
            </a: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Attention Deficit and Hyperactivity Disorder</a:t>
            </a:r>
          </a:p>
        </p:txBody>
      </p:sp>
    </p:spTree>
    <p:extLst>
      <p:ext uri="{BB962C8B-B14F-4D97-AF65-F5344CB8AC3E}">
        <p14:creationId xmlns:p14="http://schemas.microsoft.com/office/powerpoint/2010/main" val="2999451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sz="3200" dirty="0" smtClean="0">
                <a:latin typeface="Lucida Sans" panose="020B0602030504020204" pitchFamily="34" charset="0"/>
              </a:rPr>
              <a:t>Cynnwys</a:t>
            </a:r>
            <a:br>
              <a:rPr lang="cy-GB" sz="3200" dirty="0" smtClean="0">
                <a:latin typeface="Lucida Sans" panose="020B0602030504020204" pitchFamily="34" charset="0"/>
              </a:rPr>
            </a:br>
            <a:r>
              <a:rPr 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Content</a:t>
            </a:r>
            <a:endParaRPr lang="cy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Diffiniadau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Nodweddion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Diagnosis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Goblygiadau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Arfer </a:t>
            </a:r>
            <a:r>
              <a:rPr lang="cy-GB" sz="2400" dirty="0" smtClean="0">
                <a:latin typeface="Lucida Sans" panose="020B0602040502020204" pitchFamily="34" charset="0"/>
              </a:rPr>
              <a:t>cynhwysol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Strategaethau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Trafodaeth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Darllen </a:t>
            </a:r>
            <a:r>
              <a:rPr lang="cy-GB" sz="2400" dirty="0" smtClean="0">
                <a:latin typeface="Lucida Sans" panose="020B0602040502020204" pitchFamily="34" charset="0"/>
              </a:rPr>
              <a:t>pellach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Tasg</a:t>
            </a:r>
            <a:endParaRPr lang="cy-GB" sz="2400" dirty="0"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Definitions</a:t>
            </a:r>
            <a:endParaRPr lang="en-GB" sz="2400" kern="0" dirty="0">
              <a:solidFill>
                <a:srgbClr val="002060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Characteristics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Diagnosis</a:t>
            </a:r>
            <a:endParaRPr lang="en-GB" sz="2400" kern="0" dirty="0">
              <a:solidFill>
                <a:srgbClr val="002060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Implications</a:t>
            </a:r>
            <a:endParaRPr lang="en-GB" sz="2400" kern="0" dirty="0">
              <a:solidFill>
                <a:srgbClr val="002060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Inclusive </a:t>
            </a: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practice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Strategies</a:t>
            </a:r>
            <a:endParaRPr lang="en-GB" sz="2400" kern="0" dirty="0">
              <a:solidFill>
                <a:srgbClr val="002060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Discussion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Further </a:t>
            </a: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reading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Task</a:t>
            </a:r>
            <a:endParaRPr lang="cy-GB" sz="2400" kern="0" dirty="0">
              <a:solidFill>
                <a:srgbClr val="002060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8532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sz="3200" dirty="0" smtClean="0">
                <a:latin typeface="Lucida Sans" panose="020B0602030504020204" pitchFamily="34" charset="0"/>
              </a:rPr>
              <a:t>Adnoddau</a:t>
            </a:r>
            <a:br>
              <a:rPr lang="cy-GB" sz="3200" dirty="0" smtClean="0">
                <a:latin typeface="Lucida Sans" panose="020B0602030504020204" pitchFamily="34" charset="0"/>
              </a:rPr>
            </a:br>
            <a:r>
              <a:rPr 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Resources</a:t>
            </a:r>
            <a:endParaRPr lang="cy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PP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Ymchwil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Erthyglau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Sefydliadau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Clipiau fideo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Cwis</a:t>
            </a:r>
            <a:endParaRPr lang="cy-GB" sz="2400" dirty="0"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PP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Articles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Organisations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Video Clips</a:t>
            </a:r>
          </a:p>
          <a:p>
            <a:pPr>
              <a:buFontTx/>
              <a:buChar char="•"/>
              <a:defRPr/>
            </a:pPr>
            <a:r>
              <a:rPr lang="en-GB" sz="24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MS PGothic" pitchFamily="34" charset="-128"/>
              </a:rPr>
              <a:t>Quiz</a:t>
            </a:r>
            <a:endParaRPr lang="cy-GB" sz="2400" kern="0" dirty="0">
              <a:solidFill>
                <a:srgbClr val="002060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3873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sz="3200" dirty="0" smtClean="0">
                <a:latin typeface="Lucida Sans" panose="020B0602030504020204" pitchFamily="34" charset="0"/>
              </a:rPr>
              <a:t>Beth yw ADCG?</a:t>
            </a:r>
            <a:r>
              <a:rPr lang="cy-GB" sz="3200" dirty="0">
                <a:latin typeface="Lucida Sans" panose="020B0602030504020204" pitchFamily="34" charset="0"/>
              </a:rPr>
              <a:t/>
            </a:r>
            <a:br>
              <a:rPr lang="cy-GB" sz="3200" dirty="0">
                <a:latin typeface="Lucida Sans" panose="020B0602030504020204" pitchFamily="34" charset="0"/>
              </a:rPr>
            </a:br>
            <a:r>
              <a:rPr 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What</a:t>
            </a:r>
            <a:r>
              <a:rPr lang="cy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is ADHD?</a:t>
            </a:r>
            <a:endParaRPr lang="cy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Beth mae </a:t>
            </a:r>
            <a:r>
              <a:rPr lang="cy-GB" sz="2400" dirty="0" smtClean="0">
                <a:latin typeface="Lucida Sans" panose="020B0602040502020204" pitchFamily="34" charset="0"/>
              </a:rPr>
              <a:t>ADCG </a:t>
            </a:r>
            <a:r>
              <a:rPr lang="cy-GB" sz="2400" dirty="0">
                <a:latin typeface="Lucida Sans" panose="020B0602040502020204" pitchFamily="34" charset="0"/>
              </a:rPr>
              <a:t>yn ei olygu i chi?</a:t>
            </a: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Beth yw eich </a:t>
            </a:r>
            <a:r>
              <a:rPr lang="cy-GB" sz="2400" dirty="0" smtClean="0">
                <a:latin typeface="Lucida Sans" panose="020B0602040502020204" pitchFamily="34" charset="0"/>
              </a:rPr>
              <a:t>profiadau chi?</a:t>
            </a:r>
            <a:endParaRPr lang="cy-GB" sz="2400" dirty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Ydych chi'n teimlo eich bod chi'n barod i </a:t>
            </a:r>
            <a:r>
              <a:rPr lang="cy-GB" sz="2400" dirty="0" smtClean="0">
                <a:latin typeface="Lucida Sans" panose="020B0602040502020204" pitchFamily="34" charset="0"/>
              </a:rPr>
              <a:t>gwrdd ag </a:t>
            </a:r>
            <a:r>
              <a:rPr lang="cy-GB" sz="2400" dirty="0">
                <a:latin typeface="Lucida Sans" panose="020B0602040502020204" pitchFamily="34" charset="0"/>
              </a:rPr>
              <a:t>anghenion plant ag </a:t>
            </a:r>
            <a:r>
              <a:rPr lang="cy-GB" sz="2400" dirty="0" smtClean="0">
                <a:latin typeface="Lucida Sans" panose="020B0602040502020204" pitchFamily="34" charset="0"/>
              </a:rPr>
              <a:t>ADCG?</a:t>
            </a:r>
            <a:endParaRPr lang="cy-GB" sz="2400" dirty="0">
              <a:latin typeface="Lucida Sans" panose="020B0602040502020204" pitchFamily="34" charset="0"/>
            </a:endParaRPr>
          </a:p>
          <a:p>
            <a:pPr>
              <a:defRPr/>
            </a:pPr>
            <a:r>
              <a:rPr lang="cy-GB" sz="2400" dirty="0">
                <a:latin typeface="Lucida Sans" panose="020B0602040502020204" pitchFamily="34" charset="0"/>
              </a:rPr>
              <a:t>Pam?</a:t>
            </a: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What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does ADHD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mean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to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you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?</a:t>
            </a:r>
          </a:p>
          <a:p>
            <a:pPr>
              <a:defRPr/>
            </a:pP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What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are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your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experiences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?</a:t>
            </a:r>
          </a:p>
          <a:p>
            <a:pPr>
              <a:defRPr/>
            </a:pP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Do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you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feel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that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you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are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prepared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to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meet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the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needs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of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children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</a:t>
            </a: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with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 ADHD?</a:t>
            </a:r>
          </a:p>
          <a:p>
            <a:pPr>
              <a:defRPr/>
            </a:pPr>
            <a:r>
              <a:rPr lang="cy-GB" altLang="cy-GB" sz="2400" dirty="0" err="1">
                <a:solidFill>
                  <a:srgbClr val="002060"/>
                </a:solidFill>
                <a:latin typeface="Lucida Sans" pitchFamily="34" charset="0"/>
              </a:rPr>
              <a:t>Why</a:t>
            </a:r>
            <a:r>
              <a:rPr lang="cy-GB" altLang="cy-GB" sz="2400" dirty="0">
                <a:solidFill>
                  <a:srgbClr val="002060"/>
                </a:solidFill>
                <a:latin typeface="Lucida Sans" pitchFamily="34" charset="0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30606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Diffiniad</a:t>
            </a:r>
            <a: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Definition  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 </a:t>
            </a:r>
          </a:p>
        </p:txBody>
      </p:sp>
      <p:sp>
        <p:nvSpPr>
          <p:cNvPr id="18435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Definition of attention difficulties:</a:t>
            </a:r>
          </a:p>
          <a:p>
            <a:pPr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‘…characterised by inattention, lack of control over learning and attention and impulsive behaviour.’</a:t>
            </a:r>
          </a:p>
          <a:p>
            <a:pPr algn="r"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                                   </a:t>
            </a:r>
            <a:r>
              <a:rPr lang="en-GB" altLang="en-US" sz="2000" dirty="0" smtClean="0">
                <a:latin typeface="Lucida Sans" panose="020B0602030504020204" pitchFamily="34" charset="0"/>
              </a:rPr>
              <a:t>(Reid, 2005:165)</a:t>
            </a:r>
          </a:p>
        </p:txBody>
      </p:sp>
    </p:spTree>
    <p:extLst>
      <p:ext uri="{BB962C8B-B14F-4D97-AF65-F5344CB8AC3E}">
        <p14:creationId xmlns:p14="http://schemas.microsoft.com/office/powerpoint/2010/main" val="339549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Diffiniad</a:t>
            </a:r>
            <a: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Definition </a:t>
            </a:r>
            <a:endParaRPr lang="en-GB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2132856"/>
            <a:ext cx="9001000" cy="424847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600" dirty="0" smtClean="0">
                <a:latin typeface="Lucida Sans" panose="020B0602030504020204" pitchFamily="34" charset="0"/>
              </a:rPr>
              <a:t>  ‘Attention-deficit/hyperactivity disorder is an etiologically heterogeneous neurodevelopmental condition with long-term negative outcomes. However, the early developmental course of hyperactivity-impulsivity and inattention symptoms and their association with previous environmental risk factors are still poorly understood.’ </a:t>
            </a:r>
          </a:p>
          <a:p>
            <a:pPr algn="r" eaLnBrk="1" hangingPunct="1">
              <a:buFontTx/>
              <a:buNone/>
            </a:pPr>
            <a:r>
              <a:rPr lang="en-GB" altLang="en-US" sz="2600" dirty="0" smtClean="0">
                <a:latin typeface="Lucida Sans" panose="020B0602030504020204" pitchFamily="34" charset="0"/>
              </a:rPr>
              <a:t>                   </a:t>
            </a:r>
            <a:r>
              <a:rPr lang="en-GB" altLang="en-US" sz="2000" dirty="0" smtClean="0">
                <a:latin typeface="Lucida Sans" panose="020B0602030504020204" pitchFamily="34" charset="0"/>
              </a:rPr>
              <a:t>(</a:t>
            </a:r>
            <a:r>
              <a:rPr lang="en-GB" altLang="en-US" sz="2000" dirty="0" err="1" smtClean="0">
                <a:latin typeface="Lucida Sans" panose="020B0602030504020204" pitchFamily="34" charset="0"/>
              </a:rPr>
              <a:t>Galéra</a:t>
            </a:r>
            <a:r>
              <a:rPr lang="en-GB" altLang="en-US" sz="2000" dirty="0" smtClean="0">
                <a:latin typeface="Lucida Sans" panose="020B0602030504020204" pitchFamily="34" charset="0"/>
              </a:rPr>
              <a:t> et al.,2011: 68(12):1267-1275)</a:t>
            </a:r>
          </a:p>
        </p:txBody>
      </p:sp>
    </p:spTree>
    <p:extLst>
      <p:ext uri="{BB962C8B-B14F-4D97-AF65-F5344CB8AC3E}">
        <p14:creationId xmlns:p14="http://schemas.microsoft.com/office/powerpoint/2010/main" val="92029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dirty="0" smtClean="0">
                <a:latin typeface="Lucida Sans" panose="020B0602030504020204" pitchFamily="34" charset="0"/>
              </a:rPr>
              <a:t>Diffiniad</a:t>
            </a:r>
            <a: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solidFill>
                  <a:schemeClr val="accent2"/>
                </a:solidFill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Definition 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       </a:t>
            </a:r>
          </a:p>
        </p:txBody>
      </p:sp>
      <p:sp>
        <p:nvSpPr>
          <p:cNvPr id="18435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 dirty="0" smtClean="0">
              <a:latin typeface="Lucida Sans" panose="020B0602030504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‘One kind of anti-social behaviour….’</a:t>
            </a:r>
          </a:p>
          <a:p>
            <a:pPr eaLnBrk="1" hangingPunct="1">
              <a:buFontTx/>
              <a:buNone/>
            </a:pPr>
            <a:r>
              <a:rPr lang="en-GB" altLang="en-US" dirty="0" smtClean="0">
                <a:latin typeface="Lucida Sans" panose="020B0602030504020204" pitchFamily="34" charset="0"/>
              </a:rPr>
              <a:t>                               </a:t>
            </a:r>
            <a:r>
              <a:rPr lang="en-GB" altLang="en-US" sz="2000" dirty="0" smtClean="0">
                <a:latin typeface="Lucida Sans" panose="020B0602030504020204" pitchFamily="34" charset="0"/>
              </a:rPr>
              <a:t>   </a:t>
            </a:r>
          </a:p>
          <a:p>
            <a:pPr algn="r" eaLnBrk="1" hangingPunct="1">
              <a:buFontTx/>
              <a:buNone/>
            </a:pPr>
            <a:r>
              <a:rPr lang="en-GB" altLang="en-US" sz="2000" dirty="0" smtClean="0">
                <a:latin typeface="Lucida Sans" panose="020B0602030504020204" pitchFamily="34" charset="0"/>
              </a:rPr>
              <a:t> (</a:t>
            </a:r>
            <a:r>
              <a:rPr lang="en-GB" altLang="en-US" sz="2000" dirty="0" err="1" smtClean="0">
                <a:latin typeface="Lucida Sans" panose="020B0602030504020204" pitchFamily="34" charset="0"/>
              </a:rPr>
              <a:t>Wearmouth</a:t>
            </a:r>
            <a:r>
              <a:rPr lang="en-GB" altLang="en-US" sz="2000" dirty="0" smtClean="0">
                <a:latin typeface="Lucida Sans" panose="020B0602030504020204" pitchFamily="34" charset="0"/>
              </a:rPr>
              <a:t>, 2017:195)</a:t>
            </a:r>
          </a:p>
        </p:txBody>
      </p:sp>
    </p:spTree>
    <p:extLst>
      <p:ext uri="{BB962C8B-B14F-4D97-AF65-F5344CB8AC3E}">
        <p14:creationId xmlns:p14="http://schemas.microsoft.com/office/powerpoint/2010/main" val="256196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Cyffredinrwydd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Prevalence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latin typeface="Lucida Sans" panose="020B0602030504020204" pitchFamily="34" charset="0"/>
              </a:rPr>
              <a:t>3 – 5% o </a:t>
            </a:r>
            <a:r>
              <a:rPr lang="en-US" dirty="0" err="1" smtClean="0">
                <a:latin typeface="Lucida Sans" panose="020B0602030504020204" pitchFamily="34" charset="0"/>
              </a:rPr>
              <a:t>blant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yn</a:t>
            </a:r>
            <a:r>
              <a:rPr lang="en-US" dirty="0" smtClean="0">
                <a:latin typeface="Lucida Sans" panose="020B0602030504020204" pitchFamily="34" charset="0"/>
              </a:rPr>
              <a:t> y DU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Cyfartaledd</a:t>
            </a:r>
            <a:r>
              <a:rPr lang="en-US" dirty="0" smtClean="0">
                <a:latin typeface="Lucida Sans" panose="020B0602030504020204" pitchFamily="34" charset="0"/>
              </a:rPr>
              <a:t> 1 </a:t>
            </a:r>
            <a:r>
              <a:rPr lang="en-US" dirty="0" err="1" smtClean="0">
                <a:latin typeface="Lucida Sans" panose="020B0602030504020204" pitchFamily="34" charset="0"/>
              </a:rPr>
              <a:t>plentyn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fesul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dosbarth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Cymhareb</a:t>
            </a:r>
            <a:r>
              <a:rPr lang="en-US" dirty="0" smtClean="0">
                <a:latin typeface="Lucida Sans" panose="020B0602030504020204" pitchFamily="34" charset="0"/>
              </a:rPr>
              <a:t> – 4:1 (G:B)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Llawer</a:t>
            </a:r>
            <a:r>
              <a:rPr lang="en-US" dirty="0" smtClean="0">
                <a:latin typeface="Lucida Sans" panose="020B0602030504020204" pitchFamily="34" charset="0"/>
              </a:rPr>
              <a:t> o </a:t>
            </a:r>
            <a:r>
              <a:rPr lang="en-US" dirty="0" err="1" smtClean="0">
                <a:latin typeface="Lucida Sans" panose="020B0602030504020204" pitchFamily="34" charset="0"/>
              </a:rPr>
              <a:t>ferched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yn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mynd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heb</a:t>
            </a:r>
            <a:r>
              <a:rPr lang="en-US" dirty="0" smtClean="0">
                <a:latin typeface="Lucida Sans" panose="020B0602030504020204" pitchFamily="34" charset="0"/>
              </a:rPr>
              <a:t> diagnosis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Weithiau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yn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cael</a:t>
            </a:r>
            <a:r>
              <a:rPr lang="en-US" dirty="0" smtClean="0">
                <a:latin typeface="Lucida Sans" panose="020B0602030504020204" pitchFamily="34" charset="0"/>
              </a:rPr>
              <a:t> diagnosis </a:t>
            </a:r>
            <a:r>
              <a:rPr lang="en-US" dirty="0" err="1" smtClean="0">
                <a:latin typeface="Lucida Sans" panose="020B0602030504020204" pitchFamily="34" charset="0"/>
              </a:rPr>
              <a:t>cynnar</a:t>
            </a:r>
            <a:r>
              <a:rPr lang="en-US" dirty="0" smtClean="0">
                <a:latin typeface="Lucida Sans" panose="020B0602030504020204" pitchFamily="34" charset="0"/>
              </a:rPr>
              <a:t> o </a:t>
            </a:r>
            <a:r>
              <a:rPr lang="en-US" dirty="0" err="1" smtClean="0">
                <a:latin typeface="Lucida Sans" panose="020B0602030504020204" pitchFamily="34" charset="0"/>
              </a:rPr>
              <a:t>anhwylder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sbectrwm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awtistiaeth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3 – 5% of children in UK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Average 1 child per classroom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Ratio – 4:1 (M:F)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Many girls are not diagnosed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Sometimes initially diagnosed as an autistic spectrum disorder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03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Ffactorau achosol</a:t>
            </a:r>
            <a:r>
              <a:rPr lang="cy-GB" altLang="cy-GB" sz="3200" dirty="0">
                <a:latin typeface="Lucida Sans" panose="020B0602030504020204" pitchFamily="34" charset="0"/>
              </a:rPr>
              <a:t/>
            </a:r>
            <a:br>
              <a:rPr lang="cy-GB" altLang="cy-GB" sz="3200" dirty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Causal</a:t>
            </a:r>
            <a:r>
              <a:rPr lang="cy-GB" altLang="cy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alt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factors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Genetig</a:t>
            </a:r>
            <a:endParaRPr lang="en-US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Ffisiolegol</a:t>
            </a:r>
            <a:endParaRPr lang="en-US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Seicolegol</a:t>
            </a:r>
            <a:endParaRPr lang="en-US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>
                <a:latin typeface="Lucida Sans" panose="020B0602030504020204" pitchFamily="34" charset="0"/>
              </a:rPr>
              <a:t>Amgylcheddol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Genetic</a:t>
            </a:r>
          </a:p>
          <a:p>
            <a:pPr eaLnBrk="1" hangingPunct="1"/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Physiological</a:t>
            </a:r>
          </a:p>
          <a:p>
            <a:pPr eaLnBrk="1" hangingPunct="1"/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Psychological</a:t>
            </a:r>
          </a:p>
          <a:p>
            <a:pPr eaLnBrk="1" hangingPunct="1"/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Environmental</a:t>
            </a:r>
          </a:p>
          <a:p>
            <a:pPr marL="0" indent="0" eaLnBrk="1" hangingPunct="1">
              <a:buNone/>
            </a:pPr>
            <a:endParaRPr lang="en-GB" alt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GB" alt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algn="r" eaLnBrk="1" hangingPunct="1">
              <a:buNone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(NHS, 2018)</a:t>
            </a: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00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Nodweddion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Characteristics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 fontScale="92500"/>
          </a:bodyPr>
          <a:lstStyle/>
          <a:p>
            <a:pPr eaLnBrk="1" hangingPunct="1"/>
            <a:r>
              <a:rPr lang="cy-GB" altLang="en-US" dirty="0">
                <a:latin typeface="Lucida Sans" panose="020B0602030504020204" pitchFamily="34" charset="0"/>
              </a:rPr>
              <a:t>A</a:t>
            </a:r>
            <a:r>
              <a:rPr lang="cy-GB" altLang="en-US" dirty="0" smtClean="0">
                <a:latin typeface="Lucida Sans" panose="020B0602030504020204" pitchFamily="34" charset="0"/>
              </a:rPr>
              <a:t>nodd </a:t>
            </a:r>
            <a:r>
              <a:rPr lang="cy-GB" altLang="en-US" dirty="0">
                <a:latin typeface="Lucida Sans" panose="020B0602030504020204" pitchFamily="34" charset="0"/>
              </a:rPr>
              <a:t>i ddal </a:t>
            </a:r>
            <a:r>
              <a:rPr lang="cy-GB" altLang="en-US" dirty="0" smtClean="0">
                <a:latin typeface="Lucida Sans" panose="020B0602030504020204" pitchFamily="34" charset="0"/>
              </a:rPr>
              <a:t>sylw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dirty="0">
                <a:latin typeface="Lucida Sans" panose="020B0602030504020204" pitchFamily="34" charset="0"/>
              </a:rPr>
              <a:t>H</a:t>
            </a:r>
            <a:r>
              <a:rPr lang="cy-GB" altLang="en-US" dirty="0" smtClean="0">
                <a:latin typeface="Lucida Sans" panose="020B0602030504020204" pitchFamily="34" charset="0"/>
              </a:rPr>
              <a:t>awdd </a:t>
            </a:r>
            <a:r>
              <a:rPr lang="cy-GB" altLang="en-US" dirty="0">
                <a:latin typeface="Lucida Sans" panose="020B0602030504020204" pitchFamily="34" charset="0"/>
              </a:rPr>
              <a:t>tynnu sylw </a:t>
            </a:r>
          </a:p>
          <a:p>
            <a:pPr eaLnBrk="1" hangingPunct="1"/>
            <a:r>
              <a:rPr lang="cy-GB" altLang="en-US" dirty="0" smtClean="0">
                <a:latin typeface="Lucida Sans" panose="020B0602030504020204" pitchFamily="34" charset="0"/>
              </a:rPr>
              <a:t>Prosesu </a:t>
            </a:r>
            <a:r>
              <a:rPr lang="cy-GB" altLang="en-US" dirty="0">
                <a:latin typeface="Lucida Sans" panose="020B0602030504020204" pitchFamily="34" charset="0"/>
              </a:rPr>
              <a:t>gwybodaeth yn arwynebol o </a:t>
            </a:r>
            <a:r>
              <a:rPr lang="cy-GB" altLang="en-US" dirty="0" smtClean="0">
                <a:latin typeface="Lucida Sans" panose="020B0602030504020204" pitchFamily="34" charset="0"/>
              </a:rPr>
              <a:t>bosib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dirty="0">
                <a:latin typeface="Lucida Sans" panose="020B0602030504020204" pitchFamily="34" charset="0"/>
              </a:rPr>
              <a:t>M</a:t>
            </a:r>
            <a:r>
              <a:rPr lang="cy-GB" altLang="en-US" dirty="0" smtClean="0">
                <a:latin typeface="Lucida Sans" panose="020B0602030504020204" pitchFamily="34" charset="0"/>
              </a:rPr>
              <a:t>edru </a:t>
            </a:r>
            <a:r>
              <a:rPr lang="cy-GB" altLang="en-US" dirty="0">
                <a:latin typeface="Lucida Sans" panose="020B0602030504020204" pitchFamily="34" charset="0"/>
              </a:rPr>
              <a:t>bod yn </a:t>
            </a:r>
            <a:r>
              <a:rPr lang="cy-GB" altLang="en-US" dirty="0" smtClean="0">
                <a:latin typeface="Lucida Sans" panose="020B0602030504020204" pitchFamily="34" charset="0"/>
              </a:rPr>
              <a:t>fyrbwyll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dirty="0">
                <a:latin typeface="Lucida Sans" panose="020B0602030504020204" pitchFamily="34" charset="0"/>
              </a:rPr>
              <a:t>M</a:t>
            </a:r>
            <a:r>
              <a:rPr lang="cy-GB" altLang="en-US" dirty="0" smtClean="0">
                <a:latin typeface="Lucida Sans" panose="020B0602030504020204" pitchFamily="34" charset="0"/>
              </a:rPr>
              <a:t>edru </a:t>
            </a:r>
            <a:r>
              <a:rPr lang="cy-GB" altLang="en-US" dirty="0">
                <a:latin typeface="Lucida Sans" panose="020B0602030504020204" pitchFamily="34" charset="0"/>
              </a:rPr>
              <a:t>dangos graddau o </a:t>
            </a:r>
            <a:r>
              <a:rPr lang="cy-GB" altLang="en-US" dirty="0" smtClean="0">
                <a:latin typeface="Lucida Sans" panose="020B0602030504020204" pitchFamily="34" charset="0"/>
              </a:rPr>
              <a:t>orfywiogrwydd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 fontScale="92500"/>
          </a:bodyPr>
          <a:lstStyle/>
          <a:p>
            <a:pPr eaLnBrk="1" hangingPunct="1"/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Difficulty </a:t>
            </a:r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in maintaining </a:t>
            </a: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attention</a:t>
            </a:r>
            <a:endParaRPr lang="en-GB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E</a:t>
            </a: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asily distracted</a:t>
            </a:r>
            <a:endParaRPr lang="en-GB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M</a:t>
            </a: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ay </a:t>
            </a:r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process information </a:t>
            </a: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superficially</a:t>
            </a:r>
            <a:endParaRPr lang="en-GB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</a:t>
            </a: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an </a:t>
            </a:r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be </a:t>
            </a: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impulsive</a:t>
            </a:r>
            <a:endParaRPr lang="en-GB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</a:t>
            </a: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an </a:t>
            </a:r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show a degree of </a:t>
            </a: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hyperactivity</a:t>
            </a:r>
            <a:endParaRPr lang="en-GB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16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val 2"/>
          <p:cNvSpPr>
            <a:spLocks noChangeArrowheads="1"/>
          </p:cNvSpPr>
          <p:nvPr/>
        </p:nvSpPr>
        <p:spPr bwMode="auto">
          <a:xfrm>
            <a:off x="1549400" y="1606550"/>
            <a:ext cx="6484938" cy="4764088"/>
          </a:xfrm>
          <a:prstGeom prst="ellipse">
            <a:avLst/>
          </a:prstGeom>
          <a:solidFill>
            <a:srgbClr val="E8A300"/>
          </a:solidFill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8195" name="Oval 3"/>
          <p:cNvSpPr>
            <a:spLocks noChangeArrowheads="1"/>
          </p:cNvSpPr>
          <p:nvPr/>
        </p:nvSpPr>
        <p:spPr bwMode="auto">
          <a:xfrm>
            <a:off x="1979712" y="1988840"/>
            <a:ext cx="5683151" cy="4091285"/>
          </a:xfrm>
          <a:prstGeom prst="ellipse">
            <a:avLst/>
          </a:prstGeom>
          <a:solidFill>
            <a:srgbClr val="00A3F0"/>
          </a:solidFill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3906838" y="3624263"/>
            <a:ext cx="1581150" cy="671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sz="3800" b="1">
                <a:solidFill>
                  <a:srgbClr val="FF99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ADHD</a:t>
            </a: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5638800" y="4953000"/>
            <a:ext cx="10985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Low self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esteem</a:t>
            </a:r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5562600" y="2667000"/>
            <a:ext cx="13271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Academic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limitations</a:t>
            </a: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5943600" y="3810000"/>
            <a:ext cx="1682750" cy="33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Relationships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3719513" y="5372100"/>
            <a:ext cx="20383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Smoking and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substance abuse</a:t>
            </a: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4191000" y="2133600"/>
            <a:ext cx="996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Injuries</a:t>
            </a: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2392363" y="4873625"/>
            <a:ext cx="17208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Motor vehicle 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accidents</a:t>
            </a: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2049463" y="3679825"/>
            <a:ext cx="13271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Legal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difficulties</a:t>
            </a: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 bwMode="auto">
          <a:xfrm>
            <a:off x="2443163" y="2667000"/>
            <a:ext cx="16954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Occupational/</a:t>
            </a:r>
          </a:p>
          <a:p>
            <a:pPr algn="ctr">
              <a:lnSpc>
                <a:spcPct val="90000"/>
              </a:lnSpc>
              <a:defRPr/>
            </a:pPr>
            <a:r>
              <a:rPr lang="en-US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vocational</a:t>
            </a:r>
          </a:p>
        </p:txBody>
      </p:sp>
      <p:sp>
        <p:nvSpPr>
          <p:cNvPr id="8205" name="Freeform 13"/>
          <p:cNvSpPr>
            <a:spLocks/>
          </p:cNvSpPr>
          <p:nvPr/>
        </p:nvSpPr>
        <p:spPr bwMode="auto">
          <a:xfrm>
            <a:off x="7483475" y="3819525"/>
            <a:ext cx="698500" cy="339725"/>
          </a:xfrm>
          <a:custGeom>
            <a:avLst/>
            <a:gdLst>
              <a:gd name="T0" fmla="*/ 0 w 506"/>
              <a:gd name="T1" fmla="*/ 0 h 278"/>
              <a:gd name="T2" fmla="*/ 2147483646 w 506"/>
              <a:gd name="T3" fmla="*/ 2147483646 h 278"/>
              <a:gd name="T4" fmla="*/ 2147483646 w 506"/>
              <a:gd name="T5" fmla="*/ 2147483646 h 27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506" h="278">
                <a:moveTo>
                  <a:pt x="0" y="0"/>
                </a:moveTo>
                <a:lnTo>
                  <a:pt x="277" y="278"/>
                </a:lnTo>
                <a:lnTo>
                  <a:pt x="506" y="33"/>
                </a:lnTo>
              </a:path>
            </a:pathLst>
          </a:custGeom>
          <a:solidFill>
            <a:srgbClr val="E8A300"/>
          </a:solidFill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6" name="Freeform 14"/>
          <p:cNvSpPr>
            <a:spLocks/>
          </p:cNvSpPr>
          <p:nvPr/>
        </p:nvSpPr>
        <p:spPr bwMode="auto">
          <a:xfrm rot="7641203">
            <a:off x="1937544" y="5176044"/>
            <a:ext cx="700087" cy="339725"/>
          </a:xfrm>
          <a:custGeom>
            <a:avLst/>
            <a:gdLst>
              <a:gd name="T0" fmla="*/ 0 w 506"/>
              <a:gd name="T1" fmla="*/ 0 h 278"/>
              <a:gd name="T2" fmla="*/ 2147483646 w 506"/>
              <a:gd name="T3" fmla="*/ 2147483646 h 278"/>
              <a:gd name="T4" fmla="*/ 2147483646 w 506"/>
              <a:gd name="T5" fmla="*/ 2147483646 h 27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506" h="278">
                <a:moveTo>
                  <a:pt x="0" y="0"/>
                </a:moveTo>
                <a:lnTo>
                  <a:pt x="277" y="278"/>
                </a:lnTo>
                <a:lnTo>
                  <a:pt x="506" y="33"/>
                </a:lnTo>
              </a:path>
            </a:pathLst>
          </a:custGeom>
          <a:solidFill>
            <a:srgbClr val="E8A300"/>
          </a:solidFill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3" name="Text Box 15"/>
          <p:cNvSpPr txBox="1">
            <a:spLocks noChangeArrowheads="1"/>
          </p:cNvSpPr>
          <p:nvPr/>
        </p:nvSpPr>
        <p:spPr bwMode="auto">
          <a:xfrm rot="1687590">
            <a:off x="5943600" y="2032000"/>
            <a:ext cx="1452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defRPr/>
            </a:pPr>
            <a:r>
              <a:rPr lang="en-US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Childhood</a:t>
            </a:r>
          </a:p>
        </p:txBody>
      </p:sp>
      <p:sp>
        <p:nvSpPr>
          <p:cNvPr id="43024" name="Text Box 16"/>
          <p:cNvSpPr txBox="1">
            <a:spLocks noChangeArrowheads="1"/>
          </p:cNvSpPr>
          <p:nvPr/>
        </p:nvSpPr>
        <p:spPr bwMode="auto">
          <a:xfrm rot="18600507">
            <a:off x="1375569" y="2739231"/>
            <a:ext cx="14557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sz="2000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Adulthood</a:t>
            </a:r>
          </a:p>
        </p:txBody>
      </p:sp>
      <p:sp>
        <p:nvSpPr>
          <p:cNvPr id="43025" name="Text Box 17"/>
          <p:cNvSpPr txBox="1">
            <a:spLocks noChangeArrowheads="1"/>
          </p:cNvSpPr>
          <p:nvPr/>
        </p:nvSpPr>
        <p:spPr bwMode="auto">
          <a:xfrm rot="43003">
            <a:off x="3948113" y="6022975"/>
            <a:ext cx="159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altLang="en-US" b="1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Adolescence</a:t>
            </a:r>
          </a:p>
        </p:txBody>
      </p:sp>
      <p:sp>
        <p:nvSpPr>
          <p:cNvPr id="8210" name="Line 18"/>
          <p:cNvSpPr>
            <a:spLocks noChangeShapeType="1"/>
          </p:cNvSpPr>
          <p:nvPr/>
        </p:nvSpPr>
        <p:spPr bwMode="auto">
          <a:xfrm flipV="1">
            <a:off x="4719638" y="2619375"/>
            <a:ext cx="0" cy="758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1" name="Line 19"/>
          <p:cNvSpPr>
            <a:spLocks noChangeShapeType="1"/>
          </p:cNvSpPr>
          <p:nvPr/>
        </p:nvSpPr>
        <p:spPr bwMode="auto">
          <a:xfrm flipV="1">
            <a:off x="5199063" y="3206750"/>
            <a:ext cx="434975" cy="3079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2" name="Line 20"/>
          <p:cNvSpPr>
            <a:spLocks noChangeShapeType="1"/>
          </p:cNvSpPr>
          <p:nvPr/>
        </p:nvSpPr>
        <p:spPr bwMode="auto">
          <a:xfrm flipV="1">
            <a:off x="4719638" y="4508500"/>
            <a:ext cx="0" cy="9175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3" name="Line 21"/>
          <p:cNvSpPr>
            <a:spLocks noChangeShapeType="1"/>
          </p:cNvSpPr>
          <p:nvPr/>
        </p:nvSpPr>
        <p:spPr bwMode="auto">
          <a:xfrm flipH="1" flipV="1">
            <a:off x="5500688" y="3952875"/>
            <a:ext cx="52863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4" name="Line 22"/>
          <p:cNvSpPr>
            <a:spLocks noChangeShapeType="1"/>
          </p:cNvSpPr>
          <p:nvPr/>
        </p:nvSpPr>
        <p:spPr bwMode="auto">
          <a:xfrm flipH="1" flipV="1">
            <a:off x="5199063" y="4448175"/>
            <a:ext cx="439737" cy="481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5" name="Line 23"/>
          <p:cNvSpPr>
            <a:spLocks noChangeShapeType="1"/>
          </p:cNvSpPr>
          <p:nvPr/>
        </p:nvSpPr>
        <p:spPr bwMode="auto">
          <a:xfrm flipH="1" flipV="1">
            <a:off x="3905250" y="3206750"/>
            <a:ext cx="280988" cy="3079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6" name="Line 24"/>
          <p:cNvSpPr>
            <a:spLocks noChangeShapeType="1"/>
          </p:cNvSpPr>
          <p:nvPr/>
        </p:nvSpPr>
        <p:spPr bwMode="auto">
          <a:xfrm flipV="1">
            <a:off x="3286125" y="3952875"/>
            <a:ext cx="6191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7" name="Line 25"/>
          <p:cNvSpPr>
            <a:spLocks noChangeShapeType="1"/>
          </p:cNvSpPr>
          <p:nvPr/>
        </p:nvSpPr>
        <p:spPr bwMode="auto">
          <a:xfrm flipV="1">
            <a:off x="3768725" y="4448175"/>
            <a:ext cx="461963" cy="3889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8" name="Rectangle 2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62024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Ardaloedd Potensial Amhariad</a:t>
            </a:r>
            <a:r>
              <a:rPr lang="en-US" altLang="en-US" sz="3200" dirty="0" smtClean="0"/>
              <a:t/>
            </a:r>
            <a:br>
              <a:rPr lang="en-US" altLang="en-US" sz="3200" dirty="0" smtClean="0"/>
            </a:br>
            <a:r>
              <a:rPr lang="en-US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Potential Areas of Impairment</a:t>
            </a:r>
          </a:p>
        </p:txBody>
      </p:sp>
    </p:spTree>
    <p:extLst>
      <p:ext uri="{BB962C8B-B14F-4D97-AF65-F5344CB8AC3E}">
        <p14:creationId xmlns:p14="http://schemas.microsoft.com/office/powerpoint/2010/main" val="15828679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Nodweddion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Characteristics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825625"/>
            <a:ext cx="2808312" cy="4351338"/>
          </a:xfrm>
        </p:spPr>
        <p:txBody>
          <a:bodyPr rtlCol="0">
            <a:normAutofit/>
          </a:bodyPr>
          <a:lstStyle/>
          <a:p>
            <a:pPr marL="0" indent="0" eaLnBrk="1" hangingPunct="1">
              <a:buNone/>
            </a:pPr>
            <a:r>
              <a:rPr lang="en-US" sz="2400" dirty="0" smtClean="0">
                <a:latin typeface="Lucida Sans" panose="020B0602030504020204" pitchFamily="34" charset="0"/>
              </a:rPr>
              <a:t>Real Stories (2017) ‘ADHD: Out </a:t>
            </a:r>
            <a:r>
              <a:rPr lang="en-US" sz="2400" dirty="0">
                <a:latin typeface="Lucida Sans" panose="020B0602030504020204" pitchFamily="34" charset="0"/>
              </a:rPr>
              <a:t>of Control Kids,’ </a:t>
            </a:r>
            <a:r>
              <a:rPr lang="en-US" sz="2400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en-US" sz="2400" dirty="0" smtClean="0">
                <a:latin typeface="Lucida Sans" panose="020B0602030504020204" pitchFamily="34" charset="0"/>
                <a:hlinkClick r:id="rId4"/>
              </a:rPr>
              <a:t>www.youtube.com/watch?v=yRYl9Bf0yhs</a:t>
            </a:r>
            <a:r>
              <a:rPr lang="en-US" sz="2400" dirty="0" smtClean="0">
                <a:latin typeface="Lucida Sans" panose="020B0602030504020204" pitchFamily="34" charset="0"/>
              </a:rPr>
              <a:t> [Accessed: April 27 2018</a:t>
            </a:r>
            <a:r>
              <a:rPr lang="en-US" sz="2400" dirty="0" smtClean="0">
                <a:latin typeface="Lucida Sans" panose="020B0602030504020204" pitchFamily="34" charset="0"/>
              </a:rPr>
              <a:t>].</a:t>
            </a:r>
            <a:endParaRPr lang="en-US" sz="2400" dirty="0" smtClean="0">
              <a:latin typeface="Lucida Sans" panose="020B0602030504020204" pitchFamily="34" charset="0"/>
            </a:endParaRPr>
          </a:p>
        </p:txBody>
      </p:sp>
      <p:pic>
        <p:nvPicPr>
          <p:cNvPr id="4" name="yRYl9Bf0yhs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120187" y="1628800"/>
            <a:ext cx="5700285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85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Nodweddion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Characteristics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825625"/>
            <a:ext cx="2952328" cy="4351338"/>
          </a:xfrm>
        </p:spPr>
        <p:txBody>
          <a:bodyPr rtlCol="0">
            <a:normAutofit/>
          </a:bodyPr>
          <a:lstStyle/>
          <a:p>
            <a:pPr marL="0" indent="0" eaLnBrk="1" hangingPunct="1">
              <a:buNone/>
            </a:pPr>
            <a:r>
              <a:rPr lang="en-US" sz="2000" dirty="0" smtClean="0">
                <a:latin typeface="Lucida Sans" panose="020B0602030504020204" pitchFamily="34" charset="0"/>
              </a:rPr>
              <a:t>Real </a:t>
            </a:r>
            <a:r>
              <a:rPr lang="en-US" sz="2000" dirty="0" smtClean="0">
                <a:latin typeface="Lucida Sans" panose="020B0602030504020204" pitchFamily="34" charset="0"/>
              </a:rPr>
              <a:t>Stories </a:t>
            </a:r>
            <a:r>
              <a:rPr lang="en-US" sz="2000" dirty="0">
                <a:latin typeface="Lucida Sans" panose="020B0602030504020204" pitchFamily="34" charset="0"/>
              </a:rPr>
              <a:t>(2017) ‘Britain’s Challenging Children,’ </a:t>
            </a:r>
            <a:r>
              <a:rPr lang="en-US" sz="2000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en-US" sz="2000" dirty="0" smtClean="0">
                <a:latin typeface="Lucida Sans" panose="020B0602030504020204" pitchFamily="34" charset="0"/>
                <a:hlinkClick r:id="rId4"/>
              </a:rPr>
              <a:t>www.youtube.com/watch?v=RlMAYaYRDJE</a:t>
            </a:r>
            <a:r>
              <a:rPr lang="en-US" sz="2000" dirty="0" smtClean="0">
                <a:latin typeface="Lucida Sans" panose="020B0602030504020204" pitchFamily="34" charset="0"/>
              </a:rPr>
              <a:t> [Accessed: April 27 2018].</a:t>
            </a:r>
            <a:endParaRPr lang="en-US" sz="2000" dirty="0">
              <a:latin typeface="Lucida Sans" panose="020B0602030504020204" pitchFamily="34" charset="0"/>
            </a:endParaRPr>
          </a:p>
        </p:txBody>
      </p:sp>
      <p:pic>
        <p:nvPicPr>
          <p:cNvPr id="5" name="H3Of6TQoz70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635896" y="1772816"/>
            <a:ext cx="5040560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05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Diagnosis</a:t>
            </a:r>
            <a:endParaRPr lang="en-US" altLang="en-US" sz="32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980728"/>
            <a:ext cx="4316412" cy="4608860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000" dirty="0" err="1">
                <a:latin typeface="Lucida Sans" panose="020B0602030504020204" pitchFamily="34" charset="0"/>
              </a:rPr>
              <a:t>Dosbarthiad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Rhyngwladol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Clefydau</a:t>
            </a:r>
            <a:r>
              <a:rPr lang="en-US" sz="3000" dirty="0">
                <a:latin typeface="Lucida Sans" panose="020B0602030504020204" pitchFamily="34" charset="0"/>
              </a:rPr>
              <a:t> (ICD)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3000" dirty="0" err="1">
                <a:latin typeface="Lucida Sans" panose="020B0602030504020204" pitchFamily="34" charset="0"/>
              </a:rPr>
              <a:t>Sefydliad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Iechyd</a:t>
            </a:r>
            <a:r>
              <a:rPr lang="en-US" sz="3000" dirty="0">
                <a:latin typeface="Lucida Sans" panose="020B0602030504020204" pitchFamily="34" charset="0"/>
              </a:rPr>
              <a:t> y </a:t>
            </a:r>
            <a:r>
              <a:rPr lang="en-US" sz="3000" dirty="0" err="1">
                <a:latin typeface="Lucida Sans" panose="020B0602030504020204" pitchFamily="34" charset="0"/>
              </a:rPr>
              <a:t>Byd</a:t>
            </a:r>
            <a:r>
              <a:rPr lang="en-US" sz="3000" dirty="0">
                <a:latin typeface="Lucida Sans" panose="020B0602030504020204" pitchFamily="34" charset="0"/>
              </a:rPr>
              <a:t> (WHO)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3000" dirty="0">
                <a:latin typeface="Lucida Sans" panose="020B0602030504020204" pitchFamily="34" charset="0"/>
              </a:rPr>
              <a:t>RHAID </a:t>
            </a:r>
            <a:r>
              <a:rPr lang="en-US" sz="3000" dirty="0" err="1">
                <a:latin typeface="Lucida Sans" panose="020B0602030504020204" pitchFamily="34" charset="0"/>
              </a:rPr>
              <a:t>i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blant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ddangos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lefelau</a:t>
            </a:r>
            <a:r>
              <a:rPr lang="en-US" sz="3000" dirty="0">
                <a:latin typeface="Lucida Sans" panose="020B0602030504020204" pitchFamily="34" charset="0"/>
              </a:rPr>
              <a:t> '</a:t>
            </a:r>
            <a:r>
              <a:rPr lang="en-US" sz="3000" dirty="0" err="1">
                <a:latin typeface="Lucida Sans" panose="020B0602030504020204" pitchFamily="34" charset="0"/>
              </a:rPr>
              <a:t>anarferol</a:t>
            </a:r>
            <a:r>
              <a:rPr lang="en-US" sz="3000" dirty="0">
                <a:latin typeface="Lucida Sans" panose="020B0602030504020204" pitchFamily="34" charset="0"/>
              </a:rPr>
              <a:t>' o </a:t>
            </a:r>
            <a:r>
              <a:rPr lang="en-US" sz="3000" dirty="0" err="1" smtClean="0">
                <a:latin typeface="Lucida Sans" panose="020B0602030504020204" pitchFamily="34" charset="0"/>
              </a:rPr>
              <a:t>ganolbwyntio</a:t>
            </a:r>
            <a:r>
              <a:rPr lang="en-US" sz="3000" dirty="0" smtClean="0">
                <a:latin typeface="Lucida Sans" panose="020B0602030504020204" pitchFamily="34" charset="0"/>
              </a:rPr>
              <a:t> a </a:t>
            </a:r>
            <a:r>
              <a:rPr lang="en-US" sz="3000" dirty="0" err="1">
                <a:latin typeface="Lucida Sans" panose="020B0602030504020204" pitchFamily="34" charset="0"/>
              </a:rPr>
              <a:t>gweithgarwch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mewn</a:t>
            </a:r>
            <a:r>
              <a:rPr lang="en-US" sz="3000" dirty="0">
                <a:latin typeface="Lucida Sans" panose="020B0602030504020204" pitchFamily="34" charset="0"/>
              </a:rPr>
              <a:t> 2 </a:t>
            </a:r>
            <a:r>
              <a:rPr lang="en-US" sz="3000" dirty="0" err="1">
                <a:latin typeface="Lucida Sans" panose="020B0602030504020204" pitchFamily="34" charset="0"/>
              </a:rPr>
              <a:t>leoliad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err="1" smtClean="0">
                <a:latin typeface="Lucida Sans" panose="020B0602030504020204" pitchFamily="34" charset="0"/>
              </a:rPr>
              <a:t>gwahanol</a:t>
            </a:r>
            <a:endParaRPr lang="en-US" sz="3000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3000" dirty="0" err="1" smtClean="0">
                <a:latin typeface="Lucida Sans" panose="020B0602030504020204" pitchFamily="34" charset="0"/>
              </a:rPr>
              <a:t>Fel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arfer</a:t>
            </a:r>
            <a:r>
              <a:rPr lang="en-US" sz="3000" dirty="0">
                <a:latin typeface="Lucida Sans" panose="020B0602030504020204" pitchFamily="34" charset="0"/>
              </a:rPr>
              <a:t>, </a:t>
            </a:r>
            <a:r>
              <a:rPr lang="en-US" sz="3000" dirty="0" err="1" smtClean="0">
                <a:latin typeface="Lucida Sans" panose="020B0602030504020204" pitchFamily="34" charset="0"/>
              </a:rPr>
              <a:t>athrawon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 smtClean="0">
                <a:latin typeface="Lucida Sans" panose="020B0602030504020204" pitchFamily="34" charset="0"/>
              </a:rPr>
              <a:t>sydd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 smtClean="0">
                <a:latin typeface="Lucida Sans" panose="020B0602030504020204" pitchFamily="34" charset="0"/>
              </a:rPr>
              <a:t>yn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 smtClean="0">
                <a:latin typeface="Lucida Sans" panose="020B0602030504020204" pitchFamily="34" charset="0"/>
              </a:rPr>
              <a:t>canfod</a:t>
            </a:r>
            <a:r>
              <a:rPr lang="en-US" sz="3000" dirty="0" smtClean="0">
                <a:latin typeface="Lucida Sans" panose="020B0602030504020204" pitchFamily="34" charset="0"/>
              </a:rPr>
              <a:t> </a:t>
            </a:r>
            <a:r>
              <a:rPr lang="en-US" sz="3000" dirty="0" err="1">
                <a:latin typeface="Lucida Sans" panose="020B0602030504020204" pitchFamily="34" charset="0"/>
              </a:rPr>
              <a:t>ymddygiadau</a:t>
            </a:r>
            <a:r>
              <a:rPr lang="en-US" sz="3000" dirty="0">
                <a:latin typeface="Lucida Sans" panose="020B0602030504020204" pitchFamily="34" charset="0"/>
              </a:rPr>
              <a:t> </a:t>
            </a:r>
            <a:r>
              <a:rPr lang="en-US" sz="3000" dirty="0" smtClean="0">
                <a:latin typeface="Lucida Sans" panose="020B0602030504020204" pitchFamily="34" charset="0"/>
              </a:rPr>
              <a:t>ADHD</a:t>
            </a:r>
            <a:endParaRPr lang="en-US" sz="3000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316288" cy="547260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5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International Classification of Diseases (ICD)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5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World Health </a:t>
            </a:r>
            <a:r>
              <a:rPr lang="en-US" sz="25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Organisation</a:t>
            </a:r>
            <a:r>
              <a:rPr lang="en-US" sz="25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(WHO)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5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Children MUST demonstrate ‘abnormal’ levels of attention and activity in 2 different settings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5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Teachers usually first to detect ADHD </a:t>
            </a:r>
            <a:r>
              <a:rPr lang="en-US" sz="25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behaviours</a:t>
            </a:r>
            <a:endParaRPr lang="en-US" sz="25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126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 idx="4294967295"/>
          </p:nvPr>
        </p:nvSpPr>
        <p:spPr>
          <a:xfrm>
            <a:off x="755576" y="274638"/>
            <a:ext cx="6718374" cy="8509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Ymchwil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</a:t>
            </a:r>
            <a:endParaRPr lang="en-US" alt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7544" y="1772816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Lucida Sans" panose="020B0602030504020204" pitchFamily="34" charset="0"/>
              </a:rPr>
              <a:t>Greenway, C. W. and Rees Edwards, A. (2020) ‘Knowledge and attitudes about ADHD: A comparison of teachers and TAs’, </a:t>
            </a:r>
            <a:r>
              <a:rPr lang="en-GB" sz="2400" i="1" dirty="0">
                <a:latin typeface="Lucida Sans" panose="020B0602030504020204" pitchFamily="34" charset="0"/>
              </a:rPr>
              <a:t>Australian Journal of Learning Difficulties. </a:t>
            </a:r>
            <a:r>
              <a:rPr lang="en-GB" sz="2400" dirty="0">
                <a:latin typeface="Lucida Sans" panose="020B0602030504020204" pitchFamily="34" charset="0"/>
              </a:rPr>
              <a:t>[On-line]. Available at: </a:t>
            </a:r>
            <a:r>
              <a:rPr lang="en-GB" sz="2400" dirty="0">
                <a:hlinkClick r:id="rId3"/>
              </a:rPr>
              <a:t>https://www.tandfonline.com/doi/abs/10.1080/19404158.2019.1709875?journalCode=rald20</a:t>
            </a:r>
            <a:r>
              <a:rPr lang="en-GB" sz="2400" dirty="0"/>
              <a:t> </a:t>
            </a:r>
            <a:endParaRPr lang="en-GB" sz="24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485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4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863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Penawdau newyddion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cy-GB" altLang="en-US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News</a:t>
            </a:r>
            <a:r>
              <a:rPr lang="cy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cy-GB" altLang="en-US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headlines</a:t>
            </a:r>
            <a:endParaRPr lang="cy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316812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Lucida Sans" panose="020B0602030504020204" pitchFamily="34" charset="0"/>
              </a:rPr>
              <a:t>Videogames linked to ADHD</a:t>
            </a:r>
          </a:p>
          <a:p>
            <a:pPr marL="0" indent="0">
              <a:buNone/>
            </a:pPr>
            <a:r>
              <a:rPr lang="en-GB" sz="2800" dirty="0">
                <a:latin typeface="Lucida Sans" panose="020B0602030504020204" pitchFamily="34" charset="0"/>
              </a:rPr>
              <a:t>"Brains are being damaged," say </a:t>
            </a:r>
            <a:r>
              <a:rPr lang="en-GB" sz="2800" dirty="0" smtClean="0">
                <a:latin typeface="Lucida Sans" panose="020B0602030504020204" pitchFamily="34" charset="0"/>
              </a:rPr>
              <a:t>papers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altLang="en-US" sz="2800" dirty="0" smtClean="0">
              <a:latin typeface="Lucida Sans" panose="020B0602030504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57200" y="2708920"/>
            <a:ext cx="836327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ADHD is vastly </a:t>
            </a:r>
            <a:r>
              <a:rPr lang="en-GB" sz="2800" dirty="0" err="1">
                <a:latin typeface="Lucida Sans" panose="020B0602030504020204" pitchFamily="34" charset="0"/>
              </a:rPr>
              <a:t>overdiagnosed</a:t>
            </a:r>
            <a:r>
              <a:rPr lang="en-GB" sz="2800" dirty="0">
                <a:latin typeface="Lucida Sans" panose="020B0602030504020204" pitchFamily="34" charset="0"/>
              </a:rPr>
              <a:t> and many children are just immature, say scientists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4149080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Children labelled hyperactive really 'just naughty'</a:t>
            </a:r>
          </a:p>
        </p:txBody>
      </p:sp>
    </p:spTree>
    <p:extLst>
      <p:ext uri="{BB962C8B-B14F-4D97-AF65-F5344CB8AC3E}">
        <p14:creationId xmlns:p14="http://schemas.microsoft.com/office/powerpoint/2010/main" val="223388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27584" y="365125"/>
            <a:ext cx="7560840" cy="1047750"/>
          </a:xfrm>
        </p:spPr>
        <p:txBody>
          <a:bodyPr>
            <a:normAutofit/>
          </a:bodyPr>
          <a:lstStyle/>
          <a:p>
            <a:r>
              <a:rPr lang="en-US" altLang="en-US" sz="2800" dirty="0">
                <a:latin typeface="Lucida Sans" panose="020B0602030504020204" pitchFamily="34" charset="0"/>
              </a:rPr>
              <a:t>Un </a:t>
            </a:r>
            <a:r>
              <a:rPr lang="en-US" altLang="en-US" sz="2800" dirty="0" err="1">
                <a:latin typeface="Lucida Sans" panose="020B0602030504020204" pitchFamily="34" charset="0"/>
              </a:rPr>
              <a:t>B</a:t>
            </a:r>
            <a:r>
              <a:rPr lang="en-US" altLang="en-US" sz="2800" dirty="0" err="1" smtClean="0">
                <a:latin typeface="Lucida Sans" panose="020B0602030504020204" pitchFamily="34" charset="0"/>
              </a:rPr>
              <a:t>roblem</a:t>
            </a:r>
            <a:r>
              <a:rPr lang="en-US" altLang="en-US" sz="2800" dirty="0" smtClean="0">
                <a:latin typeface="Lucida Sans" panose="020B0602030504020204" pitchFamily="34" charset="0"/>
              </a:rPr>
              <a:t> </a:t>
            </a:r>
            <a:r>
              <a:rPr lang="en-US" altLang="en-US" sz="2800" dirty="0">
                <a:latin typeface="Lucida Sans" panose="020B0602030504020204" pitchFamily="34" charset="0"/>
              </a:rPr>
              <a:t>– </a:t>
            </a:r>
            <a:r>
              <a:rPr lang="en-US" altLang="en-US" sz="2800" dirty="0" err="1">
                <a:latin typeface="Lucida Sans" panose="020B0602030504020204" pitchFamily="34" charset="0"/>
              </a:rPr>
              <a:t>dulliau</a:t>
            </a:r>
            <a:r>
              <a:rPr lang="en-US" altLang="en-US" sz="2800" dirty="0">
                <a:latin typeface="Lucida Sans" panose="020B0602030504020204" pitchFamily="34" charset="0"/>
              </a:rPr>
              <a:t> </a:t>
            </a:r>
            <a:r>
              <a:rPr lang="en-US" altLang="en-US" sz="2800" dirty="0" err="1">
                <a:latin typeface="Lucida Sans" panose="020B0602030504020204" pitchFamily="34" charset="0"/>
              </a:rPr>
              <a:t>sy’n</a:t>
            </a:r>
            <a:r>
              <a:rPr lang="en-US" altLang="en-US" sz="2800" dirty="0">
                <a:latin typeface="Lucida Sans" panose="020B0602030504020204" pitchFamily="34" charset="0"/>
              </a:rPr>
              <a:t> </a:t>
            </a:r>
            <a:r>
              <a:rPr lang="en-US" altLang="en-US" sz="2800" dirty="0" err="1">
                <a:latin typeface="Lucida Sans" panose="020B0602030504020204" pitchFamily="34" charset="0"/>
              </a:rPr>
              <a:t>anghyfannu</a:t>
            </a:r>
            <a:r>
              <a:rPr lang="en-US" altLang="en-US" sz="2800" dirty="0">
                <a:latin typeface="Lucida Sans" panose="020B0602030504020204" pitchFamily="34" charset="0"/>
              </a:rPr>
              <a:t>           </a:t>
            </a:r>
            <a:r>
              <a:rPr lang="en-US" alt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Lucida Sans" panose="020B0602030504020204" pitchFamily="34" charset="0"/>
              </a:rPr>
              <a:t/>
            </a:r>
            <a:br>
              <a:rPr lang="en-US" alt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Lucida Sans" panose="020B0602030504020204" pitchFamily="34" charset="0"/>
              </a:rPr>
            </a:br>
            <a:r>
              <a:rPr lang="en-US" altLang="en-US" sz="2800" dirty="0">
                <a:solidFill>
                  <a:srgbClr val="00206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Lucida Sans" panose="020B0602030504020204" pitchFamily="34" charset="0"/>
              </a:rPr>
              <a:t>One Problem – non-integrated approaches</a:t>
            </a:r>
            <a:endParaRPr lang="en-GB" sz="2800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395536" y="1340768"/>
          <a:ext cx="4896544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5148064" y="1340768"/>
          <a:ext cx="345638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17064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Gwrthdaro corfforol ac ymosodol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Physical confrontation and aggression</a:t>
            </a:r>
            <a:endParaRPr lang="en-US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Heriol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Ingol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Medru bod yn beryg i’w hunain</a:t>
            </a: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Medru bod yn beryg i eraill</a:t>
            </a:r>
            <a:endParaRPr lang="cy-GB" alt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Challenging</a:t>
            </a: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Stressful</a:t>
            </a: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Can be a danger to themselves</a:t>
            </a: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Can be a danger to others</a:t>
            </a:r>
            <a:endParaRPr lang="en-GB" alt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303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Strategaethau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Strategies</a:t>
            </a:r>
            <a:endParaRPr lang="en-US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Sefyll rhwng plant</a:t>
            </a: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Atal llwybr plant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Arwain plentyn i ffwrdd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‘Grym rhesymol’</a:t>
            </a:r>
            <a:endParaRPr lang="cy-GB" alt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Stand between children</a:t>
            </a: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Block child’s path</a:t>
            </a: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Lead child away</a:t>
            </a: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‘Reasonable force’</a:t>
            </a:r>
            <a:endParaRPr lang="en-GB" alt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6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Strategaethau dosbarth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Classroom strategies</a:t>
            </a:r>
            <a:endParaRPr lang="en-US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 lnSpcReduction="10000"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Symud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Lleihau ymyriadau</a:t>
            </a: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Darparu </a:t>
            </a:r>
            <a:r>
              <a:rPr lang="cy-GB" altLang="en-US" sz="3200" dirty="0" smtClean="0">
                <a:latin typeface="Lucida Sans" panose="020B0602030504020204" pitchFamily="34" charset="0"/>
              </a:rPr>
              <a:t>rhestrau/ </a:t>
            </a:r>
            <a:r>
              <a:rPr lang="cy-GB" altLang="en-US" sz="3200" dirty="0">
                <a:latin typeface="Lucida Sans" panose="020B0602030504020204" pitchFamily="34" charset="0"/>
              </a:rPr>
              <a:t>amserlen weledol</a:t>
            </a: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Tasgau byr</a:t>
            </a: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Defnyddio deunyddiau </a:t>
            </a:r>
            <a:r>
              <a:rPr lang="cy-GB" altLang="en-US" sz="3200" dirty="0" smtClean="0">
                <a:latin typeface="Lucida Sans" panose="020B0602030504020204" pitchFamily="34" charset="0"/>
              </a:rPr>
              <a:t>ymarferol/ </a:t>
            </a:r>
            <a:r>
              <a:rPr lang="cy-GB" altLang="en-US" sz="3200" dirty="0">
                <a:latin typeface="Lucida Sans" panose="020B0602030504020204" pitchFamily="34" charset="0"/>
              </a:rPr>
              <a:t>rhyngweithiol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 lnSpcReduction="10000"/>
          </a:bodyPr>
          <a:lstStyle/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Movement</a:t>
            </a:r>
            <a:endParaRPr lang="en-GB" alt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Reduce distractions</a:t>
            </a: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Provide lists/visual timetable</a:t>
            </a:r>
            <a:endParaRPr lang="en-GB" alt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Short tasks</a:t>
            </a:r>
            <a:endParaRPr lang="en-GB" alt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Use hands-on/interactive materials</a:t>
            </a:r>
            <a:endParaRPr lang="en-GB" alt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11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algn="l"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Strategaethau dosbarth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Classroom strategies</a:t>
            </a:r>
            <a:endParaRPr lang="en-US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Rhowch dewisiadau</a:t>
            </a:r>
          </a:p>
          <a:p>
            <a:pPr eaLnBrk="1" hangingPunct="1"/>
            <a:r>
              <a:rPr lang="cy-GB" altLang="en-US" sz="3200" dirty="0">
                <a:latin typeface="Lucida Sans" panose="020B0602030504020204" pitchFamily="34" charset="0"/>
              </a:rPr>
              <a:t>Dynesiad ymddygiadol</a:t>
            </a:r>
          </a:p>
          <a:p>
            <a:pPr eaLnBrk="1" hangingPunct="1"/>
            <a:r>
              <a:rPr lang="cy-GB" altLang="en-US" sz="3200" dirty="0" smtClean="0">
                <a:latin typeface="Lucida Sans" panose="020B0602030504020204" pitchFamily="34" charset="0"/>
              </a:rPr>
              <a:t>Adborth cadarnhaol</a:t>
            </a:r>
            <a:endParaRPr lang="cy-GB" altLang="en-US" sz="3200" dirty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316413" cy="4446588"/>
          </a:xfrm>
        </p:spPr>
        <p:txBody>
          <a:bodyPr rtlCol="0">
            <a:normAutofit/>
          </a:bodyPr>
          <a:lstStyle/>
          <a:p>
            <a:pPr eaLnBrk="1" hangingPunct="1"/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Give choices</a:t>
            </a:r>
          </a:p>
          <a:p>
            <a:pPr eaLnBrk="1" hangingPunct="1"/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Behavioural </a:t>
            </a: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approach</a:t>
            </a:r>
            <a:endParaRPr lang="en-GB" alt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1" hangingPunct="1"/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P</a:t>
            </a: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ositive feedback</a:t>
            </a:r>
          </a:p>
          <a:p>
            <a:pPr marL="0" indent="0" eaLnBrk="1" hangingPunct="1">
              <a:buNone/>
            </a:pPr>
            <a:endParaRPr lang="en-GB" alt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99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Darllen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pellach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Further reading</a:t>
            </a:r>
            <a:endParaRPr lang="en-US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dirty="0" smtClean="0">
                <a:latin typeface="Lucida Sans" panose="020B0602030504020204" pitchFamily="34" charset="0"/>
              </a:rPr>
              <a:t>ADHD Foundation</a:t>
            </a:r>
          </a:p>
          <a:p>
            <a:pPr marL="0" indent="0" eaLnBrk="1" hangingPunct="1">
              <a:buNone/>
            </a:pPr>
            <a:r>
              <a:rPr lang="en-GB" altLang="en-US" sz="2800" dirty="0">
                <a:latin typeface="Lucida Sans" panose="020B0602030504020204" pitchFamily="34" charset="0"/>
                <a:hlinkClick r:id="rId3"/>
              </a:rPr>
              <a:t>https://www.adhdfoundation.org.uk</a:t>
            </a:r>
            <a:r>
              <a:rPr lang="en-GB" altLang="en-US" sz="2800" dirty="0" smtClean="0">
                <a:latin typeface="Lucida Sans" panose="020B0602030504020204" pitchFamily="34" charset="0"/>
                <a:hlinkClick r:id="rId3"/>
              </a:rPr>
              <a:t>/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</a:p>
          <a:p>
            <a:pPr eaLnBrk="1" hangingPunct="1"/>
            <a:r>
              <a:rPr lang="en-GB" altLang="en-US" sz="2800" dirty="0" smtClean="0">
                <a:latin typeface="Lucida Sans" panose="020B0602030504020204" pitchFamily="34" charset="0"/>
              </a:rPr>
              <a:t>ADDISS</a:t>
            </a:r>
          </a:p>
          <a:p>
            <a:pPr marL="0" indent="0" eaLnBrk="1" hangingPunct="1">
              <a:buNone/>
            </a:pPr>
            <a:r>
              <a:rPr lang="en-GB" altLang="en-US" sz="2800" dirty="0">
                <a:latin typeface="Lucida Sans" panose="020B0602030504020204" pitchFamily="34" charset="0"/>
                <a:hlinkClick r:id="rId4"/>
              </a:rPr>
              <a:t>http://www.addiss.co.uk</a:t>
            </a:r>
            <a:r>
              <a:rPr lang="en-GB" altLang="en-US" sz="2800" dirty="0" smtClean="0">
                <a:latin typeface="Lucida Sans" panose="020B0602030504020204" pitchFamily="34" charset="0"/>
                <a:hlinkClick r:id="rId4"/>
              </a:rPr>
              <a:t>/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</a:p>
          <a:p>
            <a:pPr eaLnBrk="1" hangingPunct="1"/>
            <a:r>
              <a:rPr lang="en-GB" altLang="en-US" sz="2800" dirty="0" smtClean="0">
                <a:latin typeface="Lucida Sans" panose="020B0602030504020204" pitchFamily="34" charset="0"/>
              </a:rPr>
              <a:t>Adders.org</a:t>
            </a:r>
          </a:p>
          <a:p>
            <a:pPr marL="0" indent="0" eaLnBrk="1" hangingPunct="1">
              <a:buNone/>
            </a:pPr>
            <a:r>
              <a:rPr lang="en-GB" altLang="en-US" sz="2800" dirty="0">
                <a:latin typeface="Lucida Sans" panose="020B0602030504020204" pitchFamily="34" charset="0"/>
                <a:hlinkClick r:id="rId5"/>
              </a:rPr>
              <a:t>http://www.adders.org</a:t>
            </a:r>
            <a:r>
              <a:rPr lang="en-GB" altLang="en-US" sz="2800" dirty="0" smtClean="0">
                <a:latin typeface="Lucida Sans" panose="020B0602030504020204" pitchFamily="34" charset="0"/>
                <a:hlinkClick r:id="rId5"/>
              </a:rPr>
              <a:t>/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</a:p>
          <a:p>
            <a:pPr eaLnBrk="1" hangingPunct="1"/>
            <a:r>
              <a:rPr lang="en-GB" altLang="en-US" sz="2800" dirty="0" smtClean="0">
                <a:latin typeface="Lucida Sans" panose="020B0602030504020204" pitchFamily="34" charset="0"/>
              </a:rPr>
              <a:t>Plant </a:t>
            </a:r>
            <a:r>
              <a:rPr lang="en-GB" altLang="en-US" sz="2800" dirty="0" err="1" smtClean="0">
                <a:latin typeface="Lucida Sans" panose="020B0602030504020204" pitchFamily="34" charset="0"/>
              </a:rPr>
              <a:t>yng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</a:rPr>
              <a:t>Nghymru</a:t>
            </a:r>
            <a:r>
              <a:rPr lang="en-GB" altLang="en-US" sz="2800" dirty="0" smtClean="0">
                <a:latin typeface="Lucida Sans" panose="020B0602030504020204" pitchFamily="34" charset="0"/>
              </a:rPr>
              <a:t>/Children in Wales</a:t>
            </a:r>
          </a:p>
          <a:p>
            <a:pPr marL="0" indent="0" eaLnBrk="1" hangingPunct="1">
              <a:buNone/>
            </a:pPr>
            <a:r>
              <a:rPr lang="en-GB" altLang="en-US" sz="2800" dirty="0">
                <a:latin typeface="Lucida Sans" panose="020B0602030504020204" pitchFamily="34" charset="0"/>
                <a:hlinkClick r:id="rId6"/>
              </a:rPr>
              <a:t>http://www.childreninwales.org.uk</a:t>
            </a:r>
            <a:r>
              <a:rPr lang="en-GB" altLang="en-US" sz="2800" dirty="0" smtClean="0">
                <a:latin typeface="Lucida Sans" panose="020B0602030504020204" pitchFamily="34" charset="0"/>
                <a:hlinkClick r:id="rId6"/>
              </a:rPr>
              <a:t>/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21802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  <a:endParaRPr lang="en-US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0" y="1124744"/>
            <a:ext cx="9036496" cy="4824536"/>
          </a:xfrm>
        </p:spPr>
        <p:txBody>
          <a:bodyPr>
            <a:normAutofit fontScale="85000" lnSpcReduction="20000"/>
          </a:bodyPr>
          <a:lstStyle/>
          <a:p>
            <a:pPr marL="0" indent="0" eaLnBrk="1" hangingPunct="1">
              <a:buNone/>
            </a:pPr>
            <a:endParaRPr lang="en-GB" altLang="en-US" sz="18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1800" dirty="0" err="1" smtClean="0">
                <a:latin typeface="Lucida Sans" panose="020B0602030504020204" pitchFamily="34" charset="0"/>
              </a:rPr>
              <a:t>Galéra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et.al. (2011) ‘Early Risk Factors for Hyperactivity-Impulsivity and Inattention Trajectories From Age 17 Months to 8 Years’,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Arch Gen Psychiatry.</a:t>
            </a:r>
            <a:r>
              <a:rPr lang="en-GB" altLang="en-US" sz="1800" dirty="0" smtClean="0">
                <a:latin typeface="Lucida Sans" panose="020B0602030504020204" pitchFamily="34" charset="0"/>
              </a:rPr>
              <a:t> 68(12): pp.1267-1275. </a:t>
            </a:r>
          </a:p>
          <a:p>
            <a:pPr marL="0" indent="0">
              <a:buNone/>
            </a:pPr>
            <a:r>
              <a:rPr lang="en-GB" altLang="en-US" sz="1800" dirty="0">
                <a:latin typeface="Lucida Sans" panose="020B0602030504020204" pitchFamily="34" charset="0"/>
              </a:rPr>
              <a:t>Greenway, C. W. and Rees Edwards, A. (2020) ‘Knowledge and attitudes about ADHD: A comparison of teachers and TAs’, </a:t>
            </a:r>
            <a:r>
              <a:rPr lang="en-GB" altLang="en-US" sz="1800" i="1" dirty="0">
                <a:latin typeface="Lucida Sans" panose="020B0602030504020204" pitchFamily="34" charset="0"/>
              </a:rPr>
              <a:t>Australian Journal of Learning Difficulties</a:t>
            </a:r>
            <a:r>
              <a:rPr lang="en-GB" altLang="en-US" sz="1800" dirty="0">
                <a:latin typeface="Lucida Sans" panose="020B0602030504020204" pitchFamily="34" charset="0"/>
              </a:rPr>
              <a:t>. [On-line]. Available at: </a:t>
            </a:r>
            <a:r>
              <a:rPr lang="en-GB" altLang="en-US" sz="18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altLang="en-US" sz="1800" dirty="0" smtClean="0">
                <a:latin typeface="Lucida Sans" panose="020B0602030504020204" pitchFamily="34" charset="0"/>
                <a:hlinkClick r:id="rId3"/>
              </a:rPr>
              <a:t>www.tandfonline.com/doi/abs/10.1080/19404158.2019.1709875?journalCode=rald20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 </a:t>
            </a:r>
          </a:p>
          <a:p>
            <a:pPr marL="0" indent="0" eaLnBrk="1" hangingPunct="1">
              <a:buNone/>
            </a:pPr>
            <a:r>
              <a:rPr lang="en-GB" altLang="en-US" sz="1800" dirty="0" smtClean="0">
                <a:latin typeface="Lucida Sans" panose="020B0602030504020204" pitchFamily="34" charset="0"/>
              </a:rPr>
              <a:t>Macintyre, C. (2010)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Play for Children with Special Need.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(2</a:t>
            </a:r>
            <a:r>
              <a:rPr lang="en-GB" altLang="en-US" sz="1800" baseline="30000" dirty="0" smtClean="0">
                <a:latin typeface="Lucida Sans" panose="020B0602030504020204" pitchFamily="34" charset="0"/>
              </a:rPr>
              <a:t>nd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ed.) London: Routledge.</a:t>
            </a:r>
          </a:p>
          <a:p>
            <a:pPr marL="0" indent="0">
              <a:buNone/>
            </a:pPr>
            <a:r>
              <a:rPr lang="en-GB" altLang="en-US" sz="1800" dirty="0">
                <a:latin typeface="Lucida Sans" panose="020B0602030504020204" pitchFamily="34" charset="0"/>
              </a:rPr>
              <a:t>NHS (2018)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Causes: Attention </a:t>
            </a:r>
            <a:r>
              <a:rPr lang="en-GB" altLang="en-US" sz="1800" i="1" dirty="0">
                <a:latin typeface="Lucida Sans" panose="020B0602030504020204" pitchFamily="34" charset="0"/>
              </a:rPr>
              <a:t>deficit hyperactivity disorder (ADHD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). </a:t>
            </a:r>
            <a:r>
              <a:rPr lang="en-GB" altLang="en-US" sz="1800" dirty="0">
                <a:latin typeface="Lucida Sans" panose="020B0602030504020204" pitchFamily="34" charset="0"/>
              </a:rPr>
              <a:t>Available at: </a:t>
            </a:r>
            <a:r>
              <a:rPr lang="en-GB" altLang="en-US" sz="1800" dirty="0">
                <a:latin typeface="Lucida Sans" panose="020B0602030504020204" pitchFamily="34" charset="0"/>
                <a:hlinkClick r:id="rId4"/>
              </a:rPr>
              <a:t>https://www.nhs.uk/conditions/attention-deficit-hyperactivity-disorder-adhd/causes</a:t>
            </a:r>
            <a:r>
              <a:rPr lang="en-GB" altLang="en-US" sz="1800" dirty="0" smtClean="0">
                <a:latin typeface="Lucida Sans" panose="020B0602030504020204" pitchFamily="34" charset="0"/>
                <a:hlinkClick r:id="rId4"/>
              </a:rPr>
              <a:t>/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altLang="en-US" sz="1800" dirty="0">
                <a:latin typeface="Lucida Sans" panose="020B0602030504020204" pitchFamily="34" charset="0"/>
              </a:rPr>
              <a:t>Real Stories (2017) </a:t>
            </a:r>
            <a:r>
              <a:rPr lang="en-GB" altLang="en-US" sz="1800" i="1" dirty="0">
                <a:latin typeface="Lucida Sans" panose="020B0602030504020204" pitchFamily="34" charset="0"/>
              </a:rPr>
              <a:t>‘ADHD: Out of Control Kids,’ </a:t>
            </a:r>
            <a:r>
              <a:rPr lang="en-GB" altLang="en-US" sz="1800" dirty="0">
                <a:latin typeface="Lucida Sans" panose="020B0602030504020204" pitchFamily="34" charset="0"/>
              </a:rPr>
              <a:t>https://www.youtube.com/watch?v=yRYl9Bf0yhs [Accessed: April 27 2018].</a:t>
            </a:r>
          </a:p>
          <a:p>
            <a:pPr marL="0" indent="0">
              <a:buNone/>
            </a:pPr>
            <a:r>
              <a:rPr lang="en-GB" altLang="en-US" sz="1800" dirty="0">
                <a:latin typeface="Lucida Sans" panose="020B0602030504020204" pitchFamily="34" charset="0"/>
              </a:rPr>
              <a:t>Real Stories (2017) ‘</a:t>
            </a:r>
            <a:r>
              <a:rPr lang="en-GB" altLang="en-US" sz="1800" i="1" dirty="0">
                <a:latin typeface="Lucida Sans" panose="020B0602030504020204" pitchFamily="34" charset="0"/>
              </a:rPr>
              <a:t>Britain’s Challenging Children,’ </a:t>
            </a:r>
            <a:r>
              <a:rPr lang="en-GB" altLang="en-US" sz="1800" dirty="0">
                <a:latin typeface="Lucida Sans" panose="020B0602030504020204" pitchFamily="34" charset="0"/>
              </a:rPr>
              <a:t>https://www.youtube.com/watch?v=RlMAYaYRDJE [Accessed: April 27 2018].</a:t>
            </a:r>
          </a:p>
          <a:p>
            <a:pPr marL="0" indent="0" eaLnBrk="1" hangingPunct="1">
              <a:buNone/>
            </a:pPr>
            <a:r>
              <a:rPr lang="en-GB" altLang="en-US" sz="1800" dirty="0" smtClean="0">
                <a:latin typeface="Lucida Sans" panose="020B0602030504020204" pitchFamily="34" charset="0"/>
              </a:rPr>
              <a:t>Reid, G. (2005)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Learning Styles and Inclusion.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London: Sage </a:t>
            </a:r>
            <a:r>
              <a:rPr lang="en-GB" altLang="en-US" sz="1800" dirty="0" err="1" smtClean="0">
                <a:latin typeface="Lucida Sans" panose="020B0602030504020204" pitchFamily="34" charset="0"/>
              </a:rPr>
              <a:t>Publicat</a:t>
            </a:r>
            <a:endParaRPr lang="en-GB" altLang="en-US" sz="18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en-US" sz="1800" dirty="0" err="1" smtClean="0">
                <a:latin typeface="Lucida Sans" panose="020B0602030504020204" pitchFamily="34" charset="0"/>
              </a:rPr>
              <a:t>Tannock</a:t>
            </a:r>
            <a:r>
              <a:rPr lang="en-GB" altLang="en-US" sz="1800" dirty="0" smtClean="0">
                <a:latin typeface="Lucida Sans" panose="020B0602030504020204" pitchFamily="34" charset="0"/>
              </a:rPr>
              <a:t>, R.  (2001)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 Understanding, teaching, &amp; supporting students with ADHD</a:t>
            </a:r>
            <a:r>
              <a:rPr lang="en-GB" altLang="en-US" sz="1800" dirty="0" smtClean="0">
                <a:latin typeface="Lucida Sans" panose="020B0602030504020204" pitchFamily="34" charset="0"/>
              </a:rPr>
              <a:t>. </a:t>
            </a:r>
            <a:r>
              <a:rPr lang="en-GB" altLang="en-US" sz="1800" dirty="0">
                <a:latin typeface="Lucida Sans" panose="020B0602030504020204" pitchFamily="34" charset="0"/>
              </a:rPr>
              <a:t>Available at: </a:t>
            </a:r>
            <a:r>
              <a:rPr lang="en-GB" altLang="en-US" sz="1800" dirty="0">
                <a:latin typeface="Lucida Sans" panose="020B0602030504020204" pitchFamily="34" charset="0"/>
                <a:hlinkClick r:id="rId5"/>
              </a:rPr>
              <a:t>https://slideplayer.com/slide/5669127</a:t>
            </a:r>
            <a:r>
              <a:rPr lang="en-GB" altLang="en-US" sz="1800" dirty="0" smtClean="0">
                <a:latin typeface="Lucida Sans" panose="020B0602030504020204" pitchFamily="34" charset="0"/>
                <a:hlinkClick r:id="rId5"/>
              </a:rPr>
              <a:t>/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</a:t>
            </a:r>
          </a:p>
          <a:p>
            <a:pPr marL="0" indent="0" eaLnBrk="1" hangingPunct="1">
              <a:buNone/>
            </a:pPr>
            <a:r>
              <a:rPr lang="en-GB" altLang="en-US" sz="1800" dirty="0" err="1" smtClean="0">
                <a:latin typeface="Lucida Sans" panose="020B0602030504020204" pitchFamily="34" charset="0"/>
              </a:rPr>
              <a:t>Wearmouth</a:t>
            </a:r>
            <a:r>
              <a:rPr lang="en-GB" altLang="en-US" sz="1800" dirty="0" smtClean="0">
                <a:latin typeface="Lucida Sans" panose="020B0602030504020204" pitchFamily="34" charset="0"/>
              </a:rPr>
              <a:t>, J. (2017)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Special Educational Needs and Disabilities in Schools.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London: Bloomsbury Academic.</a:t>
            </a:r>
            <a:br>
              <a:rPr lang="en-GB" altLang="en-US" sz="1800" dirty="0" smtClean="0">
                <a:latin typeface="Lucida Sans" panose="020B0602030504020204" pitchFamily="34" charset="0"/>
              </a:rPr>
            </a:br>
            <a:endParaRPr lang="en-GB" altLang="en-US" sz="1800" dirty="0" smtClean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00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1849</TotalTime>
  <Words>1023</Words>
  <Application>Microsoft Office PowerPoint</Application>
  <PresentationFormat>On-screen Show (4:3)</PresentationFormat>
  <Paragraphs>222</Paragraphs>
  <Slides>23</Slides>
  <Notes>23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MS PGothic</vt:lpstr>
      <vt:lpstr>MS PGothic</vt:lpstr>
      <vt:lpstr>Arial</vt:lpstr>
      <vt:lpstr>Calibri</vt:lpstr>
      <vt:lpstr>Calibri Light</vt:lpstr>
      <vt:lpstr>Lucida Sans</vt:lpstr>
      <vt:lpstr>Myriad Pro</vt:lpstr>
      <vt:lpstr>Office Theme</vt:lpstr>
      <vt:lpstr>EAEE6002C EAEE6002</vt:lpstr>
      <vt:lpstr>Cynnwys Content</vt:lpstr>
      <vt:lpstr>Adnoddau Resources</vt:lpstr>
      <vt:lpstr>Beth yw ADCG? What is ADHD?</vt:lpstr>
      <vt:lpstr>Diffiniad Definition         </vt:lpstr>
      <vt:lpstr>Diffiniad Definition </vt:lpstr>
      <vt:lpstr>Diffiniad Definition         </vt:lpstr>
      <vt:lpstr>Cyffredinrwydd Prevalence</vt:lpstr>
      <vt:lpstr>Ffactorau achosol Causal factors</vt:lpstr>
      <vt:lpstr>Nodweddion Characteristics</vt:lpstr>
      <vt:lpstr>Ardaloedd Potensial Amhariad Potential Areas of Impairment</vt:lpstr>
      <vt:lpstr>Nodweddion Characteristics</vt:lpstr>
      <vt:lpstr>Nodweddion Characteristics</vt:lpstr>
      <vt:lpstr>Diagnosis</vt:lpstr>
      <vt:lpstr>Ymchwil Research</vt:lpstr>
      <vt:lpstr>Penawdau newyddion News headlines</vt:lpstr>
      <vt:lpstr>Un Broblem – dulliau sy’n anghyfannu            One Problem – non-integrated approaches</vt:lpstr>
      <vt:lpstr>Gwrthdaro corfforol ac ymosodol Physical confrontation and aggression</vt:lpstr>
      <vt:lpstr>Strategaethau Strategies</vt:lpstr>
      <vt:lpstr>Strategaethau dosbarth Classroom strategies</vt:lpstr>
      <vt:lpstr>Strategaethau dosbarth Classroom strategies</vt:lpstr>
      <vt:lpstr>Darllen pellach Further reading</vt:lpstr>
      <vt:lpstr>Cyfeiriadau References</vt:lpstr>
    </vt:vector>
  </TitlesOfParts>
  <Company>Geiriau Bach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Saesneg fel Iaith Ychwanegol English as an Additional Language</dc:title>
  <dc:creator>edureea</dc:creator>
  <cp:lastModifiedBy>Alison Rees-Edwards</cp:lastModifiedBy>
  <cp:revision>59</cp:revision>
  <cp:lastPrinted>2018-04-27T15:22:22Z</cp:lastPrinted>
  <dcterms:created xsi:type="dcterms:W3CDTF">2006-04-22T22:14:59Z</dcterms:created>
  <dcterms:modified xsi:type="dcterms:W3CDTF">2021-01-25T16:12:51Z</dcterms:modified>
</cp:coreProperties>
</file>